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257" r:id="rId2"/>
    <p:sldId id="412" r:id="rId3"/>
    <p:sldId id="413" r:id="rId4"/>
    <p:sldId id="393" r:id="rId5"/>
    <p:sldId id="395" r:id="rId6"/>
    <p:sldId id="396" r:id="rId7"/>
    <p:sldId id="384" r:id="rId8"/>
    <p:sldId id="385" r:id="rId9"/>
    <p:sldId id="389" r:id="rId10"/>
    <p:sldId id="388" r:id="rId11"/>
    <p:sldId id="392" r:id="rId12"/>
    <p:sldId id="397" r:id="rId13"/>
    <p:sldId id="311" r:id="rId14"/>
    <p:sldId id="312" r:id="rId15"/>
    <p:sldId id="313" r:id="rId16"/>
    <p:sldId id="366" r:id="rId17"/>
    <p:sldId id="375" r:id="rId18"/>
    <p:sldId id="408" r:id="rId19"/>
    <p:sldId id="407" r:id="rId20"/>
    <p:sldId id="367" r:id="rId21"/>
    <p:sldId id="374" r:id="rId22"/>
    <p:sldId id="370" r:id="rId23"/>
    <p:sldId id="371" r:id="rId24"/>
    <p:sldId id="368" r:id="rId25"/>
    <p:sldId id="369" r:id="rId26"/>
    <p:sldId id="373" r:id="rId27"/>
    <p:sldId id="377" r:id="rId28"/>
    <p:sldId id="378" r:id="rId29"/>
    <p:sldId id="379" r:id="rId30"/>
    <p:sldId id="380" r:id="rId31"/>
    <p:sldId id="398" r:id="rId32"/>
    <p:sldId id="400" r:id="rId33"/>
    <p:sldId id="399" r:id="rId34"/>
    <p:sldId id="401" r:id="rId35"/>
    <p:sldId id="402" r:id="rId36"/>
    <p:sldId id="403" r:id="rId37"/>
    <p:sldId id="405" r:id="rId38"/>
    <p:sldId id="406" r:id="rId39"/>
    <p:sldId id="404" r:id="rId40"/>
    <p:sldId id="359"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7E7"/>
    <a:srgbClr val="CBCBCB"/>
    <a:srgbClr val="F9F688"/>
    <a:srgbClr val="E00000"/>
    <a:srgbClr val="A00000"/>
    <a:srgbClr val="C00000"/>
    <a:srgbClr val="E7AAAA"/>
    <a:srgbClr val="FFFFFF"/>
    <a:srgbClr val="AAAAE7"/>
    <a:srgbClr val="FCF9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2132" autoAdjust="0"/>
    <p:restoredTop sz="95064" autoAdjust="0"/>
  </p:normalViewPr>
  <p:slideViewPr>
    <p:cSldViewPr>
      <p:cViewPr varScale="1">
        <p:scale>
          <a:sx n="65" d="100"/>
          <a:sy n="65" d="100"/>
        </p:scale>
        <p:origin x="1596" y="60"/>
      </p:cViewPr>
      <p:guideLst>
        <p:guide orient="horz" pos="2160"/>
        <p:guide pos="2880"/>
      </p:guideLst>
    </p:cSldViewPr>
  </p:slideViewPr>
  <p:outlineViewPr>
    <p:cViewPr>
      <p:scale>
        <a:sx n="33" d="100"/>
        <a:sy n="33" d="100"/>
      </p:scale>
      <p:origin x="0" y="-1308"/>
    </p:cViewPr>
  </p:outlineViewPr>
  <p:notesTextViewPr>
    <p:cViewPr>
      <p:scale>
        <a:sx n="3" d="2"/>
        <a:sy n="3" d="2"/>
      </p:scale>
      <p:origin x="0" y="0"/>
    </p:cViewPr>
  </p:notesTextViewPr>
  <p:sorterViewPr>
    <p:cViewPr>
      <p:scale>
        <a:sx n="50" d="100"/>
        <a:sy n="50" d="100"/>
      </p:scale>
      <p:origin x="0" y="-1128"/>
    </p:cViewPr>
  </p:sorterViewPr>
  <p:notesViewPr>
    <p:cSldViewPr>
      <p:cViewPr varScale="1">
        <p:scale>
          <a:sx n="67" d="100"/>
          <a:sy n="67" d="100"/>
        </p:scale>
        <p:origin x="2790"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microsoft.com/office/2015/10/relationships/revisionInfo" Target="revisionInfo.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gbs\My%20Documents\Boundary%20functions\BMI%20chart%204%20new%20pts.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Documents%20and%20Settings\gbs\My%20Documents\Boundary%20functions\BMI%20chart%207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Sheet2!$B$1</c:f>
              <c:strCache>
                <c:ptCount val="1"/>
                <c:pt idx="0">
                  <c:v>BMI 18.5</c:v>
                </c:pt>
              </c:strCache>
            </c:strRef>
          </c:tx>
          <c:spPr>
            <a:ln w="12700">
              <a:solidFill>
                <a:schemeClr val="tx1"/>
              </a:solidFill>
            </a:ln>
          </c:spPr>
          <c:marker>
            <c:symbol val="none"/>
          </c:marker>
          <c:xVal>
            <c:numRef>
              <c:f>Sheet2!$A$2:$A$483</c:f>
              <c:numCache>
                <c:formatCode>General</c:formatCode>
                <c:ptCount val="482"/>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120</c:v>
                </c:pt>
                <c:pt idx="481">
                  <c:v>190</c:v>
                </c:pt>
              </c:numCache>
            </c:numRef>
          </c:xVal>
          <c:yVal>
            <c:numRef>
              <c:f>Sheet2!$B$2:$B$483</c:f>
              <c:numCache>
                <c:formatCode>General</c:formatCode>
                <c:ptCount val="482"/>
                <c:pt idx="4">
                  <c:v>30.200832198449746</c:v>
                </c:pt>
                <c:pt idx="5">
                  <c:v>30.823595289007727</c:v>
                </c:pt>
                <c:pt idx="6">
                  <c:v>31.434022771547426</c:v>
                </c:pt>
                <c:pt idx="7">
                  <c:v>32.03281986750126</c:v>
                </c:pt>
                <c:pt idx="8">
                  <c:v>32.620627059045994</c:v>
                </c:pt>
                <c:pt idx="9">
                  <c:v>33.198028115944282</c:v>
                </c:pt>
                <c:pt idx="10">
                  <c:v>33.765556886400113</c:v>
                </c:pt>
                <c:pt idx="11">
                  <c:v>34.323703076886524</c:v>
                </c:pt>
                <c:pt idx="12">
                  <c:v>34.872917199051358</c:v>
                </c:pt>
                <c:pt idx="13">
                  <c:v>35.413614825847894</c:v>
                </c:pt>
                <c:pt idx="14">
                  <c:v>35.946180271276845</c:v>
                </c:pt>
                <c:pt idx="15">
                  <c:v>36.470969786347894</c:v>
                </c:pt>
                <c:pt idx="16">
                  <c:v>36.988314346810213</c:v>
                </c:pt>
                <c:pt idx="17">
                  <c:v>37.498522094610607</c:v>
                </c:pt>
                <c:pt idx="18">
                  <c:v>38.001880484280214</c:v>
                </c:pt>
                <c:pt idx="19">
                  <c:v>38.498658176659163</c:v>
                </c:pt>
                <c:pt idx="20">
                  <c:v>38.989106715400197</c:v>
                </c:pt>
                <c:pt idx="21">
                  <c:v>39.473462015973297</c:v>
                </c:pt>
                <c:pt idx="22">
                  <c:v>39.951945692145046</c:v>
                </c:pt>
                <c:pt idx="23">
                  <c:v>40.424766241126605</c:v>
                </c:pt>
                <c:pt idx="24">
                  <c:v>40.892120105362004</c:v>
                </c:pt>
                <c:pt idx="25">
                  <c:v>41.354192626298094</c:v>
                </c:pt>
                <c:pt idx="26">
                  <c:v>41.811158903271199</c:v>
                </c:pt>
                <c:pt idx="27">
                  <c:v>42.263184568797094</c:v>
                </c:pt>
                <c:pt idx="28">
                  <c:v>42.710426490001645</c:v>
                </c:pt>
                <c:pt idx="29">
                  <c:v>43.153033404610845</c:v>
                </c:pt>
                <c:pt idx="30">
                  <c:v>43.591146498814197</c:v>
                </c:pt>
                <c:pt idx="31">
                  <c:v>44.024899933363876</c:v>
                </c:pt>
                <c:pt idx="32">
                  <c:v>44.454421323465994</c:v>
                </c:pt>
                <c:pt idx="33">
                  <c:v>44.879832177336944</c:v>
                </c:pt>
                <c:pt idx="34">
                  <c:v>45.301248297673894</c:v>
                </c:pt>
                <c:pt idx="35">
                  <c:v>45.718780149837649</c:v>
                </c:pt>
                <c:pt idx="36">
                  <c:v>46.132533200018663</c:v>
                </c:pt>
                <c:pt idx="37">
                  <c:v>46.542608226360009</c:v>
                </c:pt>
                <c:pt idx="38">
                  <c:v>46.94910160561075</c:v>
                </c:pt>
                <c:pt idx="39">
                  <c:v>47.352105577635974</c:v>
                </c:pt>
                <c:pt idx="40">
                  <c:v>47.751708489825759</c:v>
                </c:pt>
                <c:pt idx="41">
                  <c:v>48.147995023250125</c:v>
                </c:pt>
                <c:pt idx="42">
                  <c:v>48.541046402199974</c:v>
                </c:pt>
                <c:pt idx="43">
                  <c:v>48.930940588569953</c:v>
                </c:pt>
                <c:pt idx="44">
                  <c:v>49.317752462411974</c:v>
                </c:pt>
                <c:pt idx="45">
                  <c:v>49.701553989844278</c:v>
                </c:pt>
                <c:pt idx="46">
                  <c:v>50.082414379371002</c:v>
                </c:pt>
                <c:pt idx="47">
                  <c:v>50.460400227590831</c:v>
                </c:pt>
                <c:pt idx="48">
                  <c:v>50.835575655147942</c:v>
                </c:pt>
                <c:pt idx="49">
                  <c:v>51.208002433720182</c:v>
                </c:pt>
                <c:pt idx="50">
                  <c:v>51.577740104753644</c:v>
                </c:pt>
                <c:pt idx="51">
                  <c:v>51.944846090589998</c:v>
                </c:pt>
                <c:pt idx="52">
                  <c:v>52.309375798577413</c:v>
                </c:pt>
                <c:pt idx="53">
                  <c:v>52.6713827186868</c:v>
                </c:pt>
                <c:pt idx="54">
                  <c:v>53.030918515145487</c:v>
                </c:pt>
                <c:pt idx="55">
                  <c:v>53.388033112502107</c:v>
                </c:pt>
                <c:pt idx="56">
                  <c:v>53.742774776552459</c:v>
                </c:pt>
                <c:pt idx="57">
                  <c:v>54.095190190486313</c:v>
                </c:pt>
                <c:pt idx="58">
                  <c:v>54.445324526597197</c:v>
                </c:pt>
                <c:pt idx="59">
                  <c:v>54.793221513870762</c:v>
                </c:pt>
                <c:pt idx="60">
                  <c:v>55.138923501730879</c:v>
                </c:pt>
                <c:pt idx="61">
                  <c:v>55.482471520212854</c:v>
                </c:pt>
                <c:pt idx="62">
                  <c:v>55.82390533680983</c:v>
                </c:pt>
                <c:pt idx="63">
                  <c:v>56.163263510186042</c:v>
                </c:pt>
                <c:pt idx="64">
                  <c:v>56.500583441024901</c:v>
                </c:pt>
                <c:pt idx="65">
                  <c:v>56.835901420122106</c:v>
                </c:pt>
                <c:pt idx="66">
                  <c:v>57.1692526739633</c:v>
                </c:pt>
                <c:pt idx="67">
                  <c:v>57.500671407914894</c:v>
                </c:pt>
                <c:pt idx="68">
                  <c:v>57.830190847192455</c:v>
                </c:pt>
                <c:pt idx="69">
                  <c:v>58.157843275728894</c:v>
                </c:pt>
                <c:pt idx="70">
                  <c:v>58.483660073099173</c:v>
                </c:pt>
                <c:pt idx="71">
                  <c:v>58.807671749589993</c:v>
                </c:pt>
                <c:pt idx="72">
                  <c:v>59.129907979542715</c:v>
                </c:pt>
                <c:pt idx="73">
                  <c:v>59.450397633075674</c:v>
                </c:pt>
                <c:pt idx="74">
                  <c:v>59.769168806270613</c:v>
                </c:pt>
                <c:pt idx="75">
                  <c:v>60.086248849916174</c:v>
                </c:pt>
                <c:pt idx="76">
                  <c:v>60.401664396899044</c:v>
                </c:pt>
                <c:pt idx="77">
                  <c:v>60.715441388309962</c:v>
                </c:pt>
                <c:pt idx="78">
                  <c:v>61.027605098339883</c:v>
                </c:pt>
                <c:pt idx="79">
                  <c:v>61.338180158042995</c:v>
                </c:pt>
                <c:pt idx="80">
                  <c:v>61.64719057801549</c:v>
                </c:pt>
                <c:pt idx="81">
                  <c:v>61.954659770059124</c:v>
                </c:pt>
                <c:pt idx="82">
                  <c:v>62.260610567881564</c:v>
                </c:pt>
                <c:pt idx="83">
                  <c:v>62.565065246886213</c:v>
                </c:pt>
                <c:pt idx="84">
                  <c:v>62.868045543094851</c:v>
                </c:pt>
                <c:pt idx="85">
                  <c:v>63.169572671265321</c:v>
                </c:pt>
                <c:pt idx="86">
                  <c:v>63.469667342218344</c:v>
                </c:pt>
                <c:pt idx="87">
                  <c:v>63.768349779443987</c:v>
                </c:pt>
                <c:pt idx="88">
                  <c:v>64.06563973500252</c:v>
                </c:pt>
                <c:pt idx="89">
                  <c:v>64.361556504770434</c:v>
                </c:pt>
                <c:pt idx="90">
                  <c:v>64.656118943053258</c:v>
                </c:pt>
                <c:pt idx="91">
                  <c:v>64.949345476609679</c:v>
                </c:pt>
                <c:pt idx="92">
                  <c:v>65.241254118093266</c:v>
                </c:pt>
                <c:pt idx="93">
                  <c:v>65.531862478974631</c:v>
                </c:pt>
                <c:pt idx="94">
                  <c:v>65.821187781935876</c:v>
                </c:pt>
                <c:pt idx="95">
                  <c:v>66.109246872779579</c:v>
                </c:pt>
                <c:pt idx="96">
                  <c:v>66.396056231888551</c:v>
                </c:pt>
                <c:pt idx="97">
                  <c:v>66.681631985200625</c:v>
                </c:pt>
                <c:pt idx="98">
                  <c:v>66.965989914816845</c:v>
                </c:pt>
                <c:pt idx="99">
                  <c:v>67.249145469167928</c:v>
                </c:pt>
                <c:pt idx="100">
                  <c:v>67.531113772798065</c:v>
                </c:pt>
                <c:pt idx="101">
                  <c:v>67.811909635819475</c:v>
                </c:pt>
                <c:pt idx="102">
                  <c:v>68.091547562952613</c:v>
                </c:pt>
                <c:pt idx="103">
                  <c:v>68.370041762305888</c:v>
                </c:pt>
                <c:pt idx="104">
                  <c:v>68.647406153773048</c:v>
                </c:pt>
                <c:pt idx="105">
                  <c:v>68.923654377163601</c:v>
                </c:pt>
                <c:pt idx="106">
                  <c:v>69.198799800027658</c:v>
                </c:pt>
                <c:pt idx="107">
                  <c:v>69.472855525204551</c:v>
                </c:pt>
                <c:pt idx="108">
                  <c:v>69.745834398102716</c:v>
                </c:pt>
                <c:pt idx="109">
                  <c:v>70.017749013726359</c:v>
                </c:pt>
                <c:pt idx="110">
                  <c:v>70.288611723455958</c:v>
                </c:pt>
                <c:pt idx="111">
                  <c:v>70.558434641596378</c:v>
                </c:pt>
                <c:pt idx="112">
                  <c:v>70.827229651696427</c:v>
                </c:pt>
                <c:pt idx="113">
                  <c:v>71.095008412653286</c:v>
                </c:pt>
                <c:pt idx="114">
                  <c:v>71.361782364633058</c:v>
                </c:pt>
                <c:pt idx="115">
                  <c:v>71.627562734738618</c:v>
                </c:pt>
                <c:pt idx="116">
                  <c:v>71.892360542551259</c:v>
                </c:pt>
                <c:pt idx="117">
                  <c:v>72.156186605461258</c:v>
                </c:pt>
                <c:pt idx="118">
                  <c:v>72.419051543801544</c:v>
                </c:pt>
                <c:pt idx="119">
                  <c:v>72.680965785860366</c:v>
                </c:pt>
                <c:pt idx="120">
                  <c:v>72.941939572697322</c:v>
                </c:pt>
                <c:pt idx="121">
                  <c:v>73.201982962817695</c:v>
                </c:pt>
                <c:pt idx="122">
                  <c:v>73.461105836696078</c:v>
                </c:pt>
                <c:pt idx="123">
                  <c:v>73.719317901157325</c:v>
                </c:pt>
                <c:pt idx="124">
                  <c:v>73.976628693618594</c:v>
                </c:pt>
                <c:pt idx="125">
                  <c:v>74.233047586200684</c:v>
                </c:pt>
                <c:pt idx="126">
                  <c:v>74.488583789711427</c:v>
                </c:pt>
                <c:pt idx="127">
                  <c:v>74.743246357502954</c:v>
                </c:pt>
                <c:pt idx="128">
                  <c:v>74.997044189221327</c:v>
                </c:pt>
                <c:pt idx="129">
                  <c:v>75.249986034428048</c:v>
                </c:pt>
                <c:pt idx="130">
                  <c:v>75.502080496122858</c:v>
                </c:pt>
                <c:pt idx="131">
                  <c:v>75.753336034162658</c:v>
                </c:pt>
                <c:pt idx="132">
                  <c:v>76.003760968563171</c:v>
                </c:pt>
                <c:pt idx="133">
                  <c:v>76.253363482721909</c:v>
                </c:pt>
                <c:pt idx="134">
                  <c:v>76.502151626537469</c:v>
                </c:pt>
                <c:pt idx="135">
                  <c:v>76.750133319436458</c:v>
                </c:pt>
                <c:pt idx="136">
                  <c:v>76.997316353318297</c:v>
                </c:pt>
                <c:pt idx="137">
                  <c:v>77.243708395406458</c:v>
                </c:pt>
                <c:pt idx="138">
                  <c:v>77.489316991029256</c:v>
                </c:pt>
                <c:pt idx="139">
                  <c:v>77.734149566314485</c:v>
                </c:pt>
                <c:pt idx="140">
                  <c:v>77.978213430800395</c:v>
                </c:pt>
                <c:pt idx="141">
                  <c:v>78.221515780001866</c:v>
                </c:pt>
                <c:pt idx="142">
                  <c:v>78.464063697868198</c:v>
                </c:pt>
                <c:pt idx="143">
                  <c:v>78.705864159186518</c:v>
                </c:pt>
                <c:pt idx="144">
                  <c:v>78.946924031949408</c:v>
                </c:pt>
                <c:pt idx="145">
                  <c:v>79.187250079590257</c:v>
                </c:pt>
                <c:pt idx="146">
                  <c:v>79.426848963239053</c:v>
                </c:pt>
                <c:pt idx="147">
                  <c:v>79.665727243845652</c:v>
                </c:pt>
                <c:pt idx="148">
                  <c:v>79.90389138429012</c:v>
                </c:pt>
                <c:pt idx="149">
                  <c:v>80.141347751419858</c:v>
                </c:pt>
                <c:pt idx="150">
                  <c:v>80.378102618035058</c:v>
                </c:pt>
                <c:pt idx="151">
                  <c:v>80.614162164828684</c:v>
                </c:pt>
                <c:pt idx="152">
                  <c:v>80.84953248225321</c:v>
                </c:pt>
                <c:pt idx="153">
                  <c:v>81.084219572371424</c:v>
                </c:pt>
                <c:pt idx="154">
                  <c:v>81.318229350633075</c:v>
                </c:pt>
                <c:pt idx="155">
                  <c:v>81.551567647616594</c:v>
                </c:pt>
                <c:pt idx="156">
                  <c:v>81.784240210724008</c:v>
                </c:pt>
                <c:pt idx="157">
                  <c:v>82.016252705832827</c:v>
                </c:pt>
                <c:pt idx="158">
                  <c:v>82.247610718906827</c:v>
                </c:pt>
                <c:pt idx="159">
                  <c:v>82.478319757557557</c:v>
                </c:pt>
                <c:pt idx="160">
                  <c:v>82.708385252593459</c:v>
                </c:pt>
                <c:pt idx="161">
                  <c:v>82.937812559492514</c:v>
                </c:pt>
                <c:pt idx="162">
                  <c:v>83.166606959855798</c:v>
                </c:pt>
                <c:pt idx="163">
                  <c:v>83.394773662842667</c:v>
                </c:pt>
                <c:pt idx="164">
                  <c:v>83.622317806538561</c:v>
                </c:pt>
                <c:pt idx="165">
                  <c:v>83.8492444593291</c:v>
                </c:pt>
                <c:pt idx="166">
                  <c:v>84.07555862116898</c:v>
                </c:pt>
                <c:pt idx="167">
                  <c:v>84.301265224926027</c:v>
                </c:pt>
                <c:pt idx="168">
                  <c:v>84.526369137591999</c:v>
                </c:pt>
                <c:pt idx="169">
                  <c:v>84.750875161537351</c:v>
                </c:pt>
                <c:pt idx="170">
                  <c:v>84.974788035675758</c:v>
                </c:pt>
                <c:pt idx="171">
                  <c:v>85.198112436657254</c:v>
                </c:pt>
                <c:pt idx="172">
                  <c:v>85.420852980003374</c:v>
                </c:pt>
                <c:pt idx="173">
                  <c:v>85.643014221201796</c:v>
                </c:pt>
                <c:pt idx="174">
                  <c:v>85.86460065681662</c:v>
                </c:pt>
                <c:pt idx="175">
                  <c:v>86.085616725537932</c:v>
                </c:pt>
                <c:pt idx="176">
                  <c:v>86.306066809221619</c:v>
                </c:pt>
                <c:pt idx="177">
                  <c:v>86.525955233903389</c:v>
                </c:pt>
                <c:pt idx="178">
                  <c:v>86.745286270788682</c:v>
                </c:pt>
                <c:pt idx="179">
                  <c:v>86.964064137221087</c:v>
                </c:pt>
                <c:pt idx="180">
                  <c:v>87.182292997627258</c:v>
                </c:pt>
                <c:pt idx="181">
                  <c:v>87.399976964447461</c:v>
                </c:pt>
                <c:pt idx="182">
                  <c:v>87.617120099028426</c:v>
                </c:pt>
                <c:pt idx="183">
                  <c:v>87.833726412518658</c:v>
                </c:pt>
                <c:pt idx="184">
                  <c:v>88.049799866727753</c:v>
                </c:pt>
                <c:pt idx="185">
                  <c:v>88.265344374972173</c:v>
                </c:pt>
                <c:pt idx="186">
                  <c:v>88.480363802902929</c:v>
                </c:pt>
                <c:pt idx="187">
                  <c:v>88.694861969316179</c:v>
                </c:pt>
                <c:pt idx="188">
                  <c:v>88.908842646934119</c:v>
                </c:pt>
                <c:pt idx="189">
                  <c:v>89.122309563200318</c:v>
                </c:pt>
                <c:pt idx="190">
                  <c:v>89.335266401016327</c:v>
                </c:pt>
                <c:pt idx="191">
                  <c:v>89.54771679949279</c:v>
                </c:pt>
                <c:pt idx="192">
                  <c:v>89.759664354674285</c:v>
                </c:pt>
                <c:pt idx="193">
                  <c:v>89.971112620249627</c:v>
                </c:pt>
                <c:pt idx="194">
                  <c:v>90.182065108241048</c:v>
                </c:pt>
                <c:pt idx="195">
                  <c:v>90.392525289698227</c:v>
                </c:pt>
                <c:pt idx="196">
                  <c:v>90.602496595349209</c:v>
                </c:pt>
                <c:pt idx="197">
                  <c:v>90.811982416264158</c:v>
                </c:pt>
                <c:pt idx="198">
                  <c:v>91.0209861044858</c:v>
                </c:pt>
                <c:pt idx="199">
                  <c:v>91.229510973670884</c:v>
                </c:pt>
                <c:pt idx="200">
                  <c:v>91.437560299677571</c:v>
                </c:pt>
                <c:pt idx="201">
                  <c:v>91.645137321182389</c:v>
                </c:pt>
                <c:pt idx="202">
                  <c:v>91.852245240277227</c:v>
                </c:pt>
                <c:pt idx="203">
                  <c:v>92.058887223022239</c:v>
                </c:pt>
                <c:pt idx="204">
                  <c:v>92.265066400037227</c:v>
                </c:pt>
                <c:pt idx="205">
                  <c:v>92.470785867022258</c:v>
                </c:pt>
                <c:pt idx="206">
                  <c:v>92.676048685334479</c:v>
                </c:pt>
                <c:pt idx="207">
                  <c:v>92.880857882491483</c:v>
                </c:pt>
                <c:pt idx="208">
                  <c:v>93.085216452719948</c:v>
                </c:pt>
                <c:pt idx="209">
                  <c:v>93.289127357432989</c:v>
                </c:pt>
                <c:pt idx="210">
                  <c:v>93.492593525759972</c:v>
                </c:pt>
                <c:pt idx="211">
                  <c:v>93.695617855023258</c:v>
                </c:pt>
                <c:pt idx="212">
                  <c:v>93.898203211223461</c:v>
                </c:pt>
                <c:pt idx="213">
                  <c:v>94.100352429509158</c:v>
                </c:pt>
                <c:pt idx="214">
                  <c:v>94.302068314639882</c:v>
                </c:pt>
                <c:pt idx="215">
                  <c:v>94.50335364145063</c:v>
                </c:pt>
                <c:pt idx="216">
                  <c:v>94.704211155273896</c:v>
                </c:pt>
                <c:pt idx="217">
                  <c:v>94.904643572400204</c:v>
                </c:pt>
                <c:pt idx="218">
                  <c:v>95.104653580494912</c:v>
                </c:pt>
                <c:pt idx="219">
                  <c:v>95.304243839020984</c:v>
                </c:pt>
                <c:pt idx="220">
                  <c:v>95.503416979651519</c:v>
                </c:pt>
                <c:pt idx="221">
                  <c:v>95.702175606674658</c:v>
                </c:pt>
                <c:pt idx="222">
                  <c:v>95.900522297391234</c:v>
                </c:pt>
                <c:pt idx="223">
                  <c:v>96.09845960250378</c:v>
                </c:pt>
                <c:pt idx="224">
                  <c:v>96.295990046500251</c:v>
                </c:pt>
                <c:pt idx="225">
                  <c:v>96.49311612802903</c:v>
                </c:pt>
                <c:pt idx="226">
                  <c:v>96.689840320267948</c:v>
                </c:pt>
                <c:pt idx="227">
                  <c:v>96.886165071286314</c:v>
                </c:pt>
                <c:pt idx="228">
                  <c:v>97.082092804398258</c:v>
                </c:pt>
                <c:pt idx="229">
                  <c:v>97.27762591852138</c:v>
                </c:pt>
                <c:pt idx="230">
                  <c:v>97.472766788500479</c:v>
                </c:pt>
                <c:pt idx="231">
                  <c:v>97.667517765462975</c:v>
                </c:pt>
                <c:pt idx="232">
                  <c:v>97.861881177138358</c:v>
                </c:pt>
                <c:pt idx="233">
                  <c:v>98.055859328192483</c:v>
                </c:pt>
                <c:pt idx="234">
                  <c:v>98.249454500530902</c:v>
                </c:pt>
                <c:pt idx="235">
                  <c:v>98.442668953627603</c:v>
                </c:pt>
                <c:pt idx="236">
                  <c:v>98.635504924824758</c:v>
                </c:pt>
                <c:pt idx="237">
                  <c:v>98.827964629636895</c:v>
                </c:pt>
                <c:pt idx="238">
                  <c:v>99.02005026204732</c:v>
                </c:pt>
                <c:pt idx="239">
                  <c:v>99.211763994801927</c:v>
                </c:pt>
                <c:pt idx="240">
                  <c:v>99.403107979688556</c:v>
                </c:pt>
                <c:pt idx="241">
                  <c:v>99.594084347832847</c:v>
                </c:pt>
                <c:pt idx="242">
                  <c:v>99.784695209961427</c:v>
                </c:pt>
                <c:pt idx="243">
                  <c:v>99.974942656679858</c:v>
                </c:pt>
                <c:pt idx="244">
                  <c:v>100.164828758742</c:v>
                </c:pt>
                <c:pt idx="245">
                  <c:v>100.35435556730826</c:v>
                </c:pt>
                <c:pt idx="246">
                  <c:v>100.54352511420792</c:v>
                </c:pt>
                <c:pt idx="247">
                  <c:v>100.7323394121899</c:v>
                </c:pt>
                <c:pt idx="248">
                  <c:v>100.92080045518165</c:v>
                </c:pt>
                <c:pt idx="249">
                  <c:v>101.10891021851741</c:v>
                </c:pt>
                <c:pt idx="250">
                  <c:v>101.29667065919865</c:v>
                </c:pt>
                <c:pt idx="251">
                  <c:v>101.48408371611512</c:v>
                </c:pt>
                <c:pt idx="252">
                  <c:v>101.67115131029399</c:v>
                </c:pt>
                <c:pt idx="253">
                  <c:v>101.85787534512338</c:v>
                </c:pt>
                <c:pt idx="254">
                  <c:v>102.04425770656732</c:v>
                </c:pt>
                <c:pt idx="255">
                  <c:v>102.23030026340501</c:v>
                </c:pt>
                <c:pt idx="256">
                  <c:v>102.41600486744036</c:v>
                </c:pt>
                <c:pt idx="257">
                  <c:v>102.60137335371815</c:v>
                </c:pt>
                <c:pt idx="258">
                  <c:v>102.78640754073861</c:v>
                </c:pt>
                <c:pt idx="259">
                  <c:v>102.97110923065961</c:v>
                </c:pt>
                <c:pt idx="260">
                  <c:v>103.15548020950725</c:v>
                </c:pt>
                <c:pt idx="261">
                  <c:v>103.33952224737483</c:v>
                </c:pt>
                <c:pt idx="262">
                  <c:v>103.52323709861975</c:v>
                </c:pt>
                <c:pt idx="263">
                  <c:v>103.70662650206553</c:v>
                </c:pt>
                <c:pt idx="264">
                  <c:v>103.88969218118098</c:v>
                </c:pt>
                <c:pt idx="265">
                  <c:v>104.07243584427944</c:v>
                </c:pt>
                <c:pt idx="266">
                  <c:v>104.25485918471072</c:v>
                </c:pt>
                <c:pt idx="267">
                  <c:v>104.43696388102146</c:v>
                </c:pt>
                <c:pt idx="268">
                  <c:v>104.61875159715198</c:v>
                </c:pt>
                <c:pt idx="269">
                  <c:v>104.80022398262633</c:v>
                </c:pt>
                <c:pt idx="270">
                  <c:v>104.98138267269235</c:v>
                </c:pt>
                <c:pt idx="271">
                  <c:v>105.16222928852306</c:v>
                </c:pt>
                <c:pt idx="272">
                  <c:v>105.3427654373736</c:v>
                </c:pt>
                <c:pt idx="273">
                  <c:v>105.52299271274754</c:v>
                </c:pt>
                <c:pt idx="274">
                  <c:v>105.70291269457411</c:v>
                </c:pt>
                <c:pt idx="275">
                  <c:v>105.88252694934422</c:v>
                </c:pt>
                <c:pt idx="276">
                  <c:v>106.06183703029095</c:v>
                </c:pt>
                <c:pt idx="277">
                  <c:v>106.24084447754367</c:v>
                </c:pt>
                <c:pt idx="278">
                  <c:v>106.4195508182742</c:v>
                </c:pt>
                <c:pt idx="279">
                  <c:v>106.59795756685428</c:v>
                </c:pt>
                <c:pt idx="280">
                  <c:v>106.77606622500421</c:v>
                </c:pt>
                <c:pt idx="281">
                  <c:v>106.95387828194033</c:v>
                </c:pt>
                <c:pt idx="282">
                  <c:v>107.13139521451915</c:v>
                </c:pt>
                <c:pt idx="283">
                  <c:v>107.30861848738596</c:v>
                </c:pt>
                <c:pt idx="284">
                  <c:v>107.48554955310485</c:v>
                </c:pt>
                <c:pt idx="285">
                  <c:v>107.66218985230825</c:v>
                </c:pt>
                <c:pt idx="286">
                  <c:v>107.83854081382783</c:v>
                </c:pt>
                <c:pt idx="287">
                  <c:v>108.01460385483919</c:v>
                </c:pt>
                <c:pt idx="288">
                  <c:v>108.19038038097221</c:v>
                </c:pt>
                <c:pt idx="289">
                  <c:v>108.36587178646482</c:v>
                </c:pt>
                <c:pt idx="290">
                  <c:v>108.54107945429099</c:v>
                </c:pt>
                <c:pt idx="291">
                  <c:v>108.71600475626542</c:v>
                </c:pt>
                <c:pt idx="292">
                  <c:v>108.89064905319438</c:v>
                </c:pt>
                <c:pt idx="293">
                  <c:v>109.06501369498639</c:v>
                </c:pt>
                <c:pt idx="294">
                  <c:v>109.23910002077639</c:v>
                </c:pt>
                <c:pt idx="295">
                  <c:v>109.41290935904622</c:v>
                </c:pt>
                <c:pt idx="296">
                  <c:v>109.5864430277415</c:v>
                </c:pt>
                <c:pt idx="297">
                  <c:v>109.75970233438856</c:v>
                </c:pt>
                <c:pt idx="298">
                  <c:v>109.93268857621776</c:v>
                </c:pt>
                <c:pt idx="299">
                  <c:v>110.10540304025638</c:v>
                </c:pt>
                <c:pt idx="300">
                  <c:v>110.27784700345927</c:v>
                </c:pt>
                <c:pt idx="301">
                  <c:v>110.45002173282055</c:v>
                </c:pt>
                <c:pt idx="302">
                  <c:v>110.62192848545968</c:v>
                </c:pt>
                <c:pt idx="303">
                  <c:v>110.79356850875317</c:v>
                </c:pt>
                <c:pt idx="304">
                  <c:v>110.96494304042812</c:v>
                </c:pt>
                <c:pt idx="305">
                  <c:v>111.1360533086677</c:v>
                </c:pt>
                <c:pt idx="306">
                  <c:v>111.30690053221608</c:v>
                </c:pt>
                <c:pt idx="307">
                  <c:v>111.47748592047756</c:v>
                </c:pt>
                <c:pt idx="308">
                  <c:v>111.64781067361812</c:v>
                </c:pt>
                <c:pt idx="309">
                  <c:v>111.81787598265925</c:v>
                </c:pt>
                <c:pt idx="310">
                  <c:v>111.98768302958649</c:v>
                </c:pt>
                <c:pt idx="311">
                  <c:v>112.15723298743045</c:v>
                </c:pt>
                <c:pt idx="312">
                  <c:v>112.32652702037232</c:v>
                </c:pt>
                <c:pt idx="313">
                  <c:v>112.49556628383183</c:v>
                </c:pt>
                <c:pt idx="314">
                  <c:v>112.66435192456228</c:v>
                </c:pt>
                <c:pt idx="315">
                  <c:v>112.83288508073895</c:v>
                </c:pt>
                <c:pt idx="316">
                  <c:v>113.00116688204979</c:v>
                </c:pt>
                <c:pt idx="317">
                  <c:v>113.16919844978354</c:v>
                </c:pt>
                <c:pt idx="318">
                  <c:v>113.33698089691615</c:v>
                </c:pt>
                <c:pt idx="319">
                  <c:v>113.50451532820072</c:v>
                </c:pt>
                <c:pt idx="320">
                  <c:v>113.67180284024325</c:v>
                </c:pt>
                <c:pt idx="321">
                  <c:v>113.83884452159865</c:v>
                </c:pt>
                <c:pt idx="322">
                  <c:v>114.00564145284415</c:v>
                </c:pt>
                <c:pt idx="323">
                  <c:v>114.17219470666087</c:v>
                </c:pt>
                <c:pt idx="324">
                  <c:v>114.33850534792595</c:v>
                </c:pt>
                <c:pt idx="325">
                  <c:v>114.50457443377299</c:v>
                </c:pt>
                <c:pt idx="326">
                  <c:v>114.67040301368255</c:v>
                </c:pt>
                <c:pt idx="327">
                  <c:v>114.83599212956813</c:v>
                </c:pt>
                <c:pt idx="328">
                  <c:v>115.00134281582928</c:v>
                </c:pt>
                <c:pt idx="329">
                  <c:v>115.1664560994474</c:v>
                </c:pt>
                <c:pt idx="330">
                  <c:v>115.3313330000463</c:v>
                </c:pt>
                <c:pt idx="331">
                  <c:v>115.49597452997862</c:v>
                </c:pt>
                <c:pt idx="332">
                  <c:v>115.66038169438355</c:v>
                </c:pt>
                <c:pt idx="333">
                  <c:v>115.82455549127972</c:v>
                </c:pt>
                <c:pt idx="334">
                  <c:v>115.98849691160781</c:v>
                </c:pt>
                <c:pt idx="335">
                  <c:v>116.15220693932415</c:v>
                </c:pt>
                <c:pt idx="336">
                  <c:v>116.31568655145765</c:v>
                </c:pt>
                <c:pt idx="337">
                  <c:v>116.4789367181824</c:v>
                </c:pt>
                <c:pt idx="338">
                  <c:v>116.64195840288578</c:v>
                </c:pt>
                <c:pt idx="339">
                  <c:v>116.80475256222275</c:v>
                </c:pt>
                <c:pt idx="340">
                  <c:v>116.96732014620062</c:v>
                </c:pt>
                <c:pt idx="341">
                  <c:v>117.12966209822935</c:v>
                </c:pt>
                <c:pt idx="342">
                  <c:v>117.29177935519191</c:v>
                </c:pt>
                <c:pt idx="343">
                  <c:v>117.45367284750293</c:v>
                </c:pt>
                <c:pt idx="344">
                  <c:v>117.61534349918071</c:v>
                </c:pt>
                <c:pt idx="345">
                  <c:v>117.77679222788927</c:v>
                </c:pt>
                <c:pt idx="346">
                  <c:v>117.93801994502672</c:v>
                </c:pt>
                <c:pt idx="347">
                  <c:v>118.09902755575567</c:v>
                </c:pt>
                <c:pt idx="348">
                  <c:v>118.25981595908543</c:v>
                </c:pt>
                <c:pt idx="349">
                  <c:v>118.42038604791988</c:v>
                </c:pt>
                <c:pt idx="350">
                  <c:v>118.58073870911751</c:v>
                </c:pt>
                <c:pt idx="351">
                  <c:v>118.74087482354854</c:v>
                </c:pt>
                <c:pt idx="352">
                  <c:v>118.90079526615135</c:v>
                </c:pt>
                <c:pt idx="353">
                  <c:v>119.06050090598842</c:v>
                </c:pt>
                <c:pt idx="354">
                  <c:v>119.21999260630109</c:v>
                </c:pt>
                <c:pt idx="355">
                  <c:v>119.3792712245626</c:v>
                </c:pt>
                <c:pt idx="356">
                  <c:v>119.53833761253757</c:v>
                </c:pt>
                <c:pt idx="357">
                  <c:v>119.69719261633229</c:v>
                </c:pt>
                <c:pt idx="358">
                  <c:v>119.85583707643121</c:v>
                </c:pt>
                <c:pt idx="359">
                  <c:v>120.01427182778905</c:v>
                </c:pt>
                <c:pt idx="360">
                  <c:v>120.17249769983238</c:v>
                </c:pt>
                <c:pt idx="361">
                  <c:v>120.33051551654565</c:v>
                </c:pt>
                <c:pt idx="362">
                  <c:v>120.4883260965122</c:v>
                </c:pt>
                <c:pt idx="363">
                  <c:v>120.64593025295351</c:v>
                </c:pt>
                <c:pt idx="364">
                  <c:v>120.80332879379795</c:v>
                </c:pt>
                <c:pt idx="365">
                  <c:v>120.96052252170676</c:v>
                </c:pt>
                <c:pt idx="366">
                  <c:v>121.11751223413543</c:v>
                </c:pt>
                <c:pt idx="367">
                  <c:v>121.27429872337984</c:v>
                </c:pt>
                <c:pt idx="368">
                  <c:v>121.43088277661865</c:v>
                </c:pt>
                <c:pt idx="369">
                  <c:v>121.58726517596656</c:v>
                </c:pt>
                <c:pt idx="370">
                  <c:v>121.74344669850792</c:v>
                </c:pt>
                <c:pt idx="371">
                  <c:v>121.89942811635144</c:v>
                </c:pt>
                <c:pt idx="372">
                  <c:v>122.05521019667835</c:v>
                </c:pt>
                <c:pt idx="373">
                  <c:v>122.21079370177362</c:v>
                </c:pt>
                <c:pt idx="374">
                  <c:v>122.36617938907352</c:v>
                </c:pt>
                <c:pt idx="375">
                  <c:v>122.52136801121893</c:v>
                </c:pt>
                <c:pt idx="376">
                  <c:v>122.67636031608225</c:v>
                </c:pt>
                <c:pt idx="377">
                  <c:v>122.83115704683313</c:v>
                </c:pt>
                <c:pt idx="378">
                  <c:v>122.98575894194175</c:v>
                </c:pt>
                <c:pt idx="379">
                  <c:v>123.14016673525759</c:v>
                </c:pt>
                <c:pt idx="380">
                  <c:v>123.2943811560289</c:v>
                </c:pt>
                <c:pt idx="381">
                  <c:v>123.44840292895762</c:v>
                </c:pt>
                <c:pt idx="382">
                  <c:v>123.60223277421768</c:v>
                </c:pt>
                <c:pt idx="383">
                  <c:v>123.75587140751347</c:v>
                </c:pt>
                <c:pt idx="384">
                  <c:v>123.90931954011972</c:v>
                </c:pt>
                <c:pt idx="385">
                  <c:v>124.06257787889234</c:v>
                </c:pt>
                <c:pt idx="386">
                  <c:v>124.21564712635085</c:v>
                </c:pt>
                <c:pt idx="387">
                  <c:v>124.36852798067532</c:v>
                </c:pt>
                <c:pt idx="388">
                  <c:v>124.52122113576313</c:v>
                </c:pt>
                <c:pt idx="389">
                  <c:v>124.67372728126502</c:v>
                </c:pt>
                <c:pt idx="390">
                  <c:v>124.82604710261492</c:v>
                </c:pt>
                <c:pt idx="391">
                  <c:v>124.97818128107997</c:v>
                </c:pt>
                <c:pt idx="392">
                  <c:v>125.13013049377081</c:v>
                </c:pt>
                <c:pt idx="393">
                  <c:v>125.28189541370185</c:v>
                </c:pt>
                <c:pt idx="394">
                  <c:v>125.4334767098136</c:v>
                </c:pt>
                <c:pt idx="395">
                  <c:v>125.58487504700938</c:v>
                </c:pt>
                <c:pt idx="396">
                  <c:v>125.73609108618965</c:v>
                </c:pt>
                <c:pt idx="397">
                  <c:v>125.88712548428708</c:v>
                </c:pt>
                <c:pt idx="398">
                  <c:v>126.03797889429075</c:v>
                </c:pt>
                <c:pt idx="399">
                  <c:v>126.18865196529939</c:v>
                </c:pt>
                <c:pt idx="400">
                  <c:v>126.33914534253005</c:v>
                </c:pt>
                <c:pt idx="401">
                  <c:v>126.48945966736997</c:v>
                </c:pt>
                <c:pt idx="402">
                  <c:v>126.63959557738774</c:v>
                </c:pt>
                <c:pt idx="403">
                  <c:v>126.78955370639154</c:v>
                </c:pt>
                <c:pt idx="404">
                  <c:v>126.93933468443772</c:v>
                </c:pt>
                <c:pt idx="405">
                  <c:v>127.08893913786764</c:v>
                </c:pt>
                <c:pt idx="406">
                  <c:v>127.23836768935332</c:v>
                </c:pt>
                <c:pt idx="407">
                  <c:v>127.38762095789542</c:v>
                </c:pt>
                <c:pt idx="408">
                  <c:v>127.53669955888797</c:v>
                </c:pt>
                <c:pt idx="409">
                  <c:v>127.68560410412555</c:v>
                </c:pt>
                <c:pt idx="410">
                  <c:v>127.83433520184354</c:v>
                </c:pt>
                <c:pt idx="411">
                  <c:v>127.98289345673865</c:v>
                </c:pt>
                <c:pt idx="412">
                  <c:v>128.13127947000504</c:v>
                </c:pt>
                <c:pt idx="413">
                  <c:v>128.27949383935439</c:v>
                </c:pt>
                <c:pt idx="414">
                  <c:v>128.42753715906801</c:v>
                </c:pt>
                <c:pt idx="415">
                  <c:v>128.5754100199778</c:v>
                </c:pt>
                <c:pt idx="416">
                  <c:v>128.72311300953996</c:v>
                </c:pt>
                <c:pt idx="417">
                  <c:v>128.87064671184172</c:v>
                </c:pt>
                <c:pt idx="418">
                  <c:v>129.01801170763127</c:v>
                </c:pt>
                <c:pt idx="419">
                  <c:v>129.16520857433665</c:v>
                </c:pt>
                <c:pt idx="420">
                  <c:v>129.31223788610887</c:v>
                </c:pt>
                <c:pt idx="421">
                  <c:v>129.45910021383256</c:v>
                </c:pt>
                <c:pt idx="422">
                  <c:v>129.60579612515932</c:v>
                </c:pt>
                <c:pt idx="423">
                  <c:v>129.75232618453867</c:v>
                </c:pt>
                <c:pt idx="424">
                  <c:v>129.898690953223</c:v>
                </c:pt>
                <c:pt idx="425">
                  <c:v>130.04489098931035</c:v>
                </c:pt>
                <c:pt idx="426">
                  <c:v>130.1909268477813</c:v>
                </c:pt>
                <c:pt idx="427">
                  <c:v>130.33679908047804</c:v>
                </c:pt>
                <c:pt idx="428">
                  <c:v>130.48250823618653</c:v>
                </c:pt>
                <c:pt idx="429">
                  <c:v>130.62805486061603</c:v>
                </c:pt>
                <c:pt idx="430">
                  <c:v>130.77343949644072</c:v>
                </c:pt>
                <c:pt idx="431">
                  <c:v>130.91866268332925</c:v>
                </c:pt>
                <c:pt idx="432">
                  <c:v>131.06372495794926</c:v>
                </c:pt>
                <c:pt idx="433">
                  <c:v>131.20862685401067</c:v>
                </c:pt>
                <c:pt idx="434">
                  <c:v>131.35336890227509</c:v>
                </c:pt>
                <c:pt idx="435">
                  <c:v>131.49795163057792</c:v>
                </c:pt>
                <c:pt idx="436">
                  <c:v>131.64237556386794</c:v>
                </c:pt>
                <c:pt idx="437">
                  <c:v>131.78664122421918</c:v>
                </c:pt>
                <c:pt idx="438">
                  <c:v>131.93074913083265</c:v>
                </c:pt>
                <c:pt idx="439">
                  <c:v>132.07469980009162</c:v>
                </c:pt>
                <c:pt idx="440">
                  <c:v>132.21849374556476</c:v>
                </c:pt>
                <c:pt idx="441">
                  <c:v>132.3621314780363</c:v>
                </c:pt>
                <c:pt idx="442">
                  <c:v>132.50561350550092</c:v>
                </c:pt>
                <c:pt idx="443">
                  <c:v>132.64894033323787</c:v>
                </c:pt>
                <c:pt idx="444">
                  <c:v>132.79211246377713</c:v>
                </c:pt>
                <c:pt idx="445">
                  <c:v>132.93513039694983</c:v>
                </c:pt>
                <c:pt idx="446">
                  <c:v>133.07799462989581</c:v>
                </c:pt>
                <c:pt idx="447">
                  <c:v>133.22070565710598</c:v>
                </c:pt>
                <c:pt idx="448">
                  <c:v>133.36326397040125</c:v>
                </c:pt>
                <c:pt idx="449">
                  <c:v>133.50567005899239</c:v>
                </c:pt>
                <c:pt idx="450">
                  <c:v>133.64792440948031</c:v>
                </c:pt>
                <c:pt idx="451">
                  <c:v>133.79002750587873</c:v>
                </c:pt>
                <c:pt idx="452">
                  <c:v>133.93197982963667</c:v>
                </c:pt>
                <c:pt idx="453">
                  <c:v>134.07378185964112</c:v>
                </c:pt>
                <c:pt idx="454">
                  <c:v>134.21543407227296</c:v>
                </c:pt>
                <c:pt idx="455">
                  <c:v>134.3569369413855</c:v>
                </c:pt>
                <c:pt idx="456">
                  <c:v>134.49829093833227</c:v>
                </c:pt>
                <c:pt idx="457">
                  <c:v>134.63949653201144</c:v>
                </c:pt>
                <c:pt idx="458">
                  <c:v>134.7805541888514</c:v>
                </c:pt>
                <c:pt idx="459">
                  <c:v>134.92146437285967</c:v>
                </c:pt>
                <c:pt idx="460">
                  <c:v>135.06222754560065</c:v>
                </c:pt>
                <c:pt idx="461">
                  <c:v>135.20284416623778</c:v>
                </c:pt>
                <c:pt idx="462">
                  <c:v>135.34331469156652</c:v>
                </c:pt>
                <c:pt idx="463">
                  <c:v>135.48363957601401</c:v>
                </c:pt>
                <c:pt idx="464">
                  <c:v>135.62381927163409</c:v>
                </c:pt>
                <c:pt idx="465">
                  <c:v>135.76385422815665</c:v>
                </c:pt>
                <c:pt idx="466">
                  <c:v>135.90374489302386</c:v>
                </c:pt>
                <c:pt idx="467">
                  <c:v>136.04349171132552</c:v>
                </c:pt>
                <c:pt idx="468">
                  <c:v>136.18309512590452</c:v>
                </c:pt>
                <c:pt idx="469">
                  <c:v>136.3225555773254</c:v>
                </c:pt>
                <c:pt idx="470">
                  <c:v>136.4618735039007</c:v>
                </c:pt>
                <c:pt idx="471">
                  <c:v>136.60104934171127</c:v>
                </c:pt>
                <c:pt idx="472">
                  <c:v>136.74008352460763</c:v>
                </c:pt>
                <c:pt idx="473">
                  <c:v>136.87897648426625</c:v>
                </c:pt>
                <c:pt idx="474">
                  <c:v>137.01772865013157</c:v>
                </c:pt>
                <c:pt idx="475">
                  <c:v>137.15634044951631</c:v>
                </c:pt>
                <c:pt idx="476">
                  <c:v>137.29481230754615</c:v>
                </c:pt>
                <c:pt idx="477">
                  <c:v>137.4331446472282</c:v>
                </c:pt>
                <c:pt idx="478">
                  <c:v>137.57133788943514</c:v>
                </c:pt>
                <c:pt idx="479">
                  <c:v>137.70939245290856</c:v>
                </c:pt>
              </c:numCache>
            </c:numRef>
          </c:yVal>
          <c:smooth val="0"/>
          <c:extLst>
            <c:ext xmlns:c16="http://schemas.microsoft.com/office/drawing/2014/chart" uri="{C3380CC4-5D6E-409C-BE32-E72D297353CC}">
              <c16:uniqueId val="{00000000-F9E1-4954-A329-558ECC6B596D}"/>
            </c:ext>
          </c:extLst>
        </c:ser>
        <c:ser>
          <c:idx val="1"/>
          <c:order val="1"/>
          <c:tx>
            <c:strRef>
              <c:f>Sheet2!$C$1</c:f>
              <c:strCache>
                <c:ptCount val="1"/>
                <c:pt idx="0">
                  <c:v>BMI 25</c:v>
                </c:pt>
              </c:strCache>
            </c:strRef>
          </c:tx>
          <c:spPr>
            <a:ln w="12700">
              <a:solidFill>
                <a:schemeClr val="tx1"/>
              </a:solidFill>
            </a:ln>
          </c:spPr>
          <c:marker>
            <c:symbol val="none"/>
          </c:marker>
          <c:xVal>
            <c:numRef>
              <c:f>Sheet2!$A$2:$A$483</c:f>
              <c:numCache>
                <c:formatCode>General</c:formatCode>
                <c:ptCount val="482"/>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120</c:v>
                </c:pt>
                <c:pt idx="481">
                  <c:v>190</c:v>
                </c:pt>
              </c:numCache>
            </c:numRef>
          </c:xVal>
          <c:yVal>
            <c:numRef>
              <c:f>Sheet2!$C$2:$C$483</c:f>
              <c:numCache>
                <c:formatCode>General</c:formatCode>
                <c:ptCount val="482"/>
                <c:pt idx="12">
                  <c:v>29.998817675688485</c:v>
                </c:pt>
                <c:pt idx="13">
                  <c:v>30.463943361370589</c:v>
                </c:pt>
                <c:pt idx="14">
                  <c:v>30.922073480126798</c:v>
                </c:pt>
                <c:pt idx="15">
                  <c:v>31.373514490665528</c:v>
                </c:pt>
                <c:pt idx="16">
                  <c:v>31.818551109087291</c:v>
                </c:pt>
                <c:pt idx="17">
                  <c:v>32.257448409121999</c:v>
                </c:pt>
                <c:pt idx="18">
                  <c:v>32.690453668506962</c:v>
                </c:pt>
                <c:pt idx="19">
                  <c:v>33.117797998031214</c:v>
                </c:pt>
                <c:pt idx="20">
                  <c:v>33.539697783730844</c:v>
                </c:pt>
                <c:pt idx="21">
                  <c:v>33.956355967765447</c:v>
                </c:pt>
                <c:pt idx="22">
                  <c:v>34.367963189505424</c:v>
                </c:pt>
                <c:pt idx="23">
                  <c:v>34.774698805033495</c:v>
                </c:pt>
                <c:pt idx="24">
                  <c:v>35.176731800530163</c:v>
                </c:pt>
                <c:pt idx="25">
                  <c:v>35.574221612735244</c:v>
                </c:pt>
                <c:pt idx="26">
                  <c:v>35.967318867794404</c:v>
                </c:pt>
                <c:pt idx="27">
                  <c:v>36.356166048185003</c:v>
                </c:pt>
                <c:pt idx="28">
                  <c:v>36.740898096110833</c:v>
                </c:pt>
                <c:pt idx="29">
                  <c:v>37.121642960601839</c:v>
                </c:pt>
                <c:pt idx="30">
                  <c:v>37.498522094610607</c:v>
                </c:pt>
                <c:pt idx="31">
                  <c:v>37.871650907579962</c:v>
                </c:pt>
                <c:pt idx="32">
                  <c:v>38.241139178261932</c:v>
                </c:pt>
                <c:pt idx="33">
                  <c:v>38.607091431973998</c:v>
                </c:pt>
                <c:pt idx="34">
                  <c:v>38.969607285965814</c:v>
                </c:pt>
                <c:pt idx="35">
                  <c:v>39.328781766131534</c:v>
                </c:pt>
                <c:pt idx="36">
                  <c:v>39.684705597920221</c:v>
                </c:pt>
                <c:pt idx="37">
                  <c:v>40.037465473967238</c:v>
                </c:pt>
                <c:pt idx="38">
                  <c:v>40.387144300689997</c:v>
                </c:pt>
                <c:pt idx="39">
                  <c:v>40.733821425816664</c:v>
                </c:pt>
                <c:pt idx="40">
                  <c:v>41.077572848648202</c:v>
                </c:pt>
                <c:pt idx="41">
                  <c:v>41.41847141459472</c:v>
                </c:pt>
                <c:pt idx="42">
                  <c:v>41.756586995433395</c:v>
                </c:pt>
                <c:pt idx="43">
                  <c:v>42.091986656521691</c:v>
                </c:pt>
                <c:pt idx="44">
                  <c:v>42.424734812116384</c:v>
                </c:pt>
                <c:pt idx="45">
                  <c:v>42.754893369811974</c:v>
                </c:pt>
                <c:pt idx="46">
                  <c:v>43.082521865015998</c:v>
                </c:pt>
                <c:pt idx="47">
                  <c:v>43.407677586287527</c:v>
                </c:pt>
                <c:pt idx="48">
                  <c:v>43.730415692293604</c:v>
                </c:pt>
                <c:pt idx="49">
                  <c:v>44.050789321037144</c:v>
                </c:pt>
                <c:pt idx="50">
                  <c:v>44.36884969200802</c:v>
                </c:pt>
                <c:pt idx="51">
                  <c:v>44.684646201771997</c:v>
                </c:pt>
                <c:pt idx="52">
                  <c:v>44.998226513532728</c:v>
                </c:pt>
                <c:pt idx="53">
                  <c:v>45.309636641103175</c:v>
                </c:pt>
                <c:pt idx="54">
                  <c:v>45.618921027731446</c:v>
                </c:pt>
                <c:pt idx="55">
                  <c:v>45.926122620138663</c:v>
                </c:pt>
                <c:pt idx="56">
                  <c:v>46.231282938132011</c:v>
                </c:pt>
                <c:pt idx="57">
                  <c:v>46.534442140109512</c:v>
                </c:pt>
                <c:pt idx="58">
                  <c:v>46.835639084748244</c:v>
                </c:pt>
                <c:pt idx="59">
                  <c:v>47.134911389143397</c:v>
                </c:pt>
                <c:pt idx="60">
                  <c:v>47.432295483645994</c:v>
                </c:pt>
                <c:pt idx="61">
                  <c:v>47.727826663630744</c:v>
                </c:pt>
                <c:pt idx="62">
                  <c:v>48.021539138382479</c:v>
                </c:pt>
                <c:pt idx="63">
                  <c:v>48.313466077323127</c:v>
                </c:pt>
                <c:pt idx="64">
                  <c:v>48.603639653737844</c:v>
                </c:pt>
                <c:pt idx="65">
                  <c:v>48.892091086146024</c:v>
                </c:pt>
                <c:pt idx="66">
                  <c:v>49.178850677517872</c:v>
                </c:pt>
                <c:pt idx="67">
                  <c:v>49.463947852422777</c:v>
                </c:pt>
                <c:pt idx="68">
                  <c:v>49.7474111922701</c:v>
                </c:pt>
                <c:pt idx="69">
                  <c:v>50.029268468751354</c:v>
                </c:pt>
                <c:pt idx="70">
                  <c:v>50.309546675595975</c:v>
                </c:pt>
                <c:pt idx="71">
                  <c:v>50.588272058744998</c:v>
                </c:pt>
                <c:pt idx="72">
                  <c:v>50.865470145032575</c:v>
                </c:pt>
                <c:pt idx="73">
                  <c:v>51.141165769473815</c:v>
                </c:pt>
                <c:pt idx="74">
                  <c:v>51.415383101230994</c:v>
                </c:pt>
                <c:pt idx="75">
                  <c:v>51.688145668344504</c:v>
                </c:pt>
                <c:pt idx="76">
                  <c:v>51.959476381286656</c:v>
                </c:pt>
                <c:pt idx="77">
                  <c:v>52.229397555430396</c:v>
                </c:pt>
                <c:pt idx="78">
                  <c:v>52.497930932456093</c:v>
                </c:pt>
                <c:pt idx="79">
                  <c:v>52.765097700794605</c:v>
                </c:pt>
                <c:pt idx="80">
                  <c:v>53.030918515145487</c:v>
                </c:pt>
                <c:pt idx="81">
                  <c:v>53.295413515101899</c:v>
                </c:pt>
                <c:pt idx="82">
                  <c:v>53.558602342960086</c:v>
                </c:pt>
                <c:pt idx="83">
                  <c:v>53.820504160745244</c:v>
                </c:pt>
                <c:pt idx="84">
                  <c:v>54.081137666495145</c:v>
                </c:pt>
                <c:pt idx="85">
                  <c:v>54.340521109831094</c:v>
                </c:pt>
                <c:pt idx="86">
                  <c:v>54.598672306876914</c:v>
                </c:pt>
                <c:pt idx="87">
                  <c:v>54.855608654531999</c:v>
                </c:pt>
                <c:pt idx="88">
                  <c:v>55.111347144166224</c:v>
                </c:pt>
                <c:pt idx="89">
                  <c:v>55.365904374717843</c:v>
                </c:pt>
                <c:pt idx="90">
                  <c:v>55.619296565274894</c:v>
                </c:pt>
                <c:pt idx="91">
                  <c:v>55.871539567131997</c:v>
                </c:pt>
                <c:pt idx="92">
                  <c:v>56.122648875362245</c:v>
                </c:pt>
                <c:pt idx="93">
                  <c:v>56.372639639924614</c:v>
                </c:pt>
                <c:pt idx="94">
                  <c:v>56.62152667633044</c:v>
                </c:pt>
                <c:pt idx="95">
                  <c:v>56.869324475889194</c:v>
                </c:pt>
                <c:pt idx="96">
                  <c:v>57.11604721555581</c:v>
                </c:pt>
                <c:pt idx="97">
                  <c:v>57.361708767391974</c:v>
                </c:pt>
                <c:pt idx="98">
                  <c:v>57.606322707675069</c:v>
                </c:pt>
                <c:pt idx="99">
                  <c:v>57.849902325641999</c:v>
                </c:pt>
                <c:pt idx="100">
                  <c:v>58.092460631927111</c:v>
                </c:pt>
                <c:pt idx="101">
                  <c:v>58.334010366660024</c:v>
                </c:pt>
                <c:pt idx="102">
                  <c:v>58.574564007281744</c:v>
                </c:pt>
                <c:pt idx="103">
                  <c:v>58.814133776064395</c:v>
                </c:pt>
                <c:pt idx="104">
                  <c:v>59.052731647353966</c:v>
                </c:pt>
                <c:pt idx="105">
                  <c:v>59.29036935455985</c:v>
                </c:pt>
                <c:pt idx="106">
                  <c:v>59.527058396880363</c:v>
                </c:pt>
                <c:pt idx="107">
                  <c:v>59.762810045807313</c:v>
                </c:pt>
                <c:pt idx="108">
                  <c:v>59.997635351376971</c:v>
                </c:pt>
                <c:pt idx="109">
                  <c:v>60.231545148222963</c:v>
                </c:pt>
                <c:pt idx="110">
                  <c:v>60.464550061403749</c:v>
                </c:pt>
                <c:pt idx="111">
                  <c:v>60.696660512038058</c:v>
                </c:pt>
                <c:pt idx="112">
                  <c:v>60.927886722740944</c:v>
                </c:pt>
                <c:pt idx="113">
                  <c:v>61.158238722880213</c:v>
                </c:pt>
                <c:pt idx="114">
                  <c:v>61.387726353646386</c:v>
                </c:pt>
                <c:pt idx="115">
                  <c:v>61.616359272972311</c:v>
                </c:pt>
                <c:pt idx="116">
                  <c:v>61.844146960254854</c:v>
                </c:pt>
                <c:pt idx="117">
                  <c:v>62.071098720960308</c:v>
                </c:pt>
                <c:pt idx="118">
                  <c:v>62.297223691050625</c:v>
                </c:pt>
                <c:pt idx="119">
                  <c:v>62.522530841277678</c:v>
                </c:pt>
                <c:pt idx="120">
                  <c:v>62.747028981331056</c:v>
                </c:pt>
                <c:pt idx="121">
                  <c:v>62.970726763866004</c:v>
                </c:pt>
                <c:pt idx="122">
                  <c:v>63.193632688390373</c:v>
                </c:pt>
                <c:pt idx="123">
                  <c:v>63.41575510502733</c:v>
                </c:pt>
                <c:pt idx="124">
                  <c:v>63.637102218176118</c:v>
                </c:pt>
                <c:pt idx="125">
                  <c:v>63.857682090034174</c:v>
                </c:pt>
                <c:pt idx="126">
                  <c:v>64.077502644045097</c:v>
                </c:pt>
                <c:pt idx="127">
                  <c:v>64.296571668193963</c:v>
                </c:pt>
                <c:pt idx="128">
                  <c:v>64.514896818245006</c:v>
                </c:pt>
                <c:pt idx="129">
                  <c:v>64.732485620856551</c:v>
                </c:pt>
                <c:pt idx="130">
                  <c:v>64.949345476609679</c:v>
                </c:pt>
                <c:pt idx="131">
                  <c:v>65.165483662945363</c:v>
                </c:pt>
                <c:pt idx="132">
                  <c:v>65.380907337012758</c:v>
                </c:pt>
                <c:pt idx="133">
                  <c:v>65.595623538440435</c:v>
                </c:pt>
                <c:pt idx="134">
                  <c:v>65.809639192008888</c:v>
                </c:pt>
                <c:pt idx="135">
                  <c:v>66.022961110267858</c:v>
                </c:pt>
                <c:pt idx="136">
                  <c:v>66.235595996062429</c:v>
                </c:pt>
                <c:pt idx="137">
                  <c:v>66.44755044498983</c:v>
                </c:pt>
                <c:pt idx="138">
                  <c:v>66.65883094777827</c:v>
                </c:pt>
                <c:pt idx="139">
                  <c:v>66.869443892635758</c:v>
                </c:pt>
                <c:pt idx="140">
                  <c:v>67.079395567459073</c:v>
                </c:pt>
                <c:pt idx="141">
                  <c:v>67.288692162068358</c:v>
                </c:pt>
                <c:pt idx="142">
                  <c:v>67.497339770299092</c:v>
                </c:pt>
                <c:pt idx="143">
                  <c:v>67.705344392097658</c:v>
                </c:pt>
                <c:pt idx="144">
                  <c:v>67.912711935530879</c:v>
                </c:pt>
                <c:pt idx="145">
                  <c:v>68.119448218727058</c:v>
                </c:pt>
                <c:pt idx="146">
                  <c:v>68.325558971803858</c:v>
                </c:pt>
                <c:pt idx="147">
                  <c:v>68.531049838705954</c:v>
                </c:pt>
                <c:pt idx="148">
                  <c:v>68.735926379010863</c:v>
                </c:pt>
                <c:pt idx="149">
                  <c:v>68.940194069689127</c:v>
                </c:pt>
                <c:pt idx="150">
                  <c:v>69.143858306807758</c:v>
                </c:pt>
                <c:pt idx="151">
                  <c:v>69.346924407198827</c:v>
                </c:pt>
                <c:pt idx="152">
                  <c:v>69.549397610067047</c:v>
                </c:pt>
                <c:pt idx="153">
                  <c:v>69.751283078584308</c:v>
                </c:pt>
                <c:pt idx="154">
                  <c:v>69.952585901411808</c:v>
                </c:pt>
                <c:pt idx="155">
                  <c:v>70.153311094202778</c:v>
                </c:pt>
                <c:pt idx="156">
                  <c:v>70.353463601059474</c:v>
                </c:pt>
                <c:pt idx="157">
                  <c:v>70.553048295953758</c:v>
                </c:pt>
                <c:pt idx="158">
                  <c:v>70.752069984114527</c:v>
                </c:pt>
                <c:pt idx="159">
                  <c:v>70.950533403368027</c:v>
                </c:pt>
                <c:pt idx="160">
                  <c:v>71.148443225470515</c:v>
                </c:pt>
                <c:pt idx="161">
                  <c:v>71.345804057376768</c:v>
                </c:pt>
                <c:pt idx="162">
                  <c:v>71.542620442497096</c:v>
                </c:pt>
                <c:pt idx="163">
                  <c:v>71.738896861917297</c:v>
                </c:pt>
                <c:pt idx="164">
                  <c:v>71.934637735588808</c:v>
                </c:pt>
                <c:pt idx="165">
                  <c:v>72.129847423487377</c:v>
                </c:pt>
                <c:pt idx="166">
                  <c:v>72.324530226760459</c:v>
                </c:pt>
                <c:pt idx="167">
                  <c:v>72.518690388803904</c:v>
                </c:pt>
                <c:pt idx="168">
                  <c:v>72.712332096368158</c:v>
                </c:pt>
                <c:pt idx="169">
                  <c:v>72.905459480606822</c:v>
                </c:pt>
                <c:pt idx="170">
                  <c:v>73.098076618088058</c:v>
                </c:pt>
                <c:pt idx="171">
                  <c:v>73.290187531821758</c:v>
                </c:pt>
                <c:pt idx="172">
                  <c:v>73.481796192220358</c:v>
                </c:pt>
                <c:pt idx="173">
                  <c:v>73.672906518070889</c:v>
                </c:pt>
                <c:pt idx="174">
                  <c:v>73.863522377465458</c:v>
                </c:pt>
                <c:pt idx="175">
                  <c:v>74.053647588704209</c:v>
                </c:pt>
                <c:pt idx="176">
                  <c:v>74.243285921205796</c:v>
                </c:pt>
                <c:pt idx="177">
                  <c:v>74.432441096360648</c:v>
                </c:pt>
                <c:pt idx="178">
                  <c:v>74.621116788405146</c:v>
                </c:pt>
                <c:pt idx="179">
                  <c:v>74.809316625233265</c:v>
                </c:pt>
                <c:pt idx="180">
                  <c:v>74.997044189221327</c:v>
                </c:pt>
                <c:pt idx="181">
                  <c:v>75.184303018020458</c:v>
                </c:pt>
                <c:pt idx="182">
                  <c:v>75.371096605338067</c:v>
                </c:pt>
                <c:pt idx="183">
                  <c:v>75.557428401691908</c:v>
                </c:pt>
                <c:pt idx="184">
                  <c:v>75.743301815158958</c:v>
                </c:pt>
                <c:pt idx="185">
                  <c:v>75.928720212103258</c:v>
                </c:pt>
                <c:pt idx="186">
                  <c:v>76.113686917883058</c:v>
                </c:pt>
                <c:pt idx="187">
                  <c:v>76.298205217548855</c:v>
                </c:pt>
                <c:pt idx="188">
                  <c:v>76.482278356520453</c:v>
                </c:pt>
                <c:pt idx="189">
                  <c:v>76.665909541271347</c:v>
                </c:pt>
                <c:pt idx="190">
                  <c:v>76.849101939944617</c:v>
                </c:pt>
                <c:pt idx="191">
                  <c:v>77.031858683025433</c:v>
                </c:pt>
                <c:pt idx="192">
                  <c:v>77.214182863947997</c:v>
                </c:pt>
                <c:pt idx="193">
                  <c:v>77.396077539708358</c:v>
                </c:pt>
                <c:pt idx="194">
                  <c:v>77.577545731470508</c:v>
                </c:pt>
                <c:pt idx="195">
                  <c:v>77.758590425135665</c:v>
                </c:pt>
                <c:pt idx="196">
                  <c:v>77.939214571931927</c:v>
                </c:pt>
                <c:pt idx="197">
                  <c:v>78.119421088966092</c:v>
                </c:pt>
                <c:pt idx="198">
                  <c:v>78.299212859777867</c:v>
                </c:pt>
                <c:pt idx="199">
                  <c:v>78.47859273487515</c:v>
                </c:pt>
                <c:pt idx="200">
                  <c:v>78.657563532263069</c:v>
                </c:pt>
                <c:pt idx="201">
                  <c:v>78.836128037958858</c:v>
                </c:pt>
                <c:pt idx="202">
                  <c:v>79.01428900650312</c:v>
                </c:pt>
                <c:pt idx="203">
                  <c:v>79.192049161445482</c:v>
                </c:pt>
                <c:pt idx="204">
                  <c:v>79.369411195840442</c:v>
                </c:pt>
                <c:pt idx="205">
                  <c:v>79.546377772718188</c:v>
                </c:pt>
                <c:pt idx="206">
                  <c:v>79.722951525552489</c:v>
                </c:pt>
                <c:pt idx="207">
                  <c:v>79.899135058717633</c:v>
                </c:pt>
                <c:pt idx="208">
                  <c:v>80.074930947936508</c:v>
                </c:pt>
                <c:pt idx="209">
                  <c:v>80.250341740720259</c:v>
                </c:pt>
                <c:pt idx="210">
                  <c:v>80.425369956799059</c:v>
                </c:pt>
                <c:pt idx="211">
                  <c:v>80.600018088543848</c:v>
                </c:pt>
                <c:pt idx="212">
                  <c:v>80.774288601381073</c:v>
                </c:pt>
                <c:pt idx="213">
                  <c:v>80.948183934198326</c:v>
                </c:pt>
                <c:pt idx="214">
                  <c:v>81.121706499742729</c:v>
                </c:pt>
                <c:pt idx="215">
                  <c:v>81.294858685014006</c:v>
                </c:pt>
                <c:pt idx="216">
                  <c:v>81.467642851635276</c:v>
                </c:pt>
                <c:pt idx="217">
                  <c:v>81.640061336252558</c:v>
                </c:pt>
                <c:pt idx="218">
                  <c:v>81.812116450882741</c:v>
                </c:pt>
                <c:pt idx="219">
                  <c:v>81.983810483280195</c:v>
                </c:pt>
                <c:pt idx="220">
                  <c:v>82.155145697296348</c:v>
                </c:pt>
                <c:pt idx="221">
                  <c:v>82.326124333224158</c:v>
                </c:pt>
                <c:pt idx="222">
                  <c:v>82.496748608143335</c:v>
                </c:pt>
                <c:pt idx="223">
                  <c:v>82.667020716249354</c:v>
                </c:pt>
                <c:pt idx="224">
                  <c:v>82.836942829188658</c:v>
                </c:pt>
                <c:pt idx="225">
                  <c:v>83.006517096382254</c:v>
                </c:pt>
                <c:pt idx="226">
                  <c:v>83.175745645335809</c:v>
                </c:pt>
                <c:pt idx="227">
                  <c:v>83.344630581958924</c:v>
                </c:pt>
                <c:pt idx="228">
                  <c:v>83.513173990866861</c:v>
                </c:pt>
                <c:pt idx="229">
                  <c:v>83.681377935678938</c:v>
                </c:pt>
                <c:pt idx="230">
                  <c:v>83.8492444593291</c:v>
                </c:pt>
                <c:pt idx="231">
                  <c:v>84.016775584317827</c:v>
                </c:pt>
                <c:pt idx="232">
                  <c:v>84.183973313042458</c:v>
                </c:pt>
                <c:pt idx="233">
                  <c:v>84.35083962804876</c:v>
                </c:pt>
                <c:pt idx="234">
                  <c:v>84.517376492307193</c:v>
                </c:pt>
                <c:pt idx="235">
                  <c:v>84.683585849490058</c:v>
                </c:pt>
                <c:pt idx="236">
                  <c:v>84.849469624234771</c:v>
                </c:pt>
                <c:pt idx="237">
                  <c:v>85.015029722392327</c:v>
                </c:pt>
                <c:pt idx="238">
                  <c:v>85.180268031304053</c:v>
                </c:pt>
                <c:pt idx="239">
                  <c:v>85.345186420034253</c:v>
                </c:pt>
                <c:pt idx="240">
                  <c:v>85.509786739622058</c:v>
                </c:pt>
                <c:pt idx="241">
                  <c:v>85.674070823332258</c:v>
                </c:pt>
                <c:pt idx="242">
                  <c:v>85.838040486879649</c:v>
                </c:pt>
                <c:pt idx="243">
                  <c:v>86.001697528669752</c:v>
                </c:pt>
                <c:pt idx="244">
                  <c:v>86.165043730032409</c:v>
                </c:pt>
                <c:pt idx="245">
                  <c:v>86.328080855440845</c:v>
                </c:pt>
                <c:pt idx="246">
                  <c:v>86.490810652748536</c:v>
                </c:pt>
                <c:pt idx="247">
                  <c:v>86.653234853379658</c:v>
                </c:pt>
                <c:pt idx="248">
                  <c:v>86.815355172575366</c:v>
                </c:pt>
                <c:pt idx="249">
                  <c:v>86.977173309589688</c:v>
                </c:pt>
                <c:pt idx="250">
                  <c:v>87.138690947890652</c:v>
                </c:pt>
                <c:pt idx="251">
                  <c:v>87.299909755380625</c:v>
                </c:pt>
                <c:pt idx="252">
                  <c:v>87.460831384587209</c:v>
                </c:pt>
                <c:pt idx="253">
                  <c:v>87.621457472862858</c:v>
                </c:pt>
                <c:pt idx="254">
                  <c:v>87.781789642581288</c:v>
                </c:pt>
                <c:pt idx="255">
                  <c:v>87.941829501326836</c:v>
                </c:pt>
                <c:pt idx="256">
                  <c:v>88.101578642074259</c:v>
                </c:pt>
                <c:pt idx="257">
                  <c:v>88.261038643396901</c:v>
                </c:pt>
                <c:pt idx="258">
                  <c:v>88.420211069623676</c:v>
                </c:pt>
                <c:pt idx="259">
                  <c:v>88.579097471030948</c:v>
                </c:pt>
                <c:pt idx="260">
                  <c:v>88.737699384018796</c:v>
                </c:pt>
                <c:pt idx="261">
                  <c:v>88.896018331270611</c:v>
                </c:pt>
                <c:pt idx="262">
                  <c:v>89.054055821951181</c:v>
                </c:pt>
                <c:pt idx="263">
                  <c:v>89.211813351849216</c:v>
                </c:pt>
                <c:pt idx="264">
                  <c:v>89.369292403545415</c:v>
                </c:pt>
                <c:pt idx="265">
                  <c:v>89.526494446593858</c:v>
                </c:pt>
                <c:pt idx="266">
                  <c:v>89.683420937660458</c:v>
                </c:pt>
                <c:pt idx="267">
                  <c:v>89.840073320691289</c:v>
                </c:pt>
                <c:pt idx="268">
                  <c:v>89.996453027065527</c:v>
                </c:pt>
                <c:pt idx="269">
                  <c:v>90.152561475747333</c:v>
                </c:pt>
                <c:pt idx="270">
                  <c:v>90.308400073434726</c:v>
                </c:pt>
                <c:pt idx="271">
                  <c:v>90.463970214719183</c:v>
                </c:pt>
                <c:pt idx="272">
                  <c:v>90.619273282206365</c:v>
                </c:pt>
                <c:pt idx="273">
                  <c:v>90.774310646683958</c:v>
                </c:pt>
                <c:pt idx="274">
                  <c:v>90.929083667253565</c:v>
                </c:pt>
                <c:pt idx="275">
                  <c:v>91.083593691465637</c:v>
                </c:pt>
                <c:pt idx="276">
                  <c:v>91.237842055462878</c:v>
                </c:pt>
                <c:pt idx="277">
                  <c:v>91.391830084112527</c:v>
                </c:pt>
                <c:pt idx="278">
                  <c:v>91.545559091136695</c:v>
                </c:pt>
                <c:pt idx="279">
                  <c:v>91.699030379248839</c:v>
                </c:pt>
                <c:pt idx="280">
                  <c:v>91.852245240277227</c:v>
                </c:pt>
                <c:pt idx="281">
                  <c:v>92.005204955293692</c:v>
                </c:pt>
                <c:pt idx="282">
                  <c:v>92.157910794739678</c:v>
                </c:pt>
                <c:pt idx="283">
                  <c:v>92.310364018547773</c:v>
                </c:pt>
                <c:pt idx="284">
                  <c:v>92.462565876263682</c:v>
                </c:pt>
                <c:pt idx="285">
                  <c:v>92.614517607165695</c:v>
                </c:pt>
                <c:pt idx="286">
                  <c:v>92.76622044038443</c:v>
                </c:pt>
                <c:pt idx="287">
                  <c:v>92.917675595009527</c:v>
                </c:pt>
                <c:pt idx="288">
                  <c:v>93.068884280219024</c:v>
                </c:pt>
                <c:pt idx="289">
                  <c:v>93.219847695382995</c:v>
                </c:pt>
                <c:pt idx="290">
                  <c:v>93.37056703017285</c:v>
                </c:pt>
                <c:pt idx="291">
                  <c:v>93.521043464674833</c:v>
                </c:pt>
                <c:pt idx="292">
                  <c:v>93.671278169493874</c:v>
                </c:pt>
                <c:pt idx="293">
                  <c:v>93.821272305873151</c:v>
                </c:pt>
                <c:pt idx="294">
                  <c:v>93.971027025772727</c:v>
                </c:pt>
                <c:pt idx="295">
                  <c:v>94.120543471996584</c:v>
                </c:pt>
                <c:pt idx="296">
                  <c:v>94.26982277828678</c:v>
                </c:pt>
                <c:pt idx="297">
                  <c:v>94.418866069420687</c:v>
                </c:pt>
                <c:pt idx="298">
                  <c:v>94.56767446131569</c:v>
                </c:pt>
                <c:pt idx="299">
                  <c:v>94.71624906111407</c:v>
                </c:pt>
                <c:pt idx="300">
                  <c:v>94.864590967294006</c:v>
                </c:pt>
                <c:pt idx="301">
                  <c:v>95.012701269764989</c:v>
                </c:pt>
                <c:pt idx="302">
                  <c:v>95.160581049945264</c:v>
                </c:pt>
                <c:pt idx="303">
                  <c:v>95.308231380866559</c:v>
                </c:pt>
                <c:pt idx="304">
                  <c:v>95.455653327261871</c:v>
                </c:pt>
                <c:pt idx="305">
                  <c:v>95.602847945652528</c:v>
                </c:pt>
                <c:pt idx="306">
                  <c:v>95.749816284448627</c:v>
                </c:pt>
                <c:pt idx="307">
                  <c:v>95.896559384011297</c:v>
                </c:pt>
                <c:pt idx="308">
                  <c:v>96.043078276762685</c:v>
                </c:pt>
                <c:pt idx="309">
                  <c:v>96.18937398726743</c:v>
                </c:pt>
                <c:pt idx="310">
                  <c:v>96.335447532294381</c:v>
                </c:pt>
                <c:pt idx="311">
                  <c:v>96.481299920938596</c:v>
                </c:pt>
                <c:pt idx="312">
                  <c:v>96.626932154646454</c:v>
                </c:pt>
                <c:pt idx="313">
                  <c:v>96.772345227367509</c:v>
                </c:pt>
                <c:pt idx="314">
                  <c:v>96.917540125564472</c:v>
                </c:pt>
                <c:pt idx="315">
                  <c:v>97.062517828335771</c:v>
                </c:pt>
                <c:pt idx="316">
                  <c:v>97.20727930747573</c:v>
                </c:pt>
                <c:pt idx="317">
                  <c:v>97.351825527553359</c:v>
                </c:pt>
                <c:pt idx="318">
                  <c:v>97.496157445989027</c:v>
                </c:pt>
                <c:pt idx="319">
                  <c:v>97.640276013120058</c:v>
                </c:pt>
                <c:pt idx="320">
                  <c:v>97.784182172292049</c:v>
                </c:pt>
                <c:pt idx="321">
                  <c:v>97.927876859909489</c:v>
                </c:pt>
                <c:pt idx="322">
                  <c:v>98.071361005520558</c:v>
                </c:pt>
                <c:pt idx="323">
                  <c:v>98.214635531883943</c:v>
                </c:pt>
                <c:pt idx="324">
                  <c:v>98.357701355035658</c:v>
                </c:pt>
                <c:pt idx="325">
                  <c:v>98.500559384360926</c:v>
                </c:pt>
                <c:pt idx="326">
                  <c:v>98.643210522658848</c:v>
                </c:pt>
                <c:pt idx="327">
                  <c:v>98.785655666211127</c:v>
                </c:pt>
                <c:pt idx="328">
                  <c:v>98.927895704845596</c:v>
                </c:pt>
                <c:pt idx="329">
                  <c:v>99.069931522003188</c:v>
                </c:pt>
                <c:pt idx="330">
                  <c:v>99.211763994801927</c:v>
                </c:pt>
                <c:pt idx="331">
                  <c:v>99.353393994093608</c:v>
                </c:pt>
                <c:pt idx="332">
                  <c:v>99.494822384540427</c:v>
                </c:pt>
                <c:pt idx="333">
                  <c:v>99.636050024661259</c:v>
                </c:pt>
                <c:pt idx="334">
                  <c:v>99.777077766901158</c:v>
                </c:pt>
                <c:pt idx="335">
                  <c:v>99.917906457691572</c:v>
                </c:pt>
                <c:pt idx="336">
                  <c:v>100.05853693750046</c:v>
                </c:pt>
                <c:pt idx="337">
                  <c:v>100.1989700409101</c:v>
                </c:pt>
                <c:pt idx="338">
                  <c:v>100.33920659664795</c:v>
                </c:pt>
                <c:pt idx="339">
                  <c:v>100.47924742766737</c:v>
                </c:pt>
                <c:pt idx="340">
                  <c:v>100.61909335119256</c:v>
                </c:pt>
                <c:pt idx="341">
                  <c:v>100.75874517877467</c:v>
                </c:pt>
                <c:pt idx="342">
                  <c:v>100.89820371635561</c:v>
                </c:pt>
                <c:pt idx="343">
                  <c:v>101.03746976430732</c:v>
                </c:pt>
                <c:pt idx="344">
                  <c:v>101.17654411748616</c:v>
                </c:pt>
                <c:pt idx="345">
                  <c:v>101.31542756532195</c:v>
                </c:pt>
                <c:pt idx="346">
                  <c:v>101.45412089180932</c:v>
                </c:pt>
                <c:pt idx="347">
                  <c:v>101.59262487560406</c:v>
                </c:pt>
                <c:pt idx="348">
                  <c:v>101.73094029006516</c:v>
                </c:pt>
                <c:pt idx="349">
                  <c:v>101.86906790329634</c:v>
                </c:pt>
                <c:pt idx="350">
                  <c:v>102.00700847820212</c:v>
                </c:pt>
                <c:pt idx="351">
                  <c:v>102.14476277253515</c:v>
                </c:pt>
                <c:pt idx="352">
                  <c:v>102.28233153894755</c:v>
                </c:pt>
                <c:pt idx="353">
                  <c:v>102.41971552503362</c:v>
                </c:pt>
                <c:pt idx="354">
                  <c:v>102.55691547338191</c:v>
                </c:pt>
                <c:pt idx="355">
                  <c:v>102.69393212161876</c:v>
                </c:pt>
                <c:pt idx="356">
                  <c:v>102.83076620246111</c:v>
                </c:pt>
                <c:pt idx="357">
                  <c:v>102.96741844375434</c:v>
                </c:pt>
                <c:pt idx="358">
                  <c:v>103.10388956851628</c:v>
                </c:pt>
                <c:pt idx="359">
                  <c:v>103.24018029499176</c:v>
                </c:pt>
                <c:pt idx="360">
                  <c:v>103.37629133668588</c:v>
                </c:pt>
                <c:pt idx="361">
                  <c:v>103.51222340242529</c:v>
                </c:pt>
                <c:pt idx="362">
                  <c:v>103.64797719636827</c:v>
                </c:pt>
                <c:pt idx="363">
                  <c:v>103.78355341808643</c:v>
                </c:pt>
                <c:pt idx="364">
                  <c:v>103.91895276257551</c:v>
                </c:pt>
                <c:pt idx="365">
                  <c:v>104.05417592031642</c:v>
                </c:pt>
                <c:pt idx="366">
                  <c:v>104.18922357730477</c:v>
                </c:pt>
                <c:pt idx="367">
                  <c:v>104.32409641510057</c:v>
                </c:pt>
                <c:pt idx="368">
                  <c:v>104.45879511085816</c:v>
                </c:pt>
                <c:pt idx="369">
                  <c:v>104.59332033738291</c:v>
                </c:pt>
                <c:pt idx="370">
                  <c:v>104.72767276314319</c:v>
                </c:pt>
                <c:pt idx="371">
                  <c:v>104.86185305233549</c:v>
                </c:pt>
                <c:pt idx="372">
                  <c:v>104.99586186490971</c:v>
                </c:pt>
                <c:pt idx="373">
                  <c:v>105.12969985660776</c:v>
                </c:pt>
                <c:pt idx="374">
                  <c:v>105.26336767900979</c:v>
                </c:pt>
                <c:pt idx="375">
                  <c:v>105.39686597955368</c:v>
                </c:pt>
                <c:pt idx="376">
                  <c:v>105.53019540158921</c:v>
                </c:pt>
                <c:pt idx="377">
                  <c:v>105.66335658440535</c:v>
                </c:pt>
                <c:pt idx="378">
                  <c:v>105.79635016326792</c:v>
                </c:pt>
                <c:pt idx="379">
                  <c:v>105.92917676945405</c:v>
                </c:pt>
                <c:pt idx="380">
                  <c:v>106.06183703029095</c:v>
                </c:pt>
                <c:pt idx="381">
                  <c:v>106.19433156918311</c:v>
                </c:pt>
                <c:pt idx="382">
                  <c:v>106.32666100565368</c:v>
                </c:pt>
                <c:pt idx="383">
                  <c:v>106.45882595537489</c:v>
                </c:pt>
                <c:pt idx="384">
                  <c:v>106.59082703020181</c:v>
                </c:pt>
                <c:pt idx="385">
                  <c:v>106.72266483820576</c:v>
                </c:pt>
                <c:pt idx="386">
                  <c:v>106.85433998370678</c:v>
                </c:pt>
                <c:pt idx="387">
                  <c:v>106.98585306730612</c:v>
                </c:pt>
                <c:pt idx="388">
                  <c:v>107.11720468592107</c:v>
                </c:pt>
                <c:pt idx="389">
                  <c:v>107.24839543280078</c:v>
                </c:pt>
                <c:pt idx="390">
                  <c:v>107.37942589758737</c:v>
                </c:pt>
                <c:pt idx="391">
                  <c:v>107.51029666632682</c:v>
                </c:pt>
                <c:pt idx="392">
                  <c:v>107.64100832149055</c:v>
                </c:pt>
                <c:pt idx="393">
                  <c:v>107.77156144202793</c:v>
                </c:pt>
                <c:pt idx="394">
                  <c:v>107.90195660338352</c:v>
                </c:pt>
                <c:pt idx="395">
                  <c:v>108.03219437752765</c:v>
                </c:pt>
                <c:pt idx="396">
                  <c:v>108.16227533298739</c:v>
                </c:pt>
                <c:pt idx="397">
                  <c:v>108.29220003488341</c:v>
                </c:pt>
                <c:pt idx="398">
                  <c:v>108.42196904493689</c:v>
                </c:pt>
                <c:pt idx="399">
                  <c:v>108.55158292151431</c:v>
                </c:pt>
                <c:pt idx="400">
                  <c:v>108.68104221966215</c:v>
                </c:pt>
                <c:pt idx="401">
                  <c:v>108.81034749111686</c:v>
                </c:pt>
                <c:pt idx="402">
                  <c:v>108.939499284345</c:v>
                </c:pt>
                <c:pt idx="403">
                  <c:v>109.06849814455222</c:v>
                </c:pt>
                <c:pt idx="404">
                  <c:v>109.19734461375045</c:v>
                </c:pt>
                <c:pt idx="405">
                  <c:v>109.32603923073295</c:v>
                </c:pt>
                <c:pt idx="406">
                  <c:v>109.45458253113756</c:v>
                </c:pt>
                <c:pt idx="407">
                  <c:v>109.58297504745246</c:v>
                </c:pt>
                <c:pt idx="408">
                  <c:v>109.71121730906462</c:v>
                </c:pt>
                <c:pt idx="409">
                  <c:v>109.83930984225275</c:v>
                </c:pt>
                <c:pt idx="410">
                  <c:v>109.96725317024418</c:v>
                </c:pt>
                <c:pt idx="411">
                  <c:v>110.09504781321255</c:v>
                </c:pt>
                <c:pt idx="412">
                  <c:v>110.2226942883341</c:v>
                </c:pt>
                <c:pt idx="413">
                  <c:v>110.35019310977574</c:v>
                </c:pt>
                <c:pt idx="414">
                  <c:v>110.47754478875062</c:v>
                </c:pt>
                <c:pt idx="415">
                  <c:v>110.60474983351922</c:v>
                </c:pt>
                <c:pt idx="416">
                  <c:v>110.73180874943569</c:v>
                </c:pt>
                <c:pt idx="417">
                  <c:v>110.85872203893931</c:v>
                </c:pt>
                <c:pt idx="418">
                  <c:v>110.98549020161509</c:v>
                </c:pt>
                <c:pt idx="419">
                  <c:v>111.11211373418465</c:v>
                </c:pt>
                <c:pt idx="420">
                  <c:v>111.23859313054975</c:v>
                </c:pt>
                <c:pt idx="421">
                  <c:v>111.36492888180562</c:v>
                </c:pt>
                <c:pt idx="422">
                  <c:v>111.49112147626469</c:v>
                </c:pt>
                <c:pt idx="423">
                  <c:v>111.61717139947955</c:v>
                </c:pt>
                <c:pt idx="424">
                  <c:v>111.74307913426405</c:v>
                </c:pt>
                <c:pt idx="425">
                  <c:v>111.86884516071405</c:v>
                </c:pt>
                <c:pt idx="426">
                  <c:v>111.99446995623452</c:v>
                </c:pt>
                <c:pt idx="427">
                  <c:v>112.11995399554642</c:v>
                </c:pt>
                <c:pt idx="428">
                  <c:v>112.24529775072448</c:v>
                </c:pt>
                <c:pt idx="429">
                  <c:v>112.37050169121076</c:v>
                </c:pt>
                <c:pt idx="430">
                  <c:v>112.49556628383183</c:v>
                </c:pt>
                <c:pt idx="431">
                  <c:v>112.6204919928209</c:v>
                </c:pt>
                <c:pt idx="432">
                  <c:v>112.74527927984992</c:v>
                </c:pt>
                <c:pt idx="433">
                  <c:v>112.86992860402101</c:v>
                </c:pt>
                <c:pt idx="434">
                  <c:v>112.99444042192044</c:v>
                </c:pt>
                <c:pt idx="435">
                  <c:v>113.11881518760705</c:v>
                </c:pt>
                <c:pt idx="436">
                  <c:v>113.24305335266088</c:v>
                </c:pt>
                <c:pt idx="437">
                  <c:v>113.36715536617832</c:v>
                </c:pt>
                <c:pt idx="438">
                  <c:v>113.49112167480483</c:v>
                </c:pt>
                <c:pt idx="439">
                  <c:v>113.61495272273955</c:v>
                </c:pt>
                <c:pt idx="440">
                  <c:v>113.73864895177891</c:v>
                </c:pt>
                <c:pt idx="441">
                  <c:v>113.86221080130846</c:v>
                </c:pt>
                <c:pt idx="442">
                  <c:v>113.98563870833553</c:v>
                </c:pt>
                <c:pt idx="443">
                  <c:v>114.10893310750153</c:v>
                </c:pt>
                <c:pt idx="444">
                  <c:v>114.23209443111162</c:v>
                </c:pt>
                <c:pt idx="445">
                  <c:v>114.35512310912878</c:v>
                </c:pt>
                <c:pt idx="446">
                  <c:v>114.47801956921684</c:v>
                </c:pt>
                <c:pt idx="447">
                  <c:v>114.60078423673485</c:v>
                </c:pt>
                <c:pt idx="448">
                  <c:v>114.72341753478379</c:v>
                </c:pt>
                <c:pt idx="449">
                  <c:v>114.84591988419272</c:v>
                </c:pt>
                <c:pt idx="450">
                  <c:v>114.96829170354756</c:v>
                </c:pt>
                <c:pt idx="451">
                  <c:v>115.09053340921717</c:v>
                </c:pt>
                <c:pt idx="452">
                  <c:v>115.21264541535022</c:v>
                </c:pt>
                <c:pt idx="453">
                  <c:v>115.33462813391648</c:v>
                </c:pt>
                <c:pt idx="454">
                  <c:v>115.45648197470075</c:v>
                </c:pt>
                <c:pt idx="455">
                  <c:v>115.57820734532955</c:v>
                </c:pt>
                <c:pt idx="456">
                  <c:v>115.69980465128539</c:v>
                </c:pt>
                <c:pt idx="457">
                  <c:v>115.82127429592202</c:v>
                </c:pt>
                <c:pt idx="458">
                  <c:v>115.94261668048082</c:v>
                </c:pt>
                <c:pt idx="459">
                  <c:v>116.06383220410395</c:v>
                </c:pt>
                <c:pt idx="460">
                  <c:v>116.18492126385421</c:v>
                </c:pt>
                <c:pt idx="461">
                  <c:v>116.30588425472337</c:v>
                </c:pt>
                <c:pt idx="462">
                  <c:v>116.42672156966029</c:v>
                </c:pt>
                <c:pt idx="463">
                  <c:v>116.54743359956409</c:v>
                </c:pt>
                <c:pt idx="464">
                  <c:v>116.66802073332005</c:v>
                </c:pt>
                <c:pt idx="465">
                  <c:v>116.78848335780305</c:v>
                </c:pt>
                <c:pt idx="466">
                  <c:v>116.90882185789745</c:v>
                </c:pt>
                <c:pt idx="467">
                  <c:v>117.02903661650222</c:v>
                </c:pt>
                <c:pt idx="468">
                  <c:v>117.14912801456335</c:v>
                </c:pt>
                <c:pt idx="469">
                  <c:v>117.26909643106491</c:v>
                </c:pt>
                <c:pt idx="470">
                  <c:v>117.38894224305614</c:v>
                </c:pt>
                <c:pt idx="471">
                  <c:v>117.50866582567262</c:v>
                </c:pt>
                <c:pt idx="472">
                  <c:v>117.62826755212687</c:v>
                </c:pt>
                <c:pt idx="473">
                  <c:v>117.74774779375095</c:v>
                </c:pt>
                <c:pt idx="474">
                  <c:v>117.86710691998171</c:v>
                </c:pt>
                <c:pt idx="475">
                  <c:v>117.9863452983946</c:v>
                </c:pt>
                <c:pt idx="476">
                  <c:v>118.10546329470793</c:v>
                </c:pt>
                <c:pt idx="477">
                  <c:v>118.22446127279751</c:v>
                </c:pt>
                <c:pt idx="478">
                  <c:v>118.34333959470975</c:v>
                </c:pt>
                <c:pt idx="479">
                  <c:v>118.46209862067445</c:v>
                </c:pt>
              </c:numCache>
            </c:numRef>
          </c:yVal>
          <c:smooth val="0"/>
          <c:extLst>
            <c:ext xmlns:c16="http://schemas.microsoft.com/office/drawing/2014/chart" uri="{C3380CC4-5D6E-409C-BE32-E72D297353CC}">
              <c16:uniqueId val="{00000001-F9E1-4954-A329-558ECC6B596D}"/>
            </c:ext>
          </c:extLst>
        </c:ser>
        <c:ser>
          <c:idx val="2"/>
          <c:order val="2"/>
          <c:tx>
            <c:strRef>
              <c:f>Sheet2!$D$1</c:f>
              <c:strCache>
                <c:ptCount val="1"/>
                <c:pt idx="0">
                  <c:v>BMI 30</c:v>
                </c:pt>
              </c:strCache>
            </c:strRef>
          </c:tx>
          <c:spPr>
            <a:ln w="12700">
              <a:solidFill>
                <a:schemeClr val="tx1"/>
              </a:solidFill>
            </a:ln>
          </c:spPr>
          <c:marker>
            <c:symbol val="none"/>
          </c:marker>
          <c:xVal>
            <c:numRef>
              <c:f>Sheet2!$A$2:$A$483</c:f>
              <c:numCache>
                <c:formatCode>General</c:formatCode>
                <c:ptCount val="482"/>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120</c:v>
                </c:pt>
                <c:pt idx="481">
                  <c:v>190</c:v>
                </c:pt>
              </c:numCache>
            </c:numRef>
          </c:xVal>
          <c:yVal>
            <c:numRef>
              <c:f>Sheet2!$D$2:$D$483</c:f>
              <c:numCache>
                <c:formatCode>General</c:formatCode>
                <c:ptCount val="482"/>
                <c:pt idx="19">
                  <c:v>30.232275030701789</c:v>
                </c:pt>
                <c:pt idx="20">
                  <c:v>30.617415080092908</c:v>
                </c:pt>
                <c:pt idx="21">
                  <c:v>30.997770223700499</c:v>
                </c:pt>
                <c:pt idx="22">
                  <c:v>31.373514490665528</c:v>
                </c:pt>
                <c:pt idx="23">
                  <c:v>31.744811609941326</c:v>
                </c:pt>
                <c:pt idx="24">
                  <c:v>32.111815844099112</c:v>
                </c:pt>
                <c:pt idx="25">
                  <c:v>32.474672738304861</c:v>
                </c:pt>
                <c:pt idx="26">
                  <c:v>32.833519794786952</c:v>
                </c:pt>
                <c:pt idx="27">
                  <c:v>33.188487081655886</c:v>
                </c:pt>
                <c:pt idx="28">
                  <c:v>33.539697783730844</c:v>
                </c:pt>
                <c:pt idx="29">
                  <c:v>33.887268701956444</c:v>
                </c:pt>
                <c:pt idx="30">
                  <c:v>34.231310707206838</c:v>
                </c:pt>
                <c:pt idx="31">
                  <c:v>34.571929153403794</c:v>
                </c:pt>
                <c:pt idx="32">
                  <c:v>34.909224254381044</c:v>
                </c:pt>
                <c:pt idx="33">
                  <c:v>35.243291428260974</c:v>
                </c:pt>
                <c:pt idx="34">
                  <c:v>35.574221612735244</c:v>
                </c:pt>
                <c:pt idx="35">
                  <c:v>35.902101554180177</c:v>
                </c:pt>
                <c:pt idx="36">
                  <c:v>36.227014073220737</c:v>
                </c:pt>
                <c:pt idx="37">
                  <c:v>36.549038309044455</c:v>
                </c:pt>
                <c:pt idx="38">
                  <c:v>36.868249944507362</c:v>
                </c:pt>
                <c:pt idx="39">
                  <c:v>37.184721413844905</c:v>
                </c:pt>
                <c:pt idx="40">
                  <c:v>37.498522094610607</c:v>
                </c:pt>
                <c:pt idx="41">
                  <c:v>37.809718485260724</c:v>
                </c:pt>
                <c:pt idx="42">
                  <c:v>38.118374369709599</c:v>
                </c:pt>
                <c:pt idx="43">
                  <c:v>38.424550969972309</c:v>
                </c:pt>
                <c:pt idx="44">
                  <c:v>38.728307087951563</c:v>
                </c:pt>
                <c:pt idx="45">
                  <c:v>39.029699237290224</c:v>
                </c:pt>
                <c:pt idx="46">
                  <c:v>39.328781766131527</c:v>
                </c:pt>
                <c:pt idx="47">
                  <c:v>39.625606971536307</c:v>
                </c:pt>
                <c:pt idx="48">
                  <c:v>39.920225206245185</c:v>
                </c:pt>
                <c:pt idx="49">
                  <c:v>40.212684978399544</c:v>
                </c:pt>
                <c:pt idx="50">
                  <c:v>40.503033044781553</c:v>
                </c:pt>
                <c:pt idx="51">
                  <c:v>40.791314498081213</c:v>
                </c:pt>
                <c:pt idx="52">
                  <c:v>41.077572848648202</c:v>
                </c:pt>
                <c:pt idx="53">
                  <c:v>41.361850101158034</c:v>
                </c:pt>
                <c:pt idx="54">
                  <c:v>41.644186826559213</c:v>
                </c:pt>
                <c:pt idx="55">
                  <c:v>41.924622229663044</c:v>
                </c:pt>
                <c:pt idx="56">
                  <c:v>42.203194212697525</c:v>
                </c:pt>
                <c:pt idx="57">
                  <c:v>42.479939435094934</c:v>
                </c:pt>
                <c:pt idx="58">
                  <c:v>42.754893369811974</c:v>
                </c:pt>
                <c:pt idx="59">
                  <c:v>43.028090356402011</c:v>
                </c:pt>
                <c:pt idx="60">
                  <c:v>43.299563651073129</c:v>
                </c:pt>
                <c:pt idx="61">
                  <c:v>43.569345473945326</c:v>
                </c:pt>
                <c:pt idx="62">
                  <c:v>43.837467053680037</c:v>
                </c:pt>
                <c:pt idx="63">
                  <c:v>44.103958669685575</c:v>
                </c:pt>
                <c:pt idx="64">
                  <c:v>44.36884969200802</c:v>
                </c:pt>
                <c:pt idx="65">
                  <c:v>44.632168619132401</c:v>
                </c:pt>
                <c:pt idx="66">
                  <c:v>44.893943113757935</c:v>
                </c:pt>
                <c:pt idx="67">
                  <c:v>45.154200036718294</c:v>
                </c:pt>
                <c:pt idx="68">
                  <c:v>45.412965479151993</c:v>
                </c:pt>
                <c:pt idx="69">
                  <c:v>45.670264793028444</c:v>
                </c:pt>
                <c:pt idx="70">
                  <c:v>45.926122620138663</c:v>
                </c:pt>
                <c:pt idx="71">
                  <c:v>46.180562919638241</c:v>
                </c:pt>
                <c:pt idx="72">
                  <c:v>46.43360899423319</c:v>
                </c:pt>
                <c:pt idx="73">
                  <c:v>46.685283515085999</c:v>
                </c:pt>
                <c:pt idx="74">
                  <c:v>46.935608545524012</c:v>
                </c:pt>
                <c:pt idx="75">
                  <c:v>47.184605563607292</c:v>
                </c:pt>
                <c:pt idx="76">
                  <c:v>47.432295483645994</c:v>
                </c:pt>
                <c:pt idx="77">
                  <c:v>47.678698676690644</c:v>
                </c:pt>
                <c:pt idx="78">
                  <c:v>47.923834990089581</c:v>
                </c:pt>
                <c:pt idx="79">
                  <c:v>48.16772376614864</c:v>
                </c:pt>
                <c:pt idx="80">
                  <c:v>48.410383859939245</c:v>
                </c:pt>
                <c:pt idx="81">
                  <c:v>48.651833656309996</c:v>
                </c:pt>
                <c:pt idx="82">
                  <c:v>48.892091086146024</c:v>
                </c:pt>
                <c:pt idx="83">
                  <c:v>49.131173641901412</c:v>
                </c:pt>
                <c:pt idx="84">
                  <c:v>49.369098392469489</c:v>
                </c:pt>
                <c:pt idx="85">
                  <c:v>49.605881997400274</c:v>
                </c:pt>
                <c:pt idx="86">
                  <c:v>49.841540720514104</c:v>
                </c:pt>
                <c:pt idx="87">
                  <c:v>50.076090442938266</c:v>
                </c:pt>
                <c:pt idx="88">
                  <c:v>50.309546675595975</c:v>
                </c:pt>
                <c:pt idx="89">
                  <c:v>50.541924571177994</c:v>
                </c:pt>
                <c:pt idx="90">
                  <c:v>50.773238935617783</c:v>
                </c:pt>
                <c:pt idx="91">
                  <c:v>51.003504239101062</c:v>
                </c:pt>
                <c:pt idx="92">
                  <c:v>51.232734626630013</c:v>
                </c:pt>
                <c:pt idx="93">
                  <c:v>51.460943928161313</c:v>
                </c:pt>
                <c:pt idx="94">
                  <c:v>51.688145668344497</c:v>
                </c:pt>
                <c:pt idx="95">
                  <c:v>51.914353075875525</c:v>
                </c:pt>
                <c:pt idx="96">
                  <c:v>52.139579092483416</c:v>
                </c:pt>
                <c:pt idx="97">
                  <c:v>52.363836381571588</c:v>
                </c:pt>
                <c:pt idx="98">
                  <c:v>52.587137336526212</c:v>
                </c:pt>
                <c:pt idx="99">
                  <c:v>52.809494088707844</c:v>
                </c:pt>
                <c:pt idx="100">
                  <c:v>53.030918515145487</c:v>
                </c:pt>
                <c:pt idx="101">
                  <c:v>53.251422245933178</c:v>
                </c:pt>
                <c:pt idx="102">
                  <c:v>53.471016671363358</c:v>
                </c:pt>
                <c:pt idx="103">
                  <c:v>53.6897129487961</c:v>
                </c:pt>
                <c:pt idx="104">
                  <c:v>53.907522009258244</c:v>
                </c:pt>
                <c:pt idx="105">
                  <c:v>54.124454563840487</c:v>
                </c:pt>
                <c:pt idx="106">
                  <c:v>54.340521109831094</c:v>
                </c:pt>
                <c:pt idx="107">
                  <c:v>54.55573193664133</c:v>
                </c:pt>
                <c:pt idx="108">
                  <c:v>54.770097131530939</c:v>
                </c:pt>
                <c:pt idx="109">
                  <c:v>54.983626585120774</c:v>
                </c:pt>
                <c:pt idx="110">
                  <c:v>55.196329996718688</c:v>
                </c:pt>
                <c:pt idx="111">
                  <c:v>55.408216879460504</c:v>
                </c:pt>
                <c:pt idx="112">
                  <c:v>55.619296565274894</c:v>
                </c:pt>
                <c:pt idx="113">
                  <c:v>55.829578209679063</c:v>
                </c:pt>
                <c:pt idx="114">
                  <c:v>56.039070796412496</c:v>
                </c:pt>
                <c:pt idx="115">
                  <c:v>56.247783141915917</c:v>
                </c:pt>
                <c:pt idx="116">
                  <c:v>56.455723899659993</c:v>
                </c:pt>
                <c:pt idx="117">
                  <c:v>56.662901564333374</c:v>
                </c:pt>
                <c:pt idx="118">
                  <c:v>56.869324475889194</c:v>
                </c:pt>
                <c:pt idx="119">
                  <c:v>57.075000823466191</c:v>
                </c:pt>
                <c:pt idx="120">
                  <c:v>57.279938649176728</c:v>
                </c:pt>
                <c:pt idx="121">
                  <c:v>57.484145851773775</c:v>
                </c:pt>
                <c:pt idx="122">
                  <c:v>57.687630190211998</c:v>
                </c:pt>
                <c:pt idx="123">
                  <c:v>57.890399287078111</c:v>
                </c:pt>
                <c:pt idx="124">
                  <c:v>58.092460631927111</c:v>
                </c:pt>
                <c:pt idx="125">
                  <c:v>58.293821584509963</c:v>
                </c:pt>
                <c:pt idx="126">
                  <c:v>58.494489377900344</c:v>
                </c:pt>
                <c:pt idx="127">
                  <c:v>58.694471121529013</c:v>
                </c:pt>
                <c:pt idx="128">
                  <c:v>58.893773804118432</c:v>
                </c:pt>
                <c:pt idx="129">
                  <c:v>59.092404296536571</c:v>
                </c:pt>
                <c:pt idx="130">
                  <c:v>59.29036935455985</c:v>
                </c:pt>
                <c:pt idx="131">
                  <c:v>59.487675621549194</c:v>
                </c:pt>
                <c:pt idx="132">
                  <c:v>59.684329631061999</c:v>
                </c:pt>
                <c:pt idx="133">
                  <c:v>59.880337809367774</c:v>
                </c:pt>
                <c:pt idx="134">
                  <c:v>60.075706477898926</c:v>
                </c:pt>
                <c:pt idx="135">
                  <c:v>60.270441855632491</c:v>
                </c:pt>
                <c:pt idx="136">
                  <c:v>60.464550061403749</c:v>
                </c:pt>
                <c:pt idx="137">
                  <c:v>60.658037116137109</c:v>
                </c:pt>
                <c:pt idx="138">
                  <c:v>60.850908945038228</c:v>
                </c:pt>
                <c:pt idx="139">
                  <c:v>61.04317137970471</c:v>
                </c:pt>
                <c:pt idx="140">
                  <c:v>61.234830160184863</c:v>
                </c:pt>
                <c:pt idx="141">
                  <c:v>61.425890936977588</c:v>
                </c:pt>
                <c:pt idx="142">
                  <c:v>61.616359272972311</c:v>
                </c:pt>
                <c:pt idx="143">
                  <c:v>61.80624064534689</c:v>
                </c:pt>
                <c:pt idx="144">
                  <c:v>61.995540447401012</c:v>
                </c:pt>
                <c:pt idx="145">
                  <c:v>62.184263990337094</c:v>
                </c:pt>
                <c:pt idx="146">
                  <c:v>62.372416505011792</c:v>
                </c:pt>
                <c:pt idx="147">
                  <c:v>62.560003143616704</c:v>
                </c:pt>
                <c:pt idx="148">
                  <c:v>62.747028981331056</c:v>
                </c:pt>
                <c:pt idx="149">
                  <c:v>62.933499017921029</c:v>
                </c:pt>
                <c:pt idx="150">
                  <c:v>63.119418179299892</c:v>
                </c:pt>
                <c:pt idx="151">
                  <c:v>63.304791319045997</c:v>
                </c:pt>
                <c:pt idx="152">
                  <c:v>63.489623219881999</c:v>
                </c:pt>
                <c:pt idx="153">
                  <c:v>63.673918595115019</c:v>
                </c:pt>
                <c:pt idx="154">
                  <c:v>63.857682090034174</c:v>
                </c:pt>
                <c:pt idx="155">
                  <c:v>64.040918283287226</c:v>
                </c:pt>
                <c:pt idx="156">
                  <c:v>64.223631688198196</c:v>
                </c:pt>
                <c:pt idx="157">
                  <c:v>64.405826754075605</c:v>
                </c:pt>
                <c:pt idx="158">
                  <c:v>64.587507867471288</c:v>
                </c:pt>
                <c:pt idx="159">
                  <c:v>64.768679353413788</c:v>
                </c:pt>
                <c:pt idx="160">
                  <c:v>64.949345476609679</c:v>
                </c:pt>
                <c:pt idx="161">
                  <c:v>65.129510442614759</c:v>
                </c:pt>
                <c:pt idx="162">
                  <c:v>65.309178398976258</c:v>
                </c:pt>
                <c:pt idx="163">
                  <c:v>65.488353436347765</c:v>
                </c:pt>
                <c:pt idx="164">
                  <c:v>65.667039589573903</c:v>
                </c:pt>
                <c:pt idx="165">
                  <c:v>65.845240838752588</c:v>
                </c:pt>
                <c:pt idx="166">
                  <c:v>66.022961110267858</c:v>
                </c:pt>
                <c:pt idx="167">
                  <c:v>66.200204277801646</c:v>
                </c:pt>
                <c:pt idx="168">
                  <c:v>66.376974163314458</c:v>
                </c:pt>
                <c:pt idx="169">
                  <c:v>66.553274538012033</c:v>
                </c:pt>
                <c:pt idx="170">
                  <c:v>66.729109123280409</c:v>
                </c:pt>
                <c:pt idx="171">
                  <c:v>66.904481591604409</c:v>
                </c:pt>
                <c:pt idx="172">
                  <c:v>67.079395567459073</c:v>
                </c:pt>
                <c:pt idx="173">
                  <c:v>67.253854628198027</c:v>
                </c:pt>
                <c:pt idx="174">
                  <c:v>67.427862304876115</c:v>
                </c:pt>
                <c:pt idx="175">
                  <c:v>67.601422083118933</c:v>
                </c:pt>
                <c:pt idx="176">
                  <c:v>67.774537403914948</c:v>
                </c:pt>
                <c:pt idx="177">
                  <c:v>67.947211664421246</c:v>
                </c:pt>
                <c:pt idx="178">
                  <c:v>68.119448218727058</c:v>
                </c:pt>
                <c:pt idx="179">
                  <c:v>68.291250378644165</c:v>
                </c:pt>
                <c:pt idx="180">
                  <c:v>68.462621414413675</c:v>
                </c:pt>
                <c:pt idx="181">
                  <c:v>68.633564555456388</c:v>
                </c:pt>
                <c:pt idx="182">
                  <c:v>68.80408299107448</c:v>
                </c:pt>
                <c:pt idx="183">
                  <c:v>68.974179871146973</c:v>
                </c:pt>
                <c:pt idx="184">
                  <c:v>69.143858306807758</c:v>
                </c:pt>
                <c:pt idx="185">
                  <c:v>69.313121371113226</c:v>
                </c:pt>
                <c:pt idx="186">
                  <c:v>69.481972099683958</c:v>
                </c:pt>
                <c:pt idx="187">
                  <c:v>69.650413491349795</c:v>
                </c:pt>
                <c:pt idx="188">
                  <c:v>69.818448508762089</c:v>
                </c:pt>
                <c:pt idx="189">
                  <c:v>69.98608007900809</c:v>
                </c:pt>
                <c:pt idx="190">
                  <c:v>70.153311094202778</c:v>
                </c:pt>
                <c:pt idx="191">
                  <c:v>70.32014441207204</c:v>
                </c:pt>
                <c:pt idx="192">
                  <c:v>70.486582856519007</c:v>
                </c:pt>
                <c:pt idx="193">
                  <c:v>70.652629218196779</c:v>
                </c:pt>
                <c:pt idx="194">
                  <c:v>70.818286255025029</c:v>
                </c:pt>
                <c:pt idx="195">
                  <c:v>70.983556692753382</c:v>
                </c:pt>
                <c:pt idx="196">
                  <c:v>71.148443225470501</c:v>
                </c:pt>
                <c:pt idx="197">
                  <c:v>71.312948516117658</c:v>
                </c:pt>
                <c:pt idx="198">
                  <c:v>71.477075196998058</c:v>
                </c:pt>
                <c:pt idx="199">
                  <c:v>71.640825870253579</c:v>
                </c:pt>
                <c:pt idx="200">
                  <c:v>71.804203108360397</c:v>
                </c:pt>
                <c:pt idx="201">
                  <c:v>71.967209454593927</c:v>
                </c:pt>
                <c:pt idx="202">
                  <c:v>72.129847423487377</c:v>
                </c:pt>
                <c:pt idx="203">
                  <c:v>72.292119501304327</c:v>
                </c:pt>
                <c:pt idx="204">
                  <c:v>72.454028146441459</c:v>
                </c:pt>
                <c:pt idx="205">
                  <c:v>72.615575789908874</c:v>
                </c:pt>
                <c:pt idx="206">
                  <c:v>72.776764835725658</c:v>
                </c:pt>
                <c:pt idx="207">
                  <c:v>72.93759766135463</c:v>
                </c:pt>
                <c:pt idx="208">
                  <c:v>73.098076618088058</c:v>
                </c:pt>
                <c:pt idx="209">
                  <c:v>73.258204031483658</c:v>
                </c:pt>
                <c:pt idx="210">
                  <c:v>73.417982201728577</c:v>
                </c:pt>
                <c:pt idx="211">
                  <c:v>73.577413404033166</c:v>
                </c:pt>
                <c:pt idx="212">
                  <c:v>73.736499889014723</c:v>
                </c:pt>
                <c:pt idx="213">
                  <c:v>73.895243883062832</c:v>
                </c:pt>
                <c:pt idx="214">
                  <c:v>74.053647588704209</c:v>
                </c:pt>
                <c:pt idx="215">
                  <c:v>74.211713184959336</c:v>
                </c:pt>
                <c:pt idx="216">
                  <c:v>74.369442827689056</c:v>
                </c:pt>
                <c:pt idx="217">
                  <c:v>74.52683864995214</c:v>
                </c:pt>
                <c:pt idx="218">
                  <c:v>74.683902762313281</c:v>
                </c:pt>
                <c:pt idx="219">
                  <c:v>74.840637253201749</c:v>
                </c:pt>
                <c:pt idx="220">
                  <c:v>74.997044189221327</c:v>
                </c:pt>
                <c:pt idx="221">
                  <c:v>75.153125615470373</c:v>
                </c:pt>
                <c:pt idx="222">
                  <c:v>75.308883555855019</c:v>
                </c:pt>
                <c:pt idx="223">
                  <c:v>75.464320013394413</c:v>
                </c:pt>
                <c:pt idx="224">
                  <c:v>75.619436970519658</c:v>
                </c:pt>
                <c:pt idx="225">
                  <c:v>75.774236389378927</c:v>
                </c:pt>
                <c:pt idx="226">
                  <c:v>75.928720212103258</c:v>
                </c:pt>
                <c:pt idx="227">
                  <c:v>76.082890361122978</c:v>
                </c:pt>
                <c:pt idx="228">
                  <c:v>76.236748739418758</c:v>
                </c:pt>
                <c:pt idx="229">
                  <c:v>76.390297230813303</c:v>
                </c:pt>
                <c:pt idx="230">
                  <c:v>76.543537700230885</c:v>
                </c:pt>
                <c:pt idx="231">
                  <c:v>76.696471993965858</c:v>
                </c:pt>
                <c:pt idx="232">
                  <c:v>76.849101939944617</c:v>
                </c:pt>
                <c:pt idx="233">
                  <c:v>77.001429347971637</c:v>
                </c:pt>
                <c:pt idx="234">
                  <c:v>77.153456009988858</c:v>
                </c:pt>
                <c:pt idx="235">
                  <c:v>77.305183700318565</c:v>
                </c:pt>
                <c:pt idx="236">
                  <c:v>77.456614175903027</c:v>
                </c:pt>
                <c:pt idx="237">
                  <c:v>77.607749176542058</c:v>
                </c:pt>
                <c:pt idx="238">
                  <c:v>77.758590425135665</c:v>
                </c:pt>
                <c:pt idx="239">
                  <c:v>77.909139627893893</c:v>
                </c:pt>
                <c:pt idx="240">
                  <c:v>78.059398474578558</c:v>
                </c:pt>
                <c:pt idx="241">
                  <c:v>78.20936863872511</c:v>
                </c:pt>
                <c:pt idx="242">
                  <c:v>78.359051777842879</c:v>
                </c:pt>
                <c:pt idx="243">
                  <c:v>78.508449533647848</c:v>
                </c:pt>
                <c:pt idx="244">
                  <c:v>78.657563532263055</c:v>
                </c:pt>
                <c:pt idx="245">
                  <c:v>78.806395384427148</c:v>
                </c:pt>
                <c:pt idx="246">
                  <c:v>78.954946685699127</c:v>
                </c:pt>
                <c:pt idx="247">
                  <c:v>79.103219016649348</c:v>
                </c:pt>
                <c:pt idx="248">
                  <c:v>79.25121394307476</c:v>
                </c:pt>
                <c:pt idx="249">
                  <c:v>79.398933016162758</c:v>
                </c:pt>
                <c:pt idx="250">
                  <c:v>79.546377772718188</c:v>
                </c:pt>
                <c:pt idx="251">
                  <c:v>79.693549735313027</c:v>
                </c:pt>
                <c:pt idx="252">
                  <c:v>79.840450412488039</c:v>
                </c:pt>
                <c:pt idx="253">
                  <c:v>79.987081298944773</c:v>
                </c:pt>
                <c:pt idx="254">
                  <c:v>80.133443875690958</c:v>
                </c:pt>
                <c:pt idx="255">
                  <c:v>80.279539610247724</c:v>
                </c:pt>
                <c:pt idx="256">
                  <c:v>80.425369956799088</c:v>
                </c:pt>
                <c:pt idx="257">
                  <c:v>80.570936356372258</c:v>
                </c:pt>
                <c:pt idx="258">
                  <c:v>80.716240237001472</c:v>
                </c:pt>
                <c:pt idx="259">
                  <c:v>80.86128301388743</c:v>
                </c:pt>
                <c:pt idx="260">
                  <c:v>81.006066089563106</c:v>
                </c:pt>
                <c:pt idx="261">
                  <c:v>81.150590854048858</c:v>
                </c:pt>
                <c:pt idx="262">
                  <c:v>81.29485868501402</c:v>
                </c:pt>
                <c:pt idx="263">
                  <c:v>81.438870947912022</c:v>
                </c:pt>
                <c:pt idx="264">
                  <c:v>81.582628996161489</c:v>
                </c:pt>
                <c:pt idx="265">
                  <c:v>81.726134171267404</c:v>
                </c:pt>
                <c:pt idx="266">
                  <c:v>81.8693878029774</c:v>
                </c:pt>
                <c:pt idx="267">
                  <c:v>82.012391209433858</c:v>
                </c:pt>
                <c:pt idx="268">
                  <c:v>82.155145697296348</c:v>
                </c:pt>
                <c:pt idx="269">
                  <c:v>82.297652561896726</c:v>
                </c:pt>
                <c:pt idx="270">
                  <c:v>82.439913087374038</c:v>
                </c:pt>
                <c:pt idx="271">
                  <c:v>82.581928546795282</c:v>
                </c:pt>
                <c:pt idx="272">
                  <c:v>82.723700202316053</c:v>
                </c:pt>
                <c:pt idx="273">
                  <c:v>82.865229305284217</c:v>
                </c:pt>
                <c:pt idx="274">
                  <c:v>83.006517096382254</c:v>
                </c:pt>
                <c:pt idx="275">
                  <c:v>83.147564805751628</c:v>
                </c:pt>
                <c:pt idx="276">
                  <c:v>83.288373653117603</c:v>
                </c:pt>
                <c:pt idx="277">
                  <c:v>83.428944847912362</c:v>
                </c:pt>
                <c:pt idx="278">
                  <c:v>83.569279589398235</c:v>
                </c:pt>
                <c:pt idx="279">
                  <c:v>83.709379066776819</c:v>
                </c:pt>
                <c:pt idx="280">
                  <c:v>83.8492444593291</c:v>
                </c:pt>
                <c:pt idx="281">
                  <c:v>83.988876936497775</c:v>
                </c:pt>
                <c:pt idx="282">
                  <c:v>84.128277658046258</c:v>
                </c:pt>
                <c:pt idx="283">
                  <c:v>84.267447774119773</c:v>
                </c:pt>
                <c:pt idx="284">
                  <c:v>84.406388425395065</c:v>
                </c:pt>
                <c:pt idx="285">
                  <c:v>84.545100743173364</c:v>
                </c:pt>
                <c:pt idx="286">
                  <c:v>84.683585849490058</c:v>
                </c:pt>
                <c:pt idx="287">
                  <c:v>84.821844857222118</c:v>
                </c:pt>
                <c:pt idx="288">
                  <c:v>84.959878870187225</c:v>
                </c:pt>
                <c:pt idx="289">
                  <c:v>85.097688983262827</c:v>
                </c:pt>
                <c:pt idx="290">
                  <c:v>85.235276282455658</c:v>
                </c:pt>
                <c:pt idx="291">
                  <c:v>85.372641845038558</c:v>
                </c:pt>
                <c:pt idx="292">
                  <c:v>85.509786739622058</c:v>
                </c:pt>
                <c:pt idx="293">
                  <c:v>85.646712026268958</c:v>
                </c:pt>
                <c:pt idx="294">
                  <c:v>85.783418756569546</c:v>
                </c:pt>
                <c:pt idx="295">
                  <c:v>85.919907973763571</c:v>
                </c:pt>
                <c:pt idx="296">
                  <c:v>86.056180712802558</c:v>
                </c:pt>
                <c:pt idx="297">
                  <c:v>86.192238000465949</c:v>
                </c:pt>
                <c:pt idx="298">
                  <c:v>86.328080855440845</c:v>
                </c:pt>
                <c:pt idx="299">
                  <c:v>86.463710288413296</c:v>
                </c:pt>
                <c:pt idx="300">
                  <c:v>86.599127302146272</c:v>
                </c:pt>
                <c:pt idx="301">
                  <c:v>86.734332891581047</c:v>
                </c:pt>
                <c:pt idx="302">
                  <c:v>86.869328043922749</c:v>
                </c:pt>
                <c:pt idx="303">
                  <c:v>87.004113738703964</c:v>
                </c:pt>
                <c:pt idx="304">
                  <c:v>87.138690947890652</c:v>
                </c:pt>
                <c:pt idx="305">
                  <c:v>87.273060635952646</c:v>
                </c:pt>
                <c:pt idx="306">
                  <c:v>87.407223759949957</c:v>
                </c:pt>
                <c:pt idx="307">
                  <c:v>87.541181269594503</c:v>
                </c:pt>
                <c:pt idx="308">
                  <c:v>87.674934107362958</c:v>
                </c:pt>
                <c:pt idx="309">
                  <c:v>87.808483208545013</c:v>
                </c:pt>
                <c:pt idx="310">
                  <c:v>87.941829501326808</c:v>
                </c:pt>
                <c:pt idx="311">
                  <c:v>88.074973906863349</c:v>
                </c:pt>
                <c:pt idx="312">
                  <c:v>88.207917339371164</c:v>
                </c:pt>
                <c:pt idx="313">
                  <c:v>88.340660706178127</c:v>
                </c:pt>
                <c:pt idx="314">
                  <c:v>88.47320490780622</c:v>
                </c:pt>
                <c:pt idx="315">
                  <c:v>88.605550838043158</c:v>
                </c:pt>
                <c:pt idx="316">
                  <c:v>88.737699384018796</c:v>
                </c:pt>
                <c:pt idx="317">
                  <c:v>88.869651426247827</c:v>
                </c:pt>
                <c:pt idx="318">
                  <c:v>89.001407838737748</c:v>
                </c:pt>
                <c:pt idx="319">
                  <c:v>89.132969489028127</c:v>
                </c:pt>
                <c:pt idx="320">
                  <c:v>89.264337238264758</c:v>
                </c:pt>
                <c:pt idx="321">
                  <c:v>89.395511941267827</c:v>
                </c:pt>
                <c:pt idx="322">
                  <c:v>89.526494446593858</c:v>
                </c:pt>
                <c:pt idx="323">
                  <c:v>89.657285596602051</c:v>
                </c:pt>
                <c:pt idx="324">
                  <c:v>89.78788622751587</c:v>
                </c:pt>
                <c:pt idx="325">
                  <c:v>89.918297169486038</c:v>
                </c:pt>
                <c:pt idx="326">
                  <c:v>90.048519246652063</c:v>
                </c:pt>
                <c:pt idx="327">
                  <c:v>90.178553277202951</c:v>
                </c:pt>
                <c:pt idx="328">
                  <c:v>90.308400073434726</c:v>
                </c:pt>
                <c:pt idx="329">
                  <c:v>90.438060441822827</c:v>
                </c:pt>
                <c:pt idx="330">
                  <c:v>90.567535183051788</c:v>
                </c:pt>
                <c:pt idx="331">
                  <c:v>90.696825092105612</c:v>
                </c:pt>
                <c:pt idx="332">
                  <c:v>90.825930958303758</c:v>
                </c:pt>
                <c:pt idx="333">
                  <c:v>90.954853565369405</c:v>
                </c:pt>
                <c:pt idx="334">
                  <c:v>91.083593691465666</c:v>
                </c:pt>
                <c:pt idx="335">
                  <c:v>91.212152109281249</c:v>
                </c:pt>
                <c:pt idx="336">
                  <c:v>91.340529586056903</c:v>
                </c:pt>
                <c:pt idx="337">
                  <c:v>91.468726883651158</c:v>
                </c:pt>
                <c:pt idx="338">
                  <c:v>91.596744758592081</c:v>
                </c:pt>
                <c:pt idx="339">
                  <c:v>91.724583962127326</c:v>
                </c:pt>
                <c:pt idx="340">
                  <c:v>91.852245240277227</c:v>
                </c:pt>
                <c:pt idx="341">
                  <c:v>91.979729333882958</c:v>
                </c:pt>
                <c:pt idx="342">
                  <c:v>92.107036978665889</c:v>
                </c:pt>
                <c:pt idx="343">
                  <c:v>92.234168905259835</c:v>
                </c:pt>
                <c:pt idx="344">
                  <c:v>92.361125839276497</c:v>
                </c:pt>
                <c:pt idx="345">
                  <c:v>92.487908501345927</c:v>
                </c:pt>
                <c:pt idx="346">
                  <c:v>92.614517607165666</c:v>
                </c:pt>
                <c:pt idx="347">
                  <c:v>92.740953867548427</c:v>
                </c:pt>
                <c:pt idx="348">
                  <c:v>92.867217988466393</c:v>
                </c:pt>
                <c:pt idx="349">
                  <c:v>92.993310671101526</c:v>
                </c:pt>
                <c:pt idx="350">
                  <c:v>93.119232611886659</c:v>
                </c:pt>
                <c:pt idx="351">
                  <c:v>93.24498450255291</c:v>
                </c:pt>
                <c:pt idx="352">
                  <c:v>93.37056703017285</c:v>
                </c:pt>
                <c:pt idx="353">
                  <c:v>93.495980877204858</c:v>
                </c:pt>
                <c:pt idx="354">
                  <c:v>93.621226721536473</c:v>
                </c:pt>
                <c:pt idx="355">
                  <c:v>93.746305236525558</c:v>
                </c:pt>
                <c:pt idx="356">
                  <c:v>93.871217091048024</c:v>
                </c:pt>
                <c:pt idx="357">
                  <c:v>93.99596294952957</c:v>
                </c:pt>
                <c:pt idx="358">
                  <c:v>94.120543471996598</c:v>
                </c:pt>
                <c:pt idx="359">
                  <c:v>94.244959314113927</c:v>
                </c:pt>
                <c:pt idx="360">
                  <c:v>94.369211127217426</c:v>
                </c:pt>
                <c:pt idx="361">
                  <c:v>94.493299558373067</c:v>
                </c:pt>
                <c:pt idx="362">
                  <c:v>94.617225250388827</c:v>
                </c:pt>
                <c:pt idx="363">
                  <c:v>94.740988841880508</c:v>
                </c:pt>
                <c:pt idx="364">
                  <c:v>94.864590967294006</c:v>
                </c:pt>
                <c:pt idx="365">
                  <c:v>94.988032256945758</c:v>
                </c:pt>
                <c:pt idx="366">
                  <c:v>95.111313337064658</c:v>
                </c:pt>
                <c:pt idx="367">
                  <c:v>95.234434829824011</c:v>
                </c:pt>
                <c:pt idx="368">
                  <c:v>95.357397353379042</c:v>
                </c:pt>
                <c:pt idx="369">
                  <c:v>95.480201521914125</c:v>
                </c:pt>
                <c:pt idx="370">
                  <c:v>95.602847945652528</c:v>
                </c:pt>
                <c:pt idx="371">
                  <c:v>95.725337230923856</c:v>
                </c:pt>
                <c:pt idx="372">
                  <c:v>95.847669980181877</c:v>
                </c:pt>
                <c:pt idx="373">
                  <c:v>95.969846792021059</c:v>
                </c:pt>
                <c:pt idx="374">
                  <c:v>96.091868261256465</c:v>
                </c:pt>
                <c:pt idx="375">
                  <c:v>96.213734978917827</c:v>
                </c:pt>
                <c:pt idx="376">
                  <c:v>96.335447532294424</c:v>
                </c:pt>
                <c:pt idx="377">
                  <c:v>96.457006504984719</c:v>
                </c:pt>
                <c:pt idx="378">
                  <c:v>96.578412476892666</c:v>
                </c:pt>
                <c:pt idx="379">
                  <c:v>96.699666024304364</c:v>
                </c:pt>
                <c:pt idx="380">
                  <c:v>96.820767719878489</c:v>
                </c:pt>
                <c:pt idx="381">
                  <c:v>96.941718132707578</c:v>
                </c:pt>
                <c:pt idx="382">
                  <c:v>97.062517828335771</c:v>
                </c:pt>
                <c:pt idx="383">
                  <c:v>97.183167368792155</c:v>
                </c:pt>
                <c:pt idx="384">
                  <c:v>97.303667312619069</c:v>
                </c:pt>
                <c:pt idx="385">
                  <c:v>97.42401821491454</c:v>
                </c:pt>
                <c:pt idx="386">
                  <c:v>97.544220627340593</c:v>
                </c:pt>
                <c:pt idx="387">
                  <c:v>97.664275098161312</c:v>
                </c:pt>
                <c:pt idx="388">
                  <c:v>97.784182172292049</c:v>
                </c:pt>
                <c:pt idx="389">
                  <c:v>97.903942391298372</c:v>
                </c:pt>
                <c:pt idx="390">
                  <c:v>98.023556293440649</c:v>
                </c:pt>
                <c:pt idx="391">
                  <c:v>98.143024413699408</c:v>
                </c:pt>
                <c:pt idx="392">
                  <c:v>98.262347283802782</c:v>
                </c:pt>
                <c:pt idx="393">
                  <c:v>98.381525432254449</c:v>
                </c:pt>
                <c:pt idx="394">
                  <c:v>98.500559384360926</c:v>
                </c:pt>
                <c:pt idx="395">
                  <c:v>98.619449662258162</c:v>
                </c:pt>
                <c:pt idx="396">
                  <c:v>98.738196784938992</c:v>
                </c:pt>
                <c:pt idx="397">
                  <c:v>98.856801268278957</c:v>
                </c:pt>
                <c:pt idx="398">
                  <c:v>98.975263625064628</c:v>
                </c:pt>
                <c:pt idx="399">
                  <c:v>99.093584365009903</c:v>
                </c:pt>
                <c:pt idx="400">
                  <c:v>99.211763994801927</c:v>
                </c:pt>
                <c:pt idx="401">
                  <c:v>99.329803018100549</c:v>
                </c:pt>
                <c:pt idx="402">
                  <c:v>99.447701935586878</c:v>
                </c:pt>
                <c:pt idx="403">
                  <c:v>99.5654612449719</c:v>
                </c:pt>
                <c:pt idx="404">
                  <c:v>99.683081441028179</c:v>
                </c:pt>
                <c:pt idx="405">
                  <c:v>99.800563015612966</c:v>
                </c:pt>
                <c:pt idx="406">
                  <c:v>99.917906457691572</c:v>
                </c:pt>
                <c:pt idx="407">
                  <c:v>100.03511225336165</c:v>
                </c:pt>
                <c:pt idx="408">
                  <c:v>100.15218088587648</c:v>
                </c:pt>
                <c:pt idx="409">
                  <c:v>100.26911283566838</c:v>
                </c:pt>
                <c:pt idx="410">
                  <c:v>100.38590858037131</c:v>
                </c:pt>
                <c:pt idx="411">
                  <c:v>100.50256859484405</c:v>
                </c:pt>
                <c:pt idx="412">
                  <c:v>100.61909335119256</c:v>
                </c:pt>
                <c:pt idx="413">
                  <c:v>100.73548331879221</c:v>
                </c:pt>
                <c:pt idx="414">
                  <c:v>100.85173896431004</c:v>
                </c:pt>
                <c:pt idx="415">
                  <c:v>100.96786075172636</c:v>
                </c:pt>
                <c:pt idx="416">
                  <c:v>101.08384914235585</c:v>
                </c:pt>
                <c:pt idx="417">
                  <c:v>101.19970459487185</c:v>
                </c:pt>
                <c:pt idx="418">
                  <c:v>101.31542756532195</c:v>
                </c:pt>
                <c:pt idx="419">
                  <c:v>101.43101850715425</c:v>
                </c:pt>
                <c:pt idx="420">
                  <c:v>101.54647787123555</c:v>
                </c:pt>
                <c:pt idx="421">
                  <c:v>101.66180610587243</c:v>
                </c:pt>
                <c:pt idx="422">
                  <c:v>101.77700365683138</c:v>
                </c:pt>
                <c:pt idx="423">
                  <c:v>101.89207096735905</c:v>
                </c:pt>
                <c:pt idx="424">
                  <c:v>102.00700847820212</c:v>
                </c:pt>
                <c:pt idx="425">
                  <c:v>102.12181662762625</c:v>
                </c:pt>
                <c:pt idx="426">
                  <c:v>102.23649585143905</c:v>
                </c:pt>
                <c:pt idx="427">
                  <c:v>102.35104658300276</c:v>
                </c:pt>
                <c:pt idx="428">
                  <c:v>102.4654692532595</c:v>
                </c:pt>
                <c:pt idx="429">
                  <c:v>102.57976429074759</c:v>
                </c:pt>
                <c:pt idx="430">
                  <c:v>102.69393212161876</c:v>
                </c:pt>
                <c:pt idx="431">
                  <c:v>102.80797316966553</c:v>
                </c:pt>
                <c:pt idx="432">
                  <c:v>102.92188785631997</c:v>
                </c:pt>
                <c:pt idx="433">
                  <c:v>103.03567660069965</c:v>
                </c:pt>
                <c:pt idx="434">
                  <c:v>103.14933981959493</c:v>
                </c:pt>
                <c:pt idx="435">
                  <c:v>103.26287792751727</c:v>
                </c:pt>
                <c:pt idx="436">
                  <c:v>103.37629133668585</c:v>
                </c:pt>
                <c:pt idx="437">
                  <c:v>103.48958045708108</c:v>
                </c:pt>
                <c:pt idx="438">
                  <c:v>103.60274569641852</c:v>
                </c:pt>
                <c:pt idx="439">
                  <c:v>103.71578746021262</c:v>
                </c:pt>
                <c:pt idx="440">
                  <c:v>103.82870615174816</c:v>
                </c:pt>
                <c:pt idx="441">
                  <c:v>103.94150217214167</c:v>
                </c:pt>
                <c:pt idx="442">
                  <c:v>104.05417592031642</c:v>
                </c:pt>
                <c:pt idx="443">
                  <c:v>104.16672779304658</c:v>
                </c:pt>
                <c:pt idx="444">
                  <c:v>104.27915818496678</c:v>
                </c:pt>
                <c:pt idx="445">
                  <c:v>104.39146748858357</c:v>
                </c:pt>
                <c:pt idx="446">
                  <c:v>104.50365609429494</c:v>
                </c:pt>
                <c:pt idx="447">
                  <c:v>104.61572439040575</c:v>
                </c:pt>
                <c:pt idx="448">
                  <c:v>104.72767276314319</c:v>
                </c:pt>
                <c:pt idx="449">
                  <c:v>104.83950159667235</c:v>
                </c:pt>
                <c:pt idx="450">
                  <c:v>104.95121127311172</c:v>
                </c:pt>
                <c:pt idx="451">
                  <c:v>105.06280217254547</c:v>
                </c:pt>
                <c:pt idx="452">
                  <c:v>105.17427467305238</c:v>
                </c:pt>
                <c:pt idx="453">
                  <c:v>105.28562915069337</c:v>
                </c:pt>
                <c:pt idx="454">
                  <c:v>105.39686597955368</c:v>
                </c:pt>
                <c:pt idx="455">
                  <c:v>105.50798553174384</c:v>
                </c:pt>
                <c:pt idx="456">
                  <c:v>105.6189881774139</c:v>
                </c:pt>
                <c:pt idx="457">
                  <c:v>105.72987428478291</c:v>
                </c:pt>
                <c:pt idx="458">
                  <c:v>105.84064422012312</c:v>
                </c:pt>
                <c:pt idx="459">
                  <c:v>105.95129834780381</c:v>
                </c:pt>
                <c:pt idx="460">
                  <c:v>106.06183703029095</c:v>
                </c:pt>
                <c:pt idx="461">
                  <c:v>106.17226062816346</c:v>
                </c:pt>
                <c:pt idx="462">
                  <c:v>106.28256950012712</c:v>
                </c:pt>
                <c:pt idx="463">
                  <c:v>106.39276400302795</c:v>
                </c:pt>
                <c:pt idx="464">
                  <c:v>106.50284449186636</c:v>
                </c:pt>
                <c:pt idx="465">
                  <c:v>106.61281131980815</c:v>
                </c:pt>
                <c:pt idx="466">
                  <c:v>106.72266483820576</c:v>
                </c:pt>
                <c:pt idx="467">
                  <c:v>106.83240539659326</c:v>
                </c:pt>
                <c:pt idx="468">
                  <c:v>106.94203334272888</c:v>
                </c:pt>
                <c:pt idx="469">
                  <c:v>107.05154902257135</c:v>
                </c:pt>
                <c:pt idx="470">
                  <c:v>107.16095278032324</c:v>
                </c:pt>
                <c:pt idx="471">
                  <c:v>107.27024495842888</c:v>
                </c:pt>
                <c:pt idx="472">
                  <c:v>107.37942589758737</c:v>
                </c:pt>
                <c:pt idx="473">
                  <c:v>107.48849593677767</c:v>
                </c:pt>
                <c:pt idx="474">
                  <c:v>107.59745541324592</c:v>
                </c:pt>
                <c:pt idx="475">
                  <c:v>107.70630466254053</c:v>
                </c:pt>
                <c:pt idx="476">
                  <c:v>107.81504401851655</c:v>
                </c:pt>
                <c:pt idx="477">
                  <c:v>107.9236738133452</c:v>
                </c:pt>
                <c:pt idx="478">
                  <c:v>108.03219437752765</c:v>
                </c:pt>
                <c:pt idx="479">
                  <c:v>108.14060603990839</c:v>
                </c:pt>
              </c:numCache>
            </c:numRef>
          </c:yVal>
          <c:smooth val="0"/>
          <c:extLst>
            <c:ext xmlns:c16="http://schemas.microsoft.com/office/drawing/2014/chart" uri="{C3380CC4-5D6E-409C-BE32-E72D297353CC}">
              <c16:uniqueId val="{00000002-F9E1-4954-A329-558ECC6B596D}"/>
            </c:ext>
          </c:extLst>
        </c:ser>
        <c:ser>
          <c:idx val="3"/>
          <c:order val="3"/>
          <c:tx>
            <c:strRef>
              <c:f>Sheet2!$E$1</c:f>
              <c:strCache>
                <c:ptCount val="1"/>
                <c:pt idx="0">
                  <c:v>Height 64</c:v>
                </c:pt>
              </c:strCache>
            </c:strRef>
          </c:tx>
          <c:spPr>
            <a:ln w="28575">
              <a:noFill/>
            </a:ln>
          </c:spPr>
          <c:marker>
            <c:symbol val="plus"/>
            <c:size val="14"/>
            <c:spPr>
              <a:ln>
                <a:solidFill>
                  <a:schemeClr val="tx1"/>
                </a:solidFill>
              </a:ln>
            </c:spPr>
          </c:marker>
          <c:xVal>
            <c:numRef>
              <c:f>Sheet2!$A$2:$A$483</c:f>
              <c:numCache>
                <c:formatCode>General</c:formatCode>
                <c:ptCount val="482"/>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120</c:v>
                </c:pt>
                <c:pt idx="481">
                  <c:v>190</c:v>
                </c:pt>
              </c:numCache>
            </c:numRef>
          </c:xVal>
          <c:yVal>
            <c:numRef>
              <c:f>Sheet2!$E$2:$E$483</c:f>
              <c:numCache>
                <c:formatCode>General</c:formatCode>
                <c:ptCount val="482"/>
                <c:pt idx="480">
                  <c:v>64</c:v>
                </c:pt>
                <c:pt idx="481">
                  <c:v>64</c:v>
                </c:pt>
              </c:numCache>
            </c:numRef>
          </c:yVal>
          <c:smooth val="0"/>
          <c:extLst>
            <c:ext xmlns:c16="http://schemas.microsoft.com/office/drawing/2014/chart" uri="{C3380CC4-5D6E-409C-BE32-E72D297353CC}">
              <c16:uniqueId val="{00000003-F9E1-4954-A329-558ECC6B596D}"/>
            </c:ext>
          </c:extLst>
        </c:ser>
        <c:ser>
          <c:idx val="4"/>
          <c:order val="4"/>
          <c:tx>
            <c:strRef>
              <c:f>Sheet2!$F$1</c:f>
              <c:strCache>
                <c:ptCount val="1"/>
                <c:pt idx="0">
                  <c:v>Height 71</c:v>
                </c:pt>
              </c:strCache>
            </c:strRef>
          </c:tx>
          <c:spPr>
            <a:ln w="28575">
              <a:noFill/>
            </a:ln>
          </c:spPr>
          <c:marker>
            <c:symbol val="plus"/>
            <c:size val="14"/>
            <c:spPr>
              <a:ln>
                <a:solidFill>
                  <a:schemeClr val="tx1"/>
                </a:solidFill>
              </a:ln>
            </c:spPr>
          </c:marker>
          <c:xVal>
            <c:numRef>
              <c:f>Sheet2!$A$2:$A$483</c:f>
              <c:numCache>
                <c:formatCode>General</c:formatCode>
                <c:ptCount val="482"/>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120</c:v>
                </c:pt>
                <c:pt idx="481">
                  <c:v>190</c:v>
                </c:pt>
              </c:numCache>
            </c:numRef>
          </c:xVal>
          <c:yVal>
            <c:numRef>
              <c:f>Sheet2!$F$2:$F$483</c:f>
              <c:numCache>
                <c:formatCode>General</c:formatCode>
                <c:ptCount val="482"/>
                <c:pt idx="480">
                  <c:v>71</c:v>
                </c:pt>
                <c:pt idx="481">
                  <c:v>71</c:v>
                </c:pt>
              </c:numCache>
            </c:numRef>
          </c:yVal>
          <c:smooth val="0"/>
          <c:extLst>
            <c:ext xmlns:c16="http://schemas.microsoft.com/office/drawing/2014/chart" uri="{C3380CC4-5D6E-409C-BE32-E72D297353CC}">
              <c16:uniqueId val="{00000004-F9E1-4954-A329-558ECC6B596D}"/>
            </c:ext>
          </c:extLst>
        </c:ser>
        <c:dLbls>
          <c:showLegendKey val="0"/>
          <c:showVal val="0"/>
          <c:showCatName val="0"/>
          <c:showSerName val="0"/>
          <c:showPercent val="0"/>
          <c:showBubbleSize val="0"/>
        </c:dLbls>
        <c:axId val="33019008"/>
        <c:axId val="33021312"/>
      </c:scatterChart>
      <c:valAx>
        <c:axId val="33019008"/>
        <c:scaling>
          <c:orientation val="minMax"/>
          <c:max val="500"/>
          <c:min val="20"/>
        </c:scaling>
        <c:delete val="0"/>
        <c:axPos val="b"/>
        <c:title>
          <c:tx>
            <c:rich>
              <a:bodyPr/>
              <a:lstStyle/>
              <a:p>
                <a:pPr>
                  <a:defRPr/>
                </a:pPr>
                <a:r>
                  <a:rPr lang="en-US" sz="1400" dirty="0"/>
                  <a:t>Weight [pounds]</a:t>
                </a:r>
              </a:p>
            </c:rich>
          </c:tx>
          <c:overlay val="0"/>
        </c:title>
        <c:numFmt formatCode="General" sourceLinked="1"/>
        <c:majorTickMark val="out"/>
        <c:minorTickMark val="none"/>
        <c:tickLblPos val="nextTo"/>
        <c:crossAx val="33021312"/>
        <c:crosses val="autoZero"/>
        <c:crossBetween val="midCat"/>
      </c:valAx>
      <c:valAx>
        <c:axId val="33021312"/>
        <c:scaling>
          <c:orientation val="minMax"/>
          <c:max val="90"/>
          <c:min val="50"/>
        </c:scaling>
        <c:delete val="0"/>
        <c:axPos val="l"/>
        <c:majorGridlines/>
        <c:title>
          <c:tx>
            <c:rich>
              <a:bodyPr rot="-5400000" vert="horz"/>
              <a:lstStyle/>
              <a:p>
                <a:pPr>
                  <a:defRPr/>
                </a:pPr>
                <a:r>
                  <a:rPr lang="en-US" sz="1400" dirty="0"/>
                  <a:t>Height [inches]</a:t>
                </a:r>
              </a:p>
            </c:rich>
          </c:tx>
          <c:overlay val="0"/>
        </c:title>
        <c:numFmt formatCode="General" sourceLinked="1"/>
        <c:majorTickMark val="out"/>
        <c:minorTickMark val="none"/>
        <c:tickLblPos val="nextTo"/>
        <c:crossAx val="33019008"/>
        <c:crosses val="autoZero"/>
        <c:crossBetween val="midCat"/>
      </c:valAx>
      <c:spPr>
        <a:noFill/>
        <a:ln w="25400">
          <a:noFill/>
        </a:ln>
      </c:spPr>
    </c:plotArea>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15875">
              <a:solidFill>
                <a:schemeClr val="bg1">
                  <a:lumMod val="65000"/>
                </a:schemeClr>
              </a:solidFill>
            </a:ln>
          </c:spPr>
          <c:marker>
            <c:symbol val="none"/>
          </c:marker>
          <c:xVal>
            <c:numRef>
              <c:f>Sheet2!$A$2:$A$510</c:f>
              <c:numCache>
                <c:formatCode>General</c:formatCode>
                <c:ptCount val="509"/>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20</c:v>
                </c:pt>
                <c:pt idx="481">
                  <c:v>20</c:v>
                </c:pt>
                <c:pt idx="482">
                  <c:v>20</c:v>
                </c:pt>
                <c:pt idx="483">
                  <c:v>20</c:v>
                </c:pt>
                <c:pt idx="484">
                  <c:v>107</c:v>
                </c:pt>
                <c:pt idx="485">
                  <c:v>132</c:v>
                </c:pt>
                <c:pt idx="486">
                  <c:v>208</c:v>
                </c:pt>
                <c:pt idx="487">
                  <c:v>108</c:v>
                </c:pt>
                <c:pt idx="488">
                  <c:v>133</c:v>
                </c:pt>
                <c:pt idx="489">
                  <c:v>209</c:v>
                </c:pt>
                <c:pt idx="490">
                  <c:v>24</c:v>
                </c:pt>
                <c:pt idx="491">
                  <c:v>145</c:v>
                </c:pt>
                <c:pt idx="492">
                  <c:v>281</c:v>
                </c:pt>
                <c:pt idx="493">
                  <c:v>179</c:v>
                </c:pt>
                <c:pt idx="494">
                  <c:v>282</c:v>
                </c:pt>
                <c:pt idx="495">
                  <c:v>146</c:v>
                </c:pt>
                <c:pt idx="496">
                  <c:v>180</c:v>
                </c:pt>
                <c:pt idx="497">
                  <c:v>33</c:v>
                </c:pt>
                <c:pt idx="498">
                  <c:v>38</c:v>
                </c:pt>
                <c:pt idx="499">
                  <c:v>174</c:v>
                </c:pt>
                <c:pt idx="500">
                  <c:v>337</c:v>
                </c:pt>
                <c:pt idx="501">
                  <c:v>215</c:v>
                </c:pt>
                <c:pt idx="502">
                  <c:v>338</c:v>
                </c:pt>
                <c:pt idx="503">
                  <c:v>175</c:v>
                </c:pt>
                <c:pt idx="504">
                  <c:v>39</c:v>
                </c:pt>
                <c:pt idx="505">
                  <c:v>499</c:v>
                </c:pt>
                <c:pt idx="506">
                  <c:v>499</c:v>
                </c:pt>
                <c:pt idx="507">
                  <c:v>499</c:v>
                </c:pt>
                <c:pt idx="508">
                  <c:v>216</c:v>
                </c:pt>
              </c:numCache>
            </c:numRef>
          </c:xVal>
          <c:yVal>
            <c:numRef>
              <c:f>Sheet2!$B$2:$B$510</c:f>
              <c:numCache>
                <c:formatCode>General</c:formatCode>
                <c:ptCount val="509"/>
                <c:pt idx="4">
                  <c:v>30.200832198449746</c:v>
                </c:pt>
                <c:pt idx="5">
                  <c:v>30.823595289007727</c:v>
                </c:pt>
                <c:pt idx="6">
                  <c:v>31.434022771547426</c:v>
                </c:pt>
                <c:pt idx="7">
                  <c:v>32.03281986750126</c:v>
                </c:pt>
                <c:pt idx="8">
                  <c:v>32.620627059045994</c:v>
                </c:pt>
                <c:pt idx="9">
                  <c:v>33.198028115944282</c:v>
                </c:pt>
                <c:pt idx="10">
                  <c:v>33.765556886399914</c:v>
                </c:pt>
                <c:pt idx="11">
                  <c:v>34.323703076886524</c:v>
                </c:pt>
                <c:pt idx="12">
                  <c:v>34.872917199051358</c:v>
                </c:pt>
                <c:pt idx="13">
                  <c:v>35.413614825847894</c:v>
                </c:pt>
                <c:pt idx="14">
                  <c:v>35.946180271276845</c:v>
                </c:pt>
                <c:pt idx="15">
                  <c:v>36.470969786347936</c:v>
                </c:pt>
                <c:pt idx="16">
                  <c:v>36.988314346810192</c:v>
                </c:pt>
                <c:pt idx="17">
                  <c:v>37.498522094610607</c:v>
                </c:pt>
                <c:pt idx="18">
                  <c:v>38.001880484280441</c:v>
                </c:pt>
                <c:pt idx="19">
                  <c:v>38.498658176659163</c:v>
                </c:pt>
                <c:pt idx="20">
                  <c:v>38.989106715400197</c:v>
                </c:pt>
                <c:pt idx="21">
                  <c:v>39.473462015973297</c:v>
                </c:pt>
                <c:pt idx="22">
                  <c:v>39.951945692145046</c:v>
                </c:pt>
                <c:pt idx="23">
                  <c:v>40.424766241126605</c:v>
                </c:pt>
                <c:pt idx="24">
                  <c:v>40.892120105362004</c:v>
                </c:pt>
                <c:pt idx="25">
                  <c:v>41.354192626298094</c:v>
                </c:pt>
                <c:pt idx="26">
                  <c:v>41.811158903271199</c:v>
                </c:pt>
                <c:pt idx="27">
                  <c:v>42.263184568797094</c:v>
                </c:pt>
                <c:pt idx="28">
                  <c:v>42.710426490001645</c:v>
                </c:pt>
                <c:pt idx="29">
                  <c:v>43.153033404610845</c:v>
                </c:pt>
                <c:pt idx="30">
                  <c:v>43.591146498814197</c:v>
                </c:pt>
                <c:pt idx="31">
                  <c:v>44.024899933363876</c:v>
                </c:pt>
                <c:pt idx="32">
                  <c:v>44.454421323465994</c:v>
                </c:pt>
                <c:pt idx="33">
                  <c:v>44.879832177336944</c:v>
                </c:pt>
                <c:pt idx="34">
                  <c:v>45.301248297673908</c:v>
                </c:pt>
                <c:pt idx="35">
                  <c:v>45.718780149837649</c:v>
                </c:pt>
                <c:pt idx="36">
                  <c:v>46.132533200018663</c:v>
                </c:pt>
                <c:pt idx="37">
                  <c:v>46.542608226360009</c:v>
                </c:pt>
                <c:pt idx="38">
                  <c:v>46.949101605610863</c:v>
                </c:pt>
                <c:pt idx="39">
                  <c:v>47.352105577635974</c:v>
                </c:pt>
                <c:pt idx="40">
                  <c:v>47.751708489825759</c:v>
                </c:pt>
                <c:pt idx="41">
                  <c:v>48.147995023250125</c:v>
                </c:pt>
                <c:pt idx="42">
                  <c:v>48.541046402199974</c:v>
                </c:pt>
                <c:pt idx="43">
                  <c:v>48.930940588569953</c:v>
                </c:pt>
                <c:pt idx="44">
                  <c:v>49.317752462411974</c:v>
                </c:pt>
                <c:pt idx="45">
                  <c:v>49.701553989844278</c:v>
                </c:pt>
                <c:pt idx="46">
                  <c:v>50.082414379371002</c:v>
                </c:pt>
                <c:pt idx="47">
                  <c:v>50.460400227590831</c:v>
                </c:pt>
                <c:pt idx="48">
                  <c:v>50.835575655147942</c:v>
                </c:pt>
                <c:pt idx="49">
                  <c:v>51.208002433720182</c:v>
                </c:pt>
                <c:pt idx="50">
                  <c:v>51.577740104753644</c:v>
                </c:pt>
                <c:pt idx="51">
                  <c:v>51.944846090589998</c:v>
                </c:pt>
                <c:pt idx="52">
                  <c:v>52.309375798577413</c:v>
                </c:pt>
                <c:pt idx="53">
                  <c:v>52.6713827186868</c:v>
                </c:pt>
                <c:pt idx="54">
                  <c:v>53.030918515145487</c:v>
                </c:pt>
                <c:pt idx="55">
                  <c:v>53.388033112502107</c:v>
                </c:pt>
                <c:pt idx="56">
                  <c:v>53.742774776552459</c:v>
                </c:pt>
                <c:pt idx="57">
                  <c:v>54.095190190486313</c:v>
                </c:pt>
                <c:pt idx="58">
                  <c:v>54.445324526597197</c:v>
                </c:pt>
                <c:pt idx="59">
                  <c:v>54.793221513870762</c:v>
                </c:pt>
                <c:pt idx="60">
                  <c:v>55.138923501730879</c:v>
                </c:pt>
                <c:pt idx="61">
                  <c:v>55.482471520213004</c:v>
                </c:pt>
                <c:pt idx="62">
                  <c:v>55.823905336809645</c:v>
                </c:pt>
                <c:pt idx="63">
                  <c:v>56.163263510186042</c:v>
                </c:pt>
                <c:pt idx="64">
                  <c:v>56.500583441024901</c:v>
                </c:pt>
                <c:pt idx="65">
                  <c:v>56.835901420122106</c:v>
                </c:pt>
                <c:pt idx="66">
                  <c:v>57.1692526739633</c:v>
                </c:pt>
                <c:pt idx="67">
                  <c:v>57.500671407914894</c:v>
                </c:pt>
                <c:pt idx="68">
                  <c:v>57.830190847192455</c:v>
                </c:pt>
                <c:pt idx="69">
                  <c:v>58.157843275728894</c:v>
                </c:pt>
                <c:pt idx="70">
                  <c:v>58.483660073099358</c:v>
                </c:pt>
                <c:pt idx="71">
                  <c:v>58.807671749589993</c:v>
                </c:pt>
                <c:pt idx="72">
                  <c:v>59.129907979542715</c:v>
                </c:pt>
                <c:pt idx="73">
                  <c:v>59.450397633075674</c:v>
                </c:pt>
                <c:pt idx="74">
                  <c:v>59.769168806270613</c:v>
                </c:pt>
                <c:pt idx="75">
                  <c:v>60.086248849916174</c:v>
                </c:pt>
                <c:pt idx="76">
                  <c:v>60.401664396899044</c:v>
                </c:pt>
                <c:pt idx="77">
                  <c:v>60.715441388309962</c:v>
                </c:pt>
                <c:pt idx="78">
                  <c:v>61.027605098339883</c:v>
                </c:pt>
                <c:pt idx="79">
                  <c:v>61.338180158042995</c:v>
                </c:pt>
                <c:pt idx="80">
                  <c:v>61.64719057801549</c:v>
                </c:pt>
                <c:pt idx="81">
                  <c:v>61.954659770059124</c:v>
                </c:pt>
                <c:pt idx="82">
                  <c:v>62.260610567881564</c:v>
                </c:pt>
                <c:pt idx="83">
                  <c:v>62.565065246886213</c:v>
                </c:pt>
                <c:pt idx="84">
                  <c:v>62.868045543094851</c:v>
                </c:pt>
                <c:pt idx="85">
                  <c:v>63.169572671265321</c:v>
                </c:pt>
                <c:pt idx="86">
                  <c:v>63.469667342218344</c:v>
                </c:pt>
                <c:pt idx="87">
                  <c:v>63.768349779443987</c:v>
                </c:pt>
                <c:pt idx="88">
                  <c:v>64.06563973500252</c:v>
                </c:pt>
                <c:pt idx="89">
                  <c:v>64.361556504770434</c:v>
                </c:pt>
                <c:pt idx="90">
                  <c:v>64.656118943053258</c:v>
                </c:pt>
                <c:pt idx="91">
                  <c:v>64.949345476609679</c:v>
                </c:pt>
                <c:pt idx="92">
                  <c:v>65.241254118093266</c:v>
                </c:pt>
                <c:pt idx="93">
                  <c:v>65.531862478974631</c:v>
                </c:pt>
                <c:pt idx="94">
                  <c:v>65.821187781935876</c:v>
                </c:pt>
                <c:pt idx="95">
                  <c:v>66.109246872779948</c:v>
                </c:pt>
                <c:pt idx="96">
                  <c:v>66.396056231888551</c:v>
                </c:pt>
                <c:pt idx="97">
                  <c:v>66.681631985200625</c:v>
                </c:pt>
                <c:pt idx="98">
                  <c:v>66.965989914816845</c:v>
                </c:pt>
                <c:pt idx="99">
                  <c:v>67.249145469167459</c:v>
                </c:pt>
                <c:pt idx="100">
                  <c:v>67.531113772798065</c:v>
                </c:pt>
                <c:pt idx="101">
                  <c:v>67.811909635819205</c:v>
                </c:pt>
                <c:pt idx="102">
                  <c:v>68.091547562952613</c:v>
                </c:pt>
                <c:pt idx="103">
                  <c:v>68.370041762305888</c:v>
                </c:pt>
                <c:pt idx="104">
                  <c:v>68.647406153773048</c:v>
                </c:pt>
                <c:pt idx="105">
                  <c:v>68.923654377163601</c:v>
                </c:pt>
                <c:pt idx="106">
                  <c:v>69.198799800027658</c:v>
                </c:pt>
                <c:pt idx="107">
                  <c:v>69.472855525204551</c:v>
                </c:pt>
                <c:pt idx="108">
                  <c:v>69.745834398102716</c:v>
                </c:pt>
                <c:pt idx="109">
                  <c:v>70.017749013726359</c:v>
                </c:pt>
                <c:pt idx="110">
                  <c:v>70.288611723455958</c:v>
                </c:pt>
                <c:pt idx="111">
                  <c:v>70.558434641596378</c:v>
                </c:pt>
                <c:pt idx="112">
                  <c:v>70.827229651696427</c:v>
                </c:pt>
                <c:pt idx="113">
                  <c:v>71.095008412653755</c:v>
                </c:pt>
                <c:pt idx="114">
                  <c:v>71.361782364633058</c:v>
                </c:pt>
                <c:pt idx="115">
                  <c:v>71.627562734738618</c:v>
                </c:pt>
                <c:pt idx="116">
                  <c:v>71.892360542551657</c:v>
                </c:pt>
                <c:pt idx="117">
                  <c:v>72.156186605461258</c:v>
                </c:pt>
                <c:pt idx="118">
                  <c:v>72.419051543801544</c:v>
                </c:pt>
                <c:pt idx="119">
                  <c:v>72.680965785860366</c:v>
                </c:pt>
                <c:pt idx="120">
                  <c:v>72.941939572697322</c:v>
                </c:pt>
                <c:pt idx="121">
                  <c:v>73.201982962817695</c:v>
                </c:pt>
                <c:pt idx="122">
                  <c:v>73.461105836696078</c:v>
                </c:pt>
                <c:pt idx="123">
                  <c:v>73.719317901157325</c:v>
                </c:pt>
                <c:pt idx="124">
                  <c:v>73.976628693618594</c:v>
                </c:pt>
                <c:pt idx="125">
                  <c:v>74.233047586200684</c:v>
                </c:pt>
                <c:pt idx="126">
                  <c:v>74.488583789711427</c:v>
                </c:pt>
                <c:pt idx="127">
                  <c:v>74.743246357502954</c:v>
                </c:pt>
                <c:pt idx="128">
                  <c:v>74.997044189221327</c:v>
                </c:pt>
                <c:pt idx="129">
                  <c:v>75.249986034428048</c:v>
                </c:pt>
                <c:pt idx="130">
                  <c:v>75.502080496122858</c:v>
                </c:pt>
                <c:pt idx="131">
                  <c:v>75.753336034162658</c:v>
                </c:pt>
                <c:pt idx="132">
                  <c:v>76.003760968563171</c:v>
                </c:pt>
                <c:pt idx="133">
                  <c:v>76.253363482721909</c:v>
                </c:pt>
                <c:pt idx="134">
                  <c:v>76.502151626537469</c:v>
                </c:pt>
                <c:pt idx="135">
                  <c:v>76.750133319436458</c:v>
                </c:pt>
                <c:pt idx="136">
                  <c:v>76.997316353318297</c:v>
                </c:pt>
                <c:pt idx="137">
                  <c:v>77.243708395406458</c:v>
                </c:pt>
                <c:pt idx="138">
                  <c:v>77.489316991029256</c:v>
                </c:pt>
                <c:pt idx="139">
                  <c:v>77.734149566314244</c:v>
                </c:pt>
                <c:pt idx="140">
                  <c:v>77.978213430800395</c:v>
                </c:pt>
                <c:pt idx="141">
                  <c:v>78.221515780001866</c:v>
                </c:pt>
                <c:pt idx="142">
                  <c:v>78.464063697867758</c:v>
                </c:pt>
                <c:pt idx="143">
                  <c:v>78.705864159186518</c:v>
                </c:pt>
                <c:pt idx="144">
                  <c:v>78.946924031949038</c:v>
                </c:pt>
                <c:pt idx="145">
                  <c:v>79.187250079590257</c:v>
                </c:pt>
                <c:pt idx="146">
                  <c:v>79.426848963239053</c:v>
                </c:pt>
                <c:pt idx="147">
                  <c:v>79.665727243845652</c:v>
                </c:pt>
                <c:pt idx="148">
                  <c:v>79.90389138429012</c:v>
                </c:pt>
                <c:pt idx="149">
                  <c:v>80.141347751419858</c:v>
                </c:pt>
                <c:pt idx="150">
                  <c:v>80.378102618035129</c:v>
                </c:pt>
                <c:pt idx="151">
                  <c:v>80.614162164828684</c:v>
                </c:pt>
                <c:pt idx="152">
                  <c:v>80.84953248225321</c:v>
                </c:pt>
                <c:pt idx="153">
                  <c:v>81.084219572371424</c:v>
                </c:pt>
                <c:pt idx="154">
                  <c:v>81.318229350633075</c:v>
                </c:pt>
                <c:pt idx="155">
                  <c:v>81.551567647616594</c:v>
                </c:pt>
                <c:pt idx="156">
                  <c:v>81.784240210724008</c:v>
                </c:pt>
                <c:pt idx="157">
                  <c:v>82.016252705832827</c:v>
                </c:pt>
                <c:pt idx="158">
                  <c:v>82.247610718906827</c:v>
                </c:pt>
                <c:pt idx="159">
                  <c:v>82.47831975755777</c:v>
                </c:pt>
                <c:pt idx="160">
                  <c:v>82.708385252593871</c:v>
                </c:pt>
                <c:pt idx="161">
                  <c:v>82.937812559492514</c:v>
                </c:pt>
                <c:pt idx="162">
                  <c:v>83.166606959855798</c:v>
                </c:pt>
                <c:pt idx="163">
                  <c:v>83.394773662842667</c:v>
                </c:pt>
                <c:pt idx="164">
                  <c:v>83.622317806539129</c:v>
                </c:pt>
                <c:pt idx="165">
                  <c:v>83.849244459328858</c:v>
                </c:pt>
                <c:pt idx="166">
                  <c:v>84.07555862116898</c:v>
                </c:pt>
                <c:pt idx="167">
                  <c:v>84.301265224926027</c:v>
                </c:pt>
                <c:pt idx="168">
                  <c:v>84.526369137592255</c:v>
                </c:pt>
                <c:pt idx="169">
                  <c:v>84.750875161537351</c:v>
                </c:pt>
                <c:pt idx="170">
                  <c:v>84.974788035675758</c:v>
                </c:pt>
                <c:pt idx="171">
                  <c:v>85.198112436657567</c:v>
                </c:pt>
                <c:pt idx="172">
                  <c:v>85.420852980003374</c:v>
                </c:pt>
                <c:pt idx="173">
                  <c:v>85.643014221201796</c:v>
                </c:pt>
                <c:pt idx="174">
                  <c:v>85.86460065681662</c:v>
                </c:pt>
                <c:pt idx="175">
                  <c:v>86.085616725537932</c:v>
                </c:pt>
                <c:pt idx="176">
                  <c:v>86.306066809221619</c:v>
                </c:pt>
                <c:pt idx="177">
                  <c:v>86.525955233903389</c:v>
                </c:pt>
                <c:pt idx="178">
                  <c:v>86.745286270788682</c:v>
                </c:pt>
                <c:pt idx="179">
                  <c:v>86.964064137221087</c:v>
                </c:pt>
                <c:pt idx="180">
                  <c:v>87.182292997627258</c:v>
                </c:pt>
                <c:pt idx="181">
                  <c:v>87.399976964447461</c:v>
                </c:pt>
                <c:pt idx="182">
                  <c:v>87.617120099028426</c:v>
                </c:pt>
                <c:pt idx="183">
                  <c:v>87.833726412518658</c:v>
                </c:pt>
                <c:pt idx="184">
                  <c:v>88.049799866727753</c:v>
                </c:pt>
                <c:pt idx="185">
                  <c:v>88.265344374972173</c:v>
                </c:pt>
                <c:pt idx="186">
                  <c:v>88.480363802902929</c:v>
                </c:pt>
                <c:pt idx="187">
                  <c:v>88.694861969315809</c:v>
                </c:pt>
                <c:pt idx="188">
                  <c:v>88.908842646934119</c:v>
                </c:pt>
                <c:pt idx="189">
                  <c:v>89.122309563200318</c:v>
                </c:pt>
                <c:pt idx="190">
                  <c:v>89.335266401016327</c:v>
                </c:pt>
                <c:pt idx="191">
                  <c:v>89.54771679949279</c:v>
                </c:pt>
                <c:pt idx="192">
                  <c:v>89.759664354674285</c:v>
                </c:pt>
                <c:pt idx="193">
                  <c:v>89.971112620249627</c:v>
                </c:pt>
                <c:pt idx="194">
                  <c:v>90.182065108241048</c:v>
                </c:pt>
                <c:pt idx="195">
                  <c:v>90.392525289698227</c:v>
                </c:pt>
                <c:pt idx="196">
                  <c:v>90.602496595349209</c:v>
                </c:pt>
                <c:pt idx="197">
                  <c:v>90.811982416264158</c:v>
                </c:pt>
                <c:pt idx="198">
                  <c:v>91.020986104486255</c:v>
                </c:pt>
                <c:pt idx="199">
                  <c:v>91.229510973670884</c:v>
                </c:pt>
                <c:pt idx="200">
                  <c:v>91.437560299677102</c:v>
                </c:pt>
                <c:pt idx="201">
                  <c:v>91.645137321182389</c:v>
                </c:pt>
                <c:pt idx="202">
                  <c:v>91.852245240277227</c:v>
                </c:pt>
                <c:pt idx="203">
                  <c:v>92.058887223022595</c:v>
                </c:pt>
                <c:pt idx="204">
                  <c:v>92.265066400037227</c:v>
                </c:pt>
                <c:pt idx="205">
                  <c:v>92.470785867022258</c:v>
                </c:pt>
                <c:pt idx="206">
                  <c:v>92.676048685334479</c:v>
                </c:pt>
                <c:pt idx="207">
                  <c:v>92.880857882491995</c:v>
                </c:pt>
                <c:pt idx="208">
                  <c:v>93.085216452719948</c:v>
                </c:pt>
                <c:pt idx="209">
                  <c:v>93.289127357432989</c:v>
                </c:pt>
                <c:pt idx="210">
                  <c:v>93.492593525759972</c:v>
                </c:pt>
                <c:pt idx="211">
                  <c:v>93.695617855023258</c:v>
                </c:pt>
                <c:pt idx="212">
                  <c:v>93.898203211223461</c:v>
                </c:pt>
                <c:pt idx="213">
                  <c:v>94.100352429509158</c:v>
                </c:pt>
                <c:pt idx="214">
                  <c:v>94.302068314640294</c:v>
                </c:pt>
                <c:pt idx="215">
                  <c:v>94.50335364145063</c:v>
                </c:pt>
                <c:pt idx="216">
                  <c:v>94.704211155273896</c:v>
                </c:pt>
                <c:pt idx="217">
                  <c:v>94.904643572400204</c:v>
                </c:pt>
                <c:pt idx="218">
                  <c:v>95.104653580494912</c:v>
                </c:pt>
                <c:pt idx="219">
                  <c:v>95.304243839020984</c:v>
                </c:pt>
                <c:pt idx="220">
                  <c:v>95.503416979651519</c:v>
                </c:pt>
                <c:pt idx="221">
                  <c:v>95.702175606674658</c:v>
                </c:pt>
                <c:pt idx="222">
                  <c:v>95.900522297391234</c:v>
                </c:pt>
                <c:pt idx="223">
                  <c:v>96.09845960250378</c:v>
                </c:pt>
                <c:pt idx="224">
                  <c:v>96.295990046500251</c:v>
                </c:pt>
                <c:pt idx="225">
                  <c:v>96.49311612802903</c:v>
                </c:pt>
                <c:pt idx="226">
                  <c:v>96.689840320267948</c:v>
                </c:pt>
                <c:pt idx="227">
                  <c:v>96.886165071286314</c:v>
                </c:pt>
                <c:pt idx="228">
                  <c:v>97.082092804398343</c:v>
                </c:pt>
                <c:pt idx="229">
                  <c:v>97.27762591852138</c:v>
                </c:pt>
                <c:pt idx="230">
                  <c:v>97.472766788500479</c:v>
                </c:pt>
                <c:pt idx="231">
                  <c:v>97.667517765462975</c:v>
                </c:pt>
                <c:pt idx="232">
                  <c:v>97.861881177138358</c:v>
                </c:pt>
                <c:pt idx="233">
                  <c:v>98.055859328192483</c:v>
                </c:pt>
                <c:pt idx="234">
                  <c:v>98.249454500530902</c:v>
                </c:pt>
                <c:pt idx="235">
                  <c:v>98.442668953627603</c:v>
                </c:pt>
                <c:pt idx="236">
                  <c:v>98.635504924824758</c:v>
                </c:pt>
                <c:pt idx="237">
                  <c:v>98.827964629636895</c:v>
                </c:pt>
                <c:pt idx="238">
                  <c:v>99.02005026204732</c:v>
                </c:pt>
                <c:pt idx="239">
                  <c:v>99.211763994801927</c:v>
                </c:pt>
                <c:pt idx="240">
                  <c:v>99.403107979688556</c:v>
                </c:pt>
                <c:pt idx="241">
                  <c:v>99.594084347832847</c:v>
                </c:pt>
                <c:pt idx="242">
                  <c:v>99.784695209961427</c:v>
                </c:pt>
                <c:pt idx="243">
                  <c:v>99.974942656679858</c:v>
                </c:pt>
                <c:pt idx="244">
                  <c:v>100.164828758742</c:v>
                </c:pt>
                <c:pt idx="245">
                  <c:v>100.35435556730826</c:v>
                </c:pt>
                <c:pt idx="246">
                  <c:v>100.54352511420792</c:v>
                </c:pt>
                <c:pt idx="247">
                  <c:v>100.73233941219016</c:v>
                </c:pt>
                <c:pt idx="248">
                  <c:v>100.92080045518165</c:v>
                </c:pt>
                <c:pt idx="249">
                  <c:v>101.10891021851741</c:v>
                </c:pt>
                <c:pt idx="250">
                  <c:v>101.29667065919844</c:v>
                </c:pt>
                <c:pt idx="251">
                  <c:v>101.48408371611512</c:v>
                </c:pt>
                <c:pt idx="252">
                  <c:v>101.67115131029436</c:v>
                </c:pt>
                <c:pt idx="253">
                  <c:v>101.85787534512338</c:v>
                </c:pt>
                <c:pt idx="254">
                  <c:v>102.04425770656732</c:v>
                </c:pt>
                <c:pt idx="255">
                  <c:v>102.23030026340501</c:v>
                </c:pt>
                <c:pt idx="256">
                  <c:v>102.41600486744036</c:v>
                </c:pt>
                <c:pt idx="257">
                  <c:v>102.60137335371815</c:v>
                </c:pt>
                <c:pt idx="258">
                  <c:v>102.78640754073861</c:v>
                </c:pt>
                <c:pt idx="259">
                  <c:v>102.97110923065961</c:v>
                </c:pt>
                <c:pt idx="260">
                  <c:v>103.15548020950725</c:v>
                </c:pt>
                <c:pt idx="261">
                  <c:v>103.33952224737483</c:v>
                </c:pt>
                <c:pt idx="262">
                  <c:v>103.52323709861975</c:v>
                </c:pt>
                <c:pt idx="263">
                  <c:v>103.70662650206553</c:v>
                </c:pt>
                <c:pt idx="264">
                  <c:v>103.88969218118098</c:v>
                </c:pt>
                <c:pt idx="265">
                  <c:v>104.07243584427968</c:v>
                </c:pt>
                <c:pt idx="266">
                  <c:v>104.25485918471072</c:v>
                </c:pt>
                <c:pt idx="267">
                  <c:v>104.43696388102124</c:v>
                </c:pt>
                <c:pt idx="268">
                  <c:v>104.6187515971522</c:v>
                </c:pt>
                <c:pt idx="269">
                  <c:v>104.80022398262633</c:v>
                </c:pt>
                <c:pt idx="270">
                  <c:v>104.98138267269235</c:v>
                </c:pt>
                <c:pt idx="271">
                  <c:v>105.16222928852306</c:v>
                </c:pt>
                <c:pt idx="272">
                  <c:v>105.3427654373736</c:v>
                </c:pt>
                <c:pt idx="273">
                  <c:v>105.52299271274784</c:v>
                </c:pt>
                <c:pt idx="274">
                  <c:v>105.70291269457411</c:v>
                </c:pt>
                <c:pt idx="275">
                  <c:v>105.88252694934422</c:v>
                </c:pt>
                <c:pt idx="276">
                  <c:v>106.06183703029095</c:v>
                </c:pt>
                <c:pt idx="277">
                  <c:v>106.24084447754367</c:v>
                </c:pt>
                <c:pt idx="278">
                  <c:v>106.4195508182742</c:v>
                </c:pt>
                <c:pt idx="279">
                  <c:v>106.59795756685428</c:v>
                </c:pt>
                <c:pt idx="280">
                  <c:v>106.77606622500421</c:v>
                </c:pt>
                <c:pt idx="281">
                  <c:v>106.95387828194033</c:v>
                </c:pt>
                <c:pt idx="282">
                  <c:v>107.13139521451915</c:v>
                </c:pt>
                <c:pt idx="283">
                  <c:v>107.30861848738596</c:v>
                </c:pt>
                <c:pt idx="284">
                  <c:v>107.48554955310485</c:v>
                </c:pt>
                <c:pt idx="285">
                  <c:v>107.66218985230825</c:v>
                </c:pt>
                <c:pt idx="286">
                  <c:v>107.8385408138282</c:v>
                </c:pt>
                <c:pt idx="287">
                  <c:v>108.01460385483919</c:v>
                </c:pt>
                <c:pt idx="288">
                  <c:v>108.19038038097221</c:v>
                </c:pt>
                <c:pt idx="289">
                  <c:v>108.36587178646523</c:v>
                </c:pt>
                <c:pt idx="290">
                  <c:v>108.54107945429099</c:v>
                </c:pt>
                <c:pt idx="291">
                  <c:v>108.71600475626542</c:v>
                </c:pt>
                <c:pt idx="292">
                  <c:v>108.89064905319438</c:v>
                </c:pt>
                <c:pt idx="293">
                  <c:v>109.06501369498639</c:v>
                </c:pt>
                <c:pt idx="294">
                  <c:v>109.23910002077639</c:v>
                </c:pt>
                <c:pt idx="295">
                  <c:v>109.41290935904622</c:v>
                </c:pt>
                <c:pt idx="296">
                  <c:v>109.5864430277415</c:v>
                </c:pt>
                <c:pt idx="297">
                  <c:v>109.75970233438893</c:v>
                </c:pt>
                <c:pt idx="298">
                  <c:v>109.93268857621776</c:v>
                </c:pt>
                <c:pt idx="299">
                  <c:v>110.10540304025638</c:v>
                </c:pt>
                <c:pt idx="300">
                  <c:v>110.2778470034597</c:v>
                </c:pt>
                <c:pt idx="301">
                  <c:v>110.45002173282055</c:v>
                </c:pt>
                <c:pt idx="302">
                  <c:v>110.62192848545968</c:v>
                </c:pt>
                <c:pt idx="303">
                  <c:v>110.79356850875317</c:v>
                </c:pt>
                <c:pt idx="304">
                  <c:v>110.96494304042812</c:v>
                </c:pt>
                <c:pt idx="305">
                  <c:v>111.1360533086677</c:v>
                </c:pt>
                <c:pt idx="306">
                  <c:v>111.30690053221608</c:v>
                </c:pt>
                <c:pt idx="307">
                  <c:v>111.47748592047756</c:v>
                </c:pt>
                <c:pt idx="308">
                  <c:v>111.64781067361812</c:v>
                </c:pt>
                <c:pt idx="309">
                  <c:v>111.81787598265925</c:v>
                </c:pt>
                <c:pt idx="310">
                  <c:v>111.98768302958649</c:v>
                </c:pt>
                <c:pt idx="311">
                  <c:v>112.15723298743045</c:v>
                </c:pt>
                <c:pt idx="312">
                  <c:v>112.32652702037232</c:v>
                </c:pt>
                <c:pt idx="313">
                  <c:v>112.49556628383183</c:v>
                </c:pt>
                <c:pt idx="314">
                  <c:v>112.66435192456228</c:v>
                </c:pt>
                <c:pt idx="315">
                  <c:v>112.83288508073895</c:v>
                </c:pt>
                <c:pt idx="316">
                  <c:v>113.00116688204979</c:v>
                </c:pt>
                <c:pt idx="317">
                  <c:v>113.16919844978354</c:v>
                </c:pt>
                <c:pt idx="318">
                  <c:v>113.33698089691615</c:v>
                </c:pt>
                <c:pt idx="319">
                  <c:v>113.50451532820072</c:v>
                </c:pt>
                <c:pt idx="320">
                  <c:v>113.67180284024325</c:v>
                </c:pt>
                <c:pt idx="321">
                  <c:v>113.83884452159865</c:v>
                </c:pt>
                <c:pt idx="322">
                  <c:v>114.00564145284415</c:v>
                </c:pt>
                <c:pt idx="323">
                  <c:v>114.17219470666127</c:v>
                </c:pt>
                <c:pt idx="324">
                  <c:v>114.33850534792595</c:v>
                </c:pt>
                <c:pt idx="325">
                  <c:v>114.50457443377299</c:v>
                </c:pt>
                <c:pt idx="326">
                  <c:v>114.67040301368297</c:v>
                </c:pt>
                <c:pt idx="327">
                  <c:v>114.83599212956834</c:v>
                </c:pt>
                <c:pt idx="328">
                  <c:v>115.00134281582967</c:v>
                </c:pt>
                <c:pt idx="329">
                  <c:v>115.1664560994474</c:v>
                </c:pt>
                <c:pt idx="330">
                  <c:v>115.3313330000463</c:v>
                </c:pt>
                <c:pt idx="331">
                  <c:v>115.49597452997862</c:v>
                </c:pt>
                <c:pt idx="332">
                  <c:v>115.66038169438363</c:v>
                </c:pt>
                <c:pt idx="333">
                  <c:v>115.82455549127972</c:v>
                </c:pt>
                <c:pt idx="334">
                  <c:v>115.98849691160781</c:v>
                </c:pt>
                <c:pt idx="335">
                  <c:v>116.15220693932415</c:v>
                </c:pt>
                <c:pt idx="336">
                  <c:v>116.31568655145784</c:v>
                </c:pt>
                <c:pt idx="337">
                  <c:v>116.47893671818265</c:v>
                </c:pt>
                <c:pt idx="338">
                  <c:v>116.64195840288578</c:v>
                </c:pt>
                <c:pt idx="339">
                  <c:v>116.80475256222275</c:v>
                </c:pt>
                <c:pt idx="340">
                  <c:v>116.96732014620062</c:v>
                </c:pt>
                <c:pt idx="341">
                  <c:v>117.12966209822935</c:v>
                </c:pt>
                <c:pt idx="342">
                  <c:v>117.29177935519191</c:v>
                </c:pt>
                <c:pt idx="343">
                  <c:v>117.45367284750314</c:v>
                </c:pt>
                <c:pt idx="344">
                  <c:v>117.61534349918071</c:v>
                </c:pt>
                <c:pt idx="345">
                  <c:v>117.7767922278897</c:v>
                </c:pt>
                <c:pt idx="346">
                  <c:v>117.93801994502672</c:v>
                </c:pt>
                <c:pt idx="347">
                  <c:v>118.09902755575567</c:v>
                </c:pt>
                <c:pt idx="348">
                  <c:v>118.25981595908543</c:v>
                </c:pt>
                <c:pt idx="349">
                  <c:v>118.42038604791988</c:v>
                </c:pt>
                <c:pt idx="350">
                  <c:v>118.58073870911751</c:v>
                </c:pt>
                <c:pt idx="351">
                  <c:v>118.74087482354854</c:v>
                </c:pt>
                <c:pt idx="352">
                  <c:v>118.90079526615135</c:v>
                </c:pt>
                <c:pt idx="353">
                  <c:v>119.06050090598842</c:v>
                </c:pt>
                <c:pt idx="354">
                  <c:v>119.21999260630109</c:v>
                </c:pt>
                <c:pt idx="355">
                  <c:v>119.37927122456281</c:v>
                </c:pt>
                <c:pt idx="356">
                  <c:v>119.53833761253797</c:v>
                </c:pt>
                <c:pt idx="357">
                  <c:v>119.69719261633229</c:v>
                </c:pt>
                <c:pt idx="358">
                  <c:v>119.85583707643185</c:v>
                </c:pt>
                <c:pt idx="359">
                  <c:v>120.01427182778905</c:v>
                </c:pt>
                <c:pt idx="360">
                  <c:v>120.17249769983238</c:v>
                </c:pt>
                <c:pt idx="361">
                  <c:v>120.33051551654565</c:v>
                </c:pt>
                <c:pt idx="362">
                  <c:v>120.4883260965122</c:v>
                </c:pt>
                <c:pt idx="363">
                  <c:v>120.64593025295387</c:v>
                </c:pt>
                <c:pt idx="364">
                  <c:v>120.80332879379795</c:v>
                </c:pt>
                <c:pt idx="365">
                  <c:v>120.96052252170676</c:v>
                </c:pt>
                <c:pt idx="366">
                  <c:v>121.11751223413543</c:v>
                </c:pt>
                <c:pt idx="367">
                  <c:v>121.27429872337984</c:v>
                </c:pt>
                <c:pt idx="368">
                  <c:v>121.43088277661865</c:v>
                </c:pt>
                <c:pt idx="369">
                  <c:v>121.58726517596656</c:v>
                </c:pt>
                <c:pt idx="370">
                  <c:v>121.74344669850792</c:v>
                </c:pt>
                <c:pt idx="371">
                  <c:v>121.89942811635187</c:v>
                </c:pt>
                <c:pt idx="372">
                  <c:v>122.05521019667846</c:v>
                </c:pt>
                <c:pt idx="373">
                  <c:v>122.21079370177362</c:v>
                </c:pt>
                <c:pt idx="374">
                  <c:v>122.36617938907352</c:v>
                </c:pt>
                <c:pt idx="375">
                  <c:v>122.52136801121893</c:v>
                </c:pt>
                <c:pt idx="376">
                  <c:v>122.67636031608275</c:v>
                </c:pt>
                <c:pt idx="377">
                  <c:v>122.83115704683313</c:v>
                </c:pt>
                <c:pt idx="378">
                  <c:v>122.98575894194175</c:v>
                </c:pt>
                <c:pt idx="379">
                  <c:v>123.14016673525759</c:v>
                </c:pt>
                <c:pt idx="380">
                  <c:v>123.29438115602927</c:v>
                </c:pt>
                <c:pt idx="381">
                  <c:v>123.44840292895762</c:v>
                </c:pt>
                <c:pt idx="382">
                  <c:v>123.60223277421768</c:v>
                </c:pt>
                <c:pt idx="383">
                  <c:v>123.75587140751374</c:v>
                </c:pt>
                <c:pt idx="384">
                  <c:v>123.90931954011957</c:v>
                </c:pt>
                <c:pt idx="385">
                  <c:v>124.06257787889255</c:v>
                </c:pt>
                <c:pt idx="386">
                  <c:v>124.21564712635085</c:v>
                </c:pt>
                <c:pt idx="387">
                  <c:v>124.36852798067532</c:v>
                </c:pt>
                <c:pt idx="388">
                  <c:v>124.52122113576313</c:v>
                </c:pt>
                <c:pt idx="389">
                  <c:v>124.67372728126502</c:v>
                </c:pt>
                <c:pt idx="390">
                  <c:v>124.82604710261531</c:v>
                </c:pt>
                <c:pt idx="391">
                  <c:v>124.97818128107997</c:v>
                </c:pt>
                <c:pt idx="392">
                  <c:v>125.13013049377081</c:v>
                </c:pt>
                <c:pt idx="393">
                  <c:v>125.28189541370185</c:v>
                </c:pt>
                <c:pt idx="394">
                  <c:v>125.4334767098136</c:v>
                </c:pt>
                <c:pt idx="395">
                  <c:v>125.58487504700938</c:v>
                </c:pt>
                <c:pt idx="396">
                  <c:v>125.73609108618965</c:v>
                </c:pt>
                <c:pt idx="397">
                  <c:v>125.88712548428683</c:v>
                </c:pt>
                <c:pt idx="398">
                  <c:v>126.03797889429075</c:v>
                </c:pt>
                <c:pt idx="399">
                  <c:v>126.18865196529939</c:v>
                </c:pt>
                <c:pt idx="400">
                  <c:v>126.33914534253005</c:v>
                </c:pt>
                <c:pt idx="401">
                  <c:v>126.48945966736976</c:v>
                </c:pt>
                <c:pt idx="402">
                  <c:v>126.63959557738774</c:v>
                </c:pt>
                <c:pt idx="403">
                  <c:v>126.78955370639154</c:v>
                </c:pt>
                <c:pt idx="404">
                  <c:v>126.93933468443772</c:v>
                </c:pt>
                <c:pt idx="405">
                  <c:v>127.08893913786785</c:v>
                </c:pt>
                <c:pt idx="406">
                  <c:v>127.23836768935332</c:v>
                </c:pt>
                <c:pt idx="407">
                  <c:v>127.38762095789542</c:v>
                </c:pt>
                <c:pt idx="408">
                  <c:v>127.53669955888797</c:v>
                </c:pt>
                <c:pt idx="409">
                  <c:v>127.68560410412555</c:v>
                </c:pt>
                <c:pt idx="410">
                  <c:v>127.83433520184354</c:v>
                </c:pt>
                <c:pt idx="411">
                  <c:v>127.98289345673865</c:v>
                </c:pt>
                <c:pt idx="412">
                  <c:v>128.13127947000504</c:v>
                </c:pt>
                <c:pt idx="413">
                  <c:v>128.27949383935496</c:v>
                </c:pt>
                <c:pt idx="414">
                  <c:v>128.42753715906801</c:v>
                </c:pt>
                <c:pt idx="415">
                  <c:v>128.5754100199778</c:v>
                </c:pt>
                <c:pt idx="416">
                  <c:v>128.72311300953996</c:v>
                </c:pt>
                <c:pt idx="417">
                  <c:v>128.87064671184172</c:v>
                </c:pt>
                <c:pt idx="418">
                  <c:v>129.01801170763127</c:v>
                </c:pt>
                <c:pt idx="419">
                  <c:v>129.16520857433665</c:v>
                </c:pt>
                <c:pt idx="420">
                  <c:v>129.31223788610887</c:v>
                </c:pt>
                <c:pt idx="421">
                  <c:v>129.45910021383256</c:v>
                </c:pt>
                <c:pt idx="422">
                  <c:v>129.60579612515932</c:v>
                </c:pt>
                <c:pt idx="423">
                  <c:v>129.75232618453867</c:v>
                </c:pt>
                <c:pt idx="424">
                  <c:v>129.89869095322257</c:v>
                </c:pt>
                <c:pt idx="425">
                  <c:v>130.04489098931035</c:v>
                </c:pt>
                <c:pt idx="426">
                  <c:v>130.19092684778067</c:v>
                </c:pt>
                <c:pt idx="427">
                  <c:v>130.33679908047804</c:v>
                </c:pt>
                <c:pt idx="428">
                  <c:v>130.48250823618653</c:v>
                </c:pt>
                <c:pt idx="429">
                  <c:v>130.62805486061603</c:v>
                </c:pt>
                <c:pt idx="430">
                  <c:v>130.77343949644072</c:v>
                </c:pt>
                <c:pt idx="431">
                  <c:v>130.91866268332925</c:v>
                </c:pt>
                <c:pt idx="432">
                  <c:v>131.06372495794926</c:v>
                </c:pt>
                <c:pt idx="433">
                  <c:v>131.20862685401067</c:v>
                </c:pt>
                <c:pt idx="434">
                  <c:v>131.3533689022745</c:v>
                </c:pt>
                <c:pt idx="435">
                  <c:v>131.49795163057792</c:v>
                </c:pt>
                <c:pt idx="436">
                  <c:v>131.6423755638688</c:v>
                </c:pt>
                <c:pt idx="437">
                  <c:v>131.78664122421918</c:v>
                </c:pt>
                <c:pt idx="438">
                  <c:v>131.93074913083265</c:v>
                </c:pt>
                <c:pt idx="439">
                  <c:v>132.07469980009162</c:v>
                </c:pt>
                <c:pt idx="440">
                  <c:v>132.21849374556476</c:v>
                </c:pt>
                <c:pt idx="441">
                  <c:v>132.36213147803545</c:v>
                </c:pt>
                <c:pt idx="442">
                  <c:v>132.50561350550092</c:v>
                </c:pt>
                <c:pt idx="443">
                  <c:v>132.64894033323787</c:v>
                </c:pt>
                <c:pt idx="444">
                  <c:v>132.79211246377713</c:v>
                </c:pt>
                <c:pt idx="445">
                  <c:v>132.93513039694983</c:v>
                </c:pt>
                <c:pt idx="446">
                  <c:v>133.07799462989638</c:v>
                </c:pt>
                <c:pt idx="447">
                  <c:v>133.22070565710598</c:v>
                </c:pt>
                <c:pt idx="448">
                  <c:v>133.36326397040125</c:v>
                </c:pt>
                <c:pt idx="449">
                  <c:v>133.50567005899239</c:v>
                </c:pt>
                <c:pt idx="450">
                  <c:v>133.64792440948031</c:v>
                </c:pt>
                <c:pt idx="451">
                  <c:v>133.79002750587873</c:v>
                </c:pt>
                <c:pt idx="452">
                  <c:v>133.93197982963633</c:v>
                </c:pt>
                <c:pt idx="453">
                  <c:v>134.07378185964112</c:v>
                </c:pt>
                <c:pt idx="454">
                  <c:v>134.21543407227296</c:v>
                </c:pt>
                <c:pt idx="455">
                  <c:v>134.35693694138487</c:v>
                </c:pt>
                <c:pt idx="456">
                  <c:v>134.49829093833227</c:v>
                </c:pt>
                <c:pt idx="457">
                  <c:v>134.63949653201144</c:v>
                </c:pt>
                <c:pt idx="458">
                  <c:v>134.78055418885225</c:v>
                </c:pt>
                <c:pt idx="459">
                  <c:v>134.92146437285967</c:v>
                </c:pt>
                <c:pt idx="460">
                  <c:v>135.0622275455998</c:v>
                </c:pt>
                <c:pt idx="461">
                  <c:v>135.20284416623778</c:v>
                </c:pt>
                <c:pt idx="462">
                  <c:v>135.34331469156723</c:v>
                </c:pt>
                <c:pt idx="463">
                  <c:v>135.48363957601401</c:v>
                </c:pt>
                <c:pt idx="464">
                  <c:v>135.62381927163409</c:v>
                </c:pt>
                <c:pt idx="465">
                  <c:v>135.7638542281581</c:v>
                </c:pt>
                <c:pt idx="466">
                  <c:v>135.90374489302386</c:v>
                </c:pt>
                <c:pt idx="467">
                  <c:v>136.04349171132552</c:v>
                </c:pt>
                <c:pt idx="468">
                  <c:v>136.18309512590452</c:v>
                </c:pt>
                <c:pt idx="469">
                  <c:v>136.3225555773254</c:v>
                </c:pt>
                <c:pt idx="470">
                  <c:v>136.4618735039007</c:v>
                </c:pt>
                <c:pt idx="471">
                  <c:v>136.60104934171127</c:v>
                </c:pt>
                <c:pt idx="472">
                  <c:v>136.74008352460848</c:v>
                </c:pt>
                <c:pt idx="473">
                  <c:v>136.87897648426582</c:v>
                </c:pt>
                <c:pt idx="474">
                  <c:v>137.01772865013157</c:v>
                </c:pt>
                <c:pt idx="475">
                  <c:v>137.15634044951588</c:v>
                </c:pt>
                <c:pt idx="476">
                  <c:v>137.29481230754615</c:v>
                </c:pt>
                <c:pt idx="477">
                  <c:v>137.4331446472282</c:v>
                </c:pt>
                <c:pt idx="478">
                  <c:v>137.5713378894342</c:v>
                </c:pt>
                <c:pt idx="479">
                  <c:v>137.70939245290856</c:v>
                </c:pt>
              </c:numCache>
            </c:numRef>
          </c:yVal>
          <c:smooth val="0"/>
          <c:extLst>
            <c:ext xmlns:c16="http://schemas.microsoft.com/office/drawing/2014/chart" uri="{C3380CC4-5D6E-409C-BE32-E72D297353CC}">
              <c16:uniqueId val="{00000000-578B-4D26-B521-CFD4E2C0C366}"/>
            </c:ext>
          </c:extLst>
        </c:ser>
        <c:ser>
          <c:idx val="1"/>
          <c:order val="1"/>
          <c:spPr>
            <a:ln w="15875">
              <a:solidFill>
                <a:schemeClr val="bg1">
                  <a:lumMod val="65000"/>
                </a:schemeClr>
              </a:solidFill>
            </a:ln>
          </c:spPr>
          <c:marker>
            <c:symbol val="none"/>
          </c:marker>
          <c:xVal>
            <c:numRef>
              <c:f>Sheet2!$A$2:$A$510</c:f>
              <c:numCache>
                <c:formatCode>General</c:formatCode>
                <c:ptCount val="509"/>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20</c:v>
                </c:pt>
                <c:pt idx="481">
                  <c:v>20</c:v>
                </c:pt>
                <c:pt idx="482">
                  <c:v>20</c:v>
                </c:pt>
                <c:pt idx="483">
                  <c:v>20</c:v>
                </c:pt>
                <c:pt idx="484">
                  <c:v>107</c:v>
                </c:pt>
                <c:pt idx="485">
                  <c:v>132</c:v>
                </c:pt>
                <c:pt idx="486">
                  <c:v>208</c:v>
                </c:pt>
                <c:pt idx="487">
                  <c:v>108</c:v>
                </c:pt>
                <c:pt idx="488">
                  <c:v>133</c:v>
                </c:pt>
                <c:pt idx="489">
                  <c:v>209</c:v>
                </c:pt>
                <c:pt idx="490">
                  <c:v>24</c:v>
                </c:pt>
                <c:pt idx="491">
                  <c:v>145</c:v>
                </c:pt>
                <c:pt idx="492">
                  <c:v>281</c:v>
                </c:pt>
                <c:pt idx="493">
                  <c:v>179</c:v>
                </c:pt>
                <c:pt idx="494">
                  <c:v>282</c:v>
                </c:pt>
                <c:pt idx="495">
                  <c:v>146</c:v>
                </c:pt>
                <c:pt idx="496">
                  <c:v>180</c:v>
                </c:pt>
                <c:pt idx="497">
                  <c:v>33</c:v>
                </c:pt>
                <c:pt idx="498">
                  <c:v>38</c:v>
                </c:pt>
                <c:pt idx="499">
                  <c:v>174</c:v>
                </c:pt>
                <c:pt idx="500">
                  <c:v>337</c:v>
                </c:pt>
                <c:pt idx="501">
                  <c:v>215</c:v>
                </c:pt>
                <c:pt idx="502">
                  <c:v>338</c:v>
                </c:pt>
                <c:pt idx="503">
                  <c:v>175</c:v>
                </c:pt>
                <c:pt idx="504">
                  <c:v>39</c:v>
                </c:pt>
                <c:pt idx="505">
                  <c:v>499</c:v>
                </c:pt>
                <c:pt idx="506">
                  <c:v>499</c:v>
                </c:pt>
                <c:pt idx="507">
                  <c:v>499</c:v>
                </c:pt>
                <c:pt idx="508">
                  <c:v>216</c:v>
                </c:pt>
              </c:numCache>
            </c:numRef>
          </c:xVal>
          <c:yVal>
            <c:numRef>
              <c:f>Sheet2!$C$2:$C$510</c:f>
              <c:numCache>
                <c:formatCode>General</c:formatCode>
                <c:ptCount val="509"/>
                <c:pt idx="12">
                  <c:v>29.998817675688485</c:v>
                </c:pt>
                <c:pt idx="13">
                  <c:v>30.463943361370589</c:v>
                </c:pt>
                <c:pt idx="14">
                  <c:v>30.922073480126873</c:v>
                </c:pt>
                <c:pt idx="15">
                  <c:v>31.373514490665528</c:v>
                </c:pt>
                <c:pt idx="16">
                  <c:v>31.818551109087291</c:v>
                </c:pt>
                <c:pt idx="17">
                  <c:v>32.257448409121999</c:v>
                </c:pt>
                <c:pt idx="18">
                  <c:v>32.690453668506962</c:v>
                </c:pt>
                <c:pt idx="19">
                  <c:v>33.117797998031214</c:v>
                </c:pt>
                <c:pt idx="20">
                  <c:v>33.539697783730844</c:v>
                </c:pt>
                <c:pt idx="21">
                  <c:v>33.956355967765447</c:v>
                </c:pt>
                <c:pt idx="22">
                  <c:v>34.367963189505424</c:v>
                </c:pt>
                <c:pt idx="23">
                  <c:v>34.774698805033495</c:v>
                </c:pt>
                <c:pt idx="24">
                  <c:v>35.176731800530163</c:v>
                </c:pt>
                <c:pt idx="25">
                  <c:v>35.574221612735244</c:v>
                </c:pt>
                <c:pt idx="26">
                  <c:v>35.967318867794404</c:v>
                </c:pt>
                <c:pt idx="27">
                  <c:v>36.356166048185003</c:v>
                </c:pt>
                <c:pt idx="28">
                  <c:v>36.740898096110833</c:v>
                </c:pt>
                <c:pt idx="29">
                  <c:v>37.121642960601839</c:v>
                </c:pt>
                <c:pt idx="30">
                  <c:v>37.498522094610607</c:v>
                </c:pt>
                <c:pt idx="31">
                  <c:v>37.871650907579962</c:v>
                </c:pt>
                <c:pt idx="32">
                  <c:v>38.241139178261932</c:v>
                </c:pt>
                <c:pt idx="33">
                  <c:v>38.607091431973998</c:v>
                </c:pt>
                <c:pt idx="34">
                  <c:v>38.969607285965814</c:v>
                </c:pt>
                <c:pt idx="35">
                  <c:v>39.328781766131534</c:v>
                </c:pt>
                <c:pt idx="36">
                  <c:v>39.684705597920221</c:v>
                </c:pt>
                <c:pt idx="37">
                  <c:v>40.037465473967423</c:v>
                </c:pt>
                <c:pt idx="38">
                  <c:v>40.387144300689997</c:v>
                </c:pt>
                <c:pt idx="39">
                  <c:v>40.733821425816785</c:v>
                </c:pt>
                <c:pt idx="40">
                  <c:v>41.077572848648202</c:v>
                </c:pt>
                <c:pt idx="41">
                  <c:v>41.41847141459472</c:v>
                </c:pt>
                <c:pt idx="42">
                  <c:v>41.756586995433395</c:v>
                </c:pt>
                <c:pt idx="43">
                  <c:v>42.091986656521691</c:v>
                </c:pt>
                <c:pt idx="44">
                  <c:v>42.424734812116384</c:v>
                </c:pt>
                <c:pt idx="45">
                  <c:v>42.754893369811974</c:v>
                </c:pt>
                <c:pt idx="46">
                  <c:v>43.082521865015998</c:v>
                </c:pt>
                <c:pt idx="47">
                  <c:v>43.407677586287747</c:v>
                </c:pt>
                <c:pt idx="48">
                  <c:v>43.730415692293604</c:v>
                </c:pt>
                <c:pt idx="49">
                  <c:v>44.050789321037144</c:v>
                </c:pt>
                <c:pt idx="50">
                  <c:v>44.36884969200802</c:v>
                </c:pt>
                <c:pt idx="51">
                  <c:v>44.684646201771997</c:v>
                </c:pt>
                <c:pt idx="52">
                  <c:v>44.998226513532728</c:v>
                </c:pt>
                <c:pt idx="53">
                  <c:v>45.309636641103175</c:v>
                </c:pt>
                <c:pt idx="54">
                  <c:v>45.618921027731446</c:v>
                </c:pt>
                <c:pt idx="55">
                  <c:v>45.926122620138663</c:v>
                </c:pt>
                <c:pt idx="56">
                  <c:v>46.231282938132011</c:v>
                </c:pt>
                <c:pt idx="57">
                  <c:v>46.534442140109512</c:v>
                </c:pt>
                <c:pt idx="58">
                  <c:v>46.835639084748244</c:v>
                </c:pt>
                <c:pt idx="59">
                  <c:v>47.134911389143397</c:v>
                </c:pt>
                <c:pt idx="60">
                  <c:v>47.432295483645994</c:v>
                </c:pt>
                <c:pt idx="61">
                  <c:v>47.727826663630744</c:v>
                </c:pt>
                <c:pt idx="62">
                  <c:v>48.021539138382479</c:v>
                </c:pt>
                <c:pt idx="63">
                  <c:v>48.313466077323376</c:v>
                </c:pt>
                <c:pt idx="64">
                  <c:v>48.603639653737844</c:v>
                </c:pt>
                <c:pt idx="65">
                  <c:v>48.892091086146024</c:v>
                </c:pt>
                <c:pt idx="66">
                  <c:v>49.178850677517872</c:v>
                </c:pt>
                <c:pt idx="67">
                  <c:v>49.463947852422777</c:v>
                </c:pt>
                <c:pt idx="68">
                  <c:v>49.7474111922701</c:v>
                </c:pt>
                <c:pt idx="69">
                  <c:v>50.029268468751354</c:v>
                </c:pt>
                <c:pt idx="70">
                  <c:v>50.309546675595975</c:v>
                </c:pt>
                <c:pt idx="71">
                  <c:v>50.588272058744998</c:v>
                </c:pt>
                <c:pt idx="72">
                  <c:v>50.865470145032575</c:v>
                </c:pt>
                <c:pt idx="73">
                  <c:v>51.141165769473815</c:v>
                </c:pt>
                <c:pt idx="74">
                  <c:v>51.415383101230994</c:v>
                </c:pt>
                <c:pt idx="75">
                  <c:v>51.688145668344504</c:v>
                </c:pt>
                <c:pt idx="76">
                  <c:v>51.959476381286798</c:v>
                </c:pt>
                <c:pt idx="77">
                  <c:v>52.229397555430396</c:v>
                </c:pt>
                <c:pt idx="78">
                  <c:v>52.497930932455944</c:v>
                </c:pt>
                <c:pt idx="79">
                  <c:v>52.765097700794605</c:v>
                </c:pt>
                <c:pt idx="80">
                  <c:v>53.030918515145487</c:v>
                </c:pt>
                <c:pt idx="81">
                  <c:v>53.295413515101693</c:v>
                </c:pt>
                <c:pt idx="82">
                  <c:v>53.558602342959944</c:v>
                </c:pt>
                <c:pt idx="83">
                  <c:v>53.820504160745244</c:v>
                </c:pt>
                <c:pt idx="84">
                  <c:v>54.081137666495145</c:v>
                </c:pt>
                <c:pt idx="85">
                  <c:v>54.340521109831094</c:v>
                </c:pt>
                <c:pt idx="86">
                  <c:v>54.598672306876701</c:v>
                </c:pt>
                <c:pt idx="87">
                  <c:v>54.855608654531999</c:v>
                </c:pt>
                <c:pt idx="88">
                  <c:v>55.111347144166224</c:v>
                </c:pt>
                <c:pt idx="89">
                  <c:v>55.365904374717843</c:v>
                </c:pt>
                <c:pt idx="90">
                  <c:v>55.619296565274894</c:v>
                </c:pt>
                <c:pt idx="91">
                  <c:v>55.871539567131997</c:v>
                </c:pt>
                <c:pt idx="92">
                  <c:v>56.122648875362245</c:v>
                </c:pt>
                <c:pt idx="93">
                  <c:v>56.372639639924614</c:v>
                </c:pt>
                <c:pt idx="94">
                  <c:v>56.62152667633044</c:v>
                </c:pt>
                <c:pt idx="95">
                  <c:v>56.869324475889194</c:v>
                </c:pt>
                <c:pt idx="96">
                  <c:v>57.11604721555581</c:v>
                </c:pt>
                <c:pt idx="97">
                  <c:v>57.361708767391974</c:v>
                </c:pt>
                <c:pt idx="98">
                  <c:v>57.606322707675069</c:v>
                </c:pt>
                <c:pt idx="99">
                  <c:v>57.849902325641999</c:v>
                </c:pt>
                <c:pt idx="100">
                  <c:v>58.092460631927111</c:v>
                </c:pt>
                <c:pt idx="101">
                  <c:v>58.334010366660024</c:v>
                </c:pt>
                <c:pt idx="102">
                  <c:v>58.574564007281744</c:v>
                </c:pt>
                <c:pt idx="103">
                  <c:v>58.814133776064395</c:v>
                </c:pt>
                <c:pt idx="104">
                  <c:v>59.052731647353966</c:v>
                </c:pt>
                <c:pt idx="105">
                  <c:v>59.290369354559665</c:v>
                </c:pt>
                <c:pt idx="106">
                  <c:v>59.527058396880363</c:v>
                </c:pt>
                <c:pt idx="107">
                  <c:v>59.762810045807313</c:v>
                </c:pt>
                <c:pt idx="108">
                  <c:v>59.997635351376971</c:v>
                </c:pt>
                <c:pt idx="109">
                  <c:v>60.231545148222963</c:v>
                </c:pt>
                <c:pt idx="110">
                  <c:v>60.464550061403749</c:v>
                </c:pt>
                <c:pt idx="111">
                  <c:v>60.696660512038058</c:v>
                </c:pt>
                <c:pt idx="112">
                  <c:v>60.927886722740944</c:v>
                </c:pt>
                <c:pt idx="113">
                  <c:v>61.158238722880213</c:v>
                </c:pt>
                <c:pt idx="114">
                  <c:v>61.387726353646713</c:v>
                </c:pt>
                <c:pt idx="115">
                  <c:v>61.616359272972311</c:v>
                </c:pt>
                <c:pt idx="116">
                  <c:v>61.844146960254854</c:v>
                </c:pt>
                <c:pt idx="117">
                  <c:v>62.071098720960308</c:v>
                </c:pt>
                <c:pt idx="118">
                  <c:v>62.297223691050625</c:v>
                </c:pt>
                <c:pt idx="119">
                  <c:v>62.522530841277572</c:v>
                </c:pt>
                <c:pt idx="120">
                  <c:v>62.747028981331056</c:v>
                </c:pt>
                <c:pt idx="121">
                  <c:v>62.970726763866168</c:v>
                </c:pt>
                <c:pt idx="122">
                  <c:v>63.193632688390373</c:v>
                </c:pt>
                <c:pt idx="123">
                  <c:v>63.41575510502733</c:v>
                </c:pt>
                <c:pt idx="124">
                  <c:v>63.637102218175919</c:v>
                </c:pt>
                <c:pt idx="125">
                  <c:v>63.857682090034359</c:v>
                </c:pt>
                <c:pt idx="126">
                  <c:v>64.077502644045097</c:v>
                </c:pt>
                <c:pt idx="127">
                  <c:v>64.296571668193963</c:v>
                </c:pt>
                <c:pt idx="128">
                  <c:v>64.514896818245006</c:v>
                </c:pt>
                <c:pt idx="129">
                  <c:v>64.732485620856551</c:v>
                </c:pt>
                <c:pt idx="130">
                  <c:v>64.949345476609679</c:v>
                </c:pt>
                <c:pt idx="131">
                  <c:v>65.165483662945363</c:v>
                </c:pt>
                <c:pt idx="132">
                  <c:v>65.380907337012758</c:v>
                </c:pt>
                <c:pt idx="133">
                  <c:v>65.595623538440435</c:v>
                </c:pt>
                <c:pt idx="134">
                  <c:v>65.809639192008888</c:v>
                </c:pt>
                <c:pt idx="135">
                  <c:v>66.022961110267858</c:v>
                </c:pt>
                <c:pt idx="136">
                  <c:v>66.235595996062429</c:v>
                </c:pt>
                <c:pt idx="137">
                  <c:v>66.447550444989574</c:v>
                </c:pt>
                <c:pt idx="138">
                  <c:v>66.65883094777854</c:v>
                </c:pt>
                <c:pt idx="139">
                  <c:v>66.869443892635758</c:v>
                </c:pt>
                <c:pt idx="140">
                  <c:v>67.079395567459457</c:v>
                </c:pt>
                <c:pt idx="141">
                  <c:v>67.288692162068358</c:v>
                </c:pt>
                <c:pt idx="142">
                  <c:v>67.497339770299092</c:v>
                </c:pt>
                <c:pt idx="143">
                  <c:v>67.705344392097714</c:v>
                </c:pt>
                <c:pt idx="144">
                  <c:v>67.912711935530879</c:v>
                </c:pt>
                <c:pt idx="145">
                  <c:v>68.119448218727058</c:v>
                </c:pt>
                <c:pt idx="146">
                  <c:v>68.325558971803858</c:v>
                </c:pt>
                <c:pt idx="147">
                  <c:v>68.531049838705954</c:v>
                </c:pt>
                <c:pt idx="148">
                  <c:v>68.735926379010863</c:v>
                </c:pt>
                <c:pt idx="149">
                  <c:v>68.940194069689127</c:v>
                </c:pt>
                <c:pt idx="150">
                  <c:v>69.143858306807758</c:v>
                </c:pt>
                <c:pt idx="151">
                  <c:v>69.346924407198827</c:v>
                </c:pt>
                <c:pt idx="152">
                  <c:v>69.549397610067047</c:v>
                </c:pt>
                <c:pt idx="153">
                  <c:v>69.751283078584308</c:v>
                </c:pt>
                <c:pt idx="154">
                  <c:v>69.952585901411808</c:v>
                </c:pt>
                <c:pt idx="155">
                  <c:v>70.153311094202778</c:v>
                </c:pt>
                <c:pt idx="156">
                  <c:v>70.353463601059474</c:v>
                </c:pt>
                <c:pt idx="157">
                  <c:v>70.553048295953758</c:v>
                </c:pt>
                <c:pt idx="158">
                  <c:v>70.752069984114385</c:v>
                </c:pt>
                <c:pt idx="159">
                  <c:v>70.950533403368027</c:v>
                </c:pt>
                <c:pt idx="160">
                  <c:v>71.148443225470515</c:v>
                </c:pt>
                <c:pt idx="161">
                  <c:v>71.345804057376768</c:v>
                </c:pt>
                <c:pt idx="162">
                  <c:v>71.542620442497096</c:v>
                </c:pt>
                <c:pt idx="163">
                  <c:v>71.738896861917297</c:v>
                </c:pt>
                <c:pt idx="164">
                  <c:v>71.934637735588808</c:v>
                </c:pt>
                <c:pt idx="165">
                  <c:v>72.129847423487746</c:v>
                </c:pt>
                <c:pt idx="166">
                  <c:v>72.324530226760459</c:v>
                </c:pt>
                <c:pt idx="167">
                  <c:v>72.518690388803904</c:v>
                </c:pt>
                <c:pt idx="168">
                  <c:v>72.712332096368215</c:v>
                </c:pt>
                <c:pt idx="169">
                  <c:v>72.905459480606822</c:v>
                </c:pt>
                <c:pt idx="170">
                  <c:v>73.098076618088058</c:v>
                </c:pt>
                <c:pt idx="171">
                  <c:v>73.290187531821758</c:v>
                </c:pt>
                <c:pt idx="172">
                  <c:v>73.481796192220358</c:v>
                </c:pt>
                <c:pt idx="173">
                  <c:v>73.672906518071258</c:v>
                </c:pt>
                <c:pt idx="174">
                  <c:v>73.863522377465458</c:v>
                </c:pt>
                <c:pt idx="175">
                  <c:v>74.053647588704209</c:v>
                </c:pt>
                <c:pt idx="176">
                  <c:v>74.243285921205427</c:v>
                </c:pt>
                <c:pt idx="177">
                  <c:v>74.432441096360648</c:v>
                </c:pt>
                <c:pt idx="178">
                  <c:v>74.621116788405146</c:v>
                </c:pt>
                <c:pt idx="179">
                  <c:v>74.809316625233265</c:v>
                </c:pt>
                <c:pt idx="180">
                  <c:v>74.997044189221327</c:v>
                </c:pt>
                <c:pt idx="181">
                  <c:v>75.184303018020458</c:v>
                </c:pt>
                <c:pt idx="182">
                  <c:v>75.371096605338067</c:v>
                </c:pt>
                <c:pt idx="183">
                  <c:v>75.557428401691908</c:v>
                </c:pt>
                <c:pt idx="184">
                  <c:v>75.743301815158958</c:v>
                </c:pt>
                <c:pt idx="185">
                  <c:v>75.928720212103258</c:v>
                </c:pt>
                <c:pt idx="186">
                  <c:v>76.113686917883058</c:v>
                </c:pt>
                <c:pt idx="187">
                  <c:v>76.298205217548855</c:v>
                </c:pt>
                <c:pt idx="188">
                  <c:v>76.482278356520951</c:v>
                </c:pt>
                <c:pt idx="189">
                  <c:v>76.665909541271347</c:v>
                </c:pt>
                <c:pt idx="190">
                  <c:v>76.849101939944617</c:v>
                </c:pt>
                <c:pt idx="191">
                  <c:v>77.031858683025433</c:v>
                </c:pt>
                <c:pt idx="192">
                  <c:v>77.214182863947997</c:v>
                </c:pt>
                <c:pt idx="193">
                  <c:v>77.396077539708358</c:v>
                </c:pt>
                <c:pt idx="194">
                  <c:v>77.577545731470508</c:v>
                </c:pt>
                <c:pt idx="195">
                  <c:v>77.758590425135665</c:v>
                </c:pt>
                <c:pt idx="196">
                  <c:v>77.939214571931927</c:v>
                </c:pt>
                <c:pt idx="197">
                  <c:v>78.119421088966092</c:v>
                </c:pt>
                <c:pt idx="198">
                  <c:v>78.299212859777867</c:v>
                </c:pt>
                <c:pt idx="199">
                  <c:v>78.47859273487515</c:v>
                </c:pt>
                <c:pt idx="200">
                  <c:v>78.657563532263069</c:v>
                </c:pt>
                <c:pt idx="201">
                  <c:v>78.836128037958858</c:v>
                </c:pt>
                <c:pt idx="202">
                  <c:v>79.01428900650312</c:v>
                </c:pt>
                <c:pt idx="203">
                  <c:v>79.192049161445482</c:v>
                </c:pt>
                <c:pt idx="204">
                  <c:v>79.369411195840442</c:v>
                </c:pt>
                <c:pt idx="205">
                  <c:v>79.546377772718188</c:v>
                </c:pt>
                <c:pt idx="206">
                  <c:v>79.722951525552489</c:v>
                </c:pt>
                <c:pt idx="207">
                  <c:v>79.899135058717633</c:v>
                </c:pt>
                <c:pt idx="208">
                  <c:v>80.074930947936508</c:v>
                </c:pt>
                <c:pt idx="209">
                  <c:v>80.250341740720259</c:v>
                </c:pt>
                <c:pt idx="210">
                  <c:v>80.425369956799059</c:v>
                </c:pt>
                <c:pt idx="211">
                  <c:v>80.600018088543848</c:v>
                </c:pt>
                <c:pt idx="212">
                  <c:v>80.774288601381073</c:v>
                </c:pt>
                <c:pt idx="213">
                  <c:v>80.948183934198326</c:v>
                </c:pt>
                <c:pt idx="214">
                  <c:v>81.121706499742729</c:v>
                </c:pt>
                <c:pt idx="215">
                  <c:v>81.294858685013679</c:v>
                </c:pt>
                <c:pt idx="216">
                  <c:v>81.467642851635276</c:v>
                </c:pt>
                <c:pt idx="217">
                  <c:v>81.640061336252558</c:v>
                </c:pt>
                <c:pt idx="218">
                  <c:v>81.812116450882741</c:v>
                </c:pt>
                <c:pt idx="219">
                  <c:v>81.983810483280195</c:v>
                </c:pt>
                <c:pt idx="220">
                  <c:v>82.155145697296348</c:v>
                </c:pt>
                <c:pt idx="221">
                  <c:v>82.326124333224158</c:v>
                </c:pt>
                <c:pt idx="222">
                  <c:v>82.496748608143335</c:v>
                </c:pt>
                <c:pt idx="223">
                  <c:v>82.667020716249354</c:v>
                </c:pt>
                <c:pt idx="224">
                  <c:v>82.836942829188658</c:v>
                </c:pt>
                <c:pt idx="225">
                  <c:v>83.006517096382254</c:v>
                </c:pt>
                <c:pt idx="226">
                  <c:v>83.175745645335809</c:v>
                </c:pt>
                <c:pt idx="227">
                  <c:v>83.344630581958924</c:v>
                </c:pt>
                <c:pt idx="228">
                  <c:v>83.513173990866861</c:v>
                </c:pt>
                <c:pt idx="229">
                  <c:v>83.681377935679308</c:v>
                </c:pt>
                <c:pt idx="230">
                  <c:v>83.849244459328858</c:v>
                </c:pt>
                <c:pt idx="231">
                  <c:v>84.016775584317827</c:v>
                </c:pt>
                <c:pt idx="232">
                  <c:v>84.183973313042458</c:v>
                </c:pt>
                <c:pt idx="233">
                  <c:v>84.35083962804876</c:v>
                </c:pt>
                <c:pt idx="234">
                  <c:v>84.517376492307193</c:v>
                </c:pt>
                <c:pt idx="235">
                  <c:v>84.683585849490058</c:v>
                </c:pt>
                <c:pt idx="236">
                  <c:v>84.84946962423453</c:v>
                </c:pt>
                <c:pt idx="237">
                  <c:v>85.015029722392327</c:v>
                </c:pt>
                <c:pt idx="238">
                  <c:v>85.180268031304053</c:v>
                </c:pt>
                <c:pt idx="239">
                  <c:v>85.345186420034253</c:v>
                </c:pt>
                <c:pt idx="240">
                  <c:v>85.509786739622257</c:v>
                </c:pt>
                <c:pt idx="241">
                  <c:v>85.674070823332258</c:v>
                </c:pt>
                <c:pt idx="242">
                  <c:v>85.838040486879649</c:v>
                </c:pt>
                <c:pt idx="243">
                  <c:v>86.001697528669752</c:v>
                </c:pt>
                <c:pt idx="244">
                  <c:v>86.165043730032409</c:v>
                </c:pt>
                <c:pt idx="245">
                  <c:v>86.328080855441229</c:v>
                </c:pt>
                <c:pt idx="246">
                  <c:v>86.490810652748536</c:v>
                </c:pt>
                <c:pt idx="247">
                  <c:v>86.653234853379658</c:v>
                </c:pt>
                <c:pt idx="248">
                  <c:v>86.815355172575735</c:v>
                </c:pt>
                <c:pt idx="249">
                  <c:v>86.977173309589688</c:v>
                </c:pt>
                <c:pt idx="250">
                  <c:v>87.138690947890652</c:v>
                </c:pt>
                <c:pt idx="251">
                  <c:v>87.299909755380625</c:v>
                </c:pt>
                <c:pt idx="252">
                  <c:v>87.460831384587209</c:v>
                </c:pt>
                <c:pt idx="253">
                  <c:v>87.621457472862858</c:v>
                </c:pt>
                <c:pt idx="254">
                  <c:v>87.781789642581288</c:v>
                </c:pt>
                <c:pt idx="255">
                  <c:v>87.941829501326467</c:v>
                </c:pt>
                <c:pt idx="256">
                  <c:v>88.101578642074259</c:v>
                </c:pt>
                <c:pt idx="257">
                  <c:v>88.261038643396901</c:v>
                </c:pt>
                <c:pt idx="258">
                  <c:v>88.420211069623676</c:v>
                </c:pt>
                <c:pt idx="259">
                  <c:v>88.579097471030948</c:v>
                </c:pt>
                <c:pt idx="260">
                  <c:v>88.737699384018427</c:v>
                </c:pt>
                <c:pt idx="261">
                  <c:v>88.896018331270611</c:v>
                </c:pt>
                <c:pt idx="262">
                  <c:v>89.054055821951181</c:v>
                </c:pt>
                <c:pt idx="263">
                  <c:v>89.211813351848946</c:v>
                </c:pt>
                <c:pt idx="264">
                  <c:v>89.369292403545415</c:v>
                </c:pt>
                <c:pt idx="265">
                  <c:v>89.526494446593858</c:v>
                </c:pt>
                <c:pt idx="266">
                  <c:v>89.683420937660458</c:v>
                </c:pt>
                <c:pt idx="267">
                  <c:v>89.840073320691289</c:v>
                </c:pt>
                <c:pt idx="268">
                  <c:v>89.996453027065527</c:v>
                </c:pt>
                <c:pt idx="269">
                  <c:v>90.152561475747333</c:v>
                </c:pt>
                <c:pt idx="270">
                  <c:v>90.308400073435166</c:v>
                </c:pt>
                <c:pt idx="271">
                  <c:v>90.463970214719183</c:v>
                </c:pt>
                <c:pt idx="272">
                  <c:v>90.619273282206365</c:v>
                </c:pt>
                <c:pt idx="273">
                  <c:v>90.774310646683958</c:v>
                </c:pt>
                <c:pt idx="274">
                  <c:v>90.929083667253565</c:v>
                </c:pt>
                <c:pt idx="275">
                  <c:v>91.083593691465637</c:v>
                </c:pt>
                <c:pt idx="276">
                  <c:v>91.237842055462878</c:v>
                </c:pt>
                <c:pt idx="277">
                  <c:v>91.391830084112527</c:v>
                </c:pt>
                <c:pt idx="278">
                  <c:v>91.545559091136695</c:v>
                </c:pt>
                <c:pt idx="279">
                  <c:v>91.699030379248839</c:v>
                </c:pt>
                <c:pt idx="280">
                  <c:v>91.852245240277227</c:v>
                </c:pt>
                <c:pt idx="281">
                  <c:v>92.005204955293692</c:v>
                </c:pt>
                <c:pt idx="282">
                  <c:v>92.157910794739678</c:v>
                </c:pt>
                <c:pt idx="283">
                  <c:v>92.310364018547773</c:v>
                </c:pt>
                <c:pt idx="284">
                  <c:v>92.462565876263682</c:v>
                </c:pt>
                <c:pt idx="285">
                  <c:v>92.614517607165695</c:v>
                </c:pt>
                <c:pt idx="286">
                  <c:v>92.76622044038416</c:v>
                </c:pt>
                <c:pt idx="287">
                  <c:v>92.917675595009527</c:v>
                </c:pt>
                <c:pt idx="288">
                  <c:v>93.068884280219024</c:v>
                </c:pt>
                <c:pt idx="289">
                  <c:v>93.219847695382995</c:v>
                </c:pt>
                <c:pt idx="290">
                  <c:v>93.37056703017285</c:v>
                </c:pt>
                <c:pt idx="291">
                  <c:v>93.521043464674833</c:v>
                </c:pt>
                <c:pt idx="292">
                  <c:v>93.671278169494244</c:v>
                </c:pt>
                <c:pt idx="293">
                  <c:v>93.821272305873151</c:v>
                </c:pt>
                <c:pt idx="294">
                  <c:v>93.971027025772727</c:v>
                </c:pt>
                <c:pt idx="295">
                  <c:v>94.120543471996584</c:v>
                </c:pt>
                <c:pt idx="296">
                  <c:v>94.26982277828678</c:v>
                </c:pt>
                <c:pt idx="297">
                  <c:v>94.418866069420687</c:v>
                </c:pt>
                <c:pt idx="298">
                  <c:v>94.567674461315193</c:v>
                </c:pt>
                <c:pt idx="299">
                  <c:v>94.716249061113629</c:v>
                </c:pt>
                <c:pt idx="300">
                  <c:v>94.864590967294006</c:v>
                </c:pt>
                <c:pt idx="301">
                  <c:v>95.012701269764989</c:v>
                </c:pt>
                <c:pt idx="302">
                  <c:v>95.160581049945264</c:v>
                </c:pt>
                <c:pt idx="303">
                  <c:v>95.308231380866559</c:v>
                </c:pt>
                <c:pt idx="304">
                  <c:v>95.455653327261871</c:v>
                </c:pt>
                <c:pt idx="305">
                  <c:v>95.602847945652769</c:v>
                </c:pt>
                <c:pt idx="306">
                  <c:v>95.749816284448627</c:v>
                </c:pt>
                <c:pt idx="307">
                  <c:v>95.896559384011297</c:v>
                </c:pt>
                <c:pt idx="308">
                  <c:v>96.043078276762927</c:v>
                </c:pt>
                <c:pt idx="309">
                  <c:v>96.18937398726743</c:v>
                </c:pt>
                <c:pt idx="310">
                  <c:v>96.335447532294879</c:v>
                </c:pt>
                <c:pt idx="311">
                  <c:v>96.481299920938227</c:v>
                </c:pt>
                <c:pt idx="312">
                  <c:v>96.626932154646951</c:v>
                </c:pt>
                <c:pt idx="313">
                  <c:v>96.772345227367509</c:v>
                </c:pt>
                <c:pt idx="314">
                  <c:v>96.917540125564472</c:v>
                </c:pt>
                <c:pt idx="315">
                  <c:v>97.062517828335771</c:v>
                </c:pt>
                <c:pt idx="316">
                  <c:v>97.20727930747573</c:v>
                </c:pt>
                <c:pt idx="317">
                  <c:v>97.351825527553359</c:v>
                </c:pt>
                <c:pt idx="318">
                  <c:v>97.496157445989027</c:v>
                </c:pt>
                <c:pt idx="319">
                  <c:v>97.640276013120058</c:v>
                </c:pt>
                <c:pt idx="320">
                  <c:v>97.784182172292049</c:v>
                </c:pt>
                <c:pt idx="321">
                  <c:v>97.927876859909489</c:v>
                </c:pt>
                <c:pt idx="322">
                  <c:v>98.071361005520558</c:v>
                </c:pt>
                <c:pt idx="323">
                  <c:v>98.214635531883943</c:v>
                </c:pt>
                <c:pt idx="324">
                  <c:v>98.357701355035658</c:v>
                </c:pt>
                <c:pt idx="325">
                  <c:v>98.500559384360926</c:v>
                </c:pt>
                <c:pt idx="326">
                  <c:v>98.643210522658848</c:v>
                </c:pt>
                <c:pt idx="327">
                  <c:v>98.785655666211127</c:v>
                </c:pt>
                <c:pt idx="328">
                  <c:v>98.927895704845596</c:v>
                </c:pt>
                <c:pt idx="329">
                  <c:v>99.069931522003188</c:v>
                </c:pt>
                <c:pt idx="330">
                  <c:v>99.211763994801927</c:v>
                </c:pt>
                <c:pt idx="331">
                  <c:v>99.353393994093608</c:v>
                </c:pt>
                <c:pt idx="332">
                  <c:v>99.494822384540427</c:v>
                </c:pt>
                <c:pt idx="333">
                  <c:v>99.636050024661259</c:v>
                </c:pt>
                <c:pt idx="334">
                  <c:v>99.777077766901158</c:v>
                </c:pt>
                <c:pt idx="335">
                  <c:v>99.917906457691572</c:v>
                </c:pt>
                <c:pt idx="336">
                  <c:v>100.05853693750083</c:v>
                </c:pt>
                <c:pt idx="337">
                  <c:v>100.1989700409101</c:v>
                </c:pt>
                <c:pt idx="338">
                  <c:v>100.33920659664795</c:v>
                </c:pt>
                <c:pt idx="339">
                  <c:v>100.47924742766737</c:v>
                </c:pt>
                <c:pt idx="340">
                  <c:v>100.61909335119256</c:v>
                </c:pt>
                <c:pt idx="341">
                  <c:v>100.75874517877504</c:v>
                </c:pt>
                <c:pt idx="342">
                  <c:v>100.89820371635561</c:v>
                </c:pt>
                <c:pt idx="343">
                  <c:v>101.03746976430688</c:v>
                </c:pt>
                <c:pt idx="344">
                  <c:v>101.1765441174868</c:v>
                </c:pt>
                <c:pt idx="345">
                  <c:v>101.31542756532195</c:v>
                </c:pt>
                <c:pt idx="346">
                  <c:v>101.45412089180931</c:v>
                </c:pt>
                <c:pt idx="347">
                  <c:v>101.59262487560406</c:v>
                </c:pt>
                <c:pt idx="348">
                  <c:v>101.73094029006516</c:v>
                </c:pt>
                <c:pt idx="349">
                  <c:v>101.86906790329634</c:v>
                </c:pt>
                <c:pt idx="350">
                  <c:v>102.00700847820212</c:v>
                </c:pt>
                <c:pt idx="351">
                  <c:v>102.14476277253515</c:v>
                </c:pt>
                <c:pt idx="352">
                  <c:v>102.28233153894755</c:v>
                </c:pt>
                <c:pt idx="353">
                  <c:v>102.41971552503362</c:v>
                </c:pt>
                <c:pt idx="354">
                  <c:v>102.55691547338191</c:v>
                </c:pt>
                <c:pt idx="355">
                  <c:v>102.69393212161897</c:v>
                </c:pt>
                <c:pt idx="356">
                  <c:v>102.83076620246148</c:v>
                </c:pt>
                <c:pt idx="357">
                  <c:v>102.96741844375434</c:v>
                </c:pt>
                <c:pt idx="358">
                  <c:v>103.10388956851628</c:v>
                </c:pt>
                <c:pt idx="359">
                  <c:v>103.24018029499176</c:v>
                </c:pt>
                <c:pt idx="360">
                  <c:v>103.37629133668638</c:v>
                </c:pt>
                <c:pt idx="361">
                  <c:v>103.51222340242529</c:v>
                </c:pt>
                <c:pt idx="362">
                  <c:v>103.64797719636849</c:v>
                </c:pt>
                <c:pt idx="363">
                  <c:v>103.78355341808643</c:v>
                </c:pt>
                <c:pt idx="364">
                  <c:v>103.91895276257551</c:v>
                </c:pt>
                <c:pt idx="365">
                  <c:v>104.05417592031642</c:v>
                </c:pt>
                <c:pt idx="366">
                  <c:v>104.18922357730477</c:v>
                </c:pt>
                <c:pt idx="367">
                  <c:v>104.32409641510057</c:v>
                </c:pt>
                <c:pt idx="368">
                  <c:v>104.45879511085853</c:v>
                </c:pt>
                <c:pt idx="369">
                  <c:v>104.59332033738291</c:v>
                </c:pt>
                <c:pt idx="370">
                  <c:v>104.72767276314319</c:v>
                </c:pt>
                <c:pt idx="371">
                  <c:v>104.86185305233549</c:v>
                </c:pt>
                <c:pt idx="372">
                  <c:v>104.99586186490971</c:v>
                </c:pt>
                <c:pt idx="373">
                  <c:v>105.12969985660797</c:v>
                </c:pt>
                <c:pt idx="374">
                  <c:v>105.26336767900979</c:v>
                </c:pt>
                <c:pt idx="375">
                  <c:v>105.39686597955368</c:v>
                </c:pt>
                <c:pt idx="376">
                  <c:v>105.53019540158921</c:v>
                </c:pt>
                <c:pt idx="377">
                  <c:v>105.66335658440535</c:v>
                </c:pt>
                <c:pt idx="378">
                  <c:v>105.79635016326792</c:v>
                </c:pt>
                <c:pt idx="379">
                  <c:v>105.92917676945405</c:v>
                </c:pt>
                <c:pt idx="380">
                  <c:v>106.06183703029095</c:v>
                </c:pt>
                <c:pt idx="381">
                  <c:v>106.19433156918311</c:v>
                </c:pt>
                <c:pt idx="382">
                  <c:v>106.32666100565368</c:v>
                </c:pt>
                <c:pt idx="383">
                  <c:v>106.45882595537489</c:v>
                </c:pt>
                <c:pt idx="384">
                  <c:v>106.59082703020181</c:v>
                </c:pt>
                <c:pt idx="385">
                  <c:v>106.72266483820576</c:v>
                </c:pt>
                <c:pt idx="386">
                  <c:v>106.85433998370678</c:v>
                </c:pt>
                <c:pt idx="387">
                  <c:v>106.98585306730612</c:v>
                </c:pt>
                <c:pt idx="388">
                  <c:v>107.11720468592067</c:v>
                </c:pt>
                <c:pt idx="389">
                  <c:v>107.24839543280078</c:v>
                </c:pt>
                <c:pt idx="390">
                  <c:v>107.37942589758764</c:v>
                </c:pt>
                <c:pt idx="391">
                  <c:v>107.51029666632682</c:v>
                </c:pt>
                <c:pt idx="392">
                  <c:v>107.64100832149055</c:v>
                </c:pt>
                <c:pt idx="393">
                  <c:v>107.77156144202793</c:v>
                </c:pt>
                <c:pt idx="394">
                  <c:v>107.90195660338352</c:v>
                </c:pt>
                <c:pt idx="395">
                  <c:v>108.03219437752765</c:v>
                </c:pt>
                <c:pt idx="396">
                  <c:v>108.16227533298776</c:v>
                </c:pt>
                <c:pt idx="397">
                  <c:v>108.29220003488341</c:v>
                </c:pt>
                <c:pt idx="398">
                  <c:v>108.42196904493667</c:v>
                </c:pt>
                <c:pt idx="399">
                  <c:v>108.55158292151431</c:v>
                </c:pt>
                <c:pt idx="400">
                  <c:v>108.68104221966215</c:v>
                </c:pt>
                <c:pt idx="401">
                  <c:v>108.81034749111686</c:v>
                </c:pt>
                <c:pt idx="402">
                  <c:v>108.93949928434465</c:v>
                </c:pt>
                <c:pt idx="403">
                  <c:v>109.06849814455256</c:v>
                </c:pt>
                <c:pt idx="404">
                  <c:v>109.19734461375045</c:v>
                </c:pt>
                <c:pt idx="405">
                  <c:v>109.32603923073295</c:v>
                </c:pt>
                <c:pt idx="406">
                  <c:v>109.45458253113756</c:v>
                </c:pt>
                <c:pt idx="407">
                  <c:v>109.58297504745283</c:v>
                </c:pt>
                <c:pt idx="408">
                  <c:v>109.71121730906462</c:v>
                </c:pt>
                <c:pt idx="409">
                  <c:v>109.83930984225275</c:v>
                </c:pt>
                <c:pt idx="410">
                  <c:v>109.96725317024381</c:v>
                </c:pt>
                <c:pt idx="411">
                  <c:v>110.09504781321255</c:v>
                </c:pt>
                <c:pt idx="412">
                  <c:v>110.22269428833388</c:v>
                </c:pt>
                <c:pt idx="413">
                  <c:v>110.35019310977574</c:v>
                </c:pt>
                <c:pt idx="414">
                  <c:v>110.47754478875062</c:v>
                </c:pt>
                <c:pt idx="415">
                  <c:v>110.60474983351959</c:v>
                </c:pt>
                <c:pt idx="416">
                  <c:v>110.73180874943569</c:v>
                </c:pt>
                <c:pt idx="417">
                  <c:v>110.85872203893967</c:v>
                </c:pt>
                <c:pt idx="418">
                  <c:v>110.98549020161509</c:v>
                </c:pt>
                <c:pt idx="419">
                  <c:v>111.11211373418465</c:v>
                </c:pt>
                <c:pt idx="420">
                  <c:v>111.23859313054975</c:v>
                </c:pt>
                <c:pt idx="421">
                  <c:v>111.36492888180562</c:v>
                </c:pt>
                <c:pt idx="422">
                  <c:v>111.49112147626469</c:v>
                </c:pt>
                <c:pt idx="423">
                  <c:v>111.61717139947955</c:v>
                </c:pt>
                <c:pt idx="424">
                  <c:v>111.74307913426405</c:v>
                </c:pt>
                <c:pt idx="425">
                  <c:v>111.86884516071405</c:v>
                </c:pt>
                <c:pt idx="426">
                  <c:v>111.9944699562344</c:v>
                </c:pt>
                <c:pt idx="427">
                  <c:v>112.11995399554642</c:v>
                </c:pt>
                <c:pt idx="428">
                  <c:v>112.24529775072448</c:v>
                </c:pt>
                <c:pt idx="429">
                  <c:v>112.37050169121076</c:v>
                </c:pt>
                <c:pt idx="430">
                  <c:v>112.49556628383183</c:v>
                </c:pt>
                <c:pt idx="431">
                  <c:v>112.62049199282133</c:v>
                </c:pt>
                <c:pt idx="432">
                  <c:v>112.74527927984992</c:v>
                </c:pt>
                <c:pt idx="433">
                  <c:v>112.86992860402101</c:v>
                </c:pt>
                <c:pt idx="434">
                  <c:v>112.99444042192022</c:v>
                </c:pt>
                <c:pt idx="435">
                  <c:v>113.11881518760705</c:v>
                </c:pt>
                <c:pt idx="436">
                  <c:v>113.24305335266088</c:v>
                </c:pt>
                <c:pt idx="437">
                  <c:v>113.36715536617832</c:v>
                </c:pt>
                <c:pt idx="438">
                  <c:v>113.49112167480459</c:v>
                </c:pt>
                <c:pt idx="439">
                  <c:v>113.61495272273955</c:v>
                </c:pt>
                <c:pt idx="440">
                  <c:v>113.73864895177891</c:v>
                </c:pt>
                <c:pt idx="441">
                  <c:v>113.86221080130846</c:v>
                </c:pt>
                <c:pt idx="442">
                  <c:v>113.98563870833553</c:v>
                </c:pt>
                <c:pt idx="443">
                  <c:v>114.10893310750195</c:v>
                </c:pt>
                <c:pt idx="444">
                  <c:v>114.23209443111162</c:v>
                </c:pt>
                <c:pt idx="445">
                  <c:v>114.35512310912878</c:v>
                </c:pt>
                <c:pt idx="446">
                  <c:v>114.47801956921663</c:v>
                </c:pt>
                <c:pt idx="447">
                  <c:v>114.60078423673519</c:v>
                </c:pt>
                <c:pt idx="448">
                  <c:v>114.72341753478416</c:v>
                </c:pt>
                <c:pt idx="449">
                  <c:v>114.84591988419272</c:v>
                </c:pt>
                <c:pt idx="450">
                  <c:v>114.96829170354756</c:v>
                </c:pt>
                <c:pt idx="451">
                  <c:v>115.09053340921685</c:v>
                </c:pt>
                <c:pt idx="452">
                  <c:v>115.21264541535022</c:v>
                </c:pt>
                <c:pt idx="453">
                  <c:v>115.33462813391648</c:v>
                </c:pt>
                <c:pt idx="454">
                  <c:v>115.45648197470075</c:v>
                </c:pt>
                <c:pt idx="455">
                  <c:v>115.57820734532955</c:v>
                </c:pt>
                <c:pt idx="456">
                  <c:v>115.69980465128539</c:v>
                </c:pt>
                <c:pt idx="457">
                  <c:v>115.82127429592202</c:v>
                </c:pt>
                <c:pt idx="458">
                  <c:v>115.94261668048082</c:v>
                </c:pt>
                <c:pt idx="459">
                  <c:v>116.06383220410395</c:v>
                </c:pt>
                <c:pt idx="460">
                  <c:v>116.18492126385421</c:v>
                </c:pt>
                <c:pt idx="461">
                  <c:v>116.30588425472365</c:v>
                </c:pt>
                <c:pt idx="462">
                  <c:v>116.42672156966029</c:v>
                </c:pt>
                <c:pt idx="463">
                  <c:v>116.54743359956409</c:v>
                </c:pt>
                <c:pt idx="464">
                  <c:v>116.66802073332005</c:v>
                </c:pt>
                <c:pt idx="465">
                  <c:v>116.78848335780305</c:v>
                </c:pt>
                <c:pt idx="466">
                  <c:v>116.90882185789745</c:v>
                </c:pt>
                <c:pt idx="467">
                  <c:v>117.02903661650247</c:v>
                </c:pt>
                <c:pt idx="468">
                  <c:v>117.14912801456335</c:v>
                </c:pt>
                <c:pt idx="469">
                  <c:v>117.26909643106491</c:v>
                </c:pt>
                <c:pt idx="470">
                  <c:v>117.3889422430565</c:v>
                </c:pt>
                <c:pt idx="471">
                  <c:v>117.50866582567262</c:v>
                </c:pt>
                <c:pt idx="472">
                  <c:v>117.62826755212714</c:v>
                </c:pt>
                <c:pt idx="473">
                  <c:v>117.74774779375095</c:v>
                </c:pt>
                <c:pt idx="474">
                  <c:v>117.86710691998171</c:v>
                </c:pt>
                <c:pt idx="475">
                  <c:v>117.9863452983946</c:v>
                </c:pt>
                <c:pt idx="476">
                  <c:v>118.10546329470793</c:v>
                </c:pt>
                <c:pt idx="477">
                  <c:v>118.22446127279751</c:v>
                </c:pt>
                <c:pt idx="478">
                  <c:v>118.34333959470975</c:v>
                </c:pt>
                <c:pt idx="479">
                  <c:v>118.46209862067445</c:v>
                </c:pt>
              </c:numCache>
            </c:numRef>
          </c:yVal>
          <c:smooth val="0"/>
          <c:extLst>
            <c:ext xmlns:c16="http://schemas.microsoft.com/office/drawing/2014/chart" uri="{C3380CC4-5D6E-409C-BE32-E72D297353CC}">
              <c16:uniqueId val="{00000001-578B-4D26-B521-CFD4E2C0C366}"/>
            </c:ext>
          </c:extLst>
        </c:ser>
        <c:ser>
          <c:idx val="2"/>
          <c:order val="2"/>
          <c:spPr>
            <a:ln w="15875">
              <a:solidFill>
                <a:schemeClr val="bg1">
                  <a:lumMod val="65000"/>
                </a:schemeClr>
              </a:solidFill>
            </a:ln>
          </c:spPr>
          <c:marker>
            <c:symbol val="none"/>
          </c:marker>
          <c:xVal>
            <c:numRef>
              <c:f>Sheet2!$A$2:$A$510</c:f>
              <c:numCache>
                <c:formatCode>General</c:formatCode>
                <c:ptCount val="509"/>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20</c:v>
                </c:pt>
                <c:pt idx="481">
                  <c:v>20</c:v>
                </c:pt>
                <c:pt idx="482">
                  <c:v>20</c:v>
                </c:pt>
                <c:pt idx="483">
                  <c:v>20</c:v>
                </c:pt>
                <c:pt idx="484">
                  <c:v>107</c:v>
                </c:pt>
                <c:pt idx="485">
                  <c:v>132</c:v>
                </c:pt>
                <c:pt idx="486">
                  <c:v>208</c:v>
                </c:pt>
                <c:pt idx="487">
                  <c:v>108</c:v>
                </c:pt>
                <c:pt idx="488">
                  <c:v>133</c:v>
                </c:pt>
                <c:pt idx="489">
                  <c:v>209</c:v>
                </c:pt>
                <c:pt idx="490">
                  <c:v>24</c:v>
                </c:pt>
                <c:pt idx="491">
                  <c:v>145</c:v>
                </c:pt>
                <c:pt idx="492">
                  <c:v>281</c:v>
                </c:pt>
                <c:pt idx="493">
                  <c:v>179</c:v>
                </c:pt>
                <c:pt idx="494">
                  <c:v>282</c:v>
                </c:pt>
                <c:pt idx="495">
                  <c:v>146</c:v>
                </c:pt>
                <c:pt idx="496">
                  <c:v>180</c:v>
                </c:pt>
                <c:pt idx="497">
                  <c:v>33</c:v>
                </c:pt>
                <c:pt idx="498">
                  <c:v>38</c:v>
                </c:pt>
                <c:pt idx="499">
                  <c:v>174</c:v>
                </c:pt>
                <c:pt idx="500">
                  <c:v>337</c:v>
                </c:pt>
                <c:pt idx="501">
                  <c:v>215</c:v>
                </c:pt>
                <c:pt idx="502">
                  <c:v>338</c:v>
                </c:pt>
                <c:pt idx="503">
                  <c:v>175</c:v>
                </c:pt>
                <c:pt idx="504">
                  <c:v>39</c:v>
                </c:pt>
                <c:pt idx="505">
                  <c:v>499</c:v>
                </c:pt>
                <c:pt idx="506">
                  <c:v>499</c:v>
                </c:pt>
                <c:pt idx="507">
                  <c:v>499</c:v>
                </c:pt>
                <c:pt idx="508">
                  <c:v>216</c:v>
                </c:pt>
              </c:numCache>
            </c:numRef>
          </c:xVal>
          <c:yVal>
            <c:numRef>
              <c:f>Sheet2!$D$2:$D$510</c:f>
              <c:numCache>
                <c:formatCode>General</c:formatCode>
                <c:ptCount val="509"/>
                <c:pt idx="19">
                  <c:v>30.232275030701789</c:v>
                </c:pt>
                <c:pt idx="20">
                  <c:v>30.61741508009284</c:v>
                </c:pt>
                <c:pt idx="21">
                  <c:v>30.997770223700499</c:v>
                </c:pt>
                <c:pt idx="22">
                  <c:v>31.373514490665528</c:v>
                </c:pt>
                <c:pt idx="23">
                  <c:v>31.744811609941326</c:v>
                </c:pt>
                <c:pt idx="24">
                  <c:v>32.111815844099112</c:v>
                </c:pt>
                <c:pt idx="25">
                  <c:v>32.474672738304861</c:v>
                </c:pt>
                <c:pt idx="26">
                  <c:v>32.833519794786952</c:v>
                </c:pt>
                <c:pt idx="27">
                  <c:v>33.188487081655992</c:v>
                </c:pt>
                <c:pt idx="28">
                  <c:v>33.539697783730844</c:v>
                </c:pt>
                <c:pt idx="29">
                  <c:v>33.88726870195665</c:v>
                </c:pt>
                <c:pt idx="30">
                  <c:v>34.231310707206838</c:v>
                </c:pt>
                <c:pt idx="31">
                  <c:v>34.571929153403794</c:v>
                </c:pt>
                <c:pt idx="32">
                  <c:v>34.909224254381044</c:v>
                </c:pt>
                <c:pt idx="33">
                  <c:v>35.243291428260974</c:v>
                </c:pt>
                <c:pt idx="34">
                  <c:v>35.574221612735244</c:v>
                </c:pt>
                <c:pt idx="35">
                  <c:v>35.902101554180177</c:v>
                </c:pt>
                <c:pt idx="36">
                  <c:v>36.227014073220737</c:v>
                </c:pt>
                <c:pt idx="37">
                  <c:v>36.549038309044455</c:v>
                </c:pt>
                <c:pt idx="38">
                  <c:v>36.868249944507362</c:v>
                </c:pt>
                <c:pt idx="39">
                  <c:v>37.184721413845054</c:v>
                </c:pt>
                <c:pt idx="40">
                  <c:v>37.498522094610607</c:v>
                </c:pt>
                <c:pt idx="41">
                  <c:v>37.809718485260724</c:v>
                </c:pt>
                <c:pt idx="42">
                  <c:v>38.118374369709599</c:v>
                </c:pt>
                <c:pt idx="43">
                  <c:v>38.424550969972309</c:v>
                </c:pt>
                <c:pt idx="44">
                  <c:v>38.728307087951563</c:v>
                </c:pt>
                <c:pt idx="45">
                  <c:v>39.029699237290224</c:v>
                </c:pt>
                <c:pt idx="46">
                  <c:v>39.328781766131527</c:v>
                </c:pt>
                <c:pt idx="47">
                  <c:v>39.625606971536307</c:v>
                </c:pt>
                <c:pt idx="48">
                  <c:v>39.920225206245185</c:v>
                </c:pt>
                <c:pt idx="49">
                  <c:v>40.212684978399544</c:v>
                </c:pt>
                <c:pt idx="50">
                  <c:v>40.503033044781553</c:v>
                </c:pt>
                <c:pt idx="51">
                  <c:v>40.791314498081213</c:v>
                </c:pt>
                <c:pt idx="52">
                  <c:v>41.077572848648202</c:v>
                </c:pt>
                <c:pt idx="53">
                  <c:v>41.361850101158034</c:v>
                </c:pt>
                <c:pt idx="54">
                  <c:v>41.644186826559213</c:v>
                </c:pt>
                <c:pt idx="55">
                  <c:v>41.924622229663044</c:v>
                </c:pt>
                <c:pt idx="56">
                  <c:v>42.203194212697525</c:v>
                </c:pt>
                <c:pt idx="57">
                  <c:v>42.479939435094934</c:v>
                </c:pt>
                <c:pt idx="58">
                  <c:v>42.754893369811974</c:v>
                </c:pt>
                <c:pt idx="59">
                  <c:v>43.028090356402011</c:v>
                </c:pt>
                <c:pt idx="60">
                  <c:v>43.299563651073129</c:v>
                </c:pt>
                <c:pt idx="61">
                  <c:v>43.569345473945326</c:v>
                </c:pt>
                <c:pt idx="62">
                  <c:v>43.837467053680363</c:v>
                </c:pt>
                <c:pt idx="63">
                  <c:v>44.103958669685575</c:v>
                </c:pt>
                <c:pt idx="64">
                  <c:v>44.36884969200802</c:v>
                </c:pt>
                <c:pt idx="65">
                  <c:v>44.632168619132401</c:v>
                </c:pt>
                <c:pt idx="66">
                  <c:v>44.893943113757935</c:v>
                </c:pt>
                <c:pt idx="67">
                  <c:v>45.154200036718294</c:v>
                </c:pt>
                <c:pt idx="68">
                  <c:v>45.412965479151993</c:v>
                </c:pt>
                <c:pt idx="69">
                  <c:v>45.670264793028444</c:v>
                </c:pt>
                <c:pt idx="70">
                  <c:v>45.926122620138663</c:v>
                </c:pt>
                <c:pt idx="71">
                  <c:v>46.180562919638241</c:v>
                </c:pt>
                <c:pt idx="72">
                  <c:v>46.43360899423319</c:v>
                </c:pt>
                <c:pt idx="73">
                  <c:v>46.685283515085999</c:v>
                </c:pt>
                <c:pt idx="74">
                  <c:v>46.935608545524012</c:v>
                </c:pt>
                <c:pt idx="75">
                  <c:v>47.184605563607541</c:v>
                </c:pt>
                <c:pt idx="76">
                  <c:v>47.432295483645994</c:v>
                </c:pt>
                <c:pt idx="77">
                  <c:v>47.678698676690644</c:v>
                </c:pt>
                <c:pt idx="78">
                  <c:v>47.923834990089581</c:v>
                </c:pt>
                <c:pt idx="79">
                  <c:v>48.16772376614864</c:v>
                </c:pt>
                <c:pt idx="80">
                  <c:v>48.410383859939245</c:v>
                </c:pt>
                <c:pt idx="81">
                  <c:v>48.651833656309996</c:v>
                </c:pt>
                <c:pt idx="82">
                  <c:v>48.892091086146024</c:v>
                </c:pt>
                <c:pt idx="83">
                  <c:v>49.131173641901412</c:v>
                </c:pt>
                <c:pt idx="84">
                  <c:v>49.369098392469489</c:v>
                </c:pt>
                <c:pt idx="85">
                  <c:v>49.605881997400274</c:v>
                </c:pt>
                <c:pt idx="86">
                  <c:v>49.841540720514104</c:v>
                </c:pt>
                <c:pt idx="87">
                  <c:v>50.076090442938266</c:v>
                </c:pt>
                <c:pt idx="88">
                  <c:v>50.309546675595975</c:v>
                </c:pt>
                <c:pt idx="89">
                  <c:v>50.541924571177994</c:v>
                </c:pt>
                <c:pt idx="90">
                  <c:v>50.773238935617783</c:v>
                </c:pt>
                <c:pt idx="91">
                  <c:v>51.003504239101062</c:v>
                </c:pt>
                <c:pt idx="92">
                  <c:v>51.232734626630013</c:v>
                </c:pt>
                <c:pt idx="93">
                  <c:v>51.460943928161313</c:v>
                </c:pt>
                <c:pt idx="94">
                  <c:v>51.688145668344497</c:v>
                </c:pt>
                <c:pt idx="95">
                  <c:v>51.914353075875525</c:v>
                </c:pt>
                <c:pt idx="96">
                  <c:v>52.139579092483416</c:v>
                </c:pt>
                <c:pt idx="97">
                  <c:v>52.363836381571588</c:v>
                </c:pt>
                <c:pt idx="98">
                  <c:v>52.587137336526212</c:v>
                </c:pt>
                <c:pt idx="99">
                  <c:v>52.809494088707844</c:v>
                </c:pt>
                <c:pt idx="100">
                  <c:v>53.030918515145487</c:v>
                </c:pt>
                <c:pt idx="101">
                  <c:v>53.251422245933178</c:v>
                </c:pt>
                <c:pt idx="102">
                  <c:v>53.471016671363557</c:v>
                </c:pt>
                <c:pt idx="103">
                  <c:v>53.689712948795986</c:v>
                </c:pt>
                <c:pt idx="104">
                  <c:v>53.907522009258244</c:v>
                </c:pt>
                <c:pt idx="105">
                  <c:v>54.124454563840679</c:v>
                </c:pt>
                <c:pt idx="106">
                  <c:v>54.340521109831094</c:v>
                </c:pt>
                <c:pt idx="107">
                  <c:v>54.55573193664133</c:v>
                </c:pt>
                <c:pt idx="108">
                  <c:v>54.770097131530939</c:v>
                </c:pt>
                <c:pt idx="109">
                  <c:v>54.983626585120774</c:v>
                </c:pt>
                <c:pt idx="110">
                  <c:v>55.196329996718688</c:v>
                </c:pt>
                <c:pt idx="111">
                  <c:v>55.408216879460504</c:v>
                </c:pt>
                <c:pt idx="112">
                  <c:v>55.619296565274894</c:v>
                </c:pt>
                <c:pt idx="113">
                  <c:v>55.829578209679063</c:v>
                </c:pt>
                <c:pt idx="114">
                  <c:v>56.039070796412496</c:v>
                </c:pt>
                <c:pt idx="115">
                  <c:v>56.247783141915917</c:v>
                </c:pt>
                <c:pt idx="116">
                  <c:v>56.455723899659993</c:v>
                </c:pt>
                <c:pt idx="117">
                  <c:v>56.662901564333374</c:v>
                </c:pt>
                <c:pt idx="118">
                  <c:v>56.869324475889194</c:v>
                </c:pt>
                <c:pt idx="119">
                  <c:v>57.075000823466191</c:v>
                </c:pt>
                <c:pt idx="120">
                  <c:v>57.279938649176607</c:v>
                </c:pt>
                <c:pt idx="121">
                  <c:v>57.484145851773775</c:v>
                </c:pt>
                <c:pt idx="122">
                  <c:v>57.687630190211998</c:v>
                </c:pt>
                <c:pt idx="123">
                  <c:v>57.890399287078111</c:v>
                </c:pt>
                <c:pt idx="124">
                  <c:v>58.092460631927111</c:v>
                </c:pt>
                <c:pt idx="125">
                  <c:v>58.293821584509963</c:v>
                </c:pt>
                <c:pt idx="126">
                  <c:v>58.494489377900344</c:v>
                </c:pt>
                <c:pt idx="127">
                  <c:v>58.694471121529013</c:v>
                </c:pt>
                <c:pt idx="128">
                  <c:v>58.893773804118432</c:v>
                </c:pt>
                <c:pt idx="129">
                  <c:v>59.092404296536571</c:v>
                </c:pt>
                <c:pt idx="130">
                  <c:v>59.290369354559665</c:v>
                </c:pt>
                <c:pt idx="131">
                  <c:v>59.487675621549194</c:v>
                </c:pt>
                <c:pt idx="132">
                  <c:v>59.684329631061999</c:v>
                </c:pt>
                <c:pt idx="133">
                  <c:v>59.880337809367774</c:v>
                </c:pt>
                <c:pt idx="134">
                  <c:v>60.075706477898926</c:v>
                </c:pt>
                <c:pt idx="135">
                  <c:v>60.270441855632733</c:v>
                </c:pt>
                <c:pt idx="136">
                  <c:v>60.464550061403749</c:v>
                </c:pt>
                <c:pt idx="137">
                  <c:v>60.658037116137109</c:v>
                </c:pt>
                <c:pt idx="138">
                  <c:v>60.850908945038228</c:v>
                </c:pt>
                <c:pt idx="139">
                  <c:v>61.04317137970471</c:v>
                </c:pt>
                <c:pt idx="140">
                  <c:v>61.234830160184863</c:v>
                </c:pt>
                <c:pt idx="141">
                  <c:v>61.425890936977439</c:v>
                </c:pt>
                <c:pt idx="142">
                  <c:v>61.616359272972311</c:v>
                </c:pt>
                <c:pt idx="143">
                  <c:v>61.806240645347067</c:v>
                </c:pt>
                <c:pt idx="144">
                  <c:v>61.995540447401012</c:v>
                </c:pt>
                <c:pt idx="145">
                  <c:v>62.184263990337094</c:v>
                </c:pt>
                <c:pt idx="146">
                  <c:v>62.372416505011792</c:v>
                </c:pt>
                <c:pt idx="147">
                  <c:v>62.560003143616704</c:v>
                </c:pt>
                <c:pt idx="148">
                  <c:v>62.747028981331056</c:v>
                </c:pt>
                <c:pt idx="149">
                  <c:v>62.933499017921029</c:v>
                </c:pt>
                <c:pt idx="150">
                  <c:v>63.119418179299892</c:v>
                </c:pt>
                <c:pt idx="151">
                  <c:v>63.304791319045997</c:v>
                </c:pt>
                <c:pt idx="152">
                  <c:v>63.489623219881999</c:v>
                </c:pt>
                <c:pt idx="153">
                  <c:v>63.673918595115019</c:v>
                </c:pt>
                <c:pt idx="154">
                  <c:v>63.857682090034359</c:v>
                </c:pt>
                <c:pt idx="155">
                  <c:v>64.040918283287226</c:v>
                </c:pt>
                <c:pt idx="156">
                  <c:v>64.223631688198196</c:v>
                </c:pt>
                <c:pt idx="157">
                  <c:v>64.405826754075605</c:v>
                </c:pt>
                <c:pt idx="158">
                  <c:v>64.587507867471288</c:v>
                </c:pt>
                <c:pt idx="159">
                  <c:v>64.768679353413788</c:v>
                </c:pt>
                <c:pt idx="160">
                  <c:v>64.949345476609679</c:v>
                </c:pt>
                <c:pt idx="161">
                  <c:v>65.129510442614759</c:v>
                </c:pt>
                <c:pt idx="162">
                  <c:v>65.309178398976258</c:v>
                </c:pt>
                <c:pt idx="163">
                  <c:v>65.488353436347765</c:v>
                </c:pt>
                <c:pt idx="164">
                  <c:v>65.667039589573903</c:v>
                </c:pt>
                <c:pt idx="165">
                  <c:v>65.845240838752588</c:v>
                </c:pt>
                <c:pt idx="166">
                  <c:v>66.022961110267858</c:v>
                </c:pt>
                <c:pt idx="167">
                  <c:v>66.200204277801646</c:v>
                </c:pt>
                <c:pt idx="168">
                  <c:v>66.376974163314458</c:v>
                </c:pt>
                <c:pt idx="169">
                  <c:v>66.553274538012033</c:v>
                </c:pt>
                <c:pt idx="170">
                  <c:v>66.729109123280409</c:v>
                </c:pt>
                <c:pt idx="171">
                  <c:v>66.904481591604409</c:v>
                </c:pt>
                <c:pt idx="172">
                  <c:v>67.079395567459457</c:v>
                </c:pt>
                <c:pt idx="173">
                  <c:v>67.253854628198027</c:v>
                </c:pt>
                <c:pt idx="174">
                  <c:v>67.427862304876115</c:v>
                </c:pt>
                <c:pt idx="175">
                  <c:v>67.601422083118933</c:v>
                </c:pt>
                <c:pt idx="176">
                  <c:v>67.774537403914948</c:v>
                </c:pt>
                <c:pt idx="177">
                  <c:v>67.947211664420976</c:v>
                </c:pt>
                <c:pt idx="178">
                  <c:v>68.119448218727058</c:v>
                </c:pt>
                <c:pt idx="179">
                  <c:v>68.291250378644165</c:v>
                </c:pt>
                <c:pt idx="180">
                  <c:v>68.462621414413675</c:v>
                </c:pt>
                <c:pt idx="181">
                  <c:v>68.633564555456388</c:v>
                </c:pt>
                <c:pt idx="182">
                  <c:v>68.80408299107448</c:v>
                </c:pt>
                <c:pt idx="183">
                  <c:v>68.974179871146973</c:v>
                </c:pt>
                <c:pt idx="184">
                  <c:v>69.143858306807758</c:v>
                </c:pt>
                <c:pt idx="185">
                  <c:v>69.313121371113226</c:v>
                </c:pt>
                <c:pt idx="186">
                  <c:v>69.481972099683958</c:v>
                </c:pt>
                <c:pt idx="187">
                  <c:v>69.650413491349795</c:v>
                </c:pt>
                <c:pt idx="188">
                  <c:v>69.818448508762089</c:v>
                </c:pt>
                <c:pt idx="189">
                  <c:v>69.98608007900809</c:v>
                </c:pt>
                <c:pt idx="190">
                  <c:v>70.153311094202778</c:v>
                </c:pt>
                <c:pt idx="191">
                  <c:v>70.32014441207204</c:v>
                </c:pt>
                <c:pt idx="192">
                  <c:v>70.486582856519377</c:v>
                </c:pt>
                <c:pt idx="193">
                  <c:v>70.652629218196779</c:v>
                </c:pt>
                <c:pt idx="194">
                  <c:v>70.818286255025029</c:v>
                </c:pt>
                <c:pt idx="195">
                  <c:v>70.983556692753382</c:v>
                </c:pt>
                <c:pt idx="196">
                  <c:v>71.148443225470501</c:v>
                </c:pt>
                <c:pt idx="197">
                  <c:v>71.312948516117658</c:v>
                </c:pt>
                <c:pt idx="198">
                  <c:v>71.477075196998058</c:v>
                </c:pt>
                <c:pt idx="199">
                  <c:v>71.640825870253579</c:v>
                </c:pt>
                <c:pt idx="200">
                  <c:v>71.804203108360397</c:v>
                </c:pt>
                <c:pt idx="201">
                  <c:v>71.967209454593927</c:v>
                </c:pt>
                <c:pt idx="202">
                  <c:v>72.129847423487746</c:v>
                </c:pt>
                <c:pt idx="203">
                  <c:v>72.292119501304327</c:v>
                </c:pt>
                <c:pt idx="204">
                  <c:v>72.454028146441459</c:v>
                </c:pt>
                <c:pt idx="205">
                  <c:v>72.615575789908874</c:v>
                </c:pt>
                <c:pt idx="206">
                  <c:v>72.776764835725658</c:v>
                </c:pt>
                <c:pt idx="207">
                  <c:v>72.93759766135436</c:v>
                </c:pt>
                <c:pt idx="208">
                  <c:v>73.098076618088058</c:v>
                </c:pt>
                <c:pt idx="209">
                  <c:v>73.258204031483658</c:v>
                </c:pt>
                <c:pt idx="210">
                  <c:v>73.417982201728577</c:v>
                </c:pt>
                <c:pt idx="211">
                  <c:v>73.577413404033166</c:v>
                </c:pt>
                <c:pt idx="212">
                  <c:v>73.736499889014723</c:v>
                </c:pt>
                <c:pt idx="213">
                  <c:v>73.895243883062832</c:v>
                </c:pt>
                <c:pt idx="214">
                  <c:v>74.053647588704209</c:v>
                </c:pt>
                <c:pt idx="215">
                  <c:v>74.211713184959336</c:v>
                </c:pt>
                <c:pt idx="216">
                  <c:v>74.369442827689554</c:v>
                </c:pt>
                <c:pt idx="217">
                  <c:v>74.52683864995214</c:v>
                </c:pt>
                <c:pt idx="218">
                  <c:v>74.683902762313281</c:v>
                </c:pt>
                <c:pt idx="219">
                  <c:v>74.840637253201749</c:v>
                </c:pt>
                <c:pt idx="220">
                  <c:v>74.997044189221327</c:v>
                </c:pt>
                <c:pt idx="221">
                  <c:v>75.153125615470373</c:v>
                </c:pt>
                <c:pt idx="222">
                  <c:v>75.308883555855019</c:v>
                </c:pt>
                <c:pt idx="223">
                  <c:v>75.464320013394413</c:v>
                </c:pt>
                <c:pt idx="224">
                  <c:v>75.619436970519686</c:v>
                </c:pt>
                <c:pt idx="225">
                  <c:v>75.774236389378927</c:v>
                </c:pt>
                <c:pt idx="226">
                  <c:v>75.928720212103258</c:v>
                </c:pt>
                <c:pt idx="227">
                  <c:v>76.082890361122978</c:v>
                </c:pt>
                <c:pt idx="228">
                  <c:v>76.236748739418758</c:v>
                </c:pt>
                <c:pt idx="229">
                  <c:v>76.390297230813303</c:v>
                </c:pt>
                <c:pt idx="230">
                  <c:v>76.543537700230885</c:v>
                </c:pt>
                <c:pt idx="231">
                  <c:v>76.696471993965858</c:v>
                </c:pt>
                <c:pt idx="232">
                  <c:v>76.849101939944617</c:v>
                </c:pt>
                <c:pt idx="233">
                  <c:v>77.001429347971637</c:v>
                </c:pt>
                <c:pt idx="234">
                  <c:v>77.153456009988858</c:v>
                </c:pt>
                <c:pt idx="235">
                  <c:v>77.305183700318565</c:v>
                </c:pt>
                <c:pt idx="236">
                  <c:v>77.456614175903027</c:v>
                </c:pt>
                <c:pt idx="237">
                  <c:v>77.607749176542058</c:v>
                </c:pt>
                <c:pt idx="238">
                  <c:v>77.758590425135665</c:v>
                </c:pt>
                <c:pt idx="239">
                  <c:v>77.909139627893893</c:v>
                </c:pt>
                <c:pt idx="240">
                  <c:v>78.059398474578643</c:v>
                </c:pt>
                <c:pt idx="241">
                  <c:v>78.20936863872511</c:v>
                </c:pt>
                <c:pt idx="242">
                  <c:v>78.359051777842879</c:v>
                </c:pt>
                <c:pt idx="243">
                  <c:v>78.508449533647848</c:v>
                </c:pt>
                <c:pt idx="244">
                  <c:v>78.657563532263055</c:v>
                </c:pt>
                <c:pt idx="245">
                  <c:v>78.806395384427148</c:v>
                </c:pt>
                <c:pt idx="246">
                  <c:v>78.954946685699014</c:v>
                </c:pt>
                <c:pt idx="247">
                  <c:v>79.103219016649348</c:v>
                </c:pt>
                <c:pt idx="248">
                  <c:v>79.251213943074504</c:v>
                </c:pt>
                <c:pt idx="249">
                  <c:v>79.398933016162758</c:v>
                </c:pt>
                <c:pt idx="250">
                  <c:v>79.546377772718188</c:v>
                </c:pt>
                <c:pt idx="251">
                  <c:v>79.693549735313027</c:v>
                </c:pt>
                <c:pt idx="252">
                  <c:v>79.840450412488408</c:v>
                </c:pt>
                <c:pt idx="253">
                  <c:v>79.987081298944773</c:v>
                </c:pt>
                <c:pt idx="254">
                  <c:v>80.133443875690958</c:v>
                </c:pt>
                <c:pt idx="255">
                  <c:v>80.279539610247724</c:v>
                </c:pt>
                <c:pt idx="256">
                  <c:v>80.425369956799088</c:v>
                </c:pt>
                <c:pt idx="257">
                  <c:v>80.570936356372258</c:v>
                </c:pt>
                <c:pt idx="258">
                  <c:v>80.716240237001472</c:v>
                </c:pt>
                <c:pt idx="259">
                  <c:v>80.86128301388743</c:v>
                </c:pt>
                <c:pt idx="260">
                  <c:v>81.006066089563106</c:v>
                </c:pt>
                <c:pt idx="261">
                  <c:v>81.150590854048858</c:v>
                </c:pt>
                <c:pt idx="262">
                  <c:v>81.294858685013708</c:v>
                </c:pt>
                <c:pt idx="263">
                  <c:v>81.438870947912022</c:v>
                </c:pt>
                <c:pt idx="264">
                  <c:v>81.582628996161489</c:v>
                </c:pt>
                <c:pt idx="265">
                  <c:v>81.726134171267404</c:v>
                </c:pt>
                <c:pt idx="266">
                  <c:v>81.869387802977627</c:v>
                </c:pt>
                <c:pt idx="267">
                  <c:v>82.012391209433858</c:v>
                </c:pt>
                <c:pt idx="268">
                  <c:v>82.155145697296348</c:v>
                </c:pt>
                <c:pt idx="269">
                  <c:v>82.297652561896726</c:v>
                </c:pt>
                <c:pt idx="270">
                  <c:v>82.439913087373668</c:v>
                </c:pt>
                <c:pt idx="271">
                  <c:v>82.581928546795282</c:v>
                </c:pt>
                <c:pt idx="272">
                  <c:v>82.723700202316053</c:v>
                </c:pt>
                <c:pt idx="273">
                  <c:v>82.865229305284217</c:v>
                </c:pt>
                <c:pt idx="274">
                  <c:v>83.006517096382254</c:v>
                </c:pt>
                <c:pt idx="275">
                  <c:v>83.147564805751628</c:v>
                </c:pt>
                <c:pt idx="276">
                  <c:v>83.288373653117603</c:v>
                </c:pt>
                <c:pt idx="277">
                  <c:v>83.428944847912362</c:v>
                </c:pt>
                <c:pt idx="278">
                  <c:v>83.569279589397908</c:v>
                </c:pt>
                <c:pt idx="279">
                  <c:v>83.709379066776819</c:v>
                </c:pt>
                <c:pt idx="280">
                  <c:v>83.849244459328858</c:v>
                </c:pt>
                <c:pt idx="281">
                  <c:v>83.988876936498144</c:v>
                </c:pt>
                <c:pt idx="282">
                  <c:v>84.128277658046258</c:v>
                </c:pt>
                <c:pt idx="283">
                  <c:v>84.267447774119773</c:v>
                </c:pt>
                <c:pt idx="284">
                  <c:v>84.406388425395065</c:v>
                </c:pt>
                <c:pt idx="285">
                  <c:v>84.545100743173364</c:v>
                </c:pt>
                <c:pt idx="286">
                  <c:v>84.683585849490058</c:v>
                </c:pt>
                <c:pt idx="287">
                  <c:v>84.821844857222118</c:v>
                </c:pt>
                <c:pt idx="288">
                  <c:v>84.959878870187566</c:v>
                </c:pt>
                <c:pt idx="289">
                  <c:v>85.097688983262827</c:v>
                </c:pt>
                <c:pt idx="290">
                  <c:v>85.235276282455658</c:v>
                </c:pt>
                <c:pt idx="291">
                  <c:v>85.372641845038558</c:v>
                </c:pt>
                <c:pt idx="292">
                  <c:v>85.509786739622257</c:v>
                </c:pt>
                <c:pt idx="293">
                  <c:v>85.646712026268958</c:v>
                </c:pt>
                <c:pt idx="294">
                  <c:v>85.783418756569915</c:v>
                </c:pt>
                <c:pt idx="295">
                  <c:v>85.919907973763571</c:v>
                </c:pt>
                <c:pt idx="296">
                  <c:v>86.056180712802558</c:v>
                </c:pt>
                <c:pt idx="297">
                  <c:v>86.192238000466318</c:v>
                </c:pt>
                <c:pt idx="298">
                  <c:v>86.328080855441229</c:v>
                </c:pt>
                <c:pt idx="299">
                  <c:v>86.463710288413296</c:v>
                </c:pt>
                <c:pt idx="300">
                  <c:v>86.599127302146272</c:v>
                </c:pt>
                <c:pt idx="301">
                  <c:v>86.734332891581417</c:v>
                </c:pt>
                <c:pt idx="302">
                  <c:v>86.869328043922749</c:v>
                </c:pt>
                <c:pt idx="303">
                  <c:v>87.004113738703964</c:v>
                </c:pt>
                <c:pt idx="304">
                  <c:v>87.138690947890652</c:v>
                </c:pt>
                <c:pt idx="305">
                  <c:v>87.273060635952646</c:v>
                </c:pt>
                <c:pt idx="306">
                  <c:v>87.40722375994946</c:v>
                </c:pt>
                <c:pt idx="307">
                  <c:v>87.541181269594503</c:v>
                </c:pt>
                <c:pt idx="308">
                  <c:v>87.674934107362958</c:v>
                </c:pt>
                <c:pt idx="309">
                  <c:v>87.808483208545013</c:v>
                </c:pt>
                <c:pt idx="310">
                  <c:v>87.941829501326438</c:v>
                </c:pt>
                <c:pt idx="311">
                  <c:v>88.074973906863349</c:v>
                </c:pt>
                <c:pt idx="312">
                  <c:v>88.207917339371164</c:v>
                </c:pt>
                <c:pt idx="313">
                  <c:v>88.340660706178127</c:v>
                </c:pt>
                <c:pt idx="314">
                  <c:v>88.47320490780622</c:v>
                </c:pt>
                <c:pt idx="315">
                  <c:v>88.605550838043158</c:v>
                </c:pt>
                <c:pt idx="316">
                  <c:v>88.737699384018427</c:v>
                </c:pt>
                <c:pt idx="317">
                  <c:v>88.869651426247827</c:v>
                </c:pt>
                <c:pt idx="318">
                  <c:v>89.001407838737748</c:v>
                </c:pt>
                <c:pt idx="319">
                  <c:v>89.132969489028127</c:v>
                </c:pt>
                <c:pt idx="320">
                  <c:v>89.264337238264758</c:v>
                </c:pt>
                <c:pt idx="321">
                  <c:v>89.395511941267827</c:v>
                </c:pt>
                <c:pt idx="322">
                  <c:v>89.526494446593858</c:v>
                </c:pt>
                <c:pt idx="323">
                  <c:v>89.657285596602051</c:v>
                </c:pt>
                <c:pt idx="324">
                  <c:v>89.78788622751587</c:v>
                </c:pt>
                <c:pt idx="325">
                  <c:v>89.918297169486038</c:v>
                </c:pt>
                <c:pt idx="326">
                  <c:v>90.048519246652063</c:v>
                </c:pt>
                <c:pt idx="327">
                  <c:v>90.178553277202951</c:v>
                </c:pt>
                <c:pt idx="328">
                  <c:v>90.308400073435166</c:v>
                </c:pt>
                <c:pt idx="329">
                  <c:v>90.438060441822827</c:v>
                </c:pt>
                <c:pt idx="330">
                  <c:v>90.567535183051788</c:v>
                </c:pt>
                <c:pt idx="331">
                  <c:v>90.696825092105612</c:v>
                </c:pt>
                <c:pt idx="332">
                  <c:v>90.825930958303758</c:v>
                </c:pt>
                <c:pt idx="333">
                  <c:v>90.954853565369135</c:v>
                </c:pt>
                <c:pt idx="334">
                  <c:v>91.083593691465666</c:v>
                </c:pt>
                <c:pt idx="335">
                  <c:v>91.212152109281249</c:v>
                </c:pt>
                <c:pt idx="336">
                  <c:v>91.340529586056903</c:v>
                </c:pt>
                <c:pt idx="337">
                  <c:v>91.468726883651158</c:v>
                </c:pt>
                <c:pt idx="338">
                  <c:v>91.596744758592081</c:v>
                </c:pt>
                <c:pt idx="339">
                  <c:v>91.724583962127326</c:v>
                </c:pt>
                <c:pt idx="340">
                  <c:v>91.852245240277227</c:v>
                </c:pt>
                <c:pt idx="341">
                  <c:v>91.979729333882958</c:v>
                </c:pt>
                <c:pt idx="342">
                  <c:v>92.107036978665889</c:v>
                </c:pt>
                <c:pt idx="343">
                  <c:v>92.234168905259835</c:v>
                </c:pt>
                <c:pt idx="344">
                  <c:v>92.361125839276497</c:v>
                </c:pt>
                <c:pt idx="345">
                  <c:v>92.487908501345927</c:v>
                </c:pt>
                <c:pt idx="346">
                  <c:v>92.614517607165666</c:v>
                </c:pt>
                <c:pt idx="347">
                  <c:v>92.740953867548427</c:v>
                </c:pt>
                <c:pt idx="348">
                  <c:v>92.867217988466393</c:v>
                </c:pt>
                <c:pt idx="349">
                  <c:v>92.993310671101526</c:v>
                </c:pt>
                <c:pt idx="350">
                  <c:v>93.119232611886659</c:v>
                </c:pt>
                <c:pt idx="351">
                  <c:v>93.24498450255291</c:v>
                </c:pt>
                <c:pt idx="352">
                  <c:v>93.37056703017285</c:v>
                </c:pt>
                <c:pt idx="353">
                  <c:v>93.495980877204858</c:v>
                </c:pt>
                <c:pt idx="354">
                  <c:v>93.621226721536473</c:v>
                </c:pt>
                <c:pt idx="355">
                  <c:v>93.746305236525558</c:v>
                </c:pt>
                <c:pt idx="356">
                  <c:v>93.871217091048024</c:v>
                </c:pt>
                <c:pt idx="357">
                  <c:v>93.99596294952957</c:v>
                </c:pt>
                <c:pt idx="358">
                  <c:v>94.120543471996598</c:v>
                </c:pt>
                <c:pt idx="359">
                  <c:v>94.244959314113729</c:v>
                </c:pt>
                <c:pt idx="360">
                  <c:v>94.369211127217426</c:v>
                </c:pt>
                <c:pt idx="361">
                  <c:v>94.493299558372698</c:v>
                </c:pt>
                <c:pt idx="362">
                  <c:v>94.617225250388827</c:v>
                </c:pt>
                <c:pt idx="363">
                  <c:v>94.740988841880508</c:v>
                </c:pt>
                <c:pt idx="364">
                  <c:v>94.864590967294006</c:v>
                </c:pt>
                <c:pt idx="365">
                  <c:v>94.988032256945758</c:v>
                </c:pt>
                <c:pt idx="366">
                  <c:v>95.111313337064658</c:v>
                </c:pt>
                <c:pt idx="367">
                  <c:v>95.234434829824011</c:v>
                </c:pt>
                <c:pt idx="368">
                  <c:v>95.357397353379284</c:v>
                </c:pt>
                <c:pt idx="369">
                  <c:v>95.480201521914125</c:v>
                </c:pt>
                <c:pt idx="370">
                  <c:v>95.602847945652769</c:v>
                </c:pt>
                <c:pt idx="371">
                  <c:v>95.725337230924353</c:v>
                </c:pt>
                <c:pt idx="372">
                  <c:v>95.847669980181607</c:v>
                </c:pt>
                <c:pt idx="373">
                  <c:v>95.969846792021059</c:v>
                </c:pt>
                <c:pt idx="374">
                  <c:v>96.091868261256465</c:v>
                </c:pt>
                <c:pt idx="375">
                  <c:v>96.213734978917827</c:v>
                </c:pt>
                <c:pt idx="376">
                  <c:v>96.335447532294921</c:v>
                </c:pt>
                <c:pt idx="377">
                  <c:v>96.457006504984719</c:v>
                </c:pt>
                <c:pt idx="378">
                  <c:v>96.578412476893035</c:v>
                </c:pt>
                <c:pt idx="379">
                  <c:v>96.699666024304364</c:v>
                </c:pt>
                <c:pt idx="380">
                  <c:v>96.820767719878489</c:v>
                </c:pt>
                <c:pt idx="381">
                  <c:v>96.941718132707578</c:v>
                </c:pt>
                <c:pt idx="382">
                  <c:v>97.062517828335771</c:v>
                </c:pt>
                <c:pt idx="383">
                  <c:v>97.183167368792155</c:v>
                </c:pt>
                <c:pt idx="384">
                  <c:v>97.303667312619353</c:v>
                </c:pt>
                <c:pt idx="385">
                  <c:v>97.42401821491454</c:v>
                </c:pt>
                <c:pt idx="386">
                  <c:v>97.544220627340096</c:v>
                </c:pt>
                <c:pt idx="387">
                  <c:v>97.664275098161312</c:v>
                </c:pt>
                <c:pt idx="388">
                  <c:v>97.784182172292049</c:v>
                </c:pt>
                <c:pt idx="389">
                  <c:v>97.903942391298372</c:v>
                </c:pt>
                <c:pt idx="390">
                  <c:v>98.023556293440649</c:v>
                </c:pt>
                <c:pt idx="391">
                  <c:v>98.143024413699408</c:v>
                </c:pt>
                <c:pt idx="392">
                  <c:v>98.262347283802782</c:v>
                </c:pt>
                <c:pt idx="393">
                  <c:v>98.381525432254449</c:v>
                </c:pt>
                <c:pt idx="394">
                  <c:v>98.500559384360926</c:v>
                </c:pt>
                <c:pt idx="395">
                  <c:v>98.619449662258162</c:v>
                </c:pt>
                <c:pt idx="396">
                  <c:v>98.738196784938992</c:v>
                </c:pt>
                <c:pt idx="397">
                  <c:v>98.856801268278957</c:v>
                </c:pt>
                <c:pt idx="398">
                  <c:v>98.975263625064414</c:v>
                </c:pt>
                <c:pt idx="399">
                  <c:v>99.093584365009903</c:v>
                </c:pt>
                <c:pt idx="400">
                  <c:v>99.211763994801927</c:v>
                </c:pt>
                <c:pt idx="401">
                  <c:v>99.329803018100549</c:v>
                </c:pt>
                <c:pt idx="402">
                  <c:v>99.447701935586878</c:v>
                </c:pt>
                <c:pt idx="403">
                  <c:v>99.5654612449719</c:v>
                </c:pt>
                <c:pt idx="404">
                  <c:v>99.683081441028179</c:v>
                </c:pt>
                <c:pt idx="405">
                  <c:v>99.800563015612966</c:v>
                </c:pt>
                <c:pt idx="406">
                  <c:v>99.917906457691572</c:v>
                </c:pt>
                <c:pt idx="407">
                  <c:v>100.03511225336165</c:v>
                </c:pt>
                <c:pt idx="408">
                  <c:v>100.15218088587648</c:v>
                </c:pt>
                <c:pt idx="409">
                  <c:v>100.26911283566838</c:v>
                </c:pt>
                <c:pt idx="410">
                  <c:v>100.38590858037131</c:v>
                </c:pt>
                <c:pt idx="411">
                  <c:v>100.50256859484405</c:v>
                </c:pt>
                <c:pt idx="412">
                  <c:v>100.61909335119256</c:v>
                </c:pt>
                <c:pt idx="413">
                  <c:v>100.73548331879221</c:v>
                </c:pt>
                <c:pt idx="414">
                  <c:v>100.85173896431004</c:v>
                </c:pt>
                <c:pt idx="415">
                  <c:v>100.96786075172636</c:v>
                </c:pt>
                <c:pt idx="416">
                  <c:v>101.08384914235585</c:v>
                </c:pt>
                <c:pt idx="417">
                  <c:v>101.19970459487185</c:v>
                </c:pt>
                <c:pt idx="418">
                  <c:v>101.31542756532195</c:v>
                </c:pt>
                <c:pt idx="419">
                  <c:v>101.43101850715425</c:v>
                </c:pt>
                <c:pt idx="420">
                  <c:v>101.54647787123555</c:v>
                </c:pt>
                <c:pt idx="421">
                  <c:v>101.66180610587243</c:v>
                </c:pt>
                <c:pt idx="422">
                  <c:v>101.77700365683138</c:v>
                </c:pt>
                <c:pt idx="423">
                  <c:v>101.89207096735905</c:v>
                </c:pt>
                <c:pt idx="424">
                  <c:v>102.00700847820212</c:v>
                </c:pt>
                <c:pt idx="425">
                  <c:v>102.12181662762625</c:v>
                </c:pt>
                <c:pt idx="426">
                  <c:v>102.23649585143905</c:v>
                </c:pt>
                <c:pt idx="427">
                  <c:v>102.35104658300276</c:v>
                </c:pt>
                <c:pt idx="428">
                  <c:v>102.4654692532595</c:v>
                </c:pt>
                <c:pt idx="429">
                  <c:v>102.57976429074759</c:v>
                </c:pt>
                <c:pt idx="430">
                  <c:v>102.69393212161897</c:v>
                </c:pt>
                <c:pt idx="431">
                  <c:v>102.80797316966553</c:v>
                </c:pt>
                <c:pt idx="432">
                  <c:v>102.92188785632018</c:v>
                </c:pt>
                <c:pt idx="433">
                  <c:v>103.03567660069965</c:v>
                </c:pt>
                <c:pt idx="434">
                  <c:v>103.14933981959517</c:v>
                </c:pt>
                <c:pt idx="435">
                  <c:v>103.26287792751727</c:v>
                </c:pt>
                <c:pt idx="436">
                  <c:v>103.37629133668635</c:v>
                </c:pt>
                <c:pt idx="437">
                  <c:v>103.48958045708108</c:v>
                </c:pt>
                <c:pt idx="438">
                  <c:v>103.60274569641884</c:v>
                </c:pt>
                <c:pt idx="439">
                  <c:v>103.71578746021262</c:v>
                </c:pt>
                <c:pt idx="440">
                  <c:v>103.82870615174853</c:v>
                </c:pt>
                <c:pt idx="441">
                  <c:v>103.94150217214167</c:v>
                </c:pt>
                <c:pt idx="442">
                  <c:v>104.05417592031642</c:v>
                </c:pt>
                <c:pt idx="443">
                  <c:v>104.16672779304658</c:v>
                </c:pt>
                <c:pt idx="444">
                  <c:v>104.27915818496678</c:v>
                </c:pt>
                <c:pt idx="445">
                  <c:v>104.39146748858357</c:v>
                </c:pt>
                <c:pt idx="446">
                  <c:v>104.50365609429494</c:v>
                </c:pt>
                <c:pt idx="447">
                  <c:v>104.61572439040575</c:v>
                </c:pt>
                <c:pt idx="448">
                  <c:v>104.72767276314319</c:v>
                </c:pt>
                <c:pt idx="449">
                  <c:v>104.83950159667235</c:v>
                </c:pt>
                <c:pt idx="450">
                  <c:v>104.95121127311172</c:v>
                </c:pt>
                <c:pt idx="451">
                  <c:v>105.06280217254589</c:v>
                </c:pt>
                <c:pt idx="452">
                  <c:v>105.17427467305238</c:v>
                </c:pt>
                <c:pt idx="453">
                  <c:v>105.28562915069337</c:v>
                </c:pt>
                <c:pt idx="454">
                  <c:v>105.39686597955368</c:v>
                </c:pt>
                <c:pt idx="455">
                  <c:v>105.50798553174384</c:v>
                </c:pt>
                <c:pt idx="456">
                  <c:v>105.61898817741438</c:v>
                </c:pt>
                <c:pt idx="457">
                  <c:v>105.72987428478291</c:v>
                </c:pt>
                <c:pt idx="458">
                  <c:v>105.84064422012312</c:v>
                </c:pt>
                <c:pt idx="459">
                  <c:v>105.95129834780381</c:v>
                </c:pt>
                <c:pt idx="460">
                  <c:v>106.06183703029095</c:v>
                </c:pt>
                <c:pt idx="461">
                  <c:v>106.17226062816346</c:v>
                </c:pt>
                <c:pt idx="462">
                  <c:v>106.28256950012712</c:v>
                </c:pt>
                <c:pt idx="463">
                  <c:v>106.39276400302795</c:v>
                </c:pt>
                <c:pt idx="464">
                  <c:v>106.50284449186636</c:v>
                </c:pt>
                <c:pt idx="465">
                  <c:v>106.61281131980833</c:v>
                </c:pt>
                <c:pt idx="466">
                  <c:v>106.72266483820576</c:v>
                </c:pt>
                <c:pt idx="467">
                  <c:v>106.83240539659369</c:v>
                </c:pt>
                <c:pt idx="468">
                  <c:v>106.94203334272888</c:v>
                </c:pt>
                <c:pt idx="469">
                  <c:v>107.05154902257135</c:v>
                </c:pt>
                <c:pt idx="470">
                  <c:v>107.16095278032324</c:v>
                </c:pt>
                <c:pt idx="471">
                  <c:v>107.27024495842888</c:v>
                </c:pt>
                <c:pt idx="472">
                  <c:v>107.37942589758764</c:v>
                </c:pt>
                <c:pt idx="473">
                  <c:v>107.48849593677767</c:v>
                </c:pt>
                <c:pt idx="474">
                  <c:v>107.59745541324592</c:v>
                </c:pt>
                <c:pt idx="475">
                  <c:v>107.70630466254053</c:v>
                </c:pt>
                <c:pt idx="476">
                  <c:v>107.81504401851655</c:v>
                </c:pt>
                <c:pt idx="477">
                  <c:v>107.9236738133452</c:v>
                </c:pt>
                <c:pt idx="478">
                  <c:v>108.03219437752765</c:v>
                </c:pt>
                <c:pt idx="479">
                  <c:v>108.14060603990839</c:v>
                </c:pt>
              </c:numCache>
            </c:numRef>
          </c:yVal>
          <c:smooth val="0"/>
          <c:extLst>
            <c:ext xmlns:c16="http://schemas.microsoft.com/office/drawing/2014/chart" uri="{C3380CC4-5D6E-409C-BE32-E72D297353CC}">
              <c16:uniqueId val="{00000002-578B-4D26-B521-CFD4E2C0C366}"/>
            </c:ext>
          </c:extLst>
        </c:ser>
        <c:ser>
          <c:idx val="3"/>
          <c:order val="3"/>
          <c:tx>
            <c:strRef>
              <c:f>Sheet2!$E$1</c:f>
              <c:strCache>
                <c:ptCount val="1"/>
                <c:pt idx="0">
                  <c:v>underweight</c:v>
                </c:pt>
              </c:strCache>
            </c:strRef>
          </c:tx>
          <c:spPr>
            <a:ln w="28575">
              <a:noFill/>
            </a:ln>
          </c:spPr>
          <c:marker>
            <c:symbol val="square"/>
            <c:size val="5"/>
            <c:spPr>
              <a:noFill/>
              <a:ln>
                <a:solidFill>
                  <a:schemeClr val="tx1"/>
                </a:solidFill>
              </a:ln>
            </c:spPr>
          </c:marker>
          <c:xVal>
            <c:numRef>
              <c:f>Sheet2!$A$2:$A$510</c:f>
              <c:numCache>
                <c:formatCode>General</c:formatCode>
                <c:ptCount val="509"/>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20</c:v>
                </c:pt>
                <c:pt idx="481">
                  <c:v>20</c:v>
                </c:pt>
                <c:pt idx="482">
                  <c:v>20</c:v>
                </c:pt>
                <c:pt idx="483">
                  <c:v>20</c:v>
                </c:pt>
                <c:pt idx="484">
                  <c:v>107</c:v>
                </c:pt>
                <c:pt idx="485">
                  <c:v>132</c:v>
                </c:pt>
                <c:pt idx="486">
                  <c:v>208</c:v>
                </c:pt>
                <c:pt idx="487">
                  <c:v>108</c:v>
                </c:pt>
                <c:pt idx="488">
                  <c:v>133</c:v>
                </c:pt>
                <c:pt idx="489">
                  <c:v>209</c:v>
                </c:pt>
                <c:pt idx="490">
                  <c:v>24</c:v>
                </c:pt>
                <c:pt idx="491">
                  <c:v>145</c:v>
                </c:pt>
                <c:pt idx="492">
                  <c:v>281</c:v>
                </c:pt>
                <c:pt idx="493">
                  <c:v>179</c:v>
                </c:pt>
                <c:pt idx="494">
                  <c:v>282</c:v>
                </c:pt>
                <c:pt idx="495">
                  <c:v>146</c:v>
                </c:pt>
                <c:pt idx="496">
                  <c:v>180</c:v>
                </c:pt>
                <c:pt idx="497">
                  <c:v>33</c:v>
                </c:pt>
                <c:pt idx="498">
                  <c:v>38</c:v>
                </c:pt>
                <c:pt idx="499">
                  <c:v>174</c:v>
                </c:pt>
                <c:pt idx="500">
                  <c:v>337</c:v>
                </c:pt>
                <c:pt idx="501">
                  <c:v>215</c:v>
                </c:pt>
                <c:pt idx="502">
                  <c:v>338</c:v>
                </c:pt>
                <c:pt idx="503">
                  <c:v>175</c:v>
                </c:pt>
                <c:pt idx="504">
                  <c:v>39</c:v>
                </c:pt>
                <c:pt idx="505">
                  <c:v>499</c:v>
                </c:pt>
                <c:pt idx="506">
                  <c:v>499</c:v>
                </c:pt>
                <c:pt idx="507">
                  <c:v>499</c:v>
                </c:pt>
                <c:pt idx="508">
                  <c:v>216</c:v>
                </c:pt>
              </c:numCache>
            </c:numRef>
          </c:xVal>
          <c:yVal>
            <c:numRef>
              <c:f>Sheet2!$E$2:$E$510</c:f>
              <c:numCache>
                <c:formatCode>General</c:formatCode>
                <c:ptCount val="509"/>
                <c:pt idx="484">
                  <c:v>64</c:v>
                </c:pt>
                <c:pt idx="485">
                  <c:v>71</c:v>
                </c:pt>
              </c:numCache>
            </c:numRef>
          </c:yVal>
          <c:smooth val="0"/>
          <c:extLst>
            <c:ext xmlns:c16="http://schemas.microsoft.com/office/drawing/2014/chart" uri="{C3380CC4-5D6E-409C-BE32-E72D297353CC}">
              <c16:uniqueId val="{00000003-578B-4D26-B521-CFD4E2C0C366}"/>
            </c:ext>
          </c:extLst>
        </c:ser>
        <c:ser>
          <c:idx val="4"/>
          <c:order val="4"/>
          <c:tx>
            <c:strRef>
              <c:f>Sheet2!$F$1</c:f>
              <c:strCache>
                <c:ptCount val="1"/>
                <c:pt idx="0">
                  <c:v>normal</c:v>
                </c:pt>
              </c:strCache>
            </c:strRef>
          </c:tx>
          <c:spPr>
            <a:ln w="28575">
              <a:noFill/>
            </a:ln>
          </c:spPr>
          <c:marker>
            <c:symbol val="plus"/>
            <c:size val="15"/>
            <c:spPr>
              <a:noFill/>
              <a:ln>
                <a:solidFill>
                  <a:schemeClr val="tx1"/>
                </a:solidFill>
              </a:ln>
            </c:spPr>
          </c:marker>
          <c:xVal>
            <c:numRef>
              <c:f>Sheet2!$A$2:$A$510</c:f>
              <c:numCache>
                <c:formatCode>General</c:formatCode>
                <c:ptCount val="509"/>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20</c:v>
                </c:pt>
                <c:pt idx="481">
                  <c:v>20</c:v>
                </c:pt>
                <c:pt idx="482">
                  <c:v>20</c:v>
                </c:pt>
                <c:pt idx="483">
                  <c:v>20</c:v>
                </c:pt>
                <c:pt idx="484">
                  <c:v>107</c:v>
                </c:pt>
                <c:pt idx="485">
                  <c:v>132</c:v>
                </c:pt>
                <c:pt idx="486">
                  <c:v>208</c:v>
                </c:pt>
                <c:pt idx="487">
                  <c:v>108</c:v>
                </c:pt>
                <c:pt idx="488">
                  <c:v>133</c:v>
                </c:pt>
                <c:pt idx="489">
                  <c:v>209</c:v>
                </c:pt>
                <c:pt idx="490">
                  <c:v>24</c:v>
                </c:pt>
                <c:pt idx="491">
                  <c:v>145</c:v>
                </c:pt>
                <c:pt idx="492">
                  <c:v>281</c:v>
                </c:pt>
                <c:pt idx="493">
                  <c:v>179</c:v>
                </c:pt>
                <c:pt idx="494">
                  <c:v>282</c:v>
                </c:pt>
                <c:pt idx="495">
                  <c:v>146</c:v>
                </c:pt>
                <c:pt idx="496">
                  <c:v>180</c:v>
                </c:pt>
                <c:pt idx="497">
                  <c:v>33</c:v>
                </c:pt>
                <c:pt idx="498">
                  <c:v>38</c:v>
                </c:pt>
                <c:pt idx="499">
                  <c:v>174</c:v>
                </c:pt>
                <c:pt idx="500">
                  <c:v>337</c:v>
                </c:pt>
                <c:pt idx="501">
                  <c:v>215</c:v>
                </c:pt>
                <c:pt idx="502">
                  <c:v>338</c:v>
                </c:pt>
                <c:pt idx="503">
                  <c:v>175</c:v>
                </c:pt>
                <c:pt idx="504">
                  <c:v>39</c:v>
                </c:pt>
                <c:pt idx="505">
                  <c:v>499</c:v>
                </c:pt>
                <c:pt idx="506">
                  <c:v>499</c:v>
                </c:pt>
                <c:pt idx="507">
                  <c:v>499</c:v>
                </c:pt>
                <c:pt idx="508">
                  <c:v>216</c:v>
                </c:pt>
              </c:numCache>
            </c:numRef>
          </c:xVal>
          <c:yVal>
            <c:numRef>
              <c:f>Sheet2!$F$2:$F$510</c:f>
              <c:numCache>
                <c:formatCode>General</c:formatCode>
                <c:ptCount val="509"/>
                <c:pt idx="487">
                  <c:v>64</c:v>
                </c:pt>
                <c:pt idx="488">
                  <c:v>71</c:v>
                </c:pt>
                <c:pt idx="491">
                  <c:v>64</c:v>
                </c:pt>
                <c:pt idx="493">
                  <c:v>71</c:v>
                </c:pt>
              </c:numCache>
            </c:numRef>
          </c:yVal>
          <c:smooth val="0"/>
          <c:extLst>
            <c:ext xmlns:c16="http://schemas.microsoft.com/office/drawing/2014/chart" uri="{C3380CC4-5D6E-409C-BE32-E72D297353CC}">
              <c16:uniqueId val="{00000004-578B-4D26-B521-CFD4E2C0C366}"/>
            </c:ext>
          </c:extLst>
        </c:ser>
        <c:ser>
          <c:idx val="5"/>
          <c:order val="5"/>
          <c:tx>
            <c:strRef>
              <c:f>Sheet2!$G$1</c:f>
              <c:strCache>
                <c:ptCount val="1"/>
                <c:pt idx="0">
                  <c:v>overweight</c:v>
                </c:pt>
              </c:strCache>
            </c:strRef>
          </c:tx>
          <c:spPr>
            <a:ln>
              <a:noFill/>
            </a:ln>
          </c:spPr>
          <c:marker>
            <c:symbol val="triangle"/>
            <c:size val="5"/>
            <c:spPr>
              <a:noFill/>
              <a:ln>
                <a:solidFill>
                  <a:schemeClr val="tx1"/>
                </a:solidFill>
              </a:ln>
            </c:spPr>
          </c:marker>
          <c:xVal>
            <c:numRef>
              <c:f>Sheet2!$A$2:$A$510</c:f>
              <c:numCache>
                <c:formatCode>General</c:formatCode>
                <c:ptCount val="509"/>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20</c:v>
                </c:pt>
                <c:pt idx="481">
                  <c:v>20</c:v>
                </c:pt>
                <c:pt idx="482">
                  <c:v>20</c:v>
                </c:pt>
                <c:pt idx="483">
                  <c:v>20</c:v>
                </c:pt>
                <c:pt idx="484">
                  <c:v>107</c:v>
                </c:pt>
                <c:pt idx="485">
                  <c:v>132</c:v>
                </c:pt>
                <c:pt idx="486">
                  <c:v>208</c:v>
                </c:pt>
                <c:pt idx="487">
                  <c:v>108</c:v>
                </c:pt>
                <c:pt idx="488">
                  <c:v>133</c:v>
                </c:pt>
                <c:pt idx="489">
                  <c:v>209</c:v>
                </c:pt>
                <c:pt idx="490">
                  <c:v>24</c:v>
                </c:pt>
                <c:pt idx="491">
                  <c:v>145</c:v>
                </c:pt>
                <c:pt idx="492">
                  <c:v>281</c:v>
                </c:pt>
                <c:pt idx="493">
                  <c:v>179</c:v>
                </c:pt>
                <c:pt idx="494">
                  <c:v>282</c:v>
                </c:pt>
                <c:pt idx="495">
                  <c:v>146</c:v>
                </c:pt>
                <c:pt idx="496">
                  <c:v>180</c:v>
                </c:pt>
                <c:pt idx="497">
                  <c:v>33</c:v>
                </c:pt>
                <c:pt idx="498">
                  <c:v>38</c:v>
                </c:pt>
                <c:pt idx="499">
                  <c:v>174</c:v>
                </c:pt>
                <c:pt idx="500">
                  <c:v>337</c:v>
                </c:pt>
                <c:pt idx="501">
                  <c:v>215</c:v>
                </c:pt>
                <c:pt idx="502">
                  <c:v>338</c:v>
                </c:pt>
                <c:pt idx="503">
                  <c:v>175</c:v>
                </c:pt>
                <c:pt idx="504">
                  <c:v>39</c:v>
                </c:pt>
                <c:pt idx="505">
                  <c:v>499</c:v>
                </c:pt>
                <c:pt idx="506">
                  <c:v>499</c:v>
                </c:pt>
                <c:pt idx="507">
                  <c:v>499</c:v>
                </c:pt>
                <c:pt idx="508">
                  <c:v>216</c:v>
                </c:pt>
              </c:numCache>
            </c:numRef>
          </c:xVal>
          <c:yVal>
            <c:numRef>
              <c:f>Sheet2!$G$2:$G$510</c:f>
              <c:numCache>
                <c:formatCode>General</c:formatCode>
                <c:ptCount val="509"/>
                <c:pt idx="495">
                  <c:v>64</c:v>
                </c:pt>
                <c:pt idx="496">
                  <c:v>71</c:v>
                </c:pt>
                <c:pt idx="499">
                  <c:v>64</c:v>
                </c:pt>
                <c:pt idx="501">
                  <c:v>71</c:v>
                </c:pt>
              </c:numCache>
            </c:numRef>
          </c:yVal>
          <c:smooth val="0"/>
          <c:extLst>
            <c:ext xmlns:c16="http://schemas.microsoft.com/office/drawing/2014/chart" uri="{C3380CC4-5D6E-409C-BE32-E72D297353CC}">
              <c16:uniqueId val="{00000005-578B-4D26-B521-CFD4E2C0C366}"/>
            </c:ext>
          </c:extLst>
        </c:ser>
        <c:ser>
          <c:idx val="6"/>
          <c:order val="6"/>
          <c:tx>
            <c:strRef>
              <c:f>Sheet2!$H$1</c:f>
              <c:strCache>
                <c:ptCount val="1"/>
                <c:pt idx="0">
                  <c:v>obese</c:v>
                </c:pt>
              </c:strCache>
            </c:strRef>
          </c:tx>
          <c:spPr>
            <a:ln>
              <a:noFill/>
            </a:ln>
          </c:spPr>
          <c:marker>
            <c:symbol val="star"/>
            <c:size val="10"/>
            <c:spPr>
              <a:noFill/>
              <a:ln>
                <a:solidFill>
                  <a:schemeClr val="tx1"/>
                </a:solidFill>
              </a:ln>
            </c:spPr>
          </c:marker>
          <c:xVal>
            <c:numRef>
              <c:f>Sheet2!$A$2:$A$510</c:f>
              <c:numCache>
                <c:formatCode>General</c:formatCode>
                <c:ptCount val="509"/>
                <c:pt idx="0">
                  <c:v>20</c:v>
                </c:pt>
                <c:pt idx="1">
                  <c:v>21</c:v>
                </c:pt>
                <c:pt idx="2">
                  <c:v>22</c:v>
                </c:pt>
                <c:pt idx="3">
                  <c:v>23</c:v>
                </c:pt>
                <c:pt idx="4">
                  <c:v>24</c:v>
                </c:pt>
                <c:pt idx="5">
                  <c:v>25</c:v>
                </c:pt>
                <c:pt idx="6">
                  <c:v>26</c:v>
                </c:pt>
                <c:pt idx="7">
                  <c:v>27</c:v>
                </c:pt>
                <c:pt idx="8">
                  <c:v>28</c:v>
                </c:pt>
                <c:pt idx="9">
                  <c:v>29</c:v>
                </c:pt>
                <c:pt idx="10">
                  <c:v>30</c:v>
                </c:pt>
                <c:pt idx="11">
                  <c:v>31</c:v>
                </c:pt>
                <c:pt idx="12">
                  <c:v>32</c:v>
                </c:pt>
                <c:pt idx="13">
                  <c:v>33</c:v>
                </c:pt>
                <c:pt idx="14">
                  <c:v>34</c:v>
                </c:pt>
                <c:pt idx="15">
                  <c:v>35</c:v>
                </c:pt>
                <c:pt idx="16">
                  <c:v>36</c:v>
                </c:pt>
                <c:pt idx="17">
                  <c:v>37</c:v>
                </c:pt>
                <c:pt idx="18">
                  <c:v>38</c:v>
                </c:pt>
                <c:pt idx="19">
                  <c:v>39</c:v>
                </c:pt>
                <c:pt idx="20">
                  <c:v>40</c:v>
                </c:pt>
                <c:pt idx="21">
                  <c:v>41</c:v>
                </c:pt>
                <c:pt idx="22">
                  <c:v>42</c:v>
                </c:pt>
                <c:pt idx="23">
                  <c:v>43</c:v>
                </c:pt>
                <c:pt idx="24">
                  <c:v>44</c:v>
                </c:pt>
                <c:pt idx="25">
                  <c:v>45</c:v>
                </c:pt>
                <c:pt idx="26">
                  <c:v>46</c:v>
                </c:pt>
                <c:pt idx="27">
                  <c:v>47</c:v>
                </c:pt>
                <c:pt idx="28">
                  <c:v>48</c:v>
                </c:pt>
                <c:pt idx="29">
                  <c:v>49</c:v>
                </c:pt>
                <c:pt idx="30">
                  <c:v>50</c:v>
                </c:pt>
                <c:pt idx="31">
                  <c:v>51</c:v>
                </c:pt>
                <c:pt idx="32">
                  <c:v>52</c:v>
                </c:pt>
                <c:pt idx="33">
                  <c:v>53</c:v>
                </c:pt>
                <c:pt idx="34">
                  <c:v>54</c:v>
                </c:pt>
                <c:pt idx="35">
                  <c:v>55</c:v>
                </c:pt>
                <c:pt idx="36">
                  <c:v>56</c:v>
                </c:pt>
                <c:pt idx="37">
                  <c:v>57</c:v>
                </c:pt>
                <c:pt idx="38">
                  <c:v>58</c:v>
                </c:pt>
                <c:pt idx="39">
                  <c:v>59</c:v>
                </c:pt>
                <c:pt idx="40">
                  <c:v>60</c:v>
                </c:pt>
                <c:pt idx="41">
                  <c:v>61</c:v>
                </c:pt>
                <c:pt idx="42">
                  <c:v>62</c:v>
                </c:pt>
                <c:pt idx="43">
                  <c:v>63</c:v>
                </c:pt>
                <c:pt idx="44">
                  <c:v>64</c:v>
                </c:pt>
                <c:pt idx="45">
                  <c:v>65</c:v>
                </c:pt>
                <c:pt idx="46">
                  <c:v>66</c:v>
                </c:pt>
                <c:pt idx="47">
                  <c:v>67</c:v>
                </c:pt>
                <c:pt idx="48">
                  <c:v>68</c:v>
                </c:pt>
                <c:pt idx="49">
                  <c:v>69</c:v>
                </c:pt>
                <c:pt idx="50">
                  <c:v>70</c:v>
                </c:pt>
                <c:pt idx="51">
                  <c:v>71</c:v>
                </c:pt>
                <c:pt idx="52">
                  <c:v>72</c:v>
                </c:pt>
                <c:pt idx="53">
                  <c:v>73</c:v>
                </c:pt>
                <c:pt idx="54">
                  <c:v>74</c:v>
                </c:pt>
                <c:pt idx="55">
                  <c:v>75</c:v>
                </c:pt>
                <c:pt idx="56">
                  <c:v>76</c:v>
                </c:pt>
                <c:pt idx="57">
                  <c:v>77</c:v>
                </c:pt>
                <c:pt idx="58">
                  <c:v>78</c:v>
                </c:pt>
                <c:pt idx="59">
                  <c:v>79</c:v>
                </c:pt>
                <c:pt idx="60">
                  <c:v>80</c:v>
                </c:pt>
                <c:pt idx="61">
                  <c:v>81</c:v>
                </c:pt>
                <c:pt idx="62">
                  <c:v>82</c:v>
                </c:pt>
                <c:pt idx="63">
                  <c:v>83</c:v>
                </c:pt>
                <c:pt idx="64">
                  <c:v>84</c:v>
                </c:pt>
                <c:pt idx="65">
                  <c:v>85</c:v>
                </c:pt>
                <c:pt idx="66">
                  <c:v>86</c:v>
                </c:pt>
                <c:pt idx="67">
                  <c:v>87</c:v>
                </c:pt>
                <c:pt idx="68">
                  <c:v>88</c:v>
                </c:pt>
                <c:pt idx="69">
                  <c:v>89</c:v>
                </c:pt>
                <c:pt idx="70">
                  <c:v>90</c:v>
                </c:pt>
                <c:pt idx="71">
                  <c:v>91</c:v>
                </c:pt>
                <c:pt idx="72">
                  <c:v>92</c:v>
                </c:pt>
                <c:pt idx="73">
                  <c:v>93</c:v>
                </c:pt>
                <c:pt idx="74">
                  <c:v>94</c:v>
                </c:pt>
                <c:pt idx="75">
                  <c:v>95</c:v>
                </c:pt>
                <c:pt idx="76">
                  <c:v>96</c:v>
                </c:pt>
                <c:pt idx="77">
                  <c:v>97</c:v>
                </c:pt>
                <c:pt idx="78">
                  <c:v>98</c:v>
                </c:pt>
                <c:pt idx="79">
                  <c:v>99</c:v>
                </c:pt>
                <c:pt idx="80">
                  <c:v>100</c:v>
                </c:pt>
                <c:pt idx="81">
                  <c:v>101</c:v>
                </c:pt>
                <c:pt idx="82">
                  <c:v>102</c:v>
                </c:pt>
                <c:pt idx="83">
                  <c:v>103</c:v>
                </c:pt>
                <c:pt idx="84">
                  <c:v>104</c:v>
                </c:pt>
                <c:pt idx="85">
                  <c:v>105</c:v>
                </c:pt>
                <c:pt idx="86">
                  <c:v>106</c:v>
                </c:pt>
                <c:pt idx="87">
                  <c:v>107</c:v>
                </c:pt>
                <c:pt idx="88">
                  <c:v>108</c:v>
                </c:pt>
                <c:pt idx="89">
                  <c:v>109</c:v>
                </c:pt>
                <c:pt idx="90">
                  <c:v>110</c:v>
                </c:pt>
                <c:pt idx="91">
                  <c:v>111</c:v>
                </c:pt>
                <c:pt idx="92">
                  <c:v>112</c:v>
                </c:pt>
                <c:pt idx="93">
                  <c:v>113</c:v>
                </c:pt>
                <c:pt idx="94">
                  <c:v>114</c:v>
                </c:pt>
                <c:pt idx="95">
                  <c:v>115</c:v>
                </c:pt>
                <c:pt idx="96">
                  <c:v>116</c:v>
                </c:pt>
                <c:pt idx="97">
                  <c:v>117</c:v>
                </c:pt>
                <c:pt idx="98">
                  <c:v>118</c:v>
                </c:pt>
                <c:pt idx="99">
                  <c:v>119</c:v>
                </c:pt>
                <c:pt idx="100">
                  <c:v>120</c:v>
                </c:pt>
                <c:pt idx="101">
                  <c:v>121</c:v>
                </c:pt>
                <c:pt idx="102">
                  <c:v>122</c:v>
                </c:pt>
                <c:pt idx="103">
                  <c:v>123</c:v>
                </c:pt>
                <c:pt idx="104">
                  <c:v>124</c:v>
                </c:pt>
                <c:pt idx="105">
                  <c:v>125</c:v>
                </c:pt>
                <c:pt idx="106">
                  <c:v>126</c:v>
                </c:pt>
                <c:pt idx="107">
                  <c:v>127</c:v>
                </c:pt>
                <c:pt idx="108">
                  <c:v>128</c:v>
                </c:pt>
                <c:pt idx="109">
                  <c:v>129</c:v>
                </c:pt>
                <c:pt idx="110">
                  <c:v>130</c:v>
                </c:pt>
                <c:pt idx="111">
                  <c:v>131</c:v>
                </c:pt>
                <c:pt idx="112">
                  <c:v>132</c:v>
                </c:pt>
                <c:pt idx="113">
                  <c:v>133</c:v>
                </c:pt>
                <c:pt idx="114">
                  <c:v>134</c:v>
                </c:pt>
                <c:pt idx="115">
                  <c:v>135</c:v>
                </c:pt>
                <c:pt idx="116">
                  <c:v>136</c:v>
                </c:pt>
                <c:pt idx="117">
                  <c:v>137</c:v>
                </c:pt>
                <c:pt idx="118">
                  <c:v>138</c:v>
                </c:pt>
                <c:pt idx="119">
                  <c:v>139</c:v>
                </c:pt>
                <c:pt idx="120">
                  <c:v>140</c:v>
                </c:pt>
                <c:pt idx="121">
                  <c:v>141</c:v>
                </c:pt>
                <c:pt idx="122">
                  <c:v>142</c:v>
                </c:pt>
                <c:pt idx="123">
                  <c:v>143</c:v>
                </c:pt>
                <c:pt idx="124">
                  <c:v>144</c:v>
                </c:pt>
                <c:pt idx="125">
                  <c:v>145</c:v>
                </c:pt>
                <c:pt idx="126">
                  <c:v>146</c:v>
                </c:pt>
                <c:pt idx="127">
                  <c:v>147</c:v>
                </c:pt>
                <c:pt idx="128">
                  <c:v>148</c:v>
                </c:pt>
                <c:pt idx="129">
                  <c:v>149</c:v>
                </c:pt>
                <c:pt idx="130">
                  <c:v>150</c:v>
                </c:pt>
                <c:pt idx="131">
                  <c:v>151</c:v>
                </c:pt>
                <c:pt idx="132">
                  <c:v>152</c:v>
                </c:pt>
                <c:pt idx="133">
                  <c:v>153</c:v>
                </c:pt>
                <c:pt idx="134">
                  <c:v>154</c:v>
                </c:pt>
                <c:pt idx="135">
                  <c:v>155</c:v>
                </c:pt>
                <c:pt idx="136">
                  <c:v>156</c:v>
                </c:pt>
                <c:pt idx="137">
                  <c:v>157</c:v>
                </c:pt>
                <c:pt idx="138">
                  <c:v>158</c:v>
                </c:pt>
                <c:pt idx="139">
                  <c:v>159</c:v>
                </c:pt>
                <c:pt idx="140">
                  <c:v>160</c:v>
                </c:pt>
                <c:pt idx="141">
                  <c:v>161</c:v>
                </c:pt>
                <c:pt idx="142">
                  <c:v>162</c:v>
                </c:pt>
                <c:pt idx="143">
                  <c:v>163</c:v>
                </c:pt>
                <c:pt idx="144">
                  <c:v>164</c:v>
                </c:pt>
                <c:pt idx="145">
                  <c:v>165</c:v>
                </c:pt>
                <c:pt idx="146">
                  <c:v>166</c:v>
                </c:pt>
                <c:pt idx="147">
                  <c:v>167</c:v>
                </c:pt>
                <c:pt idx="148">
                  <c:v>168</c:v>
                </c:pt>
                <c:pt idx="149">
                  <c:v>169</c:v>
                </c:pt>
                <c:pt idx="150">
                  <c:v>170</c:v>
                </c:pt>
                <c:pt idx="151">
                  <c:v>171</c:v>
                </c:pt>
                <c:pt idx="152">
                  <c:v>172</c:v>
                </c:pt>
                <c:pt idx="153">
                  <c:v>173</c:v>
                </c:pt>
                <c:pt idx="154">
                  <c:v>174</c:v>
                </c:pt>
                <c:pt idx="155">
                  <c:v>175</c:v>
                </c:pt>
                <c:pt idx="156">
                  <c:v>176</c:v>
                </c:pt>
                <c:pt idx="157">
                  <c:v>177</c:v>
                </c:pt>
                <c:pt idx="158">
                  <c:v>178</c:v>
                </c:pt>
                <c:pt idx="159">
                  <c:v>179</c:v>
                </c:pt>
                <c:pt idx="160">
                  <c:v>180</c:v>
                </c:pt>
                <c:pt idx="161">
                  <c:v>181</c:v>
                </c:pt>
                <c:pt idx="162">
                  <c:v>182</c:v>
                </c:pt>
                <c:pt idx="163">
                  <c:v>183</c:v>
                </c:pt>
                <c:pt idx="164">
                  <c:v>184</c:v>
                </c:pt>
                <c:pt idx="165">
                  <c:v>185</c:v>
                </c:pt>
                <c:pt idx="166">
                  <c:v>186</c:v>
                </c:pt>
                <c:pt idx="167">
                  <c:v>187</c:v>
                </c:pt>
                <c:pt idx="168">
                  <c:v>188</c:v>
                </c:pt>
                <c:pt idx="169">
                  <c:v>189</c:v>
                </c:pt>
                <c:pt idx="170">
                  <c:v>190</c:v>
                </c:pt>
                <c:pt idx="171">
                  <c:v>191</c:v>
                </c:pt>
                <c:pt idx="172">
                  <c:v>192</c:v>
                </c:pt>
                <c:pt idx="173">
                  <c:v>193</c:v>
                </c:pt>
                <c:pt idx="174">
                  <c:v>194</c:v>
                </c:pt>
                <c:pt idx="175">
                  <c:v>195</c:v>
                </c:pt>
                <c:pt idx="176">
                  <c:v>196</c:v>
                </c:pt>
                <c:pt idx="177">
                  <c:v>197</c:v>
                </c:pt>
                <c:pt idx="178">
                  <c:v>198</c:v>
                </c:pt>
                <c:pt idx="179">
                  <c:v>199</c:v>
                </c:pt>
                <c:pt idx="180">
                  <c:v>200</c:v>
                </c:pt>
                <c:pt idx="181">
                  <c:v>201</c:v>
                </c:pt>
                <c:pt idx="182">
                  <c:v>202</c:v>
                </c:pt>
                <c:pt idx="183">
                  <c:v>203</c:v>
                </c:pt>
                <c:pt idx="184">
                  <c:v>204</c:v>
                </c:pt>
                <c:pt idx="185">
                  <c:v>205</c:v>
                </c:pt>
                <c:pt idx="186">
                  <c:v>206</c:v>
                </c:pt>
                <c:pt idx="187">
                  <c:v>207</c:v>
                </c:pt>
                <c:pt idx="188">
                  <c:v>208</c:v>
                </c:pt>
                <c:pt idx="189">
                  <c:v>209</c:v>
                </c:pt>
                <c:pt idx="190">
                  <c:v>210</c:v>
                </c:pt>
                <c:pt idx="191">
                  <c:v>211</c:v>
                </c:pt>
                <c:pt idx="192">
                  <c:v>212</c:v>
                </c:pt>
                <c:pt idx="193">
                  <c:v>213</c:v>
                </c:pt>
                <c:pt idx="194">
                  <c:v>214</c:v>
                </c:pt>
                <c:pt idx="195">
                  <c:v>215</c:v>
                </c:pt>
                <c:pt idx="196">
                  <c:v>216</c:v>
                </c:pt>
                <c:pt idx="197">
                  <c:v>217</c:v>
                </c:pt>
                <c:pt idx="198">
                  <c:v>218</c:v>
                </c:pt>
                <c:pt idx="199">
                  <c:v>219</c:v>
                </c:pt>
                <c:pt idx="200">
                  <c:v>220</c:v>
                </c:pt>
                <c:pt idx="201">
                  <c:v>221</c:v>
                </c:pt>
                <c:pt idx="202">
                  <c:v>222</c:v>
                </c:pt>
                <c:pt idx="203">
                  <c:v>223</c:v>
                </c:pt>
                <c:pt idx="204">
                  <c:v>224</c:v>
                </c:pt>
                <c:pt idx="205">
                  <c:v>225</c:v>
                </c:pt>
                <c:pt idx="206">
                  <c:v>226</c:v>
                </c:pt>
                <c:pt idx="207">
                  <c:v>227</c:v>
                </c:pt>
                <c:pt idx="208">
                  <c:v>228</c:v>
                </c:pt>
                <c:pt idx="209">
                  <c:v>229</c:v>
                </c:pt>
                <c:pt idx="210">
                  <c:v>230</c:v>
                </c:pt>
                <c:pt idx="211">
                  <c:v>231</c:v>
                </c:pt>
                <c:pt idx="212">
                  <c:v>232</c:v>
                </c:pt>
                <c:pt idx="213">
                  <c:v>233</c:v>
                </c:pt>
                <c:pt idx="214">
                  <c:v>234</c:v>
                </c:pt>
                <c:pt idx="215">
                  <c:v>235</c:v>
                </c:pt>
                <c:pt idx="216">
                  <c:v>236</c:v>
                </c:pt>
                <c:pt idx="217">
                  <c:v>237</c:v>
                </c:pt>
                <c:pt idx="218">
                  <c:v>238</c:v>
                </c:pt>
                <c:pt idx="219">
                  <c:v>239</c:v>
                </c:pt>
                <c:pt idx="220">
                  <c:v>240</c:v>
                </c:pt>
                <c:pt idx="221">
                  <c:v>241</c:v>
                </c:pt>
                <c:pt idx="222">
                  <c:v>242</c:v>
                </c:pt>
                <c:pt idx="223">
                  <c:v>243</c:v>
                </c:pt>
                <c:pt idx="224">
                  <c:v>244</c:v>
                </c:pt>
                <c:pt idx="225">
                  <c:v>245</c:v>
                </c:pt>
                <c:pt idx="226">
                  <c:v>246</c:v>
                </c:pt>
                <c:pt idx="227">
                  <c:v>247</c:v>
                </c:pt>
                <c:pt idx="228">
                  <c:v>248</c:v>
                </c:pt>
                <c:pt idx="229">
                  <c:v>249</c:v>
                </c:pt>
                <c:pt idx="230">
                  <c:v>250</c:v>
                </c:pt>
                <c:pt idx="231">
                  <c:v>251</c:v>
                </c:pt>
                <c:pt idx="232">
                  <c:v>252</c:v>
                </c:pt>
                <c:pt idx="233">
                  <c:v>253</c:v>
                </c:pt>
                <c:pt idx="234">
                  <c:v>254</c:v>
                </c:pt>
                <c:pt idx="235">
                  <c:v>255</c:v>
                </c:pt>
                <c:pt idx="236">
                  <c:v>256</c:v>
                </c:pt>
                <c:pt idx="237">
                  <c:v>257</c:v>
                </c:pt>
                <c:pt idx="238">
                  <c:v>258</c:v>
                </c:pt>
                <c:pt idx="239">
                  <c:v>259</c:v>
                </c:pt>
                <c:pt idx="240">
                  <c:v>260</c:v>
                </c:pt>
                <c:pt idx="241">
                  <c:v>261</c:v>
                </c:pt>
                <c:pt idx="242">
                  <c:v>262</c:v>
                </c:pt>
                <c:pt idx="243">
                  <c:v>263</c:v>
                </c:pt>
                <c:pt idx="244">
                  <c:v>264</c:v>
                </c:pt>
                <c:pt idx="245">
                  <c:v>265</c:v>
                </c:pt>
                <c:pt idx="246">
                  <c:v>266</c:v>
                </c:pt>
                <c:pt idx="247">
                  <c:v>267</c:v>
                </c:pt>
                <c:pt idx="248">
                  <c:v>268</c:v>
                </c:pt>
                <c:pt idx="249">
                  <c:v>269</c:v>
                </c:pt>
                <c:pt idx="250">
                  <c:v>270</c:v>
                </c:pt>
                <c:pt idx="251">
                  <c:v>271</c:v>
                </c:pt>
                <c:pt idx="252">
                  <c:v>272</c:v>
                </c:pt>
                <c:pt idx="253">
                  <c:v>273</c:v>
                </c:pt>
                <c:pt idx="254">
                  <c:v>274</c:v>
                </c:pt>
                <c:pt idx="255">
                  <c:v>275</c:v>
                </c:pt>
                <c:pt idx="256">
                  <c:v>276</c:v>
                </c:pt>
                <c:pt idx="257">
                  <c:v>277</c:v>
                </c:pt>
                <c:pt idx="258">
                  <c:v>278</c:v>
                </c:pt>
                <c:pt idx="259">
                  <c:v>279</c:v>
                </c:pt>
                <c:pt idx="260">
                  <c:v>280</c:v>
                </c:pt>
                <c:pt idx="261">
                  <c:v>281</c:v>
                </c:pt>
                <c:pt idx="262">
                  <c:v>282</c:v>
                </c:pt>
                <c:pt idx="263">
                  <c:v>283</c:v>
                </c:pt>
                <c:pt idx="264">
                  <c:v>284</c:v>
                </c:pt>
                <c:pt idx="265">
                  <c:v>285</c:v>
                </c:pt>
                <c:pt idx="266">
                  <c:v>286</c:v>
                </c:pt>
                <c:pt idx="267">
                  <c:v>287</c:v>
                </c:pt>
                <c:pt idx="268">
                  <c:v>288</c:v>
                </c:pt>
                <c:pt idx="269">
                  <c:v>289</c:v>
                </c:pt>
                <c:pt idx="270">
                  <c:v>290</c:v>
                </c:pt>
                <c:pt idx="271">
                  <c:v>291</c:v>
                </c:pt>
                <c:pt idx="272">
                  <c:v>292</c:v>
                </c:pt>
                <c:pt idx="273">
                  <c:v>293</c:v>
                </c:pt>
                <c:pt idx="274">
                  <c:v>294</c:v>
                </c:pt>
                <c:pt idx="275">
                  <c:v>295</c:v>
                </c:pt>
                <c:pt idx="276">
                  <c:v>296</c:v>
                </c:pt>
                <c:pt idx="277">
                  <c:v>297</c:v>
                </c:pt>
                <c:pt idx="278">
                  <c:v>298</c:v>
                </c:pt>
                <c:pt idx="279">
                  <c:v>299</c:v>
                </c:pt>
                <c:pt idx="280">
                  <c:v>300</c:v>
                </c:pt>
                <c:pt idx="281">
                  <c:v>301</c:v>
                </c:pt>
                <c:pt idx="282">
                  <c:v>302</c:v>
                </c:pt>
                <c:pt idx="283">
                  <c:v>303</c:v>
                </c:pt>
                <c:pt idx="284">
                  <c:v>304</c:v>
                </c:pt>
                <c:pt idx="285">
                  <c:v>305</c:v>
                </c:pt>
                <c:pt idx="286">
                  <c:v>306</c:v>
                </c:pt>
                <c:pt idx="287">
                  <c:v>307</c:v>
                </c:pt>
                <c:pt idx="288">
                  <c:v>308</c:v>
                </c:pt>
                <c:pt idx="289">
                  <c:v>309</c:v>
                </c:pt>
                <c:pt idx="290">
                  <c:v>310</c:v>
                </c:pt>
                <c:pt idx="291">
                  <c:v>311</c:v>
                </c:pt>
                <c:pt idx="292">
                  <c:v>312</c:v>
                </c:pt>
                <c:pt idx="293">
                  <c:v>313</c:v>
                </c:pt>
                <c:pt idx="294">
                  <c:v>314</c:v>
                </c:pt>
                <c:pt idx="295">
                  <c:v>315</c:v>
                </c:pt>
                <c:pt idx="296">
                  <c:v>316</c:v>
                </c:pt>
                <c:pt idx="297">
                  <c:v>317</c:v>
                </c:pt>
                <c:pt idx="298">
                  <c:v>318</c:v>
                </c:pt>
                <c:pt idx="299">
                  <c:v>319</c:v>
                </c:pt>
                <c:pt idx="300">
                  <c:v>320</c:v>
                </c:pt>
                <c:pt idx="301">
                  <c:v>321</c:v>
                </c:pt>
                <c:pt idx="302">
                  <c:v>322</c:v>
                </c:pt>
                <c:pt idx="303">
                  <c:v>323</c:v>
                </c:pt>
                <c:pt idx="304">
                  <c:v>324</c:v>
                </c:pt>
                <c:pt idx="305">
                  <c:v>325</c:v>
                </c:pt>
                <c:pt idx="306">
                  <c:v>326</c:v>
                </c:pt>
                <c:pt idx="307">
                  <c:v>327</c:v>
                </c:pt>
                <c:pt idx="308">
                  <c:v>328</c:v>
                </c:pt>
                <c:pt idx="309">
                  <c:v>329</c:v>
                </c:pt>
                <c:pt idx="310">
                  <c:v>330</c:v>
                </c:pt>
                <c:pt idx="311">
                  <c:v>331</c:v>
                </c:pt>
                <c:pt idx="312">
                  <c:v>332</c:v>
                </c:pt>
                <c:pt idx="313">
                  <c:v>333</c:v>
                </c:pt>
                <c:pt idx="314">
                  <c:v>334</c:v>
                </c:pt>
                <c:pt idx="315">
                  <c:v>335</c:v>
                </c:pt>
                <c:pt idx="316">
                  <c:v>336</c:v>
                </c:pt>
                <c:pt idx="317">
                  <c:v>337</c:v>
                </c:pt>
                <c:pt idx="318">
                  <c:v>338</c:v>
                </c:pt>
                <c:pt idx="319">
                  <c:v>339</c:v>
                </c:pt>
                <c:pt idx="320">
                  <c:v>340</c:v>
                </c:pt>
                <c:pt idx="321">
                  <c:v>341</c:v>
                </c:pt>
                <c:pt idx="322">
                  <c:v>342</c:v>
                </c:pt>
                <c:pt idx="323">
                  <c:v>343</c:v>
                </c:pt>
                <c:pt idx="324">
                  <c:v>344</c:v>
                </c:pt>
                <c:pt idx="325">
                  <c:v>345</c:v>
                </c:pt>
                <c:pt idx="326">
                  <c:v>346</c:v>
                </c:pt>
                <c:pt idx="327">
                  <c:v>347</c:v>
                </c:pt>
                <c:pt idx="328">
                  <c:v>348</c:v>
                </c:pt>
                <c:pt idx="329">
                  <c:v>349</c:v>
                </c:pt>
                <c:pt idx="330">
                  <c:v>350</c:v>
                </c:pt>
                <c:pt idx="331">
                  <c:v>351</c:v>
                </c:pt>
                <c:pt idx="332">
                  <c:v>352</c:v>
                </c:pt>
                <c:pt idx="333">
                  <c:v>353</c:v>
                </c:pt>
                <c:pt idx="334">
                  <c:v>354</c:v>
                </c:pt>
                <c:pt idx="335">
                  <c:v>355</c:v>
                </c:pt>
                <c:pt idx="336">
                  <c:v>356</c:v>
                </c:pt>
                <c:pt idx="337">
                  <c:v>357</c:v>
                </c:pt>
                <c:pt idx="338">
                  <c:v>358</c:v>
                </c:pt>
                <c:pt idx="339">
                  <c:v>359</c:v>
                </c:pt>
                <c:pt idx="340">
                  <c:v>360</c:v>
                </c:pt>
                <c:pt idx="341">
                  <c:v>361</c:v>
                </c:pt>
                <c:pt idx="342">
                  <c:v>362</c:v>
                </c:pt>
                <c:pt idx="343">
                  <c:v>363</c:v>
                </c:pt>
                <c:pt idx="344">
                  <c:v>364</c:v>
                </c:pt>
                <c:pt idx="345">
                  <c:v>365</c:v>
                </c:pt>
                <c:pt idx="346">
                  <c:v>366</c:v>
                </c:pt>
                <c:pt idx="347">
                  <c:v>367</c:v>
                </c:pt>
                <c:pt idx="348">
                  <c:v>368</c:v>
                </c:pt>
                <c:pt idx="349">
                  <c:v>369</c:v>
                </c:pt>
                <c:pt idx="350">
                  <c:v>370</c:v>
                </c:pt>
                <c:pt idx="351">
                  <c:v>371</c:v>
                </c:pt>
                <c:pt idx="352">
                  <c:v>372</c:v>
                </c:pt>
                <c:pt idx="353">
                  <c:v>373</c:v>
                </c:pt>
                <c:pt idx="354">
                  <c:v>374</c:v>
                </c:pt>
                <c:pt idx="355">
                  <c:v>375</c:v>
                </c:pt>
                <c:pt idx="356">
                  <c:v>376</c:v>
                </c:pt>
                <c:pt idx="357">
                  <c:v>377</c:v>
                </c:pt>
                <c:pt idx="358">
                  <c:v>378</c:v>
                </c:pt>
                <c:pt idx="359">
                  <c:v>379</c:v>
                </c:pt>
                <c:pt idx="360">
                  <c:v>380</c:v>
                </c:pt>
                <c:pt idx="361">
                  <c:v>381</c:v>
                </c:pt>
                <c:pt idx="362">
                  <c:v>382</c:v>
                </c:pt>
                <c:pt idx="363">
                  <c:v>383</c:v>
                </c:pt>
                <c:pt idx="364">
                  <c:v>384</c:v>
                </c:pt>
                <c:pt idx="365">
                  <c:v>385</c:v>
                </c:pt>
                <c:pt idx="366">
                  <c:v>386</c:v>
                </c:pt>
                <c:pt idx="367">
                  <c:v>387</c:v>
                </c:pt>
                <c:pt idx="368">
                  <c:v>388</c:v>
                </c:pt>
                <c:pt idx="369">
                  <c:v>389</c:v>
                </c:pt>
                <c:pt idx="370">
                  <c:v>390</c:v>
                </c:pt>
                <c:pt idx="371">
                  <c:v>391</c:v>
                </c:pt>
                <c:pt idx="372">
                  <c:v>392</c:v>
                </c:pt>
                <c:pt idx="373">
                  <c:v>393</c:v>
                </c:pt>
                <c:pt idx="374">
                  <c:v>394</c:v>
                </c:pt>
                <c:pt idx="375">
                  <c:v>395</c:v>
                </c:pt>
                <c:pt idx="376">
                  <c:v>396</c:v>
                </c:pt>
                <c:pt idx="377">
                  <c:v>397</c:v>
                </c:pt>
                <c:pt idx="378">
                  <c:v>398</c:v>
                </c:pt>
                <c:pt idx="379">
                  <c:v>399</c:v>
                </c:pt>
                <c:pt idx="380">
                  <c:v>400</c:v>
                </c:pt>
                <c:pt idx="381">
                  <c:v>401</c:v>
                </c:pt>
                <c:pt idx="382">
                  <c:v>402</c:v>
                </c:pt>
                <c:pt idx="383">
                  <c:v>403</c:v>
                </c:pt>
                <c:pt idx="384">
                  <c:v>404</c:v>
                </c:pt>
                <c:pt idx="385">
                  <c:v>405</c:v>
                </c:pt>
                <c:pt idx="386">
                  <c:v>406</c:v>
                </c:pt>
                <c:pt idx="387">
                  <c:v>407</c:v>
                </c:pt>
                <c:pt idx="388">
                  <c:v>408</c:v>
                </c:pt>
                <c:pt idx="389">
                  <c:v>409</c:v>
                </c:pt>
                <c:pt idx="390">
                  <c:v>410</c:v>
                </c:pt>
                <c:pt idx="391">
                  <c:v>411</c:v>
                </c:pt>
                <c:pt idx="392">
                  <c:v>412</c:v>
                </c:pt>
                <c:pt idx="393">
                  <c:v>413</c:v>
                </c:pt>
                <c:pt idx="394">
                  <c:v>414</c:v>
                </c:pt>
                <c:pt idx="395">
                  <c:v>415</c:v>
                </c:pt>
                <c:pt idx="396">
                  <c:v>416</c:v>
                </c:pt>
                <c:pt idx="397">
                  <c:v>417</c:v>
                </c:pt>
                <c:pt idx="398">
                  <c:v>418</c:v>
                </c:pt>
                <c:pt idx="399">
                  <c:v>419</c:v>
                </c:pt>
                <c:pt idx="400">
                  <c:v>420</c:v>
                </c:pt>
                <c:pt idx="401">
                  <c:v>421</c:v>
                </c:pt>
                <c:pt idx="402">
                  <c:v>422</c:v>
                </c:pt>
                <c:pt idx="403">
                  <c:v>423</c:v>
                </c:pt>
                <c:pt idx="404">
                  <c:v>424</c:v>
                </c:pt>
                <c:pt idx="405">
                  <c:v>425</c:v>
                </c:pt>
                <c:pt idx="406">
                  <c:v>426</c:v>
                </c:pt>
                <c:pt idx="407">
                  <c:v>427</c:v>
                </c:pt>
                <c:pt idx="408">
                  <c:v>428</c:v>
                </c:pt>
                <c:pt idx="409">
                  <c:v>429</c:v>
                </c:pt>
                <c:pt idx="410">
                  <c:v>430</c:v>
                </c:pt>
                <c:pt idx="411">
                  <c:v>431</c:v>
                </c:pt>
                <c:pt idx="412">
                  <c:v>432</c:v>
                </c:pt>
                <c:pt idx="413">
                  <c:v>433</c:v>
                </c:pt>
                <c:pt idx="414">
                  <c:v>434</c:v>
                </c:pt>
                <c:pt idx="415">
                  <c:v>435</c:v>
                </c:pt>
                <c:pt idx="416">
                  <c:v>436</c:v>
                </c:pt>
                <c:pt idx="417">
                  <c:v>437</c:v>
                </c:pt>
                <c:pt idx="418">
                  <c:v>438</c:v>
                </c:pt>
                <c:pt idx="419">
                  <c:v>439</c:v>
                </c:pt>
                <c:pt idx="420">
                  <c:v>440</c:v>
                </c:pt>
                <c:pt idx="421">
                  <c:v>441</c:v>
                </c:pt>
                <c:pt idx="422">
                  <c:v>442</c:v>
                </c:pt>
                <c:pt idx="423">
                  <c:v>443</c:v>
                </c:pt>
                <c:pt idx="424">
                  <c:v>444</c:v>
                </c:pt>
                <c:pt idx="425">
                  <c:v>445</c:v>
                </c:pt>
                <c:pt idx="426">
                  <c:v>446</c:v>
                </c:pt>
                <c:pt idx="427">
                  <c:v>447</c:v>
                </c:pt>
                <c:pt idx="428">
                  <c:v>448</c:v>
                </c:pt>
                <c:pt idx="429">
                  <c:v>449</c:v>
                </c:pt>
                <c:pt idx="430">
                  <c:v>450</c:v>
                </c:pt>
                <c:pt idx="431">
                  <c:v>451</c:v>
                </c:pt>
                <c:pt idx="432">
                  <c:v>452</c:v>
                </c:pt>
                <c:pt idx="433">
                  <c:v>453</c:v>
                </c:pt>
                <c:pt idx="434">
                  <c:v>454</c:v>
                </c:pt>
                <c:pt idx="435">
                  <c:v>455</c:v>
                </c:pt>
                <c:pt idx="436">
                  <c:v>456</c:v>
                </c:pt>
                <c:pt idx="437">
                  <c:v>457</c:v>
                </c:pt>
                <c:pt idx="438">
                  <c:v>458</c:v>
                </c:pt>
                <c:pt idx="439">
                  <c:v>459</c:v>
                </c:pt>
                <c:pt idx="440">
                  <c:v>460</c:v>
                </c:pt>
                <c:pt idx="441">
                  <c:v>461</c:v>
                </c:pt>
                <c:pt idx="442">
                  <c:v>462</c:v>
                </c:pt>
                <c:pt idx="443">
                  <c:v>463</c:v>
                </c:pt>
                <c:pt idx="444">
                  <c:v>464</c:v>
                </c:pt>
                <c:pt idx="445">
                  <c:v>465</c:v>
                </c:pt>
                <c:pt idx="446">
                  <c:v>466</c:v>
                </c:pt>
                <c:pt idx="447">
                  <c:v>467</c:v>
                </c:pt>
                <c:pt idx="448">
                  <c:v>468</c:v>
                </c:pt>
                <c:pt idx="449">
                  <c:v>469</c:v>
                </c:pt>
                <c:pt idx="450">
                  <c:v>470</c:v>
                </c:pt>
                <c:pt idx="451">
                  <c:v>471</c:v>
                </c:pt>
                <c:pt idx="452">
                  <c:v>472</c:v>
                </c:pt>
                <c:pt idx="453">
                  <c:v>473</c:v>
                </c:pt>
                <c:pt idx="454">
                  <c:v>474</c:v>
                </c:pt>
                <c:pt idx="455">
                  <c:v>475</c:v>
                </c:pt>
                <c:pt idx="456">
                  <c:v>476</c:v>
                </c:pt>
                <c:pt idx="457">
                  <c:v>477</c:v>
                </c:pt>
                <c:pt idx="458">
                  <c:v>478</c:v>
                </c:pt>
                <c:pt idx="459">
                  <c:v>479</c:v>
                </c:pt>
                <c:pt idx="460">
                  <c:v>480</c:v>
                </c:pt>
                <c:pt idx="461">
                  <c:v>481</c:v>
                </c:pt>
                <c:pt idx="462">
                  <c:v>482</c:v>
                </c:pt>
                <c:pt idx="463">
                  <c:v>483</c:v>
                </c:pt>
                <c:pt idx="464">
                  <c:v>484</c:v>
                </c:pt>
                <c:pt idx="465">
                  <c:v>485</c:v>
                </c:pt>
                <c:pt idx="466">
                  <c:v>486</c:v>
                </c:pt>
                <c:pt idx="467">
                  <c:v>487</c:v>
                </c:pt>
                <c:pt idx="468">
                  <c:v>488</c:v>
                </c:pt>
                <c:pt idx="469">
                  <c:v>489</c:v>
                </c:pt>
                <c:pt idx="470">
                  <c:v>490</c:v>
                </c:pt>
                <c:pt idx="471">
                  <c:v>491</c:v>
                </c:pt>
                <c:pt idx="472">
                  <c:v>492</c:v>
                </c:pt>
                <c:pt idx="473">
                  <c:v>493</c:v>
                </c:pt>
                <c:pt idx="474">
                  <c:v>494</c:v>
                </c:pt>
                <c:pt idx="475">
                  <c:v>495</c:v>
                </c:pt>
                <c:pt idx="476">
                  <c:v>496</c:v>
                </c:pt>
                <c:pt idx="477">
                  <c:v>497</c:v>
                </c:pt>
                <c:pt idx="478">
                  <c:v>498</c:v>
                </c:pt>
                <c:pt idx="479">
                  <c:v>499</c:v>
                </c:pt>
                <c:pt idx="480">
                  <c:v>20</c:v>
                </c:pt>
                <c:pt idx="481">
                  <c:v>20</c:v>
                </c:pt>
                <c:pt idx="482">
                  <c:v>20</c:v>
                </c:pt>
                <c:pt idx="483">
                  <c:v>20</c:v>
                </c:pt>
                <c:pt idx="484">
                  <c:v>107</c:v>
                </c:pt>
                <c:pt idx="485">
                  <c:v>132</c:v>
                </c:pt>
                <c:pt idx="486">
                  <c:v>208</c:v>
                </c:pt>
                <c:pt idx="487">
                  <c:v>108</c:v>
                </c:pt>
                <c:pt idx="488">
                  <c:v>133</c:v>
                </c:pt>
                <c:pt idx="489">
                  <c:v>209</c:v>
                </c:pt>
                <c:pt idx="490">
                  <c:v>24</c:v>
                </c:pt>
                <c:pt idx="491">
                  <c:v>145</c:v>
                </c:pt>
                <c:pt idx="492">
                  <c:v>281</c:v>
                </c:pt>
                <c:pt idx="493">
                  <c:v>179</c:v>
                </c:pt>
                <c:pt idx="494">
                  <c:v>282</c:v>
                </c:pt>
                <c:pt idx="495">
                  <c:v>146</c:v>
                </c:pt>
                <c:pt idx="496">
                  <c:v>180</c:v>
                </c:pt>
                <c:pt idx="497">
                  <c:v>33</c:v>
                </c:pt>
                <c:pt idx="498">
                  <c:v>38</c:v>
                </c:pt>
                <c:pt idx="499">
                  <c:v>174</c:v>
                </c:pt>
                <c:pt idx="500">
                  <c:v>337</c:v>
                </c:pt>
                <c:pt idx="501">
                  <c:v>215</c:v>
                </c:pt>
                <c:pt idx="502">
                  <c:v>338</c:v>
                </c:pt>
                <c:pt idx="503">
                  <c:v>175</c:v>
                </c:pt>
                <c:pt idx="504">
                  <c:v>39</c:v>
                </c:pt>
                <c:pt idx="505">
                  <c:v>499</c:v>
                </c:pt>
                <c:pt idx="506">
                  <c:v>499</c:v>
                </c:pt>
                <c:pt idx="507">
                  <c:v>499</c:v>
                </c:pt>
                <c:pt idx="508">
                  <c:v>216</c:v>
                </c:pt>
              </c:numCache>
            </c:numRef>
          </c:xVal>
          <c:yVal>
            <c:numRef>
              <c:f>Sheet2!$H$2:$H$510</c:f>
              <c:numCache>
                <c:formatCode>General</c:formatCode>
                <c:ptCount val="509"/>
                <c:pt idx="503">
                  <c:v>64</c:v>
                </c:pt>
                <c:pt idx="508">
                  <c:v>71</c:v>
                </c:pt>
              </c:numCache>
            </c:numRef>
          </c:yVal>
          <c:smooth val="0"/>
          <c:extLst>
            <c:ext xmlns:c16="http://schemas.microsoft.com/office/drawing/2014/chart" uri="{C3380CC4-5D6E-409C-BE32-E72D297353CC}">
              <c16:uniqueId val="{00000006-578B-4D26-B521-CFD4E2C0C366}"/>
            </c:ext>
          </c:extLst>
        </c:ser>
        <c:dLbls>
          <c:showLegendKey val="0"/>
          <c:showVal val="0"/>
          <c:showCatName val="0"/>
          <c:showSerName val="0"/>
          <c:showPercent val="0"/>
          <c:showBubbleSize val="0"/>
        </c:dLbls>
        <c:axId val="80014720"/>
        <c:axId val="81897344"/>
      </c:scatterChart>
      <c:valAx>
        <c:axId val="80014720"/>
        <c:scaling>
          <c:orientation val="minMax"/>
          <c:max val="240"/>
          <c:min val="80"/>
        </c:scaling>
        <c:delete val="0"/>
        <c:axPos val="b"/>
        <c:title>
          <c:tx>
            <c:rich>
              <a:bodyPr/>
              <a:lstStyle/>
              <a:p>
                <a:pPr>
                  <a:defRPr/>
                </a:pPr>
                <a:r>
                  <a:rPr lang="en-US" sz="1400" dirty="0"/>
                  <a:t>Weight [pounds]</a:t>
                </a:r>
              </a:p>
            </c:rich>
          </c:tx>
          <c:overlay val="0"/>
        </c:title>
        <c:numFmt formatCode="General" sourceLinked="1"/>
        <c:majorTickMark val="out"/>
        <c:minorTickMark val="none"/>
        <c:tickLblPos val="nextTo"/>
        <c:crossAx val="81897344"/>
        <c:crosses val="autoZero"/>
        <c:crossBetween val="midCat"/>
      </c:valAx>
      <c:valAx>
        <c:axId val="81897344"/>
        <c:scaling>
          <c:orientation val="minMax"/>
          <c:max val="74"/>
          <c:min val="60"/>
        </c:scaling>
        <c:delete val="0"/>
        <c:axPos val="l"/>
        <c:majorGridlines/>
        <c:title>
          <c:tx>
            <c:rich>
              <a:bodyPr rot="-5400000" vert="horz"/>
              <a:lstStyle/>
              <a:p>
                <a:pPr>
                  <a:defRPr/>
                </a:pPr>
                <a:r>
                  <a:rPr lang="en-US" sz="1400" dirty="0"/>
                  <a:t>Height [inches]</a:t>
                </a:r>
              </a:p>
            </c:rich>
          </c:tx>
          <c:overlay val="0"/>
        </c:title>
        <c:numFmt formatCode="General" sourceLinked="1"/>
        <c:majorTickMark val="out"/>
        <c:minorTickMark val="none"/>
        <c:tickLblPos val="nextTo"/>
        <c:crossAx val="80014720"/>
        <c:crosses val="autoZero"/>
        <c:crossBetween val="midCat"/>
      </c:valAx>
      <c:spPr>
        <a:noFill/>
        <a:ln w="25400">
          <a:noFill/>
        </a:ln>
      </c:spPr>
    </c:plotArea>
    <c:legend>
      <c:legendPos val="r"/>
      <c:legendEntry>
        <c:idx val="0"/>
        <c:delete val="1"/>
      </c:legendEntry>
      <c:legendEntry>
        <c:idx val="1"/>
        <c:delete val="1"/>
      </c:legendEntry>
      <c:legendEntry>
        <c:idx val="2"/>
        <c:delete val="1"/>
      </c:legendEntry>
      <c:layout>
        <c:manualLayout>
          <c:xMode val="edge"/>
          <c:yMode val="edge"/>
          <c:x val="0.8038955963838077"/>
          <c:y val="0.51473116839467248"/>
          <c:w val="0.16286803732866725"/>
          <c:h val="0.24040196170401648"/>
        </c:manualLayout>
      </c:layout>
      <c:overlay val="1"/>
      <c:spPr>
        <a:noFill/>
      </c:spPr>
      <c:txPr>
        <a:bodyPr/>
        <a:lstStyle/>
        <a:p>
          <a:pPr>
            <a:defRPr sz="1400" b="1"/>
          </a:pPr>
          <a:endParaRPr lang="en-US"/>
        </a:p>
      </c:txPr>
    </c:legend>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0.15234</cdr:x>
      <cdr:y>0.3968</cdr:y>
    </cdr:from>
    <cdr:to>
      <cdr:x>0.22102</cdr:x>
      <cdr:y>0.43996</cdr:y>
    </cdr:to>
    <cdr:sp macro="" textlink="">
      <cdr:nvSpPr>
        <cdr:cNvPr id="2" name="TextBox 1"/>
        <cdr:cNvSpPr txBox="1"/>
      </cdr:nvSpPr>
      <cdr:spPr>
        <a:xfrm xmlns:a="http://schemas.openxmlformats.org/drawingml/2006/main">
          <a:off x="1242074" y="2005012"/>
          <a:ext cx="559976" cy="218088"/>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p xmlns:a="http://schemas.openxmlformats.org/drawingml/2006/main">
          <a:r>
            <a:rPr lang="en-US" sz="1400" dirty="0"/>
            <a:t>(120,71)</a:t>
          </a:r>
        </a:p>
      </cdr:txBody>
    </cdr:sp>
  </cdr:relSizeAnchor>
  <cdr:relSizeAnchor xmlns:cdr="http://schemas.openxmlformats.org/drawingml/2006/chartDrawing">
    <cdr:from>
      <cdr:x>0.14953</cdr:x>
      <cdr:y>0.5476</cdr:y>
    </cdr:from>
    <cdr:to>
      <cdr:x>0.24005</cdr:x>
      <cdr:y>0.60425</cdr:y>
    </cdr:to>
    <cdr:sp macro="" textlink="">
      <cdr:nvSpPr>
        <cdr:cNvPr id="5" name="TextBox 4"/>
        <cdr:cNvSpPr txBox="1"/>
      </cdr:nvSpPr>
      <cdr:spPr>
        <a:xfrm xmlns:a="http://schemas.openxmlformats.org/drawingml/2006/main">
          <a:off x="1219200" y="2767012"/>
          <a:ext cx="738046" cy="286254"/>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p xmlns:a="http://schemas.openxmlformats.org/drawingml/2006/main">
          <a:r>
            <a:rPr lang="en-US" sz="1400" dirty="0"/>
            <a:t>(120,64)</a:t>
          </a:r>
        </a:p>
      </cdr:txBody>
    </cdr:sp>
  </cdr:relSizeAnchor>
  <cdr:relSizeAnchor xmlns:cdr="http://schemas.openxmlformats.org/drawingml/2006/chartDrawing">
    <cdr:from>
      <cdr:x>0.43925</cdr:x>
      <cdr:y>0.3968</cdr:y>
    </cdr:from>
    <cdr:to>
      <cdr:x>0.51012</cdr:x>
      <cdr:y>0.45034</cdr:y>
    </cdr:to>
    <cdr:sp macro="" textlink="">
      <cdr:nvSpPr>
        <cdr:cNvPr id="6" name="TextBox 5"/>
        <cdr:cNvSpPr txBox="1"/>
      </cdr:nvSpPr>
      <cdr:spPr>
        <a:xfrm xmlns:a="http://schemas.openxmlformats.org/drawingml/2006/main">
          <a:off x="3581400" y="2005012"/>
          <a:ext cx="577831" cy="270538"/>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p xmlns:a="http://schemas.openxmlformats.org/drawingml/2006/main">
          <a:r>
            <a:rPr lang="en-US" sz="1400" dirty="0"/>
            <a:t>(190,71)</a:t>
          </a:r>
        </a:p>
      </cdr:txBody>
    </cdr:sp>
  </cdr:relSizeAnchor>
  <cdr:relSizeAnchor xmlns:cdr="http://schemas.openxmlformats.org/drawingml/2006/chartDrawing">
    <cdr:from>
      <cdr:x>0.40187</cdr:x>
      <cdr:y>0.5476</cdr:y>
    </cdr:from>
    <cdr:to>
      <cdr:x>0.49015</cdr:x>
      <cdr:y>0.61013</cdr:y>
    </cdr:to>
    <cdr:sp macro="" textlink="">
      <cdr:nvSpPr>
        <cdr:cNvPr id="7" name="TextBox 6"/>
        <cdr:cNvSpPr txBox="1"/>
      </cdr:nvSpPr>
      <cdr:spPr>
        <a:xfrm xmlns:a="http://schemas.openxmlformats.org/drawingml/2006/main">
          <a:off x="3276600" y="2767012"/>
          <a:ext cx="719783" cy="315965"/>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p xmlns:a="http://schemas.openxmlformats.org/drawingml/2006/main">
          <a:r>
            <a:rPr lang="en-US" sz="1400" dirty="0"/>
            <a:t>(190,64)</a:t>
          </a:r>
        </a:p>
      </cdr:txBody>
    </cdr:sp>
  </cdr:relSizeAnchor>
  <cdr:relSizeAnchor xmlns:cdr="http://schemas.openxmlformats.org/drawingml/2006/chartDrawing">
    <cdr:from>
      <cdr:x>0.4486</cdr:x>
      <cdr:y>0.01565</cdr:y>
    </cdr:from>
    <cdr:to>
      <cdr:x>0.51783</cdr:x>
      <cdr:y>0.05365</cdr:y>
    </cdr:to>
    <cdr:sp macro="" textlink="">
      <cdr:nvSpPr>
        <cdr:cNvPr id="9" name="TextBox 1"/>
        <cdr:cNvSpPr txBox="1"/>
      </cdr:nvSpPr>
      <cdr:spPr>
        <a:xfrm xmlns:a="http://schemas.openxmlformats.org/drawingml/2006/main">
          <a:off x="3657600" y="79084"/>
          <a:ext cx="564460" cy="192024"/>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dirty="0"/>
            <a:t>normal</a:t>
          </a:r>
        </a:p>
      </cdr:txBody>
    </cdr:sp>
  </cdr:relSizeAnchor>
  <cdr:relSizeAnchor xmlns:cdr="http://schemas.openxmlformats.org/drawingml/2006/chartDrawing">
    <cdr:from>
      <cdr:x>0.28972</cdr:x>
      <cdr:y>0.01565</cdr:y>
    </cdr:from>
    <cdr:to>
      <cdr:x>0.39301</cdr:x>
      <cdr:y>0.05365</cdr:y>
    </cdr:to>
    <cdr:sp macro="" textlink="">
      <cdr:nvSpPr>
        <cdr:cNvPr id="8" name="TextBox 1"/>
        <cdr:cNvSpPr txBox="1"/>
      </cdr:nvSpPr>
      <cdr:spPr>
        <a:xfrm xmlns:a="http://schemas.openxmlformats.org/drawingml/2006/main">
          <a:off x="2362200" y="79084"/>
          <a:ext cx="842165" cy="19202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dirty="0"/>
            <a:t>underweight</a:t>
          </a:r>
        </a:p>
      </cdr:txBody>
    </cdr:sp>
  </cdr:relSizeAnchor>
  <cdr:relSizeAnchor xmlns:cdr="http://schemas.openxmlformats.org/drawingml/2006/chartDrawing">
    <cdr:from>
      <cdr:x>0.56075</cdr:x>
      <cdr:y>0.0217</cdr:y>
    </cdr:from>
    <cdr:to>
      <cdr:x>0.65525</cdr:x>
      <cdr:y>0.06503</cdr:y>
    </cdr:to>
    <cdr:sp macro="" textlink="">
      <cdr:nvSpPr>
        <cdr:cNvPr id="10" name="TextBox 1"/>
        <cdr:cNvSpPr txBox="1"/>
      </cdr:nvSpPr>
      <cdr:spPr>
        <a:xfrm xmlns:a="http://schemas.openxmlformats.org/drawingml/2006/main">
          <a:off x="4572000" y="109656"/>
          <a:ext cx="770496" cy="218956"/>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dirty="0"/>
            <a:t>overweight</a:t>
          </a:r>
        </a:p>
      </cdr:txBody>
    </cdr:sp>
  </cdr:relSizeAnchor>
  <cdr:relSizeAnchor xmlns:cdr="http://schemas.openxmlformats.org/drawingml/2006/chartDrawing">
    <cdr:from>
      <cdr:x>0.68481</cdr:x>
      <cdr:y>0.02046</cdr:y>
    </cdr:from>
    <cdr:to>
      <cdr:x>0.73975</cdr:x>
      <cdr:y>0.05831</cdr:y>
    </cdr:to>
    <cdr:sp macro="" textlink="">
      <cdr:nvSpPr>
        <cdr:cNvPr id="11" name="TextBox 1"/>
        <cdr:cNvSpPr txBox="1"/>
      </cdr:nvSpPr>
      <cdr:spPr>
        <a:xfrm xmlns:a="http://schemas.openxmlformats.org/drawingml/2006/main">
          <a:off x="5583512" y="103373"/>
          <a:ext cx="447947" cy="191257"/>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dirty="0"/>
            <a:t>obese</a:t>
          </a:r>
        </a:p>
      </cdr:txBody>
    </cdr:sp>
  </cdr:relSizeAnchor>
</c:userShapes>
</file>

<file path=ppt/drawings/drawing2.xml><?xml version="1.0" encoding="utf-8"?>
<c:userShapes xmlns:c="http://schemas.openxmlformats.org/drawingml/2006/chart">
  <cdr:relSizeAnchor xmlns:cdr="http://schemas.openxmlformats.org/drawingml/2006/chartDrawing">
    <cdr:from>
      <cdr:x>0.21924</cdr:x>
      <cdr:y>0.0632</cdr:y>
    </cdr:from>
    <cdr:to>
      <cdr:x>0.32253</cdr:x>
      <cdr:y>0.10635</cdr:y>
    </cdr:to>
    <cdr:sp macro="" textlink="">
      <cdr:nvSpPr>
        <cdr:cNvPr id="8" name="TextBox 1"/>
        <cdr:cNvSpPr txBox="1"/>
      </cdr:nvSpPr>
      <cdr:spPr>
        <a:xfrm xmlns:a="http://schemas.openxmlformats.org/drawingml/2006/main">
          <a:off x="1503533" y="272718"/>
          <a:ext cx="708363" cy="18618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t>underweight</a:t>
          </a:r>
        </a:p>
      </cdr:txBody>
    </cdr:sp>
  </cdr:relSizeAnchor>
  <cdr:relSizeAnchor xmlns:cdr="http://schemas.openxmlformats.org/drawingml/2006/chartDrawing">
    <cdr:from>
      <cdr:x>0.50798</cdr:x>
      <cdr:y>0.06181</cdr:y>
    </cdr:from>
    <cdr:to>
      <cdr:x>0.57721</cdr:x>
      <cdr:y>0.10117</cdr:y>
    </cdr:to>
    <cdr:sp macro="" textlink="">
      <cdr:nvSpPr>
        <cdr:cNvPr id="9" name="TextBox 1"/>
        <cdr:cNvSpPr txBox="1"/>
      </cdr:nvSpPr>
      <cdr:spPr>
        <a:xfrm xmlns:a="http://schemas.openxmlformats.org/drawingml/2006/main">
          <a:off x="3483757" y="266699"/>
          <a:ext cx="474780" cy="169831"/>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t>normal</a:t>
          </a:r>
        </a:p>
      </cdr:txBody>
    </cdr:sp>
  </cdr:relSizeAnchor>
  <cdr:relSizeAnchor xmlns:cdr="http://schemas.openxmlformats.org/drawingml/2006/chartDrawing">
    <cdr:from>
      <cdr:x>0.7344</cdr:x>
      <cdr:y>0.06112</cdr:y>
    </cdr:from>
    <cdr:to>
      <cdr:x>0.8289</cdr:x>
      <cdr:y>0.09972</cdr:y>
    </cdr:to>
    <cdr:sp macro="" textlink="">
      <cdr:nvSpPr>
        <cdr:cNvPr id="10" name="TextBox 1"/>
        <cdr:cNvSpPr txBox="1"/>
      </cdr:nvSpPr>
      <cdr:spPr>
        <a:xfrm xmlns:a="http://schemas.openxmlformats.org/drawingml/2006/main">
          <a:off x="5036515" y="263732"/>
          <a:ext cx="648081" cy="166553"/>
        </a:xfrm>
        <a:prstGeom xmlns:a="http://schemas.openxmlformats.org/drawingml/2006/main" prst="rect">
          <a:avLst/>
        </a:prstGeom>
        <a:noFill xmlns:a="http://schemas.openxmlformats.org/drawingml/2006/main"/>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t>overweight</a:t>
          </a:r>
        </a:p>
      </cdr:txBody>
    </cdr:sp>
  </cdr:relSizeAnchor>
  <cdr:relSizeAnchor xmlns:cdr="http://schemas.openxmlformats.org/drawingml/2006/chartDrawing">
    <cdr:from>
      <cdr:x>0.90876</cdr:x>
      <cdr:y>0.05822</cdr:y>
    </cdr:from>
    <cdr:to>
      <cdr:x>0.9637</cdr:x>
      <cdr:y>0.09607</cdr:y>
    </cdr:to>
    <cdr:sp macro="" textlink="">
      <cdr:nvSpPr>
        <cdr:cNvPr id="11" name="TextBox 1"/>
        <cdr:cNvSpPr txBox="1"/>
      </cdr:nvSpPr>
      <cdr:spPr>
        <a:xfrm xmlns:a="http://schemas.openxmlformats.org/drawingml/2006/main">
          <a:off x="6232246" y="251198"/>
          <a:ext cx="376778" cy="16331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a:t>obese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AEC44E-2FED-44DC-BDD2-A938A4F0238A}" type="datetimeFigureOut">
              <a:rPr lang="en-US" smtClean="0"/>
              <a:pPr/>
              <a:t>10/20/2017</a:t>
            </a:fld>
            <a:endParaRPr lang="en-US" dirty="0"/>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375644B-B9D4-4311-9AB4-450F2E54B47F}"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F457636-0535-4D7D-BBD3-06A3E6C5A0CE}" type="datetimeFigureOut">
              <a:rPr lang="en-US" smtClean="0"/>
              <a:pPr/>
              <a:t>10/20/2017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25EE8C9-16F7-4AF8-A731-81814BBFB48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ctr"/>
            <a:endParaRPr lang="en-US" dirty="0"/>
          </a:p>
          <a:p>
            <a:pPr algn="ctr"/>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altLang="en-US" dirty="0"/>
              <a:t>What’s the difference?</a:t>
            </a:r>
          </a:p>
          <a:p>
            <a:r>
              <a:rPr lang="en-US" altLang="en-US" dirty="0"/>
              <a:t>An orthogonal array contains all pairs an equal number of times. This balanced property is useful for measuring the effects of factors and how they interact. However, for pass/fail results of software testing, we don’t need the arrays to be balanced. Instead, covering arrays contain all pairs at least once. They are a generalization of orthogonal arrays. So orthogonal arrays are covering arrays, but the reverse is not always true.</a:t>
            </a:r>
          </a:p>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10</a:t>
            </a:fld>
            <a:endParaRPr lang="en-US" dirty="0"/>
          </a:p>
        </p:txBody>
      </p:sp>
    </p:spTree>
    <p:extLst>
      <p:ext uri="{BB962C8B-B14F-4D97-AF65-F5344CB8AC3E}">
        <p14:creationId xmlns:p14="http://schemas.microsoft.com/office/powerpoint/2010/main" val="1432514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altLang="en-US" dirty="0"/>
              <a:t>Covering arrays can be smaller than orthogonal arrays because they don’t have to include pairs equally. For example, an orthogonal array with 7 factors of 3 values requires 18 test cases. A corresponding covering array has 12 test cases. And in the mixed array example, the covering array has half the test cases compared with the orthogonal array.</a:t>
            </a:r>
          </a:p>
          <a:p>
            <a:pPr lvl="0">
              <a:buFont typeface="Arial" pitchFamily="34" charset="0"/>
              <a:buChar char="•"/>
            </a:pPr>
            <a:r>
              <a:rPr lang="en-US" dirty="0"/>
              <a:t>There are many ways to find arrays, and the different methods find different sized arrays in different situations. In addition, finding new methods for smaller arrays is an active area of research. </a:t>
            </a:r>
            <a:r>
              <a:rPr lang="en-US" altLang="en-US" dirty="0"/>
              <a:t>Charlie Colbourn is a leader in this effort, and he tracks this progress on his web site. It lists the parameters for the smallest covering arrays with strengths up to 6.</a:t>
            </a:r>
          </a:p>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11</a:t>
            </a:fld>
            <a:endParaRPr lang="en-US" dirty="0"/>
          </a:p>
        </p:txBody>
      </p:sp>
    </p:spTree>
    <p:extLst>
      <p:ext uri="{BB962C8B-B14F-4D97-AF65-F5344CB8AC3E}">
        <p14:creationId xmlns:p14="http://schemas.microsoft.com/office/powerpoint/2010/main" val="2890626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0">
              <a:buFont typeface="Arial" pitchFamily="34" charset="0"/>
              <a:buChar char="•"/>
            </a:pPr>
            <a:r>
              <a:rPr lang="en-US" altLang="en-US" dirty="0"/>
              <a:t>There are different types of needs for constraints. We just saw how 2 valid configuration values, Linux and IE are invalid together, and can mask valid configurations.</a:t>
            </a:r>
            <a:endParaRPr lang="en-US" dirty="0"/>
          </a:p>
          <a:p>
            <a:pPr lvl="0">
              <a:buFont typeface="Arial" pitchFamily="34" charset="0"/>
              <a:buChar char="•"/>
            </a:pPr>
            <a:r>
              <a:rPr lang="en-US" altLang="en-US" dirty="0"/>
              <a:t>The same thing can happen with input values. Here we have 3 valid factor values for a date. They are the month, day and year. Taken together they are invalid because the day has not been constrained to agree with the month.</a:t>
            </a:r>
          </a:p>
          <a:p>
            <a:pPr lvl="0">
              <a:buFont typeface="Arial" pitchFamily="34" charset="0"/>
              <a:buChar char="•"/>
            </a:pPr>
            <a:r>
              <a:rPr lang="en-US" altLang="en-US" dirty="0"/>
              <a:t>Constraints are also needed to include valid combinations that might not be covered otherwise. Typically testers need to verify classes of expected results. Constraints can steer the design to cover the classes, and their interactions with nondeterminant values. We’ll see examples of this shortly.</a:t>
            </a:r>
          </a:p>
          <a:p>
            <a:pPr>
              <a:buFont typeface="Arial" pitchFamily="34" charset="0"/>
              <a:buChar char="•"/>
            </a:pPr>
            <a:r>
              <a:rPr lang="en-US" altLang="en-US" dirty="0"/>
              <a:t>Over the past few years researchers have had some success incorporating constraints in combinatorial designs. Often they are specified by logical statements to be satisfied during test case generation. This is an example of an OS-browser configuration constraint. </a:t>
            </a:r>
          </a:p>
          <a:p>
            <a:pPr>
              <a:buFont typeface="Arial" pitchFamily="34" charset="0"/>
              <a:buChar char="•"/>
            </a:pPr>
            <a:r>
              <a:rPr lang="en-US" dirty="0"/>
              <a:t>As a software engineer, I haven’t been satisfied with the ways constraints are specified. It seemed to me that a simpler way, better aligned with programming, would be more usable for practitioners. This led to the idea of embedded functions.</a:t>
            </a:r>
          </a:p>
          <a:p>
            <a:r>
              <a:rPr lang="en-US" altLang="en-US" dirty="0"/>
              <a:t>They offer an alternative, with dependent factor values represented as functions in a general purpose programming language. </a:t>
            </a:r>
            <a:r>
              <a:rPr lang="en-US" dirty="0"/>
              <a:t>We chose PHP, which is widely used in online systems. </a:t>
            </a:r>
            <a:endParaRPr lang="en-US" altLang="en-US" dirty="0"/>
          </a:p>
          <a:p>
            <a:r>
              <a:rPr lang="en-US" altLang="en-US" dirty="0"/>
              <a:t>In the browser example the fBrowser function is listed as a Browser value. The function’s argument is the OS value, Windows or Linux, which determines the Browser values. </a:t>
            </a:r>
          </a:p>
        </p:txBody>
      </p:sp>
      <p:sp>
        <p:nvSpPr>
          <p:cNvPr id="4" name="Slide Number Placeholder 3"/>
          <p:cNvSpPr>
            <a:spLocks noGrp="1"/>
          </p:cNvSpPr>
          <p:nvPr>
            <p:ph type="sldNum" sz="quarter" idx="10"/>
          </p:nvPr>
        </p:nvSpPr>
        <p:spPr/>
        <p:txBody>
          <a:bodyPr/>
          <a:lstStyle/>
          <a:p>
            <a:fld id="{A25EE8C9-16F7-4AF8-A731-81814BBFB48A}" type="slidenum">
              <a:rPr lang="en-US" smtClean="0"/>
              <a:pPr/>
              <a:t>12</a:t>
            </a:fld>
            <a:endParaRPr lang="en-US" dirty="0"/>
          </a:p>
        </p:txBody>
      </p:sp>
    </p:spTree>
    <p:extLst>
      <p:ext uri="{BB962C8B-B14F-4D97-AF65-F5344CB8AC3E}">
        <p14:creationId xmlns:p14="http://schemas.microsoft.com/office/powerpoint/2010/main" val="1330477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itchFamily="34" charset="0"/>
              <a:buChar char="•"/>
            </a:pPr>
            <a:r>
              <a:rPr lang="en-US" dirty="0"/>
              <a:t>With embedded functions we’re using </a:t>
            </a:r>
            <a:r>
              <a:rPr lang="en-US" i="1" dirty="0"/>
              <a:t>functionally dependent relations</a:t>
            </a:r>
            <a:r>
              <a:rPr lang="en-US" dirty="0"/>
              <a:t> to apply constraints among test factor values.</a:t>
            </a:r>
          </a:p>
          <a:p>
            <a:pPr lvl="0">
              <a:buFont typeface="Arial" pitchFamily="34" charset="0"/>
              <a:buChar char="•"/>
            </a:pPr>
            <a:r>
              <a:rPr lang="en-US" dirty="0"/>
              <a:t>This means 1 or more values of a </a:t>
            </a:r>
            <a:r>
              <a:rPr lang="en-US" i="1" dirty="0"/>
              <a:t>dependent</a:t>
            </a:r>
            <a:r>
              <a:rPr lang="en-US" dirty="0"/>
              <a:t> factor are identified by other, </a:t>
            </a:r>
            <a:r>
              <a:rPr lang="en-US" i="1" dirty="0"/>
              <a:t>determinant </a:t>
            </a:r>
            <a:r>
              <a:rPr lang="en-US" dirty="0"/>
              <a:t>factors. The determinant factors’ values imply some or all of the dependent factor values.</a:t>
            </a:r>
          </a:p>
          <a:p>
            <a:pPr lvl="0">
              <a:buFont typeface="Arial" pitchFamily="34" charset="0"/>
              <a:buChar char="•"/>
            </a:pPr>
            <a:r>
              <a:rPr lang="en-US" dirty="0"/>
              <a:t>For example, the last day of any month is identified by the month and its year. </a:t>
            </a:r>
          </a:p>
          <a:p>
            <a:pPr lvl="0">
              <a:buFont typeface="Arial" pitchFamily="34" charset="0"/>
              <a:buChar char="•"/>
            </a:pPr>
            <a:r>
              <a:rPr lang="en-US" dirty="0"/>
              <a:t>This calendar example can illustrate an embedded combination function. We’ll use Direct Product Block notation from Testcover for a test case generation request. First we’ll look at constraints without the combination function. Then we’ll see how the request can be simplified by using the function.</a:t>
            </a:r>
          </a:p>
        </p:txBody>
      </p:sp>
      <p:sp>
        <p:nvSpPr>
          <p:cNvPr id="4" name="Slide Number Placeholder 3"/>
          <p:cNvSpPr>
            <a:spLocks noGrp="1"/>
          </p:cNvSpPr>
          <p:nvPr>
            <p:ph type="sldNum" sz="quarter" idx="10"/>
          </p:nvPr>
        </p:nvSpPr>
        <p:spPr/>
        <p:txBody>
          <a:bodyPr/>
          <a:lstStyle/>
          <a:p>
            <a:fld id="{A25EE8C9-16F7-4AF8-A731-81814BBFB48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itchFamily="34" charset="0"/>
              <a:buChar char="•"/>
            </a:pPr>
            <a:r>
              <a:rPr lang="en-US" dirty="0"/>
              <a:t>In this example we want to verify an equivalence class of system responses for </a:t>
            </a:r>
            <a:r>
              <a:rPr lang="en-US" i="1" dirty="0"/>
              <a:t>valid </a:t>
            </a:r>
            <a:r>
              <a:rPr lang="en-US" dirty="0"/>
              <a:t>calendar date inputs. We want to check class boundaries for the first and last day of each month. The DPB notation is on the left side, with the yellow background. It is in fixed values form, meaning there are no functions included.</a:t>
            </a:r>
          </a:p>
          <a:p>
            <a:pPr lvl="0">
              <a:buFont typeface="Arial" pitchFamily="34" charset="0"/>
              <a:buChar char="•"/>
            </a:pPr>
            <a:r>
              <a:rPr lang="en-US" dirty="0"/>
              <a:t>We have names for the factors on 3 lines at the top. Their values appear on separate lines in the same order. In the first block we have all the months, days 1 and 10, and 3 years. </a:t>
            </a:r>
          </a:p>
          <a:p>
            <a:pPr lvl="0">
              <a:buFont typeface="Arial" pitchFamily="34" charset="0"/>
              <a:buChar char="•"/>
            </a:pPr>
            <a:r>
              <a:rPr lang="en-US" dirty="0"/>
              <a:t>All the combinations of values on these lines give valid dates. They comprise the combinations for 1 of the 5 blocks shown.</a:t>
            </a:r>
          </a:p>
          <a:p>
            <a:pPr lvl="0">
              <a:buFont typeface="Arial" pitchFamily="34" charset="0"/>
              <a:buChar char="•"/>
            </a:pPr>
            <a:r>
              <a:rPr lang="en-US" dirty="0"/>
              <a:t>The next block has the combinations for months with 31 days.</a:t>
            </a:r>
          </a:p>
          <a:p>
            <a:pPr lvl="0">
              <a:buFont typeface="Arial" pitchFamily="34" charset="0"/>
              <a:buChar char="•"/>
            </a:pPr>
            <a:r>
              <a:rPr lang="en-US" dirty="0"/>
              <a:t>Blocks for months with 30 days and February follow. Taken together the blocks describe all the </a:t>
            </a:r>
            <a:r>
              <a:rPr lang="en-US" i="1" dirty="0"/>
              <a:t>allowed</a:t>
            </a:r>
            <a:r>
              <a:rPr lang="en-US" dirty="0"/>
              <a:t> combinations for valid dates.</a:t>
            </a:r>
          </a:p>
        </p:txBody>
      </p:sp>
      <p:sp>
        <p:nvSpPr>
          <p:cNvPr id="4" name="Slide Number Placeholder 3"/>
          <p:cNvSpPr>
            <a:spLocks noGrp="1"/>
          </p:cNvSpPr>
          <p:nvPr>
            <p:ph type="sldNum" sz="quarter" idx="10"/>
          </p:nvPr>
        </p:nvSpPr>
        <p:spPr/>
        <p:txBody>
          <a:bodyPr/>
          <a:lstStyle/>
          <a:p>
            <a:fld id="{A25EE8C9-16F7-4AF8-A731-81814BBFB48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15790"/>
            <a:ext cx="5638800" cy="4183380"/>
          </a:xfrm>
        </p:spPr>
        <p:txBody>
          <a:bodyPr>
            <a:normAutofit/>
          </a:bodyPr>
          <a:lstStyle/>
          <a:p>
            <a:pPr lvl="0">
              <a:buFont typeface="Arial" pitchFamily="34" charset="0"/>
              <a:buChar char="•"/>
            </a:pPr>
            <a:r>
              <a:rPr lang="en-US" dirty="0"/>
              <a:t>We need a function that gives the last day for any month and year.</a:t>
            </a:r>
          </a:p>
          <a:p>
            <a:pPr lvl="0">
              <a:buFont typeface="Arial" pitchFamily="34" charset="0"/>
              <a:buChar char="•"/>
            </a:pPr>
            <a:r>
              <a:rPr lang="en-US" dirty="0"/>
              <a:t>Using that function we can rewrite the generator request in functionally dependent form. We’ll rename the Month and Year factors as PHP variables with a dollar sign ($) to use as arguments in the function.</a:t>
            </a:r>
          </a:p>
          <a:p>
            <a:pPr lvl="0">
              <a:buFont typeface="Arial" pitchFamily="34" charset="0"/>
              <a:buChar char="•"/>
            </a:pPr>
            <a:r>
              <a:rPr lang="en-US" dirty="0"/>
              <a:t>The Day factor now has fixed values, 1 and 10, and the values given by the last_day function.</a:t>
            </a:r>
          </a:p>
          <a:p>
            <a:pPr lvl="0">
              <a:buFont typeface="Arial" pitchFamily="34" charset="0"/>
              <a:buChar char="•"/>
            </a:pPr>
            <a:r>
              <a:rPr lang="en-US" dirty="0"/>
              <a:t>The 5 blocks in </a:t>
            </a:r>
            <a:r>
              <a:rPr lang="en-US" i="1" dirty="0"/>
              <a:t>fixed values </a:t>
            </a:r>
            <a:r>
              <a:rPr lang="en-US" dirty="0"/>
              <a:t>form are now represented by 1 block in </a:t>
            </a:r>
            <a:r>
              <a:rPr lang="en-US" i="1" dirty="0"/>
              <a:t>functionally dependent </a:t>
            </a:r>
            <a:r>
              <a:rPr lang="en-US" dirty="0"/>
              <a:t>form. These 2 requests will generate the same test cases. It doesn’t matter which one we choose. Let’s pick the functionally dependent form.</a:t>
            </a:r>
          </a:p>
          <a:p>
            <a:r>
              <a:rPr lang="en-US" b="1" dirty="0"/>
              <a:t>Calendar demo</a:t>
            </a:r>
            <a:endParaRPr lang="en-US" dirty="0"/>
          </a:p>
          <a:p>
            <a:r>
              <a:rPr lang="en-US" dirty="0"/>
              <a:t>We copy the request, go to the request form, and paste it in. Then click the submit button. Here we see submitted request followed by 40 test cases. Each month has day 1, 10 and its last day, for each of the 3 years. Let’s look at how this happened.</a:t>
            </a:r>
          </a:p>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Combination functions define constraints for test case generation. The last_day function is an example of a combination function.</a:t>
            </a:r>
          </a:p>
          <a:p>
            <a:pPr>
              <a:buFont typeface="Arial" pitchFamily="34" charset="0"/>
              <a:buChar char="•"/>
            </a:pPr>
            <a:r>
              <a:rPr lang="en-US" dirty="0"/>
              <a:t>When the last_day function is evaluated for a month-year pair, it returns the value for the last day of that month. More generally a combination function can return a list of allowed values for the generator to use. And if the combination of determinant values does not have any dependent values, no value is returned.</a:t>
            </a:r>
          </a:p>
          <a:p>
            <a:pPr>
              <a:buFont typeface="Arial" pitchFamily="34" charset="0"/>
              <a:buChar char="•"/>
            </a:pPr>
            <a:r>
              <a:rPr lang="en-US" dirty="0"/>
              <a:t>The generator calls the function(s) for all combinations of arguments and uses the resulting values to construct blocks with fixed values, to generate the test cases.</a:t>
            </a:r>
          </a:p>
          <a:p>
            <a:pPr>
              <a:buFont typeface="Arial" pitchFamily="34" charset="0"/>
              <a:buChar char="•"/>
            </a:pPr>
            <a:r>
              <a:rPr lang="en-US" dirty="0"/>
              <a:t>So we need a last_day function. It’s easy to write one for the given years.</a:t>
            </a:r>
          </a:p>
          <a:p>
            <a:pPr>
              <a:buFont typeface="Arial" pitchFamily="34" charset="0"/>
              <a:buChar char="•"/>
            </a:pPr>
            <a:r>
              <a:rPr lang="en-US" dirty="0"/>
              <a:t>But it’s even easier to reuse a built-in function that has already been tested. This last_day function converts month strings to integers and uses them to call the PHP function cal_days_in_month.</a:t>
            </a:r>
          </a:p>
        </p:txBody>
      </p:sp>
      <p:sp>
        <p:nvSpPr>
          <p:cNvPr id="4" name="Slide Number Placeholder 3"/>
          <p:cNvSpPr>
            <a:spLocks noGrp="1"/>
          </p:cNvSpPr>
          <p:nvPr>
            <p:ph type="sldNum" sz="quarter" idx="10"/>
          </p:nvPr>
        </p:nvSpPr>
        <p:spPr/>
        <p:txBody>
          <a:bodyPr/>
          <a:lstStyle/>
          <a:p>
            <a:fld id="{A25EE8C9-16F7-4AF8-A731-81814BBFB48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I’d like to turn to substitution functions now. Substitution functions are evaluated after test case generation. Each substitution function just returns a value for a factor in its test case. </a:t>
            </a:r>
          </a:p>
          <a:p>
            <a:pPr>
              <a:buFont typeface="Arial" pitchFamily="34" charset="0"/>
              <a:buChar char="•"/>
            </a:pPr>
            <a:r>
              <a:rPr lang="en-US" dirty="0"/>
              <a:t>The substitution function’s value is determined by other factor values in the test case. These functions have a variety of uses, but the one I want to talk about is the evaluation of expected results classes.</a:t>
            </a:r>
          </a:p>
          <a:p>
            <a:pPr>
              <a:buFont typeface="Arial" pitchFamily="34" charset="0"/>
              <a:buChar char="•"/>
            </a:pPr>
            <a:r>
              <a:rPr lang="en-US" dirty="0"/>
              <a:t> Testers use equivalence partitioning for input and configuration test factors routinely. Valid and invalid classes can be identified, and members of the classes are used in the test design for input and configuration values. </a:t>
            </a:r>
          </a:p>
          <a:p>
            <a:r>
              <a:rPr lang="en-US" dirty="0"/>
              <a:t>Here I’m talking about equivalence classes of system behavior, which is different. To verify system behavior we need to identify classes of expected results. Substitution functions can identify the </a:t>
            </a:r>
            <a:r>
              <a:rPr lang="en-US" b="1" dirty="0"/>
              <a:t>expected results </a:t>
            </a:r>
            <a:r>
              <a:rPr lang="en-US" dirty="0"/>
              <a:t>class for each test case.</a:t>
            </a:r>
          </a:p>
          <a:p>
            <a:pPr>
              <a:buFont typeface="Arial" pitchFamily="34" charset="0"/>
              <a:buChar char="•"/>
            </a:pPr>
            <a:r>
              <a:rPr lang="en-US" dirty="0"/>
              <a:t>They can do the evaluation automatically, which can improve convenience and accuracy.</a:t>
            </a:r>
          </a:p>
          <a:p>
            <a:pPr>
              <a:buFont typeface="Arial" pitchFamily="34" charset="0"/>
              <a:buChar char="•"/>
            </a:pPr>
            <a:r>
              <a:rPr lang="en-US" dirty="0"/>
              <a:t>The evaluation can enable an assessment of equivalence class coverage by the test cases generated.</a:t>
            </a:r>
          </a:p>
          <a:p>
            <a:pPr>
              <a:buFont typeface="Arial" pitchFamily="34" charset="0"/>
              <a:buChar char="•"/>
            </a:pPr>
            <a:r>
              <a:rPr lang="en-US" dirty="0"/>
              <a:t>Generally equivalence class functions, either combination functions or substitution functions, help to manage verification of results classes in combinatorial testing. Alternatively higher strength designs can be used to cover classes of expected results.</a:t>
            </a:r>
          </a:p>
        </p:txBody>
      </p:sp>
      <p:sp>
        <p:nvSpPr>
          <p:cNvPr id="4" name="Slide Number Placeholder 3"/>
          <p:cNvSpPr>
            <a:spLocks noGrp="1"/>
          </p:cNvSpPr>
          <p:nvPr>
            <p:ph type="sldNum" sz="quarter" idx="10"/>
          </p:nvPr>
        </p:nvSpPr>
        <p:spPr/>
        <p:txBody>
          <a:bodyPr/>
          <a:lstStyle/>
          <a:p>
            <a:fld id="{A25EE8C9-16F7-4AF8-A731-81814BBFB48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When we talk about higher strength designs, the interaction rule is a good place to start. This empirical rule is based on work here at NIST, involving Rick Kuhn and Raghu Kacker. It says that most failures are caused by 1 factor or the interaction of 2 factors. Progressively fewer failures are caused by the interaction of 3 or more factors.</a:t>
            </a:r>
          </a:p>
          <a:p>
            <a:pPr>
              <a:buFont typeface="Arial" pitchFamily="34" charset="0"/>
              <a:buChar char="•"/>
            </a:pPr>
            <a:r>
              <a:rPr lang="en-US" dirty="0"/>
              <a:t>The main motivation for higher strength designs is the nature of these failures. They require test cases which include a higher interaction strength. But that’s not the only reason.</a:t>
            </a:r>
          </a:p>
          <a:p>
            <a:pPr>
              <a:buFont typeface="Arial" pitchFamily="34" charset="0"/>
              <a:buChar char="•"/>
            </a:pPr>
            <a:r>
              <a:rPr lang="en-US" dirty="0"/>
              <a:t>Equivalence classes of expected results may depend on more than 2 factors. A design with a high enough strength can cover the classes, regardless of any faults in the system.</a:t>
            </a:r>
          </a:p>
          <a:p>
            <a:pPr>
              <a:buFont typeface="Arial" pitchFamily="34" charset="0"/>
              <a:buChar char="•"/>
            </a:pPr>
            <a:r>
              <a:rPr lang="en-US" dirty="0"/>
              <a:t>Another reason could be difficulty conforming to constraints. In the browser example the invalid Linux-IE pair prevented coverage of 2 valid pairs. In this example, a strength-3 design </a:t>
            </a:r>
            <a:r>
              <a:rPr lang="en-US" i="1" dirty="0"/>
              <a:t>can</a:t>
            </a:r>
            <a:r>
              <a:rPr lang="en-US" dirty="0"/>
              <a:t> cover all the valid pairs, even when skipping the invalid Linux-IE test cases.</a:t>
            </a:r>
          </a:p>
          <a:p>
            <a:pPr>
              <a:buFont typeface="Arial" pitchFamily="34" charset="0"/>
              <a:buChar char="•"/>
            </a:pPr>
            <a:r>
              <a:rPr lang="en-US" dirty="0"/>
              <a:t>Insufficient system information also might motivate higher strength plans. And this situation is likely to be compounded by uncertainty about whether results are correct.</a:t>
            </a:r>
          </a:p>
        </p:txBody>
      </p:sp>
      <p:sp>
        <p:nvSpPr>
          <p:cNvPr id="4" name="Slide Number Placeholder 3"/>
          <p:cNvSpPr>
            <a:spLocks noGrp="1"/>
          </p:cNvSpPr>
          <p:nvPr>
            <p:ph type="sldNum" sz="quarter" idx="10"/>
          </p:nvPr>
        </p:nvSpPr>
        <p:spPr/>
        <p:txBody>
          <a:bodyPr/>
          <a:lstStyle/>
          <a:p>
            <a:fld id="{A25EE8C9-16F7-4AF8-A731-81814BBFB48A}" type="slidenum">
              <a:rPr lang="en-US" smtClean="0"/>
              <a:pPr/>
              <a:t>18</a:t>
            </a:fld>
            <a:endParaRPr lang="en-US" dirty="0"/>
          </a:p>
        </p:txBody>
      </p:sp>
    </p:spTree>
    <p:extLst>
      <p:ext uri="{BB962C8B-B14F-4D97-AF65-F5344CB8AC3E}">
        <p14:creationId xmlns:p14="http://schemas.microsoft.com/office/powerpoint/2010/main" val="33081974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How can we design test cases for higher strength needs?</a:t>
            </a:r>
          </a:p>
          <a:p>
            <a:r>
              <a:rPr lang="en-US" dirty="0"/>
              <a:t>One approach is to start with strength 2. If failures are found, continue with strength 3. If strength 3 failures are found, continue with strength 4, and so on.</a:t>
            </a:r>
          </a:p>
          <a:p>
            <a:r>
              <a:rPr lang="en-US" dirty="0"/>
              <a:t>With this approach the number of test cases grows exponentially with strength. And the test runs may need coordination with bug fixes, so that lower strength failures don’t recur to block test cases at higher strength.</a:t>
            </a:r>
          </a:p>
          <a:p>
            <a:r>
              <a:rPr lang="en-US" dirty="0"/>
              <a:t>Nevertheless when the stakes are high, for example with medical or transportation systems, this approach is justified.</a:t>
            </a:r>
          </a:p>
          <a:p>
            <a:pPr>
              <a:buFont typeface="Arial" pitchFamily="34" charset="0"/>
              <a:buChar char="•"/>
            </a:pPr>
            <a:r>
              <a:rPr lang="en-US" dirty="0"/>
              <a:t>Variable strength designs are another way to include higher interaction strength in test cases. Myra Cohen and her coauthors introduced the idea: Apply higher strength to a </a:t>
            </a:r>
            <a:r>
              <a:rPr lang="en-US" i="1" dirty="0"/>
              <a:t>subset</a:t>
            </a:r>
            <a:r>
              <a:rPr lang="en-US" dirty="0"/>
              <a:t> of test factors, so they get additional coverage, but without the </a:t>
            </a:r>
            <a:r>
              <a:rPr lang="en-US" i="1" dirty="0"/>
              <a:t>larger</a:t>
            </a:r>
            <a:r>
              <a:rPr lang="en-US" dirty="0"/>
              <a:t> cost of higher strength for </a:t>
            </a:r>
            <a:r>
              <a:rPr lang="en-US" i="1" dirty="0"/>
              <a:t>all</a:t>
            </a:r>
            <a:r>
              <a:rPr lang="en-US" dirty="0"/>
              <a:t> factors. This approach requires a risk estimate to select the factors for higher strength.</a:t>
            </a:r>
          </a:p>
          <a:p>
            <a:r>
              <a:rPr lang="en-US" dirty="0"/>
              <a:t>Some tools support these designs. The ACTS tool has a mixed strength feature. Testcover uses hybrid functions to force higher strength among selected factors.</a:t>
            </a:r>
          </a:p>
          <a:p>
            <a:pPr>
              <a:buFont typeface="Arial" pitchFamily="34" charset="0"/>
              <a:buChar char="•"/>
            </a:pPr>
            <a:r>
              <a:rPr lang="en-US" dirty="0"/>
              <a:t>A third approach is to use embedded functions. This approach can be even less expensive because the test case generation is pairwise. But the constraints imposed by the embedded functions include additional combinations according to test objectives. This approach is well suited to verifying classes of expected results and simplifying the specification of constraints. These were the second and third needs categories on the previous slide.</a:t>
            </a:r>
          </a:p>
        </p:txBody>
      </p:sp>
      <p:sp>
        <p:nvSpPr>
          <p:cNvPr id="4" name="Slide Number Placeholder 3"/>
          <p:cNvSpPr>
            <a:spLocks noGrp="1"/>
          </p:cNvSpPr>
          <p:nvPr>
            <p:ph type="sldNum" sz="quarter" idx="10"/>
          </p:nvPr>
        </p:nvSpPr>
        <p:spPr/>
        <p:txBody>
          <a:bodyPr/>
          <a:lstStyle/>
          <a:p>
            <a:fld id="{A25EE8C9-16F7-4AF8-A731-81814BBFB48A}" type="slidenum">
              <a:rPr lang="en-US" smtClean="0"/>
              <a:pPr/>
              <a:t>19</a:t>
            </a:fld>
            <a:endParaRPr lang="en-US" dirty="0"/>
          </a:p>
        </p:txBody>
      </p:sp>
    </p:spTree>
    <p:extLst>
      <p:ext uri="{BB962C8B-B14F-4D97-AF65-F5344CB8AC3E}">
        <p14:creationId xmlns:p14="http://schemas.microsoft.com/office/powerpoint/2010/main" val="332243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altLang="en-US" dirty="0"/>
              <a:t>What is combinatorial testing? It’s a way to design tests for lots of test factors at once, with a small number of test cases. The test factors can be inputs for the system under test, its configuration settings, or possibly other factors.</a:t>
            </a:r>
          </a:p>
          <a:p>
            <a:pPr lvl="0"/>
            <a:r>
              <a:rPr lang="en-US" altLang="en-US" dirty="0"/>
              <a:t>Why would we want to do this?</a:t>
            </a:r>
          </a:p>
          <a:p>
            <a:pPr lvl="0">
              <a:buFont typeface="Arial" pitchFamily="34" charset="0"/>
              <a:buChar char="•"/>
            </a:pPr>
            <a:r>
              <a:rPr lang="en-US" altLang="en-US" dirty="0"/>
              <a:t>Often there are many test factors, so many that that it’s impossible to test all the combinations. If there are 30 test factors, say 6 with 3 values and 24 with 2 values, there are more than 12 billion test cases.</a:t>
            </a:r>
          </a:p>
          <a:p>
            <a:pPr lvl="0">
              <a:buFont typeface="Arial" pitchFamily="34" charset="0"/>
              <a:buChar char="•"/>
            </a:pPr>
            <a:r>
              <a:rPr lang="en-US" altLang="en-US" dirty="0"/>
              <a:t>Combinatorial testing allows us to focus on a much smaller number of test factors. We can design tests that include the interactions among all the pairs or triples of factors, using far fewer test cases. In this example there are about 2100 pairwise interactions, and they can be verified with only 15 test cases.</a:t>
            </a:r>
          </a:p>
          <a:p>
            <a:pPr lvl="0">
              <a:buFont typeface="Arial" pitchFamily="34" charset="0"/>
              <a:buChar char="•"/>
            </a:pPr>
            <a:r>
              <a:rPr lang="en-US" altLang="en-US" dirty="0"/>
              <a:t>Our experience analyzing failures supports this approach. Most failures are caused by faults in 1 or 2 factors. Progressively fewer failures are caused by 3 or more factors.</a:t>
            </a:r>
          </a:p>
          <a:p>
            <a:pPr lvl="0">
              <a:buFont typeface="Arial" pitchFamily="34" charset="0"/>
              <a:buChar char="•"/>
            </a:pPr>
            <a:r>
              <a:rPr lang="en-US" altLang="en-US" dirty="0"/>
              <a:t>Combinatorial test designs are automated. At some point a button is clicked, and the test cases are generated. So humans don’t have to work out the combinations among test factors, or which interactions are in each test case.</a:t>
            </a:r>
          </a:p>
          <a:p>
            <a:pPr lvl="0"/>
            <a:r>
              <a:rPr lang="en-US" altLang="en-US" dirty="0"/>
              <a:t>An analysis is required however. At a minimum the test factors and their values must be chosen. Complex systems require more analysis of course.</a:t>
            </a:r>
          </a:p>
          <a:p>
            <a:pPr lvl="0">
              <a:buFont typeface="Arial" pitchFamily="34" charset="0"/>
              <a:buChar char="•"/>
            </a:pPr>
            <a:r>
              <a:rPr lang="en-US" altLang="en-US" dirty="0"/>
              <a:t>Combinatorial testing falls into the category of black box testing. We have requirements for what the system is supposed to do. But our view of it is through external interfaces, where we verify that it functions correctly.</a:t>
            </a:r>
          </a:p>
        </p:txBody>
      </p:sp>
      <p:sp>
        <p:nvSpPr>
          <p:cNvPr id="4" name="Slide Number Placeholder 3"/>
          <p:cNvSpPr>
            <a:spLocks noGrp="1"/>
          </p:cNvSpPr>
          <p:nvPr>
            <p:ph type="sldNum" sz="quarter" idx="10"/>
          </p:nvPr>
        </p:nvSpPr>
        <p:spPr/>
        <p:txBody>
          <a:bodyPr/>
          <a:lstStyle/>
          <a:p>
            <a:fld id="{A25EE8C9-16F7-4AF8-A731-81814BBFB48A}" type="slidenum">
              <a:rPr lang="en-US" smtClean="0"/>
              <a:pPr/>
              <a:t>2</a:t>
            </a:fld>
            <a:endParaRPr lang="en-US" dirty="0"/>
          </a:p>
        </p:txBody>
      </p:sp>
    </p:spTree>
    <p:extLst>
      <p:ext uri="{BB962C8B-B14F-4D97-AF65-F5344CB8AC3E}">
        <p14:creationId xmlns:p14="http://schemas.microsoft.com/office/powerpoint/2010/main" val="11628574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dirty="0"/>
              <a:t>I’m going to use a body mass index report application to illustrate these ideas. The BMI is a health measure to classify people as underweight, normal, overweight, and so forth. Here is a summary of the requirements.</a:t>
            </a:r>
          </a:p>
          <a:p>
            <a:pPr lvl="0"/>
            <a:r>
              <a:rPr lang="en-US" dirty="0"/>
              <a:t>R1. There are 5 input factors, Age, Weight, Height, Sex and Intake. All of them are integers except for Sex, which is female or male.</a:t>
            </a:r>
          </a:p>
          <a:p>
            <a:pPr lvl="0"/>
            <a:r>
              <a:rPr lang="en-US" dirty="0"/>
              <a:t>R2. The body mass index, or BMI, is the Weight divided by the Height squared. The 703 converts to standard units, kilograms per meter squared. </a:t>
            </a:r>
          </a:p>
          <a:p>
            <a:r>
              <a:rPr lang="en-US" dirty="0"/>
              <a:t>R3. If Age is 65 years or older, a Medicare report will be generated.</a:t>
            </a:r>
          </a:p>
          <a:p>
            <a:r>
              <a:rPr lang="en-US" dirty="0"/>
              <a:t>R4. If Age is younger than 20 years, a Child report containing the BMI percentile will be generated. The adult classifications are not used for children. Different tables are used for boys and girls, so there are 2 types of reports generated.</a:t>
            </a:r>
          </a:p>
          <a:p>
            <a:r>
              <a:rPr lang="en-US" dirty="0"/>
              <a:t>R5. If Age is 20 years or older, the Adult report will be generated for the BMI classification. These are 4 BMI ranges, leading to 4 types of reports. If the BMI is less than 18.5 the underweight report is generated; if the BMI is between 18.5 and 25.0, the normal report is generated, and so on.</a:t>
            </a:r>
          </a:p>
        </p:txBody>
      </p:sp>
      <p:sp>
        <p:nvSpPr>
          <p:cNvPr id="4" name="Slide Number Placeholder 3"/>
          <p:cNvSpPr>
            <a:spLocks noGrp="1"/>
          </p:cNvSpPr>
          <p:nvPr>
            <p:ph type="sldNum" sz="quarter" idx="10"/>
          </p:nvPr>
        </p:nvSpPr>
        <p:spPr/>
        <p:txBody>
          <a:bodyPr/>
          <a:lstStyle/>
          <a:p>
            <a:fld id="{A25EE8C9-16F7-4AF8-A731-81814BBFB48A}" type="slidenum">
              <a:rPr lang="en-US" smtClean="0"/>
              <a:pPr/>
              <a:t>20</a:t>
            </a:fld>
            <a:endParaRPr lang="en-US" dirty="0"/>
          </a:p>
        </p:txBody>
      </p:sp>
    </p:spTree>
    <p:extLst>
      <p:ext uri="{BB962C8B-B14F-4D97-AF65-F5344CB8AC3E}">
        <p14:creationId xmlns:p14="http://schemas.microsoft.com/office/powerpoint/2010/main" val="13768356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55788" y="4415790"/>
            <a:ext cx="6698827" cy="4183380"/>
          </a:xfrm>
        </p:spPr>
        <p:txBody>
          <a:bodyPr>
            <a:normAutofit/>
          </a:bodyPr>
          <a:lstStyle/>
          <a:p>
            <a:pPr lvl="0">
              <a:buFont typeface="Arial" pitchFamily="34" charset="0"/>
              <a:buChar char="•"/>
            </a:pPr>
            <a:r>
              <a:rPr lang="en-US" dirty="0"/>
              <a:t>Equivalence classes are a basic test design technique to organize expected results into similar classes. In our example, we want to verify the underweight report is generated when the Age, Weight and Height values require it. But we have no interest in checking the arithmetic operations for all possible Weight and Height pairs: They have already been tested thoroughly. So we can verify the underweight report with a few test cases in its equivalence class and at the class boundaries.</a:t>
            </a:r>
          </a:p>
          <a:p>
            <a:pPr lvl="0">
              <a:buFont typeface="Arial" pitchFamily="34" charset="0"/>
              <a:buChar char="•"/>
            </a:pPr>
            <a:r>
              <a:rPr lang="en-US" dirty="0"/>
              <a:t>In the example the Medicare, Child and Adult reports each have multiple, valid equivalence classes. It is valid for the Medicare report to be generated or not based on the Age value. The Child report can be generated in the boy class, or the girl class, or not at all. The Adult report can be generated in any of the BMI classes, or not. To sort this out we use equivalence class </a:t>
            </a:r>
            <a:r>
              <a:rPr lang="en-US" i="1" dirty="0"/>
              <a:t>factors</a:t>
            </a:r>
            <a:r>
              <a:rPr lang="en-US" dirty="0"/>
              <a:t>, one for each report. The value of the factor is the equivalence class for the associated report.</a:t>
            </a:r>
          </a:p>
          <a:p>
            <a:pPr lvl="0">
              <a:buFont typeface="Arial" pitchFamily="34" charset="0"/>
              <a:buChar char="•"/>
            </a:pPr>
            <a:r>
              <a:rPr lang="en-US" dirty="0"/>
              <a:t>In a deterministic system the equivalence classes are functionally dependent. The input and configuration values determine the result, and the result is a member of 1 or more equivalence classes.</a:t>
            </a:r>
          </a:p>
          <a:p>
            <a:pPr lvl="0">
              <a:buFont typeface="Arial" pitchFamily="34" charset="0"/>
              <a:buChar char="•"/>
            </a:pPr>
            <a:r>
              <a:rPr lang="en-US" dirty="0"/>
              <a:t>So each of the 3 reports has an equivalence class factor, and each of the factors gets its values from an equivalence class </a:t>
            </a:r>
            <a:r>
              <a:rPr lang="en-US" i="1" dirty="0"/>
              <a:t>function</a:t>
            </a:r>
            <a:r>
              <a:rPr lang="en-US" dirty="0"/>
              <a:t>.</a:t>
            </a:r>
          </a:p>
          <a:p>
            <a:pPr lvl="0"/>
            <a:endParaRPr lang="en-US" dirty="0"/>
          </a:p>
          <a:p>
            <a:pPr lvl="0"/>
            <a:endParaRPr lang="en-US" dirty="0"/>
          </a:p>
          <a:p>
            <a:pPr lvl="0"/>
            <a:endParaRPr lang="en-US" dirty="0"/>
          </a:p>
          <a:p>
            <a:pPr lvl="0"/>
            <a:endParaRPr lang="en-US" dirty="0"/>
          </a:p>
          <a:p>
            <a:pPr lvl="0"/>
            <a:endParaRPr lang="en-US" dirty="0"/>
          </a:p>
          <a:p>
            <a:pPr lvl="0"/>
            <a:endParaRPr lang="en-US" dirty="0"/>
          </a:p>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dirty="0"/>
              <a:t>The equivalence class functions are very simple. Here’s the Medicare_report function. It returns yes or no based on Age.</a:t>
            </a:r>
          </a:p>
          <a:p>
            <a:pPr lvl="0">
              <a:buFont typeface="Arial" pitchFamily="34" charset="0"/>
              <a:buChar char="•"/>
            </a:pPr>
            <a:r>
              <a:rPr lang="en-US" dirty="0"/>
              <a:t>The Child_report returns girl or boy according to the Sex value if Age is between 0 and 20. For Age values ≥ 20 it returns no.</a:t>
            </a:r>
          </a:p>
        </p:txBody>
      </p:sp>
      <p:sp>
        <p:nvSpPr>
          <p:cNvPr id="4" name="Slide Number Placeholder 3"/>
          <p:cNvSpPr>
            <a:spLocks noGrp="1"/>
          </p:cNvSpPr>
          <p:nvPr>
            <p:ph type="sldNum" sz="quarter" idx="10"/>
          </p:nvPr>
        </p:nvSpPr>
        <p:spPr/>
        <p:txBody>
          <a:bodyPr/>
          <a:lstStyle/>
          <a:p>
            <a:fld id="{A25EE8C9-16F7-4AF8-A731-81814BBFB48A}" type="slidenum">
              <a:rPr lang="en-US" smtClean="0"/>
              <a:pPr/>
              <a:t>22</a:t>
            </a:fld>
            <a:endParaRPr lang="en-US" dirty="0"/>
          </a:p>
        </p:txBody>
      </p:sp>
    </p:spTree>
    <p:extLst>
      <p:ext uri="{BB962C8B-B14F-4D97-AF65-F5344CB8AC3E}">
        <p14:creationId xmlns:p14="http://schemas.microsoft.com/office/powerpoint/2010/main" val="11017134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dirty="0"/>
              <a:t>The Adult_report function calls the BMI function to get the BMI value. Then it returns the BMI classification if Age ≥ 20. For younger Ages it returns no.</a:t>
            </a:r>
          </a:p>
        </p:txBody>
      </p:sp>
      <p:sp>
        <p:nvSpPr>
          <p:cNvPr id="4" name="Slide Number Placeholder 3"/>
          <p:cNvSpPr>
            <a:spLocks noGrp="1"/>
          </p:cNvSpPr>
          <p:nvPr>
            <p:ph type="sldNum" sz="quarter" idx="10"/>
          </p:nvPr>
        </p:nvSpPr>
        <p:spPr/>
        <p:txBody>
          <a:bodyPr/>
          <a:lstStyle/>
          <a:p>
            <a:fld id="{A25EE8C9-16F7-4AF8-A731-81814BBFB48A}" type="slidenum">
              <a:rPr lang="en-US" smtClean="0"/>
              <a:pPr/>
              <a:t>23</a:t>
            </a:fld>
            <a:endParaRPr lang="en-US" dirty="0"/>
          </a:p>
        </p:txBody>
      </p:sp>
    </p:spTree>
    <p:extLst>
      <p:ext uri="{BB962C8B-B14F-4D97-AF65-F5344CB8AC3E}">
        <p14:creationId xmlns:p14="http://schemas.microsoft.com/office/powerpoint/2010/main" val="24431526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dirty="0"/>
              <a:t>We need input values for the test design.</a:t>
            </a:r>
          </a:p>
          <a:p>
            <a:pPr lvl="0"/>
            <a:r>
              <a:rPr lang="en-US" dirty="0"/>
              <a:t>The Weight and Height values should result in all 4 BMI classifications. It turns out that we can do this with 2 Weight values and 2 Height values, which will be paired. In this graph of BMI boundaries, the horizontal axis is Weight; the vertical axis is Height. The 4 points shown are in each of the BMI classifications. Their Weight values are 120 and 190 pounds; their Height values are 64 and 71 inches. And each of the Weight-Height pairs is in a different BMI classification.</a:t>
            </a:r>
          </a:p>
        </p:txBody>
      </p:sp>
      <p:sp>
        <p:nvSpPr>
          <p:cNvPr id="4" name="Slide Number Placeholder 3"/>
          <p:cNvSpPr>
            <a:spLocks noGrp="1"/>
          </p:cNvSpPr>
          <p:nvPr>
            <p:ph type="sldNum" sz="quarter" idx="10"/>
          </p:nvPr>
        </p:nvSpPr>
        <p:spPr/>
        <p:txBody>
          <a:bodyPr/>
          <a:lstStyle/>
          <a:p>
            <a:fld id="{A25EE8C9-16F7-4AF8-A731-81814BBFB48A}" type="slidenum">
              <a:rPr lang="en-US" smtClean="0"/>
              <a:pPr/>
              <a:t>24</a:t>
            </a:fld>
            <a:endParaRPr lang="en-US" dirty="0"/>
          </a:p>
        </p:txBody>
      </p:sp>
    </p:spTree>
    <p:extLst>
      <p:ext uri="{BB962C8B-B14F-4D97-AF65-F5344CB8AC3E}">
        <p14:creationId xmlns:p14="http://schemas.microsoft.com/office/powerpoint/2010/main" val="9093221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dirty="0"/>
              <a:t>This is a strength 2 test case generator request for the BMI example. There is a request_name, and then the input factor names are listed. The names that start with a dollar sign ($) are PHP variables to be used as EC function arguments. After the input factors are 3 EC factors for the 3 report types.</a:t>
            </a:r>
          </a:p>
          <a:p>
            <a:r>
              <a:rPr lang="en-US" dirty="0"/>
              <a:t>Next we have fixed values for the 5 input factors, Age, Weight, Height, etc. For the Age factor we choose 15, 42 and 67 years to generate the Child, Adult and Medicare report types. We use the Weight and Height values from the previous slide. The Sex values are female and male, and the Intake values are 2000 and 3000 calories. </a:t>
            </a:r>
          </a:p>
          <a:p>
            <a:r>
              <a:rPr lang="en-US" dirty="0"/>
              <a:t>The values for the EC factors are given by the EC functions for the reports. They are substitution functions, so they’re evaluated after test case generation. They do not affect the test inputs, they just compute and return the expected result classes. This request generates 6 test cases which cover all the ECs. But it happens accidentally.</a:t>
            </a:r>
          </a:p>
          <a:p>
            <a:pPr lvl="0">
              <a:buFont typeface="Arial" pitchFamily="34" charset="0"/>
              <a:buChar char="•"/>
            </a:pPr>
            <a:r>
              <a:rPr lang="en-US" dirty="0"/>
              <a:t>If we submit the same request with the Age values in a different order, we still get 6 test cases, but they don’t cover all the ECs. Let’s look at the test cases.</a:t>
            </a:r>
          </a:p>
          <a:p>
            <a:pPr lvl="0">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25</a:t>
            </a:fld>
            <a:endParaRPr lang="en-US" dirty="0"/>
          </a:p>
        </p:txBody>
      </p:sp>
    </p:spTree>
    <p:extLst>
      <p:ext uri="{BB962C8B-B14F-4D97-AF65-F5344CB8AC3E}">
        <p14:creationId xmlns:p14="http://schemas.microsoft.com/office/powerpoint/2010/main" val="36829748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dirty="0"/>
              <a:t>Here are the test cases for the first request. The input values are shown, and their strength 2 interactions are covered. The expected EC values are computed as shown on the right. We can see that the classes are covered for all three report types.</a:t>
            </a:r>
          </a:p>
          <a:p>
            <a:pPr lvl="0">
              <a:buFont typeface="Arial" pitchFamily="34" charset="0"/>
              <a:buChar char="•"/>
            </a:pPr>
            <a:r>
              <a:rPr lang="en-US" dirty="0"/>
              <a:t>The second set of test cases have the same input values, except for the Age factor. The Age values are rotated as in the generator request. The other input factors have corresponding values in both sets of test cases. And both sets of test cases have pairwise coverage.</a:t>
            </a:r>
          </a:p>
          <a:p>
            <a:pPr lvl="0">
              <a:buFont typeface="Arial" pitchFamily="34" charset="0"/>
              <a:buChar char="•"/>
            </a:pPr>
            <a:r>
              <a:rPr lang="en-US" dirty="0"/>
              <a:t>But now, when we check the EC factors, there are 2 classes missing: underweight and obese for the Adult report. So how did this happen?</a:t>
            </a:r>
          </a:p>
          <a:p>
            <a:pPr lvl="0"/>
            <a:r>
              <a:rPr lang="en-US" dirty="0"/>
              <a:t>The Medicare report depends on just 1 factor, Age. It’s covered in  both sets of tests.</a:t>
            </a:r>
          </a:p>
          <a:p>
            <a:pPr lvl="0"/>
            <a:r>
              <a:rPr lang="en-US" dirty="0"/>
              <a:t>The Child report depends on 2 factors: Age and Sex. All pairs are covered in both sets of tests.</a:t>
            </a:r>
          </a:p>
          <a:p>
            <a:pPr lvl="0"/>
            <a:r>
              <a:rPr lang="en-US" dirty="0"/>
              <a:t>But the Adult report depends on 3 factors: Age, Weight and Height. Pairwise coverage does not guarantee coverage of all triples. These test cases illustrate both outcomes.</a:t>
            </a:r>
          </a:p>
          <a:p>
            <a:r>
              <a:rPr lang="en-US" dirty="0"/>
              <a:t>At this point we might go to a strength 3 design, but we’re going to use EC combination functions instead. These functions constrain a test design to cover classes of expected results, even when </a:t>
            </a:r>
            <a:r>
              <a:rPr lang="en-US" dirty="0">
                <a:latin typeface="Script MT Bold" panose="03040602040607080904" pitchFamily="66" charset="0"/>
              </a:rPr>
              <a:t>t</a:t>
            </a:r>
            <a:r>
              <a:rPr lang="en-US" dirty="0"/>
              <a:t> &lt; </a:t>
            </a:r>
            <a:r>
              <a:rPr lang="en-US" dirty="0">
                <a:latin typeface="Script MT Bold" panose="03040602040607080904" pitchFamily="66" charset="0"/>
              </a:rPr>
              <a:t>l</a:t>
            </a:r>
            <a:r>
              <a:rPr lang="en-US" dirty="0"/>
              <a:t>, when the strength is less than number of Adult determinant factors.</a:t>
            </a:r>
          </a:p>
          <a:p>
            <a:pPr lvl="0"/>
            <a:endParaRPr lang="en-US" dirty="0"/>
          </a:p>
          <a:p>
            <a:pPr lvl="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26</a:t>
            </a:fld>
            <a:endParaRPr lang="en-US" dirty="0"/>
          </a:p>
        </p:txBody>
      </p:sp>
    </p:spTree>
    <p:extLst>
      <p:ext uri="{BB962C8B-B14F-4D97-AF65-F5344CB8AC3E}">
        <p14:creationId xmlns:p14="http://schemas.microsoft.com/office/powerpoint/2010/main" val="11334285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This is the same pairwise request, but now we’re using EC combination functions. They’re the same functions, but they’re evaluated before test case generation, not afterwards.</a:t>
            </a:r>
          </a:p>
          <a:p>
            <a:pPr>
              <a:buFont typeface="Arial" pitchFamily="34" charset="0"/>
              <a:buChar char="•"/>
            </a:pPr>
            <a:r>
              <a:rPr lang="en-US" dirty="0"/>
              <a:t>The equivalence class functions return expected results classes from their determinant factors. Each function is evaluated for all combinations of its determinant values. For example, The Adult_report function is evaluated 12 times, for 3 Ages, 2 Weights and 2 Heights.</a:t>
            </a:r>
          </a:p>
          <a:p>
            <a:pPr>
              <a:buFont typeface="Arial" pitchFamily="34" charset="0"/>
              <a:buChar char="•"/>
            </a:pPr>
            <a:r>
              <a:rPr lang="en-US" dirty="0"/>
              <a:t>The functionally dependent block we see here is replaced by 10 fixed values blocks before test case generation. All combinations of each block are allowed. Taken together they conform to the constraints for the design.</a:t>
            </a:r>
          </a:p>
          <a:p>
            <a:pPr>
              <a:buFont typeface="Arial" pitchFamily="34" charset="0"/>
              <a:buChar char="•"/>
            </a:pPr>
            <a:r>
              <a:rPr lang="en-US" dirty="0"/>
              <a:t>Every allowed dependent value must appear in the pairwise design, in at least one test case, with a combination of its determinant factor values. And it will be paired with other factor values as allowed by constraints.</a:t>
            </a:r>
          </a:p>
        </p:txBody>
      </p:sp>
      <p:sp>
        <p:nvSpPr>
          <p:cNvPr id="4" name="Slide Number Placeholder 3"/>
          <p:cNvSpPr>
            <a:spLocks noGrp="1"/>
          </p:cNvSpPr>
          <p:nvPr>
            <p:ph type="sldNum" sz="quarter" idx="10"/>
          </p:nvPr>
        </p:nvSpPr>
        <p:spPr/>
        <p:txBody>
          <a:bodyPr/>
          <a:lstStyle/>
          <a:p>
            <a:fld id="{A25EE8C9-16F7-4AF8-A731-81814BBFB48A}" type="slidenum">
              <a:rPr lang="en-US" smtClean="0"/>
              <a:pPr/>
              <a:t>27</a:t>
            </a:fld>
            <a:endParaRPr lang="en-US" dirty="0"/>
          </a:p>
        </p:txBody>
      </p:sp>
    </p:spTree>
    <p:extLst>
      <p:ext uri="{BB962C8B-B14F-4D97-AF65-F5344CB8AC3E}">
        <p14:creationId xmlns:p14="http://schemas.microsoft.com/office/powerpoint/2010/main" val="42330960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We get 14 test cases from this request. All the pairwise interactions of the input factors are covered. And all the classes of expected results are covered.</a:t>
            </a:r>
          </a:p>
          <a:p>
            <a:pPr>
              <a:buFont typeface="Arial" pitchFamily="34" charset="0"/>
              <a:buChar char="•"/>
            </a:pPr>
            <a:r>
              <a:rPr lang="en-US" dirty="0"/>
              <a:t>Also, the pairwise interactions of each EC factor and its nondeterminant factors are covered. Here’s an example to explain that. The Adult EC factor is determined by the Age, Weight and Height. So the other 2 input factors, Sex and Intake, are nondeterminant. The values of Sex and Intake are paired with all the values of the Adult factor. The overweight class appears in 2 test cases: In test case 1 it is paired with female and 2000; in test case 7 overweight is paired with male and 3000. All 4 interactions are covered. Similar interactions are covered for all values of the EC factors.</a:t>
            </a:r>
          </a:p>
        </p:txBody>
      </p:sp>
      <p:sp>
        <p:nvSpPr>
          <p:cNvPr id="4" name="Slide Number Placeholder 3"/>
          <p:cNvSpPr>
            <a:spLocks noGrp="1"/>
          </p:cNvSpPr>
          <p:nvPr>
            <p:ph type="sldNum" sz="quarter" idx="10"/>
          </p:nvPr>
        </p:nvSpPr>
        <p:spPr/>
        <p:txBody>
          <a:bodyPr/>
          <a:lstStyle/>
          <a:p>
            <a:fld id="{A25EE8C9-16F7-4AF8-A731-81814BBFB48A}" type="slidenum">
              <a:rPr lang="en-US" smtClean="0"/>
              <a:pPr/>
              <a:t>28</a:t>
            </a:fld>
            <a:endParaRPr lang="en-US" dirty="0"/>
          </a:p>
        </p:txBody>
      </p:sp>
    </p:spTree>
    <p:extLst>
      <p:ext uri="{BB962C8B-B14F-4D97-AF65-F5344CB8AC3E}">
        <p14:creationId xmlns:p14="http://schemas.microsoft.com/office/powerpoint/2010/main" val="7203615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Next I’d like to show how verification of boundary values can be applied to this example. An input factor like Age has values that are ordered. It has a minimum value, a maximum value and values between. In contrast, the Sex values are enumerated; there is no ordering.</a:t>
            </a:r>
          </a:p>
          <a:p>
            <a:r>
              <a:rPr lang="en-US" dirty="0"/>
              <a:t>When factors are ordered, and when they determine ECs, developers must implement the boundaries. They are work areas, where errors are introduced sometimes. </a:t>
            </a:r>
          </a:p>
          <a:p>
            <a:r>
              <a:rPr lang="en-US" dirty="0"/>
              <a:t>In the BMI example, there is an Age boundary between the Medicare classes, and another one separates both the Child and Adult classes.</a:t>
            </a:r>
          </a:p>
          <a:p>
            <a:pPr>
              <a:buFont typeface="Arial" pitchFamily="34" charset="0"/>
              <a:buChar char="•"/>
            </a:pPr>
            <a:r>
              <a:rPr lang="en-US" dirty="0"/>
              <a:t>We can generate test cases to verify the Age boundaries by replacing the previous values with boundary values.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Medicare, Child and Adult EC factors continue to use combination functions here, so the test cases are constrained to cover the expected results classes.</a:t>
            </a:r>
          </a:p>
        </p:txBody>
      </p:sp>
      <p:sp>
        <p:nvSpPr>
          <p:cNvPr id="4" name="Slide Number Placeholder 3"/>
          <p:cNvSpPr>
            <a:spLocks noGrp="1"/>
          </p:cNvSpPr>
          <p:nvPr>
            <p:ph type="sldNum" sz="quarter" idx="10"/>
          </p:nvPr>
        </p:nvSpPr>
        <p:spPr/>
        <p:txBody>
          <a:bodyPr/>
          <a:lstStyle/>
          <a:p>
            <a:fld id="{A25EE8C9-16F7-4AF8-A731-81814BBFB48A}" type="slidenum">
              <a:rPr lang="en-US" smtClean="0"/>
              <a:pPr/>
              <a:t>29</a:t>
            </a:fld>
            <a:endParaRPr lang="en-US" dirty="0"/>
          </a:p>
        </p:txBody>
      </p:sp>
    </p:spTree>
    <p:extLst>
      <p:ext uri="{BB962C8B-B14F-4D97-AF65-F5344CB8AC3E}">
        <p14:creationId xmlns:p14="http://schemas.microsoft.com/office/powerpoint/2010/main" val="2161594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altLang="en-US" dirty="0"/>
              <a:t>I’d like to review where some of the combinatorial testing ideas originated, and my experience with a couple of early tools. My initial in</a:t>
            </a:r>
            <a:r>
              <a:rPr lang="en-US" dirty="0"/>
              <a:t>volvement was due to an intractable set of configuration requirements. Mostly there were too many to verify.</a:t>
            </a:r>
          </a:p>
          <a:p>
            <a:r>
              <a:rPr lang="en-US" dirty="0"/>
              <a:t>But as I saw how people approached the combinatorial design problem, I got hooked, and combinatorial test design has been a strong interest of mine ever since.</a:t>
            </a:r>
          </a:p>
          <a:p>
            <a:pPr>
              <a:buFont typeface="Arial" pitchFamily="34" charset="0"/>
              <a:buChar char="•"/>
            </a:pPr>
            <a:r>
              <a:rPr lang="en-US" dirty="0"/>
              <a:t>Conforming to system constraints is essential for tests that verify a system efficiently. I’ll talk about these needs and introduce embedded functions to address them. </a:t>
            </a:r>
          </a:p>
          <a:p>
            <a:pPr>
              <a:buFont typeface="Arial" pitchFamily="34" charset="0"/>
              <a:buChar char="•"/>
            </a:pPr>
            <a:r>
              <a:rPr lang="en-US" dirty="0"/>
              <a:t>There are 2 types of embedded functions: Combination functions are evaluated </a:t>
            </a:r>
            <a:r>
              <a:rPr lang="en-US" i="1" dirty="0"/>
              <a:t>before</a:t>
            </a:r>
            <a:r>
              <a:rPr lang="en-US" dirty="0"/>
              <a:t> test case generation, to apply constraints; substitution functions are evaluated </a:t>
            </a:r>
            <a:r>
              <a:rPr lang="en-US" i="1" dirty="0"/>
              <a:t>after</a:t>
            </a:r>
            <a:r>
              <a:rPr lang="en-US" dirty="0"/>
              <a:t> test case generation, so they don’t affect test case generation. I’m going to show how embedded functions work by generating designs on the Testcover service.</a:t>
            </a:r>
          </a:p>
          <a:p>
            <a:pPr>
              <a:buFont typeface="Arial" pitchFamily="34" charset="0"/>
              <a:buChar char="•"/>
            </a:pPr>
            <a:r>
              <a:rPr lang="en-US" dirty="0"/>
              <a:t>I plan to touch on how embedded functions relate to the use of higher strength designs also.</a:t>
            </a:r>
          </a:p>
          <a:p>
            <a:pPr>
              <a:buFont typeface="Arial" pitchFamily="34" charset="0"/>
              <a:buChar char="•"/>
            </a:pPr>
            <a:r>
              <a:rPr lang="en-US" dirty="0"/>
              <a:t>As I see it, the most important aspect of embedded functions is how it helps to automate test designs for practitioners’ everyday tasks: verifying classes of expected results and their boundaries. Using an example, I’ll show how more of the test design analysis can be automated, to improve the control and flexibility of the verification.</a:t>
            </a:r>
          </a:p>
        </p:txBody>
      </p:sp>
      <p:sp>
        <p:nvSpPr>
          <p:cNvPr id="4" name="Slide Number Placeholder 3"/>
          <p:cNvSpPr>
            <a:spLocks noGrp="1"/>
          </p:cNvSpPr>
          <p:nvPr>
            <p:ph type="sldNum" sz="quarter" idx="10"/>
          </p:nvPr>
        </p:nvSpPr>
        <p:spPr/>
        <p:txBody>
          <a:bodyPr/>
          <a:lstStyle/>
          <a:p>
            <a:fld id="{A25EE8C9-16F7-4AF8-A731-81814BBFB48A}" type="slidenum">
              <a:rPr lang="en-US" smtClean="0"/>
              <a:pPr/>
              <a:t>3</a:t>
            </a:fld>
            <a:endParaRPr lang="en-US" dirty="0"/>
          </a:p>
        </p:txBody>
      </p:sp>
    </p:spTree>
    <p:extLst>
      <p:ext uri="{BB962C8B-B14F-4D97-AF65-F5344CB8AC3E}">
        <p14:creationId xmlns:p14="http://schemas.microsoft.com/office/powerpoint/2010/main" val="38504447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Now we have 18 test cases. They have been sorted by Age to show the boundaries. So the Medicare report classes are above the top boundary; the Adult classes are above the lower boundary; and the Child classes are below that. All the pairwise interactions are covered. </a:t>
            </a:r>
          </a:p>
          <a:p>
            <a:r>
              <a:rPr lang="en-US" dirty="0"/>
              <a:t>That was easy. It suggests a question: Can we cover the values at the BMI boundaries?</a:t>
            </a:r>
          </a:p>
        </p:txBody>
      </p:sp>
      <p:sp>
        <p:nvSpPr>
          <p:cNvPr id="4" name="Slide Number Placeholder 3"/>
          <p:cNvSpPr>
            <a:spLocks noGrp="1"/>
          </p:cNvSpPr>
          <p:nvPr>
            <p:ph type="sldNum" sz="quarter" idx="10"/>
          </p:nvPr>
        </p:nvSpPr>
        <p:spPr/>
        <p:txBody>
          <a:bodyPr/>
          <a:lstStyle/>
          <a:p>
            <a:fld id="{A25EE8C9-16F7-4AF8-A731-81814BBFB48A}" type="slidenum">
              <a:rPr lang="en-US" smtClean="0"/>
              <a:pPr/>
              <a:t>30</a:t>
            </a:fld>
            <a:endParaRPr lang="en-US" dirty="0"/>
          </a:p>
        </p:txBody>
      </p:sp>
    </p:spTree>
    <p:extLst>
      <p:ext uri="{BB962C8B-B14F-4D97-AF65-F5344CB8AC3E}">
        <p14:creationId xmlns:p14="http://schemas.microsoft.com/office/powerpoint/2010/main" val="10678899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The answer is yes. Here is the formula for the BMI in terms of the input factors Weight and Height. What we need is input values that reach the BMI boundaries.</a:t>
            </a:r>
          </a:p>
          <a:p>
            <a:pPr>
              <a:buFont typeface="Arial" pitchFamily="34" charset="0"/>
              <a:buChar char="•"/>
            </a:pPr>
            <a:r>
              <a:rPr lang="en-US" dirty="0"/>
              <a:t>Lets try the Weight input. If we solve the equation for Weight, we can express its input value in terms of the Height input and the BMI_boundary value.</a:t>
            </a:r>
          </a:p>
          <a:p>
            <a:pPr>
              <a:buFont typeface="Arial" pitchFamily="34" charset="0"/>
              <a:buChar char="•"/>
            </a:pPr>
            <a:r>
              <a:rPr lang="en-US" dirty="0"/>
              <a:t>Here’s how it can work. We’ll continue to use the Height values, 64 and 71 inches. And we’ll introduce a BMI_boundary factor to specify the boundary.</a:t>
            </a:r>
          </a:p>
          <a:p>
            <a:pPr>
              <a:buFont typeface="Arial" pitchFamily="34" charset="0"/>
              <a:buChar char="•"/>
            </a:pPr>
            <a:r>
              <a:rPr lang="en-US" dirty="0"/>
              <a:t>There’s one more detail: The Weight input needs to be an integer, to generate either the minimum BMI value for the higher class, or the maximum BMI in the lower class. We’ll introduce an Input_limit factor to specify which limit to use.</a:t>
            </a:r>
          </a:p>
          <a:p>
            <a:pPr>
              <a:buFont typeface="Arial" pitchFamily="34" charset="0"/>
              <a:buChar char="•"/>
            </a:pPr>
            <a:r>
              <a:rPr lang="en-US" dirty="0"/>
              <a:t>This Weight_boundary function specifies the input values for the Weight factor. It depends on the Height, BMI_boundary and Input_limit factors. It uses the Weight formula above and rounds up to the next integer. This value is returned for the minimum value in the higher BMI class. The next lower integer is returned for the lower side of the boundary.</a:t>
            </a:r>
          </a:p>
        </p:txBody>
      </p:sp>
      <p:sp>
        <p:nvSpPr>
          <p:cNvPr id="4" name="Slide Number Placeholder 3"/>
          <p:cNvSpPr>
            <a:spLocks noGrp="1"/>
          </p:cNvSpPr>
          <p:nvPr>
            <p:ph type="sldNum" sz="quarter" idx="10"/>
          </p:nvPr>
        </p:nvSpPr>
        <p:spPr/>
        <p:txBody>
          <a:bodyPr/>
          <a:lstStyle/>
          <a:p>
            <a:fld id="{A25EE8C9-16F7-4AF8-A731-81814BBFB48A}" type="slidenum">
              <a:rPr lang="en-US" smtClean="0"/>
              <a:pPr/>
              <a:t>31</a:t>
            </a:fld>
            <a:endParaRPr lang="en-US" dirty="0"/>
          </a:p>
        </p:txBody>
      </p:sp>
    </p:spTree>
    <p:extLst>
      <p:ext uri="{BB962C8B-B14F-4D97-AF65-F5344CB8AC3E}">
        <p14:creationId xmlns:p14="http://schemas.microsoft.com/office/powerpoint/2010/main" val="24550264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This is a graph of the possible BMI boundary values for this example. The Weight_boundary function has three arguments: Height with 2 values, BMI_boundary with 3 values, and Input_limit with 2 values. Their product leads to 12 Weight values, corresponding to 12 BMI values. This means that regardless of how many test cases are generated, each will correspond to 1 of these BMI values.</a:t>
            </a:r>
          </a:p>
        </p:txBody>
      </p:sp>
      <p:sp>
        <p:nvSpPr>
          <p:cNvPr id="4" name="Slide Number Placeholder 3"/>
          <p:cNvSpPr>
            <a:spLocks noGrp="1"/>
          </p:cNvSpPr>
          <p:nvPr>
            <p:ph type="sldNum" sz="quarter" idx="10"/>
          </p:nvPr>
        </p:nvSpPr>
        <p:spPr/>
        <p:txBody>
          <a:bodyPr/>
          <a:lstStyle/>
          <a:p>
            <a:fld id="{A25EE8C9-16F7-4AF8-A731-81814BBFB48A}" type="slidenum">
              <a:rPr lang="en-US" smtClean="0"/>
              <a:pPr/>
              <a:t>32</a:t>
            </a:fld>
            <a:endParaRPr lang="en-US" dirty="0"/>
          </a:p>
        </p:txBody>
      </p:sp>
    </p:spTree>
    <p:extLst>
      <p:ext uri="{BB962C8B-B14F-4D97-AF65-F5344CB8AC3E}">
        <p14:creationId xmlns:p14="http://schemas.microsoft.com/office/powerpoint/2010/main" val="40143515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This request has the 2 new factors for the BMI boundaries. And instead of fixed Weight values, we’re using the Weight_boundary function. It’s a combination function, so it will be evaluated for all combinations of its arguments. And its values will be paired with the other factors.</a:t>
            </a:r>
          </a:p>
          <a:p>
            <a:r>
              <a:rPr lang="en-US" dirty="0"/>
              <a:t>There’s 1 more change: The EC functions are substitution functions now. We don’t need them to cover the results classes because the boundary value factors will do that. </a:t>
            </a:r>
          </a:p>
          <a:p>
            <a:r>
              <a:rPr lang="en-US" b="1" dirty="0"/>
              <a:t>All corners demo</a:t>
            </a:r>
          </a:p>
          <a:p>
            <a:r>
              <a:rPr lang="en-US" dirty="0"/>
              <a:t>[to slide 36]</a:t>
            </a:r>
          </a:p>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33</a:t>
            </a:fld>
            <a:endParaRPr lang="en-US" dirty="0"/>
          </a:p>
        </p:txBody>
      </p:sp>
    </p:spTree>
    <p:extLst>
      <p:ext uri="{BB962C8B-B14F-4D97-AF65-F5344CB8AC3E}">
        <p14:creationId xmlns:p14="http://schemas.microsoft.com/office/powerpoint/2010/main" val="164219654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34</a:t>
            </a:fld>
            <a:endParaRPr lang="en-US" dirty="0"/>
          </a:p>
        </p:txBody>
      </p:sp>
    </p:spTree>
    <p:extLst>
      <p:ext uri="{BB962C8B-B14F-4D97-AF65-F5344CB8AC3E}">
        <p14:creationId xmlns:p14="http://schemas.microsoft.com/office/powerpoint/2010/main" val="26550316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35</a:t>
            </a:fld>
            <a:endParaRPr lang="en-US" dirty="0"/>
          </a:p>
        </p:txBody>
      </p:sp>
    </p:spTree>
    <p:extLst>
      <p:ext uri="{BB962C8B-B14F-4D97-AF65-F5344CB8AC3E}">
        <p14:creationId xmlns:p14="http://schemas.microsoft.com/office/powerpoint/2010/main" val="215611292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 typeface="Arial" pitchFamily="34" charset="0"/>
              <a:buChar char="•"/>
            </a:pPr>
            <a:r>
              <a:rPr lang="en-US" dirty="0"/>
              <a:t>Here’s another view of the test cases that were just generated. They’re the numbers 1 to 48, organized by Age and BMI boundaries. The Age boundaries are the horizontal lines, increasing from  bottom to top. For Height 71, this is the Child-Adult boundary; this is the Medicare boundary. The BMI boundaries are the vertical lines, increasing from left to right. This is the underweight-normal boundary at 18.5, the normal-overweight boundary at 25, and so on.</a:t>
            </a:r>
          </a:p>
          <a:p>
            <a:r>
              <a:rPr lang="en-US" dirty="0"/>
              <a:t>When we pair the values of two boundaries, we’re covering the interactions between them; so we can verify their corners. Let’s look at the upper left corners.</a:t>
            </a:r>
          </a:p>
          <a:p>
            <a:r>
              <a:rPr lang="en-US" dirty="0"/>
              <a:t>Test cases 15 and 36 have Age 64, in the Medicare_report ‘no’ class; test cases 28 and 10 have Age 65, in the ‘yes’ class. Test cases 15 and 28 have Weight of 132, for an underweight BMI of 18.4; test cases 10 and 36 have Weight 133 – that’s 1 pound more – for a normal BMI of 18.5.</a:t>
            </a:r>
          </a:p>
          <a:p>
            <a:r>
              <a:rPr lang="en-US" dirty="0"/>
              <a:t>The term corner case is a real software engineering term. It has a pathological connotation because it depends on multiple factors having specific values. And they may be difficult to identify and verify.</a:t>
            </a:r>
          </a:p>
          <a:p>
            <a:r>
              <a:rPr lang="en-US" dirty="0"/>
              <a:t>But this automated design covers all the Age-BMI corners. And it includes the allowed interactions with all pairs of other factors not shown here. </a:t>
            </a:r>
          </a:p>
          <a:p>
            <a:r>
              <a:rPr lang="en-US" dirty="0"/>
              <a:t>Test objectives can vary a lot. They may vary based on risks to users, the phase of development, the complexity of a change, the location of a change, the content of a release. And often choices aren’t whether to perform a test task or not. They’re more likely to be a choice among which tasks to do with limited resources. They’re judgements based on incomplete information. Objectives vary.</a:t>
            </a:r>
          </a:p>
          <a:p>
            <a:r>
              <a:rPr lang="en-US" dirty="0"/>
              <a:t>So verifying 48 corners may not always align with test objectives. Can we design tests that verify a useful subset?</a:t>
            </a:r>
          </a:p>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36</a:t>
            </a:fld>
            <a:endParaRPr lang="en-US" dirty="0"/>
          </a:p>
        </p:txBody>
      </p:sp>
    </p:spTree>
    <p:extLst>
      <p:ext uri="{BB962C8B-B14F-4D97-AF65-F5344CB8AC3E}">
        <p14:creationId xmlns:p14="http://schemas.microsoft.com/office/powerpoint/2010/main" val="6953422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Yes. In this example all we have to do is change the Weight_boundary function from a combination function to a substitution function. </a:t>
            </a:r>
          </a:p>
          <a:p>
            <a:r>
              <a:rPr lang="en-US" dirty="0"/>
              <a:t>As a combination function, it pairs all of its 12 values with those of the other factors. </a:t>
            </a:r>
          </a:p>
          <a:p>
            <a:r>
              <a:rPr lang="en-US" dirty="0"/>
              <a:t>But as a substitution function, it is only evaluated after test case generation. By then its determinant values are specified for each test case, and the Weight input values are evaluated accordingly. Let’s see how this works.</a:t>
            </a:r>
          </a:p>
          <a:p>
            <a:r>
              <a:rPr lang="en-US" b="1" dirty="0"/>
              <a:t>Some corners demo</a:t>
            </a:r>
          </a:p>
          <a:p>
            <a:r>
              <a:rPr lang="en-US" dirty="0"/>
              <a:t>[go to slide 39]</a:t>
            </a:r>
          </a:p>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37</a:t>
            </a:fld>
            <a:endParaRPr lang="en-US" dirty="0"/>
          </a:p>
        </p:txBody>
      </p:sp>
    </p:spTree>
    <p:extLst>
      <p:ext uri="{BB962C8B-B14F-4D97-AF65-F5344CB8AC3E}">
        <p14:creationId xmlns:p14="http://schemas.microsoft.com/office/powerpoint/2010/main" val="38027463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38</a:t>
            </a:fld>
            <a:endParaRPr lang="en-US" dirty="0"/>
          </a:p>
        </p:txBody>
      </p:sp>
    </p:spTree>
    <p:extLst>
      <p:ext uri="{BB962C8B-B14F-4D97-AF65-F5344CB8AC3E}">
        <p14:creationId xmlns:p14="http://schemas.microsoft.com/office/powerpoint/2010/main" val="57468119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a:t>Here’s the corner map for the test cases that were just generated. Now we’re covering 25% of the corners. This suggests the question, how were they chosen?</a:t>
            </a:r>
          </a:p>
          <a:p>
            <a:r>
              <a:rPr lang="en-US" dirty="0"/>
              <a:t>This sample represents pairwise coverage of the 4 factors in the map: Age, Height, BMI_boundary and Input_limit – but not Weight. These 4 factors can be paired 6 ways: Age with Height, BMI_boundary with Input_limit, and so on. The test cases listed here cover all the pairwise interactions among these factors.</a:t>
            </a:r>
          </a:p>
          <a:p>
            <a:r>
              <a:rPr lang="en-US" dirty="0"/>
              <a:t>The placement of the test cases on the map illustrates the coverage. For example the Age-Height interactions are covered because there’s a test case on every row. The BMI_boundary-Input_limit interactions are covered because there’s a test case in every column. The other pairings can be viewed similarly.</a:t>
            </a:r>
          </a:p>
        </p:txBody>
      </p:sp>
      <p:sp>
        <p:nvSpPr>
          <p:cNvPr id="4" name="Slide Number Placeholder 3"/>
          <p:cNvSpPr>
            <a:spLocks noGrp="1"/>
          </p:cNvSpPr>
          <p:nvPr>
            <p:ph type="sldNum" sz="quarter" idx="10"/>
          </p:nvPr>
        </p:nvSpPr>
        <p:spPr/>
        <p:txBody>
          <a:bodyPr/>
          <a:lstStyle/>
          <a:p>
            <a:fld id="{A25EE8C9-16F7-4AF8-A731-81814BBFB48A}" type="slidenum">
              <a:rPr lang="en-US" smtClean="0"/>
              <a:pPr/>
              <a:t>39</a:t>
            </a:fld>
            <a:endParaRPr lang="en-US" dirty="0"/>
          </a:p>
        </p:txBody>
      </p:sp>
    </p:spTree>
    <p:extLst>
      <p:ext uri="{BB962C8B-B14F-4D97-AF65-F5344CB8AC3E}">
        <p14:creationId xmlns:p14="http://schemas.microsoft.com/office/powerpoint/2010/main" val="28641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itchFamily="34" charset="0"/>
              <a:buChar char="•"/>
            </a:pPr>
            <a:r>
              <a:rPr lang="en-US" altLang="en-US" dirty="0"/>
              <a:t>The origins of combinatorial testing began almost 100 years ago. The ideas of these three people, Fisher, Rao and Taguchi, enabled combinatorial testing.</a:t>
            </a:r>
          </a:p>
          <a:p>
            <a:r>
              <a:rPr lang="en-US" altLang="en-US" dirty="0"/>
              <a:t>Ronald Fisher was an English statistician and biologist. In the 1920s he worked at the Rothamsted Experimental Station analyzing data from crop yield experiments. For example, experimenters would test different kinds of fertilizer to see what worked best. While he was there, Fisher created the theory and methods to do the analysis. He invented statistical techniques for the analysis of variance, maximum likelihood and much more. He literally wrote the book on </a:t>
            </a:r>
            <a:r>
              <a:rPr lang="en-US" altLang="en-US" i="1" dirty="0"/>
              <a:t>The Design of Experiments</a:t>
            </a:r>
            <a:r>
              <a:rPr lang="en-US" altLang="en-US" dirty="0"/>
              <a:t>.</a:t>
            </a:r>
          </a:p>
          <a:p>
            <a:r>
              <a:rPr lang="en-US" altLang="en-US" dirty="0"/>
              <a:t>Calyampudi Radhakrishna Rao was Fisher’s student at Cambridge. Rao studied and introduced orthogonal arrays in the 1940s. Since then orthogonal arrays have been used more and more, to design experiments for agriculture, manufacturing, clinical trials for new drugs, and market research. Orthogonal arrays are powerful tools for discovering the effects of test factors and how they interact.</a:t>
            </a:r>
          </a:p>
          <a:p>
            <a:r>
              <a:rPr lang="en-US" altLang="en-US" dirty="0"/>
              <a:t>In the 1950s Genichi Taguchi began to work on improvements to quality and reliability in manufacturing. He collaborated and consulted widely, working with Fisher for a time at the Indian Statistical Institute. Taguchi’s use of experimental design was innovative and sometimes controversial. Overall, his ideas have had an extensive influence in improving manufactured quality.</a:t>
            </a:r>
          </a:p>
          <a:p>
            <a:r>
              <a:rPr lang="en-US" dirty="0"/>
              <a:t>Orthogonal Arrays were an essential part of this work.</a:t>
            </a:r>
          </a:p>
        </p:txBody>
      </p:sp>
      <p:sp>
        <p:nvSpPr>
          <p:cNvPr id="4" name="Slide Number Placeholder 3"/>
          <p:cNvSpPr>
            <a:spLocks noGrp="1"/>
          </p:cNvSpPr>
          <p:nvPr>
            <p:ph type="sldNum" sz="quarter" idx="10"/>
          </p:nvPr>
        </p:nvSpPr>
        <p:spPr/>
        <p:txBody>
          <a:bodyPr/>
          <a:lstStyle/>
          <a:p>
            <a:fld id="{A25EE8C9-16F7-4AF8-A731-81814BBFB48A}" type="slidenum">
              <a:rPr lang="en-US" smtClean="0"/>
              <a:pPr/>
              <a:t>4</a:t>
            </a:fld>
            <a:endParaRPr lang="en-US" dirty="0"/>
          </a:p>
        </p:txBody>
      </p:sp>
    </p:spTree>
    <p:extLst>
      <p:ext uri="{BB962C8B-B14F-4D97-AF65-F5344CB8AC3E}">
        <p14:creationId xmlns:p14="http://schemas.microsoft.com/office/powerpoint/2010/main" val="35921878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1" y="4495800"/>
            <a:ext cx="5638800" cy="4648200"/>
          </a:xfrm>
        </p:spPr>
        <p:txBody>
          <a:bodyPr>
            <a:normAutofit/>
          </a:bodyPr>
          <a:lstStyle/>
          <a:p>
            <a:pPr lvl="0">
              <a:buFont typeface="Arial" pitchFamily="34" charset="0"/>
              <a:buChar char="•"/>
            </a:pPr>
            <a:r>
              <a:rPr lang="en-US" dirty="0"/>
              <a:t>We’ve seen many contributors offer valuable improvements to combinatorial testing.</a:t>
            </a:r>
          </a:p>
          <a:p>
            <a:pPr lvl="0"/>
            <a:r>
              <a:rPr lang="en-US" dirty="0"/>
              <a:t>I am particularly excited about the potential for embedded functions to advance the practice further. The efficiency, flexibility and automation are needed.</a:t>
            </a:r>
          </a:p>
          <a:p>
            <a:r>
              <a:rPr lang="en-US" dirty="0"/>
              <a:t>We live in the 21</a:t>
            </a:r>
            <a:r>
              <a:rPr lang="en-US" baseline="30000" dirty="0"/>
              <a:t>st</a:t>
            </a:r>
            <a:r>
              <a:rPr lang="en-US" dirty="0"/>
              <a:t> century, with the Internet of Things. Every day we become more dependent on software, networks and distributed applications. We have more features and complexity; shorter development cycles; more reuse of components. We have to keep improving.</a:t>
            </a:r>
          </a:p>
          <a:p>
            <a:pPr lvl="0"/>
            <a:endParaRPr lang="en-US" dirty="0"/>
          </a:p>
          <a:p>
            <a:pPr lvl="0"/>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40</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altLang="en-US" dirty="0"/>
              <a:t>What’s an orthogonal array?</a:t>
            </a:r>
          </a:p>
          <a:p>
            <a:r>
              <a:rPr lang="en-US" altLang="en-US" dirty="0"/>
              <a:t>It’s a template for test designs. It has </a:t>
            </a:r>
            <a:r>
              <a:rPr lang="en-US" altLang="en-US" i="1" dirty="0"/>
              <a:t>N</a:t>
            </a:r>
            <a:r>
              <a:rPr lang="en-US" altLang="en-US" dirty="0"/>
              <a:t> rows which correspond to test cases, and </a:t>
            </a:r>
            <a:r>
              <a:rPr lang="en-US" altLang="en-US" i="1" dirty="0"/>
              <a:t>k</a:t>
            </a:r>
            <a:r>
              <a:rPr lang="en-US" altLang="en-US" dirty="0"/>
              <a:t> columns for test factors. This example array has 4 rows and 3 columns. Each factor can take 2 values, either 0 or 1. So the number of values </a:t>
            </a:r>
            <a:r>
              <a:rPr lang="en-US" altLang="en-US" i="1" dirty="0"/>
              <a:t>v</a:t>
            </a:r>
            <a:r>
              <a:rPr lang="en-US" altLang="en-US" dirty="0"/>
              <a:t> is 2.</a:t>
            </a:r>
          </a:p>
          <a:p>
            <a:r>
              <a:rPr lang="en-US" altLang="en-US" dirty="0"/>
              <a:t>The strength </a:t>
            </a:r>
            <a:r>
              <a:rPr lang="en-US" altLang="en-US" i="1" dirty="0"/>
              <a:t>t</a:t>
            </a:r>
            <a:r>
              <a:rPr lang="en-US" altLang="en-US" dirty="0"/>
              <a:t> of the array is 2. This means that any 2 columns contain all pairs of values an equal number of times. </a:t>
            </a:r>
          </a:p>
          <a:p>
            <a:r>
              <a:rPr lang="en-US" altLang="en-US" dirty="0"/>
              <a:t>There are 3 pairs of columns. And it’s easy to see that each pair of columns contains all pairs of 0 and 1 exactly once.</a:t>
            </a:r>
          </a:p>
          <a:p>
            <a:pPr lvl="0">
              <a:buFont typeface="Arial" pitchFamily="34" charset="0"/>
              <a:buChar char="•"/>
            </a:pPr>
            <a:r>
              <a:rPr lang="en-US" altLang="en-US" dirty="0"/>
              <a:t>For describing systems in the real world we need arrays that have factors with different numbers of values. These are called mixed arrays. In this notation, there are </a:t>
            </a:r>
            <a:r>
              <a:rPr lang="en-US" altLang="en-US" i="1" dirty="0"/>
              <a:t>k</a:t>
            </a:r>
            <a:r>
              <a:rPr lang="en-US" altLang="en-US" baseline="-25000" dirty="0"/>
              <a:t>1</a:t>
            </a:r>
            <a:r>
              <a:rPr lang="en-US" altLang="en-US" dirty="0"/>
              <a:t> factors with </a:t>
            </a:r>
            <a:r>
              <a:rPr lang="en-US" altLang="en-US" i="1" dirty="0"/>
              <a:t>v</a:t>
            </a:r>
            <a:r>
              <a:rPr lang="en-US" altLang="en-US" baseline="-25000" dirty="0"/>
              <a:t>1</a:t>
            </a:r>
            <a:r>
              <a:rPr lang="en-US" altLang="en-US" dirty="0"/>
              <a:t> values, </a:t>
            </a:r>
            <a:r>
              <a:rPr lang="en-US" altLang="en-US" i="1" dirty="0"/>
              <a:t>k</a:t>
            </a:r>
            <a:r>
              <a:rPr lang="en-US" altLang="en-US" baseline="-25000" dirty="0"/>
              <a:t>2</a:t>
            </a:r>
            <a:r>
              <a:rPr lang="en-US" altLang="en-US" dirty="0"/>
              <a:t> factors with </a:t>
            </a:r>
            <a:r>
              <a:rPr lang="en-US" altLang="en-US" i="1" dirty="0"/>
              <a:t>v</a:t>
            </a:r>
            <a:r>
              <a:rPr lang="en-US" altLang="en-US" baseline="-25000" dirty="0"/>
              <a:t>2</a:t>
            </a:r>
            <a:r>
              <a:rPr lang="en-US" altLang="en-US" dirty="0"/>
              <a:t> values, and so forth.</a:t>
            </a:r>
          </a:p>
          <a:p>
            <a:r>
              <a:rPr lang="en-US" altLang="en-US" dirty="0"/>
              <a:t>The properties of orthogonal arrays are important for verifying the interactions of test factors with each other. A test plan based on an orthogonal array can verify the interactions among any </a:t>
            </a:r>
            <a:r>
              <a:rPr lang="en-US" altLang="en-US" i="1" dirty="0"/>
              <a:t>t</a:t>
            </a:r>
            <a:r>
              <a:rPr lang="en-US" altLang="en-US" dirty="0"/>
              <a:t> factors.</a:t>
            </a:r>
          </a:p>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5</a:t>
            </a:fld>
            <a:endParaRPr lang="en-US" dirty="0"/>
          </a:p>
        </p:txBody>
      </p:sp>
    </p:spTree>
    <p:extLst>
      <p:ext uri="{BB962C8B-B14F-4D97-AF65-F5344CB8AC3E}">
        <p14:creationId xmlns:p14="http://schemas.microsoft.com/office/powerpoint/2010/main" val="25644869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altLang="en-US" dirty="0"/>
              <a:t>By the 1980s people began to work out the experimental design ideas for testing software. Keizo Tatsumi at Fujitsu described the use of orthogonal arrays and covering arrays to generate test cases. Robert Mandl, at Softech, used orthogonal Latin squares to design compiler tests.</a:t>
            </a:r>
          </a:p>
          <a:p>
            <a:r>
              <a:rPr lang="en-US" altLang="en-US" dirty="0"/>
              <a:t>Taguchi visited Bell Labs and began a collaboration with Madhav Phadke. Taguchi’s methods gained acceptance at AT&amp;T and inspired Bob Brownlie, Jim Prowse and Madhav Phadke to come up with the Orthogonal Array Test System (OATS).</a:t>
            </a:r>
          </a:p>
        </p:txBody>
      </p:sp>
      <p:sp>
        <p:nvSpPr>
          <p:cNvPr id="4" name="Slide Number Placeholder 3"/>
          <p:cNvSpPr>
            <a:spLocks noGrp="1"/>
          </p:cNvSpPr>
          <p:nvPr>
            <p:ph type="sldNum" sz="quarter" idx="10"/>
          </p:nvPr>
        </p:nvSpPr>
        <p:spPr/>
        <p:txBody>
          <a:bodyPr/>
          <a:lstStyle/>
          <a:p>
            <a:fld id="{A25EE8C9-16F7-4AF8-A731-81814BBFB48A}" type="slidenum">
              <a:rPr lang="en-US" smtClean="0"/>
              <a:pPr/>
              <a:t>6</a:t>
            </a:fld>
            <a:endParaRPr lang="en-US" dirty="0"/>
          </a:p>
        </p:txBody>
      </p:sp>
    </p:spTree>
    <p:extLst>
      <p:ext uri="{BB962C8B-B14F-4D97-AF65-F5344CB8AC3E}">
        <p14:creationId xmlns:p14="http://schemas.microsoft.com/office/powerpoint/2010/main" val="1175083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altLang="en-US" dirty="0"/>
              <a:t>I was at Bell Labs then and had no idea any of this was going on. I was supervising a system test team responsible for a family of new local area network products. StarLAN hardware would be the first products to use Ethernet CSMA/CD protocols on telephone cables, at the speedy rate of 1 Mb/s. StarGROUP software would offer file sharing and printer sharing over the network, to improve office productivity and reduce costs.</a:t>
            </a:r>
          </a:p>
          <a:p>
            <a:r>
              <a:rPr lang="en-US" altLang="en-US" dirty="0"/>
              <a:t>We had what we called a client installation test. It included installation and some operational tests, and it was here that our extensive configuration requirements hit us. The job was large and labor intensive. We had to support 101 combinations of PCs and operating system versions with 15 different network cards. It was then that I heard about OATS, as a possible way to reduce the number of test configurations.</a:t>
            </a:r>
          </a:p>
          <a:p>
            <a:r>
              <a:rPr lang="en-US" altLang="en-US" dirty="0"/>
              <a:t>Unfortunately OATS didn’t work for us. We had complex configuration constraints which disallowed some of the test factor combinations. And some of the configurations that OATS generated were these impossible test cases.</a:t>
            </a:r>
          </a:p>
          <a:p>
            <a:r>
              <a:rPr lang="en-US" altLang="en-US" dirty="0"/>
              <a:t>Instead of trying to describe 1990 technology here, I’d like to illustrate the problem with a browser example. </a:t>
            </a:r>
          </a:p>
        </p:txBody>
      </p:sp>
      <p:sp>
        <p:nvSpPr>
          <p:cNvPr id="4" name="Slide Number Placeholder 3"/>
          <p:cNvSpPr>
            <a:spLocks noGrp="1"/>
          </p:cNvSpPr>
          <p:nvPr>
            <p:ph type="sldNum" sz="quarter" idx="10"/>
          </p:nvPr>
        </p:nvSpPr>
        <p:spPr/>
        <p:txBody>
          <a:bodyPr/>
          <a:lstStyle/>
          <a:p>
            <a:fld id="{A25EE8C9-16F7-4AF8-A731-81814BBFB48A}" type="slidenum">
              <a:rPr lang="en-US" smtClean="0"/>
              <a:pPr/>
              <a:t>7</a:t>
            </a:fld>
            <a:endParaRPr lang="en-US" dirty="0"/>
          </a:p>
        </p:txBody>
      </p:sp>
    </p:spTree>
    <p:extLst>
      <p:ext uri="{BB962C8B-B14F-4D97-AF65-F5344CB8AC3E}">
        <p14:creationId xmlns:p14="http://schemas.microsoft.com/office/powerpoint/2010/main" val="3282903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altLang="en-US" dirty="0"/>
              <a:t>Here we need configurations to test 3 applications using Windows and Linux operating systems, and 3 browsers, Chrome, Firefox and Internet Explorer (IE).</a:t>
            </a:r>
          </a:p>
          <a:p>
            <a:pPr lvl="0">
              <a:buFont typeface="Arial" pitchFamily="34" charset="0"/>
              <a:buChar char="•"/>
            </a:pPr>
            <a:r>
              <a:rPr lang="en-US" altLang="en-US" dirty="0"/>
              <a:t>The test cases came from an orthogonal array. The 9 rows cover all pairs of factor values.</a:t>
            </a:r>
          </a:p>
          <a:p>
            <a:r>
              <a:rPr lang="en-US" altLang="en-US" dirty="0"/>
              <a:t>The problem is that the Linux-IE configuration is invalid. It is not supported and cannot be tested.</a:t>
            </a:r>
          </a:p>
          <a:p>
            <a:pPr lvl="0">
              <a:buFont typeface="Arial" pitchFamily="34" charset="0"/>
              <a:buChar char="•"/>
            </a:pPr>
            <a:r>
              <a:rPr lang="en-US" altLang="en-US" dirty="0"/>
              <a:t>What can we do to fix the plan?</a:t>
            </a:r>
          </a:p>
          <a:p>
            <a:r>
              <a:rPr lang="en-US" altLang="en-US" dirty="0"/>
              <a:t>If we skip the test case, there are 2 valid interactions that will not be covered: Linux with App1, and IE with App1. </a:t>
            </a:r>
          </a:p>
          <a:p>
            <a:r>
              <a:rPr lang="en-US" dirty="0"/>
              <a:t>The situation gets even messier when there are more test factors and more complicated constraints.</a:t>
            </a:r>
          </a:p>
          <a:p>
            <a:r>
              <a:rPr lang="en-US" dirty="0"/>
              <a:t>The conclusion I reached at the time was that a search was needed, and that it should be restricted to allowed combinations only. I used these ideas when I prototyped the CATS test case generator.</a:t>
            </a:r>
          </a:p>
        </p:txBody>
      </p:sp>
      <p:sp>
        <p:nvSpPr>
          <p:cNvPr id="4" name="Slide Number Placeholder 3"/>
          <p:cNvSpPr>
            <a:spLocks noGrp="1"/>
          </p:cNvSpPr>
          <p:nvPr>
            <p:ph type="sldNum" sz="quarter" idx="10"/>
          </p:nvPr>
        </p:nvSpPr>
        <p:spPr/>
        <p:txBody>
          <a:bodyPr/>
          <a:lstStyle/>
          <a:p>
            <a:fld id="{A25EE8C9-16F7-4AF8-A731-81814BBFB48A}" type="slidenum">
              <a:rPr lang="en-US" smtClean="0"/>
              <a:pPr/>
              <a:t>8</a:t>
            </a:fld>
            <a:endParaRPr lang="en-US" dirty="0"/>
          </a:p>
        </p:txBody>
      </p:sp>
    </p:spTree>
    <p:extLst>
      <p:ext uri="{BB962C8B-B14F-4D97-AF65-F5344CB8AC3E}">
        <p14:creationId xmlns:p14="http://schemas.microsoft.com/office/powerpoint/2010/main" val="1077895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buFont typeface="Arial" pitchFamily="34" charset="0"/>
              <a:buChar char="•"/>
            </a:pPr>
            <a:r>
              <a:rPr lang="en-US" altLang="en-US" dirty="0"/>
              <a:t>What CATS did was search among the allowed test cases to handle constraints of the system under test. It looked for a sequence of tests to minimize the number of uncovered pairs. And it did this simply by choosing the next “best” test case on the way to the minimum. CATS used a greedy search algorithm for mixed arrays with constraints. It took advantage of the computer’s speed to select a small number of test cases.</a:t>
            </a:r>
          </a:p>
          <a:p>
            <a:pPr lvl="0">
              <a:buFont typeface="Arial" pitchFamily="34" charset="0"/>
              <a:buChar char="•"/>
            </a:pPr>
            <a:r>
              <a:rPr lang="en-US" altLang="en-US" dirty="0"/>
              <a:t>CATS was updated to allow designs with higher strength, limited only by the number of test factors and computing resources. It was used within AT&amp;T, and after some study was dubbed a best practice.</a:t>
            </a:r>
          </a:p>
          <a:p>
            <a:pPr lvl="0">
              <a:buFont typeface="Arial" pitchFamily="34" charset="0"/>
              <a:buChar char="•"/>
            </a:pPr>
            <a:r>
              <a:rPr lang="en-US" altLang="en-US" dirty="0"/>
              <a:t>The motivation for CATS was to find test cases that were practical to use. But we also found that typically CATS generated fewer test cases than OATS. The reason for this was that CATS was looking for covering arrays, not orthogonal arrays.</a:t>
            </a:r>
          </a:p>
          <a:p>
            <a:endParaRPr lang="en-US" dirty="0"/>
          </a:p>
        </p:txBody>
      </p:sp>
      <p:sp>
        <p:nvSpPr>
          <p:cNvPr id="4" name="Slide Number Placeholder 3"/>
          <p:cNvSpPr>
            <a:spLocks noGrp="1"/>
          </p:cNvSpPr>
          <p:nvPr>
            <p:ph type="sldNum" sz="quarter" idx="10"/>
          </p:nvPr>
        </p:nvSpPr>
        <p:spPr/>
        <p:txBody>
          <a:bodyPr/>
          <a:lstStyle/>
          <a:p>
            <a:fld id="{A25EE8C9-16F7-4AF8-A731-81814BBFB48A}" type="slidenum">
              <a:rPr lang="en-US" smtClean="0"/>
              <a:pPr/>
              <a:t>9</a:t>
            </a:fld>
            <a:endParaRPr lang="en-US" dirty="0"/>
          </a:p>
        </p:txBody>
      </p:sp>
    </p:spTree>
    <p:extLst>
      <p:ext uri="{BB962C8B-B14F-4D97-AF65-F5344CB8AC3E}">
        <p14:creationId xmlns:p14="http://schemas.microsoft.com/office/powerpoint/2010/main" val="1119552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8F4A407-7198-44EE-AF98-ABA6D82A5770}" type="datetime1">
              <a:rPr lang="en-US" smtClean="0"/>
              <a:pPr/>
              <a:t>10/20/2017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1C09C4-9575-4E05-83B0-32D74F53103C}" type="datetime1">
              <a:rPr lang="en-US" smtClean="0"/>
              <a:pPr/>
              <a:t>10/20/2017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96B6F5-C1A2-4F61-A4A5-633CAC346E80}" type="datetime1">
              <a:rPr lang="en-US" smtClean="0"/>
              <a:pPr/>
              <a:t>10/20/2017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1BDDB6-A540-4C00-8C9C-866283865CCB}" type="datetime1">
              <a:rPr lang="en-US" smtClean="0"/>
              <a:pPr/>
              <a:t>10/20/2017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1FBF5A-E9DA-422B-BC8A-FF37EA8A178C}" type="datetime1">
              <a:rPr lang="en-US" smtClean="0"/>
              <a:pPr/>
              <a:t>10/20/2017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A94ABC3-EADE-45F7-84E5-6E2E8A186943}" type="datetime1">
              <a:rPr lang="en-US" smtClean="0"/>
              <a:pPr/>
              <a:t>10/20/2017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47965BA-BC8C-4FD0-B652-DCBE163F1A9F}" type="datetime1">
              <a:rPr lang="en-US" smtClean="0"/>
              <a:pPr/>
              <a:t>10/20/2017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AC1C15D-166E-4CA0-8BE8-033CCFF4A971}" type="datetime1">
              <a:rPr lang="en-US" smtClean="0"/>
              <a:pPr/>
              <a:t>10/20/2017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596D77-B0B1-4273-BDE1-53E8D2C7A3EF}" type="datetime1">
              <a:rPr lang="en-US" smtClean="0"/>
              <a:pPr/>
              <a:t>10/20/2017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2347FE-0E89-4FE7-BB31-3C38CBBD0CCA}" type="datetime1">
              <a:rPr lang="en-US" smtClean="0"/>
              <a:pPr/>
              <a:t>10/20/2017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7A36F4-D66A-4F9A-81A4-AE19001CE03A}" type="datetime1">
              <a:rPr lang="en-US" smtClean="0"/>
              <a:pPr/>
              <a:t>10/20/2017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CC9DCE-C2FB-42F3-BFB5-B8D2D52F1112}"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9696FF"/>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17B297-2FCE-4F40-B27F-CC2E97598612}" type="datetime1">
              <a:rPr lang="en-US" smtClean="0"/>
              <a:pPr/>
              <a:t>10/20/2017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CC9DCE-C2FB-42F3-BFB5-B8D2D52F111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4.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2.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image" Target="../media/image4.jpg"/><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4" name="TextBox 3"/>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5" name="Slide Number Placeholder 4"/>
          <p:cNvSpPr>
            <a:spLocks noGrp="1"/>
          </p:cNvSpPr>
          <p:nvPr>
            <p:ph type="sldNum" sz="quarter" idx="12"/>
          </p:nvPr>
        </p:nvSpPr>
        <p:spPr/>
        <p:txBody>
          <a:bodyPr/>
          <a:lstStyle/>
          <a:p>
            <a:fld id="{BECC9DCE-C2FB-42F3-BFB5-B8D2D52F1112}" type="slidenum">
              <a:rPr lang="en-US" smtClean="0"/>
              <a:pPr/>
              <a:t>1</a:t>
            </a:fld>
            <a:endParaRPr lang="en-US" dirty="0"/>
          </a:p>
        </p:txBody>
      </p:sp>
      <p:sp>
        <p:nvSpPr>
          <p:cNvPr id="6" name="Title 1"/>
          <p:cNvSpPr txBox="1">
            <a:spLocks/>
          </p:cNvSpPr>
          <p:nvPr/>
        </p:nvSpPr>
        <p:spPr>
          <a:xfrm>
            <a:off x="152400" y="1295401"/>
            <a:ext cx="8839200" cy="1447799"/>
          </a:xfrm>
          <a:prstGeom prst="rect">
            <a:avLst/>
          </a:prstGeom>
        </p:spPr>
        <p:txBody>
          <a:bodyPr>
            <a:normAutofit fontScale="97500"/>
          </a:bodyPr>
          <a:lstStyle/>
          <a:p>
            <a:pPr lvl="0" algn="ctr">
              <a:spcBef>
                <a:spcPct val="0"/>
              </a:spcBef>
              <a:defRPr/>
            </a:pPr>
            <a:r>
              <a:rPr kumimoji="0" lang="en-US" sz="3600" b="0" i="0" u="none" strike="noStrike" kern="1200" cap="none" spc="0" normalizeH="0" baseline="0" noProof="0" dirty="0">
                <a:ln>
                  <a:noFill/>
                </a:ln>
                <a:solidFill>
                  <a:schemeClr val="tx1"/>
                </a:solidFill>
                <a:effectLst/>
                <a:uLnTx/>
                <a:uFillTx/>
                <a:latin typeface="+mj-lt"/>
                <a:ea typeface="+mj-ea"/>
                <a:cs typeface="+mj-cs"/>
              </a:rPr>
              <a:t>Embedded functions</a:t>
            </a:r>
            <a:r>
              <a:rPr kumimoji="0" lang="en-US" sz="3600" b="0" i="0" u="none" strike="noStrike" kern="1200" cap="none" spc="0" normalizeH="0" noProof="0" dirty="0">
                <a:ln>
                  <a:noFill/>
                </a:ln>
                <a:solidFill>
                  <a:schemeClr val="tx1"/>
                </a:solidFill>
                <a:effectLst/>
                <a:uLnTx/>
                <a:uFillTx/>
                <a:latin typeface="+mj-lt"/>
                <a:ea typeface="+mj-ea"/>
                <a:cs typeface="+mj-cs"/>
              </a:rPr>
              <a:t> </a:t>
            </a:r>
            <a:r>
              <a:rPr lang="en-US" sz="3600" dirty="0">
                <a:latin typeface="+mj-lt"/>
              </a:rPr>
              <a:t>in combinatorial testing: Progress in automating test design</a:t>
            </a:r>
            <a:endParaRPr kumimoji="0" lang="en-US"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Subtitle 2"/>
          <p:cNvSpPr txBox="1">
            <a:spLocks/>
          </p:cNvSpPr>
          <p:nvPr/>
        </p:nvSpPr>
        <p:spPr>
          <a:xfrm>
            <a:off x="1371600" y="4572000"/>
            <a:ext cx="6400800" cy="1752600"/>
          </a:xfrm>
          <a:prstGeom prst="rect">
            <a:avLst/>
          </a:prstGeom>
        </p:spPr>
        <p:txBody>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George B. Sherwood</a:t>
            </a:r>
          </a:p>
          <a:p>
            <a:pPr marL="342900" marR="0" lvl="0" indent="-342900" algn="ctr" defTabSz="914400" rtl="0" eaLnBrk="1" fontAlgn="auto" latinLnBrk="0" hangingPunct="1">
              <a:lnSpc>
                <a:spcPct val="100000"/>
              </a:lnSpc>
              <a:spcBef>
                <a:spcPct val="20000"/>
              </a:spcBef>
              <a:spcAft>
                <a:spcPts val="0"/>
              </a:spcAft>
              <a:buClrTx/>
              <a:buSzTx/>
              <a:tabLst/>
              <a:defRPr/>
            </a:pPr>
            <a:r>
              <a:rPr lang="en-US" sz="3200" dirty="0"/>
              <a:t>Testcover.com</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Box 7"/>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75C6E-6E73-4924-BD52-D22F1232DB6D}"/>
              </a:ext>
            </a:extLst>
          </p:cNvPr>
          <p:cNvSpPr>
            <a:spLocks noGrp="1"/>
          </p:cNvSpPr>
          <p:nvPr>
            <p:ph type="title"/>
          </p:nvPr>
        </p:nvSpPr>
        <p:spPr/>
        <p:txBody>
          <a:bodyPr/>
          <a:lstStyle/>
          <a:p>
            <a:r>
              <a:rPr lang="en-US" dirty="0"/>
              <a:t>Orthogonal &amp; covering arrays</a:t>
            </a:r>
          </a:p>
        </p:txBody>
      </p:sp>
      <p:sp>
        <p:nvSpPr>
          <p:cNvPr id="3" name="Slide Number Placeholder 2">
            <a:extLst>
              <a:ext uri="{FF2B5EF4-FFF2-40B4-BE49-F238E27FC236}">
                <a16:creationId xmlns:a16="http://schemas.microsoft.com/office/drawing/2014/main" id="{9FF8C853-87C9-482D-AF1A-76F08C011615}"/>
              </a:ext>
            </a:extLst>
          </p:cNvPr>
          <p:cNvSpPr>
            <a:spLocks noGrp="1"/>
          </p:cNvSpPr>
          <p:nvPr>
            <p:ph type="sldNum" sz="quarter" idx="12"/>
          </p:nvPr>
        </p:nvSpPr>
        <p:spPr/>
        <p:txBody>
          <a:bodyPr/>
          <a:lstStyle/>
          <a:p>
            <a:fld id="{BECC9DCE-C2FB-42F3-BFB5-B8D2D52F1112}" type="slidenum">
              <a:rPr lang="en-US" smtClean="0"/>
              <a:pPr/>
              <a:t>10</a:t>
            </a:fld>
            <a:endParaRPr lang="en-US" dirty="0"/>
          </a:p>
        </p:txBody>
      </p:sp>
      <p:sp>
        <p:nvSpPr>
          <p:cNvPr id="6" name="TextBox 5">
            <a:extLst>
              <a:ext uri="{FF2B5EF4-FFF2-40B4-BE49-F238E27FC236}">
                <a16:creationId xmlns:a16="http://schemas.microsoft.com/office/drawing/2014/main" id="{DFD14BE3-F0D5-4BB3-ADD6-A5523DA984C2}"/>
              </a:ext>
            </a:extLst>
          </p:cNvPr>
          <p:cNvSpPr txBox="1"/>
          <p:nvPr/>
        </p:nvSpPr>
        <p:spPr>
          <a:xfrm>
            <a:off x="557841" y="1219200"/>
            <a:ext cx="8205159" cy="5016758"/>
          </a:xfrm>
          <a:prstGeom prst="rect">
            <a:avLst/>
          </a:prstGeom>
          <a:noFill/>
        </p:spPr>
        <p:txBody>
          <a:bodyPr wrap="square" rtlCol="0">
            <a:spAutoFit/>
          </a:bodyPr>
          <a:lstStyle/>
          <a:p>
            <a:r>
              <a:rPr lang="en-US" sz="3200" dirty="0">
                <a:latin typeface="Script MT Bold" panose="03040602040607080904" pitchFamily="66" charset="0"/>
              </a:rPr>
              <a:t>N</a:t>
            </a:r>
            <a:r>
              <a:rPr lang="en-US" sz="3200" dirty="0"/>
              <a:t> size, number of rows or test cases</a:t>
            </a:r>
          </a:p>
          <a:p>
            <a:r>
              <a:rPr lang="en-US" sz="3200" dirty="0">
                <a:latin typeface="Script MT Bold" panose="03040602040607080904" pitchFamily="66" charset="0"/>
              </a:rPr>
              <a:t>k</a:t>
            </a:r>
            <a:r>
              <a:rPr lang="en-US" sz="3200" dirty="0"/>
              <a:t> number of columns or test factors</a:t>
            </a:r>
          </a:p>
          <a:p>
            <a:r>
              <a:rPr lang="en-US" sz="3200" dirty="0">
                <a:latin typeface="Script MT Bold" panose="03040602040607080904" pitchFamily="66" charset="0"/>
              </a:rPr>
              <a:t>v</a:t>
            </a:r>
            <a:r>
              <a:rPr lang="en-US" sz="3200" dirty="0"/>
              <a:t> number of symbols or values for each column</a:t>
            </a:r>
          </a:p>
          <a:p>
            <a:r>
              <a:rPr lang="en-US" sz="3200" dirty="0">
                <a:latin typeface="Script MT Bold" panose="03040602040607080904" pitchFamily="66" charset="0"/>
              </a:rPr>
              <a:t>t</a:t>
            </a:r>
            <a:r>
              <a:rPr lang="en-US" sz="3200" i="1" dirty="0"/>
              <a:t> </a:t>
            </a:r>
            <a:r>
              <a:rPr lang="en-US" sz="3200" dirty="0"/>
              <a:t>strength</a:t>
            </a:r>
          </a:p>
          <a:p>
            <a:endParaRPr lang="en-US" sz="3200" dirty="0"/>
          </a:p>
          <a:p>
            <a:r>
              <a:rPr lang="en-US" sz="3200" dirty="0"/>
              <a:t>In OA(</a:t>
            </a:r>
            <a:r>
              <a:rPr lang="en-US" sz="3200" dirty="0">
                <a:latin typeface="Script MT Bold" panose="03040602040607080904" pitchFamily="66" charset="0"/>
              </a:rPr>
              <a:t>N</a:t>
            </a:r>
            <a:r>
              <a:rPr lang="en-US" sz="3200" dirty="0"/>
              <a:t>; </a:t>
            </a:r>
            <a:r>
              <a:rPr lang="en-US" sz="3200" dirty="0">
                <a:latin typeface="Script MT Bold" panose="03040602040607080904" pitchFamily="66" charset="0"/>
              </a:rPr>
              <a:t>v</a:t>
            </a:r>
            <a:r>
              <a:rPr lang="en-US" sz="3200" baseline="-25000" dirty="0"/>
              <a:t>1</a:t>
            </a:r>
            <a:r>
              <a:rPr lang="en-US" sz="3200" baseline="30000" dirty="0">
                <a:latin typeface="Script MT Bold" panose="03040602040607080904" pitchFamily="66" charset="0"/>
              </a:rPr>
              <a:t>k</a:t>
            </a:r>
            <a:r>
              <a:rPr lang="en-US" sz="2400" baseline="30000" dirty="0"/>
              <a:t>1</a:t>
            </a:r>
            <a:r>
              <a:rPr lang="en-US" sz="3200" i="1" dirty="0"/>
              <a:t> </a:t>
            </a:r>
            <a:r>
              <a:rPr lang="en-US" sz="3200" dirty="0">
                <a:latin typeface="Script MT Bold" panose="03040602040607080904" pitchFamily="66" charset="0"/>
              </a:rPr>
              <a:t>v</a:t>
            </a:r>
            <a:r>
              <a:rPr lang="en-US" sz="3200" baseline="-25000" dirty="0"/>
              <a:t>2</a:t>
            </a:r>
            <a:r>
              <a:rPr lang="en-US" sz="3200" baseline="30000" dirty="0">
                <a:latin typeface="Script MT Bold" panose="03040602040607080904" pitchFamily="66" charset="0"/>
              </a:rPr>
              <a:t>k</a:t>
            </a:r>
            <a:r>
              <a:rPr lang="en-US" sz="2400" baseline="30000" dirty="0"/>
              <a:t>2</a:t>
            </a:r>
            <a:r>
              <a:rPr lang="en-US" sz="3200" i="1" dirty="0"/>
              <a:t> … </a:t>
            </a:r>
            <a:r>
              <a:rPr lang="en-US" sz="3200" dirty="0">
                <a:latin typeface="Script MT Bold" panose="03040602040607080904" pitchFamily="66" charset="0"/>
              </a:rPr>
              <a:t>v</a:t>
            </a:r>
            <a:r>
              <a:rPr lang="en-US" sz="3200" i="1" baseline="-25000" dirty="0"/>
              <a:t>s</a:t>
            </a:r>
            <a:r>
              <a:rPr lang="en-US" sz="3200" baseline="30000" dirty="0">
                <a:latin typeface="Script MT Bold" panose="03040602040607080904" pitchFamily="66" charset="0"/>
              </a:rPr>
              <a:t>k</a:t>
            </a:r>
            <a:r>
              <a:rPr lang="en-US" sz="2400" i="1" baseline="30000" dirty="0"/>
              <a:t>s</a:t>
            </a:r>
            <a:r>
              <a:rPr lang="en-US" sz="3200" dirty="0"/>
              <a:t>) every </a:t>
            </a:r>
            <a:r>
              <a:rPr lang="en-US" sz="3200" dirty="0">
                <a:latin typeface="Script MT Bold" panose="03040602040607080904" pitchFamily="66" charset="0"/>
              </a:rPr>
              <a:t>N</a:t>
            </a:r>
            <a:r>
              <a:rPr lang="en-US" sz="3200" dirty="0"/>
              <a:t> x </a:t>
            </a:r>
            <a:r>
              <a:rPr lang="en-US" sz="3200" dirty="0">
                <a:latin typeface="Script MT Bold" panose="03040602040607080904" pitchFamily="66" charset="0"/>
              </a:rPr>
              <a:t>t</a:t>
            </a:r>
            <a:r>
              <a:rPr lang="en-US" sz="3200" dirty="0"/>
              <a:t> subarray contains every </a:t>
            </a:r>
            <a:r>
              <a:rPr lang="en-US" sz="3200" dirty="0">
                <a:latin typeface="Script MT Bold" panose="03040602040607080904" pitchFamily="66" charset="0"/>
              </a:rPr>
              <a:t>t</a:t>
            </a:r>
            <a:r>
              <a:rPr lang="en-US" sz="3200" dirty="0"/>
              <a:t>-tuple </a:t>
            </a:r>
            <a:r>
              <a:rPr lang="en-US" sz="3200" dirty="0">
                <a:solidFill>
                  <a:srgbClr val="FF0000"/>
                </a:solidFill>
              </a:rPr>
              <a:t>an equal number of times </a:t>
            </a:r>
          </a:p>
          <a:p>
            <a:endParaRPr lang="en-US" sz="3200" dirty="0">
              <a:solidFill>
                <a:srgbClr val="FF0000"/>
              </a:solidFill>
            </a:endParaRPr>
          </a:p>
          <a:p>
            <a:r>
              <a:rPr lang="en-US" sz="3200" dirty="0"/>
              <a:t>In CA(</a:t>
            </a:r>
            <a:r>
              <a:rPr lang="en-US" sz="3200" dirty="0">
                <a:latin typeface="Script MT Bold" panose="03040602040607080904" pitchFamily="66" charset="0"/>
              </a:rPr>
              <a:t>N</a:t>
            </a:r>
            <a:r>
              <a:rPr lang="en-US" sz="3200" dirty="0"/>
              <a:t>; </a:t>
            </a:r>
            <a:r>
              <a:rPr lang="en-US" sz="3200" dirty="0">
                <a:latin typeface="Script MT Bold" panose="03040602040607080904" pitchFamily="66" charset="0"/>
              </a:rPr>
              <a:t>v</a:t>
            </a:r>
            <a:r>
              <a:rPr lang="en-US" sz="3200" baseline="-25000" dirty="0"/>
              <a:t>1</a:t>
            </a:r>
            <a:r>
              <a:rPr lang="en-US" sz="3200" baseline="30000" dirty="0">
                <a:latin typeface="Script MT Bold" panose="03040602040607080904" pitchFamily="66" charset="0"/>
              </a:rPr>
              <a:t>k</a:t>
            </a:r>
            <a:r>
              <a:rPr lang="en-US" sz="2400" baseline="30000" dirty="0"/>
              <a:t>1</a:t>
            </a:r>
            <a:r>
              <a:rPr lang="en-US" sz="3200" i="1" dirty="0"/>
              <a:t> </a:t>
            </a:r>
            <a:r>
              <a:rPr lang="en-US" sz="3200" dirty="0">
                <a:latin typeface="Script MT Bold" panose="03040602040607080904" pitchFamily="66" charset="0"/>
              </a:rPr>
              <a:t>v</a:t>
            </a:r>
            <a:r>
              <a:rPr lang="en-US" sz="3200" baseline="-25000" dirty="0"/>
              <a:t>2</a:t>
            </a:r>
            <a:r>
              <a:rPr lang="en-US" sz="3200" baseline="30000" dirty="0">
                <a:latin typeface="Script MT Bold" panose="03040602040607080904" pitchFamily="66" charset="0"/>
              </a:rPr>
              <a:t>k</a:t>
            </a:r>
            <a:r>
              <a:rPr lang="en-US" sz="2400" baseline="30000" dirty="0"/>
              <a:t>2</a:t>
            </a:r>
            <a:r>
              <a:rPr lang="en-US" sz="3200" i="1" dirty="0"/>
              <a:t> … </a:t>
            </a:r>
            <a:r>
              <a:rPr lang="en-US" sz="3200" dirty="0">
                <a:latin typeface="Script MT Bold" panose="03040602040607080904" pitchFamily="66" charset="0"/>
              </a:rPr>
              <a:t>v</a:t>
            </a:r>
            <a:r>
              <a:rPr lang="en-US" sz="3200" i="1" baseline="-25000" dirty="0"/>
              <a:t>s</a:t>
            </a:r>
            <a:r>
              <a:rPr lang="en-US" sz="3200" baseline="30000" dirty="0">
                <a:latin typeface="Script MT Bold" panose="03040602040607080904" pitchFamily="66" charset="0"/>
              </a:rPr>
              <a:t>k</a:t>
            </a:r>
            <a:r>
              <a:rPr lang="en-US" sz="2400" i="1" baseline="30000" dirty="0"/>
              <a:t>s</a:t>
            </a:r>
            <a:r>
              <a:rPr lang="en-US" sz="3200" dirty="0"/>
              <a:t>) every </a:t>
            </a:r>
            <a:r>
              <a:rPr lang="en-US" sz="3200" dirty="0">
                <a:latin typeface="Script MT Bold" panose="03040602040607080904" pitchFamily="66" charset="0"/>
              </a:rPr>
              <a:t>N</a:t>
            </a:r>
            <a:r>
              <a:rPr lang="en-US" sz="3200" dirty="0"/>
              <a:t> x </a:t>
            </a:r>
            <a:r>
              <a:rPr lang="en-US" sz="3200" dirty="0">
                <a:latin typeface="Script MT Bold" panose="03040602040607080904" pitchFamily="66" charset="0"/>
              </a:rPr>
              <a:t>t</a:t>
            </a:r>
            <a:r>
              <a:rPr lang="en-US" sz="3200" dirty="0"/>
              <a:t> subarray contains every </a:t>
            </a:r>
            <a:r>
              <a:rPr lang="en-US" sz="3200" dirty="0">
                <a:latin typeface="Script MT Bold" panose="03040602040607080904" pitchFamily="66" charset="0"/>
              </a:rPr>
              <a:t>t</a:t>
            </a:r>
            <a:r>
              <a:rPr lang="en-US" sz="3200" dirty="0"/>
              <a:t>-tuple </a:t>
            </a:r>
            <a:r>
              <a:rPr lang="en-US" sz="3200" dirty="0">
                <a:solidFill>
                  <a:srgbClr val="FF0000"/>
                </a:solidFill>
              </a:rPr>
              <a:t>at least once</a:t>
            </a:r>
          </a:p>
        </p:txBody>
      </p:sp>
      <p:pic>
        <p:nvPicPr>
          <p:cNvPr id="5" name="Picture 4" descr="tc_logo.png">
            <a:extLst>
              <a:ext uri="{FF2B5EF4-FFF2-40B4-BE49-F238E27FC236}">
                <a16:creationId xmlns:a16="http://schemas.microsoft.com/office/drawing/2014/main" id="{EF4AA79F-031B-4CE1-B17E-92A78BDEBF4A}"/>
              </a:ext>
            </a:extLst>
          </p:cNvPr>
          <p:cNvPicPr>
            <a:picLocks noChangeAspect="1"/>
          </p:cNvPicPr>
          <p:nvPr/>
        </p:nvPicPr>
        <p:blipFill>
          <a:blip r:embed="rId3"/>
          <a:stretch>
            <a:fillRect/>
          </a:stretch>
        </p:blipFill>
        <p:spPr>
          <a:xfrm>
            <a:off x="0" y="6400800"/>
            <a:ext cx="481350" cy="457200"/>
          </a:xfrm>
          <a:prstGeom prst="rect">
            <a:avLst/>
          </a:prstGeom>
        </p:spPr>
      </p:pic>
      <p:sp>
        <p:nvSpPr>
          <p:cNvPr id="7" name="TextBox 6">
            <a:extLst>
              <a:ext uri="{FF2B5EF4-FFF2-40B4-BE49-F238E27FC236}">
                <a16:creationId xmlns:a16="http://schemas.microsoft.com/office/drawing/2014/main" id="{5581BFDA-5857-4DB2-AE8E-D363C14C08F3}"/>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8" name="TextBox 7">
            <a:extLst>
              <a:ext uri="{FF2B5EF4-FFF2-40B4-BE49-F238E27FC236}">
                <a16:creationId xmlns:a16="http://schemas.microsoft.com/office/drawing/2014/main" id="{56BA3751-3A1E-4745-ADD9-0569F106D880}"/>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952367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E0472-D97F-4F4C-9C1C-667DD38F2BBF}"/>
              </a:ext>
            </a:extLst>
          </p:cNvPr>
          <p:cNvSpPr>
            <a:spLocks noGrp="1"/>
          </p:cNvSpPr>
          <p:nvPr>
            <p:ph type="title"/>
          </p:nvPr>
        </p:nvSpPr>
        <p:spPr/>
        <p:txBody>
          <a:bodyPr/>
          <a:lstStyle/>
          <a:p>
            <a:r>
              <a:rPr lang="en-US" dirty="0"/>
              <a:t>Covering array templates</a:t>
            </a:r>
          </a:p>
        </p:txBody>
      </p:sp>
      <p:sp>
        <p:nvSpPr>
          <p:cNvPr id="3" name="Slide Number Placeholder 2">
            <a:extLst>
              <a:ext uri="{FF2B5EF4-FFF2-40B4-BE49-F238E27FC236}">
                <a16:creationId xmlns:a16="http://schemas.microsoft.com/office/drawing/2014/main" id="{D639347B-1456-4808-B80D-0D37777F11DD}"/>
              </a:ext>
            </a:extLst>
          </p:cNvPr>
          <p:cNvSpPr>
            <a:spLocks noGrp="1"/>
          </p:cNvSpPr>
          <p:nvPr>
            <p:ph type="sldNum" sz="quarter" idx="12"/>
          </p:nvPr>
        </p:nvSpPr>
        <p:spPr/>
        <p:txBody>
          <a:bodyPr/>
          <a:lstStyle/>
          <a:p>
            <a:fld id="{BECC9DCE-C2FB-42F3-BFB5-B8D2D52F1112}" type="slidenum">
              <a:rPr lang="en-US" smtClean="0"/>
              <a:pPr/>
              <a:t>11</a:t>
            </a:fld>
            <a:endParaRPr lang="en-US" dirty="0"/>
          </a:p>
        </p:txBody>
      </p:sp>
      <p:sp>
        <p:nvSpPr>
          <p:cNvPr id="4" name="TextBox 3">
            <a:extLst>
              <a:ext uri="{FF2B5EF4-FFF2-40B4-BE49-F238E27FC236}">
                <a16:creationId xmlns:a16="http://schemas.microsoft.com/office/drawing/2014/main" id="{ADB93CA5-2F41-49A1-9B1D-99B2655D1D93}"/>
              </a:ext>
            </a:extLst>
          </p:cNvPr>
          <p:cNvSpPr txBox="1"/>
          <p:nvPr/>
        </p:nvSpPr>
        <p:spPr>
          <a:xfrm>
            <a:off x="457200" y="3792141"/>
            <a:ext cx="8305800" cy="1846659"/>
          </a:xfrm>
          <a:prstGeom prst="rect">
            <a:avLst/>
          </a:prstGeom>
          <a:noFill/>
        </p:spPr>
        <p:txBody>
          <a:bodyPr wrap="square" rtlCol="0">
            <a:spAutoFit/>
          </a:bodyPr>
          <a:lstStyle/>
          <a:p>
            <a:r>
              <a:rPr lang="en-US" sz="2400" dirty="0"/>
              <a:t>Many authors have found covering arrays using diverse methods</a:t>
            </a:r>
          </a:p>
          <a:p>
            <a:r>
              <a:rPr lang="en-US" sz="2400" dirty="0"/>
              <a:t>Charlie Colbourn, Arizona State University: </a:t>
            </a:r>
          </a:p>
          <a:p>
            <a:pPr lvl="1"/>
            <a:r>
              <a:rPr lang="en-US" sz="2400" dirty="0"/>
              <a:t>Covering array tables for </a:t>
            </a:r>
            <a:r>
              <a:rPr lang="en-US" sz="2400" i="1" dirty="0"/>
              <a:t>t </a:t>
            </a:r>
            <a:r>
              <a:rPr lang="en-US" sz="2400" dirty="0"/>
              <a:t>= 2, 3, 4, 5, 6</a:t>
            </a:r>
          </a:p>
          <a:p>
            <a:r>
              <a:rPr lang="en-US" sz="2400" dirty="0"/>
              <a:t>www.public.asu.edu/~ccolbou/src/tabby/catable.html</a:t>
            </a:r>
          </a:p>
          <a:p>
            <a:endParaRPr lang="en-US" dirty="0"/>
          </a:p>
        </p:txBody>
      </p:sp>
      <p:graphicFrame>
        <p:nvGraphicFramePr>
          <p:cNvPr id="6" name="Table 5">
            <a:extLst>
              <a:ext uri="{FF2B5EF4-FFF2-40B4-BE49-F238E27FC236}">
                <a16:creationId xmlns:a16="http://schemas.microsoft.com/office/drawing/2014/main" id="{485D2784-A31C-4CDB-BCE0-554A291E667C}"/>
              </a:ext>
            </a:extLst>
          </p:cNvPr>
          <p:cNvGraphicFramePr>
            <a:graphicFrameLocks noGrp="1"/>
          </p:cNvGraphicFramePr>
          <p:nvPr>
            <p:extLst>
              <p:ext uri="{D42A27DB-BD31-4B8C-83A1-F6EECF244321}">
                <p14:modId xmlns:p14="http://schemas.microsoft.com/office/powerpoint/2010/main" val="702385339"/>
              </p:ext>
            </p:extLst>
          </p:nvPr>
        </p:nvGraphicFramePr>
        <p:xfrm>
          <a:off x="1295400" y="1813560"/>
          <a:ext cx="6324600" cy="1463040"/>
        </p:xfrm>
        <a:graphic>
          <a:graphicData uri="http://schemas.openxmlformats.org/drawingml/2006/table">
            <a:tbl>
              <a:tblPr/>
              <a:tblGrid>
                <a:gridCol w="2133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365760">
                <a:tc gridSpan="3">
                  <a:txBody>
                    <a:bodyPr/>
                    <a:lstStyle/>
                    <a:p>
                      <a:pPr algn="ctr" fontAlgn="b"/>
                      <a:r>
                        <a:rPr lang="en-US" sz="2000" b="1" i="0" u="none" strike="noStrike" dirty="0">
                          <a:solidFill>
                            <a:schemeClr val="bg1"/>
                          </a:solidFill>
                          <a:latin typeface="+mn-lt"/>
                        </a:rPr>
                        <a:t>Covering arrays can be smaller than orthogonal arrays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65760">
                <a:tc>
                  <a:txBody>
                    <a:bodyPr/>
                    <a:lstStyle/>
                    <a:p>
                      <a:pPr algn="ctr" fontAlgn="t"/>
                      <a:endParaRPr lang="en-US" sz="20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2000" b="1" i="1" u="none" strike="noStrike" dirty="0">
                          <a:solidFill>
                            <a:schemeClr val="tx1"/>
                          </a:solidFill>
                          <a:latin typeface="+mn-lt"/>
                        </a:rPr>
                        <a:t>Covering arrays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2000" b="1" i="1" u="none" strike="noStrike" dirty="0">
                          <a:solidFill>
                            <a:schemeClr val="tx1"/>
                          </a:solidFill>
                          <a:latin typeface="+mn-lt"/>
                        </a:rPr>
                        <a:t>Orthogonal Arrays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2"/>
                  </a:ext>
                </a:extLst>
              </a:tr>
              <a:tr h="365760">
                <a:tc>
                  <a:txBody>
                    <a:bodyPr/>
                    <a:lstStyle/>
                    <a:p>
                      <a:pPr algn="l" fontAlgn="t"/>
                      <a:r>
                        <a:rPr lang="en-US" sz="2000" b="1" i="1" u="none" strike="noStrike" dirty="0">
                          <a:solidFill>
                            <a:srgbClr val="000000"/>
                          </a:solidFill>
                          <a:latin typeface="+mn-lt"/>
                        </a:rPr>
                        <a:t>Fixed values</a:t>
                      </a:r>
                    </a:p>
                  </a:txBody>
                  <a:tcPr marL="274320"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2000" b="0" i="0" u="none" strike="noStrike" dirty="0">
                          <a:solidFill>
                            <a:schemeClr val="tx1"/>
                          </a:solidFill>
                          <a:latin typeface="+mn-lt"/>
                        </a:rPr>
                        <a:t>CA(12; 3</a:t>
                      </a:r>
                      <a:r>
                        <a:rPr lang="en-US" sz="2000" b="0" i="0" u="none" strike="noStrike" baseline="30000" dirty="0">
                          <a:solidFill>
                            <a:schemeClr val="tx1"/>
                          </a:solidFill>
                          <a:latin typeface="+mn-lt"/>
                        </a:rPr>
                        <a:t>7</a:t>
                      </a:r>
                      <a:r>
                        <a:rPr lang="en-US" sz="2000" b="0" i="0" u="none" strike="noStrike" dirty="0">
                          <a:solidFill>
                            <a:schemeClr val="tx1"/>
                          </a:solidFill>
                          <a:latin typeface="+mn-lt"/>
                        </a:rPr>
                        <a:t>)</a:t>
                      </a:r>
                    </a:p>
                  </a:txBody>
                  <a:tcPr marL="274320"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2000" b="0" i="0" u="none" strike="noStrike" dirty="0">
                          <a:solidFill>
                            <a:schemeClr val="tx1"/>
                          </a:solidFill>
                          <a:latin typeface="+mn-lt"/>
                        </a:rPr>
                        <a:t>OA(18; 3</a:t>
                      </a:r>
                      <a:r>
                        <a:rPr lang="en-US" sz="2000" b="0" i="0" u="none" strike="noStrike" baseline="30000" dirty="0">
                          <a:solidFill>
                            <a:schemeClr val="tx1"/>
                          </a:solidFill>
                          <a:latin typeface="+mn-lt"/>
                        </a:rPr>
                        <a:t>7</a:t>
                      </a:r>
                      <a:r>
                        <a:rPr lang="en-US" sz="2000" b="0" i="0" u="none" strike="noStrike" dirty="0">
                          <a:solidFill>
                            <a:schemeClr val="tx1"/>
                          </a:solidFill>
                          <a:latin typeface="+mn-lt"/>
                        </a:rPr>
                        <a:t>)</a:t>
                      </a:r>
                    </a:p>
                  </a:txBody>
                  <a:tcPr marL="274320"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3"/>
                  </a:ext>
                </a:extLst>
              </a:tr>
              <a:tr h="365760">
                <a:tc>
                  <a:txBody>
                    <a:bodyPr/>
                    <a:lstStyle/>
                    <a:p>
                      <a:pPr algn="l" fontAlgn="t"/>
                      <a:r>
                        <a:rPr lang="en-US" sz="2000" b="1" i="1" u="none" strike="noStrike" dirty="0">
                          <a:solidFill>
                            <a:srgbClr val="000000"/>
                          </a:solidFill>
                          <a:latin typeface="+mn-lt"/>
                        </a:rPr>
                        <a:t>Mixed values</a:t>
                      </a:r>
                    </a:p>
                  </a:txBody>
                  <a:tcPr marL="274320"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2000" b="0" i="0" u="none" strike="noStrike" dirty="0">
                          <a:solidFill>
                            <a:schemeClr val="tx1"/>
                          </a:solidFill>
                          <a:latin typeface="+mn-lt"/>
                        </a:rPr>
                        <a:t>CA(6; 3</a:t>
                      </a:r>
                      <a:r>
                        <a:rPr lang="en-US" sz="2000" b="0" i="0" u="none" strike="noStrike" baseline="30000" dirty="0">
                          <a:solidFill>
                            <a:schemeClr val="tx1"/>
                          </a:solidFill>
                          <a:latin typeface="+mn-lt"/>
                        </a:rPr>
                        <a:t>1 </a:t>
                      </a:r>
                      <a:r>
                        <a:rPr lang="en-US" sz="2000" b="0" i="0" u="none" strike="noStrike" dirty="0">
                          <a:solidFill>
                            <a:schemeClr val="tx1"/>
                          </a:solidFill>
                          <a:latin typeface="+mn-lt"/>
                        </a:rPr>
                        <a:t>2</a:t>
                      </a:r>
                      <a:r>
                        <a:rPr lang="en-US" sz="2000" b="0" i="0" u="none" strike="noStrike" baseline="30000" dirty="0">
                          <a:solidFill>
                            <a:schemeClr val="tx1"/>
                          </a:solidFill>
                          <a:latin typeface="+mn-lt"/>
                        </a:rPr>
                        <a:t>4</a:t>
                      </a:r>
                      <a:r>
                        <a:rPr lang="en-US" sz="2000" b="0" i="0" u="none" strike="noStrike" dirty="0">
                          <a:solidFill>
                            <a:schemeClr val="tx1"/>
                          </a:solidFill>
                          <a:latin typeface="+mn-lt"/>
                        </a:rPr>
                        <a:t>)</a:t>
                      </a:r>
                    </a:p>
                  </a:txBody>
                  <a:tcPr marL="274320"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2000" b="0" i="0" u="none" strike="noStrike" dirty="0">
                          <a:solidFill>
                            <a:schemeClr val="tx1"/>
                          </a:solidFill>
                          <a:latin typeface="+mn-lt"/>
                        </a:rPr>
                        <a:t>OA(12; 3</a:t>
                      </a:r>
                      <a:r>
                        <a:rPr lang="en-US" sz="2000" b="0" i="0" u="none" strike="noStrike" baseline="30000" dirty="0">
                          <a:solidFill>
                            <a:schemeClr val="tx1"/>
                          </a:solidFill>
                          <a:latin typeface="+mn-lt"/>
                        </a:rPr>
                        <a:t>1 </a:t>
                      </a:r>
                      <a:r>
                        <a:rPr lang="en-US" sz="2000" b="0" i="0" u="none" strike="noStrike" dirty="0">
                          <a:solidFill>
                            <a:schemeClr val="tx1"/>
                          </a:solidFill>
                          <a:latin typeface="+mn-lt"/>
                        </a:rPr>
                        <a:t>2</a:t>
                      </a:r>
                      <a:r>
                        <a:rPr lang="en-US" sz="2000" b="0" i="0" u="none" strike="noStrike" baseline="30000" dirty="0">
                          <a:solidFill>
                            <a:schemeClr val="tx1"/>
                          </a:solidFill>
                          <a:latin typeface="+mn-lt"/>
                        </a:rPr>
                        <a:t>4</a:t>
                      </a:r>
                      <a:r>
                        <a:rPr lang="en-US" sz="2000" b="0" i="0" u="none" strike="noStrike" dirty="0">
                          <a:solidFill>
                            <a:schemeClr val="tx1"/>
                          </a:solidFill>
                          <a:latin typeface="+mn-lt"/>
                        </a:rPr>
                        <a:t>)</a:t>
                      </a:r>
                    </a:p>
                  </a:txBody>
                  <a:tcPr marL="274320"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4"/>
                  </a:ext>
                </a:extLst>
              </a:tr>
            </a:tbl>
          </a:graphicData>
        </a:graphic>
      </p:graphicFrame>
      <p:pic>
        <p:nvPicPr>
          <p:cNvPr id="7" name="Picture 6" descr="tc_logo.png">
            <a:extLst>
              <a:ext uri="{FF2B5EF4-FFF2-40B4-BE49-F238E27FC236}">
                <a16:creationId xmlns:a16="http://schemas.microsoft.com/office/drawing/2014/main" id="{3CFAF1B4-9BAC-456A-B7BB-CBC203AD2506}"/>
              </a:ext>
            </a:extLst>
          </p:cNvPr>
          <p:cNvPicPr>
            <a:picLocks noChangeAspect="1"/>
          </p:cNvPicPr>
          <p:nvPr/>
        </p:nvPicPr>
        <p:blipFill>
          <a:blip r:embed="rId3"/>
          <a:stretch>
            <a:fillRect/>
          </a:stretch>
        </p:blipFill>
        <p:spPr>
          <a:xfrm>
            <a:off x="0" y="6400800"/>
            <a:ext cx="481350" cy="457200"/>
          </a:xfrm>
          <a:prstGeom prst="rect">
            <a:avLst/>
          </a:prstGeom>
        </p:spPr>
      </p:pic>
      <p:sp>
        <p:nvSpPr>
          <p:cNvPr id="8" name="TextBox 7">
            <a:extLst>
              <a:ext uri="{FF2B5EF4-FFF2-40B4-BE49-F238E27FC236}">
                <a16:creationId xmlns:a16="http://schemas.microsoft.com/office/drawing/2014/main" id="{7B9CD535-C5F1-495D-BCDF-504C7BA08924}"/>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a:extLst>
              <a:ext uri="{FF2B5EF4-FFF2-40B4-BE49-F238E27FC236}">
                <a16:creationId xmlns:a16="http://schemas.microsoft.com/office/drawing/2014/main" id="{CEF19C46-BD36-416E-AAB2-041D600009BE}"/>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3946313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FBA4C-39D1-44B2-88A2-5D2D6E36044A}"/>
              </a:ext>
            </a:extLst>
          </p:cNvPr>
          <p:cNvSpPr>
            <a:spLocks noGrp="1"/>
          </p:cNvSpPr>
          <p:nvPr>
            <p:ph type="title"/>
          </p:nvPr>
        </p:nvSpPr>
        <p:spPr>
          <a:xfrm>
            <a:off x="457200" y="152400"/>
            <a:ext cx="8229600" cy="1143000"/>
          </a:xfrm>
        </p:spPr>
        <p:txBody>
          <a:bodyPr/>
          <a:lstStyle/>
          <a:p>
            <a:r>
              <a:rPr lang="en-US" dirty="0"/>
              <a:t>Constraint needs</a:t>
            </a:r>
          </a:p>
        </p:txBody>
      </p:sp>
      <p:sp>
        <p:nvSpPr>
          <p:cNvPr id="3" name="Slide Number Placeholder 2">
            <a:extLst>
              <a:ext uri="{FF2B5EF4-FFF2-40B4-BE49-F238E27FC236}">
                <a16:creationId xmlns:a16="http://schemas.microsoft.com/office/drawing/2014/main" id="{0AEE492A-A4A1-4534-B385-3F4C7F78A853}"/>
              </a:ext>
            </a:extLst>
          </p:cNvPr>
          <p:cNvSpPr>
            <a:spLocks noGrp="1"/>
          </p:cNvSpPr>
          <p:nvPr>
            <p:ph type="sldNum" sz="quarter" idx="12"/>
          </p:nvPr>
        </p:nvSpPr>
        <p:spPr/>
        <p:txBody>
          <a:bodyPr/>
          <a:lstStyle/>
          <a:p>
            <a:fld id="{BECC9DCE-C2FB-42F3-BFB5-B8D2D52F1112}" type="slidenum">
              <a:rPr lang="en-US" smtClean="0"/>
              <a:pPr/>
              <a:t>12</a:t>
            </a:fld>
            <a:endParaRPr lang="en-US" dirty="0"/>
          </a:p>
        </p:txBody>
      </p:sp>
      <p:sp>
        <p:nvSpPr>
          <p:cNvPr id="4" name="TextBox 3">
            <a:extLst>
              <a:ext uri="{FF2B5EF4-FFF2-40B4-BE49-F238E27FC236}">
                <a16:creationId xmlns:a16="http://schemas.microsoft.com/office/drawing/2014/main" id="{7D3CFF86-69ED-4F25-A9C7-48A0DA08FF76}"/>
              </a:ext>
            </a:extLst>
          </p:cNvPr>
          <p:cNvSpPr txBox="1"/>
          <p:nvPr/>
        </p:nvSpPr>
        <p:spPr>
          <a:xfrm>
            <a:off x="381000" y="1056144"/>
            <a:ext cx="8382000" cy="2677656"/>
          </a:xfrm>
          <a:prstGeom prst="rect">
            <a:avLst/>
          </a:prstGeom>
          <a:noFill/>
        </p:spPr>
        <p:txBody>
          <a:bodyPr wrap="square" rtlCol="0">
            <a:spAutoFit/>
          </a:bodyPr>
          <a:lstStyle/>
          <a:p>
            <a:pPr marL="285750" indent="-285750">
              <a:buFont typeface="Arial" panose="020B0604020202020204" pitchFamily="34" charset="0"/>
              <a:buChar char="•"/>
            </a:pPr>
            <a:r>
              <a:rPr lang="en-US" sz="2800" dirty="0"/>
              <a:t>Invalid configurations can mask valid combinations, e.g. Linux with Internet Explorer</a:t>
            </a:r>
          </a:p>
          <a:p>
            <a:pPr marL="285750" indent="-285750">
              <a:buFont typeface="Arial" panose="020B0604020202020204" pitchFamily="34" charset="0"/>
              <a:buChar char="•"/>
            </a:pPr>
            <a:r>
              <a:rPr lang="en-US" sz="2800" dirty="0"/>
              <a:t>Combinations of valid inputs can be invalid, as in the date Feb 30, 2017</a:t>
            </a:r>
          </a:p>
          <a:p>
            <a:pPr marL="285750" indent="-285750">
              <a:buFont typeface="Arial" panose="020B0604020202020204" pitchFamily="34" charset="0"/>
              <a:buChar char="•"/>
            </a:pPr>
            <a:r>
              <a:rPr lang="en-US" sz="2800" dirty="0"/>
              <a:t>Combinations of factor values determine ECs of expected results</a:t>
            </a:r>
          </a:p>
        </p:txBody>
      </p:sp>
      <p:pic>
        <p:nvPicPr>
          <p:cNvPr id="5" name="Picture 4" descr="tc_logo.png">
            <a:extLst>
              <a:ext uri="{FF2B5EF4-FFF2-40B4-BE49-F238E27FC236}">
                <a16:creationId xmlns:a16="http://schemas.microsoft.com/office/drawing/2014/main" id="{0742B8C5-9E39-44E0-9CD1-DC6808DBBC84}"/>
              </a:ext>
            </a:extLst>
          </p:cNvPr>
          <p:cNvPicPr>
            <a:picLocks noChangeAspect="1"/>
          </p:cNvPicPr>
          <p:nvPr/>
        </p:nvPicPr>
        <p:blipFill>
          <a:blip r:embed="rId3"/>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3747C60B-65C2-4D76-8723-356D4879E66B}"/>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73CB8D34-B2FF-432A-B235-BDEEFBA8D31B}"/>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
        <p:nvSpPr>
          <p:cNvPr id="8" name="Title 1">
            <a:extLst>
              <a:ext uri="{FF2B5EF4-FFF2-40B4-BE49-F238E27FC236}">
                <a16:creationId xmlns:a16="http://schemas.microsoft.com/office/drawing/2014/main" id="{1B86FF77-A490-4092-993B-8470E0532DA8}"/>
              </a:ext>
            </a:extLst>
          </p:cNvPr>
          <p:cNvSpPr txBox="1">
            <a:spLocks/>
          </p:cNvSpPr>
          <p:nvPr/>
        </p:nvSpPr>
        <p:spPr>
          <a:xfrm>
            <a:off x="457200" y="36576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Constraint approaches</a:t>
            </a:r>
          </a:p>
        </p:txBody>
      </p:sp>
      <p:sp>
        <p:nvSpPr>
          <p:cNvPr id="9" name="TextBox 8">
            <a:extLst>
              <a:ext uri="{FF2B5EF4-FFF2-40B4-BE49-F238E27FC236}">
                <a16:creationId xmlns:a16="http://schemas.microsoft.com/office/drawing/2014/main" id="{2FF61E0E-AC9F-4EF9-BCBB-D3D3BE389674}"/>
              </a:ext>
            </a:extLst>
          </p:cNvPr>
          <p:cNvSpPr txBox="1"/>
          <p:nvPr/>
        </p:nvSpPr>
        <p:spPr>
          <a:xfrm>
            <a:off x="457200" y="4555629"/>
            <a:ext cx="8686800" cy="1692771"/>
          </a:xfrm>
          <a:prstGeom prst="rect">
            <a:avLst/>
          </a:prstGeom>
          <a:noFill/>
        </p:spPr>
        <p:txBody>
          <a:bodyPr wrap="square" rtlCol="0">
            <a:spAutoFit/>
          </a:bodyPr>
          <a:lstStyle/>
          <a:p>
            <a:pPr marL="285750" indent="-285750">
              <a:buFont typeface="Arial" panose="020B0604020202020204" pitchFamily="34" charset="0"/>
              <a:buChar char="•"/>
            </a:pPr>
            <a:r>
              <a:rPr lang="en-US" sz="2800" dirty="0"/>
              <a:t>Logic based: </a:t>
            </a:r>
            <a:r>
              <a:rPr lang="en-US" sz="2400" dirty="0">
                <a:cs typeface="Courier New" panose="02070309020205020404" pitchFamily="49" charset="0"/>
              </a:rPr>
              <a:t>(OS = “Windows”) =&gt;</a:t>
            </a:r>
          </a:p>
          <a:p>
            <a:pPr lvl="1"/>
            <a:r>
              <a:rPr lang="en-US" sz="2400" dirty="0">
                <a:cs typeface="Courier New" panose="02070309020205020404" pitchFamily="49" charset="0"/>
              </a:rPr>
              <a:t> (Browser = “IE” || Browser = “Firefox” || Browser = “Chrome”)</a:t>
            </a:r>
          </a:p>
          <a:p>
            <a:pPr marL="285750" indent="-285750">
              <a:buFont typeface="Arial" panose="020B0604020202020204" pitchFamily="34" charset="0"/>
              <a:buChar char="•"/>
            </a:pPr>
            <a:r>
              <a:rPr lang="en-US" sz="2800" dirty="0"/>
              <a:t>Embedded functions: </a:t>
            </a:r>
            <a:r>
              <a:rPr lang="en-US" sz="2400" dirty="0"/>
              <a:t>fBrowser($OS) represents  Browser value according to $OS value</a:t>
            </a:r>
          </a:p>
        </p:txBody>
      </p:sp>
    </p:spTree>
    <p:extLst>
      <p:ext uri="{BB962C8B-B14F-4D97-AF65-F5344CB8AC3E}">
        <p14:creationId xmlns:p14="http://schemas.microsoft.com/office/powerpoint/2010/main" val="2937471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sz="4000" dirty="0"/>
              <a:t>Functionally dependent test factor values</a:t>
            </a:r>
          </a:p>
        </p:txBody>
      </p:sp>
      <p:sp>
        <p:nvSpPr>
          <p:cNvPr id="3" name="Slide Number Placeholder 2"/>
          <p:cNvSpPr>
            <a:spLocks noGrp="1"/>
          </p:cNvSpPr>
          <p:nvPr>
            <p:ph type="sldNum" sz="quarter" idx="12"/>
          </p:nvPr>
        </p:nvSpPr>
        <p:spPr/>
        <p:txBody>
          <a:bodyPr/>
          <a:lstStyle/>
          <a:p>
            <a:fld id="{BECC9DCE-C2FB-42F3-BFB5-B8D2D52F1112}" type="slidenum">
              <a:rPr lang="en-US" smtClean="0"/>
              <a:pPr/>
              <a:t>13</a:t>
            </a:fld>
            <a:endParaRPr lang="en-US" dirty="0"/>
          </a:p>
        </p:txBody>
      </p:sp>
      <p:sp>
        <p:nvSpPr>
          <p:cNvPr id="5" name="Rectangle 4"/>
          <p:cNvSpPr/>
          <p:nvPr/>
        </p:nvSpPr>
        <p:spPr>
          <a:xfrm>
            <a:off x="228600" y="990600"/>
            <a:ext cx="8610600" cy="5213735"/>
          </a:xfrm>
          <a:prstGeom prst="rect">
            <a:avLst/>
          </a:prstGeom>
        </p:spPr>
        <p:txBody>
          <a:bodyPr wrap="square">
            <a:spAutoFit/>
          </a:bodyPr>
          <a:lstStyle/>
          <a:p>
            <a:pPr marL="342900" lvl="0" indent="-342900">
              <a:spcBef>
                <a:spcPct val="20000"/>
              </a:spcBef>
              <a:buFont typeface="Arial" pitchFamily="34" charset="0"/>
              <a:buChar char="•"/>
              <a:defRPr/>
            </a:pPr>
            <a:r>
              <a:rPr lang="en-US" sz="2800" dirty="0"/>
              <a:t>Constraints can be described using functionally dependent test factor values</a:t>
            </a:r>
          </a:p>
          <a:p>
            <a:pPr marL="342900" lvl="0" indent="-342900">
              <a:spcBef>
                <a:spcPct val="20000"/>
              </a:spcBef>
              <a:buFont typeface="Arial" pitchFamily="34" charset="0"/>
              <a:buChar char="•"/>
              <a:defRPr/>
            </a:pPr>
            <a:r>
              <a:rPr lang="en-US" sz="2800" dirty="0"/>
              <a:t>Functional dependence:</a:t>
            </a:r>
          </a:p>
          <a:p>
            <a:pPr marL="800100" lvl="1" indent="-342900">
              <a:defRPr/>
            </a:pPr>
            <a:r>
              <a:rPr lang="en-US" sz="2400" dirty="0"/>
              <a:t>1 or more values of a dependent factor are identified by other, determinant factors</a:t>
            </a:r>
          </a:p>
          <a:p>
            <a:pPr marL="800100" lvl="1" indent="-342900">
              <a:defRPr/>
            </a:pPr>
            <a:r>
              <a:rPr lang="en-US" sz="2400" dirty="0"/>
              <a:t>Determinant factors’ values → dependent factor values</a:t>
            </a:r>
          </a:p>
          <a:p>
            <a:pPr marL="342900" indent="-342900">
              <a:spcBef>
                <a:spcPct val="20000"/>
              </a:spcBef>
              <a:buFont typeface="Arial" pitchFamily="34" charset="0"/>
              <a:buChar char="•"/>
              <a:defRPr/>
            </a:pPr>
            <a:r>
              <a:rPr lang="en-US" sz="2800" dirty="0"/>
              <a:t>Example: The last day of any month is identified by its month and year</a:t>
            </a:r>
          </a:p>
          <a:p>
            <a:pPr marL="800100" lvl="2" indent="-342900">
              <a:defRPr/>
            </a:pPr>
            <a:r>
              <a:rPr lang="en-US" sz="2400" dirty="0"/>
              <a:t>Month, Year → Last day values</a:t>
            </a:r>
          </a:p>
          <a:p>
            <a:pPr marL="800100" lvl="2" indent="-342900">
              <a:defRPr/>
            </a:pPr>
            <a:r>
              <a:rPr lang="en-US" sz="2400" dirty="0">
                <a:latin typeface="Script MT Bold" pitchFamily="66" charset="0"/>
              </a:rPr>
              <a:t>l</a:t>
            </a:r>
            <a:r>
              <a:rPr lang="en-US" sz="2400" dirty="0"/>
              <a:t> = number of determinant factors (</a:t>
            </a:r>
            <a:r>
              <a:rPr lang="en-US" sz="2400" dirty="0">
                <a:latin typeface="Script MT Bold" pitchFamily="66" charset="0"/>
              </a:rPr>
              <a:t>l</a:t>
            </a:r>
            <a:r>
              <a:rPr lang="en-US" sz="2400" dirty="0"/>
              <a:t> = 2 in this example)</a:t>
            </a:r>
          </a:p>
          <a:p>
            <a:pPr marL="342900" lvl="1" indent="-342900">
              <a:spcBef>
                <a:spcPct val="20000"/>
              </a:spcBef>
              <a:buFont typeface="Arial" pitchFamily="34" charset="0"/>
              <a:buChar char="•"/>
              <a:defRPr/>
            </a:pPr>
            <a:r>
              <a:rPr lang="en-US" sz="2800" dirty="0"/>
              <a:t>Use Direct Product Block (DPB) notation with or without embedded combination functions</a:t>
            </a:r>
          </a:p>
        </p:txBody>
      </p:sp>
      <p:pic>
        <p:nvPicPr>
          <p:cNvPr id="7" name="Picture 6"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348344" y="1143000"/>
            <a:ext cx="3995056" cy="5219700"/>
          </a:xfrm>
          <a:prstGeom prst="rect">
            <a:avLst/>
          </a:prstGeom>
          <a:solidFill>
            <a:srgbClr val="F9F688"/>
          </a:solidFill>
          <a:ln w="12700">
            <a:solidFill>
              <a:schemeClr val="tx1"/>
            </a:solidFill>
          </a:ln>
        </p:spPr>
        <p:txBody>
          <a:bodyPr/>
          <a:lstStyle/>
          <a:p>
            <a:r>
              <a:rPr lang="en-US" sz="1400" dirty="0">
                <a:cs typeface="Tahoma" pitchFamily="34" charset="0"/>
              </a:rPr>
              <a:t>Calendar Example without last_day function</a:t>
            </a:r>
          </a:p>
          <a:p>
            <a:r>
              <a:rPr lang="en-US" sz="1400" dirty="0">
                <a:cs typeface="Tahoma" pitchFamily="34" charset="0"/>
              </a:rPr>
              <a:t>Month</a:t>
            </a:r>
          </a:p>
          <a:p>
            <a:r>
              <a:rPr lang="en-US" sz="1400" dirty="0">
                <a:cs typeface="Tahoma" pitchFamily="34" charset="0"/>
              </a:rPr>
              <a:t>Day</a:t>
            </a:r>
          </a:p>
          <a:p>
            <a:r>
              <a:rPr lang="en-US" sz="1400" dirty="0">
                <a:cs typeface="Tahoma" pitchFamily="34" charset="0"/>
              </a:rPr>
              <a:t>Year</a:t>
            </a:r>
          </a:p>
          <a:p>
            <a:r>
              <a:rPr lang="en-US" sz="1400" dirty="0">
                <a:cs typeface="Tahoma" pitchFamily="34" charset="0"/>
              </a:rPr>
              <a:t>#ok All good dates</a:t>
            </a:r>
          </a:p>
          <a:p>
            <a:r>
              <a:rPr lang="en-US" sz="1400" dirty="0">
                <a:cs typeface="Tahoma" pitchFamily="34" charset="0"/>
              </a:rPr>
              <a:t>jan feb mar apr may jun jul aug sep oct nov dec</a:t>
            </a:r>
          </a:p>
          <a:p>
            <a:r>
              <a:rPr lang="en-US" sz="1400" dirty="0">
                <a:cs typeface="Tahoma" pitchFamily="34" charset="0"/>
              </a:rPr>
              <a:t>1 10</a:t>
            </a:r>
          </a:p>
          <a:p>
            <a:r>
              <a:rPr lang="en-US" sz="1400" dirty="0">
                <a:cs typeface="Tahoma" pitchFamily="34" charset="0"/>
              </a:rPr>
              <a:t>2015 2016 2017</a:t>
            </a:r>
          </a:p>
          <a:p>
            <a:r>
              <a:rPr lang="en-US" sz="1400" dirty="0">
                <a:cs typeface="Tahoma" pitchFamily="34" charset="0"/>
              </a:rPr>
              <a:t>+ long month last day</a:t>
            </a:r>
          </a:p>
          <a:p>
            <a:r>
              <a:rPr lang="en-US" sz="1400" dirty="0">
                <a:cs typeface="Tahoma" pitchFamily="34" charset="0"/>
              </a:rPr>
              <a:t>jan mar may jul aug oct dec</a:t>
            </a:r>
          </a:p>
          <a:p>
            <a:r>
              <a:rPr lang="en-US" sz="1400" dirty="0">
                <a:cs typeface="Tahoma" pitchFamily="34" charset="0"/>
              </a:rPr>
              <a:t>31</a:t>
            </a:r>
          </a:p>
          <a:p>
            <a:r>
              <a:rPr lang="en-US" sz="1400" dirty="0">
                <a:cs typeface="Tahoma" pitchFamily="34" charset="0"/>
              </a:rPr>
              <a:t>2015 2016 2017</a:t>
            </a:r>
          </a:p>
          <a:p>
            <a:r>
              <a:rPr lang="en-US" sz="1400" dirty="0">
                <a:cs typeface="Tahoma" pitchFamily="34" charset="0"/>
              </a:rPr>
              <a:t>+ short month last day</a:t>
            </a:r>
          </a:p>
          <a:p>
            <a:r>
              <a:rPr lang="en-US" sz="1400" dirty="0">
                <a:cs typeface="Tahoma" pitchFamily="34" charset="0"/>
              </a:rPr>
              <a:t>apr jun sep nov</a:t>
            </a:r>
          </a:p>
          <a:p>
            <a:r>
              <a:rPr lang="en-US" sz="1400" dirty="0">
                <a:cs typeface="Tahoma" pitchFamily="34" charset="0"/>
              </a:rPr>
              <a:t>30</a:t>
            </a:r>
          </a:p>
          <a:p>
            <a:r>
              <a:rPr lang="en-US" sz="1400" dirty="0">
                <a:cs typeface="Tahoma" pitchFamily="34" charset="0"/>
              </a:rPr>
              <a:t>2015 2016 2017</a:t>
            </a:r>
          </a:p>
          <a:p>
            <a:r>
              <a:rPr lang="en-US" sz="1400" dirty="0">
                <a:cs typeface="Tahoma" pitchFamily="34" charset="0"/>
              </a:rPr>
              <a:t>+ feb last day</a:t>
            </a:r>
          </a:p>
          <a:p>
            <a:r>
              <a:rPr lang="en-US" sz="1400" dirty="0">
                <a:cs typeface="Tahoma" pitchFamily="34" charset="0"/>
              </a:rPr>
              <a:t>feb</a:t>
            </a:r>
          </a:p>
          <a:p>
            <a:r>
              <a:rPr lang="en-US" sz="1400" dirty="0">
                <a:cs typeface="Tahoma" pitchFamily="34" charset="0"/>
              </a:rPr>
              <a:t>28</a:t>
            </a:r>
          </a:p>
          <a:p>
            <a:r>
              <a:rPr lang="en-US" sz="1400" dirty="0">
                <a:cs typeface="Tahoma" pitchFamily="34" charset="0"/>
              </a:rPr>
              <a:t>2015 2017</a:t>
            </a:r>
          </a:p>
          <a:p>
            <a:r>
              <a:rPr lang="en-US" sz="1400" dirty="0">
                <a:cs typeface="Tahoma" pitchFamily="34" charset="0"/>
              </a:rPr>
              <a:t>+ leap day</a:t>
            </a:r>
          </a:p>
          <a:p>
            <a:r>
              <a:rPr lang="en-US" sz="1400" dirty="0">
                <a:cs typeface="Tahoma" pitchFamily="34" charset="0"/>
              </a:rPr>
              <a:t>feb</a:t>
            </a:r>
          </a:p>
          <a:p>
            <a:r>
              <a:rPr lang="en-US" sz="1400" dirty="0">
                <a:cs typeface="Tahoma" pitchFamily="34" charset="0"/>
              </a:rPr>
              <a:t>29</a:t>
            </a:r>
          </a:p>
          <a:p>
            <a:r>
              <a:rPr lang="en-US" sz="1400" dirty="0">
                <a:cs typeface="Tahoma" pitchFamily="34" charset="0"/>
              </a:rPr>
              <a:t>2016</a:t>
            </a:r>
            <a:endParaRPr kumimoji="0" lang="en-US" sz="1400" b="0" i="0" u="none" strike="noStrike" kern="1200" cap="none" spc="0" normalizeH="0" baseline="0" noProof="0" dirty="0">
              <a:ln>
                <a:noFill/>
              </a:ln>
              <a:solidFill>
                <a:schemeClr val="tx1"/>
              </a:solidFill>
              <a:effectLst/>
              <a:uLnTx/>
              <a:uFillTx/>
              <a:cs typeface="Tahoma" pitchFamily="34" charset="0"/>
            </a:endParaRPr>
          </a:p>
        </p:txBody>
      </p:sp>
      <p:sp>
        <p:nvSpPr>
          <p:cNvPr id="2" name="Title 1"/>
          <p:cNvSpPr>
            <a:spLocks noGrp="1"/>
          </p:cNvSpPr>
          <p:nvPr>
            <p:ph type="title"/>
          </p:nvPr>
        </p:nvSpPr>
        <p:spPr>
          <a:xfrm>
            <a:off x="457200" y="0"/>
            <a:ext cx="8229600" cy="1143000"/>
          </a:xfrm>
        </p:spPr>
        <p:txBody>
          <a:bodyPr>
            <a:normAutofit fontScale="90000"/>
          </a:bodyPr>
          <a:lstStyle/>
          <a:p>
            <a:r>
              <a:rPr lang="en-US" dirty="0"/>
              <a:t>Direct product block (DPB) notation</a:t>
            </a:r>
          </a:p>
        </p:txBody>
      </p:sp>
      <p:sp>
        <p:nvSpPr>
          <p:cNvPr id="3" name="Slide Number Placeholder 2"/>
          <p:cNvSpPr>
            <a:spLocks noGrp="1"/>
          </p:cNvSpPr>
          <p:nvPr>
            <p:ph type="sldNum" sz="quarter" idx="12"/>
          </p:nvPr>
        </p:nvSpPr>
        <p:spPr/>
        <p:txBody>
          <a:bodyPr/>
          <a:lstStyle/>
          <a:p>
            <a:fld id="{BECC9DCE-C2FB-42F3-BFB5-B8D2D52F1112}" type="slidenum">
              <a:rPr lang="en-US" smtClean="0"/>
              <a:pPr/>
              <a:t>14</a:t>
            </a:fld>
            <a:endParaRPr lang="en-US" dirty="0"/>
          </a:p>
        </p:txBody>
      </p:sp>
      <p:sp>
        <p:nvSpPr>
          <p:cNvPr id="4" name="Content Placeholder 2"/>
          <p:cNvSpPr txBox="1">
            <a:spLocks/>
          </p:cNvSpPr>
          <p:nvPr/>
        </p:nvSpPr>
        <p:spPr>
          <a:xfrm>
            <a:off x="4386944" y="1143000"/>
            <a:ext cx="4376056" cy="52117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Valid calendar dates example</a:t>
            </a:r>
            <a:r>
              <a:rPr kumimoji="0" lang="en-US" sz="2400" b="0" i="0" u="none" strike="noStrike" kern="1200" cap="none" spc="0" normalizeH="0" noProof="0" dirty="0">
                <a:ln>
                  <a:noFill/>
                </a:ln>
                <a:solidFill>
                  <a:schemeClr val="tx1"/>
                </a:solidFill>
                <a:effectLst/>
                <a:uLnTx/>
                <a:uFillTx/>
                <a:latin typeface="+mn-lt"/>
                <a:ea typeface="+mn-ea"/>
                <a:cs typeface="+mn-cs"/>
              </a:rPr>
              <a:t> with boundary checking</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Factor values are</a:t>
            </a:r>
            <a:r>
              <a:rPr kumimoji="0" lang="en-US" sz="2400" b="0" i="0" u="none" strike="noStrike" kern="1200" cap="none" spc="0" normalizeH="0" noProof="0" dirty="0">
                <a:ln>
                  <a:noFill/>
                </a:ln>
                <a:solidFill>
                  <a:schemeClr val="tx1"/>
                </a:solidFill>
                <a:effectLst/>
                <a:uLnTx/>
                <a:uFillTx/>
                <a:latin typeface="+mn-lt"/>
                <a:ea typeface="+mn-ea"/>
                <a:cs typeface="+mn-cs"/>
              </a:rPr>
              <a:t> </a:t>
            </a:r>
            <a:r>
              <a:rPr kumimoji="0" lang="en-US" sz="2400" b="0" i="0" u="none" strike="noStrike" kern="1200" cap="none" spc="0" normalizeH="0" baseline="0" noProof="0" dirty="0">
                <a:ln>
                  <a:noFill/>
                </a:ln>
                <a:solidFill>
                  <a:schemeClr val="tx1"/>
                </a:solidFill>
                <a:effectLst/>
                <a:uLnTx/>
                <a:uFillTx/>
                <a:latin typeface="+mn-lt"/>
                <a:ea typeface="+mn-ea"/>
                <a:cs typeface="+mn-cs"/>
              </a:rPr>
              <a:t>on separate lines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a:t>All combinations in a block are allowed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a:t>Partition of multiple blocks includes union of their allowed combinations</a:t>
            </a:r>
          </a:p>
        </p:txBody>
      </p:sp>
      <p:pic>
        <p:nvPicPr>
          <p:cNvPr id="6" name="Picture 5"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7" name="TextBox 6"/>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8" name="TextBox 7"/>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
        <p:nvSpPr>
          <p:cNvPr id="9" name="TextBox 8"/>
          <p:cNvSpPr txBox="1"/>
          <p:nvPr/>
        </p:nvSpPr>
        <p:spPr>
          <a:xfrm>
            <a:off x="990600" y="762000"/>
            <a:ext cx="2239011" cy="430887"/>
          </a:xfrm>
          <a:prstGeom prst="rect">
            <a:avLst/>
          </a:prstGeom>
          <a:noFill/>
        </p:spPr>
        <p:txBody>
          <a:bodyPr wrap="none" rtlCol="0">
            <a:spAutoFit/>
          </a:bodyPr>
          <a:lstStyle/>
          <a:p>
            <a:r>
              <a:rPr lang="en-US" sz="2200" b="1" dirty="0"/>
              <a:t>Fixed values form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5" presetClass="emph" presetSubtype="1" nodeType="withEffect">
                                  <p:stCondLst>
                                    <p:cond delay="0"/>
                                  </p:stCondLst>
                                  <p:endCondLst>
                                    <p:cond evt="onNext" delay="0">
                                      <p:tgtEl>
                                        <p:sldTgt/>
                                      </p:tgtEl>
                                    </p:cond>
                                  </p:endCondLst>
                                  <p:childTnLst>
                                    <p:set>
                                      <p:cBhvr override="childStyle">
                                        <p:cTn id="8" dur="indefinite"/>
                                        <p:tgtEl>
                                          <p:spTgt spid="5">
                                            <p:txEl>
                                              <p:pRg st="1" end="1"/>
                                            </p:txEl>
                                          </p:spTgt>
                                        </p:tgtEl>
                                        <p:attrNameLst>
                                          <p:attrName>style.fontStyle</p:attrName>
                                        </p:attrNameLst>
                                      </p:cBhvr>
                                      <p:to>
                                        <p:strVal val="normal"/>
                                      </p:to>
                                    </p:set>
                                    <p:set>
                                      <p:cBhvr override="childStyle">
                                        <p:cTn id="9" dur="indefinite"/>
                                        <p:tgtEl>
                                          <p:spTgt spid="5">
                                            <p:txEl>
                                              <p:pRg st="1" end="1"/>
                                            </p:txEl>
                                          </p:spTgt>
                                        </p:tgtEl>
                                        <p:attrNameLst>
                                          <p:attrName>style.fontWeight</p:attrName>
                                        </p:attrNameLst>
                                      </p:cBhvr>
                                      <p:to>
                                        <p:strVal val="bold"/>
                                      </p:to>
                                    </p:set>
                                    <p:set>
                                      <p:cBhvr override="childStyle">
                                        <p:cTn id="10" dur="indefinite"/>
                                        <p:tgtEl>
                                          <p:spTgt spid="5">
                                            <p:txEl>
                                              <p:pRg st="1" end="1"/>
                                            </p:txEl>
                                          </p:spTgt>
                                        </p:tgtEl>
                                        <p:attrNameLst>
                                          <p:attrName>style.textDecorationUnderline</p:attrName>
                                        </p:attrNameLst>
                                      </p:cBhvr>
                                      <p:to>
                                        <p:strVal val="false"/>
                                      </p:to>
                                    </p:set>
                                  </p:childTnLst>
                                </p:cTn>
                              </p:par>
                              <p:par>
                                <p:cTn id="11" presetID="5" presetClass="emph" presetSubtype="1" nodeType="withEffect">
                                  <p:stCondLst>
                                    <p:cond delay="0"/>
                                  </p:stCondLst>
                                  <p:endCondLst>
                                    <p:cond evt="onNext" delay="0">
                                      <p:tgtEl>
                                        <p:sldTgt/>
                                      </p:tgtEl>
                                    </p:cond>
                                  </p:endCondLst>
                                  <p:childTnLst>
                                    <p:set>
                                      <p:cBhvr override="childStyle">
                                        <p:cTn id="12" dur="indefinite"/>
                                        <p:tgtEl>
                                          <p:spTgt spid="5">
                                            <p:txEl>
                                              <p:pRg st="2" end="2"/>
                                            </p:txEl>
                                          </p:spTgt>
                                        </p:tgtEl>
                                        <p:attrNameLst>
                                          <p:attrName>style.fontStyle</p:attrName>
                                        </p:attrNameLst>
                                      </p:cBhvr>
                                      <p:to>
                                        <p:strVal val="normal"/>
                                      </p:to>
                                    </p:set>
                                    <p:set>
                                      <p:cBhvr override="childStyle">
                                        <p:cTn id="13" dur="indefinite"/>
                                        <p:tgtEl>
                                          <p:spTgt spid="5">
                                            <p:txEl>
                                              <p:pRg st="2" end="2"/>
                                            </p:txEl>
                                          </p:spTgt>
                                        </p:tgtEl>
                                        <p:attrNameLst>
                                          <p:attrName>style.fontWeight</p:attrName>
                                        </p:attrNameLst>
                                      </p:cBhvr>
                                      <p:to>
                                        <p:strVal val="bold"/>
                                      </p:to>
                                    </p:set>
                                    <p:set>
                                      <p:cBhvr override="childStyle">
                                        <p:cTn id="14" dur="indefinite"/>
                                        <p:tgtEl>
                                          <p:spTgt spid="5">
                                            <p:txEl>
                                              <p:pRg st="2" end="2"/>
                                            </p:txEl>
                                          </p:spTgt>
                                        </p:tgtEl>
                                        <p:attrNameLst>
                                          <p:attrName>style.textDecorationUnderline</p:attrName>
                                        </p:attrNameLst>
                                      </p:cBhvr>
                                      <p:to>
                                        <p:strVal val="false"/>
                                      </p:to>
                                    </p:set>
                                  </p:childTnLst>
                                </p:cTn>
                              </p:par>
                              <p:par>
                                <p:cTn id="15" presetID="5" presetClass="emph" presetSubtype="1" nodeType="withEffect">
                                  <p:stCondLst>
                                    <p:cond delay="0"/>
                                  </p:stCondLst>
                                  <p:endCondLst>
                                    <p:cond evt="onNext" delay="0">
                                      <p:tgtEl>
                                        <p:sldTgt/>
                                      </p:tgtEl>
                                    </p:cond>
                                  </p:endCondLst>
                                  <p:childTnLst>
                                    <p:set>
                                      <p:cBhvr override="childStyle">
                                        <p:cTn id="16" dur="indefinite"/>
                                        <p:tgtEl>
                                          <p:spTgt spid="5">
                                            <p:txEl>
                                              <p:pRg st="3" end="3"/>
                                            </p:txEl>
                                          </p:spTgt>
                                        </p:tgtEl>
                                        <p:attrNameLst>
                                          <p:attrName>style.fontStyle</p:attrName>
                                        </p:attrNameLst>
                                      </p:cBhvr>
                                      <p:to>
                                        <p:strVal val="normal"/>
                                      </p:to>
                                    </p:set>
                                    <p:set>
                                      <p:cBhvr override="childStyle">
                                        <p:cTn id="17" dur="indefinite"/>
                                        <p:tgtEl>
                                          <p:spTgt spid="5">
                                            <p:txEl>
                                              <p:pRg st="3" end="3"/>
                                            </p:txEl>
                                          </p:spTgt>
                                        </p:tgtEl>
                                        <p:attrNameLst>
                                          <p:attrName>style.fontWeight</p:attrName>
                                        </p:attrNameLst>
                                      </p:cBhvr>
                                      <p:to>
                                        <p:strVal val="bold"/>
                                      </p:to>
                                    </p:set>
                                    <p:set>
                                      <p:cBhvr override="childStyle">
                                        <p:cTn id="18" dur="indefinite"/>
                                        <p:tgtEl>
                                          <p:spTgt spid="5">
                                            <p:txEl>
                                              <p:pRg st="3" end="3"/>
                                            </p:txEl>
                                          </p:spTgt>
                                        </p:tgtEl>
                                        <p:attrNameLst>
                                          <p:attrName>style.textDecorationUnderline</p:attrName>
                                        </p:attrNameLst>
                                      </p:cBhvr>
                                      <p:to>
                                        <p:strVal val="false"/>
                                      </p:to>
                                    </p:set>
                                  </p:childTnLst>
                                </p:cTn>
                              </p:par>
                              <p:par>
                                <p:cTn id="19" presetID="5" presetClass="emph" presetSubtype="1" nodeType="withEffect">
                                  <p:stCondLst>
                                    <p:cond delay="0"/>
                                  </p:stCondLst>
                                  <p:childTnLst>
                                    <p:set>
                                      <p:cBhvr override="childStyle">
                                        <p:cTn id="20" dur="indefinite"/>
                                        <p:tgtEl>
                                          <p:spTgt spid="5">
                                            <p:txEl>
                                              <p:pRg st="5" end="5"/>
                                            </p:txEl>
                                          </p:spTgt>
                                        </p:tgtEl>
                                        <p:attrNameLst>
                                          <p:attrName>style.fontStyle</p:attrName>
                                        </p:attrNameLst>
                                      </p:cBhvr>
                                      <p:to>
                                        <p:strVal val="normal"/>
                                      </p:to>
                                    </p:set>
                                    <p:set>
                                      <p:cBhvr override="childStyle">
                                        <p:cTn id="21" dur="indefinite"/>
                                        <p:tgtEl>
                                          <p:spTgt spid="5">
                                            <p:txEl>
                                              <p:pRg st="5" end="5"/>
                                            </p:txEl>
                                          </p:spTgt>
                                        </p:tgtEl>
                                        <p:attrNameLst>
                                          <p:attrName>style.fontWeight</p:attrName>
                                        </p:attrNameLst>
                                      </p:cBhvr>
                                      <p:to>
                                        <p:strVal val="bold"/>
                                      </p:to>
                                    </p:set>
                                    <p:set>
                                      <p:cBhvr override="childStyle">
                                        <p:cTn id="22" dur="indefinite"/>
                                        <p:tgtEl>
                                          <p:spTgt spid="5">
                                            <p:txEl>
                                              <p:pRg st="5" end="5"/>
                                            </p:txEl>
                                          </p:spTgt>
                                        </p:tgtEl>
                                        <p:attrNameLst>
                                          <p:attrName>style.textDecorationUnderline</p:attrName>
                                        </p:attrNameLst>
                                      </p:cBhvr>
                                      <p:to>
                                        <p:strVal val="false"/>
                                      </p:to>
                                    </p:set>
                                  </p:childTnLst>
                                </p:cTn>
                              </p:par>
                              <p:par>
                                <p:cTn id="23" presetID="5" presetClass="emph" presetSubtype="1" nodeType="withEffect">
                                  <p:stCondLst>
                                    <p:cond delay="0"/>
                                  </p:stCondLst>
                                  <p:childTnLst>
                                    <p:set>
                                      <p:cBhvr override="childStyle">
                                        <p:cTn id="24" dur="indefinite"/>
                                        <p:tgtEl>
                                          <p:spTgt spid="5">
                                            <p:txEl>
                                              <p:pRg st="6" end="6"/>
                                            </p:txEl>
                                          </p:spTgt>
                                        </p:tgtEl>
                                        <p:attrNameLst>
                                          <p:attrName>style.fontStyle</p:attrName>
                                        </p:attrNameLst>
                                      </p:cBhvr>
                                      <p:to>
                                        <p:strVal val="normal"/>
                                      </p:to>
                                    </p:set>
                                    <p:set>
                                      <p:cBhvr override="childStyle">
                                        <p:cTn id="25" dur="indefinite"/>
                                        <p:tgtEl>
                                          <p:spTgt spid="5">
                                            <p:txEl>
                                              <p:pRg st="6" end="6"/>
                                            </p:txEl>
                                          </p:spTgt>
                                        </p:tgtEl>
                                        <p:attrNameLst>
                                          <p:attrName>style.fontWeight</p:attrName>
                                        </p:attrNameLst>
                                      </p:cBhvr>
                                      <p:to>
                                        <p:strVal val="bold"/>
                                      </p:to>
                                    </p:set>
                                    <p:set>
                                      <p:cBhvr override="childStyle">
                                        <p:cTn id="26" dur="indefinite"/>
                                        <p:tgtEl>
                                          <p:spTgt spid="5">
                                            <p:txEl>
                                              <p:pRg st="6" end="6"/>
                                            </p:txEl>
                                          </p:spTgt>
                                        </p:tgtEl>
                                        <p:attrNameLst>
                                          <p:attrName>style.textDecorationUnderline</p:attrName>
                                        </p:attrNameLst>
                                      </p:cBhvr>
                                      <p:to>
                                        <p:strVal val="false"/>
                                      </p:to>
                                    </p:set>
                                  </p:childTnLst>
                                </p:cTn>
                              </p:par>
                              <p:par>
                                <p:cTn id="27" presetID="5" presetClass="emph" presetSubtype="1" nodeType="withEffect">
                                  <p:stCondLst>
                                    <p:cond delay="0"/>
                                  </p:stCondLst>
                                  <p:childTnLst>
                                    <p:set>
                                      <p:cBhvr override="childStyle">
                                        <p:cTn id="28" dur="indefinite"/>
                                        <p:tgtEl>
                                          <p:spTgt spid="5">
                                            <p:txEl>
                                              <p:pRg st="7" end="7"/>
                                            </p:txEl>
                                          </p:spTgt>
                                        </p:tgtEl>
                                        <p:attrNameLst>
                                          <p:attrName>style.fontStyle</p:attrName>
                                        </p:attrNameLst>
                                      </p:cBhvr>
                                      <p:to>
                                        <p:strVal val="normal"/>
                                      </p:to>
                                    </p:set>
                                    <p:set>
                                      <p:cBhvr override="childStyle">
                                        <p:cTn id="29" dur="indefinite"/>
                                        <p:tgtEl>
                                          <p:spTgt spid="5">
                                            <p:txEl>
                                              <p:pRg st="7" end="7"/>
                                            </p:txEl>
                                          </p:spTgt>
                                        </p:tgtEl>
                                        <p:attrNameLst>
                                          <p:attrName>style.fontWeight</p:attrName>
                                        </p:attrNameLst>
                                      </p:cBhvr>
                                      <p:to>
                                        <p:strVal val="bold"/>
                                      </p:to>
                                    </p:set>
                                    <p:set>
                                      <p:cBhvr override="childStyle">
                                        <p:cTn id="30" dur="indefinite"/>
                                        <p:tgtEl>
                                          <p:spTgt spid="5">
                                            <p:txEl>
                                              <p:pRg st="7" end="7"/>
                                            </p:txEl>
                                          </p:spTgt>
                                        </p:tgtEl>
                                        <p:attrNameLst>
                                          <p:attrName>style.textDecorationUnderline</p:attrName>
                                        </p:attrNameLst>
                                      </p:cBhvr>
                                      <p:to>
                                        <p:strVal val="fals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5" presetClass="emph" presetSubtype="1" nodeType="clickEffect">
                                  <p:stCondLst>
                                    <p:cond delay="0"/>
                                  </p:stCondLst>
                                  <p:childTnLst>
                                    <p:set>
                                      <p:cBhvr override="childStyle">
                                        <p:cTn id="38" dur="indefinite"/>
                                        <p:tgtEl>
                                          <p:spTgt spid="5">
                                            <p:txEl>
                                              <p:pRg st="9" end="9"/>
                                            </p:txEl>
                                          </p:spTgt>
                                        </p:tgtEl>
                                        <p:attrNameLst>
                                          <p:attrName>style.fontStyle</p:attrName>
                                        </p:attrNameLst>
                                      </p:cBhvr>
                                      <p:to>
                                        <p:strVal val="normal"/>
                                      </p:to>
                                    </p:set>
                                    <p:set>
                                      <p:cBhvr override="childStyle">
                                        <p:cTn id="39" dur="indefinite"/>
                                        <p:tgtEl>
                                          <p:spTgt spid="5">
                                            <p:txEl>
                                              <p:pRg st="9" end="9"/>
                                            </p:txEl>
                                          </p:spTgt>
                                        </p:tgtEl>
                                        <p:attrNameLst>
                                          <p:attrName>style.fontWeight</p:attrName>
                                        </p:attrNameLst>
                                      </p:cBhvr>
                                      <p:to>
                                        <p:strVal val="bold"/>
                                      </p:to>
                                    </p:set>
                                    <p:set>
                                      <p:cBhvr override="childStyle">
                                        <p:cTn id="40" dur="indefinite"/>
                                        <p:tgtEl>
                                          <p:spTgt spid="5">
                                            <p:txEl>
                                              <p:pRg st="9" end="9"/>
                                            </p:txEl>
                                          </p:spTgt>
                                        </p:tgtEl>
                                        <p:attrNameLst>
                                          <p:attrName>style.textDecorationUnderline</p:attrName>
                                        </p:attrNameLst>
                                      </p:cBhvr>
                                      <p:to>
                                        <p:strVal val="false"/>
                                      </p:to>
                                    </p:set>
                                  </p:childTnLst>
                                </p:cTn>
                              </p:par>
                              <p:par>
                                <p:cTn id="41" presetID="5" presetClass="emph" presetSubtype="1" nodeType="withEffect">
                                  <p:stCondLst>
                                    <p:cond delay="0"/>
                                  </p:stCondLst>
                                  <p:childTnLst>
                                    <p:set>
                                      <p:cBhvr override="childStyle">
                                        <p:cTn id="42" dur="indefinite"/>
                                        <p:tgtEl>
                                          <p:spTgt spid="5">
                                            <p:txEl>
                                              <p:pRg st="10" end="10"/>
                                            </p:txEl>
                                          </p:spTgt>
                                        </p:tgtEl>
                                        <p:attrNameLst>
                                          <p:attrName>style.fontStyle</p:attrName>
                                        </p:attrNameLst>
                                      </p:cBhvr>
                                      <p:to>
                                        <p:strVal val="normal"/>
                                      </p:to>
                                    </p:set>
                                    <p:set>
                                      <p:cBhvr override="childStyle">
                                        <p:cTn id="43" dur="indefinite"/>
                                        <p:tgtEl>
                                          <p:spTgt spid="5">
                                            <p:txEl>
                                              <p:pRg st="10" end="10"/>
                                            </p:txEl>
                                          </p:spTgt>
                                        </p:tgtEl>
                                        <p:attrNameLst>
                                          <p:attrName>style.fontWeight</p:attrName>
                                        </p:attrNameLst>
                                      </p:cBhvr>
                                      <p:to>
                                        <p:strVal val="bold"/>
                                      </p:to>
                                    </p:set>
                                    <p:set>
                                      <p:cBhvr override="childStyle">
                                        <p:cTn id="44" dur="indefinite"/>
                                        <p:tgtEl>
                                          <p:spTgt spid="5">
                                            <p:txEl>
                                              <p:pRg st="10" end="10"/>
                                            </p:txEl>
                                          </p:spTgt>
                                        </p:tgtEl>
                                        <p:attrNameLst>
                                          <p:attrName>style.textDecorationUnderline</p:attrName>
                                        </p:attrNameLst>
                                      </p:cBhvr>
                                      <p:to>
                                        <p:strVal val="false"/>
                                      </p:to>
                                    </p:set>
                                  </p:childTnLst>
                                </p:cTn>
                              </p:par>
                              <p:par>
                                <p:cTn id="45" presetID="5" presetClass="emph" presetSubtype="1" nodeType="withEffect">
                                  <p:stCondLst>
                                    <p:cond delay="0"/>
                                  </p:stCondLst>
                                  <p:childTnLst>
                                    <p:set>
                                      <p:cBhvr override="childStyle">
                                        <p:cTn id="46" dur="indefinite"/>
                                        <p:tgtEl>
                                          <p:spTgt spid="5">
                                            <p:txEl>
                                              <p:pRg st="11" end="11"/>
                                            </p:txEl>
                                          </p:spTgt>
                                        </p:tgtEl>
                                        <p:attrNameLst>
                                          <p:attrName>style.fontStyle</p:attrName>
                                        </p:attrNameLst>
                                      </p:cBhvr>
                                      <p:to>
                                        <p:strVal val="normal"/>
                                      </p:to>
                                    </p:set>
                                    <p:set>
                                      <p:cBhvr override="childStyle">
                                        <p:cTn id="47" dur="indefinite"/>
                                        <p:tgtEl>
                                          <p:spTgt spid="5">
                                            <p:txEl>
                                              <p:pRg st="11" end="11"/>
                                            </p:txEl>
                                          </p:spTgt>
                                        </p:tgtEl>
                                        <p:attrNameLst>
                                          <p:attrName>style.fontWeight</p:attrName>
                                        </p:attrNameLst>
                                      </p:cBhvr>
                                      <p:to>
                                        <p:strVal val="bold"/>
                                      </p:to>
                                    </p:set>
                                    <p:set>
                                      <p:cBhvr override="childStyle">
                                        <p:cTn id="48" dur="indefinite"/>
                                        <p:tgtEl>
                                          <p:spTgt spid="5">
                                            <p:txEl>
                                              <p:pRg st="11" end="11"/>
                                            </p:txEl>
                                          </p:spTgt>
                                        </p:tgtEl>
                                        <p:attrNameLst>
                                          <p:attrName>style.textDecorationUnderline</p:attrName>
                                        </p:attrNameLst>
                                      </p:cBhvr>
                                      <p:to>
                                        <p:strVal val="fals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4">
                                            <p:txEl>
                                              <p:pRg st="3" end="3"/>
                                            </p:txEl>
                                          </p:spTgt>
                                        </p:tgtEl>
                                        <p:attrNameLst>
                                          <p:attrName>style.visibility</p:attrName>
                                        </p:attrNameLst>
                                      </p:cBhvr>
                                      <p:to>
                                        <p:strVal val="visible"/>
                                      </p:to>
                                    </p:set>
                                  </p:childTnLst>
                                </p:cTn>
                              </p:par>
                              <p:par>
                                <p:cTn id="53" presetID="5" presetClass="emph" presetSubtype="1" nodeType="withEffect">
                                  <p:stCondLst>
                                    <p:cond delay="0"/>
                                  </p:stCondLst>
                                  <p:childTnLst>
                                    <p:set>
                                      <p:cBhvr override="childStyle">
                                        <p:cTn id="54" dur="indefinite"/>
                                        <p:tgtEl>
                                          <p:spTgt spid="5">
                                            <p:txEl>
                                              <p:pRg st="13" end="13"/>
                                            </p:txEl>
                                          </p:spTgt>
                                        </p:tgtEl>
                                        <p:attrNameLst>
                                          <p:attrName>style.fontStyle</p:attrName>
                                        </p:attrNameLst>
                                      </p:cBhvr>
                                      <p:to>
                                        <p:strVal val="normal"/>
                                      </p:to>
                                    </p:set>
                                    <p:set>
                                      <p:cBhvr override="childStyle">
                                        <p:cTn id="55" dur="indefinite"/>
                                        <p:tgtEl>
                                          <p:spTgt spid="5">
                                            <p:txEl>
                                              <p:pRg st="13" end="13"/>
                                            </p:txEl>
                                          </p:spTgt>
                                        </p:tgtEl>
                                        <p:attrNameLst>
                                          <p:attrName>style.fontWeight</p:attrName>
                                        </p:attrNameLst>
                                      </p:cBhvr>
                                      <p:to>
                                        <p:strVal val="bold"/>
                                      </p:to>
                                    </p:set>
                                    <p:set>
                                      <p:cBhvr override="childStyle">
                                        <p:cTn id="56" dur="indefinite"/>
                                        <p:tgtEl>
                                          <p:spTgt spid="5">
                                            <p:txEl>
                                              <p:pRg st="13" end="13"/>
                                            </p:txEl>
                                          </p:spTgt>
                                        </p:tgtEl>
                                        <p:attrNameLst>
                                          <p:attrName>style.textDecorationUnderline</p:attrName>
                                        </p:attrNameLst>
                                      </p:cBhvr>
                                      <p:to>
                                        <p:strVal val="false"/>
                                      </p:to>
                                    </p:set>
                                  </p:childTnLst>
                                </p:cTn>
                              </p:par>
                              <p:par>
                                <p:cTn id="57" presetID="5" presetClass="emph" presetSubtype="1" nodeType="withEffect">
                                  <p:stCondLst>
                                    <p:cond delay="0"/>
                                  </p:stCondLst>
                                  <p:childTnLst>
                                    <p:set>
                                      <p:cBhvr override="childStyle">
                                        <p:cTn id="58" dur="indefinite"/>
                                        <p:tgtEl>
                                          <p:spTgt spid="5">
                                            <p:txEl>
                                              <p:pRg st="14" end="14"/>
                                            </p:txEl>
                                          </p:spTgt>
                                        </p:tgtEl>
                                        <p:attrNameLst>
                                          <p:attrName>style.fontStyle</p:attrName>
                                        </p:attrNameLst>
                                      </p:cBhvr>
                                      <p:to>
                                        <p:strVal val="normal"/>
                                      </p:to>
                                    </p:set>
                                    <p:set>
                                      <p:cBhvr override="childStyle">
                                        <p:cTn id="59" dur="indefinite"/>
                                        <p:tgtEl>
                                          <p:spTgt spid="5">
                                            <p:txEl>
                                              <p:pRg st="14" end="14"/>
                                            </p:txEl>
                                          </p:spTgt>
                                        </p:tgtEl>
                                        <p:attrNameLst>
                                          <p:attrName>style.fontWeight</p:attrName>
                                        </p:attrNameLst>
                                      </p:cBhvr>
                                      <p:to>
                                        <p:strVal val="bold"/>
                                      </p:to>
                                    </p:set>
                                    <p:set>
                                      <p:cBhvr override="childStyle">
                                        <p:cTn id="60" dur="indefinite"/>
                                        <p:tgtEl>
                                          <p:spTgt spid="5">
                                            <p:txEl>
                                              <p:pRg st="14" end="14"/>
                                            </p:txEl>
                                          </p:spTgt>
                                        </p:tgtEl>
                                        <p:attrNameLst>
                                          <p:attrName>style.textDecorationUnderline</p:attrName>
                                        </p:attrNameLst>
                                      </p:cBhvr>
                                      <p:to>
                                        <p:strVal val="false"/>
                                      </p:to>
                                    </p:set>
                                  </p:childTnLst>
                                </p:cTn>
                              </p:par>
                              <p:par>
                                <p:cTn id="61" presetID="5" presetClass="emph" presetSubtype="1" nodeType="withEffect">
                                  <p:stCondLst>
                                    <p:cond delay="0"/>
                                  </p:stCondLst>
                                  <p:childTnLst>
                                    <p:set>
                                      <p:cBhvr override="childStyle">
                                        <p:cTn id="62" dur="indefinite"/>
                                        <p:tgtEl>
                                          <p:spTgt spid="5">
                                            <p:txEl>
                                              <p:pRg st="15" end="15"/>
                                            </p:txEl>
                                          </p:spTgt>
                                        </p:tgtEl>
                                        <p:attrNameLst>
                                          <p:attrName>style.fontStyle</p:attrName>
                                        </p:attrNameLst>
                                      </p:cBhvr>
                                      <p:to>
                                        <p:strVal val="normal"/>
                                      </p:to>
                                    </p:set>
                                    <p:set>
                                      <p:cBhvr override="childStyle">
                                        <p:cTn id="63" dur="indefinite"/>
                                        <p:tgtEl>
                                          <p:spTgt spid="5">
                                            <p:txEl>
                                              <p:pRg st="15" end="15"/>
                                            </p:txEl>
                                          </p:spTgt>
                                        </p:tgtEl>
                                        <p:attrNameLst>
                                          <p:attrName>style.fontWeight</p:attrName>
                                        </p:attrNameLst>
                                      </p:cBhvr>
                                      <p:to>
                                        <p:strVal val="bold"/>
                                      </p:to>
                                    </p:set>
                                    <p:set>
                                      <p:cBhvr override="childStyle">
                                        <p:cTn id="64" dur="indefinite"/>
                                        <p:tgtEl>
                                          <p:spTgt spid="5">
                                            <p:txEl>
                                              <p:pRg st="15" end="15"/>
                                            </p:txEl>
                                          </p:spTgt>
                                        </p:tgtEl>
                                        <p:attrNameLst>
                                          <p:attrName>style.textDecorationUnderline</p:attrName>
                                        </p:attrNameLst>
                                      </p:cBhvr>
                                      <p:to>
                                        <p:strVal val="false"/>
                                      </p:to>
                                    </p:set>
                                  </p:childTnLst>
                                </p:cTn>
                              </p:par>
                              <p:par>
                                <p:cTn id="65" presetID="5" presetClass="emph" presetSubtype="1" nodeType="withEffect">
                                  <p:stCondLst>
                                    <p:cond delay="0"/>
                                  </p:stCondLst>
                                  <p:childTnLst>
                                    <p:set>
                                      <p:cBhvr override="childStyle">
                                        <p:cTn id="66" dur="indefinite"/>
                                        <p:tgtEl>
                                          <p:spTgt spid="5">
                                            <p:txEl>
                                              <p:pRg st="17" end="17"/>
                                            </p:txEl>
                                          </p:spTgt>
                                        </p:tgtEl>
                                        <p:attrNameLst>
                                          <p:attrName>style.fontStyle</p:attrName>
                                        </p:attrNameLst>
                                      </p:cBhvr>
                                      <p:to>
                                        <p:strVal val="normal"/>
                                      </p:to>
                                    </p:set>
                                    <p:set>
                                      <p:cBhvr override="childStyle">
                                        <p:cTn id="67" dur="indefinite"/>
                                        <p:tgtEl>
                                          <p:spTgt spid="5">
                                            <p:txEl>
                                              <p:pRg st="17" end="17"/>
                                            </p:txEl>
                                          </p:spTgt>
                                        </p:tgtEl>
                                        <p:attrNameLst>
                                          <p:attrName>style.fontWeight</p:attrName>
                                        </p:attrNameLst>
                                      </p:cBhvr>
                                      <p:to>
                                        <p:strVal val="bold"/>
                                      </p:to>
                                    </p:set>
                                    <p:set>
                                      <p:cBhvr override="childStyle">
                                        <p:cTn id="68" dur="indefinite"/>
                                        <p:tgtEl>
                                          <p:spTgt spid="5">
                                            <p:txEl>
                                              <p:pRg st="17" end="17"/>
                                            </p:txEl>
                                          </p:spTgt>
                                        </p:tgtEl>
                                        <p:attrNameLst>
                                          <p:attrName>style.textDecorationUnderline</p:attrName>
                                        </p:attrNameLst>
                                      </p:cBhvr>
                                      <p:to>
                                        <p:strVal val="false"/>
                                      </p:to>
                                    </p:set>
                                  </p:childTnLst>
                                </p:cTn>
                              </p:par>
                              <p:par>
                                <p:cTn id="69" presetID="5" presetClass="emph" presetSubtype="1" nodeType="withEffect">
                                  <p:stCondLst>
                                    <p:cond delay="0"/>
                                  </p:stCondLst>
                                  <p:childTnLst>
                                    <p:set>
                                      <p:cBhvr override="childStyle">
                                        <p:cTn id="70" dur="indefinite"/>
                                        <p:tgtEl>
                                          <p:spTgt spid="5">
                                            <p:txEl>
                                              <p:pRg st="18" end="18"/>
                                            </p:txEl>
                                          </p:spTgt>
                                        </p:tgtEl>
                                        <p:attrNameLst>
                                          <p:attrName>style.fontStyle</p:attrName>
                                        </p:attrNameLst>
                                      </p:cBhvr>
                                      <p:to>
                                        <p:strVal val="normal"/>
                                      </p:to>
                                    </p:set>
                                    <p:set>
                                      <p:cBhvr override="childStyle">
                                        <p:cTn id="71" dur="indefinite"/>
                                        <p:tgtEl>
                                          <p:spTgt spid="5">
                                            <p:txEl>
                                              <p:pRg st="18" end="18"/>
                                            </p:txEl>
                                          </p:spTgt>
                                        </p:tgtEl>
                                        <p:attrNameLst>
                                          <p:attrName>style.fontWeight</p:attrName>
                                        </p:attrNameLst>
                                      </p:cBhvr>
                                      <p:to>
                                        <p:strVal val="bold"/>
                                      </p:to>
                                    </p:set>
                                    <p:set>
                                      <p:cBhvr override="childStyle">
                                        <p:cTn id="72" dur="indefinite"/>
                                        <p:tgtEl>
                                          <p:spTgt spid="5">
                                            <p:txEl>
                                              <p:pRg st="18" end="18"/>
                                            </p:txEl>
                                          </p:spTgt>
                                        </p:tgtEl>
                                        <p:attrNameLst>
                                          <p:attrName>style.textDecorationUnderline</p:attrName>
                                        </p:attrNameLst>
                                      </p:cBhvr>
                                      <p:to>
                                        <p:strVal val="false"/>
                                      </p:to>
                                    </p:set>
                                  </p:childTnLst>
                                </p:cTn>
                              </p:par>
                              <p:par>
                                <p:cTn id="73" presetID="5" presetClass="emph" presetSubtype="1" nodeType="withEffect">
                                  <p:stCondLst>
                                    <p:cond delay="0"/>
                                  </p:stCondLst>
                                  <p:childTnLst>
                                    <p:set>
                                      <p:cBhvr override="childStyle">
                                        <p:cTn id="74" dur="indefinite"/>
                                        <p:tgtEl>
                                          <p:spTgt spid="5">
                                            <p:txEl>
                                              <p:pRg st="19" end="19"/>
                                            </p:txEl>
                                          </p:spTgt>
                                        </p:tgtEl>
                                        <p:attrNameLst>
                                          <p:attrName>style.fontStyle</p:attrName>
                                        </p:attrNameLst>
                                      </p:cBhvr>
                                      <p:to>
                                        <p:strVal val="normal"/>
                                      </p:to>
                                    </p:set>
                                    <p:set>
                                      <p:cBhvr override="childStyle">
                                        <p:cTn id="75" dur="indefinite"/>
                                        <p:tgtEl>
                                          <p:spTgt spid="5">
                                            <p:txEl>
                                              <p:pRg st="19" end="19"/>
                                            </p:txEl>
                                          </p:spTgt>
                                        </p:tgtEl>
                                        <p:attrNameLst>
                                          <p:attrName>style.fontWeight</p:attrName>
                                        </p:attrNameLst>
                                      </p:cBhvr>
                                      <p:to>
                                        <p:strVal val="bold"/>
                                      </p:to>
                                    </p:set>
                                    <p:set>
                                      <p:cBhvr override="childStyle">
                                        <p:cTn id="76" dur="indefinite"/>
                                        <p:tgtEl>
                                          <p:spTgt spid="5">
                                            <p:txEl>
                                              <p:pRg st="19" end="19"/>
                                            </p:txEl>
                                          </p:spTgt>
                                        </p:tgtEl>
                                        <p:attrNameLst>
                                          <p:attrName>style.textDecorationUnderline</p:attrName>
                                        </p:attrNameLst>
                                      </p:cBhvr>
                                      <p:to>
                                        <p:strVal val="false"/>
                                      </p:to>
                                    </p:set>
                                  </p:childTnLst>
                                </p:cTn>
                              </p:par>
                              <p:par>
                                <p:cTn id="77" presetID="5" presetClass="emph" presetSubtype="1" nodeType="withEffect">
                                  <p:stCondLst>
                                    <p:cond delay="0"/>
                                  </p:stCondLst>
                                  <p:childTnLst>
                                    <p:set>
                                      <p:cBhvr override="childStyle">
                                        <p:cTn id="78" dur="indefinite"/>
                                        <p:tgtEl>
                                          <p:spTgt spid="5">
                                            <p:txEl>
                                              <p:pRg st="21" end="21"/>
                                            </p:txEl>
                                          </p:spTgt>
                                        </p:tgtEl>
                                        <p:attrNameLst>
                                          <p:attrName>style.fontStyle</p:attrName>
                                        </p:attrNameLst>
                                      </p:cBhvr>
                                      <p:to>
                                        <p:strVal val="normal"/>
                                      </p:to>
                                    </p:set>
                                    <p:set>
                                      <p:cBhvr override="childStyle">
                                        <p:cTn id="79" dur="indefinite"/>
                                        <p:tgtEl>
                                          <p:spTgt spid="5">
                                            <p:txEl>
                                              <p:pRg st="21" end="21"/>
                                            </p:txEl>
                                          </p:spTgt>
                                        </p:tgtEl>
                                        <p:attrNameLst>
                                          <p:attrName>style.fontWeight</p:attrName>
                                        </p:attrNameLst>
                                      </p:cBhvr>
                                      <p:to>
                                        <p:strVal val="bold"/>
                                      </p:to>
                                    </p:set>
                                    <p:set>
                                      <p:cBhvr override="childStyle">
                                        <p:cTn id="80" dur="indefinite"/>
                                        <p:tgtEl>
                                          <p:spTgt spid="5">
                                            <p:txEl>
                                              <p:pRg st="21" end="21"/>
                                            </p:txEl>
                                          </p:spTgt>
                                        </p:tgtEl>
                                        <p:attrNameLst>
                                          <p:attrName>style.textDecorationUnderline</p:attrName>
                                        </p:attrNameLst>
                                      </p:cBhvr>
                                      <p:to>
                                        <p:strVal val="false"/>
                                      </p:to>
                                    </p:set>
                                  </p:childTnLst>
                                </p:cTn>
                              </p:par>
                              <p:par>
                                <p:cTn id="81" presetID="5" presetClass="emph" presetSubtype="1" nodeType="withEffect">
                                  <p:stCondLst>
                                    <p:cond delay="0"/>
                                  </p:stCondLst>
                                  <p:childTnLst>
                                    <p:set>
                                      <p:cBhvr override="childStyle">
                                        <p:cTn id="82" dur="indefinite"/>
                                        <p:tgtEl>
                                          <p:spTgt spid="5">
                                            <p:txEl>
                                              <p:pRg st="22" end="22"/>
                                            </p:txEl>
                                          </p:spTgt>
                                        </p:tgtEl>
                                        <p:attrNameLst>
                                          <p:attrName>style.fontStyle</p:attrName>
                                        </p:attrNameLst>
                                      </p:cBhvr>
                                      <p:to>
                                        <p:strVal val="normal"/>
                                      </p:to>
                                    </p:set>
                                    <p:set>
                                      <p:cBhvr override="childStyle">
                                        <p:cTn id="83" dur="indefinite"/>
                                        <p:tgtEl>
                                          <p:spTgt spid="5">
                                            <p:txEl>
                                              <p:pRg st="22" end="22"/>
                                            </p:txEl>
                                          </p:spTgt>
                                        </p:tgtEl>
                                        <p:attrNameLst>
                                          <p:attrName>style.fontWeight</p:attrName>
                                        </p:attrNameLst>
                                      </p:cBhvr>
                                      <p:to>
                                        <p:strVal val="bold"/>
                                      </p:to>
                                    </p:set>
                                    <p:set>
                                      <p:cBhvr override="childStyle">
                                        <p:cTn id="84" dur="indefinite"/>
                                        <p:tgtEl>
                                          <p:spTgt spid="5">
                                            <p:txEl>
                                              <p:pRg st="22" end="22"/>
                                            </p:txEl>
                                          </p:spTgt>
                                        </p:tgtEl>
                                        <p:attrNameLst>
                                          <p:attrName>style.textDecorationUnderline</p:attrName>
                                        </p:attrNameLst>
                                      </p:cBhvr>
                                      <p:to>
                                        <p:strVal val="false"/>
                                      </p:to>
                                    </p:set>
                                  </p:childTnLst>
                                </p:cTn>
                              </p:par>
                              <p:par>
                                <p:cTn id="85" presetID="5" presetClass="emph" presetSubtype="1" nodeType="withEffect">
                                  <p:stCondLst>
                                    <p:cond delay="0"/>
                                  </p:stCondLst>
                                  <p:childTnLst>
                                    <p:set>
                                      <p:cBhvr override="childStyle">
                                        <p:cTn id="86" dur="indefinite"/>
                                        <p:tgtEl>
                                          <p:spTgt spid="5">
                                            <p:txEl>
                                              <p:pRg st="23" end="23"/>
                                            </p:txEl>
                                          </p:spTgt>
                                        </p:tgtEl>
                                        <p:attrNameLst>
                                          <p:attrName>style.fontStyle</p:attrName>
                                        </p:attrNameLst>
                                      </p:cBhvr>
                                      <p:to>
                                        <p:strVal val="normal"/>
                                      </p:to>
                                    </p:set>
                                    <p:set>
                                      <p:cBhvr override="childStyle">
                                        <p:cTn id="87" dur="indefinite"/>
                                        <p:tgtEl>
                                          <p:spTgt spid="5">
                                            <p:txEl>
                                              <p:pRg st="23" end="23"/>
                                            </p:txEl>
                                          </p:spTgt>
                                        </p:tgtEl>
                                        <p:attrNameLst>
                                          <p:attrName>style.fontWeight</p:attrName>
                                        </p:attrNameLst>
                                      </p:cBhvr>
                                      <p:to>
                                        <p:strVal val="bold"/>
                                      </p:to>
                                    </p:set>
                                    <p:set>
                                      <p:cBhvr override="childStyle">
                                        <p:cTn id="88" dur="indefinite"/>
                                        <p:tgtEl>
                                          <p:spTgt spid="5">
                                            <p:txEl>
                                              <p:pRg st="23" end="23"/>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a:t>Direct product block (DPB) notation</a:t>
            </a:r>
          </a:p>
        </p:txBody>
      </p:sp>
      <p:sp>
        <p:nvSpPr>
          <p:cNvPr id="3" name="Slide Number Placeholder 2"/>
          <p:cNvSpPr>
            <a:spLocks noGrp="1"/>
          </p:cNvSpPr>
          <p:nvPr>
            <p:ph type="sldNum" sz="quarter" idx="12"/>
          </p:nvPr>
        </p:nvSpPr>
        <p:spPr/>
        <p:txBody>
          <a:bodyPr/>
          <a:lstStyle/>
          <a:p>
            <a:fld id="{BECC9DCE-C2FB-42F3-BFB5-B8D2D52F1112}" type="slidenum">
              <a:rPr lang="en-US" smtClean="0"/>
              <a:pPr/>
              <a:t>15</a:t>
            </a:fld>
            <a:endParaRPr lang="en-US" dirty="0"/>
          </a:p>
        </p:txBody>
      </p:sp>
      <p:sp>
        <p:nvSpPr>
          <p:cNvPr id="4" name="Content Placeholder 2"/>
          <p:cNvSpPr txBox="1">
            <a:spLocks/>
          </p:cNvSpPr>
          <p:nvPr/>
        </p:nvSpPr>
        <p:spPr>
          <a:xfrm>
            <a:off x="4572000" y="2971800"/>
            <a:ext cx="4191000" cy="3505200"/>
          </a:xfrm>
          <a:prstGeom prst="rect">
            <a:avLst/>
          </a:prstGeom>
        </p:spPr>
        <p:txBody>
          <a:bodyPr/>
          <a:lstStyle/>
          <a:p>
            <a:pPr marL="342900" indent="-342900">
              <a:spcBef>
                <a:spcPct val="20000"/>
              </a:spcBef>
              <a:buFont typeface="Arial" pitchFamily="34" charset="0"/>
              <a:buChar char="•"/>
              <a:defRPr/>
            </a:pPr>
            <a:r>
              <a:rPr lang="en-US" sz="2200" dirty="0"/>
              <a:t>Month, Year → Last day value</a:t>
            </a:r>
            <a:endParaRPr kumimoji="0" lang="en-US" sz="2200" b="0" i="0" u="none" strike="noStrike" kern="1200" cap="none" spc="0" normalizeH="0" baseline="0" noProof="0" dirty="0">
              <a:ln>
                <a:noFill/>
              </a:ln>
              <a:solidFill>
                <a:schemeClr val="tx1"/>
              </a:solidFill>
              <a:effectLst/>
              <a:uLnTx/>
              <a:uFillTx/>
              <a:ea typeface="+mn-ea"/>
              <a:cs typeface="+mn-cs"/>
            </a:endParaRPr>
          </a:p>
          <a:p>
            <a:pPr marL="342900" lvl="0" indent="-342900">
              <a:spcBef>
                <a:spcPct val="20000"/>
              </a:spcBef>
              <a:buFont typeface="Arial" pitchFamily="34" charset="0"/>
              <a:buChar char="•"/>
              <a:defRPr/>
            </a:pPr>
            <a:r>
              <a:rPr lang="en-US" sz="2200" dirty="0"/>
              <a:t>Factors renamed as variables for function arguments: </a:t>
            </a:r>
          </a:p>
          <a:p>
            <a:pPr marL="800100" lvl="1" indent="-342900">
              <a:spcBef>
                <a:spcPct val="20000"/>
              </a:spcBef>
              <a:defRPr/>
            </a:pPr>
            <a:r>
              <a:rPr kumimoji="0" lang="en-US" sz="2200" b="0" i="0" u="none" strike="noStrike" kern="1200" cap="none" spc="0" normalizeH="0" noProof="0" dirty="0">
                <a:ln>
                  <a:noFill/>
                </a:ln>
                <a:solidFill>
                  <a:schemeClr val="tx1"/>
                </a:solidFill>
                <a:effectLst/>
                <a:uLnTx/>
                <a:uFillTx/>
                <a:cs typeface="Tahoma" pitchFamily="34" charset="0"/>
              </a:rPr>
              <a:t>$month $year</a:t>
            </a:r>
            <a:endParaRPr kumimoji="0" lang="en-US" sz="2200" b="0" i="0" u="none" strike="noStrike" kern="1200" cap="none" spc="0" normalizeH="0" noProof="0" dirty="0">
              <a:ln>
                <a:noFill/>
              </a:ln>
              <a:solidFill>
                <a:schemeClr val="tx1"/>
              </a:solidFill>
              <a:effectLst/>
              <a:uLnTx/>
              <a:uFillTx/>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200" baseline="0" dirty="0"/>
              <a:t>Day</a:t>
            </a:r>
            <a:r>
              <a:rPr lang="en-US" sz="2200" dirty="0"/>
              <a:t> </a:t>
            </a:r>
            <a:r>
              <a:rPr lang="en-US" sz="2200" baseline="0" dirty="0"/>
              <a:t>values:</a:t>
            </a:r>
          </a:p>
          <a:p>
            <a:pPr marL="800100" lvl="1" indent="-342900">
              <a:defRPr/>
            </a:pPr>
            <a:r>
              <a:rPr lang="en-US" sz="2200" baseline="0" dirty="0">
                <a:cs typeface="Tahoma" pitchFamily="34" charset="0"/>
              </a:rPr>
              <a:t>1  10</a:t>
            </a:r>
            <a:r>
              <a:rPr lang="en-US" sz="2200" dirty="0">
                <a:cs typeface="Tahoma" pitchFamily="34" charset="0"/>
              </a:rPr>
              <a:t> last_day($month,$year)</a:t>
            </a:r>
          </a:p>
          <a:p>
            <a:pPr marL="342900" indent="-342900">
              <a:spcBef>
                <a:spcPct val="20000"/>
              </a:spcBef>
              <a:buFont typeface="Arial" pitchFamily="34" charset="0"/>
              <a:buChar char="•"/>
              <a:defRPr/>
            </a:pPr>
            <a:r>
              <a:rPr kumimoji="0" lang="en-US" sz="2200" b="0" i="0" u="none" strike="noStrike" kern="1200" cap="none" spc="0" normalizeH="0" baseline="0" noProof="0" dirty="0">
                <a:ln>
                  <a:noFill/>
                </a:ln>
                <a:solidFill>
                  <a:schemeClr val="tx1"/>
                </a:solidFill>
                <a:effectLst/>
                <a:uLnTx/>
                <a:uFillTx/>
                <a:cs typeface="Tahoma" pitchFamily="34" charset="0"/>
              </a:rPr>
              <a:t>5 blocks now </a:t>
            </a:r>
            <a:r>
              <a:rPr lang="en-US" sz="2200" dirty="0">
                <a:cs typeface="Tahoma" pitchFamily="34" charset="0"/>
              </a:rPr>
              <a:t>represented by only 1 block</a:t>
            </a:r>
            <a:endParaRPr kumimoji="0" lang="en-US" sz="2200" b="0" i="0" u="none" strike="noStrike" kern="1200" cap="none" spc="0" normalizeH="0" baseline="0" noProof="0" dirty="0">
              <a:ln>
                <a:noFill/>
              </a:ln>
              <a:solidFill>
                <a:schemeClr val="tx1"/>
              </a:solidFill>
              <a:effectLst/>
              <a:uLnTx/>
              <a:uFillTx/>
              <a:cs typeface="Tahoma" pitchFamily="34" charset="0"/>
            </a:endParaRPr>
          </a:p>
        </p:txBody>
      </p:sp>
      <p:sp>
        <p:nvSpPr>
          <p:cNvPr id="5" name="Content Placeholder 2"/>
          <p:cNvSpPr txBox="1">
            <a:spLocks/>
          </p:cNvSpPr>
          <p:nvPr/>
        </p:nvSpPr>
        <p:spPr>
          <a:xfrm>
            <a:off x="348344" y="1143000"/>
            <a:ext cx="3995056" cy="5219700"/>
          </a:xfrm>
          <a:prstGeom prst="rect">
            <a:avLst/>
          </a:prstGeom>
          <a:solidFill>
            <a:srgbClr val="F9F688"/>
          </a:solidFill>
          <a:ln w="12700">
            <a:solidFill>
              <a:schemeClr val="tx1"/>
            </a:solidFill>
          </a:ln>
        </p:spPr>
        <p:txBody>
          <a:bodyPr/>
          <a:lstStyle/>
          <a:p>
            <a:r>
              <a:rPr lang="en-US" sz="1400" dirty="0">
                <a:cs typeface="Tahoma" pitchFamily="34" charset="0"/>
              </a:rPr>
              <a:t>Calendar Example without last_day function</a:t>
            </a:r>
          </a:p>
          <a:p>
            <a:r>
              <a:rPr lang="en-US" sz="1400" dirty="0">
                <a:cs typeface="Tahoma" pitchFamily="34" charset="0"/>
              </a:rPr>
              <a:t>Month</a:t>
            </a:r>
          </a:p>
          <a:p>
            <a:r>
              <a:rPr lang="en-US" sz="1400" dirty="0">
                <a:cs typeface="Tahoma" pitchFamily="34" charset="0"/>
              </a:rPr>
              <a:t>Day</a:t>
            </a:r>
          </a:p>
          <a:p>
            <a:r>
              <a:rPr lang="en-US" sz="1400" dirty="0">
                <a:cs typeface="Tahoma" pitchFamily="34" charset="0"/>
              </a:rPr>
              <a:t>Year</a:t>
            </a:r>
          </a:p>
          <a:p>
            <a:r>
              <a:rPr lang="en-US" sz="1400" dirty="0">
                <a:cs typeface="Tahoma" pitchFamily="34" charset="0"/>
              </a:rPr>
              <a:t>#ok All good dates</a:t>
            </a:r>
          </a:p>
          <a:p>
            <a:r>
              <a:rPr lang="en-US" sz="1400" dirty="0">
                <a:cs typeface="Tahoma" pitchFamily="34" charset="0"/>
              </a:rPr>
              <a:t>jan feb mar apr may jun jul aug sep oct nov dec</a:t>
            </a:r>
          </a:p>
          <a:p>
            <a:r>
              <a:rPr lang="en-US" sz="1400" dirty="0">
                <a:cs typeface="Tahoma" pitchFamily="34" charset="0"/>
              </a:rPr>
              <a:t>1 10</a:t>
            </a:r>
          </a:p>
          <a:p>
            <a:r>
              <a:rPr lang="en-US" sz="1400" dirty="0">
                <a:cs typeface="Tahoma" pitchFamily="34" charset="0"/>
              </a:rPr>
              <a:t>2015 2016 2017</a:t>
            </a:r>
          </a:p>
          <a:p>
            <a:r>
              <a:rPr lang="en-US" sz="1400" dirty="0">
                <a:cs typeface="Tahoma" pitchFamily="34" charset="0"/>
              </a:rPr>
              <a:t>+ long month last day</a:t>
            </a:r>
          </a:p>
          <a:p>
            <a:r>
              <a:rPr lang="en-US" sz="1400" dirty="0">
                <a:cs typeface="Tahoma" pitchFamily="34" charset="0"/>
              </a:rPr>
              <a:t>jan mar may jul aug oct dec</a:t>
            </a:r>
          </a:p>
          <a:p>
            <a:r>
              <a:rPr lang="en-US" sz="1400" dirty="0">
                <a:cs typeface="Tahoma" pitchFamily="34" charset="0"/>
              </a:rPr>
              <a:t>31</a:t>
            </a:r>
          </a:p>
          <a:p>
            <a:r>
              <a:rPr lang="en-US" sz="1400" dirty="0">
                <a:cs typeface="Tahoma" pitchFamily="34" charset="0"/>
              </a:rPr>
              <a:t>2015 2016 2017</a:t>
            </a:r>
          </a:p>
          <a:p>
            <a:r>
              <a:rPr lang="en-US" sz="1400" dirty="0">
                <a:cs typeface="Tahoma" pitchFamily="34" charset="0"/>
              </a:rPr>
              <a:t>+ short month last day</a:t>
            </a:r>
          </a:p>
          <a:p>
            <a:r>
              <a:rPr lang="en-US" sz="1400" dirty="0">
                <a:cs typeface="Tahoma" pitchFamily="34" charset="0"/>
              </a:rPr>
              <a:t>apr jun sep nov</a:t>
            </a:r>
          </a:p>
          <a:p>
            <a:r>
              <a:rPr lang="en-US" sz="1400" dirty="0">
                <a:cs typeface="Tahoma" pitchFamily="34" charset="0"/>
              </a:rPr>
              <a:t>30</a:t>
            </a:r>
          </a:p>
          <a:p>
            <a:r>
              <a:rPr lang="en-US" sz="1400" dirty="0">
                <a:cs typeface="Tahoma" pitchFamily="34" charset="0"/>
              </a:rPr>
              <a:t>2015 2016 2017</a:t>
            </a:r>
          </a:p>
          <a:p>
            <a:r>
              <a:rPr lang="en-US" sz="1400" dirty="0">
                <a:cs typeface="Tahoma" pitchFamily="34" charset="0"/>
              </a:rPr>
              <a:t>+ feb last day</a:t>
            </a:r>
          </a:p>
          <a:p>
            <a:r>
              <a:rPr lang="en-US" sz="1400" dirty="0">
                <a:cs typeface="Tahoma" pitchFamily="34" charset="0"/>
              </a:rPr>
              <a:t>feb</a:t>
            </a:r>
          </a:p>
          <a:p>
            <a:r>
              <a:rPr lang="en-US" sz="1400" dirty="0">
                <a:cs typeface="Tahoma" pitchFamily="34" charset="0"/>
              </a:rPr>
              <a:t>28</a:t>
            </a:r>
          </a:p>
          <a:p>
            <a:r>
              <a:rPr lang="en-US" sz="1400" dirty="0">
                <a:cs typeface="Tahoma" pitchFamily="34" charset="0"/>
              </a:rPr>
              <a:t>2015 2017</a:t>
            </a:r>
          </a:p>
          <a:p>
            <a:r>
              <a:rPr lang="en-US" sz="1400" dirty="0">
                <a:cs typeface="Tahoma" pitchFamily="34" charset="0"/>
              </a:rPr>
              <a:t>+ leap day</a:t>
            </a:r>
          </a:p>
          <a:p>
            <a:r>
              <a:rPr lang="en-US" sz="1400" dirty="0">
                <a:cs typeface="Tahoma" pitchFamily="34" charset="0"/>
              </a:rPr>
              <a:t>feb</a:t>
            </a:r>
          </a:p>
          <a:p>
            <a:r>
              <a:rPr lang="en-US" sz="1400" dirty="0">
                <a:cs typeface="Tahoma" pitchFamily="34" charset="0"/>
              </a:rPr>
              <a:t>29</a:t>
            </a:r>
          </a:p>
          <a:p>
            <a:r>
              <a:rPr lang="en-US" sz="1400" dirty="0">
                <a:cs typeface="Tahoma" pitchFamily="34" charset="0"/>
              </a:rPr>
              <a:t>2016</a:t>
            </a:r>
            <a:endParaRPr kumimoji="0" lang="en-US" sz="1400" b="0" i="0" u="none" strike="noStrike" kern="1200" cap="none" spc="0" normalizeH="0" baseline="0" noProof="0" dirty="0">
              <a:ln>
                <a:noFill/>
              </a:ln>
              <a:solidFill>
                <a:schemeClr val="tx1"/>
              </a:solidFill>
              <a:effectLst/>
              <a:uLnTx/>
              <a:uFillTx/>
              <a:cs typeface="Tahoma" pitchFamily="34" charset="0"/>
            </a:endParaRPr>
          </a:p>
        </p:txBody>
      </p:sp>
      <p:sp>
        <p:nvSpPr>
          <p:cNvPr id="6" name="Content Placeholder 2"/>
          <p:cNvSpPr txBox="1">
            <a:spLocks/>
          </p:cNvSpPr>
          <p:nvPr/>
        </p:nvSpPr>
        <p:spPr>
          <a:xfrm>
            <a:off x="4691744" y="1143000"/>
            <a:ext cx="3995056" cy="1790700"/>
          </a:xfrm>
          <a:prstGeom prst="rect">
            <a:avLst/>
          </a:prstGeom>
          <a:solidFill>
            <a:srgbClr val="F9F688"/>
          </a:solidFill>
          <a:ln w="12700">
            <a:solidFill>
              <a:schemeClr val="tx1"/>
            </a:solidFill>
          </a:ln>
        </p:spPr>
        <p:txBody>
          <a:bodyPr/>
          <a:lstStyle/>
          <a:p>
            <a:r>
              <a:rPr lang="en-US" sz="1400" dirty="0">
                <a:cs typeface="Tahoma" pitchFamily="34" charset="0"/>
              </a:rPr>
              <a:t>Calendar Example with last_day function</a:t>
            </a:r>
          </a:p>
          <a:p>
            <a:r>
              <a:rPr lang="en-US" sz="1400" dirty="0">
                <a:cs typeface="Tahoma" pitchFamily="34" charset="0"/>
              </a:rPr>
              <a:t>$month</a:t>
            </a:r>
          </a:p>
          <a:p>
            <a:r>
              <a:rPr lang="en-US" sz="1400" dirty="0">
                <a:cs typeface="Tahoma" pitchFamily="34" charset="0"/>
              </a:rPr>
              <a:t>Day</a:t>
            </a:r>
          </a:p>
          <a:p>
            <a:r>
              <a:rPr lang="en-US" sz="1400" dirty="0">
                <a:cs typeface="Tahoma" pitchFamily="34" charset="0"/>
              </a:rPr>
              <a:t>$year</a:t>
            </a:r>
          </a:p>
          <a:p>
            <a:r>
              <a:rPr lang="en-US" sz="1400" dirty="0">
                <a:cs typeface="Tahoma" pitchFamily="34" charset="0"/>
              </a:rPr>
              <a:t>#ok All good dates</a:t>
            </a:r>
          </a:p>
          <a:p>
            <a:r>
              <a:rPr lang="en-US" sz="1400" dirty="0">
                <a:cs typeface="Tahoma" pitchFamily="34" charset="0"/>
              </a:rPr>
              <a:t>jan feb mar apr may jun jul aug sep oct nov dec</a:t>
            </a:r>
          </a:p>
          <a:p>
            <a:r>
              <a:rPr lang="en-US" sz="1400" dirty="0">
                <a:cs typeface="Tahoma" pitchFamily="34" charset="0"/>
              </a:rPr>
              <a:t>1 10 last_day($month,$year)       </a:t>
            </a:r>
          </a:p>
          <a:p>
            <a:r>
              <a:rPr lang="en-US" sz="1400" dirty="0">
                <a:cs typeface="Tahoma" pitchFamily="34" charset="0"/>
              </a:rPr>
              <a:t>2015 2016 2017</a:t>
            </a:r>
            <a:endParaRPr kumimoji="0" lang="en-US" sz="1400" b="0" i="0" u="none" strike="noStrike" kern="1200" cap="none" spc="0" normalizeH="0" baseline="0" noProof="0" dirty="0">
              <a:ln>
                <a:noFill/>
              </a:ln>
              <a:solidFill>
                <a:schemeClr val="tx1"/>
              </a:solidFill>
              <a:effectLst/>
              <a:uLnTx/>
              <a:uFillTx/>
              <a:cs typeface="Tahoma" pitchFamily="34" charset="0"/>
            </a:endParaRPr>
          </a:p>
        </p:txBody>
      </p:sp>
      <p:sp>
        <p:nvSpPr>
          <p:cNvPr id="7" name="TextBox 6"/>
          <p:cNvSpPr txBox="1"/>
          <p:nvPr/>
        </p:nvSpPr>
        <p:spPr>
          <a:xfrm>
            <a:off x="990600" y="762000"/>
            <a:ext cx="2239011" cy="430887"/>
          </a:xfrm>
          <a:prstGeom prst="rect">
            <a:avLst/>
          </a:prstGeom>
          <a:noFill/>
        </p:spPr>
        <p:txBody>
          <a:bodyPr wrap="none" rtlCol="0">
            <a:spAutoFit/>
          </a:bodyPr>
          <a:lstStyle/>
          <a:p>
            <a:r>
              <a:rPr lang="en-US" sz="2200" b="1" dirty="0"/>
              <a:t>Fixed values form</a:t>
            </a:r>
          </a:p>
        </p:txBody>
      </p:sp>
      <p:sp>
        <p:nvSpPr>
          <p:cNvPr id="8" name="TextBox 7"/>
          <p:cNvSpPr txBox="1"/>
          <p:nvPr/>
        </p:nvSpPr>
        <p:spPr>
          <a:xfrm>
            <a:off x="4752975" y="762000"/>
            <a:ext cx="3587329" cy="430887"/>
          </a:xfrm>
          <a:prstGeom prst="rect">
            <a:avLst/>
          </a:prstGeom>
          <a:noFill/>
        </p:spPr>
        <p:txBody>
          <a:bodyPr wrap="none" rtlCol="0">
            <a:spAutoFit/>
          </a:bodyPr>
          <a:lstStyle/>
          <a:p>
            <a:r>
              <a:rPr lang="en-US" sz="2200" b="1" dirty="0"/>
              <a:t>Functionally dependent form</a:t>
            </a:r>
          </a:p>
        </p:txBody>
      </p:sp>
      <p:pic>
        <p:nvPicPr>
          <p:cNvPr id="9" name="Picture 8"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10" name="TextBox 9"/>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11" name="TextBox 10"/>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bg/>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iterate type="lt">
                                    <p:tmAbs val="0"/>
                                  </p:iterate>
                                  <p:childTnLst>
                                    <p:set>
                                      <p:cBhvr>
                                        <p:cTn id="12" dur="1" fill="hold">
                                          <p:stCondLst>
                                            <p:cond delay="0"/>
                                          </p:stCondLst>
                                        </p:cTn>
                                        <p:tgtEl>
                                          <p:spTgt spid="6">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childTnLst>
                                </p:cTn>
                              </p:par>
                              <p:par>
                                <p:cTn id="29" presetID="5" presetClass="emph" presetSubtype="1" nodeType="withEffect">
                                  <p:stCondLst>
                                    <p:cond delay="0"/>
                                  </p:stCondLst>
                                  <p:endCondLst>
                                    <p:cond evt="onNext" delay="0">
                                      <p:tgtEl>
                                        <p:sldTgt/>
                                      </p:tgtEl>
                                    </p:cond>
                                  </p:endCondLst>
                                  <p:childTnLst>
                                    <p:set>
                                      <p:cBhvr override="childStyle">
                                        <p:cTn id="30" dur="indefinite"/>
                                        <p:tgtEl>
                                          <p:spTgt spid="5">
                                            <p:txEl>
                                              <p:pRg st="1" end="1"/>
                                            </p:txEl>
                                          </p:spTgt>
                                        </p:tgtEl>
                                        <p:attrNameLst>
                                          <p:attrName>style.fontStyle</p:attrName>
                                        </p:attrNameLst>
                                      </p:cBhvr>
                                      <p:to>
                                        <p:strVal val="normal"/>
                                      </p:to>
                                    </p:set>
                                    <p:set>
                                      <p:cBhvr override="childStyle">
                                        <p:cTn id="31" dur="indefinite"/>
                                        <p:tgtEl>
                                          <p:spTgt spid="5">
                                            <p:txEl>
                                              <p:pRg st="1" end="1"/>
                                            </p:txEl>
                                          </p:spTgt>
                                        </p:tgtEl>
                                        <p:attrNameLst>
                                          <p:attrName>style.fontWeight</p:attrName>
                                        </p:attrNameLst>
                                      </p:cBhvr>
                                      <p:to>
                                        <p:strVal val="bold"/>
                                      </p:to>
                                    </p:set>
                                    <p:set>
                                      <p:cBhvr override="childStyle">
                                        <p:cTn id="32" dur="indefinite"/>
                                        <p:tgtEl>
                                          <p:spTgt spid="5">
                                            <p:txEl>
                                              <p:pRg st="1" end="1"/>
                                            </p:txEl>
                                          </p:spTgt>
                                        </p:tgtEl>
                                        <p:attrNameLst>
                                          <p:attrName>style.textDecorationUnderline</p:attrName>
                                        </p:attrNameLst>
                                      </p:cBhvr>
                                      <p:to>
                                        <p:strVal val="false"/>
                                      </p:to>
                                    </p:set>
                                  </p:childTnLst>
                                </p:cTn>
                              </p:par>
                              <p:par>
                                <p:cTn id="33" presetID="5" presetClass="emph" presetSubtype="1" nodeType="withEffect">
                                  <p:stCondLst>
                                    <p:cond delay="0"/>
                                  </p:stCondLst>
                                  <p:endCondLst>
                                    <p:cond evt="onNext" delay="0">
                                      <p:tgtEl>
                                        <p:sldTgt/>
                                      </p:tgtEl>
                                    </p:cond>
                                  </p:endCondLst>
                                  <p:childTnLst>
                                    <p:set>
                                      <p:cBhvr override="childStyle">
                                        <p:cTn id="34" dur="indefinite"/>
                                        <p:tgtEl>
                                          <p:spTgt spid="5">
                                            <p:txEl>
                                              <p:pRg st="3" end="3"/>
                                            </p:txEl>
                                          </p:spTgt>
                                        </p:tgtEl>
                                        <p:attrNameLst>
                                          <p:attrName>style.fontStyle</p:attrName>
                                        </p:attrNameLst>
                                      </p:cBhvr>
                                      <p:to>
                                        <p:strVal val="normal"/>
                                      </p:to>
                                    </p:set>
                                    <p:set>
                                      <p:cBhvr override="childStyle">
                                        <p:cTn id="35" dur="indefinite"/>
                                        <p:tgtEl>
                                          <p:spTgt spid="5">
                                            <p:txEl>
                                              <p:pRg st="3" end="3"/>
                                            </p:txEl>
                                          </p:spTgt>
                                        </p:tgtEl>
                                        <p:attrNameLst>
                                          <p:attrName>style.fontWeight</p:attrName>
                                        </p:attrNameLst>
                                      </p:cBhvr>
                                      <p:to>
                                        <p:strVal val="bold"/>
                                      </p:to>
                                    </p:set>
                                    <p:set>
                                      <p:cBhvr override="childStyle">
                                        <p:cTn id="36" dur="indefinite"/>
                                        <p:tgtEl>
                                          <p:spTgt spid="5">
                                            <p:txEl>
                                              <p:pRg st="3" end="3"/>
                                            </p:txEl>
                                          </p:spTgt>
                                        </p:tgtEl>
                                        <p:attrNameLst>
                                          <p:attrName>style.textDecorationUnderline</p:attrName>
                                        </p:attrNameLst>
                                      </p:cBhvr>
                                      <p:to>
                                        <p:strVal val="false"/>
                                      </p:to>
                                    </p:set>
                                  </p:childTnLst>
                                </p:cTn>
                              </p:par>
                              <p:par>
                                <p:cTn id="37" presetID="5" presetClass="emph" presetSubtype="1" nodeType="withEffect">
                                  <p:stCondLst>
                                    <p:cond delay="0"/>
                                  </p:stCondLst>
                                  <p:endCondLst>
                                    <p:cond evt="onNext" delay="0">
                                      <p:tgtEl>
                                        <p:sldTgt/>
                                      </p:tgtEl>
                                    </p:cond>
                                  </p:endCondLst>
                                  <p:iterate type="lt">
                                    <p:tmAbs val="0"/>
                                  </p:iterate>
                                  <p:childTnLst>
                                    <p:set>
                                      <p:cBhvr override="childStyle">
                                        <p:cTn id="38" dur="indefinite"/>
                                        <p:tgtEl>
                                          <p:spTgt spid="6">
                                            <p:txEl>
                                              <p:pRg st="1" end="1"/>
                                            </p:txEl>
                                          </p:spTgt>
                                        </p:tgtEl>
                                        <p:attrNameLst>
                                          <p:attrName>style.fontStyle</p:attrName>
                                        </p:attrNameLst>
                                      </p:cBhvr>
                                      <p:to>
                                        <p:strVal val="normal"/>
                                      </p:to>
                                    </p:set>
                                    <p:set>
                                      <p:cBhvr override="childStyle">
                                        <p:cTn id="39" dur="indefinite"/>
                                        <p:tgtEl>
                                          <p:spTgt spid="6">
                                            <p:txEl>
                                              <p:pRg st="1" end="1"/>
                                            </p:txEl>
                                          </p:spTgt>
                                        </p:tgtEl>
                                        <p:attrNameLst>
                                          <p:attrName>style.fontWeight</p:attrName>
                                        </p:attrNameLst>
                                      </p:cBhvr>
                                      <p:to>
                                        <p:strVal val="bold"/>
                                      </p:to>
                                    </p:set>
                                    <p:set>
                                      <p:cBhvr override="childStyle">
                                        <p:cTn id="40" dur="indefinite"/>
                                        <p:tgtEl>
                                          <p:spTgt spid="6">
                                            <p:txEl>
                                              <p:pRg st="1" end="1"/>
                                            </p:txEl>
                                          </p:spTgt>
                                        </p:tgtEl>
                                        <p:attrNameLst>
                                          <p:attrName>style.textDecorationUnderline</p:attrName>
                                        </p:attrNameLst>
                                      </p:cBhvr>
                                      <p:to>
                                        <p:strVal val="false"/>
                                      </p:to>
                                    </p:set>
                                  </p:childTnLst>
                                </p:cTn>
                              </p:par>
                              <p:par>
                                <p:cTn id="41" presetID="5" presetClass="emph" presetSubtype="1" nodeType="withEffect">
                                  <p:stCondLst>
                                    <p:cond delay="0"/>
                                  </p:stCondLst>
                                  <p:endCondLst>
                                    <p:cond evt="onNext" delay="0">
                                      <p:tgtEl>
                                        <p:sldTgt/>
                                      </p:tgtEl>
                                    </p:cond>
                                  </p:endCondLst>
                                  <p:childTnLst>
                                    <p:set>
                                      <p:cBhvr override="childStyle">
                                        <p:cTn id="42" dur="indefinite"/>
                                        <p:tgtEl>
                                          <p:spTgt spid="6">
                                            <p:txEl>
                                              <p:pRg st="3" end="3"/>
                                            </p:txEl>
                                          </p:spTgt>
                                        </p:tgtEl>
                                        <p:attrNameLst>
                                          <p:attrName>style.fontStyle</p:attrName>
                                        </p:attrNameLst>
                                      </p:cBhvr>
                                      <p:to>
                                        <p:strVal val="normal"/>
                                      </p:to>
                                    </p:set>
                                    <p:set>
                                      <p:cBhvr override="childStyle">
                                        <p:cTn id="43" dur="indefinite"/>
                                        <p:tgtEl>
                                          <p:spTgt spid="6">
                                            <p:txEl>
                                              <p:pRg st="3" end="3"/>
                                            </p:txEl>
                                          </p:spTgt>
                                        </p:tgtEl>
                                        <p:attrNameLst>
                                          <p:attrName>style.fontWeight</p:attrName>
                                        </p:attrNameLst>
                                      </p:cBhvr>
                                      <p:to>
                                        <p:strVal val="bold"/>
                                      </p:to>
                                    </p:set>
                                    <p:set>
                                      <p:cBhvr override="childStyle">
                                        <p:cTn id="44" dur="indefinite"/>
                                        <p:tgtEl>
                                          <p:spTgt spid="6">
                                            <p:txEl>
                                              <p:pRg st="3" end="3"/>
                                            </p:txEl>
                                          </p:spTgt>
                                        </p:tgtEl>
                                        <p:attrNameLst>
                                          <p:attrName>style.textDecorationUnderline</p:attrName>
                                        </p:attrNameLst>
                                      </p:cBhvr>
                                      <p:to>
                                        <p:strVal val="fals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
                                            <p:txEl>
                                              <p:pRg st="3" end="3"/>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childTnLst>
                                </p:cTn>
                              </p:par>
                              <p:par>
                                <p:cTn id="51" presetID="5" presetClass="emph" presetSubtype="1" nodeType="withEffect">
                                  <p:stCondLst>
                                    <p:cond delay="0"/>
                                  </p:stCondLst>
                                  <p:endCondLst>
                                    <p:cond evt="onNext" delay="0">
                                      <p:tgtEl>
                                        <p:sldTgt/>
                                      </p:tgtEl>
                                    </p:cond>
                                  </p:endCondLst>
                                  <p:childTnLst>
                                    <p:set>
                                      <p:cBhvr override="childStyle">
                                        <p:cTn id="52" dur="indefinite"/>
                                        <p:tgtEl>
                                          <p:spTgt spid="5">
                                            <p:txEl>
                                              <p:pRg st="6" end="6"/>
                                            </p:txEl>
                                          </p:spTgt>
                                        </p:tgtEl>
                                        <p:attrNameLst>
                                          <p:attrName>style.fontStyle</p:attrName>
                                        </p:attrNameLst>
                                      </p:cBhvr>
                                      <p:to>
                                        <p:strVal val="normal"/>
                                      </p:to>
                                    </p:set>
                                    <p:set>
                                      <p:cBhvr override="childStyle">
                                        <p:cTn id="53" dur="indefinite"/>
                                        <p:tgtEl>
                                          <p:spTgt spid="5">
                                            <p:txEl>
                                              <p:pRg st="6" end="6"/>
                                            </p:txEl>
                                          </p:spTgt>
                                        </p:tgtEl>
                                        <p:attrNameLst>
                                          <p:attrName>style.fontWeight</p:attrName>
                                        </p:attrNameLst>
                                      </p:cBhvr>
                                      <p:to>
                                        <p:strVal val="bold"/>
                                      </p:to>
                                    </p:set>
                                    <p:set>
                                      <p:cBhvr override="childStyle">
                                        <p:cTn id="54" dur="indefinite"/>
                                        <p:tgtEl>
                                          <p:spTgt spid="5">
                                            <p:txEl>
                                              <p:pRg st="6" end="6"/>
                                            </p:txEl>
                                          </p:spTgt>
                                        </p:tgtEl>
                                        <p:attrNameLst>
                                          <p:attrName>style.textDecorationUnderline</p:attrName>
                                        </p:attrNameLst>
                                      </p:cBhvr>
                                      <p:to>
                                        <p:strVal val="false"/>
                                      </p:to>
                                    </p:set>
                                  </p:childTnLst>
                                </p:cTn>
                              </p:par>
                              <p:par>
                                <p:cTn id="55" presetID="5" presetClass="emph" presetSubtype="1" nodeType="withEffect">
                                  <p:stCondLst>
                                    <p:cond delay="0"/>
                                  </p:stCondLst>
                                  <p:endCondLst>
                                    <p:cond evt="onNext" delay="0">
                                      <p:tgtEl>
                                        <p:sldTgt/>
                                      </p:tgtEl>
                                    </p:cond>
                                  </p:endCondLst>
                                  <p:childTnLst>
                                    <p:set>
                                      <p:cBhvr override="childStyle">
                                        <p:cTn id="56" dur="indefinite"/>
                                        <p:tgtEl>
                                          <p:spTgt spid="6">
                                            <p:txEl>
                                              <p:pRg st="6" end="6"/>
                                            </p:txEl>
                                          </p:spTgt>
                                        </p:tgtEl>
                                        <p:attrNameLst>
                                          <p:attrName>style.fontStyle</p:attrName>
                                        </p:attrNameLst>
                                      </p:cBhvr>
                                      <p:to>
                                        <p:strVal val="normal"/>
                                      </p:to>
                                    </p:set>
                                    <p:set>
                                      <p:cBhvr override="childStyle">
                                        <p:cTn id="57" dur="indefinite"/>
                                        <p:tgtEl>
                                          <p:spTgt spid="6">
                                            <p:txEl>
                                              <p:pRg st="6" end="6"/>
                                            </p:txEl>
                                          </p:spTgt>
                                        </p:tgtEl>
                                        <p:attrNameLst>
                                          <p:attrName>style.fontWeight</p:attrName>
                                        </p:attrNameLst>
                                      </p:cBhvr>
                                      <p:to>
                                        <p:strVal val="bold"/>
                                      </p:to>
                                    </p:set>
                                    <p:set>
                                      <p:cBhvr override="childStyle">
                                        <p:cTn id="58" dur="indefinite"/>
                                        <p:tgtEl>
                                          <p:spTgt spid="6">
                                            <p:txEl>
                                              <p:pRg st="6" end="6"/>
                                            </p:txEl>
                                          </p:spTgt>
                                        </p:tgtEl>
                                        <p:attrNameLst>
                                          <p:attrName>style.textDecorationUnderline</p:attrName>
                                        </p:attrNameLst>
                                      </p:cBhvr>
                                      <p:to>
                                        <p:strVal val="false"/>
                                      </p:to>
                                    </p:set>
                                  </p:childTnLst>
                                </p:cTn>
                              </p:par>
                              <p:par>
                                <p:cTn id="59" presetID="5" presetClass="emph" presetSubtype="1" nodeType="withEffect">
                                  <p:stCondLst>
                                    <p:cond delay="0"/>
                                  </p:stCondLst>
                                  <p:endCondLst>
                                    <p:cond evt="onNext" delay="0">
                                      <p:tgtEl>
                                        <p:sldTgt/>
                                      </p:tgtEl>
                                    </p:cond>
                                  </p:endCondLst>
                                  <p:childTnLst>
                                    <p:set>
                                      <p:cBhvr override="childStyle">
                                        <p:cTn id="60" dur="indefinite"/>
                                        <p:tgtEl>
                                          <p:spTgt spid="5">
                                            <p:txEl>
                                              <p:pRg st="10" end="10"/>
                                            </p:txEl>
                                          </p:spTgt>
                                        </p:tgtEl>
                                        <p:attrNameLst>
                                          <p:attrName>style.fontStyle</p:attrName>
                                        </p:attrNameLst>
                                      </p:cBhvr>
                                      <p:to>
                                        <p:strVal val="normal"/>
                                      </p:to>
                                    </p:set>
                                    <p:set>
                                      <p:cBhvr override="childStyle">
                                        <p:cTn id="61" dur="indefinite"/>
                                        <p:tgtEl>
                                          <p:spTgt spid="5">
                                            <p:txEl>
                                              <p:pRg st="10" end="10"/>
                                            </p:txEl>
                                          </p:spTgt>
                                        </p:tgtEl>
                                        <p:attrNameLst>
                                          <p:attrName>style.fontWeight</p:attrName>
                                        </p:attrNameLst>
                                      </p:cBhvr>
                                      <p:to>
                                        <p:strVal val="bold"/>
                                      </p:to>
                                    </p:set>
                                    <p:set>
                                      <p:cBhvr override="childStyle">
                                        <p:cTn id="62" dur="indefinite"/>
                                        <p:tgtEl>
                                          <p:spTgt spid="5">
                                            <p:txEl>
                                              <p:pRg st="10" end="10"/>
                                            </p:txEl>
                                          </p:spTgt>
                                        </p:tgtEl>
                                        <p:attrNameLst>
                                          <p:attrName>style.textDecorationUnderline</p:attrName>
                                        </p:attrNameLst>
                                      </p:cBhvr>
                                      <p:to>
                                        <p:strVal val="false"/>
                                      </p:to>
                                    </p:set>
                                  </p:childTnLst>
                                </p:cTn>
                              </p:par>
                              <p:par>
                                <p:cTn id="63" presetID="5" presetClass="emph" presetSubtype="1" nodeType="withEffect">
                                  <p:stCondLst>
                                    <p:cond delay="0"/>
                                  </p:stCondLst>
                                  <p:endCondLst>
                                    <p:cond evt="onNext" delay="0">
                                      <p:tgtEl>
                                        <p:sldTgt/>
                                      </p:tgtEl>
                                    </p:cond>
                                  </p:endCondLst>
                                  <p:childTnLst>
                                    <p:set>
                                      <p:cBhvr override="childStyle">
                                        <p:cTn id="64" dur="indefinite"/>
                                        <p:tgtEl>
                                          <p:spTgt spid="5">
                                            <p:txEl>
                                              <p:pRg st="14" end="14"/>
                                            </p:txEl>
                                          </p:spTgt>
                                        </p:tgtEl>
                                        <p:attrNameLst>
                                          <p:attrName>style.fontStyle</p:attrName>
                                        </p:attrNameLst>
                                      </p:cBhvr>
                                      <p:to>
                                        <p:strVal val="normal"/>
                                      </p:to>
                                    </p:set>
                                    <p:set>
                                      <p:cBhvr override="childStyle">
                                        <p:cTn id="65" dur="indefinite"/>
                                        <p:tgtEl>
                                          <p:spTgt spid="5">
                                            <p:txEl>
                                              <p:pRg st="14" end="14"/>
                                            </p:txEl>
                                          </p:spTgt>
                                        </p:tgtEl>
                                        <p:attrNameLst>
                                          <p:attrName>style.fontWeight</p:attrName>
                                        </p:attrNameLst>
                                      </p:cBhvr>
                                      <p:to>
                                        <p:strVal val="bold"/>
                                      </p:to>
                                    </p:set>
                                    <p:set>
                                      <p:cBhvr override="childStyle">
                                        <p:cTn id="66" dur="indefinite"/>
                                        <p:tgtEl>
                                          <p:spTgt spid="5">
                                            <p:txEl>
                                              <p:pRg st="14" end="14"/>
                                            </p:txEl>
                                          </p:spTgt>
                                        </p:tgtEl>
                                        <p:attrNameLst>
                                          <p:attrName>style.textDecorationUnderline</p:attrName>
                                        </p:attrNameLst>
                                      </p:cBhvr>
                                      <p:to>
                                        <p:strVal val="false"/>
                                      </p:to>
                                    </p:set>
                                  </p:childTnLst>
                                </p:cTn>
                              </p:par>
                              <p:par>
                                <p:cTn id="67" presetID="5" presetClass="emph" presetSubtype="1" nodeType="withEffect">
                                  <p:stCondLst>
                                    <p:cond delay="0"/>
                                  </p:stCondLst>
                                  <p:endCondLst>
                                    <p:cond evt="onNext" delay="0">
                                      <p:tgtEl>
                                        <p:sldTgt/>
                                      </p:tgtEl>
                                    </p:cond>
                                  </p:endCondLst>
                                  <p:childTnLst>
                                    <p:set>
                                      <p:cBhvr override="childStyle">
                                        <p:cTn id="68" dur="indefinite"/>
                                        <p:tgtEl>
                                          <p:spTgt spid="5">
                                            <p:txEl>
                                              <p:pRg st="18" end="18"/>
                                            </p:txEl>
                                          </p:spTgt>
                                        </p:tgtEl>
                                        <p:attrNameLst>
                                          <p:attrName>style.fontStyle</p:attrName>
                                        </p:attrNameLst>
                                      </p:cBhvr>
                                      <p:to>
                                        <p:strVal val="normal"/>
                                      </p:to>
                                    </p:set>
                                    <p:set>
                                      <p:cBhvr override="childStyle">
                                        <p:cTn id="69" dur="indefinite"/>
                                        <p:tgtEl>
                                          <p:spTgt spid="5">
                                            <p:txEl>
                                              <p:pRg st="18" end="18"/>
                                            </p:txEl>
                                          </p:spTgt>
                                        </p:tgtEl>
                                        <p:attrNameLst>
                                          <p:attrName>style.fontWeight</p:attrName>
                                        </p:attrNameLst>
                                      </p:cBhvr>
                                      <p:to>
                                        <p:strVal val="bold"/>
                                      </p:to>
                                    </p:set>
                                    <p:set>
                                      <p:cBhvr override="childStyle">
                                        <p:cTn id="70" dur="indefinite"/>
                                        <p:tgtEl>
                                          <p:spTgt spid="5">
                                            <p:txEl>
                                              <p:pRg st="18" end="18"/>
                                            </p:txEl>
                                          </p:spTgt>
                                        </p:tgtEl>
                                        <p:attrNameLst>
                                          <p:attrName>style.textDecorationUnderline</p:attrName>
                                        </p:attrNameLst>
                                      </p:cBhvr>
                                      <p:to>
                                        <p:strVal val="false"/>
                                      </p:to>
                                    </p:set>
                                  </p:childTnLst>
                                </p:cTn>
                              </p:par>
                              <p:par>
                                <p:cTn id="71" presetID="5" presetClass="emph" presetSubtype="1" nodeType="withEffect">
                                  <p:stCondLst>
                                    <p:cond delay="0"/>
                                  </p:stCondLst>
                                  <p:endCondLst>
                                    <p:cond evt="onNext" delay="0">
                                      <p:tgtEl>
                                        <p:sldTgt/>
                                      </p:tgtEl>
                                    </p:cond>
                                  </p:endCondLst>
                                  <p:childTnLst>
                                    <p:set>
                                      <p:cBhvr override="childStyle">
                                        <p:cTn id="72" dur="indefinite"/>
                                        <p:tgtEl>
                                          <p:spTgt spid="5">
                                            <p:txEl>
                                              <p:pRg st="22" end="22"/>
                                            </p:txEl>
                                          </p:spTgt>
                                        </p:tgtEl>
                                        <p:attrNameLst>
                                          <p:attrName>style.fontStyle</p:attrName>
                                        </p:attrNameLst>
                                      </p:cBhvr>
                                      <p:to>
                                        <p:strVal val="normal"/>
                                      </p:to>
                                    </p:set>
                                    <p:set>
                                      <p:cBhvr override="childStyle">
                                        <p:cTn id="73" dur="indefinite"/>
                                        <p:tgtEl>
                                          <p:spTgt spid="5">
                                            <p:txEl>
                                              <p:pRg st="22" end="22"/>
                                            </p:txEl>
                                          </p:spTgt>
                                        </p:tgtEl>
                                        <p:attrNameLst>
                                          <p:attrName>style.fontWeight</p:attrName>
                                        </p:attrNameLst>
                                      </p:cBhvr>
                                      <p:to>
                                        <p:strVal val="bold"/>
                                      </p:to>
                                    </p:set>
                                    <p:set>
                                      <p:cBhvr override="childStyle">
                                        <p:cTn id="74" dur="indefinite"/>
                                        <p:tgtEl>
                                          <p:spTgt spid="5">
                                            <p:txEl>
                                              <p:pRg st="22" end="22"/>
                                            </p:txEl>
                                          </p:spTgt>
                                        </p:tgtEl>
                                        <p:attrNameLst>
                                          <p:attrName>style.textDecorationUnderline</p:attrName>
                                        </p:attrNameLst>
                                      </p:cBhvr>
                                      <p:to>
                                        <p:strVal val="fals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animBg="1"/>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Combination functions</a:t>
            </a:r>
          </a:p>
        </p:txBody>
      </p:sp>
      <p:sp>
        <p:nvSpPr>
          <p:cNvPr id="3" name="Slide Number Placeholder 2"/>
          <p:cNvSpPr>
            <a:spLocks noGrp="1"/>
          </p:cNvSpPr>
          <p:nvPr>
            <p:ph type="sldNum" sz="quarter" idx="12"/>
          </p:nvPr>
        </p:nvSpPr>
        <p:spPr/>
        <p:txBody>
          <a:bodyPr/>
          <a:lstStyle/>
          <a:p>
            <a:fld id="{BECC9DCE-C2FB-42F3-BFB5-B8D2D52F1112}" type="slidenum">
              <a:rPr lang="en-US" smtClean="0"/>
              <a:pPr/>
              <a:t>16</a:t>
            </a:fld>
            <a:endParaRPr lang="en-US" dirty="0"/>
          </a:p>
        </p:txBody>
      </p:sp>
      <p:sp>
        <p:nvSpPr>
          <p:cNvPr id="4" name="TextBox 3"/>
          <p:cNvSpPr txBox="1"/>
          <p:nvPr/>
        </p:nvSpPr>
        <p:spPr>
          <a:xfrm>
            <a:off x="381000" y="4390072"/>
            <a:ext cx="8305800" cy="1477328"/>
          </a:xfrm>
          <a:prstGeom prst="rect">
            <a:avLst/>
          </a:prstGeom>
          <a:solidFill>
            <a:srgbClr val="E7E7E7"/>
          </a:solidFill>
          <a:ln w="12700">
            <a:solidFill>
              <a:schemeClr val="bg1"/>
            </a:solidFill>
          </a:ln>
        </p:spPr>
        <p:txBody>
          <a:bodyPr wrap="square" rtlCol="0">
            <a:spAutoFit/>
          </a:bodyPr>
          <a:lstStyle/>
          <a:p>
            <a:r>
              <a:rPr lang="en-US" dirty="0"/>
              <a:t>function last_day($month,$year) {</a:t>
            </a:r>
          </a:p>
          <a:p>
            <a:r>
              <a:rPr lang="en-US" dirty="0"/>
              <a:t>	$mo_num=array('jan'=&gt;1,'feb'=&gt;2,'mar'=&gt;3,'apr'=&gt;4,'may'=&gt;5,'jun'=&gt;6, 		'jul'=&gt;7,'aug'=&gt;8,'sep'=&gt;9,'oct'=&gt;10,'nov'=&gt;11,'dec'=&gt;12);</a:t>
            </a:r>
          </a:p>
          <a:p>
            <a:r>
              <a:rPr lang="en-US" dirty="0"/>
              <a:t>	return(cal_days_in_month(CAL_GREGORIAN,$mo_num[$month],(int)$year));</a:t>
            </a:r>
          </a:p>
          <a:p>
            <a:r>
              <a:rPr lang="en-US" dirty="0"/>
              <a:t>}</a:t>
            </a:r>
          </a:p>
        </p:txBody>
      </p:sp>
      <p:sp>
        <p:nvSpPr>
          <p:cNvPr id="5" name="Rectangle 4"/>
          <p:cNvSpPr/>
          <p:nvPr/>
        </p:nvSpPr>
        <p:spPr>
          <a:xfrm>
            <a:off x="381000" y="1295400"/>
            <a:ext cx="8305800" cy="2973122"/>
          </a:xfrm>
          <a:prstGeom prst="rect">
            <a:avLst/>
          </a:prstGeom>
        </p:spPr>
        <p:txBody>
          <a:bodyPr wrap="square">
            <a:spAutoFit/>
          </a:bodyPr>
          <a:lstStyle/>
          <a:p>
            <a:pPr marL="342900" indent="-342900">
              <a:spcBef>
                <a:spcPct val="20000"/>
              </a:spcBef>
              <a:buFont typeface="Arial" pitchFamily="34" charset="0"/>
              <a:buChar char="•"/>
              <a:defRPr/>
            </a:pPr>
            <a:r>
              <a:rPr lang="en-US" sz="2400" dirty="0"/>
              <a:t>last_day($month,$year) is a combination function</a:t>
            </a:r>
          </a:p>
          <a:p>
            <a:pPr marL="342900" indent="-342900">
              <a:spcBef>
                <a:spcPct val="20000"/>
              </a:spcBef>
              <a:buFont typeface="Arial" pitchFamily="34" charset="0"/>
              <a:buChar char="•"/>
              <a:defRPr/>
            </a:pPr>
            <a:r>
              <a:rPr lang="en-US" sz="2400" dirty="0"/>
              <a:t>Combination functions return dependent values for all allowed combinations of determinant factor values</a:t>
            </a:r>
          </a:p>
          <a:p>
            <a:pPr marL="342900" indent="-342900">
              <a:spcBef>
                <a:spcPct val="20000"/>
              </a:spcBef>
              <a:buFont typeface="Arial" pitchFamily="34" charset="0"/>
              <a:buChar char="•"/>
              <a:defRPr/>
            </a:pPr>
            <a:r>
              <a:rPr lang="en-US" sz="2400" dirty="0"/>
              <a:t>Generator uses these fixed values to construct test cases</a:t>
            </a:r>
          </a:p>
          <a:p>
            <a:pPr marL="342900" indent="-342900">
              <a:spcBef>
                <a:spcPct val="20000"/>
              </a:spcBef>
              <a:buFont typeface="Arial" pitchFamily="34" charset="0"/>
              <a:buChar char="•"/>
              <a:defRPr/>
            </a:pPr>
            <a:r>
              <a:rPr lang="en-US" sz="2400" dirty="0"/>
              <a:t>last_day($month,$year) needs to return the last day for any month in the years 2015 2016 2017</a:t>
            </a:r>
          </a:p>
          <a:p>
            <a:pPr marL="342900" indent="-342900">
              <a:spcBef>
                <a:spcPct val="20000"/>
              </a:spcBef>
              <a:buFont typeface="Arial" pitchFamily="34" charset="0"/>
              <a:buChar char="•"/>
              <a:defRPr/>
            </a:pPr>
            <a:r>
              <a:rPr lang="en-US" sz="2400" dirty="0"/>
              <a:t>PHP built-in function cal_days_in_month is reused:</a:t>
            </a:r>
          </a:p>
        </p:txBody>
      </p:sp>
      <p:pic>
        <p:nvPicPr>
          <p:cNvPr id="7" name="Picture 6" descr="tc_logo.png"/>
          <p:cNvPicPr>
            <a:picLocks noChangeAspect="1"/>
          </p:cNvPicPr>
          <p:nvPr/>
        </p:nvPicPr>
        <p:blipFill>
          <a:blip r:embed="rId3"/>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bg/>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Substitution functions</a:t>
            </a:r>
          </a:p>
        </p:txBody>
      </p:sp>
      <p:sp>
        <p:nvSpPr>
          <p:cNvPr id="3" name="Slide Number Placeholder 2"/>
          <p:cNvSpPr>
            <a:spLocks noGrp="1"/>
          </p:cNvSpPr>
          <p:nvPr>
            <p:ph type="sldNum" sz="quarter" idx="12"/>
          </p:nvPr>
        </p:nvSpPr>
        <p:spPr/>
        <p:txBody>
          <a:bodyPr/>
          <a:lstStyle/>
          <a:p>
            <a:fld id="{BECC9DCE-C2FB-42F3-BFB5-B8D2D52F1112}" type="slidenum">
              <a:rPr lang="en-US" smtClean="0"/>
              <a:pPr/>
              <a:t>17</a:t>
            </a:fld>
            <a:endParaRPr lang="en-US" dirty="0"/>
          </a:p>
        </p:txBody>
      </p:sp>
      <p:sp>
        <p:nvSpPr>
          <p:cNvPr id="5" name="Rectangle 4"/>
          <p:cNvSpPr/>
          <p:nvPr/>
        </p:nvSpPr>
        <p:spPr>
          <a:xfrm>
            <a:off x="228600" y="1295400"/>
            <a:ext cx="8610600" cy="4536627"/>
          </a:xfrm>
          <a:prstGeom prst="rect">
            <a:avLst/>
          </a:prstGeom>
        </p:spPr>
        <p:txBody>
          <a:bodyPr wrap="square">
            <a:spAutoFit/>
          </a:bodyPr>
          <a:lstStyle/>
          <a:p>
            <a:pPr marL="342900" indent="-342900">
              <a:spcBef>
                <a:spcPct val="20000"/>
              </a:spcBef>
              <a:buFont typeface="Arial" pitchFamily="34" charset="0"/>
              <a:buChar char="•"/>
              <a:defRPr/>
            </a:pPr>
            <a:r>
              <a:rPr lang="en-US" sz="2800" dirty="0"/>
              <a:t>A substitution function returns a value for each test case after test case generation</a:t>
            </a:r>
          </a:p>
          <a:p>
            <a:pPr marL="342900" lvl="1" indent="-342900">
              <a:spcBef>
                <a:spcPct val="20000"/>
              </a:spcBef>
              <a:buFont typeface="Arial" pitchFamily="34" charset="0"/>
              <a:buChar char="•"/>
              <a:defRPr/>
            </a:pPr>
            <a:r>
              <a:rPr lang="en-US" sz="2800" dirty="0"/>
              <a:t>A substitution function value can be determined by other factor values its test case</a:t>
            </a:r>
          </a:p>
          <a:p>
            <a:pPr marL="342900" lvl="1" indent="-342900">
              <a:spcBef>
                <a:spcPct val="20000"/>
              </a:spcBef>
              <a:buFont typeface="Arial" pitchFamily="34" charset="0"/>
              <a:buChar char="•"/>
              <a:defRPr/>
            </a:pPr>
            <a:r>
              <a:rPr lang="en-US" sz="2800" dirty="0"/>
              <a:t>Substitution functions can identify equivalence classes for the </a:t>
            </a:r>
            <a:r>
              <a:rPr lang="en-US" sz="2800" dirty="0">
                <a:solidFill>
                  <a:srgbClr val="FF0000"/>
                </a:solidFill>
              </a:rPr>
              <a:t>expected results</a:t>
            </a:r>
            <a:r>
              <a:rPr lang="en-US" sz="2800" b="1" dirty="0"/>
              <a:t> </a:t>
            </a:r>
            <a:r>
              <a:rPr lang="en-US" sz="2800" dirty="0"/>
              <a:t>of each test case</a:t>
            </a:r>
          </a:p>
          <a:p>
            <a:pPr marL="742950" lvl="1" indent="-285750">
              <a:buFont typeface="Arial" pitchFamily="34" charset="0"/>
              <a:buChar char="–"/>
              <a:defRPr/>
            </a:pPr>
            <a:r>
              <a:rPr lang="en-US" sz="2400" dirty="0"/>
              <a:t>To evaluate expected results classes automatically</a:t>
            </a:r>
          </a:p>
          <a:p>
            <a:pPr marL="742950" lvl="1" indent="-285750">
              <a:buFont typeface="Arial" pitchFamily="34" charset="0"/>
              <a:buChar char="–"/>
              <a:defRPr/>
            </a:pPr>
            <a:r>
              <a:rPr lang="en-US" sz="2400" dirty="0"/>
              <a:t>To assess coverage of expected results classes</a:t>
            </a:r>
          </a:p>
          <a:p>
            <a:pPr marL="342900" lvl="1" indent="-342900">
              <a:spcBef>
                <a:spcPct val="20000"/>
              </a:spcBef>
              <a:buFont typeface="Arial" pitchFamily="34" charset="0"/>
              <a:buChar char="•"/>
              <a:defRPr/>
            </a:pPr>
            <a:r>
              <a:rPr lang="en-US" sz="2800" dirty="0"/>
              <a:t>Equivalence class functions help manage verification of results classes</a:t>
            </a:r>
          </a:p>
        </p:txBody>
      </p:sp>
      <p:pic>
        <p:nvPicPr>
          <p:cNvPr id="7" name="Picture 6" descr="tc_logo.png"/>
          <p:cNvPicPr>
            <a:picLocks noChangeAspect="1"/>
          </p:cNvPicPr>
          <p:nvPr/>
        </p:nvPicPr>
        <p:blipFill>
          <a:blip r:embed="rId3"/>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FBA4C-39D1-44B2-88A2-5D2D6E36044A}"/>
              </a:ext>
            </a:extLst>
          </p:cNvPr>
          <p:cNvSpPr>
            <a:spLocks noGrp="1"/>
          </p:cNvSpPr>
          <p:nvPr>
            <p:ph type="title"/>
          </p:nvPr>
        </p:nvSpPr>
        <p:spPr>
          <a:xfrm>
            <a:off x="457200" y="0"/>
            <a:ext cx="8229600" cy="1143000"/>
          </a:xfrm>
        </p:spPr>
        <p:txBody>
          <a:bodyPr/>
          <a:lstStyle/>
          <a:p>
            <a:r>
              <a:rPr lang="en-US" dirty="0"/>
              <a:t>Interaction rule</a:t>
            </a:r>
          </a:p>
        </p:txBody>
      </p:sp>
      <p:sp>
        <p:nvSpPr>
          <p:cNvPr id="3" name="Slide Number Placeholder 2">
            <a:extLst>
              <a:ext uri="{FF2B5EF4-FFF2-40B4-BE49-F238E27FC236}">
                <a16:creationId xmlns:a16="http://schemas.microsoft.com/office/drawing/2014/main" id="{0AEE492A-A4A1-4534-B385-3F4C7F78A853}"/>
              </a:ext>
            </a:extLst>
          </p:cNvPr>
          <p:cNvSpPr>
            <a:spLocks noGrp="1"/>
          </p:cNvSpPr>
          <p:nvPr>
            <p:ph type="sldNum" sz="quarter" idx="12"/>
          </p:nvPr>
        </p:nvSpPr>
        <p:spPr/>
        <p:txBody>
          <a:bodyPr/>
          <a:lstStyle/>
          <a:p>
            <a:fld id="{BECC9DCE-C2FB-42F3-BFB5-B8D2D52F1112}" type="slidenum">
              <a:rPr lang="en-US" smtClean="0"/>
              <a:pPr/>
              <a:t>18</a:t>
            </a:fld>
            <a:endParaRPr lang="en-US" dirty="0"/>
          </a:p>
        </p:txBody>
      </p:sp>
      <p:sp>
        <p:nvSpPr>
          <p:cNvPr id="4" name="TextBox 3">
            <a:extLst>
              <a:ext uri="{FF2B5EF4-FFF2-40B4-BE49-F238E27FC236}">
                <a16:creationId xmlns:a16="http://schemas.microsoft.com/office/drawing/2014/main" id="{7D3CFF86-69ED-4F25-A9C7-48A0DA08FF76}"/>
              </a:ext>
            </a:extLst>
          </p:cNvPr>
          <p:cNvSpPr txBox="1"/>
          <p:nvPr/>
        </p:nvSpPr>
        <p:spPr>
          <a:xfrm>
            <a:off x="381000" y="914400"/>
            <a:ext cx="8382000" cy="2246769"/>
          </a:xfrm>
          <a:prstGeom prst="rect">
            <a:avLst/>
          </a:prstGeom>
          <a:noFill/>
        </p:spPr>
        <p:txBody>
          <a:bodyPr wrap="square" rtlCol="0">
            <a:spAutoFit/>
          </a:bodyPr>
          <a:lstStyle/>
          <a:p>
            <a:pPr marL="285750" indent="-285750">
              <a:buFont typeface="Arial" panose="020B0604020202020204" pitchFamily="34" charset="0"/>
              <a:buChar char="•"/>
            </a:pPr>
            <a:r>
              <a:rPr lang="en-US" sz="2800" dirty="0"/>
              <a:t>Studies show a high proportion of failures are caused by faults in only 1 or 2 factors</a:t>
            </a:r>
          </a:p>
          <a:p>
            <a:pPr marL="285750" indent="-285750">
              <a:buFont typeface="Arial" panose="020B0604020202020204" pitchFamily="34" charset="0"/>
              <a:buChar char="•"/>
            </a:pPr>
            <a:r>
              <a:rPr lang="en-US" sz="2800" dirty="0"/>
              <a:t>Higher strength designs (</a:t>
            </a:r>
            <a:r>
              <a:rPr lang="en-US" sz="2800" dirty="0">
                <a:latin typeface="Script MT Bold" panose="03040602040607080904" pitchFamily="66" charset="0"/>
              </a:rPr>
              <a:t>t</a:t>
            </a:r>
            <a:r>
              <a:rPr lang="en-US" sz="2800" dirty="0"/>
              <a:t> &gt; 2) can find more failures </a:t>
            </a:r>
          </a:p>
          <a:p>
            <a:pPr marL="742950" lvl="1" indent="-285750">
              <a:buFont typeface="Calibri" panose="020F0502020204030204" pitchFamily="34" charset="0"/>
              <a:buChar char="‒"/>
            </a:pPr>
            <a:r>
              <a:rPr lang="en-US" sz="2800" dirty="0"/>
              <a:t>at a diminishing rate</a:t>
            </a:r>
          </a:p>
          <a:p>
            <a:pPr marL="742950" lvl="1" indent="-285750">
              <a:buFont typeface="Calibri" panose="020F0502020204030204" pitchFamily="34" charset="0"/>
              <a:buChar char="‒"/>
            </a:pPr>
            <a:r>
              <a:rPr lang="en-US" sz="2800" dirty="0"/>
              <a:t>with an increase in test cases (</a:t>
            </a:r>
            <a:r>
              <a:rPr lang="en-US" sz="2800" dirty="0">
                <a:latin typeface="Script MT Bold" panose="03040602040607080904" pitchFamily="66" charset="0"/>
              </a:rPr>
              <a:t>N</a:t>
            </a:r>
            <a:r>
              <a:rPr lang="en-US" sz="2800" dirty="0"/>
              <a:t>)</a:t>
            </a:r>
          </a:p>
        </p:txBody>
      </p:sp>
      <p:pic>
        <p:nvPicPr>
          <p:cNvPr id="5" name="Picture 4" descr="tc_logo.png">
            <a:extLst>
              <a:ext uri="{FF2B5EF4-FFF2-40B4-BE49-F238E27FC236}">
                <a16:creationId xmlns:a16="http://schemas.microsoft.com/office/drawing/2014/main" id="{0742B8C5-9E39-44E0-9CD1-DC6808DBBC84}"/>
              </a:ext>
            </a:extLst>
          </p:cNvPr>
          <p:cNvPicPr>
            <a:picLocks noChangeAspect="1"/>
          </p:cNvPicPr>
          <p:nvPr/>
        </p:nvPicPr>
        <p:blipFill>
          <a:blip r:embed="rId3"/>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3747C60B-65C2-4D76-8723-356D4879E66B}"/>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73CB8D34-B2FF-432A-B235-BDEEFBA8D31B}"/>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
        <p:nvSpPr>
          <p:cNvPr id="8" name="TextBox 7">
            <a:extLst>
              <a:ext uri="{FF2B5EF4-FFF2-40B4-BE49-F238E27FC236}">
                <a16:creationId xmlns:a16="http://schemas.microsoft.com/office/drawing/2014/main" id="{F1DB98F6-616A-481C-8089-38730524D8E7}"/>
              </a:ext>
            </a:extLst>
          </p:cNvPr>
          <p:cNvSpPr txBox="1"/>
          <p:nvPr/>
        </p:nvSpPr>
        <p:spPr>
          <a:xfrm>
            <a:off x="381000" y="3925431"/>
            <a:ext cx="8382000" cy="2246769"/>
          </a:xfrm>
          <a:prstGeom prst="rect">
            <a:avLst/>
          </a:prstGeom>
          <a:noFill/>
        </p:spPr>
        <p:txBody>
          <a:bodyPr wrap="square" rtlCol="0">
            <a:spAutoFit/>
          </a:bodyPr>
          <a:lstStyle/>
          <a:p>
            <a:pPr marL="457200" indent="-457200">
              <a:buFont typeface="Arial" panose="020B0604020202020204" pitchFamily="34" charset="0"/>
              <a:buChar char="•"/>
            </a:pPr>
            <a:r>
              <a:rPr lang="en-US" sz="2800" dirty="0"/>
              <a:t>Nature of failure, more determinant factors</a:t>
            </a:r>
          </a:p>
          <a:p>
            <a:pPr marL="457200" indent="-457200">
              <a:buFont typeface="Arial" panose="020B0604020202020204" pitchFamily="34" charset="0"/>
              <a:buChar char="•"/>
            </a:pPr>
            <a:r>
              <a:rPr lang="en-US" sz="2800" dirty="0"/>
              <a:t>ECs of expected results depend on more inputs</a:t>
            </a:r>
          </a:p>
          <a:p>
            <a:pPr marL="457200" indent="-457200">
              <a:buFont typeface="Arial" panose="020B0604020202020204" pitchFamily="34" charset="0"/>
              <a:buChar char="•"/>
            </a:pPr>
            <a:r>
              <a:rPr lang="en-US" sz="2800" dirty="0"/>
              <a:t>Difficulty conforming to constraints for valid test cases</a:t>
            </a:r>
          </a:p>
          <a:p>
            <a:pPr marL="457200" indent="-457200">
              <a:buFont typeface="Arial" panose="020B0604020202020204" pitchFamily="34" charset="0"/>
              <a:buChar char="•"/>
            </a:pPr>
            <a:r>
              <a:rPr lang="en-US" sz="2800" dirty="0"/>
              <a:t>Inadequate specifications, e.g. interfaces, behavior</a:t>
            </a:r>
          </a:p>
        </p:txBody>
      </p:sp>
      <p:sp>
        <p:nvSpPr>
          <p:cNvPr id="9" name="Title 1">
            <a:extLst>
              <a:ext uri="{FF2B5EF4-FFF2-40B4-BE49-F238E27FC236}">
                <a16:creationId xmlns:a16="http://schemas.microsoft.com/office/drawing/2014/main" id="{36A7DB59-9A08-4AD1-A6B8-CB2E0DBB056C}"/>
              </a:ext>
            </a:extLst>
          </p:cNvPr>
          <p:cNvSpPr txBox="1">
            <a:spLocks/>
          </p:cNvSpPr>
          <p:nvPr/>
        </p:nvSpPr>
        <p:spPr>
          <a:xfrm>
            <a:off x="457200" y="30480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Higher strength needs</a:t>
            </a:r>
          </a:p>
        </p:txBody>
      </p:sp>
    </p:spTree>
    <p:extLst>
      <p:ext uri="{BB962C8B-B14F-4D97-AF65-F5344CB8AC3E}">
        <p14:creationId xmlns:p14="http://schemas.microsoft.com/office/powerpoint/2010/main" val="341225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FBA4C-39D1-44B2-88A2-5D2D6E36044A}"/>
              </a:ext>
            </a:extLst>
          </p:cNvPr>
          <p:cNvSpPr>
            <a:spLocks noGrp="1"/>
          </p:cNvSpPr>
          <p:nvPr>
            <p:ph type="title"/>
          </p:nvPr>
        </p:nvSpPr>
        <p:spPr/>
        <p:txBody>
          <a:bodyPr/>
          <a:lstStyle/>
          <a:p>
            <a:r>
              <a:rPr lang="en-US" dirty="0"/>
              <a:t>Higher strength approaches</a:t>
            </a:r>
          </a:p>
        </p:txBody>
      </p:sp>
      <p:sp>
        <p:nvSpPr>
          <p:cNvPr id="3" name="Slide Number Placeholder 2">
            <a:extLst>
              <a:ext uri="{FF2B5EF4-FFF2-40B4-BE49-F238E27FC236}">
                <a16:creationId xmlns:a16="http://schemas.microsoft.com/office/drawing/2014/main" id="{0AEE492A-A4A1-4534-B385-3F4C7F78A853}"/>
              </a:ext>
            </a:extLst>
          </p:cNvPr>
          <p:cNvSpPr>
            <a:spLocks noGrp="1"/>
          </p:cNvSpPr>
          <p:nvPr>
            <p:ph type="sldNum" sz="quarter" idx="12"/>
          </p:nvPr>
        </p:nvSpPr>
        <p:spPr/>
        <p:txBody>
          <a:bodyPr/>
          <a:lstStyle/>
          <a:p>
            <a:fld id="{BECC9DCE-C2FB-42F3-BFB5-B8D2D52F1112}" type="slidenum">
              <a:rPr lang="en-US" smtClean="0"/>
              <a:pPr/>
              <a:t>19</a:t>
            </a:fld>
            <a:endParaRPr lang="en-US" dirty="0"/>
          </a:p>
        </p:txBody>
      </p:sp>
      <p:sp>
        <p:nvSpPr>
          <p:cNvPr id="4" name="TextBox 3">
            <a:extLst>
              <a:ext uri="{FF2B5EF4-FFF2-40B4-BE49-F238E27FC236}">
                <a16:creationId xmlns:a16="http://schemas.microsoft.com/office/drawing/2014/main" id="{7D3CFF86-69ED-4F25-A9C7-48A0DA08FF76}"/>
              </a:ext>
            </a:extLst>
          </p:cNvPr>
          <p:cNvSpPr txBox="1"/>
          <p:nvPr/>
        </p:nvSpPr>
        <p:spPr>
          <a:xfrm>
            <a:off x="381000" y="1447800"/>
            <a:ext cx="8305800" cy="3970318"/>
          </a:xfrm>
          <a:prstGeom prst="rect">
            <a:avLst/>
          </a:prstGeom>
          <a:noFill/>
        </p:spPr>
        <p:txBody>
          <a:bodyPr wrap="square" rtlCol="0">
            <a:spAutoFit/>
          </a:bodyPr>
          <a:lstStyle/>
          <a:p>
            <a:pPr marL="285750" indent="-285750">
              <a:buFont typeface="Arial" panose="020B0604020202020204" pitchFamily="34" charset="0"/>
              <a:buChar char="•"/>
            </a:pPr>
            <a:r>
              <a:rPr lang="en-US" sz="2800" dirty="0"/>
              <a:t>Increase strength until no more failures are found</a:t>
            </a:r>
          </a:p>
          <a:p>
            <a:pPr marL="742950" lvl="1" indent="-285750">
              <a:buFont typeface="Calibri" panose="020F0502020204030204" pitchFamily="34" charset="0"/>
              <a:buChar char="‒"/>
            </a:pPr>
            <a:r>
              <a:rPr lang="en-US" sz="2800" dirty="0"/>
              <a:t>thorough &amp; expensive: </a:t>
            </a:r>
            <a:r>
              <a:rPr lang="en-US" sz="2800" dirty="0">
                <a:latin typeface="Script MT Bold" panose="03040602040607080904" pitchFamily="66" charset="0"/>
              </a:rPr>
              <a:t>N</a:t>
            </a:r>
            <a:r>
              <a:rPr lang="en-US" sz="2800" dirty="0"/>
              <a:t> ~ </a:t>
            </a:r>
            <a:r>
              <a:rPr lang="en-US" sz="2800" dirty="0">
                <a:latin typeface="Script MT Bold" panose="03040602040607080904" pitchFamily="66" charset="0"/>
              </a:rPr>
              <a:t>v</a:t>
            </a:r>
            <a:r>
              <a:rPr lang="en-US" sz="2800" baseline="30000" dirty="0">
                <a:latin typeface="Script MT Bold" panose="03040602040607080904" pitchFamily="66" charset="0"/>
              </a:rPr>
              <a:t>t</a:t>
            </a:r>
            <a:r>
              <a:rPr lang="en-US" sz="2800" dirty="0"/>
              <a:t> log </a:t>
            </a:r>
            <a:r>
              <a:rPr lang="en-US" sz="2800" dirty="0">
                <a:latin typeface="Script MT Bold" panose="03040602040607080904" pitchFamily="66" charset="0"/>
              </a:rPr>
              <a:t>k</a:t>
            </a:r>
          </a:p>
          <a:p>
            <a:pPr marL="285750" indent="-285750">
              <a:buFont typeface="Arial" panose="020B0604020202020204" pitchFamily="34" charset="0"/>
              <a:buChar char="•"/>
            </a:pPr>
            <a:r>
              <a:rPr lang="en-US" sz="2800" dirty="0"/>
              <a:t>Apply higher strength to a subset of factors</a:t>
            </a:r>
          </a:p>
          <a:p>
            <a:pPr marL="742950" lvl="1" indent="-285750">
              <a:buFont typeface="Calibri" panose="020F0502020204030204" pitchFamily="34" charset="0"/>
              <a:buChar char="‒"/>
            </a:pPr>
            <a:r>
              <a:rPr lang="en-US" sz="2800" dirty="0"/>
              <a:t>less expensive (smaller </a:t>
            </a:r>
            <a:r>
              <a:rPr lang="en-US" sz="2800" dirty="0">
                <a:latin typeface="Script MT Bold" panose="03040602040607080904" pitchFamily="66" charset="0"/>
              </a:rPr>
              <a:t>N</a:t>
            </a:r>
            <a:r>
              <a:rPr lang="en-US" sz="2800" dirty="0"/>
              <a:t>)</a:t>
            </a:r>
          </a:p>
          <a:p>
            <a:pPr marL="742950" lvl="1" indent="-285750">
              <a:buFont typeface="Calibri" panose="020F0502020204030204" pitchFamily="34" charset="0"/>
              <a:buChar char="‒"/>
            </a:pPr>
            <a:r>
              <a:rPr lang="en-US" sz="2800" dirty="0"/>
              <a:t>test factor risk estimate</a:t>
            </a:r>
          </a:p>
          <a:p>
            <a:pPr marL="285750" indent="-285750">
              <a:buFont typeface="Arial" panose="020B0604020202020204" pitchFamily="34" charset="0"/>
              <a:buChar char="•"/>
            </a:pPr>
            <a:r>
              <a:rPr lang="en-US" sz="2800" dirty="0"/>
              <a:t>Use embedded functions to constrain factor values</a:t>
            </a:r>
          </a:p>
          <a:p>
            <a:pPr marL="742950" lvl="1" indent="-285750">
              <a:buFont typeface="Calibri" panose="020F0502020204030204" pitchFamily="34" charset="0"/>
              <a:buChar char="‒"/>
            </a:pPr>
            <a:r>
              <a:rPr lang="en-US" sz="2800" dirty="0"/>
              <a:t>even less expensive (</a:t>
            </a:r>
            <a:r>
              <a:rPr lang="en-US" sz="2800" dirty="0">
                <a:latin typeface="Script MT Bold" panose="03040602040607080904" pitchFamily="66" charset="0"/>
              </a:rPr>
              <a:t>t</a:t>
            </a:r>
            <a:r>
              <a:rPr lang="en-US" sz="2800" dirty="0"/>
              <a:t> = 2)</a:t>
            </a:r>
          </a:p>
          <a:p>
            <a:pPr marL="742950" lvl="1" indent="-285750">
              <a:buFont typeface="Calibri" panose="020F0502020204030204" pitchFamily="34" charset="0"/>
              <a:buChar char="‒"/>
            </a:pPr>
            <a:r>
              <a:rPr lang="en-US" sz="2800" dirty="0"/>
              <a:t>EC functions to verify classes of expected results</a:t>
            </a:r>
          </a:p>
          <a:p>
            <a:pPr marL="742950" lvl="1" indent="-285750">
              <a:buFont typeface="Calibri" panose="020F0502020204030204" pitchFamily="34" charset="0"/>
              <a:buChar char="‒"/>
            </a:pPr>
            <a:r>
              <a:rPr lang="en-US" sz="2800" dirty="0"/>
              <a:t>simplifies constraints for valid test cases</a:t>
            </a:r>
          </a:p>
        </p:txBody>
      </p:sp>
      <p:pic>
        <p:nvPicPr>
          <p:cNvPr id="5" name="Picture 4" descr="tc_logo.png">
            <a:extLst>
              <a:ext uri="{FF2B5EF4-FFF2-40B4-BE49-F238E27FC236}">
                <a16:creationId xmlns:a16="http://schemas.microsoft.com/office/drawing/2014/main" id="{0742B8C5-9E39-44E0-9CD1-DC6808DBBC84}"/>
              </a:ext>
            </a:extLst>
          </p:cNvPr>
          <p:cNvPicPr>
            <a:picLocks noChangeAspect="1"/>
          </p:cNvPicPr>
          <p:nvPr/>
        </p:nvPicPr>
        <p:blipFill>
          <a:blip r:embed="rId3"/>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3747C60B-65C2-4D76-8723-356D4879E66B}"/>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73CB8D34-B2FF-432A-B235-BDEEFBA8D31B}"/>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116205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B619D-9590-4132-9803-489734C128A2}"/>
              </a:ext>
            </a:extLst>
          </p:cNvPr>
          <p:cNvSpPr>
            <a:spLocks noGrp="1"/>
          </p:cNvSpPr>
          <p:nvPr>
            <p:ph type="title"/>
          </p:nvPr>
        </p:nvSpPr>
        <p:spPr>
          <a:xfrm>
            <a:off x="457200" y="304800"/>
            <a:ext cx="8229600" cy="1143000"/>
          </a:xfrm>
        </p:spPr>
        <p:txBody>
          <a:bodyPr/>
          <a:lstStyle/>
          <a:p>
            <a:r>
              <a:rPr lang="en-US" dirty="0"/>
              <a:t>Combinatorial testing</a:t>
            </a:r>
          </a:p>
        </p:txBody>
      </p:sp>
      <p:sp>
        <p:nvSpPr>
          <p:cNvPr id="3" name="Slide Number Placeholder 2">
            <a:extLst>
              <a:ext uri="{FF2B5EF4-FFF2-40B4-BE49-F238E27FC236}">
                <a16:creationId xmlns:a16="http://schemas.microsoft.com/office/drawing/2014/main" id="{DF7E84D9-410A-4E33-B40B-88A87D3C7FC1}"/>
              </a:ext>
            </a:extLst>
          </p:cNvPr>
          <p:cNvSpPr>
            <a:spLocks noGrp="1"/>
          </p:cNvSpPr>
          <p:nvPr>
            <p:ph type="sldNum" sz="quarter" idx="12"/>
          </p:nvPr>
        </p:nvSpPr>
        <p:spPr/>
        <p:txBody>
          <a:bodyPr/>
          <a:lstStyle/>
          <a:p>
            <a:fld id="{BECC9DCE-C2FB-42F3-BFB5-B8D2D52F1112}" type="slidenum">
              <a:rPr lang="en-US" smtClean="0"/>
              <a:pPr/>
              <a:t>2</a:t>
            </a:fld>
            <a:endParaRPr lang="en-US" dirty="0"/>
          </a:p>
        </p:txBody>
      </p:sp>
      <p:pic>
        <p:nvPicPr>
          <p:cNvPr id="6" name="Picture 5" descr="tc_logo.png">
            <a:extLst>
              <a:ext uri="{FF2B5EF4-FFF2-40B4-BE49-F238E27FC236}">
                <a16:creationId xmlns:a16="http://schemas.microsoft.com/office/drawing/2014/main" id="{4150AD6B-2F80-42A1-A81B-C4334CC8C4E8}"/>
              </a:ext>
            </a:extLst>
          </p:cNvPr>
          <p:cNvPicPr>
            <a:picLocks noChangeAspect="1"/>
          </p:cNvPicPr>
          <p:nvPr/>
        </p:nvPicPr>
        <p:blipFill>
          <a:blip r:embed="rId3" cstate="print"/>
          <a:stretch>
            <a:fillRect/>
          </a:stretch>
        </p:blipFill>
        <p:spPr>
          <a:xfrm>
            <a:off x="0" y="6400800"/>
            <a:ext cx="481350" cy="457200"/>
          </a:xfrm>
          <a:prstGeom prst="rect">
            <a:avLst/>
          </a:prstGeom>
        </p:spPr>
      </p:pic>
      <p:sp>
        <p:nvSpPr>
          <p:cNvPr id="7" name="TextBox 6">
            <a:extLst>
              <a:ext uri="{FF2B5EF4-FFF2-40B4-BE49-F238E27FC236}">
                <a16:creationId xmlns:a16="http://schemas.microsoft.com/office/drawing/2014/main" id="{C9CC9B99-61F8-40B8-96FF-6DFDEE879A90}"/>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8" name="TextBox 7">
            <a:extLst>
              <a:ext uri="{FF2B5EF4-FFF2-40B4-BE49-F238E27FC236}">
                <a16:creationId xmlns:a16="http://schemas.microsoft.com/office/drawing/2014/main" id="{32F91812-6757-432D-97CD-8E362EE85EF6}"/>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
        <p:nvSpPr>
          <p:cNvPr id="10" name="Rectangle 9">
            <a:extLst>
              <a:ext uri="{FF2B5EF4-FFF2-40B4-BE49-F238E27FC236}">
                <a16:creationId xmlns:a16="http://schemas.microsoft.com/office/drawing/2014/main" id="{3003D455-51C7-4EF1-9E26-049A84A7FBFF}"/>
              </a:ext>
            </a:extLst>
          </p:cNvPr>
          <p:cNvSpPr/>
          <p:nvPr/>
        </p:nvSpPr>
        <p:spPr>
          <a:xfrm>
            <a:off x="190500" y="1548348"/>
            <a:ext cx="8763000" cy="3785652"/>
          </a:xfrm>
          <a:prstGeom prst="rect">
            <a:avLst/>
          </a:prstGeom>
        </p:spPr>
        <p:txBody>
          <a:bodyPr wrap="square">
            <a:spAutoFit/>
          </a:bodyPr>
          <a:lstStyle/>
          <a:p>
            <a:pPr marL="457200" indent="-457200">
              <a:buFont typeface="Arial" panose="020B0604020202020204" pitchFamily="34" charset="0"/>
              <a:buChar char="•"/>
            </a:pPr>
            <a:r>
              <a:rPr lang="en-US" altLang="en-US" sz="3200" dirty="0"/>
              <a:t>A way to design tests to verify many inputs and configurations, with a small number of test cases</a:t>
            </a:r>
          </a:p>
          <a:p>
            <a:pPr marL="914400" lvl="1" indent="-457200">
              <a:buFont typeface="Calibri" panose="020F0502020204030204" pitchFamily="34" charset="0"/>
              <a:buChar char="‒"/>
            </a:pPr>
            <a:r>
              <a:rPr lang="en-US" altLang="en-US" sz="2800" dirty="0"/>
              <a:t>E.g. 30 factors: 6 with 3 values, 24 with 2 values</a:t>
            </a:r>
          </a:p>
          <a:p>
            <a:pPr marL="914400" lvl="1" indent="-457200">
              <a:buFont typeface="Calibri" panose="020F0502020204030204" pitchFamily="34" charset="0"/>
              <a:buChar char="‒"/>
            </a:pPr>
            <a:r>
              <a:rPr lang="en-US" altLang="en-US" sz="2800" dirty="0"/>
              <a:t>Possible test cases: </a:t>
            </a:r>
            <a:r>
              <a:rPr lang="en-US" sz="2800" dirty="0"/>
              <a:t>3</a:t>
            </a:r>
            <a:r>
              <a:rPr lang="en-US" sz="2800" baseline="30000" dirty="0"/>
              <a:t>6</a:t>
            </a:r>
            <a:r>
              <a:rPr lang="en-US" sz="2800" dirty="0"/>
              <a:t> 2</a:t>
            </a:r>
            <a:r>
              <a:rPr lang="en-US" sz="2800" baseline="30000" dirty="0"/>
              <a:t>24</a:t>
            </a:r>
            <a:r>
              <a:rPr lang="en-US" sz="2800" dirty="0"/>
              <a:t> = 12,230,590,464</a:t>
            </a:r>
          </a:p>
          <a:p>
            <a:pPr marL="914400" lvl="1" indent="-457200">
              <a:buFont typeface="Calibri" panose="020F0502020204030204" pitchFamily="34" charset="0"/>
              <a:buChar char="‒"/>
            </a:pPr>
            <a:r>
              <a:rPr lang="en-US" sz="2800" dirty="0"/>
              <a:t>Pairwise test cases: 15 (2103 interactions)</a:t>
            </a:r>
          </a:p>
          <a:p>
            <a:pPr marL="914400" lvl="1" indent="-457200">
              <a:buFont typeface="Calibri" panose="020F0502020204030204" pitchFamily="34" charset="0"/>
              <a:buChar char="‒"/>
            </a:pPr>
            <a:r>
              <a:rPr lang="en-US" altLang="en-US" sz="2800" dirty="0"/>
              <a:t>Most failures are caused by only 1 or 2 factors</a:t>
            </a:r>
          </a:p>
          <a:p>
            <a:pPr marL="457200" indent="-457200">
              <a:buFont typeface="Arial" panose="020B0604020202020204" pitchFamily="34" charset="0"/>
              <a:buChar char="•"/>
            </a:pPr>
            <a:r>
              <a:rPr lang="en-US" altLang="en-US" sz="3200" dirty="0"/>
              <a:t>Automated process based on some analysis</a:t>
            </a:r>
          </a:p>
          <a:p>
            <a:pPr marL="457200" indent="-457200">
              <a:buFont typeface="Arial" panose="020B0604020202020204" pitchFamily="34" charset="0"/>
              <a:buChar char="•"/>
            </a:pPr>
            <a:r>
              <a:rPr lang="en-US" altLang="en-US" sz="3200" dirty="0"/>
              <a:t>Black-box perspective (requirements, interfaces)</a:t>
            </a:r>
          </a:p>
        </p:txBody>
      </p:sp>
    </p:spTree>
    <p:extLst>
      <p:ext uri="{BB962C8B-B14F-4D97-AF65-F5344CB8AC3E}">
        <p14:creationId xmlns:p14="http://schemas.microsoft.com/office/powerpoint/2010/main" val="2689231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a:ea typeface="Calibri"/>
                <a:cs typeface="Times New Roman"/>
              </a:rPr>
              <a:t>BMI report requirements</a:t>
            </a:r>
            <a:endParaRPr lang="en-US" dirty="0"/>
          </a:p>
        </p:txBody>
      </p:sp>
      <p:sp>
        <p:nvSpPr>
          <p:cNvPr id="3" name="Slide Number Placeholder 2"/>
          <p:cNvSpPr>
            <a:spLocks noGrp="1"/>
          </p:cNvSpPr>
          <p:nvPr>
            <p:ph type="sldNum" sz="quarter" idx="12"/>
          </p:nvPr>
        </p:nvSpPr>
        <p:spPr/>
        <p:txBody>
          <a:bodyPr/>
          <a:lstStyle/>
          <a:p>
            <a:fld id="{BECC9DCE-C2FB-42F3-BFB5-B8D2D52F1112}" type="slidenum">
              <a:rPr lang="en-US" smtClean="0"/>
              <a:pPr/>
              <a:t>20</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95641563"/>
              </p:ext>
            </p:extLst>
          </p:nvPr>
        </p:nvGraphicFramePr>
        <p:xfrm>
          <a:off x="457199" y="533400"/>
          <a:ext cx="8534400" cy="5993892"/>
        </p:xfrm>
        <a:graphic>
          <a:graphicData uri="http://schemas.openxmlformats.org/drawingml/2006/table">
            <a:tbl>
              <a:tblPr/>
              <a:tblGrid>
                <a:gridCol w="448664">
                  <a:extLst>
                    <a:ext uri="{9D8B030D-6E8A-4147-A177-3AD203B41FA5}">
                      <a16:colId xmlns:a16="http://schemas.microsoft.com/office/drawing/2014/main" val="20000"/>
                    </a:ext>
                  </a:extLst>
                </a:gridCol>
                <a:gridCol w="224331">
                  <a:extLst>
                    <a:ext uri="{9D8B030D-6E8A-4147-A177-3AD203B41FA5}">
                      <a16:colId xmlns:a16="http://schemas.microsoft.com/office/drawing/2014/main" val="20001"/>
                    </a:ext>
                  </a:extLst>
                </a:gridCol>
                <a:gridCol w="336498">
                  <a:extLst>
                    <a:ext uri="{9D8B030D-6E8A-4147-A177-3AD203B41FA5}">
                      <a16:colId xmlns:a16="http://schemas.microsoft.com/office/drawing/2014/main" val="20002"/>
                    </a:ext>
                  </a:extLst>
                </a:gridCol>
                <a:gridCol w="2800506">
                  <a:extLst>
                    <a:ext uri="{9D8B030D-6E8A-4147-A177-3AD203B41FA5}">
                      <a16:colId xmlns:a16="http://schemas.microsoft.com/office/drawing/2014/main" val="20003"/>
                    </a:ext>
                  </a:extLst>
                </a:gridCol>
                <a:gridCol w="4724401">
                  <a:extLst>
                    <a:ext uri="{9D8B030D-6E8A-4147-A177-3AD203B41FA5}">
                      <a16:colId xmlns:a16="http://schemas.microsoft.com/office/drawing/2014/main" val="3251780557"/>
                    </a:ext>
                  </a:extLst>
                </a:gridCol>
              </a:tblGrid>
              <a:tr h="247712">
                <a:tc>
                  <a:txBody>
                    <a:bodyPr/>
                    <a:lstStyle/>
                    <a:p>
                      <a:pPr marL="0" marR="0" algn="r">
                        <a:lnSpc>
                          <a:spcPct val="115000"/>
                        </a:lnSpc>
                        <a:spcBef>
                          <a:spcPts val="0"/>
                        </a:spcBef>
                        <a:spcAft>
                          <a:spcPts val="0"/>
                        </a:spcAft>
                      </a:pPr>
                      <a:r>
                        <a:rPr lang="en-US" sz="1800" dirty="0">
                          <a:latin typeface="Calibri"/>
                          <a:ea typeface="Calibri"/>
                          <a:cs typeface="Times New Roman"/>
                        </a:rPr>
                        <a:t>R1.</a:t>
                      </a:r>
                    </a:p>
                  </a:txBody>
                  <a:tcPr marL="60158" marR="60158"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gridSpan="4">
                  <a:txBody>
                    <a:bodyPr/>
                    <a:lstStyle/>
                    <a:p>
                      <a:pPr marL="0" marR="0">
                        <a:lnSpc>
                          <a:spcPct val="115000"/>
                        </a:lnSpc>
                        <a:spcBef>
                          <a:spcPts val="0"/>
                        </a:spcBef>
                        <a:spcAft>
                          <a:spcPts val="0"/>
                        </a:spcAft>
                      </a:pPr>
                      <a:r>
                        <a:rPr lang="en-US" sz="1800" dirty="0">
                          <a:latin typeface="Calibri"/>
                          <a:ea typeface="Calibri"/>
                          <a:cs typeface="Times New Roman"/>
                        </a:rPr>
                        <a:t>The listed input data will be stored in the patient database table.</a:t>
                      </a:r>
                    </a:p>
                  </a:txBody>
                  <a:tcPr marL="60158" marR="60158"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lnL w="12700" cmpd="sng">
                      <a:noFill/>
                      <a:prstDash val="solid"/>
                    </a:lnL>
                  </a:tcPr>
                </a:tc>
                <a:extLst>
                  <a:ext uri="{0D108BD9-81ED-4DB2-BD59-A6C34878D82A}">
                    <a16:rowId xmlns:a16="http://schemas.microsoft.com/office/drawing/2014/main" val="10000"/>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a.</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Age in years</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(integer) 2 ≤ Age &lt; 130</a:t>
                      </a:r>
                    </a:p>
                  </a:txBody>
                  <a:tcPr marL="60158" marR="60158" marT="0" marB="0">
                    <a:lnL>
                      <a:noFill/>
                    </a:lnL>
                    <a:lnR w="12700" cap="flat" cmpd="sng" algn="ctr">
                      <a:noFill/>
                      <a:prstDash val="solid"/>
                      <a:round/>
                      <a:headEnd type="none" w="med" len="med"/>
                      <a:tailEnd type="none" w="med" len="med"/>
                    </a:lnR>
                    <a:lnT w="12700" cmpd="sng">
                      <a:noFill/>
                      <a:prstDash val="solid"/>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b.</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Weight in pounds</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(integer) 20 ≤ Weight &lt; 500</a:t>
                      </a:r>
                    </a:p>
                  </a:txBody>
                  <a:tcPr marL="60158" marR="60158"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c.</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Height in inches</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(integer) 30 ≤ Height &lt; 90</a:t>
                      </a:r>
                    </a:p>
                  </a:txBody>
                  <a:tcPr marL="60158" marR="60158"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d.</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Sex</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(female, male)</a:t>
                      </a:r>
                    </a:p>
                  </a:txBody>
                  <a:tcPr marL="60158" marR="60158"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e.</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Intake in kilocalories per day</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(integer) 1 ≤ Intake &lt; 10000</a:t>
                      </a:r>
                    </a:p>
                  </a:txBody>
                  <a:tcPr marL="60158" marR="60158"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495425">
                <a:tc>
                  <a:txBody>
                    <a:bodyPr/>
                    <a:lstStyle/>
                    <a:p>
                      <a:pPr marL="0" marR="0" algn="r">
                        <a:lnSpc>
                          <a:spcPct val="115000"/>
                        </a:lnSpc>
                        <a:spcBef>
                          <a:spcPts val="0"/>
                        </a:spcBef>
                        <a:spcAft>
                          <a:spcPts val="0"/>
                        </a:spcAft>
                      </a:pPr>
                      <a:r>
                        <a:rPr lang="en-US" sz="1800" dirty="0">
                          <a:latin typeface="Calibri"/>
                          <a:ea typeface="Calibri"/>
                          <a:cs typeface="Times New Roman"/>
                        </a:rPr>
                        <a:t>R2.</a:t>
                      </a: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gridSpan="4">
                  <a:txBody>
                    <a:bodyPr/>
                    <a:lstStyle/>
                    <a:p>
                      <a:pPr marL="0" marR="0">
                        <a:lnSpc>
                          <a:spcPct val="115000"/>
                        </a:lnSpc>
                        <a:spcBef>
                          <a:spcPts val="0"/>
                        </a:spcBef>
                        <a:spcAft>
                          <a:spcPts val="0"/>
                        </a:spcAft>
                      </a:pPr>
                      <a:r>
                        <a:rPr lang="en-US" sz="1800" dirty="0">
                          <a:latin typeface="Calibri"/>
                          <a:ea typeface="Calibri"/>
                          <a:cs typeface="Times New Roman"/>
                        </a:rPr>
                        <a:t>The BMI will be calculated (in kilograms per meter squared) as 703.06957964 Weight / Height</a:t>
                      </a:r>
                      <a:r>
                        <a:rPr lang="en-US" sz="1800" baseline="30000" dirty="0">
                          <a:latin typeface="Calibri"/>
                          <a:ea typeface="Calibri"/>
                          <a:cs typeface="Times New Roman"/>
                        </a:rPr>
                        <a:t>2</a:t>
                      </a:r>
                      <a:r>
                        <a:rPr lang="en-US" sz="1800" dirty="0">
                          <a:latin typeface="Calibri"/>
                          <a:ea typeface="Calibri"/>
                          <a:cs typeface="Times New Roman"/>
                        </a:rPr>
                        <a:t> and stored in the patient database table.</a:t>
                      </a:r>
                    </a:p>
                  </a:txBody>
                  <a:tcPr marL="60158" marR="60158"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lnL w="12700" cmpd="sng">
                      <a:noFill/>
                      <a:prstDash val="solid"/>
                    </a:lnL>
                    <a:lnT w="12700" cmpd="sng">
                      <a:noFill/>
                      <a:prstDash val="solid"/>
                    </a:lnT>
                  </a:tcPr>
                </a:tc>
                <a:extLst>
                  <a:ext uri="{0D108BD9-81ED-4DB2-BD59-A6C34878D82A}">
                    <a16:rowId xmlns:a16="http://schemas.microsoft.com/office/drawing/2014/main" val="10006"/>
                  </a:ext>
                </a:extLst>
              </a:tr>
              <a:tr h="247712">
                <a:tc>
                  <a:txBody>
                    <a:bodyPr/>
                    <a:lstStyle/>
                    <a:p>
                      <a:pPr marL="0" marR="0" algn="r">
                        <a:lnSpc>
                          <a:spcPct val="115000"/>
                        </a:lnSpc>
                        <a:spcBef>
                          <a:spcPts val="0"/>
                        </a:spcBef>
                        <a:spcAft>
                          <a:spcPts val="0"/>
                        </a:spcAft>
                      </a:pPr>
                      <a:r>
                        <a:rPr lang="en-US" sz="1800" dirty="0">
                          <a:latin typeface="Calibri"/>
                          <a:ea typeface="Calibri"/>
                          <a:cs typeface="Times New Roman"/>
                        </a:rPr>
                        <a:t>R3.</a:t>
                      </a: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gridSpan="4">
                  <a:txBody>
                    <a:bodyPr/>
                    <a:lstStyle/>
                    <a:p>
                      <a:pPr marL="0" marR="0">
                        <a:lnSpc>
                          <a:spcPct val="115000"/>
                        </a:lnSpc>
                        <a:spcBef>
                          <a:spcPts val="0"/>
                        </a:spcBef>
                        <a:spcAft>
                          <a:spcPts val="0"/>
                        </a:spcAft>
                      </a:pPr>
                      <a:r>
                        <a:rPr lang="en-US" sz="1800" dirty="0">
                          <a:latin typeface="Calibri"/>
                          <a:ea typeface="Calibri"/>
                          <a:cs typeface="Times New Roman"/>
                        </a:rPr>
                        <a:t>If Age is 65 years or older, the Medicare report will be generated.</a:t>
                      </a:r>
                    </a:p>
                  </a:txBody>
                  <a:tcPr marL="60158" marR="60158"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lnL w="12700" cmpd="sng">
                      <a:noFill/>
                      <a:prstDash val="solid"/>
                    </a:lnL>
                  </a:tcPr>
                </a:tc>
                <a:extLst>
                  <a:ext uri="{0D108BD9-81ED-4DB2-BD59-A6C34878D82A}">
                    <a16:rowId xmlns:a16="http://schemas.microsoft.com/office/drawing/2014/main" val="10007"/>
                  </a:ext>
                </a:extLst>
              </a:tr>
              <a:tr h="495425">
                <a:tc>
                  <a:txBody>
                    <a:bodyPr/>
                    <a:lstStyle/>
                    <a:p>
                      <a:pPr marL="0" marR="0" algn="r">
                        <a:lnSpc>
                          <a:spcPct val="115000"/>
                        </a:lnSpc>
                        <a:spcBef>
                          <a:spcPts val="0"/>
                        </a:spcBef>
                        <a:spcAft>
                          <a:spcPts val="0"/>
                        </a:spcAft>
                      </a:pPr>
                      <a:r>
                        <a:rPr lang="en-US" sz="1800" dirty="0">
                          <a:latin typeface="Calibri"/>
                          <a:ea typeface="Calibri"/>
                          <a:cs typeface="Times New Roman"/>
                        </a:rPr>
                        <a:t>R4.</a:t>
                      </a: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gridSpan="4">
                  <a:txBody>
                    <a:bodyPr/>
                    <a:lstStyle/>
                    <a:p>
                      <a:pPr marL="0" marR="0">
                        <a:lnSpc>
                          <a:spcPct val="115000"/>
                        </a:lnSpc>
                        <a:spcBef>
                          <a:spcPts val="0"/>
                        </a:spcBef>
                        <a:spcAft>
                          <a:spcPts val="0"/>
                        </a:spcAft>
                      </a:pPr>
                      <a:r>
                        <a:rPr lang="en-US" sz="1800" dirty="0">
                          <a:latin typeface="Calibri"/>
                          <a:ea typeface="Calibri"/>
                          <a:cs typeface="Times New Roman"/>
                        </a:rPr>
                        <a:t>If Age is younger than 20 years, the Child report containing the BMI percentile will be generated for the corresponding listed classification.</a:t>
                      </a:r>
                    </a:p>
                  </a:txBody>
                  <a:tcPr marL="60158" marR="60158"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lnL w="12700" cmpd="sng">
                      <a:noFill/>
                      <a:prstDash val="solid"/>
                    </a:lnL>
                  </a:tcPr>
                </a:tc>
                <a:extLst>
                  <a:ext uri="{0D108BD9-81ED-4DB2-BD59-A6C34878D82A}">
                    <a16:rowId xmlns:a16="http://schemas.microsoft.com/office/drawing/2014/main" val="10008"/>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a.</a:t>
                      </a:r>
                    </a:p>
                  </a:txBody>
                  <a:tcPr marL="60158" marR="60158" marT="0" marB="0">
                    <a:lnL>
                      <a:noFill/>
                    </a:lnL>
                    <a:lnR>
                      <a:noFill/>
                    </a:lnR>
                    <a:lnT>
                      <a:noFill/>
                    </a:lnT>
                    <a:lnB>
                      <a:noFill/>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800" dirty="0">
                          <a:latin typeface="Calibri"/>
                          <a:ea typeface="Calibri"/>
                          <a:cs typeface="Times New Roman"/>
                        </a:rPr>
                        <a:t>Girl, from the female BMI-age table</a:t>
                      </a:r>
                    </a:p>
                  </a:txBody>
                  <a:tcPr marL="60158" marR="60158"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endParaRPr lang="en-US"/>
                    </a:p>
                  </a:txBody>
                  <a:tcPr>
                    <a:lnL w="12700" cmpd="sng">
                      <a:noFill/>
                      <a:prstDash val="solid"/>
                    </a:lnL>
                  </a:tcPr>
                </a:tc>
                <a:extLst>
                  <a:ext uri="{0D108BD9-81ED-4DB2-BD59-A6C34878D82A}">
                    <a16:rowId xmlns:a16="http://schemas.microsoft.com/office/drawing/2014/main" val="10009"/>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b.</a:t>
                      </a:r>
                    </a:p>
                  </a:txBody>
                  <a:tcPr marL="60158" marR="60158" marT="0" marB="0">
                    <a:lnL>
                      <a:noFill/>
                    </a:lnL>
                    <a:lnR>
                      <a:noFill/>
                    </a:lnR>
                    <a:lnT>
                      <a:noFill/>
                    </a:lnT>
                    <a:lnB>
                      <a:noFill/>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800" dirty="0">
                          <a:latin typeface="Calibri"/>
                          <a:ea typeface="Calibri"/>
                          <a:cs typeface="Times New Roman"/>
                        </a:rPr>
                        <a:t>Boy, from the male BMI-age table</a:t>
                      </a:r>
                    </a:p>
                  </a:txBody>
                  <a:tcPr marL="60158" marR="60158"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endParaRPr lang="en-US"/>
                    </a:p>
                  </a:txBody>
                  <a:tcPr>
                    <a:lnL w="12700" cmpd="sng">
                      <a:noFill/>
                      <a:prstDash val="solid"/>
                    </a:lnL>
                  </a:tcPr>
                </a:tc>
                <a:extLst>
                  <a:ext uri="{0D108BD9-81ED-4DB2-BD59-A6C34878D82A}">
                    <a16:rowId xmlns:a16="http://schemas.microsoft.com/office/drawing/2014/main" val="10010"/>
                  </a:ext>
                </a:extLst>
              </a:tr>
              <a:tr h="247712">
                <a:tc>
                  <a:txBody>
                    <a:bodyPr/>
                    <a:lstStyle/>
                    <a:p>
                      <a:pPr marL="0" marR="0" algn="r">
                        <a:lnSpc>
                          <a:spcPct val="115000"/>
                        </a:lnSpc>
                        <a:spcBef>
                          <a:spcPts val="0"/>
                        </a:spcBef>
                        <a:spcAft>
                          <a:spcPts val="0"/>
                        </a:spcAft>
                      </a:pPr>
                      <a:r>
                        <a:rPr lang="en-US" sz="1800" dirty="0">
                          <a:latin typeface="Calibri"/>
                          <a:ea typeface="Calibri"/>
                          <a:cs typeface="Times New Roman"/>
                        </a:rPr>
                        <a:t>R5.</a:t>
                      </a: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gridSpan="4">
                  <a:txBody>
                    <a:bodyPr/>
                    <a:lstStyle/>
                    <a:p>
                      <a:pPr marL="0" marR="0">
                        <a:lnSpc>
                          <a:spcPct val="115000"/>
                        </a:lnSpc>
                        <a:spcBef>
                          <a:spcPts val="0"/>
                        </a:spcBef>
                        <a:spcAft>
                          <a:spcPts val="0"/>
                        </a:spcAft>
                      </a:pPr>
                      <a:r>
                        <a:rPr lang="en-US" sz="1800" dirty="0">
                          <a:latin typeface="Calibri"/>
                          <a:ea typeface="Calibri"/>
                          <a:cs typeface="Times New Roman"/>
                        </a:rPr>
                        <a:t>If Age is 20 years or older, the Adult report will be generated for the corresponding listed classification.</a:t>
                      </a:r>
                    </a:p>
                  </a:txBody>
                  <a:tcPr marL="60158" marR="60158"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lnL w="12700" cmpd="sng">
                      <a:noFill/>
                      <a:prstDash val="solid"/>
                    </a:lnL>
                  </a:tcPr>
                </a:tc>
                <a:extLst>
                  <a:ext uri="{0D108BD9-81ED-4DB2-BD59-A6C34878D82A}">
                    <a16:rowId xmlns:a16="http://schemas.microsoft.com/office/drawing/2014/main" val="10011"/>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a.</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Underweight</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BMI &lt; 18.5</a:t>
                      </a:r>
                    </a:p>
                  </a:txBody>
                  <a:tcPr marL="60158" marR="60158" marT="0" marB="0">
                    <a:lnL w="12700" cmpd="sng">
                      <a:noFill/>
                      <a:prstDash val="solid"/>
                    </a:lnL>
                    <a:lnR w="12700" cap="flat" cmpd="sng" algn="ctr">
                      <a:noFill/>
                      <a:prstDash val="solid"/>
                      <a:round/>
                      <a:headEnd type="none" w="med" len="med"/>
                      <a:tailEnd type="none" w="med" len="med"/>
                    </a:lnR>
                    <a:lnT w="12700" cmpd="sng">
                      <a:noFill/>
                      <a:prstDash val="solid"/>
                    </a:lnT>
                    <a:lnB>
                      <a:noFill/>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b.</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Normal</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18.5 ≤ BMI &lt; 25.0</a:t>
                      </a:r>
                    </a:p>
                  </a:txBody>
                  <a:tcPr marL="60158" marR="60158" marT="0" marB="0">
                    <a:lnL w="12700" cmpd="sng">
                      <a:noFill/>
                      <a:prstDash val="soli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c.</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Overweight</a:t>
                      </a:r>
                    </a:p>
                  </a:txBody>
                  <a:tcPr marL="60158" marR="60158" marT="0" marB="0">
                    <a:lnL>
                      <a:noFill/>
                    </a:lnL>
                    <a:lnR>
                      <a:noFill/>
                    </a:lnR>
                    <a:lnT>
                      <a:noFill/>
                    </a:lnT>
                    <a:lnB>
                      <a:noFill/>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25.0 ≤ BMI &lt; 30.0</a:t>
                      </a:r>
                    </a:p>
                  </a:txBody>
                  <a:tcPr marL="60158" marR="60158" marT="0" marB="0">
                    <a:lnL w="12700" cmpd="sng">
                      <a:noFill/>
                      <a:prstDash val="soli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247712">
                <a:tc>
                  <a:txBody>
                    <a:bodyPr/>
                    <a:lstStyle/>
                    <a:p>
                      <a:pPr marL="0" marR="0" algn="r">
                        <a:lnSpc>
                          <a:spcPct val="115000"/>
                        </a:lnSpc>
                        <a:spcBef>
                          <a:spcPts val="0"/>
                        </a:spcBef>
                        <a:spcAft>
                          <a:spcPts val="0"/>
                        </a:spcAft>
                      </a:pPr>
                      <a:endParaRPr lang="en-US" sz="1800" dirty="0">
                        <a:latin typeface="Calibri"/>
                        <a:ea typeface="Calibri"/>
                        <a:cs typeface="Times New Roman"/>
                      </a:endParaRPr>
                    </a:p>
                  </a:txBody>
                  <a:tcPr marL="60158" marR="60158" marT="0" marB="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800" dirty="0">
                        <a:latin typeface="Calibri"/>
                        <a:ea typeface="Calibri"/>
                        <a:cs typeface="Times New Roman"/>
                      </a:endParaRPr>
                    </a:p>
                  </a:txBody>
                  <a:tcPr marL="60158" marR="60158" marT="0" marB="0">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15000"/>
                        </a:lnSpc>
                        <a:spcBef>
                          <a:spcPts val="0"/>
                        </a:spcBef>
                        <a:spcAft>
                          <a:spcPts val="0"/>
                        </a:spcAft>
                      </a:pPr>
                      <a:r>
                        <a:rPr lang="en-US" sz="1800" dirty="0">
                          <a:latin typeface="Calibri"/>
                          <a:ea typeface="Calibri"/>
                          <a:cs typeface="Times New Roman"/>
                        </a:rPr>
                        <a:t>d.</a:t>
                      </a:r>
                    </a:p>
                  </a:txBody>
                  <a:tcPr marL="60158" marR="60158" marT="0" marB="0">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Obese</a:t>
                      </a:r>
                    </a:p>
                  </a:txBody>
                  <a:tcPr marL="60158" marR="60158" marT="0" marB="0">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r>
                        <a:rPr lang="en-US" sz="1800" dirty="0">
                          <a:latin typeface="Calibri"/>
                          <a:ea typeface="Calibri"/>
                          <a:cs typeface="Times New Roman"/>
                        </a:rPr>
                        <a:t>30.0 ≤ BMI</a:t>
                      </a:r>
                    </a:p>
                  </a:txBody>
                  <a:tcPr marL="60158" marR="60158" marT="0" marB="0">
                    <a:lnL w="12700" cmpd="sng">
                      <a:noFill/>
                      <a:prstDash val="soli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5"/>
                  </a:ext>
                </a:extLst>
              </a:tr>
            </a:tbl>
          </a:graphicData>
        </a:graphic>
      </p:graphicFrame>
      <p:pic>
        <p:nvPicPr>
          <p:cNvPr id="5" name="Picture 4"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6" name="TextBox 5"/>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c_logo.png"/>
          <p:cNvPicPr>
            <a:picLocks noChangeAspect="1"/>
          </p:cNvPicPr>
          <p:nvPr/>
        </p:nvPicPr>
        <p:blipFill>
          <a:blip r:embed="rId3"/>
          <a:stretch>
            <a:fillRect/>
          </a:stretch>
        </p:blipFill>
        <p:spPr>
          <a:xfrm>
            <a:off x="0" y="6400800"/>
            <a:ext cx="481350" cy="457200"/>
          </a:xfrm>
          <a:prstGeom prst="rect">
            <a:avLst/>
          </a:prstGeom>
        </p:spPr>
      </p:pic>
      <p:sp>
        <p:nvSpPr>
          <p:cNvPr id="4" name="TextBox 3"/>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5" name="Slide Number Placeholder 4"/>
          <p:cNvSpPr>
            <a:spLocks noGrp="1"/>
          </p:cNvSpPr>
          <p:nvPr>
            <p:ph type="sldNum" sz="quarter" idx="12"/>
          </p:nvPr>
        </p:nvSpPr>
        <p:spPr/>
        <p:txBody>
          <a:bodyPr/>
          <a:lstStyle/>
          <a:p>
            <a:fld id="{BECC9DCE-C2FB-42F3-BFB5-B8D2D52F1112}" type="slidenum">
              <a:rPr lang="en-US" smtClean="0"/>
              <a:pPr/>
              <a:t>21</a:t>
            </a:fld>
            <a:endParaRPr lang="en-US" dirty="0"/>
          </a:p>
        </p:txBody>
      </p:sp>
      <p:sp>
        <p:nvSpPr>
          <p:cNvPr id="9" name="Title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1"/>
                </a:solidFill>
                <a:effectLst/>
                <a:uLnTx/>
                <a:uFillTx/>
                <a:latin typeface="+mj-lt"/>
                <a:ea typeface="+mj-ea"/>
                <a:cs typeface="+mj-cs"/>
              </a:rPr>
              <a:t>BMI report equivalence classes</a:t>
            </a:r>
          </a:p>
        </p:txBody>
      </p:sp>
      <p:sp>
        <p:nvSpPr>
          <p:cNvPr id="10" name="Content Placeholder 2"/>
          <p:cNvSpPr txBox="1">
            <a:spLocks/>
          </p:cNvSpPr>
          <p:nvPr/>
        </p:nvSpPr>
        <p:spPr>
          <a:xfrm>
            <a:off x="457200" y="1066800"/>
            <a:ext cx="8229600" cy="5029200"/>
          </a:xfrm>
          <a:prstGeom prst="rect">
            <a:avLst/>
          </a:prstGeom>
        </p:spPr>
        <p:txBody>
          <a:bodyPr/>
          <a:lstStyle/>
          <a:p>
            <a:pPr marL="285750" indent="-285750">
              <a:spcBef>
                <a:spcPct val="20000"/>
              </a:spcBef>
              <a:buFont typeface="Arial" pitchFamily="34" charset="0"/>
              <a:buChar char="•"/>
            </a:pPr>
            <a:r>
              <a:rPr lang="en-US" sz="2600" dirty="0"/>
              <a:t>Equivalence classes group test factor combinations by similar expected results</a:t>
            </a:r>
            <a:endParaRPr lang="en-US" sz="2400" dirty="0"/>
          </a:p>
          <a:p>
            <a:pPr marL="274320" lvl="0" indent="-342900">
              <a:spcBef>
                <a:spcPts val="768"/>
              </a:spcBef>
              <a:buFont typeface="Arial" pitchFamily="34" charset="0"/>
              <a:buChar char="•"/>
            </a:pPr>
            <a:r>
              <a:rPr lang="en-US" sz="2600" dirty="0"/>
              <a:t>Classes help insure test design coverage</a:t>
            </a:r>
          </a:p>
          <a:p>
            <a:pPr marL="731520" lvl="1" indent="-342900"/>
            <a:r>
              <a:rPr lang="en-US" sz="2400" dirty="0"/>
              <a:t>	Example: The Medicare, Child and Adult reports each have multiple, valid equivalence classes</a:t>
            </a:r>
            <a:endParaRPr lang="en-US" sz="2600" dirty="0"/>
          </a:p>
          <a:p>
            <a:pPr marL="274320" indent="-342900"/>
            <a:endParaRPr kumimoji="0" lang="en-US" sz="2600" b="0" i="0" u="none" strike="noStrike" kern="1200" cap="none" spc="0" normalizeH="0" noProof="0" dirty="0">
              <a:ln>
                <a:noFill/>
              </a:ln>
              <a:solidFill>
                <a:schemeClr val="tx1"/>
              </a:solidFill>
              <a:effectLst/>
              <a:uLnTx/>
              <a:uFillTx/>
              <a:ea typeface="+mn-ea"/>
              <a:cs typeface="+mn-cs"/>
            </a:endParaRPr>
          </a:p>
          <a:p>
            <a:pPr marL="274320" indent="-342900"/>
            <a:endParaRPr lang="en-US" sz="2600" dirty="0"/>
          </a:p>
          <a:p>
            <a:pPr marL="274320" indent="-342900"/>
            <a:endParaRPr kumimoji="0" lang="en-US" sz="2600" b="0" i="0" u="none" strike="noStrike" kern="1200" cap="none" spc="0" normalizeH="0" noProof="0" dirty="0">
              <a:ln>
                <a:noFill/>
              </a:ln>
              <a:solidFill>
                <a:schemeClr val="tx1"/>
              </a:solidFill>
              <a:effectLst/>
              <a:uLnTx/>
              <a:uFillTx/>
              <a:ea typeface="+mn-ea"/>
              <a:cs typeface="+mn-cs"/>
            </a:endParaRPr>
          </a:p>
          <a:p>
            <a:pPr marL="274320" indent="-342900"/>
            <a:endParaRPr lang="en-US" sz="2600" dirty="0"/>
          </a:p>
          <a:p>
            <a:pPr marL="274320" indent="-342900">
              <a:buFont typeface="Arial" pitchFamily="34" charset="0"/>
              <a:buChar char="•"/>
            </a:pPr>
            <a:r>
              <a:rPr lang="en-US" sz="2600" dirty="0"/>
              <a:t>Equivalence classes are functionally dependent</a:t>
            </a:r>
            <a:endParaRPr kumimoji="0" lang="en-US" sz="2600" b="0" i="0" u="none" strike="noStrike" kern="1200" cap="none" spc="0" normalizeH="0" noProof="0" dirty="0">
              <a:ln>
                <a:noFill/>
              </a:ln>
              <a:solidFill>
                <a:schemeClr val="tx1"/>
              </a:solidFill>
              <a:effectLst/>
              <a:uLnTx/>
              <a:uFillTx/>
              <a:ea typeface="+mn-ea"/>
              <a:cs typeface="+mn-cs"/>
            </a:endParaRPr>
          </a:p>
          <a:p>
            <a:pPr marL="1188720" lvl="2" indent="-285750"/>
            <a:r>
              <a:rPr lang="en-US" sz="2400" dirty="0"/>
              <a:t>Input, configuration values → result → equivalence class</a:t>
            </a:r>
          </a:p>
          <a:p>
            <a:pPr marL="274320" indent="-285750">
              <a:buFont typeface="Arial" pitchFamily="34" charset="0"/>
              <a:buChar char="•"/>
            </a:pPr>
            <a:r>
              <a:rPr lang="en-US" sz="2600" dirty="0"/>
              <a:t>Report classes can be expressed as 3 functions</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7" name="Table 6"/>
          <p:cNvGraphicFramePr>
            <a:graphicFrameLocks noGrp="1"/>
          </p:cNvGraphicFramePr>
          <p:nvPr>
            <p:extLst>
              <p:ext uri="{D42A27DB-BD31-4B8C-83A1-F6EECF244321}">
                <p14:modId xmlns:p14="http://schemas.microsoft.com/office/powerpoint/2010/main" val="267178902"/>
              </p:ext>
            </p:extLst>
          </p:nvPr>
        </p:nvGraphicFramePr>
        <p:xfrm>
          <a:off x="1295400" y="3200400"/>
          <a:ext cx="6324600" cy="1483360"/>
        </p:xfrm>
        <a:graphic>
          <a:graphicData uri="http://schemas.openxmlformats.org/drawingml/2006/table">
            <a:tbl>
              <a:tblPr firstRow="1" bandRow="1">
                <a:tableStyleId>{073A0DAA-6AF3-43AB-8588-CEC1D06C72B9}</a:tableStyleId>
              </a:tblPr>
              <a:tblGrid>
                <a:gridCol w="1095847">
                  <a:extLst>
                    <a:ext uri="{9D8B030D-6E8A-4147-A177-3AD203B41FA5}">
                      <a16:colId xmlns:a16="http://schemas.microsoft.com/office/drawing/2014/main" val="20000"/>
                    </a:ext>
                  </a:extLst>
                </a:gridCol>
                <a:gridCol w="626198">
                  <a:extLst>
                    <a:ext uri="{9D8B030D-6E8A-4147-A177-3AD203B41FA5}">
                      <a16:colId xmlns:a16="http://schemas.microsoft.com/office/drawing/2014/main" val="20001"/>
                    </a:ext>
                  </a:extLst>
                </a:gridCol>
                <a:gridCol w="1502875">
                  <a:extLst>
                    <a:ext uri="{9D8B030D-6E8A-4147-A177-3AD203B41FA5}">
                      <a16:colId xmlns:a16="http://schemas.microsoft.com/office/drawing/2014/main" val="20002"/>
                    </a:ext>
                  </a:extLst>
                </a:gridCol>
                <a:gridCol w="939297">
                  <a:extLst>
                    <a:ext uri="{9D8B030D-6E8A-4147-A177-3AD203B41FA5}">
                      <a16:colId xmlns:a16="http://schemas.microsoft.com/office/drawing/2014/main" val="20003"/>
                    </a:ext>
                  </a:extLst>
                </a:gridCol>
                <a:gridCol w="1315016">
                  <a:extLst>
                    <a:ext uri="{9D8B030D-6E8A-4147-A177-3AD203B41FA5}">
                      <a16:colId xmlns:a16="http://schemas.microsoft.com/office/drawing/2014/main" val="20004"/>
                    </a:ext>
                  </a:extLst>
                </a:gridCol>
                <a:gridCol w="845367">
                  <a:extLst>
                    <a:ext uri="{9D8B030D-6E8A-4147-A177-3AD203B41FA5}">
                      <a16:colId xmlns:a16="http://schemas.microsoft.com/office/drawing/2014/main" val="20005"/>
                    </a:ext>
                  </a:extLst>
                </a:gridCol>
              </a:tblGrid>
              <a:tr h="370840">
                <a:tc>
                  <a:txBody>
                    <a:bodyPr/>
                    <a:lstStyle/>
                    <a:p>
                      <a:pPr algn="ctr"/>
                      <a:r>
                        <a:rPr lang="en-US" sz="1800" dirty="0"/>
                        <a:t>Report</a:t>
                      </a:r>
                    </a:p>
                  </a:txBody>
                  <a:tcPr/>
                </a:tc>
                <a:tc gridSpan="5">
                  <a:txBody>
                    <a:bodyPr/>
                    <a:lstStyle/>
                    <a:p>
                      <a:pPr algn="ctr"/>
                      <a:r>
                        <a:rPr lang="en-US" sz="1800" dirty="0"/>
                        <a:t>Valid equivalence classes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r>
                        <a:rPr lang="en-US" sz="1800" b="1" i="1" dirty="0"/>
                        <a:t>Medicare</a:t>
                      </a:r>
                    </a:p>
                  </a:txBody>
                  <a:tcPr/>
                </a:tc>
                <a:tc>
                  <a:txBody>
                    <a:bodyPr/>
                    <a:lstStyle/>
                    <a:p>
                      <a:r>
                        <a:rPr lang="en-US" sz="1800" dirty="0"/>
                        <a:t>no</a:t>
                      </a:r>
                    </a:p>
                  </a:txBody>
                  <a:tcPr/>
                </a:tc>
                <a:tc gridSpan="4">
                  <a:txBody>
                    <a:bodyPr/>
                    <a:lstStyle/>
                    <a:p>
                      <a:r>
                        <a:rPr lang="en-US" sz="1800" dirty="0"/>
                        <a:t>yes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1"/>
                  </a:ext>
                </a:extLst>
              </a:tr>
              <a:tr h="370840">
                <a:tc>
                  <a:txBody>
                    <a:bodyPr/>
                    <a:lstStyle/>
                    <a:p>
                      <a:r>
                        <a:rPr lang="en-US" sz="1800" b="1" i="1" dirty="0"/>
                        <a:t>Child</a:t>
                      </a:r>
                    </a:p>
                  </a:txBody>
                  <a:tcPr/>
                </a:tc>
                <a:tc>
                  <a:txBody>
                    <a:bodyPr/>
                    <a:lstStyle/>
                    <a:p>
                      <a:r>
                        <a:rPr lang="en-US" sz="1800" dirty="0"/>
                        <a:t>no</a:t>
                      </a:r>
                    </a:p>
                  </a:txBody>
                  <a:tcPr/>
                </a:tc>
                <a:tc>
                  <a:txBody>
                    <a:bodyPr/>
                    <a:lstStyle/>
                    <a:p>
                      <a:r>
                        <a:rPr lang="en-US" sz="1800" dirty="0"/>
                        <a:t>girl</a:t>
                      </a:r>
                    </a:p>
                  </a:txBody>
                  <a:tcPr/>
                </a:tc>
                <a:tc gridSpan="3">
                  <a:txBody>
                    <a:bodyPr/>
                    <a:lstStyle/>
                    <a:p>
                      <a:r>
                        <a:rPr lang="en-US" sz="1800" dirty="0"/>
                        <a:t>boy</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2"/>
                  </a:ext>
                </a:extLst>
              </a:tr>
              <a:tr h="370840">
                <a:tc>
                  <a:txBody>
                    <a:bodyPr/>
                    <a:lstStyle/>
                    <a:p>
                      <a:r>
                        <a:rPr lang="en-US" sz="1800" b="1" i="1" dirty="0"/>
                        <a:t>Adult</a:t>
                      </a:r>
                    </a:p>
                  </a:txBody>
                  <a:tcPr/>
                </a:tc>
                <a:tc>
                  <a:txBody>
                    <a:bodyPr/>
                    <a:lstStyle/>
                    <a:p>
                      <a:r>
                        <a:rPr lang="en-US" sz="1800" dirty="0"/>
                        <a:t>no</a:t>
                      </a:r>
                    </a:p>
                  </a:txBody>
                  <a:tcPr/>
                </a:tc>
                <a:tc>
                  <a:txBody>
                    <a:bodyPr/>
                    <a:lstStyle/>
                    <a:p>
                      <a:r>
                        <a:rPr lang="en-US" sz="1800" dirty="0"/>
                        <a:t>underweight</a:t>
                      </a:r>
                    </a:p>
                  </a:txBody>
                  <a:tcPr/>
                </a:tc>
                <a:tc>
                  <a:txBody>
                    <a:bodyPr/>
                    <a:lstStyle/>
                    <a:p>
                      <a:r>
                        <a:rPr lang="en-US" sz="1800" dirty="0"/>
                        <a:t>normal</a:t>
                      </a:r>
                    </a:p>
                  </a:txBody>
                  <a:tcPr/>
                </a:tc>
                <a:tc>
                  <a:txBody>
                    <a:bodyPr/>
                    <a:lstStyle/>
                    <a:p>
                      <a:r>
                        <a:rPr lang="en-US" sz="1800" dirty="0"/>
                        <a:t>overweight</a:t>
                      </a:r>
                    </a:p>
                  </a:txBody>
                  <a:tcPr/>
                </a:tc>
                <a:tc>
                  <a:txBody>
                    <a:bodyPr/>
                    <a:lstStyle/>
                    <a:p>
                      <a:r>
                        <a:rPr lang="en-US" sz="1800" dirty="0"/>
                        <a:t>obese</a:t>
                      </a:r>
                    </a:p>
                  </a:txBody>
                  <a:tcPr/>
                </a:tc>
                <a:extLst>
                  <a:ext uri="{0D108BD9-81ED-4DB2-BD59-A6C34878D82A}">
                    <a16:rowId xmlns:a16="http://schemas.microsoft.com/office/drawing/2014/main" val="10003"/>
                  </a:ext>
                </a:extLst>
              </a:tr>
            </a:tbl>
          </a:graphicData>
        </a:graphic>
      </p:graphicFrame>
      <p:sp>
        <p:nvSpPr>
          <p:cNvPr id="8" name="TextBox 7"/>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Equivalence class functions 1</a:t>
            </a:r>
          </a:p>
        </p:txBody>
      </p:sp>
      <p:sp>
        <p:nvSpPr>
          <p:cNvPr id="3" name="Slide Number Placeholder 2"/>
          <p:cNvSpPr>
            <a:spLocks noGrp="1"/>
          </p:cNvSpPr>
          <p:nvPr>
            <p:ph type="sldNum" sz="quarter" idx="12"/>
          </p:nvPr>
        </p:nvSpPr>
        <p:spPr/>
        <p:txBody>
          <a:bodyPr/>
          <a:lstStyle/>
          <a:p>
            <a:fld id="{BECC9DCE-C2FB-42F3-BFB5-B8D2D52F1112}" type="slidenum">
              <a:rPr lang="en-US" smtClean="0"/>
              <a:pPr/>
              <a:t>22</a:t>
            </a:fld>
            <a:endParaRPr lang="en-US" dirty="0"/>
          </a:p>
        </p:txBody>
      </p:sp>
      <p:pic>
        <p:nvPicPr>
          <p:cNvPr id="5" name="Picture 4"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6" name="TextBox 5"/>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8" name="TextBox 7"/>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graphicFrame>
        <p:nvGraphicFramePr>
          <p:cNvPr id="9" name="Table 8">
            <a:extLst>
              <a:ext uri="{FF2B5EF4-FFF2-40B4-BE49-F238E27FC236}">
                <a16:creationId xmlns:a16="http://schemas.microsoft.com/office/drawing/2014/main" id="{440C6801-9C21-4710-B612-FC21EBD7E9B1}"/>
              </a:ext>
            </a:extLst>
          </p:cNvPr>
          <p:cNvGraphicFramePr>
            <a:graphicFrameLocks noGrp="1"/>
          </p:cNvGraphicFramePr>
          <p:nvPr>
            <p:extLst>
              <p:ext uri="{D42A27DB-BD31-4B8C-83A1-F6EECF244321}">
                <p14:modId xmlns:p14="http://schemas.microsoft.com/office/powerpoint/2010/main" val="1589467016"/>
              </p:ext>
            </p:extLst>
          </p:nvPr>
        </p:nvGraphicFramePr>
        <p:xfrm>
          <a:off x="228600" y="2697480"/>
          <a:ext cx="8686800" cy="3017520"/>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20000"/>
                    </a:ext>
                  </a:extLst>
                </a:gridCol>
                <a:gridCol w="4953000">
                  <a:extLst>
                    <a:ext uri="{9D8B030D-6E8A-4147-A177-3AD203B41FA5}">
                      <a16:colId xmlns:a16="http://schemas.microsoft.com/office/drawing/2014/main" val="20001"/>
                    </a:ext>
                  </a:extLst>
                </a:gridCol>
              </a:tblGrid>
              <a:tr h="2636520">
                <a:tc>
                  <a:txBody>
                    <a:bodyPr/>
                    <a:lstStyle/>
                    <a:p>
                      <a:r>
                        <a:rPr lang="en-US" sz="1600" b="0" dirty="0">
                          <a:solidFill>
                            <a:schemeClr val="tx1"/>
                          </a:solidFill>
                        </a:rPr>
                        <a:t>function Child_report($Age,$Sex) {</a:t>
                      </a:r>
                    </a:p>
                    <a:p>
                      <a:r>
                        <a:rPr lang="en-US" sz="1600" b="0" dirty="0">
                          <a:solidFill>
                            <a:schemeClr val="tx1"/>
                          </a:solidFill>
                        </a:rPr>
                        <a:t>    if($Age&gt;0) {</a:t>
                      </a:r>
                    </a:p>
                    <a:p>
                      <a:r>
                        <a:rPr lang="en-US" sz="1600" b="0" dirty="0">
                          <a:solidFill>
                            <a:schemeClr val="tx1"/>
                          </a:solidFill>
                        </a:rPr>
                        <a:t>        switch($Sex) {</a:t>
                      </a:r>
                    </a:p>
                    <a:p>
                      <a:r>
                        <a:rPr lang="en-US" sz="1600" b="0" dirty="0">
                          <a:solidFill>
                            <a:schemeClr val="tx1"/>
                          </a:solidFill>
                        </a:rPr>
                        <a:t>            case 'female':</a:t>
                      </a:r>
                    </a:p>
                    <a:p>
                      <a:r>
                        <a:rPr lang="en-US" sz="1600" b="0" dirty="0">
                          <a:solidFill>
                            <a:schemeClr val="tx1"/>
                          </a:solidFill>
                        </a:rPr>
                        <a:t>                if($Age&lt;20) return('girl');</a:t>
                      </a:r>
                    </a:p>
                    <a:p>
                      <a:r>
                        <a:rPr lang="en-US" sz="1600" b="0" dirty="0">
                          <a:solidFill>
                            <a:schemeClr val="tx1"/>
                          </a:solidFill>
                        </a:rPr>
                        <a:t>                else return('no');</a:t>
                      </a:r>
                    </a:p>
                    <a:p>
                      <a:r>
                        <a:rPr lang="en-US" sz="1600" b="0" dirty="0">
                          <a:solidFill>
                            <a:schemeClr val="tx1"/>
                          </a:solidFill>
                        </a:rPr>
                        <a:t>            case 'male':</a:t>
                      </a:r>
                    </a:p>
                    <a:p>
                      <a:r>
                        <a:rPr lang="en-US" sz="1600" b="0" dirty="0">
                          <a:solidFill>
                            <a:schemeClr val="tx1"/>
                          </a:solidFill>
                        </a:rPr>
                        <a:t>                if($Age&lt;20) return('boy');</a:t>
                      </a:r>
                    </a:p>
                    <a:p>
                      <a:r>
                        <a:rPr lang="en-US" sz="1600" b="0" dirty="0">
                          <a:solidFill>
                            <a:schemeClr val="tx1"/>
                          </a:solidFill>
                        </a:rPr>
                        <a:t>                else return('no');</a:t>
                      </a:r>
                    </a:p>
                    <a:p>
                      <a:r>
                        <a:rPr lang="en-US" sz="1600" b="0" dirty="0">
                          <a:solidFill>
                            <a:schemeClr val="tx1"/>
                          </a:solidFill>
                        </a:rPr>
                        <a:t>        }</a:t>
                      </a:r>
                    </a:p>
                    <a:p>
                      <a:r>
                        <a:rPr lang="en-US" sz="1600" b="0" dirty="0">
                          <a:solidFill>
                            <a:schemeClr val="tx1"/>
                          </a:solidFill>
                        </a:rPr>
                        <a:t>    }</a:t>
                      </a:r>
                    </a:p>
                    <a:p>
                      <a:r>
                        <a:rPr lang="en-US" sz="1600" b="0" dirty="0">
                          <a:solidFill>
                            <a:schemeClr val="tx1"/>
                          </a:solidFill>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7E7E7"/>
                    </a:solidFill>
                  </a:tcPr>
                </a:tc>
                <a:tc>
                  <a:txBody>
                    <a:bodyPr/>
                    <a:lstStyle/>
                    <a:p>
                      <a:r>
                        <a:rPr lang="en-US" sz="1600" b="0" dirty="0">
                          <a:solidFill>
                            <a:schemeClr val="tx1"/>
                          </a:solidFill>
                        </a:rPr>
                        <a:t>/* Child_report equivalence class function */</a:t>
                      </a:r>
                    </a:p>
                    <a:p>
                      <a:endParaRPr lang="en-US" sz="1600" b="0" dirty="0">
                        <a:solidFill>
                          <a:schemeClr val="tx1"/>
                        </a:solidFill>
                      </a:endParaRPr>
                    </a:p>
                    <a:p>
                      <a:endParaRPr lang="en-US" sz="1600" b="0" dirty="0">
                        <a:solidFill>
                          <a:schemeClr val="tx1"/>
                        </a:solidFill>
                      </a:endParaRPr>
                    </a:p>
                    <a:p>
                      <a:endParaRPr lang="en-US" sz="1600" b="0" dirty="0">
                        <a:solidFill>
                          <a:schemeClr val="tx1"/>
                        </a:solidFill>
                      </a:endParaRPr>
                    </a:p>
                    <a:p>
                      <a:r>
                        <a:rPr lang="en-US" sz="1600" b="0" dirty="0">
                          <a:solidFill>
                            <a:schemeClr val="tx1"/>
                          </a:solidFill>
                        </a:rPr>
                        <a:t>/* Child_report for girl is expected result */</a:t>
                      </a:r>
                    </a:p>
                    <a:p>
                      <a:r>
                        <a:rPr lang="en-US" sz="1600" b="0" dirty="0">
                          <a:solidFill>
                            <a:schemeClr val="tx1"/>
                          </a:solidFill>
                        </a:rPr>
                        <a:t>/* Child_report is not expected result */</a:t>
                      </a:r>
                    </a:p>
                    <a:p>
                      <a:endParaRPr lang="en-US" sz="1600" b="0" dirty="0">
                        <a:solidFill>
                          <a:schemeClr val="tx1"/>
                        </a:solidFill>
                      </a:endParaRPr>
                    </a:p>
                    <a:p>
                      <a:r>
                        <a:rPr lang="en-US" sz="1600" b="0" dirty="0">
                          <a:solidFill>
                            <a:schemeClr val="tx1"/>
                          </a:solidFill>
                        </a:rPr>
                        <a:t>/* Child_report for boy is expected result */</a:t>
                      </a:r>
                    </a:p>
                    <a:p>
                      <a:r>
                        <a:rPr lang="en-US" sz="1600" b="0" dirty="0">
                          <a:solidFill>
                            <a:schemeClr val="tx1"/>
                          </a:solidFill>
                        </a:rPr>
                        <a:t>/* Child_report is not expected result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732952661"/>
              </p:ext>
            </p:extLst>
          </p:nvPr>
        </p:nvGraphicFramePr>
        <p:xfrm>
          <a:off x="228600" y="1371600"/>
          <a:ext cx="8686800" cy="1066800"/>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20000"/>
                    </a:ext>
                  </a:extLst>
                </a:gridCol>
                <a:gridCol w="4953000">
                  <a:extLst>
                    <a:ext uri="{9D8B030D-6E8A-4147-A177-3AD203B41FA5}">
                      <a16:colId xmlns:a16="http://schemas.microsoft.com/office/drawing/2014/main" val="20001"/>
                    </a:ext>
                  </a:extLst>
                </a:gridCol>
              </a:tblGrid>
              <a:tr h="914400">
                <a:tc>
                  <a:txBody>
                    <a:bodyPr/>
                    <a:lstStyle/>
                    <a:p>
                      <a:r>
                        <a:rPr lang="en-US" sz="1600" b="0" dirty="0">
                          <a:solidFill>
                            <a:schemeClr val="tx1"/>
                          </a:solidFill>
                        </a:rPr>
                        <a:t>function Medicare_report($Age) {</a:t>
                      </a:r>
                    </a:p>
                    <a:p>
                      <a:r>
                        <a:rPr lang="en-US" sz="1600" b="0" dirty="0">
                          <a:solidFill>
                            <a:schemeClr val="tx1"/>
                          </a:solidFill>
                        </a:rPr>
                        <a:t>    if($Age&gt;=65) return('yes');</a:t>
                      </a:r>
                    </a:p>
                    <a:p>
                      <a:r>
                        <a:rPr lang="en-US" sz="1600" b="0" dirty="0">
                          <a:solidFill>
                            <a:schemeClr val="tx1"/>
                          </a:solidFill>
                        </a:rPr>
                        <a:t>    if($Age&gt;0) return('no');</a:t>
                      </a:r>
                    </a:p>
                    <a:p>
                      <a:r>
                        <a:rPr lang="en-US" sz="1600" b="0" dirty="0">
                          <a:solidFill>
                            <a:schemeClr val="tx1"/>
                          </a:solidFill>
                        </a:rPr>
                        <a:t>}</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E7E7E7"/>
                    </a:solidFill>
                  </a:tcPr>
                </a:tc>
                <a:tc>
                  <a:txBody>
                    <a:bodyPr/>
                    <a:lstStyle/>
                    <a:p>
                      <a:r>
                        <a:rPr lang="en-US" sz="1600" b="0" dirty="0">
                          <a:solidFill>
                            <a:schemeClr val="tx1"/>
                          </a:solidFill>
                        </a:rPr>
                        <a:t>/* Medicare_report equivalence class function */</a:t>
                      </a:r>
                    </a:p>
                    <a:p>
                      <a:r>
                        <a:rPr lang="en-US" sz="1600" b="0" dirty="0">
                          <a:solidFill>
                            <a:schemeClr val="tx1"/>
                          </a:solidFill>
                        </a:rPr>
                        <a:t>/* Medicare_report is expected result */</a:t>
                      </a:r>
                    </a:p>
                    <a:p>
                      <a:r>
                        <a:rPr lang="en-US" sz="1600" b="0" dirty="0">
                          <a:solidFill>
                            <a:schemeClr val="tx1"/>
                          </a:solidFill>
                        </a:rPr>
                        <a:t>/* Medicare_report is not expected result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ADD3F058-A86D-4028-AACF-C0ADC9AA5FC6}"/>
              </a:ext>
            </a:extLst>
          </p:cNvPr>
          <p:cNvGraphicFramePr>
            <a:graphicFrameLocks noGrp="1"/>
          </p:cNvGraphicFramePr>
          <p:nvPr>
            <p:extLst>
              <p:ext uri="{D42A27DB-BD31-4B8C-83A1-F6EECF244321}">
                <p14:modId xmlns:p14="http://schemas.microsoft.com/office/powerpoint/2010/main" val="1492807849"/>
              </p:ext>
            </p:extLst>
          </p:nvPr>
        </p:nvGraphicFramePr>
        <p:xfrm>
          <a:off x="152400" y="4114800"/>
          <a:ext cx="8839200" cy="1798320"/>
        </p:xfrm>
        <a:graphic>
          <a:graphicData uri="http://schemas.openxmlformats.org/drawingml/2006/table">
            <a:tbl>
              <a:tblPr firstRow="1" bandRow="1">
                <a:tableStyleId>{5C22544A-7EE6-4342-B048-85BDC9FD1C3A}</a:tableStyleId>
              </a:tblPr>
              <a:tblGrid>
                <a:gridCol w="4124960">
                  <a:extLst>
                    <a:ext uri="{9D8B030D-6E8A-4147-A177-3AD203B41FA5}">
                      <a16:colId xmlns:a16="http://schemas.microsoft.com/office/drawing/2014/main" val="20000"/>
                    </a:ext>
                  </a:extLst>
                </a:gridCol>
                <a:gridCol w="4714240">
                  <a:extLst>
                    <a:ext uri="{9D8B030D-6E8A-4147-A177-3AD203B41FA5}">
                      <a16:colId xmlns:a16="http://schemas.microsoft.com/office/drawing/2014/main" val="20001"/>
                    </a:ext>
                  </a:extLst>
                </a:gridCol>
              </a:tblGrid>
              <a:tr h="443993">
                <a:tc>
                  <a:txBody>
                    <a:bodyPr/>
                    <a:lstStyle/>
                    <a:p>
                      <a:r>
                        <a:rPr lang="en-US" sz="1600" b="0" dirty="0">
                          <a:solidFill>
                            <a:schemeClr val="tx1"/>
                          </a:solidFill>
                        </a:rPr>
                        <a:t>function BMI($Weight,$Height) {</a:t>
                      </a:r>
                    </a:p>
                    <a:p>
                      <a:r>
                        <a:rPr lang="en-US" sz="1600" b="0" dirty="0">
                          <a:solidFill>
                            <a:schemeClr val="tx1"/>
                          </a:solidFill>
                        </a:rPr>
                        <a:t>    if($Weight&gt;0&amp;&amp;$Height&gt;0) {</a:t>
                      </a:r>
                    </a:p>
                    <a:p>
                      <a:r>
                        <a:rPr lang="en-US" sz="1600" b="0" dirty="0">
                          <a:solidFill>
                            <a:schemeClr val="tx1"/>
                          </a:solidFill>
                        </a:rPr>
                        <a:t>        $bmi_value=703.06957964*$Weight</a:t>
                      </a:r>
                    </a:p>
                    <a:p>
                      <a:r>
                        <a:rPr lang="en-US" sz="1600" b="0" dirty="0">
                          <a:solidFill>
                            <a:schemeClr val="tx1"/>
                          </a:solidFill>
                        </a:rPr>
                        <a:t>            /$Height/$Height;</a:t>
                      </a:r>
                    </a:p>
                    <a:p>
                      <a:r>
                        <a:rPr lang="en-US" sz="1600" b="0" dirty="0">
                          <a:solidFill>
                            <a:schemeClr val="tx1"/>
                          </a:solidFill>
                        </a:rPr>
                        <a:t>        return($bmi_value);</a:t>
                      </a:r>
                    </a:p>
                    <a:p>
                      <a:r>
                        <a:rPr lang="en-US" sz="1600" b="0" dirty="0">
                          <a:solidFill>
                            <a:schemeClr val="tx1"/>
                          </a:solidFill>
                        </a:rPr>
                        <a:t>    }</a:t>
                      </a:r>
                    </a:p>
                    <a:p>
                      <a:r>
                        <a:rPr lang="en-US" sz="1600" b="0" dirty="0">
                          <a:solidFill>
                            <a:schemeClr val="tx1"/>
                          </a:solidFill>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7E7E7"/>
                    </a:solidFill>
                  </a:tcPr>
                </a:tc>
                <a:tc>
                  <a:txBody>
                    <a:bodyPr/>
                    <a:lstStyle/>
                    <a:p>
                      <a:r>
                        <a:rPr lang="en-US" sz="1600" b="0" dirty="0">
                          <a:solidFill>
                            <a:schemeClr val="tx1"/>
                          </a:solidFill>
                        </a:rPr>
                        <a:t>/* BMI function for Adult_report */</a:t>
                      </a:r>
                    </a:p>
                    <a:p>
                      <a:endParaRPr lang="en-US" sz="1600" b="0" dirty="0">
                        <a:solidFill>
                          <a:schemeClr val="tx1"/>
                        </a:solidFill>
                      </a:endParaRPr>
                    </a:p>
                    <a:p>
                      <a:endParaRPr lang="en-US" sz="1600" b="0" dirty="0">
                        <a:solidFill>
                          <a:schemeClr val="tx1"/>
                        </a:solidFill>
                      </a:endParaRPr>
                    </a:p>
                    <a:p>
                      <a:endParaRPr lang="en-US" sz="1600" b="0" dirty="0">
                        <a:solidFill>
                          <a:schemeClr val="tx1"/>
                        </a:solidFill>
                      </a:endParaRPr>
                    </a:p>
                    <a:p>
                      <a:r>
                        <a:rPr lang="en-US" sz="1600" b="0" dirty="0">
                          <a:solidFill>
                            <a:schemeClr val="tx1"/>
                          </a:solidFill>
                        </a:rPr>
                        <a:t>/* return valid BMI value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10001"/>
                  </a:ext>
                </a:extLst>
              </a:tr>
            </a:tbl>
          </a:graphicData>
        </a:graphic>
      </p:graphicFrame>
      <p:sp>
        <p:nvSpPr>
          <p:cNvPr id="2" name="Title 1"/>
          <p:cNvSpPr>
            <a:spLocks noGrp="1"/>
          </p:cNvSpPr>
          <p:nvPr>
            <p:ph type="title"/>
          </p:nvPr>
        </p:nvSpPr>
        <p:spPr/>
        <p:txBody>
          <a:bodyPr/>
          <a:lstStyle/>
          <a:p>
            <a:r>
              <a:rPr lang="en-US" dirty="0"/>
              <a:t>Equivalence class functions 2</a:t>
            </a:r>
          </a:p>
        </p:txBody>
      </p:sp>
      <p:sp>
        <p:nvSpPr>
          <p:cNvPr id="3" name="Slide Number Placeholder 2"/>
          <p:cNvSpPr>
            <a:spLocks noGrp="1"/>
          </p:cNvSpPr>
          <p:nvPr>
            <p:ph type="sldNum" sz="quarter" idx="12"/>
          </p:nvPr>
        </p:nvSpPr>
        <p:spPr/>
        <p:txBody>
          <a:bodyPr/>
          <a:lstStyle/>
          <a:p>
            <a:fld id="{BECC9DCE-C2FB-42F3-BFB5-B8D2D52F1112}" type="slidenum">
              <a:rPr lang="en-US" smtClean="0"/>
              <a:pPr/>
              <a:t>23</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59317871"/>
              </p:ext>
            </p:extLst>
          </p:nvPr>
        </p:nvGraphicFramePr>
        <p:xfrm>
          <a:off x="152400" y="1371600"/>
          <a:ext cx="8839200" cy="2529840"/>
        </p:xfrm>
        <a:graphic>
          <a:graphicData uri="http://schemas.openxmlformats.org/drawingml/2006/table">
            <a:tbl>
              <a:tblPr firstRow="1" bandRow="1">
                <a:tableStyleId>{5C22544A-7EE6-4342-B048-85BDC9FD1C3A}</a:tableStyleId>
              </a:tblPr>
              <a:tblGrid>
                <a:gridCol w="4124960">
                  <a:extLst>
                    <a:ext uri="{9D8B030D-6E8A-4147-A177-3AD203B41FA5}">
                      <a16:colId xmlns:a16="http://schemas.microsoft.com/office/drawing/2014/main" val="20000"/>
                    </a:ext>
                  </a:extLst>
                </a:gridCol>
                <a:gridCol w="4714240">
                  <a:extLst>
                    <a:ext uri="{9D8B030D-6E8A-4147-A177-3AD203B41FA5}">
                      <a16:colId xmlns:a16="http://schemas.microsoft.com/office/drawing/2014/main" val="20001"/>
                    </a:ext>
                  </a:extLst>
                </a:gridCol>
              </a:tblGrid>
              <a:tr h="1005840">
                <a:tc>
                  <a:txBody>
                    <a:bodyPr/>
                    <a:lstStyle/>
                    <a:p>
                      <a:r>
                        <a:rPr lang="en-US" sz="1600" b="0" dirty="0">
                          <a:solidFill>
                            <a:schemeClr val="tx1"/>
                          </a:solidFill>
                        </a:rPr>
                        <a:t>function Adult_report($Age,$Weight,$Height) {</a:t>
                      </a:r>
                    </a:p>
                    <a:p>
                      <a:r>
                        <a:rPr lang="en-US" sz="1600" b="0" dirty="0">
                          <a:solidFill>
                            <a:schemeClr val="tx1"/>
                          </a:solidFill>
                        </a:rPr>
                        <a:t>    $bmi_value=BMI($Weight,$Height);</a:t>
                      </a:r>
                    </a:p>
                    <a:p>
                      <a:r>
                        <a:rPr lang="en-US" sz="1600" b="0" dirty="0">
                          <a:solidFill>
                            <a:schemeClr val="tx1"/>
                          </a:solidFill>
                        </a:rPr>
                        <a:t>    if($Age&gt;=20&amp;&amp;$bmi_value&gt;0) {</a:t>
                      </a:r>
                    </a:p>
                    <a:p>
                      <a:r>
                        <a:rPr lang="en-US" sz="1600" b="0" dirty="0">
                          <a:solidFill>
                            <a:schemeClr val="tx1"/>
                          </a:solidFill>
                        </a:rPr>
                        <a:t>        if($bmi_value&gt;=30) return('obese');</a:t>
                      </a:r>
                    </a:p>
                    <a:p>
                      <a:r>
                        <a:rPr lang="en-US" sz="1600" b="0" dirty="0">
                          <a:solidFill>
                            <a:schemeClr val="tx1"/>
                          </a:solidFill>
                        </a:rPr>
                        <a:t>        if($bmi_value&gt;=25) return('overweight');</a:t>
                      </a:r>
                    </a:p>
                    <a:p>
                      <a:r>
                        <a:rPr lang="en-US" sz="1600" b="0" dirty="0">
                          <a:solidFill>
                            <a:schemeClr val="tx1"/>
                          </a:solidFill>
                        </a:rPr>
                        <a:t>        if($bmi_value&gt;=18.5) return('normal');</a:t>
                      </a:r>
                    </a:p>
                    <a:p>
                      <a:r>
                        <a:rPr lang="en-US" sz="1600" b="0" dirty="0">
                          <a:solidFill>
                            <a:schemeClr val="tx1"/>
                          </a:solidFill>
                        </a:rPr>
                        <a:t>        if($bmi_value&gt;0) return('underweight');</a:t>
                      </a:r>
                    </a:p>
                    <a:p>
                      <a:r>
                        <a:rPr lang="en-US" sz="1600" b="0" dirty="0">
                          <a:solidFill>
                            <a:schemeClr val="tx1"/>
                          </a:solidFill>
                        </a:rPr>
                        <a:t>    }</a:t>
                      </a:r>
                    </a:p>
                    <a:p>
                      <a:r>
                        <a:rPr lang="en-US" sz="1600" b="0" dirty="0">
                          <a:solidFill>
                            <a:schemeClr val="tx1"/>
                          </a:solidFill>
                        </a:rPr>
                        <a:t>    if($Age&gt;0&amp;&amp;$bmi_value&gt;0) return('no');</a:t>
                      </a:r>
                    </a:p>
                    <a:p>
                      <a:r>
                        <a:rPr lang="en-US" sz="1600" b="0" dirty="0">
                          <a:solidFill>
                            <a:schemeClr val="tx1"/>
                          </a:solidFill>
                        </a:rPr>
                        <a: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7E7E7"/>
                    </a:solidFill>
                  </a:tcPr>
                </a:tc>
                <a:tc>
                  <a:txBody>
                    <a:bodyPr/>
                    <a:lstStyle/>
                    <a:p>
                      <a:r>
                        <a:rPr lang="en-US" sz="1600" b="0" dirty="0">
                          <a:solidFill>
                            <a:schemeClr val="tx1"/>
                          </a:solidFill>
                        </a:rPr>
                        <a:t>/* Adult_report equivalence class function */</a:t>
                      </a:r>
                    </a:p>
                    <a:p>
                      <a:r>
                        <a:rPr lang="en-US" sz="1600" b="0" dirty="0">
                          <a:solidFill>
                            <a:schemeClr val="tx1"/>
                          </a:solidFill>
                        </a:rPr>
                        <a:t>/* Use BMI function to get BMI value */</a:t>
                      </a:r>
                    </a:p>
                    <a:p>
                      <a:endParaRPr lang="en-US" sz="1600" b="0" dirty="0">
                        <a:solidFill>
                          <a:schemeClr val="tx1"/>
                        </a:solidFill>
                      </a:endParaRPr>
                    </a:p>
                    <a:p>
                      <a:r>
                        <a:rPr lang="en-US" sz="1600" b="0" dirty="0">
                          <a:solidFill>
                            <a:schemeClr val="tx1"/>
                          </a:solidFill>
                        </a:rPr>
                        <a:t>/* Adult_report for obese is expected result */</a:t>
                      </a:r>
                    </a:p>
                    <a:p>
                      <a:r>
                        <a:rPr lang="en-US" sz="1600" b="0" dirty="0">
                          <a:solidFill>
                            <a:schemeClr val="tx1"/>
                          </a:solidFill>
                        </a:rPr>
                        <a:t>/* Adult_report for overweight is expected result */</a:t>
                      </a:r>
                    </a:p>
                    <a:p>
                      <a:r>
                        <a:rPr lang="en-US" sz="1600" b="0" dirty="0">
                          <a:solidFill>
                            <a:schemeClr val="tx1"/>
                          </a:solidFill>
                        </a:rPr>
                        <a:t>/* Adult_report for normal is expected result */</a:t>
                      </a:r>
                    </a:p>
                    <a:p>
                      <a:r>
                        <a:rPr lang="en-US" sz="1600" b="0" dirty="0">
                          <a:solidFill>
                            <a:schemeClr val="tx1"/>
                          </a:solidFill>
                        </a:rPr>
                        <a:t>/* Adult_report for underweight is expected result */</a:t>
                      </a:r>
                    </a:p>
                    <a:p>
                      <a:endParaRPr lang="en-US" sz="1600" b="0" dirty="0">
                        <a:solidFill>
                          <a:schemeClr val="tx1"/>
                        </a:solidFill>
                      </a:endParaRPr>
                    </a:p>
                    <a:p>
                      <a:r>
                        <a:rPr lang="en-US" sz="1600" b="0" dirty="0">
                          <a:solidFill>
                            <a:schemeClr val="tx1"/>
                          </a:solidFill>
                        </a:rPr>
                        <a:t>/* Adult_report is not expected result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10000"/>
                  </a:ext>
                </a:extLst>
              </a:tr>
            </a:tbl>
          </a:graphicData>
        </a:graphic>
      </p:graphicFrame>
      <p:pic>
        <p:nvPicPr>
          <p:cNvPr id="5" name="Picture 4"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6" name="TextBox 5"/>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8" name="TextBox 7"/>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a:latin typeface="Calibri" pitchFamily="34" charset="0"/>
                <a:ea typeface="Calibri" pitchFamily="34" charset="0"/>
                <a:cs typeface="Times New Roman" pitchFamily="18" charset="0"/>
              </a:rPr>
              <a:t>Weight-height values for BMI classes</a:t>
            </a:r>
            <a:endParaRPr lang="en-US" dirty="0"/>
          </a:p>
        </p:txBody>
      </p:sp>
      <p:sp>
        <p:nvSpPr>
          <p:cNvPr id="3" name="Slide Number Placeholder 2"/>
          <p:cNvSpPr>
            <a:spLocks noGrp="1"/>
          </p:cNvSpPr>
          <p:nvPr>
            <p:ph type="sldNum" sz="quarter" idx="12"/>
          </p:nvPr>
        </p:nvSpPr>
        <p:spPr/>
        <p:txBody>
          <a:bodyPr/>
          <a:lstStyle/>
          <a:p>
            <a:fld id="{BECC9DCE-C2FB-42F3-BFB5-B8D2D52F1112}" type="slidenum">
              <a:rPr lang="en-US" smtClean="0"/>
              <a:pPr/>
              <a:t>24</a:t>
            </a:fld>
            <a:endParaRPr lang="en-US" dirty="0"/>
          </a:p>
        </p:txBody>
      </p:sp>
      <p:graphicFrame>
        <p:nvGraphicFramePr>
          <p:cNvPr id="5" name="Chart 4"/>
          <p:cNvGraphicFramePr/>
          <p:nvPr>
            <p:extLst>
              <p:ext uri="{D42A27DB-BD31-4B8C-83A1-F6EECF244321}">
                <p14:modId xmlns:p14="http://schemas.microsoft.com/office/powerpoint/2010/main" val="670389614"/>
              </p:ext>
            </p:extLst>
          </p:nvPr>
        </p:nvGraphicFramePr>
        <p:xfrm>
          <a:off x="457200" y="1271588"/>
          <a:ext cx="8153400" cy="5053012"/>
        </p:xfrm>
        <a:graphic>
          <a:graphicData uri="http://schemas.openxmlformats.org/drawingml/2006/chart">
            <c:chart xmlns:c="http://schemas.openxmlformats.org/drawingml/2006/chart" xmlns:r="http://schemas.openxmlformats.org/officeDocument/2006/relationships" r:id="rId3"/>
          </a:graphicData>
        </a:graphic>
      </p:graphicFrame>
      <p:pic>
        <p:nvPicPr>
          <p:cNvPr id="6" name="Picture 5" descr="tc_logo.png"/>
          <p:cNvPicPr>
            <a:picLocks noChangeAspect="1"/>
          </p:cNvPicPr>
          <p:nvPr/>
        </p:nvPicPr>
        <p:blipFill>
          <a:blip r:embed="rId4" cstate="print"/>
          <a:stretch>
            <a:fillRect/>
          </a:stretch>
        </p:blipFill>
        <p:spPr>
          <a:xfrm>
            <a:off x="0" y="6400800"/>
            <a:ext cx="481350" cy="457200"/>
          </a:xfrm>
          <a:prstGeom prst="rect">
            <a:avLst/>
          </a:prstGeom>
        </p:spPr>
      </p:pic>
      <p:sp>
        <p:nvSpPr>
          <p:cNvPr id="7" name="TextBox 6"/>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8" name="TextBox 7"/>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normAutofit fontScale="90000"/>
          </a:bodyPr>
          <a:lstStyle/>
          <a:p>
            <a:r>
              <a:rPr lang="en-US" dirty="0"/>
              <a:t>Equivalence class substitution functions</a:t>
            </a:r>
          </a:p>
        </p:txBody>
      </p:sp>
      <p:sp>
        <p:nvSpPr>
          <p:cNvPr id="3" name="Slide Number Placeholder 2"/>
          <p:cNvSpPr>
            <a:spLocks noGrp="1"/>
          </p:cNvSpPr>
          <p:nvPr>
            <p:ph type="sldNum" sz="quarter" idx="12"/>
          </p:nvPr>
        </p:nvSpPr>
        <p:spPr/>
        <p:txBody>
          <a:bodyPr/>
          <a:lstStyle/>
          <a:p>
            <a:fld id="{BECC9DCE-C2FB-42F3-BFB5-B8D2D52F1112}" type="slidenum">
              <a:rPr lang="en-US" smtClean="0"/>
              <a:pPr/>
              <a:t>25</a:t>
            </a:fld>
            <a:endParaRPr lang="en-US" dirty="0"/>
          </a:p>
        </p:txBody>
      </p:sp>
      <p:sp>
        <p:nvSpPr>
          <p:cNvPr id="5" name="Content Placeholder 2"/>
          <p:cNvSpPr txBox="1">
            <a:spLocks/>
          </p:cNvSpPr>
          <p:nvPr/>
        </p:nvSpPr>
        <p:spPr>
          <a:xfrm>
            <a:off x="424544" y="762000"/>
            <a:ext cx="3995056" cy="4440703"/>
          </a:xfrm>
          <a:prstGeom prst="rect">
            <a:avLst/>
          </a:prstGeom>
          <a:solidFill>
            <a:srgbClr val="F9F688"/>
          </a:solidFill>
          <a:ln w="12700">
            <a:solidFill>
              <a:schemeClr val="tx1"/>
            </a:solidFill>
          </a:ln>
        </p:spPr>
        <p:txBody>
          <a:bodyPr/>
          <a:lstStyle/>
          <a:p>
            <a:r>
              <a:rPr lang="en-US" sz="1600" dirty="0"/>
              <a:t>Accidental equivalence class coverage</a:t>
            </a:r>
          </a:p>
          <a:p>
            <a:r>
              <a:rPr lang="en-US" sz="1600" dirty="0"/>
              <a:t>$Age</a:t>
            </a:r>
          </a:p>
          <a:p>
            <a:r>
              <a:rPr lang="en-US" sz="1600" dirty="0"/>
              <a:t>$Weight</a:t>
            </a:r>
          </a:p>
          <a:p>
            <a:r>
              <a:rPr lang="en-US" sz="1600" dirty="0"/>
              <a:t>$Height</a:t>
            </a:r>
          </a:p>
          <a:p>
            <a:r>
              <a:rPr lang="en-US" sz="1600" dirty="0"/>
              <a:t>$Sex</a:t>
            </a:r>
          </a:p>
          <a:p>
            <a:r>
              <a:rPr lang="en-US" sz="1600" dirty="0"/>
              <a:t>Intake</a:t>
            </a:r>
          </a:p>
          <a:p>
            <a:r>
              <a:rPr lang="en-US" sz="1600" dirty="0"/>
              <a:t>Medicare equivalence class</a:t>
            </a:r>
          </a:p>
          <a:p>
            <a:r>
              <a:rPr lang="en-US" sz="1600" dirty="0"/>
              <a:t>Child equivalence class</a:t>
            </a:r>
          </a:p>
          <a:p>
            <a:r>
              <a:rPr lang="en-US" sz="1600" dirty="0"/>
              <a:t>Adult equivalence class</a:t>
            </a:r>
          </a:p>
          <a:p>
            <a:r>
              <a:rPr lang="en-US" sz="1600" dirty="0"/>
              <a:t>#</a:t>
            </a:r>
          </a:p>
          <a:p>
            <a:r>
              <a:rPr lang="en-US" sz="1600" dirty="0"/>
              <a:t>15 42 67</a:t>
            </a:r>
          </a:p>
          <a:p>
            <a:r>
              <a:rPr lang="en-US" sz="1600" dirty="0"/>
              <a:t>120 190</a:t>
            </a:r>
          </a:p>
          <a:p>
            <a:r>
              <a:rPr lang="en-US" sz="1600" dirty="0"/>
              <a:t>64 71</a:t>
            </a:r>
          </a:p>
          <a:p>
            <a:r>
              <a:rPr lang="en-US" sz="1600" dirty="0"/>
              <a:t>female male</a:t>
            </a:r>
          </a:p>
          <a:p>
            <a:r>
              <a:rPr lang="en-US" sz="1600" dirty="0"/>
              <a:t>2000 3000</a:t>
            </a:r>
          </a:p>
          <a:p>
            <a:r>
              <a:rPr lang="en-US" sz="1600" dirty="0"/>
              <a:t>Medicare_report($Age)</a:t>
            </a:r>
          </a:p>
          <a:p>
            <a:r>
              <a:rPr lang="en-US" sz="1600" dirty="0"/>
              <a:t>Child_report($Age,$Sex)</a:t>
            </a:r>
          </a:p>
          <a:p>
            <a:r>
              <a:rPr lang="en-US" sz="1600" dirty="0"/>
              <a:t>Adult_report($Age,$Weight,$Height)</a:t>
            </a:r>
          </a:p>
        </p:txBody>
      </p:sp>
      <p:sp>
        <p:nvSpPr>
          <p:cNvPr id="6" name="Content Placeholder 2"/>
          <p:cNvSpPr txBox="1">
            <a:spLocks/>
          </p:cNvSpPr>
          <p:nvPr/>
        </p:nvSpPr>
        <p:spPr>
          <a:xfrm>
            <a:off x="4767944" y="762000"/>
            <a:ext cx="3995056" cy="4440702"/>
          </a:xfrm>
          <a:prstGeom prst="rect">
            <a:avLst/>
          </a:prstGeom>
          <a:solidFill>
            <a:srgbClr val="F9F688"/>
          </a:solidFill>
          <a:ln w="12700">
            <a:solidFill>
              <a:schemeClr val="tx1"/>
            </a:solidFill>
          </a:ln>
        </p:spPr>
        <p:txBody>
          <a:bodyPr/>
          <a:lstStyle/>
          <a:p>
            <a:r>
              <a:rPr lang="en-US" sz="1600" b="1" dirty="0"/>
              <a:t>Incomplete equivalence class coverage</a:t>
            </a:r>
          </a:p>
          <a:p>
            <a:r>
              <a:rPr lang="en-US" sz="1600" dirty="0"/>
              <a:t>$Age</a:t>
            </a:r>
          </a:p>
          <a:p>
            <a:r>
              <a:rPr lang="en-US" sz="1600" dirty="0"/>
              <a:t>$Weight</a:t>
            </a:r>
          </a:p>
          <a:p>
            <a:r>
              <a:rPr lang="en-US" sz="1600" dirty="0"/>
              <a:t>$Height</a:t>
            </a:r>
          </a:p>
          <a:p>
            <a:r>
              <a:rPr lang="en-US" sz="1600" dirty="0"/>
              <a:t>$Sex</a:t>
            </a:r>
          </a:p>
          <a:p>
            <a:r>
              <a:rPr lang="en-US" sz="1600" dirty="0"/>
              <a:t>Intake</a:t>
            </a:r>
          </a:p>
          <a:p>
            <a:r>
              <a:rPr lang="en-US" sz="1600" dirty="0"/>
              <a:t>Medicare equivalence class</a:t>
            </a:r>
          </a:p>
          <a:p>
            <a:r>
              <a:rPr lang="en-US" sz="1600" dirty="0"/>
              <a:t>Child equivalence class</a:t>
            </a:r>
          </a:p>
          <a:p>
            <a:r>
              <a:rPr lang="en-US" sz="1600" dirty="0"/>
              <a:t>Adult equivalence class</a:t>
            </a:r>
          </a:p>
          <a:p>
            <a:r>
              <a:rPr lang="en-US" sz="1600" dirty="0"/>
              <a:t>#</a:t>
            </a:r>
          </a:p>
          <a:p>
            <a:r>
              <a:rPr lang="en-US" sz="1600" b="1" dirty="0"/>
              <a:t>42 67 15</a:t>
            </a:r>
          </a:p>
          <a:p>
            <a:r>
              <a:rPr lang="en-US" sz="1600" dirty="0"/>
              <a:t>120 190</a:t>
            </a:r>
          </a:p>
          <a:p>
            <a:r>
              <a:rPr lang="en-US" sz="1600" dirty="0"/>
              <a:t>64 71</a:t>
            </a:r>
          </a:p>
          <a:p>
            <a:r>
              <a:rPr lang="en-US" sz="1600" dirty="0"/>
              <a:t>female male</a:t>
            </a:r>
          </a:p>
          <a:p>
            <a:r>
              <a:rPr lang="en-US" sz="1600" dirty="0"/>
              <a:t>2000 3000</a:t>
            </a:r>
          </a:p>
          <a:p>
            <a:r>
              <a:rPr lang="en-US" sz="1600" dirty="0"/>
              <a:t>Medicare_report($Age)</a:t>
            </a:r>
          </a:p>
          <a:p>
            <a:r>
              <a:rPr lang="en-US" sz="1600" dirty="0"/>
              <a:t>Child_report($Age,$Sex)</a:t>
            </a:r>
          </a:p>
          <a:p>
            <a:r>
              <a:rPr lang="en-US" sz="1600" dirty="0"/>
              <a:t>Adult_report($Age,$Weight,$Height)</a:t>
            </a:r>
          </a:p>
        </p:txBody>
      </p:sp>
      <p:pic>
        <p:nvPicPr>
          <p:cNvPr id="7" name="Picture 6"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
        <p:nvSpPr>
          <p:cNvPr id="10" name="TextBox 9"/>
          <p:cNvSpPr txBox="1"/>
          <p:nvPr/>
        </p:nvSpPr>
        <p:spPr>
          <a:xfrm>
            <a:off x="990600" y="5257800"/>
            <a:ext cx="7169725" cy="1200329"/>
          </a:xfrm>
          <a:prstGeom prst="rect">
            <a:avLst/>
          </a:prstGeom>
          <a:noFill/>
        </p:spPr>
        <p:txBody>
          <a:bodyPr wrap="square" rtlCol="0">
            <a:spAutoFit/>
          </a:bodyPr>
          <a:lstStyle/>
          <a:p>
            <a:pPr marL="342900" indent="-342900">
              <a:buFont typeface="Arial" panose="020B0604020202020204" pitchFamily="34" charset="0"/>
              <a:buChar char="•"/>
            </a:pPr>
            <a:r>
              <a:rPr lang="en-US" sz="2400" dirty="0"/>
              <a:t>Equivalence class functions return expected ECs from determinant factors in generated test cases</a:t>
            </a:r>
          </a:p>
          <a:p>
            <a:pPr marL="342900" indent="-342900">
              <a:buFont typeface="Arial" panose="020B0604020202020204" pitchFamily="34" charset="0"/>
              <a:buChar char="•"/>
            </a:pPr>
            <a:r>
              <a:rPr lang="en-US" sz="2400" dirty="0"/>
              <a:t>Same pairwise requests, but with Age values rotated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endCondLst>
                                    <p:cond evt="onNext" delay="0">
                                      <p:tgtEl>
                                        <p:sldTgt/>
                                      </p:tgtEl>
                                    </p:cond>
                                  </p:endCondLst>
                                  <p:childTnLst>
                                    <p:set>
                                      <p:cBhvr>
                                        <p:cTn id="8" dur="1" fill="hold">
                                          <p:stCondLst>
                                            <p:cond delay="0"/>
                                          </p:stCondLst>
                                        </p:cTn>
                                        <p:tgtEl>
                                          <p:spTgt spid="6">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endCondLst>
                                    <p:cond evt="onNext" delay="0">
                                      <p:tgtEl>
                                        <p:sldTgt/>
                                      </p:tgtEl>
                                    </p:cond>
                                  </p:endCondLst>
                                  <p:childTnLst>
                                    <p:set>
                                      <p:cBhvr>
                                        <p:cTn id="28" dur="1" fill="hold">
                                          <p:stCondLst>
                                            <p:cond delay="0"/>
                                          </p:stCondLst>
                                        </p:cTn>
                                        <p:tgtEl>
                                          <p:spTgt spid="6">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6">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
                                            <p:txEl>
                                              <p:pRg st="16" end="1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
                                            <p:txEl>
                                              <p:pRg st="17" end="17"/>
                                            </p:txEl>
                                          </p:spTgt>
                                        </p:tgtEl>
                                        <p:attrNameLst>
                                          <p:attrName>style.visibility</p:attrName>
                                        </p:attrNameLst>
                                      </p:cBhvr>
                                      <p:to>
                                        <p:strVal val="visible"/>
                                      </p:to>
                                    </p:set>
                                  </p:childTnLst>
                                </p:cTn>
                              </p:par>
                              <p:par>
                                <p:cTn id="43" presetID="15" presetClass="emph" presetSubtype="0" nodeType="withEffect">
                                  <p:stCondLst>
                                    <p:cond delay="0"/>
                                  </p:stCondLst>
                                  <p:endCondLst>
                                    <p:cond evt="onNext" delay="0">
                                      <p:tgtEl>
                                        <p:sldTgt/>
                                      </p:tgtEl>
                                    </p:cond>
                                  </p:endCondLst>
                                  <p:childTnLst>
                                    <p:set>
                                      <p:cBhvr override="childStyle">
                                        <p:cTn id="44" dur="indefinite"/>
                                        <p:tgtEl>
                                          <p:spTgt spid="5">
                                            <p:txEl>
                                              <p:pRg st="0" end="0"/>
                                            </p:txEl>
                                          </p:spTgt>
                                        </p:tgtEl>
                                        <p:attrNameLst>
                                          <p:attrName>style.fontWeight</p:attrName>
                                        </p:attrNameLst>
                                      </p:cBhvr>
                                      <p:to>
                                        <p:strVal val="bold"/>
                                      </p:to>
                                    </p:set>
                                  </p:childTnLst>
                                </p:cTn>
                              </p:par>
                              <p:par>
                                <p:cTn id="45" presetID="15" presetClass="emph" presetSubtype="0" nodeType="withEffect">
                                  <p:stCondLst>
                                    <p:cond delay="0"/>
                                  </p:stCondLst>
                                  <p:endCondLst>
                                    <p:cond evt="onNext" delay="0">
                                      <p:tgtEl>
                                        <p:sldTgt/>
                                      </p:tgtEl>
                                    </p:cond>
                                  </p:endCondLst>
                                  <p:childTnLst>
                                    <p:set>
                                      <p:cBhvr override="childStyle">
                                        <p:cTn id="46" dur="indefinite"/>
                                        <p:tgtEl>
                                          <p:spTgt spid="5">
                                            <p:txEl>
                                              <p:pRg st="10" end="10"/>
                                            </p:txEl>
                                          </p:spTgt>
                                        </p:tgtEl>
                                        <p:attrNameLst>
                                          <p:attrName>style.fontWeight</p:attrName>
                                        </p:attrNameLst>
                                      </p:cBhvr>
                                      <p:to>
                                        <p:strVal val="bold"/>
                                      </p:to>
                                    </p:set>
                                  </p:childTnLst>
                                </p:cTn>
                              </p:par>
                              <p:par>
                                <p:cTn id="47" presetID="1" presetClass="entr" presetSubtype="0" fill="hold" nodeType="withEffect">
                                  <p:stCondLst>
                                    <p:cond delay="0"/>
                                  </p:stCondLst>
                                  <p:childTnLst>
                                    <p:set>
                                      <p:cBhvr>
                                        <p:cTn id="48"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97716"/>
            <a:ext cx="8839200" cy="1143000"/>
          </a:xfrm>
        </p:spPr>
        <p:txBody>
          <a:bodyPr>
            <a:normAutofit fontScale="90000"/>
          </a:bodyPr>
          <a:lstStyle/>
          <a:p>
            <a:r>
              <a:rPr lang="en-US" dirty="0"/>
              <a:t>Equivalence class substitution functions</a:t>
            </a:r>
          </a:p>
        </p:txBody>
      </p:sp>
      <p:sp>
        <p:nvSpPr>
          <p:cNvPr id="3" name="Slide Number Placeholder 2"/>
          <p:cNvSpPr>
            <a:spLocks noGrp="1"/>
          </p:cNvSpPr>
          <p:nvPr>
            <p:ph type="sldNum" sz="quarter" idx="12"/>
          </p:nvPr>
        </p:nvSpPr>
        <p:spPr/>
        <p:txBody>
          <a:bodyPr/>
          <a:lstStyle/>
          <a:p>
            <a:fld id="{BECC9DCE-C2FB-42F3-BFB5-B8D2D52F1112}" type="slidenum">
              <a:rPr lang="en-US" smtClean="0"/>
              <a:pPr/>
              <a:t>26</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962766814"/>
              </p:ext>
            </p:extLst>
          </p:nvPr>
        </p:nvGraphicFramePr>
        <p:xfrm>
          <a:off x="479788" y="780812"/>
          <a:ext cx="8130812" cy="2267188"/>
        </p:xfrm>
        <a:graphic>
          <a:graphicData uri="http://schemas.openxmlformats.org/drawingml/2006/table">
            <a:tbl>
              <a:tblPr/>
              <a:tblGrid>
                <a:gridCol w="766715">
                  <a:extLst>
                    <a:ext uri="{9D8B030D-6E8A-4147-A177-3AD203B41FA5}">
                      <a16:colId xmlns:a16="http://schemas.microsoft.com/office/drawing/2014/main" val="20000"/>
                    </a:ext>
                  </a:extLst>
                </a:gridCol>
                <a:gridCol w="981370">
                  <a:extLst>
                    <a:ext uri="{9D8B030D-6E8A-4147-A177-3AD203B41FA5}">
                      <a16:colId xmlns:a16="http://schemas.microsoft.com/office/drawing/2014/main" val="20001"/>
                    </a:ext>
                  </a:extLst>
                </a:gridCol>
                <a:gridCol w="770525">
                  <a:extLst>
                    <a:ext uri="{9D8B030D-6E8A-4147-A177-3AD203B41FA5}">
                      <a16:colId xmlns:a16="http://schemas.microsoft.com/office/drawing/2014/main" val="20002"/>
                    </a:ext>
                  </a:extLst>
                </a:gridCol>
                <a:gridCol w="705352">
                  <a:extLst>
                    <a:ext uri="{9D8B030D-6E8A-4147-A177-3AD203B41FA5}">
                      <a16:colId xmlns:a16="http://schemas.microsoft.com/office/drawing/2014/main" val="20003"/>
                    </a:ext>
                  </a:extLst>
                </a:gridCol>
                <a:gridCol w="981370">
                  <a:extLst>
                    <a:ext uri="{9D8B030D-6E8A-4147-A177-3AD203B41FA5}">
                      <a16:colId xmlns:a16="http://schemas.microsoft.com/office/drawing/2014/main" val="20004"/>
                    </a:ext>
                  </a:extLst>
                </a:gridCol>
                <a:gridCol w="981370">
                  <a:extLst>
                    <a:ext uri="{9D8B030D-6E8A-4147-A177-3AD203B41FA5}">
                      <a16:colId xmlns:a16="http://schemas.microsoft.com/office/drawing/2014/main" val="20005"/>
                    </a:ext>
                  </a:extLst>
                </a:gridCol>
                <a:gridCol w="981370">
                  <a:extLst>
                    <a:ext uri="{9D8B030D-6E8A-4147-A177-3AD203B41FA5}">
                      <a16:colId xmlns:a16="http://schemas.microsoft.com/office/drawing/2014/main" val="20006"/>
                    </a:ext>
                  </a:extLst>
                </a:gridCol>
                <a:gridCol w="981370">
                  <a:extLst>
                    <a:ext uri="{9D8B030D-6E8A-4147-A177-3AD203B41FA5}">
                      <a16:colId xmlns:a16="http://schemas.microsoft.com/office/drawing/2014/main" val="20007"/>
                    </a:ext>
                  </a:extLst>
                </a:gridCol>
                <a:gridCol w="981370">
                  <a:extLst>
                    <a:ext uri="{9D8B030D-6E8A-4147-A177-3AD203B41FA5}">
                      <a16:colId xmlns:a16="http://schemas.microsoft.com/office/drawing/2014/main" val="20008"/>
                    </a:ext>
                  </a:extLst>
                </a:gridCol>
              </a:tblGrid>
              <a:tr h="208540">
                <a:tc gridSpan="9">
                  <a:txBody>
                    <a:bodyPr/>
                    <a:lstStyle/>
                    <a:p>
                      <a:pPr algn="ctr" fontAlgn="b"/>
                      <a:r>
                        <a:rPr lang="en-US" sz="1400" b="1" i="0" u="none" strike="noStrike" dirty="0">
                          <a:solidFill>
                            <a:schemeClr val="bg1"/>
                          </a:solidFill>
                          <a:latin typeface="+mn-lt"/>
                        </a:rPr>
                        <a:t>Accidental equivalence class coverage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08540">
                <a:tc>
                  <a:txBody>
                    <a:bodyPr/>
                    <a:lstStyle/>
                    <a:p>
                      <a:pPr algn="ctr" fontAlgn="t"/>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5">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Input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3">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Equivalence class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594946970"/>
                  </a:ext>
                </a:extLst>
              </a:tr>
              <a:tr h="208540">
                <a:tc>
                  <a:txBody>
                    <a:bodyPr/>
                    <a:lstStyle/>
                    <a:p>
                      <a:pPr algn="ctr" fontAlgn="t"/>
                      <a:r>
                        <a:rPr lang="en-US" sz="1400" b="1" i="1" u="none" strike="noStrike" dirty="0">
                          <a:solidFill>
                            <a:srgbClr val="000000"/>
                          </a:solidFill>
                          <a:latin typeface="Calibri"/>
                        </a:rPr>
                        <a:t>Test Case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Age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Weight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Height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Sex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Intake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Medicare</a:t>
                      </a:r>
                      <a:r>
                        <a:rPr lang="en-US" sz="1400" b="1" i="0" u="none" strike="noStrike" baseline="30000" dirty="0">
                          <a:solidFill>
                            <a:schemeClr val="tx1"/>
                          </a:solidFill>
                          <a:latin typeface="Calibri"/>
                        </a:rPr>
                        <a:t>s</a:t>
                      </a:r>
                      <a:endParaRPr lang="en-US" sz="14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Calibri"/>
                        </a:rPr>
                        <a:t>Child</a:t>
                      </a:r>
                      <a:r>
                        <a:rPr lang="en-US" sz="1400" b="1" i="0" u="none" strike="noStrike" baseline="30000" dirty="0">
                          <a:solidFill>
                            <a:schemeClr val="tx1"/>
                          </a:solidFill>
                          <a:latin typeface="+mn-lt"/>
                        </a:rPr>
                        <a:t>s</a:t>
                      </a:r>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Calibri"/>
                        </a:rPr>
                        <a:t>Adult</a:t>
                      </a:r>
                      <a:r>
                        <a:rPr lang="en-US" sz="1400" b="1" i="0" u="none" strike="noStrike" baseline="30000" dirty="0">
                          <a:solidFill>
                            <a:schemeClr val="tx1"/>
                          </a:solidFill>
                          <a:latin typeface="+mn-lt"/>
                        </a:rPr>
                        <a:t>s</a:t>
                      </a:r>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2"/>
                  </a:ext>
                </a:extLst>
              </a:tr>
              <a:tr h="208540">
                <a:tc>
                  <a:txBody>
                    <a:bodyPr/>
                    <a:lstStyle/>
                    <a:p>
                      <a:pPr algn="r" fontAlgn="t"/>
                      <a:r>
                        <a:rPr lang="en-US" sz="1400" b="0" i="0" u="none" strike="noStrike" dirty="0">
                          <a:solidFill>
                            <a:srgbClr val="000000"/>
                          </a:solidFill>
                          <a:latin typeface="Calibri"/>
                        </a:rPr>
                        <a:t>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chemeClr val="tx1"/>
                          </a:solidFill>
                          <a:latin typeface="Calibri"/>
                        </a:rPr>
                        <a:t>67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a:lnSpc>
                          <a:spcPct val="115000"/>
                        </a:lnSpc>
                        <a:spcBef>
                          <a:spcPts val="0"/>
                        </a:spcBef>
                        <a:spcAft>
                          <a:spcPts val="0"/>
                        </a:spcAft>
                      </a:pPr>
                      <a:r>
                        <a:rPr lang="en-US" sz="1400" dirty="0">
                          <a:solidFill>
                            <a:srgbClr val="000000"/>
                          </a:solidFill>
                          <a:latin typeface="+mn-lt"/>
                          <a:ea typeface="Calibri"/>
                          <a:cs typeface="Times New Roman"/>
                        </a:rPr>
                        <a:t>underweight</a:t>
                      </a:r>
                      <a:endParaRPr lang="en-US" sz="1400" dirty="0">
                        <a:latin typeface="+mn-lt"/>
                        <a:ea typeface="Calibri"/>
                        <a:cs typeface="Times New Roman"/>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3"/>
                  </a:ext>
                </a:extLst>
              </a:tr>
              <a:tr h="208540">
                <a:tc>
                  <a:txBody>
                    <a:bodyPr/>
                    <a:lstStyle/>
                    <a:p>
                      <a:pPr algn="r" fontAlgn="t"/>
                      <a:r>
                        <a:rPr lang="en-US" sz="1400" b="0" i="0" u="none" strike="noStrike" dirty="0">
                          <a:solidFill>
                            <a:srgbClr val="000000"/>
                          </a:solidFill>
                          <a:latin typeface="Calibri"/>
                        </a:rPr>
                        <a:t>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chemeClr val="tx1"/>
                          </a:solidFill>
                          <a:latin typeface="Calibri"/>
                        </a:rPr>
                        <a:t>67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4"/>
                  </a:ext>
                </a:extLst>
              </a:tr>
              <a:tr h="208540">
                <a:tc>
                  <a:txBody>
                    <a:bodyPr/>
                    <a:lstStyle/>
                    <a:p>
                      <a:pPr algn="r" fontAlgn="t"/>
                      <a:r>
                        <a:rPr lang="en-US" sz="1400" b="0" i="0" u="none" strike="noStrike" dirty="0">
                          <a:solidFill>
                            <a:srgbClr val="000000"/>
                          </a:solidFill>
                          <a:latin typeface="Calibri"/>
                        </a:rPr>
                        <a:t>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42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5"/>
                  </a:ext>
                </a:extLst>
              </a:tr>
              <a:tr h="208540">
                <a:tc>
                  <a:txBody>
                    <a:bodyPr/>
                    <a:lstStyle/>
                    <a:p>
                      <a:pPr algn="r" fontAlgn="t"/>
                      <a:r>
                        <a:rPr lang="en-US" sz="1400" b="0" i="0" u="none" strike="noStrike" dirty="0">
                          <a:solidFill>
                            <a:srgbClr val="000000"/>
                          </a:solidFill>
                          <a:latin typeface="Calibri"/>
                        </a:rPr>
                        <a:t>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boy</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6"/>
                  </a:ext>
                </a:extLst>
              </a:tr>
              <a:tr h="208540">
                <a:tc>
                  <a:txBody>
                    <a:bodyPr/>
                    <a:lstStyle/>
                    <a:p>
                      <a:pPr algn="r" fontAlgn="t"/>
                      <a:r>
                        <a:rPr lang="en-US" sz="1400" b="0" i="0" u="none" strike="noStrike" dirty="0">
                          <a:solidFill>
                            <a:srgbClr val="000000"/>
                          </a:solidFill>
                          <a:latin typeface="Calibri"/>
                        </a:rPr>
                        <a:t>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42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7"/>
                  </a:ext>
                </a:extLst>
              </a:tr>
              <a:tr h="208540">
                <a:tc>
                  <a:txBody>
                    <a:bodyPr/>
                    <a:lstStyle/>
                    <a:p>
                      <a:pPr algn="r" fontAlgn="t"/>
                      <a:r>
                        <a:rPr lang="en-US" sz="1400" b="0" i="0" u="none" strike="noStrike" dirty="0">
                          <a:solidFill>
                            <a:srgbClr val="000000"/>
                          </a:solidFill>
                          <a:latin typeface="Calibri"/>
                        </a:rPr>
                        <a:t>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girl</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8"/>
                  </a:ext>
                </a:extLst>
              </a:tr>
              <a:tr h="208540">
                <a:tc gridSpan="6">
                  <a:txBody>
                    <a:bodyPr/>
                    <a:lstStyle/>
                    <a:p>
                      <a:pPr marL="0" marR="0" indent="0" algn="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Equivalence classes covered:</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b"/>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2 of 2</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3 of 3</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5 of 5</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9"/>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46684008"/>
              </p:ext>
            </p:extLst>
          </p:nvPr>
        </p:nvGraphicFramePr>
        <p:xfrm>
          <a:off x="479787" y="3085284"/>
          <a:ext cx="8130813" cy="2267188"/>
        </p:xfrm>
        <a:graphic>
          <a:graphicData uri="http://schemas.openxmlformats.org/drawingml/2006/table">
            <a:tbl>
              <a:tblPr/>
              <a:tblGrid>
                <a:gridCol w="766716">
                  <a:extLst>
                    <a:ext uri="{9D8B030D-6E8A-4147-A177-3AD203B41FA5}">
                      <a16:colId xmlns:a16="http://schemas.microsoft.com/office/drawing/2014/main" val="20000"/>
                    </a:ext>
                  </a:extLst>
                </a:gridCol>
                <a:gridCol w="981370">
                  <a:extLst>
                    <a:ext uri="{9D8B030D-6E8A-4147-A177-3AD203B41FA5}">
                      <a16:colId xmlns:a16="http://schemas.microsoft.com/office/drawing/2014/main" val="20001"/>
                    </a:ext>
                  </a:extLst>
                </a:gridCol>
                <a:gridCol w="770525">
                  <a:extLst>
                    <a:ext uri="{9D8B030D-6E8A-4147-A177-3AD203B41FA5}">
                      <a16:colId xmlns:a16="http://schemas.microsoft.com/office/drawing/2014/main" val="20002"/>
                    </a:ext>
                  </a:extLst>
                </a:gridCol>
                <a:gridCol w="705352">
                  <a:extLst>
                    <a:ext uri="{9D8B030D-6E8A-4147-A177-3AD203B41FA5}">
                      <a16:colId xmlns:a16="http://schemas.microsoft.com/office/drawing/2014/main" val="20003"/>
                    </a:ext>
                  </a:extLst>
                </a:gridCol>
                <a:gridCol w="981370">
                  <a:extLst>
                    <a:ext uri="{9D8B030D-6E8A-4147-A177-3AD203B41FA5}">
                      <a16:colId xmlns:a16="http://schemas.microsoft.com/office/drawing/2014/main" val="20004"/>
                    </a:ext>
                  </a:extLst>
                </a:gridCol>
                <a:gridCol w="981370">
                  <a:extLst>
                    <a:ext uri="{9D8B030D-6E8A-4147-A177-3AD203B41FA5}">
                      <a16:colId xmlns:a16="http://schemas.microsoft.com/office/drawing/2014/main" val="20005"/>
                    </a:ext>
                  </a:extLst>
                </a:gridCol>
                <a:gridCol w="981370">
                  <a:extLst>
                    <a:ext uri="{9D8B030D-6E8A-4147-A177-3AD203B41FA5}">
                      <a16:colId xmlns:a16="http://schemas.microsoft.com/office/drawing/2014/main" val="20006"/>
                    </a:ext>
                  </a:extLst>
                </a:gridCol>
                <a:gridCol w="981370">
                  <a:extLst>
                    <a:ext uri="{9D8B030D-6E8A-4147-A177-3AD203B41FA5}">
                      <a16:colId xmlns:a16="http://schemas.microsoft.com/office/drawing/2014/main" val="20007"/>
                    </a:ext>
                  </a:extLst>
                </a:gridCol>
                <a:gridCol w="981370">
                  <a:extLst>
                    <a:ext uri="{9D8B030D-6E8A-4147-A177-3AD203B41FA5}">
                      <a16:colId xmlns:a16="http://schemas.microsoft.com/office/drawing/2014/main" val="20008"/>
                    </a:ext>
                  </a:extLst>
                </a:gridCol>
              </a:tblGrid>
              <a:tr h="208540">
                <a:tc gridSpan="9">
                  <a:txBody>
                    <a:bodyPr/>
                    <a:lstStyle/>
                    <a:p>
                      <a:pPr algn="ctr" fontAlgn="b"/>
                      <a:r>
                        <a:rPr lang="en-US" sz="1400" b="1" i="0" u="none" strike="noStrike" dirty="0">
                          <a:solidFill>
                            <a:schemeClr val="bg1"/>
                          </a:solidFill>
                          <a:latin typeface="+mn-lt"/>
                        </a:rPr>
                        <a:t>Incomplete equivalence class coverage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08540">
                <a:tc>
                  <a:txBody>
                    <a:bodyPr/>
                    <a:lstStyle/>
                    <a:p>
                      <a:pPr algn="ctr" fontAlgn="t"/>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5">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Input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3">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Equivalence class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377174354"/>
                  </a:ext>
                </a:extLst>
              </a:tr>
              <a:tr h="208540">
                <a:tc>
                  <a:txBody>
                    <a:bodyPr/>
                    <a:lstStyle/>
                    <a:p>
                      <a:pPr algn="ctr" fontAlgn="t"/>
                      <a:r>
                        <a:rPr lang="en-US" sz="1400" b="1" i="1" u="none" strike="noStrike" dirty="0">
                          <a:solidFill>
                            <a:srgbClr val="000000"/>
                          </a:solidFill>
                          <a:latin typeface="Calibri"/>
                        </a:rPr>
                        <a:t>Test Case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Age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Weight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Height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Sex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Intake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Medicare</a:t>
                      </a:r>
                      <a:r>
                        <a:rPr lang="en-US" sz="1400" b="1" i="0" u="none" strike="noStrike" baseline="30000" dirty="0">
                          <a:solidFill>
                            <a:schemeClr val="tx1"/>
                          </a:solidFill>
                          <a:latin typeface="+mn-lt"/>
                        </a:rPr>
                        <a:t>s</a:t>
                      </a:r>
                      <a:endParaRPr lang="en-US" sz="14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Calibri"/>
                        </a:rPr>
                        <a:t>Child</a:t>
                      </a:r>
                      <a:r>
                        <a:rPr lang="en-US" sz="1400" b="1" i="0" u="none" strike="noStrike" baseline="30000" dirty="0">
                          <a:solidFill>
                            <a:schemeClr val="tx1"/>
                          </a:solidFill>
                          <a:latin typeface="+mn-lt"/>
                        </a:rPr>
                        <a:t>s</a:t>
                      </a:r>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Calibri"/>
                        </a:rPr>
                        <a:t>Adult</a:t>
                      </a:r>
                      <a:r>
                        <a:rPr lang="en-US" sz="1400" b="1" i="0" u="none" strike="noStrike" baseline="30000" dirty="0">
                          <a:solidFill>
                            <a:schemeClr val="tx1"/>
                          </a:solidFill>
                          <a:latin typeface="+mn-lt"/>
                        </a:rPr>
                        <a:t>s</a:t>
                      </a:r>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2"/>
                  </a:ext>
                </a:extLst>
              </a:tr>
              <a:tr h="208540">
                <a:tc>
                  <a:txBody>
                    <a:bodyPr/>
                    <a:lstStyle/>
                    <a:p>
                      <a:pPr algn="r" fontAlgn="t"/>
                      <a:r>
                        <a:rPr lang="en-US" sz="1400" b="0" i="0" u="none" strike="noStrike" dirty="0">
                          <a:solidFill>
                            <a:srgbClr val="000000"/>
                          </a:solidFill>
                          <a:latin typeface="Calibri"/>
                        </a:rPr>
                        <a:t>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chemeClr val="tx1"/>
                          </a:solidFill>
                          <a:latin typeface="Calibri"/>
                        </a:rPr>
                        <a:t>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boy</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a:lnSpc>
                          <a:spcPct val="115000"/>
                        </a:lnSpc>
                        <a:spcBef>
                          <a:spcPts val="0"/>
                        </a:spcBef>
                        <a:spcAft>
                          <a:spcPts val="0"/>
                        </a:spcAft>
                      </a:pPr>
                      <a:r>
                        <a:rPr lang="en-US" sz="1400" dirty="0">
                          <a:solidFill>
                            <a:srgbClr val="000000"/>
                          </a:solidFill>
                          <a:latin typeface="+mn-lt"/>
                          <a:ea typeface="Calibri"/>
                          <a:cs typeface="Times New Roman"/>
                        </a:rPr>
                        <a:t>no</a:t>
                      </a:r>
                      <a:endParaRPr lang="en-US" sz="1400" dirty="0">
                        <a:latin typeface="+mn-lt"/>
                        <a:ea typeface="Calibri"/>
                        <a:cs typeface="Times New Roman"/>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3"/>
                  </a:ext>
                </a:extLst>
              </a:tr>
              <a:tr h="208540">
                <a:tc>
                  <a:txBody>
                    <a:bodyPr/>
                    <a:lstStyle/>
                    <a:p>
                      <a:pPr algn="r" fontAlgn="t"/>
                      <a:r>
                        <a:rPr lang="en-US" sz="1400" b="0" i="0" u="none" strike="noStrike" dirty="0">
                          <a:solidFill>
                            <a:srgbClr val="000000"/>
                          </a:solidFill>
                          <a:latin typeface="Calibri"/>
                        </a:rPr>
                        <a:t>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chemeClr val="tx1"/>
                          </a:solidFill>
                          <a:latin typeface="Calibri"/>
                        </a:rPr>
                        <a:t>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girl</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4"/>
                  </a:ext>
                </a:extLst>
              </a:tr>
              <a:tr h="208540">
                <a:tc>
                  <a:txBody>
                    <a:bodyPr/>
                    <a:lstStyle/>
                    <a:p>
                      <a:pPr algn="r" fontAlgn="t"/>
                      <a:r>
                        <a:rPr lang="en-US" sz="1400" b="0" i="0" u="none" strike="noStrike" dirty="0">
                          <a:solidFill>
                            <a:srgbClr val="000000"/>
                          </a:solidFill>
                          <a:latin typeface="Calibri"/>
                        </a:rPr>
                        <a:t>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5"/>
                  </a:ext>
                </a:extLst>
              </a:tr>
              <a:tr h="208540">
                <a:tc>
                  <a:txBody>
                    <a:bodyPr/>
                    <a:lstStyle/>
                    <a:p>
                      <a:pPr algn="r" fontAlgn="t"/>
                      <a:r>
                        <a:rPr lang="en-US" sz="1400" b="0" i="0" u="none" strike="noStrike" dirty="0">
                          <a:solidFill>
                            <a:srgbClr val="000000"/>
                          </a:solidFill>
                          <a:latin typeface="Calibri"/>
                        </a:rPr>
                        <a:t>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42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6"/>
                  </a:ext>
                </a:extLst>
              </a:tr>
              <a:tr h="208540">
                <a:tc>
                  <a:txBody>
                    <a:bodyPr/>
                    <a:lstStyle/>
                    <a:p>
                      <a:pPr algn="r" fontAlgn="t"/>
                      <a:r>
                        <a:rPr lang="en-US" sz="1400" b="0" i="0" u="none" strike="noStrike" dirty="0">
                          <a:solidFill>
                            <a:srgbClr val="000000"/>
                          </a:solidFill>
                          <a:latin typeface="Calibri"/>
                        </a:rPr>
                        <a:t>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7"/>
                  </a:ext>
                </a:extLst>
              </a:tr>
              <a:tr h="208540">
                <a:tc>
                  <a:txBody>
                    <a:bodyPr/>
                    <a:lstStyle/>
                    <a:p>
                      <a:pPr algn="r" fontAlgn="t"/>
                      <a:r>
                        <a:rPr lang="en-US" sz="1400" b="0" i="0" u="none" strike="noStrike" dirty="0">
                          <a:solidFill>
                            <a:srgbClr val="000000"/>
                          </a:solidFill>
                          <a:latin typeface="Calibri"/>
                        </a:rPr>
                        <a:t>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42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8"/>
                  </a:ext>
                </a:extLst>
              </a:tr>
              <a:tr h="208540">
                <a:tc gridSpan="6">
                  <a:txBody>
                    <a:bodyPr/>
                    <a:lstStyle/>
                    <a:p>
                      <a:pPr marL="0" marR="0" indent="0" algn="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Equivalence classes covered:</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b"/>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2 of 2</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3 of 3</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3 of 5</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9"/>
                  </a:ext>
                </a:extLst>
              </a:tr>
            </a:tbl>
          </a:graphicData>
        </a:graphic>
      </p:graphicFrame>
      <p:sp>
        <p:nvSpPr>
          <p:cNvPr id="6" name="TextBox 5"/>
          <p:cNvSpPr txBox="1"/>
          <p:nvPr/>
        </p:nvSpPr>
        <p:spPr>
          <a:xfrm>
            <a:off x="457200" y="5352871"/>
            <a:ext cx="8132867" cy="1200329"/>
          </a:xfrm>
          <a:prstGeom prst="rect">
            <a:avLst/>
          </a:prstGeom>
          <a:noFill/>
        </p:spPr>
        <p:txBody>
          <a:bodyPr wrap="none" rtlCol="0">
            <a:spAutoFit/>
          </a:bodyPr>
          <a:lstStyle/>
          <a:p>
            <a:pPr marL="342900" indent="-342900">
              <a:buFont typeface="Arial" panose="020B0604020202020204" pitchFamily="34" charset="0"/>
              <a:buChar char="•"/>
            </a:pPr>
            <a:r>
              <a:rPr lang="en-US" sz="2400" dirty="0"/>
              <a:t>Same input factors in test cases, but with Age values rotated</a:t>
            </a:r>
          </a:p>
          <a:p>
            <a:pPr marL="342900" indent="-342900">
              <a:buFont typeface="Arial" panose="020B0604020202020204" pitchFamily="34" charset="0"/>
              <a:buChar char="•"/>
            </a:pPr>
            <a:r>
              <a:rPr lang="en-US" sz="2400" dirty="0"/>
              <a:t>Different expected ECs: underweight &amp; obese classes missing</a:t>
            </a:r>
          </a:p>
          <a:p>
            <a:pPr marL="342900" indent="-342900">
              <a:buFont typeface="Arial" panose="020B0604020202020204" pitchFamily="34" charset="0"/>
              <a:buChar char="•"/>
            </a:pPr>
            <a:r>
              <a:rPr lang="en-US" sz="2400" dirty="0"/>
              <a:t>Strength </a:t>
            </a:r>
            <a:r>
              <a:rPr lang="en-US" sz="2400" dirty="0">
                <a:latin typeface="Script MT Bold" panose="03040602040607080904" pitchFamily="66" charset="0"/>
              </a:rPr>
              <a:t>t</a:t>
            </a:r>
            <a:r>
              <a:rPr lang="en-US" sz="2400" dirty="0"/>
              <a:t> = 2 &lt; 3 = </a:t>
            </a:r>
            <a:r>
              <a:rPr lang="en-US" sz="2400" dirty="0">
                <a:latin typeface="Script MT Bold" panose="03040602040607080904" pitchFamily="66" charset="0"/>
              </a:rPr>
              <a:t>l</a:t>
            </a:r>
            <a:r>
              <a:rPr lang="en-US" sz="2400" dirty="0"/>
              <a:t>, number of Adult determinant factors</a:t>
            </a:r>
          </a:p>
        </p:txBody>
      </p:sp>
      <p:pic>
        <p:nvPicPr>
          <p:cNvPr id="7" name="Picture 6"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143000"/>
          </a:xfrm>
        </p:spPr>
        <p:txBody>
          <a:bodyPr>
            <a:normAutofit fontScale="90000"/>
          </a:bodyPr>
          <a:lstStyle/>
          <a:p>
            <a:r>
              <a:rPr lang="en-US" dirty="0"/>
              <a:t>Equivalence class combination functions</a:t>
            </a:r>
          </a:p>
        </p:txBody>
      </p:sp>
      <p:sp>
        <p:nvSpPr>
          <p:cNvPr id="3" name="Slide Number Placeholder 2"/>
          <p:cNvSpPr>
            <a:spLocks noGrp="1"/>
          </p:cNvSpPr>
          <p:nvPr>
            <p:ph type="sldNum" sz="quarter" idx="12"/>
          </p:nvPr>
        </p:nvSpPr>
        <p:spPr/>
        <p:txBody>
          <a:bodyPr/>
          <a:lstStyle/>
          <a:p>
            <a:fld id="{BECC9DCE-C2FB-42F3-BFB5-B8D2D52F1112}" type="slidenum">
              <a:rPr lang="en-US" smtClean="0"/>
              <a:pPr/>
              <a:t>27</a:t>
            </a:fld>
            <a:endParaRPr lang="en-US" dirty="0"/>
          </a:p>
        </p:txBody>
      </p:sp>
      <p:sp>
        <p:nvSpPr>
          <p:cNvPr id="5" name="Content Placeholder 2"/>
          <p:cNvSpPr txBox="1">
            <a:spLocks/>
          </p:cNvSpPr>
          <p:nvPr/>
        </p:nvSpPr>
        <p:spPr>
          <a:xfrm>
            <a:off x="457200" y="1295400"/>
            <a:ext cx="3995056" cy="4495800"/>
          </a:xfrm>
          <a:prstGeom prst="rect">
            <a:avLst/>
          </a:prstGeom>
          <a:solidFill>
            <a:srgbClr val="F9F688"/>
          </a:solidFill>
          <a:ln w="12700">
            <a:solidFill>
              <a:schemeClr val="tx1"/>
            </a:solidFill>
          </a:ln>
        </p:spPr>
        <p:txBody>
          <a:bodyPr/>
          <a:lstStyle/>
          <a:p>
            <a:r>
              <a:rPr lang="en-US" sz="1600" b="1" dirty="0"/>
              <a:t>Equivalence class coverage using EC factors</a:t>
            </a:r>
          </a:p>
          <a:p>
            <a:r>
              <a:rPr lang="en-US" sz="1600" dirty="0"/>
              <a:t>$Age</a:t>
            </a:r>
          </a:p>
          <a:p>
            <a:r>
              <a:rPr lang="en-US" sz="1600" dirty="0"/>
              <a:t>$Weight</a:t>
            </a:r>
          </a:p>
          <a:p>
            <a:r>
              <a:rPr lang="en-US" sz="1600" dirty="0"/>
              <a:t>$Height</a:t>
            </a:r>
          </a:p>
          <a:p>
            <a:r>
              <a:rPr lang="en-US" sz="1600" dirty="0"/>
              <a:t>$Sex</a:t>
            </a:r>
          </a:p>
          <a:p>
            <a:r>
              <a:rPr lang="en-US" sz="1600" dirty="0"/>
              <a:t>Intake</a:t>
            </a:r>
          </a:p>
          <a:p>
            <a:r>
              <a:rPr lang="en-US" sz="1600" dirty="0"/>
              <a:t>Medicare equivalence class</a:t>
            </a:r>
          </a:p>
          <a:p>
            <a:r>
              <a:rPr lang="en-US" sz="1600" dirty="0"/>
              <a:t>Child equivalence class</a:t>
            </a:r>
          </a:p>
          <a:p>
            <a:r>
              <a:rPr lang="en-US" sz="1600" dirty="0"/>
              <a:t>Adult equivalence class</a:t>
            </a:r>
          </a:p>
          <a:p>
            <a:r>
              <a:rPr lang="en-US" sz="1600" dirty="0"/>
              <a:t>#</a:t>
            </a:r>
          </a:p>
          <a:p>
            <a:r>
              <a:rPr lang="en-US" sz="1600" dirty="0"/>
              <a:t>15 42 67</a:t>
            </a:r>
          </a:p>
          <a:p>
            <a:r>
              <a:rPr lang="en-US" sz="1600" dirty="0"/>
              <a:t>120 190</a:t>
            </a:r>
          </a:p>
          <a:p>
            <a:r>
              <a:rPr lang="en-US" sz="1600" dirty="0"/>
              <a:t>64 71</a:t>
            </a:r>
          </a:p>
          <a:p>
            <a:r>
              <a:rPr lang="en-US" sz="1600" dirty="0"/>
              <a:t>female male</a:t>
            </a:r>
          </a:p>
          <a:p>
            <a:r>
              <a:rPr lang="en-US" sz="1600" dirty="0"/>
              <a:t>2000 3000</a:t>
            </a:r>
          </a:p>
          <a:p>
            <a:r>
              <a:rPr lang="en-US" sz="1600" b="1" dirty="0"/>
              <a:t>Medicare_report($Age)</a:t>
            </a:r>
          </a:p>
          <a:p>
            <a:r>
              <a:rPr lang="en-US" sz="1600" b="1" dirty="0"/>
              <a:t>Child_report($Age,$Sex)</a:t>
            </a:r>
          </a:p>
          <a:p>
            <a:r>
              <a:rPr lang="en-US" sz="1600" b="1" dirty="0"/>
              <a:t>Adult_report($Age,$Weight,$Height)</a:t>
            </a:r>
          </a:p>
        </p:txBody>
      </p:sp>
      <p:pic>
        <p:nvPicPr>
          <p:cNvPr id="7" name="Picture 6"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
        <p:nvSpPr>
          <p:cNvPr id="10" name="TextBox 9"/>
          <p:cNvSpPr txBox="1"/>
          <p:nvPr/>
        </p:nvSpPr>
        <p:spPr>
          <a:xfrm>
            <a:off x="4572000" y="1371600"/>
            <a:ext cx="4343400" cy="4154984"/>
          </a:xfrm>
          <a:prstGeom prst="rect">
            <a:avLst/>
          </a:prstGeom>
          <a:noFill/>
        </p:spPr>
        <p:txBody>
          <a:bodyPr wrap="square" rtlCol="0">
            <a:spAutoFit/>
          </a:bodyPr>
          <a:lstStyle/>
          <a:p>
            <a:pPr marL="342900" indent="-342900">
              <a:buFont typeface="Arial" panose="020B0604020202020204" pitchFamily="34" charset="0"/>
              <a:buChar char="•"/>
            </a:pPr>
            <a:r>
              <a:rPr lang="en-US" sz="2400" dirty="0"/>
              <a:t>Same pairwise request, but with EC combination functions</a:t>
            </a:r>
          </a:p>
          <a:p>
            <a:pPr marL="342900" indent="-342900">
              <a:buFont typeface="Arial" panose="020B0604020202020204" pitchFamily="34" charset="0"/>
              <a:buChar char="•"/>
            </a:pPr>
            <a:r>
              <a:rPr lang="en-US" sz="2400" dirty="0"/>
              <a:t>EC functions return results classes from determinant factors for test cases</a:t>
            </a:r>
          </a:p>
          <a:p>
            <a:pPr marL="342900" indent="-342900">
              <a:buFont typeface="Arial" panose="020B0604020202020204" pitchFamily="34" charset="0"/>
              <a:buChar char="•"/>
            </a:pPr>
            <a:r>
              <a:rPr lang="en-US" sz="2400" dirty="0"/>
              <a:t>1 functionally dependent block → 10 fixed values blocks</a:t>
            </a:r>
          </a:p>
          <a:p>
            <a:pPr marL="342900" indent="-342900">
              <a:buFont typeface="Arial" panose="020B0604020202020204" pitchFamily="34" charset="0"/>
              <a:buChar char="•"/>
            </a:pPr>
            <a:r>
              <a:rPr lang="en-US" sz="2400" dirty="0"/>
              <a:t>Every allowed EC value appears in at least one test case with a combination of its determinant factor values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1143000"/>
          </a:xfrm>
        </p:spPr>
        <p:txBody>
          <a:bodyPr>
            <a:normAutofit fontScale="90000"/>
          </a:bodyPr>
          <a:lstStyle/>
          <a:p>
            <a:r>
              <a:rPr lang="en-US" dirty="0"/>
              <a:t>Equivalence class combination functions</a:t>
            </a:r>
          </a:p>
        </p:txBody>
      </p:sp>
      <p:sp>
        <p:nvSpPr>
          <p:cNvPr id="3" name="Slide Number Placeholder 2"/>
          <p:cNvSpPr>
            <a:spLocks noGrp="1"/>
          </p:cNvSpPr>
          <p:nvPr>
            <p:ph type="sldNum" sz="quarter" idx="12"/>
          </p:nvPr>
        </p:nvSpPr>
        <p:spPr/>
        <p:txBody>
          <a:bodyPr/>
          <a:lstStyle/>
          <a:p>
            <a:fld id="{BECC9DCE-C2FB-42F3-BFB5-B8D2D52F1112}" type="slidenum">
              <a:rPr lang="en-US" smtClean="0"/>
              <a:pPr/>
              <a:t>28</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96126420"/>
              </p:ext>
            </p:extLst>
          </p:nvPr>
        </p:nvGraphicFramePr>
        <p:xfrm>
          <a:off x="457200" y="1154972"/>
          <a:ext cx="8130813" cy="4026628"/>
        </p:xfrm>
        <a:graphic>
          <a:graphicData uri="http://schemas.openxmlformats.org/drawingml/2006/table">
            <a:tbl>
              <a:tblPr/>
              <a:tblGrid>
                <a:gridCol w="766716">
                  <a:extLst>
                    <a:ext uri="{9D8B030D-6E8A-4147-A177-3AD203B41FA5}">
                      <a16:colId xmlns:a16="http://schemas.microsoft.com/office/drawing/2014/main" val="20000"/>
                    </a:ext>
                  </a:extLst>
                </a:gridCol>
                <a:gridCol w="981370">
                  <a:extLst>
                    <a:ext uri="{9D8B030D-6E8A-4147-A177-3AD203B41FA5}">
                      <a16:colId xmlns:a16="http://schemas.microsoft.com/office/drawing/2014/main" val="20001"/>
                    </a:ext>
                  </a:extLst>
                </a:gridCol>
                <a:gridCol w="770525">
                  <a:extLst>
                    <a:ext uri="{9D8B030D-6E8A-4147-A177-3AD203B41FA5}">
                      <a16:colId xmlns:a16="http://schemas.microsoft.com/office/drawing/2014/main" val="20002"/>
                    </a:ext>
                  </a:extLst>
                </a:gridCol>
                <a:gridCol w="705352">
                  <a:extLst>
                    <a:ext uri="{9D8B030D-6E8A-4147-A177-3AD203B41FA5}">
                      <a16:colId xmlns:a16="http://schemas.microsoft.com/office/drawing/2014/main" val="20003"/>
                    </a:ext>
                  </a:extLst>
                </a:gridCol>
                <a:gridCol w="981370">
                  <a:extLst>
                    <a:ext uri="{9D8B030D-6E8A-4147-A177-3AD203B41FA5}">
                      <a16:colId xmlns:a16="http://schemas.microsoft.com/office/drawing/2014/main" val="20004"/>
                    </a:ext>
                  </a:extLst>
                </a:gridCol>
                <a:gridCol w="981370">
                  <a:extLst>
                    <a:ext uri="{9D8B030D-6E8A-4147-A177-3AD203B41FA5}">
                      <a16:colId xmlns:a16="http://schemas.microsoft.com/office/drawing/2014/main" val="20005"/>
                    </a:ext>
                  </a:extLst>
                </a:gridCol>
                <a:gridCol w="981370">
                  <a:extLst>
                    <a:ext uri="{9D8B030D-6E8A-4147-A177-3AD203B41FA5}">
                      <a16:colId xmlns:a16="http://schemas.microsoft.com/office/drawing/2014/main" val="20006"/>
                    </a:ext>
                  </a:extLst>
                </a:gridCol>
                <a:gridCol w="981370">
                  <a:extLst>
                    <a:ext uri="{9D8B030D-6E8A-4147-A177-3AD203B41FA5}">
                      <a16:colId xmlns:a16="http://schemas.microsoft.com/office/drawing/2014/main" val="20007"/>
                    </a:ext>
                  </a:extLst>
                </a:gridCol>
                <a:gridCol w="981370">
                  <a:extLst>
                    <a:ext uri="{9D8B030D-6E8A-4147-A177-3AD203B41FA5}">
                      <a16:colId xmlns:a16="http://schemas.microsoft.com/office/drawing/2014/main" val="20008"/>
                    </a:ext>
                  </a:extLst>
                </a:gridCol>
              </a:tblGrid>
              <a:tr h="208540">
                <a:tc gridSpan="9">
                  <a:txBody>
                    <a:bodyPr/>
                    <a:lstStyle/>
                    <a:p>
                      <a:pPr algn="ctr" fontAlgn="b"/>
                      <a:r>
                        <a:rPr lang="en-US" sz="1400" b="1" i="0" u="none" strike="noStrike" dirty="0">
                          <a:solidFill>
                            <a:schemeClr val="bg1"/>
                          </a:solidFill>
                          <a:latin typeface="+mn-lt"/>
                        </a:rPr>
                        <a:t>Equivalence class coverage </a:t>
                      </a:r>
                      <a:r>
                        <a:rPr lang="en-US" sz="1400" b="1" dirty="0">
                          <a:solidFill>
                            <a:schemeClr val="bg1"/>
                          </a:solidFill>
                        </a:rPr>
                        <a:t>using equivalence class factors </a:t>
                      </a:r>
                      <a:endParaRPr lang="en-US" sz="14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08540">
                <a:tc>
                  <a:txBody>
                    <a:bodyPr/>
                    <a:lstStyle/>
                    <a:p>
                      <a:pPr algn="ctr" fontAlgn="t"/>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5">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Input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4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4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4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4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3">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Equivalence class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3907973867"/>
                  </a:ext>
                </a:extLst>
              </a:tr>
              <a:tr h="208540">
                <a:tc>
                  <a:txBody>
                    <a:bodyPr/>
                    <a:lstStyle/>
                    <a:p>
                      <a:pPr algn="ctr" fontAlgn="t"/>
                      <a:r>
                        <a:rPr lang="en-US" sz="1400" b="1" i="1" u="none" strike="noStrike" dirty="0">
                          <a:solidFill>
                            <a:srgbClr val="000000"/>
                          </a:solidFill>
                          <a:latin typeface="Calibri"/>
                        </a:rPr>
                        <a:t>Test Case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Age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Weight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Height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Sex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Intake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Medicare</a:t>
                      </a:r>
                      <a:r>
                        <a:rPr lang="en-US" sz="1400" b="1" i="0" u="none" strike="noStrike" baseline="30000" dirty="0">
                          <a:solidFill>
                            <a:schemeClr val="tx1"/>
                          </a:solidFill>
                          <a:latin typeface="+mn-lt"/>
                        </a:rPr>
                        <a:t>c</a:t>
                      </a:r>
                      <a:endParaRPr lang="en-US" sz="14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Calibri"/>
                        </a:rPr>
                        <a:t>Child</a:t>
                      </a:r>
                      <a:r>
                        <a:rPr lang="en-US" sz="1400" b="1" i="0" u="none" strike="noStrike" baseline="30000" dirty="0">
                          <a:solidFill>
                            <a:schemeClr val="tx1"/>
                          </a:solidFill>
                          <a:latin typeface="+mn-lt"/>
                        </a:rPr>
                        <a:t>c</a:t>
                      </a:r>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Calibri"/>
                        </a:rPr>
                        <a:t>Adult</a:t>
                      </a:r>
                      <a:r>
                        <a:rPr lang="en-US" sz="1400" b="1" i="0" u="none" strike="noStrike" baseline="30000" dirty="0">
                          <a:solidFill>
                            <a:schemeClr val="tx1"/>
                          </a:solidFill>
                          <a:latin typeface="+mn-lt"/>
                        </a:rPr>
                        <a:t>c</a:t>
                      </a:r>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2"/>
                  </a:ext>
                </a:extLst>
              </a:tr>
              <a:tr h="208540">
                <a:tc>
                  <a:txBody>
                    <a:bodyPr/>
                    <a:lstStyle/>
                    <a:p>
                      <a:pPr algn="r" fontAlgn="t"/>
                      <a:r>
                        <a:rPr lang="en-US" sz="1400" b="0" i="0" u="none" strike="noStrike" dirty="0">
                          <a:solidFill>
                            <a:srgbClr val="000000"/>
                          </a:solidFill>
                          <a:latin typeface="Calibri"/>
                        </a:rPr>
                        <a:t>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chemeClr val="tx1"/>
                          </a:solidFill>
                          <a:latin typeface="Calibri"/>
                        </a:rPr>
                        <a:t>42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3"/>
                  </a:ext>
                </a:extLst>
              </a:tr>
              <a:tr h="208540">
                <a:tc>
                  <a:txBody>
                    <a:bodyPr/>
                    <a:lstStyle/>
                    <a:p>
                      <a:pPr algn="r" fontAlgn="t"/>
                      <a:r>
                        <a:rPr lang="en-US" sz="1400" b="0" i="0" u="none" strike="noStrike" dirty="0">
                          <a:solidFill>
                            <a:srgbClr val="000000"/>
                          </a:solidFill>
                          <a:latin typeface="Calibri"/>
                        </a:rPr>
                        <a:t>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chemeClr val="tx1"/>
                          </a:solidFill>
                          <a:latin typeface="Calibri"/>
                        </a:rPr>
                        <a:t>67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4"/>
                  </a:ext>
                </a:extLst>
              </a:tr>
              <a:tr h="208540">
                <a:tc>
                  <a:txBody>
                    <a:bodyPr/>
                    <a:lstStyle/>
                    <a:p>
                      <a:pPr algn="r" fontAlgn="t"/>
                      <a:r>
                        <a:rPr lang="en-US" sz="1400" b="0" i="0" u="none" strike="noStrike" dirty="0">
                          <a:solidFill>
                            <a:srgbClr val="000000"/>
                          </a:solidFill>
                          <a:latin typeface="Calibri"/>
                        </a:rPr>
                        <a:t>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boy</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5"/>
                  </a:ext>
                </a:extLst>
              </a:tr>
              <a:tr h="208540">
                <a:tc>
                  <a:txBody>
                    <a:bodyPr/>
                    <a:lstStyle/>
                    <a:p>
                      <a:pPr algn="r" fontAlgn="t"/>
                      <a:r>
                        <a:rPr lang="en-US" sz="1400" b="0" i="0" u="none" strike="noStrike" dirty="0">
                          <a:solidFill>
                            <a:srgbClr val="000000"/>
                          </a:solidFill>
                          <a:latin typeface="Calibri"/>
                        </a:rPr>
                        <a:t>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girl</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6"/>
                  </a:ext>
                </a:extLst>
              </a:tr>
              <a:tr h="208540">
                <a:tc>
                  <a:txBody>
                    <a:bodyPr/>
                    <a:lstStyle/>
                    <a:p>
                      <a:pPr algn="r" fontAlgn="t"/>
                      <a:r>
                        <a:rPr lang="en-US" sz="1400" b="0" i="0" u="none" strike="noStrike" dirty="0">
                          <a:solidFill>
                            <a:srgbClr val="000000"/>
                          </a:solidFill>
                          <a:latin typeface="Calibri"/>
                        </a:rPr>
                        <a:t>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dirty="0">
                          <a:solidFill>
                            <a:srgbClr val="000000"/>
                          </a:solidFill>
                          <a:latin typeface="+mn-lt"/>
                          <a:ea typeface="Calibri"/>
                          <a:cs typeface="Times New Roman"/>
                        </a:rPr>
                        <a:t>underweight</a:t>
                      </a:r>
                      <a:endParaRPr lang="en-US" sz="1400" dirty="0">
                        <a:latin typeface="+mn-lt"/>
                        <a:ea typeface="Calibri"/>
                        <a:cs typeface="Times New Roman"/>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7"/>
                  </a:ext>
                </a:extLst>
              </a:tr>
              <a:tr h="208540">
                <a:tc>
                  <a:txBody>
                    <a:bodyPr/>
                    <a:lstStyle/>
                    <a:p>
                      <a:pPr algn="r" fontAlgn="t"/>
                      <a:r>
                        <a:rPr lang="en-US" sz="1400" b="0" i="0" u="none" strike="noStrike" dirty="0">
                          <a:solidFill>
                            <a:srgbClr val="000000"/>
                          </a:solidFill>
                          <a:latin typeface="Calibri"/>
                        </a:rPr>
                        <a:t>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42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8"/>
                  </a:ext>
                </a:extLst>
              </a:tr>
              <a:tr h="208540">
                <a:tc>
                  <a:txBody>
                    <a:bodyPr/>
                    <a:lstStyle/>
                    <a:p>
                      <a:pPr algn="r" fontAlgn="t"/>
                      <a:r>
                        <a:rPr lang="en-US" sz="1400" b="0" i="0" u="none" strike="noStrike" dirty="0">
                          <a:solidFill>
                            <a:srgbClr val="000000"/>
                          </a:solidFill>
                          <a:latin typeface="Calibri"/>
                        </a:rPr>
                        <a:t>7</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9"/>
                  </a:ext>
                </a:extLst>
              </a:tr>
              <a:tr h="208540">
                <a:tc>
                  <a:txBody>
                    <a:bodyPr/>
                    <a:lstStyle/>
                    <a:p>
                      <a:pPr algn="r" fontAlgn="t"/>
                      <a:r>
                        <a:rPr lang="en-US" sz="1400" b="0" i="0" u="none" strike="noStrike" dirty="0">
                          <a:solidFill>
                            <a:srgbClr val="000000"/>
                          </a:solidFill>
                          <a:latin typeface="Calibri"/>
                        </a:rPr>
                        <a:t>8</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42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dirty="0">
                          <a:solidFill>
                            <a:srgbClr val="000000"/>
                          </a:solidFill>
                          <a:latin typeface="+mn-lt"/>
                          <a:ea typeface="Calibri"/>
                          <a:cs typeface="Times New Roman"/>
                        </a:rPr>
                        <a:t>underweight</a:t>
                      </a:r>
                      <a:endParaRPr lang="en-US" sz="1400" dirty="0">
                        <a:latin typeface="+mn-lt"/>
                        <a:ea typeface="Calibri"/>
                        <a:cs typeface="Times New Roman"/>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0"/>
                  </a:ext>
                </a:extLst>
              </a:tr>
              <a:tr h="208540">
                <a:tc>
                  <a:txBody>
                    <a:bodyPr/>
                    <a:lstStyle/>
                    <a:p>
                      <a:pPr algn="r" fontAlgn="t"/>
                      <a:r>
                        <a:rPr lang="en-US" sz="1400" b="0" i="0" u="none" strike="noStrike" dirty="0">
                          <a:solidFill>
                            <a:srgbClr val="000000"/>
                          </a:solidFill>
                          <a:latin typeface="Calibri"/>
                        </a:rPr>
                        <a:t>9</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42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1"/>
                  </a:ext>
                </a:extLst>
              </a:tr>
              <a:tr h="208540">
                <a:tc>
                  <a:txBody>
                    <a:bodyPr/>
                    <a:lstStyle/>
                    <a:p>
                      <a:pPr algn="r" fontAlgn="t"/>
                      <a:r>
                        <a:rPr lang="en-US" sz="1400" b="0" i="0" u="none" strike="noStrike" dirty="0">
                          <a:solidFill>
                            <a:srgbClr val="000000"/>
                          </a:solidFill>
                          <a:latin typeface="Calibri"/>
                        </a:rPr>
                        <a:t>10</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boy</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2"/>
                  </a:ext>
                </a:extLst>
              </a:tr>
              <a:tr h="208540">
                <a:tc>
                  <a:txBody>
                    <a:bodyPr/>
                    <a:lstStyle/>
                    <a:p>
                      <a:pPr algn="r" fontAlgn="t"/>
                      <a:r>
                        <a:rPr lang="en-US" sz="1400" b="0" i="0" u="none" strike="noStrike" dirty="0">
                          <a:solidFill>
                            <a:srgbClr val="000000"/>
                          </a:solidFill>
                          <a:latin typeface="Calibri"/>
                        </a:rPr>
                        <a:t>11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3"/>
                  </a:ext>
                </a:extLst>
              </a:tr>
              <a:tr h="208540">
                <a:tc>
                  <a:txBody>
                    <a:bodyPr/>
                    <a:lstStyle/>
                    <a:p>
                      <a:pPr algn="r" fontAlgn="t"/>
                      <a:r>
                        <a:rPr lang="en-US" sz="1400" b="0" i="0" u="none" strike="noStrike" dirty="0">
                          <a:solidFill>
                            <a:srgbClr val="000000"/>
                          </a:solidFill>
                          <a:latin typeface="Calibri"/>
                        </a:rPr>
                        <a:t>12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girl</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4"/>
                  </a:ext>
                </a:extLst>
              </a:tr>
              <a:tr h="208540">
                <a:tc>
                  <a:txBody>
                    <a:bodyPr/>
                    <a:lstStyle/>
                    <a:p>
                      <a:pPr algn="r" fontAlgn="t"/>
                      <a:r>
                        <a:rPr lang="en-US" sz="1400" b="0" i="0" u="none" strike="noStrike" dirty="0">
                          <a:solidFill>
                            <a:srgbClr val="000000"/>
                          </a:solidFill>
                          <a:latin typeface="Calibri"/>
                        </a:rPr>
                        <a:t>13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boy</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5"/>
                  </a:ext>
                </a:extLst>
              </a:tr>
              <a:tr h="208540">
                <a:tc>
                  <a:txBody>
                    <a:bodyPr/>
                    <a:lstStyle/>
                    <a:p>
                      <a:pPr algn="r" fontAlgn="t"/>
                      <a:r>
                        <a:rPr lang="en-US" sz="1400" b="0" i="0" u="none" strike="noStrike" dirty="0">
                          <a:solidFill>
                            <a:srgbClr val="000000"/>
                          </a:solidFill>
                          <a:latin typeface="Calibri"/>
                        </a:rPr>
                        <a:t>14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girl</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6"/>
                  </a:ext>
                </a:extLst>
              </a:tr>
              <a:tr h="208540">
                <a:tc gridSpan="6">
                  <a:txBody>
                    <a:bodyPr/>
                    <a:lstStyle/>
                    <a:p>
                      <a:pPr marL="0" marR="0" indent="0" algn="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Equivalence classes covered:</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b"/>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2 of 2</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3 of 3</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5 of 5</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7"/>
                  </a:ext>
                </a:extLst>
              </a:tr>
            </a:tbl>
          </a:graphicData>
        </a:graphic>
      </p:graphicFrame>
      <p:sp>
        <p:nvSpPr>
          <p:cNvPr id="6" name="TextBox 5"/>
          <p:cNvSpPr txBox="1"/>
          <p:nvPr/>
        </p:nvSpPr>
        <p:spPr>
          <a:xfrm>
            <a:off x="381000" y="5341203"/>
            <a:ext cx="8459367" cy="830997"/>
          </a:xfrm>
          <a:prstGeom prst="rect">
            <a:avLst/>
          </a:prstGeom>
          <a:noFill/>
        </p:spPr>
        <p:txBody>
          <a:bodyPr wrap="none" rtlCol="0">
            <a:spAutoFit/>
          </a:bodyPr>
          <a:lstStyle/>
          <a:p>
            <a:pPr>
              <a:buFont typeface="Arial" pitchFamily="34" charset="0"/>
              <a:buChar char="•"/>
            </a:pPr>
            <a:r>
              <a:rPr lang="en-US" sz="2400" dirty="0"/>
              <a:t>All 10 expected ECs covered by constraints in pairwise design</a:t>
            </a:r>
          </a:p>
          <a:p>
            <a:pPr>
              <a:buFont typeface="Arial" pitchFamily="34" charset="0"/>
              <a:buChar char="•"/>
            </a:pPr>
            <a:r>
              <a:rPr lang="en-US" sz="2400" dirty="0"/>
              <a:t>Equivalence classes are paired with nondeterminant factor values</a:t>
            </a:r>
          </a:p>
        </p:txBody>
      </p:sp>
      <p:pic>
        <p:nvPicPr>
          <p:cNvPr id="7" name="Picture 6"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1143000"/>
          </a:xfrm>
        </p:spPr>
        <p:txBody>
          <a:bodyPr>
            <a:normAutofit/>
          </a:bodyPr>
          <a:lstStyle/>
          <a:p>
            <a:r>
              <a:rPr lang="en-US" dirty="0"/>
              <a:t>Age boundary values</a:t>
            </a:r>
          </a:p>
        </p:txBody>
      </p:sp>
      <p:sp>
        <p:nvSpPr>
          <p:cNvPr id="3" name="Slide Number Placeholder 2"/>
          <p:cNvSpPr>
            <a:spLocks noGrp="1"/>
          </p:cNvSpPr>
          <p:nvPr>
            <p:ph type="sldNum" sz="quarter" idx="12"/>
          </p:nvPr>
        </p:nvSpPr>
        <p:spPr/>
        <p:txBody>
          <a:bodyPr/>
          <a:lstStyle/>
          <a:p>
            <a:fld id="{BECC9DCE-C2FB-42F3-BFB5-B8D2D52F1112}" type="slidenum">
              <a:rPr lang="en-US" smtClean="0"/>
              <a:pPr/>
              <a:t>29</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661871270"/>
              </p:ext>
            </p:extLst>
          </p:nvPr>
        </p:nvGraphicFramePr>
        <p:xfrm>
          <a:off x="990600" y="762000"/>
          <a:ext cx="7162800" cy="2013948"/>
        </p:xfrm>
        <a:graphic>
          <a:graphicData uri="http://schemas.openxmlformats.org/drawingml/2006/table">
            <a:tbl>
              <a:tblPr/>
              <a:tblGrid>
                <a:gridCol w="850693">
                  <a:extLst>
                    <a:ext uri="{9D8B030D-6E8A-4147-A177-3AD203B41FA5}">
                      <a16:colId xmlns:a16="http://schemas.microsoft.com/office/drawing/2014/main" val="20000"/>
                    </a:ext>
                  </a:extLst>
                </a:gridCol>
                <a:gridCol w="876682">
                  <a:extLst>
                    <a:ext uri="{9D8B030D-6E8A-4147-A177-3AD203B41FA5}">
                      <a16:colId xmlns:a16="http://schemas.microsoft.com/office/drawing/2014/main" val="20001"/>
                    </a:ext>
                  </a:extLst>
                </a:gridCol>
                <a:gridCol w="964349">
                  <a:extLst>
                    <a:ext uri="{9D8B030D-6E8A-4147-A177-3AD203B41FA5}">
                      <a16:colId xmlns:a16="http://schemas.microsoft.com/office/drawing/2014/main" val="20002"/>
                    </a:ext>
                  </a:extLst>
                </a:gridCol>
                <a:gridCol w="526008">
                  <a:extLst>
                    <a:ext uri="{9D8B030D-6E8A-4147-A177-3AD203B41FA5}">
                      <a16:colId xmlns:a16="http://schemas.microsoft.com/office/drawing/2014/main" val="20003"/>
                    </a:ext>
                  </a:extLst>
                </a:gridCol>
                <a:gridCol w="438341">
                  <a:extLst>
                    <a:ext uri="{9D8B030D-6E8A-4147-A177-3AD203B41FA5}">
                      <a16:colId xmlns:a16="http://schemas.microsoft.com/office/drawing/2014/main" val="20004"/>
                    </a:ext>
                  </a:extLst>
                </a:gridCol>
                <a:gridCol w="1227355">
                  <a:extLst>
                    <a:ext uri="{9D8B030D-6E8A-4147-A177-3AD203B41FA5}">
                      <a16:colId xmlns:a16="http://schemas.microsoft.com/office/drawing/2014/main" val="20005"/>
                    </a:ext>
                  </a:extLst>
                </a:gridCol>
                <a:gridCol w="701345">
                  <a:extLst>
                    <a:ext uri="{9D8B030D-6E8A-4147-A177-3AD203B41FA5}">
                      <a16:colId xmlns:a16="http://schemas.microsoft.com/office/drawing/2014/main" val="20006"/>
                    </a:ext>
                  </a:extLst>
                </a:gridCol>
                <a:gridCol w="964349">
                  <a:extLst>
                    <a:ext uri="{9D8B030D-6E8A-4147-A177-3AD203B41FA5}">
                      <a16:colId xmlns:a16="http://schemas.microsoft.com/office/drawing/2014/main" val="20007"/>
                    </a:ext>
                  </a:extLst>
                </a:gridCol>
                <a:gridCol w="613678">
                  <a:extLst>
                    <a:ext uri="{9D8B030D-6E8A-4147-A177-3AD203B41FA5}">
                      <a16:colId xmlns:a16="http://schemas.microsoft.com/office/drawing/2014/main" val="20008"/>
                    </a:ext>
                  </a:extLst>
                </a:gridCol>
              </a:tblGrid>
              <a:tr h="208540">
                <a:tc gridSpan="9">
                  <a:txBody>
                    <a:bodyPr/>
                    <a:lstStyle/>
                    <a:p>
                      <a:pPr algn="ctr" fontAlgn="b"/>
                      <a:r>
                        <a:rPr lang="en-US" sz="1400" b="1" i="0" u="none" strike="noStrike" dirty="0">
                          <a:solidFill>
                            <a:schemeClr val="bg1"/>
                          </a:solidFill>
                          <a:latin typeface="+mn-lt"/>
                        </a:rPr>
                        <a:t>Age boundary and edge values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08540">
                <a:tc gridSpan="2">
                  <a:txBody>
                    <a:bodyPr/>
                    <a:lstStyle/>
                    <a:p>
                      <a:pPr algn="ctr" fontAlgn="t"/>
                      <a:r>
                        <a:rPr lang="en-US" sz="1400" b="1" i="0" u="none" strike="noStrike" dirty="0">
                          <a:solidFill>
                            <a:schemeClr val="tx1"/>
                          </a:solidFill>
                          <a:latin typeface="+mn-lt"/>
                        </a:rPr>
                        <a:t>Boundaries and edges</a:t>
                      </a:r>
                      <a:endParaRPr lang="en-US" sz="1400" b="1" i="1" u="none" strike="noStrike" dirty="0">
                        <a:solidFill>
                          <a:schemeClr val="tx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7">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Equivalence class factors</a:t>
                      </a:r>
                    </a:p>
                  </a:txBody>
                  <a:tcPr marL="10412" marR="10412" marT="10412"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endParaRPr lang="en-US"/>
                    </a:p>
                  </a:txBody>
                  <a:tcPr/>
                </a:tc>
                <a:tc hMerge="1">
                  <a:txBody>
                    <a:bodyPr/>
                    <a:lstStyle/>
                    <a:p>
                      <a:pPr algn="ctr" fontAlgn="t"/>
                      <a:endParaRPr lang="en-US" sz="12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14703615"/>
                  </a:ext>
                </a:extLst>
              </a:tr>
              <a:tr h="208540">
                <a:tc>
                  <a:txBody>
                    <a:bodyPr/>
                    <a:lstStyle/>
                    <a:p>
                      <a:pPr algn="ctr" fontAlgn="t"/>
                      <a:r>
                        <a:rPr lang="en-US" sz="1400" b="1" i="1" u="none" strike="noStrike" dirty="0">
                          <a:solidFill>
                            <a:schemeClr val="tx1"/>
                          </a:solidFill>
                          <a:latin typeface="+mn-lt"/>
                        </a:rPr>
                        <a:t>Age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Limit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mn-lt"/>
                        </a:rPr>
                        <a:t>Medicare</a:t>
                      </a:r>
                    </a:p>
                  </a:txBody>
                  <a:tcPr marL="10412" marR="10412" marT="10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gridSpan="2">
                  <a:txBody>
                    <a:bodyPr/>
                    <a:lstStyle/>
                    <a:p>
                      <a:pPr algn="ctr" fontAlgn="t"/>
                      <a:r>
                        <a:rPr lang="en-US" sz="1400" b="1" i="1" u="none" strike="noStrike" dirty="0">
                          <a:solidFill>
                            <a:schemeClr val="tx1"/>
                          </a:solidFill>
                          <a:latin typeface="Calibri"/>
                        </a:rPr>
                        <a:t>Child</a:t>
                      </a:r>
                    </a:p>
                  </a:txBody>
                  <a:tcPr marL="10412" marR="10412" marT="10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gridSpan="4">
                  <a:txBody>
                    <a:bodyPr/>
                    <a:lstStyle/>
                    <a:p>
                      <a:pPr algn="ctr" fontAlgn="t"/>
                      <a:r>
                        <a:rPr lang="en-US" sz="1400" b="1" i="1" u="none" strike="noStrike" dirty="0">
                          <a:solidFill>
                            <a:srgbClr val="000000"/>
                          </a:solidFill>
                          <a:latin typeface="+mn-lt"/>
                        </a:rPr>
                        <a:t>Adult</a:t>
                      </a:r>
                    </a:p>
                  </a:txBody>
                  <a:tcPr marL="10412" marR="10412" marT="10412"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10002"/>
                  </a:ext>
                </a:extLst>
              </a:tr>
              <a:tr h="208540">
                <a:tc>
                  <a:txBody>
                    <a:bodyPr/>
                    <a:lstStyle/>
                    <a:p>
                      <a:pPr algn="r" fontAlgn="t"/>
                      <a:r>
                        <a:rPr lang="en-US" sz="1400" b="0" i="0" u="none" strike="noStrike" dirty="0">
                          <a:solidFill>
                            <a:srgbClr val="000000"/>
                          </a:solidFill>
                          <a:latin typeface="Calibri"/>
                        </a:rPr>
                        <a:t>129</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chemeClr val="tx1"/>
                          </a:solidFill>
                          <a:latin typeface="Calibri"/>
                        </a:rPr>
                        <a:t>max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rowSpan="2">
                  <a:txBody>
                    <a:bodyPr/>
                    <a:lstStyle/>
                    <a:p>
                      <a:pPr algn="ctr" fontAlgn="t"/>
                      <a:r>
                        <a:rPr lang="en-US" sz="1400" b="0" i="0" u="none" strike="noStrike" dirty="0">
                          <a:solidFill>
                            <a:srgbClr val="000000"/>
                          </a:solidFill>
                          <a:latin typeface="Calibri"/>
                        </a:rPr>
                        <a:t>yes</a:t>
                      </a:r>
                    </a:p>
                  </a:txBody>
                  <a:tcPr marL="10412" marR="10412" marT="10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rowSpan="4" gridSpan="2">
                  <a:txBody>
                    <a:bodyPr/>
                    <a:lstStyle/>
                    <a:p>
                      <a:pPr algn="ctr" fontAlgn="t"/>
                      <a:r>
                        <a:rPr lang="en-US" sz="1400" b="0" i="0" u="none" strike="noStrike" dirty="0">
                          <a:solidFill>
                            <a:srgbClr val="000000"/>
                          </a:solidFill>
                          <a:latin typeface="Calibri"/>
                        </a:rPr>
                        <a:t>no</a:t>
                      </a:r>
                    </a:p>
                  </a:txBody>
                  <a:tcPr marL="10412" marR="10412" marT="10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rowSpan="4" h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rowSpan="4">
                  <a:txBody>
                    <a:bodyPr/>
                    <a:lstStyle/>
                    <a:p>
                      <a:pPr algn="ctr" fontAlgn="b"/>
                      <a:r>
                        <a:rPr lang="en-US" sz="1400" b="0" i="0" u="none" strike="noStrike" dirty="0">
                          <a:solidFill>
                            <a:srgbClr val="000000"/>
                          </a:solidFill>
                          <a:latin typeface="Calibri"/>
                        </a:rPr>
                        <a:t>underweight</a:t>
                      </a:r>
                    </a:p>
                  </a:txBody>
                  <a:tcPr marL="45720" marR="9144" marT="10412"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rowSpan="4">
                  <a:txBody>
                    <a:bodyPr/>
                    <a:lstStyle/>
                    <a:p>
                      <a:pPr algn="l" fontAlgn="t"/>
                      <a:r>
                        <a:rPr lang="en-US" sz="1400" b="0" i="0" u="none" strike="noStrike" dirty="0">
                          <a:solidFill>
                            <a:srgbClr val="000000"/>
                          </a:solidFill>
                          <a:latin typeface="Calibri"/>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rowSpan="4">
                  <a:txBody>
                    <a:bodyPr/>
                    <a:lstStyle/>
                    <a:p>
                      <a:pPr algn="l" fontAlgn="t"/>
                      <a:r>
                        <a:rPr lang="en-US" sz="14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rowSpan="4">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extLst>
                  <a:ext uri="{0D108BD9-81ED-4DB2-BD59-A6C34878D82A}">
                    <a16:rowId xmlns:a16="http://schemas.microsoft.com/office/drawing/2014/main" val="10003"/>
                  </a:ext>
                </a:extLst>
              </a:tr>
              <a:tr h="208540">
                <a:tc>
                  <a:txBody>
                    <a:bodyPr/>
                    <a:lstStyle/>
                    <a:p>
                      <a:pPr algn="r" fontAlgn="t"/>
                      <a:r>
                        <a:rPr lang="en-US" sz="1400" b="0" i="0" u="none" strike="noStrike" dirty="0">
                          <a:solidFill>
                            <a:srgbClr val="000000"/>
                          </a:solidFill>
                          <a:latin typeface="Calibri"/>
                        </a:rPr>
                        <a:t>65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chemeClr val="tx1"/>
                          </a:solidFill>
                          <a:latin typeface="Calibri"/>
                        </a:rPr>
                        <a:t>min</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v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gridSpan="2" v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v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vMerge="1">
                  <a:txBody>
                    <a:bodyPr/>
                    <a:lstStyle/>
                    <a:p>
                      <a:pPr algn="ctr" fontAlgn="b"/>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vMerge="1">
                  <a:txBody>
                    <a:bodyPr/>
                    <a:lstStyle/>
                    <a:p>
                      <a:pPr algn="l" fontAlgn="t"/>
                      <a:endParaRPr lang="en-US" sz="1200" b="0" i="0" u="none" strike="noStrike" dirty="0">
                        <a:solidFill>
                          <a:srgbClr val="000000"/>
                        </a:solidFill>
                        <a:latin typeface="+mn-lt"/>
                      </a:endParaRP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v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vMerge="1">
                  <a:txBody>
                    <a:bodyPr/>
                    <a:lstStyle/>
                    <a:p>
                      <a:pPr algn="l" fontAlgn="t"/>
                      <a:endParaRPr lang="en-US" sz="1200" b="0" i="0" u="none" strike="noStrike" dirty="0">
                        <a:solidFill>
                          <a:srgbClr val="000000"/>
                        </a:solidFill>
                        <a:latin typeface="+mn-lt"/>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4"/>
                  </a:ext>
                </a:extLst>
              </a:tr>
              <a:tr h="208540">
                <a:tc>
                  <a:txBody>
                    <a:bodyPr/>
                    <a:lstStyle/>
                    <a:p>
                      <a:pPr algn="r" fontAlgn="t"/>
                      <a:r>
                        <a:rPr lang="en-US" sz="1400" b="0" i="0" u="none" strike="noStrike" dirty="0">
                          <a:solidFill>
                            <a:srgbClr val="000000"/>
                          </a:solidFill>
                          <a:latin typeface="Calibri"/>
                        </a:rPr>
                        <a:t>64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chemeClr val="tx1"/>
                          </a:solidFill>
                          <a:latin typeface="+mn-lt"/>
                        </a:rPr>
                        <a:t>max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rowSpan="4">
                  <a:txBody>
                    <a:bodyPr/>
                    <a:lstStyle/>
                    <a:p>
                      <a:pPr algn="ctr" fontAlgn="t"/>
                      <a:r>
                        <a:rPr lang="en-US" sz="1400" b="0" i="0" u="none" strike="noStrike" dirty="0">
                          <a:solidFill>
                            <a:srgbClr val="000000"/>
                          </a:solidFill>
                          <a:latin typeface="Calibri"/>
                        </a:rPr>
                        <a:t>no</a:t>
                      </a:r>
                    </a:p>
                  </a:txBody>
                  <a:tcPr marL="10412" marR="10412" marT="1041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gridSpan="2" v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v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vMerge="1">
                  <a:txBody>
                    <a:bodyPr/>
                    <a:lstStyle/>
                    <a:p>
                      <a:pPr algn="ctr" fontAlgn="b"/>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vMerge="1">
                  <a:txBody>
                    <a:bodyPr/>
                    <a:lstStyle/>
                    <a:p>
                      <a:pPr algn="l" fontAlgn="t"/>
                      <a:endParaRPr lang="en-US" sz="1200" b="0" i="0" u="none" strike="noStrike" dirty="0">
                        <a:solidFill>
                          <a:srgbClr val="000000"/>
                        </a:solidFill>
                        <a:latin typeface="Calibri"/>
                      </a:endParaRP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vMerge="1">
                  <a:txBody>
                    <a:bodyPr/>
                    <a:lstStyle/>
                    <a:p>
                      <a:pPr algn="l" fontAlgn="t"/>
                      <a:endParaRPr lang="en-US" sz="1200" b="0" i="0" u="none" strike="noStrike" dirty="0">
                        <a:solidFill>
                          <a:srgbClr val="000000"/>
                        </a:solidFill>
                        <a:latin typeface="+mn-lt"/>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vMerge="1">
                  <a:txBody>
                    <a:bodyPr/>
                    <a:lstStyle/>
                    <a:p>
                      <a:pPr algn="l" fontAlgn="t"/>
                      <a:endParaRPr lang="en-US" sz="1200" b="0" i="0" u="none" strike="noStrike" dirty="0">
                        <a:solidFill>
                          <a:srgbClr val="000000"/>
                        </a:solidFill>
                        <a:latin typeface="+mn-lt"/>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5"/>
                  </a:ext>
                </a:extLst>
              </a:tr>
              <a:tr h="208540">
                <a:tc>
                  <a:txBody>
                    <a:bodyPr/>
                    <a:lstStyle/>
                    <a:p>
                      <a:pPr algn="r" fontAlgn="t"/>
                      <a:r>
                        <a:rPr lang="en-US" sz="1400" b="0" i="0" u="none" strike="noStrike" dirty="0">
                          <a:solidFill>
                            <a:srgbClr val="000000"/>
                          </a:solidFill>
                          <a:latin typeface="Calibri"/>
                        </a:rPr>
                        <a:t>20</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chemeClr val="tx1"/>
                          </a:solidFill>
                          <a:latin typeface="+mn-lt"/>
                        </a:rPr>
                        <a:t>min</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vMerge="1">
                  <a:txBody>
                    <a:bodyPr/>
                    <a:lstStyle/>
                    <a:p>
                      <a:pPr algn="ctr" fontAlgn="t"/>
                      <a:endParaRPr lang="en-US" sz="1200" b="0" i="0"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2" v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hMerge="1" v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vMerge="1">
                  <a:txBody>
                    <a:bodyPr/>
                    <a:lstStyle/>
                    <a:p>
                      <a:pPr algn="ctr" fontAlgn="b"/>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vMerge="1">
                  <a:txBody>
                    <a:bodyPr/>
                    <a:lstStyle/>
                    <a:p>
                      <a:pPr algn="l" fontAlgn="t"/>
                      <a:endParaRPr lang="en-US" sz="1200" b="0" i="0" u="none" strike="noStrike" dirty="0">
                        <a:solidFill>
                          <a:srgbClr val="000000"/>
                        </a:solidFill>
                        <a:latin typeface="Calibri"/>
                      </a:endParaRP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vMerge="1">
                  <a:txBody>
                    <a:bodyPr/>
                    <a:lstStyle/>
                    <a:p>
                      <a:pPr algn="l" fontAlgn="t"/>
                      <a:endParaRPr lang="en-US" sz="1200" b="0" i="0" u="none" strike="noStrike" dirty="0">
                        <a:solidFill>
                          <a:srgbClr val="000000"/>
                        </a:solidFill>
                        <a:latin typeface="+mn-lt"/>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vMerge="1">
                  <a:txBody>
                    <a:bodyPr/>
                    <a:lstStyle/>
                    <a:p>
                      <a:pPr algn="l" fontAlgn="t"/>
                      <a:endParaRPr lang="en-US" sz="1200" b="0" i="0" u="none" strike="noStrike" dirty="0">
                        <a:solidFill>
                          <a:srgbClr val="000000"/>
                        </a:solidFill>
                        <a:latin typeface="Calibri"/>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extLst>
                  <a:ext uri="{0D108BD9-81ED-4DB2-BD59-A6C34878D82A}">
                    <a16:rowId xmlns:a16="http://schemas.microsoft.com/office/drawing/2014/main" val="10006"/>
                  </a:ext>
                </a:extLst>
              </a:tr>
              <a:tr h="208540">
                <a:tc>
                  <a:txBody>
                    <a:bodyPr/>
                    <a:lstStyle/>
                    <a:p>
                      <a:pPr algn="r" fontAlgn="t"/>
                      <a:r>
                        <a:rPr lang="en-US" sz="1400" b="0" i="0" u="none" strike="noStrike" dirty="0">
                          <a:solidFill>
                            <a:srgbClr val="000000"/>
                          </a:solidFill>
                          <a:latin typeface="Calibri"/>
                        </a:rPr>
                        <a:t>19</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max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vMerge="1">
                  <a:txBody>
                    <a:bodyPr/>
                    <a:lstStyle/>
                    <a:p>
                      <a:pPr algn="ctr" fontAlgn="t"/>
                      <a:endParaRPr lang="en-US" sz="1200" b="0" i="0"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rowSpan="2">
                  <a:txBody>
                    <a:bodyPr/>
                    <a:lstStyle/>
                    <a:p>
                      <a:pPr algn="ctr" fontAlgn="t"/>
                      <a:r>
                        <a:rPr lang="en-US" sz="1400" b="0" i="0" u="none" strike="noStrike" dirty="0">
                          <a:solidFill>
                            <a:srgbClr val="000000"/>
                          </a:solidFill>
                          <a:latin typeface="Calibri"/>
                        </a:rPr>
                        <a:t>girl</a:t>
                      </a:r>
                    </a:p>
                  </a:txBody>
                  <a:tcPr marL="9144" marR="9144" marT="10412"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rowSpan="2">
                  <a:txBody>
                    <a:bodyPr/>
                    <a:lstStyle/>
                    <a:p>
                      <a:pPr algn="ctr" fontAlgn="t"/>
                      <a:r>
                        <a:rPr lang="en-US" sz="1400" b="0" i="0" u="none" strike="noStrike" dirty="0">
                          <a:solidFill>
                            <a:srgbClr val="000000"/>
                          </a:solidFill>
                          <a:latin typeface="Calibri"/>
                        </a:rPr>
                        <a:t>boy</a:t>
                      </a:r>
                    </a:p>
                  </a:txBody>
                  <a:tcPr marL="9144" marR="9144" marT="9144"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rowSpan="2" gridSpan="4">
                  <a:txBody>
                    <a:bodyPr/>
                    <a:lstStyle/>
                    <a:p>
                      <a:pPr algn="ctr" fontAlgn="t"/>
                      <a:r>
                        <a:rPr lang="en-US" sz="1400" b="0" i="0" u="none" strike="noStrike" dirty="0">
                          <a:solidFill>
                            <a:srgbClr val="000000"/>
                          </a:solidFill>
                          <a:latin typeface="+mn-lt"/>
                        </a:rPr>
                        <a:t>no</a:t>
                      </a:r>
                    </a:p>
                  </a:txBody>
                  <a:tcPr marL="9144" marR="9144" marT="10412" marB="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rowSpan="2" hMerge="1">
                  <a:txBody>
                    <a:bodyPr/>
                    <a:lstStyle/>
                    <a:p>
                      <a:pPr algn="ctr" fontAlgn="t"/>
                      <a:endParaRPr lang="en-US" sz="1200" b="0" i="0" u="none" strike="noStrike" dirty="0">
                        <a:solidFill>
                          <a:srgbClr val="000000"/>
                        </a:solidFill>
                        <a:latin typeface="+mn-lt"/>
                      </a:endParaRPr>
                    </a:p>
                  </a:txBody>
                  <a:tcPr marL="9144"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rowSpan="2" hMerge="1">
                  <a:txBody>
                    <a:bodyPr/>
                    <a:lstStyle/>
                    <a:p>
                      <a:pPr algn="ctr" fontAlgn="t"/>
                      <a:endParaRPr lang="en-US" sz="1200" b="0" i="0" u="none" strike="noStrike" dirty="0">
                        <a:solidFill>
                          <a:srgbClr val="000000"/>
                        </a:solidFill>
                        <a:latin typeface="Calibri"/>
                      </a:endParaRPr>
                    </a:p>
                  </a:txBody>
                  <a:tcPr marL="9144"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rowSpan="2" hMerge="1">
                  <a:txBody>
                    <a:bodyPr/>
                    <a:lstStyle/>
                    <a:p>
                      <a:pPr algn="ctr" fontAlgn="t"/>
                      <a:endParaRPr lang="en-US" sz="1200" b="0" i="0" u="none" strike="noStrike" dirty="0">
                        <a:solidFill>
                          <a:srgbClr val="000000"/>
                        </a:solidFill>
                        <a:latin typeface="+mn-lt"/>
                      </a:endParaRPr>
                    </a:p>
                  </a:txBody>
                  <a:tcPr marL="9144"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10007"/>
                  </a:ext>
                </a:extLst>
              </a:tr>
              <a:tr h="208540">
                <a:tc>
                  <a:txBody>
                    <a:bodyPr/>
                    <a:lstStyle/>
                    <a:p>
                      <a:pPr algn="r" fontAlgn="t"/>
                      <a:r>
                        <a:rPr lang="en-US" sz="1400" b="0" i="0" u="none" strike="noStrike" dirty="0">
                          <a:solidFill>
                            <a:srgbClr val="000000"/>
                          </a:solidFill>
                          <a:latin typeface="Calibri"/>
                        </a:rPr>
                        <a:t>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min</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vMerge="1">
                  <a:txBody>
                    <a:bodyPr/>
                    <a:lstStyle/>
                    <a:p>
                      <a:pPr algn="ctr" fontAlgn="t"/>
                      <a:endParaRPr lang="en-US" sz="1200" b="0" i="0"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v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v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gridSpan="4" vMerge="1">
                  <a:txBody>
                    <a:bodyPr/>
                    <a:lstStyle/>
                    <a:p>
                      <a:pPr algn="ctr" fontAlgn="b"/>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hMerge="1" vMerge="1">
                  <a:txBody>
                    <a:bodyPr/>
                    <a:lstStyle/>
                    <a:p>
                      <a:pPr algn="l" fontAlgn="t"/>
                      <a:endParaRPr lang="en-US" sz="1200" b="0" i="0" u="none" strike="noStrike" dirty="0">
                        <a:solidFill>
                          <a:srgbClr val="000000"/>
                        </a:solidFill>
                        <a:latin typeface="Calibri"/>
                      </a:endParaRP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hMerge="1" v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hMerge="1" vMerge="1">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en-US" sz="1200" b="0" i="0" u="none" strike="noStrike" dirty="0">
                        <a:solidFill>
                          <a:srgbClr val="000000"/>
                        </a:solidFill>
                        <a:latin typeface="+mn-lt"/>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8"/>
                  </a:ext>
                </a:extLst>
              </a:tr>
            </a:tbl>
          </a:graphicData>
        </a:graphic>
      </p:graphicFrame>
      <p:sp>
        <p:nvSpPr>
          <p:cNvPr id="6" name="TextBox 5"/>
          <p:cNvSpPr txBox="1"/>
          <p:nvPr/>
        </p:nvSpPr>
        <p:spPr>
          <a:xfrm>
            <a:off x="190500" y="3124200"/>
            <a:ext cx="3886200" cy="2677656"/>
          </a:xfrm>
          <a:prstGeom prst="rect">
            <a:avLst/>
          </a:prstGeom>
          <a:noFill/>
        </p:spPr>
        <p:txBody>
          <a:bodyPr wrap="square" rtlCol="0">
            <a:spAutoFit/>
          </a:bodyPr>
          <a:lstStyle/>
          <a:p>
            <a:pPr>
              <a:buFont typeface="Arial" pitchFamily="34" charset="0"/>
              <a:buChar char="•"/>
            </a:pPr>
            <a:r>
              <a:rPr lang="en-US" sz="2400" dirty="0"/>
              <a:t>Boundaries separate ECs</a:t>
            </a:r>
          </a:p>
          <a:p>
            <a:pPr>
              <a:buFont typeface="Arial" pitchFamily="34" charset="0"/>
              <a:buChar char="•"/>
            </a:pPr>
            <a:r>
              <a:rPr lang="en-US" sz="2400" dirty="0"/>
              <a:t>Edges are extreme values</a:t>
            </a:r>
          </a:p>
          <a:p>
            <a:pPr>
              <a:buFont typeface="Arial" pitchFamily="34" charset="0"/>
              <a:buChar char="•"/>
            </a:pPr>
            <a:r>
              <a:rPr lang="en-US" sz="2400" dirty="0"/>
              <a:t>Same pairwise request, now with Age boundary values</a:t>
            </a:r>
          </a:p>
          <a:p>
            <a:pPr>
              <a:buFont typeface="Arial" pitchFamily="34" charset="0"/>
              <a:buChar char="•"/>
            </a:pPr>
            <a:r>
              <a:rPr lang="en-US" sz="2400" dirty="0"/>
              <a:t>EC combination functions cover expected results as before</a:t>
            </a:r>
          </a:p>
        </p:txBody>
      </p:sp>
      <p:pic>
        <p:nvPicPr>
          <p:cNvPr id="7" name="Picture 6"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
        <p:nvSpPr>
          <p:cNvPr id="10" name="Content Placeholder 2">
            <a:extLst>
              <a:ext uri="{FF2B5EF4-FFF2-40B4-BE49-F238E27FC236}">
                <a16:creationId xmlns:a16="http://schemas.microsoft.com/office/drawing/2014/main" id="{ECA4CDF9-C9CA-4204-9321-65DE395ABED1}"/>
              </a:ext>
            </a:extLst>
          </p:cNvPr>
          <p:cNvSpPr txBox="1">
            <a:spLocks/>
          </p:cNvSpPr>
          <p:nvPr/>
        </p:nvSpPr>
        <p:spPr>
          <a:xfrm>
            <a:off x="4082144" y="1828800"/>
            <a:ext cx="4833256" cy="4495800"/>
          </a:xfrm>
          <a:prstGeom prst="rect">
            <a:avLst/>
          </a:prstGeom>
          <a:solidFill>
            <a:srgbClr val="F9F688"/>
          </a:solidFill>
          <a:ln w="12700">
            <a:solidFill>
              <a:schemeClr val="tx1"/>
            </a:solidFill>
          </a:ln>
        </p:spPr>
        <p:txBody>
          <a:bodyPr/>
          <a:lstStyle/>
          <a:p>
            <a:r>
              <a:rPr lang="en-US" sz="1600" b="1" dirty="0"/>
              <a:t>Coverage of univariate Age boundaries using EC factors  </a:t>
            </a:r>
          </a:p>
          <a:p>
            <a:r>
              <a:rPr lang="en-US" sz="1600" dirty="0"/>
              <a:t>$Age</a:t>
            </a:r>
          </a:p>
          <a:p>
            <a:r>
              <a:rPr lang="en-US" sz="1600" dirty="0"/>
              <a:t>$Weight</a:t>
            </a:r>
          </a:p>
          <a:p>
            <a:r>
              <a:rPr lang="en-US" sz="1600" dirty="0"/>
              <a:t>$Height</a:t>
            </a:r>
          </a:p>
          <a:p>
            <a:r>
              <a:rPr lang="en-US" sz="1600" dirty="0"/>
              <a:t>$Sex</a:t>
            </a:r>
          </a:p>
          <a:p>
            <a:r>
              <a:rPr lang="en-US" sz="1600" dirty="0"/>
              <a:t>Intake</a:t>
            </a:r>
          </a:p>
          <a:p>
            <a:r>
              <a:rPr lang="en-US" sz="1600" dirty="0"/>
              <a:t>Medicare equivalence class</a:t>
            </a:r>
          </a:p>
          <a:p>
            <a:r>
              <a:rPr lang="en-US" sz="1600" dirty="0"/>
              <a:t>Child equivalence class</a:t>
            </a:r>
          </a:p>
          <a:p>
            <a:r>
              <a:rPr lang="en-US" sz="1600" dirty="0"/>
              <a:t>Adult equivalence class</a:t>
            </a:r>
          </a:p>
          <a:p>
            <a:r>
              <a:rPr lang="en-US" sz="1600" dirty="0"/>
              <a:t>#</a:t>
            </a:r>
          </a:p>
          <a:p>
            <a:r>
              <a:rPr lang="en-US" sz="1600" b="1" dirty="0"/>
              <a:t>19 20 64 65</a:t>
            </a:r>
          </a:p>
          <a:p>
            <a:r>
              <a:rPr lang="en-US" sz="1600" dirty="0"/>
              <a:t>120 190</a:t>
            </a:r>
          </a:p>
          <a:p>
            <a:r>
              <a:rPr lang="en-US" sz="1600" dirty="0"/>
              <a:t>64 71</a:t>
            </a:r>
          </a:p>
          <a:p>
            <a:r>
              <a:rPr lang="en-US" sz="1600" dirty="0"/>
              <a:t>female male</a:t>
            </a:r>
          </a:p>
          <a:p>
            <a:r>
              <a:rPr lang="en-US" sz="1600" dirty="0"/>
              <a:t>2000 3000</a:t>
            </a:r>
          </a:p>
          <a:p>
            <a:r>
              <a:rPr lang="en-US" sz="1600" dirty="0"/>
              <a:t>Medicare_report($Age)</a:t>
            </a:r>
          </a:p>
          <a:p>
            <a:r>
              <a:rPr lang="en-US" sz="1600" dirty="0"/>
              <a:t>Child_report($Age,$Sex)</a:t>
            </a:r>
          </a:p>
          <a:p>
            <a:r>
              <a:rPr lang="en-US" sz="1600" dirty="0"/>
              <a:t>Adult_report($Age,$Weight,$Height)</a:t>
            </a:r>
          </a:p>
        </p:txBody>
      </p:sp>
    </p:spTree>
    <p:extLst>
      <p:ext uri="{BB962C8B-B14F-4D97-AF65-F5344CB8AC3E}">
        <p14:creationId xmlns:p14="http://schemas.microsoft.com/office/powerpoint/2010/main" val="3981359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B619D-9590-4132-9803-489734C128A2}"/>
              </a:ext>
            </a:extLst>
          </p:cNvPr>
          <p:cNvSpPr>
            <a:spLocks noGrp="1"/>
          </p:cNvSpPr>
          <p:nvPr>
            <p:ph type="title"/>
          </p:nvPr>
        </p:nvSpPr>
        <p:spPr>
          <a:xfrm>
            <a:off x="457200" y="304800"/>
            <a:ext cx="8229600" cy="1143000"/>
          </a:xfrm>
        </p:spPr>
        <p:txBody>
          <a:bodyPr/>
          <a:lstStyle/>
          <a:p>
            <a:r>
              <a:rPr lang="en-US" dirty="0"/>
              <a:t>Topics</a:t>
            </a:r>
          </a:p>
        </p:txBody>
      </p:sp>
      <p:sp>
        <p:nvSpPr>
          <p:cNvPr id="3" name="Slide Number Placeholder 2">
            <a:extLst>
              <a:ext uri="{FF2B5EF4-FFF2-40B4-BE49-F238E27FC236}">
                <a16:creationId xmlns:a16="http://schemas.microsoft.com/office/drawing/2014/main" id="{DF7E84D9-410A-4E33-B40B-88A87D3C7FC1}"/>
              </a:ext>
            </a:extLst>
          </p:cNvPr>
          <p:cNvSpPr>
            <a:spLocks noGrp="1"/>
          </p:cNvSpPr>
          <p:nvPr>
            <p:ph type="sldNum" sz="quarter" idx="12"/>
          </p:nvPr>
        </p:nvSpPr>
        <p:spPr/>
        <p:txBody>
          <a:bodyPr/>
          <a:lstStyle/>
          <a:p>
            <a:fld id="{BECC9DCE-C2FB-42F3-BFB5-B8D2D52F1112}" type="slidenum">
              <a:rPr lang="en-US" smtClean="0"/>
              <a:pPr/>
              <a:t>3</a:t>
            </a:fld>
            <a:endParaRPr lang="en-US" dirty="0"/>
          </a:p>
        </p:txBody>
      </p:sp>
      <p:pic>
        <p:nvPicPr>
          <p:cNvPr id="6" name="Picture 5" descr="tc_logo.png">
            <a:extLst>
              <a:ext uri="{FF2B5EF4-FFF2-40B4-BE49-F238E27FC236}">
                <a16:creationId xmlns:a16="http://schemas.microsoft.com/office/drawing/2014/main" id="{4150AD6B-2F80-42A1-A81B-C4334CC8C4E8}"/>
              </a:ext>
            </a:extLst>
          </p:cNvPr>
          <p:cNvPicPr>
            <a:picLocks noChangeAspect="1"/>
          </p:cNvPicPr>
          <p:nvPr/>
        </p:nvPicPr>
        <p:blipFill>
          <a:blip r:embed="rId3" cstate="print"/>
          <a:stretch>
            <a:fillRect/>
          </a:stretch>
        </p:blipFill>
        <p:spPr>
          <a:xfrm>
            <a:off x="0" y="6400800"/>
            <a:ext cx="481350" cy="457200"/>
          </a:xfrm>
          <a:prstGeom prst="rect">
            <a:avLst/>
          </a:prstGeom>
        </p:spPr>
      </p:pic>
      <p:sp>
        <p:nvSpPr>
          <p:cNvPr id="7" name="TextBox 6">
            <a:extLst>
              <a:ext uri="{FF2B5EF4-FFF2-40B4-BE49-F238E27FC236}">
                <a16:creationId xmlns:a16="http://schemas.microsoft.com/office/drawing/2014/main" id="{C9CC9B99-61F8-40B8-96FF-6DFDEE879A90}"/>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8" name="TextBox 7">
            <a:extLst>
              <a:ext uri="{FF2B5EF4-FFF2-40B4-BE49-F238E27FC236}">
                <a16:creationId xmlns:a16="http://schemas.microsoft.com/office/drawing/2014/main" id="{32F91812-6757-432D-97CD-8E362EE85EF6}"/>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
        <p:nvSpPr>
          <p:cNvPr id="10" name="Rectangle 9">
            <a:extLst>
              <a:ext uri="{FF2B5EF4-FFF2-40B4-BE49-F238E27FC236}">
                <a16:creationId xmlns:a16="http://schemas.microsoft.com/office/drawing/2014/main" id="{3003D455-51C7-4EF1-9E26-049A84A7FBFF}"/>
              </a:ext>
            </a:extLst>
          </p:cNvPr>
          <p:cNvSpPr/>
          <p:nvPr/>
        </p:nvSpPr>
        <p:spPr>
          <a:xfrm>
            <a:off x="266700" y="1527750"/>
            <a:ext cx="8648700" cy="4708981"/>
          </a:xfrm>
          <a:prstGeom prst="rect">
            <a:avLst/>
          </a:prstGeom>
        </p:spPr>
        <p:txBody>
          <a:bodyPr wrap="square">
            <a:spAutoFit/>
          </a:bodyPr>
          <a:lstStyle/>
          <a:p>
            <a:pPr marL="457200" indent="-457200">
              <a:buFont typeface="Arial" panose="020B0604020202020204" pitchFamily="34" charset="0"/>
              <a:buChar char="•"/>
            </a:pPr>
            <a:r>
              <a:rPr lang="en-US" altLang="en-US" sz="3200" dirty="0"/>
              <a:t>Origins of combinatorial testing and early tools</a:t>
            </a:r>
          </a:p>
          <a:p>
            <a:pPr marL="457200" indent="-457200">
              <a:buFont typeface="Arial" panose="020B0604020202020204" pitchFamily="34" charset="0"/>
              <a:buChar char="•"/>
            </a:pPr>
            <a:r>
              <a:rPr lang="en-US" altLang="en-US" sz="3200" dirty="0"/>
              <a:t>Constraint needs and approaches</a:t>
            </a:r>
          </a:p>
          <a:p>
            <a:pPr marL="457200" indent="-457200">
              <a:buFont typeface="Arial" panose="020B0604020202020204" pitchFamily="34" charset="0"/>
              <a:buChar char="•"/>
            </a:pPr>
            <a:r>
              <a:rPr lang="en-US" altLang="en-US" sz="3200" dirty="0"/>
              <a:t>Embedded functions concepts and uses</a:t>
            </a:r>
          </a:p>
          <a:p>
            <a:pPr marL="914400" lvl="1" indent="-457200">
              <a:buFont typeface="Calibri" panose="020F0502020204030204" pitchFamily="34" charset="0"/>
              <a:buChar char="‒"/>
            </a:pPr>
            <a:r>
              <a:rPr lang="en-US" altLang="en-US" sz="2800" dirty="0"/>
              <a:t>Combination functions</a:t>
            </a:r>
          </a:p>
          <a:p>
            <a:pPr marL="914400" lvl="1" indent="-457200">
              <a:buFont typeface="Calibri" panose="020F0502020204030204" pitchFamily="34" charset="0"/>
              <a:buChar char="‒"/>
            </a:pPr>
            <a:r>
              <a:rPr lang="en-US" altLang="en-US" sz="2800" dirty="0"/>
              <a:t>Substitution functions</a:t>
            </a:r>
            <a:endParaRPr lang="en-US" altLang="en-US" sz="3200" dirty="0"/>
          </a:p>
          <a:p>
            <a:pPr marL="457200" indent="-457200">
              <a:buFont typeface="Arial" panose="020B0604020202020204" pitchFamily="34" charset="0"/>
              <a:buChar char="•"/>
            </a:pPr>
            <a:r>
              <a:rPr lang="en-US" altLang="en-US" sz="3200" dirty="0"/>
              <a:t>Higher strength needs and approaches</a:t>
            </a:r>
          </a:p>
          <a:p>
            <a:pPr marL="457200" indent="-457200">
              <a:buFont typeface="Arial" panose="020B0604020202020204" pitchFamily="34" charset="0"/>
              <a:buChar char="•"/>
            </a:pPr>
            <a:r>
              <a:rPr lang="en-US" altLang="en-US" sz="3200" dirty="0"/>
              <a:t>An example. Designs to verify:</a:t>
            </a:r>
          </a:p>
          <a:p>
            <a:pPr marL="914400" lvl="1" indent="-457200">
              <a:buFont typeface="Calibri" panose="020F0502020204030204" pitchFamily="34" charset="0"/>
              <a:buChar char="‒"/>
            </a:pPr>
            <a:r>
              <a:rPr lang="en-US" altLang="en-US" sz="2800" dirty="0"/>
              <a:t>Equivalence classes (ECs) of expected results</a:t>
            </a:r>
          </a:p>
          <a:p>
            <a:pPr marL="914400" lvl="1" indent="-457200">
              <a:buFont typeface="Calibri" panose="020F0502020204030204" pitchFamily="34" charset="0"/>
              <a:buChar char="‒"/>
            </a:pPr>
            <a:r>
              <a:rPr lang="en-US" altLang="en-US" sz="2800" dirty="0"/>
              <a:t>Boundaries of expected results ECs</a:t>
            </a:r>
            <a:endParaRPr lang="en-US" sz="2800" dirty="0"/>
          </a:p>
          <a:p>
            <a:pPr marL="914400" lvl="1" indent="-457200">
              <a:buFont typeface="Calibri" panose="020F0502020204030204" pitchFamily="34" charset="0"/>
              <a:buChar char="‒"/>
            </a:pPr>
            <a:r>
              <a:rPr lang="en-US" sz="2800" dirty="0"/>
              <a:t>Interactions between EC boundaries</a:t>
            </a:r>
            <a:endParaRPr lang="en-US" altLang="en-US" sz="3200" dirty="0"/>
          </a:p>
        </p:txBody>
      </p:sp>
    </p:spTree>
    <p:extLst>
      <p:ext uri="{BB962C8B-B14F-4D97-AF65-F5344CB8AC3E}">
        <p14:creationId xmlns:p14="http://schemas.microsoft.com/office/powerpoint/2010/main" val="3762528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normAutofit/>
          </a:bodyPr>
          <a:lstStyle/>
          <a:p>
            <a:r>
              <a:rPr lang="en-US" dirty="0"/>
              <a:t>Age boundaries with EC factors</a:t>
            </a:r>
          </a:p>
        </p:txBody>
      </p:sp>
      <p:sp>
        <p:nvSpPr>
          <p:cNvPr id="3" name="Slide Number Placeholder 2"/>
          <p:cNvSpPr>
            <a:spLocks noGrp="1"/>
          </p:cNvSpPr>
          <p:nvPr>
            <p:ph type="sldNum" sz="quarter" idx="12"/>
          </p:nvPr>
        </p:nvSpPr>
        <p:spPr/>
        <p:txBody>
          <a:bodyPr/>
          <a:lstStyle/>
          <a:p>
            <a:fld id="{BECC9DCE-C2FB-42F3-BFB5-B8D2D52F1112}" type="slidenum">
              <a:rPr lang="en-US" smtClean="0"/>
              <a:pPr/>
              <a:t>30</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135494826"/>
              </p:ext>
            </p:extLst>
          </p:nvPr>
        </p:nvGraphicFramePr>
        <p:xfrm>
          <a:off x="479789" y="793284"/>
          <a:ext cx="8207011" cy="4921716"/>
        </p:xfrm>
        <a:graphic>
          <a:graphicData uri="http://schemas.openxmlformats.org/drawingml/2006/table">
            <a:tbl>
              <a:tblPr/>
              <a:tblGrid>
                <a:gridCol w="773901">
                  <a:extLst>
                    <a:ext uri="{9D8B030D-6E8A-4147-A177-3AD203B41FA5}">
                      <a16:colId xmlns:a16="http://schemas.microsoft.com/office/drawing/2014/main" val="20000"/>
                    </a:ext>
                  </a:extLst>
                </a:gridCol>
                <a:gridCol w="990567">
                  <a:extLst>
                    <a:ext uri="{9D8B030D-6E8A-4147-A177-3AD203B41FA5}">
                      <a16:colId xmlns:a16="http://schemas.microsoft.com/office/drawing/2014/main" val="20001"/>
                    </a:ext>
                  </a:extLst>
                </a:gridCol>
                <a:gridCol w="777746">
                  <a:extLst>
                    <a:ext uri="{9D8B030D-6E8A-4147-A177-3AD203B41FA5}">
                      <a16:colId xmlns:a16="http://schemas.microsoft.com/office/drawing/2014/main" val="20002"/>
                    </a:ext>
                  </a:extLst>
                </a:gridCol>
                <a:gridCol w="711962">
                  <a:extLst>
                    <a:ext uri="{9D8B030D-6E8A-4147-A177-3AD203B41FA5}">
                      <a16:colId xmlns:a16="http://schemas.microsoft.com/office/drawing/2014/main" val="20003"/>
                    </a:ext>
                  </a:extLst>
                </a:gridCol>
                <a:gridCol w="990567">
                  <a:extLst>
                    <a:ext uri="{9D8B030D-6E8A-4147-A177-3AD203B41FA5}">
                      <a16:colId xmlns:a16="http://schemas.microsoft.com/office/drawing/2014/main" val="20004"/>
                    </a:ext>
                  </a:extLst>
                </a:gridCol>
                <a:gridCol w="990567">
                  <a:extLst>
                    <a:ext uri="{9D8B030D-6E8A-4147-A177-3AD203B41FA5}">
                      <a16:colId xmlns:a16="http://schemas.microsoft.com/office/drawing/2014/main" val="20005"/>
                    </a:ext>
                  </a:extLst>
                </a:gridCol>
                <a:gridCol w="990567">
                  <a:extLst>
                    <a:ext uri="{9D8B030D-6E8A-4147-A177-3AD203B41FA5}">
                      <a16:colId xmlns:a16="http://schemas.microsoft.com/office/drawing/2014/main" val="20006"/>
                    </a:ext>
                  </a:extLst>
                </a:gridCol>
                <a:gridCol w="990567">
                  <a:extLst>
                    <a:ext uri="{9D8B030D-6E8A-4147-A177-3AD203B41FA5}">
                      <a16:colId xmlns:a16="http://schemas.microsoft.com/office/drawing/2014/main" val="20007"/>
                    </a:ext>
                  </a:extLst>
                </a:gridCol>
                <a:gridCol w="990567">
                  <a:extLst>
                    <a:ext uri="{9D8B030D-6E8A-4147-A177-3AD203B41FA5}">
                      <a16:colId xmlns:a16="http://schemas.microsoft.com/office/drawing/2014/main" val="20008"/>
                    </a:ext>
                  </a:extLst>
                </a:gridCol>
              </a:tblGrid>
              <a:tr h="208540">
                <a:tc gridSpan="9">
                  <a:txBody>
                    <a:bodyPr/>
                    <a:lstStyle/>
                    <a:p>
                      <a:pPr algn="ctr" fontAlgn="b"/>
                      <a:r>
                        <a:rPr lang="en-US" sz="1400" b="1" kern="1200" dirty="0">
                          <a:solidFill>
                            <a:schemeClr val="bg1"/>
                          </a:solidFill>
                          <a:effectLst/>
                          <a:latin typeface="+mn-lt"/>
                          <a:ea typeface="+mn-ea"/>
                          <a:cs typeface="+mn-cs"/>
                        </a:rPr>
                        <a:t>Coverage of univariate equivalence class boundaries using equivalence class factors</a:t>
                      </a:r>
                      <a:endParaRPr lang="en-US" sz="14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08540">
                <a:tc>
                  <a:txBody>
                    <a:bodyPr/>
                    <a:lstStyle/>
                    <a:p>
                      <a:pPr algn="ctr" fontAlgn="t"/>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5">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Input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3">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Equivalence class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3587674353"/>
                  </a:ext>
                </a:extLst>
              </a:tr>
              <a:tr h="208540">
                <a:tc>
                  <a:txBody>
                    <a:bodyPr/>
                    <a:lstStyle/>
                    <a:p>
                      <a:pPr algn="ctr" fontAlgn="t"/>
                      <a:r>
                        <a:rPr lang="en-US" sz="1400" b="1" i="1" u="none" strike="noStrike" dirty="0">
                          <a:solidFill>
                            <a:srgbClr val="000000"/>
                          </a:solidFill>
                          <a:latin typeface="Calibri"/>
                        </a:rPr>
                        <a:t>Test Case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Age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Weight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Height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Sex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Intake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Calibri"/>
                        </a:rPr>
                        <a:t>Medicare</a:t>
                      </a:r>
                      <a:r>
                        <a:rPr lang="en-US" sz="1400" b="1" i="0" u="none" strike="noStrike" baseline="30000" dirty="0">
                          <a:solidFill>
                            <a:schemeClr val="tx1"/>
                          </a:solidFill>
                          <a:latin typeface="+mn-lt"/>
                        </a:rPr>
                        <a:t>c</a:t>
                      </a:r>
                      <a:endParaRPr lang="en-US" sz="14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Calibri"/>
                        </a:rPr>
                        <a:t>Child</a:t>
                      </a:r>
                      <a:r>
                        <a:rPr lang="en-US" sz="1400" b="1" i="0" u="none" strike="noStrike" baseline="30000" dirty="0">
                          <a:solidFill>
                            <a:schemeClr val="tx1"/>
                          </a:solidFill>
                          <a:latin typeface="+mn-lt"/>
                        </a:rPr>
                        <a:t>c</a:t>
                      </a:r>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Calibri"/>
                        </a:rPr>
                        <a:t>Adult</a:t>
                      </a:r>
                      <a:r>
                        <a:rPr lang="en-US" sz="1400" b="1" i="0" u="none" strike="noStrike" baseline="30000" dirty="0">
                          <a:solidFill>
                            <a:schemeClr val="tx1"/>
                          </a:solidFill>
                          <a:latin typeface="+mn-lt"/>
                        </a:rPr>
                        <a:t>c</a:t>
                      </a:r>
                      <a:endParaRPr lang="en-US" sz="14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2"/>
                  </a:ext>
                </a:extLst>
              </a:tr>
              <a:tr h="208540">
                <a:tc>
                  <a:txBody>
                    <a:bodyPr/>
                    <a:lstStyle/>
                    <a:p>
                      <a:pPr algn="r" fontAlgn="t"/>
                      <a:r>
                        <a:rPr lang="en-US" sz="1400" b="0" i="0" u="none" strike="noStrike" dirty="0">
                          <a:solidFill>
                            <a:srgbClr val="000000"/>
                          </a:solidFill>
                          <a:latin typeface="Calibri"/>
                        </a:rPr>
                        <a:t>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chemeClr val="tx1"/>
                          </a:solidFill>
                          <a:latin typeface="Calibri"/>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3"/>
                  </a:ext>
                </a:extLst>
              </a:tr>
              <a:tr h="208540">
                <a:tc>
                  <a:txBody>
                    <a:bodyPr/>
                    <a:lstStyle/>
                    <a:p>
                      <a:pPr algn="r" fontAlgn="t"/>
                      <a:r>
                        <a:rPr lang="en-US" sz="1400" b="0" i="0" u="none" strike="noStrike" dirty="0">
                          <a:solidFill>
                            <a:srgbClr val="000000"/>
                          </a:solidFill>
                          <a:latin typeface="Calibri"/>
                        </a:rPr>
                        <a:t>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dirty="0">
                          <a:solidFill>
                            <a:srgbClr val="000000"/>
                          </a:solidFill>
                          <a:latin typeface="+mn-lt"/>
                          <a:ea typeface="Calibri"/>
                          <a:cs typeface="Times New Roman"/>
                        </a:rPr>
                        <a:t>underweight</a:t>
                      </a:r>
                      <a:endParaRPr lang="en-US" sz="1400" dirty="0">
                        <a:latin typeface="+mn-lt"/>
                        <a:ea typeface="Calibri"/>
                        <a:cs typeface="Times New Roman"/>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4"/>
                  </a:ext>
                </a:extLst>
              </a:tr>
              <a:tr h="208540">
                <a:tc>
                  <a:txBody>
                    <a:bodyPr/>
                    <a:lstStyle/>
                    <a:p>
                      <a:pPr algn="r" fontAlgn="t"/>
                      <a:r>
                        <a:rPr lang="en-US" sz="1400" b="0" i="0" u="none" strike="noStrike" dirty="0">
                          <a:solidFill>
                            <a:srgbClr val="000000"/>
                          </a:solidFill>
                          <a:latin typeface="Calibri"/>
                        </a:rPr>
                        <a:t>8</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5"/>
                  </a:ext>
                </a:extLst>
              </a:tr>
              <a:tr h="208540">
                <a:tc>
                  <a:txBody>
                    <a:bodyPr/>
                    <a:lstStyle/>
                    <a:p>
                      <a:pPr algn="r" fontAlgn="t"/>
                      <a:r>
                        <a:rPr lang="en-US" sz="1400" b="0" i="0" u="none" strike="noStrike" dirty="0">
                          <a:solidFill>
                            <a:srgbClr val="000000"/>
                          </a:solidFill>
                          <a:latin typeface="Calibri"/>
                        </a:rPr>
                        <a:t>12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10006"/>
                  </a:ext>
                </a:extLst>
              </a:tr>
              <a:tr h="208540">
                <a:tc>
                  <a:txBody>
                    <a:bodyPr/>
                    <a:lstStyle/>
                    <a:p>
                      <a:pPr algn="r" fontAlgn="t"/>
                      <a:r>
                        <a:rPr lang="en-US" sz="1400" b="0" i="0" u="none" strike="noStrike" dirty="0">
                          <a:solidFill>
                            <a:srgbClr val="000000"/>
                          </a:solidFill>
                          <a:latin typeface="Calibri"/>
                        </a:rPr>
                        <a:t>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Calibri"/>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7"/>
                  </a:ext>
                </a:extLst>
              </a:tr>
              <a:tr h="208540">
                <a:tc>
                  <a:txBody>
                    <a:bodyPr/>
                    <a:lstStyle/>
                    <a:p>
                      <a:pPr algn="r" fontAlgn="t"/>
                      <a:r>
                        <a:rPr lang="en-US" sz="1400" b="0" i="0" u="none" strike="noStrike" dirty="0">
                          <a:solidFill>
                            <a:srgbClr val="000000"/>
                          </a:solidFill>
                          <a:latin typeface="Calibri"/>
                        </a:rPr>
                        <a:t>7</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Calibri"/>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dirty="0">
                          <a:solidFill>
                            <a:srgbClr val="000000"/>
                          </a:solidFill>
                          <a:latin typeface="+mn-lt"/>
                          <a:ea typeface="Calibri"/>
                          <a:cs typeface="Times New Roman"/>
                        </a:rPr>
                        <a:t>underweight</a:t>
                      </a:r>
                      <a:endParaRPr lang="en-US" sz="1400" dirty="0">
                        <a:latin typeface="+mn-lt"/>
                        <a:ea typeface="Calibri"/>
                        <a:cs typeface="Times New Roman"/>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8"/>
                  </a:ext>
                </a:extLst>
              </a:tr>
              <a:tr h="208540">
                <a:tc>
                  <a:txBody>
                    <a:bodyPr/>
                    <a:lstStyle/>
                    <a:p>
                      <a:pPr algn="r" fontAlgn="t"/>
                      <a:r>
                        <a:rPr lang="en-US" sz="1400" b="0" i="0" u="none" strike="noStrike" dirty="0">
                          <a:solidFill>
                            <a:srgbClr val="000000"/>
                          </a:solidFill>
                          <a:latin typeface="Calibri"/>
                        </a:rPr>
                        <a:t>15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9"/>
                  </a:ext>
                </a:extLst>
              </a:tr>
              <a:tr h="208540">
                <a:tc>
                  <a:txBody>
                    <a:bodyPr/>
                    <a:lstStyle/>
                    <a:p>
                      <a:pPr algn="r" fontAlgn="t"/>
                      <a:r>
                        <a:rPr lang="en-US" sz="1400" b="0" i="0" u="none" strike="noStrike" dirty="0">
                          <a:solidFill>
                            <a:srgbClr val="000000"/>
                          </a:solidFill>
                          <a:latin typeface="Calibri"/>
                        </a:rPr>
                        <a:t>16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0010"/>
                  </a:ext>
                </a:extLst>
              </a:tr>
              <a:tr h="208540">
                <a:tc>
                  <a:txBody>
                    <a:bodyPr/>
                    <a:lstStyle/>
                    <a:p>
                      <a:pPr algn="r" fontAlgn="t"/>
                      <a:r>
                        <a:rPr lang="en-US" sz="1400" b="0" i="0" u="none" strike="noStrike" dirty="0">
                          <a:solidFill>
                            <a:srgbClr val="000000"/>
                          </a:solidFill>
                          <a:latin typeface="Calibri"/>
                        </a:rPr>
                        <a:t>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1"/>
                  </a:ext>
                </a:extLst>
              </a:tr>
              <a:tr h="208540">
                <a:tc>
                  <a:txBody>
                    <a:bodyPr/>
                    <a:lstStyle/>
                    <a:p>
                      <a:pPr algn="r" fontAlgn="t"/>
                      <a:r>
                        <a:rPr lang="en-US" sz="1400" b="0" i="0" u="none" strike="noStrike" dirty="0">
                          <a:solidFill>
                            <a:srgbClr val="000000"/>
                          </a:solidFill>
                          <a:latin typeface="Calibri"/>
                        </a:rPr>
                        <a:t>9</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2"/>
                  </a:ext>
                </a:extLst>
              </a:tr>
              <a:tr h="208540">
                <a:tc>
                  <a:txBody>
                    <a:bodyPr/>
                    <a:lstStyle/>
                    <a:p>
                      <a:pPr algn="r" fontAlgn="t"/>
                      <a:r>
                        <a:rPr lang="en-US" sz="1400" b="0" i="0" u="none" strike="noStrike" dirty="0">
                          <a:solidFill>
                            <a:srgbClr val="000000"/>
                          </a:solidFill>
                          <a:latin typeface="Calibri"/>
                        </a:rPr>
                        <a:t>10</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3"/>
                  </a:ext>
                </a:extLst>
              </a:tr>
              <a:tr h="208540">
                <a:tc>
                  <a:txBody>
                    <a:bodyPr/>
                    <a:lstStyle/>
                    <a:p>
                      <a:pPr algn="r" fontAlgn="t"/>
                      <a:r>
                        <a:rPr lang="en-US" sz="1400" b="0" i="0" u="none" strike="noStrike" dirty="0">
                          <a:solidFill>
                            <a:srgbClr val="000000"/>
                          </a:solidFill>
                          <a:latin typeface="Calibri"/>
                        </a:rPr>
                        <a:t>13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dirty="0">
                          <a:solidFill>
                            <a:srgbClr val="000000"/>
                          </a:solidFill>
                          <a:latin typeface="+mn-lt"/>
                          <a:ea typeface="Calibri"/>
                          <a:cs typeface="Times New Roman"/>
                        </a:rPr>
                        <a:t>underweight</a:t>
                      </a:r>
                      <a:endParaRPr lang="en-US" sz="1400" dirty="0">
                        <a:latin typeface="+mn-lt"/>
                        <a:ea typeface="Calibri"/>
                        <a:cs typeface="Times New Roman"/>
                      </a:endParaRP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10014"/>
                  </a:ext>
                </a:extLst>
              </a:tr>
              <a:tr h="208540">
                <a:tc>
                  <a:txBody>
                    <a:bodyPr/>
                    <a:lstStyle/>
                    <a:p>
                      <a:pPr algn="r" fontAlgn="t"/>
                      <a:r>
                        <a:rPr lang="en-US" sz="1400" b="0" i="0" u="none" strike="noStrike" dirty="0">
                          <a:solidFill>
                            <a:srgbClr val="000000"/>
                          </a:solidFill>
                          <a:latin typeface="Calibri"/>
                        </a:rPr>
                        <a:t>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Calibri"/>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boy</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5"/>
                  </a:ext>
                </a:extLst>
              </a:tr>
              <a:tr h="208540">
                <a:tc>
                  <a:txBody>
                    <a:bodyPr/>
                    <a:lstStyle/>
                    <a:p>
                      <a:pPr algn="r" fontAlgn="t"/>
                      <a:r>
                        <a:rPr lang="en-US" sz="1400" b="0" i="0" u="none" strike="noStrike" dirty="0">
                          <a:solidFill>
                            <a:srgbClr val="000000"/>
                          </a:solidFill>
                          <a:latin typeface="Calibri"/>
                        </a:rPr>
                        <a:t>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girl</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6"/>
                  </a:ext>
                </a:extLst>
              </a:tr>
              <a:tr h="208540">
                <a:tc>
                  <a:txBody>
                    <a:bodyPr/>
                    <a:lstStyle/>
                    <a:p>
                      <a:pPr algn="r" fontAlgn="t"/>
                      <a:r>
                        <a:rPr lang="en-US" sz="1400" b="0" i="0" u="none" strike="noStrike" dirty="0">
                          <a:solidFill>
                            <a:srgbClr val="000000"/>
                          </a:solidFill>
                          <a:latin typeface="Calibri"/>
                        </a:rPr>
                        <a:t>11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boy</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467397099"/>
                  </a:ext>
                </a:extLst>
              </a:tr>
              <a:tr h="208540">
                <a:tc>
                  <a:txBody>
                    <a:bodyPr/>
                    <a:lstStyle/>
                    <a:p>
                      <a:pPr algn="r" fontAlgn="t"/>
                      <a:r>
                        <a:rPr lang="en-US" sz="1400" b="0" i="0" u="none" strike="noStrike" dirty="0">
                          <a:solidFill>
                            <a:srgbClr val="000000"/>
                          </a:solidFill>
                          <a:latin typeface="Calibri"/>
                        </a:rPr>
                        <a:t>14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Calibri"/>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girl</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679005840"/>
                  </a:ext>
                </a:extLst>
              </a:tr>
              <a:tr h="208540">
                <a:tc>
                  <a:txBody>
                    <a:bodyPr/>
                    <a:lstStyle/>
                    <a:p>
                      <a:pPr algn="r" fontAlgn="t"/>
                      <a:r>
                        <a:rPr lang="en-US" sz="1400" b="0" i="0" u="none" strike="noStrike" dirty="0">
                          <a:solidFill>
                            <a:srgbClr val="000000"/>
                          </a:solidFill>
                          <a:latin typeface="Calibri"/>
                        </a:rPr>
                        <a:t>17</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Calibri"/>
                        </a:rPr>
                        <a:t>boy</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366338620"/>
                  </a:ext>
                </a:extLst>
              </a:tr>
              <a:tr h="208540">
                <a:tc>
                  <a:txBody>
                    <a:bodyPr/>
                    <a:lstStyle/>
                    <a:p>
                      <a:pPr algn="r" fontAlgn="t"/>
                      <a:r>
                        <a:rPr lang="en-US" sz="1400" b="0" i="0" u="none" strike="noStrike" dirty="0">
                          <a:solidFill>
                            <a:srgbClr val="000000"/>
                          </a:solidFill>
                          <a:latin typeface="Calibri"/>
                        </a:rPr>
                        <a:t>18</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190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female</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Calibri"/>
                        </a:rPr>
                        <a:t>girl</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Calibri"/>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3195326891"/>
                  </a:ext>
                </a:extLst>
              </a:tr>
              <a:tr h="208540">
                <a:tc gridSpan="6">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Equivalence classes covered:</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t"/>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l" fontAlgn="t"/>
                      <a:endParaRPr lang="en-US" sz="1200" b="0" i="0" u="none" strike="noStrike" dirty="0">
                        <a:solidFill>
                          <a:srgbClr val="000000"/>
                        </a:solidFill>
                        <a:latin typeface="Calibri"/>
                      </a:endParaRP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hMerge="1">
                  <a:txBody>
                    <a:bodyPr/>
                    <a:lstStyle/>
                    <a:p>
                      <a:pPr algn="ctr" fontAlgn="b"/>
                      <a:endParaRPr lang="en-US" sz="1200" b="0" i="0"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2 of 2</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3 of 3</a:t>
                      </a:r>
                    </a:p>
                  </a:txBody>
                  <a:tcPr marL="2743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1" i="0" u="none" strike="noStrike" dirty="0">
                          <a:solidFill>
                            <a:srgbClr val="000000"/>
                          </a:solidFill>
                          <a:latin typeface="Calibri"/>
                        </a:rPr>
                        <a:t>5 of 5</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7"/>
                  </a:ext>
                </a:extLst>
              </a:tr>
            </a:tbl>
          </a:graphicData>
        </a:graphic>
      </p:graphicFrame>
      <p:sp>
        <p:nvSpPr>
          <p:cNvPr id="6" name="TextBox 5"/>
          <p:cNvSpPr txBox="1"/>
          <p:nvPr/>
        </p:nvSpPr>
        <p:spPr>
          <a:xfrm>
            <a:off x="575016" y="5722203"/>
            <a:ext cx="7883184" cy="830997"/>
          </a:xfrm>
          <a:prstGeom prst="rect">
            <a:avLst/>
          </a:prstGeom>
          <a:noFill/>
        </p:spPr>
        <p:txBody>
          <a:bodyPr wrap="none" rtlCol="0">
            <a:spAutoFit/>
          </a:bodyPr>
          <a:lstStyle/>
          <a:p>
            <a:pPr>
              <a:buFont typeface="Arial" pitchFamily="34" charset="0"/>
              <a:buChar char="•"/>
            </a:pPr>
            <a:r>
              <a:rPr lang="en-US" sz="2400" dirty="0"/>
              <a:t>Test cases are sorted to show age boundaries</a:t>
            </a:r>
          </a:p>
          <a:p>
            <a:pPr>
              <a:buFont typeface="Arial" pitchFamily="34" charset="0"/>
              <a:buChar char="•"/>
            </a:pPr>
            <a:r>
              <a:rPr lang="en-US" sz="2400" dirty="0"/>
              <a:t>All 10 expected ECs covered by constraints in pairwise design</a:t>
            </a:r>
          </a:p>
        </p:txBody>
      </p:sp>
      <p:pic>
        <p:nvPicPr>
          <p:cNvPr id="7" name="Picture 6"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1885743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23CD6-50AE-4C85-A315-204D52F0FA18}"/>
              </a:ext>
            </a:extLst>
          </p:cNvPr>
          <p:cNvSpPr>
            <a:spLocks noGrp="1"/>
          </p:cNvSpPr>
          <p:nvPr>
            <p:ph type="title"/>
          </p:nvPr>
        </p:nvSpPr>
        <p:spPr>
          <a:xfrm>
            <a:off x="152400" y="274638"/>
            <a:ext cx="8839200" cy="1143000"/>
          </a:xfrm>
        </p:spPr>
        <p:txBody>
          <a:bodyPr>
            <a:normAutofit fontScale="90000"/>
          </a:bodyPr>
          <a:lstStyle/>
          <a:p>
            <a:r>
              <a:rPr lang="en-US" dirty="0"/>
              <a:t>Weight function for BMI boundary value</a:t>
            </a:r>
          </a:p>
        </p:txBody>
      </p:sp>
      <p:sp>
        <p:nvSpPr>
          <p:cNvPr id="3" name="Slide Number Placeholder 2">
            <a:extLst>
              <a:ext uri="{FF2B5EF4-FFF2-40B4-BE49-F238E27FC236}">
                <a16:creationId xmlns:a16="http://schemas.microsoft.com/office/drawing/2014/main" id="{5CDADEA1-A81F-4796-BC74-87970B106C4B}"/>
              </a:ext>
            </a:extLst>
          </p:cNvPr>
          <p:cNvSpPr>
            <a:spLocks noGrp="1"/>
          </p:cNvSpPr>
          <p:nvPr>
            <p:ph type="sldNum" sz="quarter" idx="12"/>
          </p:nvPr>
        </p:nvSpPr>
        <p:spPr/>
        <p:txBody>
          <a:bodyPr/>
          <a:lstStyle/>
          <a:p>
            <a:fld id="{BECC9DCE-C2FB-42F3-BFB5-B8D2D52F1112}" type="slidenum">
              <a:rPr lang="en-US" smtClean="0"/>
              <a:pPr/>
              <a:t>31</a:t>
            </a:fld>
            <a:endParaRPr lang="en-US" dirty="0"/>
          </a:p>
        </p:txBody>
      </p:sp>
      <p:sp>
        <p:nvSpPr>
          <p:cNvPr id="5" name="TextBox 4">
            <a:extLst>
              <a:ext uri="{FF2B5EF4-FFF2-40B4-BE49-F238E27FC236}">
                <a16:creationId xmlns:a16="http://schemas.microsoft.com/office/drawing/2014/main" id="{DC849EB9-83C8-460C-8359-5FB3E6EC3196}"/>
              </a:ext>
            </a:extLst>
          </p:cNvPr>
          <p:cNvSpPr txBox="1"/>
          <p:nvPr/>
        </p:nvSpPr>
        <p:spPr>
          <a:xfrm>
            <a:off x="2514600" y="1342072"/>
            <a:ext cx="4191000" cy="1754326"/>
          </a:xfrm>
          <a:prstGeom prst="rect">
            <a:avLst/>
          </a:prstGeom>
          <a:noFill/>
        </p:spPr>
        <p:txBody>
          <a:bodyPr wrap="square" rtlCol="0">
            <a:spAutoFit/>
          </a:bodyPr>
          <a:lstStyle/>
          <a:p>
            <a:r>
              <a:rPr lang="en-US" dirty="0">
                <a:ea typeface="Calibri"/>
                <a:cs typeface="Times New Roman"/>
              </a:rPr>
              <a:t>BMI = 703.06957964 Weight / Height</a:t>
            </a:r>
            <a:r>
              <a:rPr lang="en-US" baseline="30000" dirty="0">
                <a:ea typeface="Calibri"/>
                <a:cs typeface="Times New Roman"/>
              </a:rPr>
              <a:t>2</a:t>
            </a:r>
          </a:p>
          <a:p>
            <a:r>
              <a:rPr lang="en-US" dirty="0">
                <a:ea typeface="Calibri"/>
                <a:cs typeface="Times New Roman"/>
              </a:rPr>
              <a:t>Weight = Height</a:t>
            </a:r>
            <a:r>
              <a:rPr lang="en-US" baseline="30000" dirty="0">
                <a:ea typeface="Calibri"/>
                <a:cs typeface="Times New Roman"/>
              </a:rPr>
              <a:t>2</a:t>
            </a:r>
            <a:r>
              <a:rPr lang="en-US" dirty="0">
                <a:ea typeface="Calibri"/>
                <a:cs typeface="Times New Roman"/>
              </a:rPr>
              <a:t> ∙ BMI</a:t>
            </a:r>
            <a:r>
              <a:rPr lang="en-US" baseline="30000" dirty="0">
                <a:ea typeface="Calibri"/>
                <a:cs typeface="Times New Roman"/>
              </a:rPr>
              <a:t> </a:t>
            </a:r>
            <a:r>
              <a:rPr lang="en-US" dirty="0">
                <a:ea typeface="Calibri"/>
                <a:cs typeface="Times New Roman"/>
              </a:rPr>
              <a:t>/ 703.06957964</a:t>
            </a:r>
          </a:p>
          <a:p>
            <a:endParaRPr lang="en-US" dirty="0">
              <a:ea typeface="Calibri"/>
              <a:cs typeface="Times New Roman"/>
            </a:endParaRPr>
          </a:p>
          <a:p>
            <a:r>
              <a:rPr lang="en-US" dirty="0">
                <a:ea typeface="Calibri"/>
                <a:cs typeface="Times New Roman"/>
              </a:rPr>
              <a:t>Height values: 64 71</a:t>
            </a:r>
          </a:p>
          <a:p>
            <a:r>
              <a:rPr lang="en-US" dirty="0">
                <a:ea typeface="Calibri"/>
                <a:cs typeface="Times New Roman"/>
              </a:rPr>
              <a:t>BMI_boundary values: 18.5 25 30</a:t>
            </a:r>
          </a:p>
          <a:p>
            <a:r>
              <a:rPr lang="en-US" dirty="0">
                <a:ea typeface="Calibri"/>
                <a:cs typeface="Times New Roman"/>
              </a:rPr>
              <a:t>Input_limit values: min max</a:t>
            </a:r>
          </a:p>
        </p:txBody>
      </p:sp>
      <p:graphicFrame>
        <p:nvGraphicFramePr>
          <p:cNvPr id="7" name="Table 6">
            <a:extLst>
              <a:ext uri="{FF2B5EF4-FFF2-40B4-BE49-F238E27FC236}">
                <a16:creationId xmlns:a16="http://schemas.microsoft.com/office/drawing/2014/main" id="{3F56E5CF-771A-4567-A732-9836D178BB55}"/>
              </a:ext>
            </a:extLst>
          </p:cNvPr>
          <p:cNvGraphicFramePr>
            <a:graphicFrameLocks noGrp="1"/>
          </p:cNvGraphicFramePr>
          <p:nvPr>
            <p:extLst>
              <p:ext uri="{D42A27DB-BD31-4B8C-83A1-F6EECF244321}">
                <p14:modId xmlns:p14="http://schemas.microsoft.com/office/powerpoint/2010/main" val="2011070008"/>
              </p:ext>
            </p:extLst>
          </p:nvPr>
        </p:nvGraphicFramePr>
        <p:xfrm>
          <a:off x="228600" y="3307080"/>
          <a:ext cx="8686800" cy="3017520"/>
        </p:xfrm>
        <a:graphic>
          <a:graphicData uri="http://schemas.openxmlformats.org/drawingml/2006/table">
            <a:tbl>
              <a:tblPr firstRow="1" bandRow="1">
                <a:tableStyleId>{5C22544A-7EE6-4342-B048-85BDC9FD1C3A}</a:tableStyleId>
              </a:tblPr>
              <a:tblGrid>
                <a:gridCol w="57912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tblGrid>
              <a:tr h="914400">
                <a:tc>
                  <a:txBody>
                    <a:bodyPr/>
                    <a:lstStyle/>
                    <a:p>
                      <a:r>
                        <a:rPr lang="en-US" sz="1600" b="0" kern="1200" dirty="0">
                          <a:solidFill>
                            <a:schemeClr val="tx1"/>
                          </a:solidFill>
                          <a:effectLst/>
                          <a:latin typeface="+mn-lt"/>
                          <a:ea typeface="+mn-ea"/>
                          <a:cs typeface="+mn-cs"/>
                        </a:rPr>
                        <a:t>function Weight_boundary($Height,$BMI_boundary,$Input_limit) {</a:t>
                      </a:r>
                      <a:r>
                        <a:rPr lang="en-US" sz="1600" b="0" dirty="0">
                          <a:solidFill>
                            <a:schemeClr val="tx1"/>
                          </a:solidFill>
                        </a:rPr>
                        <a:t>     </a:t>
                      </a:r>
                    </a:p>
                    <a:p>
                      <a:r>
                        <a:rPr lang="en-US" sz="1600" b="0" dirty="0">
                          <a:solidFill>
                            <a:schemeClr val="tx1"/>
                          </a:solidFill>
                        </a:rPr>
                        <a:t>    </a:t>
                      </a:r>
                      <a:r>
                        <a:rPr lang="en-US" sz="1600" b="0" kern="1200" dirty="0">
                          <a:solidFill>
                            <a:schemeClr val="tx1"/>
                          </a:solidFill>
                          <a:effectLst/>
                          <a:latin typeface="+mn-lt"/>
                          <a:ea typeface="+mn-ea"/>
                          <a:cs typeface="+mn-cs"/>
                        </a:rPr>
                        <a:t>if($Height&gt;0&amp;&amp;$BMI_boundary&gt;0) {</a:t>
                      </a:r>
                    </a:p>
                    <a:p>
                      <a:r>
                        <a:rPr lang="en-US" sz="1600" b="0" kern="1200" dirty="0">
                          <a:solidFill>
                            <a:schemeClr val="tx1"/>
                          </a:solidFill>
                          <a:effectLst/>
                          <a:latin typeface="+mn-lt"/>
                          <a:ea typeface="+mn-ea"/>
                          <a:cs typeface="+mn-cs"/>
                        </a:rPr>
                        <a:t>        $w_hi=ceil($Height*$Height*$BMI_boundary/703.06957964);</a:t>
                      </a:r>
                    </a:p>
                    <a:p>
                      <a:r>
                        <a:rPr lang="en-US" sz="1600" b="0" kern="1200" dirty="0">
                          <a:solidFill>
                            <a:schemeClr val="tx1"/>
                          </a:solidFill>
                          <a:effectLst/>
                          <a:latin typeface="+mn-lt"/>
                          <a:ea typeface="+mn-ea"/>
                          <a:cs typeface="+mn-cs"/>
                        </a:rPr>
                        <a:t>        switch($Input_limit) {</a:t>
                      </a:r>
                    </a:p>
                    <a:p>
                      <a:r>
                        <a:rPr lang="en-US" sz="1600" b="0" kern="1200" dirty="0">
                          <a:solidFill>
                            <a:schemeClr val="tx1"/>
                          </a:solidFill>
                          <a:effectLst/>
                          <a:latin typeface="+mn-lt"/>
                          <a:ea typeface="+mn-ea"/>
                          <a:cs typeface="+mn-cs"/>
                        </a:rPr>
                        <a:t>            case 'min’:</a:t>
                      </a:r>
                    </a:p>
                    <a:p>
                      <a:r>
                        <a:rPr lang="en-US" sz="1600" b="0" kern="1200" dirty="0">
                          <a:solidFill>
                            <a:schemeClr val="tx1"/>
                          </a:solidFill>
                          <a:effectLst/>
                          <a:latin typeface="+mn-lt"/>
                          <a:ea typeface="+mn-ea"/>
                          <a:cs typeface="+mn-cs"/>
                        </a:rPr>
                        <a:t>                return($w_hi);</a:t>
                      </a:r>
                    </a:p>
                    <a:p>
                      <a:r>
                        <a:rPr lang="en-US" sz="1600" b="0" kern="1200" dirty="0">
                          <a:solidFill>
                            <a:schemeClr val="tx1"/>
                          </a:solidFill>
                          <a:effectLst/>
                          <a:latin typeface="+mn-lt"/>
                          <a:ea typeface="+mn-ea"/>
                          <a:cs typeface="+mn-cs"/>
                        </a:rPr>
                        <a:t>            case 'max’:</a:t>
                      </a:r>
                    </a:p>
                    <a:p>
                      <a:r>
                        <a:rPr lang="en-US" sz="1600" b="0" kern="1200" dirty="0">
                          <a:solidFill>
                            <a:schemeClr val="tx1"/>
                          </a:solidFill>
                          <a:effectLst/>
                          <a:latin typeface="+mn-lt"/>
                          <a:ea typeface="+mn-ea"/>
                          <a:cs typeface="+mn-cs"/>
                        </a:rPr>
                        <a:t>                $w_lo=$w_hi-1;</a:t>
                      </a:r>
                    </a:p>
                    <a:p>
                      <a:r>
                        <a:rPr lang="en-US" sz="1600" b="0" kern="1200" dirty="0">
                          <a:solidFill>
                            <a:schemeClr val="tx1"/>
                          </a:solidFill>
                          <a:effectLst/>
                          <a:latin typeface="+mn-lt"/>
                          <a:ea typeface="+mn-ea"/>
                          <a:cs typeface="+mn-cs"/>
                        </a:rPr>
                        <a:t>                return $w_lo;</a:t>
                      </a:r>
                    </a:p>
                    <a:p>
                      <a:r>
                        <a:rPr lang="en-US" sz="1600" b="0" kern="1200" dirty="0">
                          <a:solidFill>
                            <a:schemeClr val="tx1"/>
                          </a:solidFill>
                          <a:effectLst/>
                          <a:latin typeface="+mn-lt"/>
                          <a:ea typeface="+mn-ea"/>
                          <a:cs typeface="+mn-cs"/>
                        </a:rPr>
                        <a:t>        }</a:t>
                      </a:r>
                    </a:p>
                    <a:p>
                      <a:r>
                        <a:rPr lang="en-US" sz="1600" b="0" kern="1200" dirty="0">
                          <a:solidFill>
                            <a:schemeClr val="tx1"/>
                          </a:solidFill>
                          <a:effectLst/>
                          <a:latin typeface="+mn-lt"/>
                          <a:ea typeface="+mn-ea"/>
                          <a:cs typeface="+mn-cs"/>
                        </a:rPr>
                        <a:t>    }</a:t>
                      </a:r>
                    </a:p>
                    <a:p>
                      <a:r>
                        <a:rPr lang="en-US" sz="1600" b="0" kern="1200" dirty="0">
                          <a:solidFill>
                            <a:schemeClr val="tx1"/>
                          </a:solidFill>
                          <a:effectLst/>
                          <a:latin typeface="+mn-lt"/>
                          <a:ea typeface="+mn-ea"/>
                          <a:cs typeface="+mn-cs"/>
                        </a:rPr>
                        <a:t>}</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E7E7E7"/>
                    </a:solidFill>
                  </a:tcPr>
                </a:tc>
                <a:tc>
                  <a:txBody>
                    <a:bodyPr/>
                    <a:lstStyle/>
                    <a:p>
                      <a:r>
                        <a:rPr lang="en-US" sz="1600" b="0" dirty="0">
                          <a:solidFill>
                            <a:schemeClr val="tx1"/>
                          </a:solidFill>
                        </a:rPr>
                        <a:t>/* compute weight input */</a:t>
                      </a:r>
                    </a:p>
                    <a:p>
                      <a:endParaRPr lang="en-US" sz="1600" b="0" dirty="0">
                        <a:solidFill>
                          <a:schemeClr val="tx1"/>
                        </a:solidFill>
                      </a:endParaRPr>
                    </a:p>
                    <a:p>
                      <a:r>
                        <a:rPr lang="en-US" sz="1600" b="0" dirty="0">
                          <a:solidFill>
                            <a:schemeClr val="tx1"/>
                          </a:solidFill>
                        </a:rPr>
                        <a:t>/* </a:t>
                      </a:r>
                      <a:r>
                        <a:rPr lang="en-US" sz="1600" b="0" kern="1200" dirty="0">
                          <a:solidFill>
                            <a:schemeClr val="tx1"/>
                          </a:solidFill>
                          <a:effectLst/>
                          <a:latin typeface="+mn-lt"/>
                          <a:ea typeface="+mn-ea"/>
                          <a:cs typeface="+mn-cs"/>
                        </a:rPr>
                        <a:t>round up $w_hi */</a:t>
                      </a:r>
                    </a:p>
                    <a:p>
                      <a:r>
                        <a:rPr lang="en-US" sz="1600" b="0" kern="1200" dirty="0">
                          <a:solidFill>
                            <a:schemeClr val="tx1"/>
                          </a:solidFill>
                          <a:effectLst/>
                          <a:latin typeface="+mn-lt"/>
                          <a:ea typeface="+mn-ea"/>
                          <a:cs typeface="+mn-cs"/>
                        </a:rPr>
                        <a:t>/* so BMI &gt;= $BMI_boundary </a:t>
                      </a:r>
                      <a:r>
                        <a:rPr lang="en-US" sz="1600" b="0" dirty="0">
                          <a:solidFill>
                            <a:schemeClr val="tx1"/>
                          </a:solidFill>
                        </a:rPr>
                        <a:t>*/</a:t>
                      </a:r>
                    </a:p>
                    <a:p>
                      <a:endParaRPr lang="en-US" sz="1600" b="0" kern="1200" dirty="0">
                        <a:solidFill>
                          <a:schemeClr val="tx1"/>
                        </a:solidFill>
                        <a:effectLst/>
                        <a:latin typeface="+mn-lt"/>
                        <a:ea typeface="+mn-ea"/>
                        <a:cs typeface="+mn-cs"/>
                      </a:endParaRPr>
                    </a:p>
                    <a:p>
                      <a:r>
                        <a:rPr lang="en-US" sz="1600" b="0" kern="1200" dirty="0">
                          <a:solidFill>
                            <a:schemeClr val="tx1"/>
                          </a:solidFill>
                          <a:effectLst/>
                          <a:latin typeface="+mn-lt"/>
                          <a:ea typeface="+mn-ea"/>
                          <a:cs typeface="+mn-cs"/>
                        </a:rPr>
                        <a:t>/* return min integer value */</a:t>
                      </a:r>
                    </a:p>
                    <a:p>
                      <a:r>
                        <a:rPr lang="en-US" sz="1600" b="0" kern="1200" dirty="0">
                          <a:solidFill>
                            <a:schemeClr val="tx1"/>
                          </a:solidFill>
                          <a:effectLst/>
                          <a:latin typeface="+mn-lt"/>
                          <a:ea typeface="+mn-ea"/>
                          <a:cs typeface="+mn-cs"/>
                        </a:rPr>
                        <a:t> /* for higher BMI class */</a:t>
                      </a:r>
                    </a:p>
                    <a:p>
                      <a:endParaRPr lang="en-US" sz="16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solidFill>
                          <a:effectLst/>
                          <a:latin typeface="+mn-lt"/>
                          <a:ea typeface="+mn-ea"/>
                          <a:cs typeface="+mn-cs"/>
                        </a:rPr>
                        <a:t>/* return max integer value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tx1"/>
                          </a:solidFill>
                          <a:effectLst/>
                          <a:latin typeface="+mn-lt"/>
                          <a:ea typeface="+mn-ea"/>
                          <a:cs typeface="+mn-cs"/>
                        </a:rPr>
                        <a:t>/* for lower BMI class */</a:t>
                      </a:r>
                      <a:endParaRPr lang="en-US" sz="1600" b="0" dirty="0">
                        <a:solidFill>
                          <a:schemeClr val="tx1"/>
                        </a:solidFill>
                      </a:endParaRPr>
                    </a:p>
                    <a:p>
                      <a:endParaRPr lang="en-US" sz="16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E7E7E7"/>
                    </a:solidFill>
                  </a:tcPr>
                </a:tc>
                <a:extLst>
                  <a:ext uri="{0D108BD9-81ED-4DB2-BD59-A6C34878D82A}">
                    <a16:rowId xmlns:a16="http://schemas.microsoft.com/office/drawing/2014/main" val="10000"/>
                  </a:ext>
                </a:extLst>
              </a:tr>
            </a:tbl>
          </a:graphicData>
        </a:graphic>
      </p:graphicFrame>
      <p:pic>
        <p:nvPicPr>
          <p:cNvPr id="6" name="Picture 5" descr="tc_logo.png">
            <a:extLst>
              <a:ext uri="{FF2B5EF4-FFF2-40B4-BE49-F238E27FC236}">
                <a16:creationId xmlns:a16="http://schemas.microsoft.com/office/drawing/2014/main" id="{FBF56301-FBAF-45DE-AB39-82B044BB109E}"/>
              </a:ext>
            </a:extLst>
          </p:cNvPr>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a:extLst>
              <a:ext uri="{FF2B5EF4-FFF2-40B4-BE49-F238E27FC236}">
                <a16:creationId xmlns:a16="http://schemas.microsoft.com/office/drawing/2014/main" id="{006C61D1-4097-435E-A78A-832CEA72C33F}"/>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a:extLst>
              <a:ext uri="{FF2B5EF4-FFF2-40B4-BE49-F238E27FC236}">
                <a16:creationId xmlns:a16="http://schemas.microsoft.com/office/drawing/2014/main" id="{47120BE6-F02B-40DA-8A7D-2C68A4E7F651}"/>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13399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0B68D-DCCE-4F24-99D8-F7DCFEB9BA99}"/>
              </a:ext>
            </a:extLst>
          </p:cNvPr>
          <p:cNvSpPr>
            <a:spLocks noGrp="1"/>
          </p:cNvSpPr>
          <p:nvPr>
            <p:ph type="title"/>
          </p:nvPr>
        </p:nvSpPr>
        <p:spPr/>
        <p:txBody>
          <a:bodyPr/>
          <a:lstStyle/>
          <a:p>
            <a:r>
              <a:rPr lang="en-US" b="1" dirty="0"/>
              <a:t>BMI boundary values</a:t>
            </a:r>
            <a:endParaRPr lang="en-US" dirty="0"/>
          </a:p>
        </p:txBody>
      </p:sp>
      <p:sp>
        <p:nvSpPr>
          <p:cNvPr id="3" name="Slide Number Placeholder 2">
            <a:extLst>
              <a:ext uri="{FF2B5EF4-FFF2-40B4-BE49-F238E27FC236}">
                <a16:creationId xmlns:a16="http://schemas.microsoft.com/office/drawing/2014/main" id="{6D100BA9-9DA4-4283-B4EB-0F2F2168D811}"/>
              </a:ext>
            </a:extLst>
          </p:cNvPr>
          <p:cNvSpPr>
            <a:spLocks noGrp="1"/>
          </p:cNvSpPr>
          <p:nvPr>
            <p:ph type="sldNum" sz="quarter" idx="12"/>
          </p:nvPr>
        </p:nvSpPr>
        <p:spPr/>
        <p:txBody>
          <a:bodyPr/>
          <a:lstStyle/>
          <a:p>
            <a:fld id="{BECC9DCE-C2FB-42F3-BFB5-B8D2D52F1112}" type="slidenum">
              <a:rPr lang="en-US" smtClean="0"/>
              <a:pPr/>
              <a:t>32</a:t>
            </a:fld>
            <a:endParaRPr lang="en-US" dirty="0"/>
          </a:p>
        </p:txBody>
      </p:sp>
      <p:graphicFrame>
        <p:nvGraphicFramePr>
          <p:cNvPr id="4" name="Chart 3">
            <a:extLst>
              <a:ext uri="{FF2B5EF4-FFF2-40B4-BE49-F238E27FC236}">
                <a16:creationId xmlns:a16="http://schemas.microsoft.com/office/drawing/2014/main" id="{F0A94DC9-2E81-4324-98B0-29F06357CFD0}"/>
              </a:ext>
            </a:extLst>
          </p:cNvPr>
          <p:cNvGraphicFramePr/>
          <p:nvPr>
            <p:extLst>
              <p:ext uri="{D42A27DB-BD31-4B8C-83A1-F6EECF244321}">
                <p14:modId xmlns:p14="http://schemas.microsoft.com/office/powerpoint/2010/main" val="885186037"/>
              </p:ext>
            </p:extLst>
          </p:nvPr>
        </p:nvGraphicFramePr>
        <p:xfrm>
          <a:off x="304800" y="1271587"/>
          <a:ext cx="8305800" cy="5084763"/>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descr="tc_logo.png">
            <a:extLst>
              <a:ext uri="{FF2B5EF4-FFF2-40B4-BE49-F238E27FC236}">
                <a16:creationId xmlns:a16="http://schemas.microsoft.com/office/drawing/2014/main" id="{6EB344F1-3F03-482B-AEA2-1727956F6B34}"/>
              </a:ext>
            </a:extLst>
          </p:cNvPr>
          <p:cNvPicPr>
            <a:picLocks noChangeAspect="1"/>
          </p:cNvPicPr>
          <p:nvPr/>
        </p:nvPicPr>
        <p:blipFill>
          <a:blip r:embed="rId4" cstate="print"/>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9E3F3BF1-B7C3-4D91-AC31-AD01AD730F5C}"/>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BECB118C-E661-427B-82E7-18B61FA8F7F0}"/>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0670120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4BA5D-F8DD-4A88-B18F-E4847787DE76}"/>
              </a:ext>
            </a:extLst>
          </p:cNvPr>
          <p:cNvSpPr>
            <a:spLocks noGrp="1"/>
          </p:cNvSpPr>
          <p:nvPr>
            <p:ph type="title"/>
          </p:nvPr>
        </p:nvSpPr>
        <p:spPr>
          <a:xfrm>
            <a:off x="457200" y="-152400"/>
            <a:ext cx="8229600" cy="1143000"/>
          </a:xfrm>
        </p:spPr>
        <p:txBody>
          <a:bodyPr/>
          <a:lstStyle/>
          <a:p>
            <a:r>
              <a:rPr lang="en-US" dirty="0"/>
              <a:t>Age &amp; BMI boundaries – all corners</a:t>
            </a:r>
          </a:p>
        </p:txBody>
      </p:sp>
      <p:sp>
        <p:nvSpPr>
          <p:cNvPr id="3" name="Slide Number Placeholder 2">
            <a:extLst>
              <a:ext uri="{FF2B5EF4-FFF2-40B4-BE49-F238E27FC236}">
                <a16:creationId xmlns:a16="http://schemas.microsoft.com/office/drawing/2014/main" id="{72B28963-B4D2-4C4A-83C5-025293CB7A70}"/>
              </a:ext>
            </a:extLst>
          </p:cNvPr>
          <p:cNvSpPr>
            <a:spLocks noGrp="1"/>
          </p:cNvSpPr>
          <p:nvPr>
            <p:ph type="sldNum" sz="quarter" idx="12"/>
          </p:nvPr>
        </p:nvSpPr>
        <p:spPr/>
        <p:txBody>
          <a:bodyPr/>
          <a:lstStyle/>
          <a:p>
            <a:fld id="{BECC9DCE-C2FB-42F3-BFB5-B8D2D52F1112}" type="slidenum">
              <a:rPr lang="en-US" smtClean="0"/>
              <a:pPr/>
              <a:t>33</a:t>
            </a:fld>
            <a:endParaRPr lang="en-US" dirty="0"/>
          </a:p>
        </p:txBody>
      </p:sp>
      <p:sp>
        <p:nvSpPr>
          <p:cNvPr id="11" name="TextBox 10">
            <a:extLst>
              <a:ext uri="{FF2B5EF4-FFF2-40B4-BE49-F238E27FC236}">
                <a16:creationId xmlns:a16="http://schemas.microsoft.com/office/drawing/2014/main" id="{DB9BB8ED-BA9F-4B7B-BBC7-88513822CB7C}"/>
              </a:ext>
            </a:extLst>
          </p:cNvPr>
          <p:cNvSpPr txBox="1"/>
          <p:nvPr/>
        </p:nvSpPr>
        <p:spPr>
          <a:xfrm>
            <a:off x="457200" y="838200"/>
            <a:ext cx="8229600" cy="5509200"/>
          </a:xfrm>
          <a:prstGeom prst="rect">
            <a:avLst/>
          </a:prstGeom>
          <a:solidFill>
            <a:srgbClr val="F9F688"/>
          </a:solidFill>
          <a:ln>
            <a:solidFill>
              <a:schemeClr val="tx1"/>
            </a:solidFill>
          </a:ln>
        </p:spPr>
        <p:txBody>
          <a:bodyPr wrap="square" rtlCol="0">
            <a:spAutoFit/>
          </a:bodyPr>
          <a:lstStyle/>
          <a:p>
            <a:pPr lvl="0" eaLnBrk="0" fontAlgn="base" hangingPunct="0">
              <a:spcBef>
                <a:spcPct val="0"/>
              </a:spcBef>
              <a:spcAft>
                <a:spcPct val="0"/>
              </a:spcAft>
            </a:pPr>
            <a:r>
              <a:rPr lang="en-US" altLang="en-US" sz="1600" b="1" dirty="0"/>
              <a:t>Coverage of Age &amp; BMI boundaries using BV factors with dependent Weight values – all corners </a:t>
            </a:r>
          </a:p>
          <a:p>
            <a:pPr lvl="0" eaLnBrk="0" fontAlgn="base" hangingPunct="0">
              <a:spcBef>
                <a:spcPct val="0"/>
              </a:spcBef>
              <a:spcAft>
                <a:spcPct val="0"/>
              </a:spcAft>
            </a:pPr>
            <a:r>
              <a:rPr lang="en-US" altLang="en-US" sz="1600" dirty="0"/>
              <a:t>$Age</a:t>
            </a:r>
          </a:p>
          <a:p>
            <a:pPr lvl="0" eaLnBrk="0" fontAlgn="base" hangingPunct="0">
              <a:spcBef>
                <a:spcPct val="0"/>
              </a:spcBef>
              <a:spcAft>
                <a:spcPct val="0"/>
              </a:spcAft>
            </a:pPr>
            <a:r>
              <a:rPr lang="en-US" altLang="en-US" sz="1600" dirty="0"/>
              <a:t>$Weight</a:t>
            </a:r>
          </a:p>
          <a:p>
            <a:pPr lvl="0" eaLnBrk="0" fontAlgn="base" hangingPunct="0">
              <a:spcBef>
                <a:spcPct val="0"/>
              </a:spcBef>
              <a:spcAft>
                <a:spcPct val="0"/>
              </a:spcAft>
            </a:pPr>
            <a:r>
              <a:rPr lang="en-US" altLang="en-US" sz="1600" dirty="0"/>
              <a:t>$Height</a:t>
            </a:r>
          </a:p>
          <a:p>
            <a:pPr lvl="0" eaLnBrk="0" fontAlgn="base" hangingPunct="0">
              <a:spcBef>
                <a:spcPct val="0"/>
              </a:spcBef>
              <a:spcAft>
                <a:spcPct val="0"/>
              </a:spcAft>
            </a:pPr>
            <a:r>
              <a:rPr lang="en-US" altLang="en-US" sz="1600" dirty="0"/>
              <a:t>$Sex</a:t>
            </a:r>
          </a:p>
          <a:p>
            <a:pPr lvl="0" eaLnBrk="0" fontAlgn="base" hangingPunct="0">
              <a:spcBef>
                <a:spcPct val="0"/>
              </a:spcBef>
              <a:spcAft>
                <a:spcPct val="0"/>
              </a:spcAft>
            </a:pPr>
            <a:r>
              <a:rPr lang="en-US" altLang="en-US" sz="1600" dirty="0"/>
              <a:t>Intake</a:t>
            </a:r>
          </a:p>
          <a:p>
            <a:pPr lvl="0" eaLnBrk="0" fontAlgn="base" hangingPunct="0">
              <a:spcBef>
                <a:spcPct val="0"/>
              </a:spcBef>
              <a:spcAft>
                <a:spcPct val="0"/>
              </a:spcAft>
            </a:pPr>
            <a:r>
              <a:rPr lang="en-US" altLang="en-US" sz="1600" dirty="0"/>
              <a:t>Medicare equivalence class</a:t>
            </a:r>
          </a:p>
          <a:p>
            <a:pPr lvl="0" eaLnBrk="0" fontAlgn="base" hangingPunct="0">
              <a:spcBef>
                <a:spcPct val="0"/>
              </a:spcBef>
              <a:spcAft>
                <a:spcPct val="0"/>
              </a:spcAft>
            </a:pPr>
            <a:r>
              <a:rPr lang="en-US" altLang="en-US" sz="1600" dirty="0"/>
              <a:t>Child equivalence class</a:t>
            </a:r>
          </a:p>
          <a:p>
            <a:pPr lvl="0" eaLnBrk="0" fontAlgn="base" hangingPunct="0">
              <a:spcBef>
                <a:spcPct val="0"/>
              </a:spcBef>
              <a:spcAft>
                <a:spcPct val="0"/>
              </a:spcAft>
            </a:pPr>
            <a:r>
              <a:rPr lang="en-US" altLang="en-US" sz="1600" dirty="0"/>
              <a:t>Adult equivalence class</a:t>
            </a:r>
          </a:p>
          <a:p>
            <a:pPr lvl="0" eaLnBrk="0" fontAlgn="base" hangingPunct="0">
              <a:spcBef>
                <a:spcPct val="0"/>
              </a:spcBef>
              <a:spcAft>
                <a:spcPct val="0"/>
              </a:spcAft>
            </a:pPr>
            <a:r>
              <a:rPr lang="en-US" altLang="en-US" sz="1600" b="1" dirty="0"/>
              <a:t>$BMI_boundary</a:t>
            </a:r>
          </a:p>
          <a:p>
            <a:pPr lvl="0" eaLnBrk="0" fontAlgn="base" hangingPunct="0">
              <a:spcBef>
                <a:spcPct val="0"/>
              </a:spcBef>
              <a:spcAft>
                <a:spcPct val="0"/>
              </a:spcAft>
            </a:pPr>
            <a:r>
              <a:rPr lang="en-US" altLang="en-US" sz="1600" b="1" dirty="0"/>
              <a:t>$Input_limit</a:t>
            </a:r>
          </a:p>
          <a:p>
            <a:pPr lvl="0" eaLnBrk="0" fontAlgn="base" hangingPunct="0">
              <a:spcBef>
                <a:spcPct val="0"/>
              </a:spcBef>
              <a:spcAft>
                <a:spcPct val="0"/>
              </a:spcAft>
            </a:pPr>
            <a:r>
              <a:rPr lang="en-US" altLang="en-US" sz="1600" dirty="0"/>
              <a:t>#</a:t>
            </a:r>
          </a:p>
          <a:p>
            <a:pPr lvl="0" eaLnBrk="0" fontAlgn="base" hangingPunct="0">
              <a:spcBef>
                <a:spcPct val="0"/>
              </a:spcBef>
              <a:spcAft>
                <a:spcPct val="0"/>
              </a:spcAft>
            </a:pPr>
            <a:r>
              <a:rPr lang="en-US" altLang="en-US" sz="1600" dirty="0"/>
              <a:t>19 20 64 65</a:t>
            </a:r>
          </a:p>
          <a:p>
            <a:pPr lvl="0" eaLnBrk="0" fontAlgn="base" hangingPunct="0">
              <a:spcBef>
                <a:spcPct val="0"/>
              </a:spcBef>
              <a:spcAft>
                <a:spcPct val="0"/>
              </a:spcAft>
            </a:pPr>
            <a:r>
              <a:rPr lang="en-US" altLang="en-US" sz="1600" b="1" dirty="0"/>
              <a:t>Weight_boundary($Height,$BMI_boundary,$Input_limit)</a:t>
            </a:r>
          </a:p>
          <a:p>
            <a:pPr lvl="0" eaLnBrk="0" fontAlgn="base" hangingPunct="0">
              <a:spcBef>
                <a:spcPct val="0"/>
              </a:spcBef>
              <a:spcAft>
                <a:spcPct val="0"/>
              </a:spcAft>
            </a:pPr>
            <a:r>
              <a:rPr lang="en-US" altLang="en-US" sz="1600" dirty="0"/>
              <a:t>64 71</a:t>
            </a:r>
          </a:p>
          <a:p>
            <a:pPr lvl="0" eaLnBrk="0" fontAlgn="base" hangingPunct="0">
              <a:spcBef>
                <a:spcPct val="0"/>
              </a:spcBef>
              <a:spcAft>
                <a:spcPct val="0"/>
              </a:spcAft>
            </a:pPr>
            <a:r>
              <a:rPr lang="en-US" altLang="en-US" sz="1600" dirty="0"/>
              <a:t>female male</a:t>
            </a:r>
          </a:p>
          <a:p>
            <a:pPr lvl="0" eaLnBrk="0" fontAlgn="base" hangingPunct="0">
              <a:spcBef>
                <a:spcPct val="0"/>
              </a:spcBef>
              <a:spcAft>
                <a:spcPct val="0"/>
              </a:spcAft>
            </a:pPr>
            <a:r>
              <a:rPr lang="en-US" altLang="en-US" sz="1600" dirty="0"/>
              <a:t>2000 3000</a:t>
            </a:r>
          </a:p>
          <a:p>
            <a:pPr lvl="0" eaLnBrk="0" fontAlgn="base" hangingPunct="0">
              <a:spcBef>
                <a:spcPct val="0"/>
              </a:spcBef>
              <a:spcAft>
                <a:spcPct val="0"/>
              </a:spcAft>
            </a:pPr>
            <a:r>
              <a:rPr lang="en-US" altLang="en-US" sz="1600" b="1" dirty="0"/>
              <a:t>Medicare_report($Age)</a:t>
            </a:r>
          </a:p>
          <a:p>
            <a:pPr lvl="0" eaLnBrk="0" fontAlgn="base" hangingPunct="0">
              <a:spcBef>
                <a:spcPct val="0"/>
              </a:spcBef>
              <a:spcAft>
                <a:spcPct val="0"/>
              </a:spcAft>
            </a:pPr>
            <a:r>
              <a:rPr lang="en-US" altLang="en-US" sz="1600" b="1" dirty="0"/>
              <a:t>Child_report($Age,$Sex)</a:t>
            </a:r>
          </a:p>
          <a:p>
            <a:pPr lvl="0" eaLnBrk="0" fontAlgn="base" hangingPunct="0">
              <a:spcBef>
                <a:spcPct val="0"/>
              </a:spcBef>
              <a:spcAft>
                <a:spcPct val="0"/>
              </a:spcAft>
            </a:pPr>
            <a:r>
              <a:rPr lang="en-US" altLang="en-US" sz="1600" b="1" dirty="0"/>
              <a:t>Adult_report($Age,$Weight,$Height)</a:t>
            </a:r>
          </a:p>
          <a:p>
            <a:pPr lvl="0" eaLnBrk="0" fontAlgn="base" hangingPunct="0">
              <a:spcBef>
                <a:spcPct val="0"/>
              </a:spcBef>
              <a:spcAft>
                <a:spcPct val="0"/>
              </a:spcAft>
            </a:pPr>
            <a:r>
              <a:rPr lang="en-US" altLang="en-US" sz="1600" b="1" dirty="0"/>
              <a:t>18.5 25 30</a:t>
            </a:r>
          </a:p>
          <a:p>
            <a:pPr lvl="0" eaLnBrk="0" fontAlgn="base" hangingPunct="0">
              <a:spcBef>
                <a:spcPct val="0"/>
              </a:spcBef>
              <a:spcAft>
                <a:spcPct val="0"/>
              </a:spcAft>
            </a:pPr>
            <a:r>
              <a:rPr lang="en-US" altLang="en-US" sz="1600" b="1" dirty="0"/>
              <a:t>min max</a:t>
            </a:r>
          </a:p>
        </p:txBody>
      </p:sp>
      <p:pic>
        <p:nvPicPr>
          <p:cNvPr id="5" name="Picture 4" descr="tc_logo.png">
            <a:extLst>
              <a:ext uri="{FF2B5EF4-FFF2-40B4-BE49-F238E27FC236}">
                <a16:creationId xmlns:a16="http://schemas.microsoft.com/office/drawing/2014/main" id="{5537AB70-7E27-4D24-963F-768026204990}"/>
              </a:ext>
            </a:extLst>
          </p:cNvPr>
          <p:cNvPicPr>
            <a:picLocks noChangeAspect="1"/>
          </p:cNvPicPr>
          <p:nvPr/>
        </p:nvPicPr>
        <p:blipFill>
          <a:blip r:embed="rId3" cstate="print"/>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EECF263B-6950-4707-A121-78D229985642}"/>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F4D2FC72-5851-42F9-9F02-98029E1E49EE}"/>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36127841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normAutofit/>
          </a:bodyPr>
          <a:lstStyle/>
          <a:p>
            <a:r>
              <a:rPr lang="en-US" dirty="0"/>
              <a:t>Age &amp; BMI – all corners – 1 of 2</a:t>
            </a:r>
          </a:p>
        </p:txBody>
      </p:sp>
      <p:sp>
        <p:nvSpPr>
          <p:cNvPr id="3" name="Slide Number Placeholder 2"/>
          <p:cNvSpPr>
            <a:spLocks noGrp="1"/>
          </p:cNvSpPr>
          <p:nvPr>
            <p:ph type="sldNum" sz="quarter" idx="12"/>
          </p:nvPr>
        </p:nvSpPr>
        <p:spPr/>
        <p:txBody>
          <a:bodyPr/>
          <a:lstStyle/>
          <a:p>
            <a:fld id="{BECC9DCE-C2FB-42F3-BFB5-B8D2D52F1112}" type="slidenum">
              <a:rPr lang="en-US" smtClean="0"/>
              <a:pPr/>
              <a:t>34</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591123289"/>
              </p:ext>
            </p:extLst>
          </p:nvPr>
        </p:nvGraphicFramePr>
        <p:xfrm>
          <a:off x="479793" y="762000"/>
          <a:ext cx="8130807" cy="5630580"/>
        </p:xfrm>
        <a:graphic>
          <a:graphicData uri="http://schemas.openxmlformats.org/drawingml/2006/table">
            <a:tbl>
              <a:tblPr/>
              <a:tblGrid>
                <a:gridCol w="815611">
                  <a:extLst>
                    <a:ext uri="{9D8B030D-6E8A-4147-A177-3AD203B41FA5}">
                      <a16:colId xmlns:a16="http://schemas.microsoft.com/office/drawing/2014/main" val="20000"/>
                    </a:ext>
                  </a:extLst>
                </a:gridCol>
                <a:gridCol w="592551">
                  <a:extLst>
                    <a:ext uri="{9D8B030D-6E8A-4147-A177-3AD203B41FA5}">
                      <a16:colId xmlns:a16="http://schemas.microsoft.com/office/drawing/2014/main" val="20001"/>
                    </a:ext>
                  </a:extLst>
                </a:gridCol>
                <a:gridCol w="620693">
                  <a:extLst>
                    <a:ext uri="{9D8B030D-6E8A-4147-A177-3AD203B41FA5}">
                      <a16:colId xmlns:a16="http://schemas.microsoft.com/office/drawing/2014/main" val="20002"/>
                    </a:ext>
                  </a:extLst>
                </a:gridCol>
                <a:gridCol w="767956">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990600">
                  <a:extLst>
                    <a:ext uri="{9D8B030D-6E8A-4147-A177-3AD203B41FA5}">
                      <a16:colId xmlns:a16="http://schemas.microsoft.com/office/drawing/2014/main" val="20008"/>
                    </a:ext>
                  </a:extLst>
                </a:gridCol>
                <a:gridCol w="609600">
                  <a:extLst>
                    <a:ext uri="{9D8B030D-6E8A-4147-A177-3AD203B41FA5}">
                      <a16:colId xmlns:a16="http://schemas.microsoft.com/office/drawing/2014/main" val="2449999372"/>
                    </a:ext>
                  </a:extLst>
                </a:gridCol>
                <a:gridCol w="609596">
                  <a:extLst>
                    <a:ext uri="{9D8B030D-6E8A-4147-A177-3AD203B41FA5}">
                      <a16:colId xmlns:a16="http://schemas.microsoft.com/office/drawing/2014/main" val="1012214147"/>
                    </a:ext>
                  </a:extLst>
                </a:gridCol>
              </a:tblGrid>
              <a:tr h="208540">
                <a:tc gridSpan="11">
                  <a:txBody>
                    <a:bodyPr/>
                    <a:lstStyle/>
                    <a:p>
                      <a:pPr algn="ctr" fontAlgn="b"/>
                      <a:r>
                        <a:rPr lang="en-US" sz="1200" b="1" kern="1200" dirty="0">
                          <a:solidFill>
                            <a:schemeClr val="bg1"/>
                          </a:solidFill>
                          <a:effectLst/>
                          <a:latin typeface="+mn-lt"/>
                          <a:ea typeface="+mn-ea"/>
                          <a:cs typeface="+mn-cs"/>
                        </a:rPr>
                        <a:t>Coverage of Age &amp; BMI boundaries using boundary value factors with dependent Weight values – all corners</a:t>
                      </a:r>
                      <a:endParaRPr lang="en-US" sz="12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b"/>
                      <a:endParaRPr lang="en-US" sz="12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pPr algn="ctr" fontAlgn="b"/>
                      <a:endParaRPr lang="en-US" sz="12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10000"/>
                  </a:ext>
                </a:extLst>
              </a:tr>
              <a:tr h="208540">
                <a:tc>
                  <a:txBody>
                    <a:bodyPr/>
                    <a:lstStyle/>
                    <a:p>
                      <a:pPr algn="ctr" fontAlgn="t"/>
                      <a:endParaRPr lang="en-US" sz="12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5">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200" b="1" i="0" u="none" strike="noStrike" dirty="0">
                          <a:solidFill>
                            <a:srgbClr val="000000"/>
                          </a:solidFill>
                          <a:latin typeface="+mn-lt"/>
                        </a:rPr>
                        <a:t>Input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3">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200" b="1" i="0" u="none" strike="noStrike" dirty="0">
                          <a:solidFill>
                            <a:srgbClr val="000000"/>
                          </a:solidFill>
                          <a:latin typeface="+mn-lt"/>
                        </a:rPr>
                        <a:t>Equivalence class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2">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200" b="1" i="0" u="none" strike="noStrike" dirty="0">
                          <a:solidFill>
                            <a:srgbClr val="000000"/>
                          </a:solidFill>
                          <a:latin typeface="+mn-lt"/>
                        </a:rPr>
                        <a:t>BMI BV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lang="en-US" sz="1200" b="1" i="0"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3587674353"/>
                  </a:ext>
                </a:extLst>
              </a:tr>
              <a:tr h="208540">
                <a:tc>
                  <a:txBody>
                    <a:bodyPr/>
                    <a:lstStyle/>
                    <a:p>
                      <a:pPr algn="ctr" fontAlgn="t"/>
                      <a:r>
                        <a:rPr lang="en-US" sz="1200" b="1" i="1" u="none" strike="noStrike" dirty="0">
                          <a:solidFill>
                            <a:srgbClr val="000000"/>
                          </a:solidFill>
                          <a:latin typeface="+mn-lt"/>
                        </a:rPr>
                        <a:t>Test Case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Age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Weight</a:t>
                      </a:r>
                      <a:r>
                        <a:rPr lang="en-US" sz="1200" b="1" i="0" u="none" strike="noStrike" baseline="30000" dirty="0">
                          <a:solidFill>
                            <a:schemeClr val="tx1"/>
                          </a:solidFill>
                          <a:latin typeface="+mn-lt"/>
                        </a:rPr>
                        <a:t>c</a:t>
                      </a:r>
                      <a:endParaRPr lang="en-US" sz="1200" b="1" i="0" u="none" strike="noStrike" dirty="0">
                        <a:solidFill>
                          <a:schemeClr val="tx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Height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Sex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Intake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Medicare</a:t>
                      </a:r>
                      <a:r>
                        <a:rPr lang="en-US" sz="1200" b="1" i="0" u="none" strike="noStrike" baseline="30000" dirty="0">
                          <a:solidFill>
                            <a:schemeClr val="tx1"/>
                          </a:solidFill>
                          <a:latin typeface="+mn-lt"/>
                        </a:rPr>
                        <a:t>s</a:t>
                      </a:r>
                      <a:endParaRPr lang="en-US" sz="1200" b="1" i="1" u="none" strike="noStrike" dirty="0">
                        <a:solidFill>
                          <a:schemeClr val="tx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rgbClr val="000000"/>
                          </a:solidFill>
                          <a:latin typeface="+mn-lt"/>
                        </a:rPr>
                        <a:t>Child</a:t>
                      </a:r>
                      <a:r>
                        <a:rPr lang="en-US" sz="1200" b="1" i="0" u="none" strike="noStrike" baseline="30000" dirty="0">
                          <a:solidFill>
                            <a:schemeClr val="tx1"/>
                          </a:solidFill>
                          <a:latin typeface="+mn-lt"/>
                        </a:rPr>
                        <a:t>s</a:t>
                      </a:r>
                      <a:endParaRPr lang="en-US" sz="12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rgbClr val="000000"/>
                          </a:solidFill>
                          <a:latin typeface="+mn-lt"/>
                        </a:rPr>
                        <a:t>Adult</a:t>
                      </a:r>
                      <a:r>
                        <a:rPr lang="en-US" sz="1200" b="1" i="0" u="none" strike="noStrike" baseline="30000" dirty="0">
                          <a:solidFill>
                            <a:schemeClr val="tx1"/>
                          </a:solidFill>
                          <a:latin typeface="+mn-lt"/>
                        </a:rPr>
                        <a:t>s</a:t>
                      </a:r>
                      <a:endParaRPr lang="en-US" sz="12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rgbClr val="000000"/>
                          </a:solidFill>
                          <a:latin typeface="+mn-lt"/>
                        </a:rPr>
                        <a:t>BMI</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rgbClr val="000000"/>
                          </a:solidFill>
                          <a:latin typeface="+mn-lt"/>
                        </a:rPr>
                        <a:t>Limit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2"/>
                  </a:ext>
                </a:extLst>
              </a:tr>
              <a:tr h="208540">
                <a:tc>
                  <a:txBody>
                    <a:bodyPr/>
                    <a:lstStyle/>
                    <a:p>
                      <a:pPr algn="r" fontAlgn="t"/>
                      <a:r>
                        <a:rPr lang="en-US" sz="1200" b="0" i="0" u="none" strike="noStrike" dirty="0">
                          <a:solidFill>
                            <a:srgbClr val="000000"/>
                          </a:solidFill>
                          <a:latin typeface="+mn-lt"/>
                        </a:rPr>
                        <a:t>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chemeClr val="tx1"/>
                          </a:solidFill>
                          <a:latin typeface="+mn-lt"/>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180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2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3"/>
                  </a:ext>
                </a:extLst>
              </a:tr>
              <a:tr h="208540">
                <a:tc>
                  <a:txBody>
                    <a:bodyPr/>
                    <a:lstStyle/>
                    <a:p>
                      <a:pPr algn="r" fontAlgn="t"/>
                      <a:r>
                        <a:rPr lang="en-US" sz="1200" b="0" i="0" u="none" strike="noStrike" dirty="0">
                          <a:solidFill>
                            <a:srgbClr val="000000"/>
                          </a:solidFill>
                          <a:latin typeface="+mn-lt"/>
                        </a:rPr>
                        <a:t>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174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dirty="0">
                          <a:latin typeface="+mn-lt"/>
                          <a:ea typeface="Calibri"/>
                          <a:cs typeface="Times New Roman"/>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dirty="0">
                          <a:latin typeface="+mn-lt"/>
                          <a:ea typeface="Calibri"/>
                          <a:cs typeface="Times New Roman"/>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dirty="0">
                          <a:latin typeface="+mn-lt"/>
                          <a:ea typeface="Calibri"/>
                          <a:cs typeface="Times New Roman"/>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4"/>
                  </a:ext>
                </a:extLst>
              </a:tr>
              <a:tr h="208540">
                <a:tc>
                  <a:txBody>
                    <a:bodyPr/>
                    <a:lstStyle/>
                    <a:p>
                      <a:pPr algn="r" fontAlgn="t"/>
                      <a:r>
                        <a:rPr lang="en-US" sz="1200" b="0" i="0" u="none" strike="noStrike" dirty="0">
                          <a:solidFill>
                            <a:srgbClr val="000000"/>
                          </a:solidFill>
                          <a:latin typeface="+mn-lt"/>
                        </a:rPr>
                        <a:t>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132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2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underweight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5"/>
                  </a:ext>
                </a:extLst>
              </a:tr>
              <a:tr h="208540">
                <a:tc>
                  <a:txBody>
                    <a:bodyPr/>
                    <a:lstStyle/>
                    <a:p>
                      <a:pPr algn="r" fontAlgn="t"/>
                      <a:r>
                        <a:rPr lang="en-US" sz="1200" b="0" i="0" u="none" strike="noStrike" dirty="0">
                          <a:solidFill>
                            <a:srgbClr val="000000"/>
                          </a:solidFill>
                          <a:latin typeface="+mn-lt"/>
                        </a:rPr>
                        <a:t>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108</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b"/>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0006"/>
                  </a:ext>
                </a:extLst>
              </a:tr>
              <a:tr h="208540">
                <a:tc>
                  <a:txBody>
                    <a:bodyPr/>
                    <a:lstStyle/>
                    <a:p>
                      <a:pPr algn="r" fontAlgn="t"/>
                      <a:r>
                        <a:rPr lang="en-US" sz="1200" b="0" i="0" u="none" strike="noStrike" dirty="0">
                          <a:solidFill>
                            <a:srgbClr val="000000"/>
                          </a:solidFill>
                          <a:latin typeface="+mn-lt"/>
                        </a:rPr>
                        <a:t>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216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7"/>
                  </a:ext>
                </a:extLst>
              </a:tr>
              <a:tr h="208540">
                <a:tc>
                  <a:txBody>
                    <a:bodyPr/>
                    <a:lstStyle/>
                    <a:p>
                      <a:pPr algn="r" fontAlgn="t"/>
                      <a:r>
                        <a:rPr lang="en-US" sz="1200" b="0" i="0" u="none" strike="noStrike" dirty="0">
                          <a:solidFill>
                            <a:srgbClr val="000000"/>
                          </a:solidFill>
                          <a:latin typeface="+mn-lt"/>
                        </a:rPr>
                        <a:t>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145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boy</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dirty="0">
                          <a:latin typeface="+mn-lt"/>
                          <a:ea typeface="Calibri"/>
                          <a:cs typeface="Times New Roman"/>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dirty="0">
                          <a:latin typeface="+mn-lt"/>
                          <a:ea typeface="Calibri"/>
                          <a:cs typeface="Times New Roman"/>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dirty="0">
                          <a:latin typeface="+mn-lt"/>
                          <a:ea typeface="Calibri"/>
                          <a:cs typeface="Times New Roman"/>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8"/>
                  </a:ext>
                </a:extLst>
              </a:tr>
              <a:tr h="208540">
                <a:tc>
                  <a:txBody>
                    <a:bodyPr/>
                    <a:lstStyle/>
                    <a:p>
                      <a:pPr algn="r" fontAlgn="t"/>
                      <a:r>
                        <a:rPr lang="en-US" sz="1200" b="0" i="0" u="none" strike="noStrike" dirty="0">
                          <a:solidFill>
                            <a:srgbClr val="000000"/>
                          </a:solidFill>
                          <a:latin typeface="+mn-lt"/>
                        </a:rPr>
                        <a:t>7</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215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Calibri"/>
                          <a:cs typeface="Times New Roman"/>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9"/>
                  </a:ext>
                </a:extLst>
              </a:tr>
              <a:tr h="208540">
                <a:tc>
                  <a:txBody>
                    <a:bodyPr/>
                    <a:lstStyle/>
                    <a:p>
                      <a:pPr algn="r" fontAlgn="t"/>
                      <a:r>
                        <a:rPr lang="en-US" sz="1200" b="0" i="0" u="none" strike="noStrike" dirty="0">
                          <a:solidFill>
                            <a:srgbClr val="000000"/>
                          </a:solidFill>
                          <a:latin typeface="+mn-lt"/>
                        </a:rPr>
                        <a:t>8</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179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Calibri"/>
                          <a:cs typeface="Times New Roman"/>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0010"/>
                  </a:ext>
                </a:extLst>
              </a:tr>
              <a:tr h="208540">
                <a:tc>
                  <a:txBody>
                    <a:bodyPr/>
                    <a:lstStyle/>
                    <a:p>
                      <a:pPr algn="r" fontAlgn="t"/>
                      <a:r>
                        <a:rPr lang="en-US" sz="1200" b="0" i="0" u="none" strike="noStrike" dirty="0">
                          <a:solidFill>
                            <a:srgbClr val="000000"/>
                          </a:solidFill>
                          <a:latin typeface="+mn-lt"/>
                        </a:rPr>
                        <a:t>9</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146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1"/>
                  </a:ext>
                </a:extLst>
              </a:tr>
              <a:tr h="208540">
                <a:tc>
                  <a:txBody>
                    <a:bodyPr/>
                    <a:lstStyle/>
                    <a:p>
                      <a:pPr algn="r" fontAlgn="t"/>
                      <a:r>
                        <a:rPr lang="en-US" sz="1200" b="0" i="0" u="none" strike="noStrike" dirty="0">
                          <a:solidFill>
                            <a:srgbClr val="000000"/>
                          </a:solidFill>
                          <a:latin typeface="+mn-lt"/>
                        </a:rPr>
                        <a:t>10</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133</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2"/>
                  </a:ext>
                </a:extLst>
              </a:tr>
              <a:tr h="208540">
                <a:tc>
                  <a:txBody>
                    <a:bodyPr/>
                    <a:lstStyle/>
                    <a:p>
                      <a:pPr algn="r" fontAlgn="t"/>
                      <a:r>
                        <a:rPr lang="en-US" sz="1200" b="0" i="0" u="none" strike="noStrike" dirty="0">
                          <a:solidFill>
                            <a:srgbClr val="000000"/>
                          </a:solidFill>
                          <a:latin typeface="+mn-lt"/>
                        </a:rPr>
                        <a:t>11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107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3"/>
                  </a:ext>
                </a:extLst>
              </a:tr>
              <a:tr h="208540">
                <a:tc>
                  <a:txBody>
                    <a:bodyPr/>
                    <a:lstStyle/>
                    <a:p>
                      <a:pPr algn="r" fontAlgn="t"/>
                      <a:r>
                        <a:rPr lang="en-US" sz="1200" b="0" i="0" u="none" strike="noStrike" dirty="0">
                          <a:solidFill>
                            <a:srgbClr val="000000"/>
                          </a:solidFill>
                          <a:latin typeface="+mn-lt"/>
                        </a:rPr>
                        <a:t>12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175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dirty="0">
                          <a:latin typeface="+mn-lt"/>
                          <a:ea typeface="Calibri"/>
                          <a:cs typeface="Times New Roman"/>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dirty="0">
                          <a:latin typeface="+mn-lt"/>
                          <a:ea typeface="Calibri"/>
                          <a:cs typeface="Times New Roman"/>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0014"/>
                  </a:ext>
                </a:extLst>
              </a:tr>
              <a:tr h="208540">
                <a:tc>
                  <a:txBody>
                    <a:bodyPr/>
                    <a:lstStyle/>
                    <a:p>
                      <a:pPr algn="r" fontAlgn="t"/>
                      <a:r>
                        <a:rPr lang="en-US" sz="1200" b="0" i="0" u="none" strike="noStrike" dirty="0">
                          <a:solidFill>
                            <a:srgbClr val="000000"/>
                          </a:solidFill>
                          <a:latin typeface="+mn-lt"/>
                        </a:rPr>
                        <a:t>13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146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5"/>
                  </a:ext>
                </a:extLst>
              </a:tr>
              <a:tr h="208540">
                <a:tc>
                  <a:txBody>
                    <a:bodyPr/>
                    <a:lstStyle/>
                    <a:p>
                      <a:pPr algn="r" fontAlgn="t"/>
                      <a:r>
                        <a:rPr lang="en-US" sz="1200" b="0" i="0" u="none" strike="noStrike" dirty="0">
                          <a:solidFill>
                            <a:srgbClr val="000000"/>
                          </a:solidFill>
                          <a:latin typeface="+mn-lt"/>
                        </a:rPr>
                        <a:t>14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180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6"/>
                  </a:ext>
                </a:extLst>
              </a:tr>
              <a:tr h="208540">
                <a:tc>
                  <a:txBody>
                    <a:bodyPr/>
                    <a:lstStyle/>
                    <a:p>
                      <a:pPr algn="r" fontAlgn="t"/>
                      <a:r>
                        <a:rPr lang="en-US" sz="1200" b="0" i="0" u="none" strike="noStrike" dirty="0">
                          <a:solidFill>
                            <a:srgbClr val="000000"/>
                          </a:solidFill>
                          <a:latin typeface="+mn-lt"/>
                        </a:rPr>
                        <a:t>15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132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underweight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467397099"/>
                  </a:ext>
                </a:extLst>
              </a:tr>
              <a:tr h="208540">
                <a:tc>
                  <a:txBody>
                    <a:bodyPr/>
                    <a:lstStyle/>
                    <a:p>
                      <a:pPr algn="r" fontAlgn="t"/>
                      <a:r>
                        <a:rPr lang="en-US" sz="1200" b="0" i="0" u="none" strike="noStrike" dirty="0">
                          <a:solidFill>
                            <a:srgbClr val="000000"/>
                          </a:solidFill>
                          <a:latin typeface="+mn-lt"/>
                        </a:rPr>
                        <a:t>16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179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boy</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679005840"/>
                  </a:ext>
                </a:extLst>
              </a:tr>
              <a:tr h="208540">
                <a:tc>
                  <a:txBody>
                    <a:bodyPr/>
                    <a:lstStyle/>
                    <a:p>
                      <a:pPr algn="r" fontAlgn="t"/>
                      <a:r>
                        <a:rPr lang="en-US" sz="1200" b="0" i="0" u="none" strike="noStrike" dirty="0">
                          <a:solidFill>
                            <a:srgbClr val="000000"/>
                          </a:solidFill>
                          <a:latin typeface="+mn-lt"/>
                        </a:rPr>
                        <a:t>17</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216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366338620"/>
                  </a:ext>
                </a:extLst>
              </a:tr>
              <a:tr h="208540">
                <a:tc>
                  <a:txBody>
                    <a:bodyPr/>
                    <a:lstStyle/>
                    <a:p>
                      <a:pPr algn="r" fontAlgn="t"/>
                      <a:r>
                        <a:rPr lang="en-US" sz="1200" b="0" i="0" u="none" strike="noStrike" dirty="0">
                          <a:solidFill>
                            <a:srgbClr val="000000"/>
                          </a:solidFill>
                          <a:latin typeface="+mn-lt"/>
                        </a:rPr>
                        <a:t>18</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215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3195326891"/>
                  </a:ext>
                </a:extLst>
              </a:tr>
              <a:tr h="208540">
                <a:tc>
                  <a:txBody>
                    <a:bodyPr/>
                    <a:lstStyle/>
                    <a:p>
                      <a:pPr algn="r" fontAlgn="t"/>
                      <a:r>
                        <a:rPr lang="en-US" sz="1200" b="0" i="0" u="none" strike="noStrike" dirty="0">
                          <a:solidFill>
                            <a:srgbClr val="000000"/>
                          </a:solidFill>
                          <a:latin typeface="+mn-lt"/>
                        </a:rPr>
                        <a:t>19</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133</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boy</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881700046"/>
                  </a:ext>
                </a:extLst>
              </a:tr>
              <a:tr h="208540">
                <a:tc>
                  <a:txBody>
                    <a:bodyPr/>
                    <a:lstStyle/>
                    <a:p>
                      <a:pPr algn="r" fontAlgn="t"/>
                      <a:r>
                        <a:rPr lang="en-US" sz="1200" b="0" i="0" u="none" strike="noStrike" dirty="0">
                          <a:solidFill>
                            <a:srgbClr val="000000"/>
                          </a:solidFill>
                          <a:latin typeface="+mn-lt"/>
                        </a:rPr>
                        <a:t>20</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174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491915694"/>
                  </a:ext>
                </a:extLst>
              </a:tr>
              <a:tr h="208540">
                <a:tc>
                  <a:txBody>
                    <a:bodyPr/>
                    <a:lstStyle/>
                    <a:p>
                      <a:pPr algn="r" fontAlgn="t"/>
                      <a:r>
                        <a:rPr lang="en-US" sz="1200" b="0" i="0" u="none" strike="noStrike" dirty="0">
                          <a:solidFill>
                            <a:srgbClr val="000000"/>
                          </a:solidFill>
                          <a:latin typeface="+mn-lt"/>
                        </a:rPr>
                        <a:t>21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107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underweight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48827984"/>
                  </a:ext>
                </a:extLst>
              </a:tr>
              <a:tr h="208540">
                <a:tc>
                  <a:txBody>
                    <a:bodyPr/>
                    <a:lstStyle/>
                    <a:p>
                      <a:pPr algn="r" fontAlgn="t"/>
                      <a:r>
                        <a:rPr lang="en-US" sz="1200" b="0" i="0" u="none" strike="noStrike" dirty="0">
                          <a:solidFill>
                            <a:srgbClr val="000000"/>
                          </a:solidFill>
                          <a:latin typeface="+mn-lt"/>
                        </a:rPr>
                        <a:t>22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145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760315180"/>
                  </a:ext>
                </a:extLst>
              </a:tr>
              <a:tr h="208540">
                <a:tc>
                  <a:txBody>
                    <a:bodyPr/>
                    <a:lstStyle/>
                    <a:p>
                      <a:pPr algn="r" fontAlgn="t"/>
                      <a:r>
                        <a:rPr lang="en-US" sz="1200" b="0" i="0" u="none" strike="noStrike" dirty="0">
                          <a:solidFill>
                            <a:srgbClr val="000000"/>
                          </a:solidFill>
                          <a:latin typeface="+mn-lt"/>
                        </a:rPr>
                        <a:t>23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175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171518270"/>
                  </a:ext>
                </a:extLst>
              </a:tr>
              <a:tr h="208540">
                <a:tc>
                  <a:txBody>
                    <a:bodyPr/>
                    <a:lstStyle/>
                    <a:p>
                      <a:pPr algn="r" fontAlgn="t"/>
                      <a:r>
                        <a:rPr lang="en-US" sz="1200" b="0" i="0" u="none" strike="noStrike" dirty="0">
                          <a:solidFill>
                            <a:srgbClr val="000000"/>
                          </a:solidFill>
                          <a:latin typeface="+mn-lt"/>
                        </a:rPr>
                        <a:t>24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108</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978821229"/>
                  </a:ext>
                </a:extLst>
              </a:tr>
            </a:tbl>
          </a:graphicData>
        </a:graphic>
      </p:graphicFrame>
      <p:pic>
        <p:nvPicPr>
          <p:cNvPr id="7" name="Picture 6"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4223865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normAutofit/>
          </a:bodyPr>
          <a:lstStyle/>
          <a:p>
            <a:r>
              <a:rPr lang="en-US" dirty="0"/>
              <a:t>Age &amp; BMI – all corners – 2 of 2</a:t>
            </a:r>
          </a:p>
        </p:txBody>
      </p:sp>
      <p:sp>
        <p:nvSpPr>
          <p:cNvPr id="3" name="Slide Number Placeholder 2"/>
          <p:cNvSpPr>
            <a:spLocks noGrp="1"/>
          </p:cNvSpPr>
          <p:nvPr>
            <p:ph type="sldNum" sz="quarter" idx="12"/>
          </p:nvPr>
        </p:nvSpPr>
        <p:spPr/>
        <p:txBody>
          <a:bodyPr/>
          <a:lstStyle/>
          <a:p>
            <a:fld id="{BECC9DCE-C2FB-42F3-BFB5-B8D2D52F1112}" type="slidenum">
              <a:rPr lang="en-US" smtClean="0"/>
              <a:pPr/>
              <a:t>35</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059143969"/>
              </p:ext>
            </p:extLst>
          </p:nvPr>
        </p:nvGraphicFramePr>
        <p:xfrm>
          <a:off x="479793" y="762000"/>
          <a:ext cx="8130807" cy="5649088"/>
        </p:xfrm>
        <a:graphic>
          <a:graphicData uri="http://schemas.openxmlformats.org/drawingml/2006/table">
            <a:tbl>
              <a:tblPr/>
              <a:tblGrid>
                <a:gridCol w="815611">
                  <a:extLst>
                    <a:ext uri="{9D8B030D-6E8A-4147-A177-3AD203B41FA5}">
                      <a16:colId xmlns:a16="http://schemas.microsoft.com/office/drawing/2014/main" val="20000"/>
                    </a:ext>
                  </a:extLst>
                </a:gridCol>
                <a:gridCol w="592551">
                  <a:extLst>
                    <a:ext uri="{9D8B030D-6E8A-4147-A177-3AD203B41FA5}">
                      <a16:colId xmlns:a16="http://schemas.microsoft.com/office/drawing/2014/main" val="20001"/>
                    </a:ext>
                  </a:extLst>
                </a:gridCol>
                <a:gridCol w="620693">
                  <a:extLst>
                    <a:ext uri="{9D8B030D-6E8A-4147-A177-3AD203B41FA5}">
                      <a16:colId xmlns:a16="http://schemas.microsoft.com/office/drawing/2014/main" val="20002"/>
                    </a:ext>
                  </a:extLst>
                </a:gridCol>
                <a:gridCol w="767956">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838200">
                  <a:extLst>
                    <a:ext uri="{9D8B030D-6E8A-4147-A177-3AD203B41FA5}">
                      <a16:colId xmlns:a16="http://schemas.microsoft.com/office/drawing/2014/main" val="20005"/>
                    </a:ext>
                  </a:extLst>
                </a:gridCol>
                <a:gridCol w="9144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990600">
                  <a:extLst>
                    <a:ext uri="{9D8B030D-6E8A-4147-A177-3AD203B41FA5}">
                      <a16:colId xmlns:a16="http://schemas.microsoft.com/office/drawing/2014/main" val="20008"/>
                    </a:ext>
                  </a:extLst>
                </a:gridCol>
                <a:gridCol w="609600">
                  <a:extLst>
                    <a:ext uri="{9D8B030D-6E8A-4147-A177-3AD203B41FA5}">
                      <a16:colId xmlns:a16="http://schemas.microsoft.com/office/drawing/2014/main" val="2449999372"/>
                    </a:ext>
                  </a:extLst>
                </a:gridCol>
                <a:gridCol w="609596">
                  <a:extLst>
                    <a:ext uri="{9D8B030D-6E8A-4147-A177-3AD203B41FA5}">
                      <a16:colId xmlns:a16="http://schemas.microsoft.com/office/drawing/2014/main" val="1012214147"/>
                    </a:ext>
                  </a:extLst>
                </a:gridCol>
              </a:tblGrid>
              <a:tr h="208540">
                <a:tc gridSpan="11">
                  <a:txBody>
                    <a:bodyPr/>
                    <a:lstStyle/>
                    <a:p>
                      <a:pPr algn="ctr" fontAlgn="b"/>
                      <a:r>
                        <a:rPr lang="en-US" sz="1200" b="1" kern="1200" dirty="0">
                          <a:solidFill>
                            <a:schemeClr val="bg1"/>
                          </a:solidFill>
                          <a:effectLst/>
                          <a:latin typeface="+mn-lt"/>
                          <a:ea typeface="+mn-ea"/>
                          <a:cs typeface="+mn-cs"/>
                        </a:rPr>
                        <a:t>Coverage of Age &amp; BMI boundaries using boundary value factors with dependent Weight values – all corners</a:t>
                      </a:r>
                      <a:endParaRPr lang="en-US" sz="12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b"/>
                      <a:endParaRPr lang="en-US" sz="12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pPr algn="ctr" fontAlgn="b"/>
                      <a:endParaRPr lang="en-US" sz="12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10000"/>
                  </a:ext>
                </a:extLst>
              </a:tr>
              <a:tr h="208540">
                <a:tc>
                  <a:txBody>
                    <a:bodyPr/>
                    <a:lstStyle/>
                    <a:p>
                      <a:pPr algn="ctr" fontAlgn="t"/>
                      <a:endParaRPr lang="en-US" sz="12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5">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200" b="1" i="0" u="none" strike="noStrike" dirty="0">
                          <a:solidFill>
                            <a:srgbClr val="000000"/>
                          </a:solidFill>
                          <a:latin typeface="+mn-lt"/>
                        </a:rPr>
                        <a:t>Input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3">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200" b="1" i="0" u="none" strike="noStrike" dirty="0">
                          <a:solidFill>
                            <a:srgbClr val="000000"/>
                          </a:solidFill>
                          <a:latin typeface="+mn-lt"/>
                        </a:rPr>
                        <a:t>Equivalence class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2">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200" b="1" i="0" u="none" strike="noStrike" dirty="0">
                          <a:solidFill>
                            <a:srgbClr val="000000"/>
                          </a:solidFill>
                          <a:latin typeface="+mn-lt"/>
                        </a:rPr>
                        <a:t>BMI BV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lang="en-US" sz="1200" b="1" i="0"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3587674353"/>
                  </a:ext>
                </a:extLst>
              </a:tr>
              <a:tr h="208540">
                <a:tc>
                  <a:txBody>
                    <a:bodyPr/>
                    <a:lstStyle/>
                    <a:p>
                      <a:pPr algn="ctr" fontAlgn="t"/>
                      <a:r>
                        <a:rPr lang="en-US" sz="1200" b="1" i="1" u="none" strike="noStrike" dirty="0">
                          <a:solidFill>
                            <a:srgbClr val="000000"/>
                          </a:solidFill>
                          <a:latin typeface="+mn-lt"/>
                        </a:rPr>
                        <a:t>Test Case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Age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Weight</a:t>
                      </a:r>
                      <a:r>
                        <a:rPr lang="en-US" sz="1200" b="1" i="0" u="none" strike="noStrike" baseline="30000" dirty="0">
                          <a:solidFill>
                            <a:schemeClr val="tx1"/>
                          </a:solidFill>
                          <a:latin typeface="+mn-lt"/>
                        </a:rPr>
                        <a:t>c</a:t>
                      </a:r>
                      <a:endParaRPr lang="en-US" sz="1200" b="1" i="0" u="none" strike="noStrike" dirty="0">
                        <a:solidFill>
                          <a:schemeClr val="tx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Height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Sex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Intake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chemeClr val="tx1"/>
                          </a:solidFill>
                          <a:latin typeface="+mn-lt"/>
                        </a:rPr>
                        <a:t>Medicare</a:t>
                      </a:r>
                      <a:r>
                        <a:rPr lang="en-US" sz="1200" b="1" i="0" u="none" strike="noStrike" baseline="30000" dirty="0">
                          <a:solidFill>
                            <a:schemeClr val="tx1"/>
                          </a:solidFill>
                          <a:latin typeface="+mn-lt"/>
                        </a:rPr>
                        <a:t>s</a:t>
                      </a:r>
                      <a:endParaRPr lang="en-US" sz="1200" b="1" i="1" u="none" strike="noStrike" dirty="0">
                        <a:solidFill>
                          <a:schemeClr val="tx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rgbClr val="000000"/>
                          </a:solidFill>
                          <a:latin typeface="+mn-lt"/>
                        </a:rPr>
                        <a:t>Child</a:t>
                      </a:r>
                      <a:r>
                        <a:rPr lang="en-US" sz="1200" b="1" i="0" u="none" strike="noStrike" baseline="30000" dirty="0">
                          <a:solidFill>
                            <a:schemeClr val="tx1"/>
                          </a:solidFill>
                          <a:latin typeface="+mn-lt"/>
                        </a:rPr>
                        <a:t>s</a:t>
                      </a:r>
                      <a:endParaRPr lang="en-US" sz="12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rgbClr val="000000"/>
                          </a:solidFill>
                          <a:latin typeface="+mn-lt"/>
                        </a:rPr>
                        <a:t>Adult</a:t>
                      </a:r>
                      <a:r>
                        <a:rPr lang="en-US" sz="1200" b="1" i="0" u="none" strike="noStrike" baseline="30000" dirty="0">
                          <a:solidFill>
                            <a:schemeClr val="tx1"/>
                          </a:solidFill>
                          <a:latin typeface="+mn-lt"/>
                        </a:rPr>
                        <a:t>s</a:t>
                      </a:r>
                      <a:endParaRPr lang="en-US" sz="12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rgbClr val="000000"/>
                          </a:solidFill>
                          <a:latin typeface="+mn-lt"/>
                        </a:rPr>
                        <a:t>BMI</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1" i="1" u="none" strike="noStrike" dirty="0">
                          <a:solidFill>
                            <a:srgbClr val="000000"/>
                          </a:solidFill>
                          <a:latin typeface="+mn-lt"/>
                        </a:rPr>
                        <a:t>Limit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2"/>
                  </a:ext>
                </a:extLst>
              </a:tr>
              <a:tr h="208540">
                <a:tc>
                  <a:txBody>
                    <a:bodyPr/>
                    <a:lstStyle/>
                    <a:p>
                      <a:pPr algn="r" fontAlgn="t"/>
                      <a:r>
                        <a:rPr lang="en-US" sz="1200" b="0" i="0" u="none" strike="noStrike" dirty="0">
                          <a:solidFill>
                            <a:srgbClr val="000000"/>
                          </a:solidFill>
                          <a:latin typeface="+mn-lt"/>
                        </a:rPr>
                        <a:t>25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chemeClr val="tx1"/>
                          </a:solidFill>
                          <a:latin typeface="+mn-lt"/>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180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2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3"/>
                  </a:ext>
                </a:extLst>
              </a:tr>
              <a:tr h="208540">
                <a:tc>
                  <a:txBody>
                    <a:bodyPr/>
                    <a:lstStyle/>
                    <a:p>
                      <a:pPr algn="r" fontAlgn="t"/>
                      <a:r>
                        <a:rPr lang="en-US" sz="1200" b="0" i="0" u="none" strike="noStrike" dirty="0">
                          <a:solidFill>
                            <a:srgbClr val="000000"/>
                          </a:solidFill>
                          <a:latin typeface="+mn-lt"/>
                        </a:rPr>
                        <a:t>26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180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dirty="0">
                          <a:latin typeface="+mn-lt"/>
                          <a:ea typeface="Calibri"/>
                          <a:cs typeface="Times New Roman"/>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4"/>
                  </a:ext>
                </a:extLst>
              </a:tr>
              <a:tr h="208540">
                <a:tc>
                  <a:txBody>
                    <a:bodyPr/>
                    <a:lstStyle/>
                    <a:p>
                      <a:pPr algn="r" fontAlgn="t"/>
                      <a:r>
                        <a:rPr lang="en-US" sz="1200" b="0" i="0" u="none" strike="noStrike" dirty="0">
                          <a:solidFill>
                            <a:srgbClr val="000000"/>
                          </a:solidFill>
                          <a:latin typeface="+mn-lt"/>
                        </a:rPr>
                        <a:t>27</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132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5"/>
                  </a:ext>
                </a:extLst>
              </a:tr>
              <a:tr h="227048">
                <a:tc>
                  <a:txBody>
                    <a:bodyPr/>
                    <a:lstStyle/>
                    <a:p>
                      <a:pPr algn="r" fontAlgn="t"/>
                      <a:r>
                        <a:rPr lang="en-US" sz="1200" b="0" i="0" u="none" strike="noStrike" dirty="0">
                          <a:solidFill>
                            <a:srgbClr val="000000"/>
                          </a:solidFill>
                          <a:latin typeface="+mn-lt"/>
                        </a:rPr>
                        <a:t>28</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132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underweight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0006"/>
                  </a:ext>
                </a:extLst>
              </a:tr>
              <a:tr h="208540">
                <a:tc>
                  <a:txBody>
                    <a:bodyPr/>
                    <a:lstStyle/>
                    <a:p>
                      <a:pPr algn="r" fontAlgn="t"/>
                      <a:r>
                        <a:rPr lang="en-US" sz="1200" b="0" i="0" u="none" strike="noStrike" dirty="0">
                          <a:solidFill>
                            <a:srgbClr val="000000"/>
                          </a:solidFill>
                          <a:latin typeface="+mn-lt"/>
                        </a:rPr>
                        <a:t>29</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179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7"/>
                  </a:ext>
                </a:extLst>
              </a:tr>
              <a:tr h="208540">
                <a:tc>
                  <a:txBody>
                    <a:bodyPr/>
                    <a:lstStyle/>
                    <a:p>
                      <a:pPr algn="r" fontAlgn="t"/>
                      <a:r>
                        <a:rPr lang="en-US" sz="1200" b="0" i="0" u="none" strike="noStrike" dirty="0">
                          <a:solidFill>
                            <a:srgbClr val="000000"/>
                          </a:solidFill>
                          <a:latin typeface="+mn-lt"/>
                        </a:rPr>
                        <a:t>30</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179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2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dirty="0">
                          <a:latin typeface="+mn-lt"/>
                          <a:ea typeface="Calibri"/>
                          <a:cs typeface="Times New Roman"/>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8"/>
                  </a:ext>
                </a:extLst>
              </a:tr>
              <a:tr h="208540">
                <a:tc>
                  <a:txBody>
                    <a:bodyPr/>
                    <a:lstStyle/>
                    <a:p>
                      <a:pPr algn="r" fontAlgn="t"/>
                      <a:r>
                        <a:rPr lang="en-US" sz="1200" b="0" i="0" u="none" strike="noStrike" dirty="0">
                          <a:solidFill>
                            <a:srgbClr val="000000"/>
                          </a:solidFill>
                          <a:latin typeface="+mn-lt"/>
                        </a:rPr>
                        <a:t>31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216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9"/>
                  </a:ext>
                </a:extLst>
              </a:tr>
              <a:tr h="208540">
                <a:tc>
                  <a:txBody>
                    <a:bodyPr/>
                    <a:lstStyle/>
                    <a:p>
                      <a:pPr algn="r" fontAlgn="t"/>
                      <a:r>
                        <a:rPr lang="en-US" sz="1200" b="0" i="0" u="none" strike="noStrike" dirty="0">
                          <a:solidFill>
                            <a:srgbClr val="000000"/>
                          </a:solidFill>
                          <a:latin typeface="+mn-lt"/>
                        </a:rPr>
                        <a:t>32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216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0010"/>
                  </a:ext>
                </a:extLst>
              </a:tr>
              <a:tr h="208540">
                <a:tc>
                  <a:txBody>
                    <a:bodyPr/>
                    <a:lstStyle/>
                    <a:p>
                      <a:pPr algn="r" fontAlgn="t"/>
                      <a:r>
                        <a:rPr lang="en-US" sz="1200" b="0" i="0" u="none" strike="noStrike" dirty="0">
                          <a:solidFill>
                            <a:srgbClr val="000000"/>
                          </a:solidFill>
                          <a:latin typeface="+mn-lt"/>
                        </a:rPr>
                        <a:t>33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215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1"/>
                  </a:ext>
                </a:extLst>
              </a:tr>
              <a:tr h="208540">
                <a:tc>
                  <a:txBody>
                    <a:bodyPr/>
                    <a:lstStyle/>
                    <a:p>
                      <a:pPr algn="r" fontAlgn="t"/>
                      <a:r>
                        <a:rPr lang="en-US" sz="1200" b="0" i="0" u="none" strike="noStrike" dirty="0">
                          <a:solidFill>
                            <a:srgbClr val="000000"/>
                          </a:solidFill>
                          <a:latin typeface="+mn-lt"/>
                        </a:rPr>
                        <a:t>34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215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2"/>
                  </a:ext>
                </a:extLst>
              </a:tr>
              <a:tr h="208540">
                <a:tc>
                  <a:txBody>
                    <a:bodyPr/>
                    <a:lstStyle/>
                    <a:p>
                      <a:pPr algn="r" fontAlgn="t"/>
                      <a:r>
                        <a:rPr lang="en-US" sz="1200" b="0" i="0" u="none" strike="noStrike" dirty="0">
                          <a:solidFill>
                            <a:srgbClr val="000000"/>
                          </a:solidFill>
                          <a:latin typeface="+mn-lt"/>
                        </a:rPr>
                        <a:t>35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133</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3"/>
                  </a:ext>
                </a:extLst>
              </a:tr>
              <a:tr h="208540">
                <a:tc>
                  <a:txBody>
                    <a:bodyPr/>
                    <a:lstStyle/>
                    <a:p>
                      <a:pPr algn="r" fontAlgn="t"/>
                      <a:r>
                        <a:rPr lang="en-US" sz="1200" b="0" i="0" u="none" strike="noStrike" dirty="0">
                          <a:solidFill>
                            <a:srgbClr val="000000"/>
                          </a:solidFill>
                          <a:latin typeface="+mn-lt"/>
                        </a:rPr>
                        <a:t>36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133</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0014"/>
                  </a:ext>
                </a:extLst>
              </a:tr>
              <a:tr h="208540">
                <a:tc>
                  <a:txBody>
                    <a:bodyPr/>
                    <a:lstStyle/>
                    <a:p>
                      <a:pPr algn="r" fontAlgn="t"/>
                      <a:r>
                        <a:rPr lang="en-US" sz="1200" b="0" i="0" u="none" strike="noStrike" dirty="0">
                          <a:solidFill>
                            <a:srgbClr val="000000"/>
                          </a:solidFill>
                          <a:latin typeface="+mn-lt"/>
                        </a:rPr>
                        <a:t>37</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174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5"/>
                  </a:ext>
                </a:extLst>
              </a:tr>
              <a:tr h="208540">
                <a:tc>
                  <a:txBody>
                    <a:bodyPr/>
                    <a:lstStyle/>
                    <a:p>
                      <a:pPr algn="r" fontAlgn="t"/>
                      <a:r>
                        <a:rPr lang="en-US" sz="1200" b="0" i="0" u="none" strike="noStrike" dirty="0">
                          <a:solidFill>
                            <a:srgbClr val="000000"/>
                          </a:solidFill>
                          <a:latin typeface="+mn-lt"/>
                        </a:rPr>
                        <a:t>38</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174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6"/>
                  </a:ext>
                </a:extLst>
              </a:tr>
              <a:tr h="208540">
                <a:tc>
                  <a:txBody>
                    <a:bodyPr/>
                    <a:lstStyle/>
                    <a:p>
                      <a:pPr algn="r" fontAlgn="t"/>
                      <a:r>
                        <a:rPr lang="en-US" sz="1200" b="0" i="0" u="none" strike="noStrike" dirty="0">
                          <a:solidFill>
                            <a:srgbClr val="000000"/>
                          </a:solidFill>
                          <a:latin typeface="+mn-lt"/>
                        </a:rPr>
                        <a:t>39</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107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underweight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467397099"/>
                  </a:ext>
                </a:extLst>
              </a:tr>
              <a:tr h="208540">
                <a:tc>
                  <a:txBody>
                    <a:bodyPr/>
                    <a:lstStyle/>
                    <a:p>
                      <a:pPr algn="r" fontAlgn="t"/>
                      <a:r>
                        <a:rPr lang="en-US" sz="1200" b="0" i="0" u="none" strike="noStrike" dirty="0">
                          <a:solidFill>
                            <a:srgbClr val="000000"/>
                          </a:solidFill>
                          <a:latin typeface="+mn-lt"/>
                        </a:rPr>
                        <a:t>40</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107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underweight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679005840"/>
                  </a:ext>
                </a:extLst>
              </a:tr>
              <a:tr h="208540">
                <a:tc>
                  <a:txBody>
                    <a:bodyPr/>
                    <a:lstStyle/>
                    <a:p>
                      <a:pPr algn="r" fontAlgn="t"/>
                      <a:r>
                        <a:rPr lang="en-US" sz="1200" b="0" i="0" u="none" strike="noStrike" dirty="0">
                          <a:solidFill>
                            <a:srgbClr val="000000"/>
                          </a:solidFill>
                          <a:latin typeface="+mn-lt"/>
                        </a:rPr>
                        <a:t>41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146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366338620"/>
                  </a:ext>
                </a:extLst>
              </a:tr>
              <a:tr h="208540">
                <a:tc>
                  <a:txBody>
                    <a:bodyPr/>
                    <a:lstStyle/>
                    <a:p>
                      <a:pPr algn="r" fontAlgn="t"/>
                      <a:r>
                        <a:rPr lang="en-US" sz="1200" b="0" i="0" u="none" strike="noStrike" dirty="0">
                          <a:solidFill>
                            <a:srgbClr val="000000"/>
                          </a:solidFill>
                          <a:latin typeface="+mn-lt"/>
                        </a:rPr>
                        <a:t>42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146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3195326891"/>
                  </a:ext>
                </a:extLst>
              </a:tr>
              <a:tr h="208540">
                <a:tc>
                  <a:txBody>
                    <a:bodyPr/>
                    <a:lstStyle/>
                    <a:p>
                      <a:pPr algn="r" fontAlgn="t"/>
                      <a:r>
                        <a:rPr lang="en-US" sz="1200" b="0" i="0" u="none" strike="noStrike" dirty="0">
                          <a:solidFill>
                            <a:srgbClr val="000000"/>
                          </a:solidFill>
                          <a:latin typeface="+mn-lt"/>
                        </a:rPr>
                        <a:t>43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145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881700046"/>
                  </a:ext>
                </a:extLst>
              </a:tr>
              <a:tr h="208540">
                <a:tc>
                  <a:txBody>
                    <a:bodyPr/>
                    <a:lstStyle/>
                    <a:p>
                      <a:pPr algn="r" fontAlgn="t"/>
                      <a:r>
                        <a:rPr lang="en-US" sz="1200" b="0" i="0" u="none" strike="noStrike" dirty="0">
                          <a:solidFill>
                            <a:srgbClr val="000000"/>
                          </a:solidFill>
                          <a:latin typeface="+mn-lt"/>
                        </a:rPr>
                        <a:t>44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145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491915694"/>
                  </a:ext>
                </a:extLst>
              </a:tr>
              <a:tr h="208540">
                <a:tc>
                  <a:txBody>
                    <a:bodyPr/>
                    <a:lstStyle/>
                    <a:p>
                      <a:pPr algn="r" fontAlgn="t"/>
                      <a:r>
                        <a:rPr lang="en-US" sz="1200" b="0" i="0" u="none" strike="noStrike" dirty="0">
                          <a:solidFill>
                            <a:srgbClr val="000000"/>
                          </a:solidFill>
                          <a:latin typeface="+mn-lt"/>
                        </a:rPr>
                        <a:t>45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175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48827984"/>
                  </a:ext>
                </a:extLst>
              </a:tr>
              <a:tr h="208540">
                <a:tc>
                  <a:txBody>
                    <a:bodyPr/>
                    <a:lstStyle/>
                    <a:p>
                      <a:pPr algn="r" fontAlgn="t"/>
                      <a:r>
                        <a:rPr lang="en-US" sz="1200" b="0" i="0" u="none" strike="noStrike" dirty="0">
                          <a:solidFill>
                            <a:srgbClr val="000000"/>
                          </a:solidFill>
                          <a:latin typeface="+mn-lt"/>
                        </a:rPr>
                        <a:t>46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175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760315180"/>
                  </a:ext>
                </a:extLst>
              </a:tr>
              <a:tr h="208540">
                <a:tc>
                  <a:txBody>
                    <a:bodyPr/>
                    <a:lstStyle/>
                    <a:p>
                      <a:pPr algn="r" fontAlgn="t"/>
                      <a:r>
                        <a:rPr lang="en-US" sz="1200" b="0" i="0" u="none" strike="noStrike" dirty="0">
                          <a:solidFill>
                            <a:srgbClr val="000000"/>
                          </a:solidFill>
                          <a:latin typeface="+mn-lt"/>
                        </a:rPr>
                        <a:t>47</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200" b="0" i="0" u="none" strike="noStrike" dirty="0">
                          <a:solidFill>
                            <a:srgbClr val="000000"/>
                          </a:solidFill>
                          <a:latin typeface="+mn-lt"/>
                        </a:rPr>
                        <a:t>107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171518270"/>
                  </a:ext>
                </a:extLst>
              </a:tr>
              <a:tr h="208540">
                <a:tc>
                  <a:txBody>
                    <a:bodyPr/>
                    <a:lstStyle/>
                    <a:p>
                      <a:pPr algn="r" fontAlgn="t"/>
                      <a:r>
                        <a:rPr lang="en-US" sz="1200" b="0" i="0" u="none" strike="noStrike" dirty="0">
                          <a:solidFill>
                            <a:srgbClr val="000000"/>
                          </a:solidFill>
                          <a:latin typeface="+mn-lt"/>
                        </a:rPr>
                        <a:t>48</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200" b="0" i="0" u="none" strike="noStrike" dirty="0">
                          <a:solidFill>
                            <a:srgbClr val="000000"/>
                          </a:solidFill>
                          <a:latin typeface="+mn-lt"/>
                        </a:rPr>
                        <a:t>108</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978821229"/>
                  </a:ext>
                </a:extLst>
              </a:tr>
            </a:tbl>
          </a:graphicData>
        </a:graphic>
      </p:graphicFrame>
      <p:pic>
        <p:nvPicPr>
          <p:cNvPr id="7" name="Picture 6"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6870189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903E9-3FC4-4694-A38A-97FD6FD40491}"/>
              </a:ext>
            </a:extLst>
          </p:cNvPr>
          <p:cNvSpPr>
            <a:spLocks noGrp="1"/>
          </p:cNvSpPr>
          <p:nvPr>
            <p:ph type="title"/>
          </p:nvPr>
        </p:nvSpPr>
        <p:spPr>
          <a:xfrm>
            <a:off x="457200" y="76200"/>
            <a:ext cx="8229600" cy="1143000"/>
          </a:xfrm>
        </p:spPr>
        <p:txBody>
          <a:bodyPr/>
          <a:lstStyle/>
          <a:p>
            <a:r>
              <a:rPr lang="en-US" dirty="0"/>
              <a:t>Age-BMI 48-corner map</a:t>
            </a:r>
          </a:p>
        </p:txBody>
      </p:sp>
      <p:sp>
        <p:nvSpPr>
          <p:cNvPr id="3" name="Slide Number Placeholder 2">
            <a:extLst>
              <a:ext uri="{FF2B5EF4-FFF2-40B4-BE49-F238E27FC236}">
                <a16:creationId xmlns:a16="http://schemas.microsoft.com/office/drawing/2014/main" id="{D40EA4F9-B7FE-4094-9584-099BE026920B}"/>
              </a:ext>
            </a:extLst>
          </p:cNvPr>
          <p:cNvSpPr>
            <a:spLocks noGrp="1"/>
          </p:cNvSpPr>
          <p:nvPr>
            <p:ph type="sldNum" sz="quarter" idx="12"/>
          </p:nvPr>
        </p:nvSpPr>
        <p:spPr/>
        <p:txBody>
          <a:bodyPr/>
          <a:lstStyle/>
          <a:p>
            <a:fld id="{BECC9DCE-C2FB-42F3-BFB5-B8D2D52F1112}" type="slidenum">
              <a:rPr lang="en-US" smtClean="0"/>
              <a:pPr/>
              <a:t>36</a:t>
            </a:fld>
            <a:endParaRPr lang="en-US" dirty="0"/>
          </a:p>
        </p:txBody>
      </p:sp>
      <p:graphicFrame>
        <p:nvGraphicFramePr>
          <p:cNvPr id="4" name="Table 3">
            <a:extLst>
              <a:ext uri="{FF2B5EF4-FFF2-40B4-BE49-F238E27FC236}">
                <a16:creationId xmlns:a16="http://schemas.microsoft.com/office/drawing/2014/main" id="{17C06D83-57A2-4F81-85A2-15F795E4BC84}"/>
              </a:ext>
            </a:extLst>
          </p:cNvPr>
          <p:cNvGraphicFramePr>
            <a:graphicFrameLocks noGrp="1"/>
          </p:cNvGraphicFramePr>
          <p:nvPr>
            <p:extLst>
              <p:ext uri="{D42A27DB-BD31-4B8C-83A1-F6EECF244321}">
                <p14:modId xmlns:p14="http://schemas.microsoft.com/office/powerpoint/2010/main" val="4069707366"/>
              </p:ext>
            </p:extLst>
          </p:nvPr>
        </p:nvGraphicFramePr>
        <p:xfrm>
          <a:off x="838200" y="1371601"/>
          <a:ext cx="7467591" cy="4571998"/>
        </p:xfrm>
        <a:graphic>
          <a:graphicData uri="http://schemas.openxmlformats.org/drawingml/2006/table">
            <a:tbl>
              <a:tblPr firstRow="1" firstCol="1" bandRow="1">
                <a:tableStyleId>{5C22544A-7EE6-4342-B048-85BDC9FD1C3A}</a:tableStyleId>
              </a:tblPr>
              <a:tblGrid>
                <a:gridCol w="772509">
                  <a:extLst>
                    <a:ext uri="{9D8B030D-6E8A-4147-A177-3AD203B41FA5}">
                      <a16:colId xmlns:a16="http://schemas.microsoft.com/office/drawing/2014/main" val="3015460506"/>
                    </a:ext>
                  </a:extLst>
                </a:gridCol>
                <a:gridCol w="643759">
                  <a:extLst>
                    <a:ext uri="{9D8B030D-6E8A-4147-A177-3AD203B41FA5}">
                      <a16:colId xmlns:a16="http://schemas.microsoft.com/office/drawing/2014/main" val="574647630"/>
                    </a:ext>
                  </a:extLst>
                </a:gridCol>
                <a:gridCol w="643759">
                  <a:extLst>
                    <a:ext uri="{9D8B030D-6E8A-4147-A177-3AD203B41FA5}">
                      <a16:colId xmlns:a16="http://schemas.microsoft.com/office/drawing/2014/main" val="574550480"/>
                    </a:ext>
                  </a:extLst>
                </a:gridCol>
                <a:gridCol w="772509">
                  <a:extLst>
                    <a:ext uri="{9D8B030D-6E8A-4147-A177-3AD203B41FA5}">
                      <a16:colId xmlns:a16="http://schemas.microsoft.com/office/drawing/2014/main" val="3084395304"/>
                    </a:ext>
                  </a:extLst>
                </a:gridCol>
                <a:gridCol w="772509">
                  <a:extLst>
                    <a:ext uri="{9D8B030D-6E8A-4147-A177-3AD203B41FA5}">
                      <a16:colId xmlns:a16="http://schemas.microsoft.com/office/drawing/2014/main" val="3533132999"/>
                    </a:ext>
                  </a:extLst>
                </a:gridCol>
                <a:gridCol w="386255">
                  <a:extLst>
                    <a:ext uri="{9D8B030D-6E8A-4147-A177-3AD203B41FA5}">
                      <a16:colId xmlns:a16="http://schemas.microsoft.com/office/drawing/2014/main" val="383143072"/>
                    </a:ext>
                  </a:extLst>
                </a:gridCol>
                <a:gridCol w="772509">
                  <a:extLst>
                    <a:ext uri="{9D8B030D-6E8A-4147-A177-3AD203B41FA5}">
                      <a16:colId xmlns:a16="http://schemas.microsoft.com/office/drawing/2014/main" val="3998822606"/>
                    </a:ext>
                  </a:extLst>
                </a:gridCol>
                <a:gridCol w="772509">
                  <a:extLst>
                    <a:ext uri="{9D8B030D-6E8A-4147-A177-3AD203B41FA5}">
                      <a16:colId xmlns:a16="http://schemas.microsoft.com/office/drawing/2014/main" val="695217070"/>
                    </a:ext>
                  </a:extLst>
                </a:gridCol>
                <a:gridCol w="386255">
                  <a:extLst>
                    <a:ext uri="{9D8B030D-6E8A-4147-A177-3AD203B41FA5}">
                      <a16:colId xmlns:a16="http://schemas.microsoft.com/office/drawing/2014/main" val="1506809613"/>
                    </a:ext>
                  </a:extLst>
                </a:gridCol>
                <a:gridCol w="772509">
                  <a:extLst>
                    <a:ext uri="{9D8B030D-6E8A-4147-A177-3AD203B41FA5}">
                      <a16:colId xmlns:a16="http://schemas.microsoft.com/office/drawing/2014/main" val="3588454064"/>
                    </a:ext>
                  </a:extLst>
                </a:gridCol>
                <a:gridCol w="772509">
                  <a:extLst>
                    <a:ext uri="{9D8B030D-6E8A-4147-A177-3AD203B41FA5}">
                      <a16:colId xmlns:a16="http://schemas.microsoft.com/office/drawing/2014/main" val="3259569213"/>
                    </a:ext>
                  </a:extLst>
                </a:gridCol>
              </a:tblGrid>
              <a:tr h="329438">
                <a:tc gridSpan="11">
                  <a:txBody>
                    <a:bodyPr/>
                    <a:lstStyle/>
                    <a:p>
                      <a:pPr marL="0" marR="0" algn="ctr">
                        <a:lnSpc>
                          <a:spcPct val="115000"/>
                        </a:lnSpc>
                        <a:spcBef>
                          <a:spcPts val="0"/>
                        </a:spcBef>
                        <a:spcAft>
                          <a:spcPts val="0"/>
                        </a:spcAft>
                      </a:pPr>
                      <a:r>
                        <a:rPr lang="en-US" sz="1800" dirty="0">
                          <a:effectLst/>
                          <a:latin typeface="+mn-lt"/>
                        </a:rPr>
                        <a:t>Test cases covering all Age-BMI corners</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24307994"/>
                  </a:ext>
                </a:extLst>
              </a:tr>
              <a:tr h="318140">
                <a:tc gridSpan="2">
                  <a:txBody>
                    <a:bodyPr/>
                    <a:lstStyle/>
                    <a:p>
                      <a:pPr marL="0" marR="0">
                        <a:lnSpc>
                          <a:spcPct val="115000"/>
                        </a:lnSpc>
                        <a:spcBef>
                          <a:spcPts val="0"/>
                        </a:spcBef>
                        <a:spcAft>
                          <a:spcPts val="0"/>
                        </a:spcAft>
                      </a:pPr>
                      <a:r>
                        <a:rPr lang="en-US" sz="1800" dirty="0">
                          <a:solidFill>
                            <a:schemeClr val="tx1"/>
                          </a:solidFill>
                          <a:effectLst/>
                          <a:latin typeface="+mn-lt"/>
                        </a:rPr>
                        <a:t> </a:t>
                      </a: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BMI</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gridSpan="2">
                  <a:txBody>
                    <a:bodyPr/>
                    <a:lstStyle/>
                    <a:p>
                      <a:pPr marL="0" marR="0" algn="ctr">
                        <a:lnSpc>
                          <a:spcPct val="115000"/>
                        </a:lnSpc>
                        <a:spcBef>
                          <a:spcPts val="0"/>
                        </a:spcBef>
                        <a:spcAft>
                          <a:spcPts val="0"/>
                        </a:spcAft>
                      </a:pPr>
                      <a:r>
                        <a:rPr lang="en-US" sz="1800" dirty="0">
                          <a:effectLst/>
                          <a:latin typeface="+mn-lt"/>
                        </a:rPr>
                        <a:t>18.5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hMerge="1">
                  <a:txBody>
                    <a:bodyPr/>
                    <a:lstStyle/>
                    <a:p>
                      <a:endParaRPr lang="en-US"/>
                    </a:p>
                  </a:txBody>
                  <a:tcPr/>
                </a:tc>
                <a:tc rowSpan="13">
                  <a:txBody>
                    <a:bodyPr/>
                    <a:lstStyle/>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gridSpan="2">
                  <a:txBody>
                    <a:bodyPr/>
                    <a:lstStyle/>
                    <a:p>
                      <a:pPr marL="0" marR="0" algn="ctr">
                        <a:lnSpc>
                          <a:spcPct val="115000"/>
                        </a:lnSpc>
                        <a:spcBef>
                          <a:spcPts val="0"/>
                        </a:spcBef>
                        <a:spcAft>
                          <a:spcPts val="0"/>
                        </a:spcAft>
                      </a:pPr>
                      <a:r>
                        <a:rPr lang="en-US" sz="1800" dirty="0">
                          <a:effectLst/>
                          <a:latin typeface="+mn-lt"/>
                        </a:rPr>
                        <a:t>25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hMerge="1">
                  <a:txBody>
                    <a:bodyPr/>
                    <a:lstStyle/>
                    <a:p>
                      <a:endParaRPr lang="en-US"/>
                    </a:p>
                  </a:txBody>
                  <a:tcPr/>
                </a:tc>
                <a:tc rowSpan="13">
                  <a:txBody>
                    <a:bodyPr/>
                    <a:lstStyle/>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gridSpan="2">
                  <a:txBody>
                    <a:bodyPr/>
                    <a:lstStyle/>
                    <a:p>
                      <a:pPr marL="0" marR="0" algn="ctr">
                        <a:lnSpc>
                          <a:spcPct val="115000"/>
                        </a:lnSpc>
                        <a:spcBef>
                          <a:spcPts val="0"/>
                        </a:spcBef>
                        <a:spcAft>
                          <a:spcPts val="0"/>
                        </a:spcAft>
                      </a:pPr>
                      <a:r>
                        <a:rPr lang="en-US" sz="1800" dirty="0">
                          <a:effectLst/>
                          <a:latin typeface="+mn-lt"/>
                        </a:rPr>
                        <a:t>30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hMerge="1">
                  <a:txBody>
                    <a:bodyPr/>
                    <a:lstStyle/>
                    <a:p>
                      <a:endParaRPr lang="en-US"/>
                    </a:p>
                  </a:txBody>
                  <a:tcPr/>
                </a:tc>
                <a:extLst>
                  <a:ext uri="{0D108BD9-81ED-4DB2-BD59-A6C34878D82A}">
                    <a16:rowId xmlns:a16="http://schemas.microsoft.com/office/drawing/2014/main" val="3686242380"/>
                  </a:ext>
                </a:extLst>
              </a:tr>
              <a:tr h="329438">
                <a:tc>
                  <a:txBody>
                    <a:bodyPr/>
                    <a:lstStyle/>
                    <a:p>
                      <a:pPr marL="0" marR="0">
                        <a:lnSpc>
                          <a:spcPct val="115000"/>
                        </a:lnSpc>
                        <a:spcBef>
                          <a:spcPts val="0"/>
                        </a:spcBef>
                        <a:spcAft>
                          <a:spcPts val="0"/>
                        </a:spcAft>
                      </a:pPr>
                      <a:r>
                        <a:rPr lang="en-US" sz="1800" b="0" dirty="0">
                          <a:solidFill>
                            <a:schemeClr val="tx1"/>
                          </a:solidFill>
                          <a:effectLst/>
                          <a:latin typeface="+mn-lt"/>
                        </a:rPr>
                        <a:t>Height</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gn="ctr">
                        <a:lnSpc>
                          <a:spcPct val="115000"/>
                        </a:lnSpc>
                        <a:spcBef>
                          <a:spcPts val="0"/>
                        </a:spcBef>
                        <a:spcAft>
                          <a:spcPts val="0"/>
                        </a:spcAft>
                      </a:pPr>
                      <a:r>
                        <a:rPr lang="en-US" sz="1800" dirty="0">
                          <a:effectLst/>
                          <a:latin typeface="+mn-lt"/>
                        </a:rPr>
                        <a:t>Age</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extLst>
                  <a:ext uri="{0D108BD9-81ED-4DB2-BD59-A6C34878D82A}">
                    <a16:rowId xmlns:a16="http://schemas.microsoft.com/office/drawing/2014/main" val="1792281834"/>
                  </a:ext>
                </a:extLst>
              </a:tr>
              <a:tr h="318140">
                <a:tc rowSpan="5">
                  <a:txBody>
                    <a:bodyPr/>
                    <a:lstStyle/>
                    <a:p>
                      <a:pPr marL="0" marR="0" algn="ctr">
                        <a:lnSpc>
                          <a:spcPct val="115000"/>
                        </a:lnSpc>
                        <a:spcBef>
                          <a:spcPts val="0"/>
                        </a:spcBef>
                        <a:spcAft>
                          <a:spcPts val="0"/>
                        </a:spcAft>
                      </a:pPr>
                      <a:r>
                        <a:rPr lang="en-US" sz="1800" b="0" dirty="0">
                          <a:solidFill>
                            <a:schemeClr val="tx1"/>
                          </a:solidFill>
                          <a:effectLst/>
                          <a:latin typeface="+mn-lt"/>
                        </a:rPr>
                        <a:t>71</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mpd="sng">
                      <a:noFill/>
                    </a:lnB>
                    <a:solidFill>
                      <a:srgbClr val="CBCBCB"/>
                    </a:solidFill>
                  </a:tcPr>
                </a:tc>
                <a:tc>
                  <a:txBody>
                    <a:bodyPr/>
                    <a:lstStyle/>
                    <a:p>
                      <a:pPr marL="0" marR="0" algn="ctr">
                        <a:lnSpc>
                          <a:spcPct val="115000"/>
                        </a:lnSpc>
                        <a:spcBef>
                          <a:spcPts val="0"/>
                        </a:spcBef>
                        <a:spcAft>
                          <a:spcPts val="0"/>
                        </a:spcAft>
                      </a:pPr>
                      <a:r>
                        <a:rPr lang="en-US" sz="1800" dirty="0">
                          <a:effectLst/>
                          <a:latin typeface="+mn-lt"/>
                        </a:rPr>
                        <a:t>65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28</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10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solidFill>
                      <a:srgbClr val="E7E7E7"/>
                    </a:solidFill>
                  </a:tcPr>
                </a:tc>
                <a:tc>
                  <a:txBody>
                    <a:bodyPr/>
                    <a:lstStyle/>
                    <a:p>
                      <a:pPr marL="0" marR="0" algn="r">
                        <a:lnSpc>
                          <a:spcPct val="115000"/>
                        </a:lnSpc>
                        <a:spcBef>
                          <a:spcPts val="0"/>
                        </a:spcBef>
                        <a:spcAft>
                          <a:spcPts val="0"/>
                        </a:spcAft>
                      </a:pPr>
                      <a:r>
                        <a:rPr lang="en-US" sz="1800" dirty="0">
                          <a:effectLst/>
                          <a:latin typeface="+mn-lt"/>
                        </a:rPr>
                        <a:t>8</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14</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solidFill>
                      <a:srgbClr val="E7E7E7"/>
                    </a:solidFill>
                  </a:tcPr>
                </a:tc>
                <a:tc>
                  <a:txBody>
                    <a:bodyPr/>
                    <a:lstStyle/>
                    <a:p>
                      <a:pPr marL="0" marR="0" algn="r">
                        <a:lnSpc>
                          <a:spcPct val="115000"/>
                        </a:lnSpc>
                        <a:spcBef>
                          <a:spcPts val="0"/>
                        </a:spcBef>
                        <a:spcAft>
                          <a:spcPts val="0"/>
                        </a:spcAft>
                      </a:pPr>
                      <a:r>
                        <a:rPr lang="en-US" sz="1800" dirty="0">
                          <a:effectLst/>
                          <a:latin typeface="+mn-lt"/>
                        </a:rPr>
                        <a:t>34</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32</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4054123178"/>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a:txBody>
                    <a:bodyPr/>
                    <a:lstStyle/>
                    <a:p>
                      <a:pPr marL="0" marR="0" algn="ctr">
                        <a:lnSpc>
                          <a:spcPct val="115000"/>
                        </a:lnSpc>
                        <a:spcBef>
                          <a:spcPts val="0"/>
                        </a:spcBef>
                        <a:spcAft>
                          <a:spcPts val="0"/>
                        </a:spcAft>
                      </a:pPr>
                      <a:r>
                        <a:rPr lang="en-US" sz="1800" dirty="0">
                          <a:effectLst/>
                          <a:latin typeface="+mn-lt"/>
                        </a:rPr>
                        <a:t>64</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solidFill>
                      <a:srgbClr val="CBCBCB"/>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solidFill>
                      <a:srgbClr val="E7E7E7"/>
                    </a:solidFill>
                  </a:tcPr>
                </a:tc>
                <a:tc>
                  <a:txBody>
                    <a:bodyPr/>
                    <a:lstStyle/>
                    <a:p>
                      <a:pPr marL="0" marR="0" algn="r">
                        <a:lnSpc>
                          <a:spcPct val="115000"/>
                        </a:lnSpc>
                        <a:spcBef>
                          <a:spcPts val="0"/>
                        </a:spcBef>
                        <a:spcAft>
                          <a:spcPts val="0"/>
                        </a:spcAft>
                      </a:pPr>
                      <a:r>
                        <a:rPr lang="en-US" sz="1800" dirty="0">
                          <a:effectLst/>
                          <a:latin typeface="+mn-lt"/>
                        </a:rPr>
                        <a:t>15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r>
                        <a:rPr lang="en-US" sz="1800" dirty="0">
                          <a:effectLst/>
                          <a:latin typeface="+mn-lt"/>
                        </a:rPr>
                        <a:t>36</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r>
                        <a:rPr lang="en-US" sz="1800" dirty="0">
                          <a:effectLst/>
                          <a:latin typeface="+mn-lt"/>
                        </a:rPr>
                        <a:t>30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r>
                        <a:rPr lang="en-US" sz="1800" dirty="0">
                          <a:effectLst/>
                          <a:latin typeface="+mn-lt"/>
                        </a:rPr>
                        <a:t>26</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r>
                        <a:rPr lang="en-US" sz="1800" dirty="0">
                          <a:effectLst/>
                          <a:latin typeface="+mn-lt"/>
                        </a:rPr>
                        <a:t>7</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r>
                        <a:rPr lang="en-US" sz="1800" dirty="0">
                          <a:effectLst/>
                          <a:latin typeface="+mn-lt"/>
                        </a:rPr>
                        <a:t>17</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extLst>
                  <a:ext uri="{0D108BD9-81ED-4DB2-BD59-A6C34878D82A}">
                    <a16:rowId xmlns:a16="http://schemas.microsoft.com/office/drawing/2014/main" val="2179022106"/>
                  </a:ext>
                </a:extLst>
              </a:tr>
              <a:tr h="349954">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gridSpan="2">
                  <a:txBody>
                    <a:bodyPr/>
                    <a:lstStyle/>
                    <a:p>
                      <a:pPr marL="0" marR="0" algn="ct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gridSpan="2">
                  <a:txBody>
                    <a:bodyPr/>
                    <a:lstStyle/>
                    <a:p>
                      <a:pPr marL="0" marR="0" algn="r">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mpd="sng">
                      <a:noFill/>
                    </a:lnB>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mpd="sng">
                      <a:noFill/>
                    </a:lnB>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extLst>
                  <a:ext uri="{0D108BD9-81ED-4DB2-BD59-A6C34878D82A}">
                    <a16:rowId xmlns:a16="http://schemas.microsoft.com/office/drawing/2014/main" val="150549693"/>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a:txBody>
                    <a:bodyPr/>
                    <a:lstStyle/>
                    <a:p>
                      <a:pPr marL="0" marR="0" algn="ctr">
                        <a:lnSpc>
                          <a:spcPct val="115000"/>
                        </a:lnSpc>
                        <a:spcBef>
                          <a:spcPts val="0"/>
                        </a:spcBef>
                        <a:spcAft>
                          <a:spcPts val="0"/>
                        </a:spcAft>
                      </a:pPr>
                      <a:r>
                        <a:rPr lang="en-US" sz="1800" dirty="0">
                          <a:effectLst/>
                          <a:latin typeface="+mn-lt"/>
                        </a:rPr>
                        <a:t>20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3</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35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marL="0" marR="0" algn="r">
                        <a:lnSpc>
                          <a:spcPct val="115000"/>
                        </a:lnSpc>
                        <a:spcBef>
                          <a:spcPts val="0"/>
                        </a:spcBef>
                        <a:spcAft>
                          <a:spcPts val="0"/>
                        </a:spcAft>
                      </a:pPr>
                      <a:r>
                        <a:rPr lang="en-US" sz="1800" dirty="0">
                          <a:effectLst/>
                          <a:latin typeface="+mn-lt"/>
                        </a:rPr>
                        <a:t>29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mpd="sng">
                      <a:noFill/>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25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marL="0" marR="0" algn="r">
                        <a:lnSpc>
                          <a:spcPct val="115000"/>
                        </a:lnSpc>
                        <a:spcBef>
                          <a:spcPts val="0"/>
                        </a:spcBef>
                        <a:spcAft>
                          <a:spcPts val="0"/>
                        </a:spcAft>
                      </a:pPr>
                      <a:r>
                        <a:rPr lang="en-US" sz="1800" dirty="0">
                          <a:effectLst/>
                          <a:latin typeface="+mn-lt"/>
                        </a:rPr>
                        <a:t>18</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mpd="sng">
                      <a:noFill/>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3436019887"/>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a:txBody>
                    <a:bodyPr/>
                    <a:lstStyle/>
                    <a:p>
                      <a:pPr marL="0" marR="0" algn="ctr">
                        <a:lnSpc>
                          <a:spcPct val="115000"/>
                        </a:lnSpc>
                        <a:spcBef>
                          <a:spcPts val="0"/>
                        </a:spcBef>
                        <a:spcAft>
                          <a:spcPts val="0"/>
                        </a:spcAft>
                      </a:pPr>
                      <a:r>
                        <a:rPr lang="en-US" sz="1800" dirty="0">
                          <a:effectLst/>
                          <a:latin typeface="+mn-lt"/>
                        </a:rPr>
                        <a:t>19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27</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19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16</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1</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33</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31</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2976917794"/>
                  </a:ext>
                </a:extLst>
              </a:tr>
              <a:tr h="349954">
                <a:tc gridSpan="3">
                  <a:txBody>
                    <a:bodyPr/>
                    <a:lstStyle/>
                    <a:p>
                      <a:pPr marL="0" marR="0" algn="r">
                        <a:lnSpc>
                          <a:spcPct val="115000"/>
                        </a:lnSpc>
                        <a:spcBef>
                          <a:spcPts val="0"/>
                        </a:spcBef>
                        <a:spcAft>
                          <a:spcPts val="0"/>
                        </a:spcAft>
                      </a:pPr>
                      <a:r>
                        <a:rPr lang="en-US" sz="1800" b="0" dirty="0">
                          <a:effectLst/>
                          <a:latin typeface="+mn-lt"/>
                        </a:rPr>
                        <a:t> </a:t>
                      </a:r>
                      <a:endParaRPr lang="en-US" sz="1800" b="0" dirty="0">
                        <a:effectLst/>
                        <a:latin typeface="+mn-lt"/>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solidFill>
                      <a:srgbClr val="E7E7E7"/>
                    </a:solidFill>
                  </a:tcPr>
                </a:tc>
                <a:tc hMerge="1">
                  <a:txBody>
                    <a:bodyPr/>
                    <a:lstStyle/>
                    <a:p>
                      <a:pPr marL="0" marR="0" algn="ctr">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hMerge="1">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extLst>
                  <a:ext uri="{0D108BD9-81ED-4DB2-BD59-A6C34878D82A}">
                    <a16:rowId xmlns:a16="http://schemas.microsoft.com/office/drawing/2014/main" val="1848472951"/>
                  </a:ext>
                </a:extLst>
              </a:tr>
              <a:tr h="318140">
                <a:tc rowSpan="5">
                  <a:txBody>
                    <a:bodyPr/>
                    <a:lstStyle/>
                    <a:p>
                      <a:pPr marL="0" marR="0" algn="ctr">
                        <a:lnSpc>
                          <a:spcPct val="115000"/>
                        </a:lnSpc>
                        <a:spcBef>
                          <a:spcPts val="0"/>
                        </a:spcBef>
                        <a:spcAft>
                          <a:spcPts val="0"/>
                        </a:spcAft>
                      </a:pPr>
                      <a:r>
                        <a:rPr lang="en-US" sz="1800" b="0" dirty="0">
                          <a:solidFill>
                            <a:schemeClr val="tx1"/>
                          </a:solidFill>
                          <a:effectLst/>
                          <a:latin typeface="+mn-lt"/>
                        </a:rPr>
                        <a:t>64</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B w="12700" cmpd="sng">
                      <a:noFill/>
                    </a:lnB>
                    <a:solidFill>
                      <a:srgbClr val="CBCBCB"/>
                    </a:solidFill>
                  </a:tcPr>
                </a:tc>
                <a:tc>
                  <a:txBody>
                    <a:bodyPr/>
                    <a:lstStyle/>
                    <a:p>
                      <a:pPr marL="0" marR="0" algn="ctr">
                        <a:lnSpc>
                          <a:spcPct val="115000"/>
                        </a:lnSpc>
                        <a:spcBef>
                          <a:spcPts val="0"/>
                        </a:spcBef>
                        <a:spcAft>
                          <a:spcPts val="0"/>
                        </a:spcAft>
                      </a:pPr>
                      <a:r>
                        <a:rPr lang="en-US" sz="1800" dirty="0">
                          <a:effectLst/>
                          <a:latin typeface="+mn-lt"/>
                        </a:rPr>
                        <a:t>65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21</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48</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r>
                        <a:rPr lang="en-US" sz="1800" dirty="0">
                          <a:effectLst/>
                          <a:latin typeface="+mn-lt"/>
                        </a:rPr>
                        <a:t>22</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42</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r>
                        <a:rPr lang="en-US" sz="1800" dirty="0">
                          <a:effectLst/>
                          <a:latin typeface="+mn-lt"/>
                        </a:rPr>
                        <a:t>2</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23</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2740081503"/>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a:txBody>
                    <a:bodyPr/>
                    <a:lstStyle/>
                    <a:p>
                      <a:pPr marL="0" marR="0" algn="ctr">
                        <a:lnSpc>
                          <a:spcPct val="115000"/>
                        </a:lnSpc>
                        <a:spcBef>
                          <a:spcPts val="0"/>
                        </a:spcBef>
                        <a:spcAft>
                          <a:spcPts val="0"/>
                        </a:spcAft>
                      </a:pPr>
                      <a:r>
                        <a:rPr lang="en-US" sz="1800" dirty="0">
                          <a:effectLst/>
                          <a:latin typeface="+mn-lt"/>
                        </a:rPr>
                        <a:t>64</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solidFill>
                      <a:srgbClr val="CBCBCB"/>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solidFill>
                      <a:srgbClr val="E7E7E7"/>
                    </a:solidFill>
                  </a:tcPr>
                </a:tc>
                <a:tc>
                  <a:txBody>
                    <a:bodyPr/>
                    <a:lstStyle/>
                    <a:p>
                      <a:pPr marL="0" marR="0" algn="r">
                        <a:lnSpc>
                          <a:spcPct val="115000"/>
                        </a:lnSpc>
                        <a:spcBef>
                          <a:spcPts val="0"/>
                        </a:spcBef>
                        <a:spcAft>
                          <a:spcPts val="0"/>
                        </a:spcAft>
                      </a:pPr>
                      <a:r>
                        <a:rPr lang="en-US" sz="1800" dirty="0">
                          <a:effectLst/>
                          <a:latin typeface="+mn-lt"/>
                        </a:rPr>
                        <a:t>40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r>
                        <a:rPr lang="en-US" sz="1800" dirty="0">
                          <a:effectLst/>
                          <a:latin typeface="+mn-lt"/>
                        </a:rPr>
                        <a:t>4</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r>
                        <a:rPr lang="en-US" sz="1800" dirty="0">
                          <a:effectLst/>
                          <a:latin typeface="+mn-lt"/>
                        </a:rPr>
                        <a:t>44</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r>
                        <a:rPr lang="en-US" sz="1800" dirty="0">
                          <a:effectLst/>
                          <a:latin typeface="+mn-lt"/>
                        </a:rPr>
                        <a:t>13</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r>
                        <a:rPr lang="en-US" sz="1800" dirty="0">
                          <a:effectLst/>
                          <a:latin typeface="+mn-lt"/>
                        </a:rPr>
                        <a:t>38</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r>
                        <a:rPr lang="en-US" sz="1800" dirty="0">
                          <a:effectLst/>
                          <a:latin typeface="+mn-lt"/>
                        </a:rPr>
                        <a:t>46</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extLst>
                  <a:ext uri="{0D108BD9-81ED-4DB2-BD59-A6C34878D82A}">
                    <a16:rowId xmlns:a16="http://schemas.microsoft.com/office/drawing/2014/main" val="136260007"/>
                  </a:ext>
                </a:extLst>
              </a:tr>
              <a:tr h="349954">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gridSpan="2">
                  <a:txBody>
                    <a:bodyPr/>
                    <a:lstStyle/>
                    <a:p>
                      <a:pPr marL="0" marR="0" algn="ct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extLst>
                  <a:ext uri="{0D108BD9-81ED-4DB2-BD59-A6C34878D82A}">
                    <a16:rowId xmlns:a16="http://schemas.microsoft.com/office/drawing/2014/main" val="736965535"/>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a:txBody>
                    <a:bodyPr/>
                    <a:lstStyle/>
                    <a:p>
                      <a:pPr marL="0" marR="0" algn="ctr">
                        <a:lnSpc>
                          <a:spcPct val="115000"/>
                        </a:lnSpc>
                        <a:spcBef>
                          <a:spcPts val="0"/>
                        </a:spcBef>
                        <a:spcAft>
                          <a:spcPts val="0"/>
                        </a:spcAft>
                      </a:pPr>
                      <a:r>
                        <a:rPr lang="en-US" sz="1800" dirty="0">
                          <a:effectLst/>
                          <a:latin typeface="+mn-lt"/>
                        </a:rPr>
                        <a:t>20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39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24</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r>
                        <a:rPr lang="en-US" sz="1800" dirty="0">
                          <a:effectLst/>
                          <a:latin typeface="+mn-lt"/>
                        </a:rPr>
                        <a:t>43</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r>
                        <a:rPr lang="en-US" sz="1800" dirty="0">
                          <a:effectLst/>
                          <a:latin typeface="+mn-lt"/>
                        </a:rPr>
                        <a:t>37</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45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4109044461"/>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a:txBody>
                    <a:bodyPr/>
                    <a:lstStyle/>
                    <a:p>
                      <a:pPr marL="0" marR="0" algn="ctr">
                        <a:lnSpc>
                          <a:spcPct val="115000"/>
                        </a:lnSpc>
                        <a:spcBef>
                          <a:spcPts val="0"/>
                        </a:spcBef>
                        <a:spcAft>
                          <a:spcPts val="0"/>
                        </a:spcAft>
                      </a:pPr>
                      <a:r>
                        <a:rPr lang="en-US" sz="1800" dirty="0">
                          <a:effectLst/>
                          <a:latin typeface="+mn-lt"/>
                        </a:rPr>
                        <a:t>19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11</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47</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6</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41</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20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12</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721296624"/>
                  </a:ext>
                </a:extLst>
              </a:tr>
            </a:tbl>
          </a:graphicData>
        </a:graphic>
      </p:graphicFrame>
      <p:pic>
        <p:nvPicPr>
          <p:cNvPr id="5" name="Picture 4" descr="tc_logo.png">
            <a:extLst>
              <a:ext uri="{FF2B5EF4-FFF2-40B4-BE49-F238E27FC236}">
                <a16:creationId xmlns:a16="http://schemas.microsoft.com/office/drawing/2014/main" id="{F434017A-67EE-4E5E-AE0F-CF44AC11EB77}"/>
              </a:ext>
            </a:extLst>
          </p:cNvPr>
          <p:cNvPicPr>
            <a:picLocks noChangeAspect="1"/>
          </p:cNvPicPr>
          <p:nvPr/>
        </p:nvPicPr>
        <p:blipFill>
          <a:blip r:embed="rId3" cstate="print"/>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3A00174E-1E19-4F09-8DF5-DCB19C23BEC7}"/>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31990CED-FEEB-40D2-AE16-60F320F2653E}"/>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39038745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4BA5D-F8DD-4A88-B18F-E4847787DE76}"/>
              </a:ext>
            </a:extLst>
          </p:cNvPr>
          <p:cNvSpPr>
            <a:spLocks noGrp="1"/>
          </p:cNvSpPr>
          <p:nvPr>
            <p:ph type="title"/>
          </p:nvPr>
        </p:nvSpPr>
        <p:spPr>
          <a:xfrm>
            <a:off x="457200" y="-152400"/>
            <a:ext cx="8229600" cy="1143000"/>
          </a:xfrm>
        </p:spPr>
        <p:txBody>
          <a:bodyPr>
            <a:normAutofit fontScale="90000"/>
          </a:bodyPr>
          <a:lstStyle/>
          <a:p>
            <a:r>
              <a:rPr lang="en-US" dirty="0"/>
              <a:t>Age &amp; BMI boundaries – some corners</a:t>
            </a:r>
          </a:p>
        </p:txBody>
      </p:sp>
      <p:sp>
        <p:nvSpPr>
          <p:cNvPr id="3" name="Slide Number Placeholder 2">
            <a:extLst>
              <a:ext uri="{FF2B5EF4-FFF2-40B4-BE49-F238E27FC236}">
                <a16:creationId xmlns:a16="http://schemas.microsoft.com/office/drawing/2014/main" id="{72B28963-B4D2-4C4A-83C5-025293CB7A70}"/>
              </a:ext>
            </a:extLst>
          </p:cNvPr>
          <p:cNvSpPr>
            <a:spLocks noGrp="1"/>
          </p:cNvSpPr>
          <p:nvPr>
            <p:ph type="sldNum" sz="quarter" idx="12"/>
          </p:nvPr>
        </p:nvSpPr>
        <p:spPr/>
        <p:txBody>
          <a:bodyPr/>
          <a:lstStyle/>
          <a:p>
            <a:fld id="{BECC9DCE-C2FB-42F3-BFB5-B8D2D52F1112}" type="slidenum">
              <a:rPr lang="en-US" smtClean="0"/>
              <a:pPr/>
              <a:t>37</a:t>
            </a:fld>
            <a:endParaRPr lang="en-US" dirty="0"/>
          </a:p>
        </p:txBody>
      </p:sp>
      <p:sp>
        <p:nvSpPr>
          <p:cNvPr id="11" name="TextBox 10">
            <a:extLst>
              <a:ext uri="{FF2B5EF4-FFF2-40B4-BE49-F238E27FC236}">
                <a16:creationId xmlns:a16="http://schemas.microsoft.com/office/drawing/2014/main" id="{DB9BB8ED-BA9F-4B7B-BBC7-88513822CB7C}"/>
              </a:ext>
            </a:extLst>
          </p:cNvPr>
          <p:cNvSpPr txBox="1"/>
          <p:nvPr/>
        </p:nvSpPr>
        <p:spPr>
          <a:xfrm>
            <a:off x="340896" y="838200"/>
            <a:ext cx="8458200" cy="5509200"/>
          </a:xfrm>
          <a:prstGeom prst="rect">
            <a:avLst/>
          </a:prstGeom>
          <a:solidFill>
            <a:srgbClr val="F9F688"/>
          </a:solidFill>
          <a:ln>
            <a:solidFill>
              <a:schemeClr val="tx1"/>
            </a:solidFill>
          </a:ln>
        </p:spPr>
        <p:txBody>
          <a:bodyPr wrap="square" rtlCol="0">
            <a:spAutoFit/>
          </a:bodyPr>
          <a:lstStyle/>
          <a:p>
            <a:pPr lvl="0" eaLnBrk="0" fontAlgn="base" hangingPunct="0">
              <a:spcBef>
                <a:spcPct val="0"/>
              </a:spcBef>
              <a:spcAft>
                <a:spcPct val="0"/>
              </a:spcAft>
            </a:pPr>
            <a:r>
              <a:rPr lang="en-US" altLang="en-US" sz="1600" dirty="0"/>
              <a:t>Coverage of Age &amp; BMI boundaries using BV factors with dependent Weight values – </a:t>
            </a:r>
            <a:r>
              <a:rPr lang="en-US" altLang="en-US" sz="1600" b="1" dirty="0"/>
              <a:t>some corners</a:t>
            </a:r>
            <a:r>
              <a:rPr lang="en-US" altLang="en-US" sz="1600" b="1" dirty="0">
                <a:solidFill>
                  <a:srgbClr val="FF0000"/>
                </a:solidFill>
              </a:rPr>
              <a:t> </a:t>
            </a:r>
          </a:p>
          <a:p>
            <a:pPr lvl="0" eaLnBrk="0" fontAlgn="base" hangingPunct="0">
              <a:spcBef>
                <a:spcPct val="0"/>
              </a:spcBef>
              <a:spcAft>
                <a:spcPct val="0"/>
              </a:spcAft>
            </a:pPr>
            <a:r>
              <a:rPr lang="en-US" altLang="en-US" sz="1600" dirty="0"/>
              <a:t>$Age</a:t>
            </a:r>
          </a:p>
          <a:p>
            <a:pPr lvl="0" eaLnBrk="0" fontAlgn="base" hangingPunct="0">
              <a:spcBef>
                <a:spcPct val="0"/>
              </a:spcBef>
              <a:spcAft>
                <a:spcPct val="0"/>
              </a:spcAft>
            </a:pPr>
            <a:r>
              <a:rPr lang="en-US" altLang="en-US" sz="1600" dirty="0"/>
              <a:t>$Weight</a:t>
            </a:r>
          </a:p>
          <a:p>
            <a:pPr lvl="0" eaLnBrk="0" fontAlgn="base" hangingPunct="0">
              <a:spcBef>
                <a:spcPct val="0"/>
              </a:spcBef>
              <a:spcAft>
                <a:spcPct val="0"/>
              </a:spcAft>
            </a:pPr>
            <a:r>
              <a:rPr lang="en-US" altLang="en-US" sz="1600" dirty="0"/>
              <a:t>$Height</a:t>
            </a:r>
          </a:p>
          <a:p>
            <a:pPr lvl="0" eaLnBrk="0" fontAlgn="base" hangingPunct="0">
              <a:spcBef>
                <a:spcPct val="0"/>
              </a:spcBef>
              <a:spcAft>
                <a:spcPct val="0"/>
              </a:spcAft>
            </a:pPr>
            <a:r>
              <a:rPr lang="en-US" altLang="en-US" sz="1600" dirty="0"/>
              <a:t>$Sex</a:t>
            </a:r>
          </a:p>
          <a:p>
            <a:pPr lvl="0" eaLnBrk="0" fontAlgn="base" hangingPunct="0">
              <a:spcBef>
                <a:spcPct val="0"/>
              </a:spcBef>
              <a:spcAft>
                <a:spcPct val="0"/>
              </a:spcAft>
            </a:pPr>
            <a:r>
              <a:rPr lang="en-US" altLang="en-US" sz="1600" dirty="0"/>
              <a:t>Intake</a:t>
            </a:r>
          </a:p>
          <a:p>
            <a:pPr lvl="0" eaLnBrk="0" fontAlgn="base" hangingPunct="0">
              <a:spcBef>
                <a:spcPct val="0"/>
              </a:spcBef>
              <a:spcAft>
                <a:spcPct val="0"/>
              </a:spcAft>
            </a:pPr>
            <a:r>
              <a:rPr lang="en-US" altLang="en-US" sz="1600" dirty="0"/>
              <a:t>Medicare equivalence class</a:t>
            </a:r>
          </a:p>
          <a:p>
            <a:pPr lvl="0" eaLnBrk="0" fontAlgn="base" hangingPunct="0">
              <a:spcBef>
                <a:spcPct val="0"/>
              </a:spcBef>
              <a:spcAft>
                <a:spcPct val="0"/>
              </a:spcAft>
            </a:pPr>
            <a:r>
              <a:rPr lang="en-US" altLang="en-US" sz="1600" dirty="0"/>
              <a:t>Child equivalence class</a:t>
            </a:r>
          </a:p>
          <a:p>
            <a:pPr lvl="0" eaLnBrk="0" fontAlgn="base" hangingPunct="0">
              <a:spcBef>
                <a:spcPct val="0"/>
              </a:spcBef>
              <a:spcAft>
                <a:spcPct val="0"/>
              </a:spcAft>
            </a:pPr>
            <a:r>
              <a:rPr lang="en-US" altLang="en-US" sz="1600" dirty="0"/>
              <a:t>Adult equivalence class</a:t>
            </a:r>
          </a:p>
          <a:p>
            <a:pPr lvl="0" eaLnBrk="0" fontAlgn="base" hangingPunct="0">
              <a:spcBef>
                <a:spcPct val="0"/>
              </a:spcBef>
              <a:spcAft>
                <a:spcPct val="0"/>
              </a:spcAft>
            </a:pPr>
            <a:r>
              <a:rPr lang="en-US" altLang="en-US" sz="1600" dirty="0"/>
              <a:t>$BMI_boundary</a:t>
            </a:r>
          </a:p>
          <a:p>
            <a:pPr lvl="0" eaLnBrk="0" fontAlgn="base" hangingPunct="0">
              <a:spcBef>
                <a:spcPct val="0"/>
              </a:spcBef>
              <a:spcAft>
                <a:spcPct val="0"/>
              </a:spcAft>
            </a:pPr>
            <a:r>
              <a:rPr lang="en-US" altLang="en-US" sz="1600" dirty="0"/>
              <a:t>$Input_limit</a:t>
            </a:r>
          </a:p>
          <a:p>
            <a:pPr lvl="0" eaLnBrk="0" fontAlgn="base" hangingPunct="0">
              <a:spcBef>
                <a:spcPct val="0"/>
              </a:spcBef>
              <a:spcAft>
                <a:spcPct val="0"/>
              </a:spcAft>
            </a:pPr>
            <a:r>
              <a:rPr lang="en-US" altLang="en-US" sz="1600" dirty="0"/>
              <a:t>#</a:t>
            </a:r>
          </a:p>
          <a:p>
            <a:pPr lvl="0" eaLnBrk="0" fontAlgn="base" hangingPunct="0">
              <a:spcBef>
                <a:spcPct val="0"/>
              </a:spcBef>
              <a:spcAft>
                <a:spcPct val="0"/>
              </a:spcAft>
            </a:pPr>
            <a:r>
              <a:rPr lang="en-US" altLang="en-US" sz="1600" dirty="0"/>
              <a:t>19 20 64 65</a:t>
            </a:r>
          </a:p>
          <a:p>
            <a:pPr lvl="0" eaLnBrk="0" fontAlgn="base" hangingPunct="0">
              <a:spcBef>
                <a:spcPct val="0"/>
              </a:spcBef>
              <a:spcAft>
                <a:spcPct val="0"/>
              </a:spcAft>
            </a:pPr>
            <a:r>
              <a:rPr lang="en-US" altLang="en-US" sz="1600" b="1" dirty="0"/>
              <a:t>Weight_boundary($Height,$BMI_boundary,$Input_limit)</a:t>
            </a:r>
          </a:p>
          <a:p>
            <a:pPr lvl="0" eaLnBrk="0" fontAlgn="base" hangingPunct="0">
              <a:spcBef>
                <a:spcPct val="0"/>
              </a:spcBef>
              <a:spcAft>
                <a:spcPct val="0"/>
              </a:spcAft>
            </a:pPr>
            <a:r>
              <a:rPr lang="en-US" altLang="en-US" sz="1600" dirty="0"/>
              <a:t>64 71</a:t>
            </a:r>
          </a:p>
          <a:p>
            <a:pPr lvl="0" eaLnBrk="0" fontAlgn="base" hangingPunct="0">
              <a:spcBef>
                <a:spcPct val="0"/>
              </a:spcBef>
              <a:spcAft>
                <a:spcPct val="0"/>
              </a:spcAft>
            </a:pPr>
            <a:r>
              <a:rPr lang="en-US" altLang="en-US" sz="1600" dirty="0"/>
              <a:t>female male</a:t>
            </a:r>
          </a:p>
          <a:p>
            <a:pPr lvl="0" eaLnBrk="0" fontAlgn="base" hangingPunct="0">
              <a:spcBef>
                <a:spcPct val="0"/>
              </a:spcBef>
              <a:spcAft>
                <a:spcPct val="0"/>
              </a:spcAft>
            </a:pPr>
            <a:r>
              <a:rPr lang="en-US" altLang="en-US" sz="1600" dirty="0"/>
              <a:t>2000 3000</a:t>
            </a:r>
          </a:p>
          <a:p>
            <a:pPr lvl="0" eaLnBrk="0" fontAlgn="base" hangingPunct="0">
              <a:spcBef>
                <a:spcPct val="0"/>
              </a:spcBef>
              <a:spcAft>
                <a:spcPct val="0"/>
              </a:spcAft>
            </a:pPr>
            <a:r>
              <a:rPr lang="en-US" altLang="en-US" sz="1600" dirty="0"/>
              <a:t>Medicare_report($Age)</a:t>
            </a:r>
          </a:p>
          <a:p>
            <a:pPr lvl="0" eaLnBrk="0" fontAlgn="base" hangingPunct="0">
              <a:spcBef>
                <a:spcPct val="0"/>
              </a:spcBef>
              <a:spcAft>
                <a:spcPct val="0"/>
              </a:spcAft>
            </a:pPr>
            <a:r>
              <a:rPr lang="en-US" altLang="en-US" sz="1600" dirty="0"/>
              <a:t>Child_report($Age,$Sex)</a:t>
            </a:r>
          </a:p>
          <a:p>
            <a:pPr lvl="0" eaLnBrk="0" fontAlgn="base" hangingPunct="0">
              <a:spcBef>
                <a:spcPct val="0"/>
              </a:spcBef>
              <a:spcAft>
                <a:spcPct val="0"/>
              </a:spcAft>
            </a:pPr>
            <a:r>
              <a:rPr lang="en-US" altLang="en-US" sz="1600" dirty="0"/>
              <a:t>Adult_report($Age,$Weight,$Height)</a:t>
            </a:r>
          </a:p>
          <a:p>
            <a:pPr lvl="0" eaLnBrk="0" fontAlgn="base" hangingPunct="0">
              <a:spcBef>
                <a:spcPct val="0"/>
              </a:spcBef>
              <a:spcAft>
                <a:spcPct val="0"/>
              </a:spcAft>
            </a:pPr>
            <a:r>
              <a:rPr lang="en-US" altLang="en-US" sz="1600" dirty="0"/>
              <a:t>18.5 25 30</a:t>
            </a:r>
          </a:p>
          <a:p>
            <a:pPr lvl="0" eaLnBrk="0" fontAlgn="base" hangingPunct="0">
              <a:spcBef>
                <a:spcPct val="0"/>
              </a:spcBef>
              <a:spcAft>
                <a:spcPct val="0"/>
              </a:spcAft>
            </a:pPr>
            <a:r>
              <a:rPr lang="en-US" altLang="en-US" sz="1600" dirty="0"/>
              <a:t>min max</a:t>
            </a:r>
          </a:p>
        </p:txBody>
      </p:sp>
      <p:pic>
        <p:nvPicPr>
          <p:cNvPr id="5" name="Picture 4" descr="tc_logo.png">
            <a:extLst>
              <a:ext uri="{FF2B5EF4-FFF2-40B4-BE49-F238E27FC236}">
                <a16:creationId xmlns:a16="http://schemas.microsoft.com/office/drawing/2014/main" id="{D3F7568E-DF59-45A1-BAAC-1686437DDA65}"/>
              </a:ext>
            </a:extLst>
          </p:cNvPr>
          <p:cNvPicPr>
            <a:picLocks noChangeAspect="1"/>
          </p:cNvPicPr>
          <p:nvPr/>
        </p:nvPicPr>
        <p:blipFill>
          <a:blip r:embed="rId3" cstate="print"/>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9A1C49DB-604E-4567-928C-0823289155C1}"/>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E3A775B7-583E-40D4-A55D-65AC8088CE9D}"/>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15117191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1143000"/>
          </a:xfrm>
        </p:spPr>
        <p:txBody>
          <a:bodyPr>
            <a:normAutofit/>
          </a:bodyPr>
          <a:lstStyle/>
          <a:p>
            <a:r>
              <a:rPr lang="en-US" dirty="0"/>
              <a:t>Age &amp; BMI – some corners</a:t>
            </a:r>
          </a:p>
        </p:txBody>
      </p:sp>
      <p:sp>
        <p:nvSpPr>
          <p:cNvPr id="3" name="Slide Number Placeholder 2"/>
          <p:cNvSpPr>
            <a:spLocks noGrp="1"/>
          </p:cNvSpPr>
          <p:nvPr>
            <p:ph type="sldNum" sz="quarter" idx="12"/>
          </p:nvPr>
        </p:nvSpPr>
        <p:spPr/>
        <p:txBody>
          <a:bodyPr/>
          <a:lstStyle/>
          <a:p>
            <a:fld id="{BECC9DCE-C2FB-42F3-BFB5-B8D2D52F1112}" type="slidenum">
              <a:rPr lang="en-US" smtClean="0"/>
              <a:pPr/>
              <a:t>38</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520934756"/>
              </p:ext>
            </p:extLst>
          </p:nvPr>
        </p:nvGraphicFramePr>
        <p:xfrm>
          <a:off x="304800" y="1520220"/>
          <a:ext cx="8534400" cy="3356580"/>
        </p:xfrm>
        <a:graphic>
          <a:graphicData uri="http://schemas.openxmlformats.org/drawingml/2006/table">
            <a:tbl>
              <a:tblPr/>
              <a:tblGrid>
                <a:gridCol w="856096">
                  <a:extLst>
                    <a:ext uri="{9D8B030D-6E8A-4147-A177-3AD203B41FA5}">
                      <a16:colId xmlns:a16="http://schemas.microsoft.com/office/drawing/2014/main" val="20000"/>
                    </a:ext>
                  </a:extLst>
                </a:gridCol>
                <a:gridCol w="621963">
                  <a:extLst>
                    <a:ext uri="{9D8B030D-6E8A-4147-A177-3AD203B41FA5}">
                      <a16:colId xmlns:a16="http://schemas.microsoft.com/office/drawing/2014/main" val="20001"/>
                    </a:ext>
                  </a:extLst>
                </a:gridCol>
                <a:gridCol w="651503">
                  <a:extLst>
                    <a:ext uri="{9D8B030D-6E8A-4147-A177-3AD203B41FA5}">
                      <a16:colId xmlns:a16="http://schemas.microsoft.com/office/drawing/2014/main" val="20002"/>
                    </a:ext>
                  </a:extLst>
                </a:gridCol>
                <a:gridCol w="806077">
                  <a:extLst>
                    <a:ext uri="{9D8B030D-6E8A-4147-A177-3AD203B41FA5}">
                      <a16:colId xmlns:a16="http://schemas.microsoft.com/office/drawing/2014/main" val="20003"/>
                    </a:ext>
                  </a:extLst>
                </a:gridCol>
                <a:gridCol w="799823">
                  <a:extLst>
                    <a:ext uri="{9D8B030D-6E8A-4147-A177-3AD203B41FA5}">
                      <a16:colId xmlns:a16="http://schemas.microsoft.com/office/drawing/2014/main" val="20004"/>
                    </a:ext>
                  </a:extLst>
                </a:gridCol>
                <a:gridCol w="879806">
                  <a:extLst>
                    <a:ext uri="{9D8B030D-6E8A-4147-A177-3AD203B41FA5}">
                      <a16:colId xmlns:a16="http://schemas.microsoft.com/office/drawing/2014/main" val="20005"/>
                    </a:ext>
                  </a:extLst>
                </a:gridCol>
                <a:gridCol w="959789">
                  <a:extLst>
                    <a:ext uri="{9D8B030D-6E8A-4147-A177-3AD203B41FA5}">
                      <a16:colId xmlns:a16="http://schemas.microsoft.com/office/drawing/2014/main" val="20006"/>
                    </a:ext>
                  </a:extLst>
                </a:gridCol>
                <a:gridCol w="639859">
                  <a:extLst>
                    <a:ext uri="{9D8B030D-6E8A-4147-A177-3AD203B41FA5}">
                      <a16:colId xmlns:a16="http://schemas.microsoft.com/office/drawing/2014/main" val="20007"/>
                    </a:ext>
                  </a:extLst>
                </a:gridCol>
                <a:gridCol w="1039770">
                  <a:extLst>
                    <a:ext uri="{9D8B030D-6E8A-4147-A177-3AD203B41FA5}">
                      <a16:colId xmlns:a16="http://schemas.microsoft.com/office/drawing/2014/main" val="20008"/>
                    </a:ext>
                  </a:extLst>
                </a:gridCol>
                <a:gridCol w="639859">
                  <a:extLst>
                    <a:ext uri="{9D8B030D-6E8A-4147-A177-3AD203B41FA5}">
                      <a16:colId xmlns:a16="http://schemas.microsoft.com/office/drawing/2014/main" val="2449999372"/>
                    </a:ext>
                  </a:extLst>
                </a:gridCol>
                <a:gridCol w="639855">
                  <a:extLst>
                    <a:ext uri="{9D8B030D-6E8A-4147-A177-3AD203B41FA5}">
                      <a16:colId xmlns:a16="http://schemas.microsoft.com/office/drawing/2014/main" val="1012214147"/>
                    </a:ext>
                  </a:extLst>
                </a:gridCol>
              </a:tblGrid>
              <a:tr h="208540">
                <a:tc gridSpan="11">
                  <a:txBody>
                    <a:bodyPr/>
                    <a:lstStyle/>
                    <a:p>
                      <a:pPr algn="ctr" fontAlgn="b"/>
                      <a:r>
                        <a:rPr lang="en-US" sz="1400" b="1" kern="1200" dirty="0">
                          <a:solidFill>
                            <a:schemeClr val="bg1"/>
                          </a:solidFill>
                          <a:effectLst/>
                          <a:latin typeface="+mn-lt"/>
                          <a:ea typeface="+mn-ea"/>
                          <a:cs typeface="+mn-cs"/>
                        </a:rPr>
                        <a:t>Coverage of Age &amp; BMI boundaries using boundary value factors with dependent Weight values – some corners</a:t>
                      </a:r>
                      <a:endParaRPr lang="en-US" sz="14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b"/>
                      <a:endParaRPr lang="en-US" sz="12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pPr algn="ctr" fontAlgn="b"/>
                      <a:endParaRPr lang="en-US" sz="1200" b="1" i="0" u="none" strike="noStrike" dirty="0">
                        <a:solidFill>
                          <a:schemeClr val="bg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extLst>
                  <a:ext uri="{0D108BD9-81ED-4DB2-BD59-A6C34878D82A}">
                    <a16:rowId xmlns:a16="http://schemas.microsoft.com/office/drawing/2014/main" val="10000"/>
                  </a:ext>
                </a:extLst>
              </a:tr>
              <a:tr h="208540">
                <a:tc>
                  <a:txBody>
                    <a:bodyPr/>
                    <a:lstStyle/>
                    <a:p>
                      <a:pPr algn="ctr" fontAlgn="t"/>
                      <a:endParaRPr lang="en-US" sz="14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5">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Input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chemeClr val="tx1"/>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3">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Equivalence class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algn="ctr" fontAlgn="t"/>
                      <a:endParaRPr lang="en-US" sz="1200" b="1" i="1" u="none" strike="noStrike" dirty="0">
                        <a:solidFill>
                          <a:srgbClr val="000000"/>
                        </a:solidFill>
                        <a:latin typeface="Calibri"/>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gridSpan="2">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a:solidFill>
                            <a:srgbClr val="000000"/>
                          </a:solidFill>
                          <a:latin typeface="+mn-lt"/>
                        </a:rPr>
                        <a:t>BMI BV factors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hMerge="1">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endParaRPr lang="en-US" sz="1200" b="1" i="0"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3587674353"/>
                  </a:ext>
                </a:extLst>
              </a:tr>
              <a:tr h="208540">
                <a:tc>
                  <a:txBody>
                    <a:bodyPr/>
                    <a:lstStyle/>
                    <a:p>
                      <a:pPr algn="ctr" fontAlgn="t"/>
                      <a:r>
                        <a:rPr lang="en-US" sz="1400" b="1" i="1" u="none" strike="noStrike" dirty="0">
                          <a:solidFill>
                            <a:srgbClr val="000000"/>
                          </a:solidFill>
                          <a:latin typeface="+mn-lt"/>
                        </a:rPr>
                        <a:t>Test Case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mn-lt"/>
                        </a:rPr>
                        <a:t>Age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mn-lt"/>
                        </a:rPr>
                        <a:t>Weight</a:t>
                      </a:r>
                      <a:r>
                        <a:rPr lang="en-US" sz="1400" b="1" i="0" u="none" strike="noStrike" baseline="30000" dirty="0">
                          <a:solidFill>
                            <a:schemeClr val="tx1"/>
                          </a:solidFill>
                          <a:latin typeface="+mn-lt"/>
                        </a:rPr>
                        <a:t>s</a:t>
                      </a:r>
                      <a:endParaRPr lang="en-US" sz="1400" b="1" i="0" u="none" strike="noStrike" dirty="0">
                        <a:solidFill>
                          <a:schemeClr val="tx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mn-lt"/>
                        </a:rPr>
                        <a:t>Height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mn-lt"/>
                        </a:rPr>
                        <a:t>Sex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mn-lt"/>
                        </a:rPr>
                        <a:t>Intake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chemeClr val="tx1"/>
                          </a:solidFill>
                          <a:latin typeface="+mn-lt"/>
                        </a:rPr>
                        <a:t>Medicare</a:t>
                      </a:r>
                      <a:r>
                        <a:rPr lang="en-US" sz="1400" b="1" i="0" u="none" strike="noStrike" baseline="30000" dirty="0">
                          <a:solidFill>
                            <a:schemeClr val="tx1"/>
                          </a:solidFill>
                          <a:latin typeface="+mn-lt"/>
                        </a:rPr>
                        <a:t>s</a:t>
                      </a:r>
                      <a:endParaRPr lang="en-US" sz="1400" b="1" i="1" u="none" strike="noStrike" dirty="0">
                        <a:solidFill>
                          <a:schemeClr val="tx1"/>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mn-lt"/>
                        </a:rPr>
                        <a:t>Child</a:t>
                      </a:r>
                      <a:r>
                        <a:rPr lang="en-US" sz="1400" b="1" i="0" u="none" strike="noStrike" baseline="30000" dirty="0">
                          <a:solidFill>
                            <a:schemeClr val="tx1"/>
                          </a:solidFill>
                          <a:latin typeface="+mn-lt"/>
                        </a:rPr>
                        <a:t>s</a:t>
                      </a:r>
                      <a:endParaRPr lang="en-US" sz="14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mn-lt"/>
                        </a:rPr>
                        <a:t>Adult</a:t>
                      </a:r>
                      <a:r>
                        <a:rPr lang="en-US" sz="1400" b="1" i="0" u="none" strike="noStrike" baseline="30000" dirty="0">
                          <a:solidFill>
                            <a:schemeClr val="tx1"/>
                          </a:solidFill>
                          <a:latin typeface="+mn-lt"/>
                        </a:rPr>
                        <a:t>s</a:t>
                      </a:r>
                      <a:endParaRPr lang="en-US" sz="1400" b="1" i="1" u="none" strike="noStrike" dirty="0">
                        <a:solidFill>
                          <a:srgbClr val="000000"/>
                        </a:solidFill>
                        <a:latin typeface="+mn-lt"/>
                      </a:endParaRP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mn-lt"/>
                        </a:rPr>
                        <a:t>BMI</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1" i="1" u="none" strike="noStrike" dirty="0">
                          <a:solidFill>
                            <a:srgbClr val="000000"/>
                          </a:solidFill>
                          <a:latin typeface="+mn-lt"/>
                        </a:rPr>
                        <a:t>Limit</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2"/>
                  </a:ext>
                </a:extLst>
              </a:tr>
              <a:tr h="208540">
                <a:tc>
                  <a:txBody>
                    <a:bodyPr/>
                    <a:lstStyle/>
                    <a:p>
                      <a:pPr algn="r" fontAlgn="t"/>
                      <a:r>
                        <a:rPr lang="en-US" sz="1400" b="0" i="0" u="none" strike="noStrike" dirty="0">
                          <a:solidFill>
                            <a:srgbClr val="000000"/>
                          </a:solidFill>
                          <a:latin typeface="+mn-lt"/>
                        </a:rPr>
                        <a:t>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chemeClr val="tx1"/>
                          </a:solidFill>
                          <a:latin typeface="+mn-lt"/>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179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3"/>
                  </a:ext>
                </a:extLst>
              </a:tr>
              <a:tr h="208540">
                <a:tc>
                  <a:txBody>
                    <a:bodyPr/>
                    <a:lstStyle/>
                    <a:p>
                      <a:pPr algn="r" fontAlgn="t"/>
                      <a:r>
                        <a:rPr lang="en-US" sz="1400" b="0" i="0" u="none" strike="noStrike" dirty="0">
                          <a:solidFill>
                            <a:srgbClr val="000000"/>
                          </a:solidFill>
                          <a:latin typeface="+mn-lt"/>
                        </a:rPr>
                        <a:t>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216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dirty="0">
                          <a:latin typeface="+mn-lt"/>
                          <a:ea typeface="Calibri"/>
                          <a:cs typeface="Times New Roman"/>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dirty="0">
                          <a:latin typeface="+mn-lt"/>
                          <a:ea typeface="Calibri"/>
                          <a:cs typeface="Times New Roman"/>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4"/>
                  </a:ext>
                </a:extLst>
              </a:tr>
              <a:tr h="208540">
                <a:tc>
                  <a:txBody>
                    <a:bodyPr/>
                    <a:lstStyle/>
                    <a:p>
                      <a:pPr algn="r" fontAlgn="t"/>
                      <a:r>
                        <a:rPr lang="en-US" sz="1400" b="0" i="0" u="none" strike="noStrike" dirty="0">
                          <a:solidFill>
                            <a:srgbClr val="000000"/>
                          </a:solidFill>
                          <a:latin typeface="+mn-lt"/>
                        </a:rPr>
                        <a:t>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107</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underweight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5"/>
                  </a:ext>
                </a:extLst>
              </a:tr>
              <a:tr h="208540">
                <a:tc>
                  <a:txBody>
                    <a:bodyPr/>
                    <a:lstStyle/>
                    <a:p>
                      <a:pPr algn="r" fontAlgn="t"/>
                      <a:r>
                        <a:rPr lang="en-US" sz="1400" b="0" i="0" u="none" strike="noStrike" dirty="0">
                          <a:solidFill>
                            <a:srgbClr val="000000"/>
                          </a:solidFill>
                          <a:latin typeface="+mn-lt"/>
                        </a:rPr>
                        <a:t>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145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0006"/>
                  </a:ext>
                </a:extLst>
              </a:tr>
              <a:tr h="208540">
                <a:tc>
                  <a:txBody>
                    <a:bodyPr/>
                    <a:lstStyle/>
                    <a:p>
                      <a:pPr algn="r" fontAlgn="t"/>
                      <a:r>
                        <a:rPr lang="en-US" sz="1400" b="0" i="0" u="none" strike="noStrike" dirty="0">
                          <a:solidFill>
                            <a:srgbClr val="000000"/>
                          </a:solidFill>
                          <a:latin typeface="+mn-lt"/>
                        </a:rPr>
                        <a:t>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216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dirty="0">
                          <a:latin typeface="+mn-lt"/>
                          <a:ea typeface="Calibri"/>
                          <a:cs typeface="Times New Roman"/>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Calibri"/>
                          <a:cs typeface="Times New Roman"/>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7"/>
                  </a:ext>
                </a:extLst>
              </a:tr>
              <a:tr h="208540">
                <a:tc>
                  <a:txBody>
                    <a:bodyPr/>
                    <a:lstStyle/>
                    <a:p>
                      <a:pPr algn="r" fontAlgn="t"/>
                      <a:r>
                        <a:rPr lang="en-US" sz="1400" b="0" i="0" u="none" strike="noStrike" dirty="0">
                          <a:solidFill>
                            <a:srgbClr val="000000"/>
                          </a:solidFill>
                          <a:latin typeface="+mn-lt"/>
                        </a:rPr>
                        <a:t>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108</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normal</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Calibri"/>
                          <a:cs typeface="Times New Roman"/>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8"/>
                  </a:ext>
                </a:extLst>
              </a:tr>
              <a:tr h="208540">
                <a:tc>
                  <a:txBody>
                    <a:bodyPr/>
                    <a:lstStyle/>
                    <a:p>
                      <a:pPr algn="r" fontAlgn="t"/>
                      <a:r>
                        <a:rPr lang="en-US" sz="1400" b="0" i="0" u="none" strike="noStrike" dirty="0">
                          <a:solidFill>
                            <a:srgbClr val="000000"/>
                          </a:solidFill>
                          <a:latin typeface="+mn-lt"/>
                        </a:rPr>
                        <a:t>7</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216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obese</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dirty="0">
                          <a:latin typeface="+mn-lt"/>
                          <a:ea typeface="Calibri"/>
                          <a:cs typeface="Times New Roman"/>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Calibri"/>
                          <a:cs typeface="Times New Roman"/>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9"/>
                  </a:ext>
                </a:extLst>
              </a:tr>
              <a:tr h="208540">
                <a:tc>
                  <a:txBody>
                    <a:bodyPr/>
                    <a:lstStyle/>
                    <a:p>
                      <a:pPr algn="r" fontAlgn="t"/>
                      <a:r>
                        <a:rPr lang="en-US" sz="1400" b="0" i="0" u="none" strike="noStrike" dirty="0">
                          <a:solidFill>
                            <a:srgbClr val="000000"/>
                          </a:solidFill>
                          <a:latin typeface="+mn-lt"/>
                        </a:rPr>
                        <a:t>8</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108</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female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girl</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Calibri"/>
                          <a:cs typeface="Times New Roman"/>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0010"/>
                  </a:ext>
                </a:extLst>
              </a:tr>
              <a:tr h="208540">
                <a:tc>
                  <a:txBody>
                    <a:bodyPr/>
                    <a:lstStyle/>
                    <a:p>
                      <a:pPr algn="r" fontAlgn="t"/>
                      <a:r>
                        <a:rPr lang="en-US" sz="1400" b="0" i="0" u="none" strike="noStrike" dirty="0">
                          <a:solidFill>
                            <a:srgbClr val="000000"/>
                          </a:solidFill>
                          <a:latin typeface="+mn-lt"/>
                        </a:rPr>
                        <a:t>9</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20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146</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l" fontAlgn="t"/>
                      <a:r>
                        <a:rPr lang="en-US" sz="14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n-lt"/>
                          <a:ea typeface="Calibri"/>
                          <a:cs typeface="Times New Roman"/>
                        </a:rPr>
                        <a:t>min</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1"/>
                  </a:ext>
                </a:extLst>
              </a:tr>
              <a:tr h="208540">
                <a:tc>
                  <a:txBody>
                    <a:bodyPr/>
                    <a:lstStyle/>
                    <a:p>
                      <a:pPr algn="r" fontAlgn="t"/>
                      <a:r>
                        <a:rPr lang="en-US" sz="1400" b="0" i="0" u="none" strike="noStrike" dirty="0">
                          <a:solidFill>
                            <a:srgbClr val="000000"/>
                          </a:solidFill>
                          <a:latin typeface="+mn-lt"/>
                        </a:rPr>
                        <a:t>10</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19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179</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boy</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25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12"/>
                  </a:ext>
                </a:extLst>
              </a:tr>
              <a:tr h="208540">
                <a:tc>
                  <a:txBody>
                    <a:bodyPr/>
                    <a:lstStyle/>
                    <a:p>
                      <a:pPr algn="r" fontAlgn="t"/>
                      <a:r>
                        <a:rPr lang="en-US" sz="1400" b="0" i="0" u="none" strike="noStrike" dirty="0">
                          <a:solidFill>
                            <a:srgbClr val="000000"/>
                          </a:solidFill>
                          <a:latin typeface="+mn-lt"/>
                        </a:rPr>
                        <a:t>11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65</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174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400" b="0" i="0" u="none" strike="noStrike" dirty="0">
                          <a:solidFill>
                            <a:srgbClr val="000000"/>
                          </a:solidFill>
                          <a:latin typeface="+mn-lt"/>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b"/>
                      <a:r>
                        <a:rPr lang="en-US" sz="1400" b="0" i="0" u="none" strike="noStrike" dirty="0">
                          <a:solidFill>
                            <a:srgbClr val="000000"/>
                          </a:solidFill>
                          <a:latin typeface="+mn-lt"/>
                        </a:rPr>
                        <a:t>2000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yes</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overweight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400" dirty="0">
                          <a:latin typeface="+mn-lt"/>
                          <a:ea typeface="Calibri"/>
                          <a:cs typeface="Times New Roman"/>
                        </a:rPr>
                        <a:t>30</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13"/>
                  </a:ext>
                </a:extLst>
              </a:tr>
              <a:tr h="208540">
                <a:tc>
                  <a:txBody>
                    <a:bodyPr/>
                    <a:lstStyle/>
                    <a:p>
                      <a:pPr algn="r" fontAlgn="t"/>
                      <a:r>
                        <a:rPr lang="en-US" sz="1400" b="0" i="0" u="none" strike="noStrike" dirty="0">
                          <a:solidFill>
                            <a:srgbClr val="000000"/>
                          </a:solidFill>
                          <a:latin typeface="+mn-lt"/>
                        </a:rPr>
                        <a:t>12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64</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t"/>
                      <a:r>
                        <a:rPr lang="en-US" sz="1400" b="0" i="0" u="none" strike="noStrike" dirty="0">
                          <a:solidFill>
                            <a:srgbClr val="000000"/>
                          </a:solidFill>
                          <a:latin typeface="+mn-lt"/>
                        </a:rPr>
                        <a:t>132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71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male</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ctr" fontAlgn="b"/>
                      <a:r>
                        <a:rPr lang="en-US" sz="1400" b="0" i="0" u="none" strike="noStrike" dirty="0">
                          <a:solidFill>
                            <a:srgbClr val="000000"/>
                          </a:solidFill>
                          <a:latin typeface="+mn-lt"/>
                        </a:rPr>
                        <a:t>3000</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32004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no</a:t>
                      </a:r>
                    </a:p>
                  </a:txBody>
                  <a:tcPr marL="22860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sz="1400" b="0" i="0" u="none" strike="noStrike" dirty="0">
                          <a:solidFill>
                            <a:srgbClr val="000000"/>
                          </a:solidFill>
                          <a:latin typeface="+mn-lt"/>
                        </a:rPr>
                        <a:t>underweight</a:t>
                      </a:r>
                    </a:p>
                  </a:txBody>
                  <a:tcPr marL="4572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algn="l" fontAlgn="t"/>
                      <a:r>
                        <a:rPr lang="en-US" sz="1400" b="0" i="0" u="none" strike="noStrike" dirty="0">
                          <a:solidFill>
                            <a:srgbClr val="000000"/>
                          </a:solidFill>
                          <a:latin typeface="+mn-lt"/>
                        </a:rPr>
                        <a:t>18.5</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mn-lt"/>
                          <a:ea typeface="+mn-ea"/>
                          <a:cs typeface="+mn-cs"/>
                        </a:rPr>
                        <a:t>max</a:t>
                      </a:r>
                    </a:p>
                  </a:txBody>
                  <a:tcPr marL="182880" marR="9144"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0014"/>
                  </a:ext>
                </a:extLst>
              </a:tr>
            </a:tbl>
          </a:graphicData>
        </a:graphic>
      </p:graphicFrame>
      <p:pic>
        <p:nvPicPr>
          <p:cNvPr id="7" name="Picture 6"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8" name="TextBox 7"/>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36618267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903E9-3FC4-4694-A38A-97FD6FD40491}"/>
              </a:ext>
            </a:extLst>
          </p:cNvPr>
          <p:cNvSpPr>
            <a:spLocks noGrp="1"/>
          </p:cNvSpPr>
          <p:nvPr>
            <p:ph type="title"/>
          </p:nvPr>
        </p:nvSpPr>
        <p:spPr>
          <a:xfrm>
            <a:off x="457200" y="0"/>
            <a:ext cx="8229600" cy="1143000"/>
          </a:xfrm>
        </p:spPr>
        <p:txBody>
          <a:bodyPr/>
          <a:lstStyle/>
          <a:p>
            <a:r>
              <a:rPr lang="en-US" dirty="0"/>
              <a:t>Age-BMI 12-corner map</a:t>
            </a:r>
          </a:p>
        </p:txBody>
      </p:sp>
      <p:sp>
        <p:nvSpPr>
          <p:cNvPr id="3" name="Slide Number Placeholder 2">
            <a:extLst>
              <a:ext uri="{FF2B5EF4-FFF2-40B4-BE49-F238E27FC236}">
                <a16:creationId xmlns:a16="http://schemas.microsoft.com/office/drawing/2014/main" id="{D40EA4F9-B7FE-4094-9584-099BE026920B}"/>
              </a:ext>
            </a:extLst>
          </p:cNvPr>
          <p:cNvSpPr>
            <a:spLocks noGrp="1"/>
          </p:cNvSpPr>
          <p:nvPr>
            <p:ph type="sldNum" sz="quarter" idx="12"/>
          </p:nvPr>
        </p:nvSpPr>
        <p:spPr/>
        <p:txBody>
          <a:bodyPr/>
          <a:lstStyle/>
          <a:p>
            <a:fld id="{BECC9DCE-C2FB-42F3-BFB5-B8D2D52F1112}" type="slidenum">
              <a:rPr lang="en-US" smtClean="0"/>
              <a:pPr/>
              <a:t>39</a:t>
            </a:fld>
            <a:endParaRPr lang="en-US" dirty="0"/>
          </a:p>
        </p:txBody>
      </p:sp>
      <p:graphicFrame>
        <p:nvGraphicFramePr>
          <p:cNvPr id="4" name="Table 3">
            <a:extLst>
              <a:ext uri="{FF2B5EF4-FFF2-40B4-BE49-F238E27FC236}">
                <a16:creationId xmlns:a16="http://schemas.microsoft.com/office/drawing/2014/main" id="{17C06D83-57A2-4F81-85A2-15F795E4BC84}"/>
              </a:ext>
            </a:extLst>
          </p:cNvPr>
          <p:cNvGraphicFramePr>
            <a:graphicFrameLocks noGrp="1"/>
          </p:cNvGraphicFramePr>
          <p:nvPr>
            <p:extLst>
              <p:ext uri="{D42A27DB-BD31-4B8C-83A1-F6EECF244321}">
                <p14:modId xmlns:p14="http://schemas.microsoft.com/office/powerpoint/2010/main" val="1042910497"/>
              </p:ext>
            </p:extLst>
          </p:nvPr>
        </p:nvGraphicFramePr>
        <p:xfrm>
          <a:off x="838200" y="1295400"/>
          <a:ext cx="7467591" cy="4571998"/>
        </p:xfrm>
        <a:graphic>
          <a:graphicData uri="http://schemas.openxmlformats.org/drawingml/2006/table">
            <a:tbl>
              <a:tblPr firstRow="1" firstCol="1" bandRow="1">
                <a:tableStyleId>{5C22544A-7EE6-4342-B048-85BDC9FD1C3A}</a:tableStyleId>
              </a:tblPr>
              <a:tblGrid>
                <a:gridCol w="772509">
                  <a:extLst>
                    <a:ext uri="{9D8B030D-6E8A-4147-A177-3AD203B41FA5}">
                      <a16:colId xmlns:a16="http://schemas.microsoft.com/office/drawing/2014/main" val="3015460506"/>
                    </a:ext>
                  </a:extLst>
                </a:gridCol>
                <a:gridCol w="643759">
                  <a:extLst>
                    <a:ext uri="{9D8B030D-6E8A-4147-A177-3AD203B41FA5}">
                      <a16:colId xmlns:a16="http://schemas.microsoft.com/office/drawing/2014/main" val="574647630"/>
                    </a:ext>
                  </a:extLst>
                </a:gridCol>
                <a:gridCol w="643759">
                  <a:extLst>
                    <a:ext uri="{9D8B030D-6E8A-4147-A177-3AD203B41FA5}">
                      <a16:colId xmlns:a16="http://schemas.microsoft.com/office/drawing/2014/main" val="574550480"/>
                    </a:ext>
                  </a:extLst>
                </a:gridCol>
                <a:gridCol w="772509">
                  <a:extLst>
                    <a:ext uri="{9D8B030D-6E8A-4147-A177-3AD203B41FA5}">
                      <a16:colId xmlns:a16="http://schemas.microsoft.com/office/drawing/2014/main" val="3084395304"/>
                    </a:ext>
                  </a:extLst>
                </a:gridCol>
                <a:gridCol w="772509">
                  <a:extLst>
                    <a:ext uri="{9D8B030D-6E8A-4147-A177-3AD203B41FA5}">
                      <a16:colId xmlns:a16="http://schemas.microsoft.com/office/drawing/2014/main" val="3533132999"/>
                    </a:ext>
                  </a:extLst>
                </a:gridCol>
                <a:gridCol w="386255">
                  <a:extLst>
                    <a:ext uri="{9D8B030D-6E8A-4147-A177-3AD203B41FA5}">
                      <a16:colId xmlns:a16="http://schemas.microsoft.com/office/drawing/2014/main" val="383143072"/>
                    </a:ext>
                  </a:extLst>
                </a:gridCol>
                <a:gridCol w="772509">
                  <a:extLst>
                    <a:ext uri="{9D8B030D-6E8A-4147-A177-3AD203B41FA5}">
                      <a16:colId xmlns:a16="http://schemas.microsoft.com/office/drawing/2014/main" val="3998822606"/>
                    </a:ext>
                  </a:extLst>
                </a:gridCol>
                <a:gridCol w="772509">
                  <a:extLst>
                    <a:ext uri="{9D8B030D-6E8A-4147-A177-3AD203B41FA5}">
                      <a16:colId xmlns:a16="http://schemas.microsoft.com/office/drawing/2014/main" val="695217070"/>
                    </a:ext>
                  </a:extLst>
                </a:gridCol>
                <a:gridCol w="386255">
                  <a:extLst>
                    <a:ext uri="{9D8B030D-6E8A-4147-A177-3AD203B41FA5}">
                      <a16:colId xmlns:a16="http://schemas.microsoft.com/office/drawing/2014/main" val="1506809613"/>
                    </a:ext>
                  </a:extLst>
                </a:gridCol>
                <a:gridCol w="772509">
                  <a:extLst>
                    <a:ext uri="{9D8B030D-6E8A-4147-A177-3AD203B41FA5}">
                      <a16:colId xmlns:a16="http://schemas.microsoft.com/office/drawing/2014/main" val="3588454064"/>
                    </a:ext>
                  </a:extLst>
                </a:gridCol>
                <a:gridCol w="772509">
                  <a:extLst>
                    <a:ext uri="{9D8B030D-6E8A-4147-A177-3AD203B41FA5}">
                      <a16:colId xmlns:a16="http://schemas.microsoft.com/office/drawing/2014/main" val="3259569213"/>
                    </a:ext>
                  </a:extLst>
                </a:gridCol>
              </a:tblGrid>
              <a:tr h="329438">
                <a:tc gridSpan="11">
                  <a:txBody>
                    <a:bodyPr/>
                    <a:lstStyle/>
                    <a:p>
                      <a:pPr marL="0" marR="0" algn="ctr">
                        <a:lnSpc>
                          <a:spcPct val="115000"/>
                        </a:lnSpc>
                        <a:spcBef>
                          <a:spcPts val="0"/>
                        </a:spcBef>
                        <a:spcAft>
                          <a:spcPts val="0"/>
                        </a:spcAft>
                      </a:pPr>
                      <a:r>
                        <a:rPr lang="en-US" sz="1800" dirty="0">
                          <a:effectLst/>
                          <a:latin typeface="+mn-lt"/>
                        </a:rPr>
                        <a:t>Test cases covering some Age-BMI corners</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24307994"/>
                  </a:ext>
                </a:extLst>
              </a:tr>
              <a:tr h="318140">
                <a:tc gridSpan="2">
                  <a:txBody>
                    <a:bodyPr/>
                    <a:lstStyle/>
                    <a:p>
                      <a:pPr marL="0" marR="0">
                        <a:lnSpc>
                          <a:spcPct val="115000"/>
                        </a:lnSpc>
                        <a:spcBef>
                          <a:spcPts val="0"/>
                        </a:spcBef>
                        <a:spcAft>
                          <a:spcPts val="0"/>
                        </a:spcAft>
                      </a:pPr>
                      <a:r>
                        <a:rPr lang="en-US" sz="1800" dirty="0">
                          <a:solidFill>
                            <a:schemeClr val="tx1"/>
                          </a:solidFill>
                          <a:effectLst/>
                          <a:latin typeface="+mn-lt"/>
                        </a:rPr>
                        <a:t> </a:t>
                      </a: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BMI</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gridSpan="2">
                  <a:txBody>
                    <a:bodyPr/>
                    <a:lstStyle/>
                    <a:p>
                      <a:pPr marL="0" marR="0" algn="ctr">
                        <a:lnSpc>
                          <a:spcPct val="115000"/>
                        </a:lnSpc>
                        <a:spcBef>
                          <a:spcPts val="0"/>
                        </a:spcBef>
                        <a:spcAft>
                          <a:spcPts val="0"/>
                        </a:spcAft>
                      </a:pPr>
                      <a:r>
                        <a:rPr lang="en-US" sz="1800" dirty="0">
                          <a:effectLst/>
                          <a:latin typeface="+mn-lt"/>
                        </a:rPr>
                        <a:t>18.5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hMerge="1">
                  <a:txBody>
                    <a:bodyPr/>
                    <a:lstStyle/>
                    <a:p>
                      <a:endParaRPr lang="en-US"/>
                    </a:p>
                  </a:txBody>
                  <a:tcPr/>
                </a:tc>
                <a:tc rowSpan="13">
                  <a:txBody>
                    <a:bodyPr/>
                    <a:lstStyle/>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gridSpan="2">
                  <a:txBody>
                    <a:bodyPr/>
                    <a:lstStyle/>
                    <a:p>
                      <a:pPr marL="0" marR="0" algn="ctr">
                        <a:lnSpc>
                          <a:spcPct val="115000"/>
                        </a:lnSpc>
                        <a:spcBef>
                          <a:spcPts val="0"/>
                        </a:spcBef>
                        <a:spcAft>
                          <a:spcPts val="0"/>
                        </a:spcAft>
                      </a:pPr>
                      <a:r>
                        <a:rPr lang="en-US" sz="1800" dirty="0">
                          <a:effectLst/>
                          <a:latin typeface="+mn-lt"/>
                        </a:rPr>
                        <a:t>25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hMerge="1">
                  <a:txBody>
                    <a:bodyPr/>
                    <a:lstStyle/>
                    <a:p>
                      <a:endParaRPr lang="en-US"/>
                    </a:p>
                  </a:txBody>
                  <a:tcPr/>
                </a:tc>
                <a:tc rowSpan="13">
                  <a:txBody>
                    <a:bodyPr/>
                    <a:lstStyle/>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gridSpan="2">
                  <a:txBody>
                    <a:bodyPr/>
                    <a:lstStyle/>
                    <a:p>
                      <a:pPr marL="0" marR="0" algn="ctr">
                        <a:lnSpc>
                          <a:spcPct val="115000"/>
                        </a:lnSpc>
                        <a:spcBef>
                          <a:spcPts val="0"/>
                        </a:spcBef>
                        <a:spcAft>
                          <a:spcPts val="0"/>
                        </a:spcAft>
                      </a:pPr>
                      <a:r>
                        <a:rPr lang="en-US" sz="1800" dirty="0">
                          <a:effectLst/>
                          <a:latin typeface="+mn-lt"/>
                        </a:rPr>
                        <a:t>30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hMerge="1">
                  <a:txBody>
                    <a:bodyPr/>
                    <a:lstStyle/>
                    <a:p>
                      <a:endParaRPr lang="en-US"/>
                    </a:p>
                  </a:txBody>
                  <a:tcPr/>
                </a:tc>
                <a:extLst>
                  <a:ext uri="{0D108BD9-81ED-4DB2-BD59-A6C34878D82A}">
                    <a16:rowId xmlns:a16="http://schemas.microsoft.com/office/drawing/2014/main" val="3686242380"/>
                  </a:ext>
                </a:extLst>
              </a:tr>
              <a:tr h="329438">
                <a:tc>
                  <a:txBody>
                    <a:bodyPr/>
                    <a:lstStyle/>
                    <a:p>
                      <a:pPr marL="0" marR="0">
                        <a:lnSpc>
                          <a:spcPct val="115000"/>
                        </a:lnSpc>
                        <a:spcBef>
                          <a:spcPts val="0"/>
                        </a:spcBef>
                        <a:spcAft>
                          <a:spcPts val="0"/>
                        </a:spcAft>
                      </a:pPr>
                      <a:r>
                        <a:rPr lang="en-US" sz="1800" b="0" dirty="0">
                          <a:solidFill>
                            <a:schemeClr val="tx1"/>
                          </a:solidFill>
                          <a:effectLst/>
                          <a:latin typeface="+mn-lt"/>
                        </a:rPr>
                        <a:t>Height</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gn="ctr">
                        <a:lnSpc>
                          <a:spcPct val="115000"/>
                        </a:lnSpc>
                        <a:spcBef>
                          <a:spcPts val="0"/>
                        </a:spcBef>
                        <a:spcAft>
                          <a:spcPts val="0"/>
                        </a:spcAft>
                      </a:pPr>
                      <a:r>
                        <a:rPr lang="en-US" sz="1800" dirty="0">
                          <a:effectLst/>
                          <a:latin typeface="+mn-lt"/>
                        </a:rPr>
                        <a:t>Age</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extLst>
                  <a:ext uri="{0D108BD9-81ED-4DB2-BD59-A6C34878D82A}">
                    <a16:rowId xmlns:a16="http://schemas.microsoft.com/office/drawing/2014/main" val="1792281834"/>
                  </a:ext>
                </a:extLst>
              </a:tr>
              <a:tr h="318140">
                <a:tc rowSpan="5">
                  <a:txBody>
                    <a:bodyPr/>
                    <a:lstStyle/>
                    <a:p>
                      <a:pPr marL="0" marR="0" algn="ctr">
                        <a:lnSpc>
                          <a:spcPct val="115000"/>
                        </a:lnSpc>
                        <a:spcBef>
                          <a:spcPts val="0"/>
                        </a:spcBef>
                        <a:spcAft>
                          <a:spcPts val="0"/>
                        </a:spcAft>
                      </a:pPr>
                      <a:r>
                        <a:rPr lang="en-US" sz="1800" b="0" dirty="0">
                          <a:solidFill>
                            <a:schemeClr val="tx1"/>
                          </a:solidFill>
                          <a:effectLst/>
                          <a:latin typeface="+mn-lt"/>
                        </a:rPr>
                        <a:t>71</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mpd="sng">
                      <a:noFill/>
                    </a:lnB>
                    <a:solidFill>
                      <a:srgbClr val="CBCBCB"/>
                    </a:solidFill>
                  </a:tcPr>
                </a:tc>
                <a:tc>
                  <a:txBody>
                    <a:bodyPr/>
                    <a:lstStyle/>
                    <a:p>
                      <a:pPr marL="0" marR="0" algn="ctr">
                        <a:lnSpc>
                          <a:spcPct val="115000"/>
                        </a:lnSpc>
                        <a:spcBef>
                          <a:spcPts val="0"/>
                        </a:spcBef>
                        <a:spcAft>
                          <a:spcPts val="0"/>
                        </a:spcAft>
                      </a:pPr>
                      <a:r>
                        <a:rPr lang="en-US" sz="1800" dirty="0">
                          <a:effectLst/>
                          <a:latin typeface="+mn-lt"/>
                        </a:rPr>
                        <a:t>65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solidFill>
                      <a:srgbClr val="E7E7E7"/>
                    </a:solidFill>
                  </a:tcPr>
                </a:tc>
                <a:tc>
                  <a:txBody>
                    <a:bodyPr/>
                    <a:lstStyle/>
                    <a:p>
                      <a:pPr marL="0" marR="0" algn="r">
                        <a:lnSpc>
                          <a:spcPct val="115000"/>
                        </a:lnSpc>
                        <a:spcBef>
                          <a:spcPts val="0"/>
                        </a:spcBef>
                        <a:spcAft>
                          <a:spcPts val="0"/>
                        </a:spcAft>
                      </a:pPr>
                      <a:r>
                        <a:rPr lang="en-US" sz="1800" dirty="0">
                          <a:effectLst/>
                          <a:latin typeface="+mn-lt"/>
                          <a:ea typeface="Calibri" panose="020F0502020204030204" pitchFamily="34" charset="0"/>
                          <a:cs typeface="Times New Roman" panose="02020603050405020304" pitchFamily="18" charset="0"/>
                        </a:rPr>
                        <a:t>1</a:t>
                      </a: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4054123178"/>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a:txBody>
                    <a:bodyPr/>
                    <a:lstStyle/>
                    <a:p>
                      <a:pPr marL="0" marR="0" algn="ctr">
                        <a:lnSpc>
                          <a:spcPct val="115000"/>
                        </a:lnSpc>
                        <a:spcBef>
                          <a:spcPts val="0"/>
                        </a:spcBef>
                        <a:spcAft>
                          <a:spcPts val="0"/>
                        </a:spcAft>
                      </a:pPr>
                      <a:r>
                        <a:rPr lang="en-US" sz="1800" dirty="0">
                          <a:effectLst/>
                          <a:latin typeface="+mn-lt"/>
                        </a:rPr>
                        <a:t>64</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solidFill>
                      <a:srgbClr val="CBCBCB"/>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solidFill>
                      <a:srgbClr val="E7E7E7"/>
                    </a:solidFill>
                  </a:tcPr>
                </a:tc>
                <a:tc>
                  <a:txBody>
                    <a:bodyPr/>
                    <a:lstStyle/>
                    <a:p>
                      <a:pPr marL="0" marR="0" algn="r">
                        <a:lnSpc>
                          <a:spcPct val="115000"/>
                        </a:lnSpc>
                        <a:spcBef>
                          <a:spcPts val="0"/>
                        </a:spcBef>
                        <a:spcAft>
                          <a:spcPts val="0"/>
                        </a:spcAft>
                      </a:pPr>
                      <a:r>
                        <a:rPr lang="en-US" sz="1800" dirty="0">
                          <a:effectLst/>
                          <a:latin typeface="+mn-lt"/>
                        </a:rPr>
                        <a:t>12</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r>
                        <a:rPr lang="en-US" sz="1800" dirty="0">
                          <a:effectLst/>
                          <a:latin typeface="+mn-lt"/>
                          <a:ea typeface="Calibri" panose="020F0502020204030204" pitchFamily="34" charset="0"/>
                          <a:cs typeface="Times New Roman" panose="02020603050405020304" pitchFamily="18" charset="0"/>
                        </a:rPr>
                        <a:t>5</a:t>
                      </a: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extLst>
                  <a:ext uri="{0D108BD9-81ED-4DB2-BD59-A6C34878D82A}">
                    <a16:rowId xmlns:a16="http://schemas.microsoft.com/office/drawing/2014/main" val="2179022106"/>
                  </a:ext>
                </a:extLst>
              </a:tr>
              <a:tr h="349954">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gridSpan="2">
                  <a:txBody>
                    <a:bodyPr/>
                    <a:lstStyle/>
                    <a:p>
                      <a:pPr marL="0" marR="0" algn="ct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gridSpan="2">
                  <a:txBody>
                    <a:bodyPr/>
                    <a:lstStyle/>
                    <a:p>
                      <a:pPr marL="0" marR="0" algn="r">
                        <a:lnSpc>
                          <a:spcPct val="115000"/>
                        </a:lnSpc>
                        <a:spcBef>
                          <a:spcPts val="0"/>
                        </a:spcBef>
                        <a:spcAft>
                          <a:spcPts val="0"/>
                        </a:spcAft>
                      </a:pPr>
                      <a:r>
                        <a:rPr lang="en-US" sz="1800" dirty="0">
                          <a:effectLst/>
                          <a:latin typeface="+mn-lt"/>
                        </a:rPr>
                        <a:t> </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mpd="sng">
                      <a:noFill/>
                    </a:lnB>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mpd="sng">
                      <a:noFill/>
                    </a:lnB>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extLst>
                  <a:ext uri="{0D108BD9-81ED-4DB2-BD59-A6C34878D82A}">
                    <a16:rowId xmlns:a16="http://schemas.microsoft.com/office/drawing/2014/main" val="150549693"/>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a:txBody>
                    <a:bodyPr/>
                    <a:lstStyle/>
                    <a:p>
                      <a:pPr marL="0" marR="0" algn="ctr">
                        <a:lnSpc>
                          <a:spcPct val="115000"/>
                        </a:lnSpc>
                        <a:spcBef>
                          <a:spcPts val="0"/>
                        </a:spcBef>
                        <a:spcAft>
                          <a:spcPts val="0"/>
                        </a:spcAft>
                      </a:pPr>
                      <a:r>
                        <a:rPr lang="en-US" sz="1800" dirty="0">
                          <a:effectLst/>
                          <a:latin typeface="+mn-lt"/>
                        </a:rPr>
                        <a:t>20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mpd="sng">
                      <a:noFill/>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mpd="sng">
                      <a:noFill/>
                    </a:lnR>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mpd="sng">
                      <a:noFill/>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ea typeface="Calibri" panose="020F0502020204030204" pitchFamily="34" charset="0"/>
                          <a:cs typeface="Times New Roman" panose="02020603050405020304" pitchFamily="18" charset="0"/>
                        </a:rPr>
                        <a:t>7</a:t>
                      </a: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3436019887"/>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a:txBody>
                    <a:bodyPr/>
                    <a:lstStyle/>
                    <a:p>
                      <a:pPr marL="0" marR="0" algn="ctr">
                        <a:lnSpc>
                          <a:spcPct val="115000"/>
                        </a:lnSpc>
                        <a:spcBef>
                          <a:spcPts val="0"/>
                        </a:spcBef>
                        <a:spcAft>
                          <a:spcPts val="0"/>
                        </a:spcAft>
                      </a:pPr>
                      <a:r>
                        <a:rPr lang="en-US" sz="1800" dirty="0">
                          <a:effectLst/>
                          <a:latin typeface="+mn-lt"/>
                        </a:rPr>
                        <a:t>19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10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ea typeface="Calibri" panose="020F0502020204030204" pitchFamily="34" charset="0"/>
                          <a:cs typeface="Times New Roman" panose="02020603050405020304" pitchFamily="18" charset="0"/>
                        </a:rPr>
                        <a:t>2</a:t>
                      </a: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2976917794"/>
                  </a:ext>
                </a:extLst>
              </a:tr>
              <a:tr h="349954">
                <a:tc gridSpan="3">
                  <a:txBody>
                    <a:bodyPr/>
                    <a:lstStyle/>
                    <a:p>
                      <a:pPr marL="0" marR="0" algn="r">
                        <a:lnSpc>
                          <a:spcPct val="115000"/>
                        </a:lnSpc>
                        <a:spcBef>
                          <a:spcPts val="0"/>
                        </a:spcBef>
                        <a:spcAft>
                          <a:spcPts val="0"/>
                        </a:spcAft>
                      </a:pPr>
                      <a:r>
                        <a:rPr lang="en-US" sz="1800" b="0" dirty="0">
                          <a:effectLst/>
                          <a:latin typeface="+mn-lt"/>
                        </a:rPr>
                        <a:t> </a:t>
                      </a:r>
                      <a:endParaRPr lang="en-US" sz="1800" b="0" dirty="0">
                        <a:effectLst/>
                        <a:latin typeface="+mn-lt"/>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solidFill>
                      <a:srgbClr val="E7E7E7"/>
                    </a:solidFill>
                  </a:tcPr>
                </a:tc>
                <a:tc hMerge="1">
                  <a:txBody>
                    <a:bodyPr/>
                    <a:lstStyle/>
                    <a:p>
                      <a:pPr marL="0" marR="0" algn="ctr">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hMerge="1">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T w="12700" cap="flat" cmpd="sng" algn="ctr">
                      <a:noFill/>
                      <a:prstDash val="solid"/>
                      <a:round/>
                      <a:headEnd type="none" w="med" len="med"/>
                      <a:tailEnd type="none" w="med" len="med"/>
                    </a:lnT>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T w="12700" cap="flat" cmpd="sng" algn="ctr">
                      <a:noFill/>
                      <a:prstDash val="solid"/>
                      <a:round/>
                      <a:headEnd type="none" w="med" len="med"/>
                      <a:tailEnd type="none" w="med" len="med"/>
                    </a:lnT>
                    <a:solidFill>
                      <a:srgbClr val="E7E7E7"/>
                    </a:solidFill>
                  </a:tcPr>
                </a:tc>
                <a:extLst>
                  <a:ext uri="{0D108BD9-81ED-4DB2-BD59-A6C34878D82A}">
                    <a16:rowId xmlns:a16="http://schemas.microsoft.com/office/drawing/2014/main" val="1848472951"/>
                  </a:ext>
                </a:extLst>
              </a:tr>
              <a:tr h="318140">
                <a:tc rowSpan="5">
                  <a:txBody>
                    <a:bodyPr/>
                    <a:lstStyle/>
                    <a:p>
                      <a:pPr marL="0" marR="0" algn="ctr">
                        <a:lnSpc>
                          <a:spcPct val="115000"/>
                        </a:lnSpc>
                        <a:spcBef>
                          <a:spcPts val="0"/>
                        </a:spcBef>
                        <a:spcAft>
                          <a:spcPts val="0"/>
                        </a:spcAft>
                      </a:pPr>
                      <a:r>
                        <a:rPr lang="en-US" sz="1800" b="0" dirty="0">
                          <a:solidFill>
                            <a:schemeClr val="tx1"/>
                          </a:solidFill>
                          <a:effectLst/>
                          <a:latin typeface="+mn-lt"/>
                        </a:rPr>
                        <a:t>64</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0" dirty="0">
                          <a:solidFill>
                            <a:schemeClr val="tx1"/>
                          </a:solidFill>
                          <a:effectLst/>
                          <a:latin typeface="+mn-lt"/>
                        </a:rPr>
                        <a:t> </a:t>
                      </a:r>
                      <a:endParaRPr lang="en-US" sz="18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B w="12700" cmpd="sng">
                      <a:noFill/>
                    </a:lnB>
                    <a:solidFill>
                      <a:srgbClr val="CBCBCB"/>
                    </a:solidFill>
                  </a:tcPr>
                </a:tc>
                <a:tc>
                  <a:txBody>
                    <a:bodyPr/>
                    <a:lstStyle/>
                    <a:p>
                      <a:pPr marL="0" marR="0" algn="ctr">
                        <a:lnSpc>
                          <a:spcPct val="115000"/>
                        </a:lnSpc>
                        <a:spcBef>
                          <a:spcPts val="0"/>
                        </a:spcBef>
                        <a:spcAft>
                          <a:spcPts val="0"/>
                        </a:spcAft>
                      </a:pPr>
                      <a:r>
                        <a:rPr lang="en-US" sz="1800" dirty="0">
                          <a:effectLst/>
                          <a:latin typeface="+mn-lt"/>
                        </a:rPr>
                        <a:t>65</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ea typeface="Calibri" panose="020F0502020204030204" pitchFamily="34" charset="0"/>
                          <a:cs typeface="Times New Roman" panose="02020603050405020304" pitchFamily="18" charset="0"/>
                        </a:rPr>
                        <a:t>6</a:t>
                      </a: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r>
                        <a:rPr lang="en-US" sz="1800" dirty="0">
                          <a:effectLst/>
                          <a:latin typeface="+mn-lt"/>
                          <a:ea typeface="Calibri" panose="020F0502020204030204" pitchFamily="34" charset="0"/>
                          <a:cs typeface="Times New Roman" panose="02020603050405020304" pitchFamily="18" charset="0"/>
                        </a:rPr>
                        <a:t>11</a:t>
                      </a: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2740081503"/>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a:txBody>
                    <a:bodyPr/>
                    <a:lstStyle/>
                    <a:p>
                      <a:pPr marL="0" marR="0" algn="ctr">
                        <a:lnSpc>
                          <a:spcPct val="115000"/>
                        </a:lnSpc>
                        <a:spcBef>
                          <a:spcPts val="0"/>
                        </a:spcBef>
                        <a:spcAft>
                          <a:spcPts val="0"/>
                        </a:spcAft>
                      </a:pPr>
                      <a:r>
                        <a:rPr lang="en-US" sz="1800" dirty="0">
                          <a:effectLst/>
                          <a:latin typeface="+mn-lt"/>
                        </a:rPr>
                        <a:t>64</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solidFill>
                      <a:srgbClr val="CBCBCB"/>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r>
                        <a:rPr lang="en-US" sz="1800" dirty="0">
                          <a:effectLst/>
                          <a:latin typeface="+mn-lt"/>
                        </a:rPr>
                        <a:t>4</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CBCBCB"/>
                    </a:solidFill>
                  </a:tcPr>
                </a:tc>
                <a:extLst>
                  <a:ext uri="{0D108BD9-81ED-4DB2-BD59-A6C34878D82A}">
                    <a16:rowId xmlns:a16="http://schemas.microsoft.com/office/drawing/2014/main" val="136260007"/>
                  </a:ext>
                </a:extLst>
              </a:tr>
              <a:tr h="349954">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gridSpan="2">
                  <a:txBody>
                    <a:bodyPr/>
                    <a:lstStyle/>
                    <a:p>
                      <a:pPr marL="0" marR="0" algn="ct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gridSpan="2">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solidFill>
                      <a:srgbClr val="E7E7E7"/>
                    </a:solidFill>
                  </a:tcPr>
                </a:tc>
                <a:tc h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E7E7E7"/>
                    </a:solidFill>
                  </a:tcPr>
                </a:tc>
                <a:extLst>
                  <a:ext uri="{0D108BD9-81ED-4DB2-BD59-A6C34878D82A}">
                    <a16:rowId xmlns:a16="http://schemas.microsoft.com/office/drawing/2014/main" val="736965535"/>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BCBCB"/>
                    </a:solidFill>
                  </a:tcPr>
                </a:tc>
                <a:tc>
                  <a:txBody>
                    <a:bodyPr/>
                    <a:lstStyle/>
                    <a:p>
                      <a:pPr marL="0" marR="0" algn="ctr">
                        <a:lnSpc>
                          <a:spcPct val="115000"/>
                        </a:lnSpc>
                        <a:spcBef>
                          <a:spcPts val="0"/>
                        </a:spcBef>
                        <a:spcAft>
                          <a:spcPts val="0"/>
                        </a:spcAft>
                      </a:pPr>
                      <a:r>
                        <a:rPr lang="en-US" sz="1800" dirty="0">
                          <a:effectLst/>
                          <a:latin typeface="+mn-lt"/>
                        </a:rPr>
                        <a:t>20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min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r>
                        <a:rPr lang="en-US" sz="1800" dirty="0">
                          <a:effectLst/>
                          <a:latin typeface="+mn-lt"/>
                        </a:rPr>
                        <a:t>3</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rgbClr val="CBCBCB"/>
                    </a:solidFill>
                  </a:tcPr>
                </a:tc>
                <a:extLst>
                  <a:ext uri="{0D108BD9-81ED-4DB2-BD59-A6C34878D82A}">
                    <a16:rowId xmlns:a16="http://schemas.microsoft.com/office/drawing/2014/main" val="4109044461"/>
                  </a:ext>
                </a:extLst>
              </a:tr>
              <a:tr h="318140">
                <a:tc vMerge="1">
                  <a:txBody>
                    <a:bodyPr/>
                    <a:lstStyle/>
                    <a:p>
                      <a:pPr marL="0" marR="0" algn="ctr">
                        <a:lnSpc>
                          <a:spcPct val="115000"/>
                        </a:lnSpc>
                        <a:spcBef>
                          <a:spcPts val="0"/>
                        </a:spcBef>
                        <a:spcAft>
                          <a:spcPts val="0"/>
                        </a:spcAft>
                      </a:pP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CBCBCB"/>
                    </a:solidFill>
                  </a:tcPr>
                </a:tc>
                <a:tc>
                  <a:txBody>
                    <a:bodyPr/>
                    <a:lstStyle/>
                    <a:p>
                      <a:pPr marL="0" marR="0" algn="ctr">
                        <a:lnSpc>
                          <a:spcPct val="115000"/>
                        </a:lnSpc>
                        <a:spcBef>
                          <a:spcPts val="0"/>
                        </a:spcBef>
                        <a:spcAft>
                          <a:spcPts val="0"/>
                        </a:spcAft>
                      </a:pPr>
                      <a:r>
                        <a:rPr lang="en-US" sz="1800" dirty="0">
                          <a:effectLst/>
                          <a:latin typeface="+mn-lt"/>
                        </a:rPr>
                        <a:t>19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gn="r">
                        <a:lnSpc>
                          <a:spcPct val="115000"/>
                        </a:lnSpc>
                        <a:spcBef>
                          <a:spcPts val="0"/>
                        </a:spcBef>
                        <a:spcAft>
                          <a:spcPts val="0"/>
                        </a:spcAft>
                      </a:pPr>
                      <a:r>
                        <a:rPr lang="en-US" sz="1800" dirty="0">
                          <a:effectLst/>
                          <a:latin typeface="+mn-lt"/>
                        </a:rPr>
                        <a:t>max</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r>
                        <a:rPr lang="en-US" sz="1800" dirty="0">
                          <a:effectLst/>
                          <a:latin typeface="+mn-lt"/>
                        </a:rPr>
                        <a:t>8</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vMerge="1">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solidFill>
                      <a:srgbClr val="E7E7E7"/>
                    </a:solidFill>
                  </a:tcPr>
                </a:tc>
                <a:tc>
                  <a:txBody>
                    <a:bodyPr/>
                    <a:lstStyle/>
                    <a:p>
                      <a:pPr marL="0" marR="0" algn="r">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tc>
                  <a:txBody>
                    <a:bodyPr/>
                    <a:lstStyle/>
                    <a:p>
                      <a:pPr marL="0" marR="0">
                        <a:lnSpc>
                          <a:spcPct val="115000"/>
                        </a:lnSpc>
                        <a:spcBef>
                          <a:spcPts val="0"/>
                        </a:spcBef>
                        <a:spcAft>
                          <a:spcPts val="0"/>
                        </a:spcAft>
                      </a:pP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BCBCB"/>
                    </a:solidFill>
                  </a:tcPr>
                </a:tc>
                <a:extLst>
                  <a:ext uri="{0D108BD9-81ED-4DB2-BD59-A6C34878D82A}">
                    <a16:rowId xmlns:a16="http://schemas.microsoft.com/office/drawing/2014/main" val="1721296624"/>
                  </a:ext>
                </a:extLst>
              </a:tr>
            </a:tbl>
          </a:graphicData>
        </a:graphic>
      </p:graphicFrame>
      <p:pic>
        <p:nvPicPr>
          <p:cNvPr id="5" name="Picture 4" descr="tc_logo.png">
            <a:extLst>
              <a:ext uri="{FF2B5EF4-FFF2-40B4-BE49-F238E27FC236}">
                <a16:creationId xmlns:a16="http://schemas.microsoft.com/office/drawing/2014/main" id="{F4FF7CFE-B0E5-496A-B169-DEA8F5C0AC8A}"/>
              </a:ext>
            </a:extLst>
          </p:cNvPr>
          <p:cNvPicPr>
            <a:picLocks noChangeAspect="1"/>
          </p:cNvPicPr>
          <p:nvPr/>
        </p:nvPicPr>
        <p:blipFill>
          <a:blip r:embed="rId3" cstate="print"/>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A5AD09D3-E9EE-4367-92A1-C66C5CBA9BE3}"/>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DD49C7AD-12B8-4382-9E88-365DED733DA7}"/>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851289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14D6B-41F2-472D-85F7-17424B3845F4}"/>
              </a:ext>
            </a:extLst>
          </p:cNvPr>
          <p:cNvSpPr>
            <a:spLocks noGrp="1"/>
          </p:cNvSpPr>
          <p:nvPr>
            <p:ph type="title"/>
          </p:nvPr>
        </p:nvSpPr>
        <p:spPr/>
        <p:txBody>
          <a:bodyPr/>
          <a:lstStyle/>
          <a:p>
            <a:r>
              <a:rPr lang="en-US" dirty="0"/>
              <a:t>Origins of combinatorial testing</a:t>
            </a:r>
          </a:p>
        </p:txBody>
      </p:sp>
      <p:sp>
        <p:nvSpPr>
          <p:cNvPr id="3" name="Slide Number Placeholder 2">
            <a:extLst>
              <a:ext uri="{FF2B5EF4-FFF2-40B4-BE49-F238E27FC236}">
                <a16:creationId xmlns:a16="http://schemas.microsoft.com/office/drawing/2014/main" id="{FD242D2D-06DD-47A2-9B3C-E179EDEA68DC}"/>
              </a:ext>
            </a:extLst>
          </p:cNvPr>
          <p:cNvSpPr>
            <a:spLocks noGrp="1"/>
          </p:cNvSpPr>
          <p:nvPr>
            <p:ph type="sldNum" sz="quarter" idx="12"/>
          </p:nvPr>
        </p:nvSpPr>
        <p:spPr/>
        <p:txBody>
          <a:bodyPr/>
          <a:lstStyle/>
          <a:p>
            <a:fld id="{BECC9DCE-C2FB-42F3-BFB5-B8D2D52F1112}" type="slidenum">
              <a:rPr lang="en-US" smtClean="0"/>
              <a:pPr/>
              <a:t>4</a:t>
            </a:fld>
            <a:endParaRPr lang="en-US" dirty="0"/>
          </a:p>
        </p:txBody>
      </p:sp>
      <p:graphicFrame>
        <p:nvGraphicFramePr>
          <p:cNvPr id="6" name="Table 5">
            <a:extLst>
              <a:ext uri="{FF2B5EF4-FFF2-40B4-BE49-F238E27FC236}">
                <a16:creationId xmlns:a16="http://schemas.microsoft.com/office/drawing/2014/main" id="{D151A684-8222-4A44-8306-3FB26EB31E94}"/>
              </a:ext>
            </a:extLst>
          </p:cNvPr>
          <p:cNvGraphicFramePr>
            <a:graphicFrameLocks noGrp="1"/>
          </p:cNvGraphicFramePr>
          <p:nvPr>
            <p:extLst>
              <p:ext uri="{D42A27DB-BD31-4B8C-83A1-F6EECF244321}">
                <p14:modId xmlns:p14="http://schemas.microsoft.com/office/powerpoint/2010/main" val="1574484582"/>
              </p:ext>
            </p:extLst>
          </p:nvPr>
        </p:nvGraphicFramePr>
        <p:xfrm>
          <a:off x="577850" y="1755775"/>
          <a:ext cx="7988302" cy="3667125"/>
        </p:xfrm>
        <a:graphic>
          <a:graphicData uri="http://schemas.openxmlformats.org/drawingml/2006/table">
            <a:tbl>
              <a:tblPr>
                <a:tableStyleId>{5C22544A-7EE6-4342-B048-85BDC9FD1C3A}</a:tableStyleId>
              </a:tblPr>
              <a:tblGrid>
                <a:gridCol w="1285364">
                  <a:extLst>
                    <a:ext uri="{9D8B030D-6E8A-4147-A177-3AD203B41FA5}">
                      <a16:colId xmlns:a16="http://schemas.microsoft.com/office/drawing/2014/main" val="494436750"/>
                    </a:ext>
                  </a:extLst>
                </a:gridCol>
                <a:gridCol w="609358">
                  <a:extLst>
                    <a:ext uri="{9D8B030D-6E8A-4147-A177-3AD203B41FA5}">
                      <a16:colId xmlns:a16="http://schemas.microsoft.com/office/drawing/2014/main" val="3401525117"/>
                    </a:ext>
                  </a:extLst>
                </a:gridCol>
                <a:gridCol w="609358">
                  <a:extLst>
                    <a:ext uri="{9D8B030D-6E8A-4147-A177-3AD203B41FA5}">
                      <a16:colId xmlns:a16="http://schemas.microsoft.com/office/drawing/2014/main" val="1623499401"/>
                    </a:ext>
                  </a:extLst>
                </a:gridCol>
                <a:gridCol w="609358">
                  <a:extLst>
                    <a:ext uri="{9D8B030D-6E8A-4147-A177-3AD203B41FA5}">
                      <a16:colId xmlns:a16="http://schemas.microsoft.com/office/drawing/2014/main" val="794362333"/>
                    </a:ext>
                  </a:extLst>
                </a:gridCol>
                <a:gridCol w="609358">
                  <a:extLst>
                    <a:ext uri="{9D8B030D-6E8A-4147-A177-3AD203B41FA5}">
                      <a16:colId xmlns:a16="http://schemas.microsoft.com/office/drawing/2014/main" val="3447951423"/>
                    </a:ext>
                  </a:extLst>
                </a:gridCol>
                <a:gridCol w="609358">
                  <a:extLst>
                    <a:ext uri="{9D8B030D-6E8A-4147-A177-3AD203B41FA5}">
                      <a16:colId xmlns:a16="http://schemas.microsoft.com/office/drawing/2014/main" val="1078070205"/>
                    </a:ext>
                  </a:extLst>
                </a:gridCol>
                <a:gridCol w="609358">
                  <a:extLst>
                    <a:ext uri="{9D8B030D-6E8A-4147-A177-3AD203B41FA5}">
                      <a16:colId xmlns:a16="http://schemas.microsoft.com/office/drawing/2014/main" val="976811050"/>
                    </a:ext>
                  </a:extLst>
                </a:gridCol>
                <a:gridCol w="609358">
                  <a:extLst>
                    <a:ext uri="{9D8B030D-6E8A-4147-A177-3AD203B41FA5}">
                      <a16:colId xmlns:a16="http://schemas.microsoft.com/office/drawing/2014/main" val="2883544135"/>
                    </a:ext>
                  </a:extLst>
                </a:gridCol>
                <a:gridCol w="609358">
                  <a:extLst>
                    <a:ext uri="{9D8B030D-6E8A-4147-A177-3AD203B41FA5}">
                      <a16:colId xmlns:a16="http://schemas.microsoft.com/office/drawing/2014/main" val="3593356950"/>
                    </a:ext>
                  </a:extLst>
                </a:gridCol>
                <a:gridCol w="1828074">
                  <a:extLst>
                    <a:ext uri="{9D8B030D-6E8A-4147-A177-3AD203B41FA5}">
                      <a16:colId xmlns:a16="http://schemas.microsoft.com/office/drawing/2014/main" val="1420473730"/>
                    </a:ext>
                  </a:extLst>
                </a:gridCol>
              </a:tblGrid>
              <a:tr h="333375">
                <a:tc>
                  <a:txBody>
                    <a:bodyPr/>
                    <a:lstStyle/>
                    <a:p>
                      <a:pPr algn="r" fontAlgn="b"/>
                      <a:r>
                        <a:rPr lang="en-US" sz="2000" u="none" strike="noStrike" dirty="0">
                          <a:effectLst/>
                        </a:rPr>
                        <a:t>1920</a:t>
                      </a:r>
                      <a:endParaRPr lang="en-US" sz="2000" b="0" i="0" u="none" strike="noStrike" dirty="0">
                        <a:effectLst/>
                        <a:latin typeface="Calibri" panose="020F0502020204030204" pitchFamily="34" charset="0"/>
                      </a:endParaRPr>
                    </a:p>
                  </a:txBody>
                  <a:tcPr marL="9525" marT="9525" marB="0" anchor="b">
                    <a:noFill/>
                  </a:tcPr>
                </a:tc>
                <a:tc gridSpan="9">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20842580"/>
                  </a:ext>
                </a:extLst>
              </a:tr>
              <a:tr h="333375">
                <a:tc>
                  <a:txBody>
                    <a:bodyPr/>
                    <a:lstStyle/>
                    <a:p>
                      <a:pPr algn="l" fontAlgn="b"/>
                      <a:endParaRPr lang="en-US" sz="2000" b="0" i="0" u="none" strike="noStrike" dirty="0">
                        <a:effectLst/>
                        <a:latin typeface="Calibri" panose="020F0502020204030204" pitchFamily="34" charset="0"/>
                      </a:endParaRPr>
                    </a:p>
                  </a:txBody>
                  <a:tcPr marL="9525" marT="9525" marB="0" anchor="b">
                    <a:noFill/>
                  </a:tcPr>
                </a:tc>
                <a:tc>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7">
                  <a:txBody>
                    <a:bodyPr/>
                    <a:lstStyle/>
                    <a:p>
                      <a:pPr algn="l" fontAlgn="b"/>
                      <a:r>
                        <a:rPr lang="en-US" sz="2000" u="none" strike="noStrike" dirty="0">
                          <a:effectLst/>
                        </a:rPr>
                        <a:t>Design of Experiments</a:t>
                      </a:r>
                      <a:endParaRPr lang="en-US" sz="2000" b="0" i="0" u="none" strike="noStrike" dirty="0">
                        <a:effectLst/>
                        <a:latin typeface="Calibri" panose="020F0502020204030204" pitchFamily="34" charset="0"/>
                      </a:endParaRPr>
                    </a:p>
                  </a:txBody>
                  <a:tcPr marR="9525" marT="9525"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1049836170"/>
                  </a:ext>
                </a:extLst>
              </a:tr>
              <a:tr h="333375">
                <a:tc>
                  <a:txBody>
                    <a:bodyPr/>
                    <a:lstStyle/>
                    <a:p>
                      <a:pPr algn="r" fontAlgn="b"/>
                      <a:r>
                        <a:rPr lang="en-US" sz="2000" u="none" strike="noStrike" dirty="0">
                          <a:effectLst/>
                        </a:rPr>
                        <a:t>1940</a:t>
                      </a:r>
                      <a:endParaRPr lang="en-US" sz="2000" b="0" i="0" u="none" strike="noStrike" dirty="0">
                        <a:effectLst/>
                        <a:latin typeface="Calibri" panose="020F0502020204030204" pitchFamily="34" charset="0"/>
                      </a:endParaRPr>
                    </a:p>
                  </a:txBody>
                  <a:tcPr marL="9525" marT="9525" marB="0" anchor="b">
                    <a:noFill/>
                  </a:tcPr>
                </a:tc>
                <a:tc>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6">
                  <a:txBody>
                    <a:bodyPr/>
                    <a:lstStyle/>
                    <a:p>
                      <a:pPr algn="l" fontAlgn="b"/>
                      <a:r>
                        <a:rPr lang="en-US" sz="2000" u="none" strike="noStrike" dirty="0">
                          <a:effectLst/>
                        </a:rPr>
                        <a:t>Orthogonal Arrays</a:t>
                      </a:r>
                      <a:endParaRPr lang="en-US" sz="2000" b="0" i="0" u="none" strike="noStrike" dirty="0">
                        <a:effectLst/>
                        <a:latin typeface="Calibri" panose="020F0502020204030204" pitchFamily="34" charset="0"/>
                      </a:endParaRPr>
                    </a:p>
                  </a:txBody>
                  <a:tcPr marR="9525" marT="9525"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3286659058"/>
                  </a:ext>
                </a:extLst>
              </a:tr>
              <a:tr h="333375">
                <a:tc>
                  <a:txBody>
                    <a:bodyPr/>
                    <a:lstStyle/>
                    <a:p>
                      <a:pPr algn="l" fontAlgn="b"/>
                      <a:endParaRPr lang="en-US" sz="2000" b="0" i="0" u="none" strike="noStrike" dirty="0">
                        <a:effectLst/>
                        <a:latin typeface="Calibri" panose="020F0502020204030204" pitchFamily="34" charset="0"/>
                      </a:endParaRPr>
                    </a:p>
                  </a:txBody>
                  <a:tcPr marL="9525" marT="9525" marB="0" anchor="b">
                    <a:noFill/>
                  </a:tcPr>
                </a:tc>
                <a:tc gridSpan="2">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5">
                  <a:txBody>
                    <a:bodyPr/>
                    <a:lstStyle/>
                    <a:p>
                      <a:pPr algn="l" fontAlgn="b"/>
                      <a:r>
                        <a:rPr lang="en-US" sz="2000" u="none" strike="noStrike" dirty="0">
                          <a:effectLst/>
                        </a:rPr>
                        <a:t>OAs for Manufacturing</a:t>
                      </a:r>
                      <a:endParaRPr lang="en-US" sz="2000" b="0" i="0" u="none" strike="noStrike" dirty="0">
                        <a:effectLst/>
                        <a:latin typeface="Calibri" panose="020F0502020204030204" pitchFamily="34" charset="0"/>
                      </a:endParaRPr>
                    </a:p>
                  </a:txBody>
                  <a:tcPr marR="9525" marT="9525"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51150871"/>
                  </a:ext>
                </a:extLst>
              </a:tr>
              <a:tr h="333375">
                <a:tc>
                  <a:txBody>
                    <a:bodyPr/>
                    <a:lstStyle/>
                    <a:p>
                      <a:pPr algn="r" fontAlgn="b"/>
                      <a:r>
                        <a:rPr lang="en-US" sz="2000" u="none" strike="noStrike" dirty="0">
                          <a:effectLst/>
                        </a:rPr>
                        <a:t>1960</a:t>
                      </a:r>
                      <a:endParaRPr lang="en-US" sz="2000" b="0" i="0" u="none" strike="noStrike" dirty="0">
                        <a:effectLst/>
                        <a:latin typeface="Calibri" panose="020F0502020204030204" pitchFamily="34" charset="0"/>
                      </a:endParaRPr>
                    </a:p>
                  </a:txBody>
                  <a:tcPr marL="9525" marT="9525" marB="0" anchor="b">
                    <a:noFill/>
                  </a:tcPr>
                </a:tc>
                <a:tc gridSpan="3">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5">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1935493913"/>
                  </a:ext>
                </a:extLst>
              </a:tr>
              <a:tr h="333375">
                <a:tc>
                  <a:txBody>
                    <a:bodyPr/>
                    <a:lstStyle/>
                    <a:p>
                      <a:pPr algn="l" fontAlgn="b"/>
                      <a:endParaRPr lang="en-US" sz="2000" b="0" i="0" u="none" strike="noStrike" dirty="0">
                        <a:effectLst/>
                        <a:latin typeface="Calibri" panose="020F0502020204030204" pitchFamily="34" charset="0"/>
                      </a:endParaRPr>
                    </a:p>
                  </a:txBody>
                  <a:tcPr marL="9525" marT="9525" marB="0" anchor="b">
                    <a:noFill/>
                  </a:tcPr>
                </a:tc>
                <a:tc gridSpan="5">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4">
                  <a:txBody>
                    <a:bodyPr/>
                    <a:lstStyle/>
                    <a:p>
                      <a:pPr algn="l" fontAlgn="b"/>
                      <a:r>
                        <a:rPr lang="en-US" sz="2000" u="none" strike="noStrike" dirty="0">
                          <a:effectLst/>
                        </a:rPr>
                        <a:t>Covering Arrays</a:t>
                      </a:r>
                      <a:endParaRPr lang="en-US" sz="2000" b="0" i="0" u="none" strike="noStrike" dirty="0">
                        <a:effectLst/>
                        <a:latin typeface="Calibri" panose="020F0502020204030204" pitchFamily="34" charset="0"/>
                      </a:endParaRPr>
                    </a:p>
                  </a:txBody>
                  <a:tcPr marR="9525" marT="9525" marB="0" anchor="b">
                    <a:noFill/>
                  </a:tcPr>
                </a:tc>
                <a:tc hMerge="1">
                  <a:txBody>
                    <a:bodyPr/>
                    <a:lstStyle/>
                    <a:p>
                      <a:endParaRPr lang="en-US"/>
                    </a:p>
                  </a:txBody>
                  <a:tcPr/>
                </a:tc>
                <a:tc hMerge="1">
                  <a:txBody>
                    <a:bodyPr/>
                    <a:lstStyle/>
                    <a:p>
                      <a:endParaRPr lang="en-US"/>
                    </a:p>
                  </a:txBody>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51042380"/>
                  </a:ext>
                </a:extLst>
              </a:tr>
              <a:tr h="333375">
                <a:tc>
                  <a:txBody>
                    <a:bodyPr/>
                    <a:lstStyle/>
                    <a:p>
                      <a:pPr algn="r" fontAlgn="b"/>
                      <a:r>
                        <a:rPr lang="en-US" sz="2000" u="none" strike="noStrike" dirty="0">
                          <a:effectLst/>
                        </a:rPr>
                        <a:t>1980</a:t>
                      </a:r>
                      <a:endParaRPr lang="en-US" sz="2000" b="0" i="0" u="none" strike="noStrike" dirty="0">
                        <a:effectLst/>
                        <a:latin typeface="Calibri" panose="020F0502020204030204" pitchFamily="34" charset="0"/>
                      </a:endParaRPr>
                    </a:p>
                  </a:txBody>
                  <a:tcPr marL="9525" marT="9525" marB="0" anchor="b">
                    <a:noFill/>
                  </a:tcPr>
                </a:tc>
                <a:tc gridSpan="6">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3">
                  <a:txBody>
                    <a:bodyPr/>
                    <a:lstStyle/>
                    <a:p>
                      <a:pPr algn="l" fontAlgn="b"/>
                      <a:r>
                        <a:rPr lang="en-US" sz="2000" u="none" strike="noStrike" dirty="0">
                          <a:effectLst/>
                        </a:rPr>
                        <a:t>OAs for Software</a:t>
                      </a:r>
                      <a:endParaRPr lang="en-US" sz="2000" b="0" i="0" u="none" strike="noStrike" dirty="0">
                        <a:effectLst/>
                        <a:latin typeface="Calibri" panose="020F0502020204030204" pitchFamily="34" charset="0"/>
                      </a:endParaRPr>
                    </a:p>
                  </a:txBody>
                  <a:tcPr marR="9525" marT="9525" marB="0" anchor="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62964458"/>
                  </a:ext>
                </a:extLst>
              </a:tr>
              <a:tr h="333375">
                <a:tc>
                  <a:txBody>
                    <a:bodyPr/>
                    <a:lstStyle/>
                    <a:p>
                      <a:pPr algn="l" fontAlgn="b"/>
                      <a:endParaRPr lang="en-US" sz="2000" b="0" i="0" u="none" strike="noStrike" dirty="0">
                        <a:effectLst/>
                        <a:latin typeface="Calibri" panose="020F0502020204030204" pitchFamily="34" charset="0"/>
                      </a:endParaRPr>
                    </a:p>
                  </a:txBody>
                  <a:tcPr marL="9525" marT="9525" marB="0" anchor="b">
                    <a:noFill/>
                  </a:tcPr>
                </a:tc>
                <a:tc gridSpan="2">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5">
                  <a:txBody>
                    <a:bodyPr/>
                    <a:lstStyle/>
                    <a:p>
                      <a:pPr algn="l" fontAlgn="b"/>
                      <a:r>
                        <a:rPr lang="en-US" sz="2000" u="none" strike="noStrike" dirty="0">
                          <a:effectLst/>
                        </a:rPr>
                        <a:t>OATS, CATS, AETG</a:t>
                      </a:r>
                      <a:endParaRPr lang="en-US" sz="2000" b="0" i="0" u="none" strike="noStrike" dirty="0">
                        <a:effectLst/>
                        <a:latin typeface="Calibri" panose="020F0502020204030204" pitchFamily="34" charset="0"/>
                      </a:endParaRPr>
                    </a:p>
                  </a:txBody>
                  <a:tcPr marR="9525" marT="9525"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2">
                  <a:txBody>
                    <a:bodyPr/>
                    <a:lstStyle/>
                    <a:p>
                      <a:pPr algn="l" fontAlgn="b"/>
                      <a:r>
                        <a:rPr lang="en-US" sz="2000" u="none" strike="noStrike" dirty="0">
                          <a:effectLst/>
                        </a:rPr>
                        <a:t>Pairwise testing</a:t>
                      </a:r>
                      <a:endParaRPr lang="en-US" sz="2000" b="0" i="0" u="none" strike="noStrike" dirty="0">
                        <a:effectLst/>
                        <a:latin typeface="Calibri" panose="020F0502020204030204" pitchFamily="34" charset="0"/>
                      </a:endParaRPr>
                    </a:p>
                  </a:txBody>
                  <a:tcPr marR="9525" marT="9525" marB="0" anchor="b">
                    <a:noFill/>
                  </a:tcPr>
                </a:tc>
                <a:tc hMerge="1">
                  <a:txBody>
                    <a:bodyPr/>
                    <a:lstStyle/>
                    <a:p>
                      <a:endParaRPr lang="en-US"/>
                    </a:p>
                  </a:txBody>
                  <a:tcPr/>
                </a:tc>
                <a:extLst>
                  <a:ext uri="{0D108BD9-81ED-4DB2-BD59-A6C34878D82A}">
                    <a16:rowId xmlns:a16="http://schemas.microsoft.com/office/drawing/2014/main" val="1841878356"/>
                  </a:ext>
                </a:extLst>
              </a:tr>
              <a:tr h="333375">
                <a:tc>
                  <a:txBody>
                    <a:bodyPr/>
                    <a:lstStyle/>
                    <a:p>
                      <a:pPr algn="r" fontAlgn="b"/>
                      <a:r>
                        <a:rPr lang="en-US" sz="2000" u="none" strike="noStrike" dirty="0">
                          <a:effectLst/>
                        </a:rPr>
                        <a:t>2000</a:t>
                      </a:r>
                      <a:endParaRPr lang="en-US" sz="2000" b="0" i="0" u="none" strike="noStrike" dirty="0">
                        <a:effectLst/>
                        <a:latin typeface="Calibri" panose="020F0502020204030204" pitchFamily="34" charset="0"/>
                      </a:endParaRPr>
                    </a:p>
                  </a:txBody>
                  <a:tcPr marL="9525" marT="9525" marB="0" anchor="b">
                    <a:noFill/>
                  </a:tcPr>
                </a:tc>
                <a:tc gridSpan="3">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5">
                  <a:txBody>
                    <a:bodyPr/>
                    <a:lstStyle/>
                    <a:p>
                      <a:pPr algn="l" fontAlgn="b"/>
                      <a:r>
                        <a:rPr lang="en-US" sz="2000" u="none" strike="noStrike" dirty="0">
                          <a:effectLst/>
                        </a:rPr>
                        <a:t>…</a:t>
                      </a:r>
                      <a:endParaRPr lang="en-US" sz="2000" b="0" i="0" u="none" strike="noStrike" dirty="0">
                        <a:effectLst/>
                        <a:latin typeface="Calibri" panose="020F0502020204030204" pitchFamily="34" charset="0"/>
                      </a:endParaRPr>
                    </a:p>
                  </a:txBody>
                  <a:tcPr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a:txBody>
                    <a:bodyPr/>
                    <a:lstStyle/>
                    <a:p>
                      <a:pPr algn="l" fontAlgn="b"/>
                      <a:r>
                        <a:rPr lang="en-US" sz="2000" u="none" strike="noStrike" dirty="0">
                          <a:effectLst/>
                        </a:rPr>
                        <a:t>…</a:t>
                      </a:r>
                      <a:endParaRPr lang="en-US" sz="2000" b="0" i="0" u="none" strike="noStrike" dirty="0">
                        <a:effectLst/>
                        <a:latin typeface="Calibri" panose="020F0502020204030204" pitchFamily="34" charset="0"/>
                      </a:endParaRPr>
                    </a:p>
                  </a:txBody>
                  <a:tcPr marR="9525" marT="9525" marB="0" anchor="b">
                    <a:noFill/>
                  </a:tcPr>
                </a:tc>
                <a:extLst>
                  <a:ext uri="{0D108BD9-81ED-4DB2-BD59-A6C34878D82A}">
                    <a16:rowId xmlns:a16="http://schemas.microsoft.com/office/drawing/2014/main" val="3675822464"/>
                  </a:ext>
                </a:extLst>
              </a:tr>
              <a:tr h="333375">
                <a:tc>
                  <a:txBody>
                    <a:bodyPr/>
                    <a:lstStyle/>
                    <a:p>
                      <a:pPr algn="l" fontAlgn="b"/>
                      <a:endParaRPr lang="en-US" sz="2000" b="0" i="0" u="none" strike="noStrike" dirty="0">
                        <a:effectLst/>
                        <a:latin typeface="Calibri" panose="020F0502020204030204" pitchFamily="34" charset="0"/>
                      </a:endParaRPr>
                    </a:p>
                  </a:txBody>
                  <a:tcPr marL="9525" marT="9525" marB="0" anchor="b">
                    <a:noFill/>
                  </a:tcPr>
                </a:tc>
                <a:tc gridSpan="2">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5">
                  <a:txBody>
                    <a:bodyPr/>
                    <a:lstStyle/>
                    <a:p>
                      <a:pPr algn="l" fontAlgn="b"/>
                      <a:r>
                        <a:rPr lang="en-US" sz="2000" u="none" strike="noStrike" dirty="0">
                          <a:effectLst/>
                        </a:rPr>
                        <a:t>Many more tools</a:t>
                      </a:r>
                      <a:endParaRPr lang="en-US" sz="2000" b="0" i="0" u="none" strike="noStrike" dirty="0">
                        <a:effectLst/>
                        <a:latin typeface="Calibri" panose="020F0502020204030204" pitchFamily="34" charset="0"/>
                      </a:endParaRPr>
                    </a:p>
                  </a:txBody>
                  <a:tcPr marR="9525" marT="9525"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gridSpan="2">
                  <a:txBody>
                    <a:bodyPr/>
                    <a:lstStyle/>
                    <a:p>
                      <a:pPr algn="l" fontAlgn="b"/>
                      <a:r>
                        <a:rPr lang="en-US" sz="2000" u="none" strike="noStrike" dirty="0">
                          <a:effectLst/>
                        </a:rPr>
                        <a:t>Much more testing</a:t>
                      </a:r>
                      <a:endParaRPr lang="en-US" sz="2000" b="0" i="0" u="none" strike="noStrike" dirty="0">
                        <a:effectLst/>
                        <a:latin typeface="Calibri" panose="020F0502020204030204" pitchFamily="34" charset="0"/>
                      </a:endParaRPr>
                    </a:p>
                  </a:txBody>
                  <a:tcPr marR="9525" marT="9525" marB="0" anchor="b">
                    <a:noFill/>
                  </a:tcPr>
                </a:tc>
                <a:tc hMerge="1">
                  <a:txBody>
                    <a:bodyPr/>
                    <a:lstStyle/>
                    <a:p>
                      <a:endParaRPr lang="en-US"/>
                    </a:p>
                  </a:txBody>
                  <a:tcPr/>
                </a:tc>
                <a:extLst>
                  <a:ext uri="{0D108BD9-81ED-4DB2-BD59-A6C34878D82A}">
                    <a16:rowId xmlns:a16="http://schemas.microsoft.com/office/drawing/2014/main" val="201700417"/>
                  </a:ext>
                </a:extLst>
              </a:tr>
              <a:tr h="333375">
                <a:tc>
                  <a:txBody>
                    <a:bodyPr/>
                    <a:lstStyle/>
                    <a:p>
                      <a:pPr algn="r" fontAlgn="b"/>
                      <a:r>
                        <a:rPr lang="en-US" sz="2000" u="none" strike="noStrike" dirty="0">
                          <a:effectLst/>
                        </a:rPr>
                        <a:t>2020</a:t>
                      </a:r>
                      <a:endParaRPr lang="en-US" sz="2000" b="0" i="0" u="none" strike="noStrike" dirty="0">
                        <a:effectLst/>
                        <a:latin typeface="Calibri" panose="020F0502020204030204" pitchFamily="34" charset="0"/>
                      </a:endParaRPr>
                    </a:p>
                  </a:txBody>
                  <a:tcPr marL="9525" marT="9525" marB="0" anchor="b">
                    <a:noFill/>
                  </a:tcPr>
                </a:tc>
                <a:tc gridSpan="9">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tc hMerge="1">
                  <a:txBody>
                    <a:bodyPr/>
                    <a:lstStyle/>
                    <a:p>
                      <a:pPr algn="l" fontAlgn="b"/>
                      <a:endParaRPr lang="en-US" sz="2000" b="0" i="0" u="none" strike="noStrike" dirty="0">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674047644"/>
                  </a:ext>
                </a:extLst>
              </a:tr>
            </a:tbl>
          </a:graphicData>
        </a:graphic>
      </p:graphicFrame>
      <p:pic>
        <p:nvPicPr>
          <p:cNvPr id="8" name="Picture 7">
            <a:extLst>
              <a:ext uri="{FF2B5EF4-FFF2-40B4-BE49-F238E27FC236}">
                <a16:creationId xmlns:a16="http://schemas.microsoft.com/office/drawing/2014/main" id="{5BF3919D-2F5D-40FF-8990-50D24A3153D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76500" y="2095500"/>
            <a:ext cx="594360" cy="723568"/>
          </a:xfrm>
          <a:prstGeom prst="rect">
            <a:avLst/>
          </a:prstGeom>
        </p:spPr>
      </p:pic>
      <p:pic>
        <p:nvPicPr>
          <p:cNvPr id="10" name="Picture 9">
            <a:extLst>
              <a:ext uri="{FF2B5EF4-FFF2-40B4-BE49-F238E27FC236}">
                <a16:creationId xmlns:a16="http://schemas.microsoft.com/office/drawing/2014/main" id="{B70E6CDA-4676-408F-BA08-C4B302998BC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86100" y="2431771"/>
            <a:ext cx="594360" cy="692429"/>
          </a:xfrm>
          <a:prstGeom prst="rect">
            <a:avLst/>
          </a:prstGeom>
        </p:spPr>
      </p:pic>
      <p:pic>
        <p:nvPicPr>
          <p:cNvPr id="12" name="Picture 11">
            <a:extLst>
              <a:ext uri="{FF2B5EF4-FFF2-40B4-BE49-F238E27FC236}">
                <a16:creationId xmlns:a16="http://schemas.microsoft.com/office/drawing/2014/main" id="{08C89FE3-07BB-450E-A33F-F85E8114A10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95700" y="2762250"/>
            <a:ext cx="594360" cy="742950"/>
          </a:xfrm>
          <a:prstGeom prst="rect">
            <a:avLst/>
          </a:prstGeom>
        </p:spPr>
      </p:pic>
      <p:pic>
        <p:nvPicPr>
          <p:cNvPr id="9" name="Picture 8" descr="tc_logo.png">
            <a:extLst>
              <a:ext uri="{FF2B5EF4-FFF2-40B4-BE49-F238E27FC236}">
                <a16:creationId xmlns:a16="http://schemas.microsoft.com/office/drawing/2014/main" id="{787AD4D3-548C-449A-A823-FD16BCB797C1}"/>
              </a:ext>
            </a:extLst>
          </p:cNvPr>
          <p:cNvPicPr>
            <a:picLocks noChangeAspect="1"/>
          </p:cNvPicPr>
          <p:nvPr/>
        </p:nvPicPr>
        <p:blipFill>
          <a:blip r:embed="rId6"/>
          <a:stretch>
            <a:fillRect/>
          </a:stretch>
        </p:blipFill>
        <p:spPr>
          <a:xfrm>
            <a:off x="0" y="6400800"/>
            <a:ext cx="481350" cy="457200"/>
          </a:xfrm>
          <a:prstGeom prst="rect">
            <a:avLst/>
          </a:prstGeom>
        </p:spPr>
      </p:pic>
      <p:sp>
        <p:nvSpPr>
          <p:cNvPr id="11" name="TextBox 10">
            <a:extLst>
              <a:ext uri="{FF2B5EF4-FFF2-40B4-BE49-F238E27FC236}">
                <a16:creationId xmlns:a16="http://schemas.microsoft.com/office/drawing/2014/main" id="{D905A156-841D-4029-96C5-551F21306606}"/>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13" name="TextBox 12">
            <a:extLst>
              <a:ext uri="{FF2B5EF4-FFF2-40B4-BE49-F238E27FC236}">
                <a16:creationId xmlns:a16="http://schemas.microsoft.com/office/drawing/2014/main" id="{5031E7C3-DC27-494F-A781-F70D155FF5EC}"/>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7656525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idx="4294967295"/>
          </p:nvPr>
        </p:nvSpPr>
        <p:spPr>
          <a:xfrm>
            <a:off x="457200" y="152400"/>
            <a:ext cx="8229600" cy="1143000"/>
          </a:xfrm>
        </p:spPr>
        <p:txBody>
          <a:bodyPr>
            <a:normAutofit/>
          </a:bodyPr>
          <a:lstStyle/>
          <a:p>
            <a:r>
              <a:rPr lang="en-US" b="0" i="0" kern="1200" spc="0" baseline="0" dirty="0">
                <a:solidFill>
                  <a:schemeClr val="tx1"/>
                </a:solidFill>
                <a:latin typeface="Calibri"/>
                <a:ea typeface="+mn-ea"/>
                <a:cs typeface="+mn-cs"/>
              </a:rPr>
              <a:t>Conclusions</a:t>
            </a:r>
            <a:endParaRPr lang="en-US" dirty="0"/>
          </a:p>
        </p:txBody>
      </p:sp>
      <p:pic>
        <p:nvPicPr>
          <p:cNvPr id="2" name="Picture 1" descr="tc_logo.png"/>
          <p:cNvPicPr>
            <a:picLocks noChangeAspect="1"/>
          </p:cNvPicPr>
          <p:nvPr/>
        </p:nvPicPr>
        <p:blipFill>
          <a:blip r:embed="rId3" cstate="print"/>
          <a:stretch>
            <a:fillRect/>
          </a:stretch>
        </p:blipFill>
        <p:spPr>
          <a:xfrm>
            <a:off x="0" y="6400800"/>
            <a:ext cx="481350" cy="457200"/>
          </a:xfrm>
          <a:prstGeom prst="rect">
            <a:avLst/>
          </a:prstGeom>
        </p:spPr>
      </p:pic>
      <p:sp>
        <p:nvSpPr>
          <p:cNvPr id="4" name="TextBox 3"/>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5" name="Slide Number Placeholder 4"/>
          <p:cNvSpPr>
            <a:spLocks noGrp="1"/>
          </p:cNvSpPr>
          <p:nvPr>
            <p:ph type="sldNum" sz="quarter" idx="12"/>
          </p:nvPr>
        </p:nvSpPr>
        <p:spPr/>
        <p:txBody>
          <a:bodyPr/>
          <a:lstStyle/>
          <a:p>
            <a:fld id="{BECC9DCE-C2FB-42F3-BFB5-B8D2D52F1112}" type="slidenum">
              <a:rPr lang="en-US" smtClean="0"/>
              <a:pPr/>
              <a:t>40</a:t>
            </a:fld>
            <a:endParaRPr lang="en-US" dirty="0"/>
          </a:p>
        </p:txBody>
      </p:sp>
      <p:sp>
        <p:nvSpPr>
          <p:cNvPr id="10" name="Content Placeholder 2"/>
          <p:cNvSpPr txBox="1">
            <a:spLocks/>
          </p:cNvSpPr>
          <p:nvPr/>
        </p:nvSpPr>
        <p:spPr>
          <a:xfrm>
            <a:off x="348344" y="1295401"/>
            <a:ext cx="8458200" cy="4191000"/>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800" dirty="0"/>
              <a:t>Decades of progress: orthogonal arrays, covering arrays, constraints, greedy searches, higher strength</a:t>
            </a:r>
          </a:p>
          <a:p>
            <a:pPr marL="342900" lvl="0" indent="-342900">
              <a:spcBef>
                <a:spcPct val="20000"/>
              </a:spcBef>
              <a:buFont typeface="Arial" pitchFamily="34" charset="0"/>
              <a:buChar char="•"/>
              <a:defRPr/>
            </a:pPr>
            <a:r>
              <a:rPr lang="en-US" sz="2800" dirty="0"/>
              <a:t>Embedded functions:</a:t>
            </a:r>
          </a:p>
          <a:p>
            <a:pPr marL="742950" lvl="1" indent="-285750">
              <a:buFont typeface="Calibri" panose="020F0502020204030204" pitchFamily="34" charset="0"/>
              <a:buChar char="‒"/>
            </a:pPr>
            <a:r>
              <a:rPr lang="en-US" sz="2400" dirty="0"/>
              <a:t>constraints: simple functions in a familiar language</a:t>
            </a:r>
          </a:p>
          <a:p>
            <a:pPr marL="742950" lvl="1" indent="-285750">
              <a:buFont typeface="Calibri" panose="020F0502020204030204" pitchFamily="34" charset="0"/>
              <a:buChar char="‒"/>
            </a:pPr>
            <a:r>
              <a:rPr lang="en-US" sz="2400" dirty="0"/>
              <a:t>control: higher strength for determinant factors</a:t>
            </a:r>
          </a:p>
          <a:p>
            <a:pPr marL="742950" lvl="1" indent="-285750">
              <a:buFont typeface="Calibri" panose="020F0502020204030204" pitchFamily="34" charset="0"/>
              <a:buChar char="‒"/>
            </a:pPr>
            <a:r>
              <a:rPr lang="en-US" sz="2400" dirty="0"/>
              <a:t>efficiency: fewer test cases</a:t>
            </a:r>
          </a:p>
          <a:p>
            <a:pPr marL="742950" lvl="1" indent="-285750">
              <a:buFont typeface="Calibri" panose="020F0502020204030204" pitchFamily="34" charset="0"/>
              <a:buChar char="‒"/>
            </a:pPr>
            <a:r>
              <a:rPr lang="en-US" sz="2400" dirty="0"/>
              <a:t>flexibility: variety of test objectives</a:t>
            </a:r>
          </a:p>
          <a:p>
            <a:pPr marL="742950" lvl="1" indent="-285750">
              <a:buFont typeface="Calibri" panose="020F0502020204030204" pitchFamily="34" charset="0"/>
              <a:buChar char="‒"/>
            </a:pPr>
            <a:r>
              <a:rPr lang="en-US" sz="2400" dirty="0"/>
              <a:t>automation: less manual analysis</a:t>
            </a:r>
          </a:p>
          <a:p>
            <a:pPr marL="342900" lvl="0" indent="-342900">
              <a:spcBef>
                <a:spcPct val="20000"/>
              </a:spcBef>
              <a:buFont typeface="Arial" pitchFamily="34" charset="0"/>
              <a:buChar char="•"/>
              <a:defRPr/>
            </a:pPr>
            <a:r>
              <a:rPr lang="en-US" altLang="en-US" sz="2800" dirty="0"/>
              <a:t>21</a:t>
            </a:r>
            <a:r>
              <a:rPr lang="en-US" altLang="en-US" sz="2800" baseline="30000" dirty="0"/>
              <a:t>st</a:t>
            </a:r>
            <a:r>
              <a:rPr lang="en-US" altLang="en-US" sz="2800" dirty="0"/>
              <a:t> century testing: increasing dependency on software, networks and distributed applications</a:t>
            </a:r>
          </a:p>
          <a:p>
            <a:pPr marL="742950" lvl="1" indent="-285750">
              <a:buFont typeface="Calibri" panose="020F0502020204030204" pitchFamily="34" charset="0"/>
              <a:buChar char="‒"/>
            </a:pPr>
            <a:endParaRPr lang="en-US" sz="2400" dirty="0"/>
          </a:p>
        </p:txBody>
      </p:sp>
      <p:sp>
        <p:nvSpPr>
          <p:cNvPr id="7" name="TextBox 6"/>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75C6E-6E73-4924-BD52-D22F1232DB6D}"/>
              </a:ext>
            </a:extLst>
          </p:cNvPr>
          <p:cNvSpPr>
            <a:spLocks noGrp="1"/>
          </p:cNvSpPr>
          <p:nvPr>
            <p:ph type="title"/>
          </p:nvPr>
        </p:nvSpPr>
        <p:spPr/>
        <p:txBody>
          <a:bodyPr/>
          <a:lstStyle/>
          <a:p>
            <a:r>
              <a:rPr lang="en-US" dirty="0"/>
              <a:t>Orthogonal arrays</a:t>
            </a:r>
          </a:p>
        </p:txBody>
      </p:sp>
      <p:sp>
        <p:nvSpPr>
          <p:cNvPr id="3" name="Slide Number Placeholder 2">
            <a:extLst>
              <a:ext uri="{FF2B5EF4-FFF2-40B4-BE49-F238E27FC236}">
                <a16:creationId xmlns:a16="http://schemas.microsoft.com/office/drawing/2014/main" id="{9FF8C853-87C9-482D-AF1A-76F08C011615}"/>
              </a:ext>
            </a:extLst>
          </p:cNvPr>
          <p:cNvSpPr>
            <a:spLocks noGrp="1"/>
          </p:cNvSpPr>
          <p:nvPr>
            <p:ph type="sldNum" sz="quarter" idx="12"/>
          </p:nvPr>
        </p:nvSpPr>
        <p:spPr/>
        <p:txBody>
          <a:bodyPr/>
          <a:lstStyle/>
          <a:p>
            <a:fld id="{BECC9DCE-C2FB-42F3-BFB5-B8D2D52F1112}" type="slidenum">
              <a:rPr lang="en-US" smtClean="0"/>
              <a:pPr/>
              <a:t>5</a:t>
            </a:fld>
            <a:endParaRPr lang="en-US" dirty="0"/>
          </a:p>
        </p:txBody>
      </p:sp>
      <p:sp>
        <p:nvSpPr>
          <p:cNvPr id="6" name="TextBox 5">
            <a:extLst>
              <a:ext uri="{FF2B5EF4-FFF2-40B4-BE49-F238E27FC236}">
                <a16:creationId xmlns:a16="http://schemas.microsoft.com/office/drawing/2014/main" id="{DFD14BE3-F0D5-4BB3-ADD6-A5523DA984C2}"/>
              </a:ext>
            </a:extLst>
          </p:cNvPr>
          <p:cNvSpPr txBox="1"/>
          <p:nvPr/>
        </p:nvSpPr>
        <p:spPr>
          <a:xfrm>
            <a:off x="472507" y="1219200"/>
            <a:ext cx="8290494" cy="5016758"/>
          </a:xfrm>
          <a:prstGeom prst="rect">
            <a:avLst/>
          </a:prstGeom>
          <a:noFill/>
        </p:spPr>
        <p:txBody>
          <a:bodyPr wrap="square" rtlCol="0">
            <a:spAutoFit/>
          </a:bodyPr>
          <a:lstStyle/>
          <a:p>
            <a:r>
              <a:rPr lang="en-US" sz="3200" dirty="0">
                <a:latin typeface="Script MT Bold" panose="03040602040607080904" pitchFamily="66" charset="0"/>
              </a:rPr>
              <a:t>N</a:t>
            </a:r>
            <a:r>
              <a:rPr lang="en-US" sz="3200" dirty="0"/>
              <a:t> size, number of rows or test cases</a:t>
            </a:r>
          </a:p>
          <a:p>
            <a:r>
              <a:rPr lang="en-US" sz="3200" dirty="0">
                <a:latin typeface="Script MT Bold" pitchFamily="66" charset="0"/>
              </a:rPr>
              <a:t>k</a:t>
            </a:r>
            <a:r>
              <a:rPr lang="en-US" sz="3200" dirty="0"/>
              <a:t> number of columns or test factors</a:t>
            </a:r>
          </a:p>
          <a:p>
            <a:r>
              <a:rPr lang="en-US" sz="3200" dirty="0">
                <a:latin typeface="Script MT Bold" panose="03040602040607080904" pitchFamily="66" charset="0"/>
              </a:rPr>
              <a:t>v</a:t>
            </a:r>
            <a:r>
              <a:rPr lang="en-US" sz="3200" dirty="0"/>
              <a:t> number of symbols or values for each column</a:t>
            </a:r>
          </a:p>
          <a:p>
            <a:r>
              <a:rPr lang="en-US" sz="3200" dirty="0">
                <a:latin typeface="Script MT Bold" panose="03040602040607080904" pitchFamily="66" charset="0"/>
              </a:rPr>
              <a:t>t</a:t>
            </a:r>
            <a:r>
              <a:rPr lang="en-US" sz="3200" i="1" dirty="0"/>
              <a:t> </a:t>
            </a:r>
            <a:r>
              <a:rPr lang="en-US" sz="3200" dirty="0"/>
              <a:t>strength</a:t>
            </a:r>
          </a:p>
          <a:p>
            <a:endParaRPr lang="en-US" sz="3200" dirty="0"/>
          </a:p>
          <a:p>
            <a:r>
              <a:rPr lang="en-US" sz="3200" dirty="0"/>
              <a:t>In OA(</a:t>
            </a:r>
            <a:r>
              <a:rPr lang="en-US" sz="3200" dirty="0">
                <a:latin typeface="Script MT Bold" panose="03040602040607080904" pitchFamily="66" charset="0"/>
              </a:rPr>
              <a:t>N</a:t>
            </a:r>
            <a:r>
              <a:rPr lang="en-US" sz="3200" dirty="0"/>
              <a:t>; </a:t>
            </a:r>
            <a:r>
              <a:rPr lang="en-US" sz="3200" dirty="0">
                <a:latin typeface="Script MT Bold" panose="03040602040607080904" pitchFamily="66" charset="0"/>
              </a:rPr>
              <a:t>v</a:t>
            </a:r>
            <a:r>
              <a:rPr lang="en-US" sz="3200" baseline="30000" dirty="0">
                <a:latin typeface="Script MT Bold" panose="03040602040607080904" pitchFamily="66" charset="0"/>
              </a:rPr>
              <a:t>k</a:t>
            </a:r>
            <a:r>
              <a:rPr lang="en-US" sz="3200" dirty="0"/>
              <a:t>) every </a:t>
            </a:r>
            <a:r>
              <a:rPr lang="en-US" sz="3200" dirty="0">
                <a:latin typeface="Script MT Bold" panose="03040602040607080904" pitchFamily="66" charset="0"/>
              </a:rPr>
              <a:t>N</a:t>
            </a:r>
            <a:r>
              <a:rPr lang="en-US" sz="3200" dirty="0"/>
              <a:t> x </a:t>
            </a:r>
            <a:r>
              <a:rPr lang="en-US" sz="3200" dirty="0">
                <a:latin typeface="Script MT Bold" panose="03040602040607080904" pitchFamily="66" charset="0"/>
              </a:rPr>
              <a:t>t</a:t>
            </a:r>
            <a:r>
              <a:rPr lang="en-US" sz="3200" dirty="0"/>
              <a:t> subarray contains every </a:t>
            </a:r>
            <a:r>
              <a:rPr lang="en-US" sz="3200" dirty="0">
                <a:latin typeface="Script MT Bold" panose="03040602040607080904" pitchFamily="66" charset="0"/>
              </a:rPr>
              <a:t>t</a:t>
            </a:r>
            <a:r>
              <a:rPr lang="en-US" sz="3200" dirty="0"/>
              <a:t>-tuple from </a:t>
            </a:r>
            <a:r>
              <a:rPr lang="en-US" sz="3200" dirty="0">
                <a:latin typeface="Script MT Bold" panose="03040602040607080904" pitchFamily="66" charset="0"/>
              </a:rPr>
              <a:t>v</a:t>
            </a:r>
            <a:r>
              <a:rPr lang="en-US" sz="3200" dirty="0"/>
              <a:t> symbols an equal number of times</a:t>
            </a:r>
          </a:p>
          <a:p>
            <a:r>
              <a:rPr lang="en-US" sz="3200" dirty="0"/>
              <a:t> </a:t>
            </a:r>
          </a:p>
          <a:p>
            <a:r>
              <a:rPr lang="en-US" sz="3200" dirty="0"/>
              <a:t>In OA(</a:t>
            </a:r>
            <a:r>
              <a:rPr lang="en-US" sz="3200" dirty="0">
                <a:latin typeface="Script MT Bold" panose="03040602040607080904" pitchFamily="66" charset="0"/>
              </a:rPr>
              <a:t>N</a:t>
            </a:r>
            <a:r>
              <a:rPr lang="en-US" sz="3200" dirty="0"/>
              <a:t>; </a:t>
            </a:r>
            <a:r>
              <a:rPr lang="en-US" sz="3200" dirty="0">
                <a:latin typeface="Script MT Bold" panose="03040602040607080904" pitchFamily="66" charset="0"/>
              </a:rPr>
              <a:t>v</a:t>
            </a:r>
            <a:r>
              <a:rPr lang="en-US" sz="3200" b="1" baseline="-25000" dirty="0"/>
              <a:t>1</a:t>
            </a:r>
            <a:r>
              <a:rPr lang="en-US" sz="3200" baseline="30000" dirty="0">
                <a:latin typeface="Script MT Bold" panose="03040602040607080904" pitchFamily="66" charset="0"/>
              </a:rPr>
              <a:t>k</a:t>
            </a:r>
            <a:r>
              <a:rPr lang="en-US" sz="2400" b="1" baseline="30000" dirty="0"/>
              <a:t>1</a:t>
            </a:r>
            <a:r>
              <a:rPr lang="en-US" sz="3200" i="1" dirty="0"/>
              <a:t> </a:t>
            </a:r>
            <a:r>
              <a:rPr lang="en-US" sz="3200" dirty="0">
                <a:latin typeface="Script MT Bold" panose="03040602040607080904" pitchFamily="66" charset="0"/>
              </a:rPr>
              <a:t>v</a:t>
            </a:r>
            <a:r>
              <a:rPr lang="en-US" sz="3200" b="1" baseline="-25000" dirty="0"/>
              <a:t>2</a:t>
            </a:r>
            <a:r>
              <a:rPr lang="en-US" sz="3200" baseline="30000" dirty="0">
                <a:latin typeface="Script MT Bold" panose="03040602040607080904" pitchFamily="66" charset="0"/>
              </a:rPr>
              <a:t>k</a:t>
            </a:r>
            <a:r>
              <a:rPr lang="en-US" sz="2400" b="1" baseline="30000" dirty="0"/>
              <a:t>2</a:t>
            </a:r>
            <a:r>
              <a:rPr lang="en-US" sz="3200" i="1" dirty="0"/>
              <a:t> … </a:t>
            </a:r>
            <a:r>
              <a:rPr lang="en-US" sz="3200" dirty="0">
                <a:latin typeface="Script MT Bold" panose="03040602040607080904" pitchFamily="66" charset="0"/>
              </a:rPr>
              <a:t>v</a:t>
            </a:r>
            <a:r>
              <a:rPr lang="en-US" sz="3200" b="1" i="1" baseline="-25000" dirty="0"/>
              <a:t>s</a:t>
            </a:r>
            <a:r>
              <a:rPr lang="en-US" sz="3200" baseline="30000" dirty="0">
                <a:latin typeface="Script MT Bold" panose="03040602040607080904" pitchFamily="66" charset="0"/>
              </a:rPr>
              <a:t>k</a:t>
            </a:r>
            <a:r>
              <a:rPr lang="en-US" sz="2400" b="1" i="1" baseline="30000" dirty="0"/>
              <a:t>s</a:t>
            </a:r>
            <a:r>
              <a:rPr lang="en-US" sz="3200" dirty="0"/>
              <a:t>) every </a:t>
            </a:r>
            <a:r>
              <a:rPr lang="en-US" sz="3200" dirty="0">
                <a:latin typeface="Script MT Bold" panose="03040602040607080904" pitchFamily="66" charset="0"/>
              </a:rPr>
              <a:t>N</a:t>
            </a:r>
            <a:r>
              <a:rPr lang="en-US" sz="3200" dirty="0"/>
              <a:t> x </a:t>
            </a:r>
            <a:r>
              <a:rPr lang="en-US" sz="3200" dirty="0">
                <a:latin typeface="Script MT Bold" panose="03040602040607080904" pitchFamily="66" charset="0"/>
              </a:rPr>
              <a:t>t</a:t>
            </a:r>
            <a:r>
              <a:rPr lang="en-US" sz="3200" dirty="0"/>
              <a:t> subarray contains every </a:t>
            </a:r>
            <a:r>
              <a:rPr lang="en-US" sz="3200" dirty="0">
                <a:latin typeface="Script MT Bold" panose="03040602040607080904" pitchFamily="66" charset="0"/>
              </a:rPr>
              <a:t>t</a:t>
            </a:r>
            <a:r>
              <a:rPr lang="en-US" sz="3200" dirty="0"/>
              <a:t>-tuple an equal number of times </a:t>
            </a:r>
          </a:p>
        </p:txBody>
      </p:sp>
      <p:sp>
        <p:nvSpPr>
          <p:cNvPr id="5" name="TextBox 4">
            <a:extLst>
              <a:ext uri="{FF2B5EF4-FFF2-40B4-BE49-F238E27FC236}">
                <a16:creationId xmlns:a16="http://schemas.microsoft.com/office/drawing/2014/main" id="{54FBECF6-E4A1-4F83-9612-139BD6D9B94C}"/>
              </a:ext>
            </a:extLst>
          </p:cNvPr>
          <p:cNvSpPr txBox="1"/>
          <p:nvPr/>
        </p:nvSpPr>
        <p:spPr>
          <a:xfrm>
            <a:off x="7239000" y="533400"/>
            <a:ext cx="1143000" cy="1569660"/>
          </a:xfrm>
          <a:prstGeom prst="rect">
            <a:avLst/>
          </a:prstGeom>
          <a:noFill/>
          <a:ln w="19050">
            <a:solidFill>
              <a:schemeClr val="tx1"/>
            </a:solidFill>
          </a:ln>
        </p:spPr>
        <p:txBody>
          <a:bodyPr wrap="square" rtlCol="0">
            <a:spAutoFit/>
          </a:bodyPr>
          <a:lstStyle/>
          <a:p>
            <a:r>
              <a:rPr lang="en-US" sz="2400" b="1" dirty="0">
                <a:latin typeface="Courier New" panose="02070309020205020404" pitchFamily="49" charset="0"/>
                <a:cs typeface="Courier New" panose="02070309020205020404" pitchFamily="49" charset="0"/>
              </a:rPr>
              <a:t>0 0 0</a:t>
            </a:r>
          </a:p>
          <a:p>
            <a:r>
              <a:rPr lang="en-US" sz="2400" b="1" dirty="0">
                <a:latin typeface="Courier New" panose="02070309020205020404" pitchFamily="49" charset="0"/>
                <a:cs typeface="Courier New" panose="02070309020205020404" pitchFamily="49" charset="0"/>
              </a:rPr>
              <a:t>0 1 1</a:t>
            </a:r>
          </a:p>
          <a:p>
            <a:r>
              <a:rPr lang="en-US" sz="2400" b="1" dirty="0">
                <a:latin typeface="Courier New" panose="02070309020205020404" pitchFamily="49" charset="0"/>
                <a:cs typeface="Courier New" panose="02070309020205020404" pitchFamily="49" charset="0"/>
              </a:rPr>
              <a:t>1 0 1</a:t>
            </a:r>
          </a:p>
          <a:p>
            <a:r>
              <a:rPr lang="en-US" sz="2400" b="1" dirty="0">
                <a:latin typeface="Courier New" panose="02070309020205020404" pitchFamily="49" charset="0"/>
                <a:cs typeface="Courier New" panose="02070309020205020404" pitchFamily="49" charset="0"/>
              </a:rPr>
              <a:t>1 1 0</a:t>
            </a:r>
          </a:p>
        </p:txBody>
      </p:sp>
      <p:pic>
        <p:nvPicPr>
          <p:cNvPr id="7" name="Picture 6" descr="tc_logo.png">
            <a:extLst>
              <a:ext uri="{FF2B5EF4-FFF2-40B4-BE49-F238E27FC236}">
                <a16:creationId xmlns:a16="http://schemas.microsoft.com/office/drawing/2014/main" id="{4B88517F-2E58-4E95-9CF4-9D08CB162F5B}"/>
              </a:ext>
            </a:extLst>
          </p:cNvPr>
          <p:cNvPicPr>
            <a:picLocks noChangeAspect="1"/>
          </p:cNvPicPr>
          <p:nvPr/>
        </p:nvPicPr>
        <p:blipFill>
          <a:blip r:embed="rId3"/>
          <a:stretch>
            <a:fillRect/>
          </a:stretch>
        </p:blipFill>
        <p:spPr>
          <a:xfrm>
            <a:off x="0" y="6400800"/>
            <a:ext cx="481350" cy="457200"/>
          </a:xfrm>
          <a:prstGeom prst="rect">
            <a:avLst/>
          </a:prstGeom>
        </p:spPr>
      </p:pic>
      <p:sp>
        <p:nvSpPr>
          <p:cNvPr id="8" name="TextBox 7">
            <a:extLst>
              <a:ext uri="{FF2B5EF4-FFF2-40B4-BE49-F238E27FC236}">
                <a16:creationId xmlns:a16="http://schemas.microsoft.com/office/drawing/2014/main" id="{7F076B04-15C3-49E7-AE46-7147D750FCC3}"/>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a:extLst>
              <a:ext uri="{FF2B5EF4-FFF2-40B4-BE49-F238E27FC236}">
                <a16:creationId xmlns:a16="http://schemas.microsoft.com/office/drawing/2014/main" id="{A141EF41-3CED-44E8-98DF-8C632A1322BF}"/>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7594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B5809-660F-4235-BEC5-2B2AE88685AF}"/>
              </a:ext>
            </a:extLst>
          </p:cNvPr>
          <p:cNvSpPr>
            <a:spLocks noGrp="1"/>
          </p:cNvSpPr>
          <p:nvPr>
            <p:ph type="title"/>
          </p:nvPr>
        </p:nvSpPr>
        <p:spPr>
          <a:xfrm>
            <a:off x="457200" y="274638"/>
            <a:ext cx="8229600" cy="1143000"/>
          </a:xfrm>
        </p:spPr>
        <p:txBody>
          <a:bodyPr>
            <a:normAutofit fontScale="90000"/>
          </a:bodyPr>
          <a:lstStyle/>
          <a:p>
            <a:r>
              <a:rPr lang="en-US" dirty="0"/>
              <a:t>Orthogonal arrays for software testing</a:t>
            </a:r>
          </a:p>
        </p:txBody>
      </p:sp>
      <p:sp>
        <p:nvSpPr>
          <p:cNvPr id="3" name="Slide Number Placeholder 2">
            <a:extLst>
              <a:ext uri="{FF2B5EF4-FFF2-40B4-BE49-F238E27FC236}">
                <a16:creationId xmlns:a16="http://schemas.microsoft.com/office/drawing/2014/main" id="{9513DCA5-1D8A-4B07-8AC7-576DB6601493}"/>
              </a:ext>
            </a:extLst>
          </p:cNvPr>
          <p:cNvSpPr>
            <a:spLocks noGrp="1"/>
          </p:cNvSpPr>
          <p:nvPr>
            <p:ph type="sldNum" sz="quarter" idx="12"/>
          </p:nvPr>
        </p:nvSpPr>
        <p:spPr/>
        <p:txBody>
          <a:bodyPr/>
          <a:lstStyle/>
          <a:p>
            <a:fld id="{BECC9DCE-C2FB-42F3-BFB5-B8D2D52F1112}" type="slidenum">
              <a:rPr lang="en-US" smtClean="0"/>
              <a:pPr/>
              <a:t>6</a:t>
            </a:fld>
            <a:endParaRPr lang="en-US" dirty="0"/>
          </a:p>
        </p:txBody>
      </p:sp>
      <p:sp>
        <p:nvSpPr>
          <p:cNvPr id="4" name="Rectangle 3">
            <a:extLst>
              <a:ext uri="{FF2B5EF4-FFF2-40B4-BE49-F238E27FC236}">
                <a16:creationId xmlns:a16="http://schemas.microsoft.com/office/drawing/2014/main" id="{ED870D4F-A1F6-4F0F-B556-57D0362F614B}"/>
              </a:ext>
            </a:extLst>
          </p:cNvPr>
          <p:cNvSpPr txBox="1">
            <a:spLocks noChangeArrowheads="1"/>
          </p:cNvSpPr>
          <p:nvPr/>
        </p:nvSpPr>
        <p:spPr>
          <a:xfrm>
            <a:off x="685800" y="1600200"/>
            <a:ext cx="7772400" cy="4114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dirty="0"/>
              <a:t>Keizo Tatsumi, Robert Mandl &amp; others applied these ideas to software testing</a:t>
            </a:r>
          </a:p>
          <a:p>
            <a:r>
              <a:rPr lang="en-US" altLang="en-US" dirty="0"/>
              <a:t>Taguchi visited Bell Labs and collaborated with Madhav Phadke</a:t>
            </a:r>
          </a:p>
          <a:p>
            <a:r>
              <a:rPr lang="en-US" altLang="en-US" dirty="0"/>
              <a:t>Orthogonal Array Test System (OATS) offered statistical coverage where exhaustive testing was not possible</a:t>
            </a:r>
          </a:p>
        </p:txBody>
      </p:sp>
      <p:pic>
        <p:nvPicPr>
          <p:cNvPr id="5" name="Picture 4" descr="tc_logo.png">
            <a:extLst>
              <a:ext uri="{FF2B5EF4-FFF2-40B4-BE49-F238E27FC236}">
                <a16:creationId xmlns:a16="http://schemas.microsoft.com/office/drawing/2014/main" id="{D059666B-49F6-46DA-A2F9-73B6558AD022}"/>
              </a:ext>
            </a:extLst>
          </p:cNvPr>
          <p:cNvPicPr>
            <a:picLocks noChangeAspect="1"/>
          </p:cNvPicPr>
          <p:nvPr/>
        </p:nvPicPr>
        <p:blipFill>
          <a:blip r:embed="rId3"/>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F3D73BC0-B8A1-4A19-B4A6-5D715E9C4FF0}"/>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E05777D1-29EB-4AC4-8650-052DB0525518}"/>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1027112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168C8-2A17-4940-97FB-0798BCCD6DC1}"/>
              </a:ext>
            </a:extLst>
          </p:cNvPr>
          <p:cNvSpPr>
            <a:spLocks noGrp="1"/>
          </p:cNvSpPr>
          <p:nvPr>
            <p:ph type="title"/>
          </p:nvPr>
        </p:nvSpPr>
        <p:spPr/>
        <p:txBody>
          <a:bodyPr/>
          <a:lstStyle/>
          <a:p>
            <a:r>
              <a:rPr lang="en-US" altLang="en-US" dirty="0"/>
              <a:t>StarLAN and StarGROUP</a:t>
            </a:r>
            <a:endParaRPr lang="en-US" dirty="0"/>
          </a:p>
        </p:txBody>
      </p:sp>
      <p:sp>
        <p:nvSpPr>
          <p:cNvPr id="3" name="Slide Number Placeholder 2">
            <a:extLst>
              <a:ext uri="{FF2B5EF4-FFF2-40B4-BE49-F238E27FC236}">
                <a16:creationId xmlns:a16="http://schemas.microsoft.com/office/drawing/2014/main" id="{2E0B1451-B3D6-42A5-BF0A-B1C33F85DAC0}"/>
              </a:ext>
            </a:extLst>
          </p:cNvPr>
          <p:cNvSpPr>
            <a:spLocks noGrp="1"/>
          </p:cNvSpPr>
          <p:nvPr>
            <p:ph type="sldNum" sz="quarter" idx="12"/>
          </p:nvPr>
        </p:nvSpPr>
        <p:spPr/>
        <p:txBody>
          <a:bodyPr/>
          <a:lstStyle/>
          <a:p>
            <a:fld id="{BECC9DCE-C2FB-42F3-BFB5-B8D2D52F1112}" type="slidenum">
              <a:rPr lang="en-US" smtClean="0"/>
              <a:pPr/>
              <a:t>7</a:t>
            </a:fld>
            <a:endParaRPr lang="en-US" dirty="0"/>
          </a:p>
        </p:txBody>
      </p:sp>
      <p:sp>
        <p:nvSpPr>
          <p:cNvPr id="4" name="Rectangle 3">
            <a:extLst>
              <a:ext uri="{FF2B5EF4-FFF2-40B4-BE49-F238E27FC236}">
                <a16:creationId xmlns:a16="http://schemas.microsoft.com/office/drawing/2014/main" id="{2B255BB5-472F-453D-8F00-0D64DE2ABC73}"/>
              </a:ext>
            </a:extLst>
          </p:cNvPr>
          <p:cNvSpPr/>
          <p:nvPr/>
        </p:nvSpPr>
        <p:spPr>
          <a:xfrm>
            <a:off x="685800" y="1447800"/>
            <a:ext cx="7772400" cy="3908762"/>
          </a:xfrm>
          <a:prstGeom prst="rect">
            <a:avLst/>
          </a:prstGeom>
        </p:spPr>
        <p:txBody>
          <a:bodyPr wrap="square">
            <a:spAutoFit/>
          </a:bodyPr>
          <a:lstStyle/>
          <a:p>
            <a:pPr marL="457200" indent="-457200">
              <a:buFont typeface="Arial" panose="020B0604020202020204" pitchFamily="34" charset="0"/>
              <a:buChar char="•"/>
            </a:pPr>
            <a:r>
              <a:rPr lang="en-US" altLang="en-US" sz="3200" dirty="0"/>
              <a:t>Client installation test</a:t>
            </a:r>
          </a:p>
          <a:p>
            <a:pPr marL="914400" lvl="1" indent="-457200">
              <a:buFont typeface="Calibri" panose="020F0502020204030204" pitchFamily="34" charset="0"/>
              <a:buChar char="‒"/>
            </a:pPr>
            <a:r>
              <a:rPr lang="en-US" altLang="en-US" sz="2800" dirty="0"/>
              <a:t>101 combinations of PCs and OS versions</a:t>
            </a:r>
          </a:p>
          <a:p>
            <a:pPr marL="914400" lvl="1" indent="-457200">
              <a:buFont typeface="Calibri" panose="020F0502020204030204" pitchFamily="34" charset="0"/>
              <a:buChar char="‒"/>
            </a:pPr>
            <a:r>
              <a:rPr lang="en-US" altLang="en-US" sz="2800" dirty="0"/>
              <a:t>15 network cards</a:t>
            </a:r>
          </a:p>
          <a:p>
            <a:pPr marL="457200" indent="-457200">
              <a:buFont typeface="Arial" panose="020B0604020202020204" pitchFamily="34" charset="0"/>
              <a:buChar char="•"/>
            </a:pPr>
            <a:r>
              <a:rPr lang="en-US" altLang="en-US" sz="3200" dirty="0"/>
              <a:t>Tried to use OATS to reduce number of test configurations</a:t>
            </a:r>
          </a:p>
          <a:p>
            <a:pPr marL="457200" indent="-457200">
              <a:buFont typeface="Arial" panose="020B0604020202020204" pitchFamily="34" charset="0"/>
              <a:buChar char="•"/>
            </a:pPr>
            <a:r>
              <a:rPr lang="en-US" altLang="en-US" sz="3200" dirty="0"/>
              <a:t>OATS could not handle our complex configuration constraints correctly</a:t>
            </a:r>
          </a:p>
          <a:p>
            <a:pPr marL="457200" indent="-457200">
              <a:buFont typeface="Arial" panose="020B0604020202020204" pitchFamily="34" charset="0"/>
              <a:buChar char="•"/>
            </a:pPr>
            <a:r>
              <a:rPr lang="en-US" altLang="en-US" sz="3200" dirty="0"/>
              <a:t>Generated impossible test configurations</a:t>
            </a:r>
          </a:p>
        </p:txBody>
      </p:sp>
      <p:pic>
        <p:nvPicPr>
          <p:cNvPr id="5" name="Picture 4" descr="tc_logo.png">
            <a:extLst>
              <a:ext uri="{FF2B5EF4-FFF2-40B4-BE49-F238E27FC236}">
                <a16:creationId xmlns:a16="http://schemas.microsoft.com/office/drawing/2014/main" id="{BA04C290-CD72-4732-BBB2-5A376BB74121}"/>
              </a:ext>
            </a:extLst>
          </p:cNvPr>
          <p:cNvPicPr>
            <a:picLocks noChangeAspect="1"/>
          </p:cNvPicPr>
          <p:nvPr/>
        </p:nvPicPr>
        <p:blipFill>
          <a:blip r:embed="rId3"/>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1D4B1F22-E701-4E16-8094-4BC7A4AB328C}"/>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FBB92553-D304-4436-86F0-12063CF95542}"/>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16550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E9324-A6FD-432E-8A35-902354FC8E3A}"/>
              </a:ext>
            </a:extLst>
          </p:cNvPr>
          <p:cNvSpPr>
            <a:spLocks noGrp="1"/>
          </p:cNvSpPr>
          <p:nvPr>
            <p:ph type="title"/>
          </p:nvPr>
        </p:nvSpPr>
        <p:spPr>
          <a:xfrm>
            <a:off x="457200" y="76200"/>
            <a:ext cx="8229600" cy="1143000"/>
          </a:xfrm>
        </p:spPr>
        <p:txBody>
          <a:bodyPr/>
          <a:lstStyle/>
          <a:p>
            <a:r>
              <a:rPr lang="en-US" dirty="0"/>
              <a:t>Constraint violation example</a:t>
            </a:r>
          </a:p>
        </p:txBody>
      </p:sp>
      <p:sp>
        <p:nvSpPr>
          <p:cNvPr id="3" name="Slide Number Placeholder 2">
            <a:extLst>
              <a:ext uri="{FF2B5EF4-FFF2-40B4-BE49-F238E27FC236}">
                <a16:creationId xmlns:a16="http://schemas.microsoft.com/office/drawing/2014/main" id="{AB15ABD8-FF7F-473F-88CA-84C271401175}"/>
              </a:ext>
            </a:extLst>
          </p:cNvPr>
          <p:cNvSpPr>
            <a:spLocks noGrp="1"/>
          </p:cNvSpPr>
          <p:nvPr>
            <p:ph type="sldNum" sz="quarter" idx="12"/>
          </p:nvPr>
        </p:nvSpPr>
        <p:spPr/>
        <p:txBody>
          <a:bodyPr/>
          <a:lstStyle/>
          <a:p>
            <a:fld id="{BECC9DCE-C2FB-42F3-BFB5-B8D2D52F1112}" type="slidenum">
              <a:rPr lang="en-US" smtClean="0"/>
              <a:pPr/>
              <a:t>8</a:t>
            </a:fld>
            <a:endParaRPr lang="en-US" dirty="0"/>
          </a:p>
        </p:txBody>
      </p:sp>
      <p:graphicFrame>
        <p:nvGraphicFramePr>
          <p:cNvPr id="4" name="Table 3">
            <a:extLst>
              <a:ext uri="{FF2B5EF4-FFF2-40B4-BE49-F238E27FC236}">
                <a16:creationId xmlns:a16="http://schemas.microsoft.com/office/drawing/2014/main" id="{EE1D9E80-B3E1-4672-BE14-F12718722C11}"/>
              </a:ext>
            </a:extLst>
          </p:cNvPr>
          <p:cNvGraphicFramePr>
            <a:graphicFrameLocks noGrp="1"/>
          </p:cNvGraphicFramePr>
          <p:nvPr>
            <p:extLst>
              <p:ext uri="{D42A27DB-BD31-4B8C-83A1-F6EECF244321}">
                <p14:modId xmlns:p14="http://schemas.microsoft.com/office/powerpoint/2010/main" val="4204988708"/>
              </p:ext>
            </p:extLst>
          </p:nvPr>
        </p:nvGraphicFramePr>
        <p:xfrm>
          <a:off x="3962400" y="1135148"/>
          <a:ext cx="4800599" cy="3132052"/>
        </p:xfrm>
        <a:graphic>
          <a:graphicData uri="http://schemas.openxmlformats.org/drawingml/2006/table">
            <a:tbl>
              <a:tblPr/>
              <a:tblGrid>
                <a:gridCol w="929148">
                  <a:extLst>
                    <a:ext uri="{9D8B030D-6E8A-4147-A177-3AD203B41FA5}">
                      <a16:colId xmlns:a16="http://schemas.microsoft.com/office/drawing/2014/main" val="20000"/>
                    </a:ext>
                  </a:extLst>
                </a:gridCol>
                <a:gridCol w="929148">
                  <a:extLst>
                    <a:ext uri="{9D8B030D-6E8A-4147-A177-3AD203B41FA5}">
                      <a16:colId xmlns:a16="http://schemas.microsoft.com/office/drawing/2014/main" val="20001"/>
                    </a:ext>
                  </a:extLst>
                </a:gridCol>
                <a:gridCol w="1316293">
                  <a:extLst>
                    <a:ext uri="{9D8B030D-6E8A-4147-A177-3AD203B41FA5}">
                      <a16:colId xmlns:a16="http://schemas.microsoft.com/office/drawing/2014/main" val="20002"/>
                    </a:ext>
                  </a:extLst>
                </a:gridCol>
                <a:gridCol w="1626010">
                  <a:extLst>
                    <a:ext uri="{9D8B030D-6E8A-4147-A177-3AD203B41FA5}">
                      <a16:colId xmlns:a16="http://schemas.microsoft.com/office/drawing/2014/main" val="20003"/>
                    </a:ext>
                  </a:extLst>
                </a:gridCol>
              </a:tblGrid>
              <a:tr h="208540">
                <a:tc gridSpan="4">
                  <a:txBody>
                    <a:bodyPr/>
                    <a:lstStyle/>
                    <a:p>
                      <a:pPr algn="ctr" fontAlgn="b"/>
                      <a:r>
                        <a:rPr lang="en-US" sz="1800" b="1" i="0" u="none" strike="noStrike" dirty="0">
                          <a:solidFill>
                            <a:schemeClr val="bg1"/>
                          </a:solidFill>
                          <a:latin typeface="+mn-lt"/>
                        </a:rPr>
                        <a:t>Constraint violation yields impossible test case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08540">
                <a:tc>
                  <a:txBody>
                    <a:bodyPr/>
                    <a:lstStyle/>
                    <a:p>
                      <a:pPr algn="ctr" fontAlgn="t"/>
                      <a:r>
                        <a:rPr lang="en-US" sz="1800" b="1" i="1" u="none" strike="noStrike" dirty="0">
                          <a:solidFill>
                            <a:srgbClr val="000000"/>
                          </a:solidFill>
                          <a:latin typeface="Calibri"/>
                        </a:rPr>
                        <a:t>Test Case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800" b="1" i="1" u="none" strike="noStrike" dirty="0">
                          <a:solidFill>
                            <a:schemeClr val="tx1"/>
                          </a:solidFill>
                          <a:latin typeface="Calibri"/>
                        </a:rPr>
                        <a:t>OS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800" b="1" i="1" u="none" strike="noStrike" dirty="0">
                          <a:solidFill>
                            <a:schemeClr val="tx1"/>
                          </a:solidFill>
                          <a:latin typeface="Calibri"/>
                        </a:rPr>
                        <a:t>Browser</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800" b="1" i="1" u="none" strike="noStrike" dirty="0">
                          <a:solidFill>
                            <a:schemeClr val="tx1"/>
                          </a:solidFill>
                          <a:latin typeface="Calibri"/>
                        </a:rPr>
                        <a:t>Application</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2"/>
                  </a:ext>
                </a:extLst>
              </a:tr>
              <a:tr h="208540">
                <a:tc>
                  <a:txBody>
                    <a:bodyPr/>
                    <a:lstStyle/>
                    <a:p>
                      <a:pPr algn="r" fontAlgn="t"/>
                      <a:r>
                        <a:rPr lang="en-US" sz="1800" b="0" i="0" u="none" strike="noStrike" dirty="0">
                          <a:solidFill>
                            <a:srgbClr val="000000"/>
                          </a:solidFill>
                          <a:latin typeface="Calibri"/>
                        </a:rPr>
                        <a:t>1</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800" b="0" i="0" u="none" strike="noStrike" dirty="0">
                          <a:solidFill>
                            <a:schemeClr val="tx1"/>
                          </a:solidFill>
                          <a:latin typeface="Calibri"/>
                        </a:rPr>
                        <a:t>Windows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800" b="0" i="0" u="none" strike="noStrike" dirty="0">
                          <a:solidFill>
                            <a:srgbClr val="000000"/>
                          </a:solidFill>
                          <a:latin typeface="Calibri"/>
                        </a:rPr>
                        <a:t>Chrome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800" b="0" i="0" u="none" strike="noStrike" dirty="0">
                          <a:solidFill>
                            <a:srgbClr val="000000"/>
                          </a:solidFill>
                          <a:latin typeface="Calibri"/>
                        </a:rPr>
                        <a:t>App1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3"/>
                  </a:ext>
                </a:extLst>
              </a:tr>
              <a:tr h="208540">
                <a:tc>
                  <a:txBody>
                    <a:bodyPr/>
                    <a:lstStyle/>
                    <a:p>
                      <a:pPr algn="r" fontAlgn="t"/>
                      <a:r>
                        <a:rPr lang="en-US" sz="1800" b="0" i="0" u="none" strike="noStrike" dirty="0">
                          <a:solidFill>
                            <a:srgbClr val="000000"/>
                          </a:solidFill>
                          <a:latin typeface="Calibri"/>
                        </a:rPr>
                        <a:t>2</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Windows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800" b="0" i="0" u="none" strike="noStrike" dirty="0">
                          <a:solidFill>
                            <a:srgbClr val="000000"/>
                          </a:solidFill>
                          <a:latin typeface="Calibri"/>
                        </a:rPr>
                        <a:t>Firefox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App2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4"/>
                  </a:ext>
                </a:extLst>
              </a:tr>
              <a:tr h="208540">
                <a:tc>
                  <a:txBody>
                    <a:bodyPr/>
                    <a:lstStyle/>
                    <a:p>
                      <a:pPr algn="r" fontAlgn="t"/>
                      <a:r>
                        <a:rPr lang="en-US" sz="1800" b="0" i="0" u="none" strike="noStrike" dirty="0">
                          <a:solidFill>
                            <a:srgbClr val="000000"/>
                          </a:solidFill>
                          <a:latin typeface="Calibri"/>
                        </a:rPr>
                        <a:t>3</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Windows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800" b="0" i="0" u="none" strike="noStrike" dirty="0">
                          <a:solidFill>
                            <a:srgbClr val="000000"/>
                          </a:solidFill>
                          <a:latin typeface="+mn-lt"/>
                        </a:rPr>
                        <a:t>IE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App3</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5"/>
                  </a:ext>
                </a:extLst>
              </a:tr>
              <a:tr h="208540">
                <a:tc>
                  <a:txBody>
                    <a:bodyPr/>
                    <a:lstStyle/>
                    <a:p>
                      <a:pPr algn="r" fontAlgn="t"/>
                      <a:r>
                        <a:rPr lang="en-US" sz="1800" b="0" i="0" u="none" strike="noStrike" dirty="0">
                          <a:solidFill>
                            <a:srgbClr val="000000"/>
                          </a:solidFill>
                          <a:latin typeface="Calibri"/>
                        </a:rPr>
                        <a:t>4</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800" b="0" i="0" u="none" strike="noStrike" dirty="0">
                          <a:solidFill>
                            <a:srgbClr val="000000"/>
                          </a:solidFill>
                          <a:latin typeface="Calibri"/>
                        </a:rPr>
                        <a:t>Linux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800" b="0" i="0" u="none" strike="noStrike" dirty="0">
                          <a:solidFill>
                            <a:srgbClr val="000000"/>
                          </a:solidFill>
                          <a:latin typeface="Calibri"/>
                        </a:rPr>
                        <a:t>Chrome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App2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6"/>
                  </a:ext>
                </a:extLst>
              </a:tr>
              <a:tr h="208540">
                <a:tc>
                  <a:txBody>
                    <a:bodyPr/>
                    <a:lstStyle/>
                    <a:p>
                      <a:pPr algn="r" fontAlgn="t"/>
                      <a:r>
                        <a:rPr lang="en-US" sz="1800" b="0" i="0" u="none" strike="noStrike" dirty="0">
                          <a:solidFill>
                            <a:srgbClr val="000000"/>
                          </a:solidFill>
                          <a:latin typeface="Calibri"/>
                        </a:rPr>
                        <a:t>5</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Linux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800" b="0" i="0" u="none" strike="noStrike" dirty="0">
                          <a:solidFill>
                            <a:srgbClr val="000000"/>
                          </a:solidFill>
                          <a:latin typeface="Calibri"/>
                        </a:rPr>
                        <a:t>Firefox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App3</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10007"/>
                  </a:ext>
                </a:extLst>
              </a:tr>
              <a:tr h="208540">
                <a:tc>
                  <a:txBody>
                    <a:bodyPr/>
                    <a:lstStyle/>
                    <a:p>
                      <a:pPr algn="r" fontAlgn="t"/>
                      <a:r>
                        <a:rPr lang="en-US" sz="1800" b="0" i="0" u="none" strike="noStrike" dirty="0">
                          <a:solidFill>
                            <a:srgbClr val="000000"/>
                          </a:solidFill>
                          <a:latin typeface="Calibri"/>
                        </a:rPr>
                        <a:t>6</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0000"/>
                          </a:solidFill>
                          <a:effectLst/>
                          <a:uLnTx/>
                          <a:uFillTx/>
                          <a:latin typeface="Calibri"/>
                          <a:ea typeface="+mn-ea"/>
                          <a:cs typeface="+mn-cs"/>
                        </a:rPr>
                        <a:t>Linux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800" b="0" i="0" u="none" strike="noStrike" dirty="0">
                          <a:solidFill>
                            <a:srgbClr val="FF0000"/>
                          </a:solidFill>
                          <a:latin typeface="+mn-lt"/>
                        </a:rPr>
                        <a:t>IE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App1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10008"/>
                  </a:ext>
                </a:extLst>
              </a:tr>
              <a:tr h="208540">
                <a:tc>
                  <a:txBody>
                    <a:bodyPr/>
                    <a:lstStyle/>
                    <a:p>
                      <a:pPr algn="r" fontAlgn="t"/>
                      <a:r>
                        <a:rPr lang="en-US" sz="1800" b="0" i="0" u="none" strike="noStrike" dirty="0">
                          <a:solidFill>
                            <a:srgbClr val="000000"/>
                          </a:solidFill>
                          <a:latin typeface="Calibri"/>
                        </a:rPr>
                        <a:t>7</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Windows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800" b="0" i="0" u="none" strike="noStrike" dirty="0">
                          <a:solidFill>
                            <a:srgbClr val="000000"/>
                          </a:solidFill>
                          <a:latin typeface="Calibri"/>
                        </a:rPr>
                        <a:t>Chrome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App3</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3001999684"/>
                  </a:ext>
                </a:extLst>
              </a:tr>
              <a:tr h="208540">
                <a:tc>
                  <a:txBody>
                    <a:bodyPr/>
                    <a:lstStyle/>
                    <a:p>
                      <a:pPr algn="r" fontAlgn="t"/>
                      <a:r>
                        <a:rPr lang="en-US" sz="1800" b="0" i="0" u="none" strike="noStrike" dirty="0">
                          <a:solidFill>
                            <a:srgbClr val="000000"/>
                          </a:solidFill>
                          <a:latin typeface="Calibri"/>
                        </a:rPr>
                        <a:t>8</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Windows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algn="ctr" fontAlgn="t"/>
                      <a:r>
                        <a:rPr lang="en-US" sz="1800" b="0" i="0" u="none" strike="noStrike" dirty="0">
                          <a:solidFill>
                            <a:srgbClr val="000000"/>
                          </a:solidFill>
                          <a:latin typeface="Calibri"/>
                        </a:rPr>
                        <a:t>Firefox</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App1</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BCBCB"/>
                    </a:solidFill>
                  </a:tcPr>
                </a:tc>
                <a:extLst>
                  <a:ext uri="{0D108BD9-81ED-4DB2-BD59-A6C34878D82A}">
                    <a16:rowId xmlns:a16="http://schemas.microsoft.com/office/drawing/2014/main" val="2792606263"/>
                  </a:ext>
                </a:extLst>
              </a:tr>
              <a:tr h="208540">
                <a:tc>
                  <a:txBody>
                    <a:bodyPr/>
                    <a:lstStyle/>
                    <a:p>
                      <a:pPr algn="r" fontAlgn="t"/>
                      <a:r>
                        <a:rPr lang="en-US" sz="1800" b="0" i="0" u="none" strike="noStrike" dirty="0">
                          <a:solidFill>
                            <a:srgbClr val="000000"/>
                          </a:solidFill>
                          <a:latin typeface="Calibri"/>
                        </a:rPr>
                        <a:t>9</a:t>
                      </a:r>
                    </a:p>
                  </a:txBody>
                  <a:tcPr marL="9144" marR="274320" marT="9144"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Windows</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algn="ctr" fontAlgn="t"/>
                      <a:r>
                        <a:rPr lang="en-US" sz="1800" b="0" i="0" u="none" strike="noStrike" dirty="0">
                          <a:solidFill>
                            <a:srgbClr val="000000"/>
                          </a:solidFill>
                          <a:latin typeface="+mn-lt"/>
                        </a:rPr>
                        <a:t>IE</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App2</a:t>
                      </a:r>
                    </a:p>
                  </a:txBody>
                  <a:tcPr marL="10412" marR="10412" marT="1041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7E7E7"/>
                    </a:solidFill>
                  </a:tcPr>
                </a:tc>
                <a:extLst>
                  <a:ext uri="{0D108BD9-81ED-4DB2-BD59-A6C34878D82A}">
                    <a16:rowId xmlns:a16="http://schemas.microsoft.com/office/drawing/2014/main" val="2428928453"/>
                  </a:ext>
                </a:extLst>
              </a:tr>
            </a:tbl>
          </a:graphicData>
        </a:graphic>
      </p:graphicFrame>
      <p:sp>
        <p:nvSpPr>
          <p:cNvPr id="5" name="TextBox 4">
            <a:extLst>
              <a:ext uri="{FF2B5EF4-FFF2-40B4-BE49-F238E27FC236}">
                <a16:creationId xmlns:a16="http://schemas.microsoft.com/office/drawing/2014/main" id="{71E37E85-E1F5-41FA-93D6-4E0393C48072}"/>
              </a:ext>
            </a:extLst>
          </p:cNvPr>
          <p:cNvSpPr txBox="1"/>
          <p:nvPr/>
        </p:nvSpPr>
        <p:spPr>
          <a:xfrm>
            <a:off x="152400" y="990600"/>
            <a:ext cx="3962400" cy="3170099"/>
          </a:xfrm>
          <a:prstGeom prst="rect">
            <a:avLst/>
          </a:prstGeom>
          <a:noFill/>
        </p:spPr>
        <p:txBody>
          <a:bodyPr wrap="square" rtlCol="0">
            <a:spAutoFit/>
          </a:bodyPr>
          <a:lstStyle/>
          <a:p>
            <a:r>
              <a:rPr lang="en-US" dirty="0"/>
              <a:t>The example has </a:t>
            </a:r>
            <a:r>
              <a:rPr lang="en-US" sz="2000" dirty="0"/>
              <a:t>3 factors:</a:t>
            </a:r>
          </a:p>
          <a:p>
            <a:pPr marL="285750" indent="-285750">
              <a:buFont typeface="Arial" panose="020B0604020202020204" pitchFamily="34" charset="0"/>
              <a:buChar char="•"/>
            </a:pPr>
            <a:r>
              <a:rPr lang="en-US" sz="2000" dirty="0"/>
              <a:t>2 OS values</a:t>
            </a:r>
          </a:p>
          <a:p>
            <a:pPr marL="285750" indent="-285750">
              <a:buFont typeface="Arial" panose="020B0604020202020204" pitchFamily="34" charset="0"/>
              <a:buChar char="•"/>
            </a:pPr>
            <a:r>
              <a:rPr lang="en-US" sz="2000" dirty="0"/>
              <a:t>3 Browser values</a:t>
            </a:r>
          </a:p>
          <a:p>
            <a:pPr marL="285750" indent="-285750">
              <a:buFont typeface="Arial" panose="020B0604020202020204" pitchFamily="34" charset="0"/>
              <a:buChar char="•"/>
            </a:pPr>
            <a:r>
              <a:rPr lang="en-US" sz="2000" dirty="0"/>
              <a:t>3 Application values</a:t>
            </a:r>
          </a:p>
          <a:p>
            <a:r>
              <a:rPr lang="en-US" sz="2000" dirty="0"/>
              <a:t>These test cases cover all pairs of factor values:</a:t>
            </a:r>
          </a:p>
          <a:p>
            <a:pPr marL="285750" indent="-285750">
              <a:buFont typeface="Arial" panose="020B0604020202020204" pitchFamily="34" charset="0"/>
              <a:buChar char="•"/>
            </a:pPr>
            <a:r>
              <a:rPr lang="en-US" sz="2000" dirty="0"/>
              <a:t>6 OS-Browser pairs</a:t>
            </a:r>
          </a:p>
          <a:p>
            <a:pPr marL="285750" indent="-285750">
              <a:buFont typeface="Arial" panose="020B0604020202020204" pitchFamily="34" charset="0"/>
              <a:buChar char="•"/>
            </a:pPr>
            <a:r>
              <a:rPr lang="en-US" sz="2000" dirty="0"/>
              <a:t>6 OS-Application pairs</a:t>
            </a:r>
          </a:p>
          <a:p>
            <a:pPr marL="285750" indent="-285750">
              <a:buFont typeface="Arial" panose="020B0604020202020204" pitchFamily="34" charset="0"/>
              <a:buChar char="•"/>
            </a:pPr>
            <a:r>
              <a:rPr lang="en-US" sz="2000" dirty="0"/>
              <a:t>9 Browser-Application pairs</a:t>
            </a:r>
          </a:p>
          <a:p>
            <a:r>
              <a:rPr lang="en-US" sz="2000" dirty="0"/>
              <a:t>But the Linux-IE pair is disallowed</a:t>
            </a:r>
          </a:p>
        </p:txBody>
      </p:sp>
      <p:sp>
        <p:nvSpPr>
          <p:cNvPr id="6" name="TextBox 5">
            <a:extLst>
              <a:ext uri="{FF2B5EF4-FFF2-40B4-BE49-F238E27FC236}">
                <a16:creationId xmlns:a16="http://schemas.microsoft.com/office/drawing/2014/main" id="{1F2B508A-BC5E-40B4-8720-09ECA1D18ACD}"/>
              </a:ext>
            </a:extLst>
          </p:cNvPr>
          <p:cNvSpPr txBox="1"/>
          <p:nvPr/>
        </p:nvSpPr>
        <p:spPr>
          <a:xfrm>
            <a:off x="152400" y="4191000"/>
            <a:ext cx="8839200" cy="1323439"/>
          </a:xfrm>
          <a:prstGeom prst="rect">
            <a:avLst/>
          </a:prstGeom>
          <a:noFill/>
        </p:spPr>
        <p:txBody>
          <a:bodyPr wrap="square" rtlCol="0">
            <a:spAutoFit/>
          </a:bodyPr>
          <a:lstStyle/>
          <a:p>
            <a:r>
              <a:rPr lang="en-US" sz="2000" dirty="0"/>
              <a:t>What to do?</a:t>
            </a:r>
          </a:p>
          <a:p>
            <a:r>
              <a:rPr lang="en-US" sz="2000" dirty="0"/>
              <a:t>Skip test case 6? Then Linux-App1 pair and IE-App1 pair are not covered</a:t>
            </a:r>
          </a:p>
          <a:p>
            <a:r>
              <a:rPr lang="en-US" sz="2000" dirty="0"/>
              <a:t>Change any 1 value in test case 6? Then at least one of the pairs still is not covered</a:t>
            </a:r>
          </a:p>
          <a:p>
            <a:r>
              <a:rPr lang="en-US" altLang="en-US" sz="2000" dirty="0"/>
              <a:t>Solution: Restrict search to allowed combinations only</a:t>
            </a:r>
          </a:p>
        </p:txBody>
      </p:sp>
      <p:pic>
        <p:nvPicPr>
          <p:cNvPr id="7" name="Picture 6" descr="tc_logo.png">
            <a:extLst>
              <a:ext uri="{FF2B5EF4-FFF2-40B4-BE49-F238E27FC236}">
                <a16:creationId xmlns:a16="http://schemas.microsoft.com/office/drawing/2014/main" id="{EC9C47CD-A271-4F73-AA8C-DECB39F45BC5}"/>
              </a:ext>
            </a:extLst>
          </p:cNvPr>
          <p:cNvPicPr>
            <a:picLocks noChangeAspect="1"/>
          </p:cNvPicPr>
          <p:nvPr/>
        </p:nvPicPr>
        <p:blipFill>
          <a:blip r:embed="rId3"/>
          <a:stretch>
            <a:fillRect/>
          </a:stretch>
        </p:blipFill>
        <p:spPr>
          <a:xfrm>
            <a:off x="0" y="6400800"/>
            <a:ext cx="481350" cy="457200"/>
          </a:xfrm>
          <a:prstGeom prst="rect">
            <a:avLst/>
          </a:prstGeom>
        </p:spPr>
      </p:pic>
      <p:sp>
        <p:nvSpPr>
          <p:cNvPr id="8" name="TextBox 7">
            <a:extLst>
              <a:ext uri="{FF2B5EF4-FFF2-40B4-BE49-F238E27FC236}">
                <a16:creationId xmlns:a16="http://schemas.microsoft.com/office/drawing/2014/main" id="{961F219E-24B1-43B5-AA54-EF388C28F487}"/>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9" name="TextBox 8">
            <a:extLst>
              <a:ext uri="{FF2B5EF4-FFF2-40B4-BE49-F238E27FC236}">
                <a16:creationId xmlns:a16="http://schemas.microsoft.com/office/drawing/2014/main" id="{E58BB11B-E530-48C0-9466-FB427582887F}"/>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185463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6AF8A-DCB9-441F-86E8-6EB01624701A}"/>
              </a:ext>
            </a:extLst>
          </p:cNvPr>
          <p:cNvSpPr>
            <a:spLocks noGrp="1"/>
          </p:cNvSpPr>
          <p:nvPr>
            <p:ph type="title"/>
          </p:nvPr>
        </p:nvSpPr>
        <p:spPr/>
        <p:txBody>
          <a:bodyPr>
            <a:normAutofit fontScale="90000"/>
          </a:bodyPr>
          <a:lstStyle/>
          <a:p>
            <a:r>
              <a:rPr lang="en-US" dirty="0"/>
              <a:t>Constrained array test system (CATS)</a:t>
            </a:r>
          </a:p>
        </p:txBody>
      </p:sp>
      <p:sp>
        <p:nvSpPr>
          <p:cNvPr id="3" name="Slide Number Placeholder 2">
            <a:extLst>
              <a:ext uri="{FF2B5EF4-FFF2-40B4-BE49-F238E27FC236}">
                <a16:creationId xmlns:a16="http://schemas.microsoft.com/office/drawing/2014/main" id="{69E52F0E-1A2E-47D7-BC8B-52CEF7CAE6D1}"/>
              </a:ext>
            </a:extLst>
          </p:cNvPr>
          <p:cNvSpPr>
            <a:spLocks noGrp="1"/>
          </p:cNvSpPr>
          <p:nvPr>
            <p:ph type="sldNum" sz="quarter" idx="12"/>
          </p:nvPr>
        </p:nvSpPr>
        <p:spPr/>
        <p:txBody>
          <a:bodyPr/>
          <a:lstStyle/>
          <a:p>
            <a:fld id="{BECC9DCE-C2FB-42F3-BFB5-B8D2D52F1112}" type="slidenum">
              <a:rPr lang="en-US" smtClean="0"/>
              <a:pPr/>
              <a:t>9</a:t>
            </a:fld>
            <a:endParaRPr lang="en-US" dirty="0"/>
          </a:p>
        </p:txBody>
      </p:sp>
      <p:sp>
        <p:nvSpPr>
          <p:cNvPr id="4" name="Rectangle 3">
            <a:extLst>
              <a:ext uri="{FF2B5EF4-FFF2-40B4-BE49-F238E27FC236}">
                <a16:creationId xmlns:a16="http://schemas.microsoft.com/office/drawing/2014/main" id="{E851E6E6-4882-4F55-9E5B-AF2289CFEE21}"/>
              </a:ext>
            </a:extLst>
          </p:cNvPr>
          <p:cNvSpPr/>
          <p:nvPr/>
        </p:nvSpPr>
        <p:spPr>
          <a:xfrm>
            <a:off x="457200" y="1448812"/>
            <a:ext cx="8229600" cy="4031873"/>
          </a:xfrm>
          <a:prstGeom prst="rect">
            <a:avLst/>
          </a:prstGeom>
        </p:spPr>
        <p:txBody>
          <a:bodyPr wrap="square">
            <a:spAutoFit/>
          </a:bodyPr>
          <a:lstStyle/>
          <a:p>
            <a:pPr marL="457200" indent="-457200">
              <a:buFont typeface="Arial" panose="020B0604020202020204" pitchFamily="34" charset="0"/>
              <a:buChar char="•"/>
            </a:pPr>
            <a:r>
              <a:rPr lang="en-US" altLang="en-US" sz="3200" dirty="0"/>
              <a:t>Search among allowed test cases to handle constraints</a:t>
            </a:r>
          </a:p>
          <a:p>
            <a:pPr marL="457200" indent="-457200">
              <a:buFont typeface="Arial" panose="020B0604020202020204" pitchFamily="34" charset="0"/>
              <a:buChar char="•"/>
            </a:pPr>
            <a:r>
              <a:rPr lang="en-US" altLang="en-US" sz="3200" dirty="0"/>
              <a:t>Find next “best” test case to minimize uncovered combinations</a:t>
            </a:r>
          </a:p>
          <a:p>
            <a:pPr marL="457200" indent="-457200">
              <a:buFont typeface="Arial" panose="020B0604020202020204" pitchFamily="34" charset="0"/>
              <a:buChar char="•"/>
            </a:pPr>
            <a:r>
              <a:rPr lang="en-US" altLang="en-US" sz="3200" dirty="0"/>
              <a:t>Higher strength: </a:t>
            </a:r>
            <a:r>
              <a:rPr lang="en-US" sz="3200" dirty="0">
                <a:latin typeface="Script MT Bold" panose="03040602040607080904" pitchFamily="66" charset="0"/>
              </a:rPr>
              <a:t>t </a:t>
            </a:r>
            <a:r>
              <a:rPr lang="en-US" sz="3200" dirty="0"/>
              <a:t>≤ </a:t>
            </a:r>
            <a:r>
              <a:rPr lang="en-US" sz="3200" dirty="0">
                <a:latin typeface="Script MT Bold" pitchFamily="66" charset="0"/>
              </a:rPr>
              <a:t>k</a:t>
            </a:r>
            <a:endParaRPr lang="en-US" altLang="en-US" sz="3200" dirty="0"/>
          </a:p>
          <a:p>
            <a:pPr marL="457200" indent="-457200">
              <a:buFont typeface="Arial" panose="020B0604020202020204" pitchFamily="34" charset="0"/>
              <a:buChar char="•"/>
            </a:pPr>
            <a:r>
              <a:rPr lang="en-US" altLang="en-US" sz="3200" dirty="0"/>
              <a:t>Secondary result: fewer test cases than OATS</a:t>
            </a:r>
          </a:p>
          <a:p>
            <a:pPr marL="457200" indent="-457200">
              <a:buFont typeface="Arial" panose="020B0604020202020204" pitchFamily="34" charset="0"/>
              <a:buChar char="•"/>
            </a:pPr>
            <a:r>
              <a:rPr lang="en-US" altLang="en-US" sz="3200" dirty="0"/>
              <a:t>CATS was searching for covering arrays, not orthogonal arrays</a:t>
            </a:r>
          </a:p>
        </p:txBody>
      </p:sp>
      <p:pic>
        <p:nvPicPr>
          <p:cNvPr id="5" name="Picture 4" descr="tc_logo.png">
            <a:extLst>
              <a:ext uri="{FF2B5EF4-FFF2-40B4-BE49-F238E27FC236}">
                <a16:creationId xmlns:a16="http://schemas.microsoft.com/office/drawing/2014/main" id="{31A57229-D7D1-4B3A-B608-2011ED779ECB}"/>
              </a:ext>
            </a:extLst>
          </p:cNvPr>
          <p:cNvPicPr>
            <a:picLocks noChangeAspect="1"/>
          </p:cNvPicPr>
          <p:nvPr/>
        </p:nvPicPr>
        <p:blipFill>
          <a:blip r:embed="rId3"/>
          <a:stretch>
            <a:fillRect/>
          </a:stretch>
        </p:blipFill>
        <p:spPr>
          <a:xfrm>
            <a:off x="0" y="6400800"/>
            <a:ext cx="481350" cy="457200"/>
          </a:xfrm>
          <a:prstGeom prst="rect">
            <a:avLst/>
          </a:prstGeom>
        </p:spPr>
      </p:pic>
      <p:sp>
        <p:nvSpPr>
          <p:cNvPr id="6" name="TextBox 5">
            <a:extLst>
              <a:ext uri="{FF2B5EF4-FFF2-40B4-BE49-F238E27FC236}">
                <a16:creationId xmlns:a16="http://schemas.microsoft.com/office/drawing/2014/main" id="{8DB11C01-5F7F-4FB9-8243-C0948E524C78}"/>
              </a:ext>
            </a:extLst>
          </p:cNvPr>
          <p:cNvSpPr txBox="1"/>
          <p:nvPr/>
        </p:nvSpPr>
        <p:spPr>
          <a:xfrm>
            <a:off x="472506" y="6433458"/>
            <a:ext cx="1768369" cy="400110"/>
          </a:xfrm>
          <a:prstGeom prst="rect">
            <a:avLst/>
          </a:prstGeom>
          <a:noFill/>
        </p:spPr>
        <p:txBody>
          <a:bodyPr wrap="none" rtlCol="0">
            <a:spAutoFit/>
          </a:bodyPr>
          <a:lstStyle/>
          <a:p>
            <a:r>
              <a:rPr lang="en-US" sz="2000" dirty="0">
                <a:latin typeface="Tahoma" pitchFamily="34" charset="0"/>
                <a:cs typeface="Tahoma" pitchFamily="34" charset="0"/>
              </a:rPr>
              <a:t>Testcover.com</a:t>
            </a:r>
          </a:p>
        </p:txBody>
      </p:sp>
      <p:sp>
        <p:nvSpPr>
          <p:cNvPr id="7" name="TextBox 6">
            <a:extLst>
              <a:ext uri="{FF2B5EF4-FFF2-40B4-BE49-F238E27FC236}">
                <a16:creationId xmlns:a16="http://schemas.microsoft.com/office/drawing/2014/main" id="{058C8076-1EFD-4B63-9D30-839F029E6ED6}"/>
              </a:ext>
            </a:extLst>
          </p:cNvPr>
          <p:cNvSpPr txBox="1"/>
          <p:nvPr/>
        </p:nvSpPr>
        <p:spPr>
          <a:xfrm>
            <a:off x="6264686" y="6627168"/>
            <a:ext cx="2879314" cy="230832"/>
          </a:xfrm>
          <a:prstGeom prst="rect">
            <a:avLst/>
          </a:prstGeom>
          <a:noFill/>
        </p:spPr>
        <p:txBody>
          <a:bodyPr wrap="none" rtlCol="0">
            <a:spAutoFit/>
          </a:bodyPr>
          <a:lstStyle/>
          <a:p>
            <a:r>
              <a:rPr lang="en-US" sz="900" dirty="0"/>
              <a:t>Copyright © 2017 Testcover.com, LLC. All rights reserved.</a:t>
            </a:r>
          </a:p>
        </p:txBody>
      </p:sp>
    </p:spTree>
    <p:extLst>
      <p:ext uri="{BB962C8B-B14F-4D97-AF65-F5344CB8AC3E}">
        <p14:creationId xmlns:p14="http://schemas.microsoft.com/office/powerpoint/2010/main" val="2052699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46934</TotalTime>
  <Words>11415</Words>
  <Application>Microsoft Office PowerPoint</Application>
  <PresentationFormat>On-screen Show (4:3)</PresentationFormat>
  <Paragraphs>2318</Paragraphs>
  <Slides>40</Slides>
  <Notes>40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Calibri</vt:lpstr>
      <vt:lpstr>Courier New</vt:lpstr>
      <vt:lpstr>Script MT Bold</vt:lpstr>
      <vt:lpstr>Tahoma</vt:lpstr>
      <vt:lpstr>Times New Roman</vt:lpstr>
      <vt:lpstr>Office Theme</vt:lpstr>
      <vt:lpstr>PowerPoint Presentation</vt:lpstr>
      <vt:lpstr>Combinatorial testing</vt:lpstr>
      <vt:lpstr>Topics</vt:lpstr>
      <vt:lpstr>Origins of combinatorial testing</vt:lpstr>
      <vt:lpstr>Orthogonal arrays</vt:lpstr>
      <vt:lpstr>Orthogonal arrays for software testing</vt:lpstr>
      <vt:lpstr>StarLAN and StarGROUP</vt:lpstr>
      <vt:lpstr>Constraint violation example</vt:lpstr>
      <vt:lpstr>Constrained array test system (CATS)</vt:lpstr>
      <vt:lpstr>Orthogonal &amp; covering arrays</vt:lpstr>
      <vt:lpstr>Covering array templates</vt:lpstr>
      <vt:lpstr>Constraint needs</vt:lpstr>
      <vt:lpstr>Functionally dependent test factor values</vt:lpstr>
      <vt:lpstr>Direct product block (DPB) notation</vt:lpstr>
      <vt:lpstr>Direct product block (DPB) notation</vt:lpstr>
      <vt:lpstr>Combination functions</vt:lpstr>
      <vt:lpstr>Substitution functions</vt:lpstr>
      <vt:lpstr>Interaction rule</vt:lpstr>
      <vt:lpstr>Higher strength approaches</vt:lpstr>
      <vt:lpstr>BMI report requirements</vt:lpstr>
      <vt:lpstr>PowerPoint Presentation</vt:lpstr>
      <vt:lpstr>Equivalence class functions 1</vt:lpstr>
      <vt:lpstr>Equivalence class functions 2</vt:lpstr>
      <vt:lpstr>Weight-height values for BMI classes</vt:lpstr>
      <vt:lpstr>Equivalence class substitution functions</vt:lpstr>
      <vt:lpstr>Equivalence class substitution functions</vt:lpstr>
      <vt:lpstr>Equivalence class combination functions</vt:lpstr>
      <vt:lpstr>Equivalence class combination functions</vt:lpstr>
      <vt:lpstr>Age boundary values</vt:lpstr>
      <vt:lpstr>Age boundaries with EC factors</vt:lpstr>
      <vt:lpstr>Weight function for BMI boundary value</vt:lpstr>
      <vt:lpstr>BMI boundary values</vt:lpstr>
      <vt:lpstr>Age &amp; BMI boundaries – all corners</vt:lpstr>
      <vt:lpstr>Age &amp; BMI – all corners – 1 of 2</vt:lpstr>
      <vt:lpstr>Age &amp; BMI – all corners – 2 of 2</vt:lpstr>
      <vt:lpstr>Age-BMI 48-corner map</vt:lpstr>
      <vt:lpstr>Age &amp; BMI boundaries – some corners</vt:lpstr>
      <vt:lpstr>Age &amp; BMI – some corners</vt:lpstr>
      <vt:lpstr>Age-BMI 12-corner map</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gbs</dc:creator>
  <cp:lastModifiedBy>Griffin, Wesley (Fed)</cp:lastModifiedBy>
  <cp:revision>2766</cp:revision>
  <cp:lastPrinted>2017-10-09T22:19:48Z</cp:lastPrinted>
  <dcterms:created xsi:type="dcterms:W3CDTF">2014-03-04T16:32:20Z</dcterms:created>
  <dcterms:modified xsi:type="dcterms:W3CDTF">2017-10-20T16:50:39Z</dcterms:modified>
</cp:coreProperties>
</file>