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8" r:id="rId1"/>
  </p:sldMasterIdLst>
  <p:notesMasterIdLst>
    <p:notesMasterId r:id="rId47"/>
  </p:notesMasterIdLst>
  <p:handoutMasterIdLst>
    <p:handoutMasterId r:id="rId48"/>
  </p:handoutMasterIdLst>
  <p:sldIdLst>
    <p:sldId id="314" r:id="rId2"/>
    <p:sldId id="256" r:id="rId3"/>
    <p:sldId id="330" r:id="rId4"/>
    <p:sldId id="257" r:id="rId5"/>
    <p:sldId id="331" r:id="rId6"/>
    <p:sldId id="258" r:id="rId7"/>
    <p:sldId id="259" r:id="rId8"/>
    <p:sldId id="260" r:id="rId9"/>
    <p:sldId id="261" r:id="rId10"/>
    <p:sldId id="262" r:id="rId11"/>
    <p:sldId id="263" r:id="rId12"/>
    <p:sldId id="315" r:id="rId13"/>
    <p:sldId id="265" r:id="rId14"/>
    <p:sldId id="332" r:id="rId15"/>
    <p:sldId id="266" r:id="rId16"/>
    <p:sldId id="268" r:id="rId17"/>
    <p:sldId id="273" r:id="rId18"/>
    <p:sldId id="293" r:id="rId19"/>
    <p:sldId id="294" r:id="rId20"/>
    <p:sldId id="295" r:id="rId21"/>
    <p:sldId id="297" r:id="rId22"/>
    <p:sldId id="298" r:id="rId23"/>
    <p:sldId id="299" r:id="rId24"/>
    <p:sldId id="301" r:id="rId25"/>
    <p:sldId id="308" r:id="rId26"/>
    <p:sldId id="313" r:id="rId27"/>
    <p:sldId id="338" r:id="rId28"/>
    <p:sldId id="339" r:id="rId29"/>
    <p:sldId id="340" r:id="rId30"/>
    <p:sldId id="310" r:id="rId31"/>
    <p:sldId id="311" r:id="rId32"/>
    <p:sldId id="316" r:id="rId33"/>
    <p:sldId id="317" r:id="rId34"/>
    <p:sldId id="318" r:id="rId35"/>
    <p:sldId id="319" r:id="rId36"/>
    <p:sldId id="320" r:id="rId37"/>
    <p:sldId id="321" r:id="rId38"/>
    <p:sldId id="322" r:id="rId39"/>
    <p:sldId id="323" r:id="rId40"/>
    <p:sldId id="324" r:id="rId41"/>
    <p:sldId id="325" r:id="rId42"/>
    <p:sldId id="326" r:id="rId43"/>
    <p:sldId id="327" r:id="rId44"/>
    <p:sldId id="328" r:id="rId45"/>
    <p:sldId id="329" r:id="rId46"/>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 uri="{1BD7E111-0CB8-44D6-8891-C1BB2F81B7CC}">
      <p1710:readonlyRecommended xmlns:p1710="http://schemas.microsoft.com/office/powerpoint/2017/10/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7" autoAdjust="0"/>
    <p:restoredTop sz="94636" autoAdjust="0"/>
  </p:normalViewPr>
  <p:slideViewPr>
    <p:cSldViewPr>
      <p:cViewPr varScale="1">
        <p:scale>
          <a:sx n="106" d="100"/>
          <a:sy n="106" d="100"/>
        </p:scale>
        <p:origin x="936" y="14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7EC30CD-BBCB-473E-A27D-0BBC3C704E36}" type="doc">
      <dgm:prSet loTypeId="urn:microsoft.com/office/officeart/2005/8/layout/hProcess3" loCatId="process" qsTypeId="urn:microsoft.com/office/officeart/2005/8/quickstyle/simple1" qsCatId="simple" csTypeId="urn:microsoft.com/office/officeart/2005/8/colors/accent1_2" csCatId="accent1" phldr="1"/>
      <dgm:spPr/>
    </dgm:pt>
    <dgm:pt modelId="{55FF9041-AD24-4015-94B0-AFCFD513FB37}">
      <dgm:prSet phldrT="[Text]" custT="1"/>
      <dgm:spPr/>
      <dgm:t>
        <a:bodyPr/>
        <a:lstStyle/>
        <a:p>
          <a:pPr>
            <a:spcAft>
              <a:spcPts val="0"/>
            </a:spcAft>
          </a:pPr>
          <a:r>
            <a:rPr lang="en-US" sz="1400" dirty="0"/>
            <a:t>Packer </a:t>
          </a:r>
        </a:p>
        <a:p>
          <a:pPr>
            <a:spcAft>
              <a:spcPct val="35000"/>
            </a:spcAft>
          </a:pPr>
          <a:r>
            <a:rPr lang="en-US" sz="1400" dirty="0"/>
            <a:t>Control</a:t>
          </a:r>
        </a:p>
      </dgm:t>
      <dgm:extLst>
        <a:ext uri="{E40237B7-FDA0-4F09-8148-C483321AD2D9}">
          <dgm14:cNvPr xmlns:dgm14="http://schemas.microsoft.com/office/drawing/2010/diagram" id="0" name="" descr="Packer Control&#10;"/>
        </a:ext>
      </dgm:extLst>
    </dgm:pt>
    <dgm:pt modelId="{72B65464-1C55-4258-8E38-93BBE7CB8E77}" type="parTrans" cxnId="{BB1C4F81-9B56-4A9E-9F9B-F987A4235258}">
      <dgm:prSet/>
      <dgm:spPr/>
      <dgm:t>
        <a:bodyPr/>
        <a:lstStyle/>
        <a:p>
          <a:endParaRPr lang="en-US"/>
        </a:p>
      </dgm:t>
    </dgm:pt>
    <dgm:pt modelId="{C62A4931-C43E-4111-BC68-FCC98A3A3BCE}" type="sibTrans" cxnId="{BB1C4F81-9B56-4A9E-9F9B-F987A4235258}">
      <dgm:prSet/>
      <dgm:spPr/>
      <dgm:t>
        <a:bodyPr/>
        <a:lstStyle/>
        <a:p>
          <a:endParaRPr lang="en-US"/>
        </a:p>
      </dgm:t>
    </dgm:pt>
    <dgm:pt modelId="{FBB00301-7CDE-42F0-A838-F73A2F6B2A4C}" type="pres">
      <dgm:prSet presAssocID="{57EC30CD-BBCB-473E-A27D-0BBC3C704E36}" presName="Name0" presStyleCnt="0">
        <dgm:presLayoutVars>
          <dgm:dir/>
          <dgm:animLvl val="lvl"/>
          <dgm:resizeHandles val="exact"/>
        </dgm:presLayoutVars>
      </dgm:prSet>
      <dgm:spPr/>
    </dgm:pt>
    <dgm:pt modelId="{EE67BCDC-A419-4697-96BD-0E3083274D03}" type="pres">
      <dgm:prSet presAssocID="{57EC30CD-BBCB-473E-A27D-0BBC3C704E36}" presName="dummy" presStyleCnt="0"/>
      <dgm:spPr/>
    </dgm:pt>
    <dgm:pt modelId="{76A2E03B-0941-4CAC-B626-992E4168CD11}" type="pres">
      <dgm:prSet presAssocID="{57EC30CD-BBCB-473E-A27D-0BBC3C704E36}" presName="linH" presStyleCnt="0"/>
      <dgm:spPr/>
    </dgm:pt>
    <dgm:pt modelId="{449EFAFF-D341-42B1-909D-C83C903044AF}" type="pres">
      <dgm:prSet presAssocID="{57EC30CD-BBCB-473E-A27D-0BBC3C704E36}" presName="padding1" presStyleCnt="0"/>
      <dgm:spPr/>
    </dgm:pt>
    <dgm:pt modelId="{20C2B6B5-627A-4D67-8EC2-941E208A42FD}" type="pres">
      <dgm:prSet presAssocID="{55FF9041-AD24-4015-94B0-AFCFD513FB37}" presName="linV" presStyleCnt="0"/>
      <dgm:spPr/>
    </dgm:pt>
    <dgm:pt modelId="{F60AEB9E-B01A-48B2-8EC4-AE33D2CC73E5}" type="pres">
      <dgm:prSet presAssocID="{55FF9041-AD24-4015-94B0-AFCFD513FB37}" presName="spVertical1" presStyleCnt="0"/>
      <dgm:spPr/>
    </dgm:pt>
    <dgm:pt modelId="{773E8B95-6B2D-4625-A68F-0F61ECD950F2}" type="pres">
      <dgm:prSet presAssocID="{55FF9041-AD24-4015-94B0-AFCFD513FB37}" presName="parTx" presStyleLbl="revTx" presStyleIdx="0" presStyleCnt="1" custFlipHor="1" custScaleX="125289" custScaleY="246675" custLinFactNeighborX="1750" custLinFactNeighborY="82305">
        <dgm:presLayoutVars>
          <dgm:chMax val="0"/>
          <dgm:chPref val="0"/>
          <dgm:bulletEnabled val="1"/>
        </dgm:presLayoutVars>
      </dgm:prSet>
      <dgm:spPr/>
    </dgm:pt>
    <dgm:pt modelId="{99D40F88-F105-4884-9008-A71AFEE34E6B}" type="pres">
      <dgm:prSet presAssocID="{55FF9041-AD24-4015-94B0-AFCFD513FB37}" presName="spVertical2" presStyleCnt="0"/>
      <dgm:spPr/>
    </dgm:pt>
    <dgm:pt modelId="{52926CF4-BB01-4516-966B-4173A7EFEFE5}" type="pres">
      <dgm:prSet presAssocID="{55FF9041-AD24-4015-94B0-AFCFD513FB37}" presName="spVertical3" presStyleCnt="0"/>
      <dgm:spPr/>
    </dgm:pt>
    <dgm:pt modelId="{74FB71FA-01B1-4B5B-B161-3CAB465E77A1}" type="pres">
      <dgm:prSet presAssocID="{57EC30CD-BBCB-473E-A27D-0BBC3C704E36}" presName="padding2" presStyleCnt="0"/>
      <dgm:spPr/>
    </dgm:pt>
    <dgm:pt modelId="{E7C7D034-B2FF-40B6-9920-3AAE9750B750}" type="pres">
      <dgm:prSet presAssocID="{57EC30CD-BBCB-473E-A27D-0BBC3C704E36}" presName="negArrow" presStyleCnt="0"/>
      <dgm:spPr/>
    </dgm:pt>
    <dgm:pt modelId="{998359B4-B569-48D8-B838-F043859C8C7B}" type="pres">
      <dgm:prSet presAssocID="{57EC30CD-BBCB-473E-A27D-0BBC3C704E36}" presName="backgroundArrow" presStyleLbl="node1" presStyleIdx="0" presStyleCnt="1" custScaleY="125626" custLinFactNeighborY="42279"/>
      <dgm:spPr>
        <a:solidFill>
          <a:srgbClr val="7030A0"/>
        </a:solidFill>
      </dgm:spPr>
    </dgm:pt>
  </dgm:ptLst>
  <dgm:cxnLst>
    <dgm:cxn modelId="{5356432C-2F27-4245-9F61-D51516BE0503}" type="presOf" srcId="{57EC30CD-BBCB-473E-A27D-0BBC3C704E36}" destId="{FBB00301-7CDE-42F0-A838-F73A2F6B2A4C}" srcOrd="0" destOrd="0" presId="urn:microsoft.com/office/officeart/2005/8/layout/hProcess3"/>
    <dgm:cxn modelId="{222F5A4A-172A-4B35-9ECF-A8CE0007F96F}" type="presOf" srcId="{55FF9041-AD24-4015-94B0-AFCFD513FB37}" destId="{773E8B95-6B2D-4625-A68F-0F61ECD950F2}" srcOrd="0" destOrd="0" presId="urn:microsoft.com/office/officeart/2005/8/layout/hProcess3"/>
    <dgm:cxn modelId="{BB1C4F81-9B56-4A9E-9F9B-F987A4235258}" srcId="{57EC30CD-BBCB-473E-A27D-0BBC3C704E36}" destId="{55FF9041-AD24-4015-94B0-AFCFD513FB37}" srcOrd="0" destOrd="0" parTransId="{72B65464-1C55-4258-8E38-93BBE7CB8E77}" sibTransId="{C62A4931-C43E-4111-BC68-FCC98A3A3BCE}"/>
    <dgm:cxn modelId="{413D4FFE-0C93-45C0-B625-77B54E8B1CE6}" type="presParOf" srcId="{FBB00301-7CDE-42F0-A838-F73A2F6B2A4C}" destId="{EE67BCDC-A419-4697-96BD-0E3083274D03}" srcOrd="0" destOrd="0" presId="urn:microsoft.com/office/officeart/2005/8/layout/hProcess3"/>
    <dgm:cxn modelId="{A867EDE6-D91F-4C52-A077-33E1E2BDC9A1}" type="presParOf" srcId="{FBB00301-7CDE-42F0-A838-F73A2F6B2A4C}" destId="{76A2E03B-0941-4CAC-B626-992E4168CD11}" srcOrd="1" destOrd="0" presId="urn:microsoft.com/office/officeart/2005/8/layout/hProcess3"/>
    <dgm:cxn modelId="{76632CA4-D4A4-4EF4-AE3C-70D76AAEED57}" type="presParOf" srcId="{76A2E03B-0941-4CAC-B626-992E4168CD11}" destId="{449EFAFF-D341-42B1-909D-C83C903044AF}" srcOrd="0" destOrd="0" presId="urn:microsoft.com/office/officeart/2005/8/layout/hProcess3"/>
    <dgm:cxn modelId="{185B159B-A9B5-469F-B770-648B564C11F9}" type="presParOf" srcId="{76A2E03B-0941-4CAC-B626-992E4168CD11}" destId="{20C2B6B5-627A-4D67-8EC2-941E208A42FD}" srcOrd="1" destOrd="0" presId="urn:microsoft.com/office/officeart/2005/8/layout/hProcess3"/>
    <dgm:cxn modelId="{CE1F687E-75C7-4DB5-A56D-95C979F34932}" type="presParOf" srcId="{20C2B6B5-627A-4D67-8EC2-941E208A42FD}" destId="{F60AEB9E-B01A-48B2-8EC4-AE33D2CC73E5}" srcOrd="0" destOrd="0" presId="urn:microsoft.com/office/officeart/2005/8/layout/hProcess3"/>
    <dgm:cxn modelId="{CF27E8A9-D2C4-44BB-971E-F6413E384D96}" type="presParOf" srcId="{20C2B6B5-627A-4D67-8EC2-941E208A42FD}" destId="{773E8B95-6B2D-4625-A68F-0F61ECD950F2}" srcOrd="1" destOrd="0" presId="urn:microsoft.com/office/officeart/2005/8/layout/hProcess3"/>
    <dgm:cxn modelId="{5F85CE3C-DDB7-4817-A095-15948A842A9B}" type="presParOf" srcId="{20C2B6B5-627A-4D67-8EC2-941E208A42FD}" destId="{99D40F88-F105-4884-9008-A71AFEE34E6B}" srcOrd="2" destOrd="0" presId="urn:microsoft.com/office/officeart/2005/8/layout/hProcess3"/>
    <dgm:cxn modelId="{5D3F6E28-1597-4A02-B554-9733CE9532F3}" type="presParOf" srcId="{20C2B6B5-627A-4D67-8EC2-941E208A42FD}" destId="{52926CF4-BB01-4516-966B-4173A7EFEFE5}" srcOrd="3" destOrd="0" presId="urn:microsoft.com/office/officeart/2005/8/layout/hProcess3"/>
    <dgm:cxn modelId="{1A37D644-2232-4C68-BE18-37C4556838DD}" type="presParOf" srcId="{76A2E03B-0941-4CAC-B626-992E4168CD11}" destId="{74FB71FA-01B1-4B5B-B161-3CAB465E77A1}" srcOrd="2" destOrd="0" presId="urn:microsoft.com/office/officeart/2005/8/layout/hProcess3"/>
    <dgm:cxn modelId="{A4CDA73C-3416-42CD-B692-B368DA91B1D4}" type="presParOf" srcId="{76A2E03B-0941-4CAC-B626-992E4168CD11}" destId="{E7C7D034-B2FF-40B6-9920-3AAE9750B750}" srcOrd="3" destOrd="0" presId="urn:microsoft.com/office/officeart/2005/8/layout/hProcess3"/>
    <dgm:cxn modelId="{DB208560-BE88-4857-8E6E-76E4F30658AD}" type="presParOf" srcId="{76A2E03B-0941-4CAC-B626-992E4168CD11}" destId="{998359B4-B569-48D8-B838-F043859C8C7B}" srcOrd="4" destOrd="0" presId="urn:microsoft.com/office/officeart/2005/8/layout/h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7EC30CD-BBCB-473E-A27D-0BBC3C704E36}" type="doc">
      <dgm:prSet loTypeId="urn:microsoft.com/office/officeart/2005/8/layout/hProcess3" loCatId="process" qsTypeId="urn:microsoft.com/office/officeart/2005/8/quickstyle/simple1" qsCatId="simple" csTypeId="urn:microsoft.com/office/officeart/2005/8/colors/accent1_2" csCatId="accent1" phldr="1"/>
      <dgm:spPr/>
      <dgm:t>
        <a:bodyPr/>
        <a:lstStyle/>
        <a:p>
          <a:endParaRPr lang="en-US"/>
        </a:p>
      </dgm:t>
    </dgm:pt>
    <dgm:pt modelId="{DE8E0A12-9BC5-4FC8-BB2C-A0DF9B47670B}">
      <dgm:prSet phldrT="[Text]" custT="1"/>
      <dgm:spPr/>
      <dgm:t>
        <a:bodyPr/>
        <a:lstStyle/>
        <a:p>
          <a:r>
            <a:rPr lang="en-US" sz="1400" dirty="0"/>
            <a:t>Tare</a:t>
          </a:r>
          <a:endParaRPr lang="en-US" sz="1100" dirty="0"/>
        </a:p>
      </dgm:t>
      <dgm:extLst>
        <a:ext uri="{E40237B7-FDA0-4F09-8148-C483321AD2D9}">
          <dgm14:cNvPr xmlns:dgm14="http://schemas.microsoft.com/office/drawing/2010/diagram" id="0" name="" descr="Tare&#10;"/>
        </a:ext>
      </dgm:extLst>
    </dgm:pt>
    <dgm:pt modelId="{7518DE98-B9E9-4EB8-B78A-22E256038070}" type="parTrans" cxnId="{E158B92E-094C-4152-8214-D6CC2ADC0B8D}">
      <dgm:prSet/>
      <dgm:spPr/>
      <dgm:t>
        <a:bodyPr/>
        <a:lstStyle/>
        <a:p>
          <a:endParaRPr lang="en-US"/>
        </a:p>
      </dgm:t>
    </dgm:pt>
    <dgm:pt modelId="{C6163310-0998-4BBE-A14E-B04D4686D41E}" type="sibTrans" cxnId="{E158B92E-094C-4152-8214-D6CC2ADC0B8D}">
      <dgm:prSet/>
      <dgm:spPr/>
      <dgm:t>
        <a:bodyPr/>
        <a:lstStyle/>
        <a:p>
          <a:endParaRPr lang="en-US"/>
        </a:p>
      </dgm:t>
    </dgm:pt>
    <dgm:pt modelId="{FBB00301-7CDE-42F0-A838-F73A2F6B2A4C}" type="pres">
      <dgm:prSet presAssocID="{57EC30CD-BBCB-473E-A27D-0BBC3C704E36}" presName="Name0" presStyleCnt="0">
        <dgm:presLayoutVars>
          <dgm:dir/>
          <dgm:animLvl val="lvl"/>
          <dgm:resizeHandles val="exact"/>
        </dgm:presLayoutVars>
      </dgm:prSet>
      <dgm:spPr/>
    </dgm:pt>
    <dgm:pt modelId="{EE67BCDC-A419-4697-96BD-0E3083274D03}" type="pres">
      <dgm:prSet presAssocID="{57EC30CD-BBCB-473E-A27D-0BBC3C704E36}" presName="dummy" presStyleCnt="0"/>
      <dgm:spPr/>
    </dgm:pt>
    <dgm:pt modelId="{76A2E03B-0941-4CAC-B626-992E4168CD11}" type="pres">
      <dgm:prSet presAssocID="{57EC30CD-BBCB-473E-A27D-0BBC3C704E36}" presName="linH" presStyleCnt="0"/>
      <dgm:spPr/>
    </dgm:pt>
    <dgm:pt modelId="{449EFAFF-D341-42B1-909D-C83C903044AF}" type="pres">
      <dgm:prSet presAssocID="{57EC30CD-BBCB-473E-A27D-0BBC3C704E36}" presName="padding1" presStyleCnt="0"/>
      <dgm:spPr/>
    </dgm:pt>
    <dgm:pt modelId="{EBEF2E3D-CEE2-46AB-A060-C21930687DEE}" type="pres">
      <dgm:prSet presAssocID="{DE8E0A12-9BC5-4FC8-BB2C-A0DF9B47670B}" presName="linV" presStyleCnt="0"/>
      <dgm:spPr/>
    </dgm:pt>
    <dgm:pt modelId="{4BCF26B2-D807-4032-B70C-708D7FA21482}" type="pres">
      <dgm:prSet presAssocID="{DE8E0A12-9BC5-4FC8-BB2C-A0DF9B47670B}" presName="spVertical1" presStyleCnt="0"/>
      <dgm:spPr/>
    </dgm:pt>
    <dgm:pt modelId="{4C0F6FA4-74B2-4624-8A9D-C45A740FCE99}" type="pres">
      <dgm:prSet presAssocID="{DE8E0A12-9BC5-4FC8-BB2C-A0DF9B47670B}" presName="parTx" presStyleLbl="revTx" presStyleIdx="0" presStyleCnt="1" custScaleX="57072" custLinFactNeighborX="-7838" custLinFactNeighborY="17317">
        <dgm:presLayoutVars>
          <dgm:chMax val="0"/>
          <dgm:chPref val="0"/>
          <dgm:bulletEnabled val="1"/>
        </dgm:presLayoutVars>
      </dgm:prSet>
      <dgm:spPr/>
    </dgm:pt>
    <dgm:pt modelId="{441320E1-A7CF-4EC3-AD97-A8A2AD4C70CF}" type="pres">
      <dgm:prSet presAssocID="{DE8E0A12-9BC5-4FC8-BB2C-A0DF9B47670B}" presName="spVertical2" presStyleCnt="0"/>
      <dgm:spPr/>
    </dgm:pt>
    <dgm:pt modelId="{117B68FF-0CED-4A94-9CC1-6F68D9B68EC6}" type="pres">
      <dgm:prSet presAssocID="{DE8E0A12-9BC5-4FC8-BB2C-A0DF9B47670B}" presName="spVertical3" presStyleCnt="0"/>
      <dgm:spPr/>
    </dgm:pt>
    <dgm:pt modelId="{74FB71FA-01B1-4B5B-B161-3CAB465E77A1}" type="pres">
      <dgm:prSet presAssocID="{57EC30CD-BBCB-473E-A27D-0BBC3C704E36}" presName="padding2" presStyleCnt="0"/>
      <dgm:spPr/>
    </dgm:pt>
    <dgm:pt modelId="{E7C7D034-B2FF-40B6-9920-3AAE9750B750}" type="pres">
      <dgm:prSet presAssocID="{57EC30CD-BBCB-473E-A27D-0BBC3C704E36}" presName="negArrow" presStyleCnt="0"/>
      <dgm:spPr/>
    </dgm:pt>
    <dgm:pt modelId="{998359B4-B569-48D8-B838-F043859C8C7B}" type="pres">
      <dgm:prSet presAssocID="{57EC30CD-BBCB-473E-A27D-0BBC3C704E36}" presName="backgroundArrow" presStyleLbl="node1" presStyleIdx="0" presStyleCnt="1" custScaleY="125000" custLinFactNeighborX="-6897" custLinFactNeighborY="390"/>
      <dgm:spPr>
        <a:solidFill>
          <a:srgbClr val="0070C0"/>
        </a:solidFill>
      </dgm:spPr>
    </dgm:pt>
  </dgm:ptLst>
  <dgm:cxnLst>
    <dgm:cxn modelId="{E158B92E-094C-4152-8214-D6CC2ADC0B8D}" srcId="{57EC30CD-BBCB-473E-A27D-0BBC3C704E36}" destId="{DE8E0A12-9BC5-4FC8-BB2C-A0DF9B47670B}" srcOrd="0" destOrd="0" parTransId="{7518DE98-B9E9-4EB8-B78A-22E256038070}" sibTransId="{C6163310-0998-4BBE-A14E-B04D4686D41E}"/>
    <dgm:cxn modelId="{CEA4D1B4-9906-4579-A9D9-C4F8F6FD431C}" type="presOf" srcId="{DE8E0A12-9BC5-4FC8-BB2C-A0DF9B47670B}" destId="{4C0F6FA4-74B2-4624-8A9D-C45A740FCE99}" srcOrd="0" destOrd="0" presId="urn:microsoft.com/office/officeart/2005/8/layout/hProcess3"/>
    <dgm:cxn modelId="{514544E7-8150-497E-AB2B-861F8B6ADCD6}" type="presOf" srcId="{57EC30CD-BBCB-473E-A27D-0BBC3C704E36}" destId="{FBB00301-7CDE-42F0-A838-F73A2F6B2A4C}" srcOrd="0" destOrd="0" presId="urn:microsoft.com/office/officeart/2005/8/layout/hProcess3"/>
    <dgm:cxn modelId="{06D51384-FED1-4D4B-ADD1-051766DE1AFA}" type="presParOf" srcId="{FBB00301-7CDE-42F0-A838-F73A2F6B2A4C}" destId="{EE67BCDC-A419-4697-96BD-0E3083274D03}" srcOrd="0" destOrd="0" presId="urn:microsoft.com/office/officeart/2005/8/layout/hProcess3"/>
    <dgm:cxn modelId="{602F1B5E-5A5A-4529-9D6B-996768CE809F}" type="presParOf" srcId="{FBB00301-7CDE-42F0-A838-F73A2F6B2A4C}" destId="{76A2E03B-0941-4CAC-B626-992E4168CD11}" srcOrd="1" destOrd="0" presId="urn:microsoft.com/office/officeart/2005/8/layout/hProcess3"/>
    <dgm:cxn modelId="{9A5914A3-9D27-44FF-AE18-920A9B8B58AB}" type="presParOf" srcId="{76A2E03B-0941-4CAC-B626-992E4168CD11}" destId="{449EFAFF-D341-42B1-909D-C83C903044AF}" srcOrd="0" destOrd="0" presId="urn:microsoft.com/office/officeart/2005/8/layout/hProcess3"/>
    <dgm:cxn modelId="{06A5CBD8-9BC7-4168-86E6-88417B2C9114}" type="presParOf" srcId="{76A2E03B-0941-4CAC-B626-992E4168CD11}" destId="{EBEF2E3D-CEE2-46AB-A060-C21930687DEE}" srcOrd="1" destOrd="0" presId="urn:microsoft.com/office/officeart/2005/8/layout/hProcess3"/>
    <dgm:cxn modelId="{B413D1A9-C58E-44D2-8A0C-9FD7FFF8E244}" type="presParOf" srcId="{EBEF2E3D-CEE2-46AB-A060-C21930687DEE}" destId="{4BCF26B2-D807-4032-B70C-708D7FA21482}" srcOrd="0" destOrd="0" presId="urn:microsoft.com/office/officeart/2005/8/layout/hProcess3"/>
    <dgm:cxn modelId="{35FED5FD-C48D-4C13-BAE0-76F2E0840AA1}" type="presParOf" srcId="{EBEF2E3D-CEE2-46AB-A060-C21930687DEE}" destId="{4C0F6FA4-74B2-4624-8A9D-C45A740FCE99}" srcOrd="1" destOrd="0" presId="urn:microsoft.com/office/officeart/2005/8/layout/hProcess3"/>
    <dgm:cxn modelId="{CEF9EC2B-7605-420D-96CA-37015C177981}" type="presParOf" srcId="{EBEF2E3D-CEE2-46AB-A060-C21930687DEE}" destId="{441320E1-A7CF-4EC3-AD97-A8A2AD4C70CF}" srcOrd="2" destOrd="0" presId="urn:microsoft.com/office/officeart/2005/8/layout/hProcess3"/>
    <dgm:cxn modelId="{98426234-B71C-4728-9A82-1F5663B2B2B6}" type="presParOf" srcId="{EBEF2E3D-CEE2-46AB-A060-C21930687DEE}" destId="{117B68FF-0CED-4A94-9CC1-6F68D9B68EC6}" srcOrd="3" destOrd="0" presId="urn:microsoft.com/office/officeart/2005/8/layout/hProcess3"/>
    <dgm:cxn modelId="{F220E5A1-5F03-4675-9B15-BBDA961AF98C}" type="presParOf" srcId="{76A2E03B-0941-4CAC-B626-992E4168CD11}" destId="{74FB71FA-01B1-4B5B-B161-3CAB465E77A1}" srcOrd="2" destOrd="0" presId="urn:microsoft.com/office/officeart/2005/8/layout/hProcess3"/>
    <dgm:cxn modelId="{7DA2F596-F7C4-461B-9F79-5D7D39BA65CA}" type="presParOf" srcId="{76A2E03B-0941-4CAC-B626-992E4168CD11}" destId="{E7C7D034-B2FF-40B6-9920-3AAE9750B750}" srcOrd="3" destOrd="0" presId="urn:microsoft.com/office/officeart/2005/8/layout/hProcess3"/>
    <dgm:cxn modelId="{3F2FA1CC-606B-4978-9C54-A6288797A2F5}" type="presParOf" srcId="{76A2E03B-0941-4CAC-B626-992E4168CD11}" destId="{998359B4-B569-48D8-B838-F043859C8C7B}" srcOrd="4" destOrd="0" presId="urn:microsoft.com/office/officeart/2005/8/layout/hProcess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7EC30CD-BBCB-473E-A27D-0BBC3C704E36}" type="doc">
      <dgm:prSet loTypeId="urn:microsoft.com/office/officeart/2005/8/layout/hProcess3" loCatId="process" qsTypeId="urn:microsoft.com/office/officeart/2005/8/quickstyle/simple1" qsCatId="simple" csTypeId="urn:microsoft.com/office/officeart/2005/8/colors/accent1_2" csCatId="accent1" phldr="1"/>
      <dgm:spPr/>
    </dgm:pt>
    <dgm:pt modelId="{E726DE5E-07E2-405B-8CBB-1D2C3A2F3B86}">
      <dgm:prSet phldrT="[Text]" custT="1"/>
      <dgm:spPr>
        <a:solidFill>
          <a:srgbClr val="C00000"/>
        </a:solidFill>
      </dgm:spPr>
      <dgm:t>
        <a:bodyPr/>
        <a:lstStyle/>
        <a:p>
          <a:r>
            <a:rPr lang="en-US" sz="1400" dirty="0"/>
            <a:t>Weighing Accuracy</a:t>
          </a:r>
          <a:endParaRPr lang="en-US" sz="1000" dirty="0"/>
        </a:p>
      </dgm:t>
      <dgm:extLst>
        <a:ext uri="{E40237B7-FDA0-4F09-8148-C483321AD2D9}">
          <dgm14:cNvPr xmlns:dgm14="http://schemas.microsoft.com/office/drawing/2010/diagram" id="0" name="" descr="Weighing Accuracy&#10;"/>
        </a:ext>
      </dgm:extLst>
    </dgm:pt>
    <dgm:pt modelId="{A7EC9FCD-CF73-40B9-8F2E-ADC9AC371530}" type="sibTrans" cxnId="{59DC1A05-EC6F-46A8-A252-348D3B56F11F}">
      <dgm:prSet/>
      <dgm:spPr/>
      <dgm:t>
        <a:bodyPr/>
        <a:lstStyle/>
        <a:p>
          <a:endParaRPr lang="en-US"/>
        </a:p>
      </dgm:t>
    </dgm:pt>
    <dgm:pt modelId="{CA65CD08-5219-4DEE-AFD5-07ABA8065234}" type="parTrans" cxnId="{59DC1A05-EC6F-46A8-A252-348D3B56F11F}">
      <dgm:prSet/>
      <dgm:spPr/>
      <dgm:t>
        <a:bodyPr/>
        <a:lstStyle/>
        <a:p>
          <a:endParaRPr lang="en-US"/>
        </a:p>
      </dgm:t>
    </dgm:pt>
    <dgm:pt modelId="{FBB00301-7CDE-42F0-A838-F73A2F6B2A4C}" type="pres">
      <dgm:prSet presAssocID="{57EC30CD-BBCB-473E-A27D-0BBC3C704E36}" presName="Name0" presStyleCnt="0">
        <dgm:presLayoutVars>
          <dgm:dir/>
          <dgm:animLvl val="lvl"/>
          <dgm:resizeHandles val="exact"/>
        </dgm:presLayoutVars>
      </dgm:prSet>
      <dgm:spPr/>
    </dgm:pt>
    <dgm:pt modelId="{EE67BCDC-A419-4697-96BD-0E3083274D03}" type="pres">
      <dgm:prSet presAssocID="{57EC30CD-BBCB-473E-A27D-0BBC3C704E36}" presName="dummy" presStyleCnt="0"/>
      <dgm:spPr/>
    </dgm:pt>
    <dgm:pt modelId="{76A2E03B-0941-4CAC-B626-992E4168CD11}" type="pres">
      <dgm:prSet presAssocID="{57EC30CD-BBCB-473E-A27D-0BBC3C704E36}" presName="linH" presStyleCnt="0"/>
      <dgm:spPr/>
    </dgm:pt>
    <dgm:pt modelId="{449EFAFF-D341-42B1-909D-C83C903044AF}" type="pres">
      <dgm:prSet presAssocID="{57EC30CD-BBCB-473E-A27D-0BBC3C704E36}" presName="padding1" presStyleCnt="0"/>
      <dgm:spPr/>
    </dgm:pt>
    <dgm:pt modelId="{05E8F832-6953-4886-A324-877256527EE8}" type="pres">
      <dgm:prSet presAssocID="{E726DE5E-07E2-405B-8CBB-1D2C3A2F3B86}" presName="linV" presStyleCnt="0"/>
      <dgm:spPr/>
    </dgm:pt>
    <dgm:pt modelId="{7ACB3C8E-F245-4866-A2AE-182BBAED52AF}" type="pres">
      <dgm:prSet presAssocID="{E726DE5E-07E2-405B-8CBB-1D2C3A2F3B86}" presName="spVertical1" presStyleCnt="0"/>
      <dgm:spPr/>
    </dgm:pt>
    <dgm:pt modelId="{3AF53CBB-752B-4755-BF19-8031DAC9E433}" type="pres">
      <dgm:prSet presAssocID="{E726DE5E-07E2-405B-8CBB-1D2C3A2F3B86}" presName="parTx" presStyleLbl="revTx" presStyleIdx="0" presStyleCnt="1" custScaleX="100014" custScaleY="125678" custLinFactNeighborX="-10017" custLinFactNeighborY="4276">
        <dgm:presLayoutVars>
          <dgm:chMax val="0"/>
          <dgm:chPref val="0"/>
          <dgm:bulletEnabled val="1"/>
        </dgm:presLayoutVars>
      </dgm:prSet>
      <dgm:spPr/>
    </dgm:pt>
    <dgm:pt modelId="{E7C2F8CC-B5CF-4A51-A916-22E79693A984}" type="pres">
      <dgm:prSet presAssocID="{E726DE5E-07E2-405B-8CBB-1D2C3A2F3B86}" presName="spVertical2" presStyleCnt="0"/>
      <dgm:spPr/>
    </dgm:pt>
    <dgm:pt modelId="{D72E3A86-C253-4B0B-B550-7882B5882B08}" type="pres">
      <dgm:prSet presAssocID="{E726DE5E-07E2-405B-8CBB-1D2C3A2F3B86}" presName="spVertical3" presStyleCnt="0"/>
      <dgm:spPr/>
    </dgm:pt>
    <dgm:pt modelId="{74FB71FA-01B1-4B5B-B161-3CAB465E77A1}" type="pres">
      <dgm:prSet presAssocID="{57EC30CD-BBCB-473E-A27D-0BBC3C704E36}" presName="padding2" presStyleCnt="0"/>
      <dgm:spPr/>
    </dgm:pt>
    <dgm:pt modelId="{E7C7D034-B2FF-40B6-9920-3AAE9750B750}" type="pres">
      <dgm:prSet presAssocID="{57EC30CD-BBCB-473E-A27D-0BBC3C704E36}" presName="negArrow" presStyleCnt="0"/>
      <dgm:spPr/>
    </dgm:pt>
    <dgm:pt modelId="{998359B4-B569-48D8-B838-F043859C8C7B}" type="pres">
      <dgm:prSet presAssocID="{57EC30CD-BBCB-473E-A27D-0BBC3C704E36}" presName="backgroundArrow" presStyleLbl="node1" presStyleIdx="0" presStyleCnt="1" custScaleY="150000" custLinFactNeighborX="-3148"/>
      <dgm:spPr>
        <a:solidFill>
          <a:srgbClr val="C00000"/>
        </a:solidFill>
      </dgm:spPr>
    </dgm:pt>
  </dgm:ptLst>
  <dgm:cxnLst>
    <dgm:cxn modelId="{59DC1A05-EC6F-46A8-A252-348D3B56F11F}" srcId="{57EC30CD-BBCB-473E-A27D-0BBC3C704E36}" destId="{E726DE5E-07E2-405B-8CBB-1D2C3A2F3B86}" srcOrd="0" destOrd="0" parTransId="{CA65CD08-5219-4DEE-AFD5-07ABA8065234}" sibTransId="{A7EC9FCD-CF73-40B9-8F2E-ADC9AC371530}"/>
    <dgm:cxn modelId="{991E6107-1C36-46F8-842B-EC13E06B514D}" type="presOf" srcId="{57EC30CD-BBCB-473E-A27D-0BBC3C704E36}" destId="{FBB00301-7CDE-42F0-A838-F73A2F6B2A4C}" srcOrd="0" destOrd="0" presId="urn:microsoft.com/office/officeart/2005/8/layout/hProcess3"/>
    <dgm:cxn modelId="{1AC4C18F-6B09-481F-91D4-C17EE26C63C3}" type="presOf" srcId="{E726DE5E-07E2-405B-8CBB-1D2C3A2F3B86}" destId="{3AF53CBB-752B-4755-BF19-8031DAC9E433}" srcOrd="0" destOrd="0" presId="urn:microsoft.com/office/officeart/2005/8/layout/hProcess3"/>
    <dgm:cxn modelId="{5CE96ED0-69ED-4D03-B7F7-31CAE2946633}" type="presParOf" srcId="{FBB00301-7CDE-42F0-A838-F73A2F6B2A4C}" destId="{EE67BCDC-A419-4697-96BD-0E3083274D03}" srcOrd="0" destOrd="0" presId="urn:microsoft.com/office/officeart/2005/8/layout/hProcess3"/>
    <dgm:cxn modelId="{C6B6A84C-9042-4B56-BA55-FA7559FC5353}" type="presParOf" srcId="{FBB00301-7CDE-42F0-A838-F73A2F6B2A4C}" destId="{76A2E03B-0941-4CAC-B626-992E4168CD11}" srcOrd="1" destOrd="0" presId="urn:microsoft.com/office/officeart/2005/8/layout/hProcess3"/>
    <dgm:cxn modelId="{F780509D-6164-44CF-9522-E41CA8A416B8}" type="presParOf" srcId="{76A2E03B-0941-4CAC-B626-992E4168CD11}" destId="{449EFAFF-D341-42B1-909D-C83C903044AF}" srcOrd="0" destOrd="0" presId="urn:microsoft.com/office/officeart/2005/8/layout/hProcess3"/>
    <dgm:cxn modelId="{BAAADE4C-40E3-40D8-97B3-4F67FAFE8DF0}" type="presParOf" srcId="{76A2E03B-0941-4CAC-B626-992E4168CD11}" destId="{05E8F832-6953-4886-A324-877256527EE8}" srcOrd="1" destOrd="0" presId="urn:microsoft.com/office/officeart/2005/8/layout/hProcess3"/>
    <dgm:cxn modelId="{BFA5E29E-6F27-4B11-8CDF-648245B12157}" type="presParOf" srcId="{05E8F832-6953-4886-A324-877256527EE8}" destId="{7ACB3C8E-F245-4866-A2AE-182BBAED52AF}" srcOrd="0" destOrd="0" presId="urn:microsoft.com/office/officeart/2005/8/layout/hProcess3"/>
    <dgm:cxn modelId="{BCE07E41-7AFC-4E65-9A8D-0BBC6D50E8A3}" type="presParOf" srcId="{05E8F832-6953-4886-A324-877256527EE8}" destId="{3AF53CBB-752B-4755-BF19-8031DAC9E433}" srcOrd="1" destOrd="0" presId="urn:microsoft.com/office/officeart/2005/8/layout/hProcess3"/>
    <dgm:cxn modelId="{EFB28588-C688-43CE-81AF-6F8C92946364}" type="presParOf" srcId="{05E8F832-6953-4886-A324-877256527EE8}" destId="{E7C2F8CC-B5CF-4A51-A916-22E79693A984}" srcOrd="2" destOrd="0" presId="urn:microsoft.com/office/officeart/2005/8/layout/hProcess3"/>
    <dgm:cxn modelId="{16FFE9B3-B20B-4B67-BA55-CE51B05C54BF}" type="presParOf" srcId="{05E8F832-6953-4886-A324-877256527EE8}" destId="{D72E3A86-C253-4B0B-B550-7882B5882B08}" srcOrd="3" destOrd="0" presId="urn:microsoft.com/office/officeart/2005/8/layout/hProcess3"/>
    <dgm:cxn modelId="{C077D3CB-2395-4C40-B59C-4F3F35CF6EC2}" type="presParOf" srcId="{76A2E03B-0941-4CAC-B626-992E4168CD11}" destId="{74FB71FA-01B1-4B5B-B161-3CAB465E77A1}" srcOrd="2" destOrd="0" presId="urn:microsoft.com/office/officeart/2005/8/layout/hProcess3"/>
    <dgm:cxn modelId="{34BED4DA-7D5F-47E2-B057-57C09E6F76AD}" type="presParOf" srcId="{76A2E03B-0941-4CAC-B626-992E4168CD11}" destId="{E7C7D034-B2FF-40B6-9920-3AAE9750B750}" srcOrd="3" destOrd="0" presId="urn:microsoft.com/office/officeart/2005/8/layout/hProcess3"/>
    <dgm:cxn modelId="{FC9894EE-ECE1-4531-A1FC-6C71FCEACC10}" type="presParOf" srcId="{76A2E03B-0941-4CAC-B626-992E4168CD11}" destId="{998359B4-B569-48D8-B838-F043859C8C7B}" srcOrd="4" destOrd="0" presId="urn:microsoft.com/office/officeart/2005/8/layout/hProcess3"/>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8359B4-B569-48D8-B838-F043859C8C7B}">
      <dsp:nvSpPr>
        <dsp:cNvPr id="0" name=""/>
        <dsp:cNvSpPr/>
      </dsp:nvSpPr>
      <dsp:spPr>
        <a:xfrm>
          <a:off x="0" y="381001"/>
          <a:ext cx="1676400" cy="842397"/>
        </a:xfrm>
        <a:prstGeom prst="rightArrow">
          <a:avLst/>
        </a:prstGeom>
        <a:solidFill>
          <a:srgbClr val="7030A0"/>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73E8B95-6B2D-4625-A68F-0F61ECD950F2}">
      <dsp:nvSpPr>
        <dsp:cNvPr id="0" name=""/>
        <dsp:cNvSpPr/>
      </dsp:nvSpPr>
      <dsp:spPr>
        <a:xfrm flipH="1">
          <a:off x="153706" y="403111"/>
          <a:ext cx="1374249" cy="8270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42240" rIns="0" bIns="142240" numCol="1" spcCol="1270" anchor="ctr" anchorCtr="0">
          <a:noAutofit/>
        </a:bodyPr>
        <a:lstStyle/>
        <a:p>
          <a:pPr marL="0" lvl="0" indent="0" algn="ctr" defTabSz="622300">
            <a:lnSpc>
              <a:spcPct val="90000"/>
            </a:lnSpc>
            <a:spcBef>
              <a:spcPct val="0"/>
            </a:spcBef>
            <a:spcAft>
              <a:spcPts val="0"/>
            </a:spcAft>
            <a:buNone/>
          </a:pPr>
          <a:r>
            <a:rPr lang="en-US" sz="1400" kern="1200" dirty="0"/>
            <a:t>Packer </a:t>
          </a:r>
        </a:p>
        <a:p>
          <a:pPr marL="0" lvl="0" indent="0" algn="ctr" defTabSz="622300">
            <a:lnSpc>
              <a:spcPct val="90000"/>
            </a:lnSpc>
            <a:spcBef>
              <a:spcPct val="0"/>
            </a:spcBef>
            <a:spcAft>
              <a:spcPct val="35000"/>
            </a:spcAft>
            <a:buNone/>
          </a:pPr>
          <a:r>
            <a:rPr lang="en-US" sz="1400" kern="1200" dirty="0"/>
            <a:t>Control</a:t>
          </a:r>
        </a:p>
      </dsp:txBody>
      <dsp:txXfrm>
        <a:off x="153706" y="403111"/>
        <a:ext cx="1374249" cy="82705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8359B4-B569-48D8-B838-F043859C8C7B}">
      <dsp:nvSpPr>
        <dsp:cNvPr id="0" name=""/>
        <dsp:cNvSpPr/>
      </dsp:nvSpPr>
      <dsp:spPr>
        <a:xfrm>
          <a:off x="0" y="0"/>
          <a:ext cx="1848336" cy="928694"/>
        </a:xfrm>
        <a:prstGeom prst="rightArrow">
          <a:avLst/>
        </a:prstGeom>
        <a:solidFill>
          <a:srgbClr val="0070C0"/>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C0F6FA4-74B2-4624-8A9D-C45A740FCE99}">
      <dsp:nvSpPr>
        <dsp:cNvPr id="0" name=""/>
        <dsp:cNvSpPr/>
      </dsp:nvSpPr>
      <dsp:spPr>
        <a:xfrm>
          <a:off x="359973" y="217903"/>
          <a:ext cx="864303" cy="3714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42240" rIns="0" bIns="142240" numCol="1" spcCol="1270" anchor="ctr" anchorCtr="0">
          <a:noAutofit/>
        </a:bodyPr>
        <a:lstStyle/>
        <a:p>
          <a:pPr marL="0" lvl="0" indent="0" algn="ctr" defTabSz="622300">
            <a:lnSpc>
              <a:spcPct val="90000"/>
            </a:lnSpc>
            <a:spcBef>
              <a:spcPct val="0"/>
            </a:spcBef>
            <a:spcAft>
              <a:spcPct val="35000"/>
            </a:spcAft>
            <a:buNone/>
          </a:pPr>
          <a:r>
            <a:rPr lang="en-US" sz="1400" kern="1200" dirty="0"/>
            <a:t>Tare</a:t>
          </a:r>
          <a:endParaRPr lang="en-US" sz="1100" kern="1200" dirty="0"/>
        </a:p>
      </dsp:txBody>
      <dsp:txXfrm>
        <a:off x="359973" y="217903"/>
        <a:ext cx="864303" cy="37147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8359B4-B569-48D8-B838-F043859C8C7B}">
      <dsp:nvSpPr>
        <dsp:cNvPr id="0" name=""/>
        <dsp:cNvSpPr/>
      </dsp:nvSpPr>
      <dsp:spPr>
        <a:xfrm>
          <a:off x="0" y="0"/>
          <a:ext cx="1780722" cy="838200"/>
        </a:xfrm>
        <a:prstGeom prst="rightArrow">
          <a:avLst/>
        </a:prstGeom>
        <a:solidFill>
          <a:srgbClr val="C00000"/>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AF53CBB-752B-4755-BF19-8031DAC9E433}">
      <dsp:nvSpPr>
        <dsp:cNvPr id="0" name=""/>
        <dsp:cNvSpPr/>
      </dsp:nvSpPr>
      <dsp:spPr>
        <a:xfrm>
          <a:off x="0" y="169318"/>
          <a:ext cx="1459214" cy="512941"/>
        </a:xfrm>
        <a:prstGeom prst="rect">
          <a:avLst/>
        </a:prstGeom>
        <a:solidFill>
          <a:srgbClr val="C00000"/>
        </a:solidFill>
        <a:ln>
          <a:noFill/>
        </a:ln>
        <a:effectLst/>
      </dsp:spPr>
      <dsp:style>
        <a:lnRef idx="0">
          <a:scrgbClr r="0" g="0" b="0"/>
        </a:lnRef>
        <a:fillRef idx="0">
          <a:scrgbClr r="0" g="0" b="0"/>
        </a:fillRef>
        <a:effectRef idx="0">
          <a:scrgbClr r="0" g="0" b="0"/>
        </a:effectRef>
        <a:fontRef idx="minor"/>
      </dsp:style>
      <dsp:txBody>
        <a:bodyPr spcFirstLastPara="0" vert="horz" wrap="square" lIns="0" tIns="142240" rIns="0" bIns="142240" numCol="1" spcCol="1270" anchor="ctr" anchorCtr="0">
          <a:noAutofit/>
        </a:bodyPr>
        <a:lstStyle/>
        <a:p>
          <a:pPr marL="0" lvl="0" indent="0" algn="ctr" defTabSz="622300">
            <a:lnSpc>
              <a:spcPct val="90000"/>
            </a:lnSpc>
            <a:spcBef>
              <a:spcPct val="0"/>
            </a:spcBef>
            <a:spcAft>
              <a:spcPct val="35000"/>
            </a:spcAft>
            <a:buNone/>
          </a:pPr>
          <a:r>
            <a:rPr lang="en-US" sz="1400" kern="1200" dirty="0"/>
            <a:t>Weighing Accuracy</a:t>
          </a:r>
          <a:endParaRPr lang="en-US" sz="1000" kern="1200" dirty="0"/>
        </a:p>
      </dsp:txBody>
      <dsp:txXfrm>
        <a:off x="0" y="169318"/>
        <a:ext cx="1459214" cy="512941"/>
      </dsp:txXfrm>
    </dsp:sp>
  </dsp:spTree>
</dsp:drawing>
</file>

<file path=ppt/diagrams/layout1.xml><?xml version="1.0" encoding="utf-8"?>
<dgm:layoutDef xmlns:dgm="http://schemas.openxmlformats.org/drawingml/2006/diagram" xmlns:a="http://schemas.openxmlformats.org/drawingml/2006/main" uniqueId="urn:microsoft.com/office/officeart/2005/8/layout/hProcess3">
  <dgm:title val=""/>
  <dgm:desc val=""/>
  <dgm:catLst>
    <dgm:cat type="process" pri="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chOrder="t">
    <dgm:varLst>
      <dgm:dir/>
      <dgm:animLvl val="lvl"/>
      <dgm:resizeHandles val="exact"/>
    </dgm:varLst>
    <dgm:alg type="composite"/>
    <dgm:shape xmlns:r="http://schemas.openxmlformats.org/officeDocument/2006/relationships" r:blip="">
      <dgm:adjLst/>
    </dgm:shape>
    <dgm:presOf/>
    <dgm:constrLst>
      <dgm:constr type="w" for="ch" forName="dummy" refType="w"/>
      <dgm:constr type="h" for="ch" forName="dummy" refType="h"/>
      <dgm:constr type="h" for="ch" forName="dummy" refType="w" refFor="ch" refForName="dummy" op="lte" fact="0.4"/>
      <dgm:constr type="ctrX" for="ch" forName="dummy" refType="w" fact="0.5"/>
      <dgm:constr type="ctrY" for="ch" forName="dummy" refType="h" fact="0.5"/>
      <dgm:constr type="w" for="ch" forName="linH" refType="w"/>
      <dgm:constr type="h" for="ch" forName="linH" refType="h"/>
      <dgm:constr type="ctrX" for="ch" forName="linH" refType="w" fact="0.5"/>
      <dgm:constr type="ctrY" for="ch" forName="linH" refType="h" fact="0.5"/>
      <dgm:constr type="userP" for="ch" forName="linH" refType="h" refFor="ch" refForName="dummy" fact="0.25"/>
      <dgm:constr type="userT" for="des" forName="parTx" refType="w" refFor="ch" refForName="dummy" fact="0.2"/>
    </dgm:constrLst>
    <dgm:ruleLst/>
    <dgm:layoutNode name="dummy">
      <dgm:alg type="sp"/>
      <dgm:shape xmlns:r="http://schemas.openxmlformats.org/officeDocument/2006/relationships" r:blip="">
        <dgm:adjLst/>
      </dgm:shape>
      <dgm:presOf/>
      <dgm:constrLst/>
      <dgm:ruleLst/>
    </dgm:layoutNode>
    <dgm:layoutNode name="linH">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primFontSz" for="des" forName="parTx" val="65"/>
        <dgm:constr type="primFontSz" for="des" forName="desTx" refType="primFontSz" refFor="des" refForName="parTx" op="equ"/>
        <dgm:constr type="h" for="des" forName="parTx" refType="primFontSz" refFor="des" refForName="parTx"/>
        <dgm:constr type="h" for="des" forName="desTx" refType="primFontSz" refFor="des" refForName="parTx" fact="0.5"/>
        <dgm:constr type="h" for="des" forName="parTx" op="equ"/>
        <dgm:constr type="h" for="des" forName="desTx" op="equ"/>
        <dgm:constr type="h" for="ch" forName="backgroundArrow" refType="primFontSz" refFor="des" refForName="parTx" fact="2"/>
        <dgm:constr type="h" for="ch" forName="backgroundArrow" refType="h" refFor="des" refForName="parTx" op="lte" fact="2"/>
        <dgm:constr type="h" for="ch" forName="backgroundArrow" refType="h" refFor="des" refForName="parTx" op="gte" fact="2"/>
        <dgm:constr type="h" for="des" forName="spVertical1" refType="primFontSz" refFor="des" refForName="parTx" fact="0.5"/>
        <dgm:constr type="h" for="des" forName="spVertical1" refType="h" refFor="des" refForName="parTx" op="lte" fact="0.5"/>
        <dgm:constr type="h" for="des" forName="spVertical1" refType="h" refFor="des" refForName="parTx" op="gte" fact="0.5"/>
        <dgm:constr type="h" for="des" forName="spVertical2" refType="primFontSz" refFor="des" refForName="parTx" fact="0.5"/>
        <dgm:constr type="h" for="des" forName="spVertical2" refType="h" refFor="des" refForName="parTx" op="lte" fact="0.5"/>
        <dgm:constr type="h" for="des" forName="spVertical2" refType="h" refFor="des" refForName="parTx" op="gte" fact="0.5"/>
        <dgm:constr type="h" for="des" forName="spVertical3" refType="primFontSz" refFor="des" refForName="parTx" fact="-0.4"/>
        <dgm:constr type="h" for="des" forName="spVertical3" refType="h" refFor="des" refForName="parTx" op="lte" fact="-0.4"/>
        <dgm:constr type="h" for="des" forName="spVertical3" refType="h" refFor="des" refForName="parTx" op="gte" fact="-0.4"/>
        <dgm:constr type="w" for="ch" forName="backgroundArrow" refType="w"/>
        <dgm:constr type="w" for="ch" forName="negArrow" refType="w" fact="-1"/>
        <dgm:constr type="w" for="ch" forName="linV" refType="w"/>
        <dgm:constr type="w" for="ch" forName="space" refType="w" refFor="ch" refForName="linV" fact="0.2"/>
        <dgm:constr type="w" for="ch" forName="padding1" refType="w" fact="0.08"/>
        <dgm:constr type="userP"/>
        <dgm:constr type="w" for="ch" forName="padding2" refType="userP"/>
      </dgm:constrLst>
      <dgm:ruleLst>
        <dgm:rule type="w" for="ch" forName="linV" val="0" fact="NaN" max="NaN"/>
        <dgm:rule type="primFontSz" for="des" forName="parTx" val="5" fact="NaN" max="NaN"/>
      </dgm:ruleLst>
      <dgm:layoutNode name="padding1">
        <dgm:alg type="sp"/>
        <dgm:shape xmlns:r="http://schemas.openxmlformats.org/officeDocument/2006/relationships" r:blip="">
          <dgm:adjLst/>
        </dgm:shape>
        <dgm:presOf/>
        <dgm:constrLst/>
        <dgm:ruleLst/>
      </dgm:layoutNode>
      <dgm:forEach name="Name4" axis="ch" ptType="node">
        <dgm:layoutNode name="linV">
          <dgm:alg type="lin">
            <dgm:param type="linDir" val="fromT"/>
          </dgm:alg>
          <dgm:shape xmlns:r="http://schemas.openxmlformats.org/officeDocument/2006/relationships" r:blip="">
            <dgm:adjLst/>
          </dgm:shape>
          <dgm:presOf/>
          <dgm:constrLst>
            <dgm:constr type="w" for="ch" forName="spVertical1" refType="w"/>
            <dgm:constr type="w" for="ch" forName="parTx" refType="w"/>
            <dgm:constr type="w" for="ch" forName="spVertical2" refType="w"/>
            <dgm:constr type="w" for="ch" forName="spVertical3" refType="w"/>
            <dgm:constr type="w" for="ch" forName="desTx" refType="w"/>
          </dgm:constrLst>
          <dgm:ruleLst/>
          <dgm:layoutNode name="spVertical1">
            <dgm:alg type="sp"/>
            <dgm:shape xmlns:r="http://schemas.openxmlformats.org/officeDocument/2006/relationships" r:blip="">
              <dgm:adjLst/>
            </dgm:shape>
            <dgm:presOf/>
            <dgm:constrLst/>
            <dgm:ruleLst/>
          </dgm:layoutNode>
          <dgm:layoutNode name="parTx" styleLbl="revTx">
            <dgm:varLst>
              <dgm:chMax val="0"/>
              <dgm:chPref val="0"/>
              <dgm:bulletEnabled val="1"/>
            </dgm:varLst>
            <dgm:choose name="Name5">
              <dgm:if name="Name6" axis="root des" ptType="all node" func="maxDepth" op="gt" val="1">
                <dgm:alg type="tx">
                  <dgm:param type="parTxLTRAlign" val="l"/>
                  <dgm:param type="parTxRTLAlign" val="r"/>
                </dgm:alg>
              </dgm:if>
              <dgm:else name="Name7">
                <dgm:alg type="tx">
                  <dgm:param type="parTxLTRAlign" val="ctr"/>
                  <dgm:param type="parTxRTLAlign" val="ctr"/>
                </dgm:alg>
              </dgm:else>
            </dgm:choose>
            <dgm:shape xmlns:r="http://schemas.openxmlformats.org/officeDocument/2006/relationships" type="rect" r:blip="">
              <dgm:adjLst/>
            </dgm:shape>
            <dgm:presOf axis="self" ptType="node"/>
            <dgm:choose name="Name8">
              <dgm:if name="Name9" func="var" arg="dir" op="equ" val="norm">
                <dgm:constrLst>
                  <dgm:constr type="userT"/>
                  <dgm:constr type="h" refType="userT" op="lte"/>
                  <dgm:constr type="tMarg" refType="primFontSz" fact="0.8"/>
                  <dgm:constr type="bMarg" refType="tMarg"/>
                  <dgm:constr type="lMarg"/>
                  <dgm:constr type="rMarg"/>
                </dgm:constrLst>
              </dgm:if>
              <dgm:else name="Name10">
                <dgm:constrLst>
                  <dgm:constr type="userT"/>
                  <dgm:constr type="h" refType="userT" op="lte"/>
                  <dgm:constr type="tMarg" refType="primFontSz" fact="0.8"/>
                  <dgm:constr type="bMarg" refType="tMarg"/>
                  <dgm:constr type="lMarg"/>
                  <dgm:constr type="rMarg"/>
                </dgm:constrLst>
              </dgm:else>
            </dgm:choose>
            <dgm:ruleLst>
              <dgm:rule type="h" val="INF" fact="NaN" max="NaN"/>
            </dgm:ruleLst>
          </dgm:layoutNode>
          <dgm:layoutNode name="spVertical2">
            <dgm:alg type="sp"/>
            <dgm:shape xmlns:r="http://schemas.openxmlformats.org/officeDocument/2006/relationships" r:blip="">
              <dgm:adjLst/>
            </dgm:shape>
            <dgm:presOf/>
            <dgm:constrLst/>
            <dgm:ruleLst/>
          </dgm:layoutNode>
          <dgm:layoutNode name="spVertical3">
            <dgm:alg type="sp"/>
            <dgm:shape xmlns:r="http://schemas.openxmlformats.org/officeDocument/2006/relationships" r:blip="">
              <dgm:adjLst/>
            </dgm:shape>
            <dgm:presOf/>
            <dgm:constrLst/>
            <dgm:ruleLst/>
          </dgm:layoutNode>
          <dgm:choose name="Name11">
            <dgm:if name="Name12" axis="ch" ptType="node" func="cnt" op="gte" val="1">
              <dgm:layoutNode name="desTx" styleLbl="revTx">
                <dgm:varLst>
                  <dgm:bulletEnabled val="1"/>
                </dgm:varLst>
                <dgm:alg type="tx">
                  <dgm:param type="stBulletLvl" val="1"/>
                </dgm:alg>
                <dgm:shape xmlns:r="http://schemas.openxmlformats.org/officeDocument/2006/relationships" type="rect" r:blip="">
                  <dgm:adjLst/>
                </dgm:shape>
                <dgm:presOf axis="des" ptType="node"/>
                <dgm:constrLst>
                  <dgm:constr type="tMarg"/>
                  <dgm:constr type="bMarg"/>
                  <dgm:constr type="rMarg"/>
                  <dgm:constr type="lMarg"/>
                </dgm:constrLst>
                <dgm:ruleLst>
                  <dgm:rule type="h" val="INF" fact="NaN" max="NaN"/>
                </dgm:ruleLst>
              </dgm:layoutNode>
            </dgm:if>
            <dgm:else name="Name13"/>
          </dgm:choose>
        </dgm:layoutNod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name="padding2">
        <dgm:alg type="sp"/>
        <dgm:shape xmlns:r="http://schemas.openxmlformats.org/officeDocument/2006/relationships" r:blip="">
          <dgm:adjLst/>
        </dgm:shape>
        <dgm:presOf/>
        <dgm:constrLst/>
        <dgm:ruleLst/>
      </dgm:layoutNode>
      <dgm:layoutNode name="negArrow">
        <dgm:alg type="sp"/>
        <dgm:shape xmlns:r="http://schemas.openxmlformats.org/officeDocument/2006/relationships" r:blip="">
          <dgm:adjLst/>
        </dgm:shape>
        <dgm:presOf/>
        <dgm:constrLst/>
        <dgm:ruleLst/>
      </dgm:layoutNode>
      <dgm:layoutNode name="backgroundArrow" styleLbl="node1">
        <dgm:alg type="sp"/>
        <dgm:choose name="Name15">
          <dgm:if name="Name16" func="var" arg="dir" op="equ" val="norm">
            <dgm:shape xmlns:r="http://schemas.openxmlformats.org/officeDocument/2006/relationships" type="rightArrow" r:blip="">
              <dgm:adjLst/>
            </dgm:shape>
          </dgm:if>
          <dgm:else name="Name17">
            <dgm:shape xmlns:r="http://schemas.openxmlformats.org/officeDocument/2006/relationships" type="leftArrow" r:blip="">
              <dgm:adjLst/>
            </dgm:shape>
          </dgm:else>
        </dgm:choose>
        <dgm:presOf/>
        <dgm:constrLst/>
        <dgm:ruleLst/>
      </dgm:layoutNode>
    </dgm:layoutNode>
  </dgm:layoutNode>
</dgm:layoutDef>
</file>

<file path=ppt/diagrams/layout2.xml><?xml version="1.0" encoding="utf-8"?>
<dgm:layoutDef xmlns:dgm="http://schemas.openxmlformats.org/drawingml/2006/diagram" xmlns:a="http://schemas.openxmlformats.org/drawingml/2006/main" uniqueId="urn:microsoft.com/office/officeart/2005/8/layout/hProcess3">
  <dgm:title val=""/>
  <dgm:desc val=""/>
  <dgm:catLst>
    <dgm:cat type="process" pri="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chOrder="t">
    <dgm:varLst>
      <dgm:dir/>
      <dgm:animLvl val="lvl"/>
      <dgm:resizeHandles val="exact"/>
    </dgm:varLst>
    <dgm:alg type="composite"/>
    <dgm:shape xmlns:r="http://schemas.openxmlformats.org/officeDocument/2006/relationships" r:blip="">
      <dgm:adjLst/>
    </dgm:shape>
    <dgm:presOf/>
    <dgm:constrLst>
      <dgm:constr type="w" for="ch" forName="dummy" refType="w"/>
      <dgm:constr type="h" for="ch" forName="dummy" refType="h"/>
      <dgm:constr type="h" for="ch" forName="dummy" refType="w" refFor="ch" refForName="dummy" op="lte" fact="0.4"/>
      <dgm:constr type="ctrX" for="ch" forName="dummy" refType="w" fact="0.5"/>
      <dgm:constr type="ctrY" for="ch" forName="dummy" refType="h" fact="0.5"/>
      <dgm:constr type="w" for="ch" forName="linH" refType="w"/>
      <dgm:constr type="h" for="ch" forName="linH" refType="h"/>
      <dgm:constr type="ctrX" for="ch" forName="linH" refType="w" fact="0.5"/>
      <dgm:constr type="ctrY" for="ch" forName="linH" refType="h" fact="0.5"/>
      <dgm:constr type="userP" for="ch" forName="linH" refType="h" refFor="ch" refForName="dummy" fact="0.25"/>
      <dgm:constr type="userT" for="des" forName="parTx" refType="w" refFor="ch" refForName="dummy" fact="0.2"/>
    </dgm:constrLst>
    <dgm:ruleLst/>
    <dgm:layoutNode name="dummy">
      <dgm:alg type="sp"/>
      <dgm:shape xmlns:r="http://schemas.openxmlformats.org/officeDocument/2006/relationships" r:blip="">
        <dgm:adjLst/>
      </dgm:shape>
      <dgm:presOf/>
      <dgm:constrLst/>
      <dgm:ruleLst/>
    </dgm:layoutNode>
    <dgm:layoutNode name="linH">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primFontSz" for="des" forName="parTx" val="65"/>
        <dgm:constr type="primFontSz" for="des" forName="desTx" refType="primFontSz" refFor="des" refForName="parTx" op="equ"/>
        <dgm:constr type="h" for="des" forName="parTx" refType="primFontSz" refFor="des" refForName="parTx"/>
        <dgm:constr type="h" for="des" forName="desTx" refType="primFontSz" refFor="des" refForName="parTx" fact="0.5"/>
        <dgm:constr type="h" for="des" forName="parTx" op="equ"/>
        <dgm:constr type="h" for="des" forName="desTx" op="equ"/>
        <dgm:constr type="h" for="ch" forName="backgroundArrow" refType="primFontSz" refFor="des" refForName="parTx" fact="2"/>
        <dgm:constr type="h" for="ch" forName="backgroundArrow" refType="h" refFor="des" refForName="parTx" op="lte" fact="2"/>
        <dgm:constr type="h" for="ch" forName="backgroundArrow" refType="h" refFor="des" refForName="parTx" op="gte" fact="2"/>
        <dgm:constr type="h" for="des" forName="spVertical1" refType="primFontSz" refFor="des" refForName="parTx" fact="0.5"/>
        <dgm:constr type="h" for="des" forName="spVertical1" refType="h" refFor="des" refForName="parTx" op="lte" fact="0.5"/>
        <dgm:constr type="h" for="des" forName="spVertical1" refType="h" refFor="des" refForName="parTx" op="gte" fact="0.5"/>
        <dgm:constr type="h" for="des" forName="spVertical2" refType="primFontSz" refFor="des" refForName="parTx" fact="0.5"/>
        <dgm:constr type="h" for="des" forName="spVertical2" refType="h" refFor="des" refForName="parTx" op="lte" fact="0.5"/>
        <dgm:constr type="h" for="des" forName="spVertical2" refType="h" refFor="des" refForName="parTx" op="gte" fact="0.5"/>
        <dgm:constr type="h" for="des" forName="spVertical3" refType="primFontSz" refFor="des" refForName="parTx" fact="-0.4"/>
        <dgm:constr type="h" for="des" forName="spVertical3" refType="h" refFor="des" refForName="parTx" op="lte" fact="-0.4"/>
        <dgm:constr type="h" for="des" forName="spVertical3" refType="h" refFor="des" refForName="parTx" op="gte" fact="-0.4"/>
        <dgm:constr type="w" for="ch" forName="backgroundArrow" refType="w"/>
        <dgm:constr type="w" for="ch" forName="negArrow" refType="w" fact="-1"/>
        <dgm:constr type="w" for="ch" forName="linV" refType="w"/>
        <dgm:constr type="w" for="ch" forName="space" refType="w" refFor="ch" refForName="linV" fact="0.2"/>
        <dgm:constr type="w" for="ch" forName="padding1" refType="w" fact="0.08"/>
        <dgm:constr type="userP"/>
        <dgm:constr type="w" for="ch" forName="padding2" refType="userP"/>
      </dgm:constrLst>
      <dgm:ruleLst>
        <dgm:rule type="w" for="ch" forName="linV" val="0" fact="NaN" max="NaN"/>
        <dgm:rule type="primFontSz" for="des" forName="parTx" val="5" fact="NaN" max="NaN"/>
      </dgm:ruleLst>
      <dgm:layoutNode name="padding1">
        <dgm:alg type="sp"/>
        <dgm:shape xmlns:r="http://schemas.openxmlformats.org/officeDocument/2006/relationships" r:blip="">
          <dgm:adjLst/>
        </dgm:shape>
        <dgm:presOf/>
        <dgm:constrLst/>
        <dgm:ruleLst/>
      </dgm:layoutNode>
      <dgm:forEach name="Name4" axis="ch" ptType="node">
        <dgm:layoutNode name="linV">
          <dgm:alg type="lin">
            <dgm:param type="linDir" val="fromT"/>
          </dgm:alg>
          <dgm:shape xmlns:r="http://schemas.openxmlformats.org/officeDocument/2006/relationships" r:blip="">
            <dgm:adjLst/>
          </dgm:shape>
          <dgm:presOf/>
          <dgm:constrLst>
            <dgm:constr type="w" for="ch" forName="spVertical1" refType="w"/>
            <dgm:constr type="w" for="ch" forName="parTx" refType="w"/>
            <dgm:constr type="w" for="ch" forName="spVertical2" refType="w"/>
            <dgm:constr type="w" for="ch" forName="spVertical3" refType="w"/>
            <dgm:constr type="w" for="ch" forName="desTx" refType="w"/>
          </dgm:constrLst>
          <dgm:ruleLst/>
          <dgm:layoutNode name="spVertical1">
            <dgm:alg type="sp"/>
            <dgm:shape xmlns:r="http://schemas.openxmlformats.org/officeDocument/2006/relationships" r:blip="">
              <dgm:adjLst/>
            </dgm:shape>
            <dgm:presOf/>
            <dgm:constrLst/>
            <dgm:ruleLst/>
          </dgm:layoutNode>
          <dgm:layoutNode name="parTx" styleLbl="revTx">
            <dgm:varLst>
              <dgm:chMax val="0"/>
              <dgm:chPref val="0"/>
              <dgm:bulletEnabled val="1"/>
            </dgm:varLst>
            <dgm:choose name="Name5">
              <dgm:if name="Name6" axis="root des" ptType="all node" func="maxDepth" op="gt" val="1">
                <dgm:alg type="tx">
                  <dgm:param type="parTxLTRAlign" val="l"/>
                  <dgm:param type="parTxRTLAlign" val="r"/>
                </dgm:alg>
              </dgm:if>
              <dgm:else name="Name7">
                <dgm:alg type="tx">
                  <dgm:param type="parTxLTRAlign" val="ctr"/>
                  <dgm:param type="parTxRTLAlign" val="ctr"/>
                </dgm:alg>
              </dgm:else>
            </dgm:choose>
            <dgm:shape xmlns:r="http://schemas.openxmlformats.org/officeDocument/2006/relationships" type="rect" r:blip="">
              <dgm:adjLst/>
            </dgm:shape>
            <dgm:presOf axis="self" ptType="node"/>
            <dgm:choose name="Name8">
              <dgm:if name="Name9" func="var" arg="dir" op="equ" val="norm">
                <dgm:constrLst>
                  <dgm:constr type="userT"/>
                  <dgm:constr type="h" refType="userT" op="lte"/>
                  <dgm:constr type="tMarg" refType="primFontSz" fact="0.8"/>
                  <dgm:constr type="bMarg" refType="tMarg"/>
                  <dgm:constr type="lMarg"/>
                  <dgm:constr type="rMarg"/>
                </dgm:constrLst>
              </dgm:if>
              <dgm:else name="Name10">
                <dgm:constrLst>
                  <dgm:constr type="userT"/>
                  <dgm:constr type="h" refType="userT" op="lte"/>
                  <dgm:constr type="tMarg" refType="primFontSz" fact="0.8"/>
                  <dgm:constr type="bMarg" refType="tMarg"/>
                  <dgm:constr type="lMarg"/>
                  <dgm:constr type="rMarg"/>
                </dgm:constrLst>
              </dgm:else>
            </dgm:choose>
            <dgm:ruleLst>
              <dgm:rule type="h" val="INF" fact="NaN" max="NaN"/>
            </dgm:ruleLst>
          </dgm:layoutNode>
          <dgm:layoutNode name="spVertical2">
            <dgm:alg type="sp"/>
            <dgm:shape xmlns:r="http://schemas.openxmlformats.org/officeDocument/2006/relationships" r:blip="">
              <dgm:adjLst/>
            </dgm:shape>
            <dgm:presOf/>
            <dgm:constrLst/>
            <dgm:ruleLst/>
          </dgm:layoutNode>
          <dgm:layoutNode name="spVertical3">
            <dgm:alg type="sp"/>
            <dgm:shape xmlns:r="http://schemas.openxmlformats.org/officeDocument/2006/relationships" r:blip="">
              <dgm:adjLst/>
            </dgm:shape>
            <dgm:presOf/>
            <dgm:constrLst/>
            <dgm:ruleLst/>
          </dgm:layoutNode>
          <dgm:choose name="Name11">
            <dgm:if name="Name12" axis="ch" ptType="node" func="cnt" op="gte" val="1">
              <dgm:layoutNode name="desTx" styleLbl="revTx">
                <dgm:varLst>
                  <dgm:bulletEnabled val="1"/>
                </dgm:varLst>
                <dgm:alg type="tx">
                  <dgm:param type="stBulletLvl" val="1"/>
                </dgm:alg>
                <dgm:shape xmlns:r="http://schemas.openxmlformats.org/officeDocument/2006/relationships" type="rect" r:blip="">
                  <dgm:adjLst/>
                </dgm:shape>
                <dgm:presOf axis="des" ptType="node"/>
                <dgm:constrLst>
                  <dgm:constr type="tMarg"/>
                  <dgm:constr type="bMarg"/>
                  <dgm:constr type="rMarg"/>
                  <dgm:constr type="lMarg"/>
                </dgm:constrLst>
                <dgm:ruleLst>
                  <dgm:rule type="h" val="INF" fact="NaN" max="NaN"/>
                </dgm:ruleLst>
              </dgm:layoutNode>
            </dgm:if>
            <dgm:else name="Name13"/>
          </dgm:choose>
        </dgm:layoutNod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name="padding2">
        <dgm:alg type="sp"/>
        <dgm:shape xmlns:r="http://schemas.openxmlformats.org/officeDocument/2006/relationships" r:blip="">
          <dgm:adjLst/>
        </dgm:shape>
        <dgm:presOf/>
        <dgm:constrLst/>
        <dgm:ruleLst/>
      </dgm:layoutNode>
      <dgm:layoutNode name="negArrow">
        <dgm:alg type="sp"/>
        <dgm:shape xmlns:r="http://schemas.openxmlformats.org/officeDocument/2006/relationships" r:blip="">
          <dgm:adjLst/>
        </dgm:shape>
        <dgm:presOf/>
        <dgm:constrLst/>
        <dgm:ruleLst/>
      </dgm:layoutNode>
      <dgm:layoutNode name="backgroundArrow" styleLbl="node1">
        <dgm:alg type="sp"/>
        <dgm:choose name="Name15">
          <dgm:if name="Name16" func="var" arg="dir" op="equ" val="norm">
            <dgm:shape xmlns:r="http://schemas.openxmlformats.org/officeDocument/2006/relationships" type="rightArrow" r:blip="">
              <dgm:adjLst/>
            </dgm:shape>
          </dgm:if>
          <dgm:else name="Name17">
            <dgm:shape xmlns:r="http://schemas.openxmlformats.org/officeDocument/2006/relationships" type="leftArrow" r:blip="">
              <dgm:adjLst/>
            </dgm:shape>
          </dgm:else>
        </dgm:choose>
        <dgm:presOf/>
        <dgm:constrLst/>
        <dgm:ruleLst/>
      </dgm:layoutNode>
    </dgm:layoutNode>
  </dgm:layoutNode>
</dgm:layoutDef>
</file>

<file path=ppt/diagrams/layout3.xml><?xml version="1.0" encoding="utf-8"?>
<dgm:layoutDef xmlns:dgm="http://schemas.openxmlformats.org/drawingml/2006/diagram" xmlns:a="http://schemas.openxmlformats.org/drawingml/2006/main" uniqueId="urn:microsoft.com/office/officeart/2005/8/layout/hProcess3">
  <dgm:title val=""/>
  <dgm:desc val=""/>
  <dgm:catLst>
    <dgm:cat type="process" pri="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chOrder="t">
    <dgm:varLst>
      <dgm:dir/>
      <dgm:animLvl val="lvl"/>
      <dgm:resizeHandles val="exact"/>
    </dgm:varLst>
    <dgm:alg type="composite"/>
    <dgm:shape xmlns:r="http://schemas.openxmlformats.org/officeDocument/2006/relationships" r:blip="">
      <dgm:adjLst/>
    </dgm:shape>
    <dgm:presOf/>
    <dgm:constrLst>
      <dgm:constr type="w" for="ch" forName="dummy" refType="w"/>
      <dgm:constr type="h" for="ch" forName="dummy" refType="h"/>
      <dgm:constr type="h" for="ch" forName="dummy" refType="w" refFor="ch" refForName="dummy" op="lte" fact="0.4"/>
      <dgm:constr type="ctrX" for="ch" forName="dummy" refType="w" fact="0.5"/>
      <dgm:constr type="ctrY" for="ch" forName="dummy" refType="h" fact="0.5"/>
      <dgm:constr type="w" for="ch" forName="linH" refType="w"/>
      <dgm:constr type="h" for="ch" forName="linH" refType="h"/>
      <dgm:constr type="ctrX" for="ch" forName="linH" refType="w" fact="0.5"/>
      <dgm:constr type="ctrY" for="ch" forName="linH" refType="h" fact="0.5"/>
      <dgm:constr type="userP" for="ch" forName="linH" refType="h" refFor="ch" refForName="dummy" fact="0.25"/>
      <dgm:constr type="userT" for="des" forName="parTx" refType="w" refFor="ch" refForName="dummy" fact="0.2"/>
    </dgm:constrLst>
    <dgm:ruleLst/>
    <dgm:layoutNode name="dummy">
      <dgm:alg type="sp"/>
      <dgm:shape xmlns:r="http://schemas.openxmlformats.org/officeDocument/2006/relationships" r:blip="">
        <dgm:adjLst/>
      </dgm:shape>
      <dgm:presOf/>
      <dgm:constrLst/>
      <dgm:ruleLst/>
    </dgm:layoutNode>
    <dgm:layoutNode name="linH">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primFontSz" for="des" forName="parTx" val="65"/>
        <dgm:constr type="primFontSz" for="des" forName="desTx" refType="primFontSz" refFor="des" refForName="parTx" op="equ"/>
        <dgm:constr type="h" for="des" forName="parTx" refType="primFontSz" refFor="des" refForName="parTx"/>
        <dgm:constr type="h" for="des" forName="desTx" refType="primFontSz" refFor="des" refForName="parTx" fact="0.5"/>
        <dgm:constr type="h" for="des" forName="parTx" op="equ"/>
        <dgm:constr type="h" for="des" forName="desTx" op="equ"/>
        <dgm:constr type="h" for="ch" forName="backgroundArrow" refType="primFontSz" refFor="des" refForName="parTx" fact="2"/>
        <dgm:constr type="h" for="ch" forName="backgroundArrow" refType="h" refFor="des" refForName="parTx" op="lte" fact="2"/>
        <dgm:constr type="h" for="ch" forName="backgroundArrow" refType="h" refFor="des" refForName="parTx" op="gte" fact="2"/>
        <dgm:constr type="h" for="des" forName="spVertical1" refType="primFontSz" refFor="des" refForName="parTx" fact="0.5"/>
        <dgm:constr type="h" for="des" forName="spVertical1" refType="h" refFor="des" refForName="parTx" op="lte" fact="0.5"/>
        <dgm:constr type="h" for="des" forName="spVertical1" refType="h" refFor="des" refForName="parTx" op="gte" fact="0.5"/>
        <dgm:constr type="h" for="des" forName="spVertical2" refType="primFontSz" refFor="des" refForName="parTx" fact="0.5"/>
        <dgm:constr type="h" for="des" forName="spVertical2" refType="h" refFor="des" refForName="parTx" op="lte" fact="0.5"/>
        <dgm:constr type="h" for="des" forName="spVertical2" refType="h" refFor="des" refForName="parTx" op="gte" fact="0.5"/>
        <dgm:constr type="h" for="des" forName="spVertical3" refType="primFontSz" refFor="des" refForName="parTx" fact="-0.4"/>
        <dgm:constr type="h" for="des" forName="spVertical3" refType="h" refFor="des" refForName="parTx" op="lte" fact="-0.4"/>
        <dgm:constr type="h" for="des" forName="spVertical3" refType="h" refFor="des" refForName="parTx" op="gte" fact="-0.4"/>
        <dgm:constr type="w" for="ch" forName="backgroundArrow" refType="w"/>
        <dgm:constr type="w" for="ch" forName="negArrow" refType="w" fact="-1"/>
        <dgm:constr type="w" for="ch" forName="linV" refType="w"/>
        <dgm:constr type="w" for="ch" forName="space" refType="w" refFor="ch" refForName="linV" fact="0.2"/>
        <dgm:constr type="w" for="ch" forName="padding1" refType="w" fact="0.08"/>
        <dgm:constr type="userP"/>
        <dgm:constr type="w" for="ch" forName="padding2" refType="userP"/>
      </dgm:constrLst>
      <dgm:ruleLst>
        <dgm:rule type="w" for="ch" forName="linV" val="0" fact="NaN" max="NaN"/>
        <dgm:rule type="primFontSz" for="des" forName="parTx" val="5" fact="NaN" max="NaN"/>
      </dgm:ruleLst>
      <dgm:layoutNode name="padding1">
        <dgm:alg type="sp"/>
        <dgm:shape xmlns:r="http://schemas.openxmlformats.org/officeDocument/2006/relationships" r:blip="">
          <dgm:adjLst/>
        </dgm:shape>
        <dgm:presOf/>
        <dgm:constrLst/>
        <dgm:ruleLst/>
      </dgm:layoutNode>
      <dgm:forEach name="Name4" axis="ch" ptType="node">
        <dgm:layoutNode name="linV">
          <dgm:alg type="lin">
            <dgm:param type="linDir" val="fromT"/>
          </dgm:alg>
          <dgm:shape xmlns:r="http://schemas.openxmlformats.org/officeDocument/2006/relationships" r:blip="">
            <dgm:adjLst/>
          </dgm:shape>
          <dgm:presOf/>
          <dgm:constrLst>
            <dgm:constr type="w" for="ch" forName="spVertical1" refType="w"/>
            <dgm:constr type="w" for="ch" forName="parTx" refType="w"/>
            <dgm:constr type="w" for="ch" forName="spVertical2" refType="w"/>
            <dgm:constr type="w" for="ch" forName="spVertical3" refType="w"/>
            <dgm:constr type="w" for="ch" forName="desTx" refType="w"/>
          </dgm:constrLst>
          <dgm:ruleLst/>
          <dgm:layoutNode name="spVertical1">
            <dgm:alg type="sp"/>
            <dgm:shape xmlns:r="http://schemas.openxmlformats.org/officeDocument/2006/relationships" r:blip="">
              <dgm:adjLst/>
            </dgm:shape>
            <dgm:presOf/>
            <dgm:constrLst/>
            <dgm:ruleLst/>
          </dgm:layoutNode>
          <dgm:layoutNode name="parTx" styleLbl="revTx">
            <dgm:varLst>
              <dgm:chMax val="0"/>
              <dgm:chPref val="0"/>
              <dgm:bulletEnabled val="1"/>
            </dgm:varLst>
            <dgm:choose name="Name5">
              <dgm:if name="Name6" axis="root des" ptType="all node" func="maxDepth" op="gt" val="1">
                <dgm:alg type="tx">
                  <dgm:param type="parTxLTRAlign" val="l"/>
                  <dgm:param type="parTxRTLAlign" val="r"/>
                </dgm:alg>
              </dgm:if>
              <dgm:else name="Name7">
                <dgm:alg type="tx">
                  <dgm:param type="parTxLTRAlign" val="ctr"/>
                  <dgm:param type="parTxRTLAlign" val="ctr"/>
                </dgm:alg>
              </dgm:else>
            </dgm:choose>
            <dgm:shape xmlns:r="http://schemas.openxmlformats.org/officeDocument/2006/relationships" type="rect" r:blip="">
              <dgm:adjLst/>
            </dgm:shape>
            <dgm:presOf axis="self" ptType="node"/>
            <dgm:choose name="Name8">
              <dgm:if name="Name9" func="var" arg="dir" op="equ" val="norm">
                <dgm:constrLst>
                  <dgm:constr type="userT"/>
                  <dgm:constr type="h" refType="userT" op="lte"/>
                  <dgm:constr type="tMarg" refType="primFontSz" fact="0.8"/>
                  <dgm:constr type="bMarg" refType="tMarg"/>
                  <dgm:constr type="lMarg"/>
                  <dgm:constr type="rMarg"/>
                </dgm:constrLst>
              </dgm:if>
              <dgm:else name="Name10">
                <dgm:constrLst>
                  <dgm:constr type="userT"/>
                  <dgm:constr type="h" refType="userT" op="lte"/>
                  <dgm:constr type="tMarg" refType="primFontSz" fact="0.8"/>
                  <dgm:constr type="bMarg" refType="tMarg"/>
                  <dgm:constr type="lMarg"/>
                  <dgm:constr type="rMarg"/>
                </dgm:constrLst>
              </dgm:else>
            </dgm:choose>
            <dgm:ruleLst>
              <dgm:rule type="h" val="INF" fact="NaN" max="NaN"/>
            </dgm:ruleLst>
          </dgm:layoutNode>
          <dgm:layoutNode name="spVertical2">
            <dgm:alg type="sp"/>
            <dgm:shape xmlns:r="http://schemas.openxmlformats.org/officeDocument/2006/relationships" r:blip="">
              <dgm:adjLst/>
            </dgm:shape>
            <dgm:presOf/>
            <dgm:constrLst/>
            <dgm:ruleLst/>
          </dgm:layoutNode>
          <dgm:layoutNode name="spVertical3">
            <dgm:alg type="sp"/>
            <dgm:shape xmlns:r="http://schemas.openxmlformats.org/officeDocument/2006/relationships" r:blip="">
              <dgm:adjLst/>
            </dgm:shape>
            <dgm:presOf/>
            <dgm:constrLst/>
            <dgm:ruleLst/>
          </dgm:layoutNode>
          <dgm:choose name="Name11">
            <dgm:if name="Name12" axis="ch" ptType="node" func="cnt" op="gte" val="1">
              <dgm:layoutNode name="desTx" styleLbl="revTx">
                <dgm:varLst>
                  <dgm:bulletEnabled val="1"/>
                </dgm:varLst>
                <dgm:alg type="tx">
                  <dgm:param type="stBulletLvl" val="1"/>
                </dgm:alg>
                <dgm:shape xmlns:r="http://schemas.openxmlformats.org/officeDocument/2006/relationships" type="rect" r:blip="">
                  <dgm:adjLst/>
                </dgm:shape>
                <dgm:presOf axis="des" ptType="node"/>
                <dgm:constrLst>
                  <dgm:constr type="tMarg"/>
                  <dgm:constr type="bMarg"/>
                  <dgm:constr type="rMarg"/>
                  <dgm:constr type="lMarg"/>
                </dgm:constrLst>
                <dgm:ruleLst>
                  <dgm:rule type="h" val="INF" fact="NaN" max="NaN"/>
                </dgm:ruleLst>
              </dgm:layoutNode>
            </dgm:if>
            <dgm:else name="Name13"/>
          </dgm:choose>
        </dgm:layoutNod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name="padding2">
        <dgm:alg type="sp"/>
        <dgm:shape xmlns:r="http://schemas.openxmlformats.org/officeDocument/2006/relationships" r:blip="">
          <dgm:adjLst/>
        </dgm:shape>
        <dgm:presOf/>
        <dgm:constrLst/>
        <dgm:ruleLst/>
      </dgm:layoutNode>
      <dgm:layoutNode name="negArrow">
        <dgm:alg type="sp"/>
        <dgm:shape xmlns:r="http://schemas.openxmlformats.org/officeDocument/2006/relationships" r:blip="">
          <dgm:adjLst/>
        </dgm:shape>
        <dgm:presOf/>
        <dgm:constrLst/>
        <dgm:ruleLst/>
      </dgm:layoutNode>
      <dgm:layoutNode name="backgroundArrow" styleLbl="node1">
        <dgm:alg type="sp"/>
        <dgm:choose name="Name15">
          <dgm:if name="Name16" func="var" arg="dir" op="equ" val="norm">
            <dgm:shape xmlns:r="http://schemas.openxmlformats.org/officeDocument/2006/relationships" type="rightArrow" r:blip="">
              <dgm:adjLst/>
            </dgm:shape>
          </dgm:if>
          <dgm:else name="Name17">
            <dgm:shape xmlns:r="http://schemas.openxmlformats.org/officeDocument/2006/relationships" type="leftArrow" r:blip="">
              <dgm:adjLst/>
            </dgm:shape>
          </dgm:else>
        </dgm:choose>
        <dgm:presOf/>
        <dgm:constrLst/>
        <dgm:ruleLst/>
      </dgm:layoutNode>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57" tIns="48328" rIns="96657" bIns="48328" rtlCol="0"/>
          <a:lstStyle>
            <a:lvl1pPr algn="l">
              <a:defRPr sz="1300"/>
            </a:lvl1pPr>
          </a:lstStyle>
          <a:p>
            <a:endParaRPr lang="en-US" dirty="0"/>
          </a:p>
        </p:txBody>
      </p:sp>
      <p:sp>
        <p:nvSpPr>
          <p:cNvPr id="3" name="Date Placeholder 2"/>
          <p:cNvSpPr>
            <a:spLocks noGrp="1"/>
          </p:cNvSpPr>
          <p:nvPr>
            <p:ph type="dt" sz="quarter" idx="1"/>
          </p:nvPr>
        </p:nvSpPr>
        <p:spPr>
          <a:xfrm>
            <a:off x="4143587" y="0"/>
            <a:ext cx="3169920" cy="480060"/>
          </a:xfrm>
          <a:prstGeom prst="rect">
            <a:avLst/>
          </a:prstGeom>
        </p:spPr>
        <p:txBody>
          <a:bodyPr vert="horz" lIns="96657" tIns="48328" rIns="96657" bIns="48328" rtlCol="0"/>
          <a:lstStyle>
            <a:lvl1pPr algn="r">
              <a:defRPr sz="1300"/>
            </a:lvl1pPr>
          </a:lstStyle>
          <a:p>
            <a:r>
              <a:rPr lang="en-US"/>
              <a:t>March 2011</a:t>
            </a:r>
            <a:endParaRPr lang="en-US" dirty="0"/>
          </a:p>
        </p:txBody>
      </p:sp>
      <p:sp>
        <p:nvSpPr>
          <p:cNvPr id="4" name="Footer Placeholder 3"/>
          <p:cNvSpPr>
            <a:spLocks noGrp="1"/>
          </p:cNvSpPr>
          <p:nvPr>
            <p:ph type="ftr" sz="quarter" idx="2"/>
          </p:nvPr>
        </p:nvSpPr>
        <p:spPr>
          <a:xfrm>
            <a:off x="0" y="9119474"/>
            <a:ext cx="3169920" cy="480060"/>
          </a:xfrm>
          <a:prstGeom prst="rect">
            <a:avLst/>
          </a:prstGeom>
        </p:spPr>
        <p:txBody>
          <a:bodyPr vert="horz" lIns="96657" tIns="48328" rIns="96657" bIns="48328" rtlCol="0" anchor="b"/>
          <a:lstStyle>
            <a:lvl1pPr algn="l">
              <a:defRPr sz="1300"/>
            </a:lvl1pPr>
          </a:lstStyle>
          <a:p>
            <a:endParaRPr lang="en-US" dirty="0"/>
          </a:p>
        </p:txBody>
      </p:sp>
      <p:sp>
        <p:nvSpPr>
          <p:cNvPr id="5" name="Slide Number Placeholder 4"/>
          <p:cNvSpPr>
            <a:spLocks noGrp="1"/>
          </p:cNvSpPr>
          <p:nvPr>
            <p:ph type="sldNum" sz="quarter" idx="3"/>
          </p:nvPr>
        </p:nvSpPr>
        <p:spPr>
          <a:xfrm>
            <a:off x="4143587" y="9119474"/>
            <a:ext cx="3169920" cy="480060"/>
          </a:xfrm>
          <a:prstGeom prst="rect">
            <a:avLst/>
          </a:prstGeom>
        </p:spPr>
        <p:txBody>
          <a:bodyPr vert="horz" lIns="96657" tIns="48328" rIns="96657" bIns="48328" rtlCol="0" anchor="b"/>
          <a:lstStyle>
            <a:lvl1pPr algn="r">
              <a:defRPr sz="1300"/>
            </a:lvl1pPr>
          </a:lstStyle>
          <a:p>
            <a:fld id="{84B66E04-0200-4E36-97B7-1443671E1C80}" type="slidenum">
              <a:rPr lang="en-US" smtClean="0"/>
              <a:pPr/>
              <a:t>‹#›</a:t>
            </a:fld>
            <a:endParaRPr lang="en-US" dirty="0"/>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57" tIns="48328" rIns="96657" bIns="48328" rtlCol="0"/>
          <a:lstStyle>
            <a:lvl1pPr algn="l">
              <a:defRPr sz="1300"/>
            </a:lvl1pPr>
          </a:lstStyle>
          <a:p>
            <a:endParaRPr lang="en-US" dirty="0"/>
          </a:p>
        </p:txBody>
      </p:sp>
      <p:sp>
        <p:nvSpPr>
          <p:cNvPr id="3" name="Date Placeholder 2"/>
          <p:cNvSpPr>
            <a:spLocks noGrp="1"/>
          </p:cNvSpPr>
          <p:nvPr>
            <p:ph type="dt" idx="1"/>
          </p:nvPr>
        </p:nvSpPr>
        <p:spPr>
          <a:xfrm>
            <a:off x="4143587" y="0"/>
            <a:ext cx="3169920" cy="480060"/>
          </a:xfrm>
          <a:prstGeom prst="rect">
            <a:avLst/>
          </a:prstGeom>
        </p:spPr>
        <p:txBody>
          <a:bodyPr vert="horz" lIns="96657" tIns="48328" rIns="96657" bIns="48328" rtlCol="0"/>
          <a:lstStyle>
            <a:lvl1pPr algn="r">
              <a:defRPr sz="1300"/>
            </a:lvl1pPr>
          </a:lstStyle>
          <a:p>
            <a:r>
              <a:rPr lang="en-US"/>
              <a:t>March 2011</a:t>
            </a:r>
            <a:endParaRPr lang="en-US" dirty="0"/>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57" tIns="48328" rIns="96657" bIns="48328" rtlCol="0" anchor="ctr"/>
          <a:lstStyle/>
          <a:p>
            <a:endParaRPr lang="en-US" dirty="0"/>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57" tIns="48328" rIns="96657" bIns="48328"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0060"/>
          </a:xfrm>
          <a:prstGeom prst="rect">
            <a:avLst/>
          </a:prstGeom>
        </p:spPr>
        <p:txBody>
          <a:bodyPr vert="horz" lIns="96657" tIns="48328" rIns="96657" bIns="48328" rtlCol="0" anchor="b"/>
          <a:lstStyle>
            <a:lvl1pPr algn="l">
              <a:defRPr sz="1300"/>
            </a:lvl1pPr>
          </a:lstStyle>
          <a:p>
            <a:endParaRPr lang="en-US" dirty="0"/>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57" tIns="48328" rIns="96657" bIns="48328" rtlCol="0" anchor="b"/>
          <a:lstStyle>
            <a:lvl1pPr algn="r">
              <a:defRPr sz="1300"/>
            </a:lvl1pPr>
          </a:lstStyle>
          <a:p>
            <a:fld id="{934E04AE-583E-4E6E-B4B3-BD102BA92D61}" type="slidenum">
              <a:rPr lang="en-US" smtClean="0"/>
              <a:pPr/>
              <a:t>‹#›</a:t>
            </a:fld>
            <a:endParaRPr lang="en-US" dirty="0"/>
          </a:p>
        </p:txBody>
      </p:sp>
    </p:spTree>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25085CB0-D706-4A97-91AC-D98C6883ABED}" type="slidenum">
              <a:rPr lang="en-US" smtClean="0"/>
              <a:pPr>
                <a:defRPr/>
              </a:pPr>
              <a:t>16</a:t>
            </a:fld>
            <a:endParaRPr lang="en-US" dirty="0"/>
          </a:p>
        </p:txBody>
      </p:sp>
      <p:sp>
        <p:nvSpPr>
          <p:cNvPr id="5" name="Date Placeholder 4">
            <a:extLst>
              <a:ext uri="{FF2B5EF4-FFF2-40B4-BE49-F238E27FC236}">
                <a16:creationId xmlns:a16="http://schemas.microsoft.com/office/drawing/2014/main" id="{2C02087F-FFB2-6419-F246-FB92D0A8FF8E}"/>
              </a:ext>
            </a:extLst>
          </p:cNvPr>
          <p:cNvSpPr>
            <a:spLocks noGrp="1"/>
          </p:cNvSpPr>
          <p:nvPr>
            <p:ph type="dt" idx="1"/>
          </p:nvPr>
        </p:nvSpPr>
        <p:spPr/>
        <p:txBody>
          <a:bodyPr/>
          <a:lstStyle/>
          <a:p>
            <a:r>
              <a:rPr lang="en-US"/>
              <a:t>March 2011</a:t>
            </a:r>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D2B56D5-F6EB-4E23-BB19-24E52E99CFDD}" type="slidenum">
              <a:rPr lang="en-US"/>
              <a:pPr/>
              <a:t>18</a:t>
            </a:fld>
            <a:endParaRPr lang="en-US" dirty="0"/>
          </a:p>
        </p:txBody>
      </p:sp>
      <p:sp>
        <p:nvSpPr>
          <p:cNvPr id="354306" name="Rectangle 2"/>
          <p:cNvSpPr>
            <a:spLocks noGrp="1" noRot="1" noChangeAspect="1" noChangeArrowheads="1" noTextEdit="1"/>
          </p:cNvSpPr>
          <p:nvPr>
            <p:ph type="sldImg"/>
          </p:nvPr>
        </p:nvSpPr>
        <p:spPr>
          <a:xfrm>
            <a:off x="1257300" y="722313"/>
            <a:ext cx="4800600" cy="3600450"/>
          </a:xfrm>
          <a:ln/>
        </p:spPr>
      </p:sp>
      <p:sp>
        <p:nvSpPr>
          <p:cNvPr id="354307" name="Rectangle 3"/>
          <p:cNvSpPr>
            <a:spLocks noGrp="1" noChangeArrowheads="1"/>
          </p:cNvSpPr>
          <p:nvPr>
            <p:ph type="body" idx="1"/>
          </p:nvPr>
        </p:nvSpPr>
        <p:spPr/>
        <p:txBody>
          <a:bodyPr/>
          <a:lstStyle/>
          <a:p>
            <a:r>
              <a:rPr lang="en-US" dirty="0"/>
              <a:t>Illustration shows two common types  of levels used on portable scales and how the level and out of level conditions of the two types are distinguished.</a:t>
            </a:r>
          </a:p>
        </p:txBody>
      </p:sp>
      <p:sp>
        <p:nvSpPr>
          <p:cNvPr id="2" name="Date Placeholder 1">
            <a:extLst>
              <a:ext uri="{FF2B5EF4-FFF2-40B4-BE49-F238E27FC236}">
                <a16:creationId xmlns:a16="http://schemas.microsoft.com/office/drawing/2014/main" id="{C560917B-1D2D-C526-6AB1-E3B6563E391F}"/>
              </a:ext>
            </a:extLst>
          </p:cNvPr>
          <p:cNvSpPr>
            <a:spLocks noGrp="1"/>
          </p:cNvSpPr>
          <p:nvPr>
            <p:ph type="dt" idx="1"/>
          </p:nvPr>
        </p:nvSpPr>
        <p:spPr/>
        <p:txBody>
          <a:bodyPr/>
          <a:lstStyle/>
          <a:p>
            <a:r>
              <a:rPr lang="en-US"/>
              <a:t>March 2011</a:t>
            </a:r>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ABA5E4A-8D95-4AC9-98CE-D4BACE8D5E05}" type="slidenum">
              <a:rPr lang="en-US"/>
              <a:pPr/>
              <a:t>19</a:t>
            </a:fld>
            <a:endParaRPr lang="en-US" dirty="0"/>
          </a:p>
        </p:txBody>
      </p:sp>
      <p:sp>
        <p:nvSpPr>
          <p:cNvPr id="357378" name="Rectangle 2"/>
          <p:cNvSpPr>
            <a:spLocks noGrp="1" noRot="1" noChangeAspect="1" noChangeArrowheads="1" noTextEdit="1"/>
          </p:cNvSpPr>
          <p:nvPr>
            <p:ph type="sldImg"/>
          </p:nvPr>
        </p:nvSpPr>
        <p:spPr>
          <a:xfrm>
            <a:off x="1257300" y="722313"/>
            <a:ext cx="4800600" cy="3600450"/>
          </a:xfrm>
          <a:ln/>
        </p:spPr>
      </p:sp>
      <p:sp>
        <p:nvSpPr>
          <p:cNvPr id="357379" name="Rectangle 3"/>
          <p:cNvSpPr>
            <a:spLocks noGrp="1" noChangeArrowheads="1"/>
          </p:cNvSpPr>
          <p:nvPr>
            <p:ph type="body" idx="1"/>
          </p:nvPr>
        </p:nvSpPr>
        <p:spPr/>
        <p:txBody>
          <a:bodyPr/>
          <a:lstStyle/>
          <a:p>
            <a:r>
              <a:rPr lang="en-US" dirty="0"/>
              <a:t>Notice the two ceiling fans mounted above the scales in this photograph.  By installing these overhead fans near the scales, the device user has likely created an intolerable condition.  If either fan generates sufficient draft to affect the weighing performance of either scale then corrective action will be needed.       </a:t>
            </a:r>
          </a:p>
        </p:txBody>
      </p:sp>
      <p:sp>
        <p:nvSpPr>
          <p:cNvPr id="2" name="Date Placeholder 1">
            <a:extLst>
              <a:ext uri="{FF2B5EF4-FFF2-40B4-BE49-F238E27FC236}">
                <a16:creationId xmlns:a16="http://schemas.microsoft.com/office/drawing/2014/main" id="{F83927D5-493B-1321-7C4C-89F4CEAD5B6F}"/>
              </a:ext>
            </a:extLst>
          </p:cNvPr>
          <p:cNvSpPr>
            <a:spLocks noGrp="1"/>
          </p:cNvSpPr>
          <p:nvPr>
            <p:ph type="dt" idx="1"/>
          </p:nvPr>
        </p:nvSpPr>
        <p:spPr/>
        <p:txBody>
          <a:bodyPr/>
          <a:lstStyle/>
          <a:p>
            <a:r>
              <a:rPr lang="en-US"/>
              <a:t>March 2011</a:t>
            </a:r>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FAE0D7B-5280-458B-A0EE-DD8BB7DE08E8}" type="slidenum">
              <a:rPr lang="en-US"/>
              <a:pPr/>
              <a:t>20</a:t>
            </a:fld>
            <a:endParaRPr lang="en-US" dirty="0"/>
          </a:p>
        </p:txBody>
      </p:sp>
      <p:sp>
        <p:nvSpPr>
          <p:cNvPr id="340994" name="Rectangle 2"/>
          <p:cNvSpPr>
            <a:spLocks noGrp="1" noRot="1" noChangeAspect="1" noChangeArrowheads="1" noTextEdit="1"/>
          </p:cNvSpPr>
          <p:nvPr>
            <p:ph type="sldImg"/>
          </p:nvPr>
        </p:nvSpPr>
        <p:spPr>
          <a:xfrm>
            <a:off x="1257300" y="722313"/>
            <a:ext cx="4800600" cy="3600450"/>
          </a:xfrm>
          <a:ln/>
        </p:spPr>
      </p:sp>
      <p:sp>
        <p:nvSpPr>
          <p:cNvPr id="340995" name="Rectangle 3"/>
          <p:cNvSpPr>
            <a:spLocks noGrp="1" noChangeArrowheads="1"/>
          </p:cNvSpPr>
          <p:nvPr>
            <p:ph type="body" idx="1"/>
          </p:nvPr>
        </p:nvSpPr>
        <p:spPr/>
        <p:txBody>
          <a:bodyPr/>
          <a:lstStyle/>
          <a:p>
            <a:r>
              <a:rPr lang="en-US" dirty="0"/>
              <a:t>Photo shows scale firmly and securely supported on top of a deli counter.  Notice the small stainless steel shelf beneath the scale.  This shelf was added to this particular deli counter for the purpose of providing a firm support for the scale.  If the foundation under a scale is not firm , the level condition of the scale can change when the platform is loaded and result in inaccurate weight determinations.  For this reason, it is necessary to verify that each scale inspected is firmly supported by a firm foundation.   </a:t>
            </a:r>
          </a:p>
        </p:txBody>
      </p:sp>
      <p:sp>
        <p:nvSpPr>
          <p:cNvPr id="2" name="Date Placeholder 1">
            <a:extLst>
              <a:ext uri="{FF2B5EF4-FFF2-40B4-BE49-F238E27FC236}">
                <a16:creationId xmlns:a16="http://schemas.microsoft.com/office/drawing/2014/main" id="{FFB627DF-1497-961A-6E22-BC5277BDCCF7}"/>
              </a:ext>
            </a:extLst>
          </p:cNvPr>
          <p:cNvSpPr>
            <a:spLocks noGrp="1"/>
          </p:cNvSpPr>
          <p:nvPr>
            <p:ph type="dt" idx="1"/>
          </p:nvPr>
        </p:nvSpPr>
        <p:spPr/>
        <p:txBody>
          <a:bodyPr/>
          <a:lstStyle/>
          <a:p>
            <a:r>
              <a:rPr lang="en-US"/>
              <a:t>March 2011</a:t>
            </a:r>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9A7B3C9-36C4-4AB3-96DB-4F5562848C9E}" type="slidenum">
              <a:rPr lang="en-US"/>
              <a:pPr/>
              <a:t>21</a:t>
            </a:fld>
            <a:endParaRPr lang="en-US" dirty="0"/>
          </a:p>
        </p:txBody>
      </p:sp>
      <p:sp>
        <p:nvSpPr>
          <p:cNvPr id="103426" name="Rectangle 2"/>
          <p:cNvSpPr>
            <a:spLocks noGrp="1" noRot="1" noChangeAspect="1" noChangeArrowheads="1" noTextEdit="1"/>
          </p:cNvSpPr>
          <p:nvPr>
            <p:ph type="sldImg"/>
          </p:nvPr>
        </p:nvSpPr>
        <p:spPr>
          <a:xfrm>
            <a:off x="1257300" y="722313"/>
            <a:ext cx="4800600" cy="3600450"/>
          </a:xfrm>
          <a:ln/>
        </p:spPr>
      </p:sp>
      <p:sp>
        <p:nvSpPr>
          <p:cNvPr id="103427" name="Rectangle 3"/>
          <p:cNvSpPr>
            <a:spLocks noGrp="1" noChangeArrowheads="1"/>
          </p:cNvSpPr>
          <p:nvPr>
            <p:ph type="body" idx="1"/>
          </p:nvPr>
        </p:nvSpPr>
        <p:spPr/>
        <p:txBody>
          <a:bodyPr/>
          <a:lstStyle/>
          <a:p>
            <a:r>
              <a:rPr lang="en-US" dirty="0"/>
              <a:t>Test loads specified in N.1.3.</a:t>
            </a:r>
          </a:p>
        </p:txBody>
      </p:sp>
      <p:sp>
        <p:nvSpPr>
          <p:cNvPr id="2" name="Date Placeholder 1">
            <a:extLst>
              <a:ext uri="{FF2B5EF4-FFF2-40B4-BE49-F238E27FC236}">
                <a16:creationId xmlns:a16="http://schemas.microsoft.com/office/drawing/2014/main" id="{62D97F13-0854-D211-5FA6-F35C403D434F}"/>
              </a:ext>
            </a:extLst>
          </p:cNvPr>
          <p:cNvSpPr>
            <a:spLocks noGrp="1"/>
          </p:cNvSpPr>
          <p:nvPr>
            <p:ph type="dt" idx="1"/>
          </p:nvPr>
        </p:nvSpPr>
        <p:spPr/>
        <p:txBody>
          <a:bodyPr/>
          <a:lstStyle/>
          <a:p>
            <a:r>
              <a:rPr lang="en-US"/>
              <a:t>March 2011</a:t>
            </a:r>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9A7B3C9-36C4-4AB3-96DB-4F5562848C9E}" type="slidenum">
              <a:rPr lang="en-US"/>
              <a:pPr/>
              <a:t>22</a:t>
            </a:fld>
            <a:endParaRPr lang="en-US" dirty="0"/>
          </a:p>
        </p:txBody>
      </p:sp>
      <p:sp>
        <p:nvSpPr>
          <p:cNvPr id="103426" name="Rectangle 2"/>
          <p:cNvSpPr>
            <a:spLocks noGrp="1" noRot="1" noChangeAspect="1" noChangeArrowheads="1" noTextEdit="1"/>
          </p:cNvSpPr>
          <p:nvPr>
            <p:ph type="sldImg"/>
          </p:nvPr>
        </p:nvSpPr>
        <p:spPr>
          <a:xfrm>
            <a:off x="1257300" y="722313"/>
            <a:ext cx="4800600" cy="3600450"/>
          </a:xfrm>
          <a:ln/>
        </p:spPr>
      </p:sp>
      <p:sp>
        <p:nvSpPr>
          <p:cNvPr id="103427" name="Rectangle 3"/>
          <p:cNvSpPr>
            <a:spLocks noGrp="1" noChangeArrowheads="1"/>
          </p:cNvSpPr>
          <p:nvPr>
            <p:ph type="body" idx="1"/>
          </p:nvPr>
        </p:nvSpPr>
        <p:spPr/>
        <p:txBody>
          <a:bodyPr/>
          <a:lstStyle/>
          <a:p>
            <a:r>
              <a:rPr lang="en-US" dirty="0"/>
              <a:t>Test loads specified in N.1.3.</a:t>
            </a:r>
          </a:p>
        </p:txBody>
      </p:sp>
      <p:sp>
        <p:nvSpPr>
          <p:cNvPr id="2" name="Date Placeholder 1">
            <a:extLst>
              <a:ext uri="{FF2B5EF4-FFF2-40B4-BE49-F238E27FC236}">
                <a16:creationId xmlns:a16="http://schemas.microsoft.com/office/drawing/2014/main" id="{457B7EF4-F028-CED2-4A79-DACE764B9549}"/>
              </a:ext>
            </a:extLst>
          </p:cNvPr>
          <p:cNvSpPr>
            <a:spLocks noGrp="1"/>
          </p:cNvSpPr>
          <p:nvPr>
            <p:ph type="dt" idx="1"/>
          </p:nvPr>
        </p:nvSpPr>
        <p:spPr/>
        <p:txBody>
          <a:bodyPr/>
          <a:lstStyle/>
          <a:p>
            <a:r>
              <a:rPr lang="en-US"/>
              <a:t>March 2011</a:t>
            </a:r>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68ACEB7-3055-4075-A82F-E7BF64197805}" type="slidenum">
              <a:rPr lang="en-US"/>
              <a:pPr/>
              <a:t>23</a:t>
            </a:fld>
            <a:endParaRPr lang="en-US" dirty="0"/>
          </a:p>
        </p:txBody>
      </p:sp>
      <p:sp>
        <p:nvSpPr>
          <p:cNvPr id="105474" name="Rectangle 2"/>
          <p:cNvSpPr>
            <a:spLocks noGrp="1" noRot="1" noChangeAspect="1" noChangeArrowheads="1" noTextEdit="1"/>
          </p:cNvSpPr>
          <p:nvPr>
            <p:ph type="sldImg"/>
          </p:nvPr>
        </p:nvSpPr>
        <p:spPr>
          <a:xfrm>
            <a:off x="1257300" y="722313"/>
            <a:ext cx="4800600" cy="3600450"/>
          </a:xfrm>
          <a:ln/>
        </p:spPr>
      </p:sp>
      <p:sp>
        <p:nvSpPr>
          <p:cNvPr id="105475" name="Rectangle 3"/>
          <p:cNvSpPr>
            <a:spLocks noGrp="1" noChangeArrowheads="1"/>
          </p:cNvSpPr>
          <p:nvPr>
            <p:ph type="body" idx="1"/>
          </p:nvPr>
        </p:nvSpPr>
        <p:spPr/>
        <p:txBody>
          <a:bodyPr/>
          <a:lstStyle/>
          <a:p>
            <a:r>
              <a:rPr lang="en-US" dirty="0"/>
              <a:t>Does T.N.4.4. apply to all scales?</a:t>
            </a:r>
          </a:p>
        </p:txBody>
      </p:sp>
      <p:sp>
        <p:nvSpPr>
          <p:cNvPr id="2" name="Date Placeholder 1">
            <a:extLst>
              <a:ext uri="{FF2B5EF4-FFF2-40B4-BE49-F238E27FC236}">
                <a16:creationId xmlns:a16="http://schemas.microsoft.com/office/drawing/2014/main" id="{97261B89-16D3-8E76-6795-31BB95889B2F}"/>
              </a:ext>
            </a:extLst>
          </p:cNvPr>
          <p:cNvSpPr>
            <a:spLocks noGrp="1"/>
          </p:cNvSpPr>
          <p:nvPr>
            <p:ph type="dt" idx="1"/>
          </p:nvPr>
        </p:nvSpPr>
        <p:spPr/>
        <p:txBody>
          <a:bodyPr/>
          <a:lstStyle/>
          <a:p>
            <a:r>
              <a:rPr lang="en-US"/>
              <a:t>March 2011</a:t>
            </a:r>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94637B3-F57C-4C11-B280-F46DDD40D9B7}" type="slidenum">
              <a:rPr lang="en-US"/>
              <a:pPr/>
              <a:t>28</a:t>
            </a:fld>
            <a:endParaRPr lang="en-US" dirty="0"/>
          </a:p>
        </p:txBody>
      </p:sp>
      <p:sp>
        <p:nvSpPr>
          <p:cNvPr id="112642" name="Rectangle 2"/>
          <p:cNvSpPr>
            <a:spLocks noGrp="1" noRot="1" noChangeAspect="1" noChangeArrowheads="1" noTextEdit="1"/>
          </p:cNvSpPr>
          <p:nvPr>
            <p:ph type="sldImg"/>
          </p:nvPr>
        </p:nvSpPr>
        <p:spPr>
          <a:xfrm>
            <a:off x="1258888" y="722313"/>
            <a:ext cx="4797425" cy="3598862"/>
          </a:xfrm>
          <a:ln/>
        </p:spPr>
      </p:sp>
      <p:sp>
        <p:nvSpPr>
          <p:cNvPr id="112643" name="Rectangle 3"/>
          <p:cNvSpPr>
            <a:spLocks noGrp="1" noChangeArrowheads="1"/>
          </p:cNvSpPr>
          <p:nvPr>
            <p:ph type="body" idx="1"/>
          </p:nvPr>
        </p:nvSpPr>
        <p:spPr/>
        <p:txBody>
          <a:bodyPr/>
          <a:lstStyle/>
          <a:p>
            <a:r>
              <a:rPr lang="en-US" dirty="0"/>
              <a:t>Error is multiplied by many occurrences</a:t>
            </a:r>
          </a:p>
        </p:txBody>
      </p:sp>
      <p:sp>
        <p:nvSpPr>
          <p:cNvPr id="2" name="Date Placeholder 1">
            <a:extLst>
              <a:ext uri="{FF2B5EF4-FFF2-40B4-BE49-F238E27FC236}">
                <a16:creationId xmlns:a16="http://schemas.microsoft.com/office/drawing/2014/main" id="{E5AA9DB8-1C46-2670-933D-FC5F01BA881F}"/>
              </a:ext>
            </a:extLst>
          </p:cNvPr>
          <p:cNvSpPr>
            <a:spLocks noGrp="1"/>
          </p:cNvSpPr>
          <p:nvPr>
            <p:ph type="dt" idx="1"/>
          </p:nvPr>
        </p:nvSpPr>
        <p:spPr/>
        <p:txBody>
          <a:bodyPr/>
          <a:lstStyle/>
          <a:p>
            <a:r>
              <a:rPr lang="en-US"/>
              <a:t>March 2011</a:t>
            </a:r>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dirty="0"/>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17178AAE-A2E7-4930-8529-E1A6867D8AD3}" type="datetime1">
              <a:rPr lang="en-US" smtClean="0"/>
              <a:pPr/>
              <a:t>10/9/2024</a:t>
            </a:fld>
            <a:endParaRPr lang="en-US" dirty="0"/>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dirty="0"/>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0236A45C-8505-4DD7-9DE1-F774B8015DA4}"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a:xfrm>
            <a:off x="457200" y="1481329"/>
            <a:ext cx="8229600" cy="4386071"/>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8B2E3AFD-8F0E-4AD9-84C5-6599E14D2928}" type="datetime1">
              <a:rPr lang="en-US" smtClean="0"/>
              <a:pPr/>
              <a:t>10/9/2024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236A45C-8505-4DD7-9DE1-F774B8015DA4}"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41"/>
            <a:ext cx="6324600" cy="5592760"/>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9DF98E49-8037-4C90-A9B1-4921CACA75D8}" type="datetime1">
              <a:rPr lang="en-US" smtClean="0"/>
              <a:pPr/>
              <a:t>10/9/2024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236A45C-8505-4DD7-9DE1-F774B8015DA4}"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AndChart">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5334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hart Placeholder 3"/>
          <p:cNvSpPr>
            <a:spLocks noGrp="1"/>
          </p:cNvSpPr>
          <p:nvPr>
            <p:ph type="chart" sz="half" idx="2"/>
          </p:nvPr>
        </p:nvSpPr>
        <p:spPr>
          <a:xfrm>
            <a:off x="4648200" y="1981200"/>
            <a:ext cx="3810000" cy="4114800"/>
          </a:xfrm>
        </p:spPr>
        <p:txBody>
          <a:bodyPr/>
          <a:lstStyle/>
          <a:p>
            <a:endParaRPr lang="en-US" dirty="0"/>
          </a:p>
        </p:txBody>
      </p:sp>
      <p:sp>
        <p:nvSpPr>
          <p:cNvPr id="5" name="Date Placeholder 4"/>
          <p:cNvSpPr>
            <a:spLocks noGrp="1"/>
          </p:cNvSpPr>
          <p:nvPr>
            <p:ph type="dt" sz="half" idx="10"/>
          </p:nvPr>
        </p:nvSpPr>
        <p:spPr>
          <a:xfrm>
            <a:off x="685800" y="6324600"/>
            <a:ext cx="1905000" cy="457200"/>
          </a:xfrm>
        </p:spPr>
        <p:txBody>
          <a:bodyPr/>
          <a:lstStyle>
            <a:lvl1pPr>
              <a:defRPr/>
            </a:lvl1pPr>
          </a:lstStyle>
          <a:p>
            <a:fld id="{1CBC3ECE-DACF-46BC-AB4C-2086E388E42E}" type="datetime1">
              <a:rPr lang="en-US" smtClean="0"/>
              <a:pPr/>
              <a:t>10/9/2024</a:t>
            </a:fld>
            <a:endParaRPr lang="en-US" dirty="0"/>
          </a:p>
        </p:txBody>
      </p:sp>
      <p:sp>
        <p:nvSpPr>
          <p:cNvPr id="6" name="Footer Placeholder 5"/>
          <p:cNvSpPr>
            <a:spLocks noGrp="1"/>
          </p:cNvSpPr>
          <p:nvPr>
            <p:ph type="ftr" sz="quarter" idx="11"/>
          </p:nvPr>
        </p:nvSpPr>
        <p:spPr>
          <a:xfrm>
            <a:off x="3124200" y="6324600"/>
            <a:ext cx="2895600" cy="457200"/>
          </a:xfrm>
        </p:spPr>
        <p:txBody>
          <a:bodyPr/>
          <a:lstStyle>
            <a:lvl1pPr>
              <a:defRPr/>
            </a:lvl1pPr>
          </a:lstStyle>
          <a:p>
            <a:endParaRPr lang="en-US" dirty="0"/>
          </a:p>
        </p:txBody>
      </p:sp>
      <p:sp>
        <p:nvSpPr>
          <p:cNvPr id="7" name="Slide Number Placeholder 6"/>
          <p:cNvSpPr>
            <a:spLocks noGrp="1"/>
          </p:cNvSpPr>
          <p:nvPr>
            <p:ph type="sldNum" sz="quarter" idx="12"/>
          </p:nvPr>
        </p:nvSpPr>
        <p:spPr>
          <a:xfrm>
            <a:off x="6553200" y="6248400"/>
            <a:ext cx="1905000" cy="457200"/>
          </a:xfrm>
        </p:spPr>
        <p:txBody>
          <a:bodyPr/>
          <a:lstStyle>
            <a:lvl1pPr>
              <a:defRPr/>
            </a:lvl1pPr>
          </a:lstStyle>
          <a:p>
            <a:fld id="{C00A598B-E606-49DA-BC20-DCF4F47ED33D}" type="slidenum">
              <a:rPr lang="en-US"/>
              <a:pPr/>
              <a:t>‹#›</a:t>
            </a:fld>
            <a:endParaRPr lang="en-US" dirty="0"/>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0" y="100014"/>
            <a:ext cx="8978900" cy="1139825"/>
          </a:xfrm>
        </p:spPr>
        <p:txBody>
          <a:bodyPr/>
          <a:lstStyle/>
          <a:p>
            <a:r>
              <a:rPr lang="en-US"/>
              <a:t>Click to edit Master title style</a:t>
            </a:r>
          </a:p>
        </p:txBody>
      </p:sp>
      <p:sp>
        <p:nvSpPr>
          <p:cNvPr id="3" name="Text Placeholder 2"/>
          <p:cNvSpPr>
            <a:spLocks noGrp="1"/>
          </p:cNvSpPr>
          <p:nvPr>
            <p:ph type="body" sz="half" idx="1"/>
          </p:nvPr>
        </p:nvSpPr>
        <p:spPr>
          <a:xfrm>
            <a:off x="457200" y="1600201"/>
            <a:ext cx="8229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57200" y="3938589"/>
            <a:ext cx="8229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7229477" y="6243638"/>
            <a:ext cx="1038225" cy="457200"/>
          </a:xfrm>
        </p:spPr>
        <p:txBody>
          <a:bodyPr/>
          <a:lstStyle>
            <a:lvl1pPr>
              <a:defRPr/>
            </a:lvl1pPr>
          </a:lstStyle>
          <a:p>
            <a:fld id="{80DA022F-D59A-4E5D-B159-6725066C669B}" type="datetime1">
              <a:rPr lang="en-US" smtClean="0"/>
              <a:pPr/>
              <a:t>10/9/2024</a:t>
            </a:fld>
            <a:endParaRPr lang="en-US" dirty="0"/>
          </a:p>
        </p:txBody>
      </p:sp>
      <p:sp>
        <p:nvSpPr>
          <p:cNvPr id="6" name="Slide Number Placeholder 5"/>
          <p:cNvSpPr>
            <a:spLocks noGrp="1"/>
          </p:cNvSpPr>
          <p:nvPr>
            <p:ph type="sldNum" sz="quarter" idx="11"/>
          </p:nvPr>
        </p:nvSpPr>
        <p:spPr>
          <a:xfrm>
            <a:off x="8286750" y="6243638"/>
            <a:ext cx="400050" cy="457200"/>
          </a:xfrm>
        </p:spPr>
        <p:txBody>
          <a:bodyPr/>
          <a:lstStyle>
            <a:lvl1pPr>
              <a:defRPr/>
            </a:lvl1pPr>
          </a:lstStyle>
          <a:p>
            <a:fld id="{C1842158-F561-4419-B80F-5D40ECC80A1C}" type="slidenum">
              <a:rPr lang="en-US"/>
              <a:pPr/>
              <a:t>‹#›</a:t>
            </a:fld>
            <a:endParaRPr lang="en-US" dirty="0"/>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C8B9023C-4C99-4694-BBB6-FF01FCB07761}" type="datetime1">
              <a:rPr lang="en-US" smtClean="0"/>
              <a:pPr/>
              <a:t>10/9/2024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236A45C-8505-4DD7-9DE1-F774B8015DA4}" type="slidenum">
              <a:rPr lang="en-US" smtClean="0"/>
              <a:pPr/>
              <a:t>‹#›</a:t>
            </a:fld>
            <a:endParaRPr lang="en-US" dirty="0"/>
          </a:p>
        </p:txBody>
      </p:sp>
      <p:sp>
        <p:nvSpPr>
          <p:cNvPr id="7" name="Title 6"/>
          <p:cNvSpPr>
            <a:spLocks noGrp="1"/>
          </p:cNvSpPr>
          <p:nvPr>
            <p:ph type="title"/>
          </p:nvPr>
        </p:nvSpPr>
        <p:spPr/>
        <p:txBody>
          <a:bodyPr rtlCol="0"/>
          <a:lstStyle/>
          <a:p>
            <a:r>
              <a:rPr kumimoji="0" lang="en-US"/>
              <a:t>Click to edit Master title style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6F11D736-2748-4C95-A3F4-1049A2D97A0C}" type="datetime1">
              <a:rPr lang="en-US" smtClean="0"/>
              <a:pPr/>
              <a:t>10/9/2024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236A45C-8505-4DD7-9DE1-F774B8015DA4}" type="slidenum">
              <a:rPr lang="en-US" smtClean="0"/>
              <a:pPr/>
              <a:t>‹#›</a:t>
            </a:fld>
            <a:endParaRPr lang="en-US" dirty="0"/>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dirty="0"/>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7E0AD579-CEB5-4C1D-A2B6-73D49FC6569D}" type="datetime1">
              <a:rPr lang="en-US" smtClean="0"/>
              <a:pPr/>
              <a:t>10/9/2024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236A45C-8505-4DD7-9DE1-F774B8015DA4}" type="slidenum">
              <a:rPr lang="en-US" smtClean="0"/>
              <a:pPr/>
              <a:t>‹#›</a:t>
            </a:fld>
            <a:endParaRPr lang="en-US" dirty="0"/>
          </a:p>
        </p:txBody>
      </p:sp>
      <p:sp>
        <p:nvSpPr>
          <p:cNvPr id="8" name="Title 7"/>
          <p:cNvSpPr>
            <a:spLocks noGrp="1"/>
          </p:cNvSpPr>
          <p:nvPr>
            <p:ph type="title"/>
          </p:nvPr>
        </p:nvSpPr>
        <p:spPr/>
        <p:txBody>
          <a:bodyPr rtlCol="0"/>
          <a:lstStyle/>
          <a:p>
            <a:r>
              <a:rPr kumimoji="0" lang="en-US"/>
              <a:t>Click to edit Master title style</a:t>
            </a:r>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a:t>Click to edit Master title style</a:t>
            </a:r>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AB1E87F4-E955-469C-A62C-7AD3BC8BA2BC}" type="datetime1">
              <a:rPr lang="en-US" smtClean="0"/>
              <a:pPr/>
              <a:t>10/9/2024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0236A45C-8505-4DD7-9DE1-F774B8015DA4}"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DA17F10C-4713-4DA2-B3FB-C2009F063C00}" type="datetime1">
              <a:rPr lang="en-US" smtClean="0"/>
              <a:pPr/>
              <a:t>10/9/2024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236A45C-8505-4DD7-9DE1-F774B8015DA4}" type="slidenum">
              <a:rPr lang="en-US" smtClean="0"/>
              <a:pPr/>
              <a:t>‹#›</a:t>
            </a:fld>
            <a:endParaRPr lang="en-US" dirty="0"/>
          </a:p>
        </p:txBody>
      </p:sp>
      <p:sp>
        <p:nvSpPr>
          <p:cNvPr id="6" name="Title 5"/>
          <p:cNvSpPr>
            <a:spLocks noGrp="1"/>
          </p:cNvSpPr>
          <p:nvPr>
            <p:ph type="title"/>
          </p:nvPr>
        </p:nvSpPr>
        <p:spPr/>
        <p:txBody>
          <a:bodyPr rtlCol="0"/>
          <a:lstStyle/>
          <a:p>
            <a:r>
              <a:rPr kumimoji="0" lang="en-US"/>
              <a:t>Click to edit Master title style</a:t>
            </a:r>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C9A339D-4A87-4146-A3C7-EB5A18EC03C8}" type="datetime1">
              <a:rPr lang="en-US" smtClean="0"/>
              <a:pPr/>
              <a:t>10/9/2024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0236A45C-8505-4DD7-9DE1-F774B8015DA4}"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a:t>Click to edit Master title style</a:t>
            </a:r>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p>
            <a:fld id="{FB62C52B-6F33-4BB5-9300-600C149CD0A7}" type="datetime1">
              <a:rPr lang="en-US" smtClean="0"/>
              <a:pPr/>
              <a:t>10/9/2024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236A45C-8505-4DD7-9DE1-F774B8015DA4}"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dirty="0"/>
              <a:t>Click icon to add picture</a:t>
            </a:r>
          </a:p>
        </p:txBody>
      </p:sp>
      <p:sp>
        <p:nvSpPr>
          <p:cNvPr id="5" name="Date Placeholder 4"/>
          <p:cNvSpPr>
            <a:spLocks noGrp="1"/>
          </p:cNvSpPr>
          <p:nvPr>
            <p:ph type="dt" sz="half" idx="10"/>
          </p:nvPr>
        </p:nvSpPr>
        <p:spPr/>
        <p:txBody>
          <a:bodyPr/>
          <a:lstStyle>
            <a:lvl1pPr>
              <a:defRPr>
                <a:solidFill>
                  <a:schemeClr val="tx1"/>
                </a:solidFill>
              </a:defRPr>
            </a:lvl1pPr>
            <a:extLst/>
          </a:lstStyle>
          <a:p>
            <a:fld id="{20EEC968-D866-4286-B817-15D90A4DF203}" type="datetime1">
              <a:rPr lang="en-US" smtClean="0"/>
              <a:pPr/>
              <a:t>10/9/2024</a:t>
            </a:fld>
            <a:endParaRPr lang="en-US" dirty="0"/>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dirty="0"/>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0236A45C-8505-4DD7-9DE1-F774B8015DA4}" type="slidenum">
              <a:rPr lang="en-US" smtClean="0"/>
              <a:pPr/>
              <a:t>‹#›</a:t>
            </a:fld>
            <a:endParaRPr lang="en-US" dirty="0"/>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a:t>Click to edit Master title style</a:t>
            </a:r>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0" name="Right Tri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dirty="0"/>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dirty="0"/>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4" name="Right Triangle 13"/>
          <p:cNvSpPr>
            <a:spLocks/>
          </p:cNvSpPr>
          <p:nvPr/>
        </p:nvSpPr>
        <p:spPr bwMode="auto">
          <a:xfrm>
            <a:off x="-6042" y="5791253"/>
            <a:ext cx="3402314" cy="1080868"/>
          </a:xfrm>
          <a:prstGeom prst="rtTriangle">
            <a:avLst/>
          </a:prstGeom>
          <a:blipFill>
            <a:blip r:embed="rId15"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dirty="0"/>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kumimoji="0" lang="en-US"/>
              <a:t>Click to edit Master title style</a:t>
            </a:r>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4715B77E-2197-4095-90A0-B79B67B7B0AA}" type="datetime1">
              <a:rPr lang="en-US" smtClean="0"/>
              <a:pPr/>
              <a:t>10/9/2024</a:t>
            </a:fld>
            <a:endParaRPr lang="en-US" dirty="0"/>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dirty="0"/>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0236A45C-8505-4DD7-9DE1-F774B8015DA4}"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 id="2147483726" r:id="rId8"/>
    <p:sldLayoutId id="2147483727" r:id="rId9"/>
    <p:sldLayoutId id="2147483728" r:id="rId10"/>
    <p:sldLayoutId id="2147483729" r:id="rId11"/>
    <p:sldLayoutId id="2147483730" r:id="rId12"/>
    <p:sldLayoutId id="2147483731" r:id="rId13"/>
  </p:sldLayoutIdLst>
  <p:hf sldNum="0" hdr="0" ftr="0" dt="0"/>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diagramData" Target="../diagrams/data3.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17" Type="http://schemas.microsoft.com/office/2007/relationships/diagramDrawing" Target="../diagrams/drawing3.xml"/><Relationship Id="rId2" Type="http://schemas.openxmlformats.org/officeDocument/2006/relationships/notesSlide" Target="../notesSlides/notesSlide1.xml"/><Relationship Id="rId16" Type="http://schemas.openxmlformats.org/officeDocument/2006/relationships/diagramColors" Target="../diagrams/colors3.xml"/><Relationship Id="rId1" Type="http://schemas.openxmlformats.org/officeDocument/2006/relationships/slideLayout" Target="../slideLayouts/slideLayout7.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5" Type="http://schemas.openxmlformats.org/officeDocument/2006/relationships/diagramQuickStyle" Target="../diagrams/quickStyle3.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 Id="rId14" Type="http://schemas.openxmlformats.org/officeDocument/2006/relationships/diagramLayout" Target="../diagrams/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oleObject" Target="../embeddings/oleObject1.bin"/><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gif"/><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3.emf"/></Relationships>
</file>

<file path=ppt/slides/_rels/slide2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hyperlink" Target="http://www.nist.gov/owm"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www.ftc.gov/bcp/edu/pubs/business/marketing/bus22.shtm"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1" descr="Image of Saturday Evening Post cover from October 3, 1936"/>
          <p:cNvPicPr>
            <a:picLocks noChangeAspect="1" noChangeArrowheads="1"/>
          </p:cNvPicPr>
          <p:nvPr/>
        </p:nvPicPr>
        <p:blipFill>
          <a:blip r:embed="rId2" cstate="print"/>
          <a:srcRect/>
          <a:stretch>
            <a:fillRect/>
          </a:stretch>
        </p:blipFill>
        <p:spPr bwMode="auto">
          <a:xfrm>
            <a:off x="357158" y="357166"/>
            <a:ext cx="4500594" cy="6262364"/>
          </a:xfrm>
          <a:prstGeom prst="rect">
            <a:avLst/>
          </a:prstGeom>
          <a:ln>
            <a:noFill/>
          </a:ln>
          <a:effectLst>
            <a:softEdge rad="112500"/>
          </a:effectLst>
        </p:spPr>
      </p:pic>
      <p:sp>
        <p:nvSpPr>
          <p:cNvPr id="5" name="TextBox 4"/>
          <p:cNvSpPr txBox="1"/>
          <p:nvPr/>
        </p:nvSpPr>
        <p:spPr>
          <a:xfrm>
            <a:off x="5000628" y="642918"/>
            <a:ext cx="3643338" cy="5416868"/>
          </a:xfrm>
          <a:prstGeom prst="rect">
            <a:avLst/>
          </a:prstGeom>
          <a:noFill/>
        </p:spPr>
        <p:txBody>
          <a:bodyPr wrap="square" rtlCol="0">
            <a:spAutoFit/>
          </a:bodyPr>
          <a:lstStyle/>
          <a:p>
            <a:r>
              <a:rPr lang="en-US" sz="4000" dirty="0">
                <a:solidFill>
                  <a:srgbClr val="FFC000"/>
                </a:solidFill>
                <a:effectLst>
                  <a:outerShdw blurRad="38100" dist="38100" dir="2700000" algn="tl">
                    <a:srgbClr val="000000">
                      <a:alpha val="43137"/>
                    </a:srgbClr>
                  </a:outerShdw>
                </a:effectLst>
              </a:rPr>
              <a:t>Good Weighing Practice</a:t>
            </a:r>
          </a:p>
          <a:p>
            <a:endParaRPr lang="en-US" sz="3200" dirty="0"/>
          </a:p>
          <a:p>
            <a:r>
              <a:rPr lang="en-US" sz="2400" dirty="0"/>
              <a:t>It is illegal throughout the world to sell on the basis of gross weight</a:t>
            </a:r>
            <a:endParaRPr lang="en-US" sz="3200" dirty="0"/>
          </a:p>
          <a:p>
            <a:endParaRPr lang="en-US" sz="3200" dirty="0"/>
          </a:p>
          <a:p>
            <a:endParaRPr lang="en-US" dirty="0"/>
          </a:p>
          <a:p>
            <a:r>
              <a:rPr lang="en-US" dirty="0"/>
              <a:t>You must have sound tare procedures and suitable prepackaging  and direct sale scales	</a:t>
            </a:r>
          </a:p>
        </p:txBody>
      </p:sp>
      <p:cxnSp>
        <p:nvCxnSpPr>
          <p:cNvPr id="6" name="Straight Connector 5">
            <a:extLst>
              <a:ext uri="{C183D7F6-B498-43B3-948B-1728B52AA6E4}">
                <adec:decorative xmlns:adec="http://schemas.microsoft.com/office/drawing/2017/decorative" val="1"/>
              </a:ext>
            </a:extLst>
          </p:cNvPr>
          <p:cNvCxnSpPr/>
          <p:nvPr/>
        </p:nvCxnSpPr>
        <p:spPr>
          <a:xfrm>
            <a:off x="5105400" y="2514600"/>
            <a:ext cx="2500330" cy="158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C430FBCD-901A-BCB3-8C60-F9DEB3315F89}"/>
              </a:ext>
            </a:extLst>
          </p:cNvPr>
          <p:cNvSpPr>
            <a:spLocks noGrp="1"/>
          </p:cNvSpPr>
          <p:nvPr>
            <p:ph type="title" idx="4294967295"/>
          </p:nvPr>
        </p:nvSpPr>
        <p:spPr>
          <a:xfrm>
            <a:off x="457200" y="-1143000"/>
            <a:ext cx="8229600" cy="1143000"/>
          </a:xfrm>
        </p:spPr>
        <p:txBody>
          <a:bodyPr vert="horz" anchor="b">
            <a:normAutofit/>
            <a:scene3d>
              <a:camera prst="orthographicFront"/>
              <a:lightRig rig="soft" dir="t"/>
            </a:scene3d>
            <a:sp3d prstMaterial="softEdge">
              <a:bevelT w="25400" h="25400"/>
            </a:sp3d>
          </a:bodyPr>
          <a:lstStyle/>
          <a:p>
            <a:r>
              <a:rPr lang="en-US" dirty="0"/>
              <a:t>Intro Slide</a:t>
            </a: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spcBef>
                <a:spcPts val="0"/>
              </a:spcBef>
              <a:buNone/>
            </a:pPr>
            <a:r>
              <a:rPr lang="en-US" i="1" dirty="0"/>
              <a:t>“</a:t>
            </a:r>
            <a:r>
              <a:rPr lang="en-US" sz="2800" i="1" dirty="0"/>
              <a:t>How short can my package be?”</a:t>
            </a:r>
          </a:p>
          <a:p>
            <a:pPr marL="0" indent="0">
              <a:spcBef>
                <a:spcPts val="0"/>
              </a:spcBef>
              <a:buNone/>
            </a:pPr>
            <a:endParaRPr lang="en-US" sz="2400" i="1" dirty="0"/>
          </a:p>
          <a:p>
            <a:pPr marL="0" indent="0">
              <a:spcBef>
                <a:spcPts val="0"/>
              </a:spcBef>
              <a:buNone/>
            </a:pPr>
            <a:r>
              <a:rPr lang="en-US" sz="2800" i="1" dirty="0"/>
              <a:t>“What are the tolerances?”</a:t>
            </a:r>
          </a:p>
          <a:p>
            <a:pPr marL="0" indent="0">
              <a:spcBef>
                <a:spcPts val="0"/>
              </a:spcBef>
              <a:buNone/>
            </a:pPr>
            <a:endParaRPr lang="en-US" sz="2800" i="1" dirty="0"/>
          </a:p>
          <a:p>
            <a:pPr marL="0" indent="0">
              <a:spcBef>
                <a:spcPts val="0"/>
              </a:spcBef>
              <a:buNone/>
            </a:pPr>
            <a:r>
              <a:rPr lang="en-US" sz="2800" i="1" dirty="0"/>
              <a:t>“What does the net quantity </a:t>
            </a:r>
          </a:p>
          <a:p>
            <a:pPr marL="0" indent="0">
              <a:spcBef>
                <a:spcPts val="0"/>
              </a:spcBef>
              <a:buNone/>
            </a:pPr>
            <a:r>
              <a:rPr lang="en-US" sz="2800" i="1" dirty="0"/>
              <a:t>of contents declaration </a:t>
            </a:r>
          </a:p>
          <a:p>
            <a:pPr marL="0" indent="0">
              <a:spcBef>
                <a:spcPts val="0"/>
              </a:spcBef>
              <a:buNone/>
            </a:pPr>
            <a:r>
              <a:rPr lang="en-US" sz="2800" i="1" dirty="0"/>
              <a:t>represent?”</a:t>
            </a:r>
          </a:p>
          <a:p>
            <a:pPr marL="0" indent="0">
              <a:spcBef>
                <a:spcPts val="0"/>
              </a:spcBef>
              <a:buNone/>
            </a:pPr>
            <a:endParaRPr lang="en-US" sz="2800" i="1" dirty="0"/>
          </a:p>
          <a:p>
            <a:pPr marL="0" indent="0">
              <a:spcBef>
                <a:spcPts val="0"/>
              </a:spcBef>
              <a:buNone/>
            </a:pPr>
            <a:r>
              <a:rPr lang="en-US" sz="2800" i="1" dirty="0"/>
              <a:t> </a:t>
            </a:r>
          </a:p>
          <a:p>
            <a:pPr>
              <a:buNone/>
            </a:pPr>
            <a:r>
              <a:rPr lang="en-US" sz="1000" i="1" dirty="0"/>
              <a:t>https://www.nist.gov/system/files/documents/2017/05/09/HB133-05-all.pdf</a:t>
            </a:r>
          </a:p>
        </p:txBody>
      </p:sp>
      <p:sp>
        <p:nvSpPr>
          <p:cNvPr id="2" name="Title 1"/>
          <p:cNvSpPr>
            <a:spLocks noGrp="1"/>
          </p:cNvSpPr>
          <p:nvPr>
            <p:ph type="title"/>
          </p:nvPr>
        </p:nvSpPr>
        <p:spPr>
          <a:xfrm>
            <a:off x="457200" y="228600"/>
            <a:ext cx="8229600" cy="1143000"/>
          </a:xfrm>
        </p:spPr>
        <p:txBody>
          <a:bodyPr>
            <a:normAutofit/>
          </a:bodyPr>
          <a:lstStyle/>
          <a:p>
            <a:r>
              <a:rPr lang="en-US" dirty="0">
                <a:solidFill>
                  <a:srgbClr val="FFC000"/>
                </a:solidFill>
              </a:rPr>
              <a:t>Package Requirements</a:t>
            </a:r>
          </a:p>
        </p:txBody>
      </p:sp>
      <p:pic>
        <p:nvPicPr>
          <p:cNvPr id="4" name="Picture 3" descr="hb133 cover from 2005"/>
          <p:cNvPicPr>
            <a:picLocks noChangeAspect="1" noChangeArrowheads="1"/>
          </p:cNvPicPr>
          <p:nvPr/>
        </p:nvPicPr>
        <p:blipFill>
          <a:blip r:embed="rId2" cstate="print"/>
          <a:srcRect/>
          <a:stretch>
            <a:fillRect/>
          </a:stretch>
        </p:blipFill>
        <p:spPr bwMode="auto">
          <a:xfrm>
            <a:off x="5725630" y="1981200"/>
            <a:ext cx="3418370" cy="4521214"/>
          </a:xfrm>
          <a:prstGeom prst="rect">
            <a:avLst/>
          </a:prstGeom>
          <a:noFill/>
          <a:ln w="9525">
            <a:solidFill>
              <a:schemeClr val="tx1"/>
            </a:solidFill>
            <a:miter lim="800000"/>
            <a:headEnd/>
            <a:tailEnd/>
          </a:ln>
        </p:spPr>
      </p:pic>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05000"/>
            <a:ext cx="8229600" cy="4102291"/>
          </a:xfrm>
        </p:spPr>
        <p:txBody>
          <a:bodyPr>
            <a:normAutofit lnSpcReduction="10000"/>
          </a:bodyPr>
          <a:lstStyle/>
          <a:p>
            <a:r>
              <a:rPr lang="en-US" sz="2800" b="1" dirty="0"/>
              <a:t>Average Requirement</a:t>
            </a:r>
          </a:p>
          <a:p>
            <a:pPr lvl="1"/>
            <a:r>
              <a:rPr lang="en-US" sz="2400" dirty="0"/>
              <a:t>A sample "passes" if its average error is equal to or greater than the labeled net quantity of contents.   </a:t>
            </a:r>
          </a:p>
          <a:p>
            <a:pPr lvl="1"/>
            <a:endParaRPr lang="en-US" sz="2400" dirty="0"/>
          </a:p>
          <a:p>
            <a:r>
              <a:rPr lang="en-US" sz="2800" b="1" dirty="0"/>
              <a:t>Individual Package Requirement</a:t>
            </a:r>
          </a:p>
          <a:p>
            <a:pPr lvl="1"/>
            <a:r>
              <a:rPr lang="en-US" sz="2400" dirty="0"/>
              <a:t>Depending on the sample size, no individual package (-) error may be greater than the specified Maximum Allowable Variation (MAV).  The MAV varies with the labeled net quantity of contents (See Tables 2-5 to 2-10 in HB 133) </a:t>
            </a:r>
          </a:p>
          <a:p>
            <a:endParaRPr lang="en-US" dirty="0"/>
          </a:p>
        </p:txBody>
      </p:sp>
      <p:sp>
        <p:nvSpPr>
          <p:cNvPr id="2" name="Title 1"/>
          <p:cNvSpPr>
            <a:spLocks noGrp="1"/>
          </p:cNvSpPr>
          <p:nvPr>
            <p:ph type="title"/>
          </p:nvPr>
        </p:nvSpPr>
        <p:spPr/>
        <p:txBody>
          <a:bodyPr>
            <a:normAutofit fontScale="90000"/>
          </a:bodyPr>
          <a:lstStyle/>
          <a:p>
            <a:r>
              <a:rPr lang="en-US" dirty="0">
                <a:solidFill>
                  <a:srgbClr val="FFC000"/>
                </a:solidFill>
              </a:rPr>
              <a:t>A Sample Must "Pass" Two Requirements</a:t>
            </a:r>
            <a:r>
              <a:rPr lang="en-US" sz="4000" dirty="0">
                <a:solidFill>
                  <a:srgbClr val="FFC000"/>
                </a:solidFill>
              </a:rPr>
              <a:t> </a:t>
            </a:r>
            <a:endParaRPr lang="en-US" dirty="0">
              <a:solidFill>
                <a:srgbClr val="FFC000"/>
              </a:solidFill>
            </a:endParaRPr>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0"/>
            <a:ext cx="8229600" cy="4525963"/>
          </a:xfrm>
        </p:spPr>
        <p:txBody>
          <a:bodyPr>
            <a:normAutofit lnSpcReduction="10000"/>
          </a:bodyPr>
          <a:lstStyle/>
          <a:p>
            <a:pPr>
              <a:buNone/>
            </a:pPr>
            <a:r>
              <a:rPr lang="en-US" u="sng" dirty="0"/>
              <a:t>Labeled Quantity</a:t>
            </a:r>
            <a:r>
              <a:rPr lang="en-US" dirty="0"/>
              <a:t>                 	     </a:t>
            </a:r>
            <a:r>
              <a:rPr lang="en-US" u="sng" dirty="0">
                <a:solidFill>
                  <a:srgbClr val="00B0F0"/>
                </a:solidFill>
              </a:rPr>
              <a:t>MAV</a:t>
            </a:r>
            <a:r>
              <a:rPr lang="en-US" dirty="0">
                <a:solidFill>
                  <a:srgbClr val="00B0F0"/>
                </a:solidFill>
              </a:rPr>
              <a:t> </a:t>
            </a:r>
            <a:endParaRPr lang="en-US" u="sng" dirty="0">
              <a:solidFill>
                <a:srgbClr val="00B0F0"/>
              </a:solidFill>
            </a:endParaRPr>
          </a:p>
          <a:p>
            <a:pPr>
              <a:buNone/>
            </a:pPr>
            <a:r>
              <a:rPr lang="en-US" dirty="0"/>
              <a:t>More than 426 g to 489 g	             </a:t>
            </a:r>
            <a:r>
              <a:rPr lang="en-US" dirty="0">
                <a:solidFill>
                  <a:srgbClr val="00B0F0"/>
                </a:solidFill>
              </a:rPr>
              <a:t>19.9g</a:t>
            </a:r>
          </a:p>
          <a:p>
            <a:pPr>
              <a:buNone/>
            </a:pPr>
            <a:r>
              <a:rPr lang="en-US" b="1" dirty="0"/>
              <a:t>More than 0.94 lb to 1.08 lb	    </a:t>
            </a:r>
            <a:r>
              <a:rPr lang="en-US" b="1" dirty="0">
                <a:solidFill>
                  <a:srgbClr val="00B0F0"/>
                </a:solidFill>
              </a:rPr>
              <a:t>0.044lb</a:t>
            </a:r>
            <a:endParaRPr lang="en-US" dirty="0">
              <a:solidFill>
                <a:srgbClr val="00B0F0"/>
              </a:solidFill>
            </a:endParaRPr>
          </a:p>
          <a:p>
            <a:pPr>
              <a:buNone/>
            </a:pPr>
            <a:r>
              <a:rPr lang="en-US" dirty="0"/>
              <a:t>More than 15.04 oz to 17.28 oz	    </a:t>
            </a:r>
            <a:r>
              <a:rPr lang="en-US" dirty="0">
                <a:solidFill>
                  <a:srgbClr val="00B0F0"/>
                </a:solidFill>
              </a:rPr>
              <a:t>11/16oz</a:t>
            </a:r>
          </a:p>
          <a:p>
            <a:endParaRPr lang="en-US" dirty="0"/>
          </a:p>
          <a:p>
            <a:pPr>
              <a:buNone/>
            </a:pPr>
            <a:r>
              <a:rPr lang="en-US" dirty="0"/>
              <a:t>More than 489 g to 571 g		     </a:t>
            </a:r>
            <a:r>
              <a:rPr lang="en-US" dirty="0">
                <a:solidFill>
                  <a:srgbClr val="00B0F0"/>
                </a:solidFill>
              </a:rPr>
              <a:t>21.7g</a:t>
            </a:r>
          </a:p>
          <a:p>
            <a:pPr>
              <a:buNone/>
            </a:pPr>
            <a:r>
              <a:rPr lang="en-US" dirty="0"/>
              <a:t>More than 1.08 lb to 1.26 lb	     </a:t>
            </a:r>
            <a:r>
              <a:rPr lang="en-US" dirty="0">
                <a:solidFill>
                  <a:srgbClr val="00B0F0"/>
                </a:solidFill>
              </a:rPr>
              <a:t>0.048lb</a:t>
            </a:r>
          </a:p>
          <a:p>
            <a:endParaRPr lang="en-US" dirty="0"/>
          </a:p>
          <a:p>
            <a:pPr>
              <a:buNone/>
            </a:pPr>
            <a:r>
              <a:rPr lang="en-US" dirty="0"/>
              <a:t>More than 571 g to 635 g		     </a:t>
            </a:r>
            <a:r>
              <a:rPr lang="en-US" dirty="0">
                <a:solidFill>
                  <a:srgbClr val="00B0F0"/>
                </a:solidFill>
              </a:rPr>
              <a:t>23.5g</a:t>
            </a:r>
          </a:p>
          <a:p>
            <a:pPr>
              <a:buNone/>
            </a:pPr>
            <a:r>
              <a:rPr lang="en-US" dirty="0"/>
              <a:t>More than 1.26 lb to 1.40 lb           </a:t>
            </a:r>
            <a:r>
              <a:rPr lang="en-US" dirty="0">
                <a:solidFill>
                  <a:srgbClr val="00B0F0"/>
                </a:solidFill>
              </a:rPr>
              <a:t>0.052lb</a:t>
            </a:r>
          </a:p>
          <a:p>
            <a:endParaRPr lang="en-US" dirty="0"/>
          </a:p>
        </p:txBody>
      </p:sp>
      <p:sp>
        <p:nvSpPr>
          <p:cNvPr id="2" name="Title 1"/>
          <p:cNvSpPr>
            <a:spLocks noGrp="1"/>
          </p:cNvSpPr>
          <p:nvPr>
            <p:ph type="title"/>
          </p:nvPr>
        </p:nvSpPr>
        <p:spPr/>
        <p:txBody>
          <a:bodyPr>
            <a:normAutofit fontScale="90000"/>
          </a:bodyPr>
          <a:lstStyle/>
          <a:p>
            <a:r>
              <a:rPr lang="en-US" dirty="0">
                <a:solidFill>
                  <a:srgbClr val="FFC000"/>
                </a:solidFill>
              </a:rPr>
              <a:t>Table 2-5 MAV’s </a:t>
            </a:r>
            <a:br>
              <a:rPr lang="en-US" dirty="0">
                <a:solidFill>
                  <a:srgbClr val="FFC000"/>
                </a:solidFill>
              </a:rPr>
            </a:br>
            <a:r>
              <a:rPr lang="en-US" dirty="0">
                <a:solidFill>
                  <a:srgbClr val="FFC000"/>
                </a:solidFill>
              </a:rPr>
              <a:t>Packages Labeled by Weight</a:t>
            </a:r>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20000"/>
          </a:bodyPr>
          <a:lstStyle/>
          <a:p>
            <a:pPr marL="0" indent="0">
              <a:spcBef>
                <a:spcPts val="0"/>
              </a:spcBef>
              <a:buNone/>
            </a:pPr>
            <a:r>
              <a:rPr lang="en-US" b="1" dirty="0"/>
              <a:t>12.1.1.  Variations from Declared Net Quantity: </a:t>
            </a:r>
            <a:r>
              <a:rPr lang="en-US" dirty="0"/>
              <a:t>"…shall be permitted when caused by </a:t>
            </a:r>
            <a:r>
              <a:rPr lang="en-US" dirty="0">
                <a:solidFill>
                  <a:srgbClr val="C00000"/>
                </a:solidFill>
              </a:rPr>
              <a:t>unavoidable deviations </a:t>
            </a:r>
            <a:r>
              <a:rPr lang="en-US" dirty="0"/>
              <a:t>in weighing, measuring, or counting the contents of individual packages </a:t>
            </a:r>
            <a:r>
              <a:rPr lang="en-US" dirty="0">
                <a:solidFill>
                  <a:srgbClr val="C00000"/>
                </a:solidFill>
              </a:rPr>
              <a:t>that occur in current good manufacturing practice,</a:t>
            </a:r>
            <a:r>
              <a:rPr lang="en-US" dirty="0"/>
              <a:t> but such variations shall not be permitted to such extent that the average of the quantities in the packages of a particular commodity or a lot of the commodity that is kept, offered, or exposed for sale, or sold is below the quantity stated, and no unreasonable shortage in any package shall be permitted even though overages in other packages in the same shipment, delivery, or lot compensate for such shortage….“  (e.g. system) </a:t>
            </a:r>
          </a:p>
          <a:p>
            <a:pPr marL="0" indent="0">
              <a:spcBef>
                <a:spcPts val="0"/>
              </a:spcBef>
              <a:buNone/>
            </a:pPr>
            <a:endParaRPr lang="en-US" dirty="0"/>
          </a:p>
          <a:p>
            <a:pPr marL="0" indent="0">
              <a:spcBef>
                <a:spcPts val="0"/>
              </a:spcBef>
              <a:buNone/>
            </a:pPr>
            <a:endParaRPr lang="en-US" sz="2800" b="1" dirty="0">
              <a:latin typeface="Times New Roman" pitchFamily="18" charset="0"/>
            </a:endParaRPr>
          </a:p>
        </p:txBody>
      </p:sp>
      <p:sp>
        <p:nvSpPr>
          <p:cNvPr id="2" name="Title 1"/>
          <p:cNvSpPr>
            <a:spLocks noGrp="1"/>
          </p:cNvSpPr>
          <p:nvPr>
            <p:ph type="title"/>
          </p:nvPr>
        </p:nvSpPr>
        <p:spPr/>
        <p:txBody>
          <a:bodyPr/>
          <a:lstStyle/>
          <a:p>
            <a:r>
              <a:rPr lang="en-US" dirty="0">
                <a:solidFill>
                  <a:srgbClr val="FFC000"/>
                </a:solidFill>
              </a:rPr>
              <a:t>12.1 Packaging Variations  </a:t>
            </a:r>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pPr marL="0" indent="0">
              <a:spcBef>
                <a:spcPts val="0"/>
              </a:spcBef>
              <a:buNone/>
            </a:pPr>
            <a:r>
              <a:rPr lang="en-US" b="1" dirty="0"/>
              <a:t>12.1.2.  Variations Resulting from Exposure.</a:t>
            </a:r>
            <a:r>
              <a:rPr lang="en-US" dirty="0"/>
              <a:t> - Variations from the declared weight or measure shall be permitted when caused by ordinary and customary exposure to conditions that normally occur in good distribution practice and that unavoidably result in change of weight or measure ….   (e.g. moisture) </a:t>
            </a:r>
            <a:endParaRPr lang="en-US" dirty="0">
              <a:solidFill>
                <a:srgbClr val="C00000"/>
              </a:solidFill>
            </a:endParaRPr>
          </a:p>
          <a:p>
            <a:pPr marL="0" indent="0">
              <a:spcBef>
                <a:spcPts val="0"/>
              </a:spcBef>
              <a:buNone/>
            </a:pPr>
            <a:endParaRPr lang="en-US" b="1" dirty="0"/>
          </a:p>
          <a:p>
            <a:pPr marL="0" indent="0">
              <a:spcBef>
                <a:spcPts val="0"/>
              </a:spcBef>
              <a:buNone/>
            </a:pPr>
            <a:r>
              <a:rPr lang="en-US" b="1" dirty="0"/>
              <a:t>12.2.  Magnitude of Permitted Variations.</a:t>
            </a:r>
            <a:r>
              <a:rPr lang="en-US" dirty="0"/>
              <a:t> - The magnitude of variations permitted under this section of this regulation shall be those expressly set forth in this regulation and variations such as those contained in ... NIST Handbook 133, "Checking the Net Contents of Packaged Goods.“</a:t>
            </a:r>
          </a:p>
        </p:txBody>
      </p:sp>
      <p:sp>
        <p:nvSpPr>
          <p:cNvPr id="3" name="Title 2"/>
          <p:cNvSpPr>
            <a:spLocks noGrp="1"/>
          </p:cNvSpPr>
          <p:nvPr>
            <p:ph type="title"/>
          </p:nvPr>
        </p:nvSpPr>
        <p:spPr/>
        <p:txBody>
          <a:bodyPr/>
          <a:lstStyle/>
          <a:p>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a:p>
          <a:p>
            <a:endParaRPr lang="en-US" dirty="0"/>
          </a:p>
          <a:p>
            <a:r>
              <a:rPr lang="en-US" dirty="0"/>
              <a:t>What questions do you have about the average and individual package requirements? </a:t>
            </a:r>
          </a:p>
        </p:txBody>
      </p:sp>
      <p:sp>
        <p:nvSpPr>
          <p:cNvPr id="2" name="Title 1"/>
          <p:cNvSpPr>
            <a:spLocks noGrp="1"/>
          </p:cNvSpPr>
          <p:nvPr>
            <p:ph type="title"/>
          </p:nvPr>
        </p:nvSpPr>
        <p:spPr/>
        <p:txBody>
          <a:bodyPr/>
          <a:lstStyle/>
          <a:p>
            <a:pPr algn="ctr"/>
            <a:r>
              <a:rPr lang="en-US" dirty="0">
                <a:solidFill>
                  <a:srgbClr val="FFC000"/>
                </a:solidFill>
              </a:rPr>
              <a:t>Questions?</a:t>
            </a:r>
          </a:p>
        </p:txBody>
      </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 name="Diagram 3" descr="Packer Control"/>
          <p:cNvGraphicFramePr/>
          <p:nvPr>
            <p:extLst>
              <p:ext uri="{D42A27DB-BD31-4B8C-83A1-F6EECF244321}">
                <p14:modId xmlns:p14="http://schemas.microsoft.com/office/powerpoint/2010/main" val="414016982"/>
              </p:ext>
            </p:extLst>
          </p:nvPr>
        </p:nvGraphicFramePr>
        <p:xfrm>
          <a:off x="6019800" y="2209800"/>
          <a:ext cx="1676400" cy="135732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7" name="Freeform 56" descr="unused dry or used dry tare"/>
          <p:cNvSpPr/>
          <p:nvPr/>
        </p:nvSpPr>
        <p:spPr>
          <a:xfrm>
            <a:off x="3252992" y="869062"/>
            <a:ext cx="2368890" cy="496173"/>
          </a:xfrm>
          <a:custGeom>
            <a:avLst/>
            <a:gdLst>
              <a:gd name="connsiteX0" fmla="*/ 0 w 2368890"/>
              <a:gd name="connsiteY0" fmla="*/ 49617 h 496173"/>
              <a:gd name="connsiteX1" fmla="*/ 14533 w 2368890"/>
              <a:gd name="connsiteY1" fmla="*/ 14532 h 496173"/>
              <a:gd name="connsiteX2" fmla="*/ 49618 w 2368890"/>
              <a:gd name="connsiteY2" fmla="*/ 0 h 496173"/>
              <a:gd name="connsiteX3" fmla="*/ 2319273 w 2368890"/>
              <a:gd name="connsiteY3" fmla="*/ 0 h 496173"/>
              <a:gd name="connsiteX4" fmla="*/ 2354358 w 2368890"/>
              <a:gd name="connsiteY4" fmla="*/ 14533 h 496173"/>
              <a:gd name="connsiteX5" fmla="*/ 2368890 w 2368890"/>
              <a:gd name="connsiteY5" fmla="*/ 49618 h 496173"/>
              <a:gd name="connsiteX6" fmla="*/ 2368890 w 2368890"/>
              <a:gd name="connsiteY6" fmla="*/ 446556 h 496173"/>
              <a:gd name="connsiteX7" fmla="*/ 2354358 w 2368890"/>
              <a:gd name="connsiteY7" fmla="*/ 481641 h 496173"/>
              <a:gd name="connsiteX8" fmla="*/ 2319273 w 2368890"/>
              <a:gd name="connsiteY8" fmla="*/ 496173 h 496173"/>
              <a:gd name="connsiteX9" fmla="*/ 49617 w 2368890"/>
              <a:gd name="connsiteY9" fmla="*/ 496173 h 496173"/>
              <a:gd name="connsiteX10" fmla="*/ 14532 w 2368890"/>
              <a:gd name="connsiteY10" fmla="*/ 481640 h 496173"/>
              <a:gd name="connsiteX11" fmla="*/ 0 w 2368890"/>
              <a:gd name="connsiteY11" fmla="*/ 446555 h 496173"/>
              <a:gd name="connsiteX12" fmla="*/ 0 w 2368890"/>
              <a:gd name="connsiteY12" fmla="*/ 49617 h 4961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8890" h="496173">
                <a:moveTo>
                  <a:pt x="0" y="49617"/>
                </a:moveTo>
                <a:cubicBezTo>
                  <a:pt x="0" y="36458"/>
                  <a:pt x="5228" y="23837"/>
                  <a:pt x="14533" y="14532"/>
                </a:cubicBezTo>
                <a:cubicBezTo>
                  <a:pt x="23838" y="5227"/>
                  <a:pt x="36458" y="0"/>
                  <a:pt x="49618" y="0"/>
                </a:cubicBezTo>
                <a:lnTo>
                  <a:pt x="2319273" y="0"/>
                </a:lnTo>
                <a:cubicBezTo>
                  <a:pt x="2332432" y="0"/>
                  <a:pt x="2345053" y="5228"/>
                  <a:pt x="2354358" y="14533"/>
                </a:cubicBezTo>
                <a:cubicBezTo>
                  <a:pt x="2363663" y="23838"/>
                  <a:pt x="2368890" y="36458"/>
                  <a:pt x="2368890" y="49618"/>
                </a:cubicBezTo>
                <a:lnTo>
                  <a:pt x="2368890" y="446556"/>
                </a:lnTo>
                <a:cubicBezTo>
                  <a:pt x="2368890" y="459715"/>
                  <a:pt x="2363663" y="472336"/>
                  <a:pt x="2354358" y="481641"/>
                </a:cubicBezTo>
                <a:cubicBezTo>
                  <a:pt x="2345053" y="490946"/>
                  <a:pt x="2332433" y="496173"/>
                  <a:pt x="2319273" y="496173"/>
                </a:cubicBezTo>
                <a:lnTo>
                  <a:pt x="49617" y="496173"/>
                </a:lnTo>
                <a:cubicBezTo>
                  <a:pt x="36458" y="496173"/>
                  <a:pt x="23837" y="490945"/>
                  <a:pt x="14532" y="481640"/>
                </a:cubicBezTo>
                <a:cubicBezTo>
                  <a:pt x="5227" y="472335"/>
                  <a:pt x="0" y="459715"/>
                  <a:pt x="0" y="446555"/>
                </a:cubicBezTo>
                <a:lnTo>
                  <a:pt x="0" y="49617"/>
                </a:lnTo>
                <a:close/>
              </a:path>
            </a:pathLst>
          </a:custGeom>
          <a:solidFill>
            <a:srgbClr val="0070C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45012" tIns="45012" rIns="45012" bIns="45012" numCol="1" spcCol="1270" anchor="ctr" anchorCtr="0">
            <a:noAutofit/>
          </a:bodyPr>
          <a:lstStyle/>
          <a:p>
            <a:pPr lvl="0" algn="ctr" defTabSz="355600">
              <a:lnSpc>
                <a:spcPct val="90000"/>
              </a:lnSpc>
              <a:spcBef>
                <a:spcPct val="0"/>
              </a:spcBef>
              <a:spcAft>
                <a:spcPct val="35000"/>
              </a:spcAft>
            </a:pPr>
            <a:r>
              <a:rPr lang="en-US" sz="800" kern="1200" dirty="0"/>
              <a:t>unused dry or used dry tare</a:t>
            </a:r>
          </a:p>
        </p:txBody>
      </p:sp>
      <p:sp>
        <p:nvSpPr>
          <p:cNvPr id="59" name="Freeform 58" descr="variations in wrapping/other items&#10;"/>
          <p:cNvSpPr/>
          <p:nvPr/>
        </p:nvSpPr>
        <p:spPr>
          <a:xfrm>
            <a:off x="3200400" y="1502438"/>
            <a:ext cx="2474073" cy="318669"/>
          </a:xfrm>
          <a:custGeom>
            <a:avLst/>
            <a:gdLst>
              <a:gd name="connsiteX0" fmla="*/ 0 w 2474073"/>
              <a:gd name="connsiteY0" fmla="*/ 31867 h 318669"/>
              <a:gd name="connsiteX1" fmla="*/ 9334 w 2474073"/>
              <a:gd name="connsiteY1" fmla="*/ 9334 h 318669"/>
              <a:gd name="connsiteX2" fmla="*/ 31867 w 2474073"/>
              <a:gd name="connsiteY2" fmla="*/ 0 h 318669"/>
              <a:gd name="connsiteX3" fmla="*/ 2442206 w 2474073"/>
              <a:gd name="connsiteY3" fmla="*/ 0 h 318669"/>
              <a:gd name="connsiteX4" fmla="*/ 2464739 w 2474073"/>
              <a:gd name="connsiteY4" fmla="*/ 9334 h 318669"/>
              <a:gd name="connsiteX5" fmla="*/ 2474073 w 2474073"/>
              <a:gd name="connsiteY5" fmla="*/ 31867 h 318669"/>
              <a:gd name="connsiteX6" fmla="*/ 2474073 w 2474073"/>
              <a:gd name="connsiteY6" fmla="*/ 286802 h 318669"/>
              <a:gd name="connsiteX7" fmla="*/ 2464739 w 2474073"/>
              <a:gd name="connsiteY7" fmla="*/ 309335 h 318669"/>
              <a:gd name="connsiteX8" fmla="*/ 2442206 w 2474073"/>
              <a:gd name="connsiteY8" fmla="*/ 318669 h 318669"/>
              <a:gd name="connsiteX9" fmla="*/ 31867 w 2474073"/>
              <a:gd name="connsiteY9" fmla="*/ 318669 h 318669"/>
              <a:gd name="connsiteX10" fmla="*/ 9334 w 2474073"/>
              <a:gd name="connsiteY10" fmla="*/ 309335 h 318669"/>
              <a:gd name="connsiteX11" fmla="*/ 0 w 2474073"/>
              <a:gd name="connsiteY11" fmla="*/ 286802 h 318669"/>
              <a:gd name="connsiteX12" fmla="*/ 0 w 2474073"/>
              <a:gd name="connsiteY12" fmla="*/ 31867 h 318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74073" h="318669">
                <a:moveTo>
                  <a:pt x="0" y="31867"/>
                </a:moveTo>
                <a:cubicBezTo>
                  <a:pt x="0" y="23415"/>
                  <a:pt x="3357" y="15310"/>
                  <a:pt x="9334" y="9334"/>
                </a:cubicBezTo>
                <a:cubicBezTo>
                  <a:pt x="15310" y="3358"/>
                  <a:pt x="23416" y="0"/>
                  <a:pt x="31867" y="0"/>
                </a:cubicBezTo>
                <a:lnTo>
                  <a:pt x="2442206" y="0"/>
                </a:lnTo>
                <a:cubicBezTo>
                  <a:pt x="2450658" y="0"/>
                  <a:pt x="2458763" y="3357"/>
                  <a:pt x="2464739" y="9334"/>
                </a:cubicBezTo>
                <a:cubicBezTo>
                  <a:pt x="2470715" y="15310"/>
                  <a:pt x="2474073" y="23416"/>
                  <a:pt x="2474073" y="31867"/>
                </a:cubicBezTo>
                <a:lnTo>
                  <a:pt x="2474073" y="286802"/>
                </a:lnTo>
                <a:cubicBezTo>
                  <a:pt x="2474073" y="295254"/>
                  <a:pt x="2470716" y="303359"/>
                  <a:pt x="2464739" y="309335"/>
                </a:cubicBezTo>
                <a:cubicBezTo>
                  <a:pt x="2458763" y="315311"/>
                  <a:pt x="2450657" y="318669"/>
                  <a:pt x="2442206" y="318669"/>
                </a:cubicBezTo>
                <a:lnTo>
                  <a:pt x="31867" y="318669"/>
                </a:lnTo>
                <a:cubicBezTo>
                  <a:pt x="23415" y="318669"/>
                  <a:pt x="15310" y="315312"/>
                  <a:pt x="9334" y="309335"/>
                </a:cubicBezTo>
                <a:cubicBezTo>
                  <a:pt x="3358" y="303359"/>
                  <a:pt x="0" y="295253"/>
                  <a:pt x="0" y="286802"/>
                </a:cubicBezTo>
                <a:lnTo>
                  <a:pt x="0" y="31867"/>
                </a:lnTo>
                <a:close/>
              </a:path>
            </a:pathLst>
          </a:custGeom>
          <a:solidFill>
            <a:srgbClr val="0070C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39813" tIns="39813" rIns="39813" bIns="39813" numCol="1" spcCol="1270" anchor="ctr" anchorCtr="0">
            <a:noAutofit/>
          </a:bodyPr>
          <a:lstStyle/>
          <a:p>
            <a:pPr lvl="0" algn="ctr" defTabSz="355600">
              <a:lnSpc>
                <a:spcPct val="90000"/>
              </a:lnSpc>
              <a:spcBef>
                <a:spcPct val="0"/>
              </a:spcBef>
              <a:spcAft>
                <a:spcPct val="35000"/>
              </a:spcAft>
            </a:pPr>
            <a:r>
              <a:rPr lang="en-US" sz="800" kern="1200" dirty="0"/>
              <a:t>variations in wrapping/other items</a:t>
            </a:r>
          </a:p>
        </p:txBody>
      </p:sp>
      <p:sp>
        <p:nvSpPr>
          <p:cNvPr id="61" name="Freeform 60" descr="material density, solder, adhesives&#10;"/>
          <p:cNvSpPr/>
          <p:nvPr/>
        </p:nvSpPr>
        <p:spPr>
          <a:xfrm>
            <a:off x="3646112" y="1919592"/>
            <a:ext cx="1608876" cy="376642"/>
          </a:xfrm>
          <a:custGeom>
            <a:avLst/>
            <a:gdLst>
              <a:gd name="connsiteX0" fmla="*/ 0 w 1608876"/>
              <a:gd name="connsiteY0" fmla="*/ 37664 h 376642"/>
              <a:gd name="connsiteX1" fmla="*/ 11032 w 1608876"/>
              <a:gd name="connsiteY1" fmla="*/ 11032 h 376642"/>
              <a:gd name="connsiteX2" fmla="*/ 37664 w 1608876"/>
              <a:gd name="connsiteY2" fmla="*/ 1 h 376642"/>
              <a:gd name="connsiteX3" fmla="*/ 1571212 w 1608876"/>
              <a:gd name="connsiteY3" fmla="*/ 0 h 376642"/>
              <a:gd name="connsiteX4" fmla="*/ 1597844 w 1608876"/>
              <a:gd name="connsiteY4" fmla="*/ 11032 h 376642"/>
              <a:gd name="connsiteX5" fmla="*/ 1608875 w 1608876"/>
              <a:gd name="connsiteY5" fmla="*/ 37664 h 376642"/>
              <a:gd name="connsiteX6" fmla="*/ 1608876 w 1608876"/>
              <a:gd name="connsiteY6" fmla="*/ 338978 h 376642"/>
              <a:gd name="connsiteX7" fmla="*/ 1597844 w 1608876"/>
              <a:gd name="connsiteY7" fmla="*/ 365610 h 376642"/>
              <a:gd name="connsiteX8" fmla="*/ 1571212 w 1608876"/>
              <a:gd name="connsiteY8" fmla="*/ 376642 h 376642"/>
              <a:gd name="connsiteX9" fmla="*/ 37664 w 1608876"/>
              <a:gd name="connsiteY9" fmla="*/ 376642 h 376642"/>
              <a:gd name="connsiteX10" fmla="*/ 11032 w 1608876"/>
              <a:gd name="connsiteY10" fmla="*/ 365610 h 376642"/>
              <a:gd name="connsiteX11" fmla="*/ 0 w 1608876"/>
              <a:gd name="connsiteY11" fmla="*/ 338978 h 376642"/>
              <a:gd name="connsiteX12" fmla="*/ 0 w 1608876"/>
              <a:gd name="connsiteY12" fmla="*/ 37664 h 376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08876" h="376642">
                <a:moveTo>
                  <a:pt x="0" y="37664"/>
                </a:moveTo>
                <a:cubicBezTo>
                  <a:pt x="0" y="27675"/>
                  <a:pt x="3968" y="18095"/>
                  <a:pt x="11032" y="11032"/>
                </a:cubicBezTo>
                <a:cubicBezTo>
                  <a:pt x="18095" y="3969"/>
                  <a:pt x="27675" y="0"/>
                  <a:pt x="37664" y="1"/>
                </a:cubicBezTo>
                <a:lnTo>
                  <a:pt x="1571212" y="0"/>
                </a:lnTo>
                <a:cubicBezTo>
                  <a:pt x="1581201" y="0"/>
                  <a:pt x="1590781" y="3968"/>
                  <a:pt x="1597844" y="11032"/>
                </a:cubicBezTo>
                <a:cubicBezTo>
                  <a:pt x="1604907" y="18095"/>
                  <a:pt x="1608876" y="27675"/>
                  <a:pt x="1608875" y="37664"/>
                </a:cubicBezTo>
                <a:cubicBezTo>
                  <a:pt x="1608875" y="138102"/>
                  <a:pt x="1608876" y="238540"/>
                  <a:pt x="1608876" y="338978"/>
                </a:cubicBezTo>
                <a:cubicBezTo>
                  <a:pt x="1608876" y="348967"/>
                  <a:pt x="1604908" y="358547"/>
                  <a:pt x="1597844" y="365610"/>
                </a:cubicBezTo>
                <a:cubicBezTo>
                  <a:pt x="1590781" y="372673"/>
                  <a:pt x="1581201" y="376642"/>
                  <a:pt x="1571212" y="376642"/>
                </a:cubicBezTo>
                <a:lnTo>
                  <a:pt x="37664" y="376642"/>
                </a:lnTo>
                <a:cubicBezTo>
                  <a:pt x="27675" y="376642"/>
                  <a:pt x="18095" y="372674"/>
                  <a:pt x="11032" y="365610"/>
                </a:cubicBezTo>
                <a:cubicBezTo>
                  <a:pt x="3969" y="358547"/>
                  <a:pt x="0" y="348967"/>
                  <a:pt x="0" y="338978"/>
                </a:cubicBezTo>
                <a:lnTo>
                  <a:pt x="0" y="37664"/>
                </a:lnTo>
                <a:close/>
              </a:path>
            </a:pathLst>
          </a:custGeom>
          <a:solidFill>
            <a:srgbClr val="0070C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41511" tIns="41511" rIns="41511" bIns="41511" numCol="1" spcCol="1270" anchor="ctr" anchorCtr="0">
            <a:noAutofit/>
          </a:bodyPr>
          <a:lstStyle/>
          <a:p>
            <a:pPr lvl="0" algn="ctr" defTabSz="355600">
              <a:lnSpc>
                <a:spcPct val="90000"/>
              </a:lnSpc>
              <a:spcBef>
                <a:spcPct val="0"/>
              </a:spcBef>
              <a:spcAft>
                <a:spcPct val="35000"/>
              </a:spcAft>
            </a:pPr>
            <a:r>
              <a:rPr lang="en-US" sz="800" kern="1200" dirty="0"/>
              <a:t>material density, solder, adhesives</a:t>
            </a:r>
          </a:p>
        </p:txBody>
      </p:sp>
      <p:sp>
        <p:nvSpPr>
          <p:cNvPr id="63" name="Freeform 62" descr="store or supplier determination&#10;"/>
          <p:cNvSpPr/>
          <p:nvPr/>
        </p:nvSpPr>
        <p:spPr>
          <a:xfrm>
            <a:off x="5334000" y="1900888"/>
            <a:ext cx="1617102" cy="376642"/>
          </a:xfrm>
          <a:custGeom>
            <a:avLst/>
            <a:gdLst>
              <a:gd name="connsiteX0" fmla="*/ 0 w 1625756"/>
              <a:gd name="connsiteY0" fmla="*/ 37664 h 376642"/>
              <a:gd name="connsiteX1" fmla="*/ 11032 w 1625756"/>
              <a:gd name="connsiteY1" fmla="*/ 11032 h 376642"/>
              <a:gd name="connsiteX2" fmla="*/ 37664 w 1625756"/>
              <a:gd name="connsiteY2" fmla="*/ 1 h 376642"/>
              <a:gd name="connsiteX3" fmla="*/ 1588092 w 1625756"/>
              <a:gd name="connsiteY3" fmla="*/ 0 h 376642"/>
              <a:gd name="connsiteX4" fmla="*/ 1614724 w 1625756"/>
              <a:gd name="connsiteY4" fmla="*/ 11032 h 376642"/>
              <a:gd name="connsiteX5" fmla="*/ 1625755 w 1625756"/>
              <a:gd name="connsiteY5" fmla="*/ 37664 h 376642"/>
              <a:gd name="connsiteX6" fmla="*/ 1625756 w 1625756"/>
              <a:gd name="connsiteY6" fmla="*/ 338978 h 376642"/>
              <a:gd name="connsiteX7" fmla="*/ 1614724 w 1625756"/>
              <a:gd name="connsiteY7" fmla="*/ 365610 h 376642"/>
              <a:gd name="connsiteX8" fmla="*/ 1588092 w 1625756"/>
              <a:gd name="connsiteY8" fmla="*/ 376642 h 376642"/>
              <a:gd name="connsiteX9" fmla="*/ 37664 w 1625756"/>
              <a:gd name="connsiteY9" fmla="*/ 376642 h 376642"/>
              <a:gd name="connsiteX10" fmla="*/ 11032 w 1625756"/>
              <a:gd name="connsiteY10" fmla="*/ 365610 h 376642"/>
              <a:gd name="connsiteX11" fmla="*/ 0 w 1625756"/>
              <a:gd name="connsiteY11" fmla="*/ 338978 h 376642"/>
              <a:gd name="connsiteX12" fmla="*/ 0 w 1625756"/>
              <a:gd name="connsiteY12" fmla="*/ 37664 h 376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25756" h="376642">
                <a:moveTo>
                  <a:pt x="0" y="37664"/>
                </a:moveTo>
                <a:cubicBezTo>
                  <a:pt x="0" y="27675"/>
                  <a:pt x="3968" y="18095"/>
                  <a:pt x="11032" y="11032"/>
                </a:cubicBezTo>
                <a:cubicBezTo>
                  <a:pt x="18095" y="3969"/>
                  <a:pt x="27675" y="0"/>
                  <a:pt x="37664" y="1"/>
                </a:cubicBezTo>
                <a:lnTo>
                  <a:pt x="1588092" y="0"/>
                </a:lnTo>
                <a:cubicBezTo>
                  <a:pt x="1598081" y="0"/>
                  <a:pt x="1607661" y="3968"/>
                  <a:pt x="1614724" y="11032"/>
                </a:cubicBezTo>
                <a:cubicBezTo>
                  <a:pt x="1621787" y="18095"/>
                  <a:pt x="1625756" y="27675"/>
                  <a:pt x="1625755" y="37664"/>
                </a:cubicBezTo>
                <a:cubicBezTo>
                  <a:pt x="1625755" y="138102"/>
                  <a:pt x="1625756" y="238540"/>
                  <a:pt x="1625756" y="338978"/>
                </a:cubicBezTo>
                <a:cubicBezTo>
                  <a:pt x="1625756" y="348967"/>
                  <a:pt x="1621788" y="358547"/>
                  <a:pt x="1614724" y="365610"/>
                </a:cubicBezTo>
                <a:cubicBezTo>
                  <a:pt x="1607661" y="372673"/>
                  <a:pt x="1598081" y="376642"/>
                  <a:pt x="1588092" y="376642"/>
                </a:cubicBezTo>
                <a:lnTo>
                  <a:pt x="37664" y="376642"/>
                </a:lnTo>
                <a:cubicBezTo>
                  <a:pt x="27675" y="376642"/>
                  <a:pt x="18095" y="372674"/>
                  <a:pt x="11032" y="365610"/>
                </a:cubicBezTo>
                <a:cubicBezTo>
                  <a:pt x="3969" y="358547"/>
                  <a:pt x="0" y="348967"/>
                  <a:pt x="0" y="338978"/>
                </a:cubicBezTo>
                <a:lnTo>
                  <a:pt x="0" y="37664"/>
                </a:lnTo>
                <a:close/>
              </a:path>
            </a:pathLst>
          </a:custGeom>
          <a:solidFill>
            <a:srgbClr val="0070C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41511" tIns="41511" rIns="41511" bIns="41511" numCol="1" spcCol="1270" anchor="ctr" anchorCtr="0">
            <a:noAutofit/>
          </a:bodyPr>
          <a:lstStyle/>
          <a:p>
            <a:pPr lvl="0" algn="ctr" defTabSz="355600">
              <a:lnSpc>
                <a:spcPct val="90000"/>
              </a:lnSpc>
              <a:spcBef>
                <a:spcPct val="0"/>
              </a:spcBef>
              <a:spcAft>
                <a:spcPct val="35000"/>
              </a:spcAft>
            </a:pPr>
            <a:r>
              <a:rPr lang="en-US" sz="800" kern="1200" dirty="0"/>
              <a:t>store or supplier determination</a:t>
            </a:r>
          </a:p>
        </p:txBody>
      </p:sp>
      <p:sp>
        <p:nvSpPr>
          <p:cNvPr id="65" name="Freeform 64" descr="sample size/minimum load&#10;"/>
          <p:cNvSpPr/>
          <p:nvPr/>
        </p:nvSpPr>
        <p:spPr>
          <a:xfrm>
            <a:off x="5723858" y="1435961"/>
            <a:ext cx="1460222" cy="376642"/>
          </a:xfrm>
          <a:custGeom>
            <a:avLst/>
            <a:gdLst>
              <a:gd name="connsiteX0" fmla="*/ 0 w 1460222"/>
              <a:gd name="connsiteY0" fmla="*/ 37664 h 376642"/>
              <a:gd name="connsiteX1" fmla="*/ 11032 w 1460222"/>
              <a:gd name="connsiteY1" fmla="*/ 11032 h 376642"/>
              <a:gd name="connsiteX2" fmla="*/ 37664 w 1460222"/>
              <a:gd name="connsiteY2" fmla="*/ 1 h 376642"/>
              <a:gd name="connsiteX3" fmla="*/ 1422558 w 1460222"/>
              <a:gd name="connsiteY3" fmla="*/ 0 h 376642"/>
              <a:gd name="connsiteX4" fmla="*/ 1449190 w 1460222"/>
              <a:gd name="connsiteY4" fmla="*/ 11032 h 376642"/>
              <a:gd name="connsiteX5" fmla="*/ 1460221 w 1460222"/>
              <a:gd name="connsiteY5" fmla="*/ 37664 h 376642"/>
              <a:gd name="connsiteX6" fmla="*/ 1460222 w 1460222"/>
              <a:gd name="connsiteY6" fmla="*/ 338978 h 376642"/>
              <a:gd name="connsiteX7" fmla="*/ 1449190 w 1460222"/>
              <a:gd name="connsiteY7" fmla="*/ 365610 h 376642"/>
              <a:gd name="connsiteX8" fmla="*/ 1422558 w 1460222"/>
              <a:gd name="connsiteY8" fmla="*/ 376642 h 376642"/>
              <a:gd name="connsiteX9" fmla="*/ 37664 w 1460222"/>
              <a:gd name="connsiteY9" fmla="*/ 376642 h 376642"/>
              <a:gd name="connsiteX10" fmla="*/ 11032 w 1460222"/>
              <a:gd name="connsiteY10" fmla="*/ 365610 h 376642"/>
              <a:gd name="connsiteX11" fmla="*/ 0 w 1460222"/>
              <a:gd name="connsiteY11" fmla="*/ 338978 h 376642"/>
              <a:gd name="connsiteX12" fmla="*/ 0 w 1460222"/>
              <a:gd name="connsiteY12" fmla="*/ 37664 h 376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60222" h="376642">
                <a:moveTo>
                  <a:pt x="0" y="37664"/>
                </a:moveTo>
                <a:cubicBezTo>
                  <a:pt x="0" y="27675"/>
                  <a:pt x="3968" y="18095"/>
                  <a:pt x="11032" y="11032"/>
                </a:cubicBezTo>
                <a:cubicBezTo>
                  <a:pt x="18095" y="3969"/>
                  <a:pt x="27675" y="0"/>
                  <a:pt x="37664" y="1"/>
                </a:cubicBezTo>
                <a:lnTo>
                  <a:pt x="1422558" y="0"/>
                </a:lnTo>
                <a:cubicBezTo>
                  <a:pt x="1432547" y="0"/>
                  <a:pt x="1442127" y="3968"/>
                  <a:pt x="1449190" y="11032"/>
                </a:cubicBezTo>
                <a:cubicBezTo>
                  <a:pt x="1456253" y="18095"/>
                  <a:pt x="1460222" y="27675"/>
                  <a:pt x="1460221" y="37664"/>
                </a:cubicBezTo>
                <a:cubicBezTo>
                  <a:pt x="1460221" y="138102"/>
                  <a:pt x="1460222" y="238540"/>
                  <a:pt x="1460222" y="338978"/>
                </a:cubicBezTo>
                <a:cubicBezTo>
                  <a:pt x="1460222" y="348967"/>
                  <a:pt x="1456254" y="358547"/>
                  <a:pt x="1449190" y="365610"/>
                </a:cubicBezTo>
                <a:cubicBezTo>
                  <a:pt x="1442127" y="372673"/>
                  <a:pt x="1432547" y="376642"/>
                  <a:pt x="1422558" y="376642"/>
                </a:cubicBezTo>
                <a:lnTo>
                  <a:pt x="37664" y="376642"/>
                </a:lnTo>
                <a:cubicBezTo>
                  <a:pt x="27675" y="376642"/>
                  <a:pt x="18095" y="372674"/>
                  <a:pt x="11032" y="365610"/>
                </a:cubicBezTo>
                <a:cubicBezTo>
                  <a:pt x="3969" y="358547"/>
                  <a:pt x="0" y="348967"/>
                  <a:pt x="0" y="338978"/>
                </a:cubicBezTo>
                <a:lnTo>
                  <a:pt x="0" y="37664"/>
                </a:lnTo>
                <a:close/>
              </a:path>
            </a:pathLst>
          </a:custGeom>
          <a:solidFill>
            <a:srgbClr val="0070C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41511" tIns="41511" rIns="41511" bIns="41511" numCol="1" spcCol="1270" anchor="ctr" anchorCtr="0">
            <a:noAutofit/>
          </a:bodyPr>
          <a:lstStyle/>
          <a:p>
            <a:pPr lvl="0" algn="ctr" defTabSz="355600">
              <a:lnSpc>
                <a:spcPct val="90000"/>
              </a:lnSpc>
              <a:spcBef>
                <a:spcPct val="0"/>
              </a:spcBef>
              <a:spcAft>
                <a:spcPct val="35000"/>
              </a:spcAft>
            </a:pPr>
            <a:r>
              <a:rPr lang="en-US" sz="800" kern="1200" dirty="0"/>
              <a:t>sample size/minimum load</a:t>
            </a:r>
          </a:p>
        </p:txBody>
      </p:sp>
      <p:sp>
        <p:nvSpPr>
          <p:cNvPr id="67" name="Freeform 66" descr="supplier changes&#10;"/>
          <p:cNvSpPr/>
          <p:nvPr/>
        </p:nvSpPr>
        <p:spPr>
          <a:xfrm>
            <a:off x="5843564" y="923348"/>
            <a:ext cx="938805" cy="376642"/>
          </a:xfrm>
          <a:custGeom>
            <a:avLst/>
            <a:gdLst>
              <a:gd name="connsiteX0" fmla="*/ 0 w 938805"/>
              <a:gd name="connsiteY0" fmla="*/ 37664 h 376642"/>
              <a:gd name="connsiteX1" fmla="*/ 11032 w 938805"/>
              <a:gd name="connsiteY1" fmla="*/ 11032 h 376642"/>
              <a:gd name="connsiteX2" fmla="*/ 37664 w 938805"/>
              <a:gd name="connsiteY2" fmla="*/ 1 h 376642"/>
              <a:gd name="connsiteX3" fmla="*/ 901141 w 938805"/>
              <a:gd name="connsiteY3" fmla="*/ 0 h 376642"/>
              <a:gd name="connsiteX4" fmla="*/ 927773 w 938805"/>
              <a:gd name="connsiteY4" fmla="*/ 11032 h 376642"/>
              <a:gd name="connsiteX5" fmla="*/ 938804 w 938805"/>
              <a:gd name="connsiteY5" fmla="*/ 37664 h 376642"/>
              <a:gd name="connsiteX6" fmla="*/ 938805 w 938805"/>
              <a:gd name="connsiteY6" fmla="*/ 338978 h 376642"/>
              <a:gd name="connsiteX7" fmla="*/ 927773 w 938805"/>
              <a:gd name="connsiteY7" fmla="*/ 365610 h 376642"/>
              <a:gd name="connsiteX8" fmla="*/ 901141 w 938805"/>
              <a:gd name="connsiteY8" fmla="*/ 376642 h 376642"/>
              <a:gd name="connsiteX9" fmla="*/ 37664 w 938805"/>
              <a:gd name="connsiteY9" fmla="*/ 376642 h 376642"/>
              <a:gd name="connsiteX10" fmla="*/ 11032 w 938805"/>
              <a:gd name="connsiteY10" fmla="*/ 365610 h 376642"/>
              <a:gd name="connsiteX11" fmla="*/ 0 w 938805"/>
              <a:gd name="connsiteY11" fmla="*/ 338978 h 376642"/>
              <a:gd name="connsiteX12" fmla="*/ 0 w 938805"/>
              <a:gd name="connsiteY12" fmla="*/ 37664 h 376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38805" h="376642">
                <a:moveTo>
                  <a:pt x="0" y="37664"/>
                </a:moveTo>
                <a:cubicBezTo>
                  <a:pt x="0" y="27675"/>
                  <a:pt x="3968" y="18095"/>
                  <a:pt x="11032" y="11032"/>
                </a:cubicBezTo>
                <a:cubicBezTo>
                  <a:pt x="18095" y="3969"/>
                  <a:pt x="27675" y="0"/>
                  <a:pt x="37664" y="1"/>
                </a:cubicBezTo>
                <a:lnTo>
                  <a:pt x="901141" y="0"/>
                </a:lnTo>
                <a:cubicBezTo>
                  <a:pt x="911130" y="0"/>
                  <a:pt x="920710" y="3968"/>
                  <a:pt x="927773" y="11032"/>
                </a:cubicBezTo>
                <a:cubicBezTo>
                  <a:pt x="934836" y="18095"/>
                  <a:pt x="938805" y="27675"/>
                  <a:pt x="938804" y="37664"/>
                </a:cubicBezTo>
                <a:cubicBezTo>
                  <a:pt x="938804" y="138102"/>
                  <a:pt x="938805" y="238540"/>
                  <a:pt x="938805" y="338978"/>
                </a:cubicBezTo>
                <a:cubicBezTo>
                  <a:pt x="938805" y="348967"/>
                  <a:pt x="934837" y="358547"/>
                  <a:pt x="927773" y="365610"/>
                </a:cubicBezTo>
                <a:cubicBezTo>
                  <a:pt x="920710" y="372673"/>
                  <a:pt x="911130" y="376642"/>
                  <a:pt x="901141" y="376642"/>
                </a:cubicBezTo>
                <a:lnTo>
                  <a:pt x="37664" y="376642"/>
                </a:lnTo>
                <a:cubicBezTo>
                  <a:pt x="27675" y="376642"/>
                  <a:pt x="18095" y="372674"/>
                  <a:pt x="11032" y="365610"/>
                </a:cubicBezTo>
                <a:cubicBezTo>
                  <a:pt x="3969" y="358547"/>
                  <a:pt x="0" y="348967"/>
                  <a:pt x="0" y="338978"/>
                </a:cubicBezTo>
                <a:lnTo>
                  <a:pt x="0" y="37664"/>
                </a:lnTo>
                <a:close/>
              </a:path>
            </a:pathLst>
          </a:custGeom>
          <a:solidFill>
            <a:srgbClr val="0070C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41511" tIns="41511" rIns="41511" bIns="41511" numCol="1" spcCol="1270" anchor="ctr" anchorCtr="0">
            <a:noAutofit/>
          </a:bodyPr>
          <a:lstStyle/>
          <a:p>
            <a:pPr lvl="0" algn="ctr" defTabSz="355600">
              <a:lnSpc>
                <a:spcPct val="90000"/>
              </a:lnSpc>
              <a:spcBef>
                <a:spcPct val="0"/>
              </a:spcBef>
              <a:spcAft>
                <a:spcPct val="35000"/>
              </a:spcAft>
            </a:pPr>
            <a:r>
              <a:rPr lang="en-US" sz="800" kern="1200" dirty="0"/>
              <a:t>supplier changes</a:t>
            </a:r>
          </a:p>
        </p:txBody>
      </p:sp>
      <p:sp>
        <p:nvSpPr>
          <p:cNvPr id="69" name="Freeform 68" descr="label size/number of labels&#10;"/>
          <p:cNvSpPr/>
          <p:nvPr/>
        </p:nvSpPr>
        <p:spPr>
          <a:xfrm>
            <a:off x="6908199" y="838200"/>
            <a:ext cx="1393876" cy="376642"/>
          </a:xfrm>
          <a:custGeom>
            <a:avLst/>
            <a:gdLst>
              <a:gd name="connsiteX0" fmla="*/ 0 w 1393876"/>
              <a:gd name="connsiteY0" fmla="*/ 37664 h 376642"/>
              <a:gd name="connsiteX1" fmla="*/ 11032 w 1393876"/>
              <a:gd name="connsiteY1" fmla="*/ 11032 h 376642"/>
              <a:gd name="connsiteX2" fmla="*/ 37664 w 1393876"/>
              <a:gd name="connsiteY2" fmla="*/ 1 h 376642"/>
              <a:gd name="connsiteX3" fmla="*/ 1356212 w 1393876"/>
              <a:gd name="connsiteY3" fmla="*/ 0 h 376642"/>
              <a:gd name="connsiteX4" fmla="*/ 1382844 w 1393876"/>
              <a:gd name="connsiteY4" fmla="*/ 11032 h 376642"/>
              <a:gd name="connsiteX5" fmla="*/ 1393875 w 1393876"/>
              <a:gd name="connsiteY5" fmla="*/ 37664 h 376642"/>
              <a:gd name="connsiteX6" fmla="*/ 1393876 w 1393876"/>
              <a:gd name="connsiteY6" fmla="*/ 338978 h 376642"/>
              <a:gd name="connsiteX7" fmla="*/ 1382844 w 1393876"/>
              <a:gd name="connsiteY7" fmla="*/ 365610 h 376642"/>
              <a:gd name="connsiteX8" fmla="*/ 1356212 w 1393876"/>
              <a:gd name="connsiteY8" fmla="*/ 376642 h 376642"/>
              <a:gd name="connsiteX9" fmla="*/ 37664 w 1393876"/>
              <a:gd name="connsiteY9" fmla="*/ 376642 h 376642"/>
              <a:gd name="connsiteX10" fmla="*/ 11032 w 1393876"/>
              <a:gd name="connsiteY10" fmla="*/ 365610 h 376642"/>
              <a:gd name="connsiteX11" fmla="*/ 0 w 1393876"/>
              <a:gd name="connsiteY11" fmla="*/ 338978 h 376642"/>
              <a:gd name="connsiteX12" fmla="*/ 0 w 1393876"/>
              <a:gd name="connsiteY12" fmla="*/ 37664 h 376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93876" h="376642">
                <a:moveTo>
                  <a:pt x="0" y="37664"/>
                </a:moveTo>
                <a:cubicBezTo>
                  <a:pt x="0" y="27675"/>
                  <a:pt x="3968" y="18095"/>
                  <a:pt x="11032" y="11032"/>
                </a:cubicBezTo>
                <a:cubicBezTo>
                  <a:pt x="18095" y="3969"/>
                  <a:pt x="27675" y="0"/>
                  <a:pt x="37664" y="1"/>
                </a:cubicBezTo>
                <a:lnTo>
                  <a:pt x="1356212" y="0"/>
                </a:lnTo>
                <a:cubicBezTo>
                  <a:pt x="1366201" y="0"/>
                  <a:pt x="1375781" y="3968"/>
                  <a:pt x="1382844" y="11032"/>
                </a:cubicBezTo>
                <a:cubicBezTo>
                  <a:pt x="1389907" y="18095"/>
                  <a:pt x="1393876" y="27675"/>
                  <a:pt x="1393875" y="37664"/>
                </a:cubicBezTo>
                <a:cubicBezTo>
                  <a:pt x="1393875" y="138102"/>
                  <a:pt x="1393876" y="238540"/>
                  <a:pt x="1393876" y="338978"/>
                </a:cubicBezTo>
                <a:cubicBezTo>
                  <a:pt x="1393876" y="348967"/>
                  <a:pt x="1389908" y="358547"/>
                  <a:pt x="1382844" y="365610"/>
                </a:cubicBezTo>
                <a:cubicBezTo>
                  <a:pt x="1375781" y="372673"/>
                  <a:pt x="1366201" y="376642"/>
                  <a:pt x="1356212" y="376642"/>
                </a:cubicBezTo>
                <a:lnTo>
                  <a:pt x="37664" y="376642"/>
                </a:lnTo>
                <a:cubicBezTo>
                  <a:pt x="27675" y="376642"/>
                  <a:pt x="18095" y="372674"/>
                  <a:pt x="11032" y="365610"/>
                </a:cubicBezTo>
                <a:cubicBezTo>
                  <a:pt x="3969" y="358547"/>
                  <a:pt x="0" y="348967"/>
                  <a:pt x="0" y="338978"/>
                </a:cubicBezTo>
                <a:lnTo>
                  <a:pt x="0" y="37664"/>
                </a:lnTo>
                <a:close/>
              </a:path>
            </a:pathLst>
          </a:custGeom>
          <a:solidFill>
            <a:srgbClr val="0070C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41511" tIns="41511" rIns="41511" bIns="41511" numCol="1" spcCol="1270" anchor="ctr" anchorCtr="0">
            <a:noAutofit/>
          </a:bodyPr>
          <a:lstStyle/>
          <a:p>
            <a:pPr lvl="0" algn="ctr" defTabSz="355600">
              <a:lnSpc>
                <a:spcPct val="90000"/>
              </a:lnSpc>
              <a:spcBef>
                <a:spcPct val="0"/>
              </a:spcBef>
              <a:spcAft>
                <a:spcPct val="35000"/>
              </a:spcAft>
            </a:pPr>
            <a:r>
              <a:rPr lang="en-US" sz="800" kern="1200" dirty="0"/>
              <a:t>label size/number of labels</a:t>
            </a:r>
          </a:p>
        </p:txBody>
      </p:sp>
      <p:sp>
        <p:nvSpPr>
          <p:cNvPr id="71" name="Freeform 70" descr="number &amp; size of soakers&#10;"/>
          <p:cNvSpPr/>
          <p:nvPr/>
        </p:nvSpPr>
        <p:spPr>
          <a:xfrm>
            <a:off x="7337665" y="1435961"/>
            <a:ext cx="1599975" cy="376642"/>
          </a:xfrm>
          <a:custGeom>
            <a:avLst/>
            <a:gdLst>
              <a:gd name="connsiteX0" fmla="*/ 0 w 1599975"/>
              <a:gd name="connsiteY0" fmla="*/ 37664 h 376642"/>
              <a:gd name="connsiteX1" fmla="*/ 11032 w 1599975"/>
              <a:gd name="connsiteY1" fmla="*/ 11032 h 376642"/>
              <a:gd name="connsiteX2" fmla="*/ 37664 w 1599975"/>
              <a:gd name="connsiteY2" fmla="*/ 1 h 376642"/>
              <a:gd name="connsiteX3" fmla="*/ 1562311 w 1599975"/>
              <a:gd name="connsiteY3" fmla="*/ 0 h 376642"/>
              <a:gd name="connsiteX4" fmla="*/ 1588943 w 1599975"/>
              <a:gd name="connsiteY4" fmla="*/ 11032 h 376642"/>
              <a:gd name="connsiteX5" fmla="*/ 1599974 w 1599975"/>
              <a:gd name="connsiteY5" fmla="*/ 37664 h 376642"/>
              <a:gd name="connsiteX6" fmla="*/ 1599975 w 1599975"/>
              <a:gd name="connsiteY6" fmla="*/ 338978 h 376642"/>
              <a:gd name="connsiteX7" fmla="*/ 1588943 w 1599975"/>
              <a:gd name="connsiteY7" fmla="*/ 365610 h 376642"/>
              <a:gd name="connsiteX8" fmla="*/ 1562311 w 1599975"/>
              <a:gd name="connsiteY8" fmla="*/ 376642 h 376642"/>
              <a:gd name="connsiteX9" fmla="*/ 37664 w 1599975"/>
              <a:gd name="connsiteY9" fmla="*/ 376642 h 376642"/>
              <a:gd name="connsiteX10" fmla="*/ 11032 w 1599975"/>
              <a:gd name="connsiteY10" fmla="*/ 365610 h 376642"/>
              <a:gd name="connsiteX11" fmla="*/ 0 w 1599975"/>
              <a:gd name="connsiteY11" fmla="*/ 338978 h 376642"/>
              <a:gd name="connsiteX12" fmla="*/ 0 w 1599975"/>
              <a:gd name="connsiteY12" fmla="*/ 37664 h 376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99975" h="376642">
                <a:moveTo>
                  <a:pt x="0" y="37664"/>
                </a:moveTo>
                <a:cubicBezTo>
                  <a:pt x="0" y="27675"/>
                  <a:pt x="3968" y="18095"/>
                  <a:pt x="11032" y="11032"/>
                </a:cubicBezTo>
                <a:cubicBezTo>
                  <a:pt x="18095" y="3969"/>
                  <a:pt x="27675" y="0"/>
                  <a:pt x="37664" y="1"/>
                </a:cubicBezTo>
                <a:lnTo>
                  <a:pt x="1562311" y="0"/>
                </a:lnTo>
                <a:cubicBezTo>
                  <a:pt x="1572300" y="0"/>
                  <a:pt x="1581880" y="3968"/>
                  <a:pt x="1588943" y="11032"/>
                </a:cubicBezTo>
                <a:cubicBezTo>
                  <a:pt x="1596006" y="18095"/>
                  <a:pt x="1599975" y="27675"/>
                  <a:pt x="1599974" y="37664"/>
                </a:cubicBezTo>
                <a:cubicBezTo>
                  <a:pt x="1599974" y="138102"/>
                  <a:pt x="1599975" y="238540"/>
                  <a:pt x="1599975" y="338978"/>
                </a:cubicBezTo>
                <a:cubicBezTo>
                  <a:pt x="1599975" y="348967"/>
                  <a:pt x="1596007" y="358547"/>
                  <a:pt x="1588943" y="365610"/>
                </a:cubicBezTo>
                <a:cubicBezTo>
                  <a:pt x="1581880" y="372673"/>
                  <a:pt x="1572300" y="376642"/>
                  <a:pt x="1562311" y="376642"/>
                </a:cubicBezTo>
                <a:lnTo>
                  <a:pt x="37664" y="376642"/>
                </a:lnTo>
                <a:cubicBezTo>
                  <a:pt x="27675" y="376642"/>
                  <a:pt x="18095" y="372674"/>
                  <a:pt x="11032" y="365610"/>
                </a:cubicBezTo>
                <a:cubicBezTo>
                  <a:pt x="3969" y="358547"/>
                  <a:pt x="0" y="348967"/>
                  <a:pt x="0" y="338978"/>
                </a:cubicBezTo>
                <a:lnTo>
                  <a:pt x="0" y="37664"/>
                </a:lnTo>
                <a:close/>
              </a:path>
            </a:pathLst>
          </a:custGeom>
          <a:solidFill>
            <a:srgbClr val="0070C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41511" tIns="41511" rIns="41511" bIns="41511" numCol="1" spcCol="1270" anchor="ctr" anchorCtr="0">
            <a:noAutofit/>
          </a:bodyPr>
          <a:lstStyle/>
          <a:p>
            <a:pPr lvl="0" algn="ctr" defTabSz="355600">
              <a:lnSpc>
                <a:spcPct val="90000"/>
              </a:lnSpc>
              <a:spcBef>
                <a:spcPct val="0"/>
              </a:spcBef>
              <a:spcAft>
                <a:spcPct val="35000"/>
              </a:spcAft>
            </a:pPr>
            <a:r>
              <a:rPr lang="en-US" sz="800" kern="1200" dirty="0"/>
              <a:t>number &amp; size of soakers</a:t>
            </a:r>
          </a:p>
        </p:txBody>
      </p:sp>
      <p:sp>
        <p:nvSpPr>
          <p:cNvPr id="72" name="Freeform 71" descr="% tare (glaze, individually wrapped items)&#10;"/>
          <p:cNvSpPr/>
          <p:nvPr/>
        </p:nvSpPr>
        <p:spPr>
          <a:xfrm>
            <a:off x="7086601" y="1900888"/>
            <a:ext cx="1660374" cy="376642"/>
          </a:xfrm>
          <a:custGeom>
            <a:avLst/>
            <a:gdLst>
              <a:gd name="connsiteX0" fmla="*/ 0 w 1772358"/>
              <a:gd name="connsiteY0" fmla="*/ 37664 h 376642"/>
              <a:gd name="connsiteX1" fmla="*/ 11032 w 1772358"/>
              <a:gd name="connsiteY1" fmla="*/ 11032 h 376642"/>
              <a:gd name="connsiteX2" fmla="*/ 37664 w 1772358"/>
              <a:gd name="connsiteY2" fmla="*/ 1 h 376642"/>
              <a:gd name="connsiteX3" fmla="*/ 1734694 w 1772358"/>
              <a:gd name="connsiteY3" fmla="*/ 0 h 376642"/>
              <a:gd name="connsiteX4" fmla="*/ 1761326 w 1772358"/>
              <a:gd name="connsiteY4" fmla="*/ 11032 h 376642"/>
              <a:gd name="connsiteX5" fmla="*/ 1772357 w 1772358"/>
              <a:gd name="connsiteY5" fmla="*/ 37664 h 376642"/>
              <a:gd name="connsiteX6" fmla="*/ 1772358 w 1772358"/>
              <a:gd name="connsiteY6" fmla="*/ 338978 h 376642"/>
              <a:gd name="connsiteX7" fmla="*/ 1761326 w 1772358"/>
              <a:gd name="connsiteY7" fmla="*/ 365610 h 376642"/>
              <a:gd name="connsiteX8" fmla="*/ 1734694 w 1772358"/>
              <a:gd name="connsiteY8" fmla="*/ 376642 h 376642"/>
              <a:gd name="connsiteX9" fmla="*/ 37664 w 1772358"/>
              <a:gd name="connsiteY9" fmla="*/ 376642 h 376642"/>
              <a:gd name="connsiteX10" fmla="*/ 11032 w 1772358"/>
              <a:gd name="connsiteY10" fmla="*/ 365610 h 376642"/>
              <a:gd name="connsiteX11" fmla="*/ 0 w 1772358"/>
              <a:gd name="connsiteY11" fmla="*/ 338978 h 376642"/>
              <a:gd name="connsiteX12" fmla="*/ 0 w 1772358"/>
              <a:gd name="connsiteY12" fmla="*/ 37664 h 376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72358" h="376642">
                <a:moveTo>
                  <a:pt x="0" y="37664"/>
                </a:moveTo>
                <a:cubicBezTo>
                  <a:pt x="0" y="27675"/>
                  <a:pt x="3968" y="18095"/>
                  <a:pt x="11032" y="11032"/>
                </a:cubicBezTo>
                <a:cubicBezTo>
                  <a:pt x="18095" y="3969"/>
                  <a:pt x="27675" y="0"/>
                  <a:pt x="37664" y="1"/>
                </a:cubicBezTo>
                <a:lnTo>
                  <a:pt x="1734694" y="0"/>
                </a:lnTo>
                <a:cubicBezTo>
                  <a:pt x="1744683" y="0"/>
                  <a:pt x="1754263" y="3968"/>
                  <a:pt x="1761326" y="11032"/>
                </a:cubicBezTo>
                <a:cubicBezTo>
                  <a:pt x="1768389" y="18095"/>
                  <a:pt x="1772358" y="27675"/>
                  <a:pt x="1772357" y="37664"/>
                </a:cubicBezTo>
                <a:cubicBezTo>
                  <a:pt x="1772357" y="138102"/>
                  <a:pt x="1772358" y="238540"/>
                  <a:pt x="1772358" y="338978"/>
                </a:cubicBezTo>
                <a:cubicBezTo>
                  <a:pt x="1772358" y="348967"/>
                  <a:pt x="1768390" y="358547"/>
                  <a:pt x="1761326" y="365610"/>
                </a:cubicBezTo>
                <a:cubicBezTo>
                  <a:pt x="1754263" y="372673"/>
                  <a:pt x="1744683" y="376642"/>
                  <a:pt x="1734694" y="376642"/>
                </a:cubicBezTo>
                <a:lnTo>
                  <a:pt x="37664" y="376642"/>
                </a:lnTo>
                <a:cubicBezTo>
                  <a:pt x="27675" y="376642"/>
                  <a:pt x="18095" y="372674"/>
                  <a:pt x="11032" y="365610"/>
                </a:cubicBezTo>
                <a:cubicBezTo>
                  <a:pt x="3969" y="358547"/>
                  <a:pt x="0" y="348967"/>
                  <a:pt x="0" y="338978"/>
                </a:cubicBezTo>
                <a:lnTo>
                  <a:pt x="0" y="37664"/>
                </a:lnTo>
                <a:close/>
              </a:path>
            </a:pathLst>
          </a:custGeom>
          <a:solidFill>
            <a:srgbClr val="0070C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41511" tIns="41511" rIns="41511" bIns="41511" numCol="1" spcCol="1270" anchor="ctr" anchorCtr="0">
            <a:noAutofit/>
          </a:bodyPr>
          <a:lstStyle/>
          <a:p>
            <a:pPr lvl="0" algn="ctr" defTabSz="355600">
              <a:lnSpc>
                <a:spcPct val="90000"/>
              </a:lnSpc>
              <a:spcBef>
                <a:spcPct val="0"/>
              </a:spcBef>
              <a:spcAft>
                <a:spcPct val="35000"/>
              </a:spcAft>
            </a:pPr>
            <a:r>
              <a:rPr lang="en-US" sz="800" kern="1200" dirty="0"/>
              <a:t>% tare (glaze, individually wrapped items)</a:t>
            </a:r>
          </a:p>
        </p:txBody>
      </p:sp>
      <p:sp>
        <p:nvSpPr>
          <p:cNvPr id="39" name="Freeform 38" descr="device suitability&#10;"/>
          <p:cNvSpPr/>
          <p:nvPr/>
        </p:nvSpPr>
        <p:spPr>
          <a:xfrm>
            <a:off x="483058" y="4071942"/>
            <a:ext cx="1053780" cy="632268"/>
          </a:xfrm>
          <a:custGeom>
            <a:avLst/>
            <a:gdLst>
              <a:gd name="connsiteX0" fmla="*/ 0 w 1053780"/>
              <a:gd name="connsiteY0" fmla="*/ 63227 h 632268"/>
              <a:gd name="connsiteX1" fmla="*/ 18519 w 1053780"/>
              <a:gd name="connsiteY1" fmla="*/ 18519 h 632268"/>
              <a:gd name="connsiteX2" fmla="*/ 63227 w 1053780"/>
              <a:gd name="connsiteY2" fmla="*/ 0 h 632268"/>
              <a:gd name="connsiteX3" fmla="*/ 990553 w 1053780"/>
              <a:gd name="connsiteY3" fmla="*/ 0 h 632268"/>
              <a:gd name="connsiteX4" fmla="*/ 1035261 w 1053780"/>
              <a:gd name="connsiteY4" fmla="*/ 18519 h 632268"/>
              <a:gd name="connsiteX5" fmla="*/ 1053780 w 1053780"/>
              <a:gd name="connsiteY5" fmla="*/ 63227 h 632268"/>
              <a:gd name="connsiteX6" fmla="*/ 1053780 w 1053780"/>
              <a:gd name="connsiteY6" fmla="*/ 569041 h 632268"/>
              <a:gd name="connsiteX7" fmla="*/ 1035261 w 1053780"/>
              <a:gd name="connsiteY7" fmla="*/ 613749 h 632268"/>
              <a:gd name="connsiteX8" fmla="*/ 990553 w 1053780"/>
              <a:gd name="connsiteY8" fmla="*/ 632268 h 632268"/>
              <a:gd name="connsiteX9" fmla="*/ 63227 w 1053780"/>
              <a:gd name="connsiteY9" fmla="*/ 632268 h 632268"/>
              <a:gd name="connsiteX10" fmla="*/ 18519 w 1053780"/>
              <a:gd name="connsiteY10" fmla="*/ 613749 h 632268"/>
              <a:gd name="connsiteX11" fmla="*/ 0 w 1053780"/>
              <a:gd name="connsiteY11" fmla="*/ 569041 h 632268"/>
              <a:gd name="connsiteX12" fmla="*/ 0 w 1053780"/>
              <a:gd name="connsiteY12" fmla="*/ 63227 h 632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53780" h="632268">
                <a:moveTo>
                  <a:pt x="0" y="63227"/>
                </a:moveTo>
                <a:cubicBezTo>
                  <a:pt x="0" y="46458"/>
                  <a:pt x="6661" y="30376"/>
                  <a:pt x="18519" y="18519"/>
                </a:cubicBezTo>
                <a:cubicBezTo>
                  <a:pt x="30376" y="6662"/>
                  <a:pt x="46458" y="0"/>
                  <a:pt x="63227" y="0"/>
                </a:cubicBezTo>
                <a:lnTo>
                  <a:pt x="990553" y="0"/>
                </a:lnTo>
                <a:cubicBezTo>
                  <a:pt x="1007322" y="0"/>
                  <a:pt x="1023404" y="6661"/>
                  <a:pt x="1035261" y="18519"/>
                </a:cubicBezTo>
                <a:cubicBezTo>
                  <a:pt x="1047118" y="30376"/>
                  <a:pt x="1053780" y="46458"/>
                  <a:pt x="1053780" y="63227"/>
                </a:cubicBezTo>
                <a:lnTo>
                  <a:pt x="1053780" y="569041"/>
                </a:lnTo>
                <a:cubicBezTo>
                  <a:pt x="1053780" y="585810"/>
                  <a:pt x="1047119" y="601892"/>
                  <a:pt x="1035261" y="613749"/>
                </a:cubicBezTo>
                <a:cubicBezTo>
                  <a:pt x="1023404" y="625606"/>
                  <a:pt x="1007322" y="632268"/>
                  <a:pt x="990553" y="632268"/>
                </a:cubicBezTo>
                <a:lnTo>
                  <a:pt x="63227" y="632268"/>
                </a:lnTo>
                <a:cubicBezTo>
                  <a:pt x="46458" y="632268"/>
                  <a:pt x="30376" y="625607"/>
                  <a:pt x="18519" y="613749"/>
                </a:cubicBezTo>
                <a:cubicBezTo>
                  <a:pt x="6662" y="601892"/>
                  <a:pt x="0" y="585810"/>
                  <a:pt x="0" y="569041"/>
                </a:cubicBezTo>
                <a:lnTo>
                  <a:pt x="0" y="63227"/>
                </a:lnTo>
                <a:close/>
              </a:path>
            </a:pathLst>
          </a:custGeom>
          <a:solidFill>
            <a:srgbClr val="C000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52808" tIns="52808" rIns="52808" bIns="52808" numCol="1" spcCol="1270" anchor="ctr" anchorCtr="0">
            <a:noAutofit/>
          </a:bodyPr>
          <a:lstStyle/>
          <a:p>
            <a:pPr lvl="0" algn="ctr" defTabSz="400050">
              <a:lnSpc>
                <a:spcPct val="90000"/>
              </a:lnSpc>
              <a:spcBef>
                <a:spcPct val="0"/>
              </a:spcBef>
              <a:spcAft>
                <a:spcPct val="35000"/>
              </a:spcAft>
            </a:pPr>
            <a:r>
              <a:rPr lang="en-US" sz="900" kern="1200" dirty="0"/>
              <a:t>device suitability</a:t>
            </a:r>
          </a:p>
        </p:txBody>
      </p:sp>
      <p:sp>
        <p:nvSpPr>
          <p:cNvPr id="41" name="Freeform 40" descr="static/ dynamic weighing&#10;"/>
          <p:cNvSpPr/>
          <p:nvPr/>
        </p:nvSpPr>
        <p:spPr>
          <a:xfrm>
            <a:off x="483058" y="4854061"/>
            <a:ext cx="1053780" cy="632268"/>
          </a:xfrm>
          <a:custGeom>
            <a:avLst/>
            <a:gdLst>
              <a:gd name="connsiteX0" fmla="*/ 0 w 1053780"/>
              <a:gd name="connsiteY0" fmla="*/ 63227 h 632268"/>
              <a:gd name="connsiteX1" fmla="*/ 18519 w 1053780"/>
              <a:gd name="connsiteY1" fmla="*/ 18519 h 632268"/>
              <a:gd name="connsiteX2" fmla="*/ 63227 w 1053780"/>
              <a:gd name="connsiteY2" fmla="*/ 0 h 632268"/>
              <a:gd name="connsiteX3" fmla="*/ 990553 w 1053780"/>
              <a:gd name="connsiteY3" fmla="*/ 0 h 632268"/>
              <a:gd name="connsiteX4" fmla="*/ 1035261 w 1053780"/>
              <a:gd name="connsiteY4" fmla="*/ 18519 h 632268"/>
              <a:gd name="connsiteX5" fmla="*/ 1053780 w 1053780"/>
              <a:gd name="connsiteY5" fmla="*/ 63227 h 632268"/>
              <a:gd name="connsiteX6" fmla="*/ 1053780 w 1053780"/>
              <a:gd name="connsiteY6" fmla="*/ 569041 h 632268"/>
              <a:gd name="connsiteX7" fmla="*/ 1035261 w 1053780"/>
              <a:gd name="connsiteY7" fmla="*/ 613749 h 632268"/>
              <a:gd name="connsiteX8" fmla="*/ 990553 w 1053780"/>
              <a:gd name="connsiteY8" fmla="*/ 632268 h 632268"/>
              <a:gd name="connsiteX9" fmla="*/ 63227 w 1053780"/>
              <a:gd name="connsiteY9" fmla="*/ 632268 h 632268"/>
              <a:gd name="connsiteX10" fmla="*/ 18519 w 1053780"/>
              <a:gd name="connsiteY10" fmla="*/ 613749 h 632268"/>
              <a:gd name="connsiteX11" fmla="*/ 0 w 1053780"/>
              <a:gd name="connsiteY11" fmla="*/ 569041 h 632268"/>
              <a:gd name="connsiteX12" fmla="*/ 0 w 1053780"/>
              <a:gd name="connsiteY12" fmla="*/ 63227 h 632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53780" h="632268">
                <a:moveTo>
                  <a:pt x="0" y="63227"/>
                </a:moveTo>
                <a:cubicBezTo>
                  <a:pt x="0" y="46458"/>
                  <a:pt x="6661" y="30376"/>
                  <a:pt x="18519" y="18519"/>
                </a:cubicBezTo>
                <a:cubicBezTo>
                  <a:pt x="30376" y="6662"/>
                  <a:pt x="46458" y="0"/>
                  <a:pt x="63227" y="0"/>
                </a:cubicBezTo>
                <a:lnTo>
                  <a:pt x="990553" y="0"/>
                </a:lnTo>
                <a:cubicBezTo>
                  <a:pt x="1007322" y="0"/>
                  <a:pt x="1023404" y="6661"/>
                  <a:pt x="1035261" y="18519"/>
                </a:cubicBezTo>
                <a:cubicBezTo>
                  <a:pt x="1047118" y="30376"/>
                  <a:pt x="1053780" y="46458"/>
                  <a:pt x="1053780" y="63227"/>
                </a:cubicBezTo>
                <a:lnTo>
                  <a:pt x="1053780" y="569041"/>
                </a:lnTo>
                <a:cubicBezTo>
                  <a:pt x="1053780" y="585810"/>
                  <a:pt x="1047119" y="601892"/>
                  <a:pt x="1035261" y="613749"/>
                </a:cubicBezTo>
                <a:cubicBezTo>
                  <a:pt x="1023404" y="625606"/>
                  <a:pt x="1007322" y="632268"/>
                  <a:pt x="990553" y="632268"/>
                </a:cubicBezTo>
                <a:lnTo>
                  <a:pt x="63227" y="632268"/>
                </a:lnTo>
                <a:cubicBezTo>
                  <a:pt x="46458" y="632268"/>
                  <a:pt x="30376" y="625607"/>
                  <a:pt x="18519" y="613749"/>
                </a:cubicBezTo>
                <a:cubicBezTo>
                  <a:pt x="6662" y="601892"/>
                  <a:pt x="0" y="585810"/>
                  <a:pt x="0" y="569041"/>
                </a:cubicBezTo>
                <a:lnTo>
                  <a:pt x="0" y="63227"/>
                </a:lnTo>
                <a:close/>
              </a:path>
            </a:pathLst>
          </a:custGeom>
          <a:solidFill>
            <a:srgbClr val="C000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52808" tIns="52808" rIns="52808" bIns="52808" numCol="1" spcCol="1270" anchor="ctr" anchorCtr="0">
            <a:noAutofit/>
          </a:bodyPr>
          <a:lstStyle/>
          <a:p>
            <a:pPr lvl="0" algn="ctr" defTabSz="400050">
              <a:lnSpc>
                <a:spcPct val="90000"/>
              </a:lnSpc>
              <a:spcBef>
                <a:spcPct val="0"/>
              </a:spcBef>
              <a:spcAft>
                <a:spcPct val="35000"/>
              </a:spcAft>
            </a:pPr>
            <a:r>
              <a:rPr lang="en-US" sz="900" kern="1200" dirty="0"/>
              <a:t>static/ dynamic weighing</a:t>
            </a:r>
          </a:p>
        </p:txBody>
      </p:sp>
      <p:sp>
        <p:nvSpPr>
          <p:cNvPr id="43" name="Freeform 42" descr="shift"/>
          <p:cNvSpPr/>
          <p:nvPr/>
        </p:nvSpPr>
        <p:spPr>
          <a:xfrm>
            <a:off x="483058" y="5572141"/>
            <a:ext cx="1053780" cy="632268"/>
          </a:xfrm>
          <a:custGeom>
            <a:avLst/>
            <a:gdLst>
              <a:gd name="connsiteX0" fmla="*/ 0 w 1053780"/>
              <a:gd name="connsiteY0" fmla="*/ 63227 h 632268"/>
              <a:gd name="connsiteX1" fmla="*/ 18519 w 1053780"/>
              <a:gd name="connsiteY1" fmla="*/ 18519 h 632268"/>
              <a:gd name="connsiteX2" fmla="*/ 63227 w 1053780"/>
              <a:gd name="connsiteY2" fmla="*/ 0 h 632268"/>
              <a:gd name="connsiteX3" fmla="*/ 990553 w 1053780"/>
              <a:gd name="connsiteY3" fmla="*/ 0 h 632268"/>
              <a:gd name="connsiteX4" fmla="*/ 1035261 w 1053780"/>
              <a:gd name="connsiteY4" fmla="*/ 18519 h 632268"/>
              <a:gd name="connsiteX5" fmla="*/ 1053780 w 1053780"/>
              <a:gd name="connsiteY5" fmla="*/ 63227 h 632268"/>
              <a:gd name="connsiteX6" fmla="*/ 1053780 w 1053780"/>
              <a:gd name="connsiteY6" fmla="*/ 569041 h 632268"/>
              <a:gd name="connsiteX7" fmla="*/ 1035261 w 1053780"/>
              <a:gd name="connsiteY7" fmla="*/ 613749 h 632268"/>
              <a:gd name="connsiteX8" fmla="*/ 990553 w 1053780"/>
              <a:gd name="connsiteY8" fmla="*/ 632268 h 632268"/>
              <a:gd name="connsiteX9" fmla="*/ 63227 w 1053780"/>
              <a:gd name="connsiteY9" fmla="*/ 632268 h 632268"/>
              <a:gd name="connsiteX10" fmla="*/ 18519 w 1053780"/>
              <a:gd name="connsiteY10" fmla="*/ 613749 h 632268"/>
              <a:gd name="connsiteX11" fmla="*/ 0 w 1053780"/>
              <a:gd name="connsiteY11" fmla="*/ 569041 h 632268"/>
              <a:gd name="connsiteX12" fmla="*/ 0 w 1053780"/>
              <a:gd name="connsiteY12" fmla="*/ 63227 h 632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53780" h="632268">
                <a:moveTo>
                  <a:pt x="0" y="63227"/>
                </a:moveTo>
                <a:cubicBezTo>
                  <a:pt x="0" y="46458"/>
                  <a:pt x="6661" y="30376"/>
                  <a:pt x="18519" y="18519"/>
                </a:cubicBezTo>
                <a:cubicBezTo>
                  <a:pt x="30376" y="6662"/>
                  <a:pt x="46458" y="0"/>
                  <a:pt x="63227" y="0"/>
                </a:cubicBezTo>
                <a:lnTo>
                  <a:pt x="990553" y="0"/>
                </a:lnTo>
                <a:cubicBezTo>
                  <a:pt x="1007322" y="0"/>
                  <a:pt x="1023404" y="6661"/>
                  <a:pt x="1035261" y="18519"/>
                </a:cubicBezTo>
                <a:cubicBezTo>
                  <a:pt x="1047118" y="30376"/>
                  <a:pt x="1053780" y="46458"/>
                  <a:pt x="1053780" y="63227"/>
                </a:cubicBezTo>
                <a:lnTo>
                  <a:pt x="1053780" y="569041"/>
                </a:lnTo>
                <a:cubicBezTo>
                  <a:pt x="1053780" y="585810"/>
                  <a:pt x="1047119" y="601892"/>
                  <a:pt x="1035261" y="613749"/>
                </a:cubicBezTo>
                <a:cubicBezTo>
                  <a:pt x="1023404" y="625606"/>
                  <a:pt x="1007322" y="632268"/>
                  <a:pt x="990553" y="632268"/>
                </a:cubicBezTo>
                <a:lnTo>
                  <a:pt x="63227" y="632268"/>
                </a:lnTo>
                <a:cubicBezTo>
                  <a:pt x="46458" y="632268"/>
                  <a:pt x="30376" y="625607"/>
                  <a:pt x="18519" y="613749"/>
                </a:cubicBezTo>
                <a:cubicBezTo>
                  <a:pt x="6662" y="601892"/>
                  <a:pt x="0" y="585810"/>
                  <a:pt x="0" y="569041"/>
                </a:cubicBezTo>
                <a:lnTo>
                  <a:pt x="0" y="63227"/>
                </a:lnTo>
                <a:close/>
              </a:path>
            </a:pathLst>
          </a:custGeom>
          <a:solidFill>
            <a:srgbClr val="C000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52808" tIns="52808" rIns="52808" bIns="52808" numCol="1" spcCol="1270" anchor="ctr" anchorCtr="0">
            <a:noAutofit/>
          </a:bodyPr>
          <a:lstStyle/>
          <a:p>
            <a:pPr lvl="0" algn="ctr" defTabSz="400050">
              <a:lnSpc>
                <a:spcPct val="90000"/>
              </a:lnSpc>
              <a:spcBef>
                <a:spcPct val="0"/>
              </a:spcBef>
              <a:spcAft>
                <a:spcPct val="35000"/>
              </a:spcAft>
            </a:pPr>
            <a:r>
              <a:rPr lang="en-US" sz="900" kern="1200" dirty="0"/>
              <a:t>shift </a:t>
            </a:r>
          </a:p>
        </p:txBody>
      </p:sp>
      <p:sp>
        <p:nvSpPr>
          <p:cNvPr id="45" name="Freeform 44" descr="repeatability"/>
          <p:cNvSpPr/>
          <p:nvPr/>
        </p:nvSpPr>
        <p:spPr>
          <a:xfrm>
            <a:off x="1884586" y="5572141"/>
            <a:ext cx="1053780" cy="632268"/>
          </a:xfrm>
          <a:custGeom>
            <a:avLst/>
            <a:gdLst>
              <a:gd name="connsiteX0" fmla="*/ 0 w 1053780"/>
              <a:gd name="connsiteY0" fmla="*/ 63227 h 632268"/>
              <a:gd name="connsiteX1" fmla="*/ 18519 w 1053780"/>
              <a:gd name="connsiteY1" fmla="*/ 18519 h 632268"/>
              <a:gd name="connsiteX2" fmla="*/ 63227 w 1053780"/>
              <a:gd name="connsiteY2" fmla="*/ 0 h 632268"/>
              <a:gd name="connsiteX3" fmla="*/ 990553 w 1053780"/>
              <a:gd name="connsiteY3" fmla="*/ 0 h 632268"/>
              <a:gd name="connsiteX4" fmla="*/ 1035261 w 1053780"/>
              <a:gd name="connsiteY4" fmla="*/ 18519 h 632268"/>
              <a:gd name="connsiteX5" fmla="*/ 1053780 w 1053780"/>
              <a:gd name="connsiteY5" fmla="*/ 63227 h 632268"/>
              <a:gd name="connsiteX6" fmla="*/ 1053780 w 1053780"/>
              <a:gd name="connsiteY6" fmla="*/ 569041 h 632268"/>
              <a:gd name="connsiteX7" fmla="*/ 1035261 w 1053780"/>
              <a:gd name="connsiteY7" fmla="*/ 613749 h 632268"/>
              <a:gd name="connsiteX8" fmla="*/ 990553 w 1053780"/>
              <a:gd name="connsiteY8" fmla="*/ 632268 h 632268"/>
              <a:gd name="connsiteX9" fmla="*/ 63227 w 1053780"/>
              <a:gd name="connsiteY9" fmla="*/ 632268 h 632268"/>
              <a:gd name="connsiteX10" fmla="*/ 18519 w 1053780"/>
              <a:gd name="connsiteY10" fmla="*/ 613749 h 632268"/>
              <a:gd name="connsiteX11" fmla="*/ 0 w 1053780"/>
              <a:gd name="connsiteY11" fmla="*/ 569041 h 632268"/>
              <a:gd name="connsiteX12" fmla="*/ 0 w 1053780"/>
              <a:gd name="connsiteY12" fmla="*/ 63227 h 632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53780" h="632268">
                <a:moveTo>
                  <a:pt x="0" y="63227"/>
                </a:moveTo>
                <a:cubicBezTo>
                  <a:pt x="0" y="46458"/>
                  <a:pt x="6661" y="30376"/>
                  <a:pt x="18519" y="18519"/>
                </a:cubicBezTo>
                <a:cubicBezTo>
                  <a:pt x="30376" y="6662"/>
                  <a:pt x="46458" y="0"/>
                  <a:pt x="63227" y="0"/>
                </a:cubicBezTo>
                <a:lnTo>
                  <a:pt x="990553" y="0"/>
                </a:lnTo>
                <a:cubicBezTo>
                  <a:pt x="1007322" y="0"/>
                  <a:pt x="1023404" y="6661"/>
                  <a:pt x="1035261" y="18519"/>
                </a:cubicBezTo>
                <a:cubicBezTo>
                  <a:pt x="1047118" y="30376"/>
                  <a:pt x="1053780" y="46458"/>
                  <a:pt x="1053780" y="63227"/>
                </a:cubicBezTo>
                <a:lnTo>
                  <a:pt x="1053780" y="569041"/>
                </a:lnTo>
                <a:cubicBezTo>
                  <a:pt x="1053780" y="585810"/>
                  <a:pt x="1047119" y="601892"/>
                  <a:pt x="1035261" y="613749"/>
                </a:cubicBezTo>
                <a:cubicBezTo>
                  <a:pt x="1023404" y="625606"/>
                  <a:pt x="1007322" y="632268"/>
                  <a:pt x="990553" y="632268"/>
                </a:cubicBezTo>
                <a:lnTo>
                  <a:pt x="63227" y="632268"/>
                </a:lnTo>
                <a:cubicBezTo>
                  <a:pt x="46458" y="632268"/>
                  <a:pt x="30376" y="625607"/>
                  <a:pt x="18519" y="613749"/>
                </a:cubicBezTo>
                <a:cubicBezTo>
                  <a:pt x="6662" y="601892"/>
                  <a:pt x="0" y="585810"/>
                  <a:pt x="0" y="569041"/>
                </a:cubicBezTo>
                <a:lnTo>
                  <a:pt x="0" y="63227"/>
                </a:lnTo>
                <a:close/>
              </a:path>
            </a:pathLst>
          </a:custGeom>
          <a:solidFill>
            <a:srgbClr val="C000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52808" tIns="52808" rIns="52808" bIns="52808" numCol="1" spcCol="1270" anchor="ctr" anchorCtr="0">
            <a:noAutofit/>
          </a:bodyPr>
          <a:lstStyle/>
          <a:p>
            <a:pPr lvl="0" algn="ctr" defTabSz="400050">
              <a:lnSpc>
                <a:spcPct val="90000"/>
              </a:lnSpc>
              <a:spcBef>
                <a:spcPct val="0"/>
              </a:spcBef>
              <a:spcAft>
                <a:spcPct val="35000"/>
              </a:spcAft>
            </a:pPr>
            <a:r>
              <a:rPr lang="en-US" sz="900" kern="1200" dirty="0"/>
              <a:t>repeatability</a:t>
            </a:r>
          </a:p>
        </p:txBody>
      </p:sp>
      <p:sp>
        <p:nvSpPr>
          <p:cNvPr id="47" name="Freeform 46" descr="tolerances"/>
          <p:cNvSpPr/>
          <p:nvPr/>
        </p:nvSpPr>
        <p:spPr>
          <a:xfrm>
            <a:off x="1884586" y="4876800"/>
            <a:ext cx="1053780" cy="537274"/>
          </a:xfrm>
          <a:custGeom>
            <a:avLst/>
            <a:gdLst>
              <a:gd name="connsiteX0" fmla="*/ 0 w 1053780"/>
              <a:gd name="connsiteY0" fmla="*/ 63227 h 632268"/>
              <a:gd name="connsiteX1" fmla="*/ 18519 w 1053780"/>
              <a:gd name="connsiteY1" fmla="*/ 18519 h 632268"/>
              <a:gd name="connsiteX2" fmla="*/ 63227 w 1053780"/>
              <a:gd name="connsiteY2" fmla="*/ 0 h 632268"/>
              <a:gd name="connsiteX3" fmla="*/ 990553 w 1053780"/>
              <a:gd name="connsiteY3" fmla="*/ 0 h 632268"/>
              <a:gd name="connsiteX4" fmla="*/ 1035261 w 1053780"/>
              <a:gd name="connsiteY4" fmla="*/ 18519 h 632268"/>
              <a:gd name="connsiteX5" fmla="*/ 1053780 w 1053780"/>
              <a:gd name="connsiteY5" fmla="*/ 63227 h 632268"/>
              <a:gd name="connsiteX6" fmla="*/ 1053780 w 1053780"/>
              <a:gd name="connsiteY6" fmla="*/ 569041 h 632268"/>
              <a:gd name="connsiteX7" fmla="*/ 1035261 w 1053780"/>
              <a:gd name="connsiteY7" fmla="*/ 613749 h 632268"/>
              <a:gd name="connsiteX8" fmla="*/ 990553 w 1053780"/>
              <a:gd name="connsiteY8" fmla="*/ 632268 h 632268"/>
              <a:gd name="connsiteX9" fmla="*/ 63227 w 1053780"/>
              <a:gd name="connsiteY9" fmla="*/ 632268 h 632268"/>
              <a:gd name="connsiteX10" fmla="*/ 18519 w 1053780"/>
              <a:gd name="connsiteY10" fmla="*/ 613749 h 632268"/>
              <a:gd name="connsiteX11" fmla="*/ 0 w 1053780"/>
              <a:gd name="connsiteY11" fmla="*/ 569041 h 632268"/>
              <a:gd name="connsiteX12" fmla="*/ 0 w 1053780"/>
              <a:gd name="connsiteY12" fmla="*/ 63227 h 632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53780" h="632268">
                <a:moveTo>
                  <a:pt x="0" y="63227"/>
                </a:moveTo>
                <a:cubicBezTo>
                  <a:pt x="0" y="46458"/>
                  <a:pt x="6661" y="30376"/>
                  <a:pt x="18519" y="18519"/>
                </a:cubicBezTo>
                <a:cubicBezTo>
                  <a:pt x="30376" y="6662"/>
                  <a:pt x="46458" y="0"/>
                  <a:pt x="63227" y="0"/>
                </a:cubicBezTo>
                <a:lnTo>
                  <a:pt x="990553" y="0"/>
                </a:lnTo>
                <a:cubicBezTo>
                  <a:pt x="1007322" y="0"/>
                  <a:pt x="1023404" y="6661"/>
                  <a:pt x="1035261" y="18519"/>
                </a:cubicBezTo>
                <a:cubicBezTo>
                  <a:pt x="1047118" y="30376"/>
                  <a:pt x="1053780" y="46458"/>
                  <a:pt x="1053780" y="63227"/>
                </a:cubicBezTo>
                <a:lnTo>
                  <a:pt x="1053780" y="569041"/>
                </a:lnTo>
                <a:cubicBezTo>
                  <a:pt x="1053780" y="585810"/>
                  <a:pt x="1047119" y="601892"/>
                  <a:pt x="1035261" y="613749"/>
                </a:cubicBezTo>
                <a:cubicBezTo>
                  <a:pt x="1023404" y="625606"/>
                  <a:pt x="1007322" y="632268"/>
                  <a:pt x="990553" y="632268"/>
                </a:cubicBezTo>
                <a:lnTo>
                  <a:pt x="63227" y="632268"/>
                </a:lnTo>
                <a:cubicBezTo>
                  <a:pt x="46458" y="632268"/>
                  <a:pt x="30376" y="625607"/>
                  <a:pt x="18519" y="613749"/>
                </a:cubicBezTo>
                <a:cubicBezTo>
                  <a:pt x="6662" y="601892"/>
                  <a:pt x="0" y="585810"/>
                  <a:pt x="0" y="569041"/>
                </a:cubicBezTo>
                <a:lnTo>
                  <a:pt x="0" y="63227"/>
                </a:lnTo>
                <a:close/>
              </a:path>
            </a:pathLst>
          </a:custGeom>
          <a:solidFill>
            <a:srgbClr val="C000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52808" tIns="52808" rIns="52808" bIns="52808" numCol="1" spcCol="1270" anchor="ctr" anchorCtr="0">
            <a:noAutofit/>
          </a:bodyPr>
          <a:lstStyle/>
          <a:p>
            <a:pPr lvl="0" algn="ctr" defTabSz="400050">
              <a:lnSpc>
                <a:spcPct val="90000"/>
              </a:lnSpc>
              <a:spcBef>
                <a:spcPct val="0"/>
              </a:spcBef>
              <a:spcAft>
                <a:spcPct val="35000"/>
              </a:spcAft>
            </a:pPr>
            <a:r>
              <a:rPr lang="en-US" sz="900" kern="1200" dirty="0"/>
              <a:t>tolerances</a:t>
            </a:r>
          </a:p>
        </p:txBody>
      </p:sp>
      <p:sp>
        <p:nvSpPr>
          <p:cNvPr id="49" name="Freeform 48" descr="accuracy &amp; maintenance&#10;"/>
          <p:cNvSpPr/>
          <p:nvPr/>
        </p:nvSpPr>
        <p:spPr>
          <a:xfrm>
            <a:off x="1884586" y="4071942"/>
            <a:ext cx="1053780" cy="632268"/>
          </a:xfrm>
          <a:custGeom>
            <a:avLst/>
            <a:gdLst>
              <a:gd name="connsiteX0" fmla="*/ 0 w 1053780"/>
              <a:gd name="connsiteY0" fmla="*/ 63227 h 632268"/>
              <a:gd name="connsiteX1" fmla="*/ 18519 w 1053780"/>
              <a:gd name="connsiteY1" fmla="*/ 18519 h 632268"/>
              <a:gd name="connsiteX2" fmla="*/ 63227 w 1053780"/>
              <a:gd name="connsiteY2" fmla="*/ 0 h 632268"/>
              <a:gd name="connsiteX3" fmla="*/ 990553 w 1053780"/>
              <a:gd name="connsiteY3" fmla="*/ 0 h 632268"/>
              <a:gd name="connsiteX4" fmla="*/ 1035261 w 1053780"/>
              <a:gd name="connsiteY4" fmla="*/ 18519 h 632268"/>
              <a:gd name="connsiteX5" fmla="*/ 1053780 w 1053780"/>
              <a:gd name="connsiteY5" fmla="*/ 63227 h 632268"/>
              <a:gd name="connsiteX6" fmla="*/ 1053780 w 1053780"/>
              <a:gd name="connsiteY6" fmla="*/ 569041 h 632268"/>
              <a:gd name="connsiteX7" fmla="*/ 1035261 w 1053780"/>
              <a:gd name="connsiteY7" fmla="*/ 613749 h 632268"/>
              <a:gd name="connsiteX8" fmla="*/ 990553 w 1053780"/>
              <a:gd name="connsiteY8" fmla="*/ 632268 h 632268"/>
              <a:gd name="connsiteX9" fmla="*/ 63227 w 1053780"/>
              <a:gd name="connsiteY9" fmla="*/ 632268 h 632268"/>
              <a:gd name="connsiteX10" fmla="*/ 18519 w 1053780"/>
              <a:gd name="connsiteY10" fmla="*/ 613749 h 632268"/>
              <a:gd name="connsiteX11" fmla="*/ 0 w 1053780"/>
              <a:gd name="connsiteY11" fmla="*/ 569041 h 632268"/>
              <a:gd name="connsiteX12" fmla="*/ 0 w 1053780"/>
              <a:gd name="connsiteY12" fmla="*/ 63227 h 632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53780" h="632268">
                <a:moveTo>
                  <a:pt x="0" y="63227"/>
                </a:moveTo>
                <a:cubicBezTo>
                  <a:pt x="0" y="46458"/>
                  <a:pt x="6661" y="30376"/>
                  <a:pt x="18519" y="18519"/>
                </a:cubicBezTo>
                <a:cubicBezTo>
                  <a:pt x="30376" y="6662"/>
                  <a:pt x="46458" y="0"/>
                  <a:pt x="63227" y="0"/>
                </a:cubicBezTo>
                <a:lnTo>
                  <a:pt x="990553" y="0"/>
                </a:lnTo>
                <a:cubicBezTo>
                  <a:pt x="1007322" y="0"/>
                  <a:pt x="1023404" y="6661"/>
                  <a:pt x="1035261" y="18519"/>
                </a:cubicBezTo>
                <a:cubicBezTo>
                  <a:pt x="1047118" y="30376"/>
                  <a:pt x="1053780" y="46458"/>
                  <a:pt x="1053780" y="63227"/>
                </a:cubicBezTo>
                <a:lnTo>
                  <a:pt x="1053780" y="569041"/>
                </a:lnTo>
                <a:cubicBezTo>
                  <a:pt x="1053780" y="585810"/>
                  <a:pt x="1047119" y="601892"/>
                  <a:pt x="1035261" y="613749"/>
                </a:cubicBezTo>
                <a:cubicBezTo>
                  <a:pt x="1023404" y="625606"/>
                  <a:pt x="1007322" y="632268"/>
                  <a:pt x="990553" y="632268"/>
                </a:cubicBezTo>
                <a:lnTo>
                  <a:pt x="63227" y="632268"/>
                </a:lnTo>
                <a:cubicBezTo>
                  <a:pt x="46458" y="632268"/>
                  <a:pt x="30376" y="625607"/>
                  <a:pt x="18519" y="613749"/>
                </a:cubicBezTo>
                <a:cubicBezTo>
                  <a:pt x="6662" y="601892"/>
                  <a:pt x="0" y="585810"/>
                  <a:pt x="0" y="569041"/>
                </a:cubicBezTo>
                <a:lnTo>
                  <a:pt x="0" y="63227"/>
                </a:lnTo>
                <a:close/>
              </a:path>
            </a:pathLst>
          </a:custGeom>
          <a:solidFill>
            <a:srgbClr val="C000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52808" tIns="52808" rIns="52808" bIns="52808" numCol="1" spcCol="1270" anchor="ctr" anchorCtr="0">
            <a:noAutofit/>
          </a:bodyPr>
          <a:lstStyle/>
          <a:p>
            <a:pPr lvl="0" algn="ctr" defTabSz="400050">
              <a:lnSpc>
                <a:spcPct val="90000"/>
              </a:lnSpc>
              <a:spcBef>
                <a:spcPct val="0"/>
              </a:spcBef>
              <a:spcAft>
                <a:spcPct val="35000"/>
              </a:spcAft>
            </a:pPr>
            <a:r>
              <a:rPr lang="en-US" sz="900" kern="1200" dirty="0"/>
              <a:t>accuracy &amp; maintenance</a:t>
            </a:r>
          </a:p>
        </p:txBody>
      </p:sp>
      <p:sp>
        <p:nvSpPr>
          <p:cNvPr id="51" name="Freeform 50" descr="traceability of  weights&#10;"/>
          <p:cNvSpPr/>
          <p:nvPr/>
        </p:nvSpPr>
        <p:spPr>
          <a:xfrm>
            <a:off x="3276600" y="4038600"/>
            <a:ext cx="1053780" cy="632268"/>
          </a:xfrm>
          <a:custGeom>
            <a:avLst/>
            <a:gdLst>
              <a:gd name="connsiteX0" fmla="*/ 0 w 1053780"/>
              <a:gd name="connsiteY0" fmla="*/ 63227 h 632268"/>
              <a:gd name="connsiteX1" fmla="*/ 18519 w 1053780"/>
              <a:gd name="connsiteY1" fmla="*/ 18519 h 632268"/>
              <a:gd name="connsiteX2" fmla="*/ 63227 w 1053780"/>
              <a:gd name="connsiteY2" fmla="*/ 0 h 632268"/>
              <a:gd name="connsiteX3" fmla="*/ 990553 w 1053780"/>
              <a:gd name="connsiteY3" fmla="*/ 0 h 632268"/>
              <a:gd name="connsiteX4" fmla="*/ 1035261 w 1053780"/>
              <a:gd name="connsiteY4" fmla="*/ 18519 h 632268"/>
              <a:gd name="connsiteX5" fmla="*/ 1053780 w 1053780"/>
              <a:gd name="connsiteY5" fmla="*/ 63227 h 632268"/>
              <a:gd name="connsiteX6" fmla="*/ 1053780 w 1053780"/>
              <a:gd name="connsiteY6" fmla="*/ 569041 h 632268"/>
              <a:gd name="connsiteX7" fmla="*/ 1035261 w 1053780"/>
              <a:gd name="connsiteY7" fmla="*/ 613749 h 632268"/>
              <a:gd name="connsiteX8" fmla="*/ 990553 w 1053780"/>
              <a:gd name="connsiteY8" fmla="*/ 632268 h 632268"/>
              <a:gd name="connsiteX9" fmla="*/ 63227 w 1053780"/>
              <a:gd name="connsiteY9" fmla="*/ 632268 h 632268"/>
              <a:gd name="connsiteX10" fmla="*/ 18519 w 1053780"/>
              <a:gd name="connsiteY10" fmla="*/ 613749 h 632268"/>
              <a:gd name="connsiteX11" fmla="*/ 0 w 1053780"/>
              <a:gd name="connsiteY11" fmla="*/ 569041 h 632268"/>
              <a:gd name="connsiteX12" fmla="*/ 0 w 1053780"/>
              <a:gd name="connsiteY12" fmla="*/ 63227 h 632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53780" h="632268">
                <a:moveTo>
                  <a:pt x="0" y="63227"/>
                </a:moveTo>
                <a:cubicBezTo>
                  <a:pt x="0" y="46458"/>
                  <a:pt x="6661" y="30376"/>
                  <a:pt x="18519" y="18519"/>
                </a:cubicBezTo>
                <a:cubicBezTo>
                  <a:pt x="30376" y="6662"/>
                  <a:pt x="46458" y="0"/>
                  <a:pt x="63227" y="0"/>
                </a:cubicBezTo>
                <a:lnTo>
                  <a:pt x="990553" y="0"/>
                </a:lnTo>
                <a:cubicBezTo>
                  <a:pt x="1007322" y="0"/>
                  <a:pt x="1023404" y="6661"/>
                  <a:pt x="1035261" y="18519"/>
                </a:cubicBezTo>
                <a:cubicBezTo>
                  <a:pt x="1047118" y="30376"/>
                  <a:pt x="1053780" y="46458"/>
                  <a:pt x="1053780" y="63227"/>
                </a:cubicBezTo>
                <a:lnTo>
                  <a:pt x="1053780" y="569041"/>
                </a:lnTo>
                <a:cubicBezTo>
                  <a:pt x="1053780" y="585810"/>
                  <a:pt x="1047119" y="601892"/>
                  <a:pt x="1035261" y="613749"/>
                </a:cubicBezTo>
                <a:cubicBezTo>
                  <a:pt x="1023404" y="625606"/>
                  <a:pt x="1007322" y="632268"/>
                  <a:pt x="990553" y="632268"/>
                </a:cubicBezTo>
                <a:lnTo>
                  <a:pt x="63227" y="632268"/>
                </a:lnTo>
                <a:cubicBezTo>
                  <a:pt x="46458" y="632268"/>
                  <a:pt x="30376" y="625607"/>
                  <a:pt x="18519" y="613749"/>
                </a:cubicBezTo>
                <a:cubicBezTo>
                  <a:pt x="6662" y="601892"/>
                  <a:pt x="0" y="585810"/>
                  <a:pt x="0" y="569041"/>
                </a:cubicBezTo>
                <a:lnTo>
                  <a:pt x="0" y="63227"/>
                </a:lnTo>
                <a:close/>
              </a:path>
            </a:pathLst>
          </a:custGeom>
          <a:solidFill>
            <a:srgbClr val="C000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52808" tIns="52808" rIns="52808" bIns="52808" numCol="1" spcCol="1270" anchor="ctr" anchorCtr="0">
            <a:noAutofit/>
          </a:bodyPr>
          <a:lstStyle/>
          <a:p>
            <a:pPr lvl="0" algn="ctr" defTabSz="400050">
              <a:lnSpc>
                <a:spcPct val="90000"/>
              </a:lnSpc>
              <a:spcBef>
                <a:spcPct val="0"/>
              </a:spcBef>
              <a:spcAft>
                <a:spcPct val="35000"/>
              </a:spcAft>
            </a:pPr>
            <a:r>
              <a:rPr lang="en-US" sz="900" kern="1200" dirty="0"/>
              <a:t>traceability of  weights</a:t>
            </a:r>
          </a:p>
        </p:txBody>
      </p:sp>
      <p:sp>
        <p:nvSpPr>
          <p:cNvPr id="53" name="Freeform 52" descr="rounding"/>
          <p:cNvSpPr/>
          <p:nvPr/>
        </p:nvSpPr>
        <p:spPr>
          <a:xfrm>
            <a:off x="3286114" y="4800600"/>
            <a:ext cx="1053780" cy="613474"/>
          </a:xfrm>
          <a:custGeom>
            <a:avLst/>
            <a:gdLst>
              <a:gd name="connsiteX0" fmla="*/ 0 w 1053780"/>
              <a:gd name="connsiteY0" fmla="*/ 63227 h 632268"/>
              <a:gd name="connsiteX1" fmla="*/ 18519 w 1053780"/>
              <a:gd name="connsiteY1" fmla="*/ 18519 h 632268"/>
              <a:gd name="connsiteX2" fmla="*/ 63227 w 1053780"/>
              <a:gd name="connsiteY2" fmla="*/ 0 h 632268"/>
              <a:gd name="connsiteX3" fmla="*/ 990553 w 1053780"/>
              <a:gd name="connsiteY3" fmla="*/ 0 h 632268"/>
              <a:gd name="connsiteX4" fmla="*/ 1035261 w 1053780"/>
              <a:gd name="connsiteY4" fmla="*/ 18519 h 632268"/>
              <a:gd name="connsiteX5" fmla="*/ 1053780 w 1053780"/>
              <a:gd name="connsiteY5" fmla="*/ 63227 h 632268"/>
              <a:gd name="connsiteX6" fmla="*/ 1053780 w 1053780"/>
              <a:gd name="connsiteY6" fmla="*/ 569041 h 632268"/>
              <a:gd name="connsiteX7" fmla="*/ 1035261 w 1053780"/>
              <a:gd name="connsiteY7" fmla="*/ 613749 h 632268"/>
              <a:gd name="connsiteX8" fmla="*/ 990553 w 1053780"/>
              <a:gd name="connsiteY8" fmla="*/ 632268 h 632268"/>
              <a:gd name="connsiteX9" fmla="*/ 63227 w 1053780"/>
              <a:gd name="connsiteY9" fmla="*/ 632268 h 632268"/>
              <a:gd name="connsiteX10" fmla="*/ 18519 w 1053780"/>
              <a:gd name="connsiteY10" fmla="*/ 613749 h 632268"/>
              <a:gd name="connsiteX11" fmla="*/ 0 w 1053780"/>
              <a:gd name="connsiteY11" fmla="*/ 569041 h 632268"/>
              <a:gd name="connsiteX12" fmla="*/ 0 w 1053780"/>
              <a:gd name="connsiteY12" fmla="*/ 63227 h 632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53780" h="632268">
                <a:moveTo>
                  <a:pt x="0" y="63227"/>
                </a:moveTo>
                <a:cubicBezTo>
                  <a:pt x="0" y="46458"/>
                  <a:pt x="6661" y="30376"/>
                  <a:pt x="18519" y="18519"/>
                </a:cubicBezTo>
                <a:cubicBezTo>
                  <a:pt x="30376" y="6662"/>
                  <a:pt x="46458" y="0"/>
                  <a:pt x="63227" y="0"/>
                </a:cubicBezTo>
                <a:lnTo>
                  <a:pt x="990553" y="0"/>
                </a:lnTo>
                <a:cubicBezTo>
                  <a:pt x="1007322" y="0"/>
                  <a:pt x="1023404" y="6661"/>
                  <a:pt x="1035261" y="18519"/>
                </a:cubicBezTo>
                <a:cubicBezTo>
                  <a:pt x="1047118" y="30376"/>
                  <a:pt x="1053780" y="46458"/>
                  <a:pt x="1053780" y="63227"/>
                </a:cubicBezTo>
                <a:lnTo>
                  <a:pt x="1053780" y="569041"/>
                </a:lnTo>
                <a:cubicBezTo>
                  <a:pt x="1053780" y="585810"/>
                  <a:pt x="1047119" y="601892"/>
                  <a:pt x="1035261" y="613749"/>
                </a:cubicBezTo>
                <a:cubicBezTo>
                  <a:pt x="1023404" y="625606"/>
                  <a:pt x="1007322" y="632268"/>
                  <a:pt x="990553" y="632268"/>
                </a:cubicBezTo>
                <a:lnTo>
                  <a:pt x="63227" y="632268"/>
                </a:lnTo>
                <a:cubicBezTo>
                  <a:pt x="46458" y="632268"/>
                  <a:pt x="30376" y="625607"/>
                  <a:pt x="18519" y="613749"/>
                </a:cubicBezTo>
                <a:cubicBezTo>
                  <a:pt x="6662" y="601892"/>
                  <a:pt x="0" y="585810"/>
                  <a:pt x="0" y="569041"/>
                </a:cubicBezTo>
                <a:lnTo>
                  <a:pt x="0" y="63227"/>
                </a:lnTo>
                <a:close/>
              </a:path>
            </a:pathLst>
          </a:custGeom>
          <a:solidFill>
            <a:srgbClr val="C000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52808" tIns="52808" rIns="52808" bIns="52808" numCol="1" spcCol="1270" anchor="ctr" anchorCtr="0">
            <a:noAutofit/>
          </a:bodyPr>
          <a:lstStyle/>
          <a:p>
            <a:pPr lvl="0" algn="ctr" defTabSz="400050">
              <a:lnSpc>
                <a:spcPct val="90000"/>
              </a:lnSpc>
              <a:spcBef>
                <a:spcPct val="0"/>
              </a:spcBef>
              <a:spcAft>
                <a:spcPct val="35000"/>
              </a:spcAft>
            </a:pPr>
            <a:r>
              <a:rPr lang="en-US" sz="900" kern="1200" dirty="0"/>
              <a:t>rounding</a:t>
            </a:r>
          </a:p>
        </p:txBody>
      </p:sp>
      <p:sp>
        <p:nvSpPr>
          <p:cNvPr id="54" name="Freeform 53" descr="sensitivity"/>
          <p:cNvSpPr/>
          <p:nvPr/>
        </p:nvSpPr>
        <p:spPr>
          <a:xfrm>
            <a:off x="3286114" y="5572141"/>
            <a:ext cx="1053780" cy="632268"/>
          </a:xfrm>
          <a:custGeom>
            <a:avLst/>
            <a:gdLst>
              <a:gd name="connsiteX0" fmla="*/ 0 w 1053780"/>
              <a:gd name="connsiteY0" fmla="*/ 63227 h 632268"/>
              <a:gd name="connsiteX1" fmla="*/ 18519 w 1053780"/>
              <a:gd name="connsiteY1" fmla="*/ 18519 h 632268"/>
              <a:gd name="connsiteX2" fmla="*/ 63227 w 1053780"/>
              <a:gd name="connsiteY2" fmla="*/ 0 h 632268"/>
              <a:gd name="connsiteX3" fmla="*/ 990553 w 1053780"/>
              <a:gd name="connsiteY3" fmla="*/ 0 h 632268"/>
              <a:gd name="connsiteX4" fmla="*/ 1035261 w 1053780"/>
              <a:gd name="connsiteY4" fmla="*/ 18519 h 632268"/>
              <a:gd name="connsiteX5" fmla="*/ 1053780 w 1053780"/>
              <a:gd name="connsiteY5" fmla="*/ 63227 h 632268"/>
              <a:gd name="connsiteX6" fmla="*/ 1053780 w 1053780"/>
              <a:gd name="connsiteY6" fmla="*/ 569041 h 632268"/>
              <a:gd name="connsiteX7" fmla="*/ 1035261 w 1053780"/>
              <a:gd name="connsiteY7" fmla="*/ 613749 h 632268"/>
              <a:gd name="connsiteX8" fmla="*/ 990553 w 1053780"/>
              <a:gd name="connsiteY8" fmla="*/ 632268 h 632268"/>
              <a:gd name="connsiteX9" fmla="*/ 63227 w 1053780"/>
              <a:gd name="connsiteY9" fmla="*/ 632268 h 632268"/>
              <a:gd name="connsiteX10" fmla="*/ 18519 w 1053780"/>
              <a:gd name="connsiteY10" fmla="*/ 613749 h 632268"/>
              <a:gd name="connsiteX11" fmla="*/ 0 w 1053780"/>
              <a:gd name="connsiteY11" fmla="*/ 569041 h 632268"/>
              <a:gd name="connsiteX12" fmla="*/ 0 w 1053780"/>
              <a:gd name="connsiteY12" fmla="*/ 63227 h 632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53780" h="632268">
                <a:moveTo>
                  <a:pt x="0" y="63227"/>
                </a:moveTo>
                <a:cubicBezTo>
                  <a:pt x="0" y="46458"/>
                  <a:pt x="6661" y="30376"/>
                  <a:pt x="18519" y="18519"/>
                </a:cubicBezTo>
                <a:cubicBezTo>
                  <a:pt x="30376" y="6662"/>
                  <a:pt x="46458" y="0"/>
                  <a:pt x="63227" y="0"/>
                </a:cubicBezTo>
                <a:lnTo>
                  <a:pt x="990553" y="0"/>
                </a:lnTo>
                <a:cubicBezTo>
                  <a:pt x="1007322" y="0"/>
                  <a:pt x="1023404" y="6661"/>
                  <a:pt x="1035261" y="18519"/>
                </a:cubicBezTo>
                <a:cubicBezTo>
                  <a:pt x="1047118" y="30376"/>
                  <a:pt x="1053780" y="46458"/>
                  <a:pt x="1053780" y="63227"/>
                </a:cubicBezTo>
                <a:lnTo>
                  <a:pt x="1053780" y="569041"/>
                </a:lnTo>
                <a:cubicBezTo>
                  <a:pt x="1053780" y="585810"/>
                  <a:pt x="1047119" y="601892"/>
                  <a:pt x="1035261" y="613749"/>
                </a:cubicBezTo>
                <a:cubicBezTo>
                  <a:pt x="1023404" y="625606"/>
                  <a:pt x="1007322" y="632268"/>
                  <a:pt x="990553" y="632268"/>
                </a:cubicBezTo>
                <a:lnTo>
                  <a:pt x="63227" y="632268"/>
                </a:lnTo>
                <a:cubicBezTo>
                  <a:pt x="46458" y="632268"/>
                  <a:pt x="30376" y="625607"/>
                  <a:pt x="18519" y="613749"/>
                </a:cubicBezTo>
                <a:cubicBezTo>
                  <a:pt x="6662" y="601892"/>
                  <a:pt x="0" y="585810"/>
                  <a:pt x="0" y="569041"/>
                </a:cubicBezTo>
                <a:lnTo>
                  <a:pt x="0" y="63227"/>
                </a:lnTo>
                <a:close/>
              </a:path>
            </a:pathLst>
          </a:custGeom>
          <a:solidFill>
            <a:srgbClr val="C000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52808" tIns="52808" rIns="52808" bIns="52808" numCol="1" spcCol="1270" anchor="ctr" anchorCtr="0">
            <a:noAutofit/>
          </a:bodyPr>
          <a:lstStyle/>
          <a:p>
            <a:pPr lvl="0" algn="ctr" defTabSz="400050">
              <a:lnSpc>
                <a:spcPct val="90000"/>
              </a:lnSpc>
              <a:spcBef>
                <a:spcPct val="0"/>
              </a:spcBef>
              <a:spcAft>
                <a:spcPct val="35000"/>
              </a:spcAft>
            </a:pPr>
            <a:r>
              <a:rPr lang="en-US" sz="900" kern="1200" dirty="0"/>
              <a:t>sensitivity</a:t>
            </a:r>
          </a:p>
        </p:txBody>
      </p:sp>
      <p:sp>
        <p:nvSpPr>
          <p:cNvPr id="23" name="Freeform 22" descr="intent - fill policy&#10;overfill/moisture loss&#10;"/>
          <p:cNvSpPr/>
          <p:nvPr/>
        </p:nvSpPr>
        <p:spPr>
          <a:xfrm>
            <a:off x="4683046" y="3921054"/>
            <a:ext cx="1409072" cy="1031760"/>
          </a:xfrm>
          <a:custGeom>
            <a:avLst/>
            <a:gdLst>
              <a:gd name="connsiteX0" fmla="*/ 0 w 1409072"/>
              <a:gd name="connsiteY0" fmla="*/ 96911 h 969111"/>
              <a:gd name="connsiteX1" fmla="*/ 28385 w 1409072"/>
              <a:gd name="connsiteY1" fmla="*/ 28385 h 969111"/>
              <a:gd name="connsiteX2" fmla="*/ 96911 w 1409072"/>
              <a:gd name="connsiteY2" fmla="*/ 1 h 969111"/>
              <a:gd name="connsiteX3" fmla="*/ 1312161 w 1409072"/>
              <a:gd name="connsiteY3" fmla="*/ 0 h 969111"/>
              <a:gd name="connsiteX4" fmla="*/ 1380687 w 1409072"/>
              <a:gd name="connsiteY4" fmla="*/ 28385 h 969111"/>
              <a:gd name="connsiteX5" fmla="*/ 1409071 w 1409072"/>
              <a:gd name="connsiteY5" fmla="*/ 96911 h 969111"/>
              <a:gd name="connsiteX6" fmla="*/ 1409072 w 1409072"/>
              <a:gd name="connsiteY6" fmla="*/ 872200 h 969111"/>
              <a:gd name="connsiteX7" fmla="*/ 1380687 w 1409072"/>
              <a:gd name="connsiteY7" fmla="*/ 940726 h 969111"/>
              <a:gd name="connsiteX8" fmla="*/ 1312161 w 1409072"/>
              <a:gd name="connsiteY8" fmla="*/ 969111 h 969111"/>
              <a:gd name="connsiteX9" fmla="*/ 96911 w 1409072"/>
              <a:gd name="connsiteY9" fmla="*/ 969111 h 969111"/>
              <a:gd name="connsiteX10" fmla="*/ 28385 w 1409072"/>
              <a:gd name="connsiteY10" fmla="*/ 940726 h 969111"/>
              <a:gd name="connsiteX11" fmla="*/ 0 w 1409072"/>
              <a:gd name="connsiteY11" fmla="*/ 872200 h 969111"/>
              <a:gd name="connsiteX12" fmla="*/ 0 w 1409072"/>
              <a:gd name="connsiteY12" fmla="*/ 96911 h 969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09072" h="969111">
                <a:moveTo>
                  <a:pt x="0" y="96911"/>
                </a:moveTo>
                <a:cubicBezTo>
                  <a:pt x="0" y="71209"/>
                  <a:pt x="10210" y="46559"/>
                  <a:pt x="28385" y="28385"/>
                </a:cubicBezTo>
                <a:cubicBezTo>
                  <a:pt x="46559" y="10211"/>
                  <a:pt x="71209" y="0"/>
                  <a:pt x="96911" y="1"/>
                </a:cubicBezTo>
                <a:lnTo>
                  <a:pt x="1312161" y="0"/>
                </a:lnTo>
                <a:cubicBezTo>
                  <a:pt x="1337863" y="0"/>
                  <a:pt x="1362513" y="10210"/>
                  <a:pt x="1380687" y="28385"/>
                </a:cubicBezTo>
                <a:cubicBezTo>
                  <a:pt x="1398861" y="46559"/>
                  <a:pt x="1409072" y="71209"/>
                  <a:pt x="1409071" y="96911"/>
                </a:cubicBezTo>
                <a:cubicBezTo>
                  <a:pt x="1409071" y="355341"/>
                  <a:pt x="1409072" y="613770"/>
                  <a:pt x="1409072" y="872200"/>
                </a:cubicBezTo>
                <a:cubicBezTo>
                  <a:pt x="1409072" y="897902"/>
                  <a:pt x="1398862" y="922552"/>
                  <a:pt x="1380687" y="940726"/>
                </a:cubicBezTo>
                <a:cubicBezTo>
                  <a:pt x="1362513" y="958900"/>
                  <a:pt x="1337863" y="969111"/>
                  <a:pt x="1312161" y="969111"/>
                </a:cubicBezTo>
                <a:lnTo>
                  <a:pt x="96911" y="969111"/>
                </a:lnTo>
                <a:cubicBezTo>
                  <a:pt x="71209" y="969111"/>
                  <a:pt x="46559" y="958901"/>
                  <a:pt x="28385" y="940726"/>
                </a:cubicBezTo>
                <a:cubicBezTo>
                  <a:pt x="10211" y="922552"/>
                  <a:pt x="0" y="897902"/>
                  <a:pt x="0" y="872200"/>
                </a:cubicBezTo>
                <a:lnTo>
                  <a:pt x="0" y="96911"/>
                </a:lnTo>
                <a:close/>
              </a:path>
            </a:pathLst>
          </a:custGeom>
          <a:solidFill>
            <a:srgbClr val="7030A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74104" tIns="74104" rIns="74104" bIns="74104" numCol="1" spcCol="1270" anchor="ctr" anchorCtr="0">
            <a:noAutofit/>
          </a:bodyPr>
          <a:lstStyle/>
          <a:p>
            <a:pPr lvl="0" algn="ctr" defTabSz="533400">
              <a:lnSpc>
                <a:spcPct val="90000"/>
              </a:lnSpc>
              <a:spcBef>
                <a:spcPct val="0"/>
              </a:spcBef>
              <a:spcAft>
                <a:spcPct val="35000"/>
              </a:spcAft>
            </a:pPr>
            <a:r>
              <a:rPr lang="en-US" sz="1200" kern="1200" dirty="0"/>
              <a:t>intent - fill policy</a:t>
            </a:r>
          </a:p>
          <a:p>
            <a:pPr lvl="0" algn="ctr" defTabSz="533400">
              <a:lnSpc>
                <a:spcPct val="90000"/>
              </a:lnSpc>
              <a:spcBef>
                <a:spcPct val="0"/>
              </a:spcBef>
              <a:spcAft>
                <a:spcPct val="35000"/>
              </a:spcAft>
            </a:pPr>
            <a:r>
              <a:rPr lang="en-US" sz="1200" kern="1200" dirty="0"/>
              <a:t>overfill/moisture loss</a:t>
            </a:r>
          </a:p>
        </p:txBody>
      </p:sp>
      <p:sp>
        <p:nvSpPr>
          <p:cNvPr id="25" name="Freeform 24" descr="economics"/>
          <p:cNvSpPr/>
          <p:nvPr/>
        </p:nvSpPr>
        <p:spPr>
          <a:xfrm>
            <a:off x="4648200" y="5089198"/>
            <a:ext cx="1277975" cy="299581"/>
          </a:xfrm>
          <a:custGeom>
            <a:avLst/>
            <a:gdLst>
              <a:gd name="connsiteX0" fmla="*/ 0 w 1277975"/>
              <a:gd name="connsiteY0" fmla="*/ 28139 h 281390"/>
              <a:gd name="connsiteX1" fmla="*/ 8242 w 1277975"/>
              <a:gd name="connsiteY1" fmla="*/ 8242 h 281390"/>
              <a:gd name="connsiteX2" fmla="*/ 28139 w 1277975"/>
              <a:gd name="connsiteY2" fmla="*/ 0 h 281390"/>
              <a:gd name="connsiteX3" fmla="*/ 1249836 w 1277975"/>
              <a:gd name="connsiteY3" fmla="*/ 0 h 281390"/>
              <a:gd name="connsiteX4" fmla="*/ 1269733 w 1277975"/>
              <a:gd name="connsiteY4" fmla="*/ 8242 h 281390"/>
              <a:gd name="connsiteX5" fmla="*/ 1277975 w 1277975"/>
              <a:gd name="connsiteY5" fmla="*/ 28139 h 281390"/>
              <a:gd name="connsiteX6" fmla="*/ 1277975 w 1277975"/>
              <a:gd name="connsiteY6" fmla="*/ 253251 h 281390"/>
              <a:gd name="connsiteX7" fmla="*/ 1269733 w 1277975"/>
              <a:gd name="connsiteY7" fmla="*/ 273148 h 281390"/>
              <a:gd name="connsiteX8" fmla="*/ 1249836 w 1277975"/>
              <a:gd name="connsiteY8" fmla="*/ 281390 h 281390"/>
              <a:gd name="connsiteX9" fmla="*/ 28139 w 1277975"/>
              <a:gd name="connsiteY9" fmla="*/ 281390 h 281390"/>
              <a:gd name="connsiteX10" fmla="*/ 8242 w 1277975"/>
              <a:gd name="connsiteY10" fmla="*/ 273148 h 281390"/>
              <a:gd name="connsiteX11" fmla="*/ 0 w 1277975"/>
              <a:gd name="connsiteY11" fmla="*/ 253251 h 281390"/>
              <a:gd name="connsiteX12" fmla="*/ 0 w 1277975"/>
              <a:gd name="connsiteY12" fmla="*/ 28139 h 281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77975" h="281390">
                <a:moveTo>
                  <a:pt x="0" y="28139"/>
                </a:moveTo>
                <a:cubicBezTo>
                  <a:pt x="0" y="20676"/>
                  <a:pt x="2965" y="13519"/>
                  <a:pt x="8242" y="8242"/>
                </a:cubicBezTo>
                <a:cubicBezTo>
                  <a:pt x="13519" y="2965"/>
                  <a:pt x="20676" y="0"/>
                  <a:pt x="28139" y="0"/>
                </a:cubicBezTo>
                <a:lnTo>
                  <a:pt x="1249836" y="0"/>
                </a:lnTo>
                <a:cubicBezTo>
                  <a:pt x="1257299" y="0"/>
                  <a:pt x="1264456" y="2965"/>
                  <a:pt x="1269733" y="8242"/>
                </a:cubicBezTo>
                <a:cubicBezTo>
                  <a:pt x="1275010" y="13519"/>
                  <a:pt x="1277975" y="20676"/>
                  <a:pt x="1277975" y="28139"/>
                </a:cubicBezTo>
                <a:lnTo>
                  <a:pt x="1277975" y="253251"/>
                </a:lnTo>
                <a:cubicBezTo>
                  <a:pt x="1277975" y="260714"/>
                  <a:pt x="1275010" y="267871"/>
                  <a:pt x="1269733" y="273148"/>
                </a:cubicBezTo>
                <a:cubicBezTo>
                  <a:pt x="1264456" y="278425"/>
                  <a:pt x="1257299" y="281390"/>
                  <a:pt x="1249836" y="281390"/>
                </a:cubicBezTo>
                <a:lnTo>
                  <a:pt x="28139" y="281390"/>
                </a:lnTo>
                <a:cubicBezTo>
                  <a:pt x="20676" y="281390"/>
                  <a:pt x="13519" y="278425"/>
                  <a:pt x="8242" y="273148"/>
                </a:cubicBezTo>
                <a:cubicBezTo>
                  <a:pt x="2965" y="267871"/>
                  <a:pt x="0" y="260714"/>
                  <a:pt x="0" y="253251"/>
                </a:cubicBezTo>
                <a:lnTo>
                  <a:pt x="0" y="28139"/>
                </a:lnTo>
                <a:close/>
              </a:path>
            </a:pathLst>
          </a:custGeom>
          <a:solidFill>
            <a:srgbClr val="7030A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46342" tIns="46342" rIns="46342" bIns="46342" numCol="1" spcCol="1270" anchor="ctr" anchorCtr="0">
            <a:noAutofit/>
          </a:bodyPr>
          <a:lstStyle/>
          <a:p>
            <a:pPr lvl="0" algn="ctr" defTabSz="444500">
              <a:lnSpc>
                <a:spcPct val="90000"/>
              </a:lnSpc>
              <a:spcBef>
                <a:spcPct val="0"/>
              </a:spcBef>
              <a:spcAft>
                <a:spcPct val="35000"/>
              </a:spcAft>
            </a:pPr>
            <a:r>
              <a:rPr lang="en-US" sz="1000" kern="1200" dirty="0"/>
              <a:t>economics</a:t>
            </a:r>
          </a:p>
        </p:txBody>
      </p:sp>
      <p:sp>
        <p:nvSpPr>
          <p:cNvPr id="27" name="Freeform 26" descr="knowledge of weighing system&#10;"/>
          <p:cNvSpPr/>
          <p:nvPr/>
        </p:nvSpPr>
        <p:spPr>
          <a:xfrm>
            <a:off x="4648200" y="5574624"/>
            <a:ext cx="1158598" cy="669029"/>
          </a:xfrm>
          <a:custGeom>
            <a:avLst/>
            <a:gdLst>
              <a:gd name="connsiteX0" fmla="*/ 0 w 1158598"/>
              <a:gd name="connsiteY0" fmla="*/ 62841 h 628405"/>
              <a:gd name="connsiteX1" fmla="*/ 18406 w 1158598"/>
              <a:gd name="connsiteY1" fmla="*/ 18406 h 628405"/>
              <a:gd name="connsiteX2" fmla="*/ 62841 w 1158598"/>
              <a:gd name="connsiteY2" fmla="*/ 0 h 628405"/>
              <a:gd name="connsiteX3" fmla="*/ 1095757 w 1158598"/>
              <a:gd name="connsiteY3" fmla="*/ 0 h 628405"/>
              <a:gd name="connsiteX4" fmla="*/ 1140192 w 1158598"/>
              <a:gd name="connsiteY4" fmla="*/ 18406 h 628405"/>
              <a:gd name="connsiteX5" fmla="*/ 1158598 w 1158598"/>
              <a:gd name="connsiteY5" fmla="*/ 62841 h 628405"/>
              <a:gd name="connsiteX6" fmla="*/ 1158598 w 1158598"/>
              <a:gd name="connsiteY6" fmla="*/ 565564 h 628405"/>
              <a:gd name="connsiteX7" fmla="*/ 1140192 w 1158598"/>
              <a:gd name="connsiteY7" fmla="*/ 609999 h 628405"/>
              <a:gd name="connsiteX8" fmla="*/ 1095757 w 1158598"/>
              <a:gd name="connsiteY8" fmla="*/ 628405 h 628405"/>
              <a:gd name="connsiteX9" fmla="*/ 62841 w 1158598"/>
              <a:gd name="connsiteY9" fmla="*/ 628405 h 628405"/>
              <a:gd name="connsiteX10" fmla="*/ 18406 w 1158598"/>
              <a:gd name="connsiteY10" fmla="*/ 609999 h 628405"/>
              <a:gd name="connsiteX11" fmla="*/ 0 w 1158598"/>
              <a:gd name="connsiteY11" fmla="*/ 565564 h 628405"/>
              <a:gd name="connsiteX12" fmla="*/ 0 w 1158598"/>
              <a:gd name="connsiteY12" fmla="*/ 62841 h 628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58598" h="628405">
                <a:moveTo>
                  <a:pt x="0" y="62841"/>
                </a:moveTo>
                <a:cubicBezTo>
                  <a:pt x="0" y="46175"/>
                  <a:pt x="6621" y="30191"/>
                  <a:pt x="18406" y="18406"/>
                </a:cubicBezTo>
                <a:cubicBezTo>
                  <a:pt x="30191" y="6621"/>
                  <a:pt x="46175" y="0"/>
                  <a:pt x="62841" y="0"/>
                </a:cubicBezTo>
                <a:lnTo>
                  <a:pt x="1095757" y="0"/>
                </a:lnTo>
                <a:cubicBezTo>
                  <a:pt x="1112423" y="0"/>
                  <a:pt x="1128407" y="6621"/>
                  <a:pt x="1140192" y="18406"/>
                </a:cubicBezTo>
                <a:cubicBezTo>
                  <a:pt x="1151977" y="30191"/>
                  <a:pt x="1158598" y="46175"/>
                  <a:pt x="1158598" y="62841"/>
                </a:cubicBezTo>
                <a:lnTo>
                  <a:pt x="1158598" y="565564"/>
                </a:lnTo>
                <a:cubicBezTo>
                  <a:pt x="1158598" y="582230"/>
                  <a:pt x="1151977" y="598214"/>
                  <a:pt x="1140192" y="609999"/>
                </a:cubicBezTo>
                <a:cubicBezTo>
                  <a:pt x="1128407" y="621784"/>
                  <a:pt x="1112423" y="628405"/>
                  <a:pt x="1095757" y="628405"/>
                </a:cubicBezTo>
                <a:lnTo>
                  <a:pt x="62841" y="628405"/>
                </a:lnTo>
                <a:cubicBezTo>
                  <a:pt x="46175" y="628405"/>
                  <a:pt x="30191" y="621784"/>
                  <a:pt x="18406" y="609999"/>
                </a:cubicBezTo>
                <a:cubicBezTo>
                  <a:pt x="6621" y="598214"/>
                  <a:pt x="0" y="582230"/>
                  <a:pt x="0" y="565564"/>
                </a:cubicBezTo>
                <a:lnTo>
                  <a:pt x="0" y="62841"/>
                </a:lnTo>
                <a:close/>
              </a:path>
            </a:pathLst>
          </a:custGeom>
          <a:solidFill>
            <a:srgbClr val="7030A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4125" tIns="64125" rIns="64125" bIns="64125" numCol="1" spcCol="1270" anchor="ctr" anchorCtr="0">
            <a:noAutofit/>
          </a:bodyPr>
          <a:lstStyle/>
          <a:p>
            <a:pPr lvl="0" algn="ctr" defTabSz="533400">
              <a:lnSpc>
                <a:spcPct val="90000"/>
              </a:lnSpc>
              <a:spcBef>
                <a:spcPct val="0"/>
              </a:spcBef>
              <a:spcAft>
                <a:spcPct val="35000"/>
              </a:spcAft>
            </a:pPr>
            <a:r>
              <a:rPr lang="en-US" sz="1200" kern="1200" dirty="0"/>
              <a:t>knowledge of weighing system</a:t>
            </a:r>
          </a:p>
        </p:txBody>
      </p:sp>
      <p:sp>
        <p:nvSpPr>
          <p:cNvPr id="29" name="Freeform 28" descr="supervision&#10;checks &amp;  balances &#10;"/>
          <p:cNvSpPr/>
          <p:nvPr/>
        </p:nvSpPr>
        <p:spPr>
          <a:xfrm>
            <a:off x="6005523" y="5330979"/>
            <a:ext cx="1279609" cy="854710"/>
          </a:xfrm>
          <a:custGeom>
            <a:avLst/>
            <a:gdLst>
              <a:gd name="connsiteX0" fmla="*/ 0 w 1279609"/>
              <a:gd name="connsiteY0" fmla="*/ 80281 h 802811"/>
              <a:gd name="connsiteX1" fmla="*/ 23514 w 1279609"/>
              <a:gd name="connsiteY1" fmla="*/ 23514 h 802811"/>
              <a:gd name="connsiteX2" fmla="*/ 80281 w 1279609"/>
              <a:gd name="connsiteY2" fmla="*/ 0 h 802811"/>
              <a:gd name="connsiteX3" fmla="*/ 1199328 w 1279609"/>
              <a:gd name="connsiteY3" fmla="*/ 0 h 802811"/>
              <a:gd name="connsiteX4" fmla="*/ 1256095 w 1279609"/>
              <a:gd name="connsiteY4" fmla="*/ 23514 h 802811"/>
              <a:gd name="connsiteX5" fmla="*/ 1279609 w 1279609"/>
              <a:gd name="connsiteY5" fmla="*/ 80281 h 802811"/>
              <a:gd name="connsiteX6" fmla="*/ 1279609 w 1279609"/>
              <a:gd name="connsiteY6" fmla="*/ 722530 h 802811"/>
              <a:gd name="connsiteX7" fmla="*/ 1256095 w 1279609"/>
              <a:gd name="connsiteY7" fmla="*/ 779297 h 802811"/>
              <a:gd name="connsiteX8" fmla="*/ 1199328 w 1279609"/>
              <a:gd name="connsiteY8" fmla="*/ 802811 h 802811"/>
              <a:gd name="connsiteX9" fmla="*/ 80281 w 1279609"/>
              <a:gd name="connsiteY9" fmla="*/ 802811 h 802811"/>
              <a:gd name="connsiteX10" fmla="*/ 23514 w 1279609"/>
              <a:gd name="connsiteY10" fmla="*/ 779297 h 802811"/>
              <a:gd name="connsiteX11" fmla="*/ 0 w 1279609"/>
              <a:gd name="connsiteY11" fmla="*/ 722530 h 802811"/>
              <a:gd name="connsiteX12" fmla="*/ 0 w 1279609"/>
              <a:gd name="connsiteY12" fmla="*/ 80281 h 802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79609" h="802811">
                <a:moveTo>
                  <a:pt x="0" y="80281"/>
                </a:moveTo>
                <a:cubicBezTo>
                  <a:pt x="0" y="58989"/>
                  <a:pt x="8458" y="38569"/>
                  <a:pt x="23514" y="23514"/>
                </a:cubicBezTo>
                <a:cubicBezTo>
                  <a:pt x="38570" y="8458"/>
                  <a:pt x="58989" y="0"/>
                  <a:pt x="80281" y="0"/>
                </a:cubicBezTo>
                <a:lnTo>
                  <a:pt x="1199328" y="0"/>
                </a:lnTo>
                <a:cubicBezTo>
                  <a:pt x="1220620" y="0"/>
                  <a:pt x="1241040" y="8458"/>
                  <a:pt x="1256095" y="23514"/>
                </a:cubicBezTo>
                <a:cubicBezTo>
                  <a:pt x="1271151" y="38570"/>
                  <a:pt x="1279609" y="58989"/>
                  <a:pt x="1279609" y="80281"/>
                </a:cubicBezTo>
                <a:lnTo>
                  <a:pt x="1279609" y="722530"/>
                </a:lnTo>
                <a:cubicBezTo>
                  <a:pt x="1279609" y="743822"/>
                  <a:pt x="1271151" y="764242"/>
                  <a:pt x="1256095" y="779297"/>
                </a:cubicBezTo>
                <a:cubicBezTo>
                  <a:pt x="1241039" y="794353"/>
                  <a:pt x="1220620" y="802811"/>
                  <a:pt x="1199328" y="802811"/>
                </a:cubicBezTo>
                <a:lnTo>
                  <a:pt x="80281" y="802811"/>
                </a:lnTo>
                <a:cubicBezTo>
                  <a:pt x="58989" y="802811"/>
                  <a:pt x="38569" y="794353"/>
                  <a:pt x="23514" y="779297"/>
                </a:cubicBezTo>
                <a:cubicBezTo>
                  <a:pt x="8458" y="764241"/>
                  <a:pt x="0" y="743822"/>
                  <a:pt x="0" y="722530"/>
                </a:cubicBezTo>
                <a:lnTo>
                  <a:pt x="0" y="80281"/>
                </a:lnTo>
                <a:close/>
              </a:path>
            </a:pathLst>
          </a:custGeom>
          <a:solidFill>
            <a:srgbClr val="7030A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9234" tIns="69234" rIns="69234" bIns="69234" numCol="1" spcCol="1270" anchor="ctr" anchorCtr="0">
            <a:noAutofit/>
          </a:bodyPr>
          <a:lstStyle/>
          <a:p>
            <a:pPr lvl="0" algn="ctr" defTabSz="533400">
              <a:lnSpc>
                <a:spcPct val="90000"/>
              </a:lnSpc>
              <a:spcBef>
                <a:spcPct val="0"/>
              </a:spcBef>
              <a:spcAft>
                <a:spcPct val="35000"/>
              </a:spcAft>
            </a:pPr>
            <a:r>
              <a:rPr lang="en-US" sz="1200" kern="1200" dirty="0"/>
              <a:t>supervision</a:t>
            </a:r>
            <a:endParaRPr lang="en-US" sz="900" kern="1200" dirty="0"/>
          </a:p>
          <a:p>
            <a:pPr lvl="0" algn="ctr" defTabSz="533400">
              <a:lnSpc>
                <a:spcPct val="90000"/>
              </a:lnSpc>
              <a:spcBef>
                <a:spcPct val="0"/>
              </a:spcBef>
              <a:spcAft>
                <a:spcPct val="35000"/>
              </a:spcAft>
            </a:pPr>
            <a:r>
              <a:rPr lang="en-US" sz="1200" kern="1200" dirty="0"/>
              <a:t>checks &amp;  balances </a:t>
            </a:r>
          </a:p>
        </p:txBody>
      </p:sp>
      <p:sp>
        <p:nvSpPr>
          <p:cNvPr id="31" name="Freeform 30" descr="training"/>
          <p:cNvSpPr/>
          <p:nvPr/>
        </p:nvSpPr>
        <p:spPr>
          <a:xfrm>
            <a:off x="6240678" y="4276766"/>
            <a:ext cx="845922" cy="542092"/>
          </a:xfrm>
          <a:custGeom>
            <a:avLst/>
            <a:gdLst>
              <a:gd name="connsiteX0" fmla="*/ 0 w 675019"/>
              <a:gd name="connsiteY0" fmla="*/ 50918 h 509176"/>
              <a:gd name="connsiteX1" fmla="*/ 14914 w 675019"/>
              <a:gd name="connsiteY1" fmla="*/ 14914 h 509176"/>
              <a:gd name="connsiteX2" fmla="*/ 50918 w 675019"/>
              <a:gd name="connsiteY2" fmla="*/ 1 h 509176"/>
              <a:gd name="connsiteX3" fmla="*/ 624101 w 675019"/>
              <a:gd name="connsiteY3" fmla="*/ 0 h 509176"/>
              <a:gd name="connsiteX4" fmla="*/ 660105 w 675019"/>
              <a:gd name="connsiteY4" fmla="*/ 14914 h 509176"/>
              <a:gd name="connsiteX5" fmla="*/ 675018 w 675019"/>
              <a:gd name="connsiteY5" fmla="*/ 50918 h 509176"/>
              <a:gd name="connsiteX6" fmla="*/ 675019 w 675019"/>
              <a:gd name="connsiteY6" fmla="*/ 458258 h 509176"/>
              <a:gd name="connsiteX7" fmla="*/ 660105 w 675019"/>
              <a:gd name="connsiteY7" fmla="*/ 494262 h 509176"/>
              <a:gd name="connsiteX8" fmla="*/ 624101 w 675019"/>
              <a:gd name="connsiteY8" fmla="*/ 509176 h 509176"/>
              <a:gd name="connsiteX9" fmla="*/ 50918 w 675019"/>
              <a:gd name="connsiteY9" fmla="*/ 509176 h 509176"/>
              <a:gd name="connsiteX10" fmla="*/ 14914 w 675019"/>
              <a:gd name="connsiteY10" fmla="*/ 494262 h 509176"/>
              <a:gd name="connsiteX11" fmla="*/ 0 w 675019"/>
              <a:gd name="connsiteY11" fmla="*/ 458258 h 509176"/>
              <a:gd name="connsiteX12" fmla="*/ 0 w 675019"/>
              <a:gd name="connsiteY12" fmla="*/ 50918 h 509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5019" h="509176">
                <a:moveTo>
                  <a:pt x="0" y="50918"/>
                </a:moveTo>
                <a:cubicBezTo>
                  <a:pt x="0" y="37414"/>
                  <a:pt x="5365" y="24463"/>
                  <a:pt x="14914" y="14914"/>
                </a:cubicBezTo>
                <a:cubicBezTo>
                  <a:pt x="24463" y="5365"/>
                  <a:pt x="37414" y="0"/>
                  <a:pt x="50918" y="1"/>
                </a:cubicBezTo>
                <a:lnTo>
                  <a:pt x="624101" y="0"/>
                </a:lnTo>
                <a:cubicBezTo>
                  <a:pt x="637605" y="0"/>
                  <a:pt x="650556" y="5365"/>
                  <a:pt x="660105" y="14914"/>
                </a:cubicBezTo>
                <a:cubicBezTo>
                  <a:pt x="669654" y="24463"/>
                  <a:pt x="675019" y="37414"/>
                  <a:pt x="675018" y="50918"/>
                </a:cubicBezTo>
                <a:cubicBezTo>
                  <a:pt x="675018" y="186698"/>
                  <a:pt x="675019" y="322478"/>
                  <a:pt x="675019" y="458258"/>
                </a:cubicBezTo>
                <a:cubicBezTo>
                  <a:pt x="675019" y="471762"/>
                  <a:pt x="669654" y="484713"/>
                  <a:pt x="660105" y="494262"/>
                </a:cubicBezTo>
                <a:cubicBezTo>
                  <a:pt x="650556" y="503811"/>
                  <a:pt x="637605" y="509176"/>
                  <a:pt x="624101" y="509176"/>
                </a:cubicBezTo>
                <a:lnTo>
                  <a:pt x="50918" y="509176"/>
                </a:lnTo>
                <a:cubicBezTo>
                  <a:pt x="37414" y="509176"/>
                  <a:pt x="24463" y="503811"/>
                  <a:pt x="14914" y="494262"/>
                </a:cubicBezTo>
                <a:cubicBezTo>
                  <a:pt x="5365" y="484713"/>
                  <a:pt x="0" y="471762"/>
                  <a:pt x="0" y="458258"/>
                </a:cubicBezTo>
                <a:lnTo>
                  <a:pt x="0" y="50918"/>
                </a:lnTo>
                <a:close/>
              </a:path>
            </a:pathLst>
          </a:custGeom>
          <a:solidFill>
            <a:srgbClr val="7030A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0633" tIns="60633" rIns="60633" bIns="60633" numCol="1" spcCol="1270" anchor="ctr" anchorCtr="0">
            <a:noAutofit/>
          </a:bodyPr>
          <a:lstStyle/>
          <a:p>
            <a:pPr lvl="0" algn="ctr" defTabSz="533400">
              <a:lnSpc>
                <a:spcPct val="90000"/>
              </a:lnSpc>
              <a:spcBef>
                <a:spcPct val="0"/>
              </a:spcBef>
              <a:spcAft>
                <a:spcPct val="35000"/>
              </a:spcAft>
            </a:pPr>
            <a:r>
              <a:rPr lang="en-US" sz="1200" kern="1200" dirty="0"/>
              <a:t>training</a:t>
            </a:r>
            <a:endParaRPr lang="en-US" sz="900" kern="1200" dirty="0"/>
          </a:p>
        </p:txBody>
      </p:sp>
      <p:sp>
        <p:nvSpPr>
          <p:cNvPr id="33" name="Freeform 32" descr="feedback"/>
          <p:cNvSpPr/>
          <p:nvPr/>
        </p:nvSpPr>
        <p:spPr>
          <a:xfrm>
            <a:off x="6424313" y="3733800"/>
            <a:ext cx="837474" cy="388704"/>
          </a:xfrm>
          <a:custGeom>
            <a:avLst/>
            <a:gdLst>
              <a:gd name="connsiteX0" fmla="*/ 0 w 837474"/>
              <a:gd name="connsiteY0" fmla="*/ 36510 h 365102"/>
              <a:gd name="connsiteX1" fmla="*/ 10694 w 837474"/>
              <a:gd name="connsiteY1" fmla="*/ 10694 h 365102"/>
              <a:gd name="connsiteX2" fmla="*/ 36510 w 837474"/>
              <a:gd name="connsiteY2" fmla="*/ 1 h 365102"/>
              <a:gd name="connsiteX3" fmla="*/ 800964 w 837474"/>
              <a:gd name="connsiteY3" fmla="*/ 0 h 365102"/>
              <a:gd name="connsiteX4" fmla="*/ 826780 w 837474"/>
              <a:gd name="connsiteY4" fmla="*/ 10694 h 365102"/>
              <a:gd name="connsiteX5" fmla="*/ 837473 w 837474"/>
              <a:gd name="connsiteY5" fmla="*/ 36510 h 365102"/>
              <a:gd name="connsiteX6" fmla="*/ 837474 w 837474"/>
              <a:gd name="connsiteY6" fmla="*/ 328592 h 365102"/>
              <a:gd name="connsiteX7" fmla="*/ 826780 w 837474"/>
              <a:gd name="connsiteY7" fmla="*/ 354408 h 365102"/>
              <a:gd name="connsiteX8" fmla="*/ 800964 w 837474"/>
              <a:gd name="connsiteY8" fmla="*/ 365102 h 365102"/>
              <a:gd name="connsiteX9" fmla="*/ 36510 w 837474"/>
              <a:gd name="connsiteY9" fmla="*/ 365102 h 365102"/>
              <a:gd name="connsiteX10" fmla="*/ 10694 w 837474"/>
              <a:gd name="connsiteY10" fmla="*/ 354408 h 365102"/>
              <a:gd name="connsiteX11" fmla="*/ 0 w 837474"/>
              <a:gd name="connsiteY11" fmla="*/ 328592 h 365102"/>
              <a:gd name="connsiteX12" fmla="*/ 0 w 837474"/>
              <a:gd name="connsiteY12" fmla="*/ 36510 h 365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37474" h="365102">
                <a:moveTo>
                  <a:pt x="0" y="36510"/>
                </a:moveTo>
                <a:cubicBezTo>
                  <a:pt x="0" y="26827"/>
                  <a:pt x="3847" y="17540"/>
                  <a:pt x="10694" y="10694"/>
                </a:cubicBezTo>
                <a:cubicBezTo>
                  <a:pt x="17541" y="3847"/>
                  <a:pt x="26827" y="0"/>
                  <a:pt x="36510" y="1"/>
                </a:cubicBezTo>
                <a:lnTo>
                  <a:pt x="800964" y="0"/>
                </a:lnTo>
                <a:cubicBezTo>
                  <a:pt x="810647" y="0"/>
                  <a:pt x="819934" y="3847"/>
                  <a:pt x="826780" y="10694"/>
                </a:cubicBezTo>
                <a:cubicBezTo>
                  <a:pt x="833627" y="17541"/>
                  <a:pt x="837474" y="26827"/>
                  <a:pt x="837473" y="36510"/>
                </a:cubicBezTo>
                <a:cubicBezTo>
                  <a:pt x="837473" y="133871"/>
                  <a:pt x="837474" y="231231"/>
                  <a:pt x="837474" y="328592"/>
                </a:cubicBezTo>
                <a:cubicBezTo>
                  <a:pt x="837474" y="338275"/>
                  <a:pt x="833627" y="347562"/>
                  <a:pt x="826780" y="354408"/>
                </a:cubicBezTo>
                <a:cubicBezTo>
                  <a:pt x="819933" y="361255"/>
                  <a:pt x="810647" y="365102"/>
                  <a:pt x="800964" y="365102"/>
                </a:cubicBezTo>
                <a:lnTo>
                  <a:pt x="36510" y="365102"/>
                </a:lnTo>
                <a:cubicBezTo>
                  <a:pt x="26827" y="365102"/>
                  <a:pt x="17540" y="361255"/>
                  <a:pt x="10694" y="354408"/>
                </a:cubicBezTo>
                <a:cubicBezTo>
                  <a:pt x="3847" y="347561"/>
                  <a:pt x="0" y="338275"/>
                  <a:pt x="0" y="328592"/>
                </a:cubicBezTo>
                <a:lnTo>
                  <a:pt x="0" y="36510"/>
                </a:lnTo>
                <a:close/>
              </a:path>
            </a:pathLst>
          </a:custGeom>
          <a:solidFill>
            <a:srgbClr val="7030A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56413" tIns="56413" rIns="56413" bIns="56413" numCol="1" spcCol="1270" anchor="ctr" anchorCtr="0">
            <a:noAutofit/>
          </a:bodyPr>
          <a:lstStyle/>
          <a:p>
            <a:pPr lvl="0" algn="ctr" defTabSz="533400">
              <a:lnSpc>
                <a:spcPct val="90000"/>
              </a:lnSpc>
              <a:spcBef>
                <a:spcPct val="0"/>
              </a:spcBef>
              <a:spcAft>
                <a:spcPct val="35000"/>
              </a:spcAft>
            </a:pPr>
            <a:r>
              <a:rPr lang="en-US" sz="1200" kern="1200" dirty="0"/>
              <a:t>feedback</a:t>
            </a:r>
            <a:endParaRPr lang="en-US" sz="900" kern="1200" dirty="0"/>
          </a:p>
        </p:txBody>
      </p:sp>
      <p:sp>
        <p:nvSpPr>
          <p:cNvPr id="35" name="Freeform 34" descr="data &#10;control&#10;"/>
          <p:cNvSpPr/>
          <p:nvPr/>
        </p:nvSpPr>
        <p:spPr>
          <a:xfrm>
            <a:off x="7362844" y="4038025"/>
            <a:ext cx="877448" cy="571746"/>
          </a:xfrm>
          <a:custGeom>
            <a:avLst/>
            <a:gdLst>
              <a:gd name="connsiteX0" fmla="*/ 0 w 877448"/>
              <a:gd name="connsiteY0" fmla="*/ 53703 h 537029"/>
              <a:gd name="connsiteX1" fmla="*/ 15729 w 877448"/>
              <a:gd name="connsiteY1" fmla="*/ 15729 h 537029"/>
              <a:gd name="connsiteX2" fmla="*/ 53703 w 877448"/>
              <a:gd name="connsiteY2" fmla="*/ 0 h 537029"/>
              <a:gd name="connsiteX3" fmla="*/ 823745 w 877448"/>
              <a:gd name="connsiteY3" fmla="*/ 0 h 537029"/>
              <a:gd name="connsiteX4" fmla="*/ 861719 w 877448"/>
              <a:gd name="connsiteY4" fmla="*/ 15729 h 537029"/>
              <a:gd name="connsiteX5" fmla="*/ 877448 w 877448"/>
              <a:gd name="connsiteY5" fmla="*/ 53703 h 537029"/>
              <a:gd name="connsiteX6" fmla="*/ 877448 w 877448"/>
              <a:gd name="connsiteY6" fmla="*/ 483326 h 537029"/>
              <a:gd name="connsiteX7" fmla="*/ 861719 w 877448"/>
              <a:gd name="connsiteY7" fmla="*/ 521300 h 537029"/>
              <a:gd name="connsiteX8" fmla="*/ 823745 w 877448"/>
              <a:gd name="connsiteY8" fmla="*/ 537029 h 537029"/>
              <a:gd name="connsiteX9" fmla="*/ 53703 w 877448"/>
              <a:gd name="connsiteY9" fmla="*/ 537029 h 537029"/>
              <a:gd name="connsiteX10" fmla="*/ 15729 w 877448"/>
              <a:gd name="connsiteY10" fmla="*/ 521300 h 537029"/>
              <a:gd name="connsiteX11" fmla="*/ 0 w 877448"/>
              <a:gd name="connsiteY11" fmla="*/ 483326 h 537029"/>
              <a:gd name="connsiteX12" fmla="*/ 0 w 877448"/>
              <a:gd name="connsiteY12" fmla="*/ 53703 h 5370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77448" h="537029">
                <a:moveTo>
                  <a:pt x="0" y="53703"/>
                </a:moveTo>
                <a:cubicBezTo>
                  <a:pt x="0" y="39460"/>
                  <a:pt x="5658" y="25801"/>
                  <a:pt x="15729" y="15729"/>
                </a:cubicBezTo>
                <a:cubicBezTo>
                  <a:pt x="25800" y="5658"/>
                  <a:pt x="39460" y="0"/>
                  <a:pt x="53703" y="0"/>
                </a:cubicBezTo>
                <a:lnTo>
                  <a:pt x="823745" y="0"/>
                </a:lnTo>
                <a:cubicBezTo>
                  <a:pt x="837988" y="0"/>
                  <a:pt x="851647" y="5658"/>
                  <a:pt x="861719" y="15729"/>
                </a:cubicBezTo>
                <a:cubicBezTo>
                  <a:pt x="871790" y="25800"/>
                  <a:pt x="877448" y="39460"/>
                  <a:pt x="877448" y="53703"/>
                </a:cubicBezTo>
                <a:lnTo>
                  <a:pt x="877448" y="483326"/>
                </a:lnTo>
                <a:cubicBezTo>
                  <a:pt x="877448" y="497569"/>
                  <a:pt x="871790" y="511228"/>
                  <a:pt x="861719" y="521300"/>
                </a:cubicBezTo>
                <a:cubicBezTo>
                  <a:pt x="851648" y="531371"/>
                  <a:pt x="837988" y="537029"/>
                  <a:pt x="823745" y="537029"/>
                </a:cubicBezTo>
                <a:lnTo>
                  <a:pt x="53703" y="537029"/>
                </a:lnTo>
                <a:cubicBezTo>
                  <a:pt x="39460" y="537029"/>
                  <a:pt x="25801" y="531371"/>
                  <a:pt x="15729" y="521300"/>
                </a:cubicBezTo>
                <a:cubicBezTo>
                  <a:pt x="5658" y="511229"/>
                  <a:pt x="0" y="497569"/>
                  <a:pt x="0" y="483326"/>
                </a:cubicBezTo>
                <a:lnTo>
                  <a:pt x="0" y="53703"/>
                </a:lnTo>
                <a:close/>
              </a:path>
            </a:pathLst>
          </a:custGeom>
          <a:solidFill>
            <a:srgbClr val="7030A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1449" tIns="61449" rIns="61449" bIns="61449" numCol="1" spcCol="1270" anchor="ctr" anchorCtr="0">
            <a:noAutofit/>
          </a:bodyPr>
          <a:lstStyle/>
          <a:p>
            <a:pPr lvl="0" algn="ctr" defTabSz="533400">
              <a:lnSpc>
                <a:spcPct val="90000"/>
              </a:lnSpc>
              <a:spcBef>
                <a:spcPct val="0"/>
              </a:spcBef>
              <a:spcAft>
                <a:spcPct val="35000"/>
              </a:spcAft>
            </a:pPr>
            <a:r>
              <a:rPr lang="en-US" sz="1200" kern="1200" dirty="0"/>
              <a:t>data</a:t>
            </a:r>
            <a:r>
              <a:rPr lang="en-US" sz="1100" kern="1200" dirty="0"/>
              <a:t> </a:t>
            </a:r>
          </a:p>
          <a:p>
            <a:pPr lvl="0" algn="ctr" defTabSz="533400">
              <a:lnSpc>
                <a:spcPct val="90000"/>
              </a:lnSpc>
              <a:spcBef>
                <a:spcPct val="0"/>
              </a:spcBef>
              <a:spcAft>
                <a:spcPct val="35000"/>
              </a:spcAft>
            </a:pPr>
            <a:r>
              <a:rPr lang="en-US" sz="1200" kern="1200" dirty="0"/>
              <a:t>control</a:t>
            </a:r>
            <a:endParaRPr lang="en-US" sz="1100" kern="1200" dirty="0"/>
          </a:p>
        </p:txBody>
      </p:sp>
      <p:sp>
        <p:nvSpPr>
          <p:cNvPr id="36" name="Freeform 35" descr="labeling"/>
          <p:cNvSpPr/>
          <p:nvPr/>
        </p:nvSpPr>
        <p:spPr>
          <a:xfrm>
            <a:off x="7077092" y="4798587"/>
            <a:ext cx="847708" cy="446449"/>
          </a:xfrm>
          <a:custGeom>
            <a:avLst/>
            <a:gdLst>
              <a:gd name="connsiteX0" fmla="*/ 0 w 777483"/>
              <a:gd name="connsiteY0" fmla="*/ 41934 h 419340"/>
              <a:gd name="connsiteX1" fmla="*/ 12282 w 777483"/>
              <a:gd name="connsiteY1" fmla="*/ 12282 h 419340"/>
              <a:gd name="connsiteX2" fmla="*/ 41934 w 777483"/>
              <a:gd name="connsiteY2" fmla="*/ 0 h 419340"/>
              <a:gd name="connsiteX3" fmla="*/ 735549 w 777483"/>
              <a:gd name="connsiteY3" fmla="*/ 0 h 419340"/>
              <a:gd name="connsiteX4" fmla="*/ 765201 w 777483"/>
              <a:gd name="connsiteY4" fmla="*/ 12282 h 419340"/>
              <a:gd name="connsiteX5" fmla="*/ 777483 w 777483"/>
              <a:gd name="connsiteY5" fmla="*/ 41934 h 419340"/>
              <a:gd name="connsiteX6" fmla="*/ 777483 w 777483"/>
              <a:gd name="connsiteY6" fmla="*/ 377406 h 419340"/>
              <a:gd name="connsiteX7" fmla="*/ 765201 w 777483"/>
              <a:gd name="connsiteY7" fmla="*/ 407058 h 419340"/>
              <a:gd name="connsiteX8" fmla="*/ 735549 w 777483"/>
              <a:gd name="connsiteY8" fmla="*/ 419340 h 419340"/>
              <a:gd name="connsiteX9" fmla="*/ 41934 w 777483"/>
              <a:gd name="connsiteY9" fmla="*/ 419340 h 419340"/>
              <a:gd name="connsiteX10" fmla="*/ 12282 w 777483"/>
              <a:gd name="connsiteY10" fmla="*/ 407058 h 419340"/>
              <a:gd name="connsiteX11" fmla="*/ 0 w 777483"/>
              <a:gd name="connsiteY11" fmla="*/ 377406 h 419340"/>
              <a:gd name="connsiteX12" fmla="*/ 0 w 777483"/>
              <a:gd name="connsiteY12" fmla="*/ 41934 h 41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77483" h="419340">
                <a:moveTo>
                  <a:pt x="0" y="41934"/>
                </a:moveTo>
                <a:cubicBezTo>
                  <a:pt x="0" y="30812"/>
                  <a:pt x="4418" y="20146"/>
                  <a:pt x="12282" y="12282"/>
                </a:cubicBezTo>
                <a:cubicBezTo>
                  <a:pt x="20146" y="4418"/>
                  <a:pt x="30812" y="0"/>
                  <a:pt x="41934" y="0"/>
                </a:cubicBezTo>
                <a:lnTo>
                  <a:pt x="735549" y="0"/>
                </a:lnTo>
                <a:cubicBezTo>
                  <a:pt x="746671" y="0"/>
                  <a:pt x="757337" y="4418"/>
                  <a:pt x="765201" y="12282"/>
                </a:cubicBezTo>
                <a:cubicBezTo>
                  <a:pt x="773065" y="20146"/>
                  <a:pt x="777483" y="30812"/>
                  <a:pt x="777483" y="41934"/>
                </a:cubicBezTo>
                <a:lnTo>
                  <a:pt x="777483" y="377406"/>
                </a:lnTo>
                <a:cubicBezTo>
                  <a:pt x="777483" y="388528"/>
                  <a:pt x="773065" y="399194"/>
                  <a:pt x="765201" y="407058"/>
                </a:cubicBezTo>
                <a:cubicBezTo>
                  <a:pt x="757337" y="414922"/>
                  <a:pt x="746671" y="419340"/>
                  <a:pt x="735549" y="419340"/>
                </a:cubicBezTo>
                <a:lnTo>
                  <a:pt x="41934" y="419340"/>
                </a:lnTo>
                <a:cubicBezTo>
                  <a:pt x="30812" y="419340"/>
                  <a:pt x="20146" y="414922"/>
                  <a:pt x="12282" y="407058"/>
                </a:cubicBezTo>
                <a:cubicBezTo>
                  <a:pt x="4418" y="399194"/>
                  <a:pt x="0" y="388528"/>
                  <a:pt x="0" y="377406"/>
                </a:cubicBezTo>
                <a:lnTo>
                  <a:pt x="0" y="41934"/>
                </a:lnTo>
                <a:close/>
              </a:path>
            </a:pathLst>
          </a:custGeom>
          <a:solidFill>
            <a:srgbClr val="7030A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50382" tIns="50382" rIns="50382" bIns="50382" numCol="1" spcCol="1270" anchor="ctr" anchorCtr="0">
            <a:noAutofit/>
          </a:bodyPr>
          <a:lstStyle/>
          <a:p>
            <a:pPr lvl="0" algn="ctr" defTabSz="444500">
              <a:lnSpc>
                <a:spcPct val="90000"/>
              </a:lnSpc>
              <a:spcBef>
                <a:spcPct val="0"/>
              </a:spcBef>
              <a:spcAft>
                <a:spcPct val="35000"/>
              </a:spcAft>
            </a:pPr>
            <a:r>
              <a:rPr lang="en-US" sz="1000" kern="1200" dirty="0"/>
              <a:t>labeling</a:t>
            </a:r>
          </a:p>
        </p:txBody>
      </p:sp>
      <p:sp>
        <p:nvSpPr>
          <p:cNvPr id="11" name="TextBox 10" descr="Package&#10;&#10;Net Wt &#10;2.56 lb&#10;"/>
          <p:cNvSpPr txBox="1"/>
          <p:nvPr/>
        </p:nvSpPr>
        <p:spPr>
          <a:xfrm>
            <a:off x="7858148" y="2667000"/>
            <a:ext cx="1154170" cy="1200329"/>
          </a:xfrm>
          <a:prstGeom prst="rect">
            <a:avLst/>
          </a:prstGeom>
          <a:solidFill>
            <a:srgbClr val="00B050"/>
          </a:solidFill>
          <a:scene3d>
            <a:camera prst="isometricOffAxis1Right"/>
            <a:lightRig rig="threePt" dir="t"/>
          </a:scene3d>
          <a:sp3d extrusionH="241300">
            <a:bevelT/>
          </a:sp3d>
        </p:spPr>
        <p:txBody>
          <a:bodyPr wrap="square" rtlCol="0">
            <a:spAutoFit/>
          </a:bodyPr>
          <a:lstStyle/>
          <a:p>
            <a:pPr algn="ctr"/>
            <a:r>
              <a:rPr lang="en-US" dirty="0">
                <a:latin typeface="+mn-lt"/>
              </a:rPr>
              <a:t>Package</a:t>
            </a:r>
          </a:p>
          <a:p>
            <a:pPr algn="ctr"/>
            <a:endParaRPr lang="en-US" dirty="0">
              <a:latin typeface="+mn-lt"/>
            </a:endParaRPr>
          </a:p>
          <a:p>
            <a:pPr algn="ctr"/>
            <a:r>
              <a:rPr lang="en-US" dirty="0">
                <a:latin typeface="+mn-lt"/>
              </a:rPr>
              <a:t>Net Wt </a:t>
            </a:r>
          </a:p>
          <a:p>
            <a:pPr algn="ctr"/>
            <a:r>
              <a:rPr lang="en-US" dirty="0">
                <a:latin typeface="+mn-lt"/>
              </a:rPr>
              <a:t>2.56 lb</a:t>
            </a:r>
          </a:p>
        </p:txBody>
      </p:sp>
      <p:graphicFrame>
        <p:nvGraphicFramePr>
          <p:cNvPr id="12" name="Diagram 11" descr="Tare"/>
          <p:cNvGraphicFramePr/>
          <p:nvPr>
            <p:extLst>
              <p:ext uri="{D42A27DB-BD31-4B8C-83A1-F6EECF244321}">
                <p14:modId xmlns:p14="http://schemas.microsoft.com/office/powerpoint/2010/main" val="723820970"/>
              </p:ext>
            </p:extLst>
          </p:nvPr>
        </p:nvGraphicFramePr>
        <p:xfrm>
          <a:off x="2428860" y="2643182"/>
          <a:ext cx="1857388" cy="928694"/>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13" name="Diagram 12" descr="Weighing Accuracy"/>
          <p:cNvGraphicFramePr/>
          <p:nvPr>
            <p:extLst>
              <p:ext uri="{D42A27DB-BD31-4B8C-83A1-F6EECF244321}">
                <p14:modId xmlns:p14="http://schemas.microsoft.com/office/powerpoint/2010/main" val="3722696799"/>
              </p:ext>
            </p:extLst>
          </p:nvPr>
        </p:nvGraphicFramePr>
        <p:xfrm>
          <a:off x="4267200" y="2667000"/>
          <a:ext cx="1785950" cy="838200"/>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
        <p:nvSpPr>
          <p:cNvPr id="75" name="Freeform 74" descr="density/volume&#10;"/>
          <p:cNvSpPr/>
          <p:nvPr/>
        </p:nvSpPr>
        <p:spPr>
          <a:xfrm>
            <a:off x="381000" y="1371600"/>
            <a:ext cx="1488579" cy="278301"/>
          </a:xfrm>
          <a:custGeom>
            <a:avLst/>
            <a:gdLst>
              <a:gd name="connsiteX0" fmla="*/ 0 w 1488579"/>
              <a:gd name="connsiteY0" fmla="*/ 27830 h 278301"/>
              <a:gd name="connsiteX1" fmla="*/ 8151 w 1488579"/>
              <a:gd name="connsiteY1" fmla="*/ 8151 h 278301"/>
              <a:gd name="connsiteX2" fmla="*/ 27830 w 1488579"/>
              <a:gd name="connsiteY2" fmla="*/ 0 h 278301"/>
              <a:gd name="connsiteX3" fmla="*/ 1460749 w 1488579"/>
              <a:gd name="connsiteY3" fmla="*/ 0 h 278301"/>
              <a:gd name="connsiteX4" fmla="*/ 1480428 w 1488579"/>
              <a:gd name="connsiteY4" fmla="*/ 8151 h 278301"/>
              <a:gd name="connsiteX5" fmla="*/ 1488579 w 1488579"/>
              <a:gd name="connsiteY5" fmla="*/ 27830 h 278301"/>
              <a:gd name="connsiteX6" fmla="*/ 1488579 w 1488579"/>
              <a:gd name="connsiteY6" fmla="*/ 250471 h 278301"/>
              <a:gd name="connsiteX7" fmla="*/ 1480428 w 1488579"/>
              <a:gd name="connsiteY7" fmla="*/ 270150 h 278301"/>
              <a:gd name="connsiteX8" fmla="*/ 1460749 w 1488579"/>
              <a:gd name="connsiteY8" fmla="*/ 278301 h 278301"/>
              <a:gd name="connsiteX9" fmla="*/ 27830 w 1488579"/>
              <a:gd name="connsiteY9" fmla="*/ 278301 h 278301"/>
              <a:gd name="connsiteX10" fmla="*/ 8151 w 1488579"/>
              <a:gd name="connsiteY10" fmla="*/ 270150 h 278301"/>
              <a:gd name="connsiteX11" fmla="*/ 0 w 1488579"/>
              <a:gd name="connsiteY11" fmla="*/ 250471 h 278301"/>
              <a:gd name="connsiteX12" fmla="*/ 0 w 1488579"/>
              <a:gd name="connsiteY12" fmla="*/ 27830 h 278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88579" h="278301">
                <a:moveTo>
                  <a:pt x="0" y="27830"/>
                </a:moveTo>
                <a:cubicBezTo>
                  <a:pt x="0" y="20449"/>
                  <a:pt x="2932" y="13370"/>
                  <a:pt x="8151" y="8151"/>
                </a:cubicBezTo>
                <a:cubicBezTo>
                  <a:pt x="13370" y="2932"/>
                  <a:pt x="20449" y="0"/>
                  <a:pt x="27830" y="0"/>
                </a:cubicBezTo>
                <a:lnTo>
                  <a:pt x="1460749" y="0"/>
                </a:lnTo>
                <a:cubicBezTo>
                  <a:pt x="1468130" y="0"/>
                  <a:pt x="1475209" y="2932"/>
                  <a:pt x="1480428" y="8151"/>
                </a:cubicBezTo>
                <a:cubicBezTo>
                  <a:pt x="1485647" y="13370"/>
                  <a:pt x="1488579" y="20449"/>
                  <a:pt x="1488579" y="27830"/>
                </a:cubicBezTo>
                <a:lnTo>
                  <a:pt x="1488579" y="250471"/>
                </a:lnTo>
                <a:cubicBezTo>
                  <a:pt x="1488579" y="257852"/>
                  <a:pt x="1485647" y="264931"/>
                  <a:pt x="1480428" y="270150"/>
                </a:cubicBezTo>
                <a:cubicBezTo>
                  <a:pt x="1475209" y="275369"/>
                  <a:pt x="1468130" y="278301"/>
                  <a:pt x="1460749" y="278301"/>
                </a:cubicBezTo>
                <a:lnTo>
                  <a:pt x="27830" y="278301"/>
                </a:lnTo>
                <a:cubicBezTo>
                  <a:pt x="20449" y="278301"/>
                  <a:pt x="13370" y="275369"/>
                  <a:pt x="8151" y="270150"/>
                </a:cubicBezTo>
                <a:cubicBezTo>
                  <a:pt x="2932" y="264931"/>
                  <a:pt x="0" y="257852"/>
                  <a:pt x="0" y="250471"/>
                </a:cubicBezTo>
                <a:lnTo>
                  <a:pt x="0" y="27830"/>
                </a:lnTo>
                <a:close/>
              </a:path>
            </a:pathLst>
          </a:custGeom>
          <a:solidFill>
            <a:srgbClr val="FF99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53871" tIns="53871" rIns="53871" bIns="53871" numCol="1" spcCol="1270" anchor="ctr" anchorCtr="0">
            <a:noAutofit/>
          </a:bodyPr>
          <a:lstStyle/>
          <a:p>
            <a:pPr lvl="0" algn="ctr" defTabSz="533400">
              <a:lnSpc>
                <a:spcPct val="90000"/>
              </a:lnSpc>
              <a:spcBef>
                <a:spcPct val="0"/>
              </a:spcBef>
              <a:spcAft>
                <a:spcPct val="35000"/>
              </a:spcAft>
            </a:pPr>
            <a:r>
              <a:rPr lang="en-US" sz="1200" kern="1200" dirty="0"/>
              <a:t>density/volume</a:t>
            </a:r>
            <a:endParaRPr lang="en-US" sz="900" kern="1200" dirty="0"/>
          </a:p>
        </p:txBody>
      </p:sp>
      <p:sp>
        <p:nvSpPr>
          <p:cNvPr id="77" name="Freeform 76" descr="moisture content&#10;"/>
          <p:cNvSpPr/>
          <p:nvPr/>
        </p:nvSpPr>
        <p:spPr>
          <a:xfrm>
            <a:off x="358314" y="1739913"/>
            <a:ext cx="1498933" cy="737770"/>
          </a:xfrm>
          <a:custGeom>
            <a:avLst/>
            <a:gdLst>
              <a:gd name="connsiteX0" fmla="*/ 0 w 1498933"/>
              <a:gd name="connsiteY0" fmla="*/ 73777 h 737770"/>
              <a:gd name="connsiteX1" fmla="*/ 21609 w 1498933"/>
              <a:gd name="connsiteY1" fmla="*/ 21609 h 737770"/>
              <a:gd name="connsiteX2" fmla="*/ 73777 w 1498933"/>
              <a:gd name="connsiteY2" fmla="*/ 0 h 737770"/>
              <a:gd name="connsiteX3" fmla="*/ 1425156 w 1498933"/>
              <a:gd name="connsiteY3" fmla="*/ 0 h 737770"/>
              <a:gd name="connsiteX4" fmla="*/ 1477324 w 1498933"/>
              <a:gd name="connsiteY4" fmla="*/ 21609 h 737770"/>
              <a:gd name="connsiteX5" fmla="*/ 1498933 w 1498933"/>
              <a:gd name="connsiteY5" fmla="*/ 73777 h 737770"/>
              <a:gd name="connsiteX6" fmla="*/ 1498933 w 1498933"/>
              <a:gd name="connsiteY6" fmla="*/ 663993 h 737770"/>
              <a:gd name="connsiteX7" fmla="*/ 1477324 w 1498933"/>
              <a:gd name="connsiteY7" fmla="*/ 716161 h 737770"/>
              <a:gd name="connsiteX8" fmla="*/ 1425156 w 1498933"/>
              <a:gd name="connsiteY8" fmla="*/ 737770 h 737770"/>
              <a:gd name="connsiteX9" fmla="*/ 73777 w 1498933"/>
              <a:gd name="connsiteY9" fmla="*/ 737770 h 737770"/>
              <a:gd name="connsiteX10" fmla="*/ 21609 w 1498933"/>
              <a:gd name="connsiteY10" fmla="*/ 716161 h 737770"/>
              <a:gd name="connsiteX11" fmla="*/ 0 w 1498933"/>
              <a:gd name="connsiteY11" fmla="*/ 663993 h 737770"/>
              <a:gd name="connsiteX12" fmla="*/ 0 w 1498933"/>
              <a:gd name="connsiteY12" fmla="*/ 73777 h 737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98933" h="737770">
                <a:moveTo>
                  <a:pt x="0" y="73777"/>
                </a:moveTo>
                <a:cubicBezTo>
                  <a:pt x="0" y="54210"/>
                  <a:pt x="7773" y="35445"/>
                  <a:pt x="21609" y="21609"/>
                </a:cubicBezTo>
                <a:cubicBezTo>
                  <a:pt x="35445" y="7773"/>
                  <a:pt x="54210" y="0"/>
                  <a:pt x="73777" y="0"/>
                </a:cubicBezTo>
                <a:lnTo>
                  <a:pt x="1425156" y="0"/>
                </a:lnTo>
                <a:cubicBezTo>
                  <a:pt x="1444723" y="0"/>
                  <a:pt x="1463488" y="7773"/>
                  <a:pt x="1477324" y="21609"/>
                </a:cubicBezTo>
                <a:cubicBezTo>
                  <a:pt x="1491160" y="35445"/>
                  <a:pt x="1498933" y="54210"/>
                  <a:pt x="1498933" y="73777"/>
                </a:cubicBezTo>
                <a:lnTo>
                  <a:pt x="1498933" y="663993"/>
                </a:lnTo>
                <a:cubicBezTo>
                  <a:pt x="1498933" y="683560"/>
                  <a:pt x="1491160" y="702325"/>
                  <a:pt x="1477324" y="716161"/>
                </a:cubicBezTo>
                <a:cubicBezTo>
                  <a:pt x="1463488" y="729997"/>
                  <a:pt x="1444723" y="737770"/>
                  <a:pt x="1425156" y="737770"/>
                </a:cubicBezTo>
                <a:lnTo>
                  <a:pt x="73777" y="737770"/>
                </a:lnTo>
                <a:cubicBezTo>
                  <a:pt x="54210" y="737770"/>
                  <a:pt x="35445" y="729997"/>
                  <a:pt x="21609" y="716161"/>
                </a:cubicBezTo>
                <a:cubicBezTo>
                  <a:pt x="7773" y="702325"/>
                  <a:pt x="0" y="683560"/>
                  <a:pt x="0" y="663993"/>
                </a:cubicBezTo>
                <a:lnTo>
                  <a:pt x="0" y="73777"/>
                </a:lnTo>
                <a:close/>
              </a:path>
            </a:pathLst>
          </a:custGeom>
          <a:solidFill>
            <a:srgbClr val="FF99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7329" tIns="67329" rIns="67329" bIns="67329" numCol="1" spcCol="1270" anchor="ctr" anchorCtr="0">
            <a:noAutofit/>
          </a:bodyPr>
          <a:lstStyle/>
          <a:p>
            <a:pPr lvl="0" algn="ctr" defTabSz="533400">
              <a:lnSpc>
                <a:spcPct val="90000"/>
              </a:lnSpc>
              <a:spcBef>
                <a:spcPct val="0"/>
              </a:spcBef>
              <a:spcAft>
                <a:spcPct val="35000"/>
              </a:spcAft>
            </a:pPr>
            <a:r>
              <a:rPr lang="en-US" sz="1200" kern="1200" dirty="0"/>
              <a:t>moisture content</a:t>
            </a:r>
          </a:p>
        </p:txBody>
      </p:sp>
      <p:sp>
        <p:nvSpPr>
          <p:cNvPr id="79" name="Freeform 78" descr="environment&#10;handling&#10;"/>
          <p:cNvSpPr/>
          <p:nvPr/>
        </p:nvSpPr>
        <p:spPr>
          <a:xfrm>
            <a:off x="1981200" y="1676400"/>
            <a:ext cx="1149633" cy="773005"/>
          </a:xfrm>
          <a:custGeom>
            <a:avLst/>
            <a:gdLst>
              <a:gd name="connsiteX0" fmla="*/ 0 w 1149633"/>
              <a:gd name="connsiteY0" fmla="*/ 77301 h 773005"/>
              <a:gd name="connsiteX1" fmla="*/ 22641 w 1149633"/>
              <a:gd name="connsiteY1" fmla="*/ 22641 h 773005"/>
              <a:gd name="connsiteX2" fmla="*/ 77301 w 1149633"/>
              <a:gd name="connsiteY2" fmla="*/ 0 h 773005"/>
              <a:gd name="connsiteX3" fmla="*/ 1072332 w 1149633"/>
              <a:gd name="connsiteY3" fmla="*/ 0 h 773005"/>
              <a:gd name="connsiteX4" fmla="*/ 1126992 w 1149633"/>
              <a:gd name="connsiteY4" fmla="*/ 22641 h 773005"/>
              <a:gd name="connsiteX5" fmla="*/ 1149633 w 1149633"/>
              <a:gd name="connsiteY5" fmla="*/ 77301 h 773005"/>
              <a:gd name="connsiteX6" fmla="*/ 1149633 w 1149633"/>
              <a:gd name="connsiteY6" fmla="*/ 695704 h 773005"/>
              <a:gd name="connsiteX7" fmla="*/ 1126992 w 1149633"/>
              <a:gd name="connsiteY7" fmla="*/ 750364 h 773005"/>
              <a:gd name="connsiteX8" fmla="*/ 1072332 w 1149633"/>
              <a:gd name="connsiteY8" fmla="*/ 773005 h 773005"/>
              <a:gd name="connsiteX9" fmla="*/ 77301 w 1149633"/>
              <a:gd name="connsiteY9" fmla="*/ 773005 h 773005"/>
              <a:gd name="connsiteX10" fmla="*/ 22641 w 1149633"/>
              <a:gd name="connsiteY10" fmla="*/ 750364 h 773005"/>
              <a:gd name="connsiteX11" fmla="*/ 0 w 1149633"/>
              <a:gd name="connsiteY11" fmla="*/ 695704 h 773005"/>
              <a:gd name="connsiteX12" fmla="*/ 0 w 1149633"/>
              <a:gd name="connsiteY12" fmla="*/ 77301 h 773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49633" h="773005">
                <a:moveTo>
                  <a:pt x="0" y="77301"/>
                </a:moveTo>
                <a:cubicBezTo>
                  <a:pt x="0" y="56799"/>
                  <a:pt x="8144" y="37138"/>
                  <a:pt x="22641" y="22641"/>
                </a:cubicBezTo>
                <a:cubicBezTo>
                  <a:pt x="37138" y="8144"/>
                  <a:pt x="56800" y="0"/>
                  <a:pt x="77301" y="0"/>
                </a:cubicBezTo>
                <a:lnTo>
                  <a:pt x="1072332" y="0"/>
                </a:lnTo>
                <a:cubicBezTo>
                  <a:pt x="1092834" y="0"/>
                  <a:pt x="1112495" y="8144"/>
                  <a:pt x="1126992" y="22641"/>
                </a:cubicBezTo>
                <a:cubicBezTo>
                  <a:pt x="1141489" y="37138"/>
                  <a:pt x="1149633" y="56800"/>
                  <a:pt x="1149633" y="77301"/>
                </a:cubicBezTo>
                <a:lnTo>
                  <a:pt x="1149633" y="695704"/>
                </a:lnTo>
                <a:cubicBezTo>
                  <a:pt x="1149633" y="716206"/>
                  <a:pt x="1141489" y="735867"/>
                  <a:pt x="1126992" y="750364"/>
                </a:cubicBezTo>
                <a:cubicBezTo>
                  <a:pt x="1112495" y="764861"/>
                  <a:pt x="1092833" y="773005"/>
                  <a:pt x="1072332" y="773005"/>
                </a:cubicBezTo>
                <a:lnTo>
                  <a:pt x="77301" y="773005"/>
                </a:lnTo>
                <a:cubicBezTo>
                  <a:pt x="56799" y="773005"/>
                  <a:pt x="37138" y="764861"/>
                  <a:pt x="22641" y="750364"/>
                </a:cubicBezTo>
                <a:cubicBezTo>
                  <a:pt x="8144" y="735867"/>
                  <a:pt x="0" y="716205"/>
                  <a:pt x="0" y="695704"/>
                </a:cubicBezTo>
                <a:lnTo>
                  <a:pt x="0" y="77301"/>
                </a:lnTo>
                <a:close/>
              </a:path>
            </a:pathLst>
          </a:custGeom>
          <a:solidFill>
            <a:srgbClr val="FF99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8361" tIns="68361" rIns="68361" bIns="68361" numCol="1" spcCol="1270" anchor="ctr" anchorCtr="0">
            <a:noAutofit/>
          </a:bodyPr>
          <a:lstStyle/>
          <a:p>
            <a:pPr lvl="0" algn="ctr" defTabSz="533400">
              <a:lnSpc>
                <a:spcPct val="90000"/>
              </a:lnSpc>
              <a:spcBef>
                <a:spcPct val="0"/>
              </a:spcBef>
              <a:spcAft>
                <a:spcPct val="35000"/>
              </a:spcAft>
            </a:pPr>
            <a:r>
              <a:rPr lang="en-US" sz="1200" kern="1200" dirty="0"/>
              <a:t>environment</a:t>
            </a:r>
            <a:endParaRPr lang="en-US" sz="900" kern="1200" dirty="0"/>
          </a:p>
          <a:p>
            <a:pPr lvl="0" algn="ctr" defTabSz="533400">
              <a:lnSpc>
                <a:spcPct val="90000"/>
              </a:lnSpc>
              <a:spcBef>
                <a:spcPct val="0"/>
              </a:spcBef>
              <a:spcAft>
                <a:spcPct val="35000"/>
              </a:spcAft>
            </a:pPr>
            <a:r>
              <a:rPr lang="en-US" sz="1200" kern="1200" dirty="0"/>
              <a:t>handling</a:t>
            </a:r>
            <a:endParaRPr lang="en-US" sz="900" kern="1200" dirty="0"/>
          </a:p>
        </p:txBody>
      </p:sp>
      <p:sp>
        <p:nvSpPr>
          <p:cNvPr id="80" name="Freeform 79" descr="shelf life – distribution&#10;"/>
          <p:cNvSpPr/>
          <p:nvPr/>
        </p:nvSpPr>
        <p:spPr>
          <a:xfrm>
            <a:off x="1810130" y="684598"/>
            <a:ext cx="1275036" cy="533120"/>
          </a:xfrm>
          <a:custGeom>
            <a:avLst/>
            <a:gdLst>
              <a:gd name="connsiteX0" fmla="*/ 0 w 1275036"/>
              <a:gd name="connsiteY0" fmla="*/ 53312 h 533120"/>
              <a:gd name="connsiteX1" fmla="*/ 15615 w 1275036"/>
              <a:gd name="connsiteY1" fmla="*/ 15615 h 533120"/>
              <a:gd name="connsiteX2" fmla="*/ 53312 w 1275036"/>
              <a:gd name="connsiteY2" fmla="*/ 0 h 533120"/>
              <a:gd name="connsiteX3" fmla="*/ 1221724 w 1275036"/>
              <a:gd name="connsiteY3" fmla="*/ 0 h 533120"/>
              <a:gd name="connsiteX4" fmla="*/ 1259421 w 1275036"/>
              <a:gd name="connsiteY4" fmla="*/ 15615 h 533120"/>
              <a:gd name="connsiteX5" fmla="*/ 1275036 w 1275036"/>
              <a:gd name="connsiteY5" fmla="*/ 53312 h 533120"/>
              <a:gd name="connsiteX6" fmla="*/ 1275036 w 1275036"/>
              <a:gd name="connsiteY6" fmla="*/ 479808 h 533120"/>
              <a:gd name="connsiteX7" fmla="*/ 1259421 w 1275036"/>
              <a:gd name="connsiteY7" fmla="*/ 517505 h 533120"/>
              <a:gd name="connsiteX8" fmla="*/ 1221724 w 1275036"/>
              <a:gd name="connsiteY8" fmla="*/ 533120 h 533120"/>
              <a:gd name="connsiteX9" fmla="*/ 53312 w 1275036"/>
              <a:gd name="connsiteY9" fmla="*/ 533120 h 533120"/>
              <a:gd name="connsiteX10" fmla="*/ 15615 w 1275036"/>
              <a:gd name="connsiteY10" fmla="*/ 517505 h 533120"/>
              <a:gd name="connsiteX11" fmla="*/ 0 w 1275036"/>
              <a:gd name="connsiteY11" fmla="*/ 479808 h 533120"/>
              <a:gd name="connsiteX12" fmla="*/ 0 w 1275036"/>
              <a:gd name="connsiteY12" fmla="*/ 53312 h 53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75036" h="533120">
                <a:moveTo>
                  <a:pt x="0" y="53312"/>
                </a:moveTo>
                <a:cubicBezTo>
                  <a:pt x="0" y="39173"/>
                  <a:pt x="5617" y="25613"/>
                  <a:pt x="15615" y="15615"/>
                </a:cubicBezTo>
                <a:cubicBezTo>
                  <a:pt x="25613" y="5617"/>
                  <a:pt x="39173" y="0"/>
                  <a:pt x="53312" y="0"/>
                </a:cubicBezTo>
                <a:lnTo>
                  <a:pt x="1221724" y="0"/>
                </a:lnTo>
                <a:cubicBezTo>
                  <a:pt x="1235863" y="0"/>
                  <a:pt x="1249423" y="5617"/>
                  <a:pt x="1259421" y="15615"/>
                </a:cubicBezTo>
                <a:cubicBezTo>
                  <a:pt x="1269419" y="25613"/>
                  <a:pt x="1275036" y="39173"/>
                  <a:pt x="1275036" y="53312"/>
                </a:cubicBezTo>
                <a:lnTo>
                  <a:pt x="1275036" y="479808"/>
                </a:lnTo>
                <a:cubicBezTo>
                  <a:pt x="1275036" y="493947"/>
                  <a:pt x="1269419" y="507507"/>
                  <a:pt x="1259421" y="517505"/>
                </a:cubicBezTo>
                <a:cubicBezTo>
                  <a:pt x="1249423" y="527503"/>
                  <a:pt x="1235863" y="533120"/>
                  <a:pt x="1221724" y="533120"/>
                </a:cubicBezTo>
                <a:lnTo>
                  <a:pt x="53312" y="533120"/>
                </a:lnTo>
                <a:cubicBezTo>
                  <a:pt x="39173" y="533120"/>
                  <a:pt x="25613" y="527503"/>
                  <a:pt x="15615" y="517505"/>
                </a:cubicBezTo>
                <a:cubicBezTo>
                  <a:pt x="5617" y="507507"/>
                  <a:pt x="0" y="493947"/>
                  <a:pt x="0" y="479808"/>
                </a:cubicBezTo>
                <a:lnTo>
                  <a:pt x="0" y="53312"/>
                </a:lnTo>
                <a:close/>
              </a:path>
            </a:pathLst>
          </a:custGeom>
          <a:solidFill>
            <a:srgbClr val="FF99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1335" tIns="61335" rIns="61335" bIns="61335" numCol="1" spcCol="1270" anchor="ctr" anchorCtr="0">
            <a:noAutofit/>
          </a:bodyPr>
          <a:lstStyle/>
          <a:p>
            <a:pPr lvl="0" algn="ctr" defTabSz="533400">
              <a:lnSpc>
                <a:spcPct val="90000"/>
              </a:lnSpc>
              <a:spcBef>
                <a:spcPct val="0"/>
              </a:spcBef>
              <a:spcAft>
                <a:spcPct val="35000"/>
              </a:spcAft>
            </a:pPr>
            <a:r>
              <a:rPr lang="en-US" sz="1200" kern="1200" dirty="0"/>
              <a:t>shelf life – distribution</a:t>
            </a:r>
          </a:p>
        </p:txBody>
      </p:sp>
      <p:sp>
        <p:nvSpPr>
          <p:cNvPr id="15" name="Right Arrow 14" descr="Product"/>
          <p:cNvSpPr/>
          <p:nvPr/>
        </p:nvSpPr>
        <p:spPr>
          <a:xfrm>
            <a:off x="500034" y="2714620"/>
            <a:ext cx="1857388" cy="864000"/>
          </a:xfrm>
          <a:prstGeom prst="rightArrow">
            <a:avLst/>
          </a:prstGeom>
          <a:solidFill>
            <a:srgbClr val="FF99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US"/>
          </a:p>
        </p:txBody>
      </p:sp>
      <p:grpSp>
        <p:nvGrpSpPr>
          <p:cNvPr id="2" name="Group 15" descr="Product"/>
          <p:cNvGrpSpPr/>
          <p:nvPr/>
        </p:nvGrpSpPr>
        <p:grpSpPr>
          <a:xfrm>
            <a:off x="571472" y="2857496"/>
            <a:ext cx="1154287" cy="500066"/>
            <a:chOff x="476468" y="248347"/>
            <a:chExt cx="1154287" cy="500066"/>
          </a:xfrm>
        </p:grpSpPr>
        <p:sp>
          <p:nvSpPr>
            <p:cNvPr id="17" name="Rectangle 16"/>
            <p:cNvSpPr/>
            <p:nvPr/>
          </p:nvSpPr>
          <p:spPr>
            <a:xfrm>
              <a:off x="476468" y="248347"/>
              <a:ext cx="868535" cy="43200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en-US"/>
            </a:p>
          </p:txBody>
        </p:sp>
        <p:sp>
          <p:nvSpPr>
            <p:cNvPr id="18" name="Rectangle 17" descr="Product&#10;"/>
            <p:cNvSpPr/>
            <p:nvPr/>
          </p:nvSpPr>
          <p:spPr>
            <a:xfrm>
              <a:off x="762220" y="316413"/>
              <a:ext cx="868535" cy="43200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142240" rIns="0" bIns="142240" numCol="1" spcCol="1270" anchor="ctr" anchorCtr="0">
              <a:noAutofit/>
            </a:bodyPr>
            <a:lstStyle/>
            <a:p>
              <a:pPr lvl="0" algn="ctr" defTabSz="622300">
                <a:lnSpc>
                  <a:spcPct val="90000"/>
                </a:lnSpc>
                <a:spcBef>
                  <a:spcPct val="0"/>
                </a:spcBef>
                <a:spcAft>
                  <a:spcPct val="35000"/>
                </a:spcAft>
              </a:pPr>
              <a:r>
                <a:rPr lang="en-US" sz="1400" dirty="0"/>
                <a:t>Product</a:t>
              </a:r>
              <a:endParaRPr lang="en-US" sz="1100" kern="1200" dirty="0"/>
            </a:p>
          </p:txBody>
        </p:sp>
      </p:grpSp>
      <p:sp>
        <p:nvSpPr>
          <p:cNvPr id="19" name="TextBox 18"/>
          <p:cNvSpPr txBox="1"/>
          <p:nvPr/>
        </p:nvSpPr>
        <p:spPr>
          <a:xfrm>
            <a:off x="1142976" y="214290"/>
            <a:ext cx="7072362" cy="369332"/>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Illustration of a Simple Packaging System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 presetClass="entr" presetSubtype="16"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ox(in)">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4" presetClass="entr" presetSubtype="16" fill="hold" grpId="0" nodeType="click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box(in)">
                                      <p:cBhvr>
                                        <p:cTn id="18" dur="5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4" presetClass="entr" presetSubtype="16"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box(in)">
                                      <p:cBhvr>
                                        <p:cTn id="23" dur="500"/>
                                        <p:tgtEl>
                                          <p:spTgt spid="12"/>
                                        </p:tgtEl>
                                      </p:cBhvr>
                                    </p:animEffect>
                                  </p:childTnLst>
                                </p:cTn>
                              </p:par>
                            </p:childTnLst>
                          </p:cTn>
                        </p:par>
                      </p:childTnLst>
                    </p:cTn>
                  </p:par>
                  <p:par>
                    <p:cTn id="24" fill="hold">
                      <p:stCondLst>
                        <p:cond delay="indefinite"/>
                      </p:stCondLst>
                      <p:childTnLst>
                        <p:par>
                          <p:cTn id="25" fill="hold">
                            <p:stCondLst>
                              <p:cond delay="0"/>
                            </p:stCondLst>
                            <p:childTnLst>
                              <p:par>
                                <p:cTn id="26" presetID="4" presetClass="entr" presetSubtype="16" fill="hold" nodeType="click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box(in)">
                                      <p:cBhvr>
                                        <p:cTn id="28" dur="500"/>
                                        <p:tgtEl>
                                          <p:spTgt spid="2"/>
                                        </p:tgtEl>
                                      </p:cBhvr>
                                    </p:animEffect>
                                  </p:childTnLst>
                                </p:cTn>
                              </p:par>
                            </p:childTnLst>
                          </p:cTn>
                        </p:par>
                      </p:childTnLst>
                    </p:cTn>
                  </p:par>
                  <p:par>
                    <p:cTn id="29" fill="hold">
                      <p:stCondLst>
                        <p:cond delay="indefinite"/>
                      </p:stCondLst>
                      <p:childTnLst>
                        <p:par>
                          <p:cTn id="30" fill="hold">
                            <p:stCondLst>
                              <p:cond delay="0"/>
                            </p:stCondLst>
                            <p:childTnLst>
                              <p:par>
                                <p:cTn id="31" presetID="8" presetClass="emph" presetSubtype="0" fill="hold" grpId="1" nodeType="clickEffect">
                                  <p:stCondLst>
                                    <p:cond delay="0"/>
                                  </p:stCondLst>
                                  <p:childTnLst>
                                    <p:animRot by="21600000">
                                      <p:cBhvr>
                                        <p:cTn id="32" dur="2000" fill="hold"/>
                                        <p:tgtEl>
                                          <p:spTgt spid="4"/>
                                        </p:tgtEl>
                                        <p:attrNameLst>
                                          <p:attrName>r</p:attrName>
                                        </p:attrNameLst>
                                      </p:cBhvr>
                                    </p:animRo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grpId="0" nodeType="click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box(in)">
                                      <p:cBhvr>
                                        <p:cTn id="37" dur="500"/>
                                        <p:tgtEl>
                                          <p:spTgt spid="23"/>
                                        </p:tgtEl>
                                      </p:cBhvr>
                                    </p:animEffect>
                                  </p:childTnLst>
                                </p:cTn>
                              </p:par>
                            </p:childTnLst>
                          </p:cTn>
                        </p:par>
                      </p:childTnLst>
                    </p:cTn>
                  </p:par>
                  <p:par>
                    <p:cTn id="38" fill="hold">
                      <p:stCondLst>
                        <p:cond delay="indefinite"/>
                      </p:stCondLst>
                      <p:childTnLst>
                        <p:par>
                          <p:cTn id="39" fill="hold">
                            <p:stCondLst>
                              <p:cond delay="0"/>
                            </p:stCondLst>
                            <p:childTnLst>
                              <p:par>
                                <p:cTn id="40" presetID="4" presetClass="entr" presetSubtype="16" fill="hold" grpId="0" nodeType="click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box(in)">
                                      <p:cBhvr>
                                        <p:cTn id="42" dur="500"/>
                                        <p:tgtEl>
                                          <p:spTgt spid="25"/>
                                        </p:tgtEl>
                                      </p:cBhvr>
                                    </p:animEffect>
                                  </p:childTnLst>
                                </p:cTn>
                              </p:par>
                            </p:childTnLst>
                          </p:cTn>
                        </p:par>
                      </p:childTnLst>
                    </p:cTn>
                  </p:par>
                  <p:par>
                    <p:cTn id="43" fill="hold">
                      <p:stCondLst>
                        <p:cond delay="indefinite"/>
                      </p:stCondLst>
                      <p:childTnLst>
                        <p:par>
                          <p:cTn id="44" fill="hold">
                            <p:stCondLst>
                              <p:cond delay="0"/>
                            </p:stCondLst>
                            <p:childTnLst>
                              <p:par>
                                <p:cTn id="45" presetID="4" presetClass="entr" presetSubtype="16" fill="hold" grpId="0" nodeType="click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box(in)">
                                      <p:cBhvr>
                                        <p:cTn id="47" dur="500"/>
                                        <p:tgtEl>
                                          <p:spTgt spid="27"/>
                                        </p:tgtEl>
                                      </p:cBhvr>
                                    </p:animEffect>
                                  </p:childTnLst>
                                </p:cTn>
                              </p:par>
                            </p:childTnLst>
                          </p:cTn>
                        </p:par>
                      </p:childTnLst>
                    </p:cTn>
                  </p:par>
                  <p:par>
                    <p:cTn id="48" fill="hold">
                      <p:stCondLst>
                        <p:cond delay="indefinite"/>
                      </p:stCondLst>
                      <p:childTnLst>
                        <p:par>
                          <p:cTn id="49" fill="hold">
                            <p:stCondLst>
                              <p:cond delay="0"/>
                            </p:stCondLst>
                            <p:childTnLst>
                              <p:par>
                                <p:cTn id="50" presetID="4" presetClass="entr" presetSubtype="16" fill="hold" grpId="0" nodeType="clickEffect">
                                  <p:stCondLst>
                                    <p:cond delay="0"/>
                                  </p:stCondLst>
                                  <p:childTnLst>
                                    <p:set>
                                      <p:cBhvr>
                                        <p:cTn id="51" dur="1" fill="hold">
                                          <p:stCondLst>
                                            <p:cond delay="0"/>
                                          </p:stCondLst>
                                        </p:cTn>
                                        <p:tgtEl>
                                          <p:spTgt spid="33"/>
                                        </p:tgtEl>
                                        <p:attrNameLst>
                                          <p:attrName>style.visibility</p:attrName>
                                        </p:attrNameLst>
                                      </p:cBhvr>
                                      <p:to>
                                        <p:strVal val="visible"/>
                                      </p:to>
                                    </p:set>
                                    <p:animEffect transition="in" filter="box(in)">
                                      <p:cBhvr>
                                        <p:cTn id="52" dur="500"/>
                                        <p:tgtEl>
                                          <p:spTgt spid="33"/>
                                        </p:tgtEl>
                                      </p:cBhvr>
                                    </p:animEffect>
                                  </p:childTnLst>
                                </p:cTn>
                              </p:par>
                            </p:childTnLst>
                          </p:cTn>
                        </p:par>
                      </p:childTnLst>
                    </p:cTn>
                  </p:par>
                  <p:par>
                    <p:cTn id="53" fill="hold">
                      <p:stCondLst>
                        <p:cond delay="indefinite"/>
                      </p:stCondLst>
                      <p:childTnLst>
                        <p:par>
                          <p:cTn id="54" fill="hold">
                            <p:stCondLst>
                              <p:cond delay="0"/>
                            </p:stCondLst>
                            <p:childTnLst>
                              <p:par>
                                <p:cTn id="55" presetID="4" presetClass="entr" presetSubtype="16" fill="hold" grpId="0" nodeType="click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box(in)">
                                      <p:cBhvr>
                                        <p:cTn id="57" dur="500"/>
                                        <p:tgtEl>
                                          <p:spTgt spid="31"/>
                                        </p:tgtEl>
                                      </p:cBhvr>
                                    </p:animEffect>
                                  </p:childTnLst>
                                </p:cTn>
                              </p:par>
                            </p:childTnLst>
                          </p:cTn>
                        </p:par>
                      </p:childTnLst>
                    </p:cTn>
                  </p:par>
                  <p:par>
                    <p:cTn id="58" fill="hold">
                      <p:stCondLst>
                        <p:cond delay="indefinite"/>
                      </p:stCondLst>
                      <p:childTnLst>
                        <p:par>
                          <p:cTn id="59" fill="hold">
                            <p:stCondLst>
                              <p:cond delay="0"/>
                            </p:stCondLst>
                            <p:childTnLst>
                              <p:par>
                                <p:cTn id="60" presetID="4" presetClass="entr" presetSubtype="16" fill="hold" grpId="0" nodeType="clickEffect">
                                  <p:stCondLst>
                                    <p:cond delay="0"/>
                                  </p:stCondLst>
                                  <p:childTnLst>
                                    <p:set>
                                      <p:cBhvr>
                                        <p:cTn id="61" dur="1" fill="hold">
                                          <p:stCondLst>
                                            <p:cond delay="0"/>
                                          </p:stCondLst>
                                        </p:cTn>
                                        <p:tgtEl>
                                          <p:spTgt spid="29"/>
                                        </p:tgtEl>
                                        <p:attrNameLst>
                                          <p:attrName>style.visibility</p:attrName>
                                        </p:attrNameLst>
                                      </p:cBhvr>
                                      <p:to>
                                        <p:strVal val="visible"/>
                                      </p:to>
                                    </p:set>
                                    <p:animEffect transition="in" filter="box(in)">
                                      <p:cBhvr>
                                        <p:cTn id="62" dur="500"/>
                                        <p:tgtEl>
                                          <p:spTgt spid="29"/>
                                        </p:tgtEl>
                                      </p:cBhvr>
                                    </p:animEffect>
                                  </p:childTnLst>
                                </p:cTn>
                              </p:par>
                            </p:childTnLst>
                          </p:cTn>
                        </p:par>
                      </p:childTnLst>
                    </p:cTn>
                  </p:par>
                  <p:par>
                    <p:cTn id="63" fill="hold">
                      <p:stCondLst>
                        <p:cond delay="indefinite"/>
                      </p:stCondLst>
                      <p:childTnLst>
                        <p:par>
                          <p:cTn id="64" fill="hold">
                            <p:stCondLst>
                              <p:cond delay="0"/>
                            </p:stCondLst>
                            <p:childTnLst>
                              <p:par>
                                <p:cTn id="65" presetID="4" presetClass="entr" presetSubtype="16" fill="hold" grpId="0" nodeType="clickEffect">
                                  <p:stCondLst>
                                    <p:cond delay="0"/>
                                  </p:stCondLst>
                                  <p:childTnLst>
                                    <p:set>
                                      <p:cBhvr>
                                        <p:cTn id="66" dur="1" fill="hold">
                                          <p:stCondLst>
                                            <p:cond delay="0"/>
                                          </p:stCondLst>
                                        </p:cTn>
                                        <p:tgtEl>
                                          <p:spTgt spid="35"/>
                                        </p:tgtEl>
                                        <p:attrNameLst>
                                          <p:attrName>style.visibility</p:attrName>
                                        </p:attrNameLst>
                                      </p:cBhvr>
                                      <p:to>
                                        <p:strVal val="visible"/>
                                      </p:to>
                                    </p:set>
                                    <p:animEffect transition="in" filter="box(in)">
                                      <p:cBhvr>
                                        <p:cTn id="67" dur="500"/>
                                        <p:tgtEl>
                                          <p:spTgt spid="35"/>
                                        </p:tgtEl>
                                      </p:cBhvr>
                                    </p:animEffect>
                                  </p:childTnLst>
                                </p:cTn>
                              </p:par>
                            </p:childTnLst>
                          </p:cTn>
                        </p:par>
                      </p:childTnLst>
                    </p:cTn>
                  </p:par>
                  <p:par>
                    <p:cTn id="68" fill="hold">
                      <p:stCondLst>
                        <p:cond delay="indefinite"/>
                      </p:stCondLst>
                      <p:childTnLst>
                        <p:par>
                          <p:cTn id="69" fill="hold">
                            <p:stCondLst>
                              <p:cond delay="0"/>
                            </p:stCondLst>
                            <p:childTnLst>
                              <p:par>
                                <p:cTn id="70" presetID="4" presetClass="entr" presetSubtype="16" fill="hold" grpId="0" nodeType="clickEffect">
                                  <p:stCondLst>
                                    <p:cond delay="0"/>
                                  </p:stCondLst>
                                  <p:childTnLst>
                                    <p:set>
                                      <p:cBhvr>
                                        <p:cTn id="71" dur="1" fill="hold">
                                          <p:stCondLst>
                                            <p:cond delay="0"/>
                                          </p:stCondLst>
                                        </p:cTn>
                                        <p:tgtEl>
                                          <p:spTgt spid="36"/>
                                        </p:tgtEl>
                                        <p:attrNameLst>
                                          <p:attrName>style.visibility</p:attrName>
                                        </p:attrNameLst>
                                      </p:cBhvr>
                                      <p:to>
                                        <p:strVal val="visible"/>
                                      </p:to>
                                    </p:set>
                                    <p:animEffect transition="in" filter="box(in)">
                                      <p:cBhvr>
                                        <p:cTn id="72" dur="500"/>
                                        <p:tgtEl>
                                          <p:spTgt spid="36"/>
                                        </p:tgtEl>
                                      </p:cBhvr>
                                    </p:animEffect>
                                  </p:childTnLst>
                                </p:cTn>
                              </p:par>
                            </p:childTnLst>
                          </p:cTn>
                        </p:par>
                      </p:childTnLst>
                    </p:cTn>
                  </p:par>
                  <p:par>
                    <p:cTn id="73" fill="hold">
                      <p:stCondLst>
                        <p:cond delay="indefinite"/>
                      </p:stCondLst>
                      <p:childTnLst>
                        <p:par>
                          <p:cTn id="74" fill="hold">
                            <p:stCondLst>
                              <p:cond delay="0"/>
                            </p:stCondLst>
                            <p:childTnLst>
                              <p:par>
                                <p:cTn id="75" presetID="8" presetClass="emph" presetSubtype="0" fill="hold" grpId="1" nodeType="clickEffect">
                                  <p:stCondLst>
                                    <p:cond delay="0"/>
                                  </p:stCondLst>
                                  <p:childTnLst>
                                    <p:animRot by="21600000">
                                      <p:cBhvr>
                                        <p:cTn id="76" dur="2000" fill="hold"/>
                                        <p:tgtEl>
                                          <p:spTgt spid="13"/>
                                        </p:tgtEl>
                                        <p:attrNameLst>
                                          <p:attrName>r</p:attrName>
                                        </p:attrNameLst>
                                      </p:cBhvr>
                                    </p:animRot>
                                  </p:childTnLst>
                                </p:cTn>
                              </p:par>
                            </p:childTnLst>
                          </p:cTn>
                        </p:par>
                      </p:childTnLst>
                    </p:cTn>
                  </p:par>
                  <p:par>
                    <p:cTn id="77" fill="hold">
                      <p:stCondLst>
                        <p:cond delay="indefinite"/>
                      </p:stCondLst>
                      <p:childTnLst>
                        <p:par>
                          <p:cTn id="78" fill="hold">
                            <p:stCondLst>
                              <p:cond delay="0"/>
                            </p:stCondLst>
                            <p:childTnLst>
                              <p:par>
                                <p:cTn id="79" presetID="4" presetClass="entr" presetSubtype="16" fill="hold" grpId="0" nodeType="clickEffect">
                                  <p:stCondLst>
                                    <p:cond delay="0"/>
                                  </p:stCondLst>
                                  <p:childTnLst>
                                    <p:set>
                                      <p:cBhvr>
                                        <p:cTn id="80" dur="1" fill="hold">
                                          <p:stCondLst>
                                            <p:cond delay="0"/>
                                          </p:stCondLst>
                                        </p:cTn>
                                        <p:tgtEl>
                                          <p:spTgt spid="39"/>
                                        </p:tgtEl>
                                        <p:attrNameLst>
                                          <p:attrName>style.visibility</p:attrName>
                                        </p:attrNameLst>
                                      </p:cBhvr>
                                      <p:to>
                                        <p:strVal val="visible"/>
                                      </p:to>
                                    </p:set>
                                    <p:animEffect transition="in" filter="box(in)">
                                      <p:cBhvr>
                                        <p:cTn id="81" dur="500"/>
                                        <p:tgtEl>
                                          <p:spTgt spid="39"/>
                                        </p:tgtEl>
                                      </p:cBhvr>
                                    </p:animEffect>
                                  </p:childTnLst>
                                </p:cTn>
                              </p:par>
                            </p:childTnLst>
                          </p:cTn>
                        </p:par>
                      </p:childTnLst>
                    </p:cTn>
                  </p:par>
                  <p:par>
                    <p:cTn id="82" fill="hold">
                      <p:stCondLst>
                        <p:cond delay="indefinite"/>
                      </p:stCondLst>
                      <p:childTnLst>
                        <p:par>
                          <p:cTn id="83" fill="hold">
                            <p:stCondLst>
                              <p:cond delay="0"/>
                            </p:stCondLst>
                            <p:childTnLst>
                              <p:par>
                                <p:cTn id="84" presetID="4" presetClass="entr" presetSubtype="16" fill="hold" grpId="0" nodeType="clickEffect">
                                  <p:stCondLst>
                                    <p:cond delay="0"/>
                                  </p:stCondLst>
                                  <p:childTnLst>
                                    <p:set>
                                      <p:cBhvr>
                                        <p:cTn id="85" dur="1" fill="hold">
                                          <p:stCondLst>
                                            <p:cond delay="0"/>
                                          </p:stCondLst>
                                        </p:cTn>
                                        <p:tgtEl>
                                          <p:spTgt spid="41"/>
                                        </p:tgtEl>
                                        <p:attrNameLst>
                                          <p:attrName>style.visibility</p:attrName>
                                        </p:attrNameLst>
                                      </p:cBhvr>
                                      <p:to>
                                        <p:strVal val="visible"/>
                                      </p:to>
                                    </p:set>
                                    <p:animEffect transition="in" filter="box(in)">
                                      <p:cBhvr>
                                        <p:cTn id="86" dur="500"/>
                                        <p:tgtEl>
                                          <p:spTgt spid="41"/>
                                        </p:tgtEl>
                                      </p:cBhvr>
                                    </p:animEffect>
                                  </p:childTnLst>
                                </p:cTn>
                              </p:par>
                            </p:childTnLst>
                          </p:cTn>
                        </p:par>
                      </p:childTnLst>
                    </p:cTn>
                  </p:par>
                  <p:par>
                    <p:cTn id="87" fill="hold">
                      <p:stCondLst>
                        <p:cond delay="indefinite"/>
                      </p:stCondLst>
                      <p:childTnLst>
                        <p:par>
                          <p:cTn id="88" fill="hold">
                            <p:stCondLst>
                              <p:cond delay="0"/>
                            </p:stCondLst>
                            <p:childTnLst>
                              <p:par>
                                <p:cTn id="89" presetID="4" presetClass="entr" presetSubtype="16" fill="hold" grpId="0" nodeType="clickEffect">
                                  <p:stCondLst>
                                    <p:cond delay="0"/>
                                  </p:stCondLst>
                                  <p:childTnLst>
                                    <p:set>
                                      <p:cBhvr>
                                        <p:cTn id="90" dur="1" fill="hold">
                                          <p:stCondLst>
                                            <p:cond delay="0"/>
                                          </p:stCondLst>
                                        </p:cTn>
                                        <p:tgtEl>
                                          <p:spTgt spid="43"/>
                                        </p:tgtEl>
                                        <p:attrNameLst>
                                          <p:attrName>style.visibility</p:attrName>
                                        </p:attrNameLst>
                                      </p:cBhvr>
                                      <p:to>
                                        <p:strVal val="visible"/>
                                      </p:to>
                                    </p:set>
                                    <p:animEffect transition="in" filter="box(in)">
                                      <p:cBhvr>
                                        <p:cTn id="91" dur="500"/>
                                        <p:tgtEl>
                                          <p:spTgt spid="43"/>
                                        </p:tgtEl>
                                      </p:cBhvr>
                                    </p:animEffect>
                                  </p:childTnLst>
                                </p:cTn>
                              </p:par>
                            </p:childTnLst>
                          </p:cTn>
                        </p:par>
                      </p:childTnLst>
                    </p:cTn>
                  </p:par>
                  <p:par>
                    <p:cTn id="92" fill="hold">
                      <p:stCondLst>
                        <p:cond delay="indefinite"/>
                      </p:stCondLst>
                      <p:childTnLst>
                        <p:par>
                          <p:cTn id="93" fill="hold">
                            <p:stCondLst>
                              <p:cond delay="0"/>
                            </p:stCondLst>
                            <p:childTnLst>
                              <p:par>
                                <p:cTn id="94" presetID="4" presetClass="entr" presetSubtype="16" fill="hold" grpId="0" nodeType="clickEffect">
                                  <p:stCondLst>
                                    <p:cond delay="0"/>
                                  </p:stCondLst>
                                  <p:childTnLst>
                                    <p:set>
                                      <p:cBhvr>
                                        <p:cTn id="95" dur="1" fill="hold">
                                          <p:stCondLst>
                                            <p:cond delay="0"/>
                                          </p:stCondLst>
                                        </p:cTn>
                                        <p:tgtEl>
                                          <p:spTgt spid="49"/>
                                        </p:tgtEl>
                                        <p:attrNameLst>
                                          <p:attrName>style.visibility</p:attrName>
                                        </p:attrNameLst>
                                      </p:cBhvr>
                                      <p:to>
                                        <p:strVal val="visible"/>
                                      </p:to>
                                    </p:set>
                                    <p:animEffect transition="in" filter="box(in)">
                                      <p:cBhvr>
                                        <p:cTn id="96" dur="500"/>
                                        <p:tgtEl>
                                          <p:spTgt spid="49"/>
                                        </p:tgtEl>
                                      </p:cBhvr>
                                    </p:animEffect>
                                  </p:childTnLst>
                                </p:cTn>
                              </p:par>
                            </p:childTnLst>
                          </p:cTn>
                        </p:par>
                      </p:childTnLst>
                    </p:cTn>
                  </p:par>
                  <p:par>
                    <p:cTn id="97" fill="hold">
                      <p:stCondLst>
                        <p:cond delay="indefinite"/>
                      </p:stCondLst>
                      <p:childTnLst>
                        <p:par>
                          <p:cTn id="98" fill="hold">
                            <p:stCondLst>
                              <p:cond delay="0"/>
                            </p:stCondLst>
                            <p:childTnLst>
                              <p:par>
                                <p:cTn id="99" presetID="4" presetClass="entr" presetSubtype="16" fill="hold" grpId="0" nodeType="clickEffect">
                                  <p:stCondLst>
                                    <p:cond delay="0"/>
                                  </p:stCondLst>
                                  <p:childTnLst>
                                    <p:set>
                                      <p:cBhvr>
                                        <p:cTn id="100" dur="1" fill="hold">
                                          <p:stCondLst>
                                            <p:cond delay="0"/>
                                          </p:stCondLst>
                                        </p:cTn>
                                        <p:tgtEl>
                                          <p:spTgt spid="47"/>
                                        </p:tgtEl>
                                        <p:attrNameLst>
                                          <p:attrName>style.visibility</p:attrName>
                                        </p:attrNameLst>
                                      </p:cBhvr>
                                      <p:to>
                                        <p:strVal val="visible"/>
                                      </p:to>
                                    </p:set>
                                    <p:animEffect transition="in" filter="box(in)">
                                      <p:cBhvr>
                                        <p:cTn id="101" dur="500"/>
                                        <p:tgtEl>
                                          <p:spTgt spid="47"/>
                                        </p:tgtEl>
                                      </p:cBhvr>
                                    </p:animEffect>
                                  </p:childTnLst>
                                </p:cTn>
                              </p:par>
                            </p:childTnLst>
                          </p:cTn>
                        </p:par>
                      </p:childTnLst>
                    </p:cTn>
                  </p:par>
                  <p:par>
                    <p:cTn id="102" fill="hold">
                      <p:stCondLst>
                        <p:cond delay="indefinite"/>
                      </p:stCondLst>
                      <p:childTnLst>
                        <p:par>
                          <p:cTn id="103" fill="hold">
                            <p:stCondLst>
                              <p:cond delay="0"/>
                            </p:stCondLst>
                            <p:childTnLst>
                              <p:par>
                                <p:cTn id="104" presetID="4" presetClass="entr" presetSubtype="16" fill="hold" grpId="0" nodeType="clickEffect">
                                  <p:stCondLst>
                                    <p:cond delay="0"/>
                                  </p:stCondLst>
                                  <p:childTnLst>
                                    <p:set>
                                      <p:cBhvr>
                                        <p:cTn id="105" dur="1" fill="hold">
                                          <p:stCondLst>
                                            <p:cond delay="0"/>
                                          </p:stCondLst>
                                        </p:cTn>
                                        <p:tgtEl>
                                          <p:spTgt spid="45"/>
                                        </p:tgtEl>
                                        <p:attrNameLst>
                                          <p:attrName>style.visibility</p:attrName>
                                        </p:attrNameLst>
                                      </p:cBhvr>
                                      <p:to>
                                        <p:strVal val="visible"/>
                                      </p:to>
                                    </p:set>
                                    <p:animEffect transition="in" filter="box(in)">
                                      <p:cBhvr>
                                        <p:cTn id="106" dur="500"/>
                                        <p:tgtEl>
                                          <p:spTgt spid="45"/>
                                        </p:tgtEl>
                                      </p:cBhvr>
                                    </p:animEffect>
                                  </p:childTnLst>
                                </p:cTn>
                              </p:par>
                            </p:childTnLst>
                          </p:cTn>
                        </p:par>
                      </p:childTnLst>
                    </p:cTn>
                  </p:par>
                  <p:par>
                    <p:cTn id="107" fill="hold">
                      <p:stCondLst>
                        <p:cond delay="indefinite"/>
                      </p:stCondLst>
                      <p:childTnLst>
                        <p:par>
                          <p:cTn id="108" fill="hold">
                            <p:stCondLst>
                              <p:cond delay="0"/>
                            </p:stCondLst>
                            <p:childTnLst>
                              <p:par>
                                <p:cTn id="109" presetID="4" presetClass="entr" presetSubtype="16" fill="hold" grpId="0" nodeType="clickEffect">
                                  <p:stCondLst>
                                    <p:cond delay="0"/>
                                  </p:stCondLst>
                                  <p:childTnLst>
                                    <p:set>
                                      <p:cBhvr>
                                        <p:cTn id="110" dur="1" fill="hold">
                                          <p:stCondLst>
                                            <p:cond delay="0"/>
                                          </p:stCondLst>
                                        </p:cTn>
                                        <p:tgtEl>
                                          <p:spTgt spid="51"/>
                                        </p:tgtEl>
                                        <p:attrNameLst>
                                          <p:attrName>style.visibility</p:attrName>
                                        </p:attrNameLst>
                                      </p:cBhvr>
                                      <p:to>
                                        <p:strVal val="visible"/>
                                      </p:to>
                                    </p:set>
                                    <p:animEffect transition="in" filter="box(in)">
                                      <p:cBhvr>
                                        <p:cTn id="111" dur="500"/>
                                        <p:tgtEl>
                                          <p:spTgt spid="51"/>
                                        </p:tgtEl>
                                      </p:cBhvr>
                                    </p:animEffect>
                                  </p:childTnLst>
                                </p:cTn>
                              </p:par>
                            </p:childTnLst>
                          </p:cTn>
                        </p:par>
                      </p:childTnLst>
                    </p:cTn>
                  </p:par>
                  <p:par>
                    <p:cTn id="112" fill="hold">
                      <p:stCondLst>
                        <p:cond delay="indefinite"/>
                      </p:stCondLst>
                      <p:childTnLst>
                        <p:par>
                          <p:cTn id="113" fill="hold">
                            <p:stCondLst>
                              <p:cond delay="0"/>
                            </p:stCondLst>
                            <p:childTnLst>
                              <p:par>
                                <p:cTn id="114" presetID="4" presetClass="entr" presetSubtype="16" fill="hold" grpId="0" nodeType="clickEffect">
                                  <p:stCondLst>
                                    <p:cond delay="0"/>
                                  </p:stCondLst>
                                  <p:childTnLst>
                                    <p:set>
                                      <p:cBhvr>
                                        <p:cTn id="115" dur="1" fill="hold">
                                          <p:stCondLst>
                                            <p:cond delay="0"/>
                                          </p:stCondLst>
                                        </p:cTn>
                                        <p:tgtEl>
                                          <p:spTgt spid="53"/>
                                        </p:tgtEl>
                                        <p:attrNameLst>
                                          <p:attrName>style.visibility</p:attrName>
                                        </p:attrNameLst>
                                      </p:cBhvr>
                                      <p:to>
                                        <p:strVal val="visible"/>
                                      </p:to>
                                    </p:set>
                                    <p:animEffect transition="in" filter="box(in)">
                                      <p:cBhvr>
                                        <p:cTn id="116" dur="500"/>
                                        <p:tgtEl>
                                          <p:spTgt spid="53"/>
                                        </p:tgtEl>
                                      </p:cBhvr>
                                    </p:animEffect>
                                  </p:childTnLst>
                                </p:cTn>
                              </p:par>
                            </p:childTnLst>
                          </p:cTn>
                        </p:par>
                      </p:childTnLst>
                    </p:cTn>
                  </p:par>
                  <p:par>
                    <p:cTn id="117" fill="hold">
                      <p:stCondLst>
                        <p:cond delay="indefinite"/>
                      </p:stCondLst>
                      <p:childTnLst>
                        <p:par>
                          <p:cTn id="118" fill="hold">
                            <p:stCondLst>
                              <p:cond delay="0"/>
                            </p:stCondLst>
                            <p:childTnLst>
                              <p:par>
                                <p:cTn id="119" presetID="4" presetClass="entr" presetSubtype="16" fill="hold" grpId="0" nodeType="clickEffect">
                                  <p:stCondLst>
                                    <p:cond delay="0"/>
                                  </p:stCondLst>
                                  <p:childTnLst>
                                    <p:set>
                                      <p:cBhvr>
                                        <p:cTn id="120" dur="1" fill="hold">
                                          <p:stCondLst>
                                            <p:cond delay="0"/>
                                          </p:stCondLst>
                                        </p:cTn>
                                        <p:tgtEl>
                                          <p:spTgt spid="54"/>
                                        </p:tgtEl>
                                        <p:attrNameLst>
                                          <p:attrName>style.visibility</p:attrName>
                                        </p:attrNameLst>
                                      </p:cBhvr>
                                      <p:to>
                                        <p:strVal val="visible"/>
                                      </p:to>
                                    </p:set>
                                    <p:animEffect transition="in" filter="box(in)">
                                      <p:cBhvr>
                                        <p:cTn id="121" dur="500"/>
                                        <p:tgtEl>
                                          <p:spTgt spid="54"/>
                                        </p:tgtEl>
                                      </p:cBhvr>
                                    </p:animEffect>
                                  </p:childTnLst>
                                </p:cTn>
                              </p:par>
                            </p:childTnLst>
                          </p:cTn>
                        </p:par>
                      </p:childTnLst>
                    </p:cTn>
                  </p:par>
                  <p:par>
                    <p:cTn id="122" fill="hold">
                      <p:stCondLst>
                        <p:cond delay="indefinite"/>
                      </p:stCondLst>
                      <p:childTnLst>
                        <p:par>
                          <p:cTn id="123" fill="hold">
                            <p:stCondLst>
                              <p:cond delay="0"/>
                            </p:stCondLst>
                            <p:childTnLst>
                              <p:par>
                                <p:cTn id="124" presetID="8" presetClass="emph" presetSubtype="0" fill="hold" grpId="1" nodeType="clickEffect">
                                  <p:stCondLst>
                                    <p:cond delay="0"/>
                                  </p:stCondLst>
                                  <p:childTnLst>
                                    <p:animRot by="21600000">
                                      <p:cBhvr>
                                        <p:cTn id="125" dur="2000" fill="hold"/>
                                        <p:tgtEl>
                                          <p:spTgt spid="12"/>
                                        </p:tgtEl>
                                        <p:attrNameLst>
                                          <p:attrName>r</p:attrName>
                                        </p:attrNameLst>
                                      </p:cBhvr>
                                    </p:animRot>
                                  </p:childTnLst>
                                </p:cTn>
                              </p:par>
                            </p:childTnLst>
                          </p:cTn>
                        </p:par>
                      </p:childTnLst>
                    </p:cTn>
                  </p:par>
                  <p:par>
                    <p:cTn id="126" fill="hold">
                      <p:stCondLst>
                        <p:cond delay="indefinite"/>
                      </p:stCondLst>
                      <p:childTnLst>
                        <p:par>
                          <p:cTn id="127" fill="hold">
                            <p:stCondLst>
                              <p:cond delay="0"/>
                            </p:stCondLst>
                            <p:childTnLst>
                              <p:par>
                                <p:cTn id="128" presetID="4" presetClass="entr" presetSubtype="16" fill="hold" grpId="0" nodeType="clickEffect">
                                  <p:stCondLst>
                                    <p:cond delay="0"/>
                                  </p:stCondLst>
                                  <p:childTnLst>
                                    <p:set>
                                      <p:cBhvr>
                                        <p:cTn id="129" dur="1" fill="hold">
                                          <p:stCondLst>
                                            <p:cond delay="0"/>
                                          </p:stCondLst>
                                        </p:cTn>
                                        <p:tgtEl>
                                          <p:spTgt spid="57"/>
                                        </p:tgtEl>
                                        <p:attrNameLst>
                                          <p:attrName>style.visibility</p:attrName>
                                        </p:attrNameLst>
                                      </p:cBhvr>
                                      <p:to>
                                        <p:strVal val="visible"/>
                                      </p:to>
                                    </p:set>
                                    <p:animEffect transition="in" filter="box(in)">
                                      <p:cBhvr>
                                        <p:cTn id="130" dur="500"/>
                                        <p:tgtEl>
                                          <p:spTgt spid="57"/>
                                        </p:tgtEl>
                                      </p:cBhvr>
                                    </p:animEffect>
                                  </p:childTnLst>
                                </p:cTn>
                              </p:par>
                            </p:childTnLst>
                          </p:cTn>
                        </p:par>
                      </p:childTnLst>
                    </p:cTn>
                  </p:par>
                  <p:par>
                    <p:cTn id="131" fill="hold">
                      <p:stCondLst>
                        <p:cond delay="indefinite"/>
                      </p:stCondLst>
                      <p:childTnLst>
                        <p:par>
                          <p:cTn id="132" fill="hold">
                            <p:stCondLst>
                              <p:cond delay="0"/>
                            </p:stCondLst>
                            <p:childTnLst>
                              <p:par>
                                <p:cTn id="133" presetID="4" presetClass="entr" presetSubtype="16" fill="hold" grpId="0" nodeType="clickEffect">
                                  <p:stCondLst>
                                    <p:cond delay="0"/>
                                  </p:stCondLst>
                                  <p:childTnLst>
                                    <p:set>
                                      <p:cBhvr>
                                        <p:cTn id="134" dur="1" fill="hold">
                                          <p:stCondLst>
                                            <p:cond delay="0"/>
                                          </p:stCondLst>
                                        </p:cTn>
                                        <p:tgtEl>
                                          <p:spTgt spid="59"/>
                                        </p:tgtEl>
                                        <p:attrNameLst>
                                          <p:attrName>style.visibility</p:attrName>
                                        </p:attrNameLst>
                                      </p:cBhvr>
                                      <p:to>
                                        <p:strVal val="visible"/>
                                      </p:to>
                                    </p:set>
                                    <p:animEffect transition="in" filter="box(in)">
                                      <p:cBhvr>
                                        <p:cTn id="135" dur="500"/>
                                        <p:tgtEl>
                                          <p:spTgt spid="59"/>
                                        </p:tgtEl>
                                      </p:cBhvr>
                                    </p:animEffect>
                                  </p:childTnLst>
                                </p:cTn>
                              </p:par>
                            </p:childTnLst>
                          </p:cTn>
                        </p:par>
                      </p:childTnLst>
                    </p:cTn>
                  </p:par>
                  <p:par>
                    <p:cTn id="136" fill="hold">
                      <p:stCondLst>
                        <p:cond delay="indefinite"/>
                      </p:stCondLst>
                      <p:childTnLst>
                        <p:par>
                          <p:cTn id="137" fill="hold">
                            <p:stCondLst>
                              <p:cond delay="0"/>
                            </p:stCondLst>
                            <p:childTnLst>
                              <p:par>
                                <p:cTn id="138" presetID="4" presetClass="entr" presetSubtype="16" fill="hold" grpId="0" nodeType="clickEffect">
                                  <p:stCondLst>
                                    <p:cond delay="0"/>
                                  </p:stCondLst>
                                  <p:childTnLst>
                                    <p:set>
                                      <p:cBhvr>
                                        <p:cTn id="139" dur="1" fill="hold">
                                          <p:stCondLst>
                                            <p:cond delay="0"/>
                                          </p:stCondLst>
                                        </p:cTn>
                                        <p:tgtEl>
                                          <p:spTgt spid="61"/>
                                        </p:tgtEl>
                                        <p:attrNameLst>
                                          <p:attrName>style.visibility</p:attrName>
                                        </p:attrNameLst>
                                      </p:cBhvr>
                                      <p:to>
                                        <p:strVal val="visible"/>
                                      </p:to>
                                    </p:set>
                                    <p:animEffect transition="in" filter="box(in)">
                                      <p:cBhvr>
                                        <p:cTn id="140" dur="500"/>
                                        <p:tgtEl>
                                          <p:spTgt spid="61"/>
                                        </p:tgtEl>
                                      </p:cBhvr>
                                    </p:animEffect>
                                  </p:childTnLst>
                                </p:cTn>
                              </p:par>
                            </p:childTnLst>
                          </p:cTn>
                        </p:par>
                      </p:childTnLst>
                    </p:cTn>
                  </p:par>
                  <p:par>
                    <p:cTn id="141" fill="hold">
                      <p:stCondLst>
                        <p:cond delay="indefinite"/>
                      </p:stCondLst>
                      <p:childTnLst>
                        <p:par>
                          <p:cTn id="142" fill="hold">
                            <p:stCondLst>
                              <p:cond delay="0"/>
                            </p:stCondLst>
                            <p:childTnLst>
                              <p:par>
                                <p:cTn id="143" presetID="4" presetClass="entr" presetSubtype="16" fill="hold" grpId="0" nodeType="clickEffect">
                                  <p:stCondLst>
                                    <p:cond delay="0"/>
                                  </p:stCondLst>
                                  <p:childTnLst>
                                    <p:set>
                                      <p:cBhvr>
                                        <p:cTn id="144" dur="1" fill="hold">
                                          <p:stCondLst>
                                            <p:cond delay="0"/>
                                          </p:stCondLst>
                                        </p:cTn>
                                        <p:tgtEl>
                                          <p:spTgt spid="67"/>
                                        </p:tgtEl>
                                        <p:attrNameLst>
                                          <p:attrName>style.visibility</p:attrName>
                                        </p:attrNameLst>
                                      </p:cBhvr>
                                      <p:to>
                                        <p:strVal val="visible"/>
                                      </p:to>
                                    </p:set>
                                    <p:animEffect transition="in" filter="box(in)">
                                      <p:cBhvr>
                                        <p:cTn id="145" dur="500"/>
                                        <p:tgtEl>
                                          <p:spTgt spid="67"/>
                                        </p:tgtEl>
                                      </p:cBhvr>
                                    </p:animEffect>
                                  </p:childTnLst>
                                </p:cTn>
                              </p:par>
                            </p:childTnLst>
                          </p:cTn>
                        </p:par>
                      </p:childTnLst>
                    </p:cTn>
                  </p:par>
                  <p:par>
                    <p:cTn id="146" fill="hold">
                      <p:stCondLst>
                        <p:cond delay="indefinite"/>
                      </p:stCondLst>
                      <p:childTnLst>
                        <p:par>
                          <p:cTn id="147" fill="hold">
                            <p:stCondLst>
                              <p:cond delay="0"/>
                            </p:stCondLst>
                            <p:childTnLst>
                              <p:par>
                                <p:cTn id="148" presetID="4" presetClass="entr" presetSubtype="16" fill="hold" grpId="0" nodeType="clickEffect">
                                  <p:stCondLst>
                                    <p:cond delay="0"/>
                                  </p:stCondLst>
                                  <p:childTnLst>
                                    <p:set>
                                      <p:cBhvr>
                                        <p:cTn id="149" dur="1" fill="hold">
                                          <p:stCondLst>
                                            <p:cond delay="0"/>
                                          </p:stCondLst>
                                        </p:cTn>
                                        <p:tgtEl>
                                          <p:spTgt spid="65"/>
                                        </p:tgtEl>
                                        <p:attrNameLst>
                                          <p:attrName>style.visibility</p:attrName>
                                        </p:attrNameLst>
                                      </p:cBhvr>
                                      <p:to>
                                        <p:strVal val="visible"/>
                                      </p:to>
                                    </p:set>
                                    <p:animEffect transition="in" filter="box(in)">
                                      <p:cBhvr>
                                        <p:cTn id="150" dur="500"/>
                                        <p:tgtEl>
                                          <p:spTgt spid="65"/>
                                        </p:tgtEl>
                                      </p:cBhvr>
                                    </p:animEffect>
                                  </p:childTnLst>
                                </p:cTn>
                              </p:par>
                            </p:childTnLst>
                          </p:cTn>
                        </p:par>
                      </p:childTnLst>
                    </p:cTn>
                  </p:par>
                  <p:par>
                    <p:cTn id="151" fill="hold">
                      <p:stCondLst>
                        <p:cond delay="indefinite"/>
                      </p:stCondLst>
                      <p:childTnLst>
                        <p:par>
                          <p:cTn id="152" fill="hold">
                            <p:stCondLst>
                              <p:cond delay="0"/>
                            </p:stCondLst>
                            <p:childTnLst>
                              <p:par>
                                <p:cTn id="153" presetID="4" presetClass="entr" presetSubtype="16" fill="hold" grpId="0" nodeType="clickEffect">
                                  <p:stCondLst>
                                    <p:cond delay="0"/>
                                  </p:stCondLst>
                                  <p:childTnLst>
                                    <p:set>
                                      <p:cBhvr>
                                        <p:cTn id="154" dur="1" fill="hold">
                                          <p:stCondLst>
                                            <p:cond delay="0"/>
                                          </p:stCondLst>
                                        </p:cTn>
                                        <p:tgtEl>
                                          <p:spTgt spid="63"/>
                                        </p:tgtEl>
                                        <p:attrNameLst>
                                          <p:attrName>style.visibility</p:attrName>
                                        </p:attrNameLst>
                                      </p:cBhvr>
                                      <p:to>
                                        <p:strVal val="visible"/>
                                      </p:to>
                                    </p:set>
                                    <p:animEffect transition="in" filter="box(in)">
                                      <p:cBhvr>
                                        <p:cTn id="155" dur="500"/>
                                        <p:tgtEl>
                                          <p:spTgt spid="63"/>
                                        </p:tgtEl>
                                      </p:cBhvr>
                                    </p:animEffect>
                                  </p:childTnLst>
                                </p:cTn>
                              </p:par>
                            </p:childTnLst>
                          </p:cTn>
                        </p:par>
                      </p:childTnLst>
                    </p:cTn>
                  </p:par>
                  <p:par>
                    <p:cTn id="156" fill="hold">
                      <p:stCondLst>
                        <p:cond delay="indefinite"/>
                      </p:stCondLst>
                      <p:childTnLst>
                        <p:par>
                          <p:cTn id="157" fill="hold">
                            <p:stCondLst>
                              <p:cond delay="0"/>
                            </p:stCondLst>
                            <p:childTnLst>
                              <p:par>
                                <p:cTn id="158" presetID="4" presetClass="entr" presetSubtype="16" fill="hold" grpId="0" nodeType="clickEffect">
                                  <p:stCondLst>
                                    <p:cond delay="0"/>
                                  </p:stCondLst>
                                  <p:childTnLst>
                                    <p:set>
                                      <p:cBhvr>
                                        <p:cTn id="159" dur="1" fill="hold">
                                          <p:stCondLst>
                                            <p:cond delay="0"/>
                                          </p:stCondLst>
                                        </p:cTn>
                                        <p:tgtEl>
                                          <p:spTgt spid="69"/>
                                        </p:tgtEl>
                                        <p:attrNameLst>
                                          <p:attrName>style.visibility</p:attrName>
                                        </p:attrNameLst>
                                      </p:cBhvr>
                                      <p:to>
                                        <p:strVal val="visible"/>
                                      </p:to>
                                    </p:set>
                                    <p:animEffect transition="in" filter="box(in)">
                                      <p:cBhvr>
                                        <p:cTn id="160" dur="500"/>
                                        <p:tgtEl>
                                          <p:spTgt spid="69"/>
                                        </p:tgtEl>
                                      </p:cBhvr>
                                    </p:animEffect>
                                  </p:childTnLst>
                                </p:cTn>
                              </p:par>
                            </p:childTnLst>
                          </p:cTn>
                        </p:par>
                      </p:childTnLst>
                    </p:cTn>
                  </p:par>
                  <p:par>
                    <p:cTn id="161" fill="hold">
                      <p:stCondLst>
                        <p:cond delay="indefinite"/>
                      </p:stCondLst>
                      <p:childTnLst>
                        <p:par>
                          <p:cTn id="162" fill="hold">
                            <p:stCondLst>
                              <p:cond delay="0"/>
                            </p:stCondLst>
                            <p:childTnLst>
                              <p:par>
                                <p:cTn id="163" presetID="4" presetClass="entr" presetSubtype="16" fill="hold" grpId="0" nodeType="clickEffect">
                                  <p:stCondLst>
                                    <p:cond delay="0"/>
                                  </p:stCondLst>
                                  <p:childTnLst>
                                    <p:set>
                                      <p:cBhvr>
                                        <p:cTn id="164" dur="1" fill="hold">
                                          <p:stCondLst>
                                            <p:cond delay="0"/>
                                          </p:stCondLst>
                                        </p:cTn>
                                        <p:tgtEl>
                                          <p:spTgt spid="71"/>
                                        </p:tgtEl>
                                        <p:attrNameLst>
                                          <p:attrName>style.visibility</p:attrName>
                                        </p:attrNameLst>
                                      </p:cBhvr>
                                      <p:to>
                                        <p:strVal val="visible"/>
                                      </p:to>
                                    </p:set>
                                    <p:animEffect transition="in" filter="box(in)">
                                      <p:cBhvr>
                                        <p:cTn id="165" dur="500"/>
                                        <p:tgtEl>
                                          <p:spTgt spid="71"/>
                                        </p:tgtEl>
                                      </p:cBhvr>
                                    </p:animEffect>
                                  </p:childTnLst>
                                </p:cTn>
                              </p:par>
                            </p:childTnLst>
                          </p:cTn>
                        </p:par>
                      </p:childTnLst>
                    </p:cTn>
                  </p:par>
                  <p:par>
                    <p:cTn id="166" fill="hold">
                      <p:stCondLst>
                        <p:cond delay="indefinite"/>
                      </p:stCondLst>
                      <p:childTnLst>
                        <p:par>
                          <p:cTn id="167" fill="hold">
                            <p:stCondLst>
                              <p:cond delay="0"/>
                            </p:stCondLst>
                            <p:childTnLst>
                              <p:par>
                                <p:cTn id="168" presetID="4" presetClass="entr" presetSubtype="16" fill="hold" grpId="0" nodeType="clickEffect">
                                  <p:stCondLst>
                                    <p:cond delay="0"/>
                                  </p:stCondLst>
                                  <p:childTnLst>
                                    <p:set>
                                      <p:cBhvr>
                                        <p:cTn id="169" dur="1" fill="hold">
                                          <p:stCondLst>
                                            <p:cond delay="0"/>
                                          </p:stCondLst>
                                        </p:cTn>
                                        <p:tgtEl>
                                          <p:spTgt spid="72"/>
                                        </p:tgtEl>
                                        <p:attrNameLst>
                                          <p:attrName>style.visibility</p:attrName>
                                        </p:attrNameLst>
                                      </p:cBhvr>
                                      <p:to>
                                        <p:strVal val="visible"/>
                                      </p:to>
                                    </p:set>
                                    <p:animEffect transition="in" filter="box(in)">
                                      <p:cBhvr>
                                        <p:cTn id="170" dur="500"/>
                                        <p:tgtEl>
                                          <p:spTgt spid="72"/>
                                        </p:tgtEl>
                                      </p:cBhvr>
                                    </p:animEffect>
                                  </p:childTnLst>
                                </p:cTn>
                              </p:par>
                            </p:childTnLst>
                          </p:cTn>
                        </p:par>
                      </p:childTnLst>
                    </p:cTn>
                  </p:par>
                  <p:par>
                    <p:cTn id="171" fill="hold">
                      <p:stCondLst>
                        <p:cond delay="indefinite"/>
                      </p:stCondLst>
                      <p:childTnLst>
                        <p:par>
                          <p:cTn id="172" fill="hold">
                            <p:stCondLst>
                              <p:cond delay="0"/>
                            </p:stCondLst>
                            <p:childTnLst>
                              <p:par>
                                <p:cTn id="173" presetID="8" presetClass="emph" presetSubtype="0" fill="hold" nodeType="clickEffect">
                                  <p:stCondLst>
                                    <p:cond delay="0"/>
                                  </p:stCondLst>
                                  <p:childTnLst>
                                    <p:animRot by="21600000">
                                      <p:cBhvr>
                                        <p:cTn id="174" dur="2000" fill="hold"/>
                                        <p:tgtEl>
                                          <p:spTgt spid="2"/>
                                        </p:tgtEl>
                                        <p:attrNameLst>
                                          <p:attrName>r</p:attrName>
                                        </p:attrNameLst>
                                      </p:cBhvr>
                                    </p:animRot>
                                  </p:childTnLst>
                                </p:cTn>
                              </p:par>
                            </p:childTnLst>
                          </p:cTn>
                        </p:par>
                      </p:childTnLst>
                    </p:cTn>
                  </p:par>
                  <p:par>
                    <p:cTn id="175" fill="hold">
                      <p:stCondLst>
                        <p:cond delay="indefinite"/>
                      </p:stCondLst>
                      <p:childTnLst>
                        <p:par>
                          <p:cTn id="176" fill="hold">
                            <p:stCondLst>
                              <p:cond delay="0"/>
                            </p:stCondLst>
                            <p:childTnLst>
                              <p:par>
                                <p:cTn id="177" presetID="4" presetClass="entr" presetSubtype="16" fill="hold" grpId="0" nodeType="clickEffect">
                                  <p:stCondLst>
                                    <p:cond delay="0"/>
                                  </p:stCondLst>
                                  <p:childTnLst>
                                    <p:set>
                                      <p:cBhvr>
                                        <p:cTn id="178" dur="1" fill="hold">
                                          <p:stCondLst>
                                            <p:cond delay="0"/>
                                          </p:stCondLst>
                                        </p:cTn>
                                        <p:tgtEl>
                                          <p:spTgt spid="75"/>
                                        </p:tgtEl>
                                        <p:attrNameLst>
                                          <p:attrName>style.visibility</p:attrName>
                                        </p:attrNameLst>
                                      </p:cBhvr>
                                      <p:to>
                                        <p:strVal val="visible"/>
                                      </p:to>
                                    </p:set>
                                    <p:animEffect transition="in" filter="box(in)">
                                      <p:cBhvr>
                                        <p:cTn id="179" dur="500"/>
                                        <p:tgtEl>
                                          <p:spTgt spid="75"/>
                                        </p:tgtEl>
                                      </p:cBhvr>
                                    </p:animEffect>
                                  </p:childTnLst>
                                </p:cTn>
                              </p:par>
                            </p:childTnLst>
                          </p:cTn>
                        </p:par>
                      </p:childTnLst>
                    </p:cTn>
                  </p:par>
                  <p:par>
                    <p:cTn id="180" fill="hold">
                      <p:stCondLst>
                        <p:cond delay="indefinite"/>
                      </p:stCondLst>
                      <p:childTnLst>
                        <p:par>
                          <p:cTn id="181" fill="hold">
                            <p:stCondLst>
                              <p:cond delay="0"/>
                            </p:stCondLst>
                            <p:childTnLst>
                              <p:par>
                                <p:cTn id="182" presetID="4" presetClass="entr" presetSubtype="16" fill="hold" grpId="0" nodeType="clickEffect">
                                  <p:stCondLst>
                                    <p:cond delay="0"/>
                                  </p:stCondLst>
                                  <p:childTnLst>
                                    <p:set>
                                      <p:cBhvr>
                                        <p:cTn id="183" dur="1" fill="hold">
                                          <p:stCondLst>
                                            <p:cond delay="0"/>
                                          </p:stCondLst>
                                        </p:cTn>
                                        <p:tgtEl>
                                          <p:spTgt spid="77"/>
                                        </p:tgtEl>
                                        <p:attrNameLst>
                                          <p:attrName>style.visibility</p:attrName>
                                        </p:attrNameLst>
                                      </p:cBhvr>
                                      <p:to>
                                        <p:strVal val="visible"/>
                                      </p:to>
                                    </p:set>
                                    <p:animEffect transition="in" filter="box(in)">
                                      <p:cBhvr>
                                        <p:cTn id="184" dur="500"/>
                                        <p:tgtEl>
                                          <p:spTgt spid="77"/>
                                        </p:tgtEl>
                                      </p:cBhvr>
                                    </p:animEffect>
                                  </p:childTnLst>
                                </p:cTn>
                              </p:par>
                            </p:childTnLst>
                          </p:cTn>
                        </p:par>
                      </p:childTnLst>
                    </p:cTn>
                  </p:par>
                  <p:par>
                    <p:cTn id="185" fill="hold">
                      <p:stCondLst>
                        <p:cond delay="indefinite"/>
                      </p:stCondLst>
                      <p:childTnLst>
                        <p:par>
                          <p:cTn id="186" fill="hold">
                            <p:stCondLst>
                              <p:cond delay="0"/>
                            </p:stCondLst>
                            <p:childTnLst>
                              <p:par>
                                <p:cTn id="187" presetID="4" presetClass="entr" presetSubtype="16" fill="hold" grpId="0" nodeType="clickEffect">
                                  <p:stCondLst>
                                    <p:cond delay="0"/>
                                  </p:stCondLst>
                                  <p:childTnLst>
                                    <p:set>
                                      <p:cBhvr>
                                        <p:cTn id="188" dur="1" fill="hold">
                                          <p:stCondLst>
                                            <p:cond delay="0"/>
                                          </p:stCondLst>
                                        </p:cTn>
                                        <p:tgtEl>
                                          <p:spTgt spid="80"/>
                                        </p:tgtEl>
                                        <p:attrNameLst>
                                          <p:attrName>style.visibility</p:attrName>
                                        </p:attrNameLst>
                                      </p:cBhvr>
                                      <p:to>
                                        <p:strVal val="visible"/>
                                      </p:to>
                                    </p:set>
                                    <p:animEffect transition="in" filter="box(in)">
                                      <p:cBhvr>
                                        <p:cTn id="189" dur="500"/>
                                        <p:tgtEl>
                                          <p:spTgt spid="80"/>
                                        </p:tgtEl>
                                      </p:cBhvr>
                                    </p:animEffect>
                                  </p:childTnLst>
                                </p:cTn>
                              </p:par>
                            </p:childTnLst>
                          </p:cTn>
                        </p:par>
                      </p:childTnLst>
                    </p:cTn>
                  </p:par>
                  <p:par>
                    <p:cTn id="190" fill="hold">
                      <p:stCondLst>
                        <p:cond delay="indefinite"/>
                      </p:stCondLst>
                      <p:childTnLst>
                        <p:par>
                          <p:cTn id="191" fill="hold">
                            <p:stCondLst>
                              <p:cond delay="0"/>
                            </p:stCondLst>
                            <p:childTnLst>
                              <p:par>
                                <p:cTn id="192" presetID="4" presetClass="entr" presetSubtype="16" fill="hold" grpId="0" nodeType="clickEffect">
                                  <p:stCondLst>
                                    <p:cond delay="0"/>
                                  </p:stCondLst>
                                  <p:childTnLst>
                                    <p:set>
                                      <p:cBhvr>
                                        <p:cTn id="193" dur="1" fill="hold">
                                          <p:stCondLst>
                                            <p:cond delay="0"/>
                                          </p:stCondLst>
                                        </p:cTn>
                                        <p:tgtEl>
                                          <p:spTgt spid="79"/>
                                        </p:tgtEl>
                                        <p:attrNameLst>
                                          <p:attrName>style.visibility</p:attrName>
                                        </p:attrNameLst>
                                      </p:cBhvr>
                                      <p:to>
                                        <p:strVal val="visible"/>
                                      </p:to>
                                    </p:set>
                                    <p:animEffect transition="in" filter="box(in)">
                                      <p:cBhvr>
                                        <p:cTn id="194"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Graphic spid="4" grpId="1">
        <p:bldAsOne/>
      </p:bldGraphic>
      <p:bldP spid="57" grpId="0" animBg="1"/>
      <p:bldP spid="59" grpId="0" animBg="1"/>
      <p:bldP spid="61" grpId="0" animBg="1"/>
      <p:bldP spid="63" grpId="0" animBg="1"/>
      <p:bldP spid="65" grpId="0" animBg="1"/>
      <p:bldP spid="67" grpId="0" animBg="1"/>
      <p:bldP spid="69" grpId="0" animBg="1"/>
      <p:bldP spid="71" grpId="0" animBg="1"/>
      <p:bldP spid="72" grpId="0" animBg="1"/>
      <p:bldP spid="39" grpId="0" animBg="1"/>
      <p:bldP spid="41" grpId="0" animBg="1"/>
      <p:bldP spid="43" grpId="0" animBg="1"/>
      <p:bldP spid="45" grpId="0" animBg="1"/>
      <p:bldP spid="47" grpId="0" animBg="1"/>
      <p:bldP spid="49" grpId="0" animBg="1"/>
      <p:bldP spid="51" grpId="0" animBg="1"/>
      <p:bldP spid="53" grpId="0" animBg="1"/>
      <p:bldP spid="54" grpId="0" animBg="1"/>
      <p:bldP spid="23" grpId="0" animBg="1"/>
      <p:bldP spid="25" grpId="0" animBg="1"/>
      <p:bldP spid="27" grpId="0" animBg="1"/>
      <p:bldP spid="29" grpId="0" animBg="1"/>
      <p:bldP spid="31" grpId="0" animBg="1"/>
      <p:bldP spid="33" grpId="0" animBg="1"/>
      <p:bldP spid="35" grpId="0" animBg="1"/>
      <p:bldP spid="36" grpId="0" animBg="1"/>
      <p:bldP spid="11" grpId="0" animBg="1"/>
      <p:bldGraphic spid="12" grpId="0">
        <p:bldAsOne/>
      </p:bldGraphic>
      <p:bldGraphic spid="12" grpId="1">
        <p:bldAsOne/>
      </p:bldGraphic>
      <p:bldGraphic spid="13" grpId="0">
        <p:bldAsOne/>
      </p:bldGraphic>
      <p:bldGraphic spid="13" grpId="1">
        <p:bldAsOne/>
      </p:bldGraphic>
      <p:bldP spid="75" grpId="0" animBg="1"/>
      <p:bldP spid="77" grpId="0" animBg="1"/>
      <p:bldP spid="79" grpId="0" animBg="1"/>
      <p:bldP spid="80" grpId="0" animBg="1"/>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1026" name="Object 2" descr="Cover of NIST Handbook 44 for 2009"/>
          <p:cNvGraphicFramePr>
            <a:graphicFrameLocks noChangeAspect="1"/>
          </p:cNvGraphicFramePr>
          <p:nvPr>
            <p:extLst>
              <p:ext uri="{D42A27DB-BD31-4B8C-83A1-F6EECF244321}">
                <p14:modId xmlns:p14="http://schemas.microsoft.com/office/powerpoint/2010/main" val="1060000288"/>
              </p:ext>
            </p:extLst>
          </p:nvPr>
        </p:nvGraphicFramePr>
        <p:xfrm>
          <a:off x="500034" y="571480"/>
          <a:ext cx="4000528" cy="5064132"/>
        </p:xfrm>
        <a:graphic>
          <a:graphicData uri="http://schemas.openxmlformats.org/presentationml/2006/ole">
            <mc:AlternateContent xmlns:mc="http://schemas.openxmlformats.org/markup-compatibility/2006">
              <mc:Choice xmlns:v="urn:schemas-microsoft-com:vml" Requires="v">
                <p:oleObj name="Acrobat Document" r:id="rId2" imgW="5508000" imgH="7128000" progId="AcroExch.Document.7">
                  <p:embed/>
                </p:oleObj>
              </mc:Choice>
              <mc:Fallback>
                <p:oleObj name="Acrobat Document" r:id="rId2" imgW="5508000" imgH="7128000" progId="AcroExch.Document.7">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034" y="571480"/>
                        <a:ext cx="4000528" cy="50641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 name="TextBox 2"/>
          <p:cNvSpPr txBox="1"/>
          <p:nvPr/>
        </p:nvSpPr>
        <p:spPr>
          <a:xfrm>
            <a:off x="4786314" y="571481"/>
            <a:ext cx="3929090" cy="5709255"/>
          </a:xfrm>
          <a:prstGeom prst="rect">
            <a:avLst/>
          </a:prstGeom>
          <a:noFill/>
        </p:spPr>
        <p:txBody>
          <a:bodyPr wrap="square" rtlCol="0">
            <a:spAutoFit/>
          </a:bodyPr>
          <a:lstStyle/>
          <a:p>
            <a:r>
              <a:rPr lang="en-US" sz="4000" b="1" dirty="0">
                <a:solidFill>
                  <a:srgbClr val="FFC000"/>
                </a:solidFill>
                <a:effectLst>
                  <a:outerShdw blurRad="38100" dist="38100" dir="2700000" algn="tl">
                    <a:srgbClr val="000000">
                      <a:alpha val="43137"/>
                    </a:srgbClr>
                  </a:outerShdw>
                </a:effectLst>
              </a:rPr>
              <a:t>Weighing and Measuring Devices </a:t>
            </a:r>
          </a:p>
          <a:p>
            <a:endParaRPr lang="en-US" sz="3600" b="1" dirty="0">
              <a:solidFill>
                <a:srgbClr val="FFCF37"/>
              </a:solidFill>
              <a:effectLst>
                <a:outerShdw blurRad="38100" dist="38100" dir="2700000" algn="tl">
                  <a:srgbClr val="000000">
                    <a:alpha val="43137"/>
                  </a:srgbClr>
                </a:outerShdw>
              </a:effectLst>
            </a:endParaRPr>
          </a:p>
          <a:p>
            <a:pPr>
              <a:buFont typeface="Arial" pitchFamily="34" charset="0"/>
              <a:buChar char="•"/>
            </a:pPr>
            <a:r>
              <a:rPr lang="en-US" sz="2800" b="1" dirty="0">
                <a:effectLst>
                  <a:outerShdw blurRad="38100" dist="38100" dir="2700000" algn="tl">
                    <a:srgbClr val="000000">
                      <a:alpha val="43137"/>
                    </a:srgbClr>
                  </a:outerShdw>
                </a:effectLst>
              </a:rPr>
              <a:t>  Retail Computing             Scales</a:t>
            </a:r>
            <a:br>
              <a:rPr lang="en-US" sz="2800" b="1" dirty="0">
                <a:effectLst>
                  <a:outerShdw blurRad="38100" dist="38100" dir="2700000" algn="tl">
                    <a:srgbClr val="000000">
                      <a:alpha val="43137"/>
                    </a:srgbClr>
                  </a:outerShdw>
                </a:effectLst>
              </a:rPr>
            </a:br>
            <a:endParaRPr lang="en-US" sz="2800" b="1" dirty="0">
              <a:effectLst>
                <a:outerShdw blurRad="38100" dist="38100" dir="2700000" algn="tl">
                  <a:srgbClr val="000000">
                    <a:alpha val="43137"/>
                  </a:srgbClr>
                </a:outerShdw>
              </a:effectLst>
            </a:endParaRPr>
          </a:p>
          <a:p>
            <a:pPr>
              <a:buFont typeface="Arial" pitchFamily="34" charset="0"/>
              <a:buChar char="•"/>
            </a:pPr>
            <a:r>
              <a:rPr lang="en-US" sz="2800" b="1" dirty="0">
                <a:effectLst>
                  <a:outerShdw blurRad="38100" dist="38100" dir="2700000" algn="tl">
                    <a:srgbClr val="000000">
                      <a:alpha val="43137"/>
                    </a:srgbClr>
                  </a:outerShdw>
                </a:effectLst>
              </a:rPr>
              <a:t>  Prepackaging Scales</a:t>
            </a:r>
          </a:p>
          <a:p>
            <a:endParaRPr lang="en-US" dirty="0"/>
          </a:p>
          <a:p>
            <a:r>
              <a:rPr lang="en-US" sz="1100" dirty="0"/>
              <a:t>https://www.nist.gov/pml/owm/handbook-44-2009-edition</a:t>
            </a:r>
          </a:p>
          <a:p>
            <a:endParaRPr lang="en-US" dirty="0"/>
          </a:p>
        </p:txBody>
      </p:sp>
      <p:cxnSp>
        <p:nvCxnSpPr>
          <p:cNvPr id="4" name="Straight Connector 3">
            <a:extLst>
              <a:ext uri="{C183D7F6-B498-43B3-948B-1728B52AA6E4}">
                <adec:decorative xmlns:adec="http://schemas.microsoft.com/office/drawing/2017/decorative" val="1"/>
              </a:ext>
            </a:extLst>
          </p:cNvPr>
          <p:cNvCxnSpPr/>
          <p:nvPr/>
        </p:nvCxnSpPr>
        <p:spPr>
          <a:xfrm>
            <a:off x="4857752" y="2428868"/>
            <a:ext cx="3286148"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xfrm>
            <a:off x="685800" y="533401"/>
            <a:ext cx="7772400" cy="966774"/>
          </a:xfrm>
        </p:spPr>
        <p:txBody>
          <a:bodyPr/>
          <a:lstStyle/>
          <a:p>
            <a:pPr algn="ctr"/>
            <a:r>
              <a:rPr lang="en-US" dirty="0">
                <a:solidFill>
                  <a:srgbClr val="FF9900"/>
                </a:solidFill>
              </a:rPr>
              <a:t>Level Condition</a:t>
            </a:r>
          </a:p>
        </p:txBody>
      </p:sp>
      <p:sp>
        <p:nvSpPr>
          <p:cNvPr id="62467" name="Rectangle 3"/>
          <p:cNvSpPr>
            <a:spLocks noGrp="1" noChangeArrowheads="1"/>
          </p:cNvSpPr>
          <p:nvPr>
            <p:ph type="body" sz="half" idx="1"/>
          </p:nvPr>
        </p:nvSpPr>
        <p:spPr>
          <a:xfrm>
            <a:off x="457200" y="2743200"/>
            <a:ext cx="3810000" cy="4114800"/>
          </a:xfrm>
        </p:spPr>
        <p:txBody>
          <a:bodyPr/>
          <a:lstStyle/>
          <a:p>
            <a:pPr>
              <a:buFont typeface="Wingdings" pitchFamily="2" charset="2"/>
              <a:buNone/>
            </a:pPr>
            <a:r>
              <a:rPr lang="en-US" sz="2800" dirty="0"/>
              <a:t>   </a:t>
            </a:r>
            <a:r>
              <a:rPr lang="en-US" dirty="0"/>
              <a:t>Scales equipped with a level indicator must be maintained in level</a:t>
            </a:r>
          </a:p>
        </p:txBody>
      </p:sp>
      <p:pic>
        <p:nvPicPr>
          <p:cNvPr id="62469" name="Picture 5" descr="Image showing level indicators"/>
          <p:cNvPicPr>
            <a:picLocks noGrp="1" noChangeArrowheads="1"/>
          </p:cNvPicPr>
          <p:nvPr>
            <p:ph type="chart" sz="half" idx="2"/>
          </p:nvPr>
        </p:nvPicPr>
        <p:blipFill>
          <a:blip r:embed="rId3" cstate="print"/>
          <a:srcRect/>
          <a:stretch>
            <a:fillRect/>
          </a:stretch>
        </p:blipFill>
        <p:spPr>
          <a:xfrm>
            <a:off x="4214810" y="2571744"/>
            <a:ext cx="4695828" cy="2478090"/>
          </a:xfrm>
          <a:prstGeom prst="rect">
            <a:avLst/>
          </a:prstGeom>
          <a:ln>
            <a:noFill/>
          </a:ln>
          <a:effectLst>
            <a:softEdge rad="112500"/>
          </a:effectLst>
        </p:spPr>
      </p:pic>
      <p:sp>
        <p:nvSpPr>
          <p:cNvPr id="62470" name="Text Box 6"/>
          <p:cNvSpPr txBox="1">
            <a:spLocks noChangeArrowheads="1"/>
          </p:cNvSpPr>
          <p:nvPr/>
        </p:nvSpPr>
        <p:spPr bwMode="auto">
          <a:xfrm>
            <a:off x="838200" y="6172201"/>
            <a:ext cx="3505200" cy="369332"/>
          </a:xfrm>
          <a:prstGeom prst="rect">
            <a:avLst/>
          </a:prstGeom>
          <a:noFill/>
          <a:ln w="12700" cap="sq">
            <a:noFill/>
            <a:miter lim="800000"/>
            <a:headEnd type="none" w="sm" len="sm"/>
            <a:tailEnd type="none" w="sm" len="sm"/>
          </a:ln>
          <a:effectLst/>
        </p:spPr>
        <p:txBody>
          <a:bodyPr>
            <a:spAutoFit/>
          </a:bodyPr>
          <a:lstStyle/>
          <a:p>
            <a:pPr>
              <a:spcBef>
                <a:spcPct val="50000"/>
              </a:spcBef>
              <a:buClrTx/>
              <a:buSzTx/>
              <a:buFontTx/>
              <a:buNone/>
            </a:pPr>
            <a:r>
              <a:rPr lang="en-US" sz="1800" dirty="0">
                <a:latin typeface="Arial Narrow" pitchFamily="34" charset="0"/>
              </a:rPr>
              <a:t>H44 Code Reference: UR.4.2.</a:t>
            </a:r>
          </a:p>
        </p:txBody>
      </p:sp>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7026" name="Rectangle 1026"/>
          <p:cNvSpPr>
            <a:spLocks noGrp="1" noChangeArrowheads="1"/>
          </p:cNvSpPr>
          <p:nvPr>
            <p:ph type="title"/>
          </p:nvPr>
        </p:nvSpPr>
        <p:spPr>
          <a:xfrm>
            <a:off x="457200" y="228600"/>
            <a:ext cx="8458200" cy="1143000"/>
          </a:xfrm>
        </p:spPr>
        <p:txBody>
          <a:bodyPr/>
          <a:lstStyle/>
          <a:p>
            <a:pPr algn="ctr"/>
            <a:r>
              <a:rPr lang="en-US" sz="4800" dirty="0">
                <a:solidFill>
                  <a:srgbClr val="FFC000"/>
                </a:solidFill>
              </a:rPr>
              <a:t>Environmental Concerns</a:t>
            </a:r>
            <a:r>
              <a:rPr lang="en-US" dirty="0">
                <a:solidFill>
                  <a:srgbClr val="FFC000"/>
                </a:solidFill>
              </a:rPr>
              <a:t> </a:t>
            </a:r>
          </a:p>
        </p:txBody>
      </p:sp>
      <p:pic>
        <p:nvPicPr>
          <p:cNvPr id="257028" name="Picture 1028" descr="Photo of a deli in a grocery store with two ceiling fans installed over the deli counter."/>
          <p:cNvPicPr>
            <a:picLocks noChangeAspect="1" noChangeArrowheads="1"/>
          </p:cNvPicPr>
          <p:nvPr/>
        </p:nvPicPr>
        <p:blipFill>
          <a:blip r:embed="rId3" cstate="print"/>
          <a:srcRect/>
          <a:stretch>
            <a:fillRect/>
          </a:stretch>
        </p:blipFill>
        <p:spPr bwMode="auto">
          <a:xfrm>
            <a:off x="1142978" y="1500174"/>
            <a:ext cx="6710363" cy="5032375"/>
          </a:xfrm>
          <a:prstGeom prst="rect">
            <a:avLst/>
          </a:prstGeom>
          <a:ln>
            <a:noFill/>
          </a:ln>
          <a:effectLst>
            <a:softEdge rad="112500"/>
          </a:effectLst>
        </p:spPr>
      </p:pic>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rgbClr val="FFC000"/>
                </a:solidFill>
              </a:rPr>
              <a:t>Good Quantity Control Practices</a:t>
            </a:r>
          </a:p>
        </p:txBody>
      </p:sp>
      <p:sp>
        <p:nvSpPr>
          <p:cNvPr id="3" name="Subtitle 2"/>
          <p:cNvSpPr>
            <a:spLocks noGrp="1"/>
          </p:cNvSpPr>
          <p:nvPr>
            <p:ph type="subTitle" idx="1"/>
          </p:nvPr>
        </p:nvSpPr>
        <p:spPr/>
        <p:txBody>
          <a:bodyPr>
            <a:normAutofit fontScale="85000" lnSpcReduction="10000"/>
          </a:bodyPr>
          <a:lstStyle/>
          <a:p>
            <a:r>
              <a:rPr lang="en-US" dirty="0"/>
              <a:t>David Sefcik</a:t>
            </a:r>
          </a:p>
          <a:p>
            <a:r>
              <a:rPr lang="en-US" dirty="0"/>
              <a:t>Weights &amp; Measures Division</a:t>
            </a:r>
          </a:p>
          <a:p>
            <a:r>
              <a:rPr lang="en-US" dirty="0"/>
              <a:t>National Institute of Standard &amp; Technology  (NIST)</a:t>
            </a:r>
          </a:p>
        </p:txBody>
      </p:sp>
      <p:pic>
        <p:nvPicPr>
          <p:cNvPr id="4" name="Picture 3" descr="Department of Commerce Logo"/>
          <p:cNvPicPr>
            <a:picLocks noChangeAspect="1" noChangeArrowheads="1"/>
          </p:cNvPicPr>
          <p:nvPr/>
        </p:nvPicPr>
        <p:blipFill>
          <a:blip r:embed="rId2" cstate="print"/>
          <a:srcRect/>
          <a:stretch>
            <a:fillRect/>
          </a:stretch>
        </p:blipFill>
        <p:spPr bwMode="auto">
          <a:xfrm>
            <a:off x="381000" y="228600"/>
            <a:ext cx="1219200" cy="1200958"/>
          </a:xfrm>
          <a:prstGeom prst="ellipse">
            <a:avLst/>
          </a:prstGeom>
          <a:ln>
            <a:noFill/>
          </a:ln>
          <a:effectLst>
            <a:outerShdw blurRad="292100" dist="139700" dir="2700000" algn="tl" rotWithShape="0">
              <a:srgbClr val="333333">
                <a:alpha val="65000"/>
              </a:srgbClr>
            </a:outerShdw>
          </a:effectLst>
        </p:spPr>
      </p:pic>
      <p:pic>
        <p:nvPicPr>
          <p:cNvPr id="28673" name="Picture 1" descr="Blue Scales with a green background"/>
          <p:cNvPicPr>
            <a:picLocks noChangeAspect="1" noChangeArrowheads="1"/>
          </p:cNvPicPr>
          <p:nvPr/>
        </p:nvPicPr>
        <p:blipFill>
          <a:blip r:embed="rId3" cstate="print"/>
          <a:srcRect/>
          <a:stretch>
            <a:fillRect/>
          </a:stretch>
        </p:blipFill>
        <p:spPr bwMode="auto">
          <a:xfrm>
            <a:off x="6781800" y="228600"/>
            <a:ext cx="1815084" cy="1528877"/>
          </a:xfrm>
          <a:prstGeom prst="rect">
            <a:avLst/>
          </a:prstGeom>
          <a:noFill/>
        </p:spPr>
      </p:pic>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3" name="Rectangle 3"/>
          <p:cNvSpPr>
            <a:spLocks noGrp="1" noChangeArrowheads="1"/>
          </p:cNvSpPr>
          <p:nvPr>
            <p:ph idx="1"/>
          </p:nvPr>
        </p:nvSpPr>
        <p:spPr>
          <a:xfrm>
            <a:off x="500034" y="1500174"/>
            <a:ext cx="8186766" cy="1804990"/>
          </a:xfrm>
        </p:spPr>
        <p:txBody>
          <a:bodyPr/>
          <a:lstStyle/>
          <a:p>
            <a:pPr>
              <a:lnSpc>
                <a:spcPct val="90000"/>
              </a:lnSpc>
            </a:pPr>
            <a:r>
              <a:rPr lang="en-US" dirty="0"/>
              <a:t>Must provide strength, rigidity, and permanence of all components (UR.2.4.)</a:t>
            </a:r>
          </a:p>
          <a:p>
            <a:pPr>
              <a:lnSpc>
                <a:spcPct val="90000"/>
              </a:lnSpc>
              <a:buNone/>
            </a:pPr>
            <a:endParaRPr lang="en-US" dirty="0"/>
          </a:p>
        </p:txBody>
      </p:sp>
      <p:sp>
        <p:nvSpPr>
          <p:cNvPr id="40962" name="Rectangle 2"/>
          <p:cNvSpPr>
            <a:spLocks noGrp="1" noChangeArrowheads="1"/>
          </p:cNvSpPr>
          <p:nvPr>
            <p:ph type="title"/>
          </p:nvPr>
        </p:nvSpPr>
        <p:spPr/>
        <p:txBody>
          <a:bodyPr/>
          <a:lstStyle/>
          <a:p>
            <a:pPr algn="ctr"/>
            <a:r>
              <a:rPr lang="en-US" b="1" dirty="0">
                <a:solidFill>
                  <a:srgbClr val="FFC000"/>
                </a:solidFill>
              </a:rPr>
              <a:t>Foundation and Support</a:t>
            </a:r>
          </a:p>
        </p:txBody>
      </p:sp>
      <p:pic>
        <p:nvPicPr>
          <p:cNvPr id="275459" name="Picture 3" descr="A close-up of a deli scale mounted on a stainless steel shelf on a deli counter."/>
          <p:cNvPicPr>
            <a:picLocks noChangeAspect="1" noChangeArrowheads="1"/>
          </p:cNvPicPr>
          <p:nvPr/>
        </p:nvPicPr>
        <p:blipFill>
          <a:blip r:embed="rId3" cstate="print"/>
          <a:srcRect/>
          <a:stretch>
            <a:fillRect/>
          </a:stretch>
        </p:blipFill>
        <p:spPr bwMode="auto">
          <a:xfrm>
            <a:off x="2214546" y="2500306"/>
            <a:ext cx="4694324" cy="3944124"/>
          </a:xfrm>
          <a:prstGeom prst="rect">
            <a:avLst/>
          </a:prstGeom>
          <a:ln>
            <a:noFill/>
          </a:ln>
          <a:effectLst>
            <a:softEdge rad="112500"/>
          </a:effectLst>
        </p:spPr>
      </p:pic>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2406" name="Rectangle 6"/>
          <p:cNvSpPr>
            <a:spLocks noGrp="1" noChangeArrowheads="1"/>
          </p:cNvSpPr>
          <p:nvPr>
            <p:ph type="title"/>
          </p:nvPr>
        </p:nvSpPr>
        <p:spPr>
          <a:xfrm>
            <a:off x="1000100" y="285728"/>
            <a:ext cx="7296172" cy="958834"/>
          </a:xfrm>
        </p:spPr>
        <p:txBody>
          <a:bodyPr>
            <a:normAutofit/>
          </a:bodyPr>
          <a:lstStyle/>
          <a:p>
            <a:pPr algn="ctr">
              <a:lnSpc>
                <a:spcPct val="85000"/>
              </a:lnSpc>
            </a:pPr>
            <a:r>
              <a:rPr lang="en-US" sz="3200" dirty="0">
                <a:solidFill>
                  <a:srgbClr val="FF9900"/>
                </a:solidFill>
                <a:effectLst/>
              </a:rPr>
              <a:t>Increasing - Decreasing Load Test </a:t>
            </a:r>
          </a:p>
        </p:txBody>
      </p:sp>
      <p:grpSp>
        <p:nvGrpSpPr>
          <p:cNvPr id="9" name="Group 8" descr="Image show test loads specified in N.1.3.">
            <a:extLst>
              <a:ext uri="{FF2B5EF4-FFF2-40B4-BE49-F238E27FC236}">
                <a16:creationId xmlns:a16="http://schemas.microsoft.com/office/drawing/2014/main" id="{5256CF17-5C56-E513-E3D6-BE42164DA640}"/>
              </a:ext>
            </a:extLst>
          </p:cNvPr>
          <p:cNvGrpSpPr/>
          <p:nvPr/>
        </p:nvGrpSpPr>
        <p:grpSpPr>
          <a:xfrm>
            <a:off x="2322515" y="2170113"/>
            <a:ext cx="4479925" cy="4056062"/>
            <a:chOff x="2322515" y="2170113"/>
            <a:chExt cx="4479925" cy="4056062"/>
          </a:xfrm>
        </p:grpSpPr>
        <p:grpSp>
          <p:nvGrpSpPr>
            <p:cNvPr id="2" name="Group 2"/>
            <p:cNvGrpSpPr>
              <a:grpSpLocks/>
            </p:cNvGrpSpPr>
            <p:nvPr/>
          </p:nvGrpSpPr>
          <p:grpSpPr bwMode="auto">
            <a:xfrm>
              <a:off x="2322515" y="2170113"/>
              <a:ext cx="4479925" cy="4056062"/>
              <a:chOff x="2117" y="1322"/>
              <a:chExt cx="2823" cy="2555"/>
            </a:xfrm>
          </p:grpSpPr>
          <p:sp>
            <p:nvSpPr>
              <p:cNvPr id="102403" name="Rectangle 3"/>
              <p:cNvSpPr>
                <a:spLocks noChangeArrowheads="1"/>
              </p:cNvSpPr>
              <p:nvPr/>
            </p:nvSpPr>
            <p:spPr bwMode="auto">
              <a:xfrm>
                <a:off x="2117" y="1322"/>
                <a:ext cx="2823" cy="2555"/>
              </a:xfrm>
              <a:prstGeom prst="rect">
                <a:avLst/>
              </a:prstGeom>
              <a:solidFill>
                <a:srgbClr val="B2B2B2"/>
              </a:solidFill>
              <a:ln w="12700">
                <a:solidFill>
                  <a:schemeClr val="tx1"/>
                </a:solidFill>
                <a:miter lim="800000"/>
                <a:headEnd/>
                <a:tailEnd/>
              </a:ln>
              <a:effectLst/>
            </p:spPr>
            <p:txBody>
              <a:bodyPr wrap="none" anchor="ctr"/>
              <a:lstStyle/>
              <a:p>
                <a:endParaRPr lang="en-US" dirty="0"/>
              </a:p>
            </p:txBody>
          </p:sp>
          <p:sp>
            <p:nvSpPr>
              <p:cNvPr id="102404" name="Line 4"/>
              <p:cNvSpPr>
                <a:spLocks noChangeShapeType="1"/>
              </p:cNvSpPr>
              <p:nvPr/>
            </p:nvSpPr>
            <p:spPr bwMode="auto">
              <a:xfrm>
                <a:off x="2117" y="3305"/>
                <a:ext cx="2822" cy="7"/>
              </a:xfrm>
              <a:prstGeom prst="line">
                <a:avLst/>
              </a:prstGeom>
              <a:noFill/>
              <a:ln w="9525">
                <a:solidFill>
                  <a:schemeClr val="tx1"/>
                </a:solidFill>
                <a:round/>
                <a:headEnd/>
                <a:tailEnd/>
              </a:ln>
              <a:effectLst/>
            </p:spPr>
            <p:txBody>
              <a:bodyPr/>
              <a:lstStyle/>
              <a:p>
                <a:endParaRPr lang="en-US" dirty="0"/>
              </a:p>
            </p:txBody>
          </p:sp>
        </p:grpSp>
        <p:sp>
          <p:nvSpPr>
            <p:cNvPr id="102405" name="Rectangle 5"/>
            <p:cNvSpPr>
              <a:spLocks noChangeArrowheads="1"/>
            </p:cNvSpPr>
            <p:nvPr/>
          </p:nvSpPr>
          <p:spPr bwMode="auto">
            <a:xfrm>
              <a:off x="2357422" y="2285992"/>
              <a:ext cx="4375150" cy="3086100"/>
            </a:xfrm>
            <a:prstGeom prst="rect">
              <a:avLst/>
            </a:prstGeom>
            <a:solidFill>
              <a:srgbClr val="DDDDDD"/>
            </a:solidFill>
            <a:ln w="9525">
              <a:solidFill>
                <a:schemeClr val="tx1"/>
              </a:solidFill>
              <a:miter lim="800000"/>
              <a:headEnd/>
              <a:tailEnd/>
            </a:ln>
            <a:effectLst/>
          </p:spPr>
          <p:txBody>
            <a:bodyPr wrap="none" anchor="ctr"/>
            <a:lstStyle/>
            <a:p>
              <a:endParaRPr lang="en-US" dirty="0"/>
            </a:p>
          </p:txBody>
        </p:sp>
        <p:sp>
          <p:nvSpPr>
            <p:cNvPr id="102407" name="Line 7"/>
            <p:cNvSpPr>
              <a:spLocks noChangeShapeType="1"/>
            </p:cNvSpPr>
            <p:nvPr/>
          </p:nvSpPr>
          <p:spPr bwMode="auto">
            <a:xfrm>
              <a:off x="2322515" y="3771900"/>
              <a:ext cx="4478337" cy="0"/>
            </a:xfrm>
            <a:prstGeom prst="line">
              <a:avLst/>
            </a:prstGeom>
            <a:noFill/>
            <a:ln w="9525">
              <a:solidFill>
                <a:srgbClr val="080808"/>
              </a:solidFill>
              <a:prstDash val="dashDot"/>
              <a:round/>
              <a:headEnd/>
              <a:tailEnd/>
            </a:ln>
            <a:effectLst/>
          </p:spPr>
          <p:txBody>
            <a:bodyPr/>
            <a:lstStyle/>
            <a:p>
              <a:endParaRPr lang="en-US" dirty="0"/>
            </a:p>
          </p:txBody>
        </p:sp>
        <p:sp>
          <p:nvSpPr>
            <p:cNvPr id="102408" name="Line 8"/>
            <p:cNvSpPr>
              <a:spLocks noChangeShapeType="1"/>
            </p:cNvSpPr>
            <p:nvPr/>
          </p:nvSpPr>
          <p:spPr bwMode="auto">
            <a:xfrm>
              <a:off x="4560890" y="2171701"/>
              <a:ext cx="22225" cy="3143250"/>
            </a:xfrm>
            <a:prstGeom prst="line">
              <a:avLst/>
            </a:prstGeom>
            <a:noFill/>
            <a:ln w="9525">
              <a:solidFill>
                <a:srgbClr val="080808"/>
              </a:solidFill>
              <a:prstDash val="dashDot"/>
              <a:round/>
              <a:headEnd/>
              <a:tailEnd/>
            </a:ln>
            <a:effectLst/>
          </p:spPr>
          <p:txBody>
            <a:bodyPr/>
            <a:lstStyle/>
            <a:p>
              <a:endParaRPr lang="en-US" dirty="0"/>
            </a:p>
          </p:txBody>
        </p:sp>
        <p:grpSp>
          <p:nvGrpSpPr>
            <p:cNvPr id="3" name="Group 11"/>
            <p:cNvGrpSpPr>
              <a:grpSpLocks/>
            </p:cNvGrpSpPr>
            <p:nvPr/>
          </p:nvGrpSpPr>
          <p:grpSpPr bwMode="auto">
            <a:xfrm>
              <a:off x="4906963" y="5500688"/>
              <a:ext cx="1206500" cy="266700"/>
              <a:chOff x="4625" y="2349"/>
              <a:chExt cx="759" cy="168"/>
            </a:xfrm>
          </p:grpSpPr>
          <p:grpSp>
            <p:nvGrpSpPr>
              <p:cNvPr id="4" name="Group 12"/>
              <p:cNvGrpSpPr>
                <a:grpSpLocks/>
              </p:cNvGrpSpPr>
              <p:nvPr/>
            </p:nvGrpSpPr>
            <p:grpSpPr bwMode="auto">
              <a:xfrm>
                <a:off x="4629" y="2349"/>
                <a:ext cx="755" cy="65"/>
                <a:chOff x="2282" y="1183"/>
                <a:chExt cx="755" cy="65"/>
              </a:xfrm>
            </p:grpSpPr>
            <p:sp>
              <p:nvSpPr>
                <p:cNvPr id="102413" name="Rectangle 13"/>
                <p:cNvSpPr>
                  <a:spLocks noChangeArrowheads="1"/>
                </p:cNvSpPr>
                <p:nvPr/>
              </p:nvSpPr>
              <p:spPr bwMode="auto">
                <a:xfrm>
                  <a:off x="2282" y="1183"/>
                  <a:ext cx="56" cy="65"/>
                </a:xfrm>
                <a:prstGeom prst="rect">
                  <a:avLst/>
                </a:prstGeom>
                <a:solidFill>
                  <a:srgbClr val="993300"/>
                </a:solidFill>
                <a:ln w="9525">
                  <a:solidFill>
                    <a:schemeClr val="tx1"/>
                  </a:solidFill>
                  <a:miter lim="800000"/>
                  <a:headEnd/>
                  <a:tailEnd/>
                </a:ln>
                <a:effectLst/>
              </p:spPr>
              <p:txBody>
                <a:bodyPr wrap="none" anchor="ctr"/>
                <a:lstStyle/>
                <a:p>
                  <a:endParaRPr lang="en-US" dirty="0"/>
                </a:p>
              </p:txBody>
            </p:sp>
            <p:sp>
              <p:nvSpPr>
                <p:cNvPr id="102414" name="Rectangle 14"/>
                <p:cNvSpPr>
                  <a:spLocks noChangeArrowheads="1"/>
                </p:cNvSpPr>
                <p:nvPr/>
              </p:nvSpPr>
              <p:spPr bwMode="auto">
                <a:xfrm>
                  <a:off x="2373" y="1183"/>
                  <a:ext cx="56" cy="65"/>
                </a:xfrm>
                <a:prstGeom prst="rect">
                  <a:avLst/>
                </a:prstGeom>
                <a:solidFill>
                  <a:srgbClr val="993300"/>
                </a:solidFill>
                <a:ln w="9525">
                  <a:solidFill>
                    <a:schemeClr val="tx1"/>
                  </a:solidFill>
                  <a:miter lim="800000"/>
                  <a:headEnd/>
                  <a:tailEnd/>
                </a:ln>
                <a:effectLst/>
              </p:spPr>
              <p:txBody>
                <a:bodyPr wrap="none" anchor="ctr"/>
                <a:lstStyle/>
                <a:p>
                  <a:endParaRPr lang="en-US" dirty="0"/>
                </a:p>
              </p:txBody>
            </p:sp>
            <p:sp>
              <p:nvSpPr>
                <p:cNvPr id="102415" name="Rectangle 15"/>
                <p:cNvSpPr>
                  <a:spLocks noChangeArrowheads="1"/>
                </p:cNvSpPr>
                <p:nvPr/>
              </p:nvSpPr>
              <p:spPr bwMode="auto">
                <a:xfrm>
                  <a:off x="2458" y="1183"/>
                  <a:ext cx="56" cy="65"/>
                </a:xfrm>
                <a:prstGeom prst="rect">
                  <a:avLst/>
                </a:prstGeom>
                <a:solidFill>
                  <a:srgbClr val="993300"/>
                </a:solidFill>
                <a:ln w="9525">
                  <a:solidFill>
                    <a:schemeClr val="tx1"/>
                  </a:solidFill>
                  <a:miter lim="800000"/>
                  <a:headEnd/>
                  <a:tailEnd/>
                </a:ln>
                <a:effectLst/>
              </p:spPr>
              <p:txBody>
                <a:bodyPr wrap="none" anchor="ctr"/>
                <a:lstStyle/>
                <a:p>
                  <a:endParaRPr lang="en-US" dirty="0"/>
                </a:p>
              </p:txBody>
            </p:sp>
            <p:sp>
              <p:nvSpPr>
                <p:cNvPr id="102416" name="Rectangle 16"/>
                <p:cNvSpPr>
                  <a:spLocks noChangeArrowheads="1"/>
                </p:cNvSpPr>
                <p:nvPr/>
              </p:nvSpPr>
              <p:spPr bwMode="auto">
                <a:xfrm>
                  <a:off x="2543" y="1183"/>
                  <a:ext cx="56" cy="65"/>
                </a:xfrm>
                <a:prstGeom prst="rect">
                  <a:avLst/>
                </a:prstGeom>
                <a:solidFill>
                  <a:srgbClr val="993300"/>
                </a:solidFill>
                <a:ln w="9525">
                  <a:solidFill>
                    <a:schemeClr val="tx1"/>
                  </a:solidFill>
                  <a:miter lim="800000"/>
                  <a:headEnd/>
                  <a:tailEnd/>
                </a:ln>
                <a:effectLst/>
              </p:spPr>
              <p:txBody>
                <a:bodyPr wrap="none" anchor="ctr"/>
                <a:lstStyle/>
                <a:p>
                  <a:endParaRPr lang="en-US" dirty="0"/>
                </a:p>
              </p:txBody>
            </p:sp>
            <p:sp>
              <p:nvSpPr>
                <p:cNvPr id="102417" name="Rectangle 17"/>
                <p:cNvSpPr>
                  <a:spLocks noChangeArrowheads="1"/>
                </p:cNvSpPr>
                <p:nvPr/>
              </p:nvSpPr>
              <p:spPr bwMode="auto">
                <a:xfrm>
                  <a:off x="2635" y="1183"/>
                  <a:ext cx="56" cy="65"/>
                </a:xfrm>
                <a:prstGeom prst="rect">
                  <a:avLst/>
                </a:prstGeom>
                <a:solidFill>
                  <a:srgbClr val="993300"/>
                </a:solidFill>
                <a:ln w="9525">
                  <a:solidFill>
                    <a:schemeClr val="tx1"/>
                  </a:solidFill>
                  <a:miter lim="800000"/>
                  <a:headEnd/>
                  <a:tailEnd/>
                </a:ln>
                <a:effectLst/>
              </p:spPr>
              <p:txBody>
                <a:bodyPr wrap="none" anchor="ctr"/>
                <a:lstStyle/>
                <a:p>
                  <a:endParaRPr lang="en-US" dirty="0"/>
                </a:p>
              </p:txBody>
            </p:sp>
            <p:sp>
              <p:nvSpPr>
                <p:cNvPr id="102418" name="Rectangle 18"/>
                <p:cNvSpPr>
                  <a:spLocks noChangeArrowheads="1"/>
                </p:cNvSpPr>
                <p:nvPr/>
              </p:nvSpPr>
              <p:spPr bwMode="auto">
                <a:xfrm>
                  <a:off x="2719" y="1183"/>
                  <a:ext cx="56" cy="65"/>
                </a:xfrm>
                <a:prstGeom prst="rect">
                  <a:avLst/>
                </a:prstGeom>
                <a:solidFill>
                  <a:srgbClr val="993300"/>
                </a:solidFill>
                <a:ln w="9525">
                  <a:solidFill>
                    <a:schemeClr val="tx1"/>
                  </a:solidFill>
                  <a:miter lim="800000"/>
                  <a:headEnd/>
                  <a:tailEnd/>
                </a:ln>
                <a:effectLst/>
              </p:spPr>
              <p:txBody>
                <a:bodyPr wrap="none" anchor="ctr"/>
                <a:lstStyle/>
                <a:p>
                  <a:endParaRPr lang="en-US" dirty="0"/>
                </a:p>
              </p:txBody>
            </p:sp>
            <p:sp>
              <p:nvSpPr>
                <p:cNvPr id="102419" name="Rectangle 19"/>
                <p:cNvSpPr>
                  <a:spLocks noChangeArrowheads="1"/>
                </p:cNvSpPr>
                <p:nvPr/>
              </p:nvSpPr>
              <p:spPr bwMode="auto">
                <a:xfrm>
                  <a:off x="2804" y="1183"/>
                  <a:ext cx="56" cy="65"/>
                </a:xfrm>
                <a:prstGeom prst="rect">
                  <a:avLst/>
                </a:prstGeom>
                <a:solidFill>
                  <a:srgbClr val="993300"/>
                </a:solidFill>
                <a:ln w="9525">
                  <a:solidFill>
                    <a:schemeClr val="tx1"/>
                  </a:solidFill>
                  <a:miter lim="800000"/>
                  <a:headEnd/>
                  <a:tailEnd/>
                </a:ln>
                <a:effectLst/>
              </p:spPr>
              <p:txBody>
                <a:bodyPr wrap="none" anchor="ctr"/>
                <a:lstStyle/>
                <a:p>
                  <a:endParaRPr lang="en-US" dirty="0"/>
                </a:p>
              </p:txBody>
            </p:sp>
            <p:sp>
              <p:nvSpPr>
                <p:cNvPr id="102420" name="Rectangle 20"/>
                <p:cNvSpPr>
                  <a:spLocks noChangeArrowheads="1"/>
                </p:cNvSpPr>
                <p:nvPr/>
              </p:nvSpPr>
              <p:spPr bwMode="auto">
                <a:xfrm>
                  <a:off x="2889" y="1183"/>
                  <a:ext cx="56" cy="65"/>
                </a:xfrm>
                <a:prstGeom prst="rect">
                  <a:avLst/>
                </a:prstGeom>
                <a:solidFill>
                  <a:srgbClr val="993300"/>
                </a:solidFill>
                <a:ln w="9525">
                  <a:solidFill>
                    <a:schemeClr val="tx1"/>
                  </a:solidFill>
                  <a:miter lim="800000"/>
                  <a:headEnd/>
                  <a:tailEnd/>
                </a:ln>
                <a:effectLst/>
              </p:spPr>
              <p:txBody>
                <a:bodyPr wrap="none" anchor="ctr"/>
                <a:lstStyle/>
                <a:p>
                  <a:endParaRPr lang="en-US" dirty="0"/>
                </a:p>
              </p:txBody>
            </p:sp>
            <p:sp>
              <p:nvSpPr>
                <p:cNvPr id="102421" name="Rectangle 21"/>
                <p:cNvSpPr>
                  <a:spLocks noChangeArrowheads="1"/>
                </p:cNvSpPr>
                <p:nvPr/>
              </p:nvSpPr>
              <p:spPr bwMode="auto">
                <a:xfrm>
                  <a:off x="2981" y="1183"/>
                  <a:ext cx="56" cy="65"/>
                </a:xfrm>
                <a:prstGeom prst="rect">
                  <a:avLst/>
                </a:prstGeom>
                <a:solidFill>
                  <a:srgbClr val="993300"/>
                </a:solidFill>
                <a:ln w="9525">
                  <a:solidFill>
                    <a:schemeClr val="tx1"/>
                  </a:solidFill>
                  <a:miter lim="800000"/>
                  <a:headEnd/>
                  <a:tailEnd/>
                </a:ln>
                <a:effectLst/>
              </p:spPr>
              <p:txBody>
                <a:bodyPr wrap="none" anchor="ctr"/>
                <a:lstStyle/>
                <a:p>
                  <a:endParaRPr lang="en-US" dirty="0"/>
                </a:p>
              </p:txBody>
            </p:sp>
          </p:grpSp>
          <p:grpSp>
            <p:nvGrpSpPr>
              <p:cNvPr id="5" name="Group 22"/>
              <p:cNvGrpSpPr>
                <a:grpSpLocks/>
              </p:cNvGrpSpPr>
              <p:nvPr/>
            </p:nvGrpSpPr>
            <p:grpSpPr bwMode="auto">
              <a:xfrm>
                <a:off x="4625" y="2452"/>
                <a:ext cx="755" cy="65"/>
                <a:chOff x="2282" y="1183"/>
                <a:chExt cx="755" cy="65"/>
              </a:xfrm>
            </p:grpSpPr>
            <p:sp>
              <p:nvSpPr>
                <p:cNvPr id="102423" name="Rectangle 23"/>
                <p:cNvSpPr>
                  <a:spLocks noChangeArrowheads="1"/>
                </p:cNvSpPr>
                <p:nvPr/>
              </p:nvSpPr>
              <p:spPr bwMode="auto">
                <a:xfrm>
                  <a:off x="2282" y="1183"/>
                  <a:ext cx="56" cy="65"/>
                </a:xfrm>
                <a:prstGeom prst="rect">
                  <a:avLst/>
                </a:prstGeom>
                <a:solidFill>
                  <a:srgbClr val="993300"/>
                </a:solidFill>
                <a:ln w="9525">
                  <a:solidFill>
                    <a:schemeClr val="tx1"/>
                  </a:solidFill>
                  <a:miter lim="800000"/>
                  <a:headEnd/>
                  <a:tailEnd/>
                </a:ln>
                <a:effectLst/>
              </p:spPr>
              <p:txBody>
                <a:bodyPr wrap="none" anchor="ctr"/>
                <a:lstStyle/>
                <a:p>
                  <a:endParaRPr lang="en-US" dirty="0"/>
                </a:p>
              </p:txBody>
            </p:sp>
            <p:sp>
              <p:nvSpPr>
                <p:cNvPr id="102424" name="Rectangle 24"/>
                <p:cNvSpPr>
                  <a:spLocks noChangeArrowheads="1"/>
                </p:cNvSpPr>
                <p:nvPr/>
              </p:nvSpPr>
              <p:spPr bwMode="auto">
                <a:xfrm>
                  <a:off x="2373" y="1183"/>
                  <a:ext cx="56" cy="65"/>
                </a:xfrm>
                <a:prstGeom prst="rect">
                  <a:avLst/>
                </a:prstGeom>
                <a:solidFill>
                  <a:srgbClr val="993300"/>
                </a:solidFill>
                <a:ln w="9525">
                  <a:solidFill>
                    <a:schemeClr val="tx1"/>
                  </a:solidFill>
                  <a:miter lim="800000"/>
                  <a:headEnd/>
                  <a:tailEnd/>
                </a:ln>
                <a:effectLst/>
              </p:spPr>
              <p:txBody>
                <a:bodyPr wrap="none" anchor="ctr"/>
                <a:lstStyle/>
                <a:p>
                  <a:endParaRPr lang="en-US" dirty="0"/>
                </a:p>
              </p:txBody>
            </p:sp>
            <p:sp>
              <p:nvSpPr>
                <p:cNvPr id="102425" name="Rectangle 25"/>
                <p:cNvSpPr>
                  <a:spLocks noChangeArrowheads="1"/>
                </p:cNvSpPr>
                <p:nvPr/>
              </p:nvSpPr>
              <p:spPr bwMode="auto">
                <a:xfrm>
                  <a:off x="2458" y="1183"/>
                  <a:ext cx="56" cy="65"/>
                </a:xfrm>
                <a:prstGeom prst="rect">
                  <a:avLst/>
                </a:prstGeom>
                <a:solidFill>
                  <a:srgbClr val="993300"/>
                </a:solidFill>
                <a:ln w="9525">
                  <a:solidFill>
                    <a:schemeClr val="tx1"/>
                  </a:solidFill>
                  <a:miter lim="800000"/>
                  <a:headEnd/>
                  <a:tailEnd/>
                </a:ln>
                <a:effectLst/>
              </p:spPr>
              <p:txBody>
                <a:bodyPr wrap="none" anchor="ctr"/>
                <a:lstStyle/>
                <a:p>
                  <a:endParaRPr lang="en-US" dirty="0"/>
                </a:p>
              </p:txBody>
            </p:sp>
            <p:sp>
              <p:nvSpPr>
                <p:cNvPr id="102426" name="Rectangle 26"/>
                <p:cNvSpPr>
                  <a:spLocks noChangeArrowheads="1"/>
                </p:cNvSpPr>
                <p:nvPr/>
              </p:nvSpPr>
              <p:spPr bwMode="auto">
                <a:xfrm>
                  <a:off x="2543" y="1183"/>
                  <a:ext cx="56" cy="65"/>
                </a:xfrm>
                <a:prstGeom prst="rect">
                  <a:avLst/>
                </a:prstGeom>
                <a:solidFill>
                  <a:srgbClr val="993300"/>
                </a:solidFill>
                <a:ln w="9525">
                  <a:solidFill>
                    <a:schemeClr val="tx1"/>
                  </a:solidFill>
                  <a:miter lim="800000"/>
                  <a:headEnd/>
                  <a:tailEnd/>
                </a:ln>
                <a:effectLst/>
              </p:spPr>
              <p:txBody>
                <a:bodyPr wrap="none" anchor="ctr"/>
                <a:lstStyle/>
                <a:p>
                  <a:endParaRPr lang="en-US" dirty="0"/>
                </a:p>
              </p:txBody>
            </p:sp>
            <p:sp>
              <p:nvSpPr>
                <p:cNvPr id="102427" name="Rectangle 27"/>
                <p:cNvSpPr>
                  <a:spLocks noChangeArrowheads="1"/>
                </p:cNvSpPr>
                <p:nvPr/>
              </p:nvSpPr>
              <p:spPr bwMode="auto">
                <a:xfrm>
                  <a:off x="2635" y="1183"/>
                  <a:ext cx="56" cy="65"/>
                </a:xfrm>
                <a:prstGeom prst="rect">
                  <a:avLst/>
                </a:prstGeom>
                <a:solidFill>
                  <a:srgbClr val="993300"/>
                </a:solidFill>
                <a:ln w="9525">
                  <a:solidFill>
                    <a:schemeClr val="tx1"/>
                  </a:solidFill>
                  <a:miter lim="800000"/>
                  <a:headEnd/>
                  <a:tailEnd/>
                </a:ln>
                <a:effectLst/>
              </p:spPr>
              <p:txBody>
                <a:bodyPr wrap="none" anchor="ctr"/>
                <a:lstStyle/>
                <a:p>
                  <a:endParaRPr lang="en-US" dirty="0"/>
                </a:p>
              </p:txBody>
            </p:sp>
            <p:sp>
              <p:nvSpPr>
                <p:cNvPr id="102428" name="Rectangle 28"/>
                <p:cNvSpPr>
                  <a:spLocks noChangeArrowheads="1"/>
                </p:cNvSpPr>
                <p:nvPr/>
              </p:nvSpPr>
              <p:spPr bwMode="auto">
                <a:xfrm>
                  <a:off x="2719" y="1183"/>
                  <a:ext cx="56" cy="65"/>
                </a:xfrm>
                <a:prstGeom prst="rect">
                  <a:avLst/>
                </a:prstGeom>
                <a:solidFill>
                  <a:srgbClr val="993300"/>
                </a:solidFill>
                <a:ln w="9525">
                  <a:solidFill>
                    <a:schemeClr val="tx1"/>
                  </a:solidFill>
                  <a:miter lim="800000"/>
                  <a:headEnd/>
                  <a:tailEnd/>
                </a:ln>
                <a:effectLst/>
              </p:spPr>
              <p:txBody>
                <a:bodyPr wrap="none" anchor="ctr"/>
                <a:lstStyle/>
                <a:p>
                  <a:endParaRPr lang="en-US" dirty="0"/>
                </a:p>
              </p:txBody>
            </p:sp>
            <p:sp>
              <p:nvSpPr>
                <p:cNvPr id="102429" name="Rectangle 29"/>
                <p:cNvSpPr>
                  <a:spLocks noChangeArrowheads="1"/>
                </p:cNvSpPr>
                <p:nvPr/>
              </p:nvSpPr>
              <p:spPr bwMode="auto">
                <a:xfrm>
                  <a:off x="2804" y="1183"/>
                  <a:ext cx="56" cy="65"/>
                </a:xfrm>
                <a:prstGeom prst="rect">
                  <a:avLst/>
                </a:prstGeom>
                <a:solidFill>
                  <a:srgbClr val="993300"/>
                </a:solidFill>
                <a:ln w="9525">
                  <a:solidFill>
                    <a:schemeClr val="tx1"/>
                  </a:solidFill>
                  <a:miter lim="800000"/>
                  <a:headEnd/>
                  <a:tailEnd/>
                </a:ln>
                <a:effectLst/>
              </p:spPr>
              <p:txBody>
                <a:bodyPr wrap="none" anchor="ctr"/>
                <a:lstStyle/>
                <a:p>
                  <a:endParaRPr lang="en-US" dirty="0"/>
                </a:p>
              </p:txBody>
            </p:sp>
            <p:sp>
              <p:nvSpPr>
                <p:cNvPr id="102430" name="Rectangle 30"/>
                <p:cNvSpPr>
                  <a:spLocks noChangeArrowheads="1"/>
                </p:cNvSpPr>
                <p:nvPr/>
              </p:nvSpPr>
              <p:spPr bwMode="auto">
                <a:xfrm>
                  <a:off x="2889" y="1183"/>
                  <a:ext cx="56" cy="65"/>
                </a:xfrm>
                <a:prstGeom prst="rect">
                  <a:avLst/>
                </a:prstGeom>
                <a:solidFill>
                  <a:srgbClr val="993300"/>
                </a:solidFill>
                <a:ln w="9525">
                  <a:solidFill>
                    <a:schemeClr val="tx1"/>
                  </a:solidFill>
                  <a:miter lim="800000"/>
                  <a:headEnd/>
                  <a:tailEnd/>
                </a:ln>
                <a:effectLst/>
              </p:spPr>
              <p:txBody>
                <a:bodyPr wrap="none" anchor="ctr"/>
                <a:lstStyle/>
                <a:p>
                  <a:endParaRPr lang="en-US" dirty="0"/>
                </a:p>
              </p:txBody>
            </p:sp>
            <p:sp>
              <p:nvSpPr>
                <p:cNvPr id="102431" name="Rectangle 31"/>
                <p:cNvSpPr>
                  <a:spLocks noChangeArrowheads="1"/>
                </p:cNvSpPr>
                <p:nvPr/>
              </p:nvSpPr>
              <p:spPr bwMode="auto">
                <a:xfrm>
                  <a:off x="2981" y="1183"/>
                  <a:ext cx="56" cy="65"/>
                </a:xfrm>
                <a:prstGeom prst="rect">
                  <a:avLst/>
                </a:prstGeom>
                <a:solidFill>
                  <a:srgbClr val="993300"/>
                </a:solidFill>
                <a:ln w="9525">
                  <a:solidFill>
                    <a:schemeClr val="tx1"/>
                  </a:solidFill>
                  <a:miter lim="800000"/>
                  <a:headEnd/>
                  <a:tailEnd/>
                </a:ln>
                <a:effectLst/>
              </p:spPr>
              <p:txBody>
                <a:bodyPr wrap="none" anchor="ctr"/>
                <a:lstStyle/>
                <a:p>
                  <a:endParaRPr lang="en-US" dirty="0"/>
                </a:p>
              </p:txBody>
            </p:sp>
          </p:grpSp>
        </p:grpSp>
        <p:grpSp>
          <p:nvGrpSpPr>
            <p:cNvPr id="6" name="Group 32"/>
            <p:cNvGrpSpPr>
              <a:grpSpLocks/>
            </p:cNvGrpSpPr>
            <p:nvPr/>
          </p:nvGrpSpPr>
          <p:grpSpPr bwMode="auto">
            <a:xfrm>
              <a:off x="4900615" y="5813425"/>
              <a:ext cx="1203325" cy="266700"/>
              <a:chOff x="4625" y="2349"/>
              <a:chExt cx="759" cy="168"/>
            </a:xfrm>
          </p:grpSpPr>
          <p:grpSp>
            <p:nvGrpSpPr>
              <p:cNvPr id="7" name="Group 33"/>
              <p:cNvGrpSpPr>
                <a:grpSpLocks/>
              </p:cNvGrpSpPr>
              <p:nvPr/>
            </p:nvGrpSpPr>
            <p:grpSpPr bwMode="auto">
              <a:xfrm>
                <a:off x="4629" y="2349"/>
                <a:ext cx="755" cy="65"/>
                <a:chOff x="2282" y="1183"/>
                <a:chExt cx="755" cy="65"/>
              </a:xfrm>
            </p:grpSpPr>
            <p:sp>
              <p:nvSpPr>
                <p:cNvPr id="102434" name="Rectangle 34"/>
                <p:cNvSpPr>
                  <a:spLocks noChangeArrowheads="1"/>
                </p:cNvSpPr>
                <p:nvPr/>
              </p:nvSpPr>
              <p:spPr bwMode="auto">
                <a:xfrm>
                  <a:off x="2282" y="1183"/>
                  <a:ext cx="56" cy="65"/>
                </a:xfrm>
                <a:prstGeom prst="rect">
                  <a:avLst/>
                </a:prstGeom>
                <a:solidFill>
                  <a:srgbClr val="993300"/>
                </a:solidFill>
                <a:ln w="9525">
                  <a:solidFill>
                    <a:schemeClr val="tx1"/>
                  </a:solidFill>
                  <a:miter lim="800000"/>
                  <a:headEnd/>
                  <a:tailEnd/>
                </a:ln>
                <a:effectLst/>
              </p:spPr>
              <p:txBody>
                <a:bodyPr wrap="none" anchor="ctr"/>
                <a:lstStyle/>
                <a:p>
                  <a:endParaRPr lang="en-US" dirty="0"/>
                </a:p>
              </p:txBody>
            </p:sp>
            <p:sp>
              <p:nvSpPr>
                <p:cNvPr id="102435" name="Rectangle 35"/>
                <p:cNvSpPr>
                  <a:spLocks noChangeArrowheads="1"/>
                </p:cNvSpPr>
                <p:nvPr/>
              </p:nvSpPr>
              <p:spPr bwMode="auto">
                <a:xfrm>
                  <a:off x="2373" y="1183"/>
                  <a:ext cx="56" cy="65"/>
                </a:xfrm>
                <a:prstGeom prst="rect">
                  <a:avLst/>
                </a:prstGeom>
                <a:solidFill>
                  <a:srgbClr val="993300"/>
                </a:solidFill>
                <a:ln w="9525">
                  <a:solidFill>
                    <a:schemeClr val="tx1"/>
                  </a:solidFill>
                  <a:miter lim="800000"/>
                  <a:headEnd/>
                  <a:tailEnd/>
                </a:ln>
                <a:effectLst/>
              </p:spPr>
              <p:txBody>
                <a:bodyPr wrap="none" anchor="ctr"/>
                <a:lstStyle/>
                <a:p>
                  <a:endParaRPr lang="en-US" dirty="0"/>
                </a:p>
              </p:txBody>
            </p:sp>
            <p:sp>
              <p:nvSpPr>
                <p:cNvPr id="102436" name="Rectangle 36"/>
                <p:cNvSpPr>
                  <a:spLocks noChangeArrowheads="1"/>
                </p:cNvSpPr>
                <p:nvPr/>
              </p:nvSpPr>
              <p:spPr bwMode="auto">
                <a:xfrm>
                  <a:off x="2458" y="1183"/>
                  <a:ext cx="56" cy="65"/>
                </a:xfrm>
                <a:prstGeom prst="rect">
                  <a:avLst/>
                </a:prstGeom>
                <a:solidFill>
                  <a:srgbClr val="993300"/>
                </a:solidFill>
                <a:ln w="9525">
                  <a:solidFill>
                    <a:schemeClr val="tx1"/>
                  </a:solidFill>
                  <a:miter lim="800000"/>
                  <a:headEnd/>
                  <a:tailEnd/>
                </a:ln>
                <a:effectLst/>
              </p:spPr>
              <p:txBody>
                <a:bodyPr wrap="none" anchor="ctr"/>
                <a:lstStyle/>
                <a:p>
                  <a:endParaRPr lang="en-US" dirty="0"/>
                </a:p>
              </p:txBody>
            </p:sp>
            <p:sp>
              <p:nvSpPr>
                <p:cNvPr id="102437" name="Rectangle 37"/>
                <p:cNvSpPr>
                  <a:spLocks noChangeArrowheads="1"/>
                </p:cNvSpPr>
                <p:nvPr/>
              </p:nvSpPr>
              <p:spPr bwMode="auto">
                <a:xfrm>
                  <a:off x="2543" y="1183"/>
                  <a:ext cx="56" cy="65"/>
                </a:xfrm>
                <a:prstGeom prst="rect">
                  <a:avLst/>
                </a:prstGeom>
                <a:solidFill>
                  <a:srgbClr val="993300"/>
                </a:solidFill>
                <a:ln w="9525">
                  <a:solidFill>
                    <a:schemeClr val="tx1"/>
                  </a:solidFill>
                  <a:miter lim="800000"/>
                  <a:headEnd/>
                  <a:tailEnd/>
                </a:ln>
                <a:effectLst/>
              </p:spPr>
              <p:txBody>
                <a:bodyPr wrap="none" anchor="ctr"/>
                <a:lstStyle/>
                <a:p>
                  <a:endParaRPr lang="en-US" dirty="0"/>
                </a:p>
              </p:txBody>
            </p:sp>
            <p:sp>
              <p:nvSpPr>
                <p:cNvPr id="102438" name="Rectangle 38"/>
                <p:cNvSpPr>
                  <a:spLocks noChangeArrowheads="1"/>
                </p:cNvSpPr>
                <p:nvPr/>
              </p:nvSpPr>
              <p:spPr bwMode="auto">
                <a:xfrm>
                  <a:off x="2635" y="1183"/>
                  <a:ext cx="56" cy="65"/>
                </a:xfrm>
                <a:prstGeom prst="rect">
                  <a:avLst/>
                </a:prstGeom>
                <a:solidFill>
                  <a:srgbClr val="993300"/>
                </a:solidFill>
                <a:ln w="9525">
                  <a:solidFill>
                    <a:schemeClr val="tx1"/>
                  </a:solidFill>
                  <a:miter lim="800000"/>
                  <a:headEnd/>
                  <a:tailEnd/>
                </a:ln>
                <a:effectLst/>
              </p:spPr>
              <p:txBody>
                <a:bodyPr wrap="none" anchor="ctr"/>
                <a:lstStyle/>
                <a:p>
                  <a:endParaRPr lang="en-US" dirty="0"/>
                </a:p>
              </p:txBody>
            </p:sp>
            <p:sp>
              <p:nvSpPr>
                <p:cNvPr id="102439" name="Rectangle 39"/>
                <p:cNvSpPr>
                  <a:spLocks noChangeArrowheads="1"/>
                </p:cNvSpPr>
                <p:nvPr/>
              </p:nvSpPr>
              <p:spPr bwMode="auto">
                <a:xfrm>
                  <a:off x="2719" y="1183"/>
                  <a:ext cx="56" cy="65"/>
                </a:xfrm>
                <a:prstGeom prst="rect">
                  <a:avLst/>
                </a:prstGeom>
                <a:solidFill>
                  <a:srgbClr val="993300"/>
                </a:solidFill>
                <a:ln w="9525">
                  <a:solidFill>
                    <a:schemeClr val="tx1"/>
                  </a:solidFill>
                  <a:miter lim="800000"/>
                  <a:headEnd/>
                  <a:tailEnd/>
                </a:ln>
                <a:effectLst/>
              </p:spPr>
              <p:txBody>
                <a:bodyPr wrap="none" anchor="ctr"/>
                <a:lstStyle/>
                <a:p>
                  <a:endParaRPr lang="en-US" dirty="0"/>
                </a:p>
              </p:txBody>
            </p:sp>
            <p:sp>
              <p:nvSpPr>
                <p:cNvPr id="102440" name="Rectangle 40"/>
                <p:cNvSpPr>
                  <a:spLocks noChangeArrowheads="1"/>
                </p:cNvSpPr>
                <p:nvPr/>
              </p:nvSpPr>
              <p:spPr bwMode="auto">
                <a:xfrm>
                  <a:off x="2804" y="1183"/>
                  <a:ext cx="56" cy="65"/>
                </a:xfrm>
                <a:prstGeom prst="rect">
                  <a:avLst/>
                </a:prstGeom>
                <a:solidFill>
                  <a:srgbClr val="993300"/>
                </a:solidFill>
                <a:ln w="9525">
                  <a:solidFill>
                    <a:schemeClr val="tx1"/>
                  </a:solidFill>
                  <a:miter lim="800000"/>
                  <a:headEnd/>
                  <a:tailEnd/>
                </a:ln>
                <a:effectLst/>
              </p:spPr>
              <p:txBody>
                <a:bodyPr wrap="none" anchor="ctr"/>
                <a:lstStyle/>
                <a:p>
                  <a:endParaRPr lang="en-US" dirty="0"/>
                </a:p>
              </p:txBody>
            </p:sp>
            <p:sp>
              <p:nvSpPr>
                <p:cNvPr id="102441" name="Rectangle 41"/>
                <p:cNvSpPr>
                  <a:spLocks noChangeArrowheads="1"/>
                </p:cNvSpPr>
                <p:nvPr/>
              </p:nvSpPr>
              <p:spPr bwMode="auto">
                <a:xfrm>
                  <a:off x="2889" y="1183"/>
                  <a:ext cx="56" cy="65"/>
                </a:xfrm>
                <a:prstGeom prst="rect">
                  <a:avLst/>
                </a:prstGeom>
                <a:solidFill>
                  <a:srgbClr val="993300"/>
                </a:solidFill>
                <a:ln w="9525">
                  <a:solidFill>
                    <a:schemeClr val="tx1"/>
                  </a:solidFill>
                  <a:miter lim="800000"/>
                  <a:headEnd/>
                  <a:tailEnd/>
                </a:ln>
                <a:effectLst/>
              </p:spPr>
              <p:txBody>
                <a:bodyPr wrap="none" anchor="ctr"/>
                <a:lstStyle/>
                <a:p>
                  <a:endParaRPr lang="en-US" dirty="0"/>
                </a:p>
              </p:txBody>
            </p:sp>
            <p:sp>
              <p:nvSpPr>
                <p:cNvPr id="102442" name="Rectangle 42"/>
                <p:cNvSpPr>
                  <a:spLocks noChangeArrowheads="1"/>
                </p:cNvSpPr>
                <p:nvPr/>
              </p:nvSpPr>
              <p:spPr bwMode="auto">
                <a:xfrm>
                  <a:off x="2981" y="1183"/>
                  <a:ext cx="56" cy="65"/>
                </a:xfrm>
                <a:prstGeom prst="rect">
                  <a:avLst/>
                </a:prstGeom>
                <a:solidFill>
                  <a:srgbClr val="993300"/>
                </a:solidFill>
                <a:ln w="9525">
                  <a:solidFill>
                    <a:schemeClr val="tx1"/>
                  </a:solidFill>
                  <a:miter lim="800000"/>
                  <a:headEnd/>
                  <a:tailEnd/>
                </a:ln>
                <a:effectLst/>
              </p:spPr>
              <p:txBody>
                <a:bodyPr wrap="none" anchor="ctr"/>
                <a:lstStyle/>
                <a:p>
                  <a:endParaRPr lang="en-US" dirty="0"/>
                </a:p>
              </p:txBody>
            </p:sp>
          </p:grpSp>
          <p:grpSp>
            <p:nvGrpSpPr>
              <p:cNvPr id="8" name="Group 43"/>
              <p:cNvGrpSpPr>
                <a:grpSpLocks/>
              </p:cNvGrpSpPr>
              <p:nvPr/>
            </p:nvGrpSpPr>
            <p:grpSpPr bwMode="auto">
              <a:xfrm>
                <a:off x="4625" y="2452"/>
                <a:ext cx="755" cy="65"/>
                <a:chOff x="2282" y="1183"/>
                <a:chExt cx="755" cy="65"/>
              </a:xfrm>
            </p:grpSpPr>
            <p:sp>
              <p:nvSpPr>
                <p:cNvPr id="102444" name="Rectangle 44"/>
                <p:cNvSpPr>
                  <a:spLocks noChangeArrowheads="1"/>
                </p:cNvSpPr>
                <p:nvPr/>
              </p:nvSpPr>
              <p:spPr bwMode="auto">
                <a:xfrm>
                  <a:off x="2282" y="1183"/>
                  <a:ext cx="56" cy="65"/>
                </a:xfrm>
                <a:prstGeom prst="rect">
                  <a:avLst/>
                </a:prstGeom>
                <a:solidFill>
                  <a:srgbClr val="993300"/>
                </a:solidFill>
                <a:ln w="9525">
                  <a:solidFill>
                    <a:schemeClr val="tx1"/>
                  </a:solidFill>
                  <a:miter lim="800000"/>
                  <a:headEnd/>
                  <a:tailEnd/>
                </a:ln>
                <a:effectLst/>
              </p:spPr>
              <p:txBody>
                <a:bodyPr wrap="none" anchor="ctr"/>
                <a:lstStyle/>
                <a:p>
                  <a:endParaRPr lang="en-US" dirty="0"/>
                </a:p>
              </p:txBody>
            </p:sp>
            <p:sp>
              <p:nvSpPr>
                <p:cNvPr id="102445" name="Rectangle 45"/>
                <p:cNvSpPr>
                  <a:spLocks noChangeArrowheads="1"/>
                </p:cNvSpPr>
                <p:nvPr/>
              </p:nvSpPr>
              <p:spPr bwMode="auto">
                <a:xfrm>
                  <a:off x="2373" y="1183"/>
                  <a:ext cx="56" cy="65"/>
                </a:xfrm>
                <a:prstGeom prst="rect">
                  <a:avLst/>
                </a:prstGeom>
                <a:solidFill>
                  <a:srgbClr val="993300"/>
                </a:solidFill>
                <a:ln w="9525">
                  <a:solidFill>
                    <a:schemeClr val="tx1"/>
                  </a:solidFill>
                  <a:miter lim="800000"/>
                  <a:headEnd/>
                  <a:tailEnd/>
                </a:ln>
                <a:effectLst/>
              </p:spPr>
              <p:txBody>
                <a:bodyPr wrap="none" anchor="ctr"/>
                <a:lstStyle/>
                <a:p>
                  <a:endParaRPr lang="en-US" dirty="0"/>
                </a:p>
              </p:txBody>
            </p:sp>
            <p:sp>
              <p:nvSpPr>
                <p:cNvPr id="102446" name="Rectangle 46"/>
                <p:cNvSpPr>
                  <a:spLocks noChangeArrowheads="1"/>
                </p:cNvSpPr>
                <p:nvPr/>
              </p:nvSpPr>
              <p:spPr bwMode="auto">
                <a:xfrm>
                  <a:off x="2458" y="1183"/>
                  <a:ext cx="56" cy="65"/>
                </a:xfrm>
                <a:prstGeom prst="rect">
                  <a:avLst/>
                </a:prstGeom>
                <a:solidFill>
                  <a:srgbClr val="993300"/>
                </a:solidFill>
                <a:ln w="9525">
                  <a:solidFill>
                    <a:schemeClr val="tx1"/>
                  </a:solidFill>
                  <a:miter lim="800000"/>
                  <a:headEnd/>
                  <a:tailEnd/>
                </a:ln>
                <a:effectLst/>
              </p:spPr>
              <p:txBody>
                <a:bodyPr wrap="none" anchor="ctr"/>
                <a:lstStyle/>
                <a:p>
                  <a:endParaRPr lang="en-US" dirty="0"/>
                </a:p>
              </p:txBody>
            </p:sp>
            <p:sp>
              <p:nvSpPr>
                <p:cNvPr id="102447" name="Rectangle 47"/>
                <p:cNvSpPr>
                  <a:spLocks noChangeArrowheads="1"/>
                </p:cNvSpPr>
                <p:nvPr/>
              </p:nvSpPr>
              <p:spPr bwMode="auto">
                <a:xfrm>
                  <a:off x="2543" y="1183"/>
                  <a:ext cx="56" cy="65"/>
                </a:xfrm>
                <a:prstGeom prst="rect">
                  <a:avLst/>
                </a:prstGeom>
                <a:solidFill>
                  <a:srgbClr val="993300"/>
                </a:solidFill>
                <a:ln w="9525">
                  <a:solidFill>
                    <a:schemeClr val="tx1"/>
                  </a:solidFill>
                  <a:miter lim="800000"/>
                  <a:headEnd/>
                  <a:tailEnd/>
                </a:ln>
                <a:effectLst/>
              </p:spPr>
              <p:txBody>
                <a:bodyPr wrap="none" anchor="ctr"/>
                <a:lstStyle/>
                <a:p>
                  <a:endParaRPr lang="en-US" dirty="0"/>
                </a:p>
              </p:txBody>
            </p:sp>
            <p:sp>
              <p:nvSpPr>
                <p:cNvPr id="102448" name="Rectangle 48"/>
                <p:cNvSpPr>
                  <a:spLocks noChangeArrowheads="1"/>
                </p:cNvSpPr>
                <p:nvPr/>
              </p:nvSpPr>
              <p:spPr bwMode="auto">
                <a:xfrm>
                  <a:off x="2635" y="1183"/>
                  <a:ext cx="56" cy="65"/>
                </a:xfrm>
                <a:prstGeom prst="rect">
                  <a:avLst/>
                </a:prstGeom>
                <a:solidFill>
                  <a:srgbClr val="993300"/>
                </a:solidFill>
                <a:ln w="9525">
                  <a:solidFill>
                    <a:schemeClr val="tx1"/>
                  </a:solidFill>
                  <a:miter lim="800000"/>
                  <a:headEnd/>
                  <a:tailEnd/>
                </a:ln>
                <a:effectLst/>
              </p:spPr>
              <p:txBody>
                <a:bodyPr wrap="none" anchor="ctr"/>
                <a:lstStyle/>
                <a:p>
                  <a:endParaRPr lang="en-US" dirty="0"/>
                </a:p>
              </p:txBody>
            </p:sp>
            <p:sp>
              <p:nvSpPr>
                <p:cNvPr id="102449" name="Rectangle 49"/>
                <p:cNvSpPr>
                  <a:spLocks noChangeArrowheads="1"/>
                </p:cNvSpPr>
                <p:nvPr/>
              </p:nvSpPr>
              <p:spPr bwMode="auto">
                <a:xfrm>
                  <a:off x="2719" y="1183"/>
                  <a:ext cx="56" cy="65"/>
                </a:xfrm>
                <a:prstGeom prst="rect">
                  <a:avLst/>
                </a:prstGeom>
                <a:solidFill>
                  <a:srgbClr val="993300"/>
                </a:solidFill>
                <a:ln w="9525">
                  <a:solidFill>
                    <a:schemeClr val="tx1"/>
                  </a:solidFill>
                  <a:miter lim="800000"/>
                  <a:headEnd/>
                  <a:tailEnd/>
                </a:ln>
                <a:effectLst/>
              </p:spPr>
              <p:txBody>
                <a:bodyPr wrap="none" anchor="ctr"/>
                <a:lstStyle/>
                <a:p>
                  <a:endParaRPr lang="en-US" dirty="0"/>
                </a:p>
              </p:txBody>
            </p:sp>
            <p:sp>
              <p:nvSpPr>
                <p:cNvPr id="102450" name="Rectangle 50"/>
                <p:cNvSpPr>
                  <a:spLocks noChangeArrowheads="1"/>
                </p:cNvSpPr>
                <p:nvPr/>
              </p:nvSpPr>
              <p:spPr bwMode="auto">
                <a:xfrm>
                  <a:off x="2804" y="1183"/>
                  <a:ext cx="56" cy="65"/>
                </a:xfrm>
                <a:prstGeom prst="rect">
                  <a:avLst/>
                </a:prstGeom>
                <a:solidFill>
                  <a:srgbClr val="993300"/>
                </a:solidFill>
                <a:ln w="9525">
                  <a:solidFill>
                    <a:schemeClr val="tx1"/>
                  </a:solidFill>
                  <a:miter lim="800000"/>
                  <a:headEnd/>
                  <a:tailEnd/>
                </a:ln>
                <a:effectLst/>
              </p:spPr>
              <p:txBody>
                <a:bodyPr wrap="none" anchor="ctr"/>
                <a:lstStyle/>
                <a:p>
                  <a:endParaRPr lang="en-US" dirty="0"/>
                </a:p>
              </p:txBody>
            </p:sp>
            <p:sp>
              <p:nvSpPr>
                <p:cNvPr id="102451" name="Rectangle 51"/>
                <p:cNvSpPr>
                  <a:spLocks noChangeArrowheads="1"/>
                </p:cNvSpPr>
                <p:nvPr/>
              </p:nvSpPr>
              <p:spPr bwMode="auto">
                <a:xfrm>
                  <a:off x="2889" y="1183"/>
                  <a:ext cx="56" cy="65"/>
                </a:xfrm>
                <a:prstGeom prst="rect">
                  <a:avLst/>
                </a:prstGeom>
                <a:solidFill>
                  <a:srgbClr val="993300"/>
                </a:solidFill>
                <a:ln w="9525">
                  <a:solidFill>
                    <a:schemeClr val="tx1"/>
                  </a:solidFill>
                  <a:miter lim="800000"/>
                  <a:headEnd/>
                  <a:tailEnd/>
                </a:ln>
                <a:effectLst/>
              </p:spPr>
              <p:txBody>
                <a:bodyPr wrap="none" anchor="ctr"/>
                <a:lstStyle/>
                <a:p>
                  <a:endParaRPr lang="en-US" dirty="0"/>
                </a:p>
              </p:txBody>
            </p:sp>
            <p:sp>
              <p:nvSpPr>
                <p:cNvPr id="102452" name="Rectangle 52"/>
                <p:cNvSpPr>
                  <a:spLocks noChangeArrowheads="1"/>
                </p:cNvSpPr>
                <p:nvPr/>
              </p:nvSpPr>
              <p:spPr bwMode="auto">
                <a:xfrm>
                  <a:off x="2981" y="1183"/>
                  <a:ext cx="56" cy="65"/>
                </a:xfrm>
                <a:prstGeom prst="rect">
                  <a:avLst/>
                </a:prstGeom>
                <a:solidFill>
                  <a:srgbClr val="993300"/>
                </a:solidFill>
                <a:ln w="9525">
                  <a:solidFill>
                    <a:schemeClr val="tx1"/>
                  </a:solidFill>
                  <a:miter lim="800000"/>
                  <a:headEnd/>
                  <a:tailEnd/>
                </a:ln>
                <a:effectLst/>
              </p:spPr>
              <p:txBody>
                <a:bodyPr wrap="none" anchor="ctr"/>
                <a:lstStyle/>
                <a:p>
                  <a:endParaRPr lang="en-US" dirty="0"/>
                </a:p>
              </p:txBody>
            </p:sp>
          </p:grpSp>
        </p:grpSp>
        <p:sp>
          <p:nvSpPr>
            <p:cNvPr id="102453" name="Rectangle 53"/>
            <p:cNvSpPr>
              <a:spLocks noChangeArrowheads="1"/>
            </p:cNvSpPr>
            <p:nvPr/>
          </p:nvSpPr>
          <p:spPr bwMode="auto">
            <a:xfrm>
              <a:off x="6165850" y="5508625"/>
              <a:ext cx="88900" cy="103188"/>
            </a:xfrm>
            <a:prstGeom prst="rect">
              <a:avLst/>
            </a:prstGeom>
            <a:solidFill>
              <a:srgbClr val="993300"/>
            </a:solidFill>
            <a:ln w="9525">
              <a:solidFill>
                <a:schemeClr val="tx1"/>
              </a:solidFill>
              <a:miter lim="800000"/>
              <a:headEnd/>
              <a:tailEnd/>
            </a:ln>
            <a:effectLst/>
          </p:spPr>
          <p:txBody>
            <a:bodyPr wrap="none" anchor="ctr"/>
            <a:lstStyle/>
            <a:p>
              <a:endParaRPr lang="en-US" dirty="0"/>
            </a:p>
          </p:txBody>
        </p:sp>
        <p:sp>
          <p:nvSpPr>
            <p:cNvPr id="102454" name="Rectangle 54"/>
            <p:cNvSpPr>
              <a:spLocks noChangeArrowheads="1"/>
            </p:cNvSpPr>
            <p:nvPr/>
          </p:nvSpPr>
          <p:spPr bwMode="auto">
            <a:xfrm>
              <a:off x="6310313" y="5508625"/>
              <a:ext cx="88900" cy="103188"/>
            </a:xfrm>
            <a:prstGeom prst="rect">
              <a:avLst/>
            </a:prstGeom>
            <a:solidFill>
              <a:srgbClr val="993300"/>
            </a:solidFill>
            <a:ln w="9525">
              <a:solidFill>
                <a:schemeClr val="tx1"/>
              </a:solidFill>
              <a:miter lim="800000"/>
              <a:headEnd/>
              <a:tailEnd/>
            </a:ln>
            <a:effectLst/>
          </p:spPr>
          <p:txBody>
            <a:bodyPr wrap="none" anchor="ctr"/>
            <a:lstStyle/>
            <a:p>
              <a:endParaRPr lang="en-US" dirty="0"/>
            </a:p>
          </p:txBody>
        </p:sp>
        <p:sp>
          <p:nvSpPr>
            <p:cNvPr id="102455" name="Rectangle 55"/>
            <p:cNvSpPr>
              <a:spLocks noChangeArrowheads="1"/>
            </p:cNvSpPr>
            <p:nvPr/>
          </p:nvSpPr>
          <p:spPr bwMode="auto">
            <a:xfrm>
              <a:off x="6445250" y="5508625"/>
              <a:ext cx="88900" cy="103188"/>
            </a:xfrm>
            <a:prstGeom prst="rect">
              <a:avLst/>
            </a:prstGeom>
            <a:solidFill>
              <a:srgbClr val="993300"/>
            </a:solidFill>
            <a:ln w="9525">
              <a:solidFill>
                <a:schemeClr val="tx1"/>
              </a:solidFill>
              <a:miter lim="800000"/>
              <a:headEnd/>
              <a:tailEnd/>
            </a:ln>
            <a:effectLst/>
          </p:spPr>
          <p:txBody>
            <a:bodyPr wrap="none" anchor="ctr"/>
            <a:lstStyle/>
            <a:p>
              <a:endParaRPr lang="en-US" dirty="0"/>
            </a:p>
          </p:txBody>
        </p:sp>
        <p:sp>
          <p:nvSpPr>
            <p:cNvPr id="102456" name="Rectangle 56"/>
            <p:cNvSpPr>
              <a:spLocks noChangeArrowheads="1"/>
            </p:cNvSpPr>
            <p:nvPr/>
          </p:nvSpPr>
          <p:spPr bwMode="auto">
            <a:xfrm>
              <a:off x="6580188" y="5508625"/>
              <a:ext cx="88900" cy="103188"/>
            </a:xfrm>
            <a:prstGeom prst="rect">
              <a:avLst/>
            </a:prstGeom>
            <a:solidFill>
              <a:srgbClr val="993300"/>
            </a:solidFill>
            <a:ln w="9525">
              <a:solidFill>
                <a:schemeClr val="tx1"/>
              </a:solidFill>
              <a:miter lim="800000"/>
              <a:headEnd/>
              <a:tailEnd/>
            </a:ln>
            <a:effectLst/>
          </p:spPr>
          <p:txBody>
            <a:bodyPr wrap="none" anchor="ctr"/>
            <a:lstStyle/>
            <a:p>
              <a:endParaRPr lang="en-US" dirty="0"/>
            </a:p>
          </p:txBody>
        </p:sp>
        <p:sp>
          <p:nvSpPr>
            <p:cNvPr id="102457" name="Rectangle 57"/>
            <p:cNvSpPr>
              <a:spLocks noChangeArrowheads="1"/>
            </p:cNvSpPr>
            <p:nvPr/>
          </p:nvSpPr>
          <p:spPr bwMode="auto">
            <a:xfrm>
              <a:off x="6159500" y="5672139"/>
              <a:ext cx="88900" cy="103187"/>
            </a:xfrm>
            <a:prstGeom prst="rect">
              <a:avLst/>
            </a:prstGeom>
            <a:solidFill>
              <a:srgbClr val="993300"/>
            </a:solidFill>
            <a:ln w="9525">
              <a:solidFill>
                <a:schemeClr val="tx1"/>
              </a:solidFill>
              <a:miter lim="800000"/>
              <a:headEnd/>
              <a:tailEnd/>
            </a:ln>
            <a:effectLst/>
          </p:spPr>
          <p:txBody>
            <a:bodyPr wrap="none" anchor="ctr"/>
            <a:lstStyle/>
            <a:p>
              <a:endParaRPr lang="en-US" dirty="0"/>
            </a:p>
          </p:txBody>
        </p:sp>
        <p:sp>
          <p:nvSpPr>
            <p:cNvPr id="102458" name="Rectangle 58"/>
            <p:cNvSpPr>
              <a:spLocks noChangeArrowheads="1"/>
            </p:cNvSpPr>
            <p:nvPr/>
          </p:nvSpPr>
          <p:spPr bwMode="auto">
            <a:xfrm>
              <a:off x="6303963" y="5672139"/>
              <a:ext cx="88900" cy="103187"/>
            </a:xfrm>
            <a:prstGeom prst="rect">
              <a:avLst/>
            </a:prstGeom>
            <a:solidFill>
              <a:srgbClr val="993300"/>
            </a:solidFill>
            <a:ln w="9525">
              <a:solidFill>
                <a:schemeClr val="tx1"/>
              </a:solidFill>
              <a:miter lim="800000"/>
              <a:headEnd/>
              <a:tailEnd/>
            </a:ln>
            <a:effectLst/>
          </p:spPr>
          <p:txBody>
            <a:bodyPr wrap="none" anchor="ctr"/>
            <a:lstStyle/>
            <a:p>
              <a:endParaRPr lang="en-US" dirty="0"/>
            </a:p>
          </p:txBody>
        </p:sp>
        <p:sp>
          <p:nvSpPr>
            <p:cNvPr id="102459" name="Rectangle 59"/>
            <p:cNvSpPr>
              <a:spLocks noChangeArrowheads="1"/>
            </p:cNvSpPr>
            <p:nvPr/>
          </p:nvSpPr>
          <p:spPr bwMode="auto">
            <a:xfrm>
              <a:off x="6438900" y="5672139"/>
              <a:ext cx="88900" cy="103187"/>
            </a:xfrm>
            <a:prstGeom prst="rect">
              <a:avLst/>
            </a:prstGeom>
            <a:solidFill>
              <a:srgbClr val="993300"/>
            </a:solidFill>
            <a:ln w="9525">
              <a:solidFill>
                <a:schemeClr val="tx1"/>
              </a:solidFill>
              <a:miter lim="800000"/>
              <a:headEnd/>
              <a:tailEnd/>
            </a:ln>
            <a:effectLst/>
          </p:spPr>
          <p:txBody>
            <a:bodyPr wrap="none" anchor="ctr"/>
            <a:lstStyle/>
            <a:p>
              <a:endParaRPr lang="en-US" dirty="0"/>
            </a:p>
          </p:txBody>
        </p:sp>
        <p:sp>
          <p:nvSpPr>
            <p:cNvPr id="102460" name="Rectangle 60"/>
            <p:cNvSpPr>
              <a:spLocks noChangeArrowheads="1"/>
            </p:cNvSpPr>
            <p:nvPr/>
          </p:nvSpPr>
          <p:spPr bwMode="auto">
            <a:xfrm>
              <a:off x="6573838" y="5672139"/>
              <a:ext cx="88900" cy="103187"/>
            </a:xfrm>
            <a:prstGeom prst="rect">
              <a:avLst/>
            </a:prstGeom>
            <a:solidFill>
              <a:srgbClr val="993300"/>
            </a:solidFill>
            <a:ln w="9525">
              <a:solidFill>
                <a:schemeClr val="tx1"/>
              </a:solidFill>
              <a:miter lim="800000"/>
              <a:headEnd/>
              <a:tailEnd/>
            </a:ln>
            <a:effectLst/>
          </p:spPr>
          <p:txBody>
            <a:bodyPr wrap="none" anchor="ctr"/>
            <a:lstStyle/>
            <a:p>
              <a:endParaRPr lang="en-US" dirty="0"/>
            </a:p>
          </p:txBody>
        </p:sp>
        <p:sp>
          <p:nvSpPr>
            <p:cNvPr id="102463" name="Rectangle 63"/>
            <p:cNvSpPr>
              <a:spLocks noChangeArrowheads="1"/>
            </p:cNvSpPr>
            <p:nvPr/>
          </p:nvSpPr>
          <p:spPr bwMode="auto">
            <a:xfrm>
              <a:off x="3786182" y="3071811"/>
              <a:ext cx="1643074" cy="1357322"/>
            </a:xfrm>
            <a:prstGeom prst="rect">
              <a:avLst/>
            </a:prstGeom>
            <a:solidFill>
              <a:srgbClr val="FFFF00"/>
            </a:solidFill>
            <a:ln w="9525">
              <a:solidFill>
                <a:schemeClr val="bg1"/>
              </a:solidFill>
              <a:miter lim="800000"/>
              <a:headEnd/>
              <a:tailEnd/>
            </a:ln>
            <a:effectLst/>
          </p:spPr>
          <p:txBody>
            <a:bodyPr wrap="none" anchor="ctr"/>
            <a:lstStyle/>
            <a:p>
              <a:pPr algn="ctr"/>
              <a:r>
                <a:rPr lang="en-US" sz="2000" b="0" dirty="0">
                  <a:solidFill>
                    <a:srgbClr val="080808"/>
                  </a:solidFill>
                  <a:latin typeface="Times New Roman" pitchFamily="18" charset="0"/>
                </a:rPr>
                <a:t>10 lb</a:t>
              </a:r>
            </a:p>
          </p:txBody>
        </p:sp>
        <p:sp>
          <p:nvSpPr>
            <p:cNvPr id="102466" name="Text Box 66"/>
            <p:cNvSpPr txBox="1">
              <a:spLocks noChangeArrowheads="1"/>
            </p:cNvSpPr>
            <p:nvPr/>
          </p:nvSpPr>
          <p:spPr bwMode="auto">
            <a:xfrm>
              <a:off x="2549525" y="5883275"/>
              <a:ext cx="1943100" cy="276999"/>
            </a:xfrm>
            <a:prstGeom prst="rect">
              <a:avLst/>
            </a:prstGeom>
            <a:noFill/>
            <a:ln w="9525">
              <a:noFill/>
              <a:miter lim="800000"/>
              <a:headEnd/>
              <a:tailEnd/>
            </a:ln>
            <a:effectLst/>
          </p:spPr>
          <p:txBody>
            <a:bodyPr>
              <a:spAutoFit/>
            </a:bodyPr>
            <a:lstStyle/>
            <a:p>
              <a:r>
                <a:rPr lang="en-US" sz="1200" dirty="0">
                  <a:solidFill>
                    <a:srgbClr val="080808"/>
                  </a:solidFill>
                </a:rPr>
                <a:t>30.00 lb </a:t>
              </a:r>
              <a:r>
                <a:rPr lang="en-US" sz="1200" dirty="0">
                  <a:solidFill>
                    <a:srgbClr val="080808"/>
                  </a:solidFill>
                  <a:cs typeface="Times New Roman" pitchFamily="18" charset="0"/>
                </a:rPr>
                <a:t>× .01 lb</a:t>
              </a:r>
            </a:p>
          </p:txBody>
        </p:sp>
        <p:sp>
          <p:nvSpPr>
            <p:cNvPr id="102472" name="Text Box 72"/>
            <p:cNvSpPr txBox="1">
              <a:spLocks noChangeArrowheads="1"/>
            </p:cNvSpPr>
            <p:nvPr/>
          </p:nvSpPr>
          <p:spPr bwMode="auto">
            <a:xfrm>
              <a:off x="2500298" y="5429265"/>
              <a:ext cx="1665288" cy="461665"/>
            </a:xfrm>
            <a:prstGeom prst="rect">
              <a:avLst/>
            </a:prstGeom>
            <a:noFill/>
            <a:ln w="9525">
              <a:noFill/>
              <a:miter lim="800000"/>
              <a:headEnd/>
              <a:tailEnd/>
            </a:ln>
            <a:effectLst/>
          </p:spPr>
          <p:txBody>
            <a:bodyPr>
              <a:spAutoFit/>
            </a:bodyPr>
            <a:lstStyle/>
            <a:p>
              <a:pPr algn="ctr"/>
              <a:r>
                <a:rPr lang="en-US" sz="2400" dirty="0">
                  <a:solidFill>
                    <a:srgbClr val="080808"/>
                  </a:solidFill>
                </a:rPr>
                <a:t>0.00 lb</a:t>
              </a:r>
            </a:p>
          </p:txBody>
        </p:sp>
        <p:sp>
          <p:nvSpPr>
            <p:cNvPr id="102473" name="Text Box 73"/>
            <p:cNvSpPr txBox="1">
              <a:spLocks noChangeArrowheads="1"/>
            </p:cNvSpPr>
            <p:nvPr/>
          </p:nvSpPr>
          <p:spPr bwMode="auto">
            <a:xfrm>
              <a:off x="2428860" y="5429265"/>
              <a:ext cx="1676400" cy="461665"/>
            </a:xfrm>
            <a:prstGeom prst="rect">
              <a:avLst/>
            </a:prstGeom>
            <a:noFill/>
            <a:ln w="9525">
              <a:noFill/>
              <a:miter lim="800000"/>
              <a:headEnd/>
              <a:tailEnd/>
            </a:ln>
            <a:effectLst/>
          </p:spPr>
          <p:txBody>
            <a:bodyPr>
              <a:spAutoFit/>
            </a:bodyPr>
            <a:lstStyle/>
            <a:p>
              <a:pPr algn="ctr"/>
              <a:r>
                <a:rPr lang="en-US" sz="2400" dirty="0">
                  <a:solidFill>
                    <a:srgbClr val="080808"/>
                  </a:solidFill>
                </a:rPr>
                <a:t>10.00 lb</a:t>
              </a:r>
            </a:p>
          </p:txBody>
        </p:sp>
        <p:sp>
          <p:nvSpPr>
            <p:cNvPr id="76" name="Text Box 73"/>
            <p:cNvSpPr txBox="1">
              <a:spLocks noChangeArrowheads="1"/>
            </p:cNvSpPr>
            <p:nvPr/>
          </p:nvSpPr>
          <p:spPr bwMode="auto">
            <a:xfrm>
              <a:off x="2428860" y="5429265"/>
              <a:ext cx="1676400" cy="461665"/>
            </a:xfrm>
            <a:prstGeom prst="rect">
              <a:avLst/>
            </a:prstGeom>
            <a:noFill/>
            <a:ln w="9525">
              <a:noFill/>
              <a:miter lim="800000"/>
              <a:headEnd/>
              <a:tailEnd/>
            </a:ln>
            <a:effectLst/>
          </p:spPr>
          <p:txBody>
            <a:bodyPr>
              <a:spAutoFit/>
            </a:bodyPr>
            <a:lstStyle/>
            <a:p>
              <a:pPr algn="ctr"/>
              <a:r>
                <a:rPr lang="en-US" sz="2400" dirty="0">
                  <a:solidFill>
                    <a:srgbClr val="080808"/>
                  </a:solidFill>
                </a:rPr>
                <a:t>15.00 lb</a:t>
              </a:r>
            </a:p>
          </p:txBody>
        </p:sp>
        <p:sp>
          <p:nvSpPr>
            <p:cNvPr id="77" name="Text Box 73"/>
            <p:cNvSpPr txBox="1">
              <a:spLocks noChangeArrowheads="1"/>
            </p:cNvSpPr>
            <p:nvPr/>
          </p:nvSpPr>
          <p:spPr bwMode="auto">
            <a:xfrm>
              <a:off x="2428860" y="5429265"/>
              <a:ext cx="1676400" cy="461665"/>
            </a:xfrm>
            <a:prstGeom prst="rect">
              <a:avLst/>
            </a:prstGeom>
            <a:noFill/>
            <a:ln w="9525">
              <a:noFill/>
              <a:miter lim="800000"/>
              <a:headEnd/>
              <a:tailEnd/>
            </a:ln>
            <a:effectLst/>
          </p:spPr>
          <p:txBody>
            <a:bodyPr>
              <a:spAutoFit/>
            </a:bodyPr>
            <a:lstStyle/>
            <a:p>
              <a:pPr algn="ctr"/>
              <a:r>
                <a:rPr lang="en-US" sz="2400" dirty="0">
                  <a:solidFill>
                    <a:srgbClr val="080808"/>
                  </a:solidFill>
                </a:rPr>
                <a:t>20.00 lb</a:t>
              </a:r>
            </a:p>
          </p:txBody>
        </p:sp>
        <p:sp>
          <p:nvSpPr>
            <p:cNvPr id="78" name="Text Box 73"/>
            <p:cNvSpPr txBox="1">
              <a:spLocks noChangeArrowheads="1"/>
            </p:cNvSpPr>
            <p:nvPr/>
          </p:nvSpPr>
          <p:spPr bwMode="auto">
            <a:xfrm>
              <a:off x="2428860" y="5429265"/>
              <a:ext cx="1676400" cy="461665"/>
            </a:xfrm>
            <a:prstGeom prst="rect">
              <a:avLst/>
            </a:prstGeom>
            <a:noFill/>
            <a:ln w="9525">
              <a:noFill/>
              <a:miter lim="800000"/>
              <a:headEnd/>
              <a:tailEnd/>
            </a:ln>
            <a:effectLst/>
          </p:spPr>
          <p:txBody>
            <a:bodyPr>
              <a:spAutoFit/>
            </a:bodyPr>
            <a:lstStyle/>
            <a:p>
              <a:pPr algn="ctr"/>
              <a:r>
                <a:rPr lang="en-US" sz="2400" dirty="0">
                  <a:solidFill>
                    <a:srgbClr val="080808"/>
                  </a:solidFill>
                </a:rPr>
                <a:t>30.00 lb</a:t>
              </a:r>
            </a:p>
          </p:txBody>
        </p:sp>
        <p:sp>
          <p:nvSpPr>
            <p:cNvPr id="79" name="Rectangle 63"/>
            <p:cNvSpPr>
              <a:spLocks noChangeArrowheads="1"/>
            </p:cNvSpPr>
            <p:nvPr/>
          </p:nvSpPr>
          <p:spPr bwMode="auto">
            <a:xfrm>
              <a:off x="3786182" y="3071811"/>
              <a:ext cx="1643074" cy="1357322"/>
            </a:xfrm>
            <a:prstGeom prst="rect">
              <a:avLst/>
            </a:prstGeom>
            <a:solidFill>
              <a:srgbClr val="FFFF00"/>
            </a:solidFill>
            <a:ln w="9525">
              <a:solidFill>
                <a:schemeClr val="bg1"/>
              </a:solidFill>
              <a:miter lim="800000"/>
              <a:headEnd/>
              <a:tailEnd/>
            </a:ln>
            <a:effectLst/>
          </p:spPr>
          <p:txBody>
            <a:bodyPr wrap="none" anchor="ctr"/>
            <a:lstStyle/>
            <a:p>
              <a:pPr algn="ctr"/>
              <a:r>
                <a:rPr lang="en-US" sz="2000" b="0" dirty="0">
                  <a:solidFill>
                    <a:srgbClr val="080808"/>
                  </a:solidFill>
                  <a:latin typeface="Times New Roman" pitchFamily="18" charset="0"/>
                </a:rPr>
                <a:t>15 lb</a:t>
              </a:r>
            </a:p>
          </p:txBody>
        </p:sp>
        <p:sp>
          <p:nvSpPr>
            <p:cNvPr id="82" name="Rectangle 63"/>
            <p:cNvSpPr>
              <a:spLocks noChangeArrowheads="1"/>
            </p:cNvSpPr>
            <p:nvPr/>
          </p:nvSpPr>
          <p:spPr bwMode="auto">
            <a:xfrm>
              <a:off x="3786182" y="3071811"/>
              <a:ext cx="1643074" cy="1357322"/>
            </a:xfrm>
            <a:prstGeom prst="rect">
              <a:avLst/>
            </a:prstGeom>
            <a:solidFill>
              <a:srgbClr val="FFFF00"/>
            </a:solidFill>
            <a:ln w="9525">
              <a:solidFill>
                <a:schemeClr val="bg1"/>
              </a:solidFill>
              <a:miter lim="800000"/>
              <a:headEnd/>
              <a:tailEnd/>
            </a:ln>
            <a:effectLst/>
          </p:spPr>
          <p:txBody>
            <a:bodyPr wrap="none" anchor="ctr"/>
            <a:lstStyle/>
            <a:p>
              <a:pPr algn="ctr"/>
              <a:r>
                <a:rPr lang="en-US" sz="2000" dirty="0">
                  <a:solidFill>
                    <a:srgbClr val="080808"/>
                  </a:solidFill>
                  <a:latin typeface="Times New Roman" pitchFamily="18" charset="0"/>
                </a:rPr>
                <a:t>30</a:t>
              </a:r>
              <a:r>
                <a:rPr lang="en-US" sz="2000" b="0" dirty="0">
                  <a:solidFill>
                    <a:srgbClr val="080808"/>
                  </a:solidFill>
                  <a:latin typeface="Times New Roman" pitchFamily="18" charset="0"/>
                </a:rPr>
                <a:t> lb</a:t>
              </a:r>
            </a:p>
          </p:txBody>
        </p:sp>
        <p:sp>
          <p:nvSpPr>
            <p:cNvPr id="83" name="Rectangle 63" descr="20 lb."/>
            <p:cNvSpPr>
              <a:spLocks noChangeArrowheads="1"/>
            </p:cNvSpPr>
            <p:nvPr/>
          </p:nvSpPr>
          <p:spPr bwMode="auto">
            <a:xfrm>
              <a:off x="3786182" y="3071811"/>
              <a:ext cx="1643074" cy="1357322"/>
            </a:xfrm>
            <a:prstGeom prst="rect">
              <a:avLst/>
            </a:prstGeom>
            <a:solidFill>
              <a:srgbClr val="FFFF00"/>
            </a:solidFill>
            <a:ln w="9525">
              <a:solidFill>
                <a:schemeClr val="bg1"/>
              </a:solidFill>
              <a:miter lim="800000"/>
              <a:headEnd/>
              <a:tailEnd/>
            </a:ln>
            <a:effectLst/>
          </p:spPr>
          <p:txBody>
            <a:bodyPr wrap="none" anchor="ctr"/>
            <a:lstStyle/>
            <a:p>
              <a:pPr algn="ctr"/>
              <a:r>
                <a:rPr lang="en-US" sz="2000" dirty="0">
                  <a:solidFill>
                    <a:srgbClr val="080808"/>
                  </a:solidFill>
                  <a:latin typeface="Times New Roman" pitchFamily="18" charset="0"/>
                </a:rPr>
                <a:t>20</a:t>
              </a:r>
              <a:r>
                <a:rPr lang="en-US" sz="2000" b="0" dirty="0">
                  <a:solidFill>
                    <a:srgbClr val="080808"/>
                  </a:solidFill>
                  <a:latin typeface="Times New Roman" pitchFamily="18" charset="0"/>
                </a:rPr>
                <a:t> lb</a:t>
              </a:r>
            </a:p>
          </p:txBody>
        </p:sp>
      </p:grpSp>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2406" name="Rectangle 6"/>
          <p:cNvSpPr>
            <a:spLocks noGrp="1" noChangeArrowheads="1"/>
          </p:cNvSpPr>
          <p:nvPr>
            <p:ph type="title"/>
          </p:nvPr>
        </p:nvSpPr>
        <p:spPr>
          <a:xfrm>
            <a:off x="214282" y="428605"/>
            <a:ext cx="8715436" cy="1143008"/>
          </a:xfrm>
        </p:spPr>
        <p:txBody>
          <a:bodyPr>
            <a:normAutofit fontScale="90000"/>
          </a:bodyPr>
          <a:lstStyle/>
          <a:p>
            <a:pPr algn="ctr">
              <a:lnSpc>
                <a:spcPct val="85000"/>
              </a:lnSpc>
            </a:pPr>
            <a:r>
              <a:rPr lang="en-US" sz="4000" dirty="0">
                <a:solidFill>
                  <a:srgbClr val="FF9900"/>
                </a:solidFill>
                <a:effectLst/>
              </a:rPr>
              <a:t>Shift Test Pattern</a:t>
            </a:r>
            <a:br>
              <a:rPr lang="en-US" sz="4000" dirty="0">
                <a:solidFill>
                  <a:srgbClr val="FF9900"/>
                </a:solidFill>
                <a:effectLst/>
              </a:rPr>
            </a:br>
            <a:r>
              <a:rPr lang="en-US" sz="3200" dirty="0">
                <a:solidFill>
                  <a:srgbClr val="FF9900"/>
                </a:solidFill>
                <a:effectLst/>
              </a:rPr>
              <a:t>        A Test Load of </a:t>
            </a:r>
            <a:r>
              <a:rPr lang="en-US" sz="2800" dirty="0">
                <a:solidFill>
                  <a:srgbClr val="FF9900"/>
                </a:solidFill>
                <a:effectLst/>
              </a:rPr>
              <a:t>1/3 Scale Capacity ( 30-35 % )</a:t>
            </a:r>
          </a:p>
        </p:txBody>
      </p:sp>
      <p:sp>
        <p:nvSpPr>
          <p:cNvPr id="102468" name="Text Box 68"/>
          <p:cNvSpPr txBox="1">
            <a:spLocks noChangeArrowheads="1"/>
          </p:cNvSpPr>
          <p:nvPr/>
        </p:nvSpPr>
        <p:spPr bwMode="auto">
          <a:xfrm>
            <a:off x="571500" y="2363790"/>
            <a:ext cx="1487488" cy="954107"/>
          </a:xfrm>
          <a:prstGeom prst="rect">
            <a:avLst/>
          </a:prstGeom>
          <a:noFill/>
          <a:ln w="9525">
            <a:noFill/>
            <a:miter lim="800000"/>
            <a:headEnd/>
            <a:tailEnd/>
          </a:ln>
          <a:effectLst/>
        </p:spPr>
        <p:txBody>
          <a:bodyPr>
            <a:spAutoFit/>
          </a:bodyPr>
          <a:lstStyle/>
          <a:p>
            <a:pPr algn="l">
              <a:spcBef>
                <a:spcPct val="50000"/>
              </a:spcBef>
            </a:pPr>
            <a:r>
              <a:rPr lang="en-US" sz="2800" b="0" dirty="0">
                <a:solidFill>
                  <a:schemeClr val="tx1"/>
                </a:solidFill>
                <a:latin typeface="Times New Roman" pitchFamily="18" charset="0"/>
              </a:rPr>
              <a:t>1</a:t>
            </a:r>
            <a:r>
              <a:rPr lang="en-US" sz="2800" b="0" baseline="30000" dirty="0">
                <a:solidFill>
                  <a:schemeClr val="tx1"/>
                </a:solidFill>
                <a:latin typeface="Times New Roman" pitchFamily="18" charset="0"/>
              </a:rPr>
              <a:t>st</a:t>
            </a:r>
            <a:r>
              <a:rPr lang="en-US" sz="2800" b="0" dirty="0">
                <a:solidFill>
                  <a:schemeClr val="tx1"/>
                </a:solidFill>
                <a:latin typeface="Times New Roman" pitchFamily="18" charset="0"/>
              </a:rPr>
              <a:t> quadrant</a:t>
            </a:r>
          </a:p>
        </p:txBody>
      </p:sp>
      <p:sp>
        <p:nvSpPr>
          <p:cNvPr id="102469" name="Text Box 69"/>
          <p:cNvSpPr txBox="1">
            <a:spLocks noChangeArrowheads="1"/>
          </p:cNvSpPr>
          <p:nvPr/>
        </p:nvSpPr>
        <p:spPr bwMode="auto">
          <a:xfrm>
            <a:off x="7270750" y="2424114"/>
            <a:ext cx="1430338" cy="954107"/>
          </a:xfrm>
          <a:prstGeom prst="rect">
            <a:avLst/>
          </a:prstGeom>
          <a:noFill/>
          <a:ln w="9525">
            <a:noFill/>
            <a:miter lim="800000"/>
            <a:headEnd/>
            <a:tailEnd/>
          </a:ln>
          <a:effectLst/>
        </p:spPr>
        <p:txBody>
          <a:bodyPr>
            <a:spAutoFit/>
          </a:bodyPr>
          <a:lstStyle/>
          <a:p>
            <a:pPr algn="l"/>
            <a:r>
              <a:rPr lang="en-US" sz="2800" b="0" dirty="0">
                <a:solidFill>
                  <a:schemeClr val="tx1"/>
                </a:solidFill>
                <a:latin typeface="Times New Roman" pitchFamily="18" charset="0"/>
              </a:rPr>
              <a:t>2</a:t>
            </a:r>
            <a:r>
              <a:rPr lang="en-US" sz="2800" b="0" baseline="30000" dirty="0">
                <a:solidFill>
                  <a:schemeClr val="tx1"/>
                </a:solidFill>
                <a:latin typeface="Times New Roman" pitchFamily="18" charset="0"/>
              </a:rPr>
              <a:t>nd</a:t>
            </a:r>
          </a:p>
          <a:p>
            <a:pPr algn="l"/>
            <a:r>
              <a:rPr lang="en-US" sz="2800" b="0" dirty="0">
                <a:solidFill>
                  <a:schemeClr val="tx1"/>
                </a:solidFill>
                <a:latin typeface="Times New Roman" pitchFamily="18" charset="0"/>
              </a:rPr>
              <a:t>quadrant</a:t>
            </a:r>
          </a:p>
        </p:txBody>
      </p:sp>
      <p:sp>
        <p:nvSpPr>
          <p:cNvPr id="102470" name="Text Box 70"/>
          <p:cNvSpPr txBox="1">
            <a:spLocks noChangeArrowheads="1"/>
          </p:cNvSpPr>
          <p:nvPr/>
        </p:nvSpPr>
        <p:spPr bwMode="auto">
          <a:xfrm>
            <a:off x="7269165" y="4137026"/>
            <a:ext cx="1438275" cy="954107"/>
          </a:xfrm>
          <a:prstGeom prst="rect">
            <a:avLst/>
          </a:prstGeom>
          <a:noFill/>
          <a:ln w="9525">
            <a:noFill/>
            <a:miter lim="800000"/>
            <a:headEnd/>
            <a:tailEnd/>
          </a:ln>
          <a:effectLst/>
        </p:spPr>
        <p:txBody>
          <a:bodyPr>
            <a:spAutoFit/>
          </a:bodyPr>
          <a:lstStyle/>
          <a:p>
            <a:pPr algn="l">
              <a:spcBef>
                <a:spcPct val="50000"/>
              </a:spcBef>
            </a:pPr>
            <a:r>
              <a:rPr lang="en-US" sz="2800" b="0" dirty="0">
                <a:solidFill>
                  <a:schemeClr val="tx1"/>
                </a:solidFill>
                <a:latin typeface="Times New Roman" pitchFamily="18" charset="0"/>
              </a:rPr>
              <a:t>3</a:t>
            </a:r>
            <a:r>
              <a:rPr lang="en-US" sz="2800" b="0" baseline="30000" dirty="0">
                <a:solidFill>
                  <a:schemeClr val="tx1"/>
                </a:solidFill>
                <a:latin typeface="Times New Roman" pitchFamily="18" charset="0"/>
              </a:rPr>
              <a:t>rd</a:t>
            </a:r>
            <a:r>
              <a:rPr lang="en-US" sz="2800" b="0" dirty="0">
                <a:solidFill>
                  <a:schemeClr val="tx1"/>
                </a:solidFill>
                <a:latin typeface="Times New Roman" pitchFamily="18" charset="0"/>
              </a:rPr>
              <a:t>  quadrant</a:t>
            </a:r>
          </a:p>
        </p:txBody>
      </p:sp>
      <p:sp>
        <p:nvSpPr>
          <p:cNvPr id="102471" name="Text Box 71"/>
          <p:cNvSpPr txBox="1">
            <a:spLocks noChangeArrowheads="1"/>
          </p:cNvSpPr>
          <p:nvPr/>
        </p:nvSpPr>
        <p:spPr bwMode="auto">
          <a:xfrm>
            <a:off x="493713" y="4165602"/>
            <a:ext cx="1511300" cy="954107"/>
          </a:xfrm>
          <a:prstGeom prst="rect">
            <a:avLst/>
          </a:prstGeom>
          <a:noFill/>
          <a:ln w="9525">
            <a:noFill/>
            <a:miter lim="800000"/>
            <a:headEnd/>
            <a:tailEnd/>
          </a:ln>
          <a:effectLst/>
        </p:spPr>
        <p:txBody>
          <a:bodyPr>
            <a:spAutoFit/>
          </a:bodyPr>
          <a:lstStyle/>
          <a:p>
            <a:pPr algn="l">
              <a:spcBef>
                <a:spcPct val="50000"/>
              </a:spcBef>
            </a:pPr>
            <a:r>
              <a:rPr lang="en-US" sz="2800" b="0" dirty="0">
                <a:solidFill>
                  <a:schemeClr val="tx1"/>
                </a:solidFill>
                <a:latin typeface="Times New Roman" pitchFamily="18" charset="0"/>
              </a:rPr>
              <a:t>4</a:t>
            </a:r>
            <a:r>
              <a:rPr lang="en-US" sz="2800" b="0" baseline="30000" dirty="0">
                <a:solidFill>
                  <a:schemeClr val="tx1"/>
                </a:solidFill>
                <a:latin typeface="Times New Roman" pitchFamily="18" charset="0"/>
              </a:rPr>
              <a:t>th</a:t>
            </a:r>
            <a:r>
              <a:rPr lang="en-US" sz="2800" b="0" dirty="0">
                <a:solidFill>
                  <a:schemeClr val="tx1"/>
                </a:solidFill>
                <a:latin typeface="Times New Roman" pitchFamily="18" charset="0"/>
              </a:rPr>
              <a:t>  quadrant</a:t>
            </a:r>
          </a:p>
        </p:txBody>
      </p:sp>
      <p:grpSp>
        <p:nvGrpSpPr>
          <p:cNvPr id="9" name="Group 8" descr="Test loads specified in N.1.3.">
            <a:extLst>
              <a:ext uri="{FF2B5EF4-FFF2-40B4-BE49-F238E27FC236}">
                <a16:creationId xmlns:a16="http://schemas.microsoft.com/office/drawing/2014/main" id="{26D778EB-1969-4AF2-0543-5AD5F5BDAB0B}"/>
              </a:ext>
            </a:extLst>
          </p:cNvPr>
          <p:cNvGrpSpPr/>
          <p:nvPr/>
        </p:nvGrpSpPr>
        <p:grpSpPr>
          <a:xfrm>
            <a:off x="2322515" y="2170113"/>
            <a:ext cx="4479925" cy="4056062"/>
            <a:chOff x="2322515" y="2170113"/>
            <a:chExt cx="4479925" cy="4056062"/>
          </a:xfrm>
        </p:grpSpPr>
        <p:grpSp>
          <p:nvGrpSpPr>
            <p:cNvPr id="2" name="Group 2"/>
            <p:cNvGrpSpPr>
              <a:grpSpLocks/>
            </p:cNvGrpSpPr>
            <p:nvPr/>
          </p:nvGrpSpPr>
          <p:grpSpPr bwMode="auto">
            <a:xfrm>
              <a:off x="2322515" y="2170113"/>
              <a:ext cx="4479925" cy="4056062"/>
              <a:chOff x="2117" y="1322"/>
              <a:chExt cx="2823" cy="2555"/>
            </a:xfrm>
          </p:grpSpPr>
          <p:sp>
            <p:nvSpPr>
              <p:cNvPr id="102403" name="Rectangle 3"/>
              <p:cNvSpPr>
                <a:spLocks noChangeArrowheads="1"/>
              </p:cNvSpPr>
              <p:nvPr/>
            </p:nvSpPr>
            <p:spPr bwMode="auto">
              <a:xfrm>
                <a:off x="2117" y="1322"/>
                <a:ext cx="2823" cy="2555"/>
              </a:xfrm>
              <a:prstGeom prst="rect">
                <a:avLst/>
              </a:prstGeom>
              <a:solidFill>
                <a:srgbClr val="B2B2B2"/>
              </a:solidFill>
              <a:ln w="12700">
                <a:solidFill>
                  <a:schemeClr val="tx1"/>
                </a:solidFill>
                <a:miter lim="800000"/>
                <a:headEnd/>
                <a:tailEnd/>
              </a:ln>
              <a:effectLst/>
            </p:spPr>
            <p:txBody>
              <a:bodyPr wrap="none" anchor="ctr"/>
              <a:lstStyle/>
              <a:p>
                <a:endParaRPr lang="en-US" dirty="0"/>
              </a:p>
            </p:txBody>
          </p:sp>
          <p:sp>
            <p:nvSpPr>
              <p:cNvPr id="102404" name="Line 4"/>
              <p:cNvSpPr>
                <a:spLocks noChangeShapeType="1"/>
              </p:cNvSpPr>
              <p:nvPr/>
            </p:nvSpPr>
            <p:spPr bwMode="auto">
              <a:xfrm>
                <a:off x="2117" y="3305"/>
                <a:ext cx="2822" cy="7"/>
              </a:xfrm>
              <a:prstGeom prst="line">
                <a:avLst/>
              </a:prstGeom>
              <a:noFill/>
              <a:ln w="9525">
                <a:solidFill>
                  <a:schemeClr val="tx1"/>
                </a:solidFill>
                <a:round/>
                <a:headEnd/>
                <a:tailEnd/>
              </a:ln>
              <a:effectLst/>
            </p:spPr>
            <p:txBody>
              <a:bodyPr/>
              <a:lstStyle/>
              <a:p>
                <a:endParaRPr lang="en-US" dirty="0"/>
              </a:p>
            </p:txBody>
          </p:sp>
        </p:grpSp>
        <p:sp>
          <p:nvSpPr>
            <p:cNvPr id="102405" name="Rectangle 5"/>
            <p:cNvSpPr>
              <a:spLocks noChangeArrowheads="1"/>
            </p:cNvSpPr>
            <p:nvPr/>
          </p:nvSpPr>
          <p:spPr bwMode="auto">
            <a:xfrm>
              <a:off x="2379663" y="2217738"/>
              <a:ext cx="4375150" cy="3086100"/>
            </a:xfrm>
            <a:prstGeom prst="rect">
              <a:avLst/>
            </a:prstGeom>
            <a:solidFill>
              <a:srgbClr val="DDDDDD"/>
            </a:solidFill>
            <a:ln w="9525">
              <a:solidFill>
                <a:schemeClr val="tx1"/>
              </a:solidFill>
              <a:miter lim="800000"/>
              <a:headEnd/>
              <a:tailEnd/>
            </a:ln>
            <a:effectLst/>
          </p:spPr>
          <p:txBody>
            <a:bodyPr wrap="none" anchor="ctr"/>
            <a:lstStyle/>
            <a:p>
              <a:endParaRPr lang="en-US" dirty="0"/>
            </a:p>
          </p:txBody>
        </p:sp>
        <p:sp>
          <p:nvSpPr>
            <p:cNvPr id="102407" name="Line 7"/>
            <p:cNvSpPr>
              <a:spLocks noChangeShapeType="1"/>
            </p:cNvSpPr>
            <p:nvPr/>
          </p:nvSpPr>
          <p:spPr bwMode="auto">
            <a:xfrm>
              <a:off x="2322515" y="3771900"/>
              <a:ext cx="4478337" cy="0"/>
            </a:xfrm>
            <a:prstGeom prst="line">
              <a:avLst/>
            </a:prstGeom>
            <a:noFill/>
            <a:ln w="9525">
              <a:solidFill>
                <a:srgbClr val="080808"/>
              </a:solidFill>
              <a:prstDash val="dashDot"/>
              <a:round/>
              <a:headEnd/>
              <a:tailEnd/>
            </a:ln>
            <a:effectLst/>
          </p:spPr>
          <p:txBody>
            <a:bodyPr/>
            <a:lstStyle/>
            <a:p>
              <a:endParaRPr lang="en-US" dirty="0"/>
            </a:p>
          </p:txBody>
        </p:sp>
        <p:sp>
          <p:nvSpPr>
            <p:cNvPr id="102408" name="Line 8"/>
            <p:cNvSpPr>
              <a:spLocks noChangeShapeType="1"/>
            </p:cNvSpPr>
            <p:nvPr/>
          </p:nvSpPr>
          <p:spPr bwMode="auto">
            <a:xfrm>
              <a:off x="4560890" y="2171701"/>
              <a:ext cx="22225" cy="3143250"/>
            </a:xfrm>
            <a:prstGeom prst="line">
              <a:avLst/>
            </a:prstGeom>
            <a:noFill/>
            <a:ln w="9525">
              <a:solidFill>
                <a:srgbClr val="080808"/>
              </a:solidFill>
              <a:prstDash val="dashDot"/>
              <a:round/>
              <a:headEnd/>
              <a:tailEnd/>
            </a:ln>
            <a:effectLst/>
          </p:spPr>
          <p:txBody>
            <a:bodyPr/>
            <a:lstStyle/>
            <a:p>
              <a:endParaRPr lang="en-US" dirty="0"/>
            </a:p>
          </p:txBody>
        </p:sp>
        <p:grpSp>
          <p:nvGrpSpPr>
            <p:cNvPr id="3" name="Group 11"/>
            <p:cNvGrpSpPr>
              <a:grpSpLocks/>
            </p:cNvGrpSpPr>
            <p:nvPr/>
          </p:nvGrpSpPr>
          <p:grpSpPr bwMode="auto">
            <a:xfrm>
              <a:off x="4906963" y="5500688"/>
              <a:ext cx="1206500" cy="266700"/>
              <a:chOff x="4625" y="2349"/>
              <a:chExt cx="759" cy="168"/>
            </a:xfrm>
          </p:grpSpPr>
          <p:grpSp>
            <p:nvGrpSpPr>
              <p:cNvPr id="4" name="Group 12"/>
              <p:cNvGrpSpPr>
                <a:grpSpLocks/>
              </p:cNvGrpSpPr>
              <p:nvPr/>
            </p:nvGrpSpPr>
            <p:grpSpPr bwMode="auto">
              <a:xfrm>
                <a:off x="4629" y="2349"/>
                <a:ext cx="755" cy="65"/>
                <a:chOff x="2282" y="1183"/>
                <a:chExt cx="755" cy="65"/>
              </a:xfrm>
            </p:grpSpPr>
            <p:sp>
              <p:nvSpPr>
                <p:cNvPr id="102413" name="Rectangle 13"/>
                <p:cNvSpPr>
                  <a:spLocks noChangeArrowheads="1"/>
                </p:cNvSpPr>
                <p:nvPr/>
              </p:nvSpPr>
              <p:spPr bwMode="auto">
                <a:xfrm>
                  <a:off x="2282" y="1183"/>
                  <a:ext cx="56" cy="65"/>
                </a:xfrm>
                <a:prstGeom prst="rect">
                  <a:avLst/>
                </a:prstGeom>
                <a:solidFill>
                  <a:srgbClr val="993300"/>
                </a:solidFill>
                <a:ln w="9525">
                  <a:solidFill>
                    <a:schemeClr val="tx1"/>
                  </a:solidFill>
                  <a:miter lim="800000"/>
                  <a:headEnd/>
                  <a:tailEnd/>
                </a:ln>
                <a:effectLst/>
              </p:spPr>
              <p:txBody>
                <a:bodyPr wrap="none" anchor="ctr"/>
                <a:lstStyle/>
                <a:p>
                  <a:endParaRPr lang="en-US" dirty="0"/>
                </a:p>
              </p:txBody>
            </p:sp>
            <p:sp>
              <p:nvSpPr>
                <p:cNvPr id="102414" name="Rectangle 14"/>
                <p:cNvSpPr>
                  <a:spLocks noChangeArrowheads="1"/>
                </p:cNvSpPr>
                <p:nvPr/>
              </p:nvSpPr>
              <p:spPr bwMode="auto">
                <a:xfrm>
                  <a:off x="2373" y="1183"/>
                  <a:ext cx="56" cy="65"/>
                </a:xfrm>
                <a:prstGeom prst="rect">
                  <a:avLst/>
                </a:prstGeom>
                <a:solidFill>
                  <a:srgbClr val="993300"/>
                </a:solidFill>
                <a:ln w="9525">
                  <a:solidFill>
                    <a:schemeClr val="tx1"/>
                  </a:solidFill>
                  <a:miter lim="800000"/>
                  <a:headEnd/>
                  <a:tailEnd/>
                </a:ln>
                <a:effectLst/>
              </p:spPr>
              <p:txBody>
                <a:bodyPr wrap="none" anchor="ctr"/>
                <a:lstStyle/>
                <a:p>
                  <a:endParaRPr lang="en-US" dirty="0"/>
                </a:p>
              </p:txBody>
            </p:sp>
            <p:sp>
              <p:nvSpPr>
                <p:cNvPr id="102415" name="Rectangle 15"/>
                <p:cNvSpPr>
                  <a:spLocks noChangeArrowheads="1"/>
                </p:cNvSpPr>
                <p:nvPr/>
              </p:nvSpPr>
              <p:spPr bwMode="auto">
                <a:xfrm>
                  <a:off x="2458" y="1183"/>
                  <a:ext cx="56" cy="65"/>
                </a:xfrm>
                <a:prstGeom prst="rect">
                  <a:avLst/>
                </a:prstGeom>
                <a:solidFill>
                  <a:srgbClr val="993300"/>
                </a:solidFill>
                <a:ln w="9525">
                  <a:solidFill>
                    <a:schemeClr val="tx1"/>
                  </a:solidFill>
                  <a:miter lim="800000"/>
                  <a:headEnd/>
                  <a:tailEnd/>
                </a:ln>
                <a:effectLst/>
              </p:spPr>
              <p:txBody>
                <a:bodyPr wrap="none" anchor="ctr"/>
                <a:lstStyle/>
                <a:p>
                  <a:endParaRPr lang="en-US" dirty="0"/>
                </a:p>
              </p:txBody>
            </p:sp>
            <p:sp>
              <p:nvSpPr>
                <p:cNvPr id="102416" name="Rectangle 16"/>
                <p:cNvSpPr>
                  <a:spLocks noChangeArrowheads="1"/>
                </p:cNvSpPr>
                <p:nvPr/>
              </p:nvSpPr>
              <p:spPr bwMode="auto">
                <a:xfrm>
                  <a:off x="2543" y="1183"/>
                  <a:ext cx="56" cy="65"/>
                </a:xfrm>
                <a:prstGeom prst="rect">
                  <a:avLst/>
                </a:prstGeom>
                <a:solidFill>
                  <a:srgbClr val="993300"/>
                </a:solidFill>
                <a:ln w="9525">
                  <a:solidFill>
                    <a:schemeClr val="tx1"/>
                  </a:solidFill>
                  <a:miter lim="800000"/>
                  <a:headEnd/>
                  <a:tailEnd/>
                </a:ln>
                <a:effectLst/>
              </p:spPr>
              <p:txBody>
                <a:bodyPr wrap="none" anchor="ctr"/>
                <a:lstStyle/>
                <a:p>
                  <a:endParaRPr lang="en-US" dirty="0"/>
                </a:p>
              </p:txBody>
            </p:sp>
            <p:sp>
              <p:nvSpPr>
                <p:cNvPr id="102417" name="Rectangle 17"/>
                <p:cNvSpPr>
                  <a:spLocks noChangeArrowheads="1"/>
                </p:cNvSpPr>
                <p:nvPr/>
              </p:nvSpPr>
              <p:spPr bwMode="auto">
                <a:xfrm>
                  <a:off x="2635" y="1183"/>
                  <a:ext cx="56" cy="65"/>
                </a:xfrm>
                <a:prstGeom prst="rect">
                  <a:avLst/>
                </a:prstGeom>
                <a:solidFill>
                  <a:srgbClr val="993300"/>
                </a:solidFill>
                <a:ln w="9525">
                  <a:solidFill>
                    <a:schemeClr val="tx1"/>
                  </a:solidFill>
                  <a:miter lim="800000"/>
                  <a:headEnd/>
                  <a:tailEnd/>
                </a:ln>
                <a:effectLst/>
              </p:spPr>
              <p:txBody>
                <a:bodyPr wrap="none" anchor="ctr"/>
                <a:lstStyle/>
                <a:p>
                  <a:endParaRPr lang="en-US" dirty="0"/>
                </a:p>
              </p:txBody>
            </p:sp>
            <p:sp>
              <p:nvSpPr>
                <p:cNvPr id="102418" name="Rectangle 18"/>
                <p:cNvSpPr>
                  <a:spLocks noChangeArrowheads="1"/>
                </p:cNvSpPr>
                <p:nvPr/>
              </p:nvSpPr>
              <p:spPr bwMode="auto">
                <a:xfrm>
                  <a:off x="2719" y="1183"/>
                  <a:ext cx="56" cy="65"/>
                </a:xfrm>
                <a:prstGeom prst="rect">
                  <a:avLst/>
                </a:prstGeom>
                <a:solidFill>
                  <a:srgbClr val="993300"/>
                </a:solidFill>
                <a:ln w="9525">
                  <a:solidFill>
                    <a:schemeClr val="tx1"/>
                  </a:solidFill>
                  <a:miter lim="800000"/>
                  <a:headEnd/>
                  <a:tailEnd/>
                </a:ln>
                <a:effectLst/>
              </p:spPr>
              <p:txBody>
                <a:bodyPr wrap="none" anchor="ctr"/>
                <a:lstStyle/>
                <a:p>
                  <a:endParaRPr lang="en-US" dirty="0"/>
                </a:p>
              </p:txBody>
            </p:sp>
            <p:sp>
              <p:nvSpPr>
                <p:cNvPr id="102419" name="Rectangle 19"/>
                <p:cNvSpPr>
                  <a:spLocks noChangeArrowheads="1"/>
                </p:cNvSpPr>
                <p:nvPr/>
              </p:nvSpPr>
              <p:spPr bwMode="auto">
                <a:xfrm>
                  <a:off x="2804" y="1183"/>
                  <a:ext cx="56" cy="65"/>
                </a:xfrm>
                <a:prstGeom prst="rect">
                  <a:avLst/>
                </a:prstGeom>
                <a:solidFill>
                  <a:srgbClr val="993300"/>
                </a:solidFill>
                <a:ln w="9525">
                  <a:solidFill>
                    <a:schemeClr val="tx1"/>
                  </a:solidFill>
                  <a:miter lim="800000"/>
                  <a:headEnd/>
                  <a:tailEnd/>
                </a:ln>
                <a:effectLst/>
              </p:spPr>
              <p:txBody>
                <a:bodyPr wrap="none" anchor="ctr"/>
                <a:lstStyle/>
                <a:p>
                  <a:endParaRPr lang="en-US" dirty="0"/>
                </a:p>
              </p:txBody>
            </p:sp>
            <p:sp>
              <p:nvSpPr>
                <p:cNvPr id="102420" name="Rectangle 20"/>
                <p:cNvSpPr>
                  <a:spLocks noChangeArrowheads="1"/>
                </p:cNvSpPr>
                <p:nvPr/>
              </p:nvSpPr>
              <p:spPr bwMode="auto">
                <a:xfrm>
                  <a:off x="2889" y="1183"/>
                  <a:ext cx="56" cy="65"/>
                </a:xfrm>
                <a:prstGeom prst="rect">
                  <a:avLst/>
                </a:prstGeom>
                <a:solidFill>
                  <a:srgbClr val="993300"/>
                </a:solidFill>
                <a:ln w="9525">
                  <a:solidFill>
                    <a:schemeClr val="tx1"/>
                  </a:solidFill>
                  <a:miter lim="800000"/>
                  <a:headEnd/>
                  <a:tailEnd/>
                </a:ln>
                <a:effectLst/>
              </p:spPr>
              <p:txBody>
                <a:bodyPr wrap="none" anchor="ctr"/>
                <a:lstStyle/>
                <a:p>
                  <a:endParaRPr lang="en-US" dirty="0"/>
                </a:p>
              </p:txBody>
            </p:sp>
            <p:sp>
              <p:nvSpPr>
                <p:cNvPr id="102421" name="Rectangle 21"/>
                <p:cNvSpPr>
                  <a:spLocks noChangeArrowheads="1"/>
                </p:cNvSpPr>
                <p:nvPr/>
              </p:nvSpPr>
              <p:spPr bwMode="auto">
                <a:xfrm>
                  <a:off x="2981" y="1183"/>
                  <a:ext cx="56" cy="65"/>
                </a:xfrm>
                <a:prstGeom prst="rect">
                  <a:avLst/>
                </a:prstGeom>
                <a:solidFill>
                  <a:srgbClr val="993300"/>
                </a:solidFill>
                <a:ln w="9525">
                  <a:solidFill>
                    <a:schemeClr val="tx1"/>
                  </a:solidFill>
                  <a:miter lim="800000"/>
                  <a:headEnd/>
                  <a:tailEnd/>
                </a:ln>
                <a:effectLst/>
              </p:spPr>
              <p:txBody>
                <a:bodyPr wrap="none" anchor="ctr"/>
                <a:lstStyle/>
                <a:p>
                  <a:endParaRPr lang="en-US" dirty="0"/>
                </a:p>
              </p:txBody>
            </p:sp>
          </p:grpSp>
          <p:grpSp>
            <p:nvGrpSpPr>
              <p:cNvPr id="5" name="Group 22"/>
              <p:cNvGrpSpPr>
                <a:grpSpLocks/>
              </p:cNvGrpSpPr>
              <p:nvPr/>
            </p:nvGrpSpPr>
            <p:grpSpPr bwMode="auto">
              <a:xfrm>
                <a:off x="4625" y="2452"/>
                <a:ext cx="755" cy="65"/>
                <a:chOff x="2282" y="1183"/>
                <a:chExt cx="755" cy="65"/>
              </a:xfrm>
            </p:grpSpPr>
            <p:sp>
              <p:nvSpPr>
                <p:cNvPr id="102423" name="Rectangle 23"/>
                <p:cNvSpPr>
                  <a:spLocks noChangeArrowheads="1"/>
                </p:cNvSpPr>
                <p:nvPr/>
              </p:nvSpPr>
              <p:spPr bwMode="auto">
                <a:xfrm>
                  <a:off x="2282" y="1183"/>
                  <a:ext cx="56" cy="65"/>
                </a:xfrm>
                <a:prstGeom prst="rect">
                  <a:avLst/>
                </a:prstGeom>
                <a:solidFill>
                  <a:srgbClr val="993300"/>
                </a:solidFill>
                <a:ln w="9525">
                  <a:solidFill>
                    <a:schemeClr val="tx1"/>
                  </a:solidFill>
                  <a:miter lim="800000"/>
                  <a:headEnd/>
                  <a:tailEnd/>
                </a:ln>
                <a:effectLst/>
              </p:spPr>
              <p:txBody>
                <a:bodyPr wrap="none" anchor="ctr"/>
                <a:lstStyle/>
                <a:p>
                  <a:endParaRPr lang="en-US" dirty="0"/>
                </a:p>
              </p:txBody>
            </p:sp>
            <p:sp>
              <p:nvSpPr>
                <p:cNvPr id="102424" name="Rectangle 24"/>
                <p:cNvSpPr>
                  <a:spLocks noChangeArrowheads="1"/>
                </p:cNvSpPr>
                <p:nvPr/>
              </p:nvSpPr>
              <p:spPr bwMode="auto">
                <a:xfrm>
                  <a:off x="2373" y="1183"/>
                  <a:ext cx="56" cy="65"/>
                </a:xfrm>
                <a:prstGeom prst="rect">
                  <a:avLst/>
                </a:prstGeom>
                <a:solidFill>
                  <a:srgbClr val="993300"/>
                </a:solidFill>
                <a:ln w="9525">
                  <a:solidFill>
                    <a:schemeClr val="tx1"/>
                  </a:solidFill>
                  <a:miter lim="800000"/>
                  <a:headEnd/>
                  <a:tailEnd/>
                </a:ln>
                <a:effectLst/>
              </p:spPr>
              <p:txBody>
                <a:bodyPr wrap="none" anchor="ctr"/>
                <a:lstStyle/>
                <a:p>
                  <a:endParaRPr lang="en-US" dirty="0"/>
                </a:p>
              </p:txBody>
            </p:sp>
            <p:sp>
              <p:nvSpPr>
                <p:cNvPr id="102425" name="Rectangle 25"/>
                <p:cNvSpPr>
                  <a:spLocks noChangeArrowheads="1"/>
                </p:cNvSpPr>
                <p:nvPr/>
              </p:nvSpPr>
              <p:spPr bwMode="auto">
                <a:xfrm>
                  <a:off x="2458" y="1183"/>
                  <a:ext cx="56" cy="65"/>
                </a:xfrm>
                <a:prstGeom prst="rect">
                  <a:avLst/>
                </a:prstGeom>
                <a:solidFill>
                  <a:srgbClr val="993300"/>
                </a:solidFill>
                <a:ln w="9525">
                  <a:solidFill>
                    <a:schemeClr val="tx1"/>
                  </a:solidFill>
                  <a:miter lim="800000"/>
                  <a:headEnd/>
                  <a:tailEnd/>
                </a:ln>
                <a:effectLst/>
              </p:spPr>
              <p:txBody>
                <a:bodyPr wrap="none" anchor="ctr"/>
                <a:lstStyle/>
                <a:p>
                  <a:endParaRPr lang="en-US" dirty="0"/>
                </a:p>
              </p:txBody>
            </p:sp>
            <p:sp>
              <p:nvSpPr>
                <p:cNvPr id="102426" name="Rectangle 26"/>
                <p:cNvSpPr>
                  <a:spLocks noChangeArrowheads="1"/>
                </p:cNvSpPr>
                <p:nvPr/>
              </p:nvSpPr>
              <p:spPr bwMode="auto">
                <a:xfrm>
                  <a:off x="2543" y="1183"/>
                  <a:ext cx="56" cy="65"/>
                </a:xfrm>
                <a:prstGeom prst="rect">
                  <a:avLst/>
                </a:prstGeom>
                <a:solidFill>
                  <a:srgbClr val="993300"/>
                </a:solidFill>
                <a:ln w="9525">
                  <a:solidFill>
                    <a:schemeClr val="tx1"/>
                  </a:solidFill>
                  <a:miter lim="800000"/>
                  <a:headEnd/>
                  <a:tailEnd/>
                </a:ln>
                <a:effectLst/>
              </p:spPr>
              <p:txBody>
                <a:bodyPr wrap="none" anchor="ctr"/>
                <a:lstStyle/>
                <a:p>
                  <a:endParaRPr lang="en-US" dirty="0"/>
                </a:p>
              </p:txBody>
            </p:sp>
            <p:sp>
              <p:nvSpPr>
                <p:cNvPr id="102427" name="Rectangle 27"/>
                <p:cNvSpPr>
                  <a:spLocks noChangeArrowheads="1"/>
                </p:cNvSpPr>
                <p:nvPr/>
              </p:nvSpPr>
              <p:spPr bwMode="auto">
                <a:xfrm>
                  <a:off x="2635" y="1183"/>
                  <a:ext cx="56" cy="65"/>
                </a:xfrm>
                <a:prstGeom prst="rect">
                  <a:avLst/>
                </a:prstGeom>
                <a:solidFill>
                  <a:srgbClr val="993300"/>
                </a:solidFill>
                <a:ln w="9525">
                  <a:solidFill>
                    <a:schemeClr val="tx1"/>
                  </a:solidFill>
                  <a:miter lim="800000"/>
                  <a:headEnd/>
                  <a:tailEnd/>
                </a:ln>
                <a:effectLst/>
              </p:spPr>
              <p:txBody>
                <a:bodyPr wrap="none" anchor="ctr"/>
                <a:lstStyle/>
                <a:p>
                  <a:endParaRPr lang="en-US" dirty="0"/>
                </a:p>
              </p:txBody>
            </p:sp>
            <p:sp>
              <p:nvSpPr>
                <p:cNvPr id="102428" name="Rectangle 28"/>
                <p:cNvSpPr>
                  <a:spLocks noChangeArrowheads="1"/>
                </p:cNvSpPr>
                <p:nvPr/>
              </p:nvSpPr>
              <p:spPr bwMode="auto">
                <a:xfrm>
                  <a:off x="2719" y="1183"/>
                  <a:ext cx="56" cy="65"/>
                </a:xfrm>
                <a:prstGeom prst="rect">
                  <a:avLst/>
                </a:prstGeom>
                <a:solidFill>
                  <a:srgbClr val="993300"/>
                </a:solidFill>
                <a:ln w="9525">
                  <a:solidFill>
                    <a:schemeClr val="tx1"/>
                  </a:solidFill>
                  <a:miter lim="800000"/>
                  <a:headEnd/>
                  <a:tailEnd/>
                </a:ln>
                <a:effectLst/>
              </p:spPr>
              <p:txBody>
                <a:bodyPr wrap="none" anchor="ctr"/>
                <a:lstStyle/>
                <a:p>
                  <a:endParaRPr lang="en-US" dirty="0"/>
                </a:p>
              </p:txBody>
            </p:sp>
            <p:sp>
              <p:nvSpPr>
                <p:cNvPr id="102429" name="Rectangle 29"/>
                <p:cNvSpPr>
                  <a:spLocks noChangeArrowheads="1"/>
                </p:cNvSpPr>
                <p:nvPr/>
              </p:nvSpPr>
              <p:spPr bwMode="auto">
                <a:xfrm>
                  <a:off x="2804" y="1183"/>
                  <a:ext cx="56" cy="65"/>
                </a:xfrm>
                <a:prstGeom prst="rect">
                  <a:avLst/>
                </a:prstGeom>
                <a:solidFill>
                  <a:srgbClr val="993300"/>
                </a:solidFill>
                <a:ln w="9525">
                  <a:solidFill>
                    <a:schemeClr val="tx1"/>
                  </a:solidFill>
                  <a:miter lim="800000"/>
                  <a:headEnd/>
                  <a:tailEnd/>
                </a:ln>
                <a:effectLst/>
              </p:spPr>
              <p:txBody>
                <a:bodyPr wrap="none" anchor="ctr"/>
                <a:lstStyle/>
                <a:p>
                  <a:endParaRPr lang="en-US" dirty="0"/>
                </a:p>
              </p:txBody>
            </p:sp>
            <p:sp>
              <p:nvSpPr>
                <p:cNvPr id="102430" name="Rectangle 30"/>
                <p:cNvSpPr>
                  <a:spLocks noChangeArrowheads="1"/>
                </p:cNvSpPr>
                <p:nvPr/>
              </p:nvSpPr>
              <p:spPr bwMode="auto">
                <a:xfrm>
                  <a:off x="2889" y="1183"/>
                  <a:ext cx="56" cy="65"/>
                </a:xfrm>
                <a:prstGeom prst="rect">
                  <a:avLst/>
                </a:prstGeom>
                <a:solidFill>
                  <a:srgbClr val="993300"/>
                </a:solidFill>
                <a:ln w="9525">
                  <a:solidFill>
                    <a:schemeClr val="tx1"/>
                  </a:solidFill>
                  <a:miter lim="800000"/>
                  <a:headEnd/>
                  <a:tailEnd/>
                </a:ln>
                <a:effectLst/>
              </p:spPr>
              <p:txBody>
                <a:bodyPr wrap="none" anchor="ctr"/>
                <a:lstStyle/>
                <a:p>
                  <a:endParaRPr lang="en-US" dirty="0"/>
                </a:p>
              </p:txBody>
            </p:sp>
            <p:sp>
              <p:nvSpPr>
                <p:cNvPr id="102431" name="Rectangle 31"/>
                <p:cNvSpPr>
                  <a:spLocks noChangeArrowheads="1"/>
                </p:cNvSpPr>
                <p:nvPr/>
              </p:nvSpPr>
              <p:spPr bwMode="auto">
                <a:xfrm>
                  <a:off x="2981" y="1183"/>
                  <a:ext cx="56" cy="65"/>
                </a:xfrm>
                <a:prstGeom prst="rect">
                  <a:avLst/>
                </a:prstGeom>
                <a:solidFill>
                  <a:srgbClr val="993300"/>
                </a:solidFill>
                <a:ln w="9525">
                  <a:solidFill>
                    <a:schemeClr val="tx1"/>
                  </a:solidFill>
                  <a:miter lim="800000"/>
                  <a:headEnd/>
                  <a:tailEnd/>
                </a:ln>
                <a:effectLst/>
              </p:spPr>
              <p:txBody>
                <a:bodyPr wrap="none" anchor="ctr"/>
                <a:lstStyle/>
                <a:p>
                  <a:endParaRPr lang="en-US" dirty="0"/>
                </a:p>
              </p:txBody>
            </p:sp>
          </p:grpSp>
        </p:grpSp>
        <p:grpSp>
          <p:nvGrpSpPr>
            <p:cNvPr id="6" name="Group 32"/>
            <p:cNvGrpSpPr>
              <a:grpSpLocks/>
            </p:cNvGrpSpPr>
            <p:nvPr/>
          </p:nvGrpSpPr>
          <p:grpSpPr bwMode="auto">
            <a:xfrm>
              <a:off x="4900615" y="5813425"/>
              <a:ext cx="1203325" cy="266700"/>
              <a:chOff x="4625" y="2349"/>
              <a:chExt cx="759" cy="168"/>
            </a:xfrm>
          </p:grpSpPr>
          <p:grpSp>
            <p:nvGrpSpPr>
              <p:cNvPr id="7" name="Group 33"/>
              <p:cNvGrpSpPr>
                <a:grpSpLocks/>
              </p:cNvGrpSpPr>
              <p:nvPr/>
            </p:nvGrpSpPr>
            <p:grpSpPr bwMode="auto">
              <a:xfrm>
                <a:off x="4629" y="2349"/>
                <a:ext cx="755" cy="65"/>
                <a:chOff x="2282" y="1183"/>
                <a:chExt cx="755" cy="65"/>
              </a:xfrm>
            </p:grpSpPr>
            <p:sp>
              <p:nvSpPr>
                <p:cNvPr id="102434" name="Rectangle 34"/>
                <p:cNvSpPr>
                  <a:spLocks noChangeArrowheads="1"/>
                </p:cNvSpPr>
                <p:nvPr/>
              </p:nvSpPr>
              <p:spPr bwMode="auto">
                <a:xfrm>
                  <a:off x="2282" y="1183"/>
                  <a:ext cx="56" cy="65"/>
                </a:xfrm>
                <a:prstGeom prst="rect">
                  <a:avLst/>
                </a:prstGeom>
                <a:solidFill>
                  <a:srgbClr val="993300"/>
                </a:solidFill>
                <a:ln w="9525">
                  <a:solidFill>
                    <a:schemeClr val="tx1"/>
                  </a:solidFill>
                  <a:miter lim="800000"/>
                  <a:headEnd/>
                  <a:tailEnd/>
                </a:ln>
                <a:effectLst/>
              </p:spPr>
              <p:txBody>
                <a:bodyPr wrap="none" anchor="ctr"/>
                <a:lstStyle/>
                <a:p>
                  <a:endParaRPr lang="en-US" dirty="0"/>
                </a:p>
              </p:txBody>
            </p:sp>
            <p:sp>
              <p:nvSpPr>
                <p:cNvPr id="102435" name="Rectangle 35"/>
                <p:cNvSpPr>
                  <a:spLocks noChangeArrowheads="1"/>
                </p:cNvSpPr>
                <p:nvPr/>
              </p:nvSpPr>
              <p:spPr bwMode="auto">
                <a:xfrm>
                  <a:off x="2373" y="1183"/>
                  <a:ext cx="56" cy="65"/>
                </a:xfrm>
                <a:prstGeom prst="rect">
                  <a:avLst/>
                </a:prstGeom>
                <a:solidFill>
                  <a:srgbClr val="993300"/>
                </a:solidFill>
                <a:ln w="9525">
                  <a:solidFill>
                    <a:schemeClr val="tx1"/>
                  </a:solidFill>
                  <a:miter lim="800000"/>
                  <a:headEnd/>
                  <a:tailEnd/>
                </a:ln>
                <a:effectLst/>
              </p:spPr>
              <p:txBody>
                <a:bodyPr wrap="none" anchor="ctr"/>
                <a:lstStyle/>
                <a:p>
                  <a:endParaRPr lang="en-US" dirty="0"/>
                </a:p>
              </p:txBody>
            </p:sp>
            <p:sp>
              <p:nvSpPr>
                <p:cNvPr id="102436" name="Rectangle 36"/>
                <p:cNvSpPr>
                  <a:spLocks noChangeArrowheads="1"/>
                </p:cNvSpPr>
                <p:nvPr/>
              </p:nvSpPr>
              <p:spPr bwMode="auto">
                <a:xfrm>
                  <a:off x="2458" y="1183"/>
                  <a:ext cx="56" cy="65"/>
                </a:xfrm>
                <a:prstGeom prst="rect">
                  <a:avLst/>
                </a:prstGeom>
                <a:solidFill>
                  <a:srgbClr val="993300"/>
                </a:solidFill>
                <a:ln w="9525">
                  <a:solidFill>
                    <a:schemeClr val="tx1"/>
                  </a:solidFill>
                  <a:miter lim="800000"/>
                  <a:headEnd/>
                  <a:tailEnd/>
                </a:ln>
                <a:effectLst/>
              </p:spPr>
              <p:txBody>
                <a:bodyPr wrap="none" anchor="ctr"/>
                <a:lstStyle/>
                <a:p>
                  <a:endParaRPr lang="en-US" dirty="0"/>
                </a:p>
              </p:txBody>
            </p:sp>
            <p:sp>
              <p:nvSpPr>
                <p:cNvPr id="102437" name="Rectangle 37"/>
                <p:cNvSpPr>
                  <a:spLocks noChangeArrowheads="1"/>
                </p:cNvSpPr>
                <p:nvPr/>
              </p:nvSpPr>
              <p:spPr bwMode="auto">
                <a:xfrm>
                  <a:off x="2543" y="1183"/>
                  <a:ext cx="56" cy="65"/>
                </a:xfrm>
                <a:prstGeom prst="rect">
                  <a:avLst/>
                </a:prstGeom>
                <a:solidFill>
                  <a:srgbClr val="993300"/>
                </a:solidFill>
                <a:ln w="9525">
                  <a:solidFill>
                    <a:schemeClr val="tx1"/>
                  </a:solidFill>
                  <a:miter lim="800000"/>
                  <a:headEnd/>
                  <a:tailEnd/>
                </a:ln>
                <a:effectLst/>
              </p:spPr>
              <p:txBody>
                <a:bodyPr wrap="none" anchor="ctr"/>
                <a:lstStyle/>
                <a:p>
                  <a:endParaRPr lang="en-US" dirty="0"/>
                </a:p>
              </p:txBody>
            </p:sp>
            <p:sp>
              <p:nvSpPr>
                <p:cNvPr id="102438" name="Rectangle 38"/>
                <p:cNvSpPr>
                  <a:spLocks noChangeArrowheads="1"/>
                </p:cNvSpPr>
                <p:nvPr/>
              </p:nvSpPr>
              <p:spPr bwMode="auto">
                <a:xfrm>
                  <a:off x="2635" y="1183"/>
                  <a:ext cx="56" cy="65"/>
                </a:xfrm>
                <a:prstGeom prst="rect">
                  <a:avLst/>
                </a:prstGeom>
                <a:solidFill>
                  <a:srgbClr val="993300"/>
                </a:solidFill>
                <a:ln w="9525">
                  <a:solidFill>
                    <a:schemeClr val="tx1"/>
                  </a:solidFill>
                  <a:miter lim="800000"/>
                  <a:headEnd/>
                  <a:tailEnd/>
                </a:ln>
                <a:effectLst/>
              </p:spPr>
              <p:txBody>
                <a:bodyPr wrap="none" anchor="ctr"/>
                <a:lstStyle/>
                <a:p>
                  <a:endParaRPr lang="en-US" dirty="0"/>
                </a:p>
              </p:txBody>
            </p:sp>
            <p:sp>
              <p:nvSpPr>
                <p:cNvPr id="102439" name="Rectangle 39"/>
                <p:cNvSpPr>
                  <a:spLocks noChangeArrowheads="1"/>
                </p:cNvSpPr>
                <p:nvPr/>
              </p:nvSpPr>
              <p:spPr bwMode="auto">
                <a:xfrm>
                  <a:off x="2719" y="1183"/>
                  <a:ext cx="56" cy="65"/>
                </a:xfrm>
                <a:prstGeom prst="rect">
                  <a:avLst/>
                </a:prstGeom>
                <a:solidFill>
                  <a:srgbClr val="993300"/>
                </a:solidFill>
                <a:ln w="9525">
                  <a:solidFill>
                    <a:schemeClr val="tx1"/>
                  </a:solidFill>
                  <a:miter lim="800000"/>
                  <a:headEnd/>
                  <a:tailEnd/>
                </a:ln>
                <a:effectLst/>
              </p:spPr>
              <p:txBody>
                <a:bodyPr wrap="none" anchor="ctr"/>
                <a:lstStyle/>
                <a:p>
                  <a:endParaRPr lang="en-US" dirty="0"/>
                </a:p>
              </p:txBody>
            </p:sp>
            <p:sp>
              <p:nvSpPr>
                <p:cNvPr id="102440" name="Rectangle 40"/>
                <p:cNvSpPr>
                  <a:spLocks noChangeArrowheads="1"/>
                </p:cNvSpPr>
                <p:nvPr/>
              </p:nvSpPr>
              <p:spPr bwMode="auto">
                <a:xfrm>
                  <a:off x="2804" y="1183"/>
                  <a:ext cx="56" cy="65"/>
                </a:xfrm>
                <a:prstGeom prst="rect">
                  <a:avLst/>
                </a:prstGeom>
                <a:solidFill>
                  <a:srgbClr val="993300"/>
                </a:solidFill>
                <a:ln w="9525">
                  <a:solidFill>
                    <a:schemeClr val="tx1"/>
                  </a:solidFill>
                  <a:miter lim="800000"/>
                  <a:headEnd/>
                  <a:tailEnd/>
                </a:ln>
                <a:effectLst/>
              </p:spPr>
              <p:txBody>
                <a:bodyPr wrap="none" anchor="ctr"/>
                <a:lstStyle/>
                <a:p>
                  <a:endParaRPr lang="en-US" dirty="0"/>
                </a:p>
              </p:txBody>
            </p:sp>
            <p:sp>
              <p:nvSpPr>
                <p:cNvPr id="102441" name="Rectangle 41"/>
                <p:cNvSpPr>
                  <a:spLocks noChangeArrowheads="1"/>
                </p:cNvSpPr>
                <p:nvPr/>
              </p:nvSpPr>
              <p:spPr bwMode="auto">
                <a:xfrm>
                  <a:off x="2889" y="1183"/>
                  <a:ext cx="56" cy="65"/>
                </a:xfrm>
                <a:prstGeom prst="rect">
                  <a:avLst/>
                </a:prstGeom>
                <a:solidFill>
                  <a:srgbClr val="993300"/>
                </a:solidFill>
                <a:ln w="9525">
                  <a:solidFill>
                    <a:schemeClr val="tx1"/>
                  </a:solidFill>
                  <a:miter lim="800000"/>
                  <a:headEnd/>
                  <a:tailEnd/>
                </a:ln>
                <a:effectLst/>
              </p:spPr>
              <p:txBody>
                <a:bodyPr wrap="none" anchor="ctr"/>
                <a:lstStyle/>
                <a:p>
                  <a:endParaRPr lang="en-US" dirty="0"/>
                </a:p>
              </p:txBody>
            </p:sp>
            <p:sp>
              <p:nvSpPr>
                <p:cNvPr id="102442" name="Rectangle 42"/>
                <p:cNvSpPr>
                  <a:spLocks noChangeArrowheads="1"/>
                </p:cNvSpPr>
                <p:nvPr/>
              </p:nvSpPr>
              <p:spPr bwMode="auto">
                <a:xfrm>
                  <a:off x="2981" y="1183"/>
                  <a:ext cx="56" cy="65"/>
                </a:xfrm>
                <a:prstGeom prst="rect">
                  <a:avLst/>
                </a:prstGeom>
                <a:solidFill>
                  <a:srgbClr val="993300"/>
                </a:solidFill>
                <a:ln w="9525">
                  <a:solidFill>
                    <a:schemeClr val="tx1"/>
                  </a:solidFill>
                  <a:miter lim="800000"/>
                  <a:headEnd/>
                  <a:tailEnd/>
                </a:ln>
                <a:effectLst/>
              </p:spPr>
              <p:txBody>
                <a:bodyPr wrap="none" anchor="ctr"/>
                <a:lstStyle/>
                <a:p>
                  <a:endParaRPr lang="en-US" dirty="0"/>
                </a:p>
              </p:txBody>
            </p:sp>
          </p:grpSp>
          <p:grpSp>
            <p:nvGrpSpPr>
              <p:cNvPr id="8" name="Group 43"/>
              <p:cNvGrpSpPr>
                <a:grpSpLocks/>
              </p:cNvGrpSpPr>
              <p:nvPr/>
            </p:nvGrpSpPr>
            <p:grpSpPr bwMode="auto">
              <a:xfrm>
                <a:off x="4625" y="2452"/>
                <a:ext cx="755" cy="65"/>
                <a:chOff x="2282" y="1183"/>
                <a:chExt cx="755" cy="65"/>
              </a:xfrm>
            </p:grpSpPr>
            <p:sp>
              <p:nvSpPr>
                <p:cNvPr id="102444" name="Rectangle 44"/>
                <p:cNvSpPr>
                  <a:spLocks noChangeArrowheads="1"/>
                </p:cNvSpPr>
                <p:nvPr/>
              </p:nvSpPr>
              <p:spPr bwMode="auto">
                <a:xfrm>
                  <a:off x="2282" y="1183"/>
                  <a:ext cx="56" cy="65"/>
                </a:xfrm>
                <a:prstGeom prst="rect">
                  <a:avLst/>
                </a:prstGeom>
                <a:solidFill>
                  <a:srgbClr val="993300"/>
                </a:solidFill>
                <a:ln w="9525">
                  <a:solidFill>
                    <a:schemeClr val="tx1"/>
                  </a:solidFill>
                  <a:miter lim="800000"/>
                  <a:headEnd/>
                  <a:tailEnd/>
                </a:ln>
                <a:effectLst/>
              </p:spPr>
              <p:txBody>
                <a:bodyPr wrap="none" anchor="ctr"/>
                <a:lstStyle/>
                <a:p>
                  <a:endParaRPr lang="en-US" dirty="0"/>
                </a:p>
              </p:txBody>
            </p:sp>
            <p:sp>
              <p:nvSpPr>
                <p:cNvPr id="102445" name="Rectangle 45"/>
                <p:cNvSpPr>
                  <a:spLocks noChangeArrowheads="1"/>
                </p:cNvSpPr>
                <p:nvPr/>
              </p:nvSpPr>
              <p:spPr bwMode="auto">
                <a:xfrm>
                  <a:off x="2373" y="1183"/>
                  <a:ext cx="56" cy="65"/>
                </a:xfrm>
                <a:prstGeom prst="rect">
                  <a:avLst/>
                </a:prstGeom>
                <a:solidFill>
                  <a:srgbClr val="993300"/>
                </a:solidFill>
                <a:ln w="9525">
                  <a:solidFill>
                    <a:schemeClr val="tx1"/>
                  </a:solidFill>
                  <a:miter lim="800000"/>
                  <a:headEnd/>
                  <a:tailEnd/>
                </a:ln>
                <a:effectLst/>
              </p:spPr>
              <p:txBody>
                <a:bodyPr wrap="none" anchor="ctr"/>
                <a:lstStyle/>
                <a:p>
                  <a:endParaRPr lang="en-US" dirty="0"/>
                </a:p>
              </p:txBody>
            </p:sp>
            <p:sp>
              <p:nvSpPr>
                <p:cNvPr id="102446" name="Rectangle 46"/>
                <p:cNvSpPr>
                  <a:spLocks noChangeArrowheads="1"/>
                </p:cNvSpPr>
                <p:nvPr/>
              </p:nvSpPr>
              <p:spPr bwMode="auto">
                <a:xfrm>
                  <a:off x="2458" y="1183"/>
                  <a:ext cx="56" cy="65"/>
                </a:xfrm>
                <a:prstGeom prst="rect">
                  <a:avLst/>
                </a:prstGeom>
                <a:solidFill>
                  <a:srgbClr val="993300"/>
                </a:solidFill>
                <a:ln w="9525">
                  <a:solidFill>
                    <a:schemeClr val="tx1"/>
                  </a:solidFill>
                  <a:miter lim="800000"/>
                  <a:headEnd/>
                  <a:tailEnd/>
                </a:ln>
                <a:effectLst/>
              </p:spPr>
              <p:txBody>
                <a:bodyPr wrap="none" anchor="ctr"/>
                <a:lstStyle/>
                <a:p>
                  <a:endParaRPr lang="en-US" dirty="0"/>
                </a:p>
              </p:txBody>
            </p:sp>
            <p:sp>
              <p:nvSpPr>
                <p:cNvPr id="102447" name="Rectangle 47"/>
                <p:cNvSpPr>
                  <a:spLocks noChangeArrowheads="1"/>
                </p:cNvSpPr>
                <p:nvPr/>
              </p:nvSpPr>
              <p:spPr bwMode="auto">
                <a:xfrm>
                  <a:off x="2543" y="1183"/>
                  <a:ext cx="56" cy="65"/>
                </a:xfrm>
                <a:prstGeom prst="rect">
                  <a:avLst/>
                </a:prstGeom>
                <a:solidFill>
                  <a:srgbClr val="993300"/>
                </a:solidFill>
                <a:ln w="9525">
                  <a:solidFill>
                    <a:schemeClr val="tx1"/>
                  </a:solidFill>
                  <a:miter lim="800000"/>
                  <a:headEnd/>
                  <a:tailEnd/>
                </a:ln>
                <a:effectLst/>
              </p:spPr>
              <p:txBody>
                <a:bodyPr wrap="none" anchor="ctr"/>
                <a:lstStyle/>
                <a:p>
                  <a:endParaRPr lang="en-US" dirty="0"/>
                </a:p>
              </p:txBody>
            </p:sp>
            <p:sp>
              <p:nvSpPr>
                <p:cNvPr id="102448" name="Rectangle 48"/>
                <p:cNvSpPr>
                  <a:spLocks noChangeArrowheads="1"/>
                </p:cNvSpPr>
                <p:nvPr/>
              </p:nvSpPr>
              <p:spPr bwMode="auto">
                <a:xfrm>
                  <a:off x="2635" y="1183"/>
                  <a:ext cx="56" cy="65"/>
                </a:xfrm>
                <a:prstGeom prst="rect">
                  <a:avLst/>
                </a:prstGeom>
                <a:solidFill>
                  <a:srgbClr val="993300"/>
                </a:solidFill>
                <a:ln w="9525">
                  <a:solidFill>
                    <a:schemeClr val="tx1"/>
                  </a:solidFill>
                  <a:miter lim="800000"/>
                  <a:headEnd/>
                  <a:tailEnd/>
                </a:ln>
                <a:effectLst/>
              </p:spPr>
              <p:txBody>
                <a:bodyPr wrap="none" anchor="ctr"/>
                <a:lstStyle/>
                <a:p>
                  <a:endParaRPr lang="en-US" dirty="0"/>
                </a:p>
              </p:txBody>
            </p:sp>
            <p:sp>
              <p:nvSpPr>
                <p:cNvPr id="102449" name="Rectangle 49"/>
                <p:cNvSpPr>
                  <a:spLocks noChangeArrowheads="1"/>
                </p:cNvSpPr>
                <p:nvPr/>
              </p:nvSpPr>
              <p:spPr bwMode="auto">
                <a:xfrm>
                  <a:off x="2719" y="1183"/>
                  <a:ext cx="56" cy="65"/>
                </a:xfrm>
                <a:prstGeom prst="rect">
                  <a:avLst/>
                </a:prstGeom>
                <a:solidFill>
                  <a:srgbClr val="993300"/>
                </a:solidFill>
                <a:ln w="9525">
                  <a:solidFill>
                    <a:schemeClr val="tx1"/>
                  </a:solidFill>
                  <a:miter lim="800000"/>
                  <a:headEnd/>
                  <a:tailEnd/>
                </a:ln>
                <a:effectLst/>
              </p:spPr>
              <p:txBody>
                <a:bodyPr wrap="none" anchor="ctr"/>
                <a:lstStyle/>
                <a:p>
                  <a:endParaRPr lang="en-US" dirty="0"/>
                </a:p>
              </p:txBody>
            </p:sp>
            <p:sp>
              <p:nvSpPr>
                <p:cNvPr id="102450" name="Rectangle 50"/>
                <p:cNvSpPr>
                  <a:spLocks noChangeArrowheads="1"/>
                </p:cNvSpPr>
                <p:nvPr/>
              </p:nvSpPr>
              <p:spPr bwMode="auto">
                <a:xfrm>
                  <a:off x="2804" y="1183"/>
                  <a:ext cx="56" cy="65"/>
                </a:xfrm>
                <a:prstGeom prst="rect">
                  <a:avLst/>
                </a:prstGeom>
                <a:solidFill>
                  <a:srgbClr val="993300"/>
                </a:solidFill>
                <a:ln w="9525">
                  <a:solidFill>
                    <a:schemeClr val="tx1"/>
                  </a:solidFill>
                  <a:miter lim="800000"/>
                  <a:headEnd/>
                  <a:tailEnd/>
                </a:ln>
                <a:effectLst/>
              </p:spPr>
              <p:txBody>
                <a:bodyPr wrap="none" anchor="ctr"/>
                <a:lstStyle/>
                <a:p>
                  <a:endParaRPr lang="en-US" dirty="0"/>
                </a:p>
              </p:txBody>
            </p:sp>
            <p:sp>
              <p:nvSpPr>
                <p:cNvPr id="102451" name="Rectangle 51"/>
                <p:cNvSpPr>
                  <a:spLocks noChangeArrowheads="1"/>
                </p:cNvSpPr>
                <p:nvPr/>
              </p:nvSpPr>
              <p:spPr bwMode="auto">
                <a:xfrm>
                  <a:off x="2889" y="1183"/>
                  <a:ext cx="56" cy="65"/>
                </a:xfrm>
                <a:prstGeom prst="rect">
                  <a:avLst/>
                </a:prstGeom>
                <a:solidFill>
                  <a:srgbClr val="993300"/>
                </a:solidFill>
                <a:ln w="9525">
                  <a:solidFill>
                    <a:schemeClr val="tx1"/>
                  </a:solidFill>
                  <a:miter lim="800000"/>
                  <a:headEnd/>
                  <a:tailEnd/>
                </a:ln>
                <a:effectLst/>
              </p:spPr>
              <p:txBody>
                <a:bodyPr wrap="none" anchor="ctr"/>
                <a:lstStyle/>
                <a:p>
                  <a:endParaRPr lang="en-US" dirty="0"/>
                </a:p>
              </p:txBody>
            </p:sp>
            <p:sp>
              <p:nvSpPr>
                <p:cNvPr id="102452" name="Rectangle 52"/>
                <p:cNvSpPr>
                  <a:spLocks noChangeArrowheads="1"/>
                </p:cNvSpPr>
                <p:nvPr/>
              </p:nvSpPr>
              <p:spPr bwMode="auto">
                <a:xfrm>
                  <a:off x="2981" y="1183"/>
                  <a:ext cx="56" cy="65"/>
                </a:xfrm>
                <a:prstGeom prst="rect">
                  <a:avLst/>
                </a:prstGeom>
                <a:solidFill>
                  <a:srgbClr val="993300"/>
                </a:solidFill>
                <a:ln w="9525">
                  <a:solidFill>
                    <a:schemeClr val="tx1"/>
                  </a:solidFill>
                  <a:miter lim="800000"/>
                  <a:headEnd/>
                  <a:tailEnd/>
                </a:ln>
                <a:effectLst/>
              </p:spPr>
              <p:txBody>
                <a:bodyPr wrap="none" anchor="ctr"/>
                <a:lstStyle/>
                <a:p>
                  <a:endParaRPr lang="en-US" dirty="0"/>
                </a:p>
              </p:txBody>
            </p:sp>
          </p:grpSp>
        </p:grpSp>
        <p:sp>
          <p:nvSpPr>
            <p:cNvPr id="102453" name="Rectangle 53"/>
            <p:cNvSpPr>
              <a:spLocks noChangeArrowheads="1"/>
            </p:cNvSpPr>
            <p:nvPr/>
          </p:nvSpPr>
          <p:spPr bwMode="auto">
            <a:xfrm>
              <a:off x="6165850" y="5508625"/>
              <a:ext cx="88900" cy="103188"/>
            </a:xfrm>
            <a:prstGeom prst="rect">
              <a:avLst/>
            </a:prstGeom>
            <a:solidFill>
              <a:srgbClr val="993300"/>
            </a:solidFill>
            <a:ln w="9525">
              <a:solidFill>
                <a:schemeClr val="tx1"/>
              </a:solidFill>
              <a:miter lim="800000"/>
              <a:headEnd/>
              <a:tailEnd/>
            </a:ln>
            <a:effectLst/>
          </p:spPr>
          <p:txBody>
            <a:bodyPr wrap="none" anchor="ctr"/>
            <a:lstStyle/>
            <a:p>
              <a:endParaRPr lang="en-US" dirty="0"/>
            </a:p>
          </p:txBody>
        </p:sp>
        <p:sp>
          <p:nvSpPr>
            <p:cNvPr id="102454" name="Rectangle 54"/>
            <p:cNvSpPr>
              <a:spLocks noChangeArrowheads="1"/>
            </p:cNvSpPr>
            <p:nvPr/>
          </p:nvSpPr>
          <p:spPr bwMode="auto">
            <a:xfrm>
              <a:off x="6310313" y="5508625"/>
              <a:ext cx="88900" cy="103188"/>
            </a:xfrm>
            <a:prstGeom prst="rect">
              <a:avLst/>
            </a:prstGeom>
            <a:solidFill>
              <a:srgbClr val="993300"/>
            </a:solidFill>
            <a:ln w="9525">
              <a:solidFill>
                <a:schemeClr val="tx1"/>
              </a:solidFill>
              <a:miter lim="800000"/>
              <a:headEnd/>
              <a:tailEnd/>
            </a:ln>
            <a:effectLst/>
          </p:spPr>
          <p:txBody>
            <a:bodyPr wrap="none" anchor="ctr"/>
            <a:lstStyle/>
            <a:p>
              <a:endParaRPr lang="en-US" dirty="0"/>
            </a:p>
          </p:txBody>
        </p:sp>
        <p:sp>
          <p:nvSpPr>
            <p:cNvPr id="102455" name="Rectangle 55"/>
            <p:cNvSpPr>
              <a:spLocks noChangeArrowheads="1"/>
            </p:cNvSpPr>
            <p:nvPr/>
          </p:nvSpPr>
          <p:spPr bwMode="auto">
            <a:xfrm>
              <a:off x="6445250" y="5508625"/>
              <a:ext cx="88900" cy="103188"/>
            </a:xfrm>
            <a:prstGeom prst="rect">
              <a:avLst/>
            </a:prstGeom>
            <a:solidFill>
              <a:srgbClr val="993300"/>
            </a:solidFill>
            <a:ln w="9525">
              <a:solidFill>
                <a:schemeClr val="tx1"/>
              </a:solidFill>
              <a:miter lim="800000"/>
              <a:headEnd/>
              <a:tailEnd/>
            </a:ln>
            <a:effectLst/>
          </p:spPr>
          <p:txBody>
            <a:bodyPr wrap="none" anchor="ctr"/>
            <a:lstStyle/>
            <a:p>
              <a:endParaRPr lang="en-US" dirty="0"/>
            </a:p>
          </p:txBody>
        </p:sp>
        <p:sp>
          <p:nvSpPr>
            <p:cNvPr id="102456" name="Rectangle 56"/>
            <p:cNvSpPr>
              <a:spLocks noChangeArrowheads="1"/>
            </p:cNvSpPr>
            <p:nvPr/>
          </p:nvSpPr>
          <p:spPr bwMode="auto">
            <a:xfrm>
              <a:off x="6580188" y="5508625"/>
              <a:ext cx="88900" cy="103188"/>
            </a:xfrm>
            <a:prstGeom prst="rect">
              <a:avLst/>
            </a:prstGeom>
            <a:solidFill>
              <a:srgbClr val="993300"/>
            </a:solidFill>
            <a:ln w="9525">
              <a:solidFill>
                <a:schemeClr val="tx1"/>
              </a:solidFill>
              <a:miter lim="800000"/>
              <a:headEnd/>
              <a:tailEnd/>
            </a:ln>
            <a:effectLst/>
          </p:spPr>
          <p:txBody>
            <a:bodyPr wrap="none" anchor="ctr"/>
            <a:lstStyle/>
            <a:p>
              <a:endParaRPr lang="en-US" dirty="0"/>
            </a:p>
          </p:txBody>
        </p:sp>
        <p:sp>
          <p:nvSpPr>
            <p:cNvPr id="102457" name="Rectangle 57"/>
            <p:cNvSpPr>
              <a:spLocks noChangeArrowheads="1"/>
            </p:cNvSpPr>
            <p:nvPr/>
          </p:nvSpPr>
          <p:spPr bwMode="auto">
            <a:xfrm>
              <a:off x="6159500" y="5672139"/>
              <a:ext cx="88900" cy="103187"/>
            </a:xfrm>
            <a:prstGeom prst="rect">
              <a:avLst/>
            </a:prstGeom>
            <a:solidFill>
              <a:srgbClr val="993300"/>
            </a:solidFill>
            <a:ln w="9525">
              <a:solidFill>
                <a:schemeClr val="tx1"/>
              </a:solidFill>
              <a:miter lim="800000"/>
              <a:headEnd/>
              <a:tailEnd/>
            </a:ln>
            <a:effectLst/>
          </p:spPr>
          <p:txBody>
            <a:bodyPr wrap="none" anchor="ctr"/>
            <a:lstStyle/>
            <a:p>
              <a:endParaRPr lang="en-US" dirty="0"/>
            </a:p>
          </p:txBody>
        </p:sp>
        <p:sp>
          <p:nvSpPr>
            <p:cNvPr id="102458" name="Rectangle 58"/>
            <p:cNvSpPr>
              <a:spLocks noChangeArrowheads="1"/>
            </p:cNvSpPr>
            <p:nvPr/>
          </p:nvSpPr>
          <p:spPr bwMode="auto">
            <a:xfrm>
              <a:off x="6303963" y="5672139"/>
              <a:ext cx="88900" cy="103187"/>
            </a:xfrm>
            <a:prstGeom prst="rect">
              <a:avLst/>
            </a:prstGeom>
            <a:solidFill>
              <a:srgbClr val="993300"/>
            </a:solidFill>
            <a:ln w="9525">
              <a:solidFill>
                <a:schemeClr val="tx1"/>
              </a:solidFill>
              <a:miter lim="800000"/>
              <a:headEnd/>
              <a:tailEnd/>
            </a:ln>
            <a:effectLst/>
          </p:spPr>
          <p:txBody>
            <a:bodyPr wrap="none" anchor="ctr"/>
            <a:lstStyle/>
            <a:p>
              <a:endParaRPr lang="en-US" dirty="0"/>
            </a:p>
          </p:txBody>
        </p:sp>
        <p:sp>
          <p:nvSpPr>
            <p:cNvPr id="102459" name="Rectangle 59"/>
            <p:cNvSpPr>
              <a:spLocks noChangeArrowheads="1"/>
            </p:cNvSpPr>
            <p:nvPr/>
          </p:nvSpPr>
          <p:spPr bwMode="auto">
            <a:xfrm>
              <a:off x="6438900" y="5672139"/>
              <a:ext cx="88900" cy="103187"/>
            </a:xfrm>
            <a:prstGeom prst="rect">
              <a:avLst/>
            </a:prstGeom>
            <a:solidFill>
              <a:srgbClr val="993300"/>
            </a:solidFill>
            <a:ln w="9525">
              <a:solidFill>
                <a:schemeClr val="tx1"/>
              </a:solidFill>
              <a:miter lim="800000"/>
              <a:headEnd/>
              <a:tailEnd/>
            </a:ln>
            <a:effectLst/>
          </p:spPr>
          <p:txBody>
            <a:bodyPr wrap="none" anchor="ctr"/>
            <a:lstStyle/>
            <a:p>
              <a:endParaRPr lang="en-US" dirty="0"/>
            </a:p>
          </p:txBody>
        </p:sp>
        <p:sp>
          <p:nvSpPr>
            <p:cNvPr id="102460" name="Rectangle 60"/>
            <p:cNvSpPr>
              <a:spLocks noChangeArrowheads="1"/>
            </p:cNvSpPr>
            <p:nvPr/>
          </p:nvSpPr>
          <p:spPr bwMode="auto">
            <a:xfrm>
              <a:off x="6573838" y="5672139"/>
              <a:ext cx="88900" cy="103187"/>
            </a:xfrm>
            <a:prstGeom prst="rect">
              <a:avLst/>
            </a:prstGeom>
            <a:solidFill>
              <a:srgbClr val="993300"/>
            </a:solidFill>
            <a:ln w="9525">
              <a:solidFill>
                <a:schemeClr val="tx1"/>
              </a:solidFill>
              <a:miter lim="800000"/>
              <a:headEnd/>
              <a:tailEnd/>
            </a:ln>
            <a:effectLst/>
          </p:spPr>
          <p:txBody>
            <a:bodyPr wrap="none" anchor="ctr"/>
            <a:lstStyle/>
            <a:p>
              <a:endParaRPr lang="en-US" dirty="0"/>
            </a:p>
          </p:txBody>
        </p:sp>
        <p:sp>
          <p:nvSpPr>
            <p:cNvPr id="102463" name="Rectangle 63"/>
            <p:cNvSpPr>
              <a:spLocks noChangeArrowheads="1"/>
            </p:cNvSpPr>
            <p:nvPr/>
          </p:nvSpPr>
          <p:spPr bwMode="auto">
            <a:xfrm>
              <a:off x="3000364" y="2714621"/>
              <a:ext cx="1073150" cy="674687"/>
            </a:xfrm>
            <a:prstGeom prst="rect">
              <a:avLst/>
            </a:prstGeom>
            <a:solidFill>
              <a:srgbClr val="FFFF00"/>
            </a:solidFill>
            <a:ln w="9525">
              <a:solidFill>
                <a:schemeClr val="tx1"/>
              </a:solidFill>
              <a:miter lim="800000"/>
              <a:headEnd/>
              <a:tailEnd/>
            </a:ln>
            <a:effectLst/>
          </p:spPr>
          <p:txBody>
            <a:bodyPr wrap="none" anchor="ctr"/>
            <a:lstStyle/>
            <a:p>
              <a:r>
                <a:rPr lang="en-US" sz="2000" b="0" dirty="0">
                  <a:solidFill>
                    <a:srgbClr val="080808"/>
                  </a:solidFill>
                  <a:latin typeface="Times New Roman" pitchFamily="18" charset="0"/>
                </a:rPr>
                <a:t>    10 lb</a:t>
              </a:r>
            </a:p>
          </p:txBody>
        </p:sp>
        <p:sp>
          <p:nvSpPr>
            <p:cNvPr id="102466" name="Text Box 66"/>
            <p:cNvSpPr txBox="1">
              <a:spLocks noChangeArrowheads="1"/>
            </p:cNvSpPr>
            <p:nvPr/>
          </p:nvSpPr>
          <p:spPr bwMode="auto">
            <a:xfrm>
              <a:off x="2549525" y="5883277"/>
              <a:ext cx="1943100" cy="307777"/>
            </a:xfrm>
            <a:prstGeom prst="rect">
              <a:avLst/>
            </a:prstGeom>
            <a:noFill/>
            <a:ln w="9525">
              <a:noFill/>
              <a:miter lim="800000"/>
              <a:headEnd/>
              <a:tailEnd/>
            </a:ln>
            <a:effectLst/>
          </p:spPr>
          <p:txBody>
            <a:bodyPr>
              <a:spAutoFit/>
            </a:bodyPr>
            <a:lstStyle/>
            <a:p>
              <a:r>
                <a:rPr lang="en-US" sz="1400" dirty="0">
                  <a:solidFill>
                    <a:srgbClr val="080808"/>
                  </a:solidFill>
                </a:rPr>
                <a:t>30.00 lb </a:t>
              </a:r>
              <a:r>
                <a:rPr lang="en-US" sz="1400" dirty="0">
                  <a:solidFill>
                    <a:srgbClr val="080808"/>
                  </a:solidFill>
                  <a:cs typeface="Times New Roman" pitchFamily="18" charset="0"/>
                </a:rPr>
                <a:t>× .01 lb</a:t>
              </a:r>
            </a:p>
          </p:txBody>
        </p:sp>
        <p:sp>
          <p:nvSpPr>
            <p:cNvPr id="102472" name="Text Box 72"/>
            <p:cNvSpPr txBox="1">
              <a:spLocks noChangeArrowheads="1"/>
            </p:cNvSpPr>
            <p:nvPr/>
          </p:nvSpPr>
          <p:spPr bwMode="auto">
            <a:xfrm>
              <a:off x="2714612" y="5429265"/>
              <a:ext cx="1665288" cy="461665"/>
            </a:xfrm>
            <a:prstGeom prst="rect">
              <a:avLst/>
            </a:prstGeom>
            <a:noFill/>
            <a:ln w="9525">
              <a:noFill/>
              <a:miter lim="800000"/>
              <a:headEnd/>
              <a:tailEnd/>
            </a:ln>
            <a:effectLst/>
          </p:spPr>
          <p:txBody>
            <a:bodyPr>
              <a:spAutoFit/>
            </a:bodyPr>
            <a:lstStyle/>
            <a:p>
              <a:r>
                <a:rPr lang="en-US" sz="2400" dirty="0">
                  <a:solidFill>
                    <a:srgbClr val="080808"/>
                  </a:solidFill>
                </a:rPr>
                <a:t>0.00 lb</a:t>
              </a:r>
            </a:p>
          </p:txBody>
        </p:sp>
        <p:sp>
          <p:nvSpPr>
            <p:cNvPr id="102473" name="Text Box 73"/>
            <p:cNvSpPr txBox="1">
              <a:spLocks noChangeArrowheads="1"/>
            </p:cNvSpPr>
            <p:nvPr/>
          </p:nvSpPr>
          <p:spPr bwMode="auto">
            <a:xfrm>
              <a:off x="2538410" y="5429265"/>
              <a:ext cx="1676400" cy="461665"/>
            </a:xfrm>
            <a:prstGeom prst="rect">
              <a:avLst/>
            </a:prstGeom>
            <a:noFill/>
            <a:ln w="9525">
              <a:noFill/>
              <a:miter lim="800000"/>
              <a:headEnd/>
              <a:tailEnd/>
            </a:ln>
            <a:effectLst/>
          </p:spPr>
          <p:txBody>
            <a:bodyPr>
              <a:spAutoFit/>
            </a:bodyPr>
            <a:lstStyle/>
            <a:p>
              <a:r>
                <a:rPr lang="en-US" sz="2400" dirty="0">
                  <a:solidFill>
                    <a:srgbClr val="080808"/>
                  </a:solidFill>
                </a:rPr>
                <a:t>10.00 lb</a:t>
              </a: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4" presetClass="entr" presetSubtype="0" accel="100000" fill="hold" grpId="0" nodeType="afterEffect">
                                  <p:stCondLst>
                                    <p:cond delay="0"/>
                                  </p:stCondLst>
                                  <p:childTnLst>
                                    <p:set>
                                      <p:cBhvr>
                                        <p:cTn id="6" dur="1" fill="hold">
                                          <p:stCondLst>
                                            <p:cond delay="0"/>
                                          </p:stCondLst>
                                        </p:cTn>
                                        <p:tgtEl>
                                          <p:spTgt spid="102468"/>
                                        </p:tgtEl>
                                        <p:attrNameLst>
                                          <p:attrName>style.visibility</p:attrName>
                                        </p:attrNameLst>
                                      </p:cBhvr>
                                      <p:to>
                                        <p:strVal val="visible"/>
                                      </p:to>
                                    </p:set>
                                    <p:anim calcmode="lin" valueType="num">
                                      <p:cBhvr>
                                        <p:cTn id="7" dur="500" fill="hold"/>
                                        <p:tgtEl>
                                          <p:spTgt spid="102468"/>
                                        </p:tgtEl>
                                        <p:attrNameLst>
                                          <p:attrName>ppt_w</p:attrName>
                                        </p:attrNameLst>
                                      </p:cBhvr>
                                      <p:tavLst>
                                        <p:tav tm="0">
                                          <p:val>
                                            <p:strVal val="#ppt_w*0.05"/>
                                          </p:val>
                                        </p:tav>
                                        <p:tav tm="100000">
                                          <p:val>
                                            <p:strVal val="#ppt_w"/>
                                          </p:val>
                                        </p:tav>
                                      </p:tavLst>
                                    </p:anim>
                                    <p:anim calcmode="lin" valueType="num">
                                      <p:cBhvr>
                                        <p:cTn id="8" dur="500" fill="hold"/>
                                        <p:tgtEl>
                                          <p:spTgt spid="102468"/>
                                        </p:tgtEl>
                                        <p:attrNameLst>
                                          <p:attrName>ppt_h</p:attrName>
                                        </p:attrNameLst>
                                      </p:cBhvr>
                                      <p:tavLst>
                                        <p:tav tm="0">
                                          <p:val>
                                            <p:strVal val="#ppt_h"/>
                                          </p:val>
                                        </p:tav>
                                        <p:tav tm="100000">
                                          <p:val>
                                            <p:strVal val="#ppt_h"/>
                                          </p:val>
                                        </p:tav>
                                      </p:tavLst>
                                    </p:anim>
                                    <p:anim calcmode="lin" valueType="num">
                                      <p:cBhvr>
                                        <p:cTn id="9" dur="500" fill="hold"/>
                                        <p:tgtEl>
                                          <p:spTgt spid="102468"/>
                                        </p:tgtEl>
                                        <p:attrNameLst>
                                          <p:attrName>ppt_x</p:attrName>
                                        </p:attrNameLst>
                                      </p:cBhvr>
                                      <p:tavLst>
                                        <p:tav tm="0">
                                          <p:val>
                                            <p:strVal val="#ppt_x-.2"/>
                                          </p:val>
                                        </p:tav>
                                        <p:tav tm="100000">
                                          <p:val>
                                            <p:strVal val="#ppt_x"/>
                                          </p:val>
                                        </p:tav>
                                      </p:tavLst>
                                    </p:anim>
                                    <p:anim calcmode="lin" valueType="num">
                                      <p:cBhvr>
                                        <p:cTn id="10" dur="500" fill="hold"/>
                                        <p:tgtEl>
                                          <p:spTgt spid="102468"/>
                                        </p:tgtEl>
                                        <p:attrNameLst>
                                          <p:attrName>ppt_y</p:attrName>
                                        </p:attrNameLst>
                                      </p:cBhvr>
                                      <p:tavLst>
                                        <p:tav tm="0">
                                          <p:val>
                                            <p:strVal val="#ppt_y"/>
                                          </p:val>
                                        </p:tav>
                                        <p:tav tm="100000">
                                          <p:val>
                                            <p:strVal val="#ppt_y"/>
                                          </p:val>
                                        </p:tav>
                                      </p:tavLst>
                                    </p:anim>
                                    <p:animEffect transition="in" filter="fade">
                                      <p:cBhvr>
                                        <p:cTn id="11" dur="500"/>
                                        <p:tgtEl>
                                          <p:spTgt spid="102468"/>
                                        </p:tgtEl>
                                      </p:cBhvr>
                                    </p:animEffect>
                                  </p:childTnLst>
                                  <p:subTnLst>
                                    <p:set>
                                      <p:cBhvr override="childStyle">
                                        <p:cTn dur="1" fill="hold" display="0" masterRel="nextClick" afterEffect="1"/>
                                        <p:tgtEl>
                                          <p:spTgt spid="102468"/>
                                        </p:tgtEl>
                                        <p:attrNameLst>
                                          <p:attrName>style.visibility</p:attrName>
                                        </p:attrNameLst>
                                      </p:cBhvr>
                                      <p:to>
                                        <p:strVal val="hidden"/>
                                      </p:to>
                                    </p:set>
                                  </p:subTnLst>
                                </p:cTn>
                              </p:par>
                              <p:par>
                                <p:cTn id="12" presetID="54" presetClass="entr" presetSubtype="0" accel="100000" fill="hold" grpId="0" nodeType="withEffect">
                                  <p:stCondLst>
                                    <p:cond delay="0"/>
                                  </p:stCondLst>
                                  <p:childTnLst>
                                    <p:set>
                                      <p:cBhvr>
                                        <p:cTn id="13" dur="1" fill="hold">
                                          <p:stCondLst>
                                            <p:cond delay="0"/>
                                          </p:stCondLst>
                                        </p:cTn>
                                        <p:tgtEl>
                                          <p:spTgt spid="102469"/>
                                        </p:tgtEl>
                                        <p:attrNameLst>
                                          <p:attrName>style.visibility</p:attrName>
                                        </p:attrNameLst>
                                      </p:cBhvr>
                                      <p:to>
                                        <p:strVal val="visible"/>
                                      </p:to>
                                    </p:set>
                                    <p:anim calcmode="lin" valueType="num">
                                      <p:cBhvr>
                                        <p:cTn id="14" dur="500" fill="hold"/>
                                        <p:tgtEl>
                                          <p:spTgt spid="102469"/>
                                        </p:tgtEl>
                                        <p:attrNameLst>
                                          <p:attrName>ppt_w</p:attrName>
                                        </p:attrNameLst>
                                      </p:cBhvr>
                                      <p:tavLst>
                                        <p:tav tm="0">
                                          <p:val>
                                            <p:strVal val="#ppt_w*0.05"/>
                                          </p:val>
                                        </p:tav>
                                        <p:tav tm="100000">
                                          <p:val>
                                            <p:strVal val="#ppt_w"/>
                                          </p:val>
                                        </p:tav>
                                      </p:tavLst>
                                    </p:anim>
                                    <p:anim calcmode="lin" valueType="num">
                                      <p:cBhvr>
                                        <p:cTn id="15" dur="500" fill="hold"/>
                                        <p:tgtEl>
                                          <p:spTgt spid="102469"/>
                                        </p:tgtEl>
                                        <p:attrNameLst>
                                          <p:attrName>ppt_h</p:attrName>
                                        </p:attrNameLst>
                                      </p:cBhvr>
                                      <p:tavLst>
                                        <p:tav tm="0">
                                          <p:val>
                                            <p:strVal val="#ppt_h"/>
                                          </p:val>
                                        </p:tav>
                                        <p:tav tm="100000">
                                          <p:val>
                                            <p:strVal val="#ppt_h"/>
                                          </p:val>
                                        </p:tav>
                                      </p:tavLst>
                                    </p:anim>
                                    <p:anim calcmode="lin" valueType="num">
                                      <p:cBhvr>
                                        <p:cTn id="16" dur="500" fill="hold"/>
                                        <p:tgtEl>
                                          <p:spTgt spid="102469"/>
                                        </p:tgtEl>
                                        <p:attrNameLst>
                                          <p:attrName>ppt_x</p:attrName>
                                        </p:attrNameLst>
                                      </p:cBhvr>
                                      <p:tavLst>
                                        <p:tav tm="0">
                                          <p:val>
                                            <p:strVal val="#ppt_x-.2"/>
                                          </p:val>
                                        </p:tav>
                                        <p:tav tm="100000">
                                          <p:val>
                                            <p:strVal val="#ppt_x"/>
                                          </p:val>
                                        </p:tav>
                                      </p:tavLst>
                                    </p:anim>
                                    <p:anim calcmode="lin" valueType="num">
                                      <p:cBhvr>
                                        <p:cTn id="17" dur="500" fill="hold"/>
                                        <p:tgtEl>
                                          <p:spTgt spid="102469"/>
                                        </p:tgtEl>
                                        <p:attrNameLst>
                                          <p:attrName>ppt_y</p:attrName>
                                        </p:attrNameLst>
                                      </p:cBhvr>
                                      <p:tavLst>
                                        <p:tav tm="0">
                                          <p:val>
                                            <p:strVal val="#ppt_y"/>
                                          </p:val>
                                        </p:tav>
                                        <p:tav tm="100000">
                                          <p:val>
                                            <p:strVal val="#ppt_y"/>
                                          </p:val>
                                        </p:tav>
                                      </p:tavLst>
                                    </p:anim>
                                    <p:animEffect transition="in" filter="fade">
                                      <p:cBhvr>
                                        <p:cTn id="18" dur="500"/>
                                        <p:tgtEl>
                                          <p:spTgt spid="102469"/>
                                        </p:tgtEl>
                                      </p:cBhvr>
                                    </p:animEffect>
                                  </p:childTnLst>
                                  <p:subTnLst>
                                    <p:set>
                                      <p:cBhvr override="childStyle">
                                        <p:cTn dur="1" fill="hold" display="0" masterRel="nextClick" afterEffect="1"/>
                                        <p:tgtEl>
                                          <p:spTgt spid="102469"/>
                                        </p:tgtEl>
                                        <p:attrNameLst>
                                          <p:attrName>style.visibility</p:attrName>
                                        </p:attrNameLst>
                                      </p:cBhvr>
                                      <p:to>
                                        <p:strVal val="hidden"/>
                                      </p:to>
                                    </p:set>
                                  </p:subTnLst>
                                </p:cTn>
                              </p:par>
                              <p:par>
                                <p:cTn id="19" presetID="54" presetClass="entr" presetSubtype="0" accel="100000" fill="hold" grpId="0" nodeType="withEffect">
                                  <p:stCondLst>
                                    <p:cond delay="0"/>
                                  </p:stCondLst>
                                  <p:childTnLst>
                                    <p:set>
                                      <p:cBhvr>
                                        <p:cTn id="20" dur="1" fill="hold">
                                          <p:stCondLst>
                                            <p:cond delay="0"/>
                                          </p:stCondLst>
                                        </p:cTn>
                                        <p:tgtEl>
                                          <p:spTgt spid="102470"/>
                                        </p:tgtEl>
                                        <p:attrNameLst>
                                          <p:attrName>style.visibility</p:attrName>
                                        </p:attrNameLst>
                                      </p:cBhvr>
                                      <p:to>
                                        <p:strVal val="visible"/>
                                      </p:to>
                                    </p:set>
                                    <p:anim calcmode="lin" valueType="num">
                                      <p:cBhvr>
                                        <p:cTn id="21" dur="500" fill="hold"/>
                                        <p:tgtEl>
                                          <p:spTgt spid="102470"/>
                                        </p:tgtEl>
                                        <p:attrNameLst>
                                          <p:attrName>ppt_w</p:attrName>
                                        </p:attrNameLst>
                                      </p:cBhvr>
                                      <p:tavLst>
                                        <p:tav tm="0">
                                          <p:val>
                                            <p:strVal val="#ppt_w*0.05"/>
                                          </p:val>
                                        </p:tav>
                                        <p:tav tm="100000">
                                          <p:val>
                                            <p:strVal val="#ppt_w"/>
                                          </p:val>
                                        </p:tav>
                                      </p:tavLst>
                                    </p:anim>
                                    <p:anim calcmode="lin" valueType="num">
                                      <p:cBhvr>
                                        <p:cTn id="22" dur="500" fill="hold"/>
                                        <p:tgtEl>
                                          <p:spTgt spid="102470"/>
                                        </p:tgtEl>
                                        <p:attrNameLst>
                                          <p:attrName>ppt_h</p:attrName>
                                        </p:attrNameLst>
                                      </p:cBhvr>
                                      <p:tavLst>
                                        <p:tav tm="0">
                                          <p:val>
                                            <p:strVal val="#ppt_h"/>
                                          </p:val>
                                        </p:tav>
                                        <p:tav tm="100000">
                                          <p:val>
                                            <p:strVal val="#ppt_h"/>
                                          </p:val>
                                        </p:tav>
                                      </p:tavLst>
                                    </p:anim>
                                    <p:anim calcmode="lin" valueType="num">
                                      <p:cBhvr>
                                        <p:cTn id="23" dur="500" fill="hold"/>
                                        <p:tgtEl>
                                          <p:spTgt spid="102470"/>
                                        </p:tgtEl>
                                        <p:attrNameLst>
                                          <p:attrName>ppt_x</p:attrName>
                                        </p:attrNameLst>
                                      </p:cBhvr>
                                      <p:tavLst>
                                        <p:tav tm="0">
                                          <p:val>
                                            <p:strVal val="#ppt_x-.2"/>
                                          </p:val>
                                        </p:tav>
                                        <p:tav tm="100000">
                                          <p:val>
                                            <p:strVal val="#ppt_x"/>
                                          </p:val>
                                        </p:tav>
                                      </p:tavLst>
                                    </p:anim>
                                    <p:anim calcmode="lin" valueType="num">
                                      <p:cBhvr>
                                        <p:cTn id="24" dur="500" fill="hold"/>
                                        <p:tgtEl>
                                          <p:spTgt spid="102470"/>
                                        </p:tgtEl>
                                        <p:attrNameLst>
                                          <p:attrName>ppt_y</p:attrName>
                                        </p:attrNameLst>
                                      </p:cBhvr>
                                      <p:tavLst>
                                        <p:tav tm="0">
                                          <p:val>
                                            <p:strVal val="#ppt_y"/>
                                          </p:val>
                                        </p:tav>
                                        <p:tav tm="100000">
                                          <p:val>
                                            <p:strVal val="#ppt_y"/>
                                          </p:val>
                                        </p:tav>
                                      </p:tavLst>
                                    </p:anim>
                                    <p:animEffect transition="in" filter="fade">
                                      <p:cBhvr>
                                        <p:cTn id="25" dur="500"/>
                                        <p:tgtEl>
                                          <p:spTgt spid="102470"/>
                                        </p:tgtEl>
                                      </p:cBhvr>
                                    </p:animEffect>
                                  </p:childTnLst>
                                  <p:subTnLst>
                                    <p:set>
                                      <p:cBhvr override="childStyle">
                                        <p:cTn dur="1" fill="hold" display="0" masterRel="nextClick" afterEffect="1"/>
                                        <p:tgtEl>
                                          <p:spTgt spid="102470"/>
                                        </p:tgtEl>
                                        <p:attrNameLst>
                                          <p:attrName>style.visibility</p:attrName>
                                        </p:attrNameLst>
                                      </p:cBhvr>
                                      <p:to>
                                        <p:strVal val="hidden"/>
                                      </p:to>
                                    </p:set>
                                  </p:subTnLst>
                                </p:cTn>
                              </p:par>
                              <p:par>
                                <p:cTn id="26" presetID="54" presetClass="entr" presetSubtype="0" accel="100000" fill="hold" grpId="0" nodeType="withEffect">
                                  <p:stCondLst>
                                    <p:cond delay="0"/>
                                  </p:stCondLst>
                                  <p:childTnLst>
                                    <p:set>
                                      <p:cBhvr>
                                        <p:cTn id="27" dur="1" fill="hold">
                                          <p:stCondLst>
                                            <p:cond delay="0"/>
                                          </p:stCondLst>
                                        </p:cTn>
                                        <p:tgtEl>
                                          <p:spTgt spid="102471"/>
                                        </p:tgtEl>
                                        <p:attrNameLst>
                                          <p:attrName>style.visibility</p:attrName>
                                        </p:attrNameLst>
                                      </p:cBhvr>
                                      <p:to>
                                        <p:strVal val="visible"/>
                                      </p:to>
                                    </p:set>
                                    <p:anim calcmode="lin" valueType="num">
                                      <p:cBhvr>
                                        <p:cTn id="28" dur="500" fill="hold"/>
                                        <p:tgtEl>
                                          <p:spTgt spid="102471"/>
                                        </p:tgtEl>
                                        <p:attrNameLst>
                                          <p:attrName>ppt_w</p:attrName>
                                        </p:attrNameLst>
                                      </p:cBhvr>
                                      <p:tavLst>
                                        <p:tav tm="0">
                                          <p:val>
                                            <p:strVal val="#ppt_w*0.05"/>
                                          </p:val>
                                        </p:tav>
                                        <p:tav tm="100000">
                                          <p:val>
                                            <p:strVal val="#ppt_w"/>
                                          </p:val>
                                        </p:tav>
                                      </p:tavLst>
                                    </p:anim>
                                    <p:anim calcmode="lin" valueType="num">
                                      <p:cBhvr>
                                        <p:cTn id="29" dur="500" fill="hold"/>
                                        <p:tgtEl>
                                          <p:spTgt spid="102471"/>
                                        </p:tgtEl>
                                        <p:attrNameLst>
                                          <p:attrName>ppt_h</p:attrName>
                                        </p:attrNameLst>
                                      </p:cBhvr>
                                      <p:tavLst>
                                        <p:tav tm="0">
                                          <p:val>
                                            <p:strVal val="#ppt_h"/>
                                          </p:val>
                                        </p:tav>
                                        <p:tav tm="100000">
                                          <p:val>
                                            <p:strVal val="#ppt_h"/>
                                          </p:val>
                                        </p:tav>
                                      </p:tavLst>
                                    </p:anim>
                                    <p:anim calcmode="lin" valueType="num">
                                      <p:cBhvr>
                                        <p:cTn id="30" dur="500" fill="hold"/>
                                        <p:tgtEl>
                                          <p:spTgt spid="102471"/>
                                        </p:tgtEl>
                                        <p:attrNameLst>
                                          <p:attrName>ppt_x</p:attrName>
                                        </p:attrNameLst>
                                      </p:cBhvr>
                                      <p:tavLst>
                                        <p:tav tm="0">
                                          <p:val>
                                            <p:strVal val="#ppt_x-.2"/>
                                          </p:val>
                                        </p:tav>
                                        <p:tav tm="100000">
                                          <p:val>
                                            <p:strVal val="#ppt_x"/>
                                          </p:val>
                                        </p:tav>
                                      </p:tavLst>
                                    </p:anim>
                                    <p:anim calcmode="lin" valueType="num">
                                      <p:cBhvr>
                                        <p:cTn id="31" dur="500" fill="hold"/>
                                        <p:tgtEl>
                                          <p:spTgt spid="102471"/>
                                        </p:tgtEl>
                                        <p:attrNameLst>
                                          <p:attrName>ppt_y</p:attrName>
                                        </p:attrNameLst>
                                      </p:cBhvr>
                                      <p:tavLst>
                                        <p:tav tm="0">
                                          <p:val>
                                            <p:strVal val="#ppt_y"/>
                                          </p:val>
                                        </p:tav>
                                        <p:tav tm="100000">
                                          <p:val>
                                            <p:strVal val="#ppt_y"/>
                                          </p:val>
                                        </p:tav>
                                      </p:tavLst>
                                    </p:anim>
                                    <p:animEffect transition="in" filter="fade">
                                      <p:cBhvr>
                                        <p:cTn id="32" dur="500"/>
                                        <p:tgtEl>
                                          <p:spTgt spid="1024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68" grpId="0"/>
      <p:bldP spid="102469" grpId="0"/>
      <p:bldP spid="102470" grpId="0"/>
      <p:bldP spid="102471" grpId="0"/>
    </p:bld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4450" name="Rectangle 2"/>
          <p:cNvSpPr>
            <a:spLocks noGrp="1" noChangeArrowheads="1"/>
          </p:cNvSpPr>
          <p:nvPr>
            <p:ph type="title"/>
          </p:nvPr>
        </p:nvSpPr>
        <p:spPr>
          <a:xfrm>
            <a:off x="590550" y="79375"/>
            <a:ext cx="7410474" cy="1139825"/>
          </a:xfrm>
        </p:spPr>
        <p:txBody>
          <a:bodyPr/>
          <a:lstStyle/>
          <a:p>
            <a:pPr algn="ctr"/>
            <a:r>
              <a:rPr lang="en-US" dirty="0">
                <a:solidFill>
                  <a:srgbClr val="E6AF00"/>
                </a:solidFill>
              </a:rPr>
              <a:t>Shift Test Agreement</a:t>
            </a:r>
          </a:p>
        </p:txBody>
      </p:sp>
      <p:sp>
        <p:nvSpPr>
          <p:cNvPr id="104451" name="Rectangle 3"/>
          <p:cNvSpPr>
            <a:spLocks noGrp="1" noChangeArrowheads="1"/>
          </p:cNvSpPr>
          <p:nvPr>
            <p:ph type="body" sz="half" idx="1"/>
          </p:nvPr>
        </p:nvSpPr>
        <p:spPr>
          <a:xfrm>
            <a:off x="225427" y="1177925"/>
            <a:ext cx="5413373" cy="1098550"/>
          </a:xfrm>
        </p:spPr>
        <p:txBody>
          <a:bodyPr>
            <a:normAutofit fontScale="92500"/>
          </a:bodyPr>
          <a:lstStyle/>
          <a:p>
            <a:pPr marL="0" indent="0">
              <a:spcBef>
                <a:spcPct val="0"/>
              </a:spcBef>
              <a:buFont typeface="Wingdings" pitchFamily="2" charset="2"/>
              <a:buNone/>
            </a:pPr>
            <a:r>
              <a:rPr lang="en-US" sz="2800" dirty="0"/>
              <a:t>Scale Capacity : 30 lb </a:t>
            </a:r>
            <a:r>
              <a:rPr lang="en-US" sz="2800" dirty="0">
                <a:cs typeface="Times New Roman" pitchFamily="18" charset="0"/>
              </a:rPr>
              <a:t>× 0.01 lb</a:t>
            </a:r>
          </a:p>
          <a:p>
            <a:pPr marL="0" indent="0">
              <a:spcBef>
                <a:spcPct val="0"/>
              </a:spcBef>
              <a:buFont typeface="Wingdings" pitchFamily="2" charset="2"/>
              <a:buNone/>
            </a:pPr>
            <a:r>
              <a:rPr lang="en-US" sz="2800" dirty="0">
                <a:cs typeface="Times New Roman" pitchFamily="18" charset="0"/>
              </a:rPr>
              <a:t>Shift test load : 10 lb</a:t>
            </a:r>
          </a:p>
        </p:txBody>
      </p:sp>
      <p:sp>
        <p:nvSpPr>
          <p:cNvPr id="104516" name="Text Box 68"/>
          <p:cNvSpPr txBox="1">
            <a:spLocks noChangeArrowheads="1"/>
          </p:cNvSpPr>
          <p:nvPr/>
        </p:nvSpPr>
        <p:spPr bwMode="auto">
          <a:xfrm>
            <a:off x="4857752" y="4357694"/>
            <a:ext cx="3898900" cy="1477328"/>
          </a:xfrm>
          <a:prstGeom prst="rect">
            <a:avLst/>
          </a:prstGeom>
          <a:noFill/>
          <a:ln w="9525">
            <a:noFill/>
            <a:miter lim="800000"/>
            <a:headEnd/>
            <a:tailEnd/>
          </a:ln>
          <a:effectLst/>
        </p:spPr>
        <p:txBody>
          <a:bodyPr>
            <a:spAutoFit/>
          </a:bodyPr>
          <a:lstStyle/>
          <a:p>
            <a:pPr algn="l">
              <a:lnSpc>
                <a:spcPct val="90000"/>
              </a:lnSpc>
            </a:pPr>
            <a:r>
              <a:rPr lang="en-US" sz="2000" b="0" dirty="0">
                <a:solidFill>
                  <a:schemeClr val="tx1"/>
                </a:solidFill>
                <a:latin typeface="Times New Roman" pitchFamily="18" charset="0"/>
              </a:rPr>
              <a:t>The range of results is 0.03 lb which exceeds the 0.02 lb allowed - </a:t>
            </a:r>
            <a:r>
              <a:rPr lang="en-US" sz="2000" b="0" u="sng" dirty="0">
                <a:solidFill>
                  <a:schemeClr val="tx1"/>
                </a:solidFill>
                <a:latin typeface="Times New Roman" pitchFamily="18" charset="0"/>
              </a:rPr>
              <a:t>this device fails to meet T.N.4.4.</a:t>
            </a:r>
            <a:r>
              <a:rPr lang="en-US" sz="2000" b="0" dirty="0">
                <a:solidFill>
                  <a:schemeClr val="tx1"/>
                </a:solidFill>
                <a:latin typeface="Times New Roman" pitchFamily="18" charset="0"/>
              </a:rPr>
              <a:t> Agreement of  Indications – Shift Tests</a:t>
            </a:r>
          </a:p>
        </p:txBody>
      </p:sp>
      <p:sp>
        <p:nvSpPr>
          <p:cNvPr id="104517" name="Text Box 69"/>
          <p:cNvSpPr txBox="1">
            <a:spLocks noChangeArrowheads="1"/>
          </p:cNvSpPr>
          <p:nvPr/>
        </p:nvSpPr>
        <p:spPr bwMode="auto">
          <a:xfrm>
            <a:off x="4857752" y="2285992"/>
            <a:ext cx="3676650" cy="1865126"/>
          </a:xfrm>
          <a:prstGeom prst="rect">
            <a:avLst/>
          </a:prstGeom>
          <a:noFill/>
          <a:ln w="9525">
            <a:noFill/>
            <a:miter lim="800000"/>
            <a:headEnd/>
            <a:tailEnd/>
          </a:ln>
          <a:effectLst/>
        </p:spPr>
        <p:txBody>
          <a:bodyPr>
            <a:spAutoFit/>
          </a:bodyPr>
          <a:lstStyle/>
          <a:p>
            <a:pPr algn="l">
              <a:lnSpc>
                <a:spcPct val="90000"/>
              </a:lnSpc>
              <a:buClr>
                <a:schemeClr val="hlink"/>
              </a:buClr>
              <a:buSzPct val="70000"/>
              <a:buFont typeface="Wingdings" pitchFamily="2" charset="2"/>
              <a:buNone/>
            </a:pPr>
            <a:r>
              <a:rPr lang="en-US" sz="2000" b="0" dirty="0">
                <a:solidFill>
                  <a:schemeClr val="tx1"/>
                </a:solidFill>
                <a:latin typeface="Times New Roman" pitchFamily="18" charset="0"/>
                <a:cs typeface="Times New Roman" pitchFamily="18" charset="0"/>
              </a:rPr>
              <a:t>All test results must agree within the absolute value of the maintenance tolerance even though the scale may be subject to acceptance tolerance</a:t>
            </a:r>
          </a:p>
          <a:p>
            <a:pPr algn="l">
              <a:lnSpc>
                <a:spcPct val="90000"/>
              </a:lnSpc>
              <a:buClr>
                <a:schemeClr val="hlink"/>
              </a:buClr>
              <a:buSzPct val="70000"/>
              <a:buFont typeface="Wingdings" pitchFamily="2" charset="2"/>
              <a:buNone/>
            </a:pPr>
            <a:endParaRPr lang="en-US" sz="2800" b="0" dirty="0">
              <a:solidFill>
                <a:schemeClr val="tx1"/>
              </a:solidFill>
              <a:latin typeface="Times New Roman" pitchFamily="18" charset="0"/>
              <a:cs typeface="Times New Roman" pitchFamily="18" charset="0"/>
            </a:endParaRPr>
          </a:p>
        </p:txBody>
      </p:sp>
      <p:grpSp>
        <p:nvGrpSpPr>
          <p:cNvPr id="9" name="Group 8">
            <a:extLst>
              <a:ext uri="{FF2B5EF4-FFF2-40B4-BE49-F238E27FC236}">
                <a16:creationId xmlns:a16="http://schemas.microsoft.com/office/drawing/2014/main" id="{75E00BEE-6927-FC19-5A71-4519B9CC317D}"/>
              </a:ext>
              <a:ext uri="{C183D7F6-B498-43B3-948B-1728B52AA6E4}">
                <adec:decorative xmlns:adec="http://schemas.microsoft.com/office/drawing/2017/decorative" val="1"/>
              </a:ext>
            </a:extLst>
          </p:cNvPr>
          <p:cNvGrpSpPr/>
          <p:nvPr/>
        </p:nvGrpSpPr>
        <p:grpSpPr>
          <a:xfrm>
            <a:off x="693738" y="3014663"/>
            <a:ext cx="3636962" cy="3168650"/>
            <a:chOff x="693738" y="3014663"/>
            <a:chExt cx="3636962" cy="3168650"/>
          </a:xfrm>
        </p:grpSpPr>
        <p:grpSp>
          <p:nvGrpSpPr>
            <p:cNvPr id="2" name="Group 4"/>
            <p:cNvGrpSpPr>
              <a:grpSpLocks/>
            </p:cNvGrpSpPr>
            <p:nvPr/>
          </p:nvGrpSpPr>
          <p:grpSpPr bwMode="auto">
            <a:xfrm>
              <a:off x="693738" y="3014663"/>
              <a:ext cx="3636962" cy="3168650"/>
              <a:chOff x="2117" y="1322"/>
              <a:chExt cx="2823" cy="2555"/>
            </a:xfrm>
          </p:grpSpPr>
          <p:sp>
            <p:nvSpPr>
              <p:cNvPr id="104453" name="Rectangle 5"/>
              <p:cNvSpPr>
                <a:spLocks noChangeArrowheads="1"/>
              </p:cNvSpPr>
              <p:nvPr/>
            </p:nvSpPr>
            <p:spPr bwMode="auto">
              <a:xfrm>
                <a:off x="2117" y="1322"/>
                <a:ext cx="2823" cy="2555"/>
              </a:xfrm>
              <a:prstGeom prst="rect">
                <a:avLst/>
              </a:prstGeom>
              <a:solidFill>
                <a:srgbClr val="B2B2B2"/>
              </a:solidFill>
              <a:ln w="12700">
                <a:solidFill>
                  <a:schemeClr val="tx1"/>
                </a:solidFill>
                <a:miter lim="800000"/>
                <a:headEnd/>
                <a:tailEnd/>
              </a:ln>
              <a:effectLst/>
            </p:spPr>
            <p:txBody>
              <a:bodyPr wrap="none" anchor="ctr"/>
              <a:lstStyle/>
              <a:p>
                <a:endParaRPr lang="en-US" dirty="0"/>
              </a:p>
            </p:txBody>
          </p:sp>
          <p:sp>
            <p:nvSpPr>
              <p:cNvPr id="104454" name="Line 6"/>
              <p:cNvSpPr>
                <a:spLocks noChangeShapeType="1"/>
              </p:cNvSpPr>
              <p:nvPr/>
            </p:nvSpPr>
            <p:spPr bwMode="auto">
              <a:xfrm>
                <a:off x="2117" y="3305"/>
                <a:ext cx="2822" cy="7"/>
              </a:xfrm>
              <a:prstGeom prst="line">
                <a:avLst/>
              </a:prstGeom>
              <a:noFill/>
              <a:ln w="9525">
                <a:solidFill>
                  <a:schemeClr val="tx1"/>
                </a:solidFill>
                <a:round/>
                <a:headEnd/>
                <a:tailEnd/>
              </a:ln>
              <a:effectLst/>
            </p:spPr>
            <p:txBody>
              <a:bodyPr/>
              <a:lstStyle/>
              <a:p>
                <a:endParaRPr lang="en-US" dirty="0"/>
              </a:p>
            </p:txBody>
          </p:sp>
        </p:grpSp>
        <p:sp>
          <p:nvSpPr>
            <p:cNvPr id="104455" name="Rectangle 7"/>
            <p:cNvSpPr>
              <a:spLocks noChangeArrowheads="1"/>
            </p:cNvSpPr>
            <p:nvPr/>
          </p:nvSpPr>
          <p:spPr bwMode="auto">
            <a:xfrm>
              <a:off x="739777" y="3052763"/>
              <a:ext cx="3552825" cy="2409826"/>
            </a:xfrm>
            <a:prstGeom prst="rect">
              <a:avLst/>
            </a:prstGeom>
            <a:solidFill>
              <a:srgbClr val="DDDDDD"/>
            </a:solidFill>
            <a:ln w="9525">
              <a:solidFill>
                <a:schemeClr val="tx1"/>
              </a:solidFill>
              <a:miter lim="800000"/>
              <a:headEnd/>
              <a:tailEnd/>
            </a:ln>
            <a:effectLst/>
          </p:spPr>
          <p:txBody>
            <a:bodyPr wrap="none" anchor="ctr"/>
            <a:lstStyle/>
            <a:p>
              <a:endParaRPr lang="en-US" dirty="0"/>
            </a:p>
          </p:txBody>
        </p:sp>
        <p:grpSp>
          <p:nvGrpSpPr>
            <p:cNvPr id="3" name="Group 8"/>
            <p:cNvGrpSpPr>
              <a:grpSpLocks/>
            </p:cNvGrpSpPr>
            <p:nvPr/>
          </p:nvGrpSpPr>
          <p:grpSpPr bwMode="auto">
            <a:xfrm>
              <a:off x="2792413" y="5616575"/>
              <a:ext cx="977900" cy="207964"/>
              <a:chOff x="4625" y="2349"/>
              <a:chExt cx="759" cy="168"/>
            </a:xfrm>
          </p:grpSpPr>
          <p:grpSp>
            <p:nvGrpSpPr>
              <p:cNvPr id="4" name="Group 9"/>
              <p:cNvGrpSpPr>
                <a:grpSpLocks/>
              </p:cNvGrpSpPr>
              <p:nvPr/>
            </p:nvGrpSpPr>
            <p:grpSpPr bwMode="auto">
              <a:xfrm>
                <a:off x="4629" y="2349"/>
                <a:ext cx="755" cy="65"/>
                <a:chOff x="2282" y="1183"/>
                <a:chExt cx="755" cy="65"/>
              </a:xfrm>
            </p:grpSpPr>
            <p:sp>
              <p:nvSpPr>
                <p:cNvPr id="104458" name="Rectangle 10"/>
                <p:cNvSpPr>
                  <a:spLocks noChangeArrowheads="1"/>
                </p:cNvSpPr>
                <p:nvPr/>
              </p:nvSpPr>
              <p:spPr bwMode="auto">
                <a:xfrm>
                  <a:off x="2282" y="1183"/>
                  <a:ext cx="56" cy="65"/>
                </a:xfrm>
                <a:prstGeom prst="rect">
                  <a:avLst/>
                </a:prstGeom>
                <a:solidFill>
                  <a:srgbClr val="993300"/>
                </a:solidFill>
                <a:ln w="9525">
                  <a:solidFill>
                    <a:schemeClr val="tx1"/>
                  </a:solidFill>
                  <a:miter lim="800000"/>
                  <a:headEnd/>
                  <a:tailEnd/>
                </a:ln>
                <a:effectLst/>
              </p:spPr>
              <p:txBody>
                <a:bodyPr wrap="none" anchor="ctr"/>
                <a:lstStyle/>
                <a:p>
                  <a:endParaRPr lang="en-US" dirty="0"/>
                </a:p>
              </p:txBody>
            </p:sp>
            <p:sp>
              <p:nvSpPr>
                <p:cNvPr id="104459" name="Rectangle 11"/>
                <p:cNvSpPr>
                  <a:spLocks noChangeArrowheads="1"/>
                </p:cNvSpPr>
                <p:nvPr/>
              </p:nvSpPr>
              <p:spPr bwMode="auto">
                <a:xfrm>
                  <a:off x="2373" y="1183"/>
                  <a:ext cx="56" cy="65"/>
                </a:xfrm>
                <a:prstGeom prst="rect">
                  <a:avLst/>
                </a:prstGeom>
                <a:solidFill>
                  <a:srgbClr val="993300"/>
                </a:solidFill>
                <a:ln w="9525">
                  <a:solidFill>
                    <a:schemeClr val="tx1"/>
                  </a:solidFill>
                  <a:miter lim="800000"/>
                  <a:headEnd/>
                  <a:tailEnd/>
                </a:ln>
                <a:effectLst/>
              </p:spPr>
              <p:txBody>
                <a:bodyPr wrap="none" anchor="ctr"/>
                <a:lstStyle/>
                <a:p>
                  <a:endParaRPr lang="en-US" dirty="0"/>
                </a:p>
              </p:txBody>
            </p:sp>
            <p:sp>
              <p:nvSpPr>
                <p:cNvPr id="104460" name="Rectangle 12"/>
                <p:cNvSpPr>
                  <a:spLocks noChangeArrowheads="1"/>
                </p:cNvSpPr>
                <p:nvPr/>
              </p:nvSpPr>
              <p:spPr bwMode="auto">
                <a:xfrm>
                  <a:off x="2458" y="1183"/>
                  <a:ext cx="56" cy="65"/>
                </a:xfrm>
                <a:prstGeom prst="rect">
                  <a:avLst/>
                </a:prstGeom>
                <a:solidFill>
                  <a:srgbClr val="993300"/>
                </a:solidFill>
                <a:ln w="9525">
                  <a:solidFill>
                    <a:schemeClr val="tx1"/>
                  </a:solidFill>
                  <a:miter lim="800000"/>
                  <a:headEnd/>
                  <a:tailEnd/>
                </a:ln>
                <a:effectLst/>
              </p:spPr>
              <p:txBody>
                <a:bodyPr wrap="none" anchor="ctr"/>
                <a:lstStyle/>
                <a:p>
                  <a:endParaRPr lang="en-US" dirty="0"/>
                </a:p>
              </p:txBody>
            </p:sp>
            <p:sp>
              <p:nvSpPr>
                <p:cNvPr id="104461" name="Rectangle 13"/>
                <p:cNvSpPr>
                  <a:spLocks noChangeArrowheads="1"/>
                </p:cNvSpPr>
                <p:nvPr/>
              </p:nvSpPr>
              <p:spPr bwMode="auto">
                <a:xfrm>
                  <a:off x="2543" y="1183"/>
                  <a:ext cx="56" cy="65"/>
                </a:xfrm>
                <a:prstGeom prst="rect">
                  <a:avLst/>
                </a:prstGeom>
                <a:solidFill>
                  <a:srgbClr val="993300"/>
                </a:solidFill>
                <a:ln w="9525">
                  <a:solidFill>
                    <a:schemeClr val="tx1"/>
                  </a:solidFill>
                  <a:miter lim="800000"/>
                  <a:headEnd/>
                  <a:tailEnd/>
                </a:ln>
                <a:effectLst/>
              </p:spPr>
              <p:txBody>
                <a:bodyPr wrap="none" anchor="ctr"/>
                <a:lstStyle/>
                <a:p>
                  <a:endParaRPr lang="en-US" dirty="0"/>
                </a:p>
              </p:txBody>
            </p:sp>
            <p:sp>
              <p:nvSpPr>
                <p:cNvPr id="104462" name="Rectangle 14"/>
                <p:cNvSpPr>
                  <a:spLocks noChangeArrowheads="1"/>
                </p:cNvSpPr>
                <p:nvPr/>
              </p:nvSpPr>
              <p:spPr bwMode="auto">
                <a:xfrm>
                  <a:off x="2635" y="1183"/>
                  <a:ext cx="56" cy="65"/>
                </a:xfrm>
                <a:prstGeom prst="rect">
                  <a:avLst/>
                </a:prstGeom>
                <a:solidFill>
                  <a:srgbClr val="993300"/>
                </a:solidFill>
                <a:ln w="9525">
                  <a:solidFill>
                    <a:schemeClr val="tx1"/>
                  </a:solidFill>
                  <a:miter lim="800000"/>
                  <a:headEnd/>
                  <a:tailEnd/>
                </a:ln>
                <a:effectLst/>
              </p:spPr>
              <p:txBody>
                <a:bodyPr wrap="none" anchor="ctr"/>
                <a:lstStyle/>
                <a:p>
                  <a:endParaRPr lang="en-US" dirty="0"/>
                </a:p>
              </p:txBody>
            </p:sp>
            <p:sp>
              <p:nvSpPr>
                <p:cNvPr id="104463" name="Rectangle 15"/>
                <p:cNvSpPr>
                  <a:spLocks noChangeArrowheads="1"/>
                </p:cNvSpPr>
                <p:nvPr/>
              </p:nvSpPr>
              <p:spPr bwMode="auto">
                <a:xfrm>
                  <a:off x="2719" y="1183"/>
                  <a:ext cx="56" cy="65"/>
                </a:xfrm>
                <a:prstGeom prst="rect">
                  <a:avLst/>
                </a:prstGeom>
                <a:solidFill>
                  <a:srgbClr val="993300"/>
                </a:solidFill>
                <a:ln w="9525">
                  <a:solidFill>
                    <a:schemeClr val="tx1"/>
                  </a:solidFill>
                  <a:miter lim="800000"/>
                  <a:headEnd/>
                  <a:tailEnd/>
                </a:ln>
                <a:effectLst/>
              </p:spPr>
              <p:txBody>
                <a:bodyPr wrap="none" anchor="ctr"/>
                <a:lstStyle/>
                <a:p>
                  <a:endParaRPr lang="en-US" dirty="0"/>
                </a:p>
              </p:txBody>
            </p:sp>
            <p:sp>
              <p:nvSpPr>
                <p:cNvPr id="104464" name="Rectangle 16"/>
                <p:cNvSpPr>
                  <a:spLocks noChangeArrowheads="1"/>
                </p:cNvSpPr>
                <p:nvPr/>
              </p:nvSpPr>
              <p:spPr bwMode="auto">
                <a:xfrm>
                  <a:off x="2804" y="1183"/>
                  <a:ext cx="56" cy="65"/>
                </a:xfrm>
                <a:prstGeom prst="rect">
                  <a:avLst/>
                </a:prstGeom>
                <a:solidFill>
                  <a:srgbClr val="993300"/>
                </a:solidFill>
                <a:ln w="9525">
                  <a:solidFill>
                    <a:schemeClr val="tx1"/>
                  </a:solidFill>
                  <a:miter lim="800000"/>
                  <a:headEnd/>
                  <a:tailEnd/>
                </a:ln>
                <a:effectLst/>
              </p:spPr>
              <p:txBody>
                <a:bodyPr wrap="none" anchor="ctr"/>
                <a:lstStyle/>
                <a:p>
                  <a:endParaRPr lang="en-US" dirty="0"/>
                </a:p>
              </p:txBody>
            </p:sp>
            <p:sp>
              <p:nvSpPr>
                <p:cNvPr id="104465" name="Rectangle 17"/>
                <p:cNvSpPr>
                  <a:spLocks noChangeArrowheads="1"/>
                </p:cNvSpPr>
                <p:nvPr/>
              </p:nvSpPr>
              <p:spPr bwMode="auto">
                <a:xfrm>
                  <a:off x="2889" y="1183"/>
                  <a:ext cx="56" cy="65"/>
                </a:xfrm>
                <a:prstGeom prst="rect">
                  <a:avLst/>
                </a:prstGeom>
                <a:solidFill>
                  <a:srgbClr val="993300"/>
                </a:solidFill>
                <a:ln w="9525">
                  <a:solidFill>
                    <a:schemeClr val="tx1"/>
                  </a:solidFill>
                  <a:miter lim="800000"/>
                  <a:headEnd/>
                  <a:tailEnd/>
                </a:ln>
                <a:effectLst/>
              </p:spPr>
              <p:txBody>
                <a:bodyPr wrap="none" anchor="ctr"/>
                <a:lstStyle/>
                <a:p>
                  <a:endParaRPr lang="en-US" dirty="0"/>
                </a:p>
              </p:txBody>
            </p:sp>
            <p:sp>
              <p:nvSpPr>
                <p:cNvPr id="104466" name="Rectangle 18"/>
                <p:cNvSpPr>
                  <a:spLocks noChangeArrowheads="1"/>
                </p:cNvSpPr>
                <p:nvPr/>
              </p:nvSpPr>
              <p:spPr bwMode="auto">
                <a:xfrm>
                  <a:off x="2981" y="1183"/>
                  <a:ext cx="56" cy="65"/>
                </a:xfrm>
                <a:prstGeom prst="rect">
                  <a:avLst/>
                </a:prstGeom>
                <a:solidFill>
                  <a:srgbClr val="993300"/>
                </a:solidFill>
                <a:ln w="9525">
                  <a:solidFill>
                    <a:schemeClr val="tx1"/>
                  </a:solidFill>
                  <a:miter lim="800000"/>
                  <a:headEnd/>
                  <a:tailEnd/>
                </a:ln>
                <a:effectLst/>
              </p:spPr>
              <p:txBody>
                <a:bodyPr wrap="none" anchor="ctr"/>
                <a:lstStyle/>
                <a:p>
                  <a:endParaRPr lang="en-US" dirty="0"/>
                </a:p>
              </p:txBody>
            </p:sp>
          </p:grpSp>
          <p:grpSp>
            <p:nvGrpSpPr>
              <p:cNvPr id="5" name="Group 19"/>
              <p:cNvGrpSpPr>
                <a:grpSpLocks/>
              </p:cNvGrpSpPr>
              <p:nvPr/>
            </p:nvGrpSpPr>
            <p:grpSpPr bwMode="auto">
              <a:xfrm>
                <a:off x="4625" y="2452"/>
                <a:ext cx="755" cy="65"/>
                <a:chOff x="2282" y="1183"/>
                <a:chExt cx="755" cy="65"/>
              </a:xfrm>
            </p:grpSpPr>
            <p:sp>
              <p:nvSpPr>
                <p:cNvPr id="104468" name="Rectangle 20"/>
                <p:cNvSpPr>
                  <a:spLocks noChangeArrowheads="1"/>
                </p:cNvSpPr>
                <p:nvPr/>
              </p:nvSpPr>
              <p:spPr bwMode="auto">
                <a:xfrm>
                  <a:off x="2282" y="1183"/>
                  <a:ext cx="56" cy="65"/>
                </a:xfrm>
                <a:prstGeom prst="rect">
                  <a:avLst/>
                </a:prstGeom>
                <a:solidFill>
                  <a:srgbClr val="993300"/>
                </a:solidFill>
                <a:ln w="9525">
                  <a:solidFill>
                    <a:schemeClr val="tx1"/>
                  </a:solidFill>
                  <a:miter lim="800000"/>
                  <a:headEnd/>
                  <a:tailEnd/>
                </a:ln>
                <a:effectLst/>
              </p:spPr>
              <p:txBody>
                <a:bodyPr wrap="none" anchor="ctr"/>
                <a:lstStyle/>
                <a:p>
                  <a:endParaRPr lang="en-US" dirty="0"/>
                </a:p>
              </p:txBody>
            </p:sp>
            <p:sp>
              <p:nvSpPr>
                <p:cNvPr id="104469" name="Rectangle 21"/>
                <p:cNvSpPr>
                  <a:spLocks noChangeArrowheads="1"/>
                </p:cNvSpPr>
                <p:nvPr/>
              </p:nvSpPr>
              <p:spPr bwMode="auto">
                <a:xfrm>
                  <a:off x="2373" y="1183"/>
                  <a:ext cx="56" cy="65"/>
                </a:xfrm>
                <a:prstGeom prst="rect">
                  <a:avLst/>
                </a:prstGeom>
                <a:solidFill>
                  <a:srgbClr val="993300"/>
                </a:solidFill>
                <a:ln w="9525">
                  <a:solidFill>
                    <a:schemeClr val="tx1"/>
                  </a:solidFill>
                  <a:miter lim="800000"/>
                  <a:headEnd/>
                  <a:tailEnd/>
                </a:ln>
                <a:effectLst/>
              </p:spPr>
              <p:txBody>
                <a:bodyPr wrap="none" anchor="ctr"/>
                <a:lstStyle/>
                <a:p>
                  <a:endParaRPr lang="en-US" dirty="0"/>
                </a:p>
              </p:txBody>
            </p:sp>
            <p:sp>
              <p:nvSpPr>
                <p:cNvPr id="104470" name="Rectangle 22"/>
                <p:cNvSpPr>
                  <a:spLocks noChangeArrowheads="1"/>
                </p:cNvSpPr>
                <p:nvPr/>
              </p:nvSpPr>
              <p:spPr bwMode="auto">
                <a:xfrm>
                  <a:off x="2458" y="1183"/>
                  <a:ext cx="56" cy="65"/>
                </a:xfrm>
                <a:prstGeom prst="rect">
                  <a:avLst/>
                </a:prstGeom>
                <a:solidFill>
                  <a:srgbClr val="993300"/>
                </a:solidFill>
                <a:ln w="9525">
                  <a:solidFill>
                    <a:schemeClr val="tx1"/>
                  </a:solidFill>
                  <a:miter lim="800000"/>
                  <a:headEnd/>
                  <a:tailEnd/>
                </a:ln>
                <a:effectLst/>
              </p:spPr>
              <p:txBody>
                <a:bodyPr wrap="none" anchor="ctr"/>
                <a:lstStyle/>
                <a:p>
                  <a:endParaRPr lang="en-US" dirty="0"/>
                </a:p>
              </p:txBody>
            </p:sp>
            <p:sp>
              <p:nvSpPr>
                <p:cNvPr id="104471" name="Rectangle 23"/>
                <p:cNvSpPr>
                  <a:spLocks noChangeArrowheads="1"/>
                </p:cNvSpPr>
                <p:nvPr/>
              </p:nvSpPr>
              <p:spPr bwMode="auto">
                <a:xfrm>
                  <a:off x="2543" y="1183"/>
                  <a:ext cx="56" cy="65"/>
                </a:xfrm>
                <a:prstGeom prst="rect">
                  <a:avLst/>
                </a:prstGeom>
                <a:solidFill>
                  <a:srgbClr val="993300"/>
                </a:solidFill>
                <a:ln w="9525">
                  <a:solidFill>
                    <a:schemeClr val="tx1"/>
                  </a:solidFill>
                  <a:miter lim="800000"/>
                  <a:headEnd/>
                  <a:tailEnd/>
                </a:ln>
                <a:effectLst/>
              </p:spPr>
              <p:txBody>
                <a:bodyPr wrap="none" anchor="ctr"/>
                <a:lstStyle/>
                <a:p>
                  <a:endParaRPr lang="en-US" dirty="0"/>
                </a:p>
              </p:txBody>
            </p:sp>
            <p:sp>
              <p:nvSpPr>
                <p:cNvPr id="104472" name="Rectangle 24"/>
                <p:cNvSpPr>
                  <a:spLocks noChangeArrowheads="1"/>
                </p:cNvSpPr>
                <p:nvPr/>
              </p:nvSpPr>
              <p:spPr bwMode="auto">
                <a:xfrm>
                  <a:off x="2635" y="1183"/>
                  <a:ext cx="56" cy="65"/>
                </a:xfrm>
                <a:prstGeom prst="rect">
                  <a:avLst/>
                </a:prstGeom>
                <a:solidFill>
                  <a:srgbClr val="993300"/>
                </a:solidFill>
                <a:ln w="9525">
                  <a:solidFill>
                    <a:schemeClr val="tx1"/>
                  </a:solidFill>
                  <a:miter lim="800000"/>
                  <a:headEnd/>
                  <a:tailEnd/>
                </a:ln>
                <a:effectLst/>
              </p:spPr>
              <p:txBody>
                <a:bodyPr wrap="none" anchor="ctr"/>
                <a:lstStyle/>
                <a:p>
                  <a:endParaRPr lang="en-US" dirty="0"/>
                </a:p>
              </p:txBody>
            </p:sp>
            <p:sp>
              <p:nvSpPr>
                <p:cNvPr id="104473" name="Rectangle 25"/>
                <p:cNvSpPr>
                  <a:spLocks noChangeArrowheads="1"/>
                </p:cNvSpPr>
                <p:nvPr/>
              </p:nvSpPr>
              <p:spPr bwMode="auto">
                <a:xfrm>
                  <a:off x="2719" y="1183"/>
                  <a:ext cx="56" cy="65"/>
                </a:xfrm>
                <a:prstGeom prst="rect">
                  <a:avLst/>
                </a:prstGeom>
                <a:solidFill>
                  <a:srgbClr val="993300"/>
                </a:solidFill>
                <a:ln w="9525">
                  <a:solidFill>
                    <a:schemeClr val="tx1"/>
                  </a:solidFill>
                  <a:miter lim="800000"/>
                  <a:headEnd/>
                  <a:tailEnd/>
                </a:ln>
                <a:effectLst/>
              </p:spPr>
              <p:txBody>
                <a:bodyPr wrap="none" anchor="ctr"/>
                <a:lstStyle/>
                <a:p>
                  <a:endParaRPr lang="en-US" dirty="0"/>
                </a:p>
              </p:txBody>
            </p:sp>
            <p:sp>
              <p:nvSpPr>
                <p:cNvPr id="104474" name="Rectangle 26"/>
                <p:cNvSpPr>
                  <a:spLocks noChangeArrowheads="1"/>
                </p:cNvSpPr>
                <p:nvPr/>
              </p:nvSpPr>
              <p:spPr bwMode="auto">
                <a:xfrm>
                  <a:off x="2804" y="1183"/>
                  <a:ext cx="56" cy="65"/>
                </a:xfrm>
                <a:prstGeom prst="rect">
                  <a:avLst/>
                </a:prstGeom>
                <a:solidFill>
                  <a:srgbClr val="993300"/>
                </a:solidFill>
                <a:ln w="9525">
                  <a:solidFill>
                    <a:schemeClr val="tx1"/>
                  </a:solidFill>
                  <a:miter lim="800000"/>
                  <a:headEnd/>
                  <a:tailEnd/>
                </a:ln>
                <a:effectLst/>
              </p:spPr>
              <p:txBody>
                <a:bodyPr wrap="none" anchor="ctr"/>
                <a:lstStyle/>
                <a:p>
                  <a:endParaRPr lang="en-US" dirty="0"/>
                </a:p>
              </p:txBody>
            </p:sp>
            <p:sp>
              <p:nvSpPr>
                <p:cNvPr id="104475" name="Rectangle 27"/>
                <p:cNvSpPr>
                  <a:spLocks noChangeArrowheads="1"/>
                </p:cNvSpPr>
                <p:nvPr/>
              </p:nvSpPr>
              <p:spPr bwMode="auto">
                <a:xfrm>
                  <a:off x="2889" y="1183"/>
                  <a:ext cx="56" cy="65"/>
                </a:xfrm>
                <a:prstGeom prst="rect">
                  <a:avLst/>
                </a:prstGeom>
                <a:solidFill>
                  <a:srgbClr val="993300"/>
                </a:solidFill>
                <a:ln w="9525">
                  <a:solidFill>
                    <a:schemeClr val="tx1"/>
                  </a:solidFill>
                  <a:miter lim="800000"/>
                  <a:headEnd/>
                  <a:tailEnd/>
                </a:ln>
                <a:effectLst/>
              </p:spPr>
              <p:txBody>
                <a:bodyPr wrap="none" anchor="ctr"/>
                <a:lstStyle/>
                <a:p>
                  <a:endParaRPr lang="en-US" dirty="0"/>
                </a:p>
              </p:txBody>
            </p:sp>
            <p:sp>
              <p:nvSpPr>
                <p:cNvPr id="104476" name="Rectangle 28"/>
                <p:cNvSpPr>
                  <a:spLocks noChangeArrowheads="1"/>
                </p:cNvSpPr>
                <p:nvPr/>
              </p:nvSpPr>
              <p:spPr bwMode="auto">
                <a:xfrm>
                  <a:off x="2981" y="1183"/>
                  <a:ext cx="56" cy="65"/>
                </a:xfrm>
                <a:prstGeom prst="rect">
                  <a:avLst/>
                </a:prstGeom>
                <a:solidFill>
                  <a:srgbClr val="993300"/>
                </a:solidFill>
                <a:ln w="9525">
                  <a:solidFill>
                    <a:schemeClr val="tx1"/>
                  </a:solidFill>
                  <a:miter lim="800000"/>
                  <a:headEnd/>
                  <a:tailEnd/>
                </a:ln>
                <a:effectLst/>
              </p:spPr>
              <p:txBody>
                <a:bodyPr wrap="none" anchor="ctr"/>
                <a:lstStyle/>
                <a:p>
                  <a:endParaRPr lang="en-US" dirty="0"/>
                </a:p>
              </p:txBody>
            </p:sp>
          </p:grpSp>
        </p:grpSp>
        <p:grpSp>
          <p:nvGrpSpPr>
            <p:cNvPr id="6" name="Group 29"/>
            <p:cNvGrpSpPr>
              <a:grpSpLocks/>
            </p:cNvGrpSpPr>
            <p:nvPr/>
          </p:nvGrpSpPr>
          <p:grpSpPr bwMode="auto">
            <a:xfrm>
              <a:off x="2786063" y="5861051"/>
              <a:ext cx="977900" cy="207964"/>
              <a:chOff x="4625" y="2349"/>
              <a:chExt cx="759" cy="168"/>
            </a:xfrm>
          </p:grpSpPr>
          <p:grpSp>
            <p:nvGrpSpPr>
              <p:cNvPr id="7" name="Group 30"/>
              <p:cNvGrpSpPr>
                <a:grpSpLocks/>
              </p:cNvGrpSpPr>
              <p:nvPr/>
            </p:nvGrpSpPr>
            <p:grpSpPr bwMode="auto">
              <a:xfrm>
                <a:off x="4629" y="2349"/>
                <a:ext cx="755" cy="65"/>
                <a:chOff x="2282" y="1183"/>
                <a:chExt cx="755" cy="65"/>
              </a:xfrm>
            </p:grpSpPr>
            <p:sp>
              <p:nvSpPr>
                <p:cNvPr id="104479" name="Rectangle 31"/>
                <p:cNvSpPr>
                  <a:spLocks noChangeArrowheads="1"/>
                </p:cNvSpPr>
                <p:nvPr/>
              </p:nvSpPr>
              <p:spPr bwMode="auto">
                <a:xfrm>
                  <a:off x="2282" y="1183"/>
                  <a:ext cx="56" cy="65"/>
                </a:xfrm>
                <a:prstGeom prst="rect">
                  <a:avLst/>
                </a:prstGeom>
                <a:solidFill>
                  <a:srgbClr val="993300"/>
                </a:solidFill>
                <a:ln w="9525">
                  <a:solidFill>
                    <a:schemeClr val="tx1"/>
                  </a:solidFill>
                  <a:miter lim="800000"/>
                  <a:headEnd/>
                  <a:tailEnd/>
                </a:ln>
                <a:effectLst/>
              </p:spPr>
              <p:txBody>
                <a:bodyPr wrap="none" anchor="ctr"/>
                <a:lstStyle/>
                <a:p>
                  <a:endParaRPr lang="en-US" dirty="0"/>
                </a:p>
              </p:txBody>
            </p:sp>
            <p:sp>
              <p:nvSpPr>
                <p:cNvPr id="104480" name="Rectangle 32"/>
                <p:cNvSpPr>
                  <a:spLocks noChangeArrowheads="1"/>
                </p:cNvSpPr>
                <p:nvPr/>
              </p:nvSpPr>
              <p:spPr bwMode="auto">
                <a:xfrm>
                  <a:off x="2373" y="1183"/>
                  <a:ext cx="56" cy="65"/>
                </a:xfrm>
                <a:prstGeom prst="rect">
                  <a:avLst/>
                </a:prstGeom>
                <a:solidFill>
                  <a:srgbClr val="993300"/>
                </a:solidFill>
                <a:ln w="9525">
                  <a:solidFill>
                    <a:schemeClr val="tx1"/>
                  </a:solidFill>
                  <a:miter lim="800000"/>
                  <a:headEnd/>
                  <a:tailEnd/>
                </a:ln>
                <a:effectLst/>
              </p:spPr>
              <p:txBody>
                <a:bodyPr wrap="none" anchor="ctr"/>
                <a:lstStyle/>
                <a:p>
                  <a:endParaRPr lang="en-US" dirty="0"/>
                </a:p>
              </p:txBody>
            </p:sp>
            <p:sp>
              <p:nvSpPr>
                <p:cNvPr id="104481" name="Rectangle 33"/>
                <p:cNvSpPr>
                  <a:spLocks noChangeArrowheads="1"/>
                </p:cNvSpPr>
                <p:nvPr/>
              </p:nvSpPr>
              <p:spPr bwMode="auto">
                <a:xfrm>
                  <a:off x="2458" y="1183"/>
                  <a:ext cx="56" cy="65"/>
                </a:xfrm>
                <a:prstGeom prst="rect">
                  <a:avLst/>
                </a:prstGeom>
                <a:solidFill>
                  <a:srgbClr val="993300"/>
                </a:solidFill>
                <a:ln w="9525">
                  <a:solidFill>
                    <a:schemeClr val="tx1"/>
                  </a:solidFill>
                  <a:miter lim="800000"/>
                  <a:headEnd/>
                  <a:tailEnd/>
                </a:ln>
                <a:effectLst/>
              </p:spPr>
              <p:txBody>
                <a:bodyPr wrap="none" anchor="ctr"/>
                <a:lstStyle/>
                <a:p>
                  <a:endParaRPr lang="en-US" dirty="0"/>
                </a:p>
              </p:txBody>
            </p:sp>
            <p:sp>
              <p:nvSpPr>
                <p:cNvPr id="104482" name="Rectangle 34"/>
                <p:cNvSpPr>
                  <a:spLocks noChangeArrowheads="1"/>
                </p:cNvSpPr>
                <p:nvPr/>
              </p:nvSpPr>
              <p:spPr bwMode="auto">
                <a:xfrm>
                  <a:off x="2543" y="1183"/>
                  <a:ext cx="56" cy="65"/>
                </a:xfrm>
                <a:prstGeom prst="rect">
                  <a:avLst/>
                </a:prstGeom>
                <a:solidFill>
                  <a:srgbClr val="993300"/>
                </a:solidFill>
                <a:ln w="9525">
                  <a:solidFill>
                    <a:schemeClr val="tx1"/>
                  </a:solidFill>
                  <a:miter lim="800000"/>
                  <a:headEnd/>
                  <a:tailEnd/>
                </a:ln>
                <a:effectLst/>
              </p:spPr>
              <p:txBody>
                <a:bodyPr wrap="none" anchor="ctr"/>
                <a:lstStyle/>
                <a:p>
                  <a:endParaRPr lang="en-US" dirty="0"/>
                </a:p>
              </p:txBody>
            </p:sp>
            <p:sp>
              <p:nvSpPr>
                <p:cNvPr id="104483" name="Rectangle 35"/>
                <p:cNvSpPr>
                  <a:spLocks noChangeArrowheads="1"/>
                </p:cNvSpPr>
                <p:nvPr/>
              </p:nvSpPr>
              <p:spPr bwMode="auto">
                <a:xfrm>
                  <a:off x="2635" y="1183"/>
                  <a:ext cx="56" cy="65"/>
                </a:xfrm>
                <a:prstGeom prst="rect">
                  <a:avLst/>
                </a:prstGeom>
                <a:solidFill>
                  <a:srgbClr val="993300"/>
                </a:solidFill>
                <a:ln w="9525">
                  <a:solidFill>
                    <a:schemeClr val="tx1"/>
                  </a:solidFill>
                  <a:miter lim="800000"/>
                  <a:headEnd/>
                  <a:tailEnd/>
                </a:ln>
                <a:effectLst/>
              </p:spPr>
              <p:txBody>
                <a:bodyPr wrap="none" anchor="ctr"/>
                <a:lstStyle/>
                <a:p>
                  <a:endParaRPr lang="en-US" dirty="0"/>
                </a:p>
              </p:txBody>
            </p:sp>
            <p:sp>
              <p:nvSpPr>
                <p:cNvPr id="104484" name="Rectangle 36"/>
                <p:cNvSpPr>
                  <a:spLocks noChangeArrowheads="1"/>
                </p:cNvSpPr>
                <p:nvPr/>
              </p:nvSpPr>
              <p:spPr bwMode="auto">
                <a:xfrm>
                  <a:off x="2719" y="1183"/>
                  <a:ext cx="56" cy="65"/>
                </a:xfrm>
                <a:prstGeom prst="rect">
                  <a:avLst/>
                </a:prstGeom>
                <a:solidFill>
                  <a:srgbClr val="993300"/>
                </a:solidFill>
                <a:ln w="9525">
                  <a:solidFill>
                    <a:schemeClr val="tx1"/>
                  </a:solidFill>
                  <a:miter lim="800000"/>
                  <a:headEnd/>
                  <a:tailEnd/>
                </a:ln>
                <a:effectLst/>
              </p:spPr>
              <p:txBody>
                <a:bodyPr wrap="none" anchor="ctr"/>
                <a:lstStyle/>
                <a:p>
                  <a:endParaRPr lang="en-US" dirty="0"/>
                </a:p>
              </p:txBody>
            </p:sp>
            <p:sp>
              <p:nvSpPr>
                <p:cNvPr id="104485" name="Rectangle 37"/>
                <p:cNvSpPr>
                  <a:spLocks noChangeArrowheads="1"/>
                </p:cNvSpPr>
                <p:nvPr/>
              </p:nvSpPr>
              <p:spPr bwMode="auto">
                <a:xfrm>
                  <a:off x="2804" y="1183"/>
                  <a:ext cx="56" cy="65"/>
                </a:xfrm>
                <a:prstGeom prst="rect">
                  <a:avLst/>
                </a:prstGeom>
                <a:solidFill>
                  <a:srgbClr val="993300"/>
                </a:solidFill>
                <a:ln w="9525">
                  <a:solidFill>
                    <a:schemeClr val="tx1"/>
                  </a:solidFill>
                  <a:miter lim="800000"/>
                  <a:headEnd/>
                  <a:tailEnd/>
                </a:ln>
                <a:effectLst/>
              </p:spPr>
              <p:txBody>
                <a:bodyPr wrap="none" anchor="ctr"/>
                <a:lstStyle/>
                <a:p>
                  <a:endParaRPr lang="en-US" dirty="0"/>
                </a:p>
              </p:txBody>
            </p:sp>
            <p:sp>
              <p:nvSpPr>
                <p:cNvPr id="104486" name="Rectangle 38"/>
                <p:cNvSpPr>
                  <a:spLocks noChangeArrowheads="1"/>
                </p:cNvSpPr>
                <p:nvPr/>
              </p:nvSpPr>
              <p:spPr bwMode="auto">
                <a:xfrm>
                  <a:off x="2889" y="1183"/>
                  <a:ext cx="56" cy="65"/>
                </a:xfrm>
                <a:prstGeom prst="rect">
                  <a:avLst/>
                </a:prstGeom>
                <a:solidFill>
                  <a:srgbClr val="993300"/>
                </a:solidFill>
                <a:ln w="9525">
                  <a:solidFill>
                    <a:schemeClr val="tx1"/>
                  </a:solidFill>
                  <a:miter lim="800000"/>
                  <a:headEnd/>
                  <a:tailEnd/>
                </a:ln>
                <a:effectLst/>
              </p:spPr>
              <p:txBody>
                <a:bodyPr wrap="none" anchor="ctr"/>
                <a:lstStyle/>
                <a:p>
                  <a:endParaRPr lang="en-US" dirty="0"/>
                </a:p>
              </p:txBody>
            </p:sp>
            <p:sp>
              <p:nvSpPr>
                <p:cNvPr id="104487" name="Rectangle 39"/>
                <p:cNvSpPr>
                  <a:spLocks noChangeArrowheads="1"/>
                </p:cNvSpPr>
                <p:nvPr/>
              </p:nvSpPr>
              <p:spPr bwMode="auto">
                <a:xfrm>
                  <a:off x="2981" y="1183"/>
                  <a:ext cx="56" cy="65"/>
                </a:xfrm>
                <a:prstGeom prst="rect">
                  <a:avLst/>
                </a:prstGeom>
                <a:solidFill>
                  <a:srgbClr val="993300"/>
                </a:solidFill>
                <a:ln w="9525">
                  <a:solidFill>
                    <a:schemeClr val="tx1"/>
                  </a:solidFill>
                  <a:miter lim="800000"/>
                  <a:headEnd/>
                  <a:tailEnd/>
                </a:ln>
                <a:effectLst/>
              </p:spPr>
              <p:txBody>
                <a:bodyPr wrap="none" anchor="ctr"/>
                <a:lstStyle/>
                <a:p>
                  <a:endParaRPr lang="en-US" dirty="0"/>
                </a:p>
              </p:txBody>
            </p:sp>
          </p:grpSp>
          <p:grpSp>
            <p:nvGrpSpPr>
              <p:cNvPr id="8" name="Group 40"/>
              <p:cNvGrpSpPr>
                <a:grpSpLocks/>
              </p:cNvGrpSpPr>
              <p:nvPr/>
            </p:nvGrpSpPr>
            <p:grpSpPr bwMode="auto">
              <a:xfrm>
                <a:off x="4625" y="2452"/>
                <a:ext cx="755" cy="65"/>
                <a:chOff x="2282" y="1183"/>
                <a:chExt cx="755" cy="65"/>
              </a:xfrm>
            </p:grpSpPr>
            <p:sp>
              <p:nvSpPr>
                <p:cNvPr id="104489" name="Rectangle 41"/>
                <p:cNvSpPr>
                  <a:spLocks noChangeArrowheads="1"/>
                </p:cNvSpPr>
                <p:nvPr/>
              </p:nvSpPr>
              <p:spPr bwMode="auto">
                <a:xfrm>
                  <a:off x="2282" y="1183"/>
                  <a:ext cx="56" cy="65"/>
                </a:xfrm>
                <a:prstGeom prst="rect">
                  <a:avLst/>
                </a:prstGeom>
                <a:solidFill>
                  <a:srgbClr val="993300"/>
                </a:solidFill>
                <a:ln w="9525">
                  <a:solidFill>
                    <a:schemeClr val="tx1"/>
                  </a:solidFill>
                  <a:miter lim="800000"/>
                  <a:headEnd/>
                  <a:tailEnd/>
                </a:ln>
                <a:effectLst/>
              </p:spPr>
              <p:txBody>
                <a:bodyPr wrap="none" anchor="ctr"/>
                <a:lstStyle/>
                <a:p>
                  <a:endParaRPr lang="en-US" dirty="0"/>
                </a:p>
              </p:txBody>
            </p:sp>
            <p:sp>
              <p:nvSpPr>
                <p:cNvPr id="104490" name="Rectangle 42"/>
                <p:cNvSpPr>
                  <a:spLocks noChangeArrowheads="1"/>
                </p:cNvSpPr>
                <p:nvPr/>
              </p:nvSpPr>
              <p:spPr bwMode="auto">
                <a:xfrm>
                  <a:off x="2373" y="1183"/>
                  <a:ext cx="56" cy="65"/>
                </a:xfrm>
                <a:prstGeom prst="rect">
                  <a:avLst/>
                </a:prstGeom>
                <a:solidFill>
                  <a:srgbClr val="993300"/>
                </a:solidFill>
                <a:ln w="9525">
                  <a:solidFill>
                    <a:schemeClr val="tx1"/>
                  </a:solidFill>
                  <a:miter lim="800000"/>
                  <a:headEnd/>
                  <a:tailEnd/>
                </a:ln>
                <a:effectLst/>
              </p:spPr>
              <p:txBody>
                <a:bodyPr wrap="none" anchor="ctr"/>
                <a:lstStyle/>
                <a:p>
                  <a:endParaRPr lang="en-US" dirty="0"/>
                </a:p>
              </p:txBody>
            </p:sp>
            <p:sp>
              <p:nvSpPr>
                <p:cNvPr id="104491" name="Rectangle 43"/>
                <p:cNvSpPr>
                  <a:spLocks noChangeArrowheads="1"/>
                </p:cNvSpPr>
                <p:nvPr/>
              </p:nvSpPr>
              <p:spPr bwMode="auto">
                <a:xfrm>
                  <a:off x="2458" y="1183"/>
                  <a:ext cx="56" cy="65"/>
                </a:xfrm>
                <a:prstGeom prst="rect">
                  <a:avLst/>
                </a:prstGeom>
                <a:solidFill>
                  <a:srgbClr val="993300"/>
                </a:solidFill>
                <a:ln w="9525">
                  <a:solidFill>
                    <a:schemeClr val="tx1"/>
                  </a:solidFill>
                  <a:miter lim="800000"/>
                  <a:headEnd/>
                  <a:tailEnd/>
                </a:ln>
                <a:effectLst/>
              </p:spPr>
              <p:txBody>
                <a:bodyPr wrap="none" anchor="ctr"/>
                <a:lstStyle/>
                <a:p>
                  <a:endParaRPr lang="en-US" dirty="0"/>
                </a:p>
              </p:txBody>
            </p:sp>
            <p:sp>
              <p:nvSpPr>
                <p:cNvPr id="104492" name="Rectangle 44"/>
                <p:cNvSpPr>
                  <a:spLocks noChangeArrowheads="1"/>
                </p:cNvSpPr>
                <p:nvPr/>
              </p:nvSpPr>
              <p:spPr bwMode="auto">
                <a:xfrm>
                  <a:off x="2543" y="1183"/>
                  <a:ext cx="56" cy="65"/>
                </a:xfrm>
                <a:prstGeom prst="rect">
                  <a:avLst/>
                </a:prstGeom>
                <a:solidFill>
                  <a:srgbClr val="993300"/>
                </a:solidFill>
                <a:ln w="9525">
                  <a:solidFill>
                    <a:schemeClr val="tx1"/>
                  </a:solidFill>
                  <a:miter lim="800000"/>
                  <a:headEnd/>
                  <a:tailEnd/>
                </a:ln>
                <a:effectLst/>
              </p:spPr>
              <p:txBody>
                <a:bodyPr wrap="none" anchor="ctr"/>
                <a:lstStyle/>
                <a:p>
                  <a:endParaRPr lang="en-US" dirty="0"/>
                </a:p>
              </p:txBody>
            </p:sp>
            <p:sp>
              <p:nvSpPr>
                <p:cNvPr id="104493" name="Rectangle 45"/>
                <p:cNvSpPr>
                  <a:spLocks noChangeArrowheads="1"/>
                </p:cNvSpPr>
                <p:nvPr/>
              </p:nvSpPr>
              <p:spPr bwMode="auto">
                <a:xfrm>
                  <a:off x="2635" y="1183"/>
                  <a:ext cx="56" cy="65"/>
                </a:xfrm>
                <a:prstGeom prst="rect">
                  <a:avLst/>
                </a:prstGeom>
                <a:solidFill>
                  <a:srgbClr val="993300"/>
                </a:solidFill>
                <a:ln w="9525">
                  <a:solidFill>
                    <a:schemeClr val="tx1"/>
                  </a:solidFill>
                  <a:miter lim="800000"/>
                  <a:headEnd/>
                  <a:tailEnd/>
                </a:ln>
                <a:effectLst/>
              </p:spPr>
              <p:txBody>
                <a:bodyPr wrap="none" anchor="ctr"/>
                <a:lstStyle/>
                <a:p>
                  <a:endParaRPr lang="en-US" dirty="0"/>
                </a:p>
              </p:txBody>
            </p:sp>
            <p:sp>
              <p:nvSpPr>
                <p:cNvPr id="104494" name="Rectangle 46"/>
                <p:cNvSpPr>
                  <a:spLocks noChangeArrowheads="1"/>
                </p:cNvSpPr>
                <p:nvPr/>
              </p:nvSpPr>
              <p:spPr bwMode="auto">
                <a:xfrm>
                  <a:off x="2719" y="1183"/>
                  <a:ext cx="56" cy="65"/>
                </a:xfrm>
                <a:prstGeom prst="rect">
                  <a:avLst/>
                </a:prstGeom>
                <a:solidFill>
                  <a:srgbClr val="993300"/>
                </a:solidFill>
                <a:ln w="9525">
                  <a:solidFill>
                    <a:schemeClr val="tx1"/>
                  </a:solidFill>
                  <a:miter lim="800000"/>
                  <a:headEnd/>
                  <a:tailEnd/>
                </a:ln>
                <a:effectLst/>
              </p:spPr>
              <p:txBody>
                <a:bodyPr wrap="none" anchor="ctr"/>
                <a:lstStyle/>
                <a:p>
                  <a:endParaRPr lang="en-US" dirty="0"/>
                </a:p>
              </p:txBody>
            </p:sp>
            <p:sp>
              <p:nvSpPr>
                <p:cNvPr id="104495" name="Rectangle 47"/>
                <p:cNvSpPr>
                  <a:spLocks noChangeArrowheads="1"/>
                </p:cNvSpPr>
                <p:nvPr/>
              </p:nvSpPr>
              <p:spPr bwMode="auto">
                <a:xfrm>
                  <a:off x="2804" y="1183"/>
                  <a:ext cx="56" cy="65"/>
                </a:xfrm>
                <a:prstGeom prst="rect">
                  <a:avLst/>
                </a:prstGeom>
                <a:solidFill>
                  <a:srgbClr val="993300"/>
                </a:solidFill>
                <a:ln w="9525">
                  <a:solidFill>
                    <a:schemeClr val="tx1"/>
                  </a:solidFill>
                  <a:miter lim="800000"/>
                  <a:headEnd/>
                  <a:tailEnd/>
                </a:ln>
                <a:effectLst/>
              </p:spPr>
              <p:txBody>
                <a:bodyPr wrap="none" anchor="ctr"/>
                <a:lstStyle/>
                <a:p>
                  <a:endParaRPr lang="en-US" dirty="0"/>
                </a:p>
              </p:txBody>
            </p:sp>
            <p:sp>
              <p:nvSpPr>
                <p:cNvPr id="104496" name="Rectangle 48"/>
                <p:cNvSpPr>
                  <a:spLocks noChangeArrowheads="1"/>
                </p:cNvSpPr>
                <p:nvPr/>
              </p:nvSpPr>
              <p:spPr bwMode="auto">
                <a:xfrm>
                  <a:off x="2889" y="1183"/>
                  <a:ext cx="56" cy="65"/>
                </a:xfrm>
                <a:prstGeom prst="rect">
                  <a:avLst/>
                </a:prstGeom>
                <a:solidFill>
                  <a:srgbClr val="993300"/>
                </a:solidFill>
                <a:ln w="9525">
                  <a:solidFill>
                    <a:schemeClr val="tx1"/>
                  </a:solidFill>
                  <a:miter lim="800000"/>
                  <a:headEnd/>
                  <a:tailEnd/>
                </a:ln>
                <a:effectLst/>
              </p:spPr>
              <p:txBody>
                <a:bodyPr wrap="none" anchor="ctr"/>
                <a:lstStyle/>
                <a:p>
                  <a:endParaRPr lang="en-US" dirty="0"/>
                </a:p>
              </p:txBody>
            </p:sp>
            <p:sp>
              <p:nvSpPr>
                <p:cNvPr id="104497" name="Rectangle 49"/>
                <p:cNvSpPr>
                  <a:spLocks noChangeArrowheads="1"/>
                </p:cNvSpPr>
                <p:nvPr/>
              </p:nvSpPr>
              <p:spPr bwMode="auto">
                <a:xfrm>
                  <a:off x="2981" y="1183"/>
                  <a:ext cx="56" cy="65"/>
                </a:xfrm>
                <a:prstGeom prst="rect">
                  <a:avLst/>
                </a:prstGeom>
                <a:solidFill>
                  <a:srgbClr val="993300"/>
                </a:solidFill>
                <a:ln w="9525">
                  <a:solidFill>
                    <a:schemeClr val="tx1"/>
                  </a:solidFill>
                  <a:miter lim="800000"/>
                  <a:headEnd/>
                  <a:tailEnd/>
                </a:ln>
                <a:effectLst/>
              </p:spPr>
              <p:txBody>
                <a:bodyPr wrap="none" anchor="ctr"/>
                <a:lstStyle/>
                <a:p>
                  <a:endParaRPr lang="en-US" dirty="0"/>
                </a:p>
              </p:txBody>
            </p:sp>
          </p:grpSp>
        </p:grpSp>
        <p:sp>
          <p:nvSpPr>
            <p:cNvPr id="104498" name="Rectangle 50"/>
            <p:cNvSpPr>
              <a:spLocks noChangeArrowheads="1"/>
            </p:cNvSpPr>
            <p:nvPr/>
          </p:nvSpPr>
          <p:spPr bwMode="auto">
            <a:xfrm>
              <a:off x="3814765" y="5622926"/>
              <a:ext cx="71437" cy="80963"/>
            </a:xfrm>
            <a:prstGeom prst="rect">
              <a:avLst/>
            </a:prstGeom>
            <a:solidFill>
              <a:srgbClr val="993300"/>
            </a:solidFill>
            <a:ln w="9525">
              <a:solidFill>
                <a:schemeClr val="tx1"/>
              </a:solidFill>
              <a:miter lim="800000"/>
              <a:headEnd/>
              <a:tailEnd/>
            </a:ln>
            <a:effectLst/>
          </p:spPr>
          <p:txBody>
            <a:bodyPr wrap="none" anchor="ctr"/>
            <a:lstStyle/>
            <a:p>
              <a:endParaRPr lang="en-US" dirty="0"/>
            </a:p>
          </p:txBody>
        </p:sp>
        <p:sp>
          <p:nvSpPr>
            <p:cNvPr id="104499" name="Rectangle 51"/>
            <p:cNvSpPr>
              <a:spLocks noChangeArrowheads="1"/>
            </p:cNvSpPr>
            <p:nvPr/>
          </p:nvSpPr>
          <p:spPr bwMode="auto">
            <a:xfrm>
              <a:off x="3930652" y="5622926"/>
              <a:ext cx="73025" cy="80963"/>
            </a:xfrm>
            <a:prstGeom prst="rect">
              <a:avLst/>
            </a:prstGeom>
            <a:solidFill>
              <a:srgbClr val="993300"/>
            </a:solidFill>
            <a:ln w="9525">
              <a:solidFill>
                <a:schemeClr val="tx1"/>
              </a:solidFill>
              <a:miter lim="800000"/>
              <a:headEnd/>
              <a:tailEnd/>
            </a:ln>
            <a:effectLst/>
          </p:spPr>
          <p:txBody>
            <a:bodyPr wrap="none" anchor="ctr"/>
            <a:lstStyle/>
            <a:p>
              <a:endParaRPr lang="en-US" dirty="0"/>
            </a:p>
          </p:txBody>
        </p:sp>
        <p:sp>
          <p:nvSpPr>
            <p:cNvPr id="104500" name="Rectangle 52"/>
            <p:cNvSpPr>
              <a:spLocks noChangeArrowheads="1"/>
            </p:cNvSpPr>
            <p:nvPr/>
          </p:nvSpPr>
          <p:spPr bwMode="auto">
            <a:xfrm>
              <a:off x="4040190" y="5622926"/>
              <a:ext cx="73025" cy="80963"/>
            </a:xfrm>
            <a:prstGeom prst="rect">
              <a:avLst/>
            </a:prstGeom>
            <a:solidFill>
              <a:srgbClr val="993300"/>
            </a:solidFill>
            <a:ln w="9525">
              <a:solidFill>
                <a:schemeClr val="tx1"/>
              </a:solidFill>
              <a:miter lim="800000"/>
              <a:headEnd/>
              <a:tailEnd/>
            </a:ln>
            <a:effectLst/>
          </p:spPr>
          <p:txBody>
            <a:bodyPr wrap="none" anchor="ctr"/>
            <a:lstStyle/>
            <a:p>
              <a:endParaRPr lang="en-US" dirty="0"/>
            </a:p>
          </p:txBody>
        </p:sp>
        <p:sp>
          <p:nvSpPr>
            <p:cNvPr id="104501" name="Rectangle 53"/>
            <p:cNvSpPr>
              <a:spLocks noChangeArrowheads="1"/>
            </p:cNvSpPr>
            <p:nvPr/>
          </p:nvSpPr>
          <p:spPr bwMode="auto">
            <a:xfrm>
              <a:off x="4149727" y="5622926"/>
              <a:ext cx="73025" cy="80963"/>
            </a:xfrm>
            <a:prstGeom prst="rect">
              <a:avLst/>
            </a:prstGeom>
            <a:solidFill>
              <a:srgbClr val="993300"/>
            </a:solidFill>
            <a:ln w="9525">
              <a:solidFill>
                <a:schemeClr val="tx1"/>
              </a:solidFill>
              <a:miter lim="800000"/>
              <a:headEnd/>
              <a:tailEnd/>
            </a:ln>
            <a:effectLst/>
          </p:spPr>
          <p:txBody>
            <a:bodyPr wrap="none" anchor="ctr"/>
            <a:lstStyle/>
            <a:p>
              <a:endParaRPr lang="en-US" dirty="0"/>
            </a:p>
          </p:txBody>
        </p:sp>
        <p:sp>
          <p:nvSpPr>
            <p:cNvPr id="104502" name="Rectangle 54"/>
            <p:cNvSpPr>
              <a:spLocks noChangeArrowheads="1"/>
            </p:cNvSpPr>
            <p:nvPr/>
          </p:nvSpPr>
          <p:spPr bwMode="auto">
            <a:xfrm>
              <a:off x="3808415" y="5749927"/>
              <a:ext cx="73025" cy="80963"/>
            </a:xfrm>
            <a:prstGeom prst="rect">
              <a:avLst/>
            </a:prstGeom>
            <a:solidFill>
              <a:srgbClr val="993300"/>
            </a:solidFill>
            <a:ln w="9525">
              <a:solidFill>
                <a:schemeClr val="tx1"/>
              </a:solidFill>
              <a:miter lim="800000"/>
              <a:headEnd/>
              <a:tailEnd/>
            </a:ln>
            <a:effectLst/>
          </p:spPr>
          <p:txBody>
            <a:bodyPr wrap="none" anchor="ctr"/>
            <a:lstStyle/>
            <a:p>
              <a:endParaRPr lang="en-US" dirty="0"/>
            </a:p>
          </p:txBody>
        </p:sp>
        <p:sp>
          <p:nvSpPr>
            <p:cNvPr id="104503" name="Rectangle 55"/>
            <p:cNvSpPr>
              <a:spLocks noChangeArrowheads="1"/>
            </p:cNvSpPr>
            <p:nvPr/>
          </p:nvSpPr>
          <p:spPr bwMode="auto">
            <a:xfrm>
              <a:off x="3925890" y="5749927"/>
              <a:ext cx="73025" cy="80963"/>
            </a:xfrm>
            <a:prstGeom prst="rect">
              <a:avLst/>
            </a:prstGeom>
            <a:solidFill>
              <a:srgbClr val="993300"/>
            </a:solidFill>
            <a:ln w="9525">
              <a:solidFill>
                <a:schemeClr val="tx1"/>
              </a:solidFill>
              <a:miter lim="800000"/>
              <a:headEnd/>
              <a:tailEnd/>
            </a:ln>
            <a:effectLst/>
          </p:spPr>
          <p:txBody>
            <a:bodyPr wrap="none" anchor="ctr"/>
            <a:lstStyle/>
            <a:p>
              <a:endParaRPr lang="en-US" dirty="0"/>
            </a:p>
          </p:txBody>
        </p:sp>
        <p:sp>
          <p:nvSpPr>
            <p:cNvPr id="104504" name="Rectangle 56"/>
            <p:cNvSpPr>
              <a:spLocks noChangeArrowheads="1"/>
            </p:cNvSpPr>
            <p:nvPr/>
          </p:nvSpPr>
          <p:spPr bwMode="auto">
            <a:xfrm>
              <a:off x="4035427" y="5749927"/>
              <a:ext cx="73025" cy="80963"/>
            </a:xfrm>
            <a:prstGeom prst="rect">
              <a:avLst/>
            </a:prstGeom>
            <a:solidFill>
              <a:srgbClr val="993300"/>
            </a:solidFill>
            <a:ln w="9525">
              <a:solidFill>
                <a:schemeClr val="tx1"/>
              </a:solidFill>
              <a:miter lim="800000"/>
              <a:headEnd/>
              <a:tailEnd/>
            </a:ln>
            <a:effectLst/>
          </p:spPr>
          <p:txBody>
            <a:bodyPr wrap="none" anchor="ctr"/>
            <a:lstStyle/>
            <a:p>
              <a:endParaRPr lang="en-US" dirty="0"/>
            </a:p>
          </p:txBody>
        </p:sp>
        <p:sp>
          <p:nvSpPr>
            <p:cNvPr id="104505" name="Rectangle 57"/>
            <p:cNvSpPr>
              <a:spLocks noChangeArrowheads="1"/>
            </p:cNvSpPr>
            <p:nvPr/>
          </p:nvSpPr>
          <p:spPr bwMode="auto">
            <a:xfrm>
              <a:off x="4144965" y="5749927"/>
              <a:ext cx="73025" cy="80963"/>
            </a:xfrm>
            <a:prstGeom prst="rect">
              <a:avLst/>
            </a:prstGeom>
            <a:solidFill>
              <a:srgbClr val="993300"/>
            </a:solidFill>
            <a:ln w="9525">
              <a:solidFill>
                <a:schemeClr val="tx1"/>
              </a:solidFill>
              <a:miter lim="800000"/>
              <a:headEnd/>
              <a:tailEnd/>
            </a:ln>
            <a:effectLst/>
          </p:spPr>
          <p:txBody>
            <a:bodyPr wrap="none" anchor="ctr"/>
            <a:lstStyle/>
            <a:p>
              <a:endParaRPr lang="en-US" dirty="0"/>
            </a:p>
          </p:txBody>
        </p:sp>
        <p:sp>
          <p:nvSpPr>
            <p:cNvPr id="104508" name="Rectangle 60"/>
            <p:cNvSpPr>
              <a:spLocks noChangeArrowheads="1"/>
            </p:cNvSpPr>
            <p:nvPr/>
          </p:nvSpPr>
          <p:spPr bwMode="auto">
            <a:xfrm>
              <a:off x="822327" y="5561014"/>
              <a:ext cx="1604963" cy="115888"/>
            </a:xfrm>
            <a:prstGeom prst="rect">
              <a:avLst/>
            </a:prstGeom>
            <a:noFill/>
            <a:ln w="9525">
              <a:solidFill>
                <a:schemeClr val="tx1"/>
              </a:solidFill>
              <a:miter lim="800000"/>
              <a:headEnd/>
              <a:tailEnd/>
            </a:ln>
            <a:effectLst/>
          </p:spPr>
          <p:txBody>
            <a:bodyPr wrap="none" anchor="ctr"/>
            <a:lstStyle/>
            <a:p>
              <a:endParaRPr lang="en-US" sz="800" b="0" dirty="0">
                <a:solidFill>
                  <a:srgbClr val="080808"/>
                </a:solidFill>
                <a:latin typeface="Times New Roman" pitchFamily="18" charset="0"/>
              </a:endParaRPr>
            </a:p>
          </p:txBody>
        </p:sp>
        <p:sp>
          <p:nvSpPr>
            <p:cNvPr id="104509" name="Rectangle 61"/>
            <p:cNvSpPr>
              <a:spLocks noChangeArrowheads="1"/>
            </p:cNvSpPr>
            <p:nvPr/>
          </p:nvSpPr>
          <p:spPr bwMode="auto">
            <a:xfrm>
              <a:off x="833440" y="5767389"/>
              <a:ext cx="1565275" cy="106362"/>
            </a:xfrm>
            <a:prstGeom prst="rect">
              <a:avLst/>
            </a:prstGeom>
            <a:noFill/>
            <a:ln w="9525">
              <a:solidFill>
                <a:schemeClr val="tx1"/>
              </a:solidFill>
              <a:miter lim="800000"/>
              <a:headEnd/>
              <a:tailEnd/>
            </a:ln>
            <a:effectLst/>
          </p:spPr>
          <p:txBody>
            <a:bodyPr wrap="none" anchor="ctr"/>
            <a:lstStyle/>
            <a:p>
              <a:endParaRPr lang="en-US" dirty="0"/>
            </a:p>
          </p:txBody>
        </p:sp>
        <p:sp>
          <p:nvSpPr>
            <p:cNvPr id="104510" name="Text Box 62"/>
            <p:cNvSpPr txBox="1">
              <a:spLocks noChangeArrowheads="1"/>
            </p:cNvSpPr>
            <p:nvPr/>
          </p:nvSpPr>
          <p:spPr bwMode="auto">
            <a:xfrm>
              <a:off x="842965" y="5829301"/>
              <a:ext cx="1679575" cy="338554"/>
            </a:xfrm>
            <a:prstGeom prst="rect">
              <a:avLst/>
            </a:prstGeom>
            <a:noFill/>
            <a:ln w="9525">
              <a:noFill/>
              <a:miter lim="800000"/>
              <a:headEnd/>
              <a:tailEnd/>
            </a:ln>
            <a:effectLst/>
          </p:spPr>
          <p:txBody>
            <a:bodyPr>
              <a:spAutoFit/>
            </a:bodyPr>
            <a:lstStyle/>
            <a:p>
              <a:r>
                <a:rPr lang="en-US" sz="1600" dirty="0">
                  <a:solidFill>
                    <a:srgbClr val="080808"/>
                  </a:solidFill>
                  <a:latin typeface="Times New Roman" pitchFamily="18" charset="0"/>
                </a:rPr>
                <a:t>30.00 lb </a:t>
              </a:r>
              <a:r>
                <a:rPr lang="en-US" sz="1600" dirty="0">
                  <a:solidFill>
                    <a:srgbClr val="080808"/>
                  </a:solidFill>
                  <a:latin typeface="Times New Roman" pitchFamily="18" charset="0"/>
                  <a:cs typeface="Times New Roman" pitchFamily="18" charset="0"/>
                </a:rPr>
                <a:t>× .01 lb</a:t>
              </a:r>
            </a:p>
          </p:txBody>
        </p:sp>
        <p:sp>
          <p:nvSpPr>
            <p:cNvPr id="104512" name="Text Box 64"/>
            <p:cNvSpPr txBox="1">
              <a:spLocks noChangeArrowheads="1"/>
            </p:cNvSpPr>
            <p:nvPr/>
          </p:nvSpPr>
          <p:spPr bwMode="auto">
            <a:xfrm>
              <a:off x="714348" y="3343275"/>
              <a:ext cx="1714512" cy="553998"/>
            </a:xfrm>
            <a:prstGeom prst="rect">
              <a:avLst/>
            </a:prstGeom>
            <a:noFill/>
            <a:ln w="9525">
              <a:noFill/>
              <a:miter lim="800000"/>
              <a:headEnd/>
              <a:tailEnd/>
            </a:ln>
            <a:effectLst/>
          </p:spPr>
          <p:txBody>
            <a:bodyPr wrap="square">
              <a:spAutoFit/>
            </a:bodyPr>
            <a:lstStyle/>
            <a:p>
              <a:pPr algn="l">
                <a:spcBef>
                  <a:spcPct val="50000"/>
                </a:spcBef>
              </a:pPr>
              <a:r>
                <a:rPr lang="en-US" sz="3000" dirty="0">
                  <a:solidFill>
                    <a:srgbClr val="080808"/>
                  </a:solidFill>
                  <a:latin typeface="Times New Roman" pitchFamily="18" charset="0"/>
                </a:rPr>
                <a:t>+ 0.01 lb</a:t>
              </a:r>
            </a:p>
          </p:txBody>
        </p:sp>
        <p:sp>
          <p:nvSpPr>
            <p:cNvPr id="104513" name="Text Box 65"/>
            <p:cNvSpPr txBox="1">
              <a:spLocks noChangeArrowheads="1"/>
            </p:cNvSpPr>
            <p:nvPr/>
          </p:nvSpPr>
          <p:spPr bwMode="auto">
            <a:xfrm>
              <a:off x="2693988" y="3351213"/>
              <a:ext cx="1390650" cy="553998"/>
            </a:xfrm>
            <a:prstGeom prst="rect">
              <a:avLst/>
            </a:prstGeom>
            <a:noFill/>
            <a:ln w="9525">
              <a:noFill/>
              <a:miter lim="800000"/>
              <a:headEnd/>
              <a:tailEnd/>
            </a:ln>
            <a:effectLst/>
          </p:spPr>
          <p:txBody>
            <a:bodyPr>
              <a:spAutoFit/>
            </a:bodyPr>
            <a:lstStyle/>
            <a:p>
              <a:pPr>
                <a:spcBef>
                  <a:spcPct val="50000"/>
                </a:spcBef>
              </a:pPr>
              <a:r>
                <a:rPr lang="en-US" sz="3000" dirty="0">
                  <a:solidFill>
                    <a:srgbClr val="080808"/>
                  </a:solidFill>
                  <a:latin typeface="Times New Roman" pitchFamily="18" charset="0"/>
                </a:rPr>
                <a:t>- 0.01lb</a:t>
              </a:r>
            </a:p>
          </p:txBody>
        </p:sp>
        <p:sp>
          <p:nvSpPr>
            <p:cNvPr id="104514" name="Text Box 66"/>
            <p:cNvSpPr txBox="1">
              <a:spLocks noChangeArrowheads="1"/>
            </p:cNvSpPr>
            <p:nvPr/>
          </p:nvSpPr>
          <p:spPr bwMode="auto">
            <a:xfrm>
              <a:off x="2857488" y="4538665"/>
              <a:ext cx="1365262" cy="523220"/>
            </a:xfrm>
            <a:prstGeom prst="rect">
              <a:avLst/>
            </a:prstGeom>
            <a:noFill/>
            <a:ln w="9525">
              <a:noFill/>
              <a:miter lim="800000"/>
              <a:headEnd/>
              <a:tailEnd/>
            </a:ln>
            <a:effectLst/>
          </p:spPr>
          <p:txBody>
            <a:bodyPr wrap="square">
              <a:spAutoFit/>
            </a:bodyPr>
            <a:lstStyle/>
            <a:p>
              <a:pPr>
                <a:spcBef>
                  <a:spcPct val="50000"/>
                </a:spcBef>
              </a:pPr>
              <a:r>
                <a:rPr lang="en-US" sz="2800" dirty="0">
                  <a:solidFill>
                    <a:srgbClr val="080808"/>
                  </a:solidFill>
                  <a:latin typeface="Times New Roman" pitchFamily="18" charset="0"/>
                </a:rPr>
                <a:t>0.00 lb</a:t>
              </a:r>
            </a:p>
          </p:txBody>
        </p:sp>
        <p:sp>
          <p:nvSpPr>
            <p:cNvPr id="104515" name="Text Box 67"/>
            <p:cNvSpPr txBox="1">
              <a:spLocks noChangeArrowheads="1"/>
            </p:cNvSpPr>
            <p:nvPr/>
          </p:nvSpPr>
          <p:spPr bwMode="auto">
            <a:xfrm>
              <a:off x="815977" y="4524375"/>
              <a:ext cx="1584325" cy="553998"/>
            </a:xfrm>
            <a:prstGeom prst="rect">
              <a:avLst/>
            </a:prstGeom>
            <a:noFill/>
            <a:ln w="9525">
              <a:noFill/>
              <a:miter lim="800000"/>
              <a:headEnd/>
              <a:tailEnd/>
            </a:ln>
            <a:effectLst/>
          </p:spPr>
          <p:txBody>
            <a:bodyPr>
              <a:spAutoFit/>
            </a:bodyPr>
            <a:lstStyle/>
            <a:p>
              <a:pPr>
                <a:spcBef>
                  <a:spcPct val="50000"/>
                </a:spcBef>
              </a:pPr>
              <a:r>
                <a:rPr lang="en-US" sz="3000" dirty="0">
                  <a:solidFill>
                    <a:srgbClr val="080808"/>
                  </a:solidFill>
                  <a:latin typeface="Times New Roman" pitchFamily="18" charset="0"/>
                </a:rPr>
                <a:t>+ 0.02 lb</a:t>
              </a:r>
            </a:p>
          </p:txBody>
        </p:sp>
        <p:sp>
          <p:nvSpPr>
            <p:cNvPr id="104518" name="Line 70"/>
            <p:cNvSpPr>
              <a:spLocks noChangeShapeType="1"/>
            </p:cNvSpPr>
            <p:nvPr/>
          </p:nvSpPr>
          <p:spPr bwMode="auto">
            <a:xfrm>
              <a:off x="722315" y="4238626"/>
              <a:ext cx="3563937" cy="0"/>
            </a:xfrm>
            <a:prstGeom prst="line">
              <a:avLst/>
            </a:prstGeom>
            <a:noFill/>
            <a:ln w="9525">
              <a:solidFill>
                <a:srgbClr val="080808"/>
              </a:solidFill>
              <a:prstDash val="dashDot"/>
              <a:round/>
              <a:headEnd/>
              <a:tailEnd/>
            </a:ln>
            <a:effectLst/>
          </p:spPr>
          <p:txBody>
            <a:bodyPr/>
            <a:lstStyle/>
            <a:p>
              <a:endParaRPr lang="en-US" dirty="0"/>
            </a:p>
          </p:txBody>
        </p:sp>
        <p:sp>
          <p:nvSpPr>
            <p:cNvPr id="104519" name="Line 71"/>
            <p:cNvSpPr>
              <a:spLocks noChangeShapeType="1"/>
            </p:cNvSpPr>
            <p:nvPr/>
          </p:nvSpPr>
          <p:spPr bwMode="auto">
            <a:xfrm>
              <a:off x="2493963" y="3028951"/>
              <a:ext cx="0" cy="2446338"/>
            </a:xfrm>
            <a:prstGeom prst="line">
              <a:avLst/>
            </a:prstGeom>
            <a:noFill/>
            <a:ln w="9525">
              <a:solidFill>
                <a:srgbClr val="080808"/>
              </a:solidFill>
              <a:prstDash val="dashDot"/>
              <a:round/>
              <a:headEnd/>
              <a:tailEnd/>
            </a:ln>
            <a:effectLst/>
          </p:spPr>
          <p:txBody>
            <a:bodyPr/>
            <a:lstStyle/>
            <a:p>
              <a:endParaRPr lang="en-US" dirty="0"/>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xit" presetSubtype="0" fill="hold" grpId="0" nodeType="clickEffect">
                                  <p:stCondLst>
                                    <p:cond delay="0"/>
                                  </p:stCondLst>
                                  <p:childTnLst>
                                    <p:anim calcmode="lin" valueType="num">
                                      <p:cBhvr>
                                        <p:cTn id="6" dur="1000"/>
                                        <p:tgtEl>
                                          <p:spTgt spid="104517"/>
                                        </p:tgtEl>
                                        <p:attrNameLst>
                                          <p:attrName>ppt_w</p:attrName>
                                        </p:attrNameLst>
                                      </p:cBhvr>
                                      <p:tavLst>
                                        <p:tav tm="0">
                                          <p:val>
                                            <p:strVal val="ppt_w"/>
                                          </p:val>
                                        </p:tav>
                                        <p:tav tm="100000">
                                          <p:val>
                                            <p:strVal val="ppt_w*0.70"/>
                                          </p:val>
                                        </p:tav>
                                      </p:tavLst>
                                    </p:anim>
                                    <p:anim calcmode="lin" valueType="num">
                                      <p:cBhvr>
                                        <p:cTn id="7" dur="1000"/>
                                        <p:tgtEl>
                                          <p:spTgt spid="104517"/>
                                        </p:tgtEl>
                                        <p:attrNameLst>
                                          <p:attrName>ppt_h</p:attrName>
                                        </p:attrNameLst>
                                      </p:cBhvr>
                                      <p:tavLst>
                                        <p:tav tm="0">
                                          <p:val>
                                            <p:strVal val="ppt_h"/>
                                          </p:val>
                                        </p:tav>
                                        <p:tav tm="100000">
                                          <p:val>
                                            <p:strVal val="ppt_h"/>
                                          </p:val>
                                        </p:tav>
                                      </p:tavLst>
                                    </p:anim>
                                    <p:animEffect transition="out" filter="fade">
                                      <p:cBhvr>
                                        <p:cTn id="8" dur="1000"/>
                                        <p:tgtEl>
                                          <p:spTgt spid="104517"/>
                                        </p:tgtEl>
                                      </p:cBhvr>
                                    </p:animEffect>
                                    <p:set>
                                      <p:cBhvr>
                                        <p:cTn id="9" dur="1" fill="hold">
                                          <p:stCondLst>
                                            <p:cond delay="999"/>
                                          </p:stCondLst>
                                        </p:cTn>
                                        <p:tgtEl>
                                          <p:spTgt spid="104517"/>
                                        </p:tgtEl>
                                        <p:attrNameLst>
                                          <p:attrName>style.visibility</p:attrName>
                                        </p:attrNameLst>
                                      </p:cBhvr>
                                      <p:to>
                                        <p:strVal val="hidden"/>
                                      </p:to>
                                    </p:set>
                                  </p:childTnLst>
                                </p:cTn>
                              </p:par>
                            </p:childTnLst>
                          </p:cTn>
                        </p:par>
                        <p:par>
                          <p:cTn id="10" fill="hold">
                            <p:stCondLst>
                              <p:cond delay="1000"/>
                            </p:stCondLst>
                            <p:childTnLst>
                              <p:par>
                                <p:cTn id="11" presetID="50" presetClass="entr" presetSubtype="0" decel="100000" fill="hold" grpId="0" nodeType="afterEffect">
                                  <p:stCondLst>
                                    <p:cond delay="1000"/>
                                  </p:stCondLst>
                                  <p:childTnLst>
                                    <p:set>
                                      <p:cBhvr>
                                        <p:cTn id="12" dur="1" fill="hold">
                                          <p:stCondLst>
                                            <p:cond delay="0"/>
                                          </p:stCondLst>
                                        </p:cTn>
                                        <p:tgtEl>
                                          <p:spTgt spid="104516"/>
                                        </p:tgtEl>
                                        <p:attrNameLst>
                                          <p:attrName>style.visibility</p:attrName>
                                        </p:attrNameLst>
                                      </p:cBhvr>
                                      <p:to>
                                        <p:strVal val="visible"/>
                                      </p:to>
                                    </p:set>
                                    <p:anim calcmode="lin" valueType="num">
                                      <p:cBhvr>
                                        <p:cTn id="13" dur="1000" fill="hold"/>
                                        <p:tgtEl>
                                          <p:spTgt spid="104516"/>
                                        </p:tgtEl>
                                        <p:attrNameLst>
                                          <p:attrName>ppt_w</p:attrName>
                                        </p:attrNameLst>
                                      </p:cBhvr>
                                      <p:tavLst>
                                        <p:tav tm="0">
                                          <p:val>
                                            <p:strVal val="#ppt_w+.3"/>
                                          </p:val>
                                        </p:tav>
                                        <p:tav tm="100000">
                                          <p:val>
                                            <p:strVal val="#ppt_w"/>
                                          </p:val>
                                        </p:tav>
                                      </p:tavLst>
                                    </p:anim>
                                    <p:anim calcmode="lin" valueType="num">
                                      <p:cBhvr>
                                        <p:cTn id="14" dur="1000" fill="hold"/>
                                        <p:tgtEl>
                                          <p:spTgt spid="104516"/>
                                        </p:tgtEl>
                                        <p:attrNameLst>
                                          <p:attrName>ppt_h</p:attrName>
                                        </p:attrNameLst>
                                      </p:cBhvr>
                                      <p:tavLst>
                                        <p:tav tm="0">
                                          <p:val>
                                            <p:strVal val="#ppt_h"/>
                                          </p:val>
                                        </p:tav>
                                        <p:tav tm="100000">
                                          <p:val>
                                            <p:strVal val="#ppt_h"/>
                                          </p:val>
                                        </p:tav>
                                      </p:tavLst>
                                    </p:anim>
                                    <p:animEffect transition="in" filter="fade">
                                      <p:cBhvr>
                                        <p:cTn id="15" dur="1000"/>
                                        <p:tgtEl>
                                          <p:spTgt spid="1045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516" grpId="0"/>
      <p:bldP spid="10451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8625" y="1500188"/>
            <a:ext cx="8229600" cy="4672012"/>
          </a:xfrm>
        </p:spPr>
        <p:txBody>
          <a:bodyPr>
            <a:normAutofit lnSpcReduction="10000"/>
          </a:bodyPr>
          <a:lstStyle/>
          <a:p>
            <a:pPr>
              <a:spcBef>
                <a:spcPts val="0"/>
              </a:spcBef>
              <a:defRPr/>
            </a:pPr>
            <a:r>
              <a:rPr lang="en-US" sz="2400" dirty="0"/>
              <a:t>Ensure they are trained on current NIST HB 44 Requirements and that they conduct a W&amp;M type of inspection not just a service test.</a:t>
            </a:r>
          </a:p>
          <a:p>
            <a:pPr marL="640080" lvl="1" eaLnBrk="1" fontAlgn="auto" hangingPunct="1">
              <a:spcAft>
                <a:spcPts val="0"/>
              </a:spcAft>
              <a:defRPr/>
            </a:pPr>
            <a:r>
              <a:rPr lang="en-US" sz="1800" dirty="0"/>
              <a:t>Electronic Audit Trails</a:t>
            </a:r>
          </a:p>
          <a:p>
            <a:pPr eaLnBrk="1" fontAlgn="auto" hangingPunct="1">
              <a:spcBef>
                <a:spcPts val="0"/>
              </a:spcBef>
              <a:spcAft>
                <a:spcPts val="0"/>
              </a:spcAft>
              <a:buFont typeface="Wingdings 2"/>
              <a:buChar char=""/>
              <a:defRPr/>
            </a:pPr>
            <a:endParaRPr lang="en-US" sz="2400" dirty="0"/>
          </a:p>
          <a:p>
            <a:pPr>
              <a:spcBef>
                <a:spcPts val="0"/>
              </a:spcBef>
              <a:defRPr/>
            </a:pPr>
            <a:r>
              <a:rPr lang="en-US" sz="2400" dirty="0"/>
              <a:t>Licensed or Registered with States where required.</a:t>
            </a:r>
            <a:br>
              <a:rPr lang="en-US" sz="2400" dirty="0"/>
            </a:br>
            <a:endParaRPr lang="en-US" sz="2400" dirty="0"/>
          </a:p>
          <a:p>
            <a:pPr>
              <a:spcBef>
                <a:spcPts val="0"/>
              </a:spcBef>
              <a:defRPr/>
            </a:pPr>
            <a:r>
              <a:rPr lang="en-US" sz="2400" dirty="0"/>
              <a:t>SUPERVISION: ensure that service personnel DO NOT take advantage of tolerances in either direction.</a:t>
            </a:r>
          </a:p>
          <a:p>
            <a:pPr marL="640080" lvl="1" eaLnBrk="1" fontAlgn="auto" hangingPunct="1">
              <a:spcAft>
                <a:spcPts val="0"/>
              </a:spcAft>
              <a:defRPr/>
            </a:pPr>
            <a:r>
              <a:rPr lang="en-US" sz="1800" dirty="0"/>
              <a:t>Detailed reports showing as-found and as-left test results and compliance with technical requirements. </a:t>
            </a:r>
          </a:p>
          <a:p>
            <a:pPr eaLnBrk="1" fontAlgn="auto" hangingPunct="1">
              <a:spcBef>
                <a:spcPts val="0"/>
              </a:spcBef>
              <a:spcAft>
                <a:spcPts val="0"/>
              </a:spcAft>
              <a:buFont typeface="Wingdings 2"/>
              <a:buChar char=""/>
              <a:defRPr/>
            </a:pPr>
            <a:endParaRPr lang="en-US" sz="2800" dirty="0"/>
          </a:p>
          <a:p>
            <a:pPr>
              <a:spcBef>
                <a:spcPts val="0"/>
              </a:spcBef>
              <a:defRPr/>
            </a:pPr>
            <a:r>
              <a:rPr lang="en-US" sz="2400" dirty="0"/>
              <a:t>Standards must be traceable and used properly. </a:t>
            </a:r>
          </a:p>
          <a:p>
            <a:pPr eaLnBrk="1" fontAlgn="auto" hangingPunct="1">
              <a:spcBef>
                <a:spcPts val="0"/>
              </a:spcBef>
              <a:spcAft>
                <a:spcPts val="0"/>
              </a:spcAft>
              <a:buFont typeface="Wingdings 2"/>
              <a:buChar char=""/>
              <a:defRPr/>
            </a:pPr>
            <a:endParaRPr lang="en-US" sz="2400" dirty="0"/>
          </a:p>
          <a:p>
            <a:pPr eaLnBrk="1" fontAlgn="auto" hangingPunct="1">
              <a:spcBef>
                <a:spcPts val="0"/>
              </a:spcBef>
              <a:spcAft>
                <a:spcPts val="0"/>
              </a:spcAft>
              <a:buFont typeface="Wingdings 2"/>
              <a:buChar char=""/>
              <a:defRPr/>
            </a:pPr>
            <a:endParaRPr lang="en-US" dirty="0"/>
          </a:p>
        </p:txBody>
      </p:sp>
      <p:sp>
        <p:nvSpPr>
          <p:cNvPr id="2" name="Title 1"/>
          <p:cNvSpPr>
            <a:spLocks noGrp="1"/>
          </p:cNvSpPr>
          <p:nvPr>
            <p:ph type="title"/>
          </p:nvPr>
        </p:nvSpPr>
        <p:spPr>
          <a:xfrm>
            <a:off x="457200" y="253536"/>
            <a:ext cx="8229600" cy="1143000"/>
          </a:xfrm>
        </p:spPr>
        <p:txBody>
          <a:bodyPr/>
          <a:lstStyle/>
          <a:p>
            <a:pPr marL="54864" indent="0" algn="ctr" eaLnBrk="1" fontAlgn="auto" hangingPunct="1">
              <a:spcAft>
                <a:spcPts val="0"/>
              </a:spcAft>
              <a:defRPr/>
            </a:pPr>
            <a:r>
              <a:rPr lang="en-US" dirty="0">
                <a:solidFill>
                  <a:srgbClr val="E6AF00"/>
                </a:solidFill>
              </a:rPr>
              <a:t>Service Agencies</a:t>
            </a:r>
          </a:p>
        </p:txBody>
      </p:sp>
      <p:cxnSp>
        <p:nvCxnSpPr>
          <p:cNvPr id="4" name="Straight Connector 3">
            <a:extLst>
              <a:ext uri="{C183D7F6-B498-43B3-948B-1728B52AA6E4}">
                <adec:decorative xmlns:adec="http://schemas.microsoft.com/office/drawing/2017/decorative" val="1"/>
              </a:ext>
            </a:extLst>
          </p:cNvPr>
          <p:cNvCxnSpPr/>
          <p:nvPr/>
        </p:nvCxnSpPr>
        <p:spPr>
          <a:xfrm>
            <a:off x="714375" y="1428750"/>
            <a:ext cx="7786688" cy="158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Stores must deduct the </a:t>
            </a:r>
          </a:p>
          <a:p>
            <a:pPr>
              <a:buNone/>
            </a:pPr>
            <a:r>
              <a:rPr lang="en-US" dirty="0"/>
              <a:t>   weight of the ice glaze when </a:t>
            </a:r>
          </a:p>
          <a:p>
            <a:pPr>
              <a:buNone/>
            </a:pPr>
            <a:r>
              <a:rPr lang="en-US" dirty="0"/>
              <a:t>   packaging product or selling from bulk.</a:t>
            </a:r>
          </a:p>
          <a:p>
            <a:endParaRPr lang="en-US" dirty="0"/>
          </a:p>
          <a:p>
            <a:r>
              <a:rPr lang="en-US" dirty="0"/>
              <a:t>Suppliers must provide correct percentage tare and notify retailers of changes. </a:t>
            </a:r>
          </a:p>
          <a:p>
            <a:endParaRPr lang="en-US" dirty="0"/>
          </a:p>
          <a:p>
            <a:r>
              <a:rPr lang="en-US" dirty="0"/>
              <a:t>Scales must be capable of doing percentage tare and provisional tare.   </a:t>
            </a:r>
          </a:p>
        </p:txBody>
      </p:sp>
      <p:sp>
        <p:nvSpPr>
          <p:cNvPr id="2" name="Title 1"/>
          <p:cNvSpPr>
            <a:spLocks noGrp="1"/>
          </p:cNvSpPr>
          <p:nvPr>
            <p:ph type="title"/>
          </p:nvPr>
        </p:nvSpPr>
        <p:spPr/>
        <p:txBody>
          <a:bodyPr/>
          <a:lstStyle/>
          <a:p>
            <a:r>
              <a:rPr lang="en-US" dirty="0">
                <a:solidFill>
                  <a:srgbClr val="FFC000"/>
                </a:solidFill>
              </a:rPr>
              <a:t>In Store Tare</a:t>
            </a:r>
          </a:p>
        </p:txBody>
      </p:sp>
      <p:pic>
        <p:nvPicPr>
          <p:cNvPr id="4" name="Picture 2" descr="Photo of empty containers used to weigh tare"/>
          <p:cNvPicPr>
            <a:picLocks noChangeAspect="1" noChangeArrowheads="1"/>
          </p:cNvPicPr>
          <p:nvPr/>
        </p:nvPicPr>
        <p:blipFill>
          <a:blip r:embed="rId2" cstate="print"/>
          <a:srcRect/>
          <a:stretch>
            <a:fillRect/>
          </a:stretch>
        </p:blipFill>
        <p:spPr bwMode="auto">
          <a:xfrm>
            <a:off x="6019800" y="1"/>
            <a:ext cx="2950121" cy="2388991"/>
          </a:xfrm>
          <a:prstGeom prst="rect">
            <a:avLst/>
          </a:prstGeom>
          <a:ln>
            <a:noFill/>
          </a:ln>
          <a:effectLst>
            <a:softEdge rad="112500"/>
          </a:effectLst>
        </p:spPr>
      </p:pic>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descr="Photo of crab legs in plastic bag"/>
          <p:cNvPicPr>
            <a:picLocks noChangeAspect="1"/>
          </p:cNvPicPr>
          <p:nvPr/>
        </p:nvPicPr>
        <p:blipFill>
          <a:blip r:embed="rId2" cstate="print"/>
          <a:stretch>
            <a:fillRect/>
          </a:stretch>
        </p:blipFill>
        <p:spPr>
          <a:xfrm>
            <a:off x="238064" y="26147"/>
            <a:ext cx="8905936" cy="6679453"/>
          </a:xfrm>
          <a:prstGeom prst="rect">
            <a:avLst/>
          </a:prstGeom>
        </p:spPr>
      </p:pic>
      <p:sp>
        <p:nvSpPr>
          <p:cNvPr id="5" name="TextBox 4"/>
          <p:cNvSpPr txBox="1"/>
          <p:nvPr/>
        </p:nvSpPr>
        <p:spPr>
          <a:xfrm>
            <a:off x="2000232" y="428604"/>
            <a:ext cx="5643602" cy="369332"/>
          </a:xfrm>
          <a:prstGeom prst="rect">
            <a:avLst/>
          </a:prstGeom>
          <a:solidFill>
            <a:srgbClr val="FFFF00"/>
          </a:solidFill>
          <a:ln w="25400">
            <a:solidFill>
              <a:schemeClr val="bg1"/>
            </a:solidFill>
          </a:ln>
        </p:spPr>
        <p:txBody>
          <a:bodyPr wrap="square" rtlCol="0">
            <a:spAutoFit/>
          </a:bodyPr>
          <a:lstStyle/>
          <a:p>
            <a:pPr algn="ctr"/>
            <a:r>
              <a:rPr lang="en-US" b="1" dirty="0">
                <a:latin typeface="+mj-lt"/>
              </a:rPr>
              <a:t>Tare = weight of bag + label + %glaze</a:t>
            </a:r>
          </a:p>
        </p:txBody>
      </p:sp>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nvPr>
        </p:nvGraphicFramePr>
        <p:xfrm>
          <a:off x="428625" y="1214438"/>
          <a:ext cx="8286808" cy="5265060"/>
        </p:xfrm>
        <a:graphic>
          <a:graphicData uri="http://schemas.openxmlformats.org/drawingml/2006/table">
            <a:tbl>
              <a:tblPr firstRow="1" bandRow="1">
                <a:tableStyleId>{5C22544A-7EE6-4342-B048-85BDC9FD1C3A}</a:tableStyleId>
              </a:tblPr>
              <a:tblGrid>
                <a:gridCol w="1109229">
                  <a:extLst>
                    <a:ext uri="{9D8B030D-6E8A-4147-A177-3AD203B41FA5}">
                      <a16:colId xmlns:a16="http://schemas.microsoft.com/office/drawing/2014/main" val="20000"/>
                    </a:ext>
                  </a:extLst>
                </a:gridCol>
                <a:gridCol w="1060324">
                  <a:extLst>
                    <a:ext uri="{9D8B030D-6E8A-4147-A177-3AD203B41FA5}">
                      <a16:colId xmlns:a16="http://schemas.microsoft.com/office/drawing/2014/main" val="20001"/>
                    </a:ext>
                  </a:extLst>
                </a:gridCol>
                <a:gridCol w="978761">
                  <a:extLst>
                    <a:ext uri="{9D8B030D-6E8A-4147-A177-3AD203B41FA5}">
                      <a16:colId xmlns:a16="http://schemas.microsoft.com/office/drawing/2014/main" val="20002"/>
                    </a:ext>
                  </a:extLst>
                </a:gridCol>
                <a:gridCol w="978761">
                  <a:extLst>
                    <a:ext uri="{9D8B030D-6E8A-4147-A177-3AD203B41FA5}">
                      <a16:colId xmlns:a16="http://schemas.microsoft.com/office/drawing/2014/main" val="20003"/>
                    </a:ext>
                  </a:extLst>
                </a:gridCol>
                <a:gridCol w="897197">
                  <a:extLst>
                    <a:ext uri="{9D8B030D-6E8A-4147-A177-3AD203B41FA5}">
                      <a16:colId xmlns:a16="http://schemas.microsoft.com/office/drawing/2014/main" val="20004"/>
                    </a:ext>
                  </a:extLst>
                </a:gridCol>
                <a:gridCol w="734071">
                  <a:extLst>
                    <a:ext uri="{9D8B030D-6E8A-4147-A177-3AD203B41FA5}">
                      <a16:colId xmlns:a16="http://schemas.microsoft.com/office/drawing/2014/main" val="20005"/>
                    </a:ext>
                  </a:extLst>
                </a:gridCol>
                <a:gridCol w="744101">
                  <a:extLst>
                    <a:ext uri="{9D8B030D-6E8A-4147-A177-3AD203B41FA5}">
                      <a16:colId xmlns:a16="http://schemas.microsoft.com/office/drawing/2014/main" val="20006"/>
                    </a:ext>
                  </a:extLst>
                </a:gridCol>
                <a:gridCol w="968730">
                  <a:extLst>
                    <a:ext uri="{9D8B030D-6E8A-4147-A177-3AD203B41FA5}">
                      <a16:colId xmlns:a16="http://schemas.microsoft.com/office/drawing/2014/main" val="20007"/>
                    </a:ext>
                  </a:extLst>
                </a:gridCol>
                <a:gridCol w="815634">
                  <a:extLst>
                    <a:ext uri="{9D8B030D-6E8A-4147-A177-3AD203B41FA5}">
                      <a16:colId xmlns:a16="http://schemas.microsoft.com/office/drawing/2014/main" val="20008"/>
                    </a:ext>
                  </a:extLst>
                </a:gridCol>
              </a:tblGrid>
              <a:tr h="777408">
                <a:tc>
                  <a:txBody>
                    <a:bodyPr/>
                    <a:lstStyle/>
                    <a:p>
                      <a:pPr algn="ctr"/>
                      <a:r>
                        <a:rPr lang="en-US" sz="1800" dirty="0">
                          <a:solidFill>
                            <a:schemeClr val="tx1"/>
                          </a:solidFill>
                          <a:effectLst>
                            <a:outerShdw blurRad="38100" dist="38100" dir="2700000" algn="tl">
                              <a:srgbClr val="000000">
                                <a:alpha val="43137"/>
                              </a:srgbClr>
                            </a:outerShdw>
                          </a:effectLst>
                        </a:rPr>
                        <a:t>Unit Price</a:t>
                      </a:r>
                    </a:p>
                  </a:txBody>
                  <a:tcPr anchor="ctr">
                    <a:solidFill>
                      <a:schemeClr val="bg2">
                        <a:lumMod val="50000"/>
                      </a:schemeClr>
                    </a:solidFill>
                  </a:tcPr>
                </a:tc>
                <a:tc>
                  <a:txBody>
                    <a:bodyPr/>
                    <a:lstStyle/>
                    <a:p>
                      <a:pPr algn="ctr"/>
                      <a:r>
                        <a:rPr lang="en-US" sz="1800" dirty="0">
                          <a:solidFill>
                            <a:schemeClr val="tx1"/>
                          </a:solidFill>
                          <a:effectLst>
                            <a:outerShdw blurRad="38100" dist="38100" dir="2700000" algn="tl">
                              <a:srgbClr val="000000">
                                <a:alpha val="43137"/>
                              </a:srgbClr>
                            </a:outerShdw>
                          </a:effectLst>
                        </a:rPr>
                        <a:t>0.001</a:t>
                      </a:r>
                    </a:p>
                  </a:txBody>
                  <a:tcPr anchor="ctr">
                    <a:solidFill>
                      <a:schemeClr val="bg2">
                        <a:lumMod val="50000"/>
                      </a:schemeClr>
                    </a:solidFill>
                  </a:tcPr>
                </a:tc>
                <a:tc>
                  <a:txBody>
                    <a:bodyPr/>
                    <a:lstStyle/>
                    <a:p>
                      <a:pPr algn="ctr"/>
                      <a:r>
                        <a:rPr lang="en-US" sz="1800" dirty="0">
                          <a:solidFill>
                            <a:schemeClr val="tx1"/>
                          </a:solidFill>
                          <a:effectLst>
                            <a:outerShdw blurRad="38100" dist="38100" dir="2700000" algn="tl">
                              <a:srgbClr val="000000">
                                <a:alpha val="43137"/>
                              </a:srgbClr>
                            </a:outerShdw>
                          </a:effectLst>
                        </a:rPr>
                        <a:t>0.002 </a:t>
                      </a:r>
                    </a:p>
                  </a:txBody>
                  <a:tcPr anchor="ctr">
                    <a:solidFill>
                      <a:schemeClr val="bg2">
                        <a:lumMod val="50000"/>
                      </a:schemeClr>
                    </a:solidFill>
                  </a:tcPr>
                </a:tc>
                <a:tc>
                  <a:txBody>
                    <a:bodyPr/>
                    <a:lstStyle/>
                    <a:p>
                      <a:pPr algn="ctr"/>
                      <a:r>
                        <a:rPr lang="en-US" sz="1800" dirty="0">
                          <a:solidFill>
                            <a:schemeClr val="tx1"/>
                          </a:solidFill>
                          <a:effectLst>
                            <a:outerShdw blurRad="38100" dist="38100" dir="2700000" algn="tl">
                              <a:srgbClr val="000000">
                                <a:alpha val="43137"/>
                              </a:srgbClr>
                            </a:outerShdw>
                          </a:effectLst>
                        </a:rPr>
                        <a:t>0.005</a:t>
                      </a:r>
                    </a:p>
                  </a:txBody>
                  <a:tcPr anchor="ctr">
                    <a:solidFill>
                      <a:schemeClr val="bg2">
                        <a:lumMod val="50000"/>
                      </a:schemeClr>
                    </a:solidFill>
                  </a:tcPr>
                </a:tc>
                <a:tc>
                  <a:txBody>
                    <a:bodyPr/>
                    <a:lstStyle/>
                    <a:p>
                      <a:pPr algn="ctr"/>
                      <a:r>
                        <a:rPr lang="en-US" sz="1800" dirty="0">
                          <a:solidFill>
                            <a:schemeClr val="tx1"/>
                          </a:solidFill>
                          <a:effectLst>
                            <a:outerShdw blurRad="38100" dist="38100" dir="2700000" algn="tl">
                              <a:srgbClr val="000000">
                                <a:alpha val="43137"/>
                              </a:srgbClr>
                            </a:outerShdw>
                          </a:effectLst>
                        </a:rPr>
                        <a:t>0.01</a:t>
                      </a:r>
                    </a:p>
                  </a:txBody>
                  <a:tcPr anchor="ctr">
                    <a:solidFill>
                      <a:schemeClr val="bg2">
                        <a:lumMod val="50000"/>
                      </a:schemeClr>
                    </a:solidFill>
                  </a:tcPr>
                </a:tc>
                <a:tc>
                  <a:txBody>
                    <a:bodyPr/>
                    <a:lstStyle/>
                    <a:p>
                      <a:pPr algn="ctr"/>
                      <a:r>
                        <a:rPr lang="en-US" sz="1800" dirty="0">
                          <a:solidFill>
                            <a:schemeClr val="tx1"/>
                          </a:solidFill>
                          <a:effectLst>
                            <a:outerShdw blurRad="38100" dist="38100" dir="2700000" algn="tl">
                              <a:srgbClr val="000000">
                                <a:alpha val="43137"/>
                              </a:srgbClr>
                            </a:outerShdw>
                          </a:effectLst>
                        </a:rPr>
                        <a:t>0.02</a:t>
                      </a:r>
                    </a:p>
                  </a:txBody>
                  <a:tcPr anchor="ctr">
                    <a:solidFill>
                      <a:schemeClr val="bg2">
                        <a:lumMod val="50000"/>
                      </a:schemeClr>
                    </a:solidFill>
                  </a:tcPr>
                </a:tc>
                <a:tc>
                  <a:txBody>
                    <a:bodyPr/>
                    <a:lstStyle/>
                    <a:p>
                      <a:pPr algn="ctr"/>
                      <a:r>
                        <a:rPr lang="en-US" sz="1800" dirty="0">
                          <a:solidFill>
                            <a:schemeClr val="tx1"/>
                          </a:solidFill>
                          <a:effectLst>
                            <a:outerShdw blurRad="38100" dist="38100" dir="2700000" algn="tl">
                              <a:srgbClr val="000000">
                                <a:alpha val="43137"/>
                              </a:srgbClr>
                            </a:outerShdw>
                          </a:effectLst>
                        </a:rPr>
                        <a:t>0.03</a:t>
                      </a:r>
                    </a:p>
                  </a:txBody>
                  <a:tcPr anchor="ctr">
                    <a:solidFill>
                      <a:schemeClr val="bg2">
                        <a:lumMod val="50000"/>
                      </a:schemeClr>
                    </a:solidFill>
                  </a:tcPr>
                </a:tc>
                <a:tc>
                  <a:txBody>
                    <a:bodyPr/>
                    <a:lstStyle/>
                    <a:p>
                      <a:pPr algn="ctr"/>
                      <a:r>
                        <a:rPr lang="en-US" sz="1800" dirty="0">
                          <a:solidFill>
                            <a:schemeClr val="tx1"/>
                          </a:solidFill>
                          <a:effectLst>
                            <a:outerShdw blurRad="38100" dist="38100" dir="2700000" algn="tl">
                              <a:srgbClr val="000000">
                                <a:alpha val="43137"/>
                              </a:srgbClr>
                            </a:outerShdw>
                          </a:effectLst>
                        </a:rPr>
                        <a:t>0.05</a:t>
                      </a:r>
                    </a:p>
                  </a:txBody>
                  <a:tcPr anchor="ctr">
                    <a:solidFill>
                      <a:schemeClr val="bg2">
                        <a:lumMod val="50000"/>
                      </a:schemeClr>
                    </a:solidFill>
                  </a:tcPr>
                </a:tc>
                <a:tc>
                  <a:txBody>
                    <a:bodyPr/>
                    <a:lstStyle/>
                    <a:p>
                      <a:pPr algn="ctr"/>
                      <a:r>
                        <a:rPr lang="en-US" sz="1800" dirty="0">
                          <a:solidFill>
                            <a:schemeClr val="tx1"/>
                          </a:solidFill>
                          <a:effectLst>
                            <a:outerShdw blurRad="38100" dist="38100" dir="2700000" algn="tl">
                              <a:srgbClr val="000000">
                                <a:alpha val="43137"/>
                              </a:srgbClr>
                            </a:outerShdw>
                          </a:effectLst>
                        </a:rPr>
                        <a:t>0.25</a:t>
                      </a:r>
                    </a:p>
                  </a:txBody>
                  <a:tcPr anchor="ctr">
                    <a:solidFill>
                      <a:schemeClr val="bg2">
                        <a:lumMod val="50000"/>
                      </a:schemeClr>
                    </a:solidFill>
                  </a:tcPr>
                </a:tc>
                <a:extLst>
                  <a:ext uri="{0D108BD9-81ED-4DB2-BD59-A6C34878D82A}">
                    <a16:rowId xmlns:a16="http://schemas.microsoft.com/office/drawing/2014/main" val="10000"/>
                  </a:ext>
                </a:extLst>
              </a:tr>
              <a:tr h="450404">
                <a:tc>
                  <a:txBody>
                    <a:bodyPr/>
                    <a:lstStyle/>
                    <a:p>
                      <a:pPr algn="ctr"/>
                      <a:r>
                        <a:rPr lang="en-US" sz="1800" dirty="0">
                          <a:solidFill>
                            <a:schemeClr val="tx1"/>
                          </a:solidFill>
                        </a:rPr>
                        <a:t>50 ¢</a:t>
                      </a:r>
                    </a:p>
                  </a:txBody>
                  <a:tcPr>
                    <a:solidFill>
                      <a:schemeClr val="bg2">
                        <a:lumMod val="50000"/>
                      </a:schemeClr>
                    </a:solidFill>
                  </a:tcPr>
                </a:tc>
                <a:tc>
                  <a:txBody>
                    <a:bodyPr/>
                    <a:lstStyle/>
                    <a:p>
                      <a:pPr algn="ctr"/>
                      <a:r>
                        <a:rPr lang="en-US" sz="1600" dirty="0"/>
                        <a:t>0.05¢</a:t>
                      </a:r>
                    </a:p>
                  </a:txBody>
                  <a:tcPr>
                    <a:solidFill>
                      <a:schemeClr val="bg2">
                        <a:lumMod val="50000"/>
                      </a:schemeClr>
                    </a:solidFill>
                  </a:tcPr>
                </a:tc>
                <a:tc>
                  <a:txBody>
                    <a:bodyPr/>
                    <a:lstStyle/>
                    <a:p>
                      <a:pPr algn="ctr"/>
                      <a:r>
                        <a:rPr lang="en-US" sz="1600" dirty="0"/>
                        <a:t>0.1¢</a:t>
                      </a:r>
                    </a:p>
                  </a:txBody>
                  <a:tcPr>
                    <a:solidFill>
                      <a:schemeClr val="bg2">
                        <a:lumMod val="5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a:t>0.25¢</a:t>
                      </a:r>
                    </a:p>
                  </a:txBody>
                  <a:tcPr>
                    <a:solidFill>
                      <a:schemeClr val="bg2">
                        <a:lumMod val="50000"/>
                      </a:schemeClr>
                    </a:solidFill>
                  </a:tcPr>
                </a:tc>
                <a:tc>
                  <a:txBody>
                    <a:bodyPr/>
                    <a:lstStyle/>
                    <a:p>
                      <a:pPr algn="ctr"/>
                      <a:r>
                        <a:rPr lang="en-US" sz="1600" dirty="0">
                          <a:solidFill>
                            <a:schemeClr val="tx1"/>
                          </a:solidFill>
                        </a:rPr>
                        <a:t>0.5¢</a:t>
                      </a:r>
                    </a:p>
                  </a:txBody>
                  <a:tcPr>
                    <a:solidFill>
                      <a:schemeClr val="bg2">
                        <a:lumMod val="90000"/>
                      </a:schemeClr>
                    </a:solidFill>
                  </a:tcPr>
                </a:tc>
                <a:tc>
                  <a:txBody>
                    <a:bodyPr/>
                    <a:lstStyle/>
                    <a:p>
                      <a:pPr algn="ctr"/>
                      <a:r>
                        <a:rPr lang="en-US" sz="1600" dirty="0"/>
                        <a:t>1¢</a:t>
                      </a:r>
                    </a:p>
                  </a:txBody>
                  <a:tcPr>
                    <a:solidFill>
                      <a:schemeClr val="bg2">
                        <a:lumMod val="50000"/>
                      </a:schemeClr>
                    </a:solidFill>
                  </a:tcPr>
                </a:tc>
                <a:tc>
                  <a:txBody>
                    <a:bodyPr/>
                    <a:lstStyle/>
                    <a:p>
                      <a:pPr algn="ctr"/>
                      <a:r>
                        <a:rPr lang="en-US" sz="1600" dirty="0"/>
                        <a:t>1.5¢</a:t>
                      </a:r>
                    </a:p>
                  </a:txBody>
                  <a:tcPr>
                    <a:solidFill>
                      <a:schemeClr val="bg2">
                        <a:lumMod val="50000"/>
                      </a:schemeClr>
                    </a:solidFill>
                  </a:tcPr>
                </a:tc>
                <a:tc>
                  <a:txBody>
                    <a:bodyPr/>
                    <a:lstStyle/>
                    <a:p>
                      <a:pPr algn="ctr"/>
                      <a:r>
                        <a:rPr lang="en-US" sz="1600" dirty="0"/>
                        <a:t>2.5¢</a:t>
                      </a:r>
                    </a:p>
                  </a:txBody>
                  <a:tcPr>
                    <a:solidFill>
                      <a:schemeClr val="bg2">
                        <a:lumMod val="50000"/>
                      </a:schemeClr>
                    </a:solidFill>
                  </a:tcPr>
                </a:tc>
                <a:tc>
                  <a:txBody>
                    <a:bodyPr/>
                    <a:lstStyle/>
                    <a:p>
                      <a:pPr algn="ctr"/>
                      <a:r>
                        <a:rPr lang="en-US" sz="1600" dirty="0"/>
                        <a:t>12.5¢</a:t>
                      </a:r>
                    </a:p>
                  </a:txBody>
                  <a:tcPr>
                    <a:solidFill>
                      <a:schemeClr val="bg2">
                        <a:lumMod val="50000"/>
                      </a:schemeClr>
                    </a:solidFill>
                  </a:tcPr>
                </a:tc>
                <a:extLst>
                  <a:ext uri="{0D108BD9-81ED-4DB2-BD59-A6C34878D82A}">
                    <a16:rowId xmlns:a16="http://schemas.microsoft.com/office/drawing/2014/main" val="10001"/>
                  </a:ext>
                </a:extLst>
              </a:tr>
              <a:tr h="434016">
                <a:tc>
                  <a:txBody>
                    <a:bodyPr/>
                    <a:lstStyle/>
                    <a:p>
                      <a:pPr algn="ctr"/>
                      <a:r>
                        <a:rPr lang="en-US" sz="1800" dirty="0">
                          <a:solidFill>
                            <a:schemeClr val="tx1"/>
                          </a:solidFill>
                        </a:rPr>
                        <a:t>$1.00</a:t>
                      </a:r>
                    </a:p>
                  </a:txBody>
                  <a:tcPr>
                    <a:solidFill>
                      <a:schemeClr val="bg2">
                        <a:lumMod val="50000"/>
                      </a:schemeClr>
                    </a:solidFill>
                  </a:tcPr>
                </a:tc>
                <a:tc>
                  <a:txBody>
                    <a:bodyPr/>
                    <a:lstStyle/>
                    <a:p>
                      <a:pPr algn="ctr"/>
                      <a:r>
                        <a:rPr lang="en-US" sz="1600" dirty="0">
                          <a:solidFill>
                            <a:schemeClr val="tx1"/>
                          </a:solidFill>
                        </a:rPr>
                        <a:t>0.1¢</a:t>
                      </a:r>
                    </a:p>
                  </a:txBody>
                  <a:tcPr>
                    <a:solidFill>
                      <a:schemeClr val="bg2">
                        <a:lumMod val="50000"/>
                      </a:schemeClr>
                    </a:solidFill>
                  </a:tcPr>
                </a:tc>
                <a:tc>
                  <a:txBody>
                    <a:bodyPr/>
                    <a:lstStyle/>
                    <a:p>
                      <a:pPr algn="ctr"/>
                      <a:r>
                        <a:rPr lang="en-US" sz="1600" dirty="0">
                          <a:solidFill>
                            <a:schemeClr val="tx1"/>
                          </a:solidFill>
                        </a:rPr>
                        <a:t>0.2¢</a:t>
                      </a:r>
                    </a:p>
                  </a:txBody>
                  <a:tcPr>
                    <a:solidFill>
                      <a:schemeClr val="bg2">
                        <a:lumMod val="5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a:solidFill>
                            <a:schemeClr val="tx1"/>
                          </a:solidFill>
                        </a:rPr>
                        <a:t>0.5¢</a:t>
                      </a:r>
                    </a:p>
                  </a:txBody>
                  <a:tcPr>
                    <a:solidFill>
                      <a:schemeClr val="bg2">
                        <a:lumMod val="50000"/>
                      </a:schemeClr>
                    </a:solidFill>
                  </a:tcPr>
                </a:tc>
                <a:tc>
                  <a:txBody>
                    <a:bodyPr/>
                    <a:lstStyle/>
                    <a:p>
                      <a:pPr algn="ctr"/>
                      <a:r>
                        <a:rPr lang="en-US" sz="1600" dirty="0">
                          <a:solidFill>
                            <a:schemeClr val="tx1"/>
                          </a:solidFill>
                        </a:rPr>
                        <a:t>1¢</a:t>
                      </a:r>
                    </a:p>
                  </a:txBody>
                  <a:tcPr>
                    <a:solidFill>
                      <a:schemeClr val="bg2">
                        <a:lumMod val="90000"/>
                      </a:schemeClr>
                    </a:solidFill>
                  </a:tcPr>
                </a:tc>
                <a:tc>
                  <a:txBody>
                    <a:bodyPr/>
                    <a:lstStyle/>
                    <a:p>
                      <a:pPr algn="ctr"/>
                      <a:r>
                        <a:rPr lang="en-US" sz="1600" dirty="0">
                          <a:solidFill>
                            <a:schemeClr val="tx1"/>
                          </a:solidFill>
                        </a:rPr>
                        <a:t>2¢</a:t>
                      </a:r>
                    </a:p>
                  </a:txBody>
                  <a:tcPr>
                    <a:solidFill>
                      <a:schemeClr val="bg2">
                        <a:lumMod val="50000"/>
                      </a:schemeClr>
                    </a:solidFill>
                  </a:tcPr>
                </a:tc>
                <a:tc>
                  <a:txBody>
                    <a:bodyPr/>
                    <a:lstStyle/>
                    <a:p>
                      <a:pPr algn="ctr"/>
                      <a:r>
                        <a:rPr lang="en-US" sz="1600" dirty="0">
                          <a:solidFill>
                            <a:schemeClr val="tx1"/>
                          </a:solidFill>
                        </a:rPr>
                        <a:t>3¢</a:t>
                      </a:r>
                    </a:p>
                  </a:txBody>
                  <a:tcPr>
                    <a:solidFill>
                      <a:schemeClr val="bg2">
                        <a:lumMod val="50000"/>
                      </a:schemeClr>
                    </a:solidFill>
                  </a:tcPr>
                </a:tc>
                <a:tc>
                  <a:txBody>
                    <a:bodyPr/>
                    <a:lstStyle/>
                    <a:p>
                      <a:pPr algn="ctr"/>
                      <a:r>
                        <a:rPr lang="en-US" sz="1600" dirty="0">
                          <a:solidFill>
                            <a:schemeClr val="tx1"/>
                          </a:solidFill>
                        </a:rPr>
                        <a:t>5¢</a:t>
                      </a:r>
                    </a:p>
                  </a:txBody>
                  <a:tcPr>
                    <a:solidFill>
                      <a:schemeClr val="bg2">
                        <a:lumMod val="50000"/>
                      </a:schemeClr>
                    </a:solidFill>
                  </a:tcPr>
                </a:tc>
                <a:tc>
                  <a:txBody>
                    <a:bodyPr/>
                    <a:lstStyle/>
                    <a:p>
                      <a:pPr algn="ctr"/>
                      <a:r>
                        <a:rPr lang="en-US" sz="1600" dirty="0">
                          <a:solidFill>
                            <a:schemeClr val="tx1"/>
                          </a:solidFill>
                        </a:rPr>
                        <a:t>25¢</a:t>
                      </a:r>
                    </a:p>
                  </a:txBody>
                  <a:tcPr>
                    <a:solidFill>
                      <a:schemeClr val="bg2">
                        <a:lumMod val="50000"/>
                      </a:schemeClr>
                    </a:solidFill>
                  </a:tcPr>
                </a:tc>
                <a:extLst>
                  <a:ext uri="{0D108BD9-81ED-4DB2-BD59-A6C34878D82A}">
                    <a16:rowId xmlns:a16="http://schemas.microsoft.com/office/drawing/2014/main" val="10002"/>
                  </a:ext>
                </a:extLst>
              </a:tr>
              <a:tr h="450404">
                <a:tc>
                  <a:txBody>
                    <a:bodyPr/>
                    <a:lstStyle/>
                    <a:p>
                      <a:pPr algn="ctr"/>
                      <a:r>
                        <a:rPr lang="en-US" sz="1800" dirty="0">
                          <a:solidFill>
                            <a:schemeClr val="tx1"/>
                          </a:solidFill>
                        </a:rPr>
                        <a:t>$2.00</a:t>
                      </a:r>
                    </a:p>
                  </a:txBody>
                  <a:tcPr>
                    <a:solidFill>
                      <a:schemeClr val="bg2">
                        <a:lumMod val="50000"/>
                      </a:schemeClr>
                    </a:solidFill>
                  </a:tcPr>
                </a:tc>
                <a:tc>
                  <a:txBody>
                    <a:bodyPr/>
                    <a:lstStyle/>
                    <a:p>
                      <a:pPr algn="ctr"/>
                      <a:r>
                        <a:rPr lang="en-US" sz="1600" dirty="0"/>
                        <a:t>0.2¢</a:t>
                      </a:r>
                    </a:p>
                  </a:txBody>
                  <a:tcPr>
                    <a:solidFill>
                      <a:schemeClr val="bg2">
                        <a:lumMod val="50000"/>
                      </a:schemeClr>
                    </a:solidFill>
                  </a:tcPr>
                </a:tc>
                <a:tc>
                  <a:txBody>
                    <a:bodyPr/>
                    <a:lstStyle/>
                    <a:p>
                      <a:pPr algn="ctr"/>
                      <a:r>
                        <a:rPr lang="en-US" sz="1600" dirty="0"/>
                        <a:t>0.4¢</a:t>
                      </a:r>
                    </a:p>
                  </a:txBody>
                  <a:tcPr>
                    <a:solidFill>
                      <a:schemeClr val="bg2">
                        <a:lumMod val="50000"/>
                      </a:schemeClr>
                    </a:solidFill>
                  </a:tcPr>
                </a:tc>
                <a:tc>
                  <a:txBody>
                    <a:bodyPr/>
                    <a:lstStyle/>
                    <a:p>
                      <a:pPr algn="ctr"/>
                      <a:r>
                        <a:rPr lang="en-US" sz="1600" dirty="0"/>
                        <a:t>1¢</a:t>
                      </a:r>
                    </a:p>
                  </a:txBody>
                  <a:tcPr>
                    <a:solidFill>
                      <a:schemeClr val="bg2">
                        <a:lumMod val="50000"/>
                      </a:schemeClr>
                    </a:solidFill>
                  </a:tcPr>
                </a:tc>
                <a:tc>
                  <a:txBody>
                    <a:bodyPr/>
                    <a:lstStyle/>
                    <a:p>
                      <a:pPr algn="ctr"/>
                      <a:r>
                        <a:rPr lang="en-US" sz="1600" dirty="0">
                          <a:solidFill>
                            <a:schemeClr val="tx1"/>
                          </a:solidFill>
                        </a:rPr>
                        <a:t>2¢</a:t>
                      </a:r>
                    </a:p>
                  </a:txBody>
                  <a:tcPr>
                    <a:solidFill>
                      <a:schemeClr val="bg2">
                        <a:lumMod val="90000"/>
                      </a:schemeClr>
                    </a:solidFill>
                  </a:tcPr>
                </a:tc>
                <a:tc>
                  <a:txBody>
                    <a:bodyPr/>
                    <a:lstStyle/>
                    <a:p>
                      <a:pPr algn="ctr"/>
                      <a:r>
                        <a:rPr lang="en-US" sz="1600" dirty="0"/>
                        <a:t>4¢</a:t>
                      </a:r>
                    </a:p>
                  </a:txBody>
                  <a:tcPr>
                    <a:solidFill>
                      <a:schemeClr val="bg2">
                        <a:lumMod val="50000"/>
                      </a:schemeClr>
                    </a:solidFill>
                  </a:tcPr>
                </a:tc>
                <a:tc>
                  <a:txBody>
                    <a:bodyPr/>
                    <a:lstStyle/>
                    <a:p>
                      <a:pPr algn="ctr"/>
                      <a:r>
                        <a:rPr lang="en-US" sz="1600" dirty="0"/>
                        <a:t>6¢</a:t>
                      </a:r>
                    </a:p>
                  </a:txBody>
                  <a:tcPr>
                    <a:solidFill>
                      <a:schemeClr val="bg2">
                        <a:lumMod val="50000"/>
                      </a:schemeClr>
                    </a:solidFill>
                  </a:tcPr>
                </a:tc>
                <a:tc>
                  <a:txBody>
                    <a:bodyPr/>
                    <a:lstStyle/>
                    <a:p>
                      <a:pPr algn="ctr"/>
                      <a:r>
                        <a:rPr lang="en-US" sz="1600" dirty="0"/>
                        <a:t>10¢</a:t>
                      </a:r>
                    </a:p>
                  </a:txBody>
                  <a:tcPr>
                    <a:solidFill>
                      <a:schemeClr val="bg2">
                        <a:lumMod val="50000"/>
                      </a:schemeClr>
                    </a:solidFill>
                  </a:tcPr>
                </a:tc>
                <a:tc>
                  <a:txBody>
                    <a:bodyPr/>
                    <a:lstStyle/>
                    <a:p>
                      <a:pPr algn="ctr"/>
                      <a:r>
                        <a:rPr lang="en-US" sz="1600" dirty="0"/>
                        <a:t>50¢</a:t>
                      </a:r>
                    </a:p>
                  </a:txBody>
                  <a:tcPr>
                    <a:solidFill>
                      <a:schemeClr val="bg2">
                        <a:lumMod val="50000"/>
                      </a:schemeClr>
                    </a:solidFill>
                  </a:tcPr>
                </a:tc>
                <a:extLst>
                  <a:ext uri="{0D108BD9-81ED-4DB2-BD59-A6C34878D82A}">
                    <a16:rowId xmlns:a16="http://schemas.microsoft.com/office/drawing/2014/main" val="10003"/>
                  </a:ext>
                </a:extLst>
              </a:tr>
              <a:tr h="450404">
                <a:tc>
                  <a:txBody>
                    <a:bodyPr/>
                    <a:lstStyle/>
                    <a:p>
                      <a:pPr algn="ctr"/>
                      <a:r>
                        <a:rPr lang="en-US" sz="1800" dirty="0">
                          <a:solidFill>
                            <a:schemeClr val="tx1"/>
                          </a:solidFill>
                        </a:rPr>
                        <a:t>$3.00</a:t>
                      </a:r>
                    </a:p>
                  </a:txBody>
                  <a:tcPr>
                    <a:solidFill>
                      <a:schemeClr val="bg2">
                        <a:lumMod val="50000"/>
                      </a:schemeClr>
                    </a:solidFill>
                  </a:tcPr>
                </a:tc>
                <a:tc>
                  <a:txBody>
                    <a:bodyPr/>
                    <a:lstStyle/>
                    <a:p>
                      <a:pPr algn="ctr"/>
                      <a:r>
                        <a:rPr lang="en-US" sz="1600" dirty="0">
                          <a:solidFill>
                            <a:schemeClr val="tx1"/>
                          </a:solidFill>
                        </a:rPr>
                        <a:t>0.3¢</a:t>
                      </a:r>
                    </a:p>
                  </a:txBody>
                  <a:tcPr>
                    <a:solidFill>
                      <a:schemeClr val="bg2">
                        <a:lumMod val="50000"/>
                      </a:schemeClr>
                    </a:solidFill>
                  </a:tcPr>
                </a:tc>
                <a:tc>
                  <a:txBody>
                    <a:bodyPr/>
                    <a:lstStyle/>
                    <a:p>
                      <a:pPr algn="ctr"/>
                      <a:r>
                        <a:rPr lang="en-US" sz="1600" dirty="0">
                          <a:solidFill>
                            <a:schemeClr val="tx1"/>
                          </a:solidFill>
                        </a:rPr>
                        <a:t>0.6¢</a:t>
                      </a:r>
                    </a:p>
                  </a:txBody>
                  <a:tcPr>
                    <a:solidFill>
                      <a:schemeClr val="bg2">
                        <a:lumMod val="50000"/>
                      </a:schemeClr>
                    </a:solidFill>
                  </a:tcPr>
                </a:tc>
                <a:tc>
                  <a:txBody>
                    <a:bodyPr/>
                    <a:lstStyle/>
                    <a:p>
                      <a:pPr algn="ctr"/>
                      <a:r>
                        <a:rPr lang="en-US" sz="1600" dirty="0">
                          <a:solidFill>
                            <a:schemeClr val="tx1"/>
                          </a:solidFill>
                        </a:rPr>
                        <a:t>1.5¢</a:t>
                      </a:r>
                    </a:p>
                  </a:txBody>
                  <a:tcPr>
                    <a:solidFill>
                      <a:schemeClr val="bg2">
                        <a:lumMod val="50000"/>
                      </a:schemeClr>
                    </a:solidFill>
                  </a:tcPr>
                </a:tc>
                <a:tc>
                  <a:txBody>
                    <a:bodyPr/>
                    <a:lstStyle/>
                    <a:p>
                      <a:pPr algn="ctr"/>
                      <a:r>
                        <a:rPr lang="en-US" sz="1600" dirty="0">
                          <a:solidFill>
                            <a:schemeClr val="tx1"/>
                          </a:solidFill>
                        </a:rPr>
                        <a:t>3¢</a:t>
                      </a:r>
                    </a:p>
                  </a:txBody>
                  <a:tcPr>
                    <a:solidFill>
                      <a:schemeClr val="bg2">
                        <a:lumMod val="90000"/>
                      </a:schemeClr>
                    </a:solidFill>
                  </a:tcPr>
                </a:tc>
                <a:tc>
                  <a:txBody>
                    <a:bodyPr/>
                    <a:lstStyle/>
                    <a:p>
                      <a:pPr algn="ctr"/>
                      <a:r>
                        <a:rPr lang="en-US" sz="1600" dirty="0">
                          <a:solidFill>
                            <a:schemeClr val="tx1"/>
                          </a:solidFill>
                        </a:rPr>
                        <a:t>6¢</a:t>
                      </a:r>
                    </a:p>
                  </a:txBody>
                  <a:tcPr>
                    <a:solidFill>
                      <a:schemeClr val="bg2">
                        <a:lumMod val="50000"/>
                      </a:schemeClr>
                    </a:solidFill>
                  </a:tcPr>
                </a:tc>
                <a:tc>
                  <a:txBody>
                    <a:bodyPr/>
                    <a:lstStyle/>
                    <a:p>
                      <a:pPr algn="ctr"/>
                      <a:r>
                        <a:rPr lang="en-US" sz="1600" dirty="0">
                          <a:solidFill>
                            <a:schemeClr val="tx1"/>
                          </a:solidFill>
                        </a:rPr>
                        <a:t>9¢</a:t>
                      </a:r>
                    </a:p>
                  </a:txBody>
                  <a:tcPr>
                    <a:solidFill>
                      <a:schemeClr val="bg2">
                        <a:lumMod val="50000"/>
                      </a:schemeClr>
                    </a:solidFill>
                  </a:tcPr>
                </a:tc>
                <a:tc>
                  <a:txBody>
                    <a:bodyPr/>
                    <a:lstStyle/>
                    <a:p>
                      <a:pPr algn="ctr"/>
                      <a:r>
                        <a:rPr lang="en-US" sz="1600" dirty="0">
                          <a:solidFill>
                            <a:schemeClr val="tx1"/>
                          </a:solidFill>
                        </a:rPr>
                        <a:t>15¢</a:t>
                      </a:r>
                    </a:p>
                  </a:txBody>
                  <a:tcPr>
                    <a:solidFill>
                      <a:schemeClr val="bg2">
                        <a:lumMod val="50000"/>
                      </a:schemeClr>
                    </a:solidFill>
                  </a:tcPr>
                </a:tc>
                <a:tc>
                  <a:txBody>
                    <a:bodyPr/>
                    <a:lstStyle/>
                    <a:p>
                      <a:pPr algn="ctr"/>
                      <a:r>
                        <a:rPr lang="en-US" sz="1600" dirty="0">
                          <a:solidFill>
                            <a:schemeClr val="tx1"/>
                          </a:solidFill>
                        </a:rPr>
                        <a:t>75¢</a:t>
                      </a:r>
                    </a:p>
                  </a:txBody>
                  <a:tcPr>
                    <a:solidFill>
                      <a:schemeClr val="bg2">
                        <a:lumMod val="50000"/>
                      </a:schemeClr>
                    </a:solidFill>
                  </a:tcPr>
                </a:tc>
                <a:extLst>
                  <a:ext uri="{0D108BD9-81ED-4DB2-BD59-A6C34878D82A}">
                    <a16:rowId xmlns:a16="http://schemas.microsoft.com/office/drawing/2014/main" val="10004"/>
                  </a:ext>
                </a:extLst>
              </a:tr>
              <a:tr h="450404">
                <a:tc>
                  <a:txBody>
                    <a:bodyPr/>
                    <a:lstStyle/>
                    <a:p>
                      <a:pPr algn="ctr"/>
                      <a:r>
                        <a:rPr lang="en-US" sz="1800" dirty="0">
                          <a:solidFill>
                            <a:schemeClr val="tx1"/>
                          </a:solidFill>
                        </a:rPr>
                        <a:t>$4.00</a:t>
                      </a:r>
                    </a:p>
                  </a:txBody>
                  <a:tcPr>
                    <a:solidFill>
                      <a:schemeClr val="bg2">
                        <a:lumMod val="50000"/>
                      </a:schemeClr>
                    </a:solidFill>
                  </a:tcPr>
                </a:tc>
                <a:tc>
                  <a:txBody>
                    <a:bodyPr/>
                    <a:lstStyle/>
                    <a:p>
                      <a:pPr algn="ctr"/>
                      <a:r>
                        <a:rPr lang="en-US" sz="1600" dirty="0"/>
                        <a:t>0.4¢</a:t>
                      </a:r>
                    </a:p>
                  </a:txBody>
                  <a:tcPr>
                    <a:solidFill>
                      <a:schemeClr val="bg2">
                        <a:lumMod val="50000"/>
                      </a:schemeClr>
                    </a:solidFill>
                  </a:tcPr>
                </a:tc>
                <a:tc>
                  <a:txBody>
                    <a:bodyPr/>
                    <a:lstStyle/>
                    <a:p>
                      <a:pPr algn="ctr"/>
                      <a:r>
                        <a:rPr lang="en-US" sz="1600" dirty="0"/>
                        <a:t>0.8¢</a:t>
                      </a:r>
                    </a:p>
                  </a:txBody>
                  <a:tcPr>
                    <a:solidFill>
                      <a:schemeClr val="bg2">
                        <a:lumMod val="50000"/>
                      </a:schemeClr>
                    </a:solidFill>
                  </a:tcPr>
                </a:tc>
                <a:tc>
                  <a:txBody>
                    <a:bodyPr/>
                    <a:lstStyle/>
                    <a:p>
                      <a:pPr algn="ctr"/>
                      <a:r>
                        <a:rPr lang="en-US" sz="1600" dirty="0"/>
                        <a:t>2¢</a:t>
                      </a:r>
                    </a:p>
                  </a:txBody>
                  <a:tcPr>
                    <a:solidFill>
                      <a:schemeClr val="bg2">
                        <a:lumMod val="50000"/>
                      </a:schemeClr>
                    </a:solidFill>
                  </a:tcPr>
                </a:tc>
                <a:tc>
                  <a:txBody>
                    <a:bodyPr/>
                    <a:lstStyle/>
                    <a:p>
                      <a:pPr algn="ctr"/>
                      <a:r>
                        <a:rPr lang="en-US" sz="1600" dirty="0">
                          <a:solidFill>
                            <a:schemeClr val="tx1"/>
                          </a:solidFill>
                        </a:rPr>
                        <a:t>4¢</a:t>
                      </a:r>
                    </a:p>
                  </a:txBody>
                  <a:tcPr>
                    <a:solidFill>
                      <a:schemeClr val="bg2">
                        <a:lumMod val="90000"/>
                      </a:schemeClr>
                    </a:solidFill>
                  </a:tcPr>
                </a:tc>
                <a:tc>
                  <a:txBody>
                    <a:bodyPr/>
                    <a:lstStyle/>
                    <a:p>
                      <a:pPr algn="ctr"/>
                      <a:r>
                        <a:rPr lang="en-US" sz="1600" dirty="0"/>
                        <a:t>8¢</a:t>
                      </a:r>
                    </a:p>
                  </a:txBody>
                  <a:tcPr>
                    <a:solidFill>
                      <a:schemeClr val="bg2">
                        <a:lumMod val="50000"/>
                      </a:schemeClr>
                    </a:solidFill>
                  </a:tcPr>
                </a:tc>
                <a:tc>
                  <a:txBody>
                    <a:bodyPr/>
                    <a:lstStyle/>
                    <a:p>
                      <a:pPr algn="ctr"/>
                      <a:r>
                        <a:rPr lang="en-US" sz="1600" dirty="0"/>
                        <a:t>12¢</a:t>
                      </a:r>
                    </a:p>
                  </a:txBody>
                  <a:tcPr>
                    <a:solidFill>
                      <a:schemeClr val="bg2">
                        <a:lumMod val="50000"/>
                      </a:schemeClr>
                    </a:solidFill>
                  </a:tcPr>
                </a:tc>
                <a:tc>
                  <a:txBody>
                    <a:bodyPr/>
                    <a:lstStyle/>
                    <a:p>
                      <a:pPr algn="ctr"/>
                      <a:r>
                        <a:rPr lang="en-US" sz="1600" dirty="0"/>
                        <a:t>20¢</a:t>
                      </a:r>
                    </a:p>
                  </a:txBody>
                  <a:tcPr>
                    <a:solidFill>
                      <a:schemeClr val="bg2">
                        <a:lumMod val="50000"/>
                      </a:schemeClr>
                    </a:solidFill>
                  </a:tcPr>
                </a:tc>
                <a:tc>
                  <a:txBody>
                    <a:bodyPr/>
                    <a:lstStyle/>
                    <a:p>
                      <a:pPr algn="ctr"/>
                      <a:r>
                        <a:rPr lang="en-US" sz="1600" dirty="0"/>
                        <a:t>$1</a:t>
                      </a:r>
                    </a:p>
                  </a:txBody>
                  <a:tcPr>
                    <a:solidFill>
                      <a:schemeClr val="bg2">
                        <a:lumMod val="50000"/>
                      </a:schemeClr>
                    </a:solidFill>
                  </a:tcPr>
                </a:tc>
                <a:extLst>
                  <a:ext uri="{0D108BD9-81ED-4DB2-BD59-A6C34878D82A}">
                    <a16:rowId xmlns:a16="http://schemas.microsoft.com/office/drawing/2014/main" val="10005"/>
                  </a:ext>
                </a:extLst>
              </a:tr>
              <a:tr h="450404">
                <a:tc>
                  <a:txBody>
                    <a:bodyPr/>
                    <a:lstStyle/>
                    <a:p>
                      <a:pPr algn="ctr"/>
                      <a:r>
                        <a:rPr lang="en-US" sz="1800" dirty="0">
                          <a:solidFill>
                            <a:schemeClr val="tx1"/>
                          </a:solidFill>
                        </a:rPr>
                        <a:t>$5.00</a:t>
                      </a:r>
                    </a:p>
                  </a:txBody>
                  <a:tcPr>
                    <a:solidFill>
                      <a:schemeClr val="bg2">
                        <a:lumMod val="50000"/>
                      </a:schemeClr>
                    </a:solidFill>
                  </a:tcPr>
                </a:tc>
                <a:tc>
                  <a:txBody>
                    <a:bodyPr/>
                    <a:lstStyle/>
                    <a:p>
                      <a:pPr algn="ctr"/>
                      <a:r>
                        <a:rPr lang="en-US" sz="1600" dirty="0">
                          <a:solidFill>
                            <a:schemeClr val="tx1"/>
                          </a:solidFill>
                        </a:rPr>
                        <a:t>0.5¢</a:t>
                      </a:r>
                    </a:p>
                  </a:txBody>
                  <a:tcPr>
                    <a:solidFill>
                      <a:schemeClr val="bg2">
                        <a:lumMod val="50000"/>
                      </a:schemeClr>
                    </a:solidFill>
                  </a:tcPr>
                </a:tc>
                <a:tc>
                  <a:txBody>
                    <a:bodyPr/>
                    <a:lstStyle/>
                    <a:p>
                      <a:pPr algn="ctr"/>
                      <a:r>
                        <a:rPr lang="en-US" sz="1600" dirty="0">
                          <a:solidFill>
                            <a:schemeClr val="tx1"/>
                          </a:solidFill>
                        </a:rPr>
                        <a:t>1¢</a:t>
                      </a:r>
                    </a:p>
                  </a:txBody>
                  <a:tcPr>
                    <a:solidFill>
                      <a:schemeClr val="bg2">
                        <a:lumMod val="50000"/>
                      </a:schemeClr>
                    </a:solidFill>
                  </a:tcPr>
                </a:tc>
                <a:tc>
                  <a:txBody>
                    <a:bodyPr/>
                    <a:lstStyle/>
                    <a:p>
                      <a:pPr algn="ctr"/>
                      <a:r>
                        <a:rPr lang="en-US" sz="1600" dirty="0">
                          <a:solidFill>
                            <a:schemeClr val="tx1"/>
                          </a:solidFill>
                        </a:rPr>
                        <a:t>2.5¢</a:t>
                      </a:r>
                    </a:p>
                  </a:txBody>
                  <a:tcPr>
                    <a:solidFill>
                      <a:schemeClr val="bg2">
                        <a:lumMod val="50000"/>
                      </a:schemeClr>
                    </a:solidFill>
                  </a:tcPr>
                </a:tc>
                <a:tc>
                  <a:txBody>
                    <a:bodyPr/>
                    <a:lstStyle/>
                    <a:p>
                      <a:pPr algn="ctr"/>
                      <a:r>
                        <a:rPr lang="en-US" sz="1600" dirty="0">
                          <a:solidFill>
                            <a:schemeClr val="tx1"/>
                          </a:solidFill>
                        </a:rPr>
                        <a:t>5¢</a:t>
                      </a:r>
                    </a:p>
                  </a:txBody>
                  <a:tcPr>
                    <a:solidFill>
                      <a:schemeClr val="bg2">
                        <a:lumMod val="90000"/>
                      </a:schemeClr>
                    </a:solidFill>
                  </a:tcPr>
                </a:tc>
                <a:tc>
                  <a:txBody>
                    <a:bodyPr/>
                    <a:lstStyle/>
                    <a:p>
                      <a:pPr algn="ctr"/>
                      <a:r>
                        <a:rPr lang="en-US" sz="1600" dirty="0">
                          <a:solidFill>
                            <a:schemeClr val="tx1"/>
                          </a:solidFill>
                        </a:rPr>
                        <a:t>10¢</a:t>
                      </a:r>
                    </a:p>
                  </a:txBody>
                  <a:tcPr>
                    <a:solidFill>
                      <a:schemeClr val="bg2">
                        <a:lumMod val="50000"/>
                      </a:schemeClr>
                    </a:solidFill>
                  </a:tcPr>
                </a:tc>
                <a:tc>
                  <a:txBody>
                    <a:bodyPr/>
                    <a:lstStyle/>
                    <a:p>
                      <a:pPr algn="ctr"/>
                      <a:r>
                        <a:rPr lang="en-US" sz="1600" dirty="0">
                          <a:solidFill>
                            <a:schemeClr val="tx1"/>
                          </a:solidFill>
                        </a:rPr>
                        <a:t>15¢</a:t>
                      </a:r>
                    </a:p>
                  </a:txBody>
                  <a:tcPr>
                    <a:solidFill>
                      <a:schemeClr val="bg2">
                        <a:lumMod val="50000"/>
                      </a:schemeClr>
                    </a:solidFill>
                  </a:tcPr>
                </a:tc>
                <a:tc>
                  <a:txBody>
                    <a:bodyPr/>
                    <a:lstStyle/>
                    <a:p>
                      <a:pPr algn="ctr"/>
                      <a:r>
                        <a:rPr lang="en-US" sz="1600" dirty="0">
                          <a:solidFill>
                            <a:schemeClr val="tx1"/>
                          </a:solidFill>
                        </a:rPr>
                        <a:t>25¢</a:t>
                      </a:r>
                    </a:p>
                  </a:txBody>
                  <a:tcPr>
                    <a:solidFill>
                      <a:schemeClr val="bg2">
                        <a:lumMod val="50000"/>
                      </a:schemeClr>
                    </a:solidFill>
                  </a:tcPr>
                </a:tc>
                <a:tc>
                  <a:txBody>
                    <a:bodyPr/>
                    <a:lstStyle/>
                    <a:p>
                      <a:pPr algn="ctr"/>
                      <a:r>
                        <a:rPr lang="en-US" sz="1600" dirty="0">
                          <a:solidFill>
                            <a:schemeClr val="tx1"/>
                          </a:solidFill>
                        </a:rPr>
                        <a:t>$1.25</a:t>
                      </a:r>
                    </a:p>
                  </a:txBody>
                  <a:tcPr>
                    <a:solidFill>
                      <a:schemeClr val="bg2">
                        <a:lumMod val="50000"/>
                      </a:schemeClr>
                    </a:solidFill>
                  </a:tcPr>
                </a:tc>
                <a:extLst>
                  <a:ext uri="{0D108BD9-81ED-4DB2-BD59-A6C34878D82A}">
                    <a16:rowId xmlns:a16="http://schemas.microsoft.com/office/drawing/2014/main" val="10006"/>
                  </a:ext>
                </a:extLst>
              </a:tr>
              <a:tr h="450404">
                <a:tc>
                  <a:txBody>
                    <a:bodyPr/>
                    <a:lstStyle/>
                    <a:p>
                      <a:pPr algn="ctr"/>
                      <a:r>
                        <a:rPr lang="en-US" sz="1800" dirty="0">
                          <a:solidFill>
                            <a:schemeClr val="tx1"/>
                          </a:solidFill>
                        </a:rPr>
                        <a:t>$6.00</a:t>
                      </a:r>
                    </a:p>
                  </a:txBody>
                  <a:tcPr>
                    <a:solidFill>
                      <a:schemeClr val="bg2">
                        <a:lumMod val="50000"/>
                      </a:schemeClr>
                    </a:solidFill>
                  </a:tcPr>
                </a:tc>
                <a:tc>
                  <a:txBody>
                    <a:bodyPr/>
                    <a:lstStyle/>
                    <a:p>
                      <a:pPr algn="ctr"/>
                      <a:r>
                        <a:rPr lang="en-US" sz="1600" dirty="0"/>
                        <a:t>0.6¢</a:t>
                      </a:r>
                    </a:p>
                  </a:txBody>
                  <a:tcPr>
                    <a:solidFill>
                      <a:schemeClr val="bg2">
                        <a:lumMod val="50000"/>
                      </a:schemeClr>
                    </a:solidFill>
                  </a:tcPr>
                </a:tc>
                <a:tc>
                  <a:txBody>
                    <a:bodyPr/>
                    <a:lstStyle/>
                    <a:p>
                      <a:pPr algn="ctr"/>
                      <a:r>
                        <a:rPr lang="en-US" sz="1600" dirty="0"/>
                        <a:t>1.2¢</a:t>
                      </a:r>
                    </a:p>
                  </a:txBody>
                  <a:tcPr>
                    <a:solidFill>
                      <a:schemeClr val="bg2">
                        <a:lumMod val="50000"/>
                      </a:schemeClr>
                    </a:solidFill>
                  </a:tcPr>
                </a:tc>
                <a:tc>
                  <a:txBody>
                    <a:bodyPr/>
                    <a:lstStyle/>
                    <a:p>
                      <a:pPr algn="ctr"/>
                      <a:r>
                        <a:rPr lang="en-US" sz="1600" dirty="0"/>
                        <a:t>3¢</a:t>
                      </a:r>
                    </a:p>
                  </a:txBody>
                  <a:tcPr>
                    <a:solidFill>
                      <a:schemeClr val="bg2">
                        <a:lumMod val="50000"/>
                      </a:schemeClr>
                    </a:solidFill>
                  </a:tcPr>
                </a:tc>
                <a:tc>
                  <a:txBody>
                    <a:bodyPr/>
                    <a:lstStyle/>
                    <a:p>
                      <a:pPr algn="ctr"/>
                      <a:r>
                        <a:rPr lang="en-US" sz="1600" dirty="0">
                          <a:solidFill>
                            <a:schemeClr val="tx1"/>
                          </a:solidFill>
                        </a:rPr>
                        <a:t>6¢</a:t>
                      </a:r>
                    </a:p>
                  </a:txBody>
                  <a:tcPr>
                    <a:solidFill>
                      <a:schemeClr val="bg2">
                        <a:lumMod val="90000"/>
                      </a:schemeClr>
                    </a:solidFill>
                  </a:tcPr>
                </a:tc>
                <a:tc>
                  <a:txBody>
                    <a:bodyPr/>
                    <a:lstStyle/>
                    <a:p>
                      <a:pPr algn="ctr"/>
                      <a:r>
                        <a:rPr lang="en-US" sz="1600" dirty="0"/>
                        <a:t>12¢</a:t>
                      </a:r>
                    </a:p>
                  </a:txBody>
                  <a:tcPr>
                    <a:solidFill>
                      <a:schemeClr val="bg2">
                        <a:lumMod val="50000"/>
                      </a:schemeClr>
                    </a:solidFill>
                  </a:tcPr>
                </a:tc>
                <a:tc>
                  <a:txBody>
                    <a:bodyPr/>
                    <a:lstStyle/>
                    <a:p>
                      <a:pPr algn="ctr"/>
                      <a:r>
                        <a:rPr lang="en-US" sz="1600" dirty="0"/>
                        <a:t>18¢</a:t>
                      </a:r>
                    </a:p>
                  </a:txBody>
                  <a:tcPr>
                    <a:solidFill>
                      <a:schemeClr val="bg2">
                        <a:lumMod val="50000"/>
                      </a:schemeClr>
                    </a:solidFill>
                  </a:tcPr>
                </a:tc>
                <a:tc>
                  <a:txBody>
                    <a:bodyPr/>
                    <a:lstStyle/>
                    <a:p>
                      <a:pPr algn="ctr"/>
                      <a:r>
                        <a:rPr lang="en-US" sz="1600" dirty="0"/>
                        <a:t>30¢</a:t>
                      </a:r>
                    </a:p>
                  </a:txBody>
                  <a:tcPr>
                    <a:solidFill>
                      <a:schemeClr val="bg2">
                        <a:lumMod val="50000"/>
                      </a:schemeClr>
                    </a:solidFill>
                  </a:tcPr>
                </a:tc>
                <a:tc>
                  <a:txBody>
                    <a:bodyPr/>
                    <a:lstStyle/>
                    <a:p>
                      <a:pPr algn="ctr"/>
                      <a:r>
                        <a:rPr lang="en-US" sz="1600" dirty="0"/>
                        <a:t>$1.50</a:t>
                      </a:r>
                    </a:p>
                  </a:txBody>
                  <a:tcPr>
                    <a:solidFill>
                      <a:schemeClr val="bg2">
                        <a:lumMod val="50000"/>
                      </a:schemeClr>
                    </a:solidFill>
                  </a:tcPr>
                </a:tc>
                <a:extLst>
                  <a:ext uri="{0D108BD9-81ED-4DB2-BD59-A6C34878D82A}">
                    <a16:rowId xmlns:a16="http://schemas.microsoft.com/office/drawing/2014/main" val="10007"/>
                  </a:ext>
                </a:extLst>
              </a:tr>
              <a:tr h="450404">
                <a:tc>
                  <a:txBody>
                    <a:bodyPr/>
                    <a:lstStyle/>
                    <a:p>
                      <a:pPr algn="ctr"/>
                      <a:r>
                        <a:rPr lang="en-US" sz="1800" dirty="0">
                          <a:solidFill>
                            <a:schemeClr val="tx1"/>
                          </a:solidFill>
                        </a:rPr>
                        <a:t>$8.00</a:t>
                      </a:r>
                    </a:p>
                  </a:txBody>
                  <a:tcPr>
                    <a:solidFill>
                      <a:schemeClr val="bg2">
                        <a:lumMod val="50000"/>
                      </a:schemeClr>
                    </a:solidFill>
                  </a:tcPr>
                </a:tc>
                <a:tc>
                  <a:txBody>
                    <a:bodyPr/>
                    <a:lstStyle/>
                    <a:p>
                      <a:pPr algn="ctr"/>
                      <a:r>
                        <a:rPr lang="en-US" sz="1600" dirty="0">
                          <a:solidFill>
                            <a:schemeClr val="tx1"/>
                          </a:solidFill>
                        </a:rPr>
                        <a:t>0.8¢</a:t>
                      </a:r>
                    </a:p>
                  </a:txBody>
                  <a:tcPr>
                    <a:solidFill>
                      <a:schemeClr val="bg2">
                        <a:lumMod val="50000"/>
                      </a:schemeClr>
                    </a:solidFill>
                  </a:tcPr>
                </a:tc>
                <a:tc>
                  <a:txBody>
                    <a:bodyPr/>
                    <a:lstStyle/>
                    <a:p>
                      <a:pPr algn="ctr"/>
                      <a:r>
                        <a:rPr lang="en-US" sz="1600" dirty="0">
                          <a:solidFill>
                            <a:schemeClr val="tx1"/>
                          </a:solidFill>
                        </a:rPr>
                        <a:t>1.6¢</a:t>
                      </a:r>
                    </a:p>
                  </a:txBody>
                  <a:tcPr>
                    <a:solidFill>
                      <a:schemeClr val="bg2">
                        <a:lumMod val="50000"/>
                      </a:schemeClr>
                    </a:solidFill>
                  </a:tcPr>
                </a:tc>
                <a:tc>
                  <a:txBody>
                    <a:bodyPr/>
                    <a:lstStyle/>
                    <a:p>
                      <a:pPr algn="ctr"/>
                      <a:r>
                        <a:rPr lang="en-US" sz="1600" dirty="0">
                          <a:solidFill>
                            <a:schemeClr val="tx1"/>
                          </a:solidFill>
                        </a:rPr>
                        <a:t>4¢</a:t>
                      </a:r>
                    </a:p>
                  </a:txBody>
                  <a:tcPr>
                    <a:solidFill>
                      <a:schemeClr val="bg2">
                        <a:lumMod val="50000"/>
                      </a:schemeClr>
                    </a:solidFill>
                  </a:tcPr>
                </a:tc>
                <a:tc>
                  <a:txBody>
                    <a:bodyPr/>
                    <a:lstStyle/>
                    <a:p>
                      <a:pPr algn="ctr"/>
                      <a:r>
                        <a:rPr lang="en-US" sz="1600" dirty="0">
                          <a:solidFill>
                            <a:schemeClr val="tx1"/>
                          </a:solidFill>
                        </a:rPr>
                        <a:t>8¢</a:t>
                      </a:r>
                    </a:p>
                  </a:txBody>
                  <a:tcPr>
                    <a:solidFill>
                      <a:schemeClr val="bg2">
                        <a:lumMod val="90000"/>
                      </a:schemeClr>
                    </a:solidFill>
                  </a:tcPr>
                </a:tc>
                <a:tc>
                  <a:txBody>
                    <a:bodyPr/>
                    <a:lstStyle/>
                    <a:p>
                      <a:pPr algn="ctr"/>
                      <a:r>
                        <a:rPr lang="en-US" sz="1600" dirty="0">
                          <a:solidFill>
                            <a:schemeClr val="tx1"/>
                          </a:solidFill>
                        </a:rPr>
                        <a:t>16¢</a:t>
                      </a:r>
                    </a:p>
                  </a:txBody>
                  <a:tcPr>
                    <a:solidFill>
                      <a:schemeClr val="bg2">
                        <a:lumMod val="50000"/>
                      </a:schemeClr>
                    </a:solidFill>
                  </a:tcPr>
                </a:tc>
                <a:tc>
                  <a:txBody>
                    <a:bodyPr/>
                    <a:lstStyle/>
                    <a:p>
                      <a:pPr algn="ctr"/>
                      <a:r>
                        <a:rPr lang="en-US" sz="1600" dirty="0">
                          <a:solidFill>
                            <a:schemeClr val="tx1"/>
                          </a:solidFill>
                        </a:rPr>
                        <a:t>24¢</a:t>
                      </a:r>
                    </a:p>
                  </a:txBody>
                  <a:tcPr>
                    <a:solidFill>
                      <a:schemeClr val="bg2">
                        <a:lumMod val="50000"/>
                      </a:schemeClr>
                    </a:solidFill>
                  </a:tcPr>
                </a:tc>
                <a:tc>
                  <a:txBody>
                    <a:bodyPr/>
                    <a:lstStyle/>
                    <a:p>
                      <a:pPr algn="ctr"/>
                      <a:r>
                        <a:rPr lang="en-US" sz="1600" dirty="0">
                          <a:solidFill>
                            <a:schemeClr val="tx1"/>
                          </a:solidFill>
                        </a:rPr>
                        <a:t>40¢</a:t>
                      </a:r>
                    </a:p>
                  </a:txBody>
                  <a:tcPr>
                    <a:solidFill>
                      <a:schemeClr val="bg2">
                        <a:lumMod val="50000"/>
                      </a:schemeClr>
                    </a:solidFill>
                  </a:tcPr>
                </a:tc>
                <a:tc>
                  <a:txBody>
                    <a:bodyPr/>
                    <a:lstStyle/>
                    <a:p>
                      <a:pPr algn="ctr"/>
                      <a:r>
                        <a:rPr lang="en-US" sz="1600" dirty="0">
                          <a:solidFill>
                            <a:schemeClr val="tx1"/>
                          </a:solidFill>
                        </a:rPr>
                        <a:t>$2</a:t>
                      </a:r>
                    </a:p>
                  </a:txBody>
                  <a:tcPr>
                    <a:solidFill>
                      <a:schemeClr val="bg2">
                        <a:lumMod val="50000"/>
                      </a:schemeClr>
                    </a:solidFill>
                  </a:tcPr>
                </a:tc>
                <a:extLst>
                  <a:ext uri="{0D108BD9-81ED-4DB2-BD59-A6C34878D82A}">
                    <a16:rowId xmlns:a16="http://schemas.microsoft.com/office/drawing/2014/main" val="10008"/>
                  </a:ext>
                </a:extLst>
              </a:tr>
              <a:tr h="450404">
                <a:tc>
                  <a:txBody>
                    <a:bodyPr/>
                    <a:lstStyle/>
                    <a:p>
                      <a:pPr algn="ctr"/>
                      <a:r>
                        <a:rPr lang="en-US" sz="1800" dirty="0">
                          <a:solidFill>
                            <a:schemeClr val="tx1"/>
                          </a:solidFill>
                        </a:rPr>
                        <a:t>$10.00</a:t>
                      </a:r>
                    </a:p>
                  </a:txBody>
                  <a:tcPr>
                    <a:solidFill>
                      <a:schemeClr val="bg2">
                        <a:lumMod val="5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a:t>1¢</a:t>
                      </a:r>
                    </a:p>
                  </a:txBody>
                  <a:tcPr>
                    <a:solidFill>
                      <a:schemeClr val="bg2">
                        <a:lumMod val="5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a:t>2¢</a:t>
                      </a:r>
                    </a:p>
                  </a:txBody>
                  <a:tcPr>
                    <a:solidFill>
                      <a:schemeClr val="bg2">
                        <a:lumMod val="50000"/>
                      </a:schemeClr>
                    </a:solidFill>
                  </a:tcPr>
                </a:tc>
                <a:tc>
                  <a:txBody>
                    <a:bodyPr/>
                    <a:lstStyle/>
                    <a:p>
                      <a:pPr algn="ctr"/>
                      <a:r>
                        <a:rPr lang="en-US" sz="1600" dirty="0"/>
                        <a:t>5¢</a:t>
                      </a:r>
                    </a:p>
                  </a:txBody>
                  <a:tcPr>
                    <a:solidFill>
                      <a:schemeClr val="bg2">
                        <a:lumMod val="50000"/>
                      </a:schemeClr>
                    </a:solidFill>
                  </a:tcPr>
                </a:tc>
                <a:tc>
                  <a:txBody>
                    <a:bodyPr/>
                    <a:lstStyle/>
                    <a:p>
                      <a:pPr algn="ctr"/>
                      <a:r>
                        <a:rPr lang="en-US" sz="1600" dirty="0">
                          <a:solidFill>
                            <a:schemeClr val="tx1"/>
                          </a:solidFill>
                        </a:rPr>
                        <a:t>10¢</a:t>
                      </a:r>
                    </a:p>
                  </a:txBody>
                  <a:tcPr>
                    <a:solidFill>
                      <a:schemeClr val="bg2">
                        <a:lumMod val="90000"/>
                      </a:schemeClr>
                    </a:solidFill>
                  </a:tcPr>
                </a:tc>
                <a:tc>
                  <a:txBody>
                    <a:bodyPr/>
                    <a:lstStyle/>
                    <a:p>
                      <a:pPr algn="ctr"/>
                      <a:r>
                        <a:rPr lang="en-US" sz="1600" dirty="0"/>
                        <a:t>20¢</a:t>
                      </a:r>
                    </a:p>
                  </a:txBody>
                  <a:tcPr>
                    <a:solidFill>
                      <a:schemeClr val="bg2">
                        <a:lumMod val="50000"/>
                      </a:schemeClr>
                    </a:solidFill>
                  </a:tcPr>
                </a:tc>
                <a:tc>
                  <a:txBody>
                    <a:bodyPr/>
                    <a:lstStyle/>
                    <a:p>
                      <a:pPr algn="ctr"/>
                      <a:r>
                        <a:rPr lang="en-US" sz="1600" dirty="0"/>
                        <a:t>30¢</a:t>
                      </a:r>
                    </a:p>
                  </a:txBody>
                  <a:tcPr>
                    <a:solidFill>
                      <a:schemeClr val="bg2">
                        <a:lumMod val="50000"/>
                      </a:schemeClr>
                    </a:solidFill>
                  </a:tcPr>
                </a:tc>
                <a:tc>
                  <a:txBody>
                    <a:bodyPr/>
                    <a:lstStyle/>
                    <a:p>
                      <a:pPr algn="ctr"/>
                      <a:r>
                        <a:rPr lang="en-US" sz="1600" dirty="0"/>
                        <a:t>50¢</a:t>
                      </a:r>
                    </a:p>
                  </a:txBody>
                  <a:tcPr>
                    <a:solidFill>
                      <a:schemeClr val="bg2">
                        <a:lumMod val="50000"/>
                      </a:schemeClr>
                    </a:solidFill>
                  </a:tcPr>
                </a:tc>
                <a:tc>
                  <a:txBody>
                    <a:bodyPr/>
                    <a:lstStyle/>
                    <a:p>
                      <a:pPr algn="ctr"/>
                      <a:r>
                        <a:rPr lang="en-US" sz="1600" dirty="0"/>
                        <a:t>$2.50</a:t>
                      </a:r>
                    </a:p>
                  </a:txBody>
                  <a:tcPr>
                    <a:solidFill>
                      <a:schemeClr val="bg2">
                        <a:lumMod val="50000"/>
                      </a:schemeClr>
                    </a:solidFill>
                  </a:tcPr>
                </a:tc>
                <a:extLst>
                  <a:ext uri="{0D108BD9-81ED-4DB2-BD59-A6C34878D82A}">
                    <a16:rowId xmlns:a16="http://schemas.microsoft.com/office/drawing/2014/main" val="10009"/>
                  </a:ext>
                </a:extLst>
              </a:tr>
              <a:tr h="450404">
                <a:tc>
                  <a:txBody>
                    <a:bodyPr/>
                    <a:lstStyle/>
                    <a:p>
                      <a:pPr algn="ctr"/>
                      <a:r>
                        <a:rPr lang="en-US" sz="1800" dirty="0">
                          <a:solidFill>
                            <a:schemeClr val="tx1"/>
                          </a:solidFill>
                        </a:rPr>
                        <a:t>$20.00</a:t>
                      </a:r>
                    </a:p>
                  </a:txBody>
                  <a:tcPr>
                    <a:solidFill>
                      <a:schemeClr val="bg2">
                        <a:lumMod val="5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a:solidFill>
                            <a:schemeClr val="tx1"/>
                          </a:solidFill>
                        </a:rPr>
                        <a:t>2¢</a:t>
                      </a:r>
                    </a:p>
                  </a:txBody>
                  <a:tcPr>
                    <a:solidFill>
                      <a:schemeClr val="bg2">
                        <a:lumMod val="5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a:solidFill>
                            <a:schemeClr val="tx1"/>
                          </a:solidFill>
                        </a:rPr>
                        <a:t>4¢</a:t>
                      </a:r>
                    </a:p>
                  </a:txBody>
                  <a:tcPr>
                    <a:solidFill>
                      <a:schemeClr val="bg2">
                        <a:lumMod val="50000"/>
                      </a:schemeClr>
                    </a:solidFill>
                  </a:tcPr>
                </a:tc>
                <a:tc>
                  <a:txBody>
                    <a:bodyPr/>
                    <a:lstStyle/>
                    <a:p>
                      <a:pPr algn="ctr"/>
                      <a:r>
                        <a:rPr lang="en-US" sz="1600" dirty="0">
                          <a:solidFill>
                            <a:schemeClr val="tx1"/>
                          </a:solidFill>
                        </a:rPr>
                        <a:t>10¢</a:t>
                      </a:r>
                    </a:p>
                  </a:txBody>
                  <a:tcPr>
                    <a:solidFill>
                      <a:schemeClr val="bg2">
                        <a:lumMod val="50000"/>
                      </a:schemeClr>
                    </a:solidFill>
                  </a:tcPr>
                </a:tc>
                <a:tc>
                  <a:txBody>
                    <a:bodyPr/>
                    <a:lstStyle/>
                    <a:p>
                      <a:pPr algn="ctr"/>
                      <a:r>
                        <a:rPr lang="en-US" sz="1600" dirty="0">
                          <a:solidFill>
                            <a:schemeClr val="tx1"/>
                          </a:solidFill>
                        </a:rPr>
                        <a:t>20¢</a:t>
                      </a:r>
                    </a:p>
                  </a:txBody>
                  <a:tcPr>
                    <a:solidFill>
                      <a:schemeClr val="bg2">
                        <a:lumMod val="90000"/>
                      </a:schemeClr>
                    </a:solidFill>
                  </a:tcPr>
                </a:tc>
                <a:tc>
                  <a:txBody>
                    <a:bodyPr/>
                    <a:lstStyle/>
                    <a:p>
                      <a:pPr algn="ctr"/>
                      <a:r>
                        <a:rPr lang="en-US" sz="1600" dirty="0">
                          <a:solidFill>
                            <a:schemeClr val="tx1"/>
                          </a:solidFill>
                        </a:rPr>
                        <a:t>40¢</a:t>
                      </a:r>
                    </a:p>
                  </a:txBody>
                  <a:tcPr>
                    <a:solidFill>
                      <a:schemeClr val="bg2">
                        <a:lumMod val="50000"/>
                      </a:schemeClr>
                    </a:solidFill>
                  </a:tcPr>
                </a:tc>
                <a:tc>
                  <a:txBody>
                    <a:bodyPr/>
                    <a:lstStyle/>
                    <a:p>
                      <a:pPr algn="ctr"/>
                      <a:r>
                        <a:rPr lang="en-US" sz="1600" dirty="0">
                          <a:solidFill>
                            <a:schemeClr val="tx1"/>
                          </a:solidFill>
                        </a:rPr>
                        <a:t>60¢</a:t>
                      </a:r>
                    </a:p>
                  </a:txBody>
                  <a:tcPr>
                    <a:solidFill>
                      <a:schemeClr val="bg2">
                        <a:lumMod val="50000"/>
                      </a:schemeClr>
                    </a:solidFill>
                  </a:tcPr>
                </a:tc>
                <a:tc>
                  <a:txBody>
                    <a:bodyPr/>
                    <a:lstStyle/>
                    <a:p>
                      <a:pPr algn="ctr"/>
                      <a:r>
                        <a:rPr lang="en-US" sz="1600" dirty="0">
                          <a:solidFill>
                            <a:schemeClr val="tx1"/>
                          </a:solidFill>
                        </a:rPr>
                        <a:t>$1</a:t>
                      </a:r>
                    </a:p>
                  </a:txBody>
                  <a:tcPr>
                    <a:solidFill>
                      <a:schemeClr val="bg2">
                        <a:lumMod val="50000"/>
                      </a:schemeClr>
                    </a:solidFill>
                  </a:tcPr>
                </a:tc>
                <a:tc>
                  <a:txBody>
                    <a:bodyPr/>
                    <a:lstStyle/>
                    <a:p>
                      <a:pPr algn="ctr"/>
                      <a:r>
                        <a:rPr lang="en-US" sz="1600" dirty="0">
                          <a:solidFill>
                            <a:schemeClr val="tx1"/>
                          </a:solidFill>
                        </a:rPr>
                        <a:t>$5</a:t>
                      </a:r>
                    </a:p>
                  </a:txBody>
                  <a:tcPr>
                    <a:solidFill>
                      <a:schemeClr val="bg2">
                        <a:lumMod val="50000"/>
                      </a:schemeClr>
                    </a:solidFill>
                  </a:tcPr>
                </a:tc>
                <a:extLst>
                  <a:ext uri="{0D108BD9-81ED-4DB2-BD59-A6C34878D82A}">
                    <a16:rowId xmlns:a16="http://schemas.microsoft.com/office/drawing/2014/main" val="10010"/>
                  </a:ext>
                </a:extLst>
              </a:tr>
            </a:tbl>
          </a:graphicData>
        </a:graphic>
      </p:graphicFrame>
      <p:sp>
        <p:nvSpPr>
          <p:cNvPr id="4" name="Slide Number Placeholder 3"/>
          <p:cNvSpPr>
            <a:spLocks noGrp="1"/>
          </p:cNvSpPr>
          <p:nvPr>
            <p:ph type="sldNum" sz="quarter" idx="12"/>
          </p:nvPr>
        </p:nvSpPr>
        <p:spPr/>
        <p:txBody>
          <a:bodyPr/>
          <a:lstStyle/>
          <a:p>
            <a:pPr>
              <a:defRPr/>
            </a:pPr>
            <a:fld id="{1BEB6F2E-D967-4E1D-AFED-66490649B268}" type="slidenum">
              <a:rPr lang="en-US" smtClean="0"/>
              <a:pPr>
                <a:defRPr/>
              </a:pPr>
              <a:t>27</a:t>
            </a:fld>
            <a:endParaRPr lang="en-US" dirty="0"/>
          </a:p>
        </p:txBody>
      </p:sp>
      <p:sp>
        <p:nvSpPr>
          <p:cNvPr id="5" name="Title 4"/>
          <p:cNvSpPr>
            <a:spLocks noGrp="1"/>
          </p:cNvSpPr>
          <p:nvPr>
            <p:ph type="title"/>
          </p:nvPr>
        </p:nvSpPr>
        <p:spPr>
          <a:xfrm>
            <a:off x="500034" y="285728"/>
            <a:ext cx="8229600" cy="785818"/>
          </a:xfrm>
        </p:spPr>
        <p:txBody>
          <a:bodyPr/>
          <a:lstStyle/>
          <a:p>
            <a:pPr marL="54864" indent="0" algn="ctr" eaLnBrk="1" fontAlgn="auto" hangingPunct="1">
              <a:spcAft>
                <a:spcPts val="0"/>
              </a:spcAft>
              <a:defRPr/>
            </a:pPr>
            <a:r>
              <a:rPr lang="en-US" sz="4400" dirty="0">
                <a:solidFill>
                  <a:srgbClr val="FFC000"/>
                </a:solidFill>
                <a:effectLst>
                  <a:outerShdw blurRad="38100" dist="38100" dir="2700000" algn="tl">
                    <a:srgbClr val="000000">
                      <a:alpha val="43137"/>
                    </a:srgbClr>
                  </a:outerShdw>
                </a:effectLst>
              </a:rPr>
              <a:t>Money Value of Weight</a:t>
            </a:r>
          </a:p>
        </p:txBody>
      </p:sp>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bg>
      <p:bgPr>
        <a:blipFill>
          <a:blip r:embed="rId3" cstate="print"/>
          <a:tile tx="0" ty="0" sx="100000" sy="100000" flip="none" algn="tl"/>
        </a:blipFill>
        <a:effectLst/>
      </p:bgPr>
    </p:bg>
    <p:spTree>
      <p:nvGrpSpPr>
        <p:cNvPr id="1" name=""/>
        <p:cNvGrpSpPr/>
        <p:nvPr/>
      </p:nvGrpSpPr>
      <p:grpSpPr>
        <a:xfrm>
          <a:off x="0" y="0"/>
          <a:ext cx="0" cy="0"/>
          <a:chOff x="0" y="0"/>
          <a:chExt cx="0" cy="0"/>
        </a:xfrm>
      </p:grpSpPr>
      <p:sp>
        <p:nvSpPr>
          <p:cNvPr id="30724" name="Rectangle 4"/>
          <p:cNvSpPr>
            <a:spLocks noGrp="1" noChangeArrowheads="1"/>
          </p:cNvSpPr>
          <p:nvPr>
            <p:ph idx="1"/>
          </p:nvPr>
        </p:nvSpPr>
        <p:spPr>
          <a:xfrm>
            <a:off x="1071538" y="1571612"/>
            <a:ext cx="7500990" cy="2971808"/>
          </a:xfrm>
        </p:spPr>
        <p:txBody>
          <a:bodyPr>
            <a:normAutofit/>
          </a:bodyPr>
          <a:lstStyle/>
          <a:p>
            <a:pPr marL="5486400" indent="-4110038">
              <a:buFont typeface="Wingdings" pitchFamily="2" charset="2"/>
              <a:buNone/>
            </a:pPr>
            <a:r>
              <a:rPr lang="en-US" sz="2400" dirty="0">
                <a:latin typeface="Arial" pitchFamily="34" charset="0"/>
                <a:cs typeface="Arial" pitchFamily="34" charset="0"/>
              </a:rPr>
              <a:t>Error-per-Weighment x </a:t>
            </a:r>
          </a:p>
          <a:p>
            <a:pPr marL="5486400" indent="-4110038">
              <a:buFont typeface="Wingdings" pitchFamily="2" charset="2"/>
              <a:buNone/>
            </a:pPr>
            <a:r>
              <a:rPr lang="en-US" sz="2400" dirty="0">
                <a:latin typeface="Arial" pitchFamily="34" charset="0"/>
                <a:cs typeface="Arial" pitchFamily="34" charset="0"/>
              </a:rPr>
              <a:t>Number of Daily Transactions x </a:t>
            </a:r>
          </a:p>
          <a:p>
            <a:pPr marL="5486400" indent="-4110038">
              <a:buFont typeface="Wingdings" pitchFamily="2" charset="2"/>
              <a:buNone/>
            </a:pPr>
            <a:r>
              <a:rPr lang="en-US" sz="2400" dirty="0">
                <a:latin typeface="Arial" pitchFamily="34" charset="0"/>
                <a:cs typeface="Arial" pitchFamily="34" charset="0"/>
              </a:rPr>
              <a:t>7 days per week x </a:t>
            </a:r>
          </a:p>
          <a:p>
            <a:pPr marL="5486400" indent="-4110038">
              <a:buFont typeface="Wingdings" pitchFamily="2" charset="2"/>
              <a:buNone/>
            </a:pPr>
            <a:r>
              <a:rPr lang="en-US" sz="2400" dirty="0">
                <a:latin typeface="Arial" pitchFamily="34" charset="0"/>
                <a:cs typeface="Arial" pitchFamily="34" charset="0"/>
              </a:rPr>
              <a:t>52 weeks per year x</a:t>
            </a:r>
            <a:endParaRPr lang="en-US" sz="2400" dirty="0">
              <a:latin typeface="Arial" pitchFamily="34" charset="0"/>
              <a:ea typeface="Shruti" pitchFamily="2"/>
              <a:cs typeface="Arial" pitchFamily="34" charset="0"/>
            </a:endParaRPr>
          </a:p>
          <a:p>
            <a:pPr marL="5486400" indent="-4110038">
              <a:buFont typeface="Wingdings" pitchFamily="2" charset="2"/>
              <a:buNone/>
            </a:pPr>
            <a:r>
              <a:rPr lang="en-US" sz="2400" dirty="0">
                <a:latin typeface="Arial" pitchFamily="34" charset="0"/>
                <a:cs typeface="Arial" pitchFamily="34" charset="0"/>
              </a:rPr>
              <a:t>Average price-per-pound =  </a:t>
            </a:r>
            <a:endParaRPr lang="en-US" sz="2400" b="1" dirty="0">
              <a:latin typeface="Arial" pitchFamily="34" charset="0"/>
              <a:cs typeface="Arial" pitchFamily="34" charset="0"/>
            </a:endParaRPr>
          </a:p>
        </p:txBody>
      </p:sp>
      <p:sp>
        <p:nvSpPr>
          <p:cNvPr id="6" name="Slide Number Placeholder 5"/>
          <p:cNvSpPr>
            <a:spLocks noGrp="1"/>
          </p:cNvSpPr>
          <p:nvPr>
            <p:ph type="sldNum" sz="quarter" idx="12"/>
          </p:nvPr>
        </p:nvSpPr>
        <p:spPr/>
        <p:txBody>
          <a:bodyPr/>
          <a:lstStyle/>
          <a:p>
            <a:pPr>
              <a:defRPr/>
            </a:pPr>
            <a:fld id="{1BEB6F2E-D967-4E1D-AFED-66490649B268}" type="slidenum">
              <a:rPr lang="en-US" smtClean="0"/>
              <a:pPr>
                <a:defRPr/>
              </a:pPr>
              <a:t>28</a:t>
            </a:fld>
            <a:endParaRPr lang="en-US" dirty="0"/>
          </a:p>
        </p:txBody>
      </p:sp>
      <p:sp>
        <p:nvSpPr>
          <p:cNvPr id="30722" name="Rectangle 2"/>
          <p:cNvSpPr>
            <a:spLocks noGrp="1" noChangeArrowheads="1"/>
          </p:cNvSpPr>
          <p:nvPr>
            <p:ph type="title"/>
          </p:nvPr>
        </p:nvSpPr>
        <p:spPr>
          <a:xfrm>
            <a:off x="571472" y="428604"/>
            <a:ext cx="8229600" cy="1143000"/>
          </a:xfrm>
        </p:spPr>
        <p:txBody>
          <a:bodyPr>
            <a:prstTxWarp prst="textDeflateBottom">
              <a:avLst/>
            </a:prstTxWarp>
            <a:noAutofit/>
          </a:bodyPr>
          <a:lstStyle/>
          <a:p>
            <a:pPr algn="ctr"/>
            <a:r>
              <a:rPr lang="en-US" sz="6000" u="none" dirty="0">
                <a:ln w="18415" cmpd="sng">
                  <a:solidFill>
                    <a:srgbClr val="FFFFFF"/>
                  </a:solidFill>
                  <a:prstDash val="solid"/>
                </a:ln>
                <a:solidFill>
                  <a:schemeClr val="tx1"/>
                </a:solidFill>
                <a:effectLst>
                  <a:outerShdw blurRad="63500" dir="3600000" algn="tl" rotWithShape="0">
                    <a:srgbClr val="000000">
                      <a:alpha val="70000"/>
                    </a:srgbClr>
                  </a:outerShdw>
                </a:effectLst>
                <a:latin typeface="Agency FB" pitchFamily="34" charset="0"/>
              </a:rPr>
              <a:t>Think of the Numbers </a:t>
            </a:r>
          </a:p>
        </p:txBody>
      </p:sp>
      <p:sp>
        <p:nvSpPr>
          <p:cNvPr id="30726" name="Text Box 6"/>
          <p:cNvSpPr txBox="1">
            <a:spLocks noChangeArrowheads="1"/>
          </p:cNvSpPr>
          <p:nvPr/>
        </p:nvSpPr>
        <p:spPr bwMode="auto">
          <a:xfrm>
            <a:off x="571472" y="4000504"/>
            <a:ext cx="7686335" cy="830997"/>
          </a:xfrm>
          <a:prstGeom prst="rect">
            <a:avLst/>
          </a:prstGeom>
          <a:noFill/>
          <a:ln w="9525">
            <a:noFill/>
            <a:miter lim="800000"/>
            <a:headEnd/>
            <a:tailEnd/>
          </a:ln>
          <a:effectLst/>
        </p:spPr>
        <p:txBody>
          <a:bodyPr wrap="none">
            <a:spAutoFit/>
          </a:bodyPr>
          <a:lstStyle/>
          <a:p>
            <a:r>
              <a:rPr lang="en-US" sz="4800" dirty="0">
                <a:solidFill>
                  <a:srgbClr val="FF0000"/>
                </a:solidFill>
                <a:effectLst/>
              </a:rPr>
              <a:t>$ Cost of Error in One Year</a:t>
            </a:r>
          </a:p>
        </p:txBody>
      </p:sp>
      <p:pic>
        <p:nvPicPr>
          <p:cNvPr id="30727" name="Picture 7" descr="MCj04115160000[1]"/>
          <p:cNvPicPr>
            <a:picLocks noChangeAspect="1" noChangeArrowheads="1"/>
          </p:cNvPicPr>
          <p:nvPr/>
        </p:nvPicPr>
        <p:blipFill>
          <a:blip r:embed="rId4" cstate="print">
            <a:lum contrast="-34000"/>
          </a:blip>
          <a:srcRect/>
          <a:stretch>
            <a:fillRect/>
          </a:stretch>
        </p:blipFill>
        <p:spPr bwMode="auto">
          <a:xfrm>
            <a:off x="7692385" y="5437658"/>
            <a:ext cx="808705" cy="909165"/>
          </a:xfrm>
          <a:prstGeom prst="rect">
            <a:avLst/>
          </a:prstGeom>
          <a:noFill/>
          <a:ln w="9525">
            <a:noFill/>
            <a:miter lim="800000"/>
            <a:headEnd/>
            <a:tailEnd/>
          </a:ln>
        </p:spPr>
      </p:pic>
    </p:spTree>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1EC1A483-1692-4F15-AD02-3141262B6B08}" type="slidenum">
              <a:rPr lang="en-US" smtClean="0"/>
              <a:pPr>
                <a:defRPr/>
              </a:pPr>
              <a:t>29</a:t>
            </a:fld>
            <a:endParaRPr lang="en-US" dirty="0"/>
          </a:p>
        </p:txBody>
      </p:sp>
      <p:sp>
        <p:nvSpPr>
          <p:cNvPr id="31748" name="Rectangle 4"/>
          <p:cNvSpPr>
            <a:spLocks noGrp="1" noChangeArrowheads="1"/>
          </p:cNvSpPr>
          <p:nvPr>
            <p:ph type="title"/>
          </p:nvPr>
        </p:nvSpPr>
        <p:spPr/>
        <p:txBody>
          <a:bodyPr>
            <a:normAutofit fontScale="90000"/>
          </a:bodyPr>
          <a:lstStyle/>
          <a:p>
            <a:pPr algn="ctr"/>
            <a:r>
              <a:rPr lang="en-US" sz="4000" u="none" dirty="0">
                <a:solidFill>
                  <a:srgbClr val="FFCF37"/>
                </a:solidFill>
                <a:effectLst>
                  <a:outerShdw blurRad="38100" dist="38100" dir="2700000" algn="tl">
                    <a:srgbClr val="000000"/>
                  </a:outerShdw>
                </a:effectLst>
              </a:rPr>
              <a:t>Example of the Accumulation of Errors in 1Year</a:t>
            </a:r>
          </a:p>
        </p:txBody>
      </p:sp>
      <p:sp>
        <p:nvSpPr>
          <p:cNvPr id="31750" name="Rectangle 6"/>
          <p:cNvSpPr>
            <a:spLocks noChangeArrowheads="1"/>
          </p:cNvSpPr>
          <p:nvPr/>
        </p:nvSpPr>
        <p:spPr bwMode="auto">
          <a:xfrm>
            <a:off x="838200" y="1598614"/>
            <a:ext cx="7924800" cy="4770537"/>
          </a:xfrm>
          <a:prstGeom prst="rect">
            <a:avLst/>
          </a:prstGeom>
          <a:noFill/>
          <a:ln w="9525">
            <a:noFill/>
            <a:miter lim="800000"/>
            <a:headEnd/>
            <a:tailEnd/>
          </a:ln>
          <a:effectLst/>
        </p:spPr>
        <p:txBody>
          <a:bodyPr>
            <a:spAutoFit/>
          </a:bodyPr>
          <a:lstStyle/>
          <a:p>
            <a:r>
              <a:rPr lang="en-US" sz="2400" dirty="0">
                <a:solidFill>
                  <a:schemeClr val="bg1"/>
                </a:solidFill>
                <a:latin typeface="Univers" pitchFamily="34" charset="0"/>
              </a:rPr>
              <a:t>Assume:</a:t>
            </a:r>
          </a:p>
          <a:p>
            <a:pPr marL="747713" lvl="1" indent="-290513">
              <a:buFontTx/>
              <a:buChar char="•"/>
            </a:pPr>
            <a:r>
              <a:rPr lang="en-US" sz="2400" dirty="0">
                <a:solidFill>
                  <a:schemeClr val="bg1"/>
                </a:solidFill>
                <a:latin typeface="Univers" pitchFamily="34" charset="0"/>
              </a:rPr>
              <a:t>260 transactions per day</a:t>
            </a:r>
          </a:p>
          <a:p>
            <a:pPr marL="747713" lvl="1" indent="-290513">
              <a:buFontTx/>
              <a:buChar char="•"/>
            </a:pPr>
            <a:r>
              <a:rPr lang="en-US" sz="2400" dirty="0">
                <a:solidFill>
                  <a:schemeClr val="bg1"/>
                </a:solidFill>
                <a:latin typeface="Univers" pitchFamily="34" charset="0"/>
              </a:rPr>
              <a:t>$6 lb average unit price </a:t>
            </a:r>
          </a:p>
          <a:p>
            <a:pPr marL="747713" lvl="1" indent="-290513">
              <a:buFontTx/>
              <a:buChar char="•"/>
            </a:pPr>
            <a:r>
              <a:rPr lang="en-US" sz="2400" dirty="0">
                <a:solidFill>
                  <a:schemeClr val="bg1"/>
                </a:solidFill>
                <a:latin typeface="Rockwell"/>
              </a:rPr>
              <a:t>±e</a:t>
            </a:r>
            <a:r>
              <a:rPr lang="en-US" sz="2400" dirty="0">
                <a:solidFill>
                  <a:schemeClr val="bg1"/>
                </a:solidFill>
                <a:latin typeface="Univers" pitchFamily="34" charset="0"/>
              </a:rPr>
              <a:t>rror of 0.01 lb per transaction</a:t>
            </a:r>
          </a:p>
          <a:p>
            <a:endParaRPr lang="en-US" sz="2400" dirty="0">
              <a:solidFill>
                <a:schemeClr val="bg1"/>
              </a:solidFill>
              <a:latin typeface="Univers" pitchFamily="34" charset="0"/>
            </a:endParaRPr>
          </a:p>
          <a:p>
            <a:r>
              <a:rPr lang="en-US" sz="2400" dirty="0">
                <a:solidFill>
                  <a:schemeClr val="bg1"/>
                </a:solidFill>
                <a:latin typeface="Univers" pitchFamily="34" charset="0"/>
              </a:rPr>
              <a:t>Then: (0.01 lb x $6 lb =) 6 ¢ x 260 (transactions/day) x </a:t>
            </a:r>
          </a:p>
          <a:p>
            <a:r>
              <a:rPr lang="en-US" sz="2400" dirty="0">
                <a:solidFill>
                  <a:schemeClr val="bg1"/>
                </a:solidFill>
                <a:latin typeface="Univers" pitchFamily="34" charset="0"/>
              </a:rPr>
              <a:t>7 days per week x 52 weeks per year =  </a:t>
            </a:r>
          </a:p>
          <a:p>
            <a:pPr marL="747713" lvl="1" indent="-290513"/>
            <a:endParaRPr lang="en-US" sz="1800" b="1" u="sng" dirty="0">
              <a:solidFill>
                <a:schemeClr val="bg1"/>
              </a:solidFill>
              <a:latin typeface="Univers" pitchFamily="34" charset="0"/>
            </a:endParaRPr>
          </a:p>
          <a:p>
            <a:pPr marL="747713" lvl="1" indent="-290513" algn="ctr"/>
            <a:r>
              <a:rPr lang="en-US" sz="2800" b="1" u="sng" dirty="0">
                <a:solidFill>
                  <a:schemeClr val="bg1"/>
                </a:solidFill>
                <a:latin typeface="Univers" pitchFamily="34" charset="0"/>
              </a:rPr>
              <a:t>94,640 total weighings/year</a:t>
            </a:r>
          </a:p>
          <a:p>
            <a:pPr marL="747713" lvl="1" indent="-290513" algn="ctr"/>
            <a:endParaRPr lang="en-US" sz="1800" b="1" u="sng" dirty="0">
              <a:solidFill>
                <a:schemeClr val="bg1"/>
              </a:solidFill>
              <a:latin typeface="Univers" pitchFamily="34" charset="0"/>
            </a:endParaRPr>
          </a:p>
          <a:p>
            <a:pPr algn="ctr">
              <a:lnSpc>
                <a:spcPct val="150000"/>
              </a:lnSpc>
            </a:pPr>
            <a:r>
              <a:rPr lang="en-US" sz="4800" b="1" dirty="0">
                <a:solidFill>
                  <a:schemeClr val="bg1"/>
                </a:solidFill>
                <a:latin typeface="Univers" pitchFamily="34" charset="0"/>
              </a:rPr>
              <a:t>$5,678 per year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1750">
                                            <p:txEl>
                                              <p:pRg st="1" end="1"/>
                                            </p:txEl>
                                          </p:spTgt>
                                        </p:tgtEl>
                                        <p:attrNameLst>
                                          <p:attrName>style.visibility</p:attrName>
                                        </p:attrNameLst>
                                      </p:cBhvr>
                                      <p:to>
                                        <p:strVal val="visible"/>
                                      </p:to>
                                    </p:set>
                                    <p:anim calcmode="lin" valueType="num">
                                      <p:cBhvr additive="base">
                                        <p:cTn id="7" dur="500" fill="hold"/>
                                        <p:tgtEl>
                                          <p:spTgt spid="31750">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1750">
                                            <p:txEl>
                                              <p:pRg st="1" end="1"/>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31750">
                                            <p:txEl>
                                              <p:pRg st="2" end="2"/>
                                            </p:txEl>
                                          </p:spTgt>
                                        </p:tgtEl>
                                        <p:attrNameLst>
                                          <p:attrName>style.visibility</p:attrName>
                                        </p:attrNameLst>
                                      </p:cBhvr>
                                      <p:to>
                                        <p:strVal val="visible"/>
                                      </p:to>
                                    </p:set>
                                    <p:anim calcmode="lin" valueType="num">
                                      <p:cBhvr additive="base">
                                        <p:cTn id="12" dur="500" fill="hold"/>
                                        <p:tgtEl>
                                          <p:spTgt spid="31750">
                                            <p:txEl>
                                              <p:pRg st="2" end="2"/>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1750">
                                            <p:txEl>
                                              <p:pRg st="2" end="2"/>
                                            </p:txEl>
                                          </p:spTgt>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31750">
                                            <p:txEl>
                                              <p:pRg st="3" end="3"/>
                                            </p:txEl>
                                          </p:spTgt>
                                        </p:tgtEl>
                                        <p:attrNameLst>
                                          <p:attrName>style.visibility</p:attrName>
                                        </p:attrNameLst>
                                      </p:cBhvr>
                                      <p:to>
                                        <p:strVal val="visible"/>
                                      </p:to>
                                    </p:set>
                                    <p:anim calcmode="lin" valueType="num">
                                      <p:cBhvr additive="base">
                                        <p:cTn id="17" dur="500" fill="hold"/>
                                        <p:tgtEl>
                                          <p:spTgt spid="31750">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1750">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55" presetClass="entr" presetSubtype="0" fill="hold" nodeType="clickEffect">
                                  <p:stCondLst>
                                    <p:cond delay="0"/>
                                  </p:stCondLst>
                                  <p:childTnLst>
                                    <p:set>
                                      <p:cBhvr>
                                        <p:cTn id="22" dur="1" fill="hold">
                                          <p:stCondLst>
                                            <p:cond delay="0"/>
                                          </p:stCondLst>
                                        </p:cTn>
                                        <p:tgtEl>
                                          <p:spTgt spid="31750">
                                            <p:txEl>
                                              <p:pRg st="5" end="5"/>
                                            </p:txEl>
                                          </p:spTgt>
                                        </p:tgtEl>
                                        <p:attrNameLst>
                                          <p:attrName>style.visibility</p:attrName>
                                        </p:attrNameLst>
                                      </p:cBhvr>
                                      <p:to>
                                        <p:strVal val="visible"/>
                                      </p:to>
                                    </p:set>
                                    <p:anim calcmode="lin" valueType="num">
                                      <p:cBhvr>
                                        <p:cTn id="23" dur="1000" fill="hold"/>
                                        <p:tgtEl>
                                          <p:spTgt spid="31750">
                                            <p:txEl>
                                              <p:pRg st="5" end="5"/>
                                            </p:txEl>
                                          </p:spTgt>
                                        </p:tgtEl>
                                        <p:attrNameLst>
                                          <p:attrName>ppt_w</p:attrName>
                                        </p:attrNameLst>
                                      </p:cBhvr>
                                      <p:tavLst>
                                        <p:tav tm="0">
                                          <p:val>
                                            <p:strVal val="#ppt_w*0.70"/>
                                          </p:val>
                                        </p:tav>
                                        <p:tav tm="100000">
                                          <p:val>
                                            <p:strVal val="#ppt_w"/>
                                          </p:val>
                                        </p:tav>
                                      </p:tavLst>
                                    </p:anim>
                                    <p:anim calcmode="lin" valueType="num">
                                      <p:cBhvr>
                                        <p:cTn id="24" dur="1000" fill="hold"/>
                                        <p:tgtEl>
                                          <p:spTgt spid="31750">
                                            <p:txEl>
                                              <p:pRg st="5" end="5"/>
                                            </p:txEl>
                                          </p:spTgt>
                                        </p:tgtEl>
                                        <p:attrNameLst>
                                          <p:attrName>ppt_h</p:attrName>
                                        </p:attrNameLst>
                                      </p:cBhvr>
                                      <p:tavLst>
                                        <p:tav tm="0">
                                          <p:val>
                                            <p:strVal val="#ppt_h"/>
                                          </p:val>
                                        </p:tav>
                                        <p:tav tm="100000">
                                          <p:val>
                                            <p:strVal val="#ppt_h"/>
                                          </p:val>
                                        </p:tav>
                                      </p:tavLst>
                                    </p:anim>
                                    <p:animEffect transition="in" filter="fade">
                                      <p:cBhvr>
                                        <p:cTn id="25" dur="1000"/>
                                        <p:tgtEl>
                                          <p:spTgt spid="31750">
                                            <p:txEl>
                                              <p:pRg st="5" end="5"/>
                                            </p:txEl>
                                          </p:spTgt>
                                        </p:tgtEl>
                                      </p:cBhvr>
                                    </p:animEffect>
                                  </p:childTnLst>
                                </p:cTn>
                              </p:par>
                            </p:childTnLst>
                          </p:cTn>
                        </p:par>
                        <p:par>
                          <p:cTn id="26" fill="hold">
                            <p:stCondLst>
                              <p:cond delay="1000"/>
                            </p:stCondLst>
                            <p:childTnLst>
                              <p:par>
                                <p:cTn id="27" presetID="55" presetClass="entr" presetSubtype="0" fill="hold" nodeType="afterEffect">
                                  <p:stCondLst>
                                    <p:cond delay="0"/>
                                  </p:stCondLst>
                                  <p:childTnLst>
                                    <p:set>
                                      <p:cBhvr>
                                        <p:cTn id="28" dur="1" fill="hold">
                                          <p:stCondLst>
                                            <p:cond delay="0"/>
                                          </p:stCondLst>
                                        </p:cTn>
                                        <p:tgtEl>
                                          <p:spTgt spid="31750">
                                            <p:txEl>
                                              <p:pRg st="6" end="6"/>
                                            </p:txEl>
                                          </p:spTgt>
                                        </p:tgtEl>
                                        <p:attrNameLst>
                                          <p:attrName>style.visibility</p:attrName>
                                        </p:attrNameLst>
                                      </p:cBhvr>
                                      <p:to>
                                        <p:strVal val="visible"/>
                                      </p:to>
                                    </p:set>
                                    <p:anim calcmode="lin" valueType="num">
                                      <p:cBhvr>
                                        <p:cTn id="29" dur="1000" fill="hold"/>
                                        <p:tgtEl>
                                          <p:spTgt spid="31750">
                                            <p:txEl>
                                              <p:pRg st="6" end="6"/>
                                            </p:txEl>
                                          </p:spTgt>
                                        </p:tgtEl>
                                        <p:attrNameLst>
                                          <p:attrName>ppt_w</p:attrName>
                                        </p:attrNameLst>
                                      </p:cBhvr>
                                      <p:tavLst>
                                        <p:tav tm="0">
                                          <p:val>
                                            <p:strVal val="#ppt_w*0.70"/>
                                          </p:val>
                                        </p:tav>
                                        <p:tav tm="100000">
                                          <p:val>
                                            <p:strVal val="#ppt_w"/>
                                          </p:val>
                                        </p:tav>
                                      </p:tavLst>
                                    </p:anim>
                                    <p:anim calcmode="lin" valueType="num">
                                      <p:cBhvr>
                                        <p:cTn id="30" dur="1000" fill="hold"/>
                                        <p:tgtEl>
                                          <p:spTgt spid="31750">
                                            <p:txEl>
                                              <p:pRg st="6" end="6"/>
                                            </p:txEl>
                                          </p:spTgt>
                                        </p:tgtEl>
                                        <p:attrNameLst>
                                          <p:attrName>ppt_h</p:attrName>
                                        </p:attrNameLst>
                                      </p:cBhvr>
                                      <p:tavLst>
                                        <p:tav tm="0">
                                          <p:val>
                                            <p:strVal val="#ppt_h"/>
                                          </p:val>
                                        </p:tav>
                                        <p:tav tm="100000">
                                          <p:val>
                                            <p:strVal val="#ppt_h"/>
                                          </p:val>
                                        </p:tav>
                                      </p:tavLst>
                                    </p:anim>
                                    <p:animEffect transition="in" filter="fade">
                                      <p:cBhvr>
                                        <p:cTn id="31" dur="1000"/>
                                        <p:tgtEl>
                                          <p:spTgt spid="31750">
                                            <p:txEl>
                                              <p:pRg st="6" end="6"/>
                                            </p:txEl>
                                          </p:spTgt>
                                        </p:tgtEl>
                                      </p:cBhvr>
                                    </p:animEffect>
                                  </p:childTnLst>
                                </p:cTn>
                              </p:par>
                            </p:childTnLst>
                          </p:cTn>
                        </p:par>
                        <p:par>
                          <p:cTn id="32" fill="hold">
                            <p:stCondLst>
                              <p:cond delay="2000"/>
                            </p:stCondLst>
                            <p:childTnLst>
                              <p:par>
                                <p:cTn id="33" presetID="55" presetClass="entr" presetSubtype="0" fill="hold" nodeType="afterEffect">
                                  <p:stCondLst>
                                    <p:cond delay="0"/>
                                  </p:stCondLst>
                                  <p:childTnLst>
                                    <p:set>
                                      <p:cBhvr>
                                        <p:cTn id="34" dur="1" fill="hold">
                                          <p:stCondLst>
                                            <p:cond delay="0"/>
                                          </p:stCondLst>
                                        </p:cTn>
                                        <p:tgtEl>
                                          <p:spTgt spid="31750">
                                            <p:txEl>
                                              <p:pRg st="8" end="8"/>
                                            </p:txEl>
                                          </p:spTgt>
                                        </p:tgtEl>
                                        <p:attrNameLst>
                                          <p:attrName>style.visibility</p:attrName>
                                        </p:attrNameLst>
                                      </p:cBhvr>
                                      <p:to>
                                        <p:strVal val="visible"/>
                                      </p:to>
                                    </p:set>
                                    <p:anim calcmode="lin" valueType="num">
                                      <p:cBhvr>
                                        <p:cTn id="35" dur="1000" fill="hold"/>
                                        <p:tgtEl>
                                          <p:spTgt spid="31750">
                                            <p:txEl>
                                              <p:pRg st="8" end="8"/>
                                            </p:txEl>
                                          </p:spTgt>
                                        </p:tgtEl>
                                        <p:attrNameLst>
                                          <p:attrName>ppt_w</p:attrName>
                                        </p:attrNameLst>
                                      </p:cBhvr>
                                      <p:tavLst>
                                        <p:tav tm="0">
                                          <p:val>
                                            <p:strVal val="#ppt_w*0.70"/>
                                          </p:val>
                                        </p:tav>
                                        <p:tav tm="100000">
                                          <p:val>
                                            <p:strVal val="#ppt_w"/>
                                          </p:val>
                                        </p:tav>
                                      </p:tavLst>
                                    </p:anim>
                                    <p:anim calcmode="lin" valueType="num">
                                      <p:cBhvr>
                                        <p:cTn id="36" dur="1000" fill="hold"/>
                                        <p:tgtEl>
                                          <p:spTgt spid="31750">
                                            <p:txEl>
                                              <p:pRg st="8" end="8"/>
                                            </p:txEl>
                                          </p:spTgt>
                                        </p:tgtEl>
                                        <p:attrNameLst>
                                          <p:attrName>ppt_h</p:attrName>
                                        </p:attrNameLst>
                                      </p:cBhvr>
                                      <p:tavLst>
                                        <p:tav tm="0">
                                          <p:val>
                                            <p:strVal val="#ppt_h"/>
                                          </p:val>
                                        </p:tav>
                                        <p:tav tm="100000">
                                          <p:val>
                                            <p:strVal val="#ppt_h"/>
                                          </p:val>
                                        </p:tav>
                                      </p:tavLst>
                                    </p:anim>
                                    <p:animEffect transition="in" filter="fade">
                                      <p:cBhvr>
                                        <p:cTn id="37" dur="1000"/>
                                        <p:tgtEl>
                                          <p:spTgt spid="31750">
                                            <p:txEl>
                                              <p:pRg st="8" end="8"/>
                                            </p:txEl>
                                          </p:spTgt>
                                        </p:tgtEl>
                                      </p:cBhvr>
                                    </p:animEffect>
                                  </p:childTnLst>
                                </p:cTn>
                              </p:par>
                            </p:childTnLst>
                          </p:cTn>
                        </p:par>
                        <p:par>
                          <p:cTn id="38" fill="hold">
                            <p:stCondLst>
                              <p:cond delay="3000"/>
                            </p:stCondLst>
                            <p:childTnLst>
                              <p:par>
                                <p:cTn id="39" presetID="55" presetClass="entr" presetSubtype="0" fill="hold" nodeType="afterEffect">
                                  <p:stCondLst>
                                    <p:cond delay="0"/>
                                  </p:stCondLst>
                                  <p:childTnLst>
                                    <p:set>
                                      <p:cBhvr>
                                        <p:cTn id="40" dur="1" fill="hold">
                                          <p:stCondLst>
                                            <p:cond delay="0"/>
                                          </p:stCondLst>
                                        </p:cTn>
                                        <p:tgtEl>
                                          <p:spTgt spid="31750">
                                            <p:txEl>
                                              <p:pRg st="10" end="10"/>
                                            </p:txEl>
                                          </p:spTgt>
                                        </p:tgtEl>
                                        <p:attrNameLst>
                                          <p:attrName>style.visibility</p:attrName>
                                        </p:attrNameLst>
                                      </p:cBhvr>
                                      <p:to>
                                        <p:strVal val="visible"/>
                                      </p:to>
                                    </p:set>
                                    <p:anim calcmode="lin" valueType="num">
                                      <p:cBhvr>
                                        <p:cTn id="41" dur="1000" fill="hold"/>
                                        <p:tgtEl>
                                          <p:spTgt spid="31750">
                                            <p:txEl>
                                              <p:pRg st="10" end="10"/>
                                            </p:txEl>
                                          </p:spTgt>
                                        </p:tgtEl>
                                        <p:attrNameLst>
                                          <p:attrName>ppt_w</p:attrName>
                                        </p:attrNameLst>
                                      </p:cBhvr>
                                      <p:tavLst>
                                        <p:tav tm="0">
                                          <p:val>
                                            <p:strVal val="#ppt_w*0.70"/>
                                          </p:val>
                                        </p:tav>
                                        <p:tav tm="100000">
                                          <p:val>
                                            <p:strVal val="#ppt_w"/>
                                          </p:val>
                                        </p:tav>
                                      </p:tavLst>
                                    </p:anim>
                                    <p:anim calcmode="lin" valueType="num">
                                      <p:cBhvr>
                                        <p:cTn id="42" dur="1000" fill="hold"/>
                                        <p:tgtEl>
                                          <p:spTgt spid="31750">
                                            <p:txEl>
                                              <p:pRg st="10" end="10"/>
                                            </p:txEl>
                                          </p:spTgt>
                                        </p:tgtEl>
                                        <p:attrNameLst>
                                          <p:attrName>ppt_h</p:attrName>
                                        </p:attrNameLst>
                                      </p:cBhvr>
                                      <p:tavLst>
                                        <p:tav tm="0">
                                          <p:val>
                                            <p:strVal val="#ppt_h"/>
                                          </p:val>
                                        </p:tav>
                                        <p:tav tm="100000">
                                          <p:val>
                                            <p:strVal val="#ppt_h"/>
                                          </p:val>
                                        </p:tav>
                                      </p:tavLst>
                                    </p:anim>
                                    <p:animEffect transition="in" filter="fade">
                                      <p:cBhvr>
                                        <p:cTn id="43" dur="1000"/>
                                        <p:tgtEl>
                                          <p:spTgt spid="31750">
                                            <p:txEl>
                                              <p:pRg st="10" end="10"/>
                                            </p:txEl>
                                          </p:spTgt>
                                        </p:tgtEl>
                                      </p:cBhvr>
                                    </p:animEffect>
                                  </p:childTnLst>
                                </p:cTn>
                              </p:par>
                            </p:childTnLst>
                          </p:cTn>
                        </p:par>
                        <p:par>
                          <p:cTn id="44" fill="hold">
                            <p:stCondLst>
                              <p:cond delay="4000"/>
                            </p:stCondLst>
                            <p:childTnLst>
                              <p:par>
                                <p:cTn id="45" presetID="14" presetClass="emph" presetSubtype="0" fill="hold" nodeType="afterEffect">
                                  <p:stCondLst>
                                    <p:cond delay="0"/>
                                  </p:stCondLst>
                                  <p:childTnLst>
                                    <p:animClr clrSpc="rgb" dir="cw">
                                      <p:cBhvr override="childStyle">
                                        <p:cTn id="46" dur="1900" fill="hold">
                                          <p:stCondLst>
                                            <p:cond delay="100"/>
                                          </p:stCondLst>
                                        </p:cTn>
                                        <p:tgtEl>
                                          <p:spTgt spid="31750">
                                            <p:txEl>
                                              <p:pRg st="10" end="10"/>
                                            </p:txEl>
                                          </p:spTgt>
                                        </p:tgtEl>
                                        <p:attrNameLst>
                                          <p:attrName>style.color</p:attrName>
                                        </p:attrNameLst>
                                      </p:cBhvr>
                                      <p:to>
                                        <a:srgbClr val="E10101"/>
                                      </p:to>
                                    </p:animClr>
                                    <p:animClr clrSpc="rgb" dir="cw">
                                      <p:cBhvr>
                                        <p:cTn id="47" dur="1900" fill="hold">
                                          <p:stCondLst>
                                            <p:cond delay="100"/>
                                          </p:stCondLst>
                                        </p:cTn>
                                        <p:tgtEl>
                                          <p:spTgt spid="31750">
                                            <p:txEl>
                                              <p:pRg st="10" end="10"/>
                                            </p:txEl>
                                          </p:spTgt>
                                        </p:tgtEl>
                                        <p:attrNameLst>
                                          <p:attrName>fillColor</p:attrName>
                                        </p:attrNameLst>
                                      </p:cBhvr>
                                      <p:to>
                                        <a:srgbClr val="E10101"/>
                                      </p:to>
                                    </p:animClr>
                                    <p:set>
                                      <p:cBhvr>
                                        <p:cTn id="48" dur="1900" fill="hold">
                                          <p:stCondLst>
                                            <p:cond delay="100"/>
                                          </p:stCondLst>
                                        </p:cTn>
                                        <p:tgtEl>
                                          <p:spTgt spid="31750">
                                            <p:txEl>
                                              <p:pRg st="10" end="10"/>
                                            </p:txEl>
                                          </p:spTgt>
                                        </p:tgtEl>
                                        <p:attrNameLst>
                                          <p:attrName>fill.type</p:attrName>
                                        </p:attrNameLst>
                                      </p:cBhvr>
                                      <p:to>
                                        <p:strVal val="solid"/>
                                      </p:to>
                                    </p:set>
                                    <p:set>
                                      <p:cBhvr>
                                        <p:cTn id="49" dur="1900" fill="hold">
                                          <p:stCondLst>
                                            <p:cond delay="100"/>
                                          </p:stCondLst>
                                        </p:cTn>
                                        <p:tgtEl>
                                          <p:spTgt spid="31750">
                                            <p:txEl>
                                              <p:pRg st="10" end="10"/>
                                            </p:txEl>
                                          </p:spTgt>
                                        </p:tgtEl>
                                        <p:attrNameLst>
                                          <p:attrName>fill.on</p:attrName>
                                        </p:attrNameLst>
                                      </p:cBhvr>
                                      <p:to>
                                        <p:strVal val="true"/>
                                      </p:to>
                                    </p:set>
                                    <p:animScale>
                                      <p:cBhvr>
                                        <p:cTn id="50" dur="200" fill="hold">
                                          <p:stCondLst>
                                            <p:cond delay="0"/>
                                          </p:stCondLst>
                                        </p:cTn>
                                        <p:tgtEl>
                                          <p:spTgt spid="31750">
                                            <p:txEl>
                                              <p:pRg st="10" end="10"/>
                                            </p:txEl>
                                          </p:spTgt>
                                        </p:tgtEl>
                                      </p:cBhvr>
                                      <p:from x="100000" y="100000"/>
                                      <p:to x="100000" y="5000"/>
                                    </p:animScale>
                                    <p:animScale>
                                      <p:cBhvr>
                                        <p:cTn id="51" dur="200" fill="hold">
                                          <p:stCondLst>
                                            <p:cond delay="200"/>
                                          </p:stCondLst>
                                        </p:cTn>
                                        <p:tgtEl>
                                          <p:spTgt spid="31750">
                                            <p:txEl>
                                              <p:pRg st="10" end="10"/>
                                            </p:txEl>
                                          </p:spTgt>
                                        </p:tgtEl>
                                      </p:cBhvr>
                                      <p:from x="100000" y="5000"/>
                                      <p:to x="120000" y="150000"/>
                                    </p:animScale>
                                    <p:animScale>
                                      <p:cBhvr>
                                        <p:cTn id="52" dur="600" fill="hold">
                                          <p:stCondLst>
                                            <p:cond delay="1400"/>
                                          </p:stCondLst>
                                        </p:cTn>
                                        <p:tgtEl>
                                          <p:spTgt spid="31750">
                                            <p:txEl>
                                              <p:pRg st="10" end="10"/>
                                            </p:txEl>
                                          </p:spTgt>
                                        </p:tgtEl>
                                      </p:cBhvr>
                                      <p:to x="12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a:t>Webinar Protocol and Introductions</a:t>
            </a:r>
          </a:p>
          <a:p>
            <a:r>
              <a:rPr lang="en-US" dirty="0"/>
              <a:t>HB133 Packaging Requirements</a:t>
            </a:r>
          </a:p>
          <a:p>
            <a:r>
              <a:rPr lang="en-US" dirty="0"/>
              <a:t>Illustration of a Packaging System</a:t>
            </a:r>
          </a:p>
          <a:p>
            <a:pPr lvl="1"/>
            <a:r>
              <a:rPr lang="en-US" dirty="0"/>
              <a:t>Packer Control</a:t>
            </a:r>
          </a:p>
          <a:p>
            <a:pPr lvl="1"/>
            <a:r>
              <a:rPr lang="en-US" dirty="0"/>
              <a:t>Weighing Accuracy</a:t>
            </a:r>
          </a:p>
          <a:p>
            <a:pPr lvl="1"/>
            <a:r>
              <a:rPr lang="en-US" dirty="0"/>
              <a:t>Tare</a:t>
            </a:r>
          </a:p>
          <a:p>
            <a:pPr lvl="1"/>
            <a:r>
              <a:rPr lang="en-US" dirty="0"/>
              <a:t>Product</a:t>
            </a:r>
          </a:p>
          <a:p>
            <a:r>
              <a:rPr lang="en-US" dirty="0"/>
              <a:t>12 “Good Quantity Control Practices”</a:t>
            </a:r>
          </a:p>
          <a:p>
            <a:r>
              <a:rPr lang="en-US" dirty="0"/>
              <a:t>Summary and Handouts</a:t>
            </a:r>
          </a:p>
          <a:p>
            <a:pPr lvl="1">
              <a:buNone/>
            </a:pPr>
            <a:endParaRPr lang="en-US" dirty="0"/>
          </a:p>
          <a:p>
            <a:endParaRPr lang="en-US" dirty="0"/>
          </a:p>
        </p:txBody>
      </p:sp>
      <p:sp>
        <p:nvSpPr>
          <p:cNvPr id="3" name="Title 2"/>
          <p:cNvSpPr>
            <a:spLocks noGrp="1"/>
          </p:cNvSpPr>
          <p:nvPr>
            <p:ph type="title"/>
          </p:nvPr>
        </p:nvSpPr>
        <p:spPr/>
        <p:txBody>
          <a:bodyPr/>
          <a:lstStyle/>
          <a:p>
            <a:r>
              <a:rPr lang="en-US" dirty="0">
                <a:solidFill>
                  <a:srgbClr val="FFC000"/>
                </a:solidFill>
              </a:rPr>
              <a:t>AGENDA</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a:solidFill>
                <a:srgbClr val="FFC000"/>
              </a:solidFill>
            </a:endParaRPr>
          </a:p>
          <a:p>
            <a:endParaRPr lang="en-US" dirty="0">
              <a:solidFill>
                <a:srgbClr val="FFC000"/>
              </a:solidFill>
            </a:endParaRPr>
          </a:p>
          <a:p>
            <a:pPr algn="ctr"/>
            <a:r>
              <a:rPr lang="en-US" b="1" dirty="0"/>
              <a:t>What questions do you have concerning a Packaging System?</a:t>
            </a:r>
          </a:p>
        </p:txBody>
      </p:sp>
      <p:sp>
        <p:nvSpPr>
          <p:cNvPr id="2" name="Title 1"/>
          <p:cNvSpPr>
            <a:spLocks noGrp="1"/>
          </p:cNvSpPr>
          <p:nvPr>
            <p:ph type="title"/>
          </p:nvPr>
        </p:nvSpPr>
        <p:spPr/>
        <p:txBody>
          <a:bodyPr>
            <a:normAutofit/>
          </a:bodyPr>
          <a:lstStyle/>
          <a:p>
            <a:r>
              <a:rPr lang="en-US" dirty="0">
                <a:solidFill>
                  <a:srgbClr val="FFC000"/>
                </a:solidFill>
              </a:rPr>
              <a:t>Questions?</a:t>
            </a:r>
          </a:p>
        </p:txBody>
      </p:sp>
    </p:spTree>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r>
              <a:rPr lang="en-US" dirty="0"/>
              <a:t>HB133 “Interpretations and Guidelines”, Section 2.6.11</a:t>
            </a:r>
          </a:p>
          <a:p>
            <a:endParaRPr lang="en-US" dirty="0"/>
          </a:p>
          <a:p>
            <a:r>
              <a:rPr lang="en-US" dirty="0"/>
              <a:t>These are practiced “everyday”.</a:t>
            </a:r>
          </a:p>
          <a:p>
            <a:endParaRPr lang="en-US" dirty="0"/>
          </a:p>
          <a:p>
            <a:r>
              <a:rPr lang="en-US" dirty="0"/>
              <a:t>“Someone” needs to be held accountable for this function, but at he same time given the tools and authority to get the job done.   </a:t>
            </a:r>
          </a:p>
        </p:txBody>
      </p:sp>
      <p:sp>
        <p:nvSpPr>
          <p:cNvPr id="2" name="Title 1"/>
          <p:cNvSpPr>
            <a:spLocks noGrp="1"/>
          </p:cNvSpPr>
          <p:nvPr>
            <p:ph type="title"/>
          </p:nvPr>
        </p:nvSpPr>
        <p:spPr>
          <a:xfrm>
            <a:off x="381000" y="228600"/>
            <a:ext cx="8229600" cy="1143000"/>
          </a:xfrm>
        </p:spPr>
        <p:txBody>
          <a:bodyPr>
            <a:normAutofit fontScale="90000"/>
          </a:bodyPr>
          <a:lstStyle/>
          <a:p>
            <a:pPr algn="ctr"/>
            <a:r>
              <a:rPr lang="en-US" dirty="0">
                <a:solidFill>
                  <a:srgbClr val="FFC000"/>
                </a:solidFill>
              </a:rPr>
              <a:t>Good Quantity Control Practices </a:t>
            </a:r>
          </a:p>
        </p:txBody>
      </p:sp>
    </p:spTree>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normAutofit fontScale="92500" lnSpcReduction="20000"/>
          </a:bodyPr>
          <a:lstStyle/>
          <a:p>
            <a:pPr>
              <a:buNone/>
            </a:pPr>
            <a:r>
              <a:rPr lang="en-US" b="1" dirty="0"/>
              <a:t>    </a:t>
            </a:r>
            <a:r>
              <a:rPr lang="en-US" sz="4800" b="1" dirty="0"/>
              <a:t>1.  A formal quantity control function is in place with authority to review production processes and records, investigate possible errors, and approve, control, or reject lots.</a:t>
            </a:r>
            <a:endParaRPr lang="en-US" sz="4800" dirty="0"/>
          </a:p>
          <a:p>
            <a:pPr>
              <a:buNone/>
            </a:pPr>
            <a:endParaRPr lang="en-US" dirty="0"/>
          </a:p>
        </p:txBody>
      </p:sp>
      <p:sp>
        <p:nvSpPr>
          <p:cNvPr id="5" name="Title 4"/>
          <p:cNvSpPr>
            <a:spLocks noGrp="1"/>
          </p:cNvSpPr>
          <p:nvPr>
            <p:ph type="title"/>
          </p:nvPr>
        </p:nvSpPr>
        <p:spPr/>
        <p:txBody>
          <a:bodyPr>
            <a:normAutofit fontScale="90000"/>
          </a:bodyPr>
          <a:lstStyle/>
          <a:p>
            <a:pPr algn="ctr"/>
            <a:r>
              <a:rPr lang="en-US" dirty="0">
                <a:solidFill>
                  <a:srgbClr val="FFC000"/>
                </a:solidFill>
              </a:rPr>
              <a:t>Good Quantity Control Practices</a:t>
            </a:r>
            <a:endParaRPr lang="en-US" dirty="0"/>
          </a:p>
        </p:txBody>
      </p:sp>
    </p:spTree>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a:bodyPr>
          <a:lstStyle/>
          <a:p>
            <a:pPr>
              <a:buNone/>
            </a:pPr>
            <a:r>
              <a:rPr lang="en-US" b="1" dirty="0"/>
              <a:t>    </a:t>
            </a:r>
            <a:r>
              <a:rPr lang="en-US" sz="4800" b="1" dirty="0"/>
              <a:t>2.  Adequate facilities (e.g., equipment, standards and work areas) for conducting quantity control functions are provided and maintained.</a:t>
            </a:r>
            <a:endParaRPr lang="en-US" sz="4800" dirty="0"/>
          </a:p>
          <a:p>
            <a:endParaRPr lang="en-US" sz="4800" dirty="0"/>
          </a:p>
        </p:txBody>
      </p:sp>
      <p:sp>
        <p:nvSpPr>
          <p:cNvPr id="2" name="Title 1"/>
          <p:cNvSpPr>
            <a:spLocks noGrp="1"/>
          </p:cNvSpPr>
          <p:nvPr>
            <p:ph type="title"/>
          </p:nvPr>
        </p:nvSpPr>
        <p:spPr/>
        <p:txBody>
          <a:bodyPr>
            <a:normAutofit fontScale="90000"/>
          </a:bodyPr>
          <a:lstStyle/>
          <a:p>
            <a:pPr algn="ctr"/>
            <a:r>
              <a:rPr lang="en-US" dirty="0">
                <a:solidFill>
                  <a:srgbClr val="FFC000"/>
                </a:solidFill>
              </a:rPr>
              <a:t>Good Quantity Control Practices</a:t>
            </a:r>
            <a:endParaRPr lang="en-US" dirty="0"/>
          </a:p>
        </p:txBody>
      </p:sp>
    </p:spTree>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None/>
            </a:pPr>
            <a:r>
              <a:rPr lang="en-US" b="1" dirty="0"/>
              <a:t>    </a:t>
            </a:r>
            <a:r>
              <a:rPr lang="en-US" sz="4800" b="1" dirty="0"/>
              <a:t>3.  A quantity control program (e.g., a system of statistical process control) is in place and maintained.</a:t>
            </a:r>
            <a:endParaRPr lang="en-US" sz="4800" dirty="0"/>
          </a:p>
          <a:p>
            <a:endParaRPr lang="en-US" dirty="0"/>
          </a:p>
        </p:txBody>
      </p:sp>
      <p:sp>
        <p:nvSpPr>
          <p:cNvPr id="2" name="Title 1"/>
          <p:cNvSpPr>
            <a:spLocks noGrp="1"/>
          </p:cNvSpPr>
          <p:nvPr>
            <p:ph type="title"/>
          </p:nvPr>
        </p:nvSpPr>
        <p:spPr/>
        <p:txBody>
          <a:bodyPr>
            <a:normAutofit fontScale="90000"/>
          </a:bodyPr>
          <a:lstStyle/>
          <a:p>
            <a:pPr algn="ctr"/>
            <a:r>
              <a:rPr lang="en-US" dirty="0">
                <a:solidFill>
                  <a:srgbClr val="FFC000"/>
                </a:solidFill>
              </a:rPr>
              <a:t>Good Quantity Control Practices</a:t>
            </a:r>
            <a:endParaRPr lang="en-US" dirty="0"/>
          </a:p>
        </p:txBody>
      </p:sp>
    </p:spTree>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a:bodyPr>
          <a:lstStyle/>
          <a:p>
            <a:pPr>
              <a:buNone/>
            </a:pPr>
            <a:r>
              <a:rPr lang="en-US" b="1" dirty="0"/>
              <a:t>	</a:t>
            </a:r>
            <a:r>
              <a:rPr lang="en-US" sz="4800" b="1" dirty="0"/>
              <a:t>4.  Sampling is conducted at a frequency appropriate to the product process to ensure that the data obtained is representative of the production lot.</a:t>
            </a:r>
            <a:endParaRPr lang="en-US" sz="4800" dirty="0"/>
          </a:p>
          <a:p>
            <a:endParaRPr lang="en-US" sz="4800" dirty="0"/>
          </a:p>
        </p:txBody>
      </p:sp>
      <p:sp>
        <p:nvSpPr>
          <p:cNvPr id="2" name="Title 1"/>
          <p:cNvSpPr>
            <a:spLocks noGrp="1"/>
          </p:cNvSpPr>
          <p:nvPr>
            <p:ph type="title"/>
          </p:nvPr>
        </p:nvSpPr>
        <p:spPr/>
        <p:txBody>
          <a:bodyPr>
            <a:normAutofit fontScale="90000"/>
          </a:bodyPr>
          <a:lstStyle/>
          <a:p>
            <a:pPr algn="ctr"/>
            <a:r>
              <a:rPr lang="en-US" dirty="0">
                <a:solidFill>
                  <a:srgbClr val="FFC000"/>
                </a:solidFill>
              </a:rPr>
              <a:t>Good Quantity Control Practices</a:t>
            </a:r>
            <a:endParaRPr lang="en-US" dirty="0"/>
          </a:p>
        </p:txBody>
      </p:sp>
    </p:spTree>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None/>
            </a:pPr>
            <a:r>
              <a:rPr lang="en-US" sz="4800" b="1" dirty="0"/>
              <a:t>   5.  Production records are maintained to provide a history of the filling and net content labeling of the product.</a:t>
            </a:r>
            <a:endParaRPr lang="en-US" sz="4800" dirty="0"/>
          </a:p>
          <a:p>
            <a:endParaRPr lang="en-US" dirty="0"/>
          </a:p>
        </p:txBody>
      </p:sp>
      <p:sp>
        <p:nvSpPr>
          <p:cNvPr id="2" name="Title 1"/>
          <p:cNvSpPr>
            <a:spLocks noGrp="1"/>
          </p:cNvSpPr>
          <p:nvPr>
            <p:ph type="title"/>
          </p:nvPr>
        </p:nvSpPr>
        <p:spPr/>
        <p:txBody>
          <a:bodyPr>
            <a:normAutofit fontScale="90000"/>
          </a:bodyPr>
          <a:lstStyle/>
          <a:p>
            <a:pPr algn="ctr"/>
            <a:r>
              <a:rPr lang="en-US" dirty="0">
                <a:solidFill>
                  <a:srgbClr val="FFC000"/>
                </a:solidFill>
              </a:rPr>
              <a:t>Good Quantity Control Practices</a:t>
            </a:r>
            <a:endParaRPr lang="en-US" dirty="0"/>
          </a:p>
        </p:txBody>
      </p:sp>
    </p:spTree>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85000" lnSpcReduction="10000"/>
          </a:bodyPr>
          <a:lstStyle/>
          <a:p>
            <a:pPr>
              <a:buNone/>
            </a:pPr>
            <a:r>
              <a:rPr lang="en-US" sz="4000" b="1" dirty="0"/>
              <a:t>   6.  Each “production lot” contains on the average the labeled quantity and the number of packages exceeding the specified maximum allowable variation (MAV) value in the inspection sample shall be no more than permitted in Tables 2-1 and 2-2 in NIST Handbook 133.</a:t>
            </a:r>
            <a:endParaRPr lang="en-US" sz="4000" dirty="0"/>
          </a:p>
          <a:p>
            <a:endParaRPr lang="en-US" dirty="0"/>
          </a:p>
        </p:txBody>
      </p:sp>
      <p:sp>
        <p:nvSpPr>
          <p:cNvPr id="2" name="Title 1"/>
          <p:cNvSpPr>
            <a:spLocks noGrp="1"/>
          </p:cNvSpPr>
          <p:nvPr>
            <p:ph type="title"/>
          </p:nvPr>
        </p:nvSpPr>
        <p:spPr/>
        <p:txBody>
          <a:bodyPr>
            <a:normAutofit fontScale="90000"/>
          </a:bodyPr>
          <a:lstStyle/>
          <a:p>
            <a:pPr algn="ctr"/>
            <a:r>
              <a:rPr lang="en-US" dirty="0">
                <a:solidFill>
                  <a:srgbClr val="FFC000"/>
                </a:solidFill>
              </a:rPr>
              <a:t>Good Quantity Control Practices</a:t>
            </a:r>
            <a:endParaRPr lang="en-US" dirty="0"/>
          </a:p>
        </p:txBody>
      </p:sp>
    </p:spTree>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pPr>
              <a:buNone/>
            </a:pPr>
            <a:r>
              <a:rPr lang="en-US" b="1" dirty="0"/>
              <a:t>    </a:t>
            </a:r>
            <a:r>
              <a:rPr lang="en-US" sz="4000" b="1" dirty="0"/>
              <a:t>7.  Packaging practices are appropriate for specific products and measurement procedures (e.g., quantity sampling, density and tare determinations) and guidelines for recording and maintaining test results are documented.</a:t>
            </a:r>
            <a:endParaRPr lang="en-US" sz="4000" dirty="0"/>
          </a:p>
          <a:p>
            <a:endParaRPr lang="en-US" sz="4000" dirty="0"/>
          </a:p>
        </p:txBody>
      </p:sp>
      <p:sp>
        <p:nvSpPr>
          <p:cNvPr id="2" name="Title 1"/>
          <p:cNvSpPr>
            <a:spLocks noGrp="1"/>
          </p:cNvSpPr>
          <p:nvPr>
            <p:ph type="title"/>
          </p:nvPr>
        </p:nvSpPr>
        <p:spPr/>
        <p:txBody>
          <a:bodyPr>
            <a:normAutofit fontScale="90000"/>
          </a:bodyPr>
          <a:lstStyle/>
          <a:p>
            <a:pPr algn="ctr"/>
            <a:r>
              <a:rPr lang="en-US" dirty="0">
                <a:solidFill>
                  <a:srgbClr val="FFC000"/>
                </a:solidFill>
              </a:rPr>
              <a:t>Good Quantity Control Practices</a:t>
            </a:r>
            <a:endParaRPr lang="en-US" dirty="0"/>
          </a:p>
        </p:txBody>
      </p:sp>
    </p:spTree>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55000" lnSpcReduction="20000"/>
          </a:bodyPr>
          <a:lstStyle/>
          <a:p>
            <a:pPr>
              <a:buNone/>
            </a:pPr>
            <a:r>
              <a:rPr lang="en-US" b="1" dirty="0"/>
              <a:t>    </a:t>
            </a:r>
            <a:r>
              <a:rPr lang="en-US" sz="6300" b="1" dirty="0"/>
              <a:t>8.  Personnel responsible for quantity control follow written work instructions and are competent to perform their duties (e.g., background, education, experience and training).  </a:t>
            </a:r>
          </a:p>
          <a:p>
            <a:pPr>
              <a:buNone/>
            </a:pPr>
            <a:endParaRPr lang="en-US" sz="6300" b="1" dirty="0"/>
          </a:p>
          <a:p>
            <a:pPr>
              <a:buNone/>
            </a:pPr>
            <a:r>
              <a:rPr lang="en-US" sz="6300" b="1" dirty="0"/>
              <a:t>	Training is conducted at sufficient intervals to ensure good practices.</a:t>
            </a:r>
            <a:endParaRPr lang="en-US" sz="6300" dirty="0"/>
          </a:p>
          <a:p>
            <a:endParaRPr lang="en-US" sz="5700" dirty="0"/>
          </a:p>
        </p:txBody>
      </p:sp>
      <p:sp>
        <p:nvSpPr>
          <p:cNvPr id="2" name="Title 1"/>
          <p:cNvSpPr>
            <a:spLocks noGrp="1"/>
          </p:cNvSpPr>
          <p:nvPr>
            <p:ph type="title"/>
          </p:nvPr>
        </p:nvSpPr>
        <p:spPr/>
        <p:txBody>
          <a:bodyPr>
            <a:normAutofit fontScale="90000"/>
          </a:bodyPr>
          <a:lstStyle/>
          <a:p>
            <a:pPr algn="ctr"/>
            <a:r>
              <a:rPr lang="en-US" dirty="0">
                <a:solidFill>
                  <a:srgbClr val="FFC000"/>
                </a:solidFill>
              </a:rPr>
              <a:t>Good Quantity Control Practices</a:t>
            </a:r>
            <a:endParaRPr lang="en-US" dirty="0"/>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10000"/>
          </a:bodyPr>
          <a:lstStyle/>
          <a:p>
            <a:r>
              <a:rPr lang="en-US" dirty="0"/>
              <a:t>Identify the 4 primary components of a packaging system.</a:t>
            </a:r>
          </a:p>
          <a:p>
            <a:endParaRPr lang="en-US" dirty="0"/>
          </a:p>
          <a:p>
            <a:r>
              <a:rPr lang="en-US" dirty="0"/>
              <a:t>Know and recognize the 12 good quantity control practices, as outlined in HB 130.</a:t>
            </a:r>
          </a:p>
          <a:p>
            <a:endParaRPr lang="en-US" dirty="0"/>
          </a:p>
          <a:p>
            <a:r>
              <a:rPr lang="en-US" dirty="0"/>
              <a:t>Know the criteria for evaluating your suppliers quantity control processes and system. </a:t>
            </a:r>
          </a:p>
          <a:p>
            <a:endParaRPr lang="en-US" dirty="0"/>
          </a:p>
          <a:p>
            <a:r>
              <a:rPr lang="en-US" dirty="0"/>
              <a:t>Have the confidence to provide guidance and make improvements to ensure net weight requirements are met.     </a:t>
            </a:r>
          </a:p>
        </p:txBody>
      </p:sp>
      <p:sp>
        <p:nvSpPr>
          <p:cNvPr id="2" name="Title 1"/>
          <p:cNvSpPr>
            <a:spLocks noGrp="1"/>
          </p:cNvSpPr>
          <p:nvPr>
            <p:ph type="title"/>
          </p:nvPr>
        </p:nvSpPr>
        <p:spPr>
          <a:xfrm>
            <a:off x="533400" y="228600"/>
            <a:ext cx="8229600" cy="1143000"/>
          </a:xfrm>
        </p:spPr>
        <p:txBody>
          <a:bodyPr/>
          <a:lstStyle/>
          <a:p>
            <a:r>
              <a:rPr lang="en-US" dirty="0">
                <a:solidFill>
                  <a:srgbClr val="FFC000"/>
                </a:solidFill>
              </a:rPr>
              <a:t>Objectives &amp; Outcomes</a:t>
            </a:r>
          </a:p>
        </p:txBody>
      </p:sp>
    </p:spTree>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a:bodyPr>
          <a:lstStyle/>
          <a:p>
            <a:pPr>
              <a:buNone/>
            </a:pPr>
            <a:r>
              <a:rPr lang="en-US" b="1" dirty="0"/>
              <a:t>   </a:t>
            </a:r>
            <a:r>
              <a:rPr lang="en-US" sz="4800" b="1" dirty="0"/>
              <a:t>9.  Recognized procedures are used for the selection, maintenance, adjustment, and testing of filling equipment to insure proper fill control.</a:t>
            </a:r>
            <a:endParaRPr lang="en-US" sz="4800" dirty="0"/>
          </a:p>
          <a:p>
            <a:endParaRPr lang="en-US" dirty="0"/>
          </a:p>
        </p:txBody>
      </p:sp>
      <p:sp>
        <p:nvSpPr>
          <p:cNvPr id="2" name="Title 1"/>
          <p:cNvSpPr>
            <a:spLocks noGrp="1"/>
          </p:cNvSpPr>
          <p:nvPr>
            <p:ph type="title"/>
          </p:nvPr>
        </p:nvSpPr>
        <p:spPr/>
        <p:txBody>
          <a:bodyPr>
            <a:normAutofit fontScale="90000"/>
          </a:bodyPr>
          <a:lstStyle/>
          <a:p>
            <a:pPr algn="ctr"/>
            <a:r>
              <a:rPr lang="en-US" dirty="0">
                <a:solidFill>
                  <a:srgbClr val="FFC000"/>
                </a:solidFill>
              </a:rPr>
              <a:t>Good Quantity Control Practices</a:t>
            </a:r>
            <a:endParaRPr lang="en-US" dirty="0"/>
          </a:p>
        </p:txBody>
      </p:sp>
    </p:spTree>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77500" lnSpcReduction="20000"/>
          </a:bodyPr>
          <a:lstStyle/>
          <a:p>
            <a:pPr>
              <a:buNone/>
            </a:pPr>
            <a:r>
              <a:rPr lang="en-US" b="1" dirty="0"/>
              <a:t>   </a:t>
            </a:r>
            <a:r>
              <a:rPr lang="en-US" sz="4000" b="1" dirty="0"/>
              <a:t>10.  Weighing and measuring devices are suitable for their intended purpose, and measurement standards are suitable and traceable to national standards (test weights).  </a:t>
            </a:r>
          </a:p>
          <a:p>
            <a:pPr>
              <a:buNone/>
            </a:pPr>
            <a:endParaRPr lang="en-US" sz="4000" b="1" dirty="0"/>
          </a:p>
          <a:p>
            <a:pPr>
              <a:buNone/>
            </a:pPr>
            <a:r>
              <a:rPr lang="en-US" sz="4000" b="1" dirty="0"/>
              <a:t>	This includes a system of equipment maintenance and calibration to include recordkeeping procedures.</a:t>
            </a:r>
            <a:endParaRPr lang="en-US" sz="4000" dirty="0"/>
          </a:p>
          <a:p>
            <a:endParaRPr lang="en-US" dirty="0"/>
          </a:p>
        </p:txBody>
      </p:sp>
      <p:sp>
        <p:nvSpPr>
          <p:cNvPr id="2" name="Title 1"/>
          <p:cNvSpPr>
            <a:spLocks noGrp="1"/>
          </p:cNvSpPr>
          <p:nvPr>
            <p:ph type="title"/>
          </p:nvPr>
        </p:nvSpPr>
        <p:spPr/>
        <p:txBody>
          <a:bodyPr>
            <a:normAutofit fontScale="90000"/>
          </a:bodyPr>
          <a:lstStyle/>
          <a:p>
            <a:pPr algn="ctr"/>
            <a:r>
              <a:rPr lang="en-US" dirty="0">
                <a:solidFill>
                  <a:srgbClr val="FFC000"/>
                </a:solidFill>
              </a:rPr>
              <a:t>Good Quantity Control Practices</a:t>
            </a:r>
            <a:endParaRPr lang="en-US" dirty="0"/>
          </a:p>
        </p:txBody>
      </p:sp>
    </p:spTree>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10000"/>
          </a:bodyPr>
          <a:lstStyle/>
          <a:p>
            <a:pPr>
              <a:buNone/>
            </a:pPr>
            <a:r>
              <a:rPr lang="en-US" b="1" dirty="0"/>
              <a:t>   </a:t>
            </a:r>
            <a:r>
              <a:rPr lang="en-US" sz="4800" b="1" dirty="0"/>
              <a:t>11.  Controls over automated data systems and software used in quantity control ensure that information is accessible, but changeable only by authorized personnel.</a:t>
            </a:r>
            <a:endParaRPr lang="en-US" sz="4800" dirty="0"/>
          </a:p>
          <a:p>
            <a:endParaRPr lang="en-US" dirty="0"/>
          </a:p>
        </p:txBody>
      </p:sp>
      <p:sp>
        <p:nvSpPr>
          <p:cNvPr id="2" name="Title 1"/>
          <p:cNvSpPr>
            <a:spLocks noGrp="1"/>
          </p:cNvSpPr>
          <p:nvPr>
            <p:ph type="title"/>
          </p:nvPr>
        </p:nvSpPr>
        <p:spPr/>
        <p:txBody>
          <a:bodyPr>
            <a:normAutofit fontScale="90000"/>
          </a:bodyPr>
          <a:lstStyle/>
          <a:p>
            <a:pPr algn="ctr"/>
            <a:r>
              <a:rPr lang="en-US" dirty="0">
                <a:solidFill>
                  <a:srgbClr val="FFC000"/>
                </a:solidFill>
              </a:rPr>
              <a:t>Good Quantity Control Practices</a:t>
            </a:r>
            <a:endParaRPr lang="en-US" dirty="0"/>
          </a:p>
        </p:txBody>
      </p:sp>
    </p:spTree>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buNone/>
            </a:pPr>
            <a:r>
              <a:rPr lang="en-US" b="1" dirty="0"/>
              <a:t>   </a:t>
            </a:r>
            <a:r>
              <a:rPr lang="en-US" sz="4800" b="1" dirty="0"/>
              <a:t>12.  Tare materials are monitored for variation.  Label changes are controlled to ensure net quantity matches labeled declaration</a:t>
            </a:r>
            <a:r>
              <a:rPr lang="en-US" sz="4800" dirty="0"/>
              <a:t>.</a:t>
            </a:r>
          </a:p>
          <a:p>
            <a:endParaRPr lang="en-US" dirty="0"/>
          </a:p>
        </p:txBody>
      </p:sp>
      <p:sp>
        <p:nvSpPr>
          <p:cNvPr id="2" name="Title 1"/>
          <p:cNvSpPr>
            <a:spLocks noGrp="1"/>
          </p:cNvSpPr>
          <p:nvPr>
            <p:ph type="title"/>
          </p:nvPr>
        </p:nvSpPr>
        <p:spPr/>
        <p:txBody>
          <a:bodyPr>
            <a:normAutofit fontScale="90000"/>
          </a:bodyPr>
          <a:lstStyle/>
          <a:p>
            <a:pPr algn="ctr"/>
            <a:r>
              <a:rPr lang="en-US" dirty="0">
                <a:solidFill>
                  <a:srgbClr val="FFC000"/>
                </a:solidFill>
              </a:rPr>
              <a:t>Good Quantity Control Practices</a:t>
            </a:r>
            <a:endParaRPr lang="en-US" dirty="0"/>
          </a:p>
        </p:txBody>
      </p:sp>
    </p:spTree>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a:p>
          <a:p>
            <a:r>
              <a:rPr lang="en-US" dirty="0"/>
              <a:t>American Society for Quality</a:t>
            </a:r>
          </a:p>
          <a:p>
            <a:pPr lvl="1"/>
            <a:r>
              <a:rPr lang="en-US" u="sng" dirty="0">
                <a:solidFill>
                  <a:schemeClr val="accent1"/>
                </a:solidFill>
              </a:rPr>
              <a:t>https://asq.org/</a:t>
            </a:r>
          </a:p>
          <a:p>
            <a:pPr lvl="1"/>
            <a:endParaRPr lang="en-US" u="sng" dirty="0"/>
          </a:p>
          <a:p>
            <a:pPr lvl="1"/>
            <a:endParaRPr lang="en-US" u="sng" dirty="0"/>
          </a:p>
          <a:p>
            <a:r>
              <a:rPr lang="en-US" dirty="0"/>
              <a:t>Supplier Quality Page </a:t>
            </a:r>
          </a:p>
          <a:p>
            <a:pPr lvl="1"/>
            <a:r>
              <a:rPr lang="en-US" u="sng" dirty="0">
                <a:solidFill>
                  <a:schemeClr val="accent1"/>
                </a:solidFill>
              </a:rPr>
              <a:t>https://asq.org/quality-resources/supplier-quality</a:t>
            </a:r>
          </a:p>
          <a:p>
            <a:pPr lvl="1"/>
            <a:endParaRPr lang="en-US" dirty="0"/>
          </a:p>
          <a:p>
            <a:pPr lvl="1">
              <a:buNone/>
            </a:pPr>
            <a:endParaRPr lang="en-US" u="sng" dirty="0"/>
          </a:p>
        </p:txBody>
      </p:sp>
      <p:sp>
        <p:nvSpPr>
          <p:cNvPr id="2" name="Title 1"/>
          <p:cNvSpPr>
            <a:spLocks noGrp="1"/>
          </p:cNvSpPr>
          <p:nvPr>
            <p:ph type="title"/>
          </p:nvPr>
        </p:nvSpPr>
        <p:spPr/>
        <p:txBody>
          <a:bodyPr/>
          <a:lstStyle/>
          <a:p>
            <a:r>
              <a:rPr lang="en-US" dirty="0">
                <a:solidFill>
                  <a:srgbClr val="FFC000"/>
                </a:solidFill>
              </a:rPr>
              <a:t>Additional Resources</a:t>
            </a:r>
          </a:p>
        </p:txBody>
      </p:sp>
    </p:spTree>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320040" indent="-320040" fontAlgn="auto">
              <a:spcAft>
                <a:spcPts val="0"/>
              </a:spcAft>
              <a:buClr>
                <a:srgbClr val="FFFFFF"/>
              </a:buClr>
              <a:buSzPct val="80000"/>
              <a:buFont typeface="Wingdings 2"/>
              <a:buChar char=""/>
              <a:defRPr/>
            </a:pPr>
            <a:r>
              <a:rPr lang="en-US" sz="2000" dirty="0">
                <a:solidFill>
                  <a:schemeClr val="tx2">
                    <a:lumMod val="75000"/>
                  </a:schemeClr>
                </a:solidFill>
                <a:effectLst>
                  <a:outerShdw blurRad="38100" dist="38100" dir="2700000" algn="tl">
                    <a:srgbClr val="000000"/>
                  </a:outerShdw>
                </a:effectLst>
              </a:rPr>
              <a:t>David Sefcik - </a:t>
            </a:r>
            <a:r>
              <a:rPr lang="en-US" sz="1800" dirty="0">
                <a:solidFill>
                  <a:schemeClr val="tx2">
                    <a:lumMod val="75000"/>
                  </a:schemeClr>
                </a:solidFill>
                <a:effectLst>
                  <a:outerShdw blurRad="38100" dist="38100" dir="2700000" algn="tl">
                    <a:srgbClr val="000000"/>
                  </a:outerShdw>
                </a:effectLst>
              </a:rPr>
              <a:t>david.sefcik@nist.gov</a:t>
            </a:r>
          </a:p>
          <a:p>
            <a:pPr marL="630936" lvl="1" indent="-274320" fontAlgn="auto">
              <a:spcAft>
                <a:spcPts val="0"/>
              </a:spcAft>
              <a:buClr>
                <a:srgbClr val="FFFFFF"/>
              </a:buClr>
              <a:buSzPct val="80000"/>
              <a:buNone/>
              <a:defRPr/>
            </a:pPr>
            <a:r>
              <a:rPr lang="en-US" sz="1800" dirty="0">
                <a:solidFill>
                  <a:schemeClr val="tx2">
                    <a:lumMod val="75000"/>
                  </a:schemeClr>
                </a:solidFill>
                <a:effectLst>
                  <a:outerShdw blurRad="38100" dist="38100" dir="2700000" algn="tl">
                    <a:srgbClr val="000000"/>
                  </a:outerShdw>
                </a:effectLst>
              </a:rPr>
              <a:t>301-975-4868 </a:t>
            </a:r>
          </a:p>
          <a:p>
            <a:pPr marL="630936" lvl="1" indent="-274320" fontAlgn="auto">
              <a:spcAft>
                <a:spcPts val="0"/>
              </a:spcAft>
              <a:buClr>
                <a:srgbClr val="FFFFFF"/>
              </a:buClr>
              <a:buSzPct val="80000"/>
              <a:buNone/>
              <a:defRPr/>
            </a:pPr>
            <a:endParaRPr lang="en-US" sz="1800" dirty="0">
              <a:solidFill>
                <a:schemeClr val="tx2">
                  <a:lumMod val="75000"/>
                </a:schemeClr>
              </a:solidFill>
              <a:effectLst>
                <a:outerShdw blurRad="38100" dist="38100" dir="2700000" algn="tl">
                  <a:srgbClr val="000000"/>
                </a:outerShdw>
              </a:effectLst>
            </a:endParaRPr>
          </a:p>
          <a:p>
            <a:pPr marL="630936" lvl="1" indent="-274320" fontAlgn="auto">
              <a:spcAft>
                <a:spcPts val="0"/>
              </a:spcAft>
              <a:buClr>
                <a:srgbClr val="FFFFFF"/>
              </a:buClr>
              <a:buSzPct val="80000"/>
              <a:buFontTx/>
              <a:buChar char="•"/>
              <a:defRPr/>
            </a:pPr>
            <a:endParaRPr lang="en-US" sz="1800" dirty="0">
              <a:solidFill>
                <a:schemeClr val="tx2">
                  <a:lumMod val="75000"/>
                </a:schemeClr>
              </a:solidFill>
              <a:effectLst>
                <a:outerShdw blurRad="38100" dist="38100" dir="2700000" algn="tl">
                  <a:srgbClr val="000000"/>
                </a:outerShdw>
              </a:effectLst>
            </a:endParaRPr>
          </a:p>
          <a:p>
            <a:pPr marL="320040" indent="-320040" fontAlgn="auto">
              <a:spcAft>
                <a:spcPts val="0"/>
              </a:spcAft>
              <a:buClr>
                <a:srgbClr val="FFFFFF"/>
              </a:buClr>
              <a:buSzPct val="80000"/>
              <a:buFont typeface="Wingdings 2"/>
              <a:buChar char=""/>
              <a:defRPr/>
            </a:pPr>
            <a:r>
              <a:rPr lang="en-US" sz="2000" dirty="0">
                <a:solidFill>
                  <a:schemeClr val="tx2">
                    <a:lumMod val="75000"/>
                  </a:schemeClr>
                </a:solidFill>
                <a:effectLst>
                  <a:outerShdw blurRad="38100" dist="38100" dir="2700000" algn="tl">
                    <a:srgbClr val="000000"/>
                  </a:outerShdw>
                </a:effectLst>
              </a:rPr>
              <a:t>Lisa Warfield  - </a:t>
            </a:r>
            <a:r>
              <a:rPr lang="en-US" sz="1800" dirty="0">
                <a:solidFill>
                  <a:schemeClr val="tx2">
                    <a:lumMod val="75000"/>
                  </a:schemeClr>
                </a:solidFill>
                <a:effectLst>
                  <a:outerShdw blurRad="38100" dist="38100" dir="2700000" algn="tl">
                    <a:srgbClr val="000000"/>
                  </a:outerShdw>
                </a:effectLst>
              </a:rPr>
              <a:t>lisa.warfield@nist.gov</a:t>
            </a:r>
          </a:p>
          <a:p>
            <a:pPr marL="630936" lvl="1" indent="-274320" fontAlgn="auto">
              <a:spcAft>
                <a:spcPts val="0"/>
              </a:spcAft>
              <a:buClr>
                <a:srgbClr val="FFFFFF"/>
              </a:buClr>
              <a:buSzPct val="80000"/>
              <a:buNone/>
              <a:defRPr/>
            </a:pPr>
            <a:r>
              <a:rPr lang="en-US" sz="1800" dirty="0">
                <a:solidFill>
                  <a:schemeClr val="tx2">
                    <a:lumMod val="75000"/>
                  </a:schemeClr>
                </a:solidFill>
                <a:effectLst>
                  <a:outerShdw blurRad="38100" dist="38100" dir="2700000" algn="tl">
                    <a:srgbClr val="000000"/>
                  </a:outerShdw>
                </a:effectLst>
              </a:rPr>
              <a:t>301-975-3308 </a:t>
            </a:r>
          </a:p>
          <a:p>
            <a:pPr marL="630936" lvl="1" indent="-274320" fontAlgn="auto">
              <a:spcAft>
                <a:spcPts val="0"/>
              </a:spcAft>
              <a:buClr>
                <a:srgbClr val="FFFFFF"/>
              </a:buClr>
              <a:buSzPct val="80000"/>
              <a:buNone/>
              <a:defRPr/>
            </a:pPr>
            <a:endParaRPr lang="en-US" sz="1800" dirty="0">
              <a:solidFill>
                <a:schemeClr val="tx2">
                  <a:lumMod val="75000"/>
                </a:schemeClr>
              </a:solidFill>
              <a:effectLst>
                <a:outerShdw blurRad="38100" dist="38100" dir="2700000" algn="tl">
                  <a:srgbClr val="000000"/>
                </a:outerShdw>
              </a:effectLst>
            </a:endParaRPr>
          </a:p>
          <a:p>
            <a:pPr marL="630936" lvl="1" indent="-274320" fontAlgn="auto">
              <a:spcAft>
                <a:spcPts val="0"/>
              </a:spcAft>
              <a:buClr>
                <a:srgbClr val="FFFFFF"/>
              </a:buClr>
              <a:buSzPct val="80000"/>
              <a:buNone/>
              <a:defRPr/>
            </a:pPr>
            <a:endParaRPr lang="en-US" sz="1800" dirty="0">
              <a:solidFill>
                <a:schemeClr val="tx2">
                  <a:lumMod val="75000"/>
                </a:schemeClr>
              </a:solidFill>
              <a:effectLst>
                <a:outerShdw blurRad="38100" dist="38100" dir="2700000" algn="tl">
                  <a:srgbClr val="000000"/>
                </a:outerShdw>
              </a:effectLst>
            </a:endParaRPr>
          </a:p>
          <a:p>
            <a:pPr marL="630936" lvl="1" indent="-274320" fontAlgn="auto">
              <a:spcAft>
                <a:spcPts val="0"/>
              </a:spcAft>
              <a:buClr>
                <a:srgbClr val="FFFFFF"/>
              </a:buClr>
              <a:buSzPct val="80000"/>
              <a:buNone/>
              <a:defRPr/>
            </a:pPr>
            <a:r>
              <a:rPr lang="en-US" sz="1800" dirty="0">
                <a:solidFill>
                  <a:schemeClr val="tx2">
                    <a:lumMod val="75000"/>
                  </a:schemeClr>
                </a:solidFill>
                <a:effectLst>
                  <a:outerShdw blurRad="38100" dist="38100" dir="2700000" algn="tl">
                    <a:srgbClr val="000000"/>
                  </a:outerShdw>
                </a:effectLst>
              </a:rPr>
              <a:t> </a:t>
            </a:r>
            <a:r>
              <a:rPr lang="en-US" sz="1800" dirty="0">
                <a:solidFill>
                  <a:schemeClr val="tx2">
                    <a:lumMod val="75000"/>
                  </a:schemeClr>
                </a:solidFill>
                <a:effectLst>
                  <a:outerShdw blurRad="38100" dist="38100" dir="2700000" algn="tl">
                    <a:srgbClr val="000000"/>
                  </a:outerShdw>
                </a:effectLst>
                <a:hlinkClick r:id="rId2"/>
              </a:rPr>
              <a:t>www.nist.gov/owm</a:t>
            </a:r>
            <a:r>
              <a:rPr lang="en-US" sz="1800" dirty="0">
                <a:solidFill>
                  <a:schemeClr val="tx2">
                    <a:lumMod val="75000"/>
                  </a:schemeClr>
                </a:solidFill>
                <a:effectLst>
                  <a:outerShdw blurRad="38100" dist="38100" dir="2700000" algn="tl">
                    <a:srgbClr val="000000"/>
                  </a:outerShdw>
                </a:effectLst>
              </a:rPr>
              <a:t>							</a:t>
            </a:r>
          </a:p>
          <a:p>
            <a:pPr marL="630936" lvl="1" indent="-274320" fontAlgn="auto">
              <a:spcAft>
                <a:spcPts val="0"/>
              </a:spcAft>
              <a:buClr>
                <a:srgbClr val="FFFFFF"/>
              </a:buClr>
              <a:buSzPct val="80000"/>
              <a:buNone/>
              <a:defRPr/>
            </a:pPr>
            <a:r>
              <a:rPr lang="en-US" sz="1800" dirty="0">
                <a:solidFill>
                  <a:schemeClr val="tx2">
                    <a:lumMod val="75000"/>
                  </a:schemeClr>
                </a:solidFill>
                <a:effectLst>
                  <a:outerShdw blurRad="38100" dist="38100" dir="2700000" algn="tl">
                    <a:srgbClr val="000000"/>
                  </a:outerShdw>
                </a:effectLst>
              </a:rPr>
              <a:t>						NIST</a:t>
            </a:r>
          </a:p>
          <a:p>
            <a:pPr marL="630936" lvl="1" indent="-274320" fontAlgn="auto">
              <a:spcAft>
                <a:spcPts val="0"/>
              </a:spcAft>
              <a:buClr>
                <a:srgbClr val="FFFFFF"/>
              </a:buClr>
              <a:buSzPct val="80000"/>
              <a:buNone/>
              <a:defRPr/>
            </a:pPr>
            <a:r>
              <a:rPr lang="en-US" sz="1800" dirty="0">
                <a:solidFill>
                  <a:schemeClr val="tx2">
                    <a:lumMod val="75000"/>
                  </a:schemeClr>
                </a:solidFill>
                <a:effectLst>
                  <a:outerShdw blurRad="38100" dist="38100" dir="2700000" algn="tl">
                    <a:srgbClr val="000000"/>
                  </a:outerShdw>
                </a:effectLst>
              </a:rPr>
              <a:t>						National Institute  of </a:t>
            </a:r>
          </a:p>
          <a:p>
            <a:pPr marL="630936" lvl="1" indent="-274320" fontAlgn="auto">
              <a:spcAft>
                <a:spcPts val="0"/>
              </a:spcAft>
              <a:buClr>
                <a:srgbClr val="FFFFFF"/>
              </a:buClr>
              <a:buSzPct val="80000"/>
              <a:buNone/>
              <a:defRPr/>
            </a:pPr>
            <a:r>
              <a:rPr lang="en-US" sz="1800" dirty="0">
                <a:solidFill>
                  <a:schemeClr val="tx2">
                    <a:lumMod val="75000"/>
                  </a:schemeClr>
                </a:solidFill>
                <a:effectLst>
                  <a:outerShdw blurRad="38100" dist="38100" dir="2700000" algn="tl">
                    <a:srgbClr val="000000"/>
                  </a:outerShdw>
                </a:effectLst>
              </a:rPr>
              <a:t>						Standards and Technology</a:t>
            </a:r>
            <a:endParaRPr lang="en-US" dirty="0">
              <a:solidFill>
                <a:schemeClr val="tx2">
                  <a:lumMod val="75000"/>
                </a:schemeClr>
              </a:solidFill>
            </a:endParaRPr>
          </a:p>
        </p:txBody>
      </p:sp>
      <p:sp>
        <p:nvSpPr>
          <p:cNvPr id="2" name="Title 1"/>
          <p:cNvSpPr>
            <a:spLocks noGrp="1"/>
          </p:cNvSpPr>
          <p:nvPr>
            <p:ph type="title"/>
          </p:nvPr>
        </p:nvSpPr>
        <p:spPr/>
        <p:txBody>
          <a:bodyPr/>
          <a:lstStyle/>
          <a:p>
            <a:r>
              <a:rPr lang="en-US" dirty="0">
                <a:solidFill>
                  <a:srgbClr val="FFC000"/>
                </a:solidFill>
              </a:rPr>
              <a:t>Contacts</a:t>
            </a:r>
          </a:p>
        </p:txBody>
      </p:sp>
      <p:pic>
        <p:nvPicPr>
          <p:cNvPr id="4" name="Picture 3" descr="Department of Commerce Logo"/>
          <p:cNvPicPr>
            <a:picLocks noChangeAspect="1" noChangeArrowheads="1"/>
          </p:cNvPicPr>
          <p:nvPr/>
        </p:nvPicPr>
        <p:blipFill>
          <a:blip r:embed="rId3" cstate="print"/>
          <a:srcRect/>
          <a:stretch>
            <a:fillRect/>
          </a:stretch>
        </p:blipFill>
        <p:spPr bwMode="auto">
          <a:xfrm>
            <a:off x="6400799" y="3276600"/>
            <a:ext cx="1371601" cy="1429558"/>
          </a:xfrm>
          <a:prstGeom prst="ellipse">
            <a:avLst/>
          </a:prstGeom>
          <a:ln>
            <a:noFill/>
          </a:ln>
          <a:effectLst>
            <a:outerShdw blurRad="292100" dist="139700" dir="2700000" algn="tl" rotWithShape="0">
              <a:srgbClr val="333333">
                <a:alpha val="65000"/>
              </a:srgbClr>
            </a:outerShdw>
          </a:effectLst>
        </p:spPr>
      </p:pic>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Name</a:t>
            </a:r>
          </a:p>
          <a:p>
            <a:endParaRPr lang="en-US" dirty="0"/>
          </a:p>
          <a:p>
            <a:r>
              <a:rPr lang="en-US" dirty="0"/>
              <a:t>Company</a:t>
            </a:r>
          </a:p>
          <a:p>
            <a:endParaRPr lang="en-US" dirty="0"/>
          </a:p>
          <a:p>
            <a:r>
              <a:rPr lang="en-US" dirty="0"/>
              <a:t>Role </a:t>
            </a:r>
          </a:p>
          <a:p>
            <a:endParaRPr lang="en-US" dirty="0"/>
          </a:p>
          <a:p>
            <a:r>
              <a:rPr lang="en-US" dirty="0"/>
              <a:t>What do you hope to take away from today’s session?</a:t>
            </a:r>
          </a:p>
        </p:txBody>
      </p:sp>
      <p:sp>
        <p:nvSpPr>
          <p:cNvPr id="3" name="Title 2"/>
          <p:cNvSpPr>
            <a:spLocks noGrp="1"/>
          </p:cNvSpPr>
          <p:nvPr>
            <p:ph type="title"/>
          </p:nvPr>
        </p:nvSpPr>
        <p:spPr/>
        <p:txBody>
          <a:bodyPr/>
          <a:lstStyle/>
          <a:p>
            <a:r>
              <a:rPr lang="en-US" dirty="0">
                <a:solidFill>
                  <a:srgbClr val="FFC000"/>
                </a:solidFill>
              </a:rPr>
              <a:t>Introductions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10000"/>
          </a:bodyPr>
          <a:lstStyle/>
          <a:p>
            <a:r>
              <a:rPr lang="en-US" dirty="0"/>
              <a:t>Heightened awareness (investigation).</a:t>
            </a:r>
          </a:p>
          <a:p>
            <a:endParaRPr lang="en-US" dirty="0"/>
          </a:p>
          <a:p>
            <a:r>
              <a:rPr lang="en-US" dirty="0"/>
              <a:t>Limited regulatory oversight has allowed unintentional and intentional fraud to creep into to the marketplace. </a:t>
            </a:r>
          </a:p>
          <a:p>
            <a:endParaRPr lang="en-US" dirty="0"/>
          </a:p>
          <a:p>
            <a:r>
              <a:rPr lang="en-US" dirty="0"/>
              <a:t>Can happen to the best of companies and industries. </a:t>
            </a:r>
          </a:p>
          <a:p>
            <a:endParaRPr lang="en-US" dirty="0"/>
          </a:p>
          <a:p>
            <a:pPr lvl="1"/>
            <a:r>
              <a:rPr lang="en-US" dirty="0"/>
              <a:t>See Good Packaging Practices for Dairy Products (by FTC).  </a:t>
            </a:r>
            <a:r>
              <a:rPr lang="en-US" sz="1500" u="sng" dirty="0">
                <a:hlinkClick r:id="rId2"/>
              </a:rPr>
              <a:t>http://www.ftc.gov/bcp/edu/pubs/business/marketing/bus22.shtm</a:t>
            </a:r>
            <a:endParaRPr lang="en-US" sz="1500" u="sng" dirty="0"/>
          </a:p>
          <a:p>
            <a:pPr>
              <a:buNone/>
            </a:pPr>
            <a:r>
              <a:rPr lang="en-US" dirty="0"/>
              <a:t> </a:t>
            </a:r>
          </a:p>
          <a:p>
            <a:endParaRPr lang="en-US" dirty="0"/>
          </a:p>
        </p:txBody>
      </p:sp>
      <p:sp>
        <p:nvSpPr>
          <p:cNvPr id="2" name="Title 1"/>
          <p:cNvSpPr>
            <a:spLocks noGrp="1"/>
          </p:cNvSpPr>
          <p:nvPr>
            <p:ph type="title"/>
          </p:nvPr>
        </p:nvSpPr>
        <p:spPr>
          <a:xfrm>
            <a:off x="381000" y="228600"/>
            <a:ext cx="8229600" cy="1143000"/>
          </a:xfrm>
        </p:spPr>
        <p:txBody>
          <a:bodyPr/>
          <a:lstStyle/>
          <a:p>
            <a:r>
              <a:rPr lang="en-US" dirty="0">
                <a:solidFill>
                  <a:srgbClr val="FFC000"/>
                </a:solidFill>
              </a:rPr>
              <a:t>Why Now?</a:t>
            </a:r>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81200"/>
            <a:ext cx="8229600" cy="4026091"/>
          </a:xfrm>
        </p:spPr>
        <p:txBody>
          <a:bodyPr/>
          <a:lstStyle/>
          <a:p>
            <a:r>
              <a:rPr lang="en-US" dirty="0"/>
              <a:t> Ice deglazing procedures.  </a:t>
            </a:r>
          </a:p>
          <a:p>
            <a:endParaRPr lang="en-US" dirty="0"/>
          </a:p>
          <a:p>
            <a:r>
              <a:rPr lang="en-US" dirty="0"/>
              <a:t> Field test, audit and sampling procedures.</a:t>
            </a:r>
          </a:p>
          <a:p>
            <a:endParaRPr lang="en-US" dirty="0"/>
          </a:p>
          <a:p>
            <a:r>
              <a:rPr lang="en-US" dirty="0"/>
              <a:t> Focus of states investigation.</a:t>
            </a:r>
          </a:p>
          <a:p>
            <a:pPr>
              <a:buNone/>
            </a:pPr>
            <a:r>
              <a:rPr lang="en-US" dirty="0"/>
              <a:t>  </a:t>
            </a:r>
          </a:p>
        </p:txBody>
      </p:sp>
      <p:sp>
        <p:nvSpPr>
          <p:cNvPr id="2" name="Title 1"/>
          <p:cNvSpPr>
            <a:spLocks noGrp="1"/>
          </p:cNvSpPr>
          <p:nvPr>
            <p:ph type="title"/>
          </p:nvPr>
        </p:nvSpPr>
        <p:spPr/>
        <p:txBody>
          <a:bodyPr/>
          <a:lstStyle/>
          <a:p>
            <a:r>
              <a:rPr lang="en-US" dirty="0">
                <a:solidFill>
                  <a:srgbClr val="FFC000"/>
                </a:solidFill>
              </a:rPr>
              <a:t>We Will </a:t>
            </a:r>
            <a:r>
              <a:rPr lang="en-US" u="sng" dirty="0">
                <a:solidFill>
                  <a:srgbClr val="FFC000"/>
                </a:solidFill>
              </a:rPr>
              <a:t>Not</a:t>
            </a:r>
            <a:r>
              <a:rPr lang="en-US" dirty="0">
                <a:solidFill>
                  <a:srgbClr val="FFC000"/>
                </a:solidFill>
              </a:rPr>
              <a:t> Be Covering…</a:t>
            </a:r>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77500" lnSpcReduction="20000"/>
          </a:bodyPr>
          <a:lstStyle/>
          <a:p>
            <a:pPr marL="320040" indent="-320040" fontAlgn="auto">
              <a:spcAft>
                <a:spcPts val="0"/>
              </a:spcAft>
              <a:buFont typeface="Wingdings 2"/>
              <a:buChar char=""/>
              <a:defRPr/>
            </a:pPr>
            <a:r>
              <a:rPr lang="en-US" dirty="0"/>
              <a:t>We cooperate with other Federal Agencies, the States, other countries, standards development organizations, business and industry and the National Conference on Weights and Measures to develop model laws and regulations related to legal metrology.</a:t>
            </a:r>
          </a:p>
          <a:p>
            <a:pPr marL="320040" indent="-320040" fontAlgn="auto">
              <a:spcAft>
                <a:spcPts val="0"/>
              </a:spcAft>
              <a:buFont typeface="Wingdings 2"/>
              <a:buChar char=""/>
              <a:defRPr/>
            </a:pPr>
            <a:endParaRPr lang="en-US" dirty="0"/>
          </a:p>
          <a:p>
            <a:pPr marL="320040" indent="-320040" fontAlgn="auto">
              <a:spcAft>
                <a:spcPts val="0"/>
              </a:spcAft>
              <a:buFont typeface="Wingdings 2"/>
              <a:buChar char=""/>
              <a:defRPr/>
            </a:pPr>
            <a:r>
              <a:rPr lang="en-US" dirty="0"/>
              <a:t>We support the national and commercial measurement systems primarily by providing  traceability, uniform laws, regulations, training, technical and other assistance to administrators, metrologists and field enforcement officials as well as to business and industry. </a:t>
            </a:r>
          </a:p>
          <a:p>
            <a:pPr marL="320040" indent="-320040" fontAlgn="auto">
              <a:spcAft>
                <a:spcPts val="0"/>
              </a:spcAft>
              <a:buFont typeface="Wingdings 2"/>
              <a:buChar char=""/>
              <a:defRPr/>
            </a:pPr>
            <a:endParaRPr lang="en-US" dirty="0"/>
          </a:p>
          <a:p>
            <a:pPr marL="320040" indent="-320040" fontAlgn="auto">
              <a:spcAft>
                <a:spcPts val="0"/>
              </a:spcAft>
              <a:buFont typeface="Wingdings 2"/>
              <a:buChar char=""/>
              <a:defRPr/>
            </a:pPr>
            <a:r>
              <a:rPr lang="en-US" dirty="0"/>
              <a:t>NIST has a duty under the Fair Packaging and Labeling Act (FPLA): Sec. 1458. Cooperation with State Authorities; Transmittal of Regulations to States; </a:t>
            </a:r>
          </a:p>
          <a:p>
            <a:pPr marL="0" indent="0">
              <a:spcBef>
                <a:spcPts val="0"/>
              </a:spcBef>
              <a:buNone/>
            </a:pPr>
            <a:endParaRPr lang="en-US" dirty="0">
              <a:effectLst>
                <a:outerShdw blurRad="38100" dist="38100" dir="2700000" algn="tl">
                  <a:srgbClr val="000000">
                    <a:alpha val="43137"/>
                  </a:srgbClr>
                </a:outerShdw>
              </a:effectLst>
            </a:endParaRPr>
          </a:p>
          <a:p>
            <a:pPr marL="0" indent="0">
              <a:spcBef>
                <a:spcPts val="0"/>
              </a:spcBef>
              <a:buNone/>
            </a:pPr>
            <a:endParaRPr lang="en-US" dirty="0"/>
          </a:p>
        </p:txBody>
      </p:sp>
      <p:sp>
        <p:nvSpPr>
          <p:cNvPr id="2" name="Title 1"/>
          <p:cNvSpPr>
            <a:spLocks noGrp="1"/>
          </p:cNvSpPr>
          <p:nvPr>
            <p:ph type="title"/>
          </p:nvPr>
        </p:nvSpPr>
        <p:spPr/>
        <p:txBody>
          <a:bodyPr>
            <a:normAutofit fontScale="90000"/>
          </a:bodyPr>
          <a:lstStyle/>
          <a:p>
            <a:r>
              <a:rPr lang="en-US" dirty="0">
                <a:solidFill>
                  <a:srgbClr val="FFC000"/>
                </a:solidFill>
              </a:rPr>
              <a:t>NIST is NOT a Regulatory Agency</a:t>
            </a:r>
          </a:p>
        </p:txBody>
      </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0"/>
            <a:ext cx="8229600" cy="4483291"/>
          </a:xfrm>
        </p:spPr>
        <p:txBody>
          <a:bodyPr/>
          <a:lstStyle/>
          <a:p>
            <a:endParaRPr lang="en-US" dirty="0"/>
          </a:p>
          <a:p>
            <a:endParaRPr lang="en-US" dirty="0"/>
          </a:p>
          <a:p>
            <a:r>
              <a:rPr lang="en-US" dirty="0"/>
              <a:t>What questions do you have regarding what we will be covering today?</a:t>
            </a:r>
          </a:p>
        </p:txBody>
      </p:sp>
      <p:sp>
        <p:nvSpPr>
          <p:cNvPr id="2" name="Title 1"/>
          <p:cNvSpPr>
            <a:spLocks noGrp="1"/>
          </p:cNvSpPr>
          <p:nvPr>
            <p:ph type="title"/>
          </p:nvPr>
        </p:nvSpPr>
        <p:spPr/>
        <p:txBody>
          <a:bodyPr/>
          <a:lstStyle/>
          <a:p>
            <a:pPr algn="ctr"/>
            <a:r>
              <a:rPr lang="en-US" dirty="0">
                <a:solidFill>
                  <a:srgbClr val="FFC000"/>
                </a:solidFill>
              </a:rPr>
              <a:t>Questions?</a:t>
            </a:r>
          </a:p>
        </p:txBody>
      </p:sp>
    </p:spTree>
  </p:cSld>
  <p:clrMapOvr>
    <a:masterClrMapping/>
  </p:clrMapOvr>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1735</TotalTime>
  <Words>2404</Words>
  <Application>Microsoft Office PowerPoint</Application>
  <PresentationFormat>On-screen Show (4:3)</PresentationFormat>
  <Paragraphs>409</Paragraphs>
  <Slides>45</Slides>
  <Notes>8</Notes>
  <HiddenSlides>0</HiddenSlides>
  <MMClips>0</MMClips>
  <ScaleCrop>false</ScaleCrop>
  <HeadingPairs>
    <vt:vector size="8" baseType="variant">
      <vt:variant>
        <vt:lpstr>Fonts Used</vt:lpstr>
      </vt:variant>
      <vt:variant>
        <vt:i4>12</vt:i4>
      </vt:variant>
      <vt:variant>
        <vt:lpstr>Theme</vt:lpstr>
      </vt:variant>
      <vt:variant>
        <vt:i4>1</vt:i4>
      </vt:variant>
      <vt:variant>
        <vt:lpstr>Embedded OLE Servers</vt:lpstr>
      </vt:variant>
      <vt:variant>
        <vt:i4>1</vt:i4>
      </vt:variant>
      <vt:variant>
        <vt:lpstr>Slide Titles</vt:lpstr>
      </vt:variant>
      <vt:variant>
        <vt:i4>45</vt:i4>
      </vt:variant>
    </vt:vector>
  </HeadingPairs>
  <TitlesOfParts>
    <vt:vector size="59" baseType="lpstr">
      <vt:lpstr>Agency FB</vt:lpstr>
      <vt:lpstr>Arial</vt:lpstr>
      <vt:lpstr>Arial Narrow</vt:lpstr>
      <vt:lpstr>Calibri</vt:lpstr>
      <vt:lpstr>Lucida Sans Unicode</vt:lpstr>
      <vt:lpstr>Rockwell</vt:lpstr>
      <vt:lpstr>Times New Roman</vt:lpstr>
      <vt:lpstr>Univers</vt:lpstr>
      <vt:lpstr>Verdana</vt:lpstr>
      <vt:lpstr>Wingdings</vt:lpstr>
      <vt:lpstr>Wingdings 2</vt:lpstr>
      <vt:lpstr>Wingdings 3</vt:lpstr>
      <vt:lpstr>Concourse</vt:lpstr>
      <vt:lpstr>Acrobat Document</vt:lpstr>
      <vt:lpstr>Intro Slide</vt:lpstr>
      <vt:lpstr>Good Quantity Control Practices</vt:lpstr>
      <vt:lpstr>AGENDA</vt:lpstr>
      <vt:lpstr>Objectives &amp; Outcomes</vt:lpstr>
      <vt:lpstr>Introductions</vt:lpstr>
      <vt:lpstr>Why Now?</vt:lpstr>
      <vt:lpstr>We Will Not Be Covering…</vt:lpstr>
      <vt:lpstr>NIST is NOT a Regulatory Agency</vt:lpstr>
      <vt:lpstr>Questions?</vt:lpstr>
      <vt:lpstr>Package Requirements</vt:lpstr>
      <vt:lpstr>A Sample Must "Pass" Two Requirements </vt:lpstr>
      <vt:lpstr>Table 2-5 MAV’s  Packages Labeled by Weight</vt:lpstr>
      <vt:lpstr>12.1 Packaging Variations  </vt:lpstr>
      <vt:lpstr>PowerPoint Presentation</vt:lpstr>
      <vt:lpstr>Questions?</vt:lpstr>
      <vt:lpstr>PowerPoint Presentation</vt:lpstr>
      <vt:lpstr>PowerPoint Presentation</vt:lpstr>
      <vt:lpstr>Level Condition</vt:lpstr>
      <vt:lpstr>Environmental Concerns </vt:lpstr>
      <vt:lpstr>Foundation and Support</vt:lpstr>
      <vt:lpstr>Increasing - Decreasing Load Test </vt:lpstr>
      <vt:lpstr>Shift Test Pattern         A Test Load of 1/3 Scale Capacity ( 30-35 % )</vt:lpstr>
      <vt:lpstr>Shift Test Agreement</vt:lpstr>
      <vt:lpstr>Service Agencies</vt:lpstr>
      <vt:lpstr>In Store Tare</vt:lpstr>
      <vt:lpstr>PowerPoint Presentation</vt:lpstr>
      <vt:lpstr>Money Value of Weight</vt:lpstr>
      <vt:lpstr>Think of the Numbers </vt:lpstr>
      <vt:lpstr>Example of the Accumulation of Errors in 1Year</vt:lpstr>
      <vt:lpstr>Questions?</vt:lpstr>
      <vt:lpstr>Good Quantity Control Practices </vt:lpstr>
      <vt:lpstr>Good Quantity Control Practices</vt:lpstr>
      <vt:lpstr>Good Quantity Control Practices</vt:lpstr>
      <vt:lpstr>Good Quantity Control Practices</vt:lpstr>
      <vt:lpstr>Good Quantity Control Practices</vt:lpstr>
      <vt:lpstr>Good Quantity Control Practices</vt:lpstr>
      <vt:lpstr>Good Quantity Control Practices</vt:lpstr>
      <vt:lpstr>Good Quantity Control Practices</vt:lpstr>
      <vt:lpstr>Good Quantity Control Practices</vt:lpstr>
      <vt:lpstr>Good Quantity Control Practices</vt:lpstr>
      <vt:lpstr>Good Quantity Control Practices</vt:lpstr>
      <vt:lpstr>Good Quantity Control Practices</vt:lpstr>
      <vt:lpstr>Good Quantity Control Practices</vt:lpstr>
      <vt:lpstr>Additional Resources</vt:lpstr>
      <vt:lpstr>Contacts</vt:lpstr>
    </vt:vector>
  </TitlesOfParts>
  <Company>NIST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Good Quantity Control Practices</dc:title>
  <dc:creator>dsefcik</dc:creator>
  <cp:lastModifiedBy>Branden, Yvonne (Fed)</cp:lastModifiedBy>
  <cp:revision>282</cp:revision>
  <cp:lastPrinted>2024-10-09T09:35:17Z</cp:lastPrinted>
  <dcterms:created xsi:type="dcterms:W3CDTF">2010-07-28T13:22:48Z</dcterms:created>
  <dcterms:modified xsi:type="dcterms:W3CDTF">2024-10-09T09:44:50Z</dcterms:modified>
</cp:coreProperties>
</file>