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60" r:id="rId2"/>
  </p:sldMasterIdLst>
  <p:notesMasterIdLst>
    <p:notesMasterId r:id="rId35"/>
  </p:notesMasterIdLst>
  <p:handoutMasterIdLst>
    <p:handoutMasterId r:id="rId36"/>
  </p:handoutMasterIdLst>
  <p:sldIdLst>
    <p:sldId id="256" r:id="rId3"/>
    <p:sldId id="259" r:id="rId4"/>
    <p:sldId id="262" r:id="rId5"/>
    <p:sldId id="263" r:id="rId6"/>
    <p:sldId id="291" r:id="rId7"/>
    <p:sldId id="292" r:id="rId8"/>
    <p:sldId id="293" r:id="rId9"/>
    <p:sldId id="294" r:id="rId10"/>
    <p:sldId id="295" r:id="rId11"/>
    <p:sldId id="296" r:id="rId12"/>
    <p:sldId id="297" r:id="rId13"/>
    <p:sldId id="298" r:id="rId14"/>
    <p:sldId id="299" r:id="rId15"/>
    <p:sldId id="300" r:id="rId16"/>
    <p:sldId id="301" r:id="rId17"/>
    <p:sldId id="266" r:id="rId18"/>
    <p:sldId id="267" r:id="rId19"/>
    <p:sldId id="269" r:id="rId20"/>
    <p:sldId id="270" r:id="rId21"/>
    <p:sldId id="271" r:id="rId22"/>
    <p:sldId id="272" r:id="rId23"/>
    <p:sldId id="289" r:id="rId24"/>
    <p:sldId id="273" r:id="rId25"/>
    <p:sldId id="274" r:id="rId26"/>
    <p:sldId id="281" r:id="rId27"/>
    <p:sldId id="282" r:id="rId28"/>
    <p:sldId id="283" r:id="rId29"/>
    <p:sldId id="284" r:id="rId30"/>
    <p:sldId id="290" r:id="rId31"/>
    <p:sldId id="285" r:id="rId32"/>
    <p:sldId id="286" r:id="rId33"/>
    <p:sldId id="287" r:id="rId34"/>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344" autoAdjust="0"/>
    <p:restoredTop sz="94660"/>
  </p:normalViewPr>
  <p:slideViewPr>
    <p:cSldViewPr snapToGrid="0" snapToObjects="1">
      <p:cViewPr>
        <p:scale>
          <a:sx n="104" d="100"/>
          <a:sy n="104" d="100"/>
        </p:scale>
        <p:origin x="-72" y="-7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theme" Target="theme/theme1.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handoutMaster" Target="handoutMasters/handoutMaster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notesMaster" Target="notesMasters/notesMaster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003BCCE-F168-4542-88E3-324CC6DEEC17}"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en-US"/>
        </a:p>
      </dgm:t>
    </dgm:pt>
    <dgm:pt modelId="{184764C6-0C2F-48ED-83CD-40B8FEF976DD}">
      <dgm:prSet/>
      <dgm:spPr>
        <a:solidFill>
          <a:srgbClr val="1879B4"/>
        </a:solidFill>
      </dgm:spPr>
      <dgm:t>
        <a:bodyPr/>
        <a:lstStyle/>
        <a:p>
          <a:pPr rtl="0"/>
          <a:r>
            <a:rPr lang="en-US" b="1" dirty="0" smtClean="0">
              <a:latin typeface="Arial Narrow"/>
              <a:cs typeface="Arial Narrow"/>
            </a:rPr>
            <a:t>Market Understanding</a:t>
          </a:r>
          <a:endParaRPr lang="en-US" dirty="0">
            <a:latin typeface="Arial Narrow"/>
            <a:cs typeface="Arial Narrow"/>
          </a:endParaRPr>
        </a:p>
      </dgm:t>
    </dgm:pt>
    <dgm:pt modelId="{6A880BE9-4DD4-42F1-93F3-9F94118CEEF9}" type="parTrans" cxnId="{BB45E847-E9B4-49D7-84F9-348692C27674}">
      <dgm:prSet/>
      <dgm:spPr/>
      <dgm:t>
        <a:bodyPr/>
        <a:lstStyle/>
        <a:p>
          <a:endParaRPr lang="en-US"/>
        </a:p>
      </dgm:t>
    </dgm:pt>
    <dgm:pt modelId="{34D83F6A-DF36-4424-9C19-EB078A4BC569}" type="sibTrans" cxnId="{BB45E847-E9B4-49D7-84F9-348692C27674}">
      <dgm:prSet/>
      <dgm:spPr/>
      <dgm:t>
        <a:bodyPr/>
        <a:lstStyle/>
        <a:p>
          <a:endParaRPr lang="en-US"/>
        </a:p>
      </dgm:t>
    </dgm:pt>
    <dgm:pt modelId="{80C21F9B-F579-4636-A436-97AC9CAC43B7}">
      <dgm:prSet custT="1"/>
      <dgm:spPr/>
      <dgm:t>
        <a:bodyPr/>
        <a:lstStyle/>
        <a:p>
          <a:pPr rtl="0"/>
          <a:r>
            <a:rPr lang="en-US" sz="1400" b="1" i="0" dirty="0" smtClean="0">
              <a:latin typeface="Arial Narrow"/>
              <a:cs typeface="Arial Narrow"/>
            </a:rPr>
            <a:t>Information, perspectives, input and analysis done to identify the opportunities for the center in developing and adopting an Innovation Management System </a:t>
          </a:r>
          <a:r>
            <a:rPr lang="en-US" sz="1200" i="0" dirty="0" smtClean="0">
              <a:latin typeface="Arial Narrow"/>
              <a:cs typeface="Arial Narrow"/>
            </a:rPr>
            <a:t>(includes client challenges from surveys, independent surveys, Board conversations, with client firms, etc.)</a:t>
          </a:r>
          <a:endParaRPr lang="en-US" sz="1200" i="0" dirty="0">
            <a:latin typeface="Arial Narrow"/>
            <a:cs typeface="Arial Narrow"/>
          </a:endParaRPr>
        </a:p>
      </dgm:t>
    </dgm:pt>
    <dgm:pt modelId="{40F7E028-303D-4051-95D8-D4D9DB69FE4C}" type="parTrans" cxnId="{91A6264B-F3D8-440A-ADAF-BE0D397EDDDE}">
      <dgm:prSet/>
      <dgm:spPr/>
      <dgm:t>
        <a:bodyPr/>
        <a:lstStyle/>
        <a:p>
          <a:endParaRPr lang="en-US"/>
        </a:p>
      </dgm:t>
    </dgm:pt>
    <dgm:pt modelId="{9C2F0038-E56C-4FDA-9911-FC097CB36A57}" type="sibTrans" cxnId="{91A6264B-F3D8-440A-ADAF-BE0D397EDDDE}">
      <dgm:prSet/>
      <dgm:spPr/>
      <dgm:t>
        <a:bodyPr/>
        <a:lstStyle/>
        <a:p>
          <a:endParaRPr lang="en-US"/>
        </a:p>
      </dgm:t>
    </dgm:pt>
    <dgm:pt modelId="{84D574D2-B049-493A-B4F5-7678F4C0CB8D}">
      <dgm:prSet/>
      <dgm:spPr>
        <a:solidFill>
          <a:srgbClr val="1879B4"/>
        </a:solidFill>
      </dgm:spPr>
      <dgm:t>
        <a:bodyPr/>
        <a:lstStyle/>
        <a:p>
          <a:pPr rtl="0"/>
          <a:r>
            <a:rPr lang="en-US" b="1" dirty="0" smtClean="0">
              <a:latin typeface="Arial Narrow"/>
              <a:cs typeface="Arial Narrow"/>
            </a:rPr>
            <a:t>Business Model</a:t>
          </a:r>
          <a:endParaRPr lang="en-US" dirty="0">
            <a:latin typeface="Arial Narrow"/>
            <a:cs typeface="Arial Narrow"/>
          </a:endParaRPr>
        </a:p>
      </dgm:t>
    </dgm:pt>
    <dgm:pt modelId="{4DBF18C2-50BF-41E2-95AD-448B06DA5A9A}" type="parTrans" cxnId="{E0E672EC-0BC1-4EA7-822E-8E758006855F}">
      <dgm:prSet/>
      <dgm:spPr/>
      <dgm:t>
        <a:bodyPr/>
        <a:lstStyle/>
        <a:p>
          <a:endParaRPr lang="en-US"/>
        </a:p>
      </dgm:t>
    </dgm:pt>
    <dgm:pt modelId="{CD00969E-7B0C-4745-AE1D-C2F1899B9F1E}" type="sibTrans" cxnId="{E0E672EC-0BC1-4EA7-822E-8E758006855F}">
      <dgm:prSet/>
      <dgm:spPr/>
      <dgm:t>
        <a:bodyPr/>
        <a:lstStyle/>
        <a:p>
          <a:endParaRPr lang="en-US"/>
        </a:p>
      </dgm:t>
    </dgm:pt>
    <dgm:pt modelId="{F74E3D6C-AC20-4229-A282-EB45E27F9CCB}">
      <dgm:prSet/>
      <dgm:spPr>
        <a:solidFill>
          <a:srgbClr val="1879B4"/>
        </a:solidFill>
      </dgm:spPr>
      <dgm:t>
        <a:bodyPr/>
        <a:lstStyle/>
        <a:p>
          <a:pPr rtl="0"/>
          <a:r>
            <a:rPr lang="en-US" b="1" dirty="0" smtClean="0">
              <a:latin typeface="Arial Narrow"/>
              <a:cs typeface="Arial Narrow"/>
            </a:rPr>
            <a:t>Partnerships</a:t>
          </a:r>
          <a:endParaRPr lang="en-US" dirty="0">
            <a:latin typeface="Arial Narrow"/>
            <a:cs typeface="Arial Narrow"/>
          </a:endParaRPr>
        </a:p>
      </dgm:t>
    </dgm:pt>
    <dgm:pt modelId="{EA8C7CB8-69BB-490D-A186-8423C69A4802}" type="parTrans" cxnId="{C9D69D1D-0172-4B92-B23A-53245A75B3D0}">
      <dgm:prSet/>
      <dgm:spPr/>
      <dgm:t>
        <a:bodyPr/>
        <a:lstStyle/>
        <a:p>
          <a:endParaRPr lang="en-US"/>
        </a:p>
      </dgm:t>
    </dgm:pt>
    <dgm:pt modelId="{C2341D7E-40B9-4BEF-BB61-DC6E475ABE53}" type="sibTrans" cxnId="{C9D69D1D-0172-4B92-B23A-53245A75B3D0}">
      <dgm:prSet/>
      <dgm:spPr/>
      <dgm:t>
        <a:bodyPr/>
        <a:lstStyle/>
        <a:p>
          <a:endParaRPr lang="en-US"/>
        </a:p>
      </dgm:t>
    </dgm:pt>
    <dgm:pt modelId="{AE4BF375-B6FA-48EB-AB64-6AF938C35B45}">
      <dgm:prSet/>
      <dgm:spPr>
        <a:solidFill>
          <a:srgbClr val="1879B4"/>
        </a:solidFill>
      </dgm:spPr>
      <dgm:t>
        <a:bodyPr/>
        <a:lstStyle/>
        <a:p>
          <a:pPr rtl="0"/>
          <a:r>
            <a:rPr lang="en-US" b="1" dirty="0" smtClean="0">
              <a:latin typeface="Arial Narrow"/>
              <a:cs typeface="Arial Narrow"/>
            </a:rPr>
            <a:t>Financial Viability</a:t>
          </a:r>
          <a:endParaRPr lang="en-US" dirty="0">
            <a:latin typeface="Arial Narrow"/>
            <a:cs typeface="Arial Narrow"/>
          </a:endParaRPr>
        </a:p>
      </dgm:t>
    </dgm:pt>
    <dgm:pt modelId="{0589A862-824B-47F8-A0F8-3B96D2CA3481}" type="parTrans" cxnId="{3E6B2E20-CB1E-4EBD-9031-DD22A71675CB}">
      <dgm:prSet/>
      <dgm:spPr/>
      <dgm:t>
        <a:bodyPr/>
        <a:lstStyle/>
        <a:p>
          <a:endParaRPr lang="en-US"/>
        </a:p>
      </dgm:t>
    </dgm:pt>
    <dgm:pt modelId="{097A43E6-051E-4BC8-B03D-9CDEE8F30053}" type="sibTrans" cxnId="{3E6B2E20-CB1E-4EBD-9031-DD22A71675CB}">
      <dgm:prSet/>
      <dgm:spPr/>
      <dgm:t>
        <a:bodyPr/>
        <a:lstStyle/>
        <a:p>
          <a:endParaRPr lang="en-US"/>
        </a:p>
      </dgm:t>
    </dgm:pt>
    <dgm:pt modelId="{1260E961-2602-4362-AE8B-22FFFE31A052}">
      <dgm:prSet/>
      <dgm:spPr>
        <a:solidFill>
          <a:srgbClr val="1879B4"/>
        </a:solidFill>
      </dgm:spPr>
      <dgm:t>
        <a:bodyPr/>
        <a:lstStyle/>
        <a:p>
          <a:pPr rtl="0"/>
          <a:r>
            <a:rPr lang="en-US" b="1" dirty="0" smtClean="0">
              <a:latin typeface="Arial Narrow"/>
              <a:cs typeface="Arial Narrow"/>
            </a:rPr>
            <a:t>Performance Metrics</a:t>
          </a:r>
          <a:endParaRPr lang="en-US" dirty="0">
            <a:latin typeface="Arial Narrow"/>
            <a:cs typeface="Arial Narrow"/>
          </a:endParaRPr>
        </a:p>
      </dgm:t>
    </dgm:pt>
    <dgm:pt modelId="{E7B0C09C-7886-47E0-8149-8D7781597FF6}" type="parTrans" cxnId="{D9E52855-9E02-4C0F-884D-0746C9CFBD99}">
      <dgm:prSet/>
      <dgm:spPr/>
      <dgm:t>
        <a:bodyPr/>
        <a:lstStyle/>
        <a:p>
          <a:endParaRPr lang="en-US"/>
        </a:p>
      </dgm:t>
    </dgm:pt>
    <dgm:pt modelId="{6DA55D4C-DB04-4F65-8C9D-4FA493FC9B01}" type="sibTrans" cxnId="{D9E52855-9E02-4C0F-884D-0746C9CFBD99}">
      <dgm:prSet/>
      <dgm:spPr/>
      <dgm:t>
        <a:bodyPr/>
        <a:lstStyle/>
        <a:p>
          <a:endParaRPr lang="en-US"/>
        </a:p>
      </dgm:t>
    </dgm:pt>
    <dgm:pt modelId="{3A00EFE3-35D7-43D8-88BE-03BE59FBB071}">
      <dgm:prSet custT="1"/>
      <dgm:spPr/>
      <dgm:t>
        <a:bodyPr/>
        <a:lstStyle/>
        <a:p>
          <a:pPr rtl="0"/>
          <a:r>
            <a:rPr lang="en-US" sz="1400" b="1" i="0" dirty="0" smtClean="0">
              <a:latin typeface="Arial Narrow"/>
              <a:cs typeface="Arial Narrow"/>
            </a:rPr>
            <a:t>Metrics to be used by the center in understanding the success of </a:t>
          </a:r>
          <a:r>
            <a:rPr lang="en-US" sz="1400" b="1" i="0" smtClean="0">
              <a:latin typeface="Arial Narrow"/>
              <a:cs typeface="Arial Narrow"/>
            </a:rPr>
            <a:t>implementing an </a:t>
          </a:r>
          <a:r>
            <a:rPr lang="en-US" sz="1400" b="1" i="0" dirty="0" smtClean="0">
              <a:latin typeface="Arial Narrow"/>
              <a:cs typeface="Arial Narrow"/>
            </a:rPr>
            <a:t>Innovation Management System </a:t>
          </a:r>
          <a:br>
            <a:rPr lang="en-US" sz="1400" b="1" i="0" dirty="0" smtClean="0">
              <a:latin typeface="Arial Narrow"/>
              <a:cs typeface="Arial Narrow"/>
            </a:rPr>
          </a:br>
          <a:r>
            <a:rPr lang="en-US" sz="1200" i="0" dirty="0" smtClean="0">
              <a:latin typeface="Arial Narrow"/>
              <a:cs typeface="Arial Narrow"/>
            </a:rPr>
            <a:t>(including anticipated milestones for implementation, outcome measures relating to CORE metrics and other performance measures)</a:t>
          </a:r>
          <a:endParaRPr lang="en-US" sz="1200" i="0" dirty="0">
            <a:latin typeface="Arial Narrow"/>
            <a:cs typeface="Arial Narrow"/>
          </a:endParaRPr>
        </a:p>
      </dgm:t>
    </dgm:pt>
    <dgm:pt modelId="{06C1BE9A-49AD-47D5-AF8C-891995F8C157}" type="parTrans" cxnId="{8E26B7A9-3474-4DFA-8FB9-F2D27DA9AB33}">
      <dgm:prSet/>
      <dgm:spPr/>
      <dgm:t>
        <a:bodyPr/>
        <a:lstStyle/>
        <a:p>
          <a:endParaRPr lang="en-US"/>
        </a:p>
      </dgm:t>
    </dgm:pt>
    <dgm:pt modelId="{86A97F28-1408-49E4-90AC-9156941D34CF}" type="sibTrans" cxnId="{8E26B7A9-3474-4DFA-8FB9-F2D27DA9AB33}">
      <dgm:prSet/>
      <dgm:spPr/>
      <dgm:t>
        <a:bodyPr/>
        <a:lstStyle/>
        <a:p>
          <a:endParaRPr lang="en-US"/>
        </a:p>
      </dgm:t>
    </dgm:pt>
    <dgm:pt modelId="{D8239A95-DF1F-4C8C-B593-D523768B71B3}">
      <dgm:prSet custT="1"/>
      <dgm:spPr/>
      <dgm:t>
        <a:bodyPr/>
        <a:lstStyle/>
        <a:p>
          <a:pPr rtl="0"/>
          <a:r>
            <a:rPr lang="en-US" sz="1400" b="1" i="0" dirty="0" smtClean="0">
              <a:latin typeface="Arial Narrow"/>
              <a:cs typeface="Arial Narrow"/>
            </a:rPr>
            <a:t>Changes in the centers business model that will be necessary for success in implementing an Innovation Management System </a:t>
          </a:r>
          <a:r>
            <a:rPr lang="en-US" sz="1200" i="0" dirty="0" smtClean="0">
              <a:latin typeface="Arial Narrow"/>
              <a:cs typeface="Arial Narrow"/>
            </a:rPr>
            <a:t>(such as use of broker approach, in-house, anticipated fee-for-service structure, new or modified products and services, staff deployment or other necessary key changes)</a:t>
          </a:r>
          <a:endParaRPr lang="en-US" sz="1200" i="0" dirty="0">
            <a:latin typeface="Arial Narrow"/>
            <a:cs typeface="Arial Narrow"/>
          </a:endParaRPr>
        </a:p>
      </dgm:t>
    </dgm:pt>
    <dgm:pt modelId="{9166E85A-72BC-4C4A-B5D2-EB45EADFE358}" type="parTrans" cxnId="{CC81DC6D-5C97-4175-9E3D-DACCD9041141}">
      <dgm:prSet/>
      <dgm:spPr/>
      <dgm:t>
        <a:bodyPr/>
        <a:lstStyle/>
        <a:p>
          <a:endParaRPr lang="en-US"/>
        </a:p>
      </dgm:t>
    </dgm:pt>
    <dgm:pt modelId="{E17F343C-A6D1-4421-BD58-4BA19464F55E}" type="sibTrans" cxnId="{CC81DC6D-5C97-4175-9E3D-DACCD9041141}">
      <dgm:prSet/>
      <dgm:spPr/>
      <dgm:t>
        <a:bodyPr/>
        <a:lstStyle/>
        <a:p>
          <a:endParaRPr lang="en-US"/>
        </a:p>
      </dgm:t>
    </dgm:pt>
    <dgm:pt modelId="{222257F1-0B2F-421D-803F-B4ECD771AADF}">
      <dgm:prSet custT="1"/>
      <dgm:spPr/>
      <dgm:t>
        <a:bodyPr/>
        <a:lstStyle/>
        <a:p>
          <a:pPr rtl="0"/>
          <a:r>
            <a:rPr lang="en-US" sz="1400" b="1" i="0" dirty="0" smtClean="0">
              <a:latin typeface="Arial Narrow"/>
              <a:cs typeface="Arial Narrow"/>
            </a:rPr>
            <a:t>Changes in partnerships that will be necessary to successfully implement an Innovation Management System </a:t>
          </a:r>
          <a:br>
            <a:rPr lang="en-US" sz="1400" b="1" i="0" dirty="0" smtClean="0">
              <a:latin typeface="Arial Narrow"/>
              <a:cs typeface="Arial Narrow"/>
            </a:rPr>
          </a:br>
          <a:r>
            <a:rPr lang="en-US" sz="1200" b="0" i="0" dirty="0" smtClean="0">
              <a:latin typeface="Arial Narrow"/>
              <a:cs typeface="Arial Narrow"/>
            </a:rPr>
            <a:t>(including key partners, partner types and roles or the role current partnerships are playing to support an Innovation Management System)</a:t>
          </a:r>
          <a:endParaRPr lang="en-US" sz="1200" b="0" i="0" dirty="0">
            <a:latin typeface="Arial Narrow"/>
            <a:cs typeface="Arial Narrow"/>
          </a:endParaRPr>
        </a:p>
      </dgm:t>
    </dgm:pt>
    <dgm:pt modelId="{58327D53-BAE3-4E5D-9143-F7DCAF386D52}" type="parTrans" cxnId="{33DBECE8-E927-4C9A-B9EF-6B155C363E4F}">
      <dgm:prSet/>
      <dgm:spPr/>
      <dgm:t>
        <a:bodyPr/>
        <a:lstStyle/>
        <a:p>
          <a:endParaRPr lang="en-US"/>
        </a:p>
      </dgm:t>
    </dgm:pt>
    <dgm:pt modelId="{81FD186E-D49F-4991-B955-E55C8F06EE3D}" type="sibTrans" cxnId="{33DBECE8-E927-4C9A-B9EF-6B155C363E4F}">
      <dgm:prSet/>
      <dgm:spPr/>
      <dgm:t>
        <a:bodyPr/>
        <a:lstStyle/>
        <a:p>
          <a:endParaRPr lang="en-US"/>
        </a:p>
      </dgm:t>
    </dgm:pt>
    <dgm:pt modelId="{B8BCB6CE-6BDE-4E3E-A92D-24E87AFAD14D}">
      <dgm:prSet custT="1"/>
      <dgm:spPr/>
      <dgm:t>
        <a:bodyPr/>
        <a:lstStyle/>
        <a:p>
          <a:pPr rtl="0"/>
          <a:r>
            <a:rPr lang="en-US" sz="1400" b="1" i="0" dirty="0" smtClean="0">
              <a:latin typeface="Arial Narrow"/>
              <a:cs typeface="Arial Narrow"/>
            </a:rPr>
            <a:t>Anticipated financial requirements and outcomes in implementing an Innovation Management System </a:t>
          </a:r>
          <a:br>
            <a:rPr lang="en-US" sz="1400" b="1" i="0" dirty="0" smtClean="0">
              <a:latin typeface="Arial Narrow"/>
              <a:cs typeface="Arial Narrow"/>
            </a:rPr>
          </a:br>
          <a:r>
            <a:rPr lang="en-US" sz="1200" i="0" dirty="0" smtClean="0">
              <a:latin typeface="Arial Narrow"/>
              <a:cs typeface="Arial Narrow"/>
            </a:rPr>
            <a:t>(such as investment, client fees, other revenue or working capital required over the next 2 – 5 years)</a:t>
          </a:r>
          <a:endParaRPr lang="en-US" sz="1200" i="0" dirty="0">
            <a:latin typeface="Arial Narrow"/>
            <a:cs typeface="Arial Narrow"/>
          </a:endParaRPr>
        </a:p>
      </dgm:t>
    </dgm:pt>
    <dgm:pt modelId="{5E502326-9A5A-45BA-8F2B-D86CF02B305D}" type="parTrans" cxnId="{0E4A0877-9D51-4BB8-9CEF-90DA3819F1CC}">
      <dgm:prSet/>
      <dgm:spPr/>
      <dgm:t>
        <a:bodyPr/>
        <a:lstStyle/>
        <a:p>
          <a:endParaRPr lang="en-US"/>
        </a:p>
      </dgm:t>
    </dgm:pt>
    <dgm:pt modelId="{EE764784-4E3E-4BF4-9DAC-D99AC191758B}" type="sibTrans" cxnId="{0E4A0877-9D51-4BB8-9CEF-90DA3819F1CC}">
      <dgm:prSet/>
      <dgm:spPr/>
      <dgm:t>
        <a:bodyPr/>
        <a:lstStyle/>
        <a:p>
          <a:endParaRPr lang="en-US"/>
        </a:p>
      </dgm:t>
    </dgm:pt>
    <dgm:pt modelId="{EF77B888-4928-4C9B-840A-EBF23E4FF5F8}" type="pres">
      <dgm:prSet presAssocID="{4003BCCE-F168-4542-88E3-324CC6DEEC17}" presName="Name0" presStyleCnt="0">
        <dgm:presLayoutVars>
          <dgm:dir/>
          <dgm:animLvl val="lvl"/>
          <dgm:resizeHandles val="exact"/>
        </dgm:presLayoutVars>
      </dgm:prSet>
      <dgm:spPr/>
      <dgm:t>
        <a:bodyPr/>
        <a:lstStyle/>
        <a:p>
          <a:endParaRPr lang="en-US"/>
        </a:p>
      </dgm:t>
    </dgm:pt>
    <dgm:pt modelId="{0D758603-8B29-4A1E-8D8F-F3F44C9965EF}" type="pres">
      <dgm:prSet presAssocID="{184764C6-0C2F-48ED-83CD-40B8FEF976DD}" presName="linNode" presStyleCnt="0"/>
      <dgm:spPr/>
    </dgm:pt>
    <dgm:pt modelId="{33A769CC-E4E7-4A58-A85D-2E0591BC45FD}" type="pres">
      <dgm:prSet presAssocID="{184764C6-0C2F-48ED-83CD-40B8FEF976DD}" presName="parentText" presStyleLbl="node1" presStyleIdx="0" presStyleCnt="5">
        <dgm:presLayoutVars>
          <dgm:chMax val="1"/>
          <dgm:bulletEnabled val="1"/>
        </dgm:presLayoutVars>
      </dgm:prSet>
      <dgm:spPr/>
      <dgm:t>
        <a:bodyPr/>
        <a:lstStyle/>
        <a:p>
          <a:endParaRPr lang="en-US"/>
        </a:p>
      </dgm:t>
    </dgm:pt>
    <dgm:pt modelId="{850DBE71-3AB7-41EF-BDE8-9EA220C4A22C}" type="pres">
      <dgm:prSet presAssocID="{184764C6-0C2F-48ED-83CD-40B8FEF976DD}" presName="descendantText" presStyleLbl="alignAccFollowNode1" presStyleIdx="0" presStyleCnt="5" custScaleY="123959">
        <dgm:presLayoutVars>
          <dgm:bulletEnabled val="1"/>
        </dgm:presLayoutVars>
      </dgm:prSet>
      <dgm:spPr/>
      <dgm:t>
        <a:bodyPr/>
        <a:lstStyle/>
        <a:p>
          <a:endParaRPr lang="en-US"/>
        </a:p>
      </dgm:t>
    </dgm:pt>
    <dgm:pt modelId="{DB23A0D2-3066-4F72-BA98-970B75F5A82E}" type="pres">
      <dgm:prSet presAssocID="{34D83F6A-DF36-4424-9C19-EB078A4BC569}" presName="sp" presStyleCnt="0"/>
      <dgm:spPr/>
    </dgm:pt>
    <dgm:pt modelId="{0AD2F932-5024-4D79-9B89-2B011D057258}" type="pres">
      <dgm:prSet presAssocID="{84D574D2-B049-493A-B4F5-7678F4C0CB8D}" presName="linNode" presStyleCnt="0"/>
      <dgm:spPr/>
    </dgm:pt>
    <dgm:pt modelId="{81C61D84-5661-4119-8812-A35681E0B027}" type="pres">
      <dgm:prSet presAssocID="{84D574D2-B049-493A-B4F5-7678F4C0CB8D}" presName="parentText" presStyleLbl="node1" presStyleIdx="1" presStyleCnt="5">
        <dgm:presLayoutVars>
          <dgm:chMax val="1"/>
          <dgm:bulletEnabled val="1"/>
        </dgm:presLayoutVars>
      </dgm:prSet>
      <dgm:spPr/>
      <dgm:t>
        <a:bodyPr/>
        <a:lstStyle/>
        <a:p>
          <a:endParaRPr lang="en-US"/>
        </a:p>
      </dgm:t>
    </dgm:pt>
    <dgm:pt modelId="{B1891F7F-17EC-4843-A744-2F657A642629}" type="pres">
      <dgm:prSet presAssocID="{84D574D2-B049-493A-B4F5-7678F4C0CB8D}" presName="descendantText" presStyleLbl="alignAccFollowNode1" presStyleIdx="1" presStyleCnt="5" custScaleY="123959">
        <dgm:presLayoutVars>
          <dgm:bulletEnabled val="1"/>
        </dgm:presLayoutVars>
      </dgm:prSet>
      <dgm:spPr/>
      <dgm:t>
        <a:bodyPr/>
        <a:lstStyle/>
        <a:p>
          <a:endParaRPr lang="en-US"/>
        </a:p>
      </dgm:t>
    </dgm:pt>
    <dgm:pt modelId="{EBF567D7-E5B6-42C0-B3B0-8F122DB4093A}" type="pres">
      <dgm:prSet presAssocID="{CD00969E-7B0C-4745-AE1D-C2F1899B9F1E}" presName="sp" presStyleCnt="0"/>
      <dgm:spPr/>
    </dgm:pt>
    <dgm:pt modelId="{26D7E995-8D9C-4E2E-A995-03CEFB6472B6}" type="pres">
      <dgm:prSet presAssocID="{F74E3D6C-AC20-4229-A282-EB45E27F9CCB}" presName="linNode" presStyleCnt="0"/>
      <dgm:spPr/>
    </dgm:pt>
    <dgm:pt modelId="{4EB614C6-A61C-4CCD-BE6B-B753611B1E4C}" type="pres">
      <dgm:prSet presAssocID="{F74E3D6C-AC20-4229-A282-EB45E27F9CCB}" presName="parentText" presStyleLbl="node1" presStyleIdx="2" presStyleCnt="5">
        <dgm:presLayoutVars>
          <dgm:chMax val="1"/>
          <dgm:bulletEnabled val="1"/>
        </dgm:presLayoutVars>
      </dgm:prSet>
      <dgm:spPr/>
      <dgm:t>
        <a:bodyPr/>
        <a:lstStyle/>
        <a:p>
          <a:endParaRPr lang="en-US"/>
        </a:p>
      </dgm:t>
    </dgm:pt>
    <dgm:pt modelId="{6C61DB53-96F9-4F4E-A81A-8A4F5E6C961F}" type="pres">
      <dgm:prSet presAssocID="{F74E3D6C-AC20-4229-A282-EB45E27F9CCB}" presName="descendantText" presStyleLbl="alignAccFollowNode1" presStyleIdx="2" presStyleCnt="5" custScaleY="123959">
        <dgm:presLayoutVars>
          <dgm:bulletEnabled val="1"/>
        </dgm:presLayoutVars>
      </dgm:prSet>
      <dgm:spPr/>
      <dgm:t>
        <a:bodyPr/>
        <a:lstStyle/>
        <a:p>
          <a:endParaRPr lang="en-US"/>
        </a:p>
      </dgm:t>
    </dgm:pt>
    <dgm:pt modelId="{E79DACEF-F340-4798-AF8B-BCEAD337852C}" type="pres">
      <dgm:prSet presAssocID="{C2341D7E-40B9-4BEF-BB61-DC6E475ABE53}" presName="sp" presStyleCnt="0"/>
      <dgm:spPr/>
    </dgm:pt>
    <dgm:pt modelId="{F3C6DB73-F8C2-4B97-A831-D9CA52D126FC}" type="pres">
      <dgm:prSet presAssocID="{AE4BF375-B6FA-48EB-AB64-6AF938C35B45}" presName="linNode" presStyleCnt="0"/>
      <dgm:spPr/>
    </dgm:pt>
    <dgm:pt modelId="{D6379ED0-2E80-41FB-B45F-31A2CCBEDD1D}" type="pres">
      <dgm:prSet presAssocID="{AE4BF375-B6FA-48EB-AB64-6AF938C35B45}" presName="parentText" presStyleLbl="node1" presStyleIdx="3" presStyleCnt="5">
        <dgm:presLayoutVars>
          <dgm:chMax val="1"/>
          <dgm:bulletEnabled val="1"/>
        </dgm:presLayoutVars>
      </dgm:prSet>
      <dgm:spPr/>
      <dgm:t>
        <a:bodyPr/>
        <a:lstStyle/>
        <a:p>
          <a:endParaRPr lang="en-US"/>
        </a:p>
      </dgm:t>
    </dgm:pt>
    <dgm:pt modelId="{D84DBF59-5206-499F-AE45-02D01BF35837}" type="pres">
      <dgm:prSet presAssocID="{AE4BF375-B6FA-48EB-AB64-6AF938C35B45}" presName="descendantText" presStyleLbl="alignAccFollowNode1" presStyleIdx="3" presStyleCnt="5" custScaleY="123959">
        <dgm:presLayoutVars>
          <dgm:bulletEnabled val="1"/>
        </dgm:presLayoutVars>
      </dgm:prSet>
      <dgm:spPr/>
      <dgm:t>
        <a:bodyPr/>
        <a:lstStyle/>
        <a:p>
          <a:endParaRPr lang="en-US"/>
        </a:p>
      </dgm:t>
    </dgm:pt>
    <dgm:pt modelId="{621505E1-06D2-4164-8B92-04AE02700D9E}" type="pres">
      <dgm:prSet presAssocID="{097A43E6-051E-4BC8-B03D-9CDEE8F30053}" presName="sp" presStyleCnt="0"/>
      <dgm:spPr/>
    </dgm:pt>
    <dgm:pt modelId="{BF89BC89-7B36-48C8-B0CA-EC290AA0956E}" type="pres">
      <dgm:prSet presAssocID="{1260E961-2602-4362-AE8B-22FFFE31A052}" presName="linNode" presStyleCnt="0"/>
      <dgm:spPr/>
    </dgm:pt>
    <dgm:pt modelId="{0572D46E-1C85-4673-8192-2C3433FA7B8D}" type="pres">
      <dgm:prSet presAssocID="{1260E961-2602-4362-AE8B-22FFFE31A052}" presName="parentText" presStyleLbl="node1" presStyleIdx="4" presStyleCnt="5">
        <dgm:presLayoutVars>
          <dgm:chMax val="1"/>
          <dgm:bulletEnabled val="1"/>
        </dgm:presLayoutVars>
      </dgm:prSet>
      <dgm:spPr/>
      <dgm:t>
        <a:bodyPr/>
        <a:lstStyle/>
        <a:p>
          <a:endParaRPr lang="en-US"/>
        </a:p>
      </dgm:t>
    </dgm:pt>
    <dgm:pt modelId="{C7415EAE-CAEC-4732-AC73-4DB8AE89BDB4}" type="pres">
      <dgm:prSet presAssocID="{1260E961-2602-4362-AE8B-22FFFE31A052}" presName="descendantText" presStyleLbl="alignAccFollowNode1" presStyleIdx="4" presStyleCnt="5" custScaleY="123959">
        <dgm:presLayoutVars>
          <dgm:bulletEnabled val="1"/>
        </dgm:presLayoutVars>
      </dgm:prSet>
      <dgm:spPr/>
      <dgm:t>
        <a:bodyPr/>
        <a:lstStyle/>
        <a:p>
          <a:endParaRPr lang="en-US"/>
        </a:p>
      </dgm:t>
    </dgm:pt>
  </dgm:ptLst>
  <dgm:cxnLst>
    <dgm:cxn modelId="{A1DB1629-9755-4AD2-A759-069E5B3CDB9C}" type="presOf" srcId="{84D574D2-B049-493A-B4F5-7678F4C0CB8D}" destId="{81C61D84-5661-4119-8812-A35681E0B027}" srcOrd="0" destOrd="0" presId="urn:microsoft.com/office/officeart/2005/8/layout/vList5"/>
    <dgm:cxn modelId="{096DBF2F-CAF3-4913-84AB-11E55EDDDD67}" type="presOf" srcId="{3A00EFE3-35D7-43D8-88BE-03BE59FBB071}" destId="{C7415EAE-CAEC-4732-AC73-4DB8AE89BDB4}" srcOrd="0" destOrd="0" presId="urn:microsoft.com/office/officeart/2005/8/layout/vList5"/>
    <dgm:cxn modelId="{D456F2C0-5D34-4A66-BA73-BD39D2116895}" type="presOf" srcId="{1260E961-2602-4362-AE8B-22FFFE31A052}" destId="{0572D46E-1C85-4673-8192-2C3433FA7B8D}" srcOrd="0" destOrd="0" presId="urn:microsoft.com/office/officeart/2005/8/layout/vList5"/>
    <dgm:cxn modelId="{0E4A0877-9D51-4BB8-9CEF-90DA3819F1CC}" srcId="{AE4BF375-B6FA-48EB-AB64-6AF938C35B45}" destId="{B8BCB6CE-6BDE-4E3E-A92D-24E87AFAD14D}" srcOrd="0" destOrd="0" parTransId="{5E502326-9A5A-45BA-8F2B-D86CF02B305D}" sibTransId="{EE764784-4E3E-4BF4-9DAC-D99AC191758B}"/>
    <dgm:cxn modelId="{2C0DDC35-97CC-4F0D-89FA-54EADCEE528C}" type="presOf" srcId="{4003BCCE-F168-4542-88E3-324CC6DEEC17}" destId="{EF77B888-4928-4C9B-840A-EBF23E4FF5F8}" srcOrd="0" destOrd="0" presId="urn:microsoft.com/office/officeart/2005/8/layout/vList5"/>
    <dgm:cxn modelId="{0177F1D6-6852-479C-A34B-DD7367A6FEB7}" type="presOf" srcId="{184764C6-0C2F-48ED-83CD-40B8FEF976DD}" destId="{33A769CC-E4E7-4A58-A85D-2E0591BC45FD}" srcOrd="0" destOrd="0" presId="urn:microsoft.com/office/officeart/2005/8/layout/vList5"/>
    <dgm:cxn modelId="{DB03B054-3D24-4EAB-9BC4-E72B1533E533}" type="presOf" srcId="{B8BCB6CE-6BDE-4E3E-A92D-24E87AFAD14D}" destId="{D84DBF59-5206-499F-AE45-02D01BF35837}" srcOrd="0" destOrd="0" presId="urn:microsoft.com/office/officeart/2005/8/layout/vList5"/>
    <dgm:cxn modelId="{DB1A4D8D-B1B6-483D-A795-615985C1661E}" type="presOf" srcId="{D8239A95-DF1F-4C8C-B593-D523768B71B3}" destId="{B1891F7F-17EC-4843-A744-2F657A642629}" srcOrd="0" destOrd="0" presId="urn:microsoft.com/office/officeart/2005/8/layout/vList5"/>
    <dgm:cxn modelId="{C9D69D1D-0172-4B92-B23A-53245A75B3D0}" srcId="{4003BCCE-F168-4542-88E3-324CC6DEEC17}" destId="{F74E3D6C-AC20-4229-A282-EB45E27F9CCB}" srcOrd="2" destOrd="0" parTransId="{EA8C7CB8-69BB-490D-A186-8423C69A4802}" sibTransId="{C2341D7E-40B9-4BEF-BB61-DC6E475ABE53}"/>
    <dgm:cxn modelId="{33DBECE8-E927-4C9A-B9EF-6B155C363E4F}" srcId="{F74E3D6C-AC20-4229-A282-EB45E27F9CCB}" destId="{222257F1-0B2F-421D-803F-B4ECD771AADF}" srcOrd="0" destOrd="0" parTransId="{58327D53-BAE3-4E5D-9143-F7DCAF386D52}" sibTransId="{81FD186E-D49F-4991-B955-E55C8F06EE3D}"/>
    <dgm:cxn modelId="{3E6B2E20-CB1E-4EBD-9031-DD22A71675CB}" srcId="{4003BCCE-F168-4542-88E3-324CC6DEEC17}" destId="{AE4BF375-B6FA-48EB-AB64-6AF938C35B45}" srcOrd="3" destOrd="0" parTransId="{0589A862-824B-47F8-A0F8-3B96D2CA3481}" sibTransId="{097A43E6-051E-4BC8-B03D-9CDEE8F30053}"/>
    <dgm:cxn modelId="{CC81DC6D-5C97-4175-9E3D-DACCD9041141}" srcId="{84D574D2-B049-493A-B4F5-7678F4C0CB8D}" destId="{D8239A95-DF1F-4C8C-B593-D523768B71B3}" srcOrd="0" destOrd="0" parTransId="{9166E85A-72BC-4C4A-B5D2-EB45EADFE358}" sibTransId="{E17F343C-A6D1-4421-BD58-4BA19464F55E}"/>
    <dgm:cxn modelId="{8E26B7A9-3474-4DFA-8FB9-F2D27DA9AB33}" srcId="{1260E961-2602-4362-AE8B-22FFFE31A052}" destId="{3A00EFE3-35D7-43D8-88BE-03BE59FBB071}" srcOrd="0" destOrd="0" parTransId="{06C1BE9A-49AD-47D5-AF8C-891995F8C157}" sibTransId="{86A97F28-1408-49E4-90AC-9156941D34CF}"/>
    <dgm:cxn modelId="{88AC0ABC-120D-4450-9CBF-95F69935D25C}" type="presOf" srcId="{AE4BF375-B6FA-48EB-AB64-6AF938C35B45}" destId="{D6379ED0-2E80-41FB-B45F-31A2CCBEDD1D}" srcOrd="0" destOrd="0" presId="urn:microsoft.com/office/officeart/2005/8/layout/vList5"/>
    <dgm:cxn modelId="{D9E52855-9E02-4C0F-884D-0746C9CFBD99}" srcId="{4003BCCE-F168-4542-88E3-324CC6DEEC17}" destId="{1260E961-2602-4362-AE8B-22FFFE31A052}" srcOrd="4" destOrd="0" parTransId="{E7B0C09C-7886-47E0-8149-8D7781597FF6}" sibTransId="{6DA55D4C-DB04-4F65-8C9D-4FA493FC9B01}"/>
    <dgm:cxn modelId="{4CF0ADE2-3CA9-41C5-A59B-BE1CCA8CC546}" type="presOf" srcId="{222257F1-0B2F-421D-803F-B4ECD771AADF}" destId="{6C61DB53-96F9-4F4E-A81A-8A4F5E6C961F}" srcOrd="0" destOrd="0" presId="urn:microsoft.com/office/officeart/2005/8/layout/vList5"/>
    <dgm:cxn modelId="{E0E672EC-0BC1-4EA7-822E-8E758006855F}" srcId="{4003BCCE-F168-4542-88E3-324CC6DEEC17}" destId="{84D574D2-B049-493A-B4F5-7678F4C0CB8D}" srcOrd="1" destOrd="0" parTransId="{4DBF18C2-50BF-41E2-95AD-448B06DA5A9A}" sibTransId="{CD00969E-7B0C-4745-AE1D-C2F1899B9F1E}"/>
    <dgm:cxn modelId="{BB45E847-E9B4-49D7-84F9-348692C27674}" srcId="{4003BCCE-F168-4542-88E3-324CC6DEEC17}" destId="{184764C6-0C2F-48ED-83CD-40B8FEF976DD}" srcOrd="0" destOrd="0" parTransId="{6A880BE9-4DD4-42F1-93F3-9F94118CEEF9}" sibTransId="{34D83F6A-DF36-4424-9C19-EB078A4BC569}"/>
    <dgm:cxn modelId="{C7C3627B-9CF1-46D3-BA04-92897D3949BF}" type="presOf" srcId="{F74E3D6C-AC20-4229-A282-EB45E27F9CCB}" destId="{4EB614C6-A61C-4CCD-BE6B-B753611B1E4C}" srcOrd="0" destOrd="0" presId="urn:microsoft.com/office/officeart/2005/8/layout/vList5"/>
    <dgm:cxn modelId="{91A6264B-F3D8-440A-ADAF-BE0D397EDDDE}" srcId="{184764C6-0C2F-48ED-83CD-40B8FEF976DD}" destId="{80C21F9B-F579-4636-A436-97AC9CAC43B7}" srcOrd="0" destOrd="0" parTransId="{40F7E028-303D-4051-95D8-D4D9DB69FE4C}" sibTransId="{9C2F0038-E56C-4FDA-9911-FC097CB36A57}"/>
    <dgm:cxn modelId="{8CEA39DB-06B6-4D65-B861-FFA0E07EE606}" type="presOf" srcId="{80C21F9B-F579-4636-A436-97AC9CAC43B7}" destId="{850DBE71-3AB7-41EF-BDE8-9EA220C4A22C}" srcOrd="0" destOrd="0" presId="urn:microsoft.com/office/officeart/2005/8/layout/vList5"/>
    <dgm:cxn modelId="{3B34B567-E0CA-4F28-BE1E-96CCCF065678}" type="presParOf" srcId="{EF77B888-4928-4C9B-840A-EBF23E4FF5F8}" destId="{0D758603-8B29-4A1E-8D8F-F3F44C9965EF}" srcOrd="0" destOrd="0" presId="urn:microsoft.com/office/officeart/2005/8/layout/vList5"/>
    <dgm:cxn modelId="{65877A2B-BB50-485C-9B47-216DA5F5B8E7}" type="presParOf" srcId="{0D758603-8B29-4A1E-8D8F-F3F44C9965EF}" destId="{33A769CC-E4E7-4A58-A85D-2E0591BC45FD}" srcOrd="0" destOrd="0" presId="urn:microsoft.com/office/officeart/2005/8/layout/vList5"/>
    <dgm:cxn modelId="{89F84811-9A94-4022-A5A6-F8EC24F161A9}" type="presParOf" srcId="{0D758603-8B29-4A1E-8D8F-F3F44C9965EF}" destId="{850DBE71-3AB7-41EF-BDE8-9EA220C4A22C}" srcOrd="1" destOrd="0" presId="urn:microsoft.com/office/officeart/2005/8/layout/vList5"/>
    <dgm:cxn modelId="{5EFE7F4A-0224-4879-AA31-AE29DE2E143D}" type="presParOf" srcId="{EF77B888-4928-4C9B-840A-EBF23E4FF5F8}" destId="{DB23A0D2-3066-4F72-BA98-970B75F5A82E}" srcOrd="1" destOrd="0" presId="urn:microsoft.com/office/officeart/2005/8/layout/vList5"/>
    <dgm:cxn modelId="{5534D475-745D-4702-BC20-4276D9396D06}" type="presParOf" srcId="{EF77B888-4928-4C9B-840A-EBF23E4FF5F8}" destId="{0AD2F932-5024-4D79-9B89-2B011D057258}" srcOrd="2" destOrd="0" presId="urn:microsoft.com/office/officeart/2005/8/layout/vList5"/>
    <dgm:cxn modelId="{DF516243-D4C4-4428-B50C-C84071622269}" type="presParOf" srcId="{0AD2F932-5024-4D79-9B89-2B011D057258}" destId="{81C61D84-5661-4119-8812-A35681E0B027}" srcOrd="0" destOrd="0" presId="urn:microsoft.com/office/officeart/2005/8/layout/vList5"/>
    <dgm:cxn modelId="{9BB28028-CDB3-47EA-B9B3-9BF03C2B5C54}" type="presParOf" srcId="{0AD2F932-5024-4D79-9B89-2B011D057258}" destId="{B1891F7F-17EC-4843-A744-2F657A642629}" srcOrd="1" destOrd="0" presId="urn:microsoft.com/office/officeart/2005/8/layout/vList5"/>
    <dgm:cxn modelId="{0856D432-E0A4-4797-A4EC-5DFCFE8739E9}" type="presParOf" srcId="{EF77B888-4928-4C9B-840A-EBF23E4FF5F8}" destId="{EBF567D7-E5B6-42C0-B3B0-8F122DB4093A}" srcOrd="3" destOrd="0" presId="urn:microsoft.com/office/officeart/2005/8/layout/vList5"/>
    <dgm:cxn modelId="{E02BABE2-41F6-4620-B57A-7F8B81A1B59F}" type="presParOf" srcId="{EF77B888-4928-4C9B-840A-EBF23E4FF5F8}" destId="{26D7E995-8D9C-4E2E-A995-03CEFB6472B6}" srcOrd="4" destOrd="0" presId="urn:microsoft.com/office/officeart/2005/8/layout/vList5"/>
    <dgm:cxn modelId="{4F5B76EE-ACC6-4888-889C-DC75AF69935D}" type="presParOf" srcId="{26D7E995-8D9C-4E2E-A995-03CEFB6472B6}" destId="{4EB614C6-A61C-4CCD-BE6B-B753611B1E4C}" srcOrd="0" destOrd="0" presId="urn:microsoft.com/office/officeart/2005/8/layout/vList5"/>
    <dgm:cxn modelId="{92DD928D-9382-49C3-B51C-3757384BF6FA}" type="presParOf" srcId="{26D7E995-8D9C-4E2E-A995-03CEFB6472B6}" destId="{6C61DB53-96F9-4F4E-A81A-8A4F5E6C961F}" srcOrd="1" destOrd="0" presId="urn:microsoft.com/office/officeart/2005/8/layout/vList5"/>
    <dgm:cxn modelId="{970EDA5F-841D-45EE-98F2-54E16A7EB26A}" type="presParOf" srcId="{EF77B888-4928-4C9B-840A-EBF23E4FF5F8}" destId="{E79DACEF-F340-4798-AF8B-BCEAD337852C}" srcOrd="5" destOrd="0" presId="urn:microsoft.com/office/officeart/2005/8/layout/vList5"/>
    <dgm:cxn modelId="{5545718C-94F9-4A13-9A01-58B189065629}" type="presParOf" srcId="{EF77B888-4928-4C9B-840A-EBF23E4FF5F8}" destId="{F3C6DB73-F8C2-4B97-A831-D9CA52D126FC}" srcOrd="6" destOrd="0" presId="urn:microsoft.com/office/officeart/2005/8/layout/vList5"/>
    <dgm:cxn modelId="{85054A6D-8F20-4BD7-911A-AC978B9E1AB2}" type="presParOf" srcId="{F3C6DB73-F8C2-4B97-A831-D9CA52D126FC}" destId="{D6379ED0-2E80-41FB-B45F-31A2CCBEDD1D}" srcOrd="0" destOrd="0" presId="urn:microsoft.com/office/officeart/2005/8/layout/vList5"/>
    <dgm:cxn modelId="{E0A3BF5E-002A-4B67-BD4A-2A0879D7061F}" type="presParOf" srcId="{F3C6DB73-F8C2-4B97-A831-D9CA52D126FC}" destId="{D84DBF59-5206-499F-AE45-02D01BF35837}" srcOrd="1" destOrd="0" presId="urn:microsoft.com/office/officeart/2005/8/layout/vList5"/>
    <dgm:cxn modelId="{F6627999-57BB-4C54-9862-C1B4A452E193}" type="presParOf" srcId="{EF77B888-4928-4C9B-840A-EBF23E4FF5F8}" destId="{621505E1-06D2-4164-8B92-04AE02700D9E}" srcOrd="7" destOrd="0" presId="urn:microsoft.com/office/officeart/2005/8/layout/vList5"/>
    <dgm:cxn modelId="{4D6797E2-6287-4F64-9E68-2389F8A68F93}" type="presParOf" srcId="{EF77B888-4928-4C9B-840A-EBF23E4FF5F8}" destId="{BF89BC89-7B36-48C8-B0CA-EC290AA0956E}" srcOrd="8" destOrd="0" presId="urn:microsoft.com/office/officeart/2005/8/layout/vList5"/>
    <dgm:cxn modelId="{2E6F2F1B-F1C6-4EF5-B562-4A2A03C335B4}" type="presParOf" srcId="{BF89BC89-7B36-48C8-B0CA-EC290AA0956E}" destId="{0572D46E-1C85-4673-8192-2C3433FA7B8D}" srcOrd="0" destOrd="0" presId="urn:microsoft.com/office/officeart/2005/8/layout/vList5"/>
    <dgm:cxn modelId="{2210D954-B7F3-453F-AD1E-56DA32A565A8}" type="presParOf" srcId="{BF89BC89-7B36-48C8-B0CA-EC290AA0956E}" destId="{C7415EAE-CAEC-4732-AC73-4DB8AE89BDB4}"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50DBE71-3AB7-41EF-BDE8-9EA220C4A22C}">
      <dsp:nvSpPr>
        <dsp:cNvPr id="0" name=""/>
        <dsp:cNvSpPr/>
      </dsp:nvSpPr>
      <dsp:spPr>
        <a:xfrm rot="5400000">
          <a:off x="4991303" y="-2085020"/>
          <a:ext cx="972775" cy="5155473"/>
        </a:xfrm>
        <a:prstGeom prst="round2Same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14300" lvl="1" indent="-114300" algn="l" defTabSz="622300" rtl="0">
            <a:lnSpc>
              <a:spcPct val="90000"/>
            </a:lnSpc>
            <a:spcBef>
              <a:spcPct val="0"/>
            </a:spcBef>
            <a:spcAft>
              <a:spcPct val="15000"/>
            </a:spcAft>
            <a:buChar char="••"/>
          </a:pPr>
          <a:r>
            <a:rPr lang="en-US" sz="1400" b="1" i="0" kern="1200" dirty="0" smtClean="0">
              <a:latin typeface="Arial Narrow"/>
              <a:cs typeface="Arial Narrow"/>
            </a:rPr>
            <a:t>Information, perspectives, input and analysis done to identify the opportunities for the center in developing and adopting an Innovation Management System </a:t>
          </a:r>
          <a:r>
            <a:rPr lang="en-US" sz="1200" i="0" kern="1200" dirty="0" smtClean="0">
              <a:latin typeface="Arial Narrow"/>
              <a:cs typeface="Arial Narrow"/>
            </a:rPr>
            <a:t>(includes client challenges from surveys, independent surveys, Board conversations, with client firms, etc.)</a:t>
          </a:r>
          <a:endParaRPr lang="en-US" sz="1200" i="0" kern="1200" dirty="0">
            <a:latin typeface="Arial Narrow"/>
            <a:cs typeface="Arial Narrow"/>
          </a:endParaRPr>
        </a:p>
      </dsp:txBody>
      <dsp:txXfrm rot="-5400000">
        <a:off x="2899955" y="53815"/>
        <a:ext cx="5107986" cy="877801"/>
      </dsp:txXfrm>
    </dsp:sp>
    <dsp:sp modelId="{33A769CC-E4E7-4A58-A85D-2E0591BC45FD}">
      <dsp:nvSpPr>
        <dsp:cNvPr id="0" name=""/>
        <dsp:cNvSpPr/>
      </dsp:nvSpPr>
      <dsp:spPr>
        <a:xfrm>
          <a:off x="0" y="2243"/>
          <a:ext cx="2899954" cy="980944"/>
        </a:xfrm>
        <a:prstGeom prst="roundRect">
          <a:avLst/>
        </a:prstGeom>
        <a:solidFill>
          <a:srgbClr val="1879B4"/>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55245" rIns="110490" bIns="55245" numCol="1" spcCol="1270" anchor="ctr" anchorCtr="0">
          <a:noAutofit/>
        </a:bodyPr>
        <a:lstStyle/>
        <a:p>
          <a:pPr lvl="0" algn="ctr" defTabSz="1289050" rtl="0">
            <a:lnSpc>
              <a:spcPct val="90000"/>
            </a:lnSpc>
            <a:spcBef>
              <a:spcPct val="0"/>
            </a:spcBef>
            <a:spcAft>
              <a:spcPct val="35000"/>
            </a:spcAft>
          </a:pPr>
          <a:r>
            <a:rPr lang="en-US" sz="2900" b="1" kern="1200" dirty="0" smtClean="0">
              <a:latin typeface="Arial Narrow"/>
              <a:cs typeface="Arial Narrow"/>
            </a:rPr>
            <a:t>Market Understanding</a:t>
          </a:r>
          <a:endParaRPr lang="en-US" sz="2900" kern="1200" dirty="0">
            <a:latin typeface="Arial Narrow"/>
            <a:cs typeface="Arial Narrow"/>
          </a:endParaRPr>
        </a:p>
      </dsp:txBody>
      <dsp:txXfrm>
        <a:off x="47886" y="50129"/>
        <a:ext cx="2804182" cy="885172"/>
      </dsp:txXfrm>
    </dsp:sp>
    <dsp:sp modelId="{B1891F7F-17EC-4843-A744-2F657A642629}">
      <dsp:nvSpPr>
        <dsp:cNvPr id="0" name=""/>
        <dsp:cNvSpPr/>
      </dsp:nvSpPr>
      <dsp:spPr>
        <a:xfrm rot="5400000">
          <a:off x="4991303" y="-1055028"/>
          <a:ext cx="972775" cy="5155473"/>
        </a:xfrm>
        <a:prstGeom prst="round2Same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14300" lvl="1" indent="-114300" algn="l" defTabSz="622300" rtl="0">
            <a:lnSpc>
              <a:spcPct val="90000"/>
            </a:lnSpc>
            <a:spcBef>
              <a:spcPct val="0"/>
            </a:spcBef>
            <a:spcAft>
              <a:spcPct val="15000"/>
            </a:spcAft>
            <a:buChar char="••"/>
          </a:pPr>
          <a:r>
            <a:rPr lang="en-US" sz="1400" b="1" i="0" kern="1200" dirty="0" smtClean="0">
              <a:latin typeface="Arial Narrow"/>
              <a:cs typeface="Arial Narrow"/>
            </a:rPr>
            <a:t>Changes in the centers business model that will be necessary for success in implementing an Innovation Management System </a:t>
          </a:r>
          <a:r>
            <a:rPr lang="en-US" sz="1200" i="0" kern="1200" dirty="0" smtClean="0">
              <a:latin typeface="Arial Narrow"/>
              <a:cs typeface="Arial Narrow"/>
            </a:rPr>
            <a:t>(such as use of broker approach, in-house, anticipated fee-for-service structure, new or modified products and services, staff deployment or other necessary key changes)</a:t>
          </a:r>
          <a:endParaRPr lang="en-US" sz="1200" i="0" kern="1200" dirty="0">
            <a:latin typeface="Arial Narrow"/>
            <a:cs typeface="Arial Narrow"/>
          </a:endParaRPr>
        </a:p>
      </dsp:txBody>
      <dsp:txXfrm rot="-5400000">
        <a:off x="2899955" y="1083807"/>
        <a:ext cx="5107986" cy="877801"/>
      </dsp:txXfrm>
    </dsp:sp>
    <dsp:sp modelId="{81C61D84-5661-4119-8812-A35681E0B027}">
      <dsp:nvSpPr>
        <dsp:cNvPr id="0" name=""/>
        <dsp:cNvSpPr/>
      </dsp:nvSpPr>
      <dsp:spPr>
        <a:xfrm>
          <a:off x="0" y="1032235"/>
          <a:ext cx="2899954" cy="980944"/>
        </a:xfrm>
        <a:prstGeom prst="roundRect">
          <a:avLst/>
        </a:prstGeom>
        <a:solidFill>
          <a:srgbClr val="1879B4"/>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55245" rIns="110490" bIns="55245" numCol="1" spcCol="1270" anchor="ctr" anchorCtr="0">
          <a:noAutofit/>
        </a:bodyPr>
        <a:lstStyle/>
        <a:p>
          <a:pPr lvl="0" algn="ctr" defTabSz="1289050" rtl="0">
            <a:lnSpc>
              <a:spcPct val="90000"/>
            </a:lnSpc>
            <a:spcBef>
              <a:spcPct val="0"/>
            </a:spcBef>
            <a:spcAft>
              <a:spcPct val="35000"/>
            </a:spcAft>
          </a:pPr>
          <a:r>
            <a:rPr lang="en-US" sz="2900" b="1" kern="1200" dirty="0" smtClean="0">
              <a:latin typeface="Arial Narrow"/>
              <a:cs typeface="Arial Narrow"/>
            </a:rPr>
            <a:t>Business Model</a:t>
          </a:r>
          <a:endParaRPr lang="en-US" sz="2900" kern="1200" dirty="0">
            <a:latin typeface="Arial Narrow"/>
            <a:cs typeface="Arial Narrow"/>
          </a:endParaRPr>
        </a:p>
      </dsp:txBody>
      <dsp:txXfrm>
        <a:off x="47886" y="1080121"/>
        <a:ext cx="2804182" cy="885172"/>
      </dsp:txXfrm>
    </dsp:sp>
    <dsp:sp modelId="{6C61DB53-96F9-4F4E-A81A-8A4F5E6C961F}">
      <dsp:nvSpPr>
        <dsp:cNvPr id="0" name=""/>
        <dsp:cNvSpPr/>
      </dsp:nvSpPr>
      <dsp:spPr>
        <a:xfrm rot="5400000">
          <a:off x="4991303" y="-25036"/>
          <a:ext cx="972775" cy="5155473"/>
        </a:xfrm>
        <a:prstGeom prst="round2Same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14300" lvl="1" indent="-114300" algn="l" defTabSz="622300" rtl="0">
            <a:lnSpc>
              <a:spcPct val="90000"/>
            </a:lnSpc>
            <a:spcBef>
              <a:spcPct val="0"/>
            </a:spcBef>
            <a:spcAft>
              <a:spcPct val="15000"/>
            </a:spcAft>
            <a:buChar char="••"/>
          </a:pPr>
          <a:r>
            <a:rPr lang="en-US" sz="1400" b="1" i="0" kern="1200" dirty="0" smtClean="0">
              <a:latin typeface="Arial Narrow"/>
              <a:cs typeface="Arial Narrow"/>
            </a:rPr>
            <a:t>Changes in partnerships that will be necessary to successfully implement an Innovation Management System </a:t>
          </a:r>
          <a:br>
            <a:rPr lang="en-US" sz="1400" b="1" i="0" kern="1200" dirty="0" smtClean="0">
              <a:latin typeface="Arial Narrow"/>
              <a:cs typeface="Arial Narrow"/>
            </a:rPr>
          </a:br>
          <a:r>
            <a:rPr lang="en-US" sz="1200" b="0" i="0" kern="1200" dirty="0" smtClean="0">
              <a:latin typeface="Arial Narrow"/>
              <a:cs typeface="Arial Narrow"/>
            </a:rPr>
            <a:t>(including key partners, partner types and roles or the role current partnerships are playing to support an Innovation Management System)</a:t>
          </a:r>
          <a:endParaRPr lang="en-US" sz="1200" b="0" i="0" kern="1200" dirty="0">
            <a:latin typeface="Arial Narrow"/>
            <a:cs typeface="Arial Narrow"/>
          </a:endParaRPr>
        </a:p>
      </dsp:txBody>
      <dsp:txXfrm rot="-5400000">
        <a:off x="2899955" y="2113799"/>
        <a:ext cx="5107986" cy="877801"/>
      </dsp:txXfrm>
    </dsp:sp>
    <dsp:sp modelId="{4EB614C6-A61C-4CCD-BE6B-B753611B1E4C}">
      <dsp:nvSpPr>
        <dsp:cNvPr id="0" name=""/>
        <dsp:cNvSpPr/>
      </dsp:nvSpPr>
      <dsp:spPr>
        <a:xfrm>
          <a:off x="0" y="2062228"/>
          <a:ext cx="2899954" cy="980944"/>
        </a:xfrm>
        <a:prstGeom prst="roundRect">
          <a:avLst/>
        </a:prstGeom>
        <a:solidFill>
          <a:srgbClr val="1879B4"/>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55245" rIns="110490" bIns="55245" numCol="1" spcCol="1270" anchor="ctr" anchorCtr="0">
          <a:noAutofit/>
        </a:bodyPr>
        <a:lstStyle/>
        <a:p>
          <a:pPr lvl="0" algn="ctr" defTabSz="1289050" rtl="0">
            <a:lnSpc>
              <a:spcPct val="90000"/>
            </a:lnSpc>
            <a:spcBef>
              <a:spcPct val="0"/>
            </a:spcBef>
            <a:spcAft>
              <a:spcPct val="35000"/>
            </a:spcAft>
          </a:pPr>
          <a:r>
            <a:rPr lang="en-US" sz="2900" b="1" kern="1200" dirty="0" smtClean="0">
              <a:latin typeface="Arial Narrow"/>
              <a:cs typeface="Arial Narrow"/>
            </a:rPr>
            <a:t>Partnerships</a:t>
          </a:r>
          <a:endParaRPr lang="en-US" sz="2900" kern="1200" dirty="0">
            <a:latin typeface="Arial Narrow"/>
            <a:cs typeface="Arial Narrow"/>
          </a:endParaRPr>
        </a:p>
      </dsp:txBody>
      <dsp:txXfrm>
        <a:off x="47886" y="2110114"/>
        <a:ext cx="2804182" cy="885172"/>
      </dsp:txXfrm>
    </dsp:sp>
    <dsp:sp modelId="{D84DBF59-5206-499F-AE45-02D01BF35837}">
      <dsp:nvSpPr>
        <dsp:cNvPr id="0" name=""/>
        <dsp:cNvSpPr/>
      </dsp:nvSpPr>
      <dsp:spPr>
        <a:xfrm rot="5400000">
          <a:off x="4991303" y="1004955"/>
          <a:ext cx="972775" cy="5155473"/>
        </a:xfrm>
        <a:prstGeom prst="round2Same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14300" lvl="1" indent="-114300" algn="l" defTabSz="622300" rtl="0">
            <a:lnSpc>
              <a:spcPct val="90000"/>
            </a:lnSpc>
            <a:spcBef>
              <a:spcPct val="0"/>
            </a:spcBef>
            <a:spcAft>
              <a:spcPct val="15000"/>
            </a:spcAft>
            <a:buChar char="••"/>
          </a:pPr>
          <a:r>
            <a:rPr lang="en-US" sz="1400" b="1" i="0" kern="1200" dirty="0" smtClean="0">
              <a:latin typeface="Arial Narrow"/>
              <a:cs typeface="Arial Narrow"/>
            </a:rPr>
            <a:t>Anticipated financial requirements and outcomes in implementing an Innovation Management System </a:t>
          </a:r>
          <a:br>
            <a:rPr lang="en-US" sz="1400" b="1" i="0" kern="1200" dirty="0" smtClean="0">
              <a:latin typeface="Arial Narrow"/>
              <a:cs typeface="Arial Narrow"/>
            </a:rPr>
          </a:br>
          <a:r>
            <a:rPr lang="en-US" sz="1200" i="0" kern="1200" dirty="0" smtClean="0">
              <a:latin typeface="Arial Narrow"/>
              <a:cs typeface="Arial Narrow"/>
            </a:rPr>
            <a:t>(such as investment, client fees, other revenue or working capital required over the next 2 – 5 years)</a:t>
          </a:r>
          <a:endParaRPr lang="en-US" sz="1200" i="0" kern="1200" dirty="0">
            <a:latin typeface="Arial Narrow"/>
            <a:cs typeface="Arial Narrow"/>
          </a:endParaRPr>
        </a:p>
      </dsp:txBody>
      <dsp:txXfrm rot="-5400000">
        <a:off x="2899955" y="3143791"/>
        <a:ext cx="5107986" cy="877801"/>
      </dsp:txXfrm>
    </dsp:sp>
    <dsp:sp modelId="{D6379ED0-2E80-41FB-B45F-31A2CCBEDD1D}">
      <dsp:nvSpPr>
        <dsp:cNvPr id="0" name=""/>
        <dsp:cNvSpPr/>
      </dsp:nvSpPr>
      <dsp:spPr>
        <a:xfrm>
          <a:off x="0" y="3092220"/>
          <a:ext cx="2899954" cy="980944"/>
        </a:xfrm>
        <a:prstGeom prst="roundRect">
          <a:avLst/>
        </a:prstGeom>
        <a:solidFill>
          <a:srgbClr val="1879B4"/>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55245" rIns="110490" bIns="55245" numCol="1" spcCol="1270" anchor="ctr" anchorCtr="0">
          <a:noAutofit/>
        </a:bodyPr>
        <a:lstStyle/>
        <a:p>
          <a:pPr lvl="0" algn="ctr" defTabSz="1289050" rtl="0">
            <a:lnSpc>
              <a:spcPct val="90000"/>
            </a:lnSpc>
            <a:spcBef>
              <a:spcPct val="0"/>
            </a:spcBef>
            <a:spcAft>
              <a:spcPct val="35000"/>
            </a:spcAft>
          </a:pPr>
          <a:r>
            <a:rPr lang="en-US" sz="2900" b="1" kern="1200" dirty="0" smtClean="0">
              <a:latin typeface="Arial Narrow"/>
              <a:cs typeface="Arial Narrow"/>
            </a:rPr>
            <a:t>Financial Viability</a:t>
          </a:r>
          <a:endParaRPr lang="en-US" sz="2900" kern="1200" dirty="0">
            <a:latin typeface="Arial Narrow"/>
            <a:cs typeface="Arial Narrow"/>
          </a:endParaRPr>
        </a:p>
      </dsp:txBody>
      <dsp:txXfrm>
        <a:off x="47886" y="3140106"/>
        <a:ext cx="2804182" cy="885172"/>
      </dsp:txXfrm>
    </dsp:sp>
    <dsp:sp modelId="{C7415EAE-CAEC-4732-AC73-4DB8AE89BDB4}">
      <dsp:nvSpPr>
        <dsp:cNvPr id="0" name=""/>
        <dsp:cNvSpPr/>
      </dsp:nvSpPr>
      <dsp:spPr>
        <a:xfrm rot="5400000">
          <a:off x="4991303" y="2034947"/>
          <a:ext cx="972775" cy="5155473"/>
        </a:xfrm>
        <a:prstGeom prst="round2Same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14300" lvl="1" indent="-114300" algn="l" defTabSz="622300" rtl="0">
            <a:lnSpc>
              <a:spcPct val="90000"/>
            </a:lnSpc>
            <a:spcBef>
              <a:spcPct val="0"/>
            </a:spcBef>
            <a:spcAft>
              <a:spcPct val="15000"/>
            </a:spcAft>
            <a:buChar char="••"/>
          </a:pPr>
          <a:r>
            <a:rPr lang="en-US" sz="1400" b="1" i="0" kern="1200" dirty="0" smtClean="0">
              <a:latin typeface="Arial Narrow"/>
              <a:cs typeface="Arial Narrow"/>
            </a:rPr>
            <a:t>Metrics to be used by the center in understanding the success of </a:t>
          </a:r>
          <a:r>
            <a:rPr lang="en-US" sz="1400" b="1" i="0" kern="1200" smtClean="0">
              <a:latin typeface="Arial Narrow"/>
              <a:cs typeface="Arial Narrow"/>
            </a:rPr>
            <a:t>implementing an </a:t>
          </a:r>
          <a:r>
            <a:rPr lang="en-US" sz="1400" b="1" i="0" kern="1200" dirty="0" smtClean="0">
              <a:latin typeface="Arial Narrow"/>
              <a:cs typeface="Arial Narrow"/>
            </a:rPr>
            <a:t>Innovation Management System </a:t>
          </a:r>
          <a:br>
            <a:rPr lang="en-US" sz="1400" b="1" i="0" kern="1200" dirty="0" smtClean="0">
              <a:latin typeface="Arial Narrow"/>
              <a:cs typeface="Arial Narrow"/>
            </a:rPr>
          </a:br>
          <a:r>
            <a:rPr lang="en-US" sz="1200" i="0" kern="1200" dirty="0" smtClean="0">
              <a:latin typeface="Arial Narrow"/>
              <a:cs typeface="Arial Narrow"/>
            </a:rPr>
            <a:t>(including anticipated milestones for implementation, outcome measures relating to CORE metrics and other performance measures)</a:t>
          </a:r>
          <a:endParaRPr lang="en-US" sz="1200" i="0" kern="1200" dirty="0">
            <a:latin typeface="Arial Narrow"/>
            <a:cs typeface="Arial Narrow"/>
          </a:endParaRPr>
        </a:p>
      </dsp:txBody>
      <dsp:txXfrm rot="-5400000">
        <a:off x="2899955" y="4173783"/>
        <a:ext cx="5107986" cy="877801"/>
      </dsp:txXfrm>
    </dsp:sp>
    <dsp:sp modelId="{0572D46E-1C85-4673-8192-2C3433FA7B8D}">
      <dsp:nvSpPr>
        <dsp:cNvPr id="0" name=""/>
        <dsp:cNvSpPr/>
      </dsp:nvSpPr>
      <dsp:spPr>
        <a:xfrm>
          <a:off x="0" y="4122212"/>
          <a:ext cx="2899954" cy="980944"/>
        </a:xfrm>
        <a:prstGeom prst="roundRect">
          <a:avLst/>
        </a:prstGeom>
        <a:solidFill>
          <a:srgbClr val="1879B4"/>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55245" rIns="110490" bIns="55245" numCol="1" spcCol="1270" anchor="ctr" anchorCtr="0">
          <a:noAutofit/>
        </a:bodyPr>
        <a:lstStyle/>
        <a:p>
          <a:pPr lvl="0" algn="ctr" defTabSz="1289050" rtl="0">
            <a:lnSpc>
              <a:spcPct val="90000"/>
            </a:lnSpc>
            <a:spcBef>
              <a:spcPct val="0"/>
            </a:spcBef>
            <a:spcAft>
              <a:spcPct val="35000"/>
            </a:spcAft>
          </a:pPr>
          <a:r>
            <a:rPr lang="en-US" sz="2900" b="1" kern="1200" dirty="0" smtClean="0">
              <a:latin typeface="Arial Narrow"/>
              <a:cs typeface="Arial Narrow"/>
            </a:rPr>
            <a:t>Performance Metrics</a:t>
          </a:r>
          <a:endParaRPr lang="en-US" sz="2900" kern="1200" dirty="0">
            <a:latin typeface="Arial Narrow"/>
            <a:cs typeface="Arial Narrow"/>
          </a:endParaRPr>
        </a:p>
      </dsp:txBody>
      <dsp:txXfrm>
        <a:off x="47886" y="4170098"/>
        <a:ext cx="2804182" cy="885172"/>
      </dsp:txXfrm>
    </dsp:sp>
  </dsp:spTree>
</dsp:drawing>
</file>

<file path=ppt/diagrams/layout1.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B60C0CD8-3010-714E-8AF8-DF19DBEE5D98}" type="datetime1">
              <a:rPr lang="en-US" smtClean="0"/>
              <a:pPr/>
              <a:t>3/20/2012</a:t>
            </a:fld>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7E5A25E5-1EEB-7F42-ADA8-08A2B7F7DDB2}" type="slidenum">
              <a:rPr lang="en-US" smtClean="0"/>
              <a:pPr/>
              <a:t>‹#›</a:t>
            </a:fld>
            <a:endParaRPr lang="en-US" dirty="0"/>
          </a:p>
        </p:txBody>
      </p:sp>
    </p:spTree>
    <p:extLst>
      <p:ext uri="{BB962C8B-B14F-4D97-AF65-F5344CB8AC3E}">
        <p14:creationId xmlns:p14="http://schemas.microsoft.com/office/powerpoint/2010/main" val="66824552"/>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983B90D-534E-3A4F-8E5F-DC86F4836318}" type="datetime1">
              <a:rPr lang="en-US" smtClean="0"/>
              <a:pPr/>
              <a:t>3/20/2012</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09F1EF6-47D2-4F44-B30F-9B52DF5A2C64}" type="slidenum">
              <a:rPr lang="en-US" smtClean="0"/>
              <a:pPr/>
              <a:t>‹#›</a:t>
            </a:fld>
            <a:endParaRPr lang="en-US" dirty="0"/>
          </a:p>
        </p:txBody>
      </p:sp>
    </p:spTree>
    <p:extLst>
      <p:ext uri="{BB962C8B-B14F-4D97-AF65-F5344CB8AC3E}">
        <p14:creationId xmlns:p14="http://schemas.microsoft.com/office/powerpoint/2010/main" val="711450866"/>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F31F3FC-A521-433E-B23C-C3C4F1397B37}" type="slidenum">
              <a:rPr lang="en-US" smtClean="0">
                <a:solidFill>
                  <a:prstClr val="black"/>
                </a:solidFill>
              </a:rPr>
              <a:pPr/>
              <a:t>5</a:t>
            </a:fld>
            <a:endParaRPr lang="en-US" dirty="0">
              <a:solidFill>
                <a:prstClr val="black"/>
              </a:solidFill>
            </a:endParaRPr>
          </a:p>
        </p:txBody>
      </p:sp>
    </p:spTree>
    <p:extLst>
      <p:ext uri="{BB962C8B-B14F-4D97-AF65-F5344CB8AC3E}">
        <p14:creationId xmlns:p14="http://schemas.microsoft.com/office/powerpoint/2010/main" val="69028840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F31F3FC-A521-433E-B23C-C3C4F1397B37}" type="slidenum">
              <a:rPr lang="en-US" smtClean="0">
                <a:solidFill>
                  <a:prstClr val="black"/>
                </a:solidFill>
              </a:rPr>
              <a:pPr/>
              <a:t>6</a:t>
            </a:fld>
            <a:endParaRPr lang="en-US" dirty="0">
              <a:solidFill>
                <a:prstClr val="black"/>
              </a:solidFill>
            </a:endParaRPr>
          </a:p>
        </p:txBody>
      </p:sp>
    </p:spTree>
    <p:extLst>
      <p:ext uri="{BB962C8B-B14F-4D97-AF65-F5344CB8AC3E}">
        <p14:creationId xmlns:p14="http://schemas.microsoft.com/office/powerpoint/2010/main" val="392061308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09F1EF6-47D2-4F44-B30F-9B52DF5A2C64}" type="slidenum">
              <a:rPr lang="en-US" smtClean="0"/>
              <a:pPr/>
              <a:t>31</a:t>
            </a:fld>
            <a:endParaRPr lang="en-US" dirty="0"/>
          </a:p>
        </p:txBody>
      </p:sp>
    </p:spTree>
    <p:extLst>
      <p:ext uri="{BB962C8B-B14F-4D97-AF65-F5344CB8AC3E}">
        <p14:creationId xmlns:p14="http://schemas.microsoft.com/office/powerpoint/2010/main" val="143775843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8" name="Title 1"/>
          <p:cNvSpPr>
            <a:spLocks noGrp="1"/>
          </p:cNvSpPr>
          <p:nvPr>
            <p:ph type="ctrTitle"/>
          </p:nvPr>
        </p:nvSpPr>
        <p:spPr>
          <a:xfrm>
            <a:off x="823492" y="2708476"/>
            <a:ext cx="7634707" cy="2252103"/>
          </a:xfrm>
          <a:prstGeom prst="rect">
            <a:avLst/>
          </a:prstGeom>
        </p:spPr>
        <p:txBody>
          <a:bodyPr/>
          <a:lstStyle>
            <a:lvl1pPr algn="l">
              <a:defRPr/>
            </a:lvl1pPr>
          </a:lstStyle>
          <a:p>
            <a:r>
              <a:rPr lang="en-US" dirty="0" smtClean="0"/>
              <a:t>Click to edit Master title style</a:t>
            </a:r>
            <a:endParaRPr lang="en-US" dirty="0"/>
          </a:p>
        </p:txBody>
      </p:sp>
      <p:sp>
        <p:nvSpPr>
          <p:cNvPr id="9" name="Subtitle 2"/>
          <p:cNvSpPr>
            <a:spLocks noGrp="1"/>
          </p:cNvSpPr>
          <p:nvPr>
            <p:ph type="subTitle" idx="1"/>
          </p:nvPr>
        </p:nvSpPr>
        <p:spPr>
          <a:xfrm>
            <a:off x="823492" y="5168923"/>
            <a:ext cx="6287406" cy="762178"/>
          </a:xfrm>
          <a:prstGeom prst="rect">
            <a:avLst/>
          </a:prstGeom>
        </p:spPr>
        <p:txBody>
          <a:bodyPr/>
          <a:lstStyle>
            <a:lvl1pPr marL="0" indent="0" algn="l">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63964" y="674638"/>
            <a:ext cx="2701549" cy="760461"/>
          </a:xfrm>
        </p:spPr>
        <p:txBody>
          <a:bodyPr anchor="b"/>
          <a:lstStyle>
            <a:lvl1pPr algn="l">
              <a:defRPr sz="2000" b="1"/>
            </a:lvl1pPr>
          </a:lstStyle>
          <a:p>
            <a:r>
              <a:rPr lang="en-US" dirty="0" smtClean="0"/>
              <a:t>Click to edit Master title style</a:t>
            </a:r>
            <a:endParaRPr lang="en-US" dirty="0"/>
          </a:p>
        </p:txBody>
      </p:sp>
      <p:sp>
        <p:nvSpPr>
          <p:cNvPr id="3" name="Content Placeholder 2"/>
          <p:cNvSpPr>
            <a:spLocks noGrp="1"/>
          </p:cNvSpPr>
          <p:nvPr>
            <p:ph idx="1"/>
          </p:nvPr>
        </p:nvSpPr>
        <p:spPr>
          <a:xfrm>
            <a:off x="3575050" y="674638"/>
            <a:ext cx="5111750" cy="54515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3"/>
          <p:cNvSpPr>
            <a:spLocks noGrp="1"/>
          </p:cNvSpPr>
          <p:nvPr>
            <p:ph type="body" sz="half" idx="2"/>
          </p:nvPr>
        </p:nvSpPr>
        <p:spPr>
          <a:xfrm>
            <a:off x="763964" y="1435100"/>
            <a:ext cx="2701549"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a:xfrm>
            <a:off x="3124200" y="6498897"/>
            <a:ext cx="2895600" cy="222578"/>
          </a:xfrm>
          <a:custGeom>
            <a:avLst/>
            <a:gdLst>
              <a:gd name="connsiteX0" fmla="*/ 0 w 2895600"/>
              <a:gd name="connsiteY0" fmla="*/ 0 h 222578"/>
              <a:gd name="connsiteX1" fmla="*/ 2895600 w 2895600"/>
              <a:gd name="connsiteY1" fmla="*/ 0 h 222578"/>
              <a:gd name="connsiteX2" fmla="*/ 2895600 w 2895600"/>
              <a:gd name="connsiteY2" fmla="*/ 222578 h 222578"/>
              <a:gd name="connsiteX3" fmla="*/ 0 w 2895600"/>
              <a:gd name="connsiteY3" fmla="*/ 222578 h 222578"/>
              <a:gd name="connsiteX4" fmla="*/ 0 w 2895600"/>
              <a:gd name="connsiteY4" fmla="*/ 0 h 2225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95600" h="222578">
                <a:moveTo>
                  <a:pt x="0" y="0"/>
                </a:moveTo>
                <a:lnTo>
                  <a:pt x="2895600" y="0"/>
                </a:lnTo>
                <a:lnTo>
                  <a:pt x="2895600" y="222578"/>
                </a:lnTo>
                <a:lnTo>
                  <a:pt x="0" y="222578"/>
                </a:lnTo>
                <a:lnTo>
                  <a:pt x="0" y="0"/>
                </a:lnTo>
                <a:close/>
              </a:path>
            </a:pathLst>
          </a:custGeom>
        </p:spPr>
        <p:txBody>
          <a:bodyPr/>
          <a:lstStyle/>
          <a:p>
            <a:endParaRPr lang="en-US" dirty="0"/>
          </a:p>
        </p:txBody>
      </p:sp>
      <p:sp>
        <p:nvSpPr>
          <p:cNvPr id="8" name="Slide Number Placeholder 16"/>
          <p:cNvSpPr>
            <a:spLocks noGrp="1"/>
          </p:cNvSpPr>
          <p:nvPr>
            <p:ph type="sldNum" sz="quarter" idx="4"/>
          </p:nvPr>
        </p:nvSpPr>
        <p:spPr>
          <a:xfrm>
            <a:off x="6553200" y="6498897"/>
            <a:ext cx="2133600" cy="222578"/>
          </a:xfrm>
          <a:prstGeom prst="rect">
            <a:avLst/>
          </a:prstGeom>
        </p:spPr>
        <p:txBody>
          <a:bodyPr vert="horz" lIns="91440" tIns="45720" rIns="91440" bIns="45720" rtlCol="0" anchor="ctr"/>
          <a:lstStyle>
            <a:lvl1pPr algn="r">
              <a:defRPr sz="1000">
                <a:solidFill>
                  <a:schemeClr val="tx1">
                    <a:tint val="75000"/>
                  </a:schemeClr>
                </a:solidFill>
              </a:defRPr>
            </a:lvl1pPr>
          </a:lstStyle>
          <a:p>
            <a:fld id="{7C690F11-132E-E54B-AD6C-C5C68F5B319F}"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a:xfrm>
            <a:off x="3124200" y="6498897"/>
            <a:ext cx="2895600" cy="222578"/>
          </a:xfrm>
          <a:custGeom>
            <a:avLst/>
            <a:gdLst>
              <a:gd name="connsiteX0" fmla="*/ 0 w 2895600"/>
              <a:gd name="connsiteY0" fmla="*/ 0 h 222578"/>
              <a:gd name="connsiteX1" fmla="*/ 2895600 w 2895600"/>
              <a:gd name="connsiteY1" fmla="*/ 0 h 222578"/>
              <a:gd name="connsiteX2" fmla="*/ 2895600 w 2895600"/>
              <a:gd name="connsiteY2" fmla="*/ 222578 h 222578"/>
              <a:gd name="connsiteX3" fmla="*/ 0 w 2895600"/>
              <a:gd name="connsiteY3" fmla="*/ 222578 h 222578"/>
              <a:gd name="connsiteX4" fmla="*/ 0 w 2895600"/>
              <a:gd name="connsiteY4" fmla="*/ 0 h 2225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95600" h="222578">
                <a:moveTo>
                  <a:pt x="0" y="0"/>
                </a:moveTo>
                <a:lnTo>
                  <a:pt x="2895600" y="0"/>
                </a:lnTo>
                <a:lnTo>
                  <a:pt x="2895600" y="222578"/>
                </a:lnTo>
                <a:lnTo>
                  <a:pt x="0" y="222578"/>
                </a:lnTo>
                <a:lnTo>
                  <a:pt x="0" y="0"/>
                </a:lnTo>
                <a:close/>
              </a:path>
            </a:pathLst>
          </a:custGeom>
        </p:spPr>
        <p:txBody>
          <a:bodyPr/>
          <a:lstStyle/>
          <a:p>
            <a:endParaRPr lang="en-US" dirty="0"/>
          </a:p>
        </p:txBody>
      </p:sp>
      <p:sp>
        <p:nvSpPr>
          <p:cNvPr id="8" name="Slide Number Placeholder 16"/>
          <p:cNvSpPr>
            <a:spLocks noGrp="1"/>
          </p:cNvSpPr>
          <p:nvPr>
            <p:ph type="sldNum" sz="quarter" idx="4"/>
          </p:nvPr>
        </p:nvSpPr>
        <p:spPr>
          <a:xfrm>
            <a:off x="6553200" y="6498897"/>
            <a:ext cx="2133600" cy="222578"/>
          </a:xfrm>
          <a:prstGeom prst="rect">
            <a:avLst/>
          </a:prstGeom>
        </p:spPr>
        <p:txBody>
          <a:bodyPr vert="horz" lIns="91440" tIns="45720" rIns="91440" bIns="45720" rtlCol="0" anchor="ctr"/>
          <a:lstStyle>
            <a:lvl1pPr algn="r">
              <a:defRPr sz="1000">
                <a:solidFill>
                  <a:schemeClr val="tx1">
                    <a:tint val="75000"/>
                  </a:schemeClr>
                </a:solidFill>
              </a:defRPr>
            </a:lvl1pPr>
          </a:lstStyle>
          <a:p>
            <a:fld id="{7C690F11-132E-E54B-AD6C-C5C68F5B319F}" type="slidenum">
              <a:rPr lang="en-US" smtClean="0"/>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a:xfrm>
            <a:off x="3124200" y="6498897"/>
            <a:ext cx="2895600" cy="222578"/>
          </a:xfrm>
          <a:custGeom>
            <a:avLst/>
            <a:gdLst>
              <a:gd name="connsiteX0" fmla="*/ 0 w 2895600"/>
              <a:gd name="connsiteY0" fmla="*/ 0 h 222578"/>
              <a:gd name="connsiteX1" fmla="*/ 2895600 w 2895600"/>
              <a:gd name="connsiteY1" fmla="*/ 0 h 222578"/>
              <a:gd name="connsiteX2" fmla="*/ 2895600 w 2895600"/>
              <a:gd name="connsiteY2" fmla="*/ 222578 h 222578"/>
              <a:gd name="connsiteX3" fmla="*/ 0 w 2895600"/>
              <a:gd name="connsiteY3" fmla="*/ 222578 h 222578"/>
              <a:gd name="connsiteX4" fmla="*/ 0 w 2895600"/>
              <a:gd name="connsiteY4" fmla="*/ 0 h 2225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95600" h="222578">
                <a:moveTo>
                  <a:pt x="0" y="0"/>
                </a:moveTo>
                <a:lnTo>
                  <a:pt x="2895600" y="0"/>
                </a:lnTo>
                <a:lnTo>
                  <a:pt x="2895600" y="222578"/>
                </a:lnTo>
                <a:lnTo>
                  <a:pt x="0" y="222578"/>
                </a:lnTo>
                <a:lnTo>
                  <a:pt x="0" y="0"/>
                </a:lnTo>
                <a:close/>
              </a:path>
            </a:pathLst>
          </a:custGeom>
        </p:spPr>
        <p:txBody>
          <a:bodyPr/>
          <a:lstStyle/>
          <a:p>
            <a:endParaRPr lang="en-US" dirty="0"/>
          </a:p>
        </p:txBody>
      </p:sp>
      <p:sp>
        <p:nvSpPr>
          <p:cNvPr id="7" name="Slide Number Placeholder 16"/>
          <p:cNvSpPr>
            <a:spLocks noGrp="1"/>
          </p:cNvSpPr>
          <p:nvPr>
            <p:ph type="sldNum" sz="quarter" idx="4"/>
          </p:nvPr>
        </p:nvSpPr>
        <p:spPr>
          <a:xfrm>
            <a:off x="6553200" y="6498897"/>
            <a:ext cx="2133600" cy="222578"/>
          </a:xfrm>
          <a:prstGeom prst="rect">
            <a:avLst/>
          </a:prstGeom>
        </p:spPr>
        <p:txBody>
          <a:bodyPr vert="horz" lIns="91440" tIns="45720" rIns="91440" bIns="45720" rtlCol="0" anchor="ctr"/>
          <a:lstStyle>
            <a:lvl1pPr algn="r">
              <a:defRPr sz="1000">
                <a:solidFill>
                  <a:schemeClr val="tx1">
                    <a:tint val="75000"/>
                  </a:schemeClr>
                </a:solidFill>
              </a:defRPr>
            </a:lvl1pPr>
          </a:lstStyle>
          <a:p>
            <a:fld id="{7C690F11-132E-E54B-AD6C-C5C68F5B319F}" type="slidenum">
              <a:rPr lang="en-US" smtClean="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684560"/>
            <a:ext cx="2057400" cy="5441603"/>
          </a:xfrm>
        </p:spPr>
        <p:txBody>
          <a:bodyPr vert="eaVert"/>
          <a:lstStyle/>
          <a:p>
            <a:r>
              <a:rPr lang="en-US" dirty="0" smtClean="0"/>
              <a:t>Click to edit Master title style</a:t>
            </a:r>
            <a:endParaRPr lang="en-US" dirty="0"/>
          </a:p>
        </p:txBody>
      </p:sp>
      <p:sp>
        <p:nvSpPr>
          <p:cNvPr id="3" name="Vertical Text Placeholder 2"/>
          <p:cNvSpPr>
            <a:spLocks noGrp="1"/>
          </p:cNvSpPr>
          <p:nvPr>
            <p:ph type="body" orient="vert" idx="1"/>
          </p:nvPr>
        </p:nvSpPr>
        <p:spPr>
          <a:xfrm>
            <a:off x="457200" y="684560"/>
            <a:ext cx="6019800" cy="5441603"/>
          </a:xfrm>
        </p:spPr>
        <p:txBody>
          <a:bodyPr vert="eaVert"/>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a:xfrm>
            <a:off x="3124200" y="6498897"/>
            <a:ext cx="2895600" cy="222578"/>
          </a:xfrm>
          <a:custGeom>
            <a:avLst/>
            <a:gdLst>
              <a:gd name="connsiteX0" fmla="*/ 0 w 2895600"/>
              <a:gd name="connsiteY0" fmla="*/ 0 h 222578"/>
              <a:gd name="connsiteX1" fmla="*/ 2895600 w 2895600"/>
              <a:gd name="connsiteY1" fmla="*/ 0 h 222578"/>
              <a:gd name="connsiteX2" fmla="*/ 2895600 w 2895600"/>
              <a:gd name="connsiteY2" fmla="*/ 222578 h 222578"/>
              <a:gd name="connsiteX3" fmla="*/ 0 w 2895600"/>
              <a:gd name="connsiteY3" fmla="*/ 222578 h 222578"/>
              <a:gd name="connsiteX4" fmla="*/ 0 w 2895600"/>
              <a:gd name="connsiteY4" fmla="*/ 0 h 2225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95600" h="222578">
                <a:moveTo>
                  <a:pt x="0" y="0"/>
                </a:moveTo>
                <a:lnTo>
                  <a:pt x="2895600" y="0"/>
                </a:lnTo>
                <a:lnTo>
                  <a:pt x="2895600" y="222578"/>
                </a:lnTo>
                <a:lnTo>
                  <a:pt x="0" y="222578"/>
                </a:lnTo>
                <a:lnTo>
                  <a:pt x="0" y="0"/>
                </a:lnTo>
                <a:close/>
              </a:path>
            </a:pathLst>
          </a:custGeom>
        </p:spPr>
        <p:txBody>
          <a:bodyPr/>
          <a:lstStyle/>
          <a:p>
            <a:endParaRPr lang="en-US" dirty="0"/>
          </a:p>
        </p:txBody>
      </p:sp>
      <p:sp>
        <p:nvSpPr>
          <p:cNvPr id="7" name="Slide Number Placeholder 16"/>
          <p:cNvSpPr>
            <a:spLocks noGrp="1"/>
          </p:cNvSpPr>
          <p:nvPr>
            <p:ph type="sldNum" sz="quarter" idx="4"/>
          </p:nvPr>
        </p:nvSpPr>
        <p:spPr>
          <a:xfrm>
            <a:off x="6553200" y="6498897"/>
            <a:ext cx="2133600" cy="222578"/>
          </a:xfrm>
          <a:prstGeom prst="rect">
            <a:avLst/>
          </a:prstGeom>
        </p:spPr>
        <p:txBody>
          <a:bodyPr vert="horz" lIns="91440" tIns="45720" rIns="91440" bIns="45720" rtlCol="0" anchor="ctr"/>
          <a:lstStyle>
            <a:lvl1pPr algn="r">
              <a:defRPr sz="1000">
                <a:solidFill>
                  <a:schemeClr val="tx1">
                    <a:tint val="75000"/>
                  </a:schemeClr>
                </a:solidFill>
              </a:defRPr>
            </a:lvl1pPr>
          </a:lstStyle>
          <a:p>
            <a:fld id="{7C690F11-132E-E54B-AD6C-C5C68F5B319F}"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1" name="Date Placeholder 10"/>
          <p:cNvSpPr>
            <a:spLocks noGrp="1"/>
          </p:cNvSpPr>
          <p:nvPr>
            <p:ph type="dt" sz="half" idx="10"/>
          </p:nvPr>
        </p:nvSpPr>
        <p:spPr/>
        <p:txBody>
          <a:bodyPr/>
          <a:lstStyle/>
          <a:p>
            <a:endParaRPr lang="en-US" dirty="0"/>
          </a:p>
        </p:txBody>
      </p:sp>
      <p:sp>
        <p:nvSpPr>
          <p:cNvPr id="12" name="Slide Number Placeholder 11"/>
          <p:cNvSpPr>
            <a:spLocks noGrp="1"/>
          </p:cNvSpPr>
          <p:nvPr>
            <p:ph type="sldNum" sz="quarter" idx="11"/>
          </p:nvPr>
        </p:nvSpPr>
        <p:spPr/>
        <p:txBody>
          <a:bodyPr/>
          <a:lstStyle/>
          <a:p>
            <a:fld id="{7C690F11-132E-E54B-AD6C-C5C68F5B319F}" type="slidenum">
              <a:rPr lang="en-US" smtClean="0"/>
              <a:pPr/>
              <a:t>‹#›</a:t>
            </a:fld>
            <a:endParaRPr lang="en-US" dirty="0"/>
          </a:p>
        </p:txBody>
      </p:sp>
      <p:sp>
        <p:nvSpPr>
          <p:cNvPr id="13" name="Footer Placeholder 12"/>
          <p:cNvSpPr>
            <a:spLocks noGrp="1"/>
          </p:cNvSpPr>
          <p:nvPr>
            <p:ph type="ftr" sz="quarter" idx="12"/>
          </p:nvPr>
        </p:nvSpPr>
        <p:spPr/>
        <p:txBody>
          <a:bodyPr/>
          <a:lstStyle/>
          <a:p>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823492" y="2130425"/>
            <a:ext cx="7634707" cy="1470025"/>
          </a:xfrm>
        </p:spPr>
        <p:txBody>
          <a:bodyPr/>
          <a:lstStyle/>
          <a:p>
            <a:r>
              <a:rPr lang="en-US" dirty="0"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a:xfrm>
            <a:off x="3124200" y="6498897"/>
            <a:ext cx="2895600" cy="222578"/>
          </a:xfrm>
          <a:custGeom>
            <a:avLst/>
            <a:gdLst>
              <a:gd name="connsiteX0" fmla="*/ 0 w 2895600"/>
              <a:gd name="connsiteY0" fmla="*/ 0 h 222578"/>
              <a:gd name="connsiteX1" fmla="*/ 2895600 w 2895600"/>
              <a:gd name="connsiteY1" fmla="*/ 0 h 222578"/>
              <a:gd name="connsiteX2" fmla="*/ 2895600 w 2895600"/>
              <a:gd name="connsiteY2" fmla="*/ 222578 h 222578"/>
              <a:gd name="connsiteX3" fmla="*/ 0 w 2895600"/>
              <a:gd name="connsiteY3" fmla="*/ 222578 h 222578"/>
              <a:gd name="connsiteX4" fmla="*/ 0 w 2895600"/>
              <a:gd name="connsiteY4" fmla="*/ 0 h 2225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95600" h="222578">
                <a:moveTo>
                  <a:pt x="0" y="0"/>
                </a:moveTo>
                <a:lnTo>
                  <a:pt x="2895600" y="0"/>
                </a:lnTo>
                <a:lnTo>
                  <a:pt x="2895600" y="222578"/>
                </a:lnTo>
                <a:lnTo>
                  <a:pt x="0" y="222578"/>
                </a:lnTo>
                <a:lnTo>
                  <a:pt x="0" y="0"/>
                </a:lnTo>
                <a:close/>
              </a:path>
            </a:pathLst>
          </a:custGeom>
        </p:spPr>
        <p:txBody>
          <a:bodyPr/>
          <a:lstStyle/>
          <a:p>
            <a:endParaRPr lang="en-US" dirty="0"/>
          </a:p>
        </p:txBody>
      </p:sp>
      <p:sp>
        <p:nvSpPr>
          <p:cNvPr id="9" name="Slide Number Placeholder 16"/>
          <p:cNvSpPr>
            <a:spLocks noGrp="1"/>
          </p:cNvSpPr>
          <p:nvPr>
            <p:ph type="sldNum" sz="quarter" idx="4"/>
          </p:nvPr>
        </p:nvSpPr>
        <p:spPr>
          <a:xfrm>
            <a:off x="6553200" y="6498897"/>
            <a:ext cx="2133600" cy="222578"/>
          </a:xfrm>
          <a:prstGeom prst="rect">
            <a:avLst/>
          </a:prstGeom>
        </p:spPr>
        <p:txBody>
          <a:bodyPr vert="horz" lIns="91440" tIns="45720" rIns="91440" bIns="45720" rtlCol="0" anchor="ctr"/>
          <a:lstStyle>
            <a:lvl1pPr algn="r">
              <a:defRPr sz="1000">
                <a:solidFill>
                  <a:schemeClr val="tx1">
                    <a:tint val="75000"/>
                  </a:schemeClr>
                </a:solidFill>
              </a:defRPr>
            </a:lvl1pPr>
          </a:lstStyle>
          <a:p>
            <a:fld id="{7C690F11-132E-E54B-AD6C-C5C68F5B319F}" type="slidenum">
              <a:rPr lang="en-US" smtClean="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endParaRPr lang="en-US" dirty="0"/>
          </a:p>
        </p:txBody>
      </p:sp>
      <p:sp>
        <p:nvSpPr>
          <p:cNvPr id="9" name="Footer Placeholder 8"/>
          <p:cNvSpPr>
            <a:spLocks noGrp="1"/>
          </p:cNvSpPr>
          <p:nvPr>
            <p:ph type="ftr" sz="quarter" idx="12"/>
          </p:nvPr>
        </p:nvSpPr>
        <p:spPr>
          <a:xfrm>
            <a:off x="3124200" y="6498897"/>
            <a:ext cx="2895600" cy="222578"/>
          </a:xfrm>
          <a:custGeom>
            <a:avLst/>
            <a:gdLst>
              <a:gd name="connsiteX0" fmla="*/ 0 w 2895600"/>
              <a:gd name="connsiteY0" fmla="*/ 0 h 222578"/>
              <a:gd name="connsiteX1" fmla="*/ 2895600 w 2895600"/>
              <a:gd name="connsiteY1" fmla="*/ 0 h 222578"/>
              <a:gd name="connsiteX2" fmla="*/ 2895600 w 2895600"/>
              <a:gd name="connsiteY2" fmla="*/ 222578 h 222578"/>
              <a:gd name="connsiteX3" fmla="*/ 0 w 2895600"/>
              <a:gd name="connsiteY3" fmla="*/ 222578 h 222578"/>
              <a:gd name="connsiteX4" fmla="*/ 0 w 2895600"/>
              <a:gd name="connsiteY4" fmla="*/ 0 h 2225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95600" h="222578">
                <a:moveTo>
                  <a:pt x="0" y="0"/>
                </a:moveTo>
                <a:lnTo>
                  <a:pt x="2895600" y="0"/>
                </a:lnTo>
                <a:lnTo>
                  <a:pt x="2895600" y="222578"/>
                </a:lnTo>
                <a:lnTo>
                  <a:pt x="0" y="222578"/>
                </a:lnTo>
                <a:lnTo>
                  <a:pt x="0" y="0"/>
                </a:lnTo>
                <a:close/>
              </a:path>
            </a:pathLst>
          </a:custGeom>
        </p:spPr>
        <p:txBody>
          <a:bodyPr/>
          <a:lstStyle/>
          <a:p>
            <a:endParaRPr lang="en-US" dirty="0"/>
          </a:p>
        </p:txBody>
      </p:sp>
      <p:sp>
        <p:nvSpPr>
          <p:cNvPr id="10" name="Slide Number Placeholder 16"/>
          <p:cNvSpPr>
            <a:spLocks noGrp="1"/>
          </p:cNvSpPr>
          <p:nvPr>
            <p:ph type="sldNum" sz="quarter" idx="4"/>
          </p:nvPr>
        </p:nvSpPr>
        <p:spPr>
          <a:xfrm>
            <a:off x="6553200" y="6498897"/>
            <a:ext cx="2133600" cy="222578"/>
          </a:xfrm>
          <a:prstGeom prst="rect">
            <a:avLst/>
          </a:prstGeom>
        </p:spPr>
        <p:txBody>
          <a:bodyPr vert="horz" lIns="91440" tIns="45720" rIns="91440" bIns="45720" rtlCol="0" anchor="ctr"/>
          <a:lstStyle>
            <a:lvl1pPr algn="r">
              <a:defRPr sz="1000">
                <a:solidFill>
                  <a:schemeClr val="tx1">
                    <a:tint val="75000"/>
                  </a:schemeClr>
                </a:solidFill>
              </a:defRPr>
            </a:lvl1pPr>
          </a:lstStyle>
          <a:p>
            <a:fld id="{7C690F11-132E-E54B-AD6C-C5C68F5B319F}"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a:xfrm>
            <a:off x="3124200" y="6498897"/>
            <a:ext cx="2895600" cy="222578"/>
          </a:xfrm>
          <a:custGeom>
            <a:avLst/>
            <a:gdLst>
              <a:gd name="connsiteX0" fmla="*/ 0 w 2895600"/>
              <a:gd name="connsiteY0" fmla="*/ 0 h 222578"/>
              <a:gd name="connsiteX1" fmla="*/ 2895600 w 2895600"/>
              <a:gd name="connsiteY1" fmla="*/ 0 h 222578"/>
              <a:gd name="connsiteX2" fmla="*/ 2895600 w 2895600"/>
              <a:gd name="connsiteY2" fmla="*/ 222578 h 222578"/>
              <a:gd name="connsiteX3" fmla="*/ 0 w 2895600"/>
              <a:gd name="connsiteY3" fmla="*/ 222578 h 222578"/>
              <a:gd name="connsiteX4" fmla="*/ 0 w 2895600"/>
              <a:gd name="connsiteY4" fmla="*/ 0 h 2225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95600" h="222578">
                <a:moveTo>
                  <a:pt x="0" y="0"/>
                </a:moveTo>
                <a:lnTo>
                  <a:pt x="2895600" y="0"/>
                </a:lnTo>
                <a:lnTo>
                  <a:pt x="2895600" y="222578"/>
                </a:lnTo>
                <a:lnTo>
                  <a:pt x="0" y="222578"/>
                </a:lnTo>
                <a:lnTo>
                  <a:pt x="0" y="0"/>
                </a:lnTo>
                <a:close/>
              </a:path>
            </a:pathLst>
          </a:custGeom>
        </p:spPr>
        <p:txBody>
          <a:bodyPr/>
          <a:lstStyle/>
          <a:p>
            <a:endParaRPr lang="en-US" dirty="0"/>
          </a:p>
        </p:txBody>
      </p:sp>
      <p:sp>
        <p:nvSpPr>
          <p:cNvPr id="7" name="Slide Number Placeholder 16"/>
          <p:cNvSpPr>
            <a:spLocks noGrp="1"/>
          </p:cNvSpPr>
          <p:nvPr>
            <p:ph type="sldNum" sz="quarter" idx="4"/>
          </p:nvPr>
        </p:nvSpPr>
        <p:spPr>
          <a:xfrm>
            <a:off x="6553200" y="6498897"/>
            <a:ext cx="2133600" cy="222578"/>
          </a:xfrm>
          <a:prstGeom prst="rect">
            <a:avLst/>
          </a:prstGeom>
        </p:spPr>
        <p:txBody>
          <a:bodyPr vert="horz" lIns="91440" tIns="45720" rIns="91440" bIns="45720" rtlCol="0" anchor="ctr"/>
          <a:lstStyle>
            <a:lvl1pPr algn="r">
              <a:defRPr sz="1000">
                <a:solidFill>
                  <a:schemeClr val="tx1">
                    <a:tint val="75000"/>
                  </a:schemeClr>
                </a:solidFill>
              </a:defRPr>
            </a:lvl1pPr>
          </a:lstStyle>
          <a:p>
            <a:fld id="{7C690F11-132E-E54B-AD6C-C5C68F5B319F}"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788275" y="1600200"/>
            <a:ext cx="3888827"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808484" y="1600200"/>
            <a:ext cx="3878316"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a:xfrm>
            <a:off x="3124200" y="6498897"/>
            <a:ext cx="2895600" cy="222578"/>
          </a:xfrm>
          <a:custGeom>
            <a:avLst/>
            <a:gdLst>
              <a:gd name="connsiteX0" fmla="*/ 0 w 2895600"/>
              <a:gd name="connsiteY0" fmla="*/ 0 h 222578"/>
              <a:gd name="connsiteX1" fmla="*/ 2895600 w 2895600"/>
              <a:gd name="connsiteY1" fmla="*/ 0 h 222578"/>
              <a:gd name="connsiteX2" fmla="*/ 2895600 w 2895600"/>
              <a:gd name="connsiteY2" fmla="*/ 222578 h 222578"/>
              <a:gd name="connsiteX3" fmla="*/ 0 w 2895600"/>
              <a:gd name="connsiteY3" fmla="*/ 222578 h 222578"/>
              <a:gd name="connsiteX4" fmla="*/ 0 w 2895600"/>
              <a:gd name="connsiteY4" fmla="*/ 0 h 2225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95600" h="222578">
                <a:moveTo>
                  <a:pt x="0" y="0"/>
                </a:moveTo>
                <a:lnTo>
                  <a:pt x="2895600" y="0"/>
                </a:lnTo>
                <a:lnTo>
                  <a:pt x="2895600" y="222578"/>
                </a:lnTo>
                <a:lnTo>
                  <a:pt x="0" y="222578"/>
                </a:lnTo>
                <a:lnTo>
                  <a:pt x="0" y="0"/>
                </a:lnTo>
                <a:close/>
              </a:path>
            </a:pathLst>
          </a:custGeom>
        </p:spPr>
        <p:txBody>
          <a:bodyPr/>
          <a:lstStyle/>
          <a:p>
            <a:endParaRPr lang="en-US" dirty="0"/>
          </a:p>
        </p:txBody>
      </p:sp>
      <p:sp>
        <p:nvSpPr>
          <p:cNvPr id="8" name="Slide Number Placeholder 16"/>
          <p:cNvSpPr>
            <a:spLocks noGrp="1"/>
          </p:cNvSpPr>
          <p:nvPr>
            <p:ph type="sldNum" sz="quarter" idx="4"/>
          </p:nvPr>
        </p:nvSpPr>
        <p:spPr>
          <a:xfrm>
            <a:off x="6553200" y="6498897"/>
            <a:ext cx="2133600" cy="222578"/>
          </a:xfrm>
          <a:prstGeom prst="rect">
            <a:avLst/>
          </a:prstGeom>
        </p:spPr>
        <p:txBody>
          <a:bodyPr vert="horz" lIns="91440" tIns="45720" rIns="91440" bIns="45720" rtlCol="0" anchor="ctr"/>
          <a:lstStyle>
            <a:lvl1pPr algn="r">
              <a:defRPr sz="1000">
                <a:solidFill>
                  <a:schemeClr val="tx1">
                    <a:tint val="75000"/>
                  </a:schemeClr>
                </a:solidFill>
              </a:defRPr>
            </a:lvl1pPr>
          </a:lstStyle>
          <a:p>
            <a:fld id="{7C690F11-132E-E54B-AD6C-C5C68F5B319F}"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788276" y="1535113"/>
            <a:ext cx="405346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788276" y="2174875"/>
            <a:ext cx="405346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4841744" y="1535113"/>
            <a:ext cx="4028172"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4841744" y="2174875"/>
            <a:ext cx="4028172"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Date Placeholder 6"/>
          <p:cNvSpPr>
            <a:spLocks noGrp="1"/>
          </p:cNvSpPr>
          <p:nvPr>
            <p:ph type="dt" sz="half" idx="10"/>
          </p:nvPr>
        </p:nvSpPr>
        <p:spPr/>
        <p:txBody>
          <a:bodyPr/>
          <a:lstStyle/>
          <a:p>
            <a:endParaRPr lang="en-US" dirty="0"/>
          </a:p>
        </p:txBody>
      </p:sp>
      <p:sp>
        <p:nvSpPr>
          <p:cNvPr id="8" name="Footer Placeholder 7"/>
          <p:cNvSpPr>
            <a:spLocks noGrp="1"/>
          </p:cNvSpPr>
          <p:nvPr>
            <p:ph type="ftr" sz="quarter" idx="11"/>
          </p:nvPr>
        </p:nvSpPr>
        <p:spPr>
          <a:xfrm>
            <a:off x="3124200" y="6498897"/>
            <a:ext cx="2895600" cy="222578"/>
          </a:xfrm>
          <a:custGeom>
            <a:avLst/>
            <a:gdLst>
              <a:gd name="connsiteX0" fmla="*/ 0 w 2895600"/>
              <a:gd name="connsiteY0" fmla="*/ 0 h 222578"/>
              <a:gd name="connsiteX1" fmla="*/ 2895600 w 2895600"/>
              <a:gd name="connsiteY1" fmla="*/ 0 h 222578"/>
              <a:gd name="connsiteX2" fmla="*/ 2895600 w 2895600"/>
              <a:gd name="connsiteY2" fmla="*/ 222578 h 222578"/>
              <a:gd name="connsiteX3" fmla="*/ 0 w 2895600"/>
              <a:gd name="connsiteY3" fmla="*/ 222578 h 222578"/>
              <a:gd name="connsiteX4" fmla="*/ 0 w 2895600"/>
              <a:gd name="connsiteY4" fmla="*/ 0 h 2225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95600" h="222578">
                <a:moveTo>
                  <a:pt x="0" y="0"/>
                </a:moveTo>
                <a:lnTo>
                  <a:pt x="2895600" y="0"/>
                </a:lnTo>
                <a:lnTo>
                  <a:pt x="2895600" y="222578"/>
                </a:lnTo>
                <a:lnTo>
                  <a:pt x="0" y="222578"/>
                </a:lnTo>
                <a:lnTo>
                  <a:pt x="0" y="0"/>
                </a:lnTo>
                <a:close/>
              </a:path>
            </a:pathLst>
          </a:custGeom>
        </p:spPr>
        <p:txBody>
          <a:bodyPr/>
          <a:lstStyle/>
          <a:p>
            <a:endParaRPr lang="en-US" dirty="0"/>
          </a:p>
        </p:txBody>
      </p:sp>
      <p:sp>
        <p:nvSpPr>
          <p:cNvPr id="10" name="Slide Number Placeholder 16"/>
          <p:cNvSpPr>
            <a:spLocks noGrp="1"/>
          </p:cNvSpPr>
          <p:nvPr>
            <p:ph type="sldNum" sz="quarter" idx="12"/>
          </p:nvPr>
        </p:nvSpPr>
        <p:spPr>
          <a:xfrm>
            <a:off x="6553200" y="6498897"/>
            <a:ext cx="2133600" cy="222578"/>
          </a:xfrm>
          <a:prstGeom prst="rect">
            <a:avLst/>
          </a:prstGeom>
        </p:spPr>
        <p:txBody>
          <a:bodyPr vert="horz" lIns="91440" tIns="45720" rIns="91440" bIns="45720" rtlCol="0" anchor="ctr"/>
          <a:lstStyle>
            <a:lvl1pPr algn="r">
              <a:defRPr sz="1000">
                <a:solidFill>
                  <a:schemeClr val="tx1">
                    <a:tint val="75000"/>
                  </a:schemeClr>
                </a:solidFill>
              </a:defRPr>
            </a:lvl1pPr>
          </a:lstStyle>
          <a:p>
            <a:fld id="{7C690F11-132E-E54B-AD6C-C5C68F5B319F}"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endParaRPr lang="en-US" dirty="0"/>
          </a:p>
        </p:txBody>
      </p:sp>
      <p:sp>
        <p:nvSpPr>
          <p:cNvPr id="4" name="Footer Placeholder 3"/>
          <p:cNvSpPr>
            <a:spLocks noGrp="1"/>
          </p:cNvSpPr>
          <p:nvPr>
            <p:ph type="ftr" sz="quarter" idx="11"/>
          </p:nvPr>
        </p:nvSpPr>
        <p:spPr>
          <a:xfrm>
            <a:off x="3124200" y="6498897"/>
            <a:ext cx="2895600" cy="222578"/>
          </a:xfrm>
          <a:custGeom>
            <a:avLst/>
            <a:gdLst>
              <a:gd name="connsiteX0" fmla="*/ 0 w 2895600"/>
              <a:gd name="connsiteY0" fmla="*/ 0 h 222578"/>
              <a:gd name="connsiteX1" fmla="*/ 2895600 w 2895600"/>
              <a:gd name="connsiteY1" fmla="*/ 0 h 222578"/>
              <a:gd name="connsiteX2" fmla="*/ 2895600 w 2895600"/>
              <a:gd name="connsiteY2" fmla="*/ 222578 h 222578"/>
              <a:gd name="connsiteX3" fmla="*/ 0 w 2895600"/>
              <a:gd name="connsiteY3" fmla="*/ 222578 h 222578"/>
              <a:gd name="connsiteX4" fmla="*/ 0 w 2895600"/>
              <a:gd name="connsiteY4" fmla="*/ 0 h 2225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95600" h="222578">
                <a:moveTo>
                  <a:pt x="0" y="0"/>
                </a:moveTo>
                <a:lnTo>
                  <a:pt x="2895600" y="0"/>
                </a:lnTo>
                <a:lnTo>
                  <a:pt x="2895600" y="222578"/>
                </a:lnTo>
                <a:lnTo>
                  <a:pt x="0" y="222578"/>
                </a:lnTo>
                <a:lnTo>
                  <a:pt x="0" y="0"/>
                </a:lnTo>
                <a:close/>
              </a:path>
            </a:pathLst>
          </a:custGeom>
        </p:spPr>
        <p:txBody>
          <a:bodyPr/>
          <a:lstStyle/>
          <a:p>
            <a:endParaRPr lang="en-US" dirty="0"/>
          </a:p>
        </p:txBody>
      </p:sp>
      <p:sp>
        <p:nvSpPr>
          <p:cNvPr id="6" name="Slide Number Placeholder 16"/>
          <p:cNvSpPr>
            <a:spLocks noGrp="1"/>
          </p:cNvSpPr>
          <p:nvPr>
            <p:ph type="sldNum" sz="quarter" idx="4"/>
          </p:nvPr>
        </p:nvSpPr>
        <p:spPr>
          <a:xfrm>
            <a:off x="6553200" y="6498897"/>
            <a:ext cx="2133600" cy="222578"/>
          </a:xfrm>
          <a:prstGeom prst="rect">
            <a:avLst/>
          </a:prstGeom>
        </p:spPr>
        <p:txBody>
          <a:bodyPr vert="horz" lIns="91440" tIns="45720" rIns="91440" bIns="45720" rtlCol="0" anchor="ctr"/>
          <a:lstStyle>
            <a:lvl1pPr algn="r">
              <a:defRPr sz="1000">
                <a:solidFill>
                  <a:schemeClr val="tx1">
                    <a:tint val="75000"/>
                  </a:schemeClr>
                </a:solidFill>
              </a:defRPr>
            </a:lvl1pPr>
          </a:lstStyle>
          <a:p>
            <a:fld id="{7C690F11-132E-E54B-AD6C-C5C68F5B319F}"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dirty="0"/>
          </a:p>
        </p:txBody>
      </p:sp>
      <p:sp>
        <p:nvSpPr>
          <p:cNvPr id="3" name="Footer Placeholder 2"/>
          <p:cNvSpPr>
            <a:spLocks noGrp="1"/>
          </p:cNvSpPr>
          <p:nvPr>
            <p:ph type="ftr" sz="quarter" idx="11"/>
          </p:nvPr>
        </p:nvSpPr>
        <p:spPr>
          <a:xfrm>
            <a:off x="3124200" y="6498897"/>
            <a:ext cx="2895600" cy="222578"/>
          </a:xfrm>
          <a:custGeom>
            <a:avLst/>
            <a:gdLst>
              <a:gd name="connsiteX0" fmla="*/ 0 w 2895600"/>
              <a:gd name="connsiteY0" fmla="*/ 0 h 222578"/>
              <a:gd name="connsiteX1" fmla="*/ 2895600 w 2895600"/>
              <a:gd name="connsiteY1" fmla="*/ 0 h 222578"/>
              <a:gd name="connsiteX2" fmla="*/ 2895600 w 2895600"/>
              <a:gd name="connsiteY2" fmla="*/ 222578 h 222578"/>
              <a:gd name="connsiteX3" fmla="*/ 0 w 2895600"/>
              <a:gd name="connsiteY3" fmla="*/ 222578 h 222578"/>
              <a:gd name="connsiteX4" fmla="*/ 0 w 2895600"/>
              <a:gd name="connsiteY4" fmla="*/ 0 h 2225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95600" h="222578">
                <a:moveTo>
                  <a:pt x="0" y="0"/>
                </a:moveTo>
                <a:lnTo>
                  <a:pt x="2895600" y="0"/>
                </a:lnTo>
                <a:lnTo>
                  <a:pt x="2895600" y="222578"/>
                </a:lnTo>
                <a:lnTo>
                  <a:pt x="0" y="222578"/>
                </a:lnTo>
                <a:lnTo>
                  <a:pt x="0" y="0"/>
                </a:lnTo>
                <a:close/>
              </a:path>
            </a:pathLst>
          </a:custGeom>
        </p:spPr>
        <p:txBody>
          <a:bodyPr/>
          <a:lstStyle/>
          <a:p>
            <a:endParaRPr lang="en-US" dirty="0"/>
          </a:p>
        </p:txBody>
      </p:sp>
      <p:sp>
        <p:nvSpPr>
          <p:cNvPr id="5" name="Slide Number Placeholder 16"/>
          <p:cNvSpPr>
            <a:spLocks noGrp="1"/>
          </p:cNvSpPr>
          <p:nvPr>
            <p:ph type="sldNum" sz="quarter" idx="4"/>
          </p:nvPr>
        </p:nvSpPr>
        <p:spPr>
          <a:xfrm>
            <a:off x="6553200" y="6498897"/>
            <a:ext cx="2133600" cy="222578"/>
          </a:xfrm>
          <a:prstGeom prst="rect">
            <a:avLst/>
          </a:prstGeom>
        </p:spPr>
        <p:txBody>
          <a:bodyPr vert="horz" lIns="91440" tIns="45720" rIns="91440" bIns="45720" rtlCol="0" anchor="ctr"/>
          <a:lstStyle>
            <a:lvl1pPr algn="r">
              <a:defRPr sz="1000">
                <a:solidFill>
                  <a:schemeClr val="tx1">
                    <a:tint val="75000"/>
                  </a:schemeClr>
                </a:solidFill>
              </a:defRPr>
            </a:lvl1pPr>
          </a:lstStyle>
          <a:p>
            <a:fld id="{7C690F11-132E-E54B-AD6C-C5C68F5B319F}"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9.xml"/><Relationship Id="rId13" Type="http://schemas.openxmlformats.org/officeDocument/2006/relationships/theme" Target="../theme/theme2.xml"/><Relationship Id="rId3" Type="http://schemas.openxmlformats.org/officeDocument/2006/relationships/slideLayout" Target="../slideLayouts/slideLayout4.xml"/><Relationship Id="rId7" Type="http://schemas.openxmlformats.org/officeDocument/2006/relationships/slideLayout" Target="../slideLayouts/slideLayout8.xml"/><Relationship Id="rId12" Type="http://schemas.openxmlformats.org/officeDocument/2006/relationships/slideLayout" Target="../slideLayouts/slideLayout13.xml"/><Relationship Id="rId2" Type="http://schemas.openxmlformats.org/officeDocument/2006/relationships/slideLayout" Target="../slideLayouts/slideLayout3.xml"/><Relationship Id="rId16"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slideLayout" Target="../slideLayouts/slideLayout7.xml"/><Relationship Id="rId11" Type="http://schemas.openxmlformats.org/officeDocument/2006/relationships/slideLayout" Target="../slideLayouts/slideLayout12.xml"/><Relationship Id="rId5" Type="http://schemas.openxmlformats.org/officeDocument/2006/relationships/slideLayout" Target="../slideLayouts/slideLayout6.xml"/><Relationship Id="rId15" Type="http://schemas.openxmlformats.org/officeDocument/2006/relationships/image" Target="../media/image4.png"/><Relationship Id="rId10" Type="http://schemas.openxmlformats.org/officeDocument/2006/relationships/slideLayout" Target="../slideLayouts/slideLayout11.xml"/><Relationship Id="rId4" Type="http://schemas.openxmlformats.org/officeDocument/2006/relationships/slideLayout" Target="../slideLayouts/slideLayout5.xml"/><Relationship Id="rId9" Type="http://schemas.openxmlformats.org/officeDocument/2006/relationships/slideLayout" Target="../slideLayouts/slideLayout10.xml"/><Relationship Id="rId14" Type="http://schemas.openxmlformats.org/officeDocument/2006/relationships/image" Target="../media/image6.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descr="MEP-lines.png"/>
          <p:cNvPicPr>
            <a:picLocks noChangeAspect="1"/>
          </p:cNvPicPr>
          <p:nvPr/>
        </p:nvPicPr>
        <p:blipFill>
          <a:blip r:embed="rId3"/>
          <a:stretch>
            <a:fillRect/>
          </a:stretch>
        </p:blipFill>
        <p:spPr>
          <a:xfrm>
            <a:off x="2331706" y="481719"/>
            <a:ext cx="6812294" cy="6391669"/>
          </a:xfrm>
          <a:prstGeom prst="rect">
            <a:avLst/>
          </a:prstGeom>
        </p:spPr>
      </p:pic>
      <p:pic>
        <p:nvPicPr>
          <p:cNvPr id="8" name="Picture 7" descr="MEP_logo_text_nist_logo_3015.png"/>
          <p:cNvPicPr>
            <a:picLocks noChangeAspect="1"/>
          </p:cNvPicPr>
          <p:nvPr/>
        </p:nvPicPr>
        <p:blipFill>
          <a:blip r:embed="rId4"/>
          <a:stretch>
            <a:fillRect/>
          </a:stretch>
        </p:blipFill>
        <p:spPr>
          <a:xfrm>
            <a:off x="788276" y="723900"/>
            <a:ext cx="3819526" cy="1263650"/>
          </a:xfrm>
          <a:prstGeom prst="rect">
            <a:avLst/>
          </a:prstGeom>
        </p:spPr>
      </p:pic>
      <p:pic>
        <p:nvPicPr>
          <p:cNvPr id="9" name="Picture 8" descr="Untitled-1.png"/>
          <p:cNvPicPr>
            <a:picLocks noChangeAspect="1"/>
          </p:cNvPicPr>
          <p:nvPr/>
        </p:nvPicPr>
        <p:blipFill>
          <a:blip r:embed="rId5"/>
          <a:stretch>
            <a:fillRect/>
          </a:stretch>
        </p:blipFill>
        <p:spPr>
          <a:xfrm>
            <a:off x="649727" y="6675094"/>
            <a:ext cx="7916150" cy="114582"/>
          </a:xfrm>
          <a:prstGeom prst="rect">
            <a:avLst/>
          </a:prstGeom>
        </p:spPr>
      </p:pic>
      <p:pic>
        <p:nvPicPr>
          <p:cNvPr id="10" name="Picture 9" descr="MEP-LOGO-MEP.png"/>
          <p:cNvPicPr>
            <a:picLocks noChangeAspect="1"/>
          </p:cNvPicPr>
          <p:nvPr/>
        </p:nvPicPr>
        <p:blipFill>
          <a:blip r:embed="rId6"/>
          <a:stretch>
            <a:fillRect/>
          </a:stretch>
        </p:blipFill>
        <p:spPr>
          <a:xfrm>
            <a:off x="8686800" y="6447033"/>
            <a:ext cx="273269" cy="385485"/>
          </a:xfrm>
          <a:prstGeom prst="rect">
            <a:avLst/>
          </a:prstGeom>
        </p:spPr>
      </p:pic>
      <p:pic>
        <p:nvPicPr>
          <p:cNvPr id="11" name="Picture 10" descr="MEP-NEW-LOOK-LEFT-SIDE.png"/>
          <p:cNvPicPr>
            <a:picLocks noChangeAspect="1"/>
          </p:cNvPicPr>
          <p:nvPr/>
        </p:nvPicPr>
        <p:blipFill>
          <a:blip r:embed="rId7"/>
          <a:stretch>
            <a:fillRect/>
          </a:stretch>
        </p:blipFill>
        <p:spPr>
          <a:xfrm>
            <a:off x="137473" y="122622"/>
            <a:ext cx="556881" cy="2934138"/>
          </a:xfrm>
          <a:prstGeom prst="rect">
            <a:avLst/>
          </a:prstGeom>
        </p:spPr>
      </p:pic>
      <p:sp>
        <p:nvSpPr>
          <p:cNvPr id="12" name="Rectangle 11"/>
          <p:cNvSpPr/>
          <p:nvPr/>
        </p:nvSpPr>
        <p:spPr>
          <a:xfrm>
            <a:off x="761999" y="122622"/>
            <a:ext cx="8171793" cy="481723"/>
          </a:xfrm>
          <a:prstGeom prst="rect">
            <a:avLst/>
          </a:prstGeom>
          <a:solidFill>
            <a:srgbClr val="0D73A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cSld>
  <p:clrMap bg1="lt1" tx1="dk1" bg2="lt2" tx2="dk2" accent1="accent1" accent2="accent2" accent3="accent3" accent4="accent4" accent5="accent5" accent6="accent6" hlink="hlink" folHlink="folHlink"/>
  <p:sldLayoutIdLst>
    <p:sldLayoutId id="2147483649" r:id="rId1"/>
  </p:sldLayoutIdLst>
  <p:hf hd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88276" y="683172"/>
            <a:ext cx="7898524" cy="734466"/>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788276" y="1600200"/>
            <a:ext cx="7898524"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457200" y="6498897"/>
            <a:ext cx="2133600" cy="222578"/>
          </a:xfrm>
          <a:prstGeom prst="rect">
            <a:avLst/>
          </a:prstGeom>
        </p:spPr>
        <p:txBody>
          <a:bodyPr vert="horz" lIns="91440" tIns="45720" rIns="91440" bIns="45720" rtlCol="0" anchor="ctr"/>
          <a:lstStyle>
            <a:lvl1pPr algn="l">
              <a:defRPr sz="1000">
                <a:solidFill>
                  <a:schemeClr val="tx1">
                    <a:tint val="75000"/>
                  </a:schemeClr>
                </a:solidFill>
              </a:defRPr>
            </a:lvl1pPr>
          </a:lstStyle>
          <a:p>
            <a:endParaRPr lang="en-US" dirty="0"/>
          </a:p>
        </p:txBody>
      </p:sp>
      <p:cxnSp>
        <p:nvCxnSpPr>
          <p:cNvPr id="7" name="Straight Connector 6"/>
          <p:cNvCxnSpPr/>
          <p:nvPr/>
        </p:nvCxnSpPr>
        <p:spPr>
          <a:xfrm>
            <a:off x="0" y="6417662"/>
            <a:ext cx="9144000" cy="1"/>
          </a:xfrm>
          <a:prstGeom prst="line">
            <a:avLst/>
          </a:prstGeom>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rot="5400000">
            <a:off x="8002987" y="6638229"/>
            <a:ext cx="441131" cy="1588"/>
          </a:xfrm>
          <a:prstGeom prst="line">
            <a:avLst/>
          </a:prstGeom>
        </p:spPr>
        <p:style>
          <a:lnRef idx="1">
            <a:schemeClr val="accent1"/>
          </a:lnRef>
          <a:fillRef idx="0">
            <a:schemeClr val="accent1"/>
          </a:fillRef>
          <a:effectRef idx="0">
            <a:schemeClr val="accent1"/>
          </a:effectRef>
          <a:fontRef idx="minor">
            <a:schemeClr val="tx1"/>
          </a:fontRef>
        </p:style>
      </p:cxnSp>
      <p:pic>
        <p:nvPicPr>
          <p:cNvPr id="9" name="Picture 8" descr="MEP-WORDING-PPT.jpg"/>
          <p:cNvPicPr>
            <a:picLocks noChangeAspect="1"/>
          </p:cNvPicPr>
          <p:nvPr/>
        </p:nvPicPr>
        <p:blipFill>
          <a:blip r:embed="rId14"/>
          <a:stretch>
            <a:fillRect/>
          </a:stretch>
        </p:blipFill>
        <p:spPr>
          <a:xfrm>
            <a:off x="788276" y="262939"/>
            <a:ext cx="7216497" cy="159548"/>
          </a:xfrm>
          <a:prstGeom prst="rect">
            <a:avLst/>
          </a:prstGeom>
        </p:spPr>
      </p:pic>
      <p:pic>
        <p:nvPicPr>
          <p:cNvPr id="10" name="Picture 9" descr="MEP-LOGO-MEP.png"/>
          <p:cNvPicPr>
            <a:picLocks noChangeAspect="1"/>
          </p:cNvPicPr>
          <p:nvPr/>
        </p:nvPicPr>
        <p:blipFill>
          <a:blip r:embed="rId15"/>
          <a:stretch>
            <a:fillRect/>
          </a:stretch>
        </p:blipFill>
        <p:spPr>
          <a:xfrm>
            <a:off x="8686800" y="6447033"/>
            <a:ext cx="273269" cy="385485"/>
          </a:xfrm>
          <a:prstGeom prst="rect">
            <a:avLst/>
          </a:prstGeom>
        </p:spPr>
      </p:pic>
      <p:pic>
        <p:nvPicPr>
          <p:cNvPr id="11" name="Picture 10" descr="MEP-NEW-LOOK-LEFT-SIDE.png"/>
          <p:cNvPicPr>
            <a:picLocks noChangeAspect="1"/>
          </p:cNvPicPr>
          <p:nvPr/>
        </p:nvPicPr>
        <p:blipFill>
          <a:blip r:embed="rId16"/>
          <a:stretch>
            <a:fillRect/>
          </a:stretch>
        </p:blipFill>
        <p:spPr>
          <a:xfrm>
            <a:off x="137473" y="122622"/>
            <a:ext cx="556881" cy="2934138"/>
          </a:xfrm>
          <a:prstGeom prst="rect">
            <a:avLst/>
          </a:prstGeom>
        </p:spPr>
      </p:pic>
      <p:sp>
        <p:nvSpPr>
          <p:cNvPr id="15" name="Footer Placeholder 14"/>
          <p:cNvSpPr>
            <a:spLocks noGrp="1"/>
          </p:cNvSpPr>
          <p:nvPr>
            <p:ph type="ftr" sz="quarter" idx="3"/>
          </p:nvPr>
        </p:nvSpPr>
        <p:spPr>
          <a:xfrm>
            <a:off x="3124200" y="6498897"/>
            <a:ext cx="2895600" cy="222578"/>
          </a:xfrm>
          <a:prstGeom prst="rect">
            <a:avLst/>
          </a:prstGeom>
        </p:spPr>
        <p:txBody>
          <a:bodyPr vert="horz" lIns="91440" tIns="45720" rIns="91440" bIns="45720" rtlCol="0" anchor="ctr"/>
          <a:lstStyle>
            <a:lvl1pPr marL="0" algn="ctr" defTabSz="457200" rtl="0" eaLnBrk="1" latinLnBrk="0" hangingPunct="1">
              <a:defRPr lang="en-US" sz="1000" kern="1200" dirty="0">
                <a:solidFill>
                  <a:schemeClr val="tx1">
                    <a:tint val="75000"/>
                  </a:schemeClr>
                </a:solidFill>
                <a:latin typeface="+mn-lt"/>
                <a:ea typeface="+mn-ea"/>
                <a:cs typeface="+mn-cs"/>
              </a:defRPr>
            </a:lvl1pPr>
          </a:lstStyle>
          <a:p>
            <a:endParaRPr lang="en-US" dirty="0"/>
          </a:p>
        </p:txBody>
      </p:sp>
      <p:sp>
        <p:nvSpPr>
          <p:cNvPr id="17" name="Slide Number Placeholder 16"/>
          <p:cNvSpPr>
            <a:spLocks noGrp="1"/>
          </p:cNvSpPr>
          <p:nvPr>
            <p:ph type="sldNum" sz="quarter" idx="4"/>
          </p:nvPr>
        </p:nvSpPr>
        <p:spPr>
          <a:xfrm>
            <a:off x="6553200" y="6498897"/>
            <a:ext cx="2133600" cy="222578"/>
          </a:xfrm>
          <a:prstGeom prst="rect">
            <a:avLst/>
          </a:prstGeom>
        </p:spPr>
        <p:txBody>
          <a:bodyPr vert="horz" lIns="91440" tIns="45720" rIns="91440" bIns="45720" rtlCol="0" anchor="ctr"/>
          <a:lstStyle>
            <a:lvl1pPr algn="r">
              <a:defRPr sz="1000">
                <a:solidFill>
                  <a:schemeClr val="tx1">
                    <a:tint val="75000"/>
                  </a:schemeClr>
                </a:solidFill>
              </a:defRPr>
            </a:lvl1pPr>
          </a:lstStyle>
          <a:p>
            <a:fld id="{7C690F11-132E-E54B-AD6C-C5C68F5B319F}"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62" r:id="rId1"/>
    <p:sldLayoutId id="2147483661" r:id="rId2"/>
    <p:sldLayoutId id="2147483672" r:id="rId3"/>
    <p:sldLayoutId id="2147483663" r:id="rId4"/>
    <p:sldLayoutId id="2147483664" r:id="rId5"/>
    <p:sldLayoutId id="2147483665" r:id="rId6"/>
    <p:sldLayoutId id="2147483666" r:id="rId7"/>
    <p:sldLayoutId id="2147483667" r:id="rId8"/>
    <p:sldLayoutId id="2147483668" r:id="rId9"/>
    <p:sldLayoutId id="2147483669" r:id="rId10"/>
    <p:sldLayoutId id="2147483670" r:id="rId11"/>
    <p:sldLayoutId id="2147483671" r:id="rId12"/>
  </p:sldLayoutIdLst>
  <p:hf hd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9.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hyperlink" Target="http://www.nist.gov/mep/innovation.cfm" TargetMode="External"/><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3" Type="http://schemas.openxmlformats.org/officeDocument/2006/relationships/hyperlink" Target="http://innovationengineeringlabs.com/blog/" TargetMode="External"/><Relationship Id="rId2" Type="http://schemas.openxmlformats.org/officeDocument/2006/relationships/image" Target="../media/image11.png"/><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4.jpeg"/><Relationship Id="rId1" Type="http://schemas.openxmlformats.org/officeDocument/2006/relationships/slideLayout" Target="../slideLayouts/slideLayout2.xml"/><Relationship Id="rId5" Type="http://schemas.openxmlformats.org/officeDocument/2006/relationships/image" Target="../media/image13.jpeg"/><Relationship Id="rId4" Type="http://schemas.openxmlformats.org/officeDocument/2006/relationships/image" Target="../media/image15.png"/></Relationships>
</file>

<file path=ppt/slides/_rels/slide15.xml.rels><?xml version="1.0" encoding="UTF-8" standalone="yes"?>
<Relationships xmlns="http://schemas.openxmlformats.org/package/2006/relationships"><Relationship Id="rId2" Type="http://schemas.openxmlformats.org/officeDocument/2006/relationships/hyperlink" Target="http://www.osec.doc.gov/oam/grants_management/policy/doc_grants_manual/default.htm" TargetMode="Externa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hyperlink" Target="http://www.grants.gov/" TargetMode="Externa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www.nist.gov/mep" TargetMode="External"/><Relationship Id="rId2" Type="http://schemas.openxmlformats.org/officeDocument/2006/relationships/hyperlink" Target="mailto:Diane.Henderson@nist.gov" TargetMode="Externa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hyperlink" Target="http://www.fms.treas.gov/asap/index.html"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hyperlink" Target="mailto:christopher.hunton@nist.gov" TargetMode="External"/><Relationship Id="rId2" Type="http://schemas.openxmlformats.org/officeDocument/2006/relationships/hyperlink" Target="mailto:diane.henderson@nist.gov" TargetMode="External"/><Relationship Id="rId1" Type="http://schemas.openxmlformats.org/officeDocument/2006/relationships/slideLayout" Target="../slideLayouts/slideLayout2.xml"/><Relationship Id="rId4" Type="http://schemas.openxmlformats.org/officeDocument/2006/relationships/hyperlink" Target="mailto:melinda.chukran@nist.gov"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685800" y="1066800"/>
            <a:ext cx="6781800" cy="2133600"/>
          </a:xfrm>
          <a:prstGeom prst="rect">
            <a:avLst/>
          </a:prstGeom>
        </p:spPr>
        <p:txBody>
          <a:bodyPr wrap="square">
            <a:normAutofit fontScale="97500" lnSpcReduction="10000"/>
          </a:bodyPr>
          <a:lstStyle>
            <a:lvl1pPr algn="l" defTabSz="457200" rtl="0" eaLnBrk="1" latinLnBrk="0" hangingPunct="1">
              <a:spcBef>
                <a:spcPct val="0"/>
              </a:spcBef>
              <a:buNone/>
              <a:defRPr sz="4400" kern="1200">
                <a:solidFill>
                  <a:schemeClr val="tx1"/>
                </a:solidFill>
                <a:latin typeface="+mj-lt"/>
                <a:ea typeface="+mj-ea"/>
                <a:cs typeface="+mj-cs"/>
              </a:defRPr>
            </a:lvl1pPr>
          </a:lstStyle>
          <a:p>
            <a:pPr algn="ctr">
              <a:defRPr/>
            </a:pPr>
            <a:r>
              <a:rPr lang="en-US" sz="3100" dirty="0" smtClean="0"/>
              <a:t/>
            </a:r>
            <a:br>
              <a:rPr lang="en-US" sz="3100" dirty="0" smtClean="0"/>
            </a:br>
            <a:r>
              <a:rPr lang="en-US" sz="3100" dirty="0" smtClean="0"/>
              <a:t/>
            </a:r>
            <a:br>
              <a:rPr lang="en-US" sz="3100" dirty="0" smtClean="0"/>
            </a:br>
            <a:r>
              <a:rPr lang="en-US" sz="3100" dirty="0" smtClean="0"/>
              <a:t/>
            </a:r>
            <a:br>
              <a:rPr lang="en-US" sz="3100" dirty="0" smtClean="0"/>
            </a:br>
            <a:r>
              <a:rPr lang="en-US" sz="3100" dirty="0" smtClean="0"/>
              <a:t/>
            </a:r>
            <a:br>
              <a:rPr lang="en-US" sz="3100" dirty="0" smtClean="0"/>
            </a:br>
            <a:endParaRPr lang="en-US" sz="2000" dirty="0"/>
          </a:p>
        </p:txBody>
      </p:sp>
      <p:sp>
        <p:nvSpPr>
          <p:cNvPr id="2" name="Title 1"/>
          <p:cNvSpPr>
            <a:spLocks noGrp="1"/>
          </p:cNvSpPr>
          <p:nvPr>
            <p:ph type="ctrTitle"/>
          </p:nvPr>
        </p:nvSpPr>
        <p:spPr>
          <a:xfrm>
            <a:off x="1285149" y="2362234"/>
            <a:ext cx="6749142" cy="3763357"/>
          </a:xfrm>
        </p:spPr>
        <p:txBody>
          <a:bodyPr/>
          <a:lstStyle/>
          <a:p>
            <a:pPr algn="ctr"/>
            <a:r>
              <a:rPr lang="en-US" sz="2000" dirty="0"/>
              <a:t>WELCOME </a:t>
            </a:r>
            <a:r>
              <a:rPr lang="en-US" sz="2000" dirty="0" smtClean="0"/>
              <a:t/>
            </a:r>
            <a:br>
              <a:rPr lang="en-US" sz="2000" dirty="0" smtClean="0"/>
            </a:br>
            <a:r>
              <a:rPr lang="en-US" sz="2000" dirty="0"/>
              <a:t/>
            </a:r>
            <a:br>
              <a:rPr lang="en-US" sz="2000" dirty="0"/>
            </a:br>
            <a:r>
              <a:rPr lang="en-US" sz="2000" dirty="0"/>
              <a:t>Informational Webinar – March 19, </a:t>
            </a:r>
            <a:r>
              <a:rPr lang="en-US" sz="2000" dirty="0" smtClean="0"/>
              <a:t>2012</a:t>
            </a:r>
            <a:r>
              <a:rPr lang="en-US" sz="2000" dirty="0"/>
              <a:t/>
            </a:r>
            <a:br>
              <a:rPr lang="en-US" sz="2000" dirty="0"/>
            </a:br>
            <a:r>
              <a:rPr lang="en-US" sz="2000" dirty="0"/>
              <a:t/>
            </a:r>
            <a:br>
              <a:rPr lang="en-US" sz="2000" dirty="0"/>
            </a:br>
            <a:r>
              <a:rPr lang="en-US" sz="2000" dirty="0"/>
              <a:t>Federal Funding Opportunity: 2012-NIST-MEP-SD-AND-KY-01</a:t>
            </a:r>
            <a:br>
              <a:rPr lang="en-US" sz="2000" dirty="0"/>
            </a:br>
            <a:r>
              <a:rPr lang="en-US" sz="2000" dirty="0"/>
              <a:t/>
            </a:r>
            <a:br>
              <a:rPr lang="en-US" sz="2000" dirty="0"/>
            </a:br>
            <a:r>
              <a:rPr lang="en-US" sz="2000" dirty="0"/>
              <a:t>National Institute of Standards and Technology (NIST)</a:t>
            </a:r>
            <a:br>
              <a:rPr lang="en-US" sz="2000" dirty="0"/>
            </a:br>
            <a:r>
              <a:rPr lang="en-US" sz="2000" dirty="0"/>
              <a:t>Manufacturing Extension Partnership (MEP) </a:t>
            </a:r>
            <a:br>
              <a:rPr lang="en-US" sz="2000" dirty="0"/>
            </a:br>
            <a:r>
              <a:rPr lang="en-US" sz="2000" dirty="0"/>
              <a:t/>
            </a:r>
            <a:br>
              <a:rPr lang="en-US" sz="2000" dirty="0"/>
            </a:br>
            <a:r>
              <a:rPr lang="en-US" sz="2000" dirty="0" smtClean="0"/>
              <a:t>Aimee </a:t>
            </a:r>
            <a:r>
              <a:rPr lang="en-US" sz="2000" dirty="0"/>
              <a:t>Dobrzeniecki, </a:t>
            </a:r>
            <a:r>
              <a:rPr lang="en-US" sz="2000" dirty="0" smtClean="0"/>
              <a:t>Deputy Director, NIST MEP</a:t>
            </a:r>
            <a:br>
              <a:rPr lang="en-US" sz="2000" dirty="0" smtClean="0"/>
            </a:br>
            <a:r>
              <a:rPr lang="en-US" sz="2000" dirty="0" smtClean="0"/>
              <a:t>Bill </a:t>
            </a:r>
            <a:r>
              <a:rPr lang="en-US" sz="2000" dirty="0"/>
              <a:t>Kinser, Director, Center Operations, NIST </a:t>
            </a:r>
            <a:r>
              <a:rPr lang="en-US" sz="2000" dirty="0" smtClean="0"/>
              <a:t>MEP</a:t>
            </a:r>
            <a:br>
              <a:rPr lang="en-US" sz="2000" dirty="0" smtClean="0"/>
            </a:br>
            <a:r>
              <a:rPr lang="en-US" sz="2000" dirty="0" smtClean="0"/>
              <a:t>Diane </a:t>
            </a:r>
            <a:r>
              <a:rPr lang="en-US" sz="2000" dirty="0"/>
              <a:t>Henderson, Federal Program Officer, NIST MEP</a:t>
            </a:r>
            <a:br>
              <a:rPr lang="en-US" sz="2000" dirty="0"/>
            </a:br>
            <a:r>
              <a:rPr lang="en-US" sz="2000" dirty="0"/>
              <a:t/>
            </a:r>
            <a:br>
              <a:rPr lang="en-US" sz="2000" dirty="0"/>
            </a:br>
            <a:endParaRPr lang="en-US" sz="2000" dirty="0"/>
          </a:p>
        </p:txBody>
      </p:sp>
      <p:sp>
        <p:nvSpPr>
          <p:cNvPr id="6" name="Title 1"/>
          <p:cNvSpPr txBox="1">
            <a:spLocks/>
          </p:cNvSpPr>
          <p:nvPr/>
        </p:nvSpPr>
        <p:spPr>
          <a:xfrm>
            <a:off x="1427076" y="4280639"/>
            <a:ext cx="6172112" cy="1765876"/>
          </a:xfrm>
          <a:prstGeom prst="rect">
            <a:avLst/>
          </a:prstGeom>
        </p:spPr>
        <p:txBody>
          <a:bodyPr/>
          <a:lstStyle>
            <a:lvl1pPr algn="l" defTabSz="457200" rtl="0" eaLnBrk="1" latinLnBrk="0" hangingPunct="1">
              <a:spcBef>
                <a:spcPct val="0"/>
              </a:spcBef>
              <a:buNone/>
              <a:defRPr sz="4400" kern="1200">
                <a:solidFill>
                  <a:schemeClr val="tx1"/>
                </a:solidFill>
                <a:latin typeface="+mj-lt"/>
                <a:ea typeface="+mj-ea"/>
                <a:cs typeface="+mj-cs"/>
              </a:defRPr>
            </a:lvl1pPr>
          </a:lstStyle>
          <a:p>
            <a:pPr eaLnBrk="0" hangingPunct="0">
              <a:lnSpc>
                <a:spcPct val="90000"/>
              </a:lnSpc>
              <a:spcBef>
                <a:spcPct val="30000"/>
              </a:spcBef>
              <a:spcAft>
                <a:spcPct val="0"/>
              </a:spcAft>
              <a:defRPr/>
            </a:pPr>
            <a:endParaRPr lang="en-US" sz="2000"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838200" y="533400"/>
            <a:ext cx="8077200" cy="861774"/>
          </a:xfrm>
          <a:prstGeom prst="rect">
            <a:avLst/>
          </a:prstGeom>
          <a:noFill/>
        </p:spPr>
        <p:txBody>
          <a:bodyPr wrap="square" rtlCol="0">
            <a:spAutoFit/>
          </a:bodyPr>
          <a:lstStyle/>
          <a:p>
            <a:r>
              <a:rPr lang="en-US" sz="3200" b="1" dirty="0" smtClean="0">
                <a:solidFill>
                  <a:prstClr val="black"/>
                </a:solidFill>
                <a:latin typeface="Arial Narrow" pitchFamily="34" charset="0"/>
              </a:rPr>
              <a:t>Five Components of the Center Innovation Plan</a:t>
            </a:r>
          </a:p>
          <a:p>
            <a:endParaRPr lang="en-US" dirty="0">
              <a:solidFill>
                <a:prstClr val="black"/>
              </a:solidFill>
            </a:endParaRPr>
          </a:p>
        </p:txBody>
      </p:sp>
      <p:graphicFrame>
        <p:nvGraphicFramePr>
          <p:cNvPr id="6" name="Content Placeholder 1"/>
          <p:cNvGraphicFramePr>
            <a:graphicFrameLocks/>
          </p:cNvGraphicFramePr>
          <p:nvPr>
            <p:extLst>
              <p:ext uri="{D42A27DB-BD31-4B8C-83A1-F6EECF244321}">
                <p14:modId xmlns:p14="http://schemas.microsoft.com/office/powerpoint/2010/main" val="255437010"/>
              </p:ext>
            </p:extLst>
          </p:nvPr>
        </p:nvGraphicFramePr>
        <p:xfrm>
          <a:off x="762000" y="1219200"/>
          <a:ext cx="8055428" cy="510540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Slide Number Placeholder 6"/>
          <p:cNvSpPr>
            <a:spLocks noGrp="1"/>
          </p:cNvSpPr>
          <p:nvPr>
            <p:ph type="sldNum" sz="quarter" idx="4"/>
          </p:nvPr>
        </p:nvSpPr>
        <p:spPr/>
        <p:txBody>
          <a:bodyPr/>
          <a:lstStyle/>
          <a:p>
            <a:fld id="{7C690F11-132E-E54B-AD6C-C5C68F5B319F}" type="slidenum">
              <a:rPr lang="en-US" sz="1800" b="1" smtClean="0">
                <a:solidFill>
                  <a:prstClr val="black">
                    <a:tint val="75000"/>
                  </a:prstClr>
                </a:solidFill>
                <a:latin typeface="Arial Narrow Bold" pitchFamily="34" charset="0"/>
                <a:cs typeface="Arial"/>
              </a:rPr>
              <a:pPr/>
              <a:t>10</a:t>
            </a:fld>
            <a:endParaRPr lang="en-US" sz="1800" b="1" dirty="0">
              <a:solidFill>
                <a:prstClr val="black">
                  <a:tint val="75000"/>
                </a:prstClr>
              </a:solidFill>
              <a:latin typeface="Arial Narrow Bold" pitchFamily="34" charset="0"/>
              <a:cs typeface="Arial"/>
            </a:endParaRPr>
          </a:p>
        </p:txBody>
      </p:sp>
    </p:spTree>
    <p:extLst>
      <p:ext uri="{BB962C8B-B14F-4D97-AF65-F5344CB8AC3E}">
        <p14:creationId xmlns:p14="http://schemas.microsoft.com/office/powerpoint/2010/main" val="239665526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109708" y="644850"/>
            <a:ext cx="6205491" cy="584775"/>
          </a:xfrm>
          <a:prstGeom prst="rect">
            <a:avLst/>
          </a:prstGeom>
          <a:noFill/>
        </p:spPr>
        <p:txBody>
          <a:bodyPr wrap="square" rtlCol="0">
            <a:spAutoFit/>
          </a:bodyPr>
          <a:lstStyle/>
          <a:p>
            <a:r>
              <a:rPr lang="en-US" sz="3200" b="1" dirty="0">
                <a:solidFill>
                  <a:prstClr val="black"/>
                </a:solidFill>
              </a:rPr>
              <a:t>MEP Innovation </a:t>
            </a:r>
            <a:r>
              <a:rPr lang="en-US" sz="3200" b="1" dirty="0" smtClean="0">
                <a:solidFill>
                  <a:prstClr val="black"/>
                </a:solidFill>
              </a:rPr>
              <a:t>Approach</a:t>
            </a:r>
            <a:endParaRPr lang="en-US" sz="3200" b="1" dirty="0">
              <a:solidFill>
                <a:prstClr val="black"/>
              </a:solidFill>
            </a:endParaRPr>
          </a:p>
        </p:txBody>
      </p:sp>
      <p:sp>
        <p:nvSpPr>
          <p:cNvPr id="5" name="TextBox 4"/>
          <p:cNvSpPr txBox="1"/>
          <p:nvPr/>
        </p:nvSpPr>
        <p:spPr>
          <a:xfrm>
            <a:off x="1109708" y="1207363"/>
            <a:ext cx="7509191" cy="3093154"/>
          </a:xfrm>
          <a:prstGeom prst="rect">
            <a:avLst/>
          </a:prstGeom>
          <a:noFill/>
        </p:spPr>
        <p:txBody>
          <a:bodyPr wrap="square" rtlCol="0">
            <a:spAutoFit/>
          </a:bodyPr>
          <a:lstStyle/>
          <a:p>
            <a:r>
              <a:rPr lang="en-US" b="1" dirty="0" smtClean="0">
                <a:solidFill>
                  <a:prstClr val="black"/>
                </a:solidFill>
              </a:rPr>
              <a:t>Innovation Engineering Leadership Institute (IELI)</a:t>
            </a:r>
            <a:r>
              <a:rPr lang="en-US" dirty="0" smtClean="0">
                <a:solidFill>
                  <a:prstClr val="black"/>
                </a:solidFill>
              </a:rPr>
              <a:t>:</a:t>
            </a:r>
          </a:p>
          <a:p>
            <a:pPr>
              <a:spcAft>
                <a:spcPts val="1800"/>
              </a:spcAft>
            </a:pPr>
            <a:r>
              <a:rPr lang="en-US" dirty="0" smtClean="0">
                <a:solidFill>
                  <a:prstClr val="black"/>
                </a:solidFill>
                <a:hlinkClick r:id="rId2"/>
              </a:rPr>
              <a:t>www.nist.gov/mep/innovation.cfm</a:t>
            </a:r>
            <a:endParaRPr lang="en-US" dirty="0">
              <a:solidFill>
                <a:prstClr val="black"/>
              </a:solidFill>
            </a:endParaRPr>
          </a:p>
          <a:p>
            <a:r>
              <a:rPr lang="en-US" b="1" dirty="0" smtClean="0">
                <a:solidFill>
                  <a:prstClr val="black"/>
                </a:solidFill>
              </a:rPr>
              <a:t>Innovation </a:t>
            </a:r>
            <a:r>
              <a:rPr lang="en-US" b="1" dirty="0">
                <a:solidFill>
                  <a:prstClr val="black"/>
                </a:solidFill>
              </a:rPr>
              <a:t>Engineering Management System</a:t>
            </a:r>
            <a:r>
              <a:rPr lang="en-US" dirty="0">
                <a:solidFill>
                  <a:prstClr val="black"/>
                </a:solidFill>
              </a:rPr>
              <a:t> accelerates a </a:t>
            </a:r>
            <a:r>
              <a:rPr lang="en-US" dirty="0" smtClean="0">
                <a:solidFill>
                  <a:prstClr val="black"/>
                </a:solidFill>
              </a:rPr>
              <a:t>company’s continuous </a:t>
            </a:r>
            <a:r>
              <a:rPr lang="en-US" dirty="0">
                <a:solidFill>
                  <a:prstClr val="black"/>
                </a:solidFill>
              </a:rPr>
              <a:t>flow of innovations - big and small to address your </a:t>
            </a:r>
            <a:r>
              <a:rPr lang="en-US" dirty="0" smtClean="0">
                <a:solidFill>
                  <a:prstClr val="black"/>
                </a:solidFill>
              </a:rPr>
              <a:t>Very </a:t>
            </a:r>
            <a:r>
              <a:rPr lang="en-US" dirty="0">
                <a:solidFill>
                  <a:prstClr val="black"/>
                </a:solidFill>
              </a:rPr>
              <a:t>Important Problems &amp; Opportunities. </a:t>
            </a:r>
            <a:endParaRPr lang="en-US" dirty="0" smtClean="0">
              <a:solidFill>
                <a:prstClr val="black"/>
              </a:solidFill>
            </a:endParaRPr>
          </a:p>
          <a:p>
            <a:pPr marL="742950" lvl="1" indent="-285750">
              <a:buFont typeface="Arial" pitchFamily="34" charset="0"/>
              <a:buChar char="•"/>
            </a:pPr>
            <a:r>
              <a:rPr lang="en-US" dirty="0" smtClean="0">
                <a:solidFill>
                  <a:prstClr val="black"/>
                </a:solidFill>
              </a:rPr>
              <a:t>Major </a:t>
            </a:r>
            <a:r>
              <a:rPr lang="en-US" dirty="0">
                <a:solidFill>
                  <a:prstClr val="black"/>
                </a:solidFill>
              </a:rPr>
              <a:t>innovation projects </a:t>
            </a:r>
            <a:r>
              <a:rPr lang="en-US" dirty="0" smtClean="0">
                <a:solidFill>
                  <a:prstClr val="black"/>
                </a:solidFill>
              </a:rPr>
              <a:t>impact sales </a:t>
            </a:r>
            <a:r>
              <a:rPr lang="en-US" dirty="0">
                <a:solidFill>
                  <a:prstClr val="black"/>
                </a:solidFill>
              </a:rPr>
              <a:t>and profits. </a:t>
            </a:r>
            <a:endParaRPr lang="en-US" dirty="0" smtClean="0">
              <a:solidFill>
                <a:prstClr val="black"/>
              </a:solidFill>
            </a:endParaRPr>
          </a:p>
          <a:p>
            <a:pPr marL="742950" lvl="1" indent="-285750">
              <a:buFont typeface="Arial" pitchFamily="34" charset="0"/>
              <a:buChar char="•"/>
            </a:pPr>
            <a:r>
              <a:rPr lang="en-US" dirty="0" smtClean="0">
                <a:solidFill>
                  <a:prstClr val="black"/>
                </a:solidFill>
              </a:rPr>
              <a:t>Minor </a:t>
            </a:r>
            <a:r>
              <a:rPr lang="en-US" dirty="0">
                <a:solidFill>
                  <a:prstClr val="black"/>
                </a:solidFill>
              </a:rPr>
              <a:t>projects help transform the culture. </a:t>
            </a:r>
            <a:endParaRPr lang="en-US" dirty="0" smtClean="0">
              <a:solidFill>
                <a:prstClr val="black"/>
              </a:solidFill>
            </a:endParaRPr>
          </a:p>
          <a:p>
            <a:r>
              <a:rPr lang="en-US" dirty="0" err="1" smtClean="0">
                <a:solidFill>
                  <a:prstClr val="black"/>
                </a:solidFill>
              </a:rPr>
              <a:t>Itʼs</a:t>
            </a:r>
            <a:r>
              <a:rPr lang="en-US" dirty="0" smtClean="0">
                <a:solidFill>
                  <a:prstClr val="black"/>
                </a:solidFill>
              </a:rPr>
              <a:t> </a:t>
            </a:r>
            <a:r>
              <a:rPr lang="en-US" dirty="0">
                <a:solidFill>
                  <a:prstClr val="black"/>
                </a:solidFill>
              </a:rPr>
              <a:t>a four-stage process of Define, Discover, Develop and Deliver. It integrates painlessly with classic project management systems such as Compression Planning, Stage-Gate, Design for 6 Sigma or </a:t>
            </a:r>
            <a:r>
              <a:rPr lang="en-US" dirty="0" err="1">
                <a:solidFill>
                  <a:prstClr val="black"/>
                </a:solidFill>
              </a:rPr>
              <a:t>Hoshin</a:t>
            </a:r>
            <a:r>
              <a:rPr lang="en-US" dirty="0">
                <a:solidFill>
                  <a:prstClr val="black"/>
                </a:solidFill>
              </a:rPr>
              <a:t> Planning. </a:t>
            </a:r>
          </a:p>
        </p:txBody>
      </p:sp>
      <p:pic>
        <p:nvPicPr>
          <p:cNvPr id="31" name="Picture 3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46207" y="4391949"/>
            <a:ext cx="5830955" cy="1997513"/>
          </a:xfrm>
          <a:prstGeom prst="rect">
            <a:avLst/>
          </a:prstGeom>
        </p:spPr>
      </p:pic>
      <p:sp>
        <p:nvSpPr>
          <p:cNvPr id="6" name="Slide Number Placeholder 6"/>
          <p:cNvSpPr>
            <a:spLocks noGrp="1"/>
          </p:cNvSpPr>
          <p:nvPr>
            <p:ph type="sldNum" sz="quarter" idx="4"/>
          </p:nvPr>
        </p:nvSpPr>
        <p:spPr>
          <a:xfrm>
            <a:off x="6553200" y="6498897"/>
            <a:ext cx="2133600" cy="222578"/>
          </a:xfrm>
        </p:spPr>
        <p:txBody>
          <a:bodyPr/>
          <a:lstStyle/>
          <a:p>
            <a:fld id="{7C690F11-132E-E54B-AD6C-C5C68F5B319F}" type="slidenum">
              <a:rPr lang="en-US" sz="1800" b="1" smtClean="0">
                <a:solidFill>
                  <a:prstClr val="black">
                    <a:tint val="75000"/>
                  </a:prstClr>
                </a:solidFill>
                <a:latin typeface="Arial Narrow Bold" pitchFamily="34" charset="0"/>
                <a:cs typeface="Arial"/>
              </a:rPr>
              <a:pPr/>
              <a:t>11</a:t>
            </a:fld>
            <a:endParaRPr lang="en-US" sz="1800" b="1" dirty="0">
              <a:solidFill>
                <a:prstClr val="black">
                  <a:tint val="75000"/>
                </a:prstClr>
              </a:solidFill>
              <a:latin typeface="Arial Narrow Bold" pitchFamily="34" charset="0"/>
              <a:cs typeface="Arial"/>
            </a:endParaRPr>
          </a:p>
        </p:txBody>
      </p:sp>
    </p:spTree>
    <p:extLst>
      <p:ext uri="{BB962C8B-B14F-4D97-AF65-F5344CB8AC3E}">
        <p14:creationId xmlns:p14="http://schemas.microsoft.com/office/powerpoint/2010/main" val="333972191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endParaRPr>
              <a:solidFill>
                <a:prstClr val="black">
                  <a:tint val="75000"/>
                </a:prstClr>
              </a:solidFill>
            </a:endParaRPr>
          </a:p>
        </p:txBody>
      </p:sp>
      <p:sp>
        <p:nvSpPr>
          <p:cNvPr id="3" name="Slide Number Placeholder 2"/>
          <p:cNvSpPr>
            <a:spLocks noGrp="1"/>
          </p:cNvSpPr>
          <p:nvPr>
            <p:ph type="sldNum" sz="quarter" idx="4"/>
          </p:nvPr>
        </p:nvSpPr>
        <p:spPr/>
        <p:txBody>
          <a:bodyPr/>
          <a:lstStyle/>
          <a:p>
            <a:fld id="{7C690F11-132E-E54B-AD6C-C5C68F5B319F}" type="slidenum">
              <a:rPr lang="en-US" sz="1800" b="1" smtClean="0">
                <a:solidFill>
                  <a:prstClr val="black">
                    <a:tint val="75000"/>
                  </a:prstClr>
                </a:solidFill>
                <a:latin typeface="Arial Narrow Bold" pitchFamily="34" charset="0"/>
              </a:rPr>
              <a:pPr/>
              <a:t>12</a:t>
            </a:fld>
            <a:endParaRPr lang="en-US" sz="1800" b="1" dirty="0">
              <a:solidFill>
                <a:prstClr val="black">
                  <a:tint val="75000"/>
                </a:prstClr>
              </a:solidFill>
              <a:latin typeface="Arial Narrow Bold" pitchFamily="34" charset="0"/>
            </a:endParaRPr>
          </a:p>
        </p:txBody>
      </p:sp>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3198" t="30547" r="25396" b="4887"/>
          <a:stretch/>
        </p:blipFill>
        <p:spPr bwMode="auto">
          <a:xfrm>
            <a:off x="798894" y="585919"/>
            <a:ext cx="7799126" cy="55100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p:nvPr/>
        </p:nvSpPr>
        <p:spPr>
          <a:xfrm>
            <a:off x="2570871" y="6103531"/>
            <a:ext cx="4414606" cy="369332"/>
          </a:xfrm>
          <a:prstGeom prst="rect">
            <a:avLst/>
          </a:prstGeom>
        </p:spPr>
        <p:txBody>
          <a:bodyPr wrap="none">
            <a:spAutoFit/>
          </a:bodyPr>
          <a:lstStyle/>
          <a:p>
            <a:r>
              <a:rPr lang="en-US" dirty="0">
                <a:solidFill>
                  <a:prstClr val="black"/>
                </a:solidFill>
                <a:hlinkClick r:id="rId3"/>
              </a:rPr>
              <a:t>http://innovationengineeringlabs.com/blog</a:t>
            </a:r>
            <a:r>
              <a:rPr lang="en-US" dirty="0" smtClean="0">
                <a:solidFill>
                  <a:prstClr val="black"/>
                </a:solidFill>
                <a:hlinkClick r:id="rId3"/>
              </a:rPr>
              <a:t>/</a:t>
            </a:r>
            <a:r>
              <a:rPr lang="en-US" dirty="0" smtClean="0">
                <a:solidFill>
                  <a:prstClr val="black"/>
                </a:solidFill>
              </a:rPr>
              <a:t> </a:t>
            </a:r>
          </a:p>
        </p:txBody>
      </p:sp>
    </p:spTree>
    <p:extLst>
      <p:ext uri="{BB962C8B-B14F-4D97-AF65-F5344CB8AC3E}">
        <p14:creationId xmlns:p14="http://schemas.microsoft.com/office/powerpoint/2010/main" val="17085574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Line 1"/>
          <p:cNvSpPr>
            <a:spLocks noChangeShapeType="1"/>
          </p:cNvSpPr>
          <p:nvPr/>
        </p:nvSpPr>
        <p:spPr bwMode="auto">
          <a:xfrm flipH="1">
            <a:off x="685354" y="6400354"/>
            <a:ext cx="8458646" cy="0"/>
          </a:xfrm>
          <a:prstGeom prst="line">
            <a:avLst/>
          </a:prstGeom>
          <a:noFill/>
          <a:ln w="13546">
            <a:solidFill>
              <a:srgbClr val="EEECE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64291" tIns="32146" rIns="64291" bIns="32146"/>
          <a:lstStyle/>
          <a:p>
            <a:endParaRPr lang="en-US">
              <a:solidFill>
                <a:prstClr val="black"/>
              </a:solidFill>
            </a:endParaRPr>
          </a:p>
        </p:txBody>
      </p:sp>
      <p:sp>
        <p:nvSpPr>
          <p:cNvPr id="15363" name="Line 2"/>
          <p:cNvSpPr>
            <a:spLocks noChangeShapeType="1"/>
          </p:cNvSpPr>
          <p:nvPr/>
        </p:nvSpPr>
        <p:spPr bwMode="auto">
          <a:xfrm>
            <a:off x="8247683" y="6409284"/>
            <a:ext cx="0" cy="502295"/>
          </a:xfrm>
          <a:prstGeom prst="line">
            <a:avLst/>
          </a:prstGeom>
          <a:noFill/>
          <a:ln w="13546">
            <a:solidFill>
              <a:srgbClr val="EEECE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64291" tIns="32146" rIns="64291" bIns="32146"/>
          <a:lstStyle/>
          <a:p>
            <a:endParaRPr lang="en-US">
              <a:solidFill>
                <a:prstClr val="black"/>
              </a:solidFill>
            </a:endParaRPr>
          </a:p>
        </p:txBody>
      </p:sp>
      <p:sp>
        <p:nvSpPr>
          <p:cNvPr id="15364" name="Rectangle 3"/>
          <p:cNvSpPr>
            <a:spLocks/>
          </p:cNvSpPr>
          <p:nvPr/>
        </p:nvSpPr>
        <p:spPr bwMode="auto">
          <a:xfrm>
            <a:off x="583779" y="174129"/>
            <a:ext cx="6542112" cy="34267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88896" tIns="50798" rIns="88896" bIns="50798" anchor="ctr"/>
          <a:lstStyle/>
          <a:p>
            <a:pPr defTabSz="914145"/>
            <a:r>
              <a:rPr lang="en-US" sz="1500" b="1">
                <a:solidFill>
                  <a:srgbClr val="0000FF"/>
                </a:solidFill>
                <a:latin typeface="Arial" pitchFamily="34" charset="0"/>
                <a:cs typeface="Arial" pitchFamily="34" charset="0"/>
                <a:sym typeface="Arial" pitchFamily="34" charset="0"/>
              </a:rPr>
              <a:t>M A N U F A C T U R I N G  E X T E N S I O N  P A R T N E R S H I P</a:t>
            </a:r>
            <a:endParaRPr lang="en-US">
              <a:solidFill>
                <a:prstClr val="black"/>
              </a:solidFill>
            </a:endParaRPr>
          </a:p>
        </p:txBody>
      </p:sp>
      <p:sp>
        <p:nvSpPr>
          <p:cNvPr id="15365" name="Rectangle 5"/>
          <p:cNvSpPr>
            <a:spLocks/>
          </p:cNvSpPr>
          <p:nvPr/>
        </p:nvSpPr>
        <p:spPr bwMode="auto">
          <a:xfrm>
            <a:off x="3123158" y="6478489"/>
            <a:ext cx="2896568" cy="26231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88896" tIns="50798" rIns="88896" bIns="50798" anchor="ctr"/>
          <a:lstStyle/>
          <a:p>
            <a:pPr defTabSz="456514"/>
            <a:endParaRPr lang="en-US">
              <a:solidFill>
                <a:prstClr val="black"/>
              </a:solidFill>
            </a:endParaRPr>
          </a:p>
        </p:txBody>
      </p:sp>
      <p:pic>
        <p:nvPicPr>
          <p:cNvPr id="15366" name="Picture 6" descr="image5.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686354" y="6446119"/>
            <a:ext cx="273472" cy="38620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5367" name="Picture 4" descr="image25.jpg"/>
          <p:cNvPicPr>
            <a:picLocks noChangeAspect="1"/>
          </p:cNvPicPr>
          <p:nvPr/>
        </p:nvPicPr>
        <p:blipFill>
          <a:blip r:embed="rId3">
            <a:extLst>
              <a:ext uri="{28A0092B-C50C-407E-A947-70E740481C1C}">
                <a14:useLocalDpi xmlns:a14="http://schemas.microsoft.com/office/drawing/2010/main" val="0"/>
              </a:ext>
            </a:extLst>
          </a:blip>
          <a:srcRect b="1250"/>
          <a:stretch>
            <a:fillRect/>
          </a:stretch>
        </p:blipFill>
        <p:spPr bwMode="auto">
          <a:xfrm>
            <a:off x="371699" y="91529"/>
            <a:ext cx="8486551" cy="628426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8" name="Slide Number Placeholder 2"/>
          <p:cNvSpPr>
            <a:spLocks noGrp="1"/>
          </p:cNvSpPr>
          <p:nvPr>
            <p:ph type="sldNum" sz="quarter" idx="4294967295"/>
          </p:nvPr>
        </p:nvSpPr>
        <p:spPr>
          <a:xfrm>
            <a:off x="6553200" y="6498897"/>
            <a:ext cx="2133600" cy="222578"/>
          </a:xfrm>
          <a:prstGeom prst="rect">
            <a:avLst/>
          </a:prstGeom>
        </p:spPr>
        <p:txBody>
          <a:bodyPr/>
          <a:lstStyle/>
          <a:p>
            <a:pPr algn="r"/>
            <a:fld id="{7C690F11-132E-E54B-AD6C-C5C68F5B319F}" type="slidenum">
              <a:rPr lang="en-US" sz="1800" b="1" smtClean="0">
                <a:solidFill>
                  <a:prstClr val="black">
                    <a:tint val="75000"/>
                  </a:prstClr>
                </a:solidFill>
                <a:latin typeface="Arial Narrow Bold" pitchFamily="34" charset="0"/>
              </a:rPr>
              <a:pPr algn="r"/>
              <a:t>13</a:t>
            </a:fld>
            <a:endParaRPr lang="en-US" sz="1800" b="1" dirty="0">
              <a:solidFill>
                <a:prstClr val="black">
                  <a:tint val="75000"/>
                </a:prstClr>
              </a:solidFill>
              <a:latin typeface="Arial Narrow Bold" pitchFamily="34" charset="0"/>
            </a:endParaRPr>
          </a:p>
        </p:txBody>
      </p:sp>
    </p:spTree>
    <p:extLst>
      <p:ext uri="{BB962C8B-B14F-4D97-AF65-F5344CB8AC3E}">
        <p14:creationId xmlns:p14="http://schemas.microsoft.com/office/powerpoint/2010/main" val="3371565510"/>
      </p:ext>
    </p:extLst>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Line 1"/>
          <p:cNvSpPr>
            <a:spLocks noChangeShapeType="1"/>
          </p:cNvSpPr>
          <p:nvPr/>
        </p:nvSpPr>
        <p:spPr bwMode="auto">
          <a:xfrm>
            <a:off x="0" y="6417097"/>
            <a:ext cx="9144000" cy="0"/>
          </a:xfrm>
          <a:prstGeom prst="line">
            <a:avLst/>
          </a:prstGeom>
          <a:noFill/>
          <a:ln w="13546">
            <a:solidFill>
              <a:srgbClr val="4A7EBB"/>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64291" tIns="32146" rIns="64291" bIns="32146"/>
          <a:lstStyle/>
          <a:p>
            <a:endParaRPr lang="en-US">
              <a:solidFill>
                <a:prstClr val="black"/>
              </a:solidFill>
            </a:endParaRPr>
          </a:p>
        </p:txBody>
      </p:sp>
      <p:sp>
        <p:nvSpPr>
          <p:cNvPr id="16387" name="Line 2"/>
          <p:cNvSpPr>
            <a:spLocks noChangeShapeType="1"/>
          </p:cNvSpPr>
          <p:nvPr/>
        </p:nvSpPr>
        <p:spPr bwMode="auto">
          <a:xfrm flipH="1">
            <a:off x="8222010" y="6418213"/>
            <a:ext cx="2232" cy="440904"/>
          </a:xfrm>
          <a:prstGeom prst="line">
            <a:avLst/>
          </a:prstGeom>
          <a:noFill/>
          <a:ln w="13546">
            <a:solidFill>
              <a:srgbClr val="4A7EBB"/>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64291" tIns="32146" rIns="64291" bIns="32146"/>
          <a:lstStyle/>
          <a:p>
            <a:endParaRPr lang="en-US">
              <a:solidFill>
                <a:prstClr val="black"/>
              </a:solidFill>
            </a:endParaRPr>
          </a:p>
        </p:txBody>
      </p:sp>
      <p:pic>
        <p:nvPicPr>
          <p:cNvPr id="16388" name="Picture 3" descr="image9-small.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88045" y="262310"/>
            <a:ext cx="7216304" cy="15961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6389" name="Picture 4" descr="image10.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686354" y="6446119"/>
            <a:ext cx="273472" cy="38620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6390" name="Picture 5" descr="image11-small.pn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37294" y="121668"/>
            <a:ext cx="556989" cy="293451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6391" name="Rectangle 6"/>
          <p:cNvSpPr>
            <a:spLocks noGrp="1" noChangeArrowheads="1"/>
          </p:cNvSpPr>
          <p:nvPr>
            <p:ph type="title"/>
          </p:nvPr>
        </p:nvSpPr>
        <p:spPr>
          <a:xfrm>
            <a:off x="788045" y="610984"/>
            <a:ext cx="7898309" cy="514573"/>
          </a:xfrm>
        </p:spPr>
        <p:txBody>
          <a:bodyPr lIns="88896" tIns="50798" rIns="88896" bIns="50798"/>
          <a:lstStyle/>
          <a:p>
            <a:pPr defTabSz="456514"/>
            <a:r>
              <a:rPr lang="en-US" sz="2600" b="1" dirty="0">
                <a:latin typeface="Helvetica" charset="0"/>
                <a:ea typeface="Helvetica" charset="0"/>
                <a:cs typeface="Helvetica" charset="0"/>
                <a:sym typeface="Helvetica" charset="0"/>
              </a:rPr>
              <a:t>National Innovation Marketplace (NIM)</a:t>
            </a:r>
            <a:endParaRPr lang="en-US" b="1" dirty="0" smtClean="0"/>
          </a:p>
        </p:txBody>
      </p:sp>
      <p:sp>
        <p:nvSpPr>
          <p:cNvPr id="16392" name="Rectangle 7"/>
          <p:cNvSpPr>
            <a:spLocks/>
          </p:cNvSpPr>
          <p:nvPr/>
        </p:nvSpPr>
        <p:spPr bwMode="auto">
          <a:xfrm>
            <a:off x="3123158" y="6478489"/>
            <a:ext cx="3277195" cy="26231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88896" tIns="50798" rIns="88896" bIns="50798" anchor="ctr"/>
          <a:lstStyle/>
          <a:p>
            <a:pPr defTabSz="456514"/>
            <a:endParaRPr lang="en-US">
              <a:solidFill>
                <a:prstClr val="black"/>
              </a:solidFill>
            </a:endParaRPr>
          </a:p>
        </p:txBody>
      </p:sp>
      <p:sp>
        <p:nvSpPr>
          <p:cNvPr id="16393" name="Rectangle 8"/>
          <p:cNvSpPr>
            <a:spLocks/>
          </p:cNvSpPr>
          <p:nvPr/>
        </p:nvSpPr>
        <p:spPr bwMode="auto">
          <a:xfrm>
            <a:off x="957709" y="1279646"/>
            <a:ext cx="7591487" cy="411881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88896" tIns="50798" rIns="88896" bIns="50798"/>
          <a:lstStyle/>
          <a:p>
            <a:pPr marL="338200" indent="-338200" defTabSz="456514">
              <a:lnSpc>
                <a:spcPct val="85000"/>
              </a:lnSpc>
              <a:spcBef>
                <a:spcPts val="600"/>
              </a:spcBef>
              <a:spcAft>
                <a:spcPts val="600"/>
              </a:spcAft>
              <a:buClr>
                <a:srgbClr val="000000"/>
              </a:buClr>
              <a:buSzPct val="100000"/>
              <a:buFont typeface="ArialMT" charset="0"/>
              <a:buChar char="•"/>
            </a:pPr>
            <a:r>
              <a:rPr lang="en-US" sz="2000" dirty="0" smtClean="0">
                <a:solidFill>
                  <a:prstClr val="black"/>
                </a:solidFill>
                <a:latin typeface="Helvetica" charset="0"/>
                <a:ea typeface="Helvetica" charset="0"/>
                <a:cs typeface="Helvetica" charset="0"/>
                <a:sym typeface="Helvetica" charset="0"/>
              </a:rPr>
              <a:t>Connect </a:t>
            </a:r>
            <a:r>
              <a:rPr lang="en-US" sz="2000" dirty="0">
                <a:solidFill>
                  <a:prstClr val="black"/>
                </a:solidFill>
                <a:latin typeface="Helvetica" charset="0"/>
                <a:ea typeface="Helvetica" charset="0"/>
                <a:cs typeface="Helvetica" charset="0"/>
                <a:sym typeface="Helvetica" charset="0"/>
              </a:rPr>
              <a:t>manufacturers to </a:t>
            </a:r>
            <a:r>
              <a:rPr lang="en-US" sz="2000" b="1" dirty="0" smtClean="0">
                <a:solidFill>
                  <a:prstClr val="black"/>
                </a:solidFill>
                <a:latin typeface="Helvetica" charset="0"/>
                <a:ea typeface="Helvetica" charset="0"/>
                <a:cs typeface="Helvetica" charset="0"/>
                <a:sym typeface="Helvetica" charset="0"/>
              </a:rPr>
              <a:t>requests for innovation</a:t>
            </a:r>
            <a:endParaRPr lang="en-US" sz="2000" b="1" dirty="0">
              <a:solidFill>
                <a:prstClr val="black"/>
              </a:solidFill>
              <a:latin typeface="Helvetica" charset="0"/>
              <a:ea typeface="Helvetica" charset="0"/>
              <a:cs typeface="Helvetica" charset="0"/>
              <a:sym typeface="Helvetica" charset="0"/>
            </a:endParaRPr>
          </a:p>
          <a:p>
            <a:pPr marL="338200" indent="-338200" defTabSz="456514">
              <a:lnSpc>
                <a:spcPct val="85000"/>
              </a:lnSpc>
              <a:spcBef>
                <a:spcPts val="600"/>
              </a:spcBef>
              <a:spcAft>
                <a:spcPts val="600"/>
              </a:spcAft>
              <a:buClr>
                <a:srgbClr val="000000"/>
              </a:buClr>
              <a:buSzPct val="100000"/>
              <a:buFont typeface="ArialMT" charset="0"/>
              <a:buChar char="•"/>
            </a:pPr>
            <a:r>
              <a:rPr lang="en-US" sz="2000" dirty="0" smtClean="0">
                <a:solidFill>
                  <a:prstClr val="black"/>
                </a:solidFill>
                <a:latin typeface="Helvetica" charset="0"/>
                <a:ea typeface="Helvetica" charset="0"/>
                <a:cs typeface="Helvetica" charset="0"/>
                <a:sym typeface="Helvetica" charset="0"/>
              </a:rPr>
              <a:t>Translates </a:t>
            </a:r>
            <a:r>
              <a:rPr lang="en-US" sz="2000" dirty="0">
                <a:solidFill>
                  <a:prstClr val="black"/>
                </a:solidFill>
                <a:latin typeface="Helvetica" charset="0"/>
                <a:ea typeface="Helvetica" charset="0"/>
                <a:cs typeface="Helvetica" charset="0"/>
                <a:sym typeface="Helvetica" charset="0"/>
              </a:rPr>
              <a:t>emerging technologies </a:t>
            </a:r>
            <a:r>
              <a:rPr lang="en-US" sz="2000" dirty="0" smtClean="0">
                <a:solidFill>
                  <a:prstClr val="black"/>
                </a:solidFill>
                <a:latin typeface="Helvetica" charset="0"/>
                <a:ea typeface="Helvetica" charset="0"/>
                <a:cs typeface="Helvetica" charset="0"/>
                <a:sym typeface="Helvetica" charset="0"/>
              </a:rPr>
              <a:t>into (1) business </a:t>
            </a:r>
            <a:r>
              <a:rPr lang="en-US" sz="2000" dirty="0">
                <a:solidFill>
                  <a:prstClr val="black"/>
                </a:solidFill>
                <a:latin typeface="Helvetica" charset="0"/>
                <a:ea typeface="Helvetica" charset="0"/>
                <a:cs typeface="Helvetica" charset="0"/>
                <a:sym typeface="Helvetica" charset="0"/>
              </a:rPr>
              <a:t>applications, </a:t>
            </a:r>
            <a:r>
              <a:rPr lang="en-US" sz="2000" dirty="0" smtClean="0">
                <a:solidFill>
                  <a:prstClr val="black"/>
                </a:solidFill>
                <a:latin typeface="Helvetica" charset="0"/>
                <a:ea typeface="Helvetica" charset="0"/>
                <a:cs typeface="Helvetica" charset="0"/>
                <a:sym typeface="Helvetica" charset="0"/>
              </a:rPr>
              <a:t>(2) market </a:t>
            </a:r>
            <a:r>
              <a:rPr lang="en-US" sz="2000" dirty="0">
                <a:solidFill>
                  <a:prstClr val="black"/>
                </a:solidFill>
                <a:latin typeface="Helvetica" charset="0"/>
                <a:ea typeface="Helvetica" charset="0"/>
                <a:cs typeface="Helvetica" charset="0"/>
                <a:sym typeface="Helvetica" charset="0"/>
              </a:rPr>
              <a:t>opportunities, and </a:t>
            </a:r>
            <a:r>
              <a:rPr lang="en-US" sz="2000" dirty="0" smtClean="0">
                <a:solidFill>
                  <a:prstClr val="black"/>
                </a:solidFill>
                <a:latin typeface="Helvetica" charset="0"/>
                <a:ea typeface="Helvetica" charset="0"/>
                <a:cs typeface="Helvetica" charset="0"/>
                <a:sym typeface="Helvetica" charset="0"/>
              </a:rPr>
              <a:t>(3) possible new </a:t>
            </a:r>
            <a:r>
              <a:rPr lang="en-US" sz="2000" dirty="0">
                <a:solidFill>
                  <a:prstClr val="black"/>
                </a:solidFill>
                <a:latin typeface="Helvetica" charset="0"/>
                <a:ea typeface="Helvetica" charset="0"/>
                <a:cs typeface="Helvetica" charset="0"/>
                <a:sym typeface="Helvetica" charset="0"/>
              </a:rPr>
              <a:t>products.</a:t>
            </a:r>
            <a:endParaRPr lang="en-US" dirty="0">
              <a:solidFill>
                <a:prstClr val="black"/>
              </a:solidFill>
              <a:latin typeface="Helvetica" charset="0"/>
              <a:ea typeface="Helvetica" charset="0"/>
              <a:cs typeface="Helvetica" charset="0"/>
              <a:sym typeface="Helvetica" charset="0"/>
            </a:endParaRPr>
          </a:p>
          <a:p>
            <a:pPr marL="338200" indent="-338200" defTabSz="456514">
              <a:lnSpc>
                <a:spcPct val="85000"/>
              </a:lnSpc>
              <a:spcBef>
                <a:spcPts val="600"/>
              </a:spcBef>
              <a:spcAft>
                <a:spcPts val="600"/>
              </a:spcAft>
              <a:buClr>
                <a:srgbClr val="000000"/>
              </a:buClr>
              <a:buSzPct val="100000"/>
              <a:buFont typeface="ArialMT" charset="0"/>
              <a:buChar char="•"/>
            </a:pPr>
            <a:r>
              <a:rPr lang="en-US" sz="2000" dirty="0">
                <a:solidFill>
                  <a:prstClr val="black"/>
                </a:solidFill>
                <a:latin typeface="Helvetica" charset="0"/>
                <a:ea typeface="Helvetica" charset="0"/>
                <a:cs typeface="Helvetica" charset="0"/>
                <a:sym typeface="Helvetica" charset="0"/>
              </a:rPr>
              <a:t>Uses open innovation </a:t>
            </a:r>
            <a:r>
              <a:rPr lang="en-US" sz="2000" dirty="0" smtClean="0">
                <a:solidFill>
                  <a:prstClr val="black"/>
                </a:solidFill>
                <a:latin typeface="Helvetica" charset="0"/>
                <a:ea typeface="Helvetica" charset="0"/>
                <a:cs typeface="Helvetica" charset="0"/>
                <a:sym typeface="Helvetica" charset="0"/>
              </a:rPr>
              <a:t>approach which </a:t>
            </a:r>
            <a:r>
              <a:rPr lang="en-US" sz="2000" dirty="0">
                <a:solidFill>
                  <a:prstClr val="black"/>
                </a:solidFill>
                <a:latin typeface="Helvetica" charset="0"/>
                <a:ea typeface="Helvetica" charset="0"/>
                <a:cs typeface="Helvetica" charset="0"/>
                <a:sym typeface="Helvetica" charset="0"/>
              </a:rPr>
              <a:t>includes partnering, licensing, and co-developing </a:t>
            </a:r>
            <a:r>
              <a:rPr lang="en-US" sz="2000" dirty="0" smtClean="0">
                <a:solidFill>
                  <a:prstClr val="black"/>
                </a:solidFill>
                <a:latin typeface="Helvetica" charset="0"/>
                <a:ea typeface="Helvetica" charset="0"/>
                <a:cs typeface="Helvetica" charset="0"/>
                <a:sym typeface="Helvetica" charset="0"/>
              </a:rPr>
              <a:t>innovations </a:t>
            </a:r>
            <a:r>
              <a:rPr lang="en-US" sz="2000" dirty="0">
                <a:solidFill>
                  <a:prstClr val="black"/>
                </a:solidFill>
                <a:latin typeface="Helvetica" charset="0"/>
                <a:ea typeface="Helvetica" charset="0"/>
                <a:cs typeface="Helvetica" charset="0"/>
                <a:sym typeface="Helvetica" charset="0"/>
              </a:rPr>
              <a:t>with partners outside of a company instead of the traditional, internal research and development.  </a:t>
            </a:r>
          </a:p>
          <a:p>
            <a:pPr marL="338200" indent="-338200" defTabSz="456514">
              <a:lnSpc>
                <a:spcPct val="85000"/>
              </a:lnSpc>
              <a:spcBef>
                <a:spcPts val="600"/>
              </a:spcBef>
              <a:spcAft>
                <a:spcPts val="600"/>
              </a:spcAft>
              <a:buClr>
                <a:srgbClr val="000000"/>
              </a:buClr>
              <a:buSzPct val="100000"/>
              <a:buFont typeface="ArialMT" charset="0"/>
              <a:buChar char="•"/>
            </a:pPr>
            <a:r>
              <a:rPr lang="en-US" sz="2000" dirty="0">
                <a:solidFill>
                  <a:prstClr val="black"/>
                </a:solidFill>
                <a:latin typeface="Helvetica" charset="0"/>
                <a:ea typeface="Helvetica" charset="0"/>
                <a:cs typeface="Helvetica" charset="0"/>
                <a:sym typeface="Helvetica" charset="0"/>
              </a:rPr>
              <a:t>Connects innovation research, technology experts with buying opportunities and manufacturers.</a:t>
            </a:r>
          </a:p>
          <a:p>
            <a:pPr marL="338200" indent="-338200" defTabSz="456514">
              <a:lnSpc>
                <a:spcPct val="85000"/>
              </a:lnSpc>
              <a:spcBef>
                <a:spcPts val="352"/>
              </a:spcBef>
            </a:pPr>
            <a:endParaRPr lang="en-US" dirty="0">
              <a:solidFill>
                <a:prstClr val="black"/>
              </a:solidFill>
              <a:latin typeface="Helvetica" charset="0"/>
              <a:ea typeface="Helvetica" charset="0"/>
              <a:cs typeface="Helvetica" charset="0"/>
              <a:sym typeface="Helvetica" charset="0"/>
            </a:endParaRPr>
          </a:p>
          <a:p>
            <a:pPr marL="338200" indent="-338200" algn="ctr" defTabSz="456514">
              <a:lnSpc>
                <a:spcPct val="85000"/>
              </a:lnSpc>
              <a:spcBef>
                <a:spcPts val="352"/>
              </a:spcBef>
            </a:pPr>
            <a:r>
              <a:rPr lang="en-US" sz="2700" b="1" dirty="0">
                <a:solidFill>
                  <a:srgbClr val="0073B1"/>
                </a:solidFill>
                <a:latin typeface="Helvetica" charset="0"/>
                <a:ea typeface="Helvetica" charset="0"/>
                <a:cs typeface="Helvetica" charset="0"/>
                <a:sym typeface="Helvetica" charset="0"/>
              </a:rPr>
              <a:t>www.usainnovation.org</a:t>
            </a:r>
            <a:endParaRPr lang="en-US" dirty="0">
              <a:solidFill>
                <a:prstClr val="black"/>
              </a:solidFill>
            </a:endParaRPr>
          </a:p>
        </p:txBody>
      </p:sp>
      <p:pic>
        <p:nvPicPr>
          <p:cNvPr id="16394" name="Picture 4" descr="image25.jpg"/>
          <p:cNvPicPr>
            <a:picLocks noChangeAspect="1"/>
          </p:cNvPicPr>
          <p:nvPr/>
        </p:nvPicPr>
        <p:blipFill>
          <a:blip r:embed="rId5">
            <a:extLst>
              <a:ext uri="{28A0092B-C50C-407E-A947-70E740481C1C}">
                <a14:useLocalDpi xmlns:a14="http://schemas.microsoft.com/office/drawing/2010/main" val="0"/>
              </a:ext>
            </a:extLst>
          </a:blip>
          <a:srcRect b="85310"/>
          <a:stretch>
            <a:fillRect/>
          </a:stretch>
        </p:blipFill>
        <p:spPr bwMode="auto">
          <a:xfrm>
            <a:off x="416347" y="5304234"/>
            <a:ext cx="8486551" cy="93426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1" name="Slide Number Placeholder 2"/>
          <p:cNvSpPr>
            <a:spLocks noGrp="1"/>
          </p:cNvSpPr>
          <p:nvPr>
            <p:ph type="sldNum" sz="quarter" idx="4294967295"/>
          </p:nvPr>
        </p:nvSpPr>
        <p:spPr>
          <a:xfrm>
            <a:off x="6553200" y="6498897"/>
            <a:ext cx="2133600" cy="222578"/>
          </a:xfrm>
          <a:prstGeom prst="rect">
            <a:avLst/>
          </a:prstGeom>
        </p:spPr>
        <p:txBody>
          <a:bodyPr/>
          <a:lstStyle/>
          <a:p>
            <a:pPr algn="r"/>
            <a:fld id="{7C690F11-132E-E54B-AD6C-C5C68F5B319F}" type="slidenum">
              <a:rPr lang="en-US" sz="1800" b="1" smtClean="0">
                <a:solidFill>
                  <a:prstClr val="black">
                    <a:tint val="75000"/>
                  </a:prstClr>
                </a:solidFill>
                <a:latin typeface="Arial Narrow Bold" pitchFamily="34" charset="0"/>
              </a:rPr>
              <a:pPr algn="r"/>
              <a:t>14</a:t>
            </a:fld>
            <a:endParaRPr lang="en-US" sz="1800" b="1" dirty="0">
              <a:solidFill>
                <a:prstClr val="black">
                  <a:tint val="75000"/>
                </a:prstClr>
              </a:solidFill>
              <a:latin typeface="Arial Narrow Bold" pitchFamily="34" charset="0"/>
            </a:endParaRPr>
          </a:p>
        </p:txBody>
      </p:sp>
    </p:spTree>
    <p:extLst>
      <p:ext uri="{BB962C8B-B14F-4D97-AF65-F5344CB8AC3E}">
        <p14:creationId xmlns:p14="http://schemas.microsoft.com/office/powerpoint/2010/main" val="1610028602"/>
      </p:ext>
    </p:extLst>
  </p:cSld>
  <p:clrMapOvr>
    <a:masterClrMapping/>
  </p:clrMapOvr>
  <p:transition spd="med"/>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a:xfrm>
            <a:off x="685800" y="609600"/>
            <a:ext cx="8077200" cy="838200"/>
          </a:xfrm>
        </p:spPr>
        <p:txBody>
          <a:bodyPr>
            <a:normAutofit fontScale="90000"/>
          </a:bodyPr>
          <a:lstStyle/>
          <a:p>
            <a:r>
              <a:rPr lang="en-US" sz="2800" dirty="0" smtClean="0">
                <a:effectLst/>
              </a:rPr>
              <a:t>Funding Opportunity Overview (2)</a:t>
            </a:r>
            <a:br>
              <a:rPr lang="en-US" sz="2800" dirty="0" smtClean="0">
                <a:effectLst/>
              </a:rPr>
            </a:br>
            <a:endParaRPr lang="en-US" sz="2800" dirty="0" smtClean="0">
              <a:effectLst/>
            </a:endParaRPr>
          </a:p>
        </p:txBody>
      </p:sp>
      <p:sp>
        <p:nvSpPr>
          <p:cNvPr id="7171" name="Content Placeholder 2"/>
          <p:cNvSpPr>
            <a:spLocks noGrp="1"/>
          </p:cNvSpPr>
          <p:nvPr>
            <p:ph idx="1"/>
          </p:nvPr>
        </p:nvSpPr>
        <p:spPr>
          <a:xfrm>
            <a:off x="825622" y="1600200"/>
            <a:ext cx="7199791" cy="4800600"/>
          </a:xfrm>
        </p:spPr>
        <p:txBody>
          <a:bodyPr wrap="square">
            <a:normAutofit/>
          </a:bodyPr>
          <a:lstStyle/>
          <a:p>
            <a:pPr>
              <a:defRPr/>
            </a:pPr>
            <a:r>
              <a:rPr lang="en-US" sz="1400" b="1" dirty="0" smtClean="0">
                <a:effectLst/>
              </a:rPr>
              <a:t>Authority:  </a:t>
            </a:r>
            <a:r>
              <a:rPr lang="en-US" sz="1400" dirty="0" smtClean="0"/>
              <a:t>The </a:t>
            </a:r>
            <a:r>
              <a:rPr lang="en-US" sz="1400" dirty="0"/>
              <a:t>statutory authority for the MEP Program is 15 U.S.C. 278k, as implemented in 15 C.F.R. part 290. </a:t>
            </a:r>
            <a:endParaRPr lang="en-US" sz="1400" dirty="0" smtClean="0"/>
          </a:p>
          <a:p>
            <a:pPr>
              <a:defRPr/>
            </a:pPr>
            <a:endParaRPr lang="en-US" sz="1400" dirty="0">
              <a:effectLst/>
            </a:endParaRPr>
          </a:p>
          <a:p>
            <a:pPr>
              <a:defRPr/>
            </a:pPr>
            <a:r>
              <a:rPr lang="en-US" sz="1400" b="1" dirty="0" smtClean="0">
                <a:effectLst/>
              </a:rPr>
              <a:t>Funding Instrument:  </a:t>
            </a:r>
            <a:r>
              <a:rPr lang="en-US" sz="1400" dirty="0" smtClean="0">
                <a:effectLst/>
              </a:rPr>
              <a:t>Cooperative Agreement</a:t>
            </a:r>
          </a:p>
          <a:p>
            <a:pPr lvl="1">
              <a:defRPr/>
            </a:pPr>
            <a:r>
              <a:rPr lang="en-US" sz="1400" dirty="0"/>
              <a:t>The funding instrument that will be used for each award is a cooperative agreement. The nature of NIST’s “substantial involvement” will generally be collaboration between MEP and the recipient organizations. This includes MEP collaboration with a recipient on its progress and approving changes in the statement of work</a:t>
            </a:r>
            <a:r>
              <a:rPr lang="en-US" sz="1400" dirty="0" smtClean="0"/>
              <a:t>. </a:t>
            </a:r>
          </a:p>
          <a:p>
            <a:pPr lvl="2">
              <a:defRPr/>
            </a:pPr>
            <a:r>
              <a:rPr lang="en-US" sz="1400" dirty="0" smtClean="0"/>
              <a:t>(Reference: </a:t>
            </a:r>
            <a:r>
              <a:rPr lang="en-US" sz="1400" dirty="0" smtClean="0">
                <a:hlinkClick r:id="rId2"/>
              </a:rPr>
              <a:t>http</a:t>
            </a:r>
            <a:r>
              <a:rPr lang="en-US" sz="1400" dirty="0">
                <a:hlinkClick r:id="rId2"/>
              </a:rPr>
              <a:t>://</a:t>
            </a:r>
            <a:r>
              <a:rPr lang="en-US" sz="1400" dirty="0" smtClean="0">
                <a:hlinkClick r:id="rId2"/>
              </a:rPr>
              <a:t>www.osec.doc.gov/oam/grants_management/policy/doc_grants_manual/default.htm</a:t>
            </a:r>
            <a:r>
              <a:rPr lang="en-US" sz="1400" dirty="0" smtClean="0"/>
              <a:t>)</a:t>
            </a:r>
          </a:p>
          <a:p>
            <a:pPr lvl="1">
              <a:defRPr/>
            </a:pPr>
            <a:endParaRPr lang="en-US" sz="1400" dirty="0" smtClean="0">
              <a:effectLst/>
            </a:endParaRPr>
          </a:p>
        </p:txBody>
      </p:sp>
      <p:sp>
        <p:nvSpPr>
          <p:cNvPr id="9221" name="Slide Number Placeholder 4"/>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Narrow Bold"/>
              </a:defRPr>
            </a:lvl1pPr>
            <a:lvl2pPr marL="742950" indent="-285750" eaLnBrk="0" hangingPunct="0">
              <a:defRPr sz="2400">
                <a:solidFill>
                  <a:schemeClr val="tx1"/>
                </a:solidFill>
                <a:latin typeface="Arial Narrow Bold"/>
              </a:defRPr>
            </a:lvl2pPr>
            <a:lvl3pPr marL="1143000" indent="-228600" eaLnBrk="0" hangingPunct="0">
              <a:defRPr sz="2400">
                <a:solidFill>
                  <a:schemeClr val="tx1"/>
                </a:solidFill>
                <a:latin typeface="Arial Narrow Bold"/>
              </a:defRPr>
            </a:lvl3pPr>
            <a:lvl4pPr marL="1600200" indent="-228600" eaLnBrk="0" hangingPunct="0">
              <a:defRPr sz="2400">
                <a:solidFill>
                  <a:schemeClr val="tx1"/>
                </a:solidFill>
                <a:latin typeface="Arial Narrow Bold"/>
              </a:defRPr>
            </a:lvl4pPr>
            <a:lvl5pPr marL="2057400" indent="-228600" eaLnBrk="0" hangingPunct="0">
              <a:defRPr sz="2400">
                <a:solidFill>
                  <a:schemeClr val="tx1"/>
                </a:solidFill>
                <a:latin typeface="Arial Narrow Bold"/>
              </a:defRPr>
            </a:lvl5pPr>
            <a:lvl6pPr marL="2514600" indent="-228600" eaLnBrk="0" fontAlgn="base" hangingPunct="0">
              <a:lnSpc>
                <a:spcPct val="80000"/>
              </a:lnSpc>
              <a:spcBef>
                <a:spcPct val="0"/>
              </a:spcBef>
              <a:spcAft>
                <a:spcPct val="25000"/>
              </a:spcAft>
              <a:buClr>
                <a:srgbClr val="0000FF"/>
              </a:buClr>
              <a:buFont typeface="Wingdings" pitchFamily="2" charset="2"/>
              <a:buChar char="§"/>
              <a:defRPr sz="2400">
                <a:solidFill>
                  <a:schemeClr val="tx1"/>
                </a:solidFill>
                <a:latin typeface="Arial Narrow Bold"/>
              </a:defRPr>
            </a:lvl6pPr>
            <a:lvl7pPr marL="2971800" indent="-228600" eaLnBrk="0" fontAlgn="base" hangingPunct="0">
              <a:lnSpc>
                <a:spcPct val="80000"/>
              </a:lnSpc>
              <a:spcBef>
                <a:spcPct val="0"/>
              </a:spcBef>
              <a:spcAft>
                <a:spcPct val="25000"/>
              </a:spcAft>
              <a:buClr>
                <a:srgbClr val="0000FF"/>
              </a:buClr>
              <a:buFont typeface="Wingdings" pitchFamily="2" charset="2"/>
              <a:buChar char="§"/>
              <a:defRPr sz="2400">
                <a:solidFill>
                  <a:schemeClr val="tx1"/>
                </a:solidFill>
                <a:latin typeface="Arial Narrow Bold"/>
              </a:defRPr>
            </a:lvl7pPr>
            <a:lvl8pPr marL="3429000" indent="-228600" eaLnBrk="0" fontAlgn="base" hangingPunct="0">
              <a:lnSpc>
                <a:spcPct val="80000"/>
              </a:lnSpc>
              <a:spcBef>
                <a:spcPct val="0"/>
              </a:spcBef>
              <a:spcAft>
                <a:spcPct val="25000"/>
              </a:spcAft>
              <a:buClr>
                <a:srgbClr val="0000FF"/>
              </a:buClr>
              <a:buFont typeface="Wingdings" pitchFamily="2" charset="2"/>
              <a:buChar char="§"/>
              <a:defRPr sz="2400">
                <a:solidFill>
                  <a:schemeClr val="tx1"/>
                </a:solidFill>
                <a:latin typeface="Arial Narrow Bold"/>
              </a:defRPr>
            </a:lvl8pPr>
            <a:lvl9pPr marL="3886200" indent="-228600" eaLnBrk="0" fontAlgn="base" hangingPunct="0">
              <a:lnSpc>
                <a:spcPct val="80000"/>
              </a:lnSpc>
              <a:spcBef>
                <a:spcPct val="0"/>
              </a:spcBef>
              <a:spcAft>
                <a:spcPct val="25000"/>
              </a:spcAft>
              <a:buClr>
                <a:srgbClr val="0000FF"/>
              </a:buClr>
              <a:buFont typeface="Wingdings" pitchFamily="2" charset="2"/>
              <a:buChar char="§"/>
              <a:defRPr sz="2400">
                <a:solidFill>
                  <a:schemeClr val="tx1"/>
                </a:solidFill>
                <a:latin typeface="Arial Narrow Bold"/>
              </a:defRPr>
            </a:lvl9pPr>
          </a:lstStyle>
          <a:p>
            <a:fld id="{18AC1F41-6897-437D-9259-7BAD39E63568}" type="slidenum">
              <a:rPr lang="en-US" sz="1800" smtClean="0">
                <a:solidFill>
                  <a:prstClr val="black"/>
                </a:solidFill>
              </a:rPr>
              <a:pPr/>
              <a:t>15</a:t>
            </a:fld>
            <a:endParaRPr lang="en-US" sz="1800" dirty="0" smtClean="0">
              <a:solidFill>
                <a:prstClr val="black"/>
              </a:solidFill>
            </a:endParaRPr>
          </a:p>
        </p:txBody>
      </p:sp>
    </p:spTree>
    <p:extLst>
      <p:ext uri="{BB962C8B-B14F-4D97-AF65-F5344CB8AC3E}">
        <p14:creationId xmlns:p14="http://schemas.microsoft.com/office/powerpoint/2010/main" val="19482069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a:xfrm>
            <a:off x="685800" y="582966"/>
            <a:ext cx="8077200" cy="609600"/>
          </a:xfrm>
        </p:spPr>
        <p:txBody>
          <a:bodyPr/>
          <a:lstStyle/>
          <a:p>
            <a:r>
              <a:rPr lang="en-US" sz="2800" dirty="0" smtClean="0">
                <a:effectLst/>
              </a:rPr>
              <a:t>Funding Opportunity Overview (3)</a:t>
            </a:r>
          </a:p>
        </p:txBody>
      </p:sp>
      <p:sp>
        <p:nvSpPr>
          <p:cNvPr id="10243" name="Content Placeholder 2"/>
          <p:cNvSpPr>
            <a:spLocks noGrp="1"/>
          </p:cNvSpPr>
          <p:nvPr>
            <p:ph idx="1"/>
          </p:nvPr>
        </p:nvSpPr>
        <p:spPr>
          <a:xfrm>
            <a:off x="609599" y="1219200"/>
            <a:ext cx="7540101" cy="5105400"/>
          </a:xfrm>
        </p:spPr>
        <p:txBody>
          <a:bodyPr wrap="square">
            <a:noAutofit/>
          </a:bodyPr>
          <a:lstStyle/>
          <a:p>
            <a:pPr>
              <a:lnSpc>
                <a:spcPct val="120000"/>
              </a:lnSpc>
              <a:spcBef>
                <a:spcPts val="600"/>
              </a:spcBef>
              <a:spcAft>
                <a:spcPts val="800"/>
              </a:spcAft>
            </a:pPr>
            <a:r>
              <a:rPr lang="en-US" sz="1200" b="1" dirty="0" smtClean="0">
                <a:effectLst/>
                <a:latin typeface="Arial Narrow" pitchFamily="34" charset="0"/>
              </a:rPr>
              <a:t>Cost Share</a:t>
            </a:r>
            <a:r>
              <a:rPr lang="en-US" sz="1200" b="1" dirty="0">
                <a:latin typeface="Arial Narrow" pitchFamily="34" charset="0"/>
              </a:rPr>
              <a:t>:  </a:t>
            </a:r>
            <a:endParaRPr lang="en-US" sz="1200" b="1" dirty="0" smtClean="0">
              <a:latin typeface="Arial Narrow" pitchFamily="34" charset="0"/>
            </a:endParaRPr>
          </a:p>
          <a:p>
            <a:pPr lvl="1">
              <a:lnSpc>
                <a:spcPct val="120000"/>
              </a:lnSpc>
              <a:spcBef>
                <a:spcPts val="600"/>
              </a:spcBef>
              <a:spcAft>
                <a:spcPts val="800"/>
              </a:spcAft>
            </a:pPr>
            <a:r>
              <a:rPr lang="en-US" sz="1200" dirty="0" smtClean="0">
                <a:latin typeface="Arial Narrow" pitchFamily="34" charset="0"/>
              </a:rPr>
              <a:t>Non-Federal </a:t>
            </a:r>
            <a:r>
              <a:rPr lang="en-US" sz="1200" dirty="0">
                <a:latin typeface="Arial Narrow" pitchFamily="34" charset="0"/>
              </a:rPr>
              <a:t>cost sharing of at least 50 percent of the total project costs is required for the first year of operation</a:t>
            </a:r>
            <a:r>
              <a:rPr lang="en-US" sz="1200" dirty="0" smtClean="0">
                <a:latin typeface="Arial Narrow" pitchFamily="34" charset="0"/>
              </a:rPr>
              <a:t>.</a:t>
            </a:r>
          </a:p>
          <a:p>
            <a:pPr lvl="1">
              <a:lnSpc>
                <a:spcPct val="120000"/>
              </a:lnSpc>
              <a:spcBef>
                <a:spcPts val="600"/>
              </a:spcBef>
              <a:spcAft>
                <a:spcPts val="800"/>
              </a:spcAft>
            </a:pPr>
            <a:r>
              <a:rPr lang="en-US" sz="1200" dirty="0">
                <a:latin typeface="Arial Narrow" pitchFamily="34" charset="0"/>
              </a:rPr>
              <a:t>The proposer’s share of the MEP center expenses may include cash, services, and third party in-kind contributions, as described at 15 C.F.R. Sec. 14.23 or 24.24, as applicable, and the MEP program rule, 15 C.F.R. Sec. 290.4(c</a:t>
            </a:r>
            <a:r>
              <a:rPr lang="en-US" sz="1200" dirty="0" smtClean="0">
                <a:latin typeface="Arial Narrow" pitchFamily="34" charset="0"/>
              </a:rPr>
              <a:t>). (See FFO for further information)</a:t>
            </a:r>
            <a:endParaRPr lang="en-US" sz="1200" dirty="0" smtClean="0">
              <a:effectLst/>
              <a:latin typeface="Arial Narrow" pitchFamily="34" charset="0"/>
            </a:endParaRPr>
          </a:p>
          <a:p>
            <a:pPr>
              <a:lnSpc>
                <a:spcPct val="120000"/>
              </a:lnSpc>
              <a:spcBef>
                <a:spcPts val="600"/>
              </a:spcBef>
              <a:spcAft>
                <a:spcPts val="800"/>
              </a:spcAft>
            </a:pPr>
            <a:r>
              <a:rPr lang="en-US" sz="1200" b="1" dirty="0" smtClean="0">
                <a:effectLst/>
                <a:latin typeface="Arial Narrow" pitchFamily="34" charset="0"/>
              </a:rPr>
              <a:t>Funding Available:</a:t>
            </a:r>
          </a:p>
          <a:p>
            <a:pPr lvl="1">
              <a:lnSpc>
                <a:spcPct val="120000"/>
              </a:lnSpc>
              <a:spcBef>
                <a:spcPts val="600"/>
              </a:spcBef>
              <a:spcAft>
                <a:spcPts val="800"/>
              </a:spcAft>
            </a:pPr>
            <a:r>
              <a:rPr lang="en-US" sz="1200" dirty="0">
                <a:latin typeface="Arial Narrow" pitchFamily="34" charset="0"/>
              </a:rPr>
              <a:t>NIST anticipates funding one (1) proposal at the level of up to $400,000 for an MEP Center in the state of South Dakota and one (1) proposal at the level of up to $600,000 for an MEP Center in the state of Kentucky. </a:t>
            </a:r>
            <a:endParaRPr lang="en-US" sz="1200" dirty="0" smtClean="0">
              <a:latin typeface="Arial Narrow" pitchFamily="34" charset="0"/>
            </a:endParaRPr>
          </a:p>
          <a:p>
            <a:pPr>
              <a:lnSpc>
                <a:spcPct val="120000"/>
              </a:lnSpc>
              <a:spcBef>
                <a:spcPts val="600"/>
              </a:spcBef>
              <a:spcAft>
                <a:spcPts val="800"/>
              </a:spcAft>
            </a:pPr>
            <a:r>
              <a:rPr lang="en-US" sz="1200" b="1" dirty="0" smtClean="0">
                <a:latin typeface="Arial Narrow" pitchFamily="34" charset="0"/>
              </a:rPr>
              <a:t>Eligible </a:t>
            </a:r>
            <a:r>
              <a:rPr lang="en-US" sz="1200" b="1" dirty="0">
                <a:latin typeface="Arial Narrow" pitchFamily="34" charset="0"/>
              </a:rPr>
              <a:t>Applicants:  Existing MEP Centers</a:t>
            </a:r>
          </a:p>
          <a:p>
            <a:pPr lvl="1">
              <a:lnSpc>
                <a:spcPct val="120000"/>
              </a:lnSpc>
              <a:spcBef>
                <a:spcPts val="600"/>
              </a:spcBef>
              <a:spcAft>
                <a:spcPts val="800"/>
              </a:spcAft>
            </a:pPr>
            <a:r>
              <a:rPr lang="en-US" sz="1200" dirty="0">
                <a:latin typeface="Arial Narrow" pitchFamily="34" charset="0"/>
              </a:rPr>
              <a:t>The eligibility requirements given in this section will be used in lieu of those published in the MEP regulations found at 15 C.F.R. part 290, specifically 15 C.F.R. § 290.5(a)(1). Each award recipient must be a U.S.-based nonprofit institution or organization. For the purpose of this FFO, nonprofit organizations include, but are not limited to, universities and state and local governments. An eligible organization may work individually or include proposed subawards or contracts with others in a project proposal, effectively forming a team. Existing MEP centers are eligible</a:t>
            </a:r>
            <a:r>
              <a:rPr lang="en-US" sz="1200" dirty="0" smtClean="0">
                <a:latin typeface="Arial Narrow" pitchFamily="34" charset="0"/>
              </a:rPr>
              <a:t>.</a:t>
            </a:r>
          </a:p>
          <a:p>
            <a:pPr>
              <a:lnSpc>
                <a:spcPct val="120000"/>
              </a:lnSpc>
              <a:buFont typeface="Wingdings" pitchFamily="2" charset="2"/>
              <a:buNone/>
            </a:pPr>
            <a:endParaRPr lang="en-US" sz="1200" dirty="0" smtClean="0">
              <a:effectLst/>
            </a:endParaRPr>
          </a:p>
        </p:txBody>
      </p:sp>
      <p:sp>
        <p:nvSpPr>
          <p:cNvPr id="10245" name="Slide Number Placeholder 4"/>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Narrow Bold"/>
              </a:defRPr>
            </a:lvl1pPr>
            <a:lvl2pPr marL="742950" indent="-285750" eaLnBrk="0" hangingPunct="0">
              <a:defRPr sz="2400">
                <a:solidFill>
                  <a:schemeClr val="tx1"/>
                </a:solidFill>
                <a:latin typeface="Arial Narrow Bold"/>
              </a:defRPr>
            </a:lvl2pPr>
            <a:lvl3pPr marL="1143000" indent="-228600" eaLnBrk="0" hangingPunct="0">
              <a:defRPr sz="2400">
                <a:solidFill>
                  <a:schemeClr val="tx1"/>
                </a:solidFill>
                <a:latin typeface="Arial Narrow Bold"/>
              </a:defRPr>
            </a:lvl3pPr>
            <a:lvl4pPr marL="1600200" indent="-228600" eaLnBrk="0" hangingPunct="0">
              <a:defRPr sz="2400">
                <a:solidFill>
                  <a:schemeClr val="tx1"/>
                </a:solidFill>
                <a:latin typeface="Arial Narrow Bold"/>
              </a:defRPr>
            </a:lvl4pPr>
            <a:lvl5pPr marL="2057400" indent="-228600" eaLnBrk="0" hangingPunct="0">
              <a:defRPr sz="2400">
                <a:solidFill>
                  <a:schemeClr val="tx1"/>
                </a:solidFill>
                <a:latin typeface="Arial Narrow Bold"/>
              </a:defRPr>
            </a:lvl5pPr>
            <a:lvl6pPr marL="2514600" indent="-228600" eaLnBrk="0" fontAlgn="base" hangingPunct="0">
              <a:lnSpc>
                <a:spcPct val="80000"/>
              </a:lnSpc>
              <a:spcBef>
                <a:spcPct val="0"/>
              </a:spcBef>
              <a:spcAft>
                <a:spcPct val="25000"/>
              </a:spcAft>
              <a:buClr>
                <a:srgbClr val="0000FF"/>
              </a:buClr>
              <a:buFont typeface="Wingdings" pitchFamily="2" charset="2"/>
              <a:buChar char="§"/>
              <a:defRPr sz="2400">
                <a:solidFill>
                  <a:schemeClr val="tx1"/>
                </a:solidFill>
                <a:latin typeface="Arial Narrow Bold"/>
              </a:defRPr>
            </a:lvl6pPr>
            <a:lvl7pPr marL="2971800" indent="-228600" eaLnBrk="0" fontAlgn="base" hangingPunct="0">
              <a:lnSpc>
                <a:spcPct val="80000"/>
              </a:lnSpc>
              <a:spcBef>
                <a:spcPct val="0"/>
              </a:spcBef>
              <a:spcAft>
                <a:spcPct val="25000"/>
              </a:spcAft>
              <a:buClr>
                <a:srgbClr val="0000FF"/>
              </a:buClr>
              <a:buFont typeface="Wingdings" pitchFamily="2" charset="2"/>
              <a:buChar char="§"/>
              <a:defRPr sz="2400">
                <a:solidFill>
                  <a:schemeClr val="tx1"/>
                </a:solidFill>
                <a:latin typeface="Arial Narrow Bold"/>
              </a:defRPr>
            </a:lvl7pPr>
            <a:lvl8pPr marL="3429000" indent="-228600" eaLnBrk="0" fontAlgn="base" hangingPunct="0">
              <a:lnSpc>
                <a:spcPct val="80000"/>
              </a:lnSpc>
              <a:spcBef>
                <a:spcPct val="0"/>
              </a:spcBef>
              <a:spcAft>
                <a:spcPct val="25000"/>
              </a:spcAft>
              <a:buClr>
                <a:srgbClr val="0000FF"/>
              </a:buClr>
              <a:buFont typeface="Wingdings" pitchFamily="2" charset="2"/>
              <a:buChar char="§"/>
              <a:defRPr sz="2400">
                <a:solidFill>
                  <a:schemeClr val="tx1"/>
                </a:solidFill>
                <a:latin typeface="Arial Narrow Bold"/>
              </a:defRPr>
            </a:lvl8pPr>
            <a:lvl9pPr marL="3886200" indent="-228600" eaLnBrk="0" fontAlgn="base" hangingPunct="0">
              <a:lnSpc>
                <a:spcPct val="80000"/>
              </a:lnSpc>
              <a:spcBef>
                <a:spcPct val="0"/>
              </a:spcBef>
              <a:spcAft>
                <a:spcPct val="25000"/>
              </a:spcAft>
              <a:buClr>
                <a:srgbClr val="0000FF"/>
              </a:buClr>
              <a:buFont typeface="Wingdings" pitchFamily="2" charset="2"/>
              <a:buChar char="§"/>
              <a:defRPr sz="2400">
                <a:solidFill>
                  <a:schemeClr val="tx1"/>
                </a:solidFill>
                <a:latin typeface="Arial Narrow Bold"/>
              </a:defRPr>
            </a:lvl9pPr>
          </a:lstStyle>
          <a:p>
            <a:fld id="{F738FBE6-A06D-43F0-A871-A464ECF8B991}" type="slidenum">
              <a:rPr lang="en-US" sz="1800" smtClean="0"/>
              <a:pPr/>
              <a:t>16</a:t>
            </a:fld>
            <a:endParaRPr lang="en-US" sz="1800" dirty="0" smtClean="0"/>
          </a:p>
        </p:txBody>
      </p:sp>
    </p:spTree>
    <p:extLst>
      <p:ext uri="{BB962C8B-B14F-4D97-AF65-F5344CB8AC3E}">
        <p14:creationId xmlns:p14="http://schemas.microsoft.com/office/powerpoint/2010/main" val="312835700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685800"/>
            <a:ext cx="7162800" cy="762000"/>
          </a:xfrm>
        </p:spPr>
        <p:txBody>
          <a:bodyPr>
            <a:normAutofit fontScale="90000"/>
          </a:bodyPr>
          <a:lstStyle/>
          <a:p>
            <a:pPr>
              <a:defRPr/>
            </a:pPr>
            <a:r>
              <a:rPr lang="en-US" sz="2800" dirty="0" smtClean="0">
                <a:effectLst/>
              </a:rPr>
              <a:t>Funding Opportunity Overview (4)</a:t>
            </a:r>
            <a:br>
              <a:rPr lang="en-US" sz="2800" dirty="0" smtClean="0">
                <a:effectLst/>
              </a:rPr>
            </a:br>
            <a:endParaRPr lang="en-US" sz="2800" dirty="0"/>
          </a:p>
        </p:txBody>
      </p:sp>
      <p:sp>
        <p:nvSpPr>
          <p:cNvPr id="3" name="Content Placeholder 2"/>
          <p:cNvSpPr>
            <a:spLocks noGrp="1"/>
          </p:cNvSpPr>
          <p:nvPr>
            <p:ph idx="1"/>
          </p:nvPr>
        </p:nvSpPr>
        <p:spPr>
          <a:xfrm>
            <a:off x="763480" y="1371600"/>
            <a:ext cx="7315200" cy="4922668"/>
          </a:xfrm>
        </p:spPr>
        <p:txBody>
          <a:bodyPr wrap="square">
            <a:normAutofit/>
          </a:bodyPr>
          <a:lstStyle/>
          <a:p>
            <a:pPr>
              <a:lnSpc>
                <a:spcPct val="120000"/>
              </a:lnSpc>
              <a:defRPr/>
            </a:pPr>
            <a:r>
              <a:rPr lang="en-US" sz="1800" b="1" dirty="0">
                <a:latin typeface="Arial Narrow" pitchFamily="34" charset="0"/>
              </a:rPr>
              <a:t>Period of Performance: </a:t>
            </a:r>
          </a:p>
          <a:p>
            <a:pPr lvl="1">
              <a:lnSpc>
                <a:spcPct val="120000"/>
              </a:lnSpc>
              <a:defRPr/>
            </a:pPr>
            <a:r>
              <a:rPr lang="en-US" sz="1800" dirty="0">
                <a:latin typeface="Arial Narrow" pitchFamily="34" charset="0"/>
              </a:rPr>
              <a:t>The projects awarded under this FFO will have a budget and performance period of one (1) year</a:t>
            </a:r>
            <a:r>
              <a:rPr lang="en-US" sz="1800" dirty="0" smtClean="0">
                <a:latin typeface="Arial Narrow" pitchFamily="34" charset="0"/>
              </a:rPr>
              <a:t>.</a:t>
            </a:r>
          </a:p>
          <a:p>
            <a:pPr lvl="1">
              <a:lnSpc>
                <a:spcPct val="120000"/>
              </a:lnSpc>
              <a:defRPr/>
            </a:pPr>
            <a:r>
              <a:rPr lang="en-US" sz="1800" dirty="0">
                <a:latin typeface="Arial Narrow" pitchFamily="34" charset="0"/>
              </a:rPr>
              <a:t>Each award may be renewed on an annual basis subject to the review requirements described in 15 C.F.R. 290.8. </a:t>
            </a:r>
            <a:endParaRPr lang="en-US" sz="1800" dirty="0" smtClean="0">
              <a:latin typeface="Arial Narrow" pitchFamily="34" charset="0"/>
            </a:endParaRPr>
          </a:p>
          <a:p>
            <a:pPr lvl="1">
              <a:lnSpc>
                <a:spcPct val="120000"/>
              </a:lnSpc>
              <a:defRPr/>
            </a:pPr>
            <a:r>
              <a:rPr lang="en-US" sz="1800" dirty="0" smtClean="0">
                <a:latin typeface="Arial Narrow" pitchFamily="34" charset="0"/>
              </a:rPr>
              <a:t>Renewal </a:t>
            </a:r>
            <a:r>
              <a:rPr lang="en-US" sz="1800" dirty="0">
                <a:latin typeface="Arial Narrow" pitchFamily="34" charset="0"/>
              </a:rPr>
              <a:t>of each project shall be at the sole discretion </a:t>
            </a:r>
            <a:r>
              <a:rPr lang="en-US" sz="1800" dirty="0" smtClean="0">
                <a:latin typeface="Arial Narrow" pitchFamily="34" charset="0"/>
              </a:rPr>
              <a:t>of NIST </a:t>
            </a:r>
            <a:r>
              <a:rPr lang="en-US" sz="1800" dirty="0">
                <a:latin typeface="Arial Narrow" pitchFamily="34" charset="0"/>
              </a:rPr>
              <a:t>and shall be based upon satisfactory performance, priority of the need for the service, existing legislative authority, and availability of funds</a:t>
            </a:r>
            <a:r>
              <a:rPr lang="en-US" sz="1800" dirty="0" smtClean="0">
                <a:latin typeface="Arial Narrow" pitchFamily="34" charset="0"/>
              </a:rPr>
              <a:t>.</a:t>
            </a:r>
          </a:p>
          <a:p>
            <a:pPr marL="0" indent="0">
              <a:lnSpc>
                <a:spcPct val="120000"/>
              </a:lnSpc>
              <a:buNone/>
              <a:defRPr/>
            </a:pPr>
            <a:endParaRPr lang="en-US" sz="1800" dirty="0" smtClean="0">
              <a:solidFill>
                <a:srgbClr val="002060"/>
              </a:solidFill>
              <a:effectLst/>
            </a:endParaRPr>
          </a:p>
        </p:txBody>
      </p:sp>
      <p:sp>
        <p:nvSpPr>
          <p:cNvPr id="11269" name="Slide Number Placeholder 4"/>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Narrow Bold"/>
              </a:defRPr>
            </a:lvl1pPr>
            <a:lvl2pPr marL="742950" indent="-285750" eaLnBrk="0" hangingPunct="0">
              <a:defRPr sz="2400">
                <a:solidFill>
                  <a:schemeClr val="tx1"/>
                </a:solidFill>
                <a:latin typeface="Arial Narrow Bold"/>
              </a:defRPr>
            </a:lvl2pPr>
            <a:lvl3pPr marL="1143000" indent="-228600" eaLnBrk="0" hangingPunct="0">
              <a:defRPr sz="2400">
                <a:solidFill>
                  <a:schemeClr val="tx1"/>
                </a:solidFill>
                <a:latin typeface="Arial Narrow Bold"/>
              </a:defRPr>
            </a:lvl3pPr>
            <a:lvl4pPr marL="1600200" indent="-228600" eaLnBrk="0" hangingPunct="0">
              <a:defRPr sz="2400">
                <a:solidFill>
                  <a:schemeClr val="tx1"/>
                </a:solidFill>
                <a:latin typeface="Arial Narrow Bold"/>
              </a:defRPr>
            </a:lvl4pPr>
            <a:lvl5pPr marL="2057400" indent="-228600" eaLnBrk="0" hangingPunct="0">
              <a:defRPr sz="2400">
                <a:solidFill>
                  <a:schemeClr val="tx1"/>
                </a:solidFill>
                <a:latin typeface="Arial Narrow Bold"/>
              </a:defRPr>
            </a:lvl5pPr>
            <a:lvl6pPr marL="2514600" indent="-228600" eaLnBrk="0" fontAlgn="base" hangingPunct="0">
              <a:lnSpc>
                <a:spcPct val="80000"/>
              </a:lnSpc>
              <a:spcBef>
                <a:spcPct val="0"/>
              </a:spcBef>
              <a:spcAft>
                <a:spcPct val="25000"/>
              </a:spcAft>
              <a:buClr>
                <a:srgbClr val="0000FF"/>
              </a:buClr>
              <a:buFont typeface="Wingdings" pitchFamily="2" charset="2"/>
              <a:buChar char="§"/>
              <a:defRPr sz="2400">
                <a:solidFill>
                  <a:schemeClr val="tx1"/>
                </a:solidFill>
                <a:latin typeface="Arial Narrow Bold"/>
              </a:defRPr>
            </a:lvl6pPr>
            <a:lvl7pPr marL="2971800" indent="-228600" eaLnBrk="0" fontAlgn="base" hangingPunct="0">
              <a:lnSpc>
                <a:spcPct val="80000"/>
              </a:lnSpc>
              <a:spcBef>
                <a:spcPct val="0"/>
              </a:spcBef>
              <a:spcAft>
                <a:spcPct val="25000"/>
              </a:spcAft>
              <a:buClr>
                <a:srgbClr val="0000FF"/>
              </a:buClr>
              <a:buFont typeface="Wingdings" pitchFamily="2" charset="2"/>
              <a:buChar char="§"/>
              <a:defRPr sz="2400">
                <a:solidFill>
                  <a:schemeClr val="tx1"/>
                </a:solidFill>
                <a:latin typeface="Arial Narrow Bold"/>
              </a:defRPr>
            </a:lvl7pPr>
            <a:lvl8pPr marL="3429000" indent="-228600" eaLnBrk="0" fontAlgn="base" hangingPunct="0">
              <a:lnSpc>
                <a:spcPct val="80000"/>
              </a:lnSpc>
              <a:spcBef>
                <a:spcPct val="0"/>
              </a:spcBef>
              <a:spcAft>
                <a:spcPct val="25000"/>
              </a:spcAft>
              <a:buClr>
                <a:srgbClr val="0000FF"/>
              </a:buClr>
              <a:buFont typeface="Wingdings" pitchFamily="2" charset="2"/>
              <a:buChar char="§"/>
              <a:defRPr sz="2400">
                <a:solidFill>
                  <a:schemeClr val="tx1"/>
                </a:solidFill>
                <a:latin typeface="Arial Narrow Bold"/>
              </a:defRPr>
            </a:lvl8pPr>
            <a:lvl9pPr marL="3886200" indent="-228600" eaLnBrk="0" fontAlgn="base" hangingPunct="0">
              <a:lnSpc>
                <a:spcPct val="80000"/>
              </a:lnSpc>
              <a:spcBef>
                <a:spcPct val="0"/>
              </a:spcBef>
              <a:spcAft>
                <a:spcPct val="25000"/>
              </a:spcAft>
              <a:buClr>
                <a:srgbClr val="0000FF"/>
              </a:buClr>
              <a:buFont typeface="Wingdings" pitchFamily="2" charset="2"/>
              <a:buChar char="§"/>
              <a:defRPr sz="2400">
                <a:solidFill>
                  <a:schemeClr val="tx1"/>
                </a:solidFill>
                <a:latin typeface="Arial Narrow Bold"/>
              </a:defRPr>
            </a:lvl9pPr>
          </a:lstStyle>
          <a:p>
            <a:fld id="{B8A7CECE-1182-402A-9D33-8406F3E48C6F}" type="slidenum">
              <a:rPr lang="en-US" sz="1800" smtClean="0"/>
              <a:pPr/>
              <a:t>17</a:t>
            </a:fld>
            <a:endParaRPr lang="en-US" sz="1800" dirty="0" smtClean="0"/>
          </a:p>
        </p:txBody>
      </p:sp>
    </p:spTree>
    <p:extLst>
      <p:ext uri="{BB962C8B-B14F-4D97-AF65-F5344CB8AC3E}">
        <p14:creationId xmlns:p14="http://schemas.microsoft.com/office/powerpoint/2010/main" val="90477018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685800"/>
            <a:ext cx="7620000" cy="457200"/>
          </a:xfrm>
        </p:spPr>
        <p:txBody>
          <a:bodyPr>
            <a:normAutofit fontScale="90000"/>
          </a:bodyPr>
          <a:lstStyle/>
          <a:p>
            <a:pPr>
              <a:defRPr/>
            </a:pPr>
            <a:r>
              <a:rPr lang="en-US" sz="2800" dirty="0" smtClean="0">
                <a:effectLst/>
              </a:rPr>
              <a:t>Application/Proposal</a:t>
            </a:r>
            <a:r>
              <a:rPr lang="en-US" sz="2800" dirty="0" smtClean="0"/>
              <a:t> </a:t>
            </a:r>
            <a:r>
              <a:rPr lang="en-US" sz="2800" dirty="0" smtClean="0">
                <a:effectLst/>
              </a:rPr>
              <a:t>Submission</a:t>
            </a:r>
            <a:endParaRPr lang="en-US" sz="2800" dirty="0">
              <a:effectLst/>
            </a:endParaRPr>
          </a:p>
        </p:txBody>
      </p:sp>
      <p:sp>
        <p:nvSpPr>
          <p:cNvPr id="3" name="Content Placeholder 2"/>
          <p:cNvSpPr>
            <a:spLocks noGrp="1"/>
          </p:cNvSpPr>
          <p:nvPr>
            <p:ph idx="1"/>
          </p:nvPr>
        </p:nvSpPr>
        <p:spPr>
          <a:xfrm>
            <a:off x="813786" y="1447800"/>
            <a:ext cx="7593367" cy="4855346"/>
          </a:xfrm>
        </p:spPr>
        <p:txBody>
          <a:bodyPr>
            <a:normAutofit fontScale="92500" lnSpcReduction="10000"/>
          </a:bodyPr>
          <a:lstStyle/>
          <a:p>
            <a:pPr>
              <a:lnSpc>
                <a:spcPct val="100000"/>
              </a:lnSpc>
              <a:spcAft>
                <a:spcPts val="600"/>
              </a:spcAft>
              <a:defRPr/>
            </a:pPr>
            <a:r>
              <a:rPr lang="en-US" sz="1800" b="1" dirty="0" smtClean="0">
                <a:effectLst/>
                <a:latin typeface="Arial Narrow" pitchFamily="34" charset="0"/>
              </a:rPr>
              <a:t>Dates: </a:t>
            </a:r>
          </a:p>
          <a:p>
            <a:pPr lvl="1">
              <a:spcAft>
                <a:spcPts val="600"/>
              </a:spcAft>
              <a:defRPr/>
            </a:pPr>
            <a:r>
              <a:rPr lang="en-US" sz="1800" dirty="0" smtClean="0">
                <a:effectLst/>
                <a:latin typeface="Arial Narrow" pitchFamily="34" charset="0"/>
              </a:rPr>
              <a:t>All applications must be received or postmarked on </a:t>
            </a:r>
            <a:r>
              <a:rPr lang="en-US" sz="1800" b="1" u="sng" dirty="0" smtClean="0">
                <a:effectLst/>
                <a:latin typeface="Arial Narrow" pitchFamily="34" charset="0"/>
              </a:rPr>
              <a:t>April 30, 2012 NLT 5:00 pm (EST)</a:t>
            </a:r>
            <a:r>
              <a:rPr lang="en-US" sz="1800" b="1" dirty="0" smtClean="0">
                <a:effectLst/>
                <a:latin typeface="Arial Narrow" pitchFamily="34" charset="0"/>
              </a:rPr>
              <a:t>.</a:t>
            </a:r>
            <a:r>
              <a:rPr lang="en-US" sz="1800" dirty="0" smtClean="0">
                <a:effectLst/>
                <a:latin typeface="Arial Narrow" pitchFamily="34" charset="0"/>
              </a:rPr>
              <a:t>  </a:t>
            </a:r>
          </a:p>
          <a:p>
            <a:pPr lvl="1">
              <a:spcAft>
                <a:spcPts val="600"/>
              </a:spcAft>
              <a:defRPr/>
            </a:pPr>
            <a:r>
              <a:rPr lang="en-US" sz="1800" dirty="0" smtClean="0">
                <a:effectLst/>
                <a:latin typeface="Arial Narrow" pitchFamily="34" charset="0"/>
              </a:rPr>
              <a:t>Late proposals will not be reviewed. </a:t>
            </a:r>
          </a:p>
          <a:p>
            <a:pPr lvl="1">
              <a:spcAft>
                <a:spcPts val="600"/>
              </a:spcAft>
              <a:defRPr/>
            </a:pPr>
            <a:r>
              <a:rPr lang="en-US" sz="1800" dirty="0" smtClean="0">
                <a:effectLst/>
                <a:latin typeface="Arial Narrow" pitchFamily="34" charset="0"/>
              </a:rPr>
              <a:t>No exceptions allowed.</a:t>
            </a:r>
          </a:p>
          <a:p>
            <a:pPr>
              <a:lnSpc>
                <a:spcPct val="100000"/>
              </a:lnSpc>
              <a:spcBef>
                <a:spcPts val="1200"/>
              </a:spcBef>
              <a:spcAft>
                <a:spcPts val="600"/>
              </a:spcAft>
              <a:defRPr/>
            </a:pPr>
            <a:r>
              <a:rPr lang="en-US" sz="1800" b="1" dirty="0" smtClean="0">
                <a:effectLst/>
                <a:latin typeface="Arial Narrow" pitchFamily="34" charset="0"/>
              </a:rPr>
              <a:t>Proposal Submission:</a:t>
            </a:r>
          </a:p>
          <a:p>
            <a:pPr lvl="1">
              <a:lnSpc>
                <a:spcPct val="100000"/>
              </a:lnSpc>
              <a:spcAft>
                <a:spcPts val="0"/>
              </a:spcAft>
              <a:defRPr/>
            </a:pPr>
            <a:r>
              <a:rPr lang="en-US" sz="1800" b="1" dirty="0" smtClean="0">
                <a:effectLst/>
                <a:latin typeface="Arial Narrow" pitchFamily="34" charset="0"/>
              </a:rPr>
              <a:t>Electronic submission:  </a:t>
            </a:r>
            <a:r>
              <a:rPr lang="en-US" sz="1800" dirty="0" smtClean="0">
                <a:effectLst/>
                <a:latin typeface="Arial Narrow" pitchFamily="34" charset="0"/>
              </a:rPr>
              <a:t>Applicants should follow application instructions </a:t>
            </a:r>
          </a:p>
          <a:p>
            <a:pPr lvl="1">
              <a:lnSpc>
                <a:spcPct val="100000"/>
              </a:lnSpc>
              <a:spcAft>
                <a:spcPts val="0"/>
              </a:spcAft>
              <a:buFont typeface="Times" pitchFamily="18" charset="0"/>
              <a:buNone/>
              <a:defRPr/>
            </a:pPr>
            <a:r>
              <a:rPr lang="en-US" sz="1800" dirty="0" smtClean="0">
                <a:effectLst/>
                <a:latin typeface="Arial Narrow" pitchFamily="34" charset="0"/>
              </a:rPr>
              <a:t>	provided at: </a:t>
            </a:r>
            <a:r>
              <a:rPr lang="en-US" sz="1800" dirty="0" smtClean="0">
                <a:effectLst/>
                <a:latin typeface="Arial Narrow" pitchFamily="34" charset="0"/>
                <a:hlinkClick r:id="rId2"/>
              </a:rPr>
              <a:t>www.grants.gov</a:t>
            </a:r>
            <a:endParaRPr lang="en-US" sz="1800" dirty="0" smtClean="0">
              <a:effectLst/>
              <a:latin typeface="Arial Narrow" pitchFamily="34" charset="0"/>
            </a:endParaRPr>
          </a:p>
          <a:p>
            <a:pPr lvl="1">
              <a:lnSpc>
                <a:spcPct val="100000"/>
              </a:lnSpc>
              <a:spcAft>
                <a:spcPts val="0"/>
              </a:spcAft>
              <a:buFontTx/>
              <a:buChar char="-"/>
              <a:defRPr/>
            </a:pPr>
            <a:endParaRPr lang="en-US" sz="1800" b="1" dirty="0" smtClean="0">
              <a:effectLst/>
              <a:latin typeface="Arial Narrow" pitchFamily="34" charset="0"/>
            </a:endParaRPr>
          </a:p>
          <a:p>
            <a:pPr lvl="1">
              <a:lnSpc>
                <a:spcPct val="100000"/>
              </a:lnSpc>
              <a:spcAft>
                <a:spcPts val="0"/>
              </a:spcAft>
              <a:buFontTx/>
              <a:buChar char="-"/>
              <a:defRPr/>
            </a:pPr>
            <a:r>
              <a:rPr lang="en-US" sz="1800" b="1" dirty="0" smtClean="0">
                <a:effectLst/>
                <a:latin typeface="Arial Narrow" pitchFamily="34" charset="0"/>
              </a:rPr>
              <a:t>Paper submission: </a:t>
            </a:r>
            <a:r>
              <a:rPr lang="en-US" sz="1800" dirty="0" smtClean="0">
                <a:effectLst/>
                <a:latin typeface="Arial Narrow" pitchFamily="34" charset="0"/>
              </a:rPr>
              <a:t>NIST requires </a:t>
            </a:r>
            <a:r>
              <a:rPr lang="en-US" sz="1800" b="1" u="sng" dirty="0" smtClean="0">
                <a:effectLst/>
                <a:latin typeface="Arial Narrow" pitchFamily="34" charset="0"/>
              </a:rPr>
              <a:t>an original and two (2) copies </a:t>
            </a:r>
            <a:r>
              <a:rPr lang="en-US" sz="1800" dirty="0" smtClean="0">
                <a:effectLst/>
                <a:latin typeface="Arial Narrow" pitchFamily="34" charset="0"/>
              </a:rPr>
              <a:t>be sent to:</a:t>
            </a:r>
          </a:p>
          <a:p>
            <a:pPr lvl="1">
              <a:lnSpc>
                <a:spcPct val="100000"/>
              </a:lnSpc>
              <a:spcAft>
                <a:spcPts val="0"/>
              </a:spcAft>
              <a:buFont typeface="Times" pitchFamily="18" charset="0"/>
              <a:buNone/>
              <a:defRPr/>
            </a:pPr>
            <a:r>
              <a:rPr lang="en-US" sz="1800" dirty="0" smtClean="0">
                <a:effectLst/>
                <a:latin typeface="Arial Narrow" pitchFamily="34" charset="0"/>
              </a:rPr>
              <a:t> </a:t>
            </a:r>
            <a:endParaRPr lang="en-US" sz="1800" b="1" dirty="0" smtClean="0">
              <a:effectLst/>
              <a:latin typeface="Arial Narrow" pitchFamily="34" charset="0"/>
            </a:endParaRPr>
          </a:p>
          <a:p>
            <a:pPr lvl="3" indent="-91440">
              <a:lnSpc>
                <a:spcPct val="100000"/>
              </a:lnSpc>
              <a:spcBef>
                <a:spcPts val="0"/>
              </a:spcBef>
              <a:spcAft>
                <a:spcPts val="0"/>
              </a:spcAft>
              <a:buFontTx/>
              <a:buNone/>
              <a:defRPr/>
            </a:pPr>
            <a:r>
              <a:rPr lang="en-US" sz="1800" dirty="0" smtClean="0">
                <a:effectLst/>
                <a:latin typeface="Arial Narrow" pitchFamily="34" charset="0"/>
              </a:rPr>
              <a:t>		National Institute of Standards and Technology</a:t>
            </a:r>
          </a:p>
          <a:p>
            <a:pPr lvl="3" indent="-91440">
              <a:lnSpc>
                <a:spcPct val="100000"/>
              </a:lnSpc>
              <a:spcBef>
                <a:spcPts val="0"/>
              </a:spcBef>
              <a:spcAft>
                <a:spcPts val="0"/>
              </a:spcAft>
              <a:buFontTx/>
              <a:buNone/>
              <a:defRPr/>
            </a:pPr>
            <a:r>
              <a:rPr lang="en-US" sz="1800" dirty="0" smtClean="0">
                <a:effectLst/>
                <a:latin typeface="Arial Narrow" pitchFamily="34" charset="0"/>
              </a:rPr>
              <a:t>		Manufacturing Extension Partnership</a:t>
            </a:r>
          </a:p>
          <a:p>
            <a:pPr lvl="3" indent="-91440">
              <a:lnSpc>
                <a:spcPct val="100000"/>
              </a:lnSpc>
              <a:spcBef>
                <a:spcPts val="0"/>
              </a:spcBef>
              <a:spcAft>
                <a:spcPts val="0"/>
              </a:spcAft>
              <a:buFontTx/>
              <a:buNone/>
              <a:defRPr/>
            </a:pPr>
            <a:r>
              <a:rPr lang="en-US" sz="1800" dirty="0" smtClean="0">
                <a:effectLst/>
                <a:latin typeface="Arial Narrow" pitchFamily="34" charset="0"/>
              </a:rPr>
              <a:t>		c/o </a:t>
            </a:r>
            <a:r>
              <a:rPr lang="en-US" sz="1800" b="1" dirty="0" smtClean="0">
                <a:effectLst/>
                <a:latin typeface="Arial Narrow" pitchFamily="34" charset="0"/>
              </a:rPr>
              <a:t>Diane Henderson</a:t>
            </a:r>
          </a:p>
          <a:p>
            <a:pPr lvl="3" indent="-91440">
              <a:lnSpc>
                <a:spcPct val="100000"/>
              </a:lnSpc>
              <a:spcBef>
                <a:spcPts val="0"/>
              </a:spcBef>
              <a:spcAft>
                <a:spcPts val="0"/>
              </a:spcAft>
              <a:buFontTx/>
              <a:buNone/>
              <a:defRPr/>
            </a:pPr>
            <a:r>
              <a:rPr lang="en-US" sz="1800" dirty="0" smtClean="0">
                <a:effectLst/>
                <a:latin typeface="Arial Narrow" pitchFamily="34" charset="0"/>
              </a:rPr>
              <a:t>		100 Bureau Drive, MS 4800</a:t>
            </a:r>
          </a:p>
          <a:p>
            <a:pPr lvl="3" indent="-91440">
              <a:lnSpc>
                <a:spcPct val="100000"/>
              </a:lnSpc>
              <a:spcBef>
                <a:spcPts val="0"/>
              </a:spcBef>
              <a:spcAft>
                <a:spcPts val="0"/>
              </a:spcAft>
              <a:buFontTx/>
              <a:buNone/>
              <a:defRPr/>
            </a:pPr>
            <a:r>
              <a:rPr lang="en-US" sz="1800" dirty="0" smtClean="0">
                <a:effectLst/>
                <a:latin typeface="Arial Narrow" pitchFamily="34" charset="0"/>
              </a:rPr>
              <a:t>		Gaithersburg, MD 20899-4800</a:t>
            </a:r>
          </a:p>
          <a:p>
            <a:pPr lvl="1">
              <a:lnSpc>
                <a:spcPct val="100000"/>
              </a:lnSpc>
              <a:spcAft>
                <a:spcPts val="0"/>
              </a:spcAft>
              <a:defRPr/>
            </a:pPr>
            <a:endParaRPr lang="en-US" sz="1400" dirty="0" smtClean="0"/>
          </a:p>
          <a:p>
            <a:pPr lvl="3" indent="-91440">
              <a:lnSpc>
                <a:spcPct val="100000"/>
              </a:lnSpc>
              <a:spcBef>
                <a:spcPts val="0"/>
              </a:spcBef>
              <a:spcAft>
                <a:spcPts val="0"/>
              </a:spcAft>
              <a:buFontTx/>
              <a:buNone/>
              <a:defRPr/>
            </a:pPr>
            <a:endParaRPr lang="en-US" sz="1400" dirty="0" smtClean="0"/>
          </a:p>
          <a:p>
            <a:pPr lvl="4">
              <a:defRPr/>
            </a:pPr>
            <a:endParaRPr lang="en-US" sz="1400" dirty="0"/>
          </a:p>
        </p:txBody>
      </p:sp>
      <p:sp>
        <p:nvSpPr>
          <p:cNvPr id="13317" name="Slide Number Placeholder 4"/>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Narrow Bold"/>
              </a:defRPr>
            </a:lvl1pPr>
            <a:lvl2pPr marL="742950" indent="-285750" eaLnBrk="0" hangingPunct="0">
              <a:defRPr sz="2400">
                <a:solidFill>
                  <a:schemeClr val="tx1"/>
                </a:solidFill>
                <a:latin typeface="Arial Narrow Bold"/>
              </a:defRPr>
            </a:lvl2pPr>
            <a:lvl3pPr marL="1143000" indent="-228600" eaLnBrk="0" hangingPunct="0">
              <a:defRPr sz="2400">
                <a:solidFill>
                  <a:schemeClr val="tx1"/>
                </a:solidFill>
                <a:latin typeface="Arial Narrow Bold"/>
              </a:defRPr>
            </a:lvl3pPr>
            <a:lvl4pPr marL="1600200" indent="-228600" eaLnBrk="0" hangingPunct="0">
              <a:defRPr sz="2400">
                <a:solidFill>
                  <a:schemeClr val="tx1"/>
                </a:solidFill>
                <a:latin typeface="Arial Narrow Bold"/>
              </a:defRPr>
            </a:lvl4pPr>
            <a:lvl5pPr marL="2057400" indent="-228600" eaLnBrk="0" hangingPunct="0">
              <a:defRPr sz="2400">
                <a:solidFill>
                  <a:schemeClr val="tx1"/>
                </a:solidFill>
                <a:latin typeface="Arial Narrow Bold"/>
              </a:defRPr>
            </a:lvl5pPr>
            <a:lvl6pPr marL="2514600" indent="-228600" eaLnBrk="0" fontAlgn="base" hangingPunct="0">
              <a:lnSpc>
                <a:spcPct val="80000"/>
              </a:lnSpc>
              <a:spcBef>
                <a:spcPct val="0"/>
              </a:spcBef>
              <a:spcAft>
                <a:spcPct val="25000"/>
              </a:spcAft>
              <a:buClr>
                <a:srgbClr val="0000FF"/>
              </a:buClr>
              <a:buFont typeface="Wingdings" pitchFamily="2" charset="2"/>
              <a:buChar char="§"/>
              <a:defRPr sz="2400">
                <a:solidFill>
                  <a:schemeClr val="tx1"/>
                </a:solidFill>
                <a:latin typeface="Arial Narrow Bold"/>
              </a:defRPr>
            </a:lvl6pPr>
            <a:lvl7pPr marL="2971800" indent="-228600" eaLnBrk="0" fontAlgn="base" hangingPunct="0">
              <a:lnSpc>
                <a:spcPct val="80000"/>
              </a:lnSpc>
              <a:spcBef>
                <a:spcPct val="0"/>
              </a:spcBef>
              <a:spcAft>
                <a:spcPct val="25000"/>
              </a:spcAft>
              <a:buClr>
                <a:srgbClr val="0000FF"/>
              </a:buClr>
              <a:buFont typeface="Wingdings" pitchFamily="2" charset="2"/>
              <a:buChar char="§"/>
              <a:defRPr sz="2400">
                <a:solidFill>
                  <a:schemeClr val="tx1"/>
                </a:solidFill>
                <a:latin typeface="Arial Narrow Bold"/>
              </a:defRPr>
            </a:lvl7pPr>
            <a:lvl8pPr marL="3429000" indent="-228600" eaLnBrk="0" fontAlgn="base" hangingPunct="0">
              <a:lnSpc>
                <a:spcPct val="80000"/>
              </a:lnSpc>
              <a:spcBef>
                <a:spcPct val="0"/>
              </a:spcBef>
              <a:spcAft>
                <a:spcPct val="25000"/>
              </a:spcAft>
              <a:buClr>
                <a:srgbClr val="0000FF"/>
              </a:buClr>
              <a:buFont typeface="Wingdings" pitchFamily="2" charset="2"/>
              <a:buChar char="§"/>
              <a:defRPr sz="2400">
                <a:solidFill>
                  <a:schemeClr val="tx1"/>
                </a:solidFill>
                <a:latin typeface="Arial Narrow Bold"/>
              </a:defRPr>
            </a:lvl8pPr>
            <a:lvl9pPr marL="3886200" indent="-228600" eaLnBrk="0" fontAlgn="base" hangingPunct="0">
              <a:lnSpc>
                <a:spcPct val="80000"/>
              </a:lnSpc>
              <a:spcBef>
                <a:spcPct val="0"/>
              </a:spcBef>
              <a:spcAft>
                <a:spcPct val="25000"/>
              </a:spcAft>
              <a:buClr>
                <a:srgbClr val="0000FF"/>
              </a:buClr>
              <a:buFont typeface="Wingdings" pitchFamily="2" charset="2"/>
              <a:buChar char="§"/>
              <a:defRPr sz="2400">
                <a:solidFill>
                  <a:schemeClr val="tx1"/>
                </a:solidFill>
                <a:latin typeface="Arial Narrow Bold"/>
              </a:defRPr>
            </a:lvl9pPr>
          </a:lstStyle>
          <a:p>
            <a:fld id="{68BCE705-83E3-45A6-8E20-C7E6AAD99FC2}" type="slidenum">
              <a:rPr lang="en-US" sz="1800" smtClean="0"/>
              <a:pPr/>
              <a:t>18</a:t>
            </a:fld>
            <a:endParaRPr lang="en-US" sz="1800" dirty="0" smtClean="0"/>
          </a:p>
        </p:txBody>
      </p:sp>
    </p:spTree>
    <p:extLst>
      <p:ext uri="{BB962C8B-B14F-4D97-AF65-F5344CB8AC3E}">
        <p14:creationId xmlns:p14="http://schemas.microsoft.com/office/powerpoint/2010/main" val="385876243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609600"/>
            <a:ext cx="6011662" cy="533400"/>
          </a:xfrm>
        </p:spPr>
        <p:txBody>
          <a:bodyPr>
            <a:normAutofit fontScale="90000"/>
          </a:bodyPr>
          <a:lstStyle/>
          <a:p>
            <a:pPr>
              <a:defRPr/>
            </a:pPr>
            <a:r>
              <a:rPr lang="en-US" sz="2800" dirty="0" smtClean="0">
                <a:effectLst/>
              </a:rPr>
              <a:t/>
            </a:r>
            <a:br>
              <a:rPr lang="en-US" sz="2800" dirty="0" smtClean="0">
                <a:effectLst/>
              </a:rPr>
            </a:br>
            <a:r>
              <a:rPr lang="en-US" sz="2800" dirty="0" smtClean="0"/>
              <a:t>Application </a:t>
            </a:r>
            <a:r>
              <a:rPr lang="en-US" sz="2800" dirty="0"/>
              <a:t>Package Details (1):</a:t>
            </a:r>
            <a:r>
              <a:rPr lang="en-US" sz="2800" dirty="0" smtClean="0">
                <a:effectLst/>
                <a:latin typeface="Arial Narrow" pitchFamily="34" charset="0"/>
              </a:rPr>
              <a:t/>
            </a:r>
            <a:br>
              <a:rPr lang="en-US" sz="2800" dirty="0" smtClean="0">
                <a:effectLst/>
                <a:latin typeface="Arial Narrow" pitchFamily="34" charset="0"/>
              </a:rPr>
            </a:br>
            <a:endParaRPr lang="en-US" sz="2800" dirty="0"/>
          </a:p>
        </p:txBody>
      </p:sp>
      <p:sp>
        <p:nvSpPr>
          <p:cNvPr id="14339" name="Content Placeholder 2"/>
          <p:cNvSpPr>
            <a:spLocks noGrp="1"/>
          </p:cNvSpPr>
          <p:nvPr>
            <p:ph idx="1"/>
          </p:nvPr>
        </p:nvSpPr>
        <p:spPr>
          <a:xfrm>
            <a:off x="664346" y="1245833"/>
            <a:ext cx="7538621" cy="5128334"/>
          </a:xfrm>
        </p:spPr>
        <p:txBody>
          <a:bodyPr wrap="square">
            <a:noAutofit/>
          </a:bodyPr>
          <a:lstStyle/>
          <a:p>
            <a:r>
              <a:rPr lang="en-US" sz="1600" dirty="0" smtClean="0">
                <a:effectLst/>
              </a:rPr>
              <a:t>Complete applications/proposals must, at a minimum, include the following forms and documents and meet the following requirements identified in the FFO which are:</a:t>
            </a:r>
          </a:p>
          <a:p>
            <a:pPr marL="0" indent="0">
              <a:buNone/>
            </a:pPr>
            <a:endParaRPr lang="en-US" sz="1600" b="1" dirty="0" smtClean="0">
              <a:effectLst/>
            </a:endParaRPr>
          </a:p>
          <a:p>
            <a:r>
              <a:rPr lang="en-US" sz="1600" b="1" dirty="0" smtClean="0">
                <a:effectLst/>
              </a:rPr>
              <a:t>Required Forms*:</a:t>
            </a:r>
          </a:p>
          <a:p>
            <a:pPr lvl="1">
              <a:buFont typeface="Arial" pitchFamily="34" charset="0"/>
              <a:buChar char="•"/>
            </a:pPr>
            <a:r>
              <a:rPr lang="en-US" sz="1600" dirty="0" smtClean="0">
                <a:effectLst/>
              </a:rPr>
              <a:t>SF-424 	          Application for Federal Assistance</a:t>
            </a:r>
          </a:p>
          <a:p>
            <a:pPr lvl="1">
              <a:buFont typeface="Arial" pitchFamily="34" charset="0"/>
              <a:buChar char="•"/>
            </a:pPr>
            <a:r>
              <a:rPr lang="en-US" sz="1600" dirty="0" smtClean="0">
                <a:effectLst/>
              </a:rPr>
              <a:t>SF-424A	Budget Information Non-Constructions</a:t>
            </a:r>
          </a:p>
          <a:p>
            <a:pPr lvl="1">
              <a:buFont typeface="Arial" pitchFamily="34" charset="0"/>
              <a:buChar char="•"/>
            </a:pPr>
            <a:r>
              <a:rPr lang="en-US" sz="1600" dirty="0" smtClean="0">
                <a:effectLst/>
              </a:rPr>
              <a:t>SF-424B	Assurances Non-construction</a:t>
            </a:r>
          </a:p>
          <a:p>
            <a:pPr lvl="1">
              <a:buFont typeface="Arial" pitchFamily="34" charset="0"/>
              <a:buChar char="•"/>
            </a:pPr>
            <a:r>
              <a:rPr lang="en-US" sz="1600" dirty="0" smtClean="0">
                <a:effectLst/>
              </a:rPr>
              <a:t>CD-511	          Certification Regarding Lobbying</a:t>
            </a:r>
          </a:p>
          <a:p>
            <a:pPr lvl="1">
              <a:buFont typeface="Arial" pitchFamily="34" charset="0"/>
              <a:buChar char="•"/>
            </a:pPr>
            <a:r>
              <a:rPr lang="en-US" sz="1600" dirty="0" smtClean="0">
                <a:effectLst/>
              </a:rPr>
              <a:t>SF-LLL	          Disclosure of Lobbying Activities (if applicable)</a:t>
            </a:r>
          </a:p>
          <a:p>
            <a:pPr marL="457200" lvl="1" indent="0">
              <a:buNone/>
            </a:pPr>
            <a:r>
              <a:rPr lang="en-US" sz="1600" b="1" dirty="0"/>
              <a:t>*Forms are available as part of the Grants.gov application kit</a:t>
            </a:r>
          </a:p>
          <a:p>
            <a:pPr lvl="1">
              <a:buFont typeface="Arial" pitchFamily="34" charset="0"/>
              <a:buChar char="•"/>
            </a:pPr>
            <a:endParaRPr lang="en-US" sz="1600" dirty="0" smtClean="0">
              <a:effectLst/>
            </a:endParaRPr>
          </a:p>
          <a:p>
            <a:pPr lvl="1">
              <a:buFont typeface="Arial" pitchFamily="34" charset="0"/>
              <a:buChar char="•"/>
            </a:pPr>
            <a:r>
              <a:rPr lang="en-US" sz="1600" dirty="0" smtClean="0">
                <a:effectLst/>
              </a:rPr>
              <a:t>Technical Proposal</a:t>
            </a:r>
          </a:p>
          <a:p>
            <a:pPr lvl="2">
              <a:buFont typeface="Arial" pitchFamily="34" charset="0"/>
              <a:buChar char="•"/>
            </a:pPr>
            <a:r>
              <a:rPr lang="en-US" sz="1600" dirty="0" smtClean="0">
                <a:effectLst/>
              </a:rPr>
              <a:t>The Technical Proposal is a word-processed document of no more than twenty-five (25) pages responsive to the program description (see Section I. of the FFO) and the evaluation criteria (see Section V.1. of the FFO). It should contain the following information:</a:t>
            </a:r>
          </a:p>
          <a:p>
            <a:pPr lvl="1"/>
            <a:endParaRPr lang="en-US" sz="1600" dirty="0" smtClean="0">
              <a:effectLst/>
            </a:endParaRPr>
          </a:p>
          <a:p>
            <a:endParaRPr lang="en-US" sz="1600" dirty="0" smtClean="0">
              <a:effectLst/>
            </a:endParaRPr>
          </a:p>
          <a:p>
            <a:endParaRPr lang="en-US" sz="1600" dirty="0" smtClean="0">
              <a:effectLst/>
            </a:endParaRPr>
          </a:p>
          <a:p>
            <a:pPr lvl="1"/>
            <a:endParaRPr lang="en-US" sz="1600" dirty="0" smtClean="0">
              <a:effectLst/>
            </a:endParaRPr>
          </a:p>
        </p:txBody>
      </p:sp>
      <p:sp>
        <p:nvSpPr>
          <p:cNvPr id="14341" name="Slide Number Placeholder 4"/>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Narrow Bold"/>
              </a:defRPr>
            </a:lvl1pPr>
            <a:lvl2pPr marL="742950" indent="-285750" eaLnBrk="0" hangingPunct="0">
              <a:defRPr sz="2400">
                <a:solidFill>
                  <a:schemeClr val="tx1"/>
                </a:solidFill>
                <a:latin typeface="Arial Narrow Bold"/>
              </a:defRPr>
            </a:lvl2pPr>
            <a:lvl3pPr marL="1143000" indent="-228600" eaLnBrk="0" hangingPunct="0">
              <a:defRPr sz="2400">
                <a:solidFill>
                  <a:schemeClr val="tx1"/>
                </a:solidFill>
                <a:latin typeface="Arial Narrow Bold"/>
              </a:defRPr>
            </a:lvl3pPr>
            <a:lvl4pPr marL="1600200" indent="-228600" eaLnBrk="0" hangingPunct="0">
              <a:defRPr sz="2400">
                <a:solidFill>
                  <a:schemeClr val="tx1"/>
                </a:solidFill>
                <a:latin typeface="Arial Narrow Bold"/>
              </a:defRPr>
            </a:lvl4pPr>
            <a:lvl5pPr marL="2057400" indent="-228600" eaLnBrk="0" hangingPunct="0">
              <a:defRPr sz="2400">
                <a:solidFill>
                  <a:schemeClr val="tx1"/>
                </a:solidFill>
                <a:latin typeface="Arial Narrow Bold"/>
              </a:defRPr>
            </a:lvl5pPr>
            <a:lvl6pPr marL="2514600" indent="-228600" eaLnBrk="0" fontAlgn="base" hangingPunct="0">
              <a:lnSpc>
                <a:spcPct val="80000"/>
              </a:lnSpc>
              <a:spcBef>
                <a:spcPct val="0"/>
              </a:spcBef>
              <a:spcAft>
                <a:spcPct val="25000"/>
              </a:spcAft>
              <a:buClr>
                <a:srgbClr val="0000FF"/>
              </a:buClr>
              <a:buFont typeface="Wingdings" pitchFamily="2" charset="2"/>
              <a:buChar char="§"/>
              <a:defRPr sz="2400">
                <a:solidFill>
                  <a:schemeClr val="tx1"/>
                </a:solidFill>
                <a:latin typeface="Arial Narrow Bold"/>
              </a:defRPr>
            </a:lvl6pPr>
            <a:lvl7pPr marL="2971800" indent="-228600" eaLnBrk="0" fontAlgn="base" hangingPunct="0">
              <a:lnSpc>
                <a:spcPct val="80000"/>
              </a:lnSpc>
              <a:spcBef>
                <a:spcPct val="0"/>
              </a:spcBef>
              <a:spcAft>
                <a:spcPct val="25000"/>
              </a:spcAft>
              <a:buClr>
                <a:srgbClr val="0000FF"/>
              </a:buClr>
              <a:buFont typeface="Wingdings" pitchFamily="2" charset="2"/>
              <a:buChar char="§"/>
              <a:defRPr sz="2400">
                <a:solidFill>
                  <a:schemeClr val="tx1"/>
                </a:solidFill>
                <a:latin typeface="Arial Narrow Bold"/>
              </a:defRPr>
            </a:lvl7pPr>
            <a:lvl8pPr marL="3429000" indent="-228600" eaLnBrk="0" fontAlgn="base" hangingPunct="0">
              <a:lnSpc>
                <a:spcPct val="80000"/>
              </a:lnSpc>
              <a:spcBef>
                <a:spcPct val="0"/>
              </a:spcBef>
              <a:spcAft>
                <a:spcPct val="25000"/>
              </a:spcAft>
              <a:buClr>
                <a:srgbClr val="0000FF"/>
              </a:buClr>
              <a:buFont typeface="Wingdings" pitchFamily="2" charset="2"/>
              <a:buChar char="§"/>
              <a:defRPr sz="2400">
                <a:solidFill>
                  <a:schemeClr val="tx1"/>
                </a:solidFill>
                <a:latin typeface="Arial Narrow Bold"/>
              </a:defRPr>
            </a:lvl8pPr>
            <a:lvl9pPr marL="3886200" indent="-228600" eaLnBrk="0" fontAlgn="base" hangingPunct="0">
              <a:lnSpc>
                <a:spcPct val="80000"/>
              </a:lnSpc>
              <a:spcBef>
                <a:spcPct val="0"/>
              </a:spcBef>
              <a:spcAft>
                <a:spcPct val="25000"/>
              </a:spcAft>
              <a:buClr>
                <a:srgbClr val="0000FF"/>
              </a:buClr>
              <a:buFont typeface="Wingdings" pitchFamily="2" charset="2"/>
              <a:buChar char="§"/>
              <a:defRPr sz="2400">
                <a:solidFill>
                  <a:schemeClr val="tx1"/>
                </a:solidFill>
                <a:latin typeface="Arial Narrow Bold"/>
              </a:defRPr>
            </a:lvl9pPr>
          </a:lstStyle>
          <a:p>
            <a:fld id="{2B000A66-27CF-43EA-AB5D-8BF2EF5F4104}" type="slidenum">
              <a:rPr lang="en-US" sz="1800" smtClean="0"/>
              <a:pPr/>
              <a:t>19</a:t>
            </a:fld>
            <a:endParaRPr lang="en-US" sz="1800" dirty="0" smtClean="0"/>
          </a:p>
        </p:txBody>
      </p:sp>
    </p:spTree>
    <p:extLst>
      <p:ext uri="{BB962C8B-B14F-4D97-AF65-F5344CB8AC3E}">
        <p14:creationId xmlns:p14="http://schemas.microsoft.com/office/powerpoint/2010/main" val="405044705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8"/>
          <p:cNvSpPr>
            <a:spLocks noGrp="1"/>
          </p:cNvSpPr>
          <p:nvPr>
            <p:ph type="sldNum" sz="quarter" idx="11"/>
          </p:nvPr>
        </p:nvSpPr>
        <p:spPr/>
        <p:txBody>
          <a:bodyPr/>
          <a:lstStyle/>
          <a:p>
            <a:fld id="{7C690F11-132E-E54B-AD6C-C5C68F5B319F}" type="slidenum">
              <a:rPr lang="en-US" sz="1800" b="1" smtClean="0">
                <a:solidFill>
                  <a:schemeClr val="tx1"/>
                </a:solidFill>
                <a:latin typeface="Arial Narrow" pitchFamily="34" charset="0"/>
              </a:rPr>
              <a:pPr/>
              <a:t>2</a:t>
            </a:fld>
            <a:endParaRPr lang="en-US" sz="1800" b="1" dirty="0">
              <a:solidFill>
                <a:schemeClr val="tx1"/>
              </a:solidFill>
              <a:latin typeface="Arial Narrow" pitchFamily="34" charset="0"/>
            </a:endParaRPr>
          </a:p>
        </p:txBody>
      </p:sp>
      <p:sp>
        <p:nvSpPr>
          <p:cNvPr id="8" name="Footer Placeholder 7"/>
          <p:cNvSpPr>
            <a:spLocks noGrp="1"/>
          </p:cNvSpPr>
          <p:nvPr>
            <p:ph type="ftr" sz="quarter" idx="12"/>
          </p:nvPr>
        </p:nvSpPr>
        <p:spPr/>
        <p:txBody>
          <a:bodyPr/>
          <a:lstStyle/>
          <a:p>
            <a:endParaRPr lang="en-US" dirty="0"/>
          </a:p>
        </p:txBody>
      </p:sp>
      <p:sp>
        <p:nvSpPr>
          <p:cNvPr id="6" name="Title 1"/>
          <p:cNvSpPr txBox="1">
            <a:spLocks/>
          </p:cNvSpPr>
          <p:nvPr/>
        </p:nvSpPr>
        <p:spPr>
          <a:xfrm>
            <a:off x="735306" y="685801"/>
            <a:ext cx="8229600" cy="533400"/>
          </a:xfrm>
          <a:prstGeom prst="rect">
            <a:avLst/>
          </a:prstGeom>
        </p:spPr>
        <p:txBody>
          <a:bodyPr vert="horz" lIns="91440" tIns="45720" rIns="91440" bIns="45720" rtlCol="0" anchor="ctr">
            <a:normAutofit/>
          </a:bodyPr>
          <a:lstStyle>
            <a:lvl1pPr algn="l" defTabSz="457200" rtl="0" eaLnBrk="1" latinLnBrk="0" hangingPunct="1">
              <a:spcBef>
                <a:spcPct val="0"/>
              </a:spcBef>
              <a:buNone/>
              <a:defRPr sz="4400" kern="1200">
                <a:solidFill>
                  <a:schemeClr val="tx1"/>
                </a:solidFill>
                <a:latin typeface="+mj-lt"/>
                <a:ea typeface="+mj-ea"/>
                <a:cs typeface="+mj-cs"/>
              </a:defRPr>
            </a:lvl1pPr>
          </a:lstStyle>
          <a:p>
            <a:r>
              <a:rPr lang="en-US" sz="2800" dirty="0" smtClean="0"/>
              <a:t>Information Webinar and Communication Protocols</a:t>
            </a:r>
          </a:p>
        </p:txBody>
      </p:sp>
      <p:sp>
        <p:nvSpPr>
          <p:cNvPr id="12" name="Content Placeholder 2"/>
          <p:cNvSpPr>
            <a:spLocks noGrp="1"/>
          </p:cNvSpPr>
          <p:nvPr>
            <p:ph idx="1"/>
          </p:nvPr>
        </p:nvSpPr>
        <p:spPr>
          <a:xfrm>
            <a:off x="952140" y="1740024"/>
            <a:ext cx="7241949" cy="4279036"/>
          </a:xfrm>
        </p:spPr>
        <p:txBody>
          <a:bodyPr wrap="square">
            <a:normAutofit/>
          </a:bodyPr>
          <a:lstStyle/>
          <a:p>
            <a:pPr>
              <a:lnSpc>
                <a:spcPct val="100000"/>
              </a:lnSpc>
            </a:pPr>
            <a:r>
              <a:rPr lang="en-US" sz="2000" dirty="0" smtClean="0">
                <a:effectLst/>
              </a:rPr>
              <a:t>Webinar serves as a communication vehicle to provide an overview of the funding opportunity.</a:t>
            </a:r>
          </a:p>
          <a:p>
            <a:pPr>
              <a:lnSpc>
                <a:spcPct val="100000"/>
              </a:lnSpc>
            </a:pPr>
            <a:r>
              <a:rPr lang="en-US" sz="2000" dirty="0" smtClean="0">
                <a:effectLst/>
              </a:rPr>
              <a:t>No questions will be taken as part of this webinar.</a:t>
            </a:r>
          </a:p>
          <a:p>
            <a:pPr>
              <a:lnSpc>
                <a:spcPct val="100000"/>
              </a:lnSpc>
            </a:pPr>
            <a:r>
              <a:rPr lang="en-US" sz="2000" dirty="0" smtClean="0">
                <a:effectLst/>
              </a:rPr>
              <a:t>All questions should be presented in writing and submitted to Diane Henderson at NIST MEP, </a:t>
            </a:r>
            <a:r>
              <a:rPr lang="en-US" sz="2000" dirty="0" smtClean="0">
                <a:effectLst/>
                <a:hlinkClick r:id="rId2"/>
              </a:rPr>
              <a:t>Diane.Henderson@nist.gov</a:t>
            </a:r>
            <a:endParaRPr lang="en-US" sz="2000" dirty="0" smtClean="0">
              <a:effectLst/>
            </a:endParaRPr>
          </a:p>
          <a:p>
            <a:pPr lvl="1">
              <a:lnSpc>
                <a:spcPct val="100000"/>
              </a:lnSpc>
            </a:pPr>
            <a:r>
              <a:rPr lang="en-US" sz="2000" dirty="0" smtClean="0">
                <a:effectLst/>
              </a:rPr>
              <a:t>Provides for transparency and ensures all answers are documented.</a:t>
            </a:r>
          </a:p>
          <a:p>
            <a:pPr lvl="1">
              <a:lnSpc>
                <a:spcPct val="100000"/>
              </a:lnSpc>
            </a:pPr>
            <a:r>
              <a:rPr lang="en-US" sz="2000" dirty="0" smtClean="0">
                <a:effectLst/>
              </a:rPr>
              <a:t>Assures questions and answers are handled consistently.</a:t>
            </a:r>
          </a:p>
          <a:p>
            <a:pPr>
              <a:lnSpc>
                <a:spcPct val="100000"/>
              </a:lnSpc>
            </a:pPr>
            <a:r>
              <a:rPr lang="en-US" sz="2000" dirty="0" smtClean="0">
                <a:effectLst/>
              </a:rPr>
              <a:t>Questions and Answers will be posted regularly on the NIST MEP Public Site, </a:t>
            </a:r>
            <a:r>
              <a:rPr lang="en-US" sz="2000" dirty="0" smtClean="0">
                <a:effectLst/>
                <a:hlinkClick r:id="rId3"/>
              </a:rPr>
              <a:t>www.nist.gov/mep</a:t>
            </a:r>
            <a:endParaRPr lang="en-US" sz="2000" dirty="0" smtClean="0">
              <a:effectLst/>
            </a:endParaRPr>
          </a:p>
          <a:p>
            <a:endParaRPr lang="en-US" sz="2000" dirty="0" smtClean="0">
              <a:effectLst/>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a:xfrm>
            <a:off x="685800" y="685800"/>
            <a:ext cx="6781800" cy="533400"/>
          </a:xfrm>
        </p:spPr>
        <p:txBody>
          <a:bodyPr/>
          <a:lstStyle/>
          <a:p>
            <a:r>
              <a:rPr lang="en-US" sz="2800" dirty="0" smtClean="0">
                <a:effectLst/>
              </a:rPr>
              <a:t>Application Package Details (2):</a:t>
            </a:r>
          </a:p>
        </p:txBody>
      </p:sp>
      <p:sp>
        <p:nvSpPr>
          <p:cNvPr id="3" name="Content Placeholder 2"/>
          <p:cNvSpPr>
            <a:spLocks noGrp="1"/>
          </p:cNvSpPr>
          <p:nvPr>
            <p:ph idx="1"/>
          </p:nvPr>
        </p:nvSpPr>
        <p:spPr>
          <a:xfrm>
            <a:off x="689502" y="1371600"/>
            <a:ext cx="7543800" cy="4876800"/>
          </a:xfrm>
        </p:spPr>
        <p:txBody>
          <a:bodyPr wrap="square">
            <a:normAutofit/>
          </a:bodyPr>
          <a:lstStyle/>
          <a:p>
            <a:pPr>
              <a:lnSpc>
                <a:spcPct val="100000"/>
              </a:lnSpc>
              <a:buFont typeface="Wingdings" pitchFamily="2" charset="2"/>
              <a:buNone/>
              <a:defRPr/>
            </a:pPr>
            <a:r>
              <a:rPr lang="en-US" sz="1800" b="1" dirty="0" smtClean="0">
                <a:effectLst/>
                <a:latin typeface="Arial Narrow" pitchFamily="34" charset="0"/>
              </a:rPr>
              <a:t>Proposal Requirements:  </a:t>
            </a:r>
          </a:p>
          <a:p>
            <a:pPr>
              <a:lnSpc>
                <a:spcPct val="100000"/>
              </a:lnSpc>
              <a:buFont typeface="Wingdings" pitchFamily="2" charset="2"/>
              <a:buNone/>
              <a:defRPr/>
            </a:pPr>
            <a:endParaRPr lang="en-US" sz="1800" b="1" dirty="0" smtClean="0">
              <a:effectLst/>
              <a:latin typeface="Arial Narrow" pitchFamily="34" charset="0"/>
            </a:endParaRPr>
          </a:p>
          <a:p>
            <a:pPr>
              <a:lnSpc>
                <a:spcPct val="100000"/>
              </a:lnSpc>
              <a:defRPr/>
            </a:pPr>
            <a:r>
              <a:rPr lang="en-US" sz="1800" b="1" dirty="0" smtClean="0">
                <a:effectLst/>
                <a:latin typeface="Arial Narrow" pitchFamily="34" charset="0"/>
              </a:rPr>
              <a:t>In addition to the required forms the proposal must include:</a:t>
            </a:r>
          </a:p>
          <a:p>
            <a:pPr marL="0" indent="0">
              <a:lnSpc>
                <a:spcPct val="100000"/>
              </a:lnSpc>
              <a:buFont typeface="Wingdings" pitchFamily="2" charset="2"/>
              <a:buNone/>
              <a:defRPr/>
            </a:pPr>
            <a:endParaRPr lang="en-US" sz="1800" b="1" dirty="0" smtClean="0">
              <a:effectLst/>
              <a:latin typeface="Arial Narrow" pitchFamily="34" charset="0"/>
            </a:endParaRPr>
          </a:p>
          <a:p>
            <a:pPr lvl="1">
              <a:lnSpc>
                <a:spcPct val="100000"/>
              </a:lnSpc>
              <a:defRPr/>
            </a:pPr>
            <a:r>
              <a:rPr lang="en-US" sz="1600" b="1" dirty="0" smtClean="0">
                <a:effectLst/>
              </a:rPr>
              <a:t>Executive Summary</a:t>
            </a:r>
          </a:p>
          <a:p>
            <a:pPr lvl="2">
              <a:lnSpc>
                <a:spcPct val="100000"/>
              </a:lnSpc>
              <a:defRPr/>
            </a:pPr>
            <a:r>
              <a:rPr lang="en-US" sz="1600" dirty="0"/>
              <a:t>The executive summary should briefly describe the proposed project, consistent with the evaluation criteria (see Section V.1. of </a:t>
            </a:r>
            <a:r>
              <a:rPr lang="en-US" sz="1600" dirty="0" smtClean="0"/>
              <a:t>the </a:t>
            </a:r>
            <a:r>
              <a:rPr lang="en-US" sz="1600" dirty="0"/>
              <a:t>FFO</a:t>
            </a:r>
            <a:r>
              <a:rPr lang="en-US" sz="1600" dirty="0" smtClean="0"/>
              <a:t>).</a:t>
            </a:r>
          </a:p>
          <a:p>
            <a:pPr lvl="1">
              <a:defRPr/>
            </a:pPr>
            <a:r>
              <a:rPr lang="en-US" sz="1600" b="1" dirty="0" smtClean="0">
                <a:effectLst/>
              </a:rPr>
              <a:t>Project </a:t>
            </a:r>
            <a:r>
              <a:rPr lang="en-US" sz="1600" b="1" dirty="0">
                <a:effectLst/>
              </a:rPr>
              <a:t>Narrative/Statement of </a:t>
            </a:r>
            <a:r>
              <a:rPr lang="en-US" sz="1600" b="1" dirty="0" smtClean="0">
                <a:effectLst/>
              </a:rPr>
              <a:t>Work</a:t>
            </a:r>
          </a:p>
          <a:p>
            <a:pPr lvl="2">
              <a:lnSpc>
                <a:spcPct val="100000"/>
              </a:lnSpc>
              <a:defRPr/>
            </a:pPr>
            <a:r>
              <a:rPr lang="en-US" sz="1600" dirty="0"/>
              <a:t>A description of the proposed project, sufficient to permit evaluation of the proposal, in accordance with the evaluation criteria (see Section V.1. of this FFO</a:t>
            </a:r>
            <a:r>
              <a:rPr lang="en-US" sz="1600" dirty="0" smtClean="0"/>
              <a:t>).</a:t>
            </a:r>
          </a:p>
          <a:p>
            <a:pPr lvl="1">
              <a:defRPr/>
            </a:pPr>
            <a:r>
              <a:rPr lang="en-US" sz="1600" b="1" dirty="0" smtClean="0">
                <a:effectLst/>
              </a:rPr>
              <a:t>Qualifications</a:t>
            </a:r>
          </a:p>
          <a:p>
            <a:pPr lvl="2">
              <a:lnSpc>
                <a:spcPct val="100000"/>
              </a:lnSpc>
              <a:defRPr/>
            </a:pPr>
            <a:r>
              <a:rPr lang="en-US" sz="1600" dirty="0"/>
              <a:t>A description of the qualifications and proposed center operational or management activities of key personnel who will be assigned to work on the proposed project.</a:t>
            </a:r>
            <a:endParaRPr lang="en-US" sz="1600" dirty="0" smtClean="0">
              <a:effectLst/>
            </a:endParaRPr>
          </a:p>
        </p:txBody>
      </p:sp>
      <p:sp>
        <p:nvSpPr>
          <p:cNvPr id="15365" name="Slide Number Placeholder 4"/>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Narrow Bold"/>
              </a:defRPr>
            </a:lvl1pPr>
            <a:lvl2pPr marL="742950" indent="-285750" eaLnBrk="0" hangingPunct="0">
              <a:defRPr sz="2400">
                <a:solidFill>
                  <a:schemeClr val="tx1"/>
                </a:solidFill>
                <a:latin typeface="Arial Narrow Bold"/>
              </a:defRPr>
            </a:lvl2pPr>
            <a:lvl3pPr marL="1143000" indent="-228600" eaLnBrk="0" hangingPunct="0">
              <a:defRPr sz="2400">
                <a:solidFill>
                  <a:schemeClr val="tx1"/>
                </a:solidFill>
                <a:latin typeface="Arial Narrow Bold"/>
              </a:defRPr>
            </a:lvl3pPr>
            <a:lvl4pPr marL="1600200" indent="-228600" eaLnBrk="0" hangingPunct="0">
              <a:defRPr sz="2400">
                <a:solidFill>
                  <a:schemeClr val="tx1"/>
                </a:solidFill>
                <a:latin typeface="Arial Narrow Bold"/>
              </a:defRPr>
            </a:lvl4pPr>
            <a:lvl5pPr marL="2057400" indent="-228600" eaLnBrk="0" hangingPunct="0">
              <a:defRPr sz="2400">
                <a:solidFill>
                  <a:schemeClr val="tx1"/>
                </a:solidFill>
                <a:latin typeface="Arial Narrow Bold"/>
              </a:defRPr>
            </a:lvl5pPr>
            <a:lvl6pPr marL="2514600" indent="-228600" eaLnBrk="0" fontAlgn="base" hangingPunct="0">
              <a:lnSpc>
                <a:spcPct val="80000"/>
              </a:lnSpc>
              <a:spcBef>
                <a:spcPct val="0"/>
              </a:spcBef>
              <a:spcAft>
                <a:spcPct val="25000"/>
              </a:spcAft>
              <a:buClr>
                <a:srgbClr val="0000FF"/>
              </a:buClr>
              <a:buFont typeface="Wingdings" pitchFamily="2" charset="2"/>
              <a:buChar char="§"/>
              <a:defRPr sz="2400">
                <a:solidFill>
                  <a:schemeClr val="tx1"/>
                </a:solidFill>
                <a:latin typeface="Arial Narrow Bold"/>
              </a:defRPr>
            </a:lvl6pPr>
            <a:lvl7pPr marL="2971800" indent="-228600" eaLnBrk="0" fontAlgn="base" hangingPunct="0">
              <a:lnSpc>
                <a:spcPct val="80000"/>
              </a:lnSpc>
              <a:spcBef>
                <a:spcPct val="0"/>
              </a:spcBef>
              <a:spcAft>
                <a:spcPct val="25000"/>
              </a:spcAft>
              <a:buClr>
                <a:srgbClr val="0000FF"/>
              </a:buClr>
              <a:buFont typeface="Wingdings" pitchFamily="2" charset="2"/>
              <a:buChar char="§"/>
              <a:defRPr sz="2400">
                <a:solidFill>
                  <a:schemeClr val="tx1"/>
                </a:solidFill>
                <a:latin typeface="Arial Narrow Bold"/>
              </a:defRPr>
            </a:lvl7pPr>
            <a:lvl8pPr marL="3429000" indent="-228600" eaLnBrk="0" fontAlgn="base" hangingPunct="0">
              <a:lnSpc>
                <a:spcPct val="80000"/>
              </a:lnSpc>
              <a:spcBef>
                <a:spcPct val="0"/>
              </a:spcBef>
              <a:spcAft>
                <a:spcPct val="25000"/>
              </a:spcAft>
              <a:buClr>
                <a:srgbClr val="0000FF"/>
              </a:buClr>
              <a:buFont typeface="Wingdings" pitchFamily="2" charset="2"/>
              <a:buChar char="§"/>
              <a:defRPr sz="2400">
                <a:solidFill>
                  <a:schemeClr val="tx1"/>
                </a:solidFill>
                <a:latin typeface="Arial Narrow Bold"/>
              </a:defRPr>
            </a:lvl8pPr>
            <a:lvl9pPr marL="3886200" indent="-228600" eaLnBrk="0" fontAlgn="base" hangingPunct="0">
              <a:lnSpc>
                <a:spcPct val="80000"/>
              </a:lnSpc>
              <a:spcBef>
                <a:spcPct val="0"/>
              </a:spcBef>
              <a:spcAft>
                <a:spcPct val="25000"/>
              </a:spcAft>
              <a:buClr>
                <a:srgbClr val="0000FF"/>
              </a:buClr>
              <a:buFont typeface="Wingdings" pitchFamily="2" charset="2"/>
              <a:buChar char="§"/>
              <a:defRPr sz="2400">
                <a:solidFill>
                  <a:schemeClr val="tx1"/>
                </a:solidFill>
                <a:latin typeface="Arial Narrow Bold"/>
              </a:defRPr>
            </a:lvl9pPr>
          </a:lstStyle>
          <a:p>
            <a:fld id="{42299E56-E593-4998-A5F9-160C7B134D8C}" type="slidenum">
              <a:rPr lang="en-US" sz="1800" smtClean="0"/>
              <a:pPr/>
              <a:t>20</a:t>
            </a:fld>
            <a:endParaRPr lang="en-US" sz="1800" dirty="0" smtClean="0"/>
          </a:p>
        </p:txBody>
      </p:sp>
    </p:spTree>
    <p:extLst>
      <p:ext uri="{BB962C8B-B14F-4D97-AF65-F5344CB8AC3E}">
        <p14:creationId xmlns:p14="http://schemas.microsoft.com/office/powerpoint/2010/main" val="374414591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a:xfrm>
            <a:off x="685800" y="685800"/>
            <a:ext cx="6781800" cy="533400"/>
          </a:xfrm>
        </p:spPr>
        <p:txBody>
          <a:bodyPr/>
          <a:lstStyle/>
          <a:p>
            <a:r>
              <a:rPr lang="en-US" sz="2800" dirty="0" smtClean="0">
                <a:effectLst/>
              </a:rPr>
              <a:t>Application Package Details (3):</a:t>
            </a:r>
          </a:p>
        </p:txBody>
      </p:sp>
      <p:sp>
        <p:nvSpPr>
          <p:cNvPr id="3" name="Content Placeholder 2"/>
          <p:cNvSpPr>
            <a:spLocks noGrp="1"/>
          </p:cNvSpPr>
          <p:nvPr>
            <p:ph idx="1"/>
          </p:nvPr>
        </p:nvSpPr>
        <p:spPr>
          <a:xfrm>
            <a:off x="751643" y="1371600"/>
            <a:ext cx="7584489" cy="5038078"/>
          </a:xfrm>
        </p:spPr>
        <p:txBody>
          <a:bodyPr wrap="square">
            <a:noAutofit/>
          </a:bodyPr>
          <a:lstStyle/>
          <a:p>
            <a:pPr>
              <a:defRPr/>
            </a:pPr>
            <a:r>
              <a:rPr lang="en-US" sz="1500" b="1" dirty="0"/>
              <a:t>Statement of </a:t>
            </a:r>
            <a:r>
              <a:rPr lang="en-US" sz="1500" b="1" dirty="0" smtClean="0"/>
              <a:t>Work</a:t>
            </a:r>
          </a:p>
          <a:p>
            <a:pPr lvl="2">
              <a:defRPr/>
            </a:pPr>
            <a:r>
              <a:rPr lang="en-US" sz="1400" dirty="0" smtClean="0"/>
              <a:t>The </a:t>
            </a:r>
            <a:r>
              <a:rPr lang="en-US" sz="1400" dirty="0"/>
              <a:t>statement of work should discuss the specific tasks to be carried out, including a schedule of measurable events and milestones</a:t>
            </a:r>
            <a:r>
              <a:rPr lang="en-US" sz="1400" dirty="0" smtClean="0"/>
              <a:t>.</a:t>
            </a:r>
          </a:p>
          <a:p>
            <a:pPr>
              <a:defRPr/>
            </a:pPr>
            <a:r>
              <a:rPr lang="en-US" sz="1500" b="1" dirty="0"/>
              <a:t>Integration </a:t>
            </a:r>
            <a:r>
              <a:rPr lang="en-US" sz="1500" b="1" dirty="0" smtClean="0"/>
              <a:t>Plans</a:t>
            </a:r>
          </a:p>
          <a:p>
            <a:pPr lvl="2">
              <a:defRPr/>
            </a:pPr>
            <a:r>
              <a:rPr lang="en-US" sz="1400" dirty="0" smtClean="0"/>
              <a:t>Include </a:t>
            </a:r>
            <a:r>
              <a:rPr lang="en-US" sz="1400" dirty="0"/>
              <a:t>plans for integration into the MEP national system and linkages to appropriate national resources</a:t>
            </a:r>
            <a:r>
              <a:rPr lang="en-US" sz="1400" dirty="0" smtClean="0"/>
              <a:t>.</a:t>
            </a:r>
          </a:p>
          <a:p>
            <a:pPr>
              <a:defRPr/>
            </a:pPr>
            <a:r>
              <a:rPr lang="en-US" sz="1500" b="1" dirty="0"/>
              <a:t>Past Performance (for existing or previous MEP center proposers </a:t>
            </a:r>
            <a:r>
              <a:rPr lang="en-US" sz="1500" b="1" dirty="0" smtClean="0"/>
              <a:t>only)</a:t>
            </a:r>
          </a:p>
          <a:p>
            <a:pPr lvl="2">
              <a:defRPr/>
            </a:pPr>
            <a:r>
              <a:rPr lang="en-US" sz="1400" dirty="0" smtClean="0"/>
              <a:t>Proposals </a:t>
            </a:r>
            <a:r>
              <a:rPr lang="en-US" sz="1400" dirty="0"/>
              <a:t>from existing or previous MEP centers or partners must provide specific information that addresses whether the proposer’s past performance with the program is indicative of expected performance under a possible new award and describing how and why performance is expected to be the same or different.</a:t>
            </a:r>
          </a:p>
          <a:p>
            <a:pPr>
              <a:defRPr/>
            </a:pPr>
            <a:r>
              <a:rPr lang="en-US" sz="1500" b="1" dirty="0" smtClean="0">
                <a:effectLst/>
              </a:rPr>
              <a:t>Budget </a:t>
            </a:r>
            <a:r>
              <a:rPr lang="en-US" sz="1500" b="1" dirty="0">
                <a:effectLst/>
              </a:rPr>
              <a:t>Narrative</a:t>
            </a:r>
          </a:p>
          <a:p>
            <a:pPr lvl="2">
              <a:defRPr/>
            </a:pPr>
            <a:r>
              <a:rPr lang="en-US" sz="1400" dirty="0"/>
              <a:t>There is no set format for the Budget Narrative; however, it should provide a detailed breakdown of each of the object class categories as reflected on the SF-424A. It should include:</a:t>
            </a:r>
          </a:p>
          <a:p>
            <a:pPr lvl="2">
              <a:defRPr/>
            </a:pPr>
            <a:r>
              <a:rPr lang="en-US" sz="1400" dirty="0"/>
              <a:t>(a) All expenses for year one (1) of operation and identify all sources of funds to pay these expenses.</a:t>
            </a:r>
          </a:p>
          <a:p>
            <a:pPr lvl="2">
              <a:defRPr/>
            </a:pPr>
            <a:r>
              <a:rPr lang="en-US" sz="1400" dirty="0"/>
              <a:t>(b) A budget outline for annual costs and sources of funds for potential years two (2) through five (5) at no more than $400,000 per year in NIST support for an MEP center in South Dakota and at no more than $600,000 per year in NIST support for an MEP center in Kentucky</a:t>
            </a:r>
            <a:r>
              <a:rPr lang="en-US" sz="1400" dirty="0" smtClean="0"/>
              <a:t>.</a:t>
            </a:r>
          </a:p>
          <a:p>
            <a:pPr lvl="1">
              <a:buFont typeface="Times" pitchFamily="18" charset="0"/>
              <a:buNone/>
              <a:defRPr/>
            </a:pPr>
            <a:endParaRPr lang="en-US" sz="1000" dirty="0" smtClean="0"/>
          </a:p>
          <a:p>
            <a:pPr>
              <a:defRPr/>
            </a:pPr>
            <a:endParaRPr lang="en-US" sz="1000" dirty="0" smtClean="0">
              <a:latin typeface="Arial Narrow" pitchFamily="34" charset="0"/>
            </a:endParaRPr>
          </a:p>
          <a:p>
            <a:pPr>
              <a:defRPr/>
            </a:pPr>
            <a:endParaRPr lang="en-US" sz="1000" dirty="0" smtClean="0">
              <a:latin typeface="Arial Narrow" pitchFamily="34" charset="0"/>
            </a:endParaRPr>
          </a:p>
          <a:p>
            <a:pPr lvl="1">
              <a:defRPr/>
            </a:pPr>
            <a:endParaRPr lang="en-US" sz="1000" dirty="0" smtClean="0"/>
          </a:p>
          <a:p>
            <a:pPr>
              <a:defRPr/>
            </a:pPr>
            <a:endParaRPr lang="en-US" sz="1000" dirty="0">
              <a:latin typeface="Arial Narrow" pitchFamily="34" charset="0"/>
            </a:endParaRPr>
          </a:p>
        </p:txBody>
      </p:sp>
      <p:sp>
        <p:nvSpPr>
          <p:cNvPr id="16389" name="Slide Number Placeholder 4"/>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Narrow Bold"/>
              </a:defRPr>
            </a:lvl1pPr>
            <a:lvl2pPr marL="742950" indent="-285750" eaLnBrk="0" hangingPunct="0">
              <a:defRPr sz="2400">
                <a:solidFill>
                  <a:schemeClr val="tx1"/>
                </a:solidFill>
                <a:latin typeface="Arial Narrow Bold"/>
              </a:defRPr>
            </a:lvl2pPr>
            <a:lvl3pPr marL="1143000" indent="-228600" eaLnBrk="0" hangingPunct="0">
              <a:defRPr sz="2400">
                <a:solidFill>
                  <a:schemeClr val="tx1"/>
                </a:solidFill>
                <a:latin typeface="Arial Narrow Bold"/>
              </a:defRPr>
            </a:lvl3pPr>
            <a:lvl4pPr marL="1600200" indent="-228600" eaLnBrk="0" hangingPunct="0">
              <a:defRPr sz="2400">
                <a:solidFill>
                  <a:schemeClr val="tx1"/>
                </a:solidFill>
                <a:latin typeface="Arial Narrow Bold"/>
              </a:defRPr>
            </a:lvl4pPr>
            <a:lvl5pPr marL="2057400" indent="-228600" eaLnBrk="0" hangingPunct="0">
              <a:defRPr sz="2400">
                <a:solidFill>
                  <a:schemeClr val="tx1"/>
                </a:solidFill>
                <a:latin typeface="Arial Narrow Bold"/>
              </a:defRPr>
            </a:lvl5pPr>
            <a:lvl6pPr marL="2514600" indent="-228600" eaLnBrk="0" fontAlgn="base" hangingPunct="0">
              <a:lnSpc>
                <a:spcPct val="80000"/>
              </a:lnSpc>
              <a:spcBef>
                <a:spcPct val="0"/>
              </a:spcBef>
              <a:spcAft>
                <a:spcPct val="25000"/>
              </a:spcAft>
              <a:buClr>
                <a:srgbClr val="0000FF"/>
              </a:buClr>
              <a:buFont typeface="Wingdings" pitchFamily="2" charset="2"/>
              <a:buChar char="§"/>
              <a:defRPr sz="2400">
                <a:solidFill>
                  <a:schemeClr val="tx1"/>
                </a:solidFill>
                <a:latin typeface="Arial Narrow Bold"/>
              </a:defRPr>
            </a:lvl6pPr>
            <a:lvl7pPr marL="2971800" indent="-228600" eaLnBrk="0" fontAlgn="base" hangingPunct="0">
              <a:lnSpc>
                <a:spcPct val="80000"/>
              </a:lnSpc>
              <a:spcBef>
                <a:spcPct val="0"/>
              </a:spcBef>
              <a:spcAft>
                <a:spcPct val="25000"/>
              </a:spcAft>
              <a:buClr>
                <a:srgbClr val="0000FF"/>
              </a:buClr>
              <a:buFont typeface="Wingdings" pitchFamily="2" charset="2"/>
              <a:buChar char="§"/>
              <a:defRPr sz="2400">
                <a:solidFill>
                  <a:schemeClr val="tx1"/>
                </a:solidFill>
                <a:latin typeface="Arial Narrow Bold"/>
              </a:defRPr>
            </a:lvl7pPr>
            <a:lvl8pPr marL="3429000" indent="-228600" eaLnBrk="0" fontAlgn="base" hangingPunct="0">
              <a:lnSpc>
                <a:spcPct val="80000"/>
              </a:lnSpc>
              <a:spcBef>
                <a:spcPct val="0"/>
              </a:spcBef>
              <a:spcAft>
                <a:spcPct val="25000"/>
              </a:spcAft>
              <a:buClr>
                <a:srgbClr val="0000FF"/>
              </a:buClr>
              <a:buFont typeface="Wingdings" pitchFamily="2" charset="2"/>
              <a:buChar char="§"/>
              <a:defRPr sz="2400">
                <a:solidFill>
                  <a:schemeClr val="tx1"/>
                </a:solidFill>
                <a:latin typeface="Arial Narrow Bold"/>
              </a:defRPr>
            </a:lvl8pPr>
            <a:lvl9pPr marL="3886200" indent="-228600" eaLnBrk="0" fontAlgn="base" hangingPunct="0">
              <a:lnSpc>
                <a:spcPct val="80000"/>
              </a:lnSpc>
              <a:spcBef>
                <a:spcPct val="0"/>
              </a:spcBef>
              <a:spcAft>
                <a:spcPct val="25000"/>
              </a:spcAft>
              <a:buClr>
                <a:srgbClr val="0000FF"/>
              </a:buClr>
              <a:buFont typeface="Wingdings" pitchFamily="2" charset="2"/>
              <a:buChar char="§"/>
              <a:defRPr sz="2400">
                <a:solidFill>
                  <a:schemeClr val="tx1"/>
                </a:solidFill>
                <a:latin typeface="Arial Narrow Bold"/>
              </a:defRPr>
            </a:lvl9pPr>
          </a:lstStyle>
          <a:p>
            <a:fld id="{3636F200-9280-483F-8EBC-C2E005F86199}" type="slidenum">
              <a:rPr lang="en-US" sz="1800" smtClean="0"/>
              <a:pPr/>
              <a:t>21</a:t>
            </a:fld>
            <a:endParaRPr lang="en-US" sz="1800" dirty="0" smtClean="0"/>
          </a:p>
        </p:txBody>
      </p:sp>
    </p:spTree>
    <p:extLst>
      <p:ext uri="{BB962C8B-B14F-4D97-AF65-F5344CB8AC3E}">
        <p14:creationId xmlns:p14="http://schemas.microsoft.com/office/powerpoint/2010/main" val="98550886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823492" y="1491449"/>
            <a:ext cx="6948908" cy="4776186"/>
          </a:xfrm>
        </p:spPr>
        <p:txBody>
          <a:bodyPr>
            <a:normAutofit/>
          </a:bodyPr>
          <a:lstStyle/>
          <a:p>
            <a:pPr marL="285750" indent="-285750" algn="l">
              <a:lnSpc>
                <a:spcPct val="120000"/>
              </a:lnSpc>
              <a:buFont typeface="Arial" pitchFamily="34" charset="0"/>
              <a:buChar char="•"/>
              <a:defRPr/>
            </a:pPr>
            <a:r>
              <a:rPr lang="en-US" sz="1500" b="1" dirty="0">
                <a:solidFill>
                  <a:schemeClr val="tx1"/>
                </a:solidFill>
              </a:rPr>
              <a:t>Letters of Commitment for Non-Federal Cost Sharing</a:t>
            </a:r>
          </a:p>
          <a:p>
            <a:pPr marL="742950" lvl="1" indent="-285750" algn="l">
              <a:lnSpc>
                <a:spcPct val="120000"/>
              </a:lnSpc>
              <a:buFont typeface="Calibri" pitchFamily="34" charset="0"/>
              <a:buChar char="—"/>
              <a:defRPr/>
            </a:pPr>
            <a:r>
              <a:rPr lang="en-US" sz="1500" dirty="0">
                <a:solidFill>
                  <a:schemeClr val="tx1"/>
                </a:solidFill>
              </a:rPr>
              <a:t>Letters of commitment from all sources of the non-Federal cost sharing are required. Letters of commitment do not count toward the page </a:t>
            </a:r>
            <a:r>
              <a:rPr lang="en-US" sz="1500" dirty="0" smtClean="0">
                <a:solidFill>
                  <a:schemeClr val="tx1"/>
                </a:solidFill>
              </a:rPr>
              <a:t>limit.</a:t>
            </a:r>
          </a:p>
          <a:p>
            <a:pPr marL="742950" lvl="1" indent="-285750" algn="l">
              <a:lnSpc>
                <a:spcPct val="120000"/>
              </a:lnSpc>
              <a:buFont typeface="Calibri" pitchFamily="34" charset="0"/>
              <a:buChar char="—"/>
              <a:defRPr/>
            </a:pPr>
            <a:r>
              <a:rPr lang="en-US" sz="1500" dirty="0" smtClean="0">
                <a:solidFill>
                  <a:schemeClr val="tx1"/>
                </a:solidFill>
              </a:rPr>
              <a:t>General </a:t>
            </a:r>
            <a:r>
              <a:rPr lang="en-US" sz="1500" dirty="0">
                <a:solidFill>
                  <a:schemeClr val="tx1"/>
                </a:solidFill>
              </a:rPr>
              <a:t>“letters of support” are not required and will be counted toward the page limit for the Technical Proposal if included in the proposal.</a:t>
            </a:r>
          </a:p>
          <a:p>
            <a:pPr marL="285750" indent="-285750" algn="l">
              <a:lnSpc>
                <a:spcPct val="120000"/>
              </a:lnSpc>
              <a:buFont typeface="Arial" pitchFamily="34" charset="0"/>
              <a:buChar char="•"/>
              <a:defRPr/>
            </a:pPr>
            <a:r>
              <a:rPr lang="en-US" sz="1500" b="1" dirty="0">
                <a:solidFill>
                  <a:schemeClr val="tx1"/>
                </a:solidFill>
              </a:rPr>
              <a:t>Indirect Cost Rate Agreement</a:t>
            </a:r>
          </a:p>
          <a:p>
            <a:pPr marL="742950" lvl="1" indent="-285750" algn="l">
              <a:lnSpc>
                <a:spcPct val="120000"/>
              </a:lnSpc>
              <a:buFont typeface="Calibri" pitchFamily="34" charset="0"/>
              <a:buChar char="—"/>
              <a:defRPr/>
            </a:pPr>
            <a:r>
              <a:rPr lang="en-US" sz="1500" dirty="0">
                <a:solidFill>
                  <a:schemeClr val="tx1"/>
                </a:solidFill>
              </a:rPr>
              <a:t> If indirect costs are included in the proposed budget, provide a copy of the approved negotiated agreement if this rate was negotiated with a cognizant Federal audit agency. If the rate was not established by a cognizant Federal audit agency, provide a statement to this effect. </a:t>
            </a:r>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4"/>
          </p:nvPr>
        </p:nvSpPr>
        <p:spPr/>
        <p:txBody>
          <a:bodyPr/>
          <a:lstStyle/>
          <a:p>
            <a:fld id="{7C690F11-132E-E54B-AD6C-C5C68F5B319F}" type="slidenum">
              <a:rPr lang="en-US" sz="1800" b="1" smtClean="0">
                <a:solidFill>
                  <a:schemeClr val="tx1"/>
                </a:solidFill>
                <a:latin typeface="Arial Narrow Bold" pitchFamily="34" charset="0"/>
              </a:rPr>
              <a:pPr/>
              <a:t>22</a:t>
            </a:fld>
            <a:endParaRPr lang="en-US" sz="1800" b="1" dirty="0">
              <a:solidFill>
                <a:schemeClr val="tx1"/>
              </a:solidFill>
              <a:latin typeface="Arial Narrow Bold" pitchFamily="34" charset="0"/>
            </a:endParaRPr>
          </a:p>
        </p:txBody>
      </p:sp>
      <p:sp>
        <p:nvSpPr>
          <p:cNvPr id="6" name="Title 1"/>
          <p:cNvSpPr>
            <a:spLocks noGrp="1"/>
          </p:cNvSpPr>
          <p:nvPr>
            <p:ph type="ctrTitle"/>
          </p:nvPr>
        </p:nvSpPr>
        <p:spPr>
          <a:xfrm>
            <a:off x="823492" y="594589"/>
            <a:ext cx="7530395" cy="737062"/>
          </a:xfrm>
        </p:spPr>
        <p:txBody>
          <a:bodyPr/>
          <a:lstStyle/>
          <a:p>
            <a:pPr algn="l"/>
            <a:r>
              <a:rPr lang="en-US" sz="2800" dirty="0" smtClean="0">
                <a:effectLst/>
              </a:rPr>
              <a:t>Application Package Details (4):</a:t>
            </a:r>
          </a:p>
        </p:txBody>
      </p:sp>
    </p:spTree>
    <p:extLst>
      <p:ext uri="{BB962C8B-B14F-4D97-AF65-F5344CB8AC3E}">
        <p14:creationId xmlns:p14="http://schemas.microsoft.com/office/powerpoint/2010/main" val="424677130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a:xfrm>
            <a:off x="685800" y="685800"/>
            <a:ext cx="7162800" cy="533400"/>
          </a:xfrm>
        </p:spPr>
        <p:txBody>
          <a:bodyPr/>
          <a:lstStyle/>
          <a:p>
            <a:r>
              <a:rPr lang="en-US" sz="2800" dirty="0" smtClean="0">
                <a:effectLst/>
              </a:rPr>
              <a:t>Application Package Details (5):</a:t>
            </a:r>
          </a:p>
        </p:txBody>
      </p:sp>
      <p:sp>
        <p:nvSpPr>
          <p:cNvPr id="17411" name="Content Placeholder 2"/>
          <p:cNvSpPr>
            <a:spLocks noGrp="1"/>
          </p:cNvSpPr>
          <p:nvPr>
            <p:ph idx="1"/>
          </p:nvPr>
        </p:nvSpPr>
        <p:spPr>
          <a:xfrm>
            <a:off x="685800" y="1447800"/>
            <a:ext cx="7772400" cy="4876800"/>
          </a:xfrm>
        </p:spPr>
        <p:txBody>
          <a:bodyPr wrap="square">
            <a:normAutofit/>
          </a:bodyPr>
          <a:lstStyle/>
          <a:p>
            <a:pPr>
              <a:lnSpc>
                <a:spcPct val="100000"/>
              </a:lnSpc>
            </a:pPr>
            <a:r>
              <a:rPr lang="en-US" sz="1800" b="1" dirty="0" smtClean="0">
                <a:effectLst/>
              </a:rPr>
              <a:t>Proposal Format:</a:t>
            </a:r>
          </a:p>
          <a:p>
            <a:pPr lvl="1">
              <a:lnSpc>
                <a:spcPct val="100000"/>
              </a:lnSpc>
            </a:pPr>
            <a:r>
              <a:rPr lang="en-US" sz="1600" dirty="0" smtClean="0">
                <a:effectLst/>
              </a:rPr>
              <a:t>The proposal must not exceed 25 typewritten pages (double-sided/counts as 2 pages) in length for the basic proposal document</a:t>
            </a:r>
          </a:p>
          <a:p>
            <a:pPr lvl="3">
              <a:lnSpc>
                <a:spcPct val="100000"/>
              </a:lnSpc>
            </a:pPr>
            <a:r>
              <a:rPr lang="en-US" sz="1600" dirty="0" smtClean="0">
                <a:effectLst/>
              </a:rPr>
              <a:t>The proposal must be responsive to the criteria outlined in the FFO.</a:t>
            </a:r>
          </a:p>
          <a:p>
            <a:pPr marL="1371600" lvl="3" indent="0">
              <a:lnSpc>
                <a:spcPct val="100000"/>
              </a:lnSpc>
              <a:buNone/>
            </a:pPr>
            <a:endParaRPr lang="en-US" sz="1600" dirty="0" smtClean="0">
              <a:effectLst/>
            </a:endParaRPr>
          </a:p>
          <a:p>
            <a:pPr lvl="1">
              <a:lnSpc>
                <a:spcPct val="100000"/>
              </a:lnSpc>
            </a:pPr>
            <a:r>
              <a:rPr lang="en-US" sz="1600" dirty="0" smtClean="0">
                <a:effectLst/>
              </a:rPr>
              <a:t>The proposal must contain both technical and cost information.  </a:t>
            </a:r>
          </a:p>
          <a:p>
            <a:pPr marL="457200" lvl="1" indent="0">
              <a:lnSpc>
                <a:spcPct val="100000"/>
              </a:lnSpc>
              <a:buNone/>
            </a:pPr>
            <a:endParaRPr lang="en-US" sz="1600" dirty="0" smtClean="0">
              <a:effectLst/>
            </a:endParaRPr>
          </a:p>
          <a:p>
            <a:pPr lvl="1">
              <a:lnSpc>
                <a:spcPct val="100000"/>
              </a:lnSpc>
            </a:pPr>
            <a:r>
              <a:rPr lang="en-US" sz="1600" b="1" dirty="0" smtClean="0">
                <a:effectLst/>
              </a:rPr>
              <a:t>The proposal page count </a:t>
            </a:r>
            <a:r>
              <a:rPr lang="en-US" sz="1600" b="1" u="sng" dirty="0" smtClean="0">
                <a:effectLst/>
              </a:rPr>
              <a:t>includes</a:t>
            </a:r>
            <a:r>
              <a:rPr lang="en-US" sz="1600" dirty="0" smtClean="0">
                <a:effectLst/>
              </a:rPr>
              <a:t>:</a:t>
            </a:r>
          </a:p>
          <a:p>
            <a:pPr lvl="2">
              <a:lnSpc>
                <a:spcPct val="100000"/>
              </a:lnSpc>
            </a:pPr>
            <a:r>
              <a:rPr lang="en-US" sz="1600" dirty="0" smtClean="0">
                <a:effectLst/>
              </a:rPr>
              <a:t>Table of contents (if included), Technical Proposal with all required sections, resumes, figures, graphs, tables, images, and pictures.</a:t>
            </a:r>
          </a:p>
          <a:p>
            <a:pPr marL="914400" lvl="2" indent="0">
              <a:lnSpc>
                <a:spcPct val="100000"/>
              </a:lnSpc>
              <a:buNone/>
            </a:pPr>
            <a:endParaRPr lang="en-US" sz="1600" dirty="0" smtClean="0">
              <a:effectLst/>
            </a:endParaRPr>
          </a:p>
          <a:p>
            <a:pPr lvl="1">
              <a:lnSpc>
                <a:spcPct val="100000"/>
              </a:lnSpc>
            </a:pPr>
            <a:r>
              <a:rPr lang="en-US" sz="1600" b="1" dirty="0" smtClean="0">
                <a:effectLst/>
              </a:rPr>
              <a:t>The proposal page count </a:t>
            </a:r>
            <a:r>
              <a:rPr lang="en-US" sz="1600" b="1" u="sng" dirty="0" smtClean="0">
                <a:effectLst/>
              </a:rPr>
              <a:t>does not  </a:t>
            </a:r>
            <a:r>
              <a:rPr lang="en-US" sz="1600" b="1" dirty="0" smtClean="0">
                <a:effectLst/>
              </a:rPr>
              <a:t>include</a:t>
            </a:r>
            <a:r>
              <a:rPr lang="en-US" sz="1600" dirty="0" smtClean="0">
                <a:effectLst/>
              </a:rPr>
              <a:t>:</a:t>
            </a:r>
          </a:p>
          <a:p>
            <a:pPr lvl="2">
              <a:lnSpc>
                <a:spcPct val="100000"/>
              </a:lnSpc>
            </a:pPr>
            <a:r>
              <a:rPr lang="en-US" sz="1600" dirty="0" smtClean="0">
                <a:effectLst/>
              </a:rPr>
              <a:t>SF-424, Application for Federal Assistance; SF-424A, Budget Information – Non-Construction Programs; SF-424B, Assurances – Non-Construction Programs; SF-LLL, Disclosure of Lobbying Activities; CD-511, Certification Regarding Lobbying; Budget Narrative; and Indirect Cost Rate Agreement.</a:t>
            </a:r>
          </a:p>
          <a:p>
            <a:pPr lvl="1">
              <a:lnSpc>
                <a:spcPct val="100000"/>
              </a:lnSpc>
              <a:buFont typeface="Times" pitchFamily="18" charset="0"/>
              <a:buNone/>
            </a:pPr>
            <a:endParaRPr lang="en-US" sz="1600" dirty="0" smtClean="0">
              <a:effectLst/>
            </a:endParaRPr>
          </a:p>
          <a:p>
            <a:pPr>
              <a:lnSpc>
                <a:spcPct val="100000"/>
              </a:lnSpc>
              <a:buFont typeface="Wingdings" pitchFamily="2" charset="2"/>
              <a:buNone/>
            </a:pPr>
            <a:endParaRPr lang="en-US" sz="2800" dirty="0" smtClean="0">
              <a:effectLst/>
            </a:endParaRPr>
          </a:p>
        </p:txBody>
      </p:sp>
      <p:sp>
        <p:nvSpPr>
          <p:cNvPr id="17413" name="Slide Number Placeholder 4"/>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Narrow Bold"/>
              </a:defRPr>
            </a:lvl1pPr>
            <a:lvl2pPr marL="742950" indent="-285750" eaLnBrk="0" hangingPunct="0">
              <a:defRPr sz="2400">
                <a:solidFill>
                  <a:schemeClr val="tx1"/>
                </a:solidFill>
                <a:latin typeface="Arial Narrow Bold"/>
              </a:defRPr>
            </a:lvl2pPr>
            <a:lvl3pPr marL="1143000" indent="-228600" eaLnBrk="0" hangingPunct="0">
              <a:defRPr sz="2400">
                <a:solidFill>
                  <a:schemeClr val="tx1"/>
                </a:solidFill>
                <a:latin typeface="Arial Narrow Bold"/>
              </a:defRPr>
            </a:lvl3pPr>
            <a:lvl4pPr marL="1600200" indent="-228600" eaLnBrk="0" hangingPunct="0">
              <a:defRPr sz="2400">
                <a:solidFill>
                  <a:schemeClr val="tx1"/>
                </a:solidFill>
                <a:latin typeface="Arial Narrow Bold"/>
              </a:defRPr>
            </a:lvl4pPr>
            <a:lvl5pPr marL="2057400" indent="-228600" eaLnBrk="0" hangingPunct="0">
              <a:defRPr sz="2400">
                <a:solidFill>
                  <a:schemeClr val="tx1"/>
                </a:solidFill>
                <a:latin typeface="Arial Narrow Bold"/>
              </a:defRPr>
            </a:lvl5pPr>
            <a:lvl6pPr marL="2514600" indent="-228600" eaLnBrk="0" fontAlgn="base" hangingPunct="0">
              <a:lnSpc>
                <a:spcPct val="80000"/>
              </a:lnSpc>
              <a:spcBef>
                <a:spcPct val="0"/>
              </a:spcBef>
              <a:spcAft>
                <a:spcPct val="25000"/>
              </a:spcAft>
              <a:buClr>
                <a:srgbClr val="0000FF"/>
              </a:buClr>
              <a:buFont typeface="Wingdings" pitchFamily="2" charset="2"/>
              <a:buChar char="§"/>
              <a:defRPr sz="2400">
                <a:solidFill>
                  <a:schemeClr val="tx1"/>
                </a:solidFill>
                <a:latin typeface="Arial Narrow Bold"/>
              </a:defRPr>
            </a:lvl6pPr>
            <a:lvl7pPr marL="2971800" indent="-228600" eaLnBrk="0" fontAlgn="base" hangingPunct="0">
              <a:lnSpc>
                <a:spcPct val="80000"/>
              </a:lnSpc>
              <a:spcBef>
                <a:spcPct val="0"/>
              </a:spcBef>
              <a:spcAft>
                <a:spcPct val="25000"/>
              </a:spcAft>
              <a:buClr>
                <a:srgbClr val="0000FF"/>
              </a:buClr>
              <a:buFont typeface="Wingdings" pitchFamily="2" charset="2"/>
              <a:buChar char="§"/>
              <a:defRPr sz="2400">
                <a:solidFill>
                  <a:schemeClr val="tx1"/>
                </a:solidFill>
                <a:latin typeface="Arial Narrow Bold"/>
              </a:defRPr>
            </a:lvl7pPr>
            <a:lvl8pPr marL="3429000" indent="-228600" eaLnBrk="0" fontAlgn="base" hangingPunct="0">
              <a:lnSpc>
                <a:spcPct val="80000"/>
              </a:lnSpc>
              <a:spcBef>
                <a:spcPct val="0"/>
              </a:spcBef>
              <a:spcAft>
                <a:spcPct val="25000"/>
              </a:spcAft>
              <a:buClr>
                <a:srgbClr val="0000FF"/>
              </a:buClr>
              <a:buFont typeface="Wingdings" pitchFamily="2" charset="2"/>
              <a:buChar char="§"/>
              <a:defRPr sz="2400">
                <a:solidFill>
                  <a:schemeClr val="tx1"/>
                </a:solidFill>
                <a:latin typeface="Arial Narrow Bold"/>
              </a:defRPr>
            </a:lvl8pPr>
            <a:lvl9pPr marL="3886200" indent="-228600" eaLnBrk="0" fontAlgn="base" hangingPunct="0">
              <a:lnSpc>
                <a:spcPct val="80000"/>
              </a:lnSpc>
              <a:spcBef>
                <a:spcPct val="0"/>
              </a:spcBef>
              <a:spcAft>
                <a:spcPct val="25000"/>
              </a:spcAft>
              <a:buClr>
                <a:srgbClr val="0000FF"/>
              </a:buClr>
              <a:buFont typeface="Wingdings" pitchFamily="2" charset="2"/>
              <a:buChar char="§"/>
              <a:defRPr sz="2400">
                <a:solidFill>
                  <a:schemeClr val="tx1"/>
                </a:solidFill>
                <a:latin typeface="Arial Narrow Bold"/>
              </a:defRPr>
            </a:lvl9pPr>
          </a:lstStyle>
          <a:p>
            <a:fld id="{94054990-6990-46A0-B45D-B5A76AF6BCC4}" type="slidenum">
              <a:rPr lang="en-US" sz="1800" smtClean="0"/>
              <a:pPr/>
              <a:t>23</a:t>
            </a:fld>
            <a:endParaRPr lang="en-US" sz="1800" dirty="0" smtClean="0"/>
          </a:p>
        </p:txBody>
      </p:sp>
    </p:spTree>
    <p:extLst>
      <p:ext uri="{BB962C8B-B14F-4D97-AF65-F5344CB8AC3E}">
        <p14:creationId xmlns:p14="http://schemas.microsoft.com/office/powerpoint/2010/main" val="3810757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594815"/>
            <a:ext cx="7772400" cy="355107"/>
          </a:xfrm>
        </p:spPr>
        <p:txBody>
          <a:bodyPr>
            <a:normAutofit fontScale="90000"/>
          </a:bodyPr>
          <a:lstStyle/>
          <a:p>
            <a:pPr>
              <a:defRPr/>
            </a:pPr>
            <a:r>
              <a:rPr lang="en-US" sz="2800" dirty="0" smtClean="0">
                <a:effectLst/>
              </a:rPr>
              <a:t/>
            </a:r>
            <a:br>
              <a:rPr lang="en-US" sz="2800" dirty="0" smtClean="0">
                <a:effectLst/>
              </a:rPr>
            </a:br>
            <a:r>
              <a:rPr lang="en-US" sz="2800" b="1" dirty="0"/>
              <a:t>Review Criteria:</a:t>
            </a:r>
            <a:r>
              <a:rPr lang="en-US" sz="2800" dirty="0" smtClean="0"/>
              <a:t/>
            </a:r>
            <a:br>
              <a:rPr lang="en-US" sz="2800" dirty="0" smtClean="0"/>
            </a:br>
            <a:endParaRPr lang="en-US" sz="1800" dirty="0">
              <a:effectLst/>
              <a:latin typeface="Arial Narrow" pitchFamily="34" charset="0"/>
            </a:endParaRPr>
          </a:p>
        </p:txBody>
      </p:sp>
      <p:sp>
        <p:nvSpPr>
          <p:cNvPr id="3" name="Content Placeholder 2"/>
          <p:cNvSpPr>
            <a:spLocks noGrp="1"/>
          </p:cNvSpPr>
          <p:nvPr>
            <p:ph idx="1"/>
          </p:nvPr>
        </p:nvSpPr>
        <p:spPr>
          <a:xfrm>
            <a:off x="685800" y="1295400"/>
            <a:ext cx="7467600" cy="5029200"/>
          </a:xfrm>
        </p:spPr>
        <p:txBody>
          <a:bodyPr wrap="square">
            <a:normAutofit fontScale="85000" lnSpcReduction="10000"/>
          </a:bodyPr>
          <a:lstStyle/>
          <a:p>
            <a:pPr marL="168275" indent="-168275">
              <a:lnSpc>
                <a:spcPct val="100000"/>
              </a:lnSpc>
              <a:defRPr/>
            </a:pPr>
            <a:r>
              <a:rPr lang="en-US" sz="1800" dirty="0" smtClean="0">
                <a:effectLst/>
              </a:rPr>
              <a:t>The </a:t>
            </a:r>
            <a:r>
              <a:rPr lang="en-US" sz="1800" dirty="0">
                <a:effectLst/>
              </a:rPr>
              <a:t>proposals will be evaluated based on the evaluation criteria described below, </a:t>
            </a:r>
            <a:r>
              <a:rPr lang="en-US" sz="1800" dirty="0" smtClean="0">
                <a:effectLst/>
              </a:rPr>
              <a:t>which are </a:t>
            </a:r>
            <a:r>
              <a:rPr lang="en-US" sz="1800" dirty="0">
                <a:effectLst/>
              </a:rPr>
              <a:t>assigned equal </a:t>
            </a:r>
            <a:r>
              <a:rPr lang="en-US" sz="1800" dirty="0" smtClean="0">
                <a:effectLst/>
              </a:rPr>
              <a:t>weighting:</a:t>
            </a:r>
          </a:p>
          <a:p>
            <a:pPr marL="0" lvl="1" indent="0">
              <a:lnSpc>
                <a:spcPct val="100000"/>
              </a:lnSpc>
              <a:buFont typeface="Times" pitchFamily="18" charset="0"/>
              <a:buNone/>
              <a:defRPr/>
            </a:pPr>
            <a:endParaRPr lang="en-US" sz="1800" dirty="0" smtClean="0">
              <a:effectLst/>
            </a:endParaRPr>
          </a:p>
          <a:p>
            <a:pPr marL="738188" lvl="1" indent="-457200">
              <a:lnSpc>
                <a:spcPct val="100000"/>
              </a:lnSpc>
              <a:buFont typeface="+mj-lt"/>
              <a:buAutoNum type="arabicPeriod"/>
              <a:defRPr/>
            </a:pPr>
            <a:r>
              <a:rPr lang="en-US" sz="1900" dirty="0"/>
              <a:t>Identification of Target Firms in Proposed Region</a:t>
            </a:r>
            <a:r>
              <a:rPr lang="en-US" sz="1900" dirty="0" smtClean="0"/>
              <a:t>.</a:t>
            </a:r>
          </a:p>
          <a:p>
            <a:pPr marL="1423988" lvl="3">
              <a:defRPr/>
            </a:pPr>
            <a:r>
              <a:rPr lang="en-US" sz="1900" dirty="0"/>
              <a:t>Market </a:t>
            </a:r>
            <a:r>
              <a:rPr lang="en-US" sz="1900" dirty="0" smtClean="0"/>
              <a:t>Analysis</a:t>
            </a:r>
          </a:p>
          <a:p>
            <a:pPr marL="1423988" lvl="3">
              <a:defRPr/>
            </a:pPr>
            <a:r>
              <a:rPr lang="en-US" sz="1900" dirty="0"/>
              <a:t>Geographical </a:t>
            </a:r>
            <a:r>
              <a:rPr lang="en-US" sz="1900" dirty="0" smtClean="0"/>
              <a:t>Location</a:t>
            </a:r>
          </a:p>
          <a:p>
            <a:pPr marL="795338" lvl="1" indent="-514350">
              <a:buFont typeface="+mj-lt"/>
              <a:buAutoNum type="arabicPeriod"/>
              <a:defRPr/>
            </a:pPr>
            <a:r>
              <a:rPr lang="en-US" sz="1900" dirty="0"/>
              <a:t>Technology Resources</a:t>
            </a:r>
          </a:p>
          <a:p>
            <a:pPr marL="795338" lvl="1" indent="-514350">
              <a:buFont typeface="+mj-lt"/>
              <a:buAutoNum type="arabicPeriod"/>
              <a:defRPr/>
            </a:pPr>
            <a:r>
              <a:rPr lang="en-US" sz="1900" dirty="0"/>
              <a:t>Technology Delivery </a:t>
            </a:r>
            <a:r>
              <a:rPr lang="en-US" sz="1900" dirty="0" smtClean="0"/>
              <a:t>Mechanisms</a:t>
            </a:r>
          </a:p>
          <a:p>
            <a:pPr marL="1428750" lvl="3" indent="-290513">
              <a:defRPr/>
            </a:pPr>
            <a:r>
              <a:rPr lang="en-US" sz="1900" dirty="0" smtClean="0"/>
              <a:t>Linkages</a:t>
            </a:r>
          </a:p>
          <a:p>
            <a:pPr marL="1428750" lvl="3" indent="-290513">
              <a:defRPr/>
            </a:pPr>
            <a:r>
              <a:rPr lang="en-US" sz="1900" dirty="0"/>
              <a:t>Program </a:t>
            </a:r>
            <a:r>
              <a:rPr lang="en-US" sz="1900" dirty="0" smtClean="0"/>
              <a:t>Leverage</a:t>
            </a:r>
          </a:p>
          <a:p>
            <a:pPr marL="795337" lvl="1" indent="-514350">
              <a:buFont typeface="+mj-lt"/>
              <a:buAutoNum type="arabicPeriod"/>
              <a:defRPr/>
            </a:pPr>
            <a:r>
              <a:rPr lang="en-US" sz="1900" dirty="0"/>
              <a:t>Management and Financial </a:t>
            </a:r>
            <a:r>
              <a:rPr lang="en-US" sz="1900" dirty="0" smtClean="0"/>
              <a:t>Plan</a:t>
            </a:r>
          </a:p>
          <a:p>
            <a:pPr marL="1481137" lvl="3" indent="-342900">
              <a:defRPr/>
            </a:pPr>
            <a:r>
              <a:rPr lang="en-US" sz="1900" dirty="0" smtClean="0"/>
              <a:t>Organizational Structure</a:t>
            </a:r>
          </a:p>
          <a:p>
            <a:pPr marL="1481137" lvl="3" indent="-342900">
              <a:defRPr/>
            </a:pPr>
            <a:r>
              <a:rPr lang="en-US" sz="1900" dirty="0" smtClean="0"/>
              <a:t>Program Management</a:t>
            </a:r>
          </a:p>
          <a:p>
            <a:pPr marL="1481137" lvl="3" indent="-342900">
              <a:defRPr/>
            </a:pPr>
            <a:r>
              <a:rPr lang="en-US" sz="1900" dirty="0" smtClean="0"/>
              <a:t>Internal Evaluation</a:t>
            </a:r>
          </a:p>
          <a:p>
            <a:pPr marL="1481137" lvl="3" indent="-342900">
              <a:defRPr/>
            </a:pPr>
            <a:r>
              <a:rPr lang="en-US" sz="1900" dirty="0" smtClean="0"/>
              <a:t>Plans for Financial Cost Share</a:t>
            </a:r>
          </a:p>
          <a:p>
            <a:pPr marL="1481137" lvl="3" indent="-342900">
              <a:defRPr/>
            </a:pPr>
            <a:r>
              <a:rPr lang="en-US" sz="1900" dirty="0" smtClean="0"/>
              <a:t>Budget</a:t>
            </a:r>
            <a:endParaRPr lang="en-US" sz="1900" dirty="0"/>
          </a:p>
          <a:p>
            <a:pPr marL="749300" lvl="1" indent="-457200">
              <a:lnSpc>
                <a:spcPct val="100000"/>
              </a:lnSpc>
              <a:buFont typeface="Times" pitchFamily="18" charset="0"/>
              <a:buNone/>
              <a:defRPr/>
            </a:pPr>
            <a:r>
              <a:rPr lang="en-US" sz="1800" dirty="0" smtClean="0">
                <a:effectLst/>
              </a:rPr>
              <a:t>	</a:t>
            </a:r>
          </a:p>
          <a:p>
            <a:pPr marL="571500" indent="-561975">
              <a:lnSpc>
                <a:spcPct val="100000"/>
              </a:lnSpc>
              <a:buFont typeface="Wingdings" pitchFamily="2" charset="2"/>
              <a:buNone/>
              <a:defRPr/>
            </a:pPr>
            <a:r>
              <a:rPr lang="en-US" sz="1400" b="1" dirty="0" smtClean="0">
                <a:effectLst/>
                <a:latin typeface="Arial Narrow" pitchFamily="34" charset="0"/>
              </a:rPr>
              <a:t>NOTE:	</a:t>
            </a:r>
            <a:r>
              <a:rPr lang="en-US" sz="1400" dirty="0" smtClean="0">
                <a:effectLst/>
                <a:latin typeface="Arial Narrow" pitchFamily="34" charset="0"/>
              </a:rPr>
              <a:t>Proposers </a:t>
            </a:r>
            <a:r>
              <a:rPr lang="en-US" sz="1400" dirty="0">
                <a:effectLst/>
                <a:latin typeface="Arial Narrow" pitchFamily="34" charset="0"/>
              </a:rPr>
              <a:t>may not submit replacement pages and/or missing documents once a proposal has been submitted. Any revisions must be made by submission of a new proposal that must be received by NIST by the submission deadline.</a:t>
            </a:r>
            <a:endParaRPr lang="en-US" sz="1400" dirty="0" smtClean="0">
              <a:effectLst/>
              <a:latin typeface="Arial Narrow" pitchFamily="34" charset="0"/>
            </a:endParaRPr>
          </a:p>
        </p:txBody>
      </p:sp>
      <p:sp>
        <p:nvSpPr>
          <p:cNvPr id="18437" name="Slide Number Placeholder 4"/>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Narrow Bold"/>
              </a:defRPr>
            </a:lvl1pPr>
            <a:lvl2pPr marL="742950" indent="-285750" eaLnBrk="0" hangingPunct="0">
              <a:defRPr sz="2400">
                <a:solidFill>
                  <a:schemeClr val="tx1"/>
                </a:solidFill>
                <a:latin typeface="Arial Narrow Bold"/>
              </a:defRPr>
            </a:lvl2pPr>
            <a:lvl3pPr marL="1143000" indent="-228600" eaLnBrk="0" hangingPunct="0">
              <a:defRPr sz="2400">
                <a:solidFill>
                  <a:schemeClr val="tx1"/>
                </a:solidFill>
                <a:latin typeface="Arial Narrow Bold"/>
              </a:defRPr>
            </a:lvl3pPr>
            <a:lvl4pPr marL="1600200" indent="-228600" eaLnBrk="0" hangingPunct="0">
              <a:defRPr sz="2400">
                <a:solidFill>
                  <a:schemeClr val="tx1"/>
                </a:solidFill>
                <a:latin typeface="Arial Narrow Bold"/>
              </a:defRPr>
            </a:lvl4pPr>
            <a:lvl5pPr marL="2057400" indent="-228600" eaLnBrk="0" hangingPunct="0">
              <a:defRPr sz="2400">
                <a:solidFill>
                  <a:schemeClr val="tx1"/>
                </a:solidFill>
                <a:latin typeface="Arial Narrow Bold"/>
              </a:defRPr>
            </a:lvl5pPr>
            <a:lvl6pPr marL="2514600" indent="-228600" eaLnBrk="0" fontAlgn="base" hangingPunct="0">
              <a:lnSpc>
                <a:spcPct val="80000"/>
              </a:lnSpc>
              <a:spcBef>
                <a:spcPct val="0"/>
              </a:spcBef>
              <a:spcAft>
                <a:spcPct val="25000"/>
              </a:spcAft>
              <a:buClr>
                <a:srgbClr val="0000FF"/>
              </a:buClr>
              <a:buFont typeface="Wingdings" pitchFamily="2" charset="2"/>
              <a:buChar char="§"/>
              <a:defRPr sz="2400">
                <a:solidFill>
                  <a:schemeClr val="tx1"/>
                </a:solidFill>
                <a:latin typeface="Arial Narrow Bold"/>
              </a:defRPr>
            </a:lvl6pPr>
            <a:lvl7pPr marL="2971800" indent="-228600" eaLnBrk="0" fontAlgn="base" hangingPunct="0">
              <a:lnSpc>
                <a:spcPct val="80000"/>
              </a:lnSpc>
              <a:spcBef>
                <a:spcPct val="0"/>
              </a:spcBef>
              <a:spcAft>
                <a:spcPct val="25000"/>
              </a:spcAft>
              <a:buClr>
                <a:srgbClr val="0000FF"/>
              </a:buClr>
              <a:buFont typeface="Wingdings" pitchFamily="2" charset="2"/>
              <a:buChar char="§"/>
              <a:defRPr sz="2400">
                <a:solidFill>
                  <a:schemeClr val="tx1"/>
                </a:solidFill>
                <a:latin typeface="Arial Narrow Bold"/>
              </a:defRPr>
            </a:lvl7pPr>
            <a:lvl8pPr marL="3429000" indent="-228600" eaLnBrk="0" fontAlgn="base" hangingPunct="0">
              <a:lnSpc>
                <a:spcPct val="80000"/>
              </a:lnSpc>
              <a:spcBef>
                <a:spcPct val="0"/>
              </a:spcBef>
              <a:spcAft>
                <a:spcPct val="25000"/>
              </a:spcAft>
              <a:buClr>
                <a:srgbClr val="0000FF"/>
              </a:buClr>
              <a:buFont typeface="Wingdings" pitchFamily="2" charset="2"/>
              <a:buChar char="§"/>
              <a:defRPr sz="2400">
                <a:solidFill>
                  <a:schemeClr val="tx1"/>
                </a:solidFill>
                <a:latin typeface="Arial Narrow Bold"/>
              </a:defRPr>
            </a:lvl8pPr>
            <a:lvl9pPr marL="3886200" indent="-228600" eaLnBrk="0" fontAlgn="base" hangingPunct="0">
              <a:lnSpc>
                <a:spcPct val="80000"/>
              </a:lnSpc>
              <a:spcBef>
                <a:spcPct val="0"/>
              </a:spcBef>
              <a:spcAft>
                <a:spcPct val="25000"/>
              </a:spcAft>
              <a:buClr>
                <a:srgbClr val="0000FF"/>
              </a:buClr>
              <a:buFont typeface="Wingdings" pitchFamily="2" charset="2"/>
              <a:buChar char="§"/>
              <a:defRPr sz="2400">
                <a:solidFill>
                  <a:schemeClr val="tx1"/>
                </a:solidFill>
                <a:latin typeface="Arial Narrow Bold"/>
              </a:defRPr>
            </a:lvl9pPr>
          </a:lstStyle>
          <a:p>
            <a:fld id="{19419C06-39ED-46A8-AE63-3BA27377F36C}" type="slidenum">
              <a:rPr lang="en-US" sz="1800" smtClean="0"/>
              <a:pPr/>
              <a:t>24</a:t>
            </a:fld>
            <a:endParaRPr lang="en-US" sz="1800" dirty="0" smtClean="0"/>
          </a:p>
        </p:txBody>
      </p:sp>
    </p:spTree>
    <p:extLst>
      <p:ext uri="{BB962C8B-B14F-4D97-AF65-F5344CB8AC3E}">
        <p14:creationId xmlns:p14="http://schemas.microsoft.com/office/powerpoint/2010/main" val="149850657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title"/>
          </p:nvPr>
        </p:nvSpPr>
        <p:spPr>
          <a:xfrm>
            <a:off x="685800" y="685800"/>
            <a:ext cx="5715000" cy="533400"/>
          </a:xfrm>
        </p:spPr>
        <p:txBody>
          <a:bodyPr/>
          <a:lstStyle/>
          <a:p>
            <a:r>
              <a:rPr lang="en-US" sz="2800" dirty="0" smtClean="0">
                <a:effectLst/>
              </a:rPr>
              <a:t>Selection Factors</a:t>
            </a:r>
          </a:p>
        </p:txBody>
      </p:sp>
      <p:sp>
        <p:nvSpPr>
          <p:cNvPr id="3" name="Content Placeholder 2"/>
          <p:cNvSpPr>
            <a:spLocks noGrp="1"/>
          </p:cNvSpPr>
          <p:nvPr>
            <p:ph idx="1"/>
          </p:nvPr>
        </p:nvSpPr>
        <p:spPr>
          <a:xfrm>
            <a:off x="685800" y="1447800"/>
            <a:ext cx="7467600" cy="4944122"/>
          </a:xfrm>
        </p:spPr>
        <p:txBody>
          <a:bodyPr wrap="square">
            <a:normAutofit/>
          </a:bodyPr>
          <a:lstStyle/>
          <a:p>
            <a:pPr>
              <a:lnSpc>
                <a:spcPct val="100000"/>
              </a:lnSpc>
              <a:spcAft>
                <a:spcPts val="1200"/>
              </a:spcAft>
              <a:defRPr/>
            </a:pPr>
            <a:r>
              <a:rPr lang="en-US" sz="1800" dirty="0">
                <a:effectLst/>
                <a:latin typeface="Arial Narrow" pitchFamily="34" charset="0"/>
              </a:rPr>
              <a:t>The Selecting Official shall select proposals for award based upon the rank order of the proposals, and may select a proposal out of rank based on one or more of the following selection factors</a:t>
            </a:r>
            <a:r>
              <a:rPr lang="en-US" sz="1800" dirty="0" smtClean="0">
                <a:effectLst/>
                <a:latin typeface="Arial Narrow" pitchFamily="34" charset="0"/>
              </a:rPr>
              <a:t>:</a:t>
            </a:r>
          </a:p>
          <a:p>
            <a:pPr lvl="1">
              <a:spcAft>
                <a:spcPts val="1200"/>
              </a:spcAft>
              <a:defRPr/>
            </a:pPr>
            <a:r>
              <a:rPr lang="en-US" sz="1400" dirty="0" smtClean="0">
                <a:effectLst/>
              </a:rPr>
              <a:t>Availability of Federal funds.</a:t>
            </a:r>
          </a:p>
          <a:p>
            <a:pPr lvl="1">
              <a:defRPr/>
            </a:pPr>
            <a:r>
              <a:rPr lang="en-US" sz="1400" dirty="0"/>
              <a:t>The need to assure appropriate regional distribution</a:t>
            </a:r>
            <a:r>
              <a:rPr lang="en-US" sz="1400" dirty="0" smtClean="0"/>
              <a:t>.</a:t>
            </a:r>
          </a:p>
          <a:p>
            <a:pPr marL="457200" lvl="1" indent="0">
              <a:buNone/>
              <a:defRPr/>
            </a:pPr>
            <a:endParaRPr lang="en-US" sz="1400" dirty="0"/>
          </a:p>
          <a:p>
            <a:pPr lvl="1">
              <a:defRPr/>
            </a:pPr>
            <a:r>
              <a:rPr lang="en-US" sz="1400" dirty="0" smtClean="0"/>
              <a:t>Whether </a:t>
            </a:r>
            <a:r>
              <a:rPr lang="en-US" sz="1400" dirty="0"/>
              <a:t>the project duplicates other projects funded by DoC or by other Federal agencies</a:t>
            </a:r>
            <a:r>
              <a:rPr lang="en-US" sz="1400" dirty="0" smtClean="0"/>
              <a:t>.</a:t>
            </a:r>
          </a:p>
          <a:p>
            <a:pPr marL="457200" lvl="1" indent="0">
              <a:buNone/>
              <a:defRPr/>
            </a:pPr>
            <a:endParaRPr lang="en-US" sz="1400" dirty="0"/>
          </a:p>
          <a:p>
            <a:pPr lvl="1">
              <a:defRPr/>
            </a:pPr>
            <a:r>
              <a:rPr lang="en-US" sz="1400" dirty="0" smtClean="0"/>
              <a:t>Proposer’s </a:t>
            </a:r>
            <a:r>
              <a:rPr lang="en-US" sz="1400" dirty="0"/>
              <a:t>performance under current or previous Federal financial assistance awards. </a:t>
            </a:r>
            <a:endParaRPr lang="en-US" sz="1400" dirty="0" smtClean="0"/>
          </a:p>
          <a:p>
            <a:pPr lvl="1">
              <a:defRPr/>
            </a:pPr>
            <a:endParaRPr lang="en-US" sz="1400" dirty="0"/>
          </a:p>
          <a:p>
            <a:pPr>
              <a:defRPr/>
            </a:pPr>
            <a:r>
              <a:rPr lang="en-US" sz="1400" b="1" i="1" dirty="0" smtClean="0"/>
              <a:t>Note</a:t>
            </a:r>
            <a:r>
              <a:rPr lang="en-US" sz="1400" b="1" i="1" dirty="0"/>
              <a:t>: </a:t>
            </a:r>
            <a:r>
              <a:rPr lang="en-US" sz="1400" i="1" dirty="0"/>
              <a:t>Proposals from existing or previous MEP centers or partners must contain specific information that addresses whether the proposer’s past performance with the program is indicative of expected performance under a possible new award and describing how and why performance is expected to be the same or different.</a:t>
            </a:r>
          </a:p>
        </p:txBody>
      </p:sp>
      <p:sp>
        <p:nvSpPr>
          <p:cNvPr id="25605" name="Slide Number Placeholder 4"/>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Narrow Bold"/>
              </a:defRPr>
            </a:lvl1pPr>
            <a:lvl2pPr marL="742950" indent="-285750" eaLnBrk="0" hangingPunct="0">
              <a:defRPr sz="2400">
                <a:solidFill>
                  <a:schemeClr val="tx1"/>
                </a:solidFill>
                <a:latin typeface="Arial Narrow Bold"/>
              </a:defRPr>
            </a:lvl2pPr>
            <a:lvl3pPr marL="1143000" indent="-228600" eaLnBrk="0" hangingPunct="0">
              <a:defRPr sz="2400">
                <a:solidFill>
                  <a:schemeClr val="tx1"/>
                </a:solidFill>
                <a:latin typeface="Arial Narrow Bold"/>
              </a:defRPr>
            </a:lvl3pPr>
            <a:lvl4pPr marL="1600200" indent="-228600" eaLnBrk="0" hangingPunct="0">
              <a:defRPr sz="2400">
                <a:solidFill>
                  <a:schemeClr val="tx1"/>
                </a:solidFill>
                <a:latin typeface="Arial Narrow Bold"/>
              </a:defRPr>
            </a:lvl4pPr>
            <a:lvl5pPr marL="2057400" indent="-228600" eaLnBrk="0" hangingPunct="0">
              <a:defRPr sz="2400">
                <a:solidFill>
                  <a:schemeClr val="tx1"/>
                </a:solidFill>
                <a:latin typeface="Arial Narrow Bold"/>
              </a:defRPr>
            </a:lvl5pPr>
            <a:lvl6pPr marL="2514600" indent="-228600" eaLnBrk="0" fontAlgn="base" hangingPunct="0">
              <a:lnSpc>
                <a:spcPct val="80000"/>
              </a:lnSpc>
              <a:spcBef>
                <a:spcPct val="0"/>
              </a:spcBef>
              <a:spcAft>
                <a:spcPct val="25000"/>
              </a:spcAft>
              <a:buClr>
                <a:srgbClr val="0000FF"/>
              </a:buClr>
              <a:buFont typeface="Wingdings" pitchFamily="2" charset="2"/>
              <a:buChar char="§"/>
              <a:defRPr sz="2400">
                <a:solidFill>
                  <a:schemeClr val="tx1"/>
                </a:solidFill>
                <a:latin typeface="Arial Narrow Bold"/>
              </a:defRPr>
            </a:lvl6pPr>
            <a:lvl7pPr marL="2971800" indent="-228600" eaLnBrk="0" fontAlgn="base" hangingPunct="0">
              <a:lnSpc>
                <a:spcPct val="80000"/>
              </a:lnSpc>
              <a:spcBef>
                <a:spcPct val="0"/>
              </a:spcBef>
              <a:spcAft>
                <a:spcPct val="25000"/>
              </a:spcAft>
              <a:buClr>
                <a:srgbClr val="0000FF"/>
              </a:buClr>
              <a:buFont typeface="Wingdings" pitchFamily="2" charset="2"/>
              <a:buChar char="§"/>
              <a:defRPr sz="2400">
                <a:solidFill>
                  <a:schemeClr val="tx1"/>
                </a:solidFill>
                <a:latin typeface="Arial Narrow Bold"/>
              </a:defRPr>
            </a:lvl7pPr>
            <a:lvl8pPr marL="3429000" indent="-228600" eaLnBrk="0" fontAlgn="base" hangingPunct="0">
              <a:lnSpc>
                <a:spcPct val="80000"/>
              </a:lnSpc>
              <a:spcBef>
                <a:spcPct val="0"/>
              </a:spcBef>
              <a:spcAft>
                <a:spcPct val="25000"/>
              </a:spcAft>
              <a:buClr>
                <a:srgbClr val="0000FF"/>
              </a:buClr>
              <a:buFont typeface="Wingdings" pitchFamily="2" charset="2"/>
              <a:buChar char="§"/>
              <a:defRPr sz="2400">
                <a:solidFill>
                  <a:schemeClr val="tx1"/>
                </a:solidFill>
                <a:latin typeface="Arial Narrow Bold"/>
              </a:defRPr>
            </a:lvl8pPr>
            <a:lvl9pPr marL="3886200" indent="-228600" eaLnBrk="0" fontAlgn="base" hangingPunct="0">
              <a:lnSpc>
                <a:spcPct val="80000"/>
              </a:lnSpc>
              <a:spcBef>
                <a:spcPct val="0"/>
              </a:spcBef>
              <a:spcAft>
                <a:spcPct val="25000"/>
              </a:spcAft>
              <a:buClr>
                <a:srgbClr val="0000FF"/>
              </a:buClr>
              <a:buFont typeface="Wingdings" pitchFamily="2" charset="2"/>
              <a:buChar char="§"/>
              <a:defRPr sz="2400">
                <a:solidFill>
                  <a:schemeClr val="tx1"/>
                </a:solidFill>
                <a:latin typeface="Arial Narrow Bold"/>
              </a:defRPr>
            </a:lvl9pPr>
          </a:lstStyle>
          <a:p>
            <a:fld id="{DCE77A92-E558-4CF5-AEB7-C760B50D0A40}" type="slidenum">
              <a:rPr lang="en-US" sz="1800" smtClean="0"/>
              <a:pPr/>
              <a:t>25</a:t>
            </a:fld>
            <a:endParaRPr lang="en-US" sz="1800" dirty="0" smtClean="0"/>
          </a:p>
        </p:txBody>
      </p:sp>
    </p:spTree>
    <p:extLst>
      <p:ext uri="{BB962C8B-B14F-4D97-AF65-F5344CB8AC3E}">
        <p14:creationId xmlns:p14="http://schemas.microsoft.com/office/powerpoint/2010/main" val="10879812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p:cNvSpPr>
            <a:spLocks noGrp="1"/>
          </p:cNvSpPr>
          <p:nvPr>
            <p:ph type="title"/>
          </p:nvPr>
        </p:nvSpPr>
        <p:spPr>
          <a:xfrm>
            <a:off x="685800" y="609600"/>
            <a:ext cx="7543800" cy="609600"/>
          </a:xfrm>
        </p:spPr>
        <p:txBody>
          <a:bodyPr/>
          <a:lstStyle/>
          <a:p>
            <a:r>
              <a:rPr lang="en-US" sz="2800" dirty="0" smtClean="0">
                <a:effectLst/>
              </a:rPr>
              <a:t>Review and Selection Process</a:t>
            </a:r>
            <a:endParaRPr lang="en-US" sz="2000" dirty="0" smtClean="0">
              <a:effectLst/>
              <a:latin typeface="Arial Narrow" pitchFamily="34" charset="0"/>
            </a:endParaRPr>
          </a:p>
        </p:txBody>
      </p:sp>
      <p:sp>
        <p:nvSpPr>
          <p:cNvPr id="3" name="Content Placeholder 2"/>
          <p:cNvSpPr>
            <a:spLocks noGrp="1"/>
          </p:cNvSpPr>
          <p:nvPr>
            <p:ph idx="1"/>
          </p:nvPr>
        </p:nvSpPr>
        <p:spPr>
          <a:xfrm>
            <a:off x="762000" y="1371600"/>
            <a:ext cx="7467600" cy="4953000"/>
          </a:xfrm>
        </p:spPr>
        <p:txBody>
          <a:bodyPr wrap="square">
            <a:normAutofit/>
          </a:bodyPr>
          <a:lstStyle/>
          <a:p>
            <a:pPr>
              <a:lnSpc>
                <a:spcPct val="100000"/>
              </a:lnSpc>
              <a:spcBef>
                <a:spcPts val="600"/>
              </a:spcBef>
              <a:defRPr/>
            </a:pPr>
            <a:r>
              <a:rPr lang="en-US" sz="1800" b="1" dirty="0">
                <a:effectLst/>
                <a:latin typeface="Arial Narrow" pitchFamily="34" charset="0"/>
              </a:rPr>
              <a:t>Initial Administrative Review of </a:t>
            </a:r>
            <a:r>
              <a:rPr lang="en-US" sz="1800" b="1" dirty="0" smtClean="0">
                <a:effectLst/>
                <a:latin typeface="Arial Narrow" pitchFamily="34" charset="0"/>
              </a:rPr>
              <a:t>Proposals </a:t>
            </a:r>
          </a:p>
          <a:p>
            <a:pPr lvl="1">
              <a:spcBef>
                <a:spcPts val="600"/>
              </a:spcBef>
              <a:defRPr/>
            </a:pPr>
            <a:r>
              <a:rPr lang="en-US" sz="1400" dirty="0" smtClean="0">
                <a:effectLst/>
                <a:latin typeface="Arial Narrow" pitchFamily="34" charset="0"/>
              </a:rPr>
              <a:t>An </a:t>
            </a:r>
            <a:r>
              <a:rPr lang="en-US" sz="1400" dirty="0">
                <a:effectLst/>
                <a:latin typeface="Arial Narrow" pitchFamily="34" charset="0"/>
              </a:rPr>
              <a:t>initial review of timely received proposals will be conducted to determine eligibility, completeness, and responsiveness to </a:t>
            </a:r>
            <a:r>
              <a:rPr lang="en-US" sz="1400" dirty="0" smtClean="0">
                <a:effectLst/>
                <a:latin typeface="Arial Narrow" pitchFamily="34" charset="0"/>
              </a:rPr>
              <a:t>the </a:t>
            </a:r>
            <a:r>
              <a:rPr lang="en-US" sz="1400" dirty="0">
                <a:effectLst/>
                <a:latin typeface="Arial Narrow" pitchFamily="34" charset="0"/>
              </a:rPr>
              <a:t>FFO and the scope of the stated program objectives. Proposals determined to be ineligible, incomplete, and/or non-responsive may be eliminated from further review.</a:t>
            </a:r>
            <a:endParaRPr lang="en-US" sz="1400" dirty="0" smtClean="0">
              <a:latin typeface="Arial Narrow" pitchFamily="34" charset="0"/>
            </a:endParaRPr>
          </a:p>
          <a:p>
            <a:pPr>
              <a:lnSpc>
                <a:spcPct val="100000"/>
              </a:lnSpc>
              <a:spcBef>
                <a:spcPts val="600"/>
              </a:spcBef>
              <a:defRPr/>
            </a:pPr>
            <a:r>
              <a:rPr lang="en-US" sz="1800" b="1" dirty="0">
                <a:effectLst/>
                <a:latin typeface="Arial Narrow" pitchFamily="34" charset="0"/>
              </a:rPr>
              <a:t>Full Review of Eligible, Complete, and Responsive </a:t>
            </a:r>
            <a:r>
              <a:rPr lang="en-US" sz="1800" b="1" dirty="0" smtClean="0">
                <a:effectLst/>
                <a:latin typeface="Arial Narrow" pitchFamily="34" charset="0"/>
              </a:rPr>
              <a:t>Proposals</a:t>
            </a:r>
          </a:p>
          <a:p>
            <a:pPr lvl="1">
              <a:spcBef>
                <a:spcPts val="600"/>
              </a:spcBef>
              <a:defRPr/>
            </a:pPr>
            <a:r>
              <a:rPr lang="en-US" sz="1400" dirty="0" smtClean="0">
                <a:effectLst/>
                <a:latin typeface="Arial Narrow" pitchFamily="34" charset="0"/>
              </a:rPr>
              <a:t>Proposals </a:t>
            </a:r>
            <a:r>
              <a:rPr lang="en-US" sz="1400" dirty="0">
                <a:effectLst/>
                <a:latin typeface="Arial Narrow" pitchFamily="34" charset="0"/>
              </a:rPr>
              <a:t>that are determined to be eligible, complete, and responsive will proceed for full reviews in accordance with the </a:t>
            </a:r>
            <a:r>
              <a:rPr lang="en-US" sz="1400" dirty="0" smtClean="0">
                <a:effectLst/>
                <a:latin typeface="Arial Narrow" pitchFamily="34" charset="0"/>
              </a:rPr>
              <a:t>review </a:t>
            </a:r>
            <a:r>
              <a:rPr lang="en-US" sz="1400" dirty="0">
                <a:effectLst/>
                <a:latin typeface="Arial Narrow" pitchFamily="34" charset="0"/>
              </a:rPr>
              <a:t>and selection processes </a:t>
            </a:r>
            <a:r>
              <a:rPr lang="en-US" sz="1400" dirty="0" smtClean="0">
                <a:effectLst/>
                <a:latin typeface="Arial Narrow" pitchFamily="34" charset="0"/>
              </a:rPr>
              <a:t>below:</a:t>
            </a:r>
          </a:p>
          <a:p>
            <a:pPr lvl="2">
              <a:spcBef>
                <a:spcPts val="600"/>
              </a:spcBef>
              <a:defRPr/>
            </a:pPr>
            <a:r>
              <a:rPr lang="en-US" sz="1400" b="1" dirty="0" smtClean="0">
                <a:effectLst/>
              </a:rPr>
              <a:t>Evaluation/Review </a:t>
            </a:r>
            <a:r>
              <a:rPr lang="en-US" sz="1400" b="1" dirty="0">
                <a:effectLst/>
              </a:rPr>
              <a:t>and Ranking</a:t>
            </a:r>
            <a:r>
              <a:rPr lang="en-US" sz="1400" dirty="0">
                <a:effectLst/>
              </a:rPr>
              <a:t>. NIST will appoint an evaluation panel, consisting of at least three technically qualified reviewers, to conduct independent and objective reviews and evaluations of each proposal based on the evaluation criteria (see Section V.1. of the FFO) and assign a numeric score for each proposal. If more than one non-Federal employee reviewer is used on the panel, the panel member reviewers may discuss the proposals with each other, but scores will be determined on an individual basis, not as a consensus. Based on the average of the panel member reviewers’ scores, a rank order will be prepared and provided to the Selecting Official for further consideration.</a:t>
            </a:r>
          </a:p>
          <a:p>
            <a:pPr marL="292100" lvl="1" indent="0">
              <a:lnSpc>
                <a:spcPct val="100000"/>
              </a:lnSpc>
              <a:spcBef>
                <a:spcPts val="600"/>
              </a:spcBef>
              <a:buFont typeface="Times" pitchFamily="18" charset="0"/>
              <a:buNone/>
              <a:defRPr/>
            </a:pPr>
            <a:endParaRPr lang="en-US" sz="1800" dirty="0" smtClean="0">
              <a:effectLst/>
            </a:endParaRPr>
          </a:p>
        </p:txBody>
      </p:sp>
      <p:sp>
        <p:nvSpPr>
          <p:cNvPr id="26629" name="Slide Number Placeholder 4"/>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Narrow Bold"/>
              </a:defRPr>
            </a:lvl1pPr>
            <a:lvl2pPr marL="742950" indent="-285750" eaLnBrk="0" hangingPunct="0">
              <a:defRPr sz="2400">
                <a:solidFill>
                  <a:schemeClr val="tx1"/>
                </a:solidFill>
                <a:latin typeface="Arial Narrow Bold"/>
              </a:defRPr>
            </a:lvl2pPr>
            <a:lvl3pPr marL="1143000" indent="-228600" eaLnBrk="0" hangingPunct="0">
              <a:defRPr sz="2400">
                <a:solidFill>
                  <a:schemeClr val="tx1"/>
                </a:solidFill>
                <a:latin typeface="Arial Narrow Bold"/>
              </a:defRPr>
            </a:lvl3pPr>
            <a:lvl4pPr marL="1600200" indent="-228600" eaLnBrk="0" hangingPunct="0">
              <a:defRPr sz="2400">
                <a:solidFill>
                  <a:schemeClr val="tx1"/>
                </a:solidFill>
                <a:latin typeface="Arial Narrow Bold"/>
              </a:defRPr>
            </a:lvl4pPr>
            <a:lvl5pPr marL="2057400" indent="-228600" eaLnBrk="0" hangingPunct="0">
              <a:defRPr sz="2400">
                <a:solidFill>
                  <a:schemeClr val="tx1"/>
                </a:solidFill>
                <a:latin typeface="Arial Narrow Bold"/>
              </a:defRPr>
            </a:lvl5pPr>
            <a:lvl6pPr marL="2514600" indent="-228600" eaLnBrk="0" fontAlgn="base" hangingPunct="0">
              <a:lnSpc>
                <a:spcPct val="80000"/>
              </a:lnSpc>
              <a:spcBef>
                <a:spcPct val="0"/>
              </a:spcBef>
              <a:spcAft>
                <a:spcPct val="25000"/>
              </a:spcAft>
              <a:buClr>
                <a:srgbClr val="0000FF"/>
              </a:buClr>
              <a:buFont typeface="Wingdings" pitchFamily="2" charset="2"/>
              <a:buChar char="§"/>
              <a:defRPr sz="2400">
                <a:solidFill>
                  <a:schemeClr val="tx1"/>
                </a:solidFill>
                <a:latin typeface="Arial Narrow Bold"/>
              </a:defRPr>
            </a:lvl6pPr>
            <a:lvl7pPr marL="2971800" indent="-228600" eaLnBrk="0" fontAlgn="base" hangingPunct="0">
              <a:lnSpc>
                <a:spcPct val="80000"/>
              </a:lnSpc>
              <a:spcBef>
                <a:spcPct val="0"/>
              </a:spcBef>
              <a:spcAft>
                <a:spcPct val="25000"/>
              </a:spcAft>
              <a:buClr>
                <a:srgbClr val="0000FF"/>
              </a:buClr>
              <a:buFont typeface="Wingdings" pitchFamily="2" charset="2"/>
              <a:buChar char="§"/>
              <a:defRPr sz="2400">
                <a:solidFill>
                  <a:schemeClr val="tx1"/>
                </a:solidFill>
                <a:latin typeface="Arial Narrow Bold"/>
              </a:defRPr>
            </a:lvl7pPr>
            <a:lvl8pPr marL="3429000" indent="-228600" eaLnBrk="0" fontAlgn="base" hangingPunct="0">
              <a:lnSpc>
                <a:spcPct val="80000"/>
              </a:lnSpc>
              <a:spcBef>
                <a:spcPct val="0"/>
              </a:spcBef>
              <a:spcAft>
                <a:spcPct val="25000"/>
              </a:spcAft>
              <a:buClr>
                <a:srgbClr val="0000FF"/>
              </a:buClr>
              <a:buFont typeface="Wingdings" pitchFamily="2" charset="2"/>
              <a:buChar char="§"/>
              <a:defRPr sz="2400">
                <a:solidFill>
                  <a:schemeClr val="tx1"/>
                </a:solidFill>
                <a:latin typeface="Arial Narrow Bold"/>
              </a:defRPr>
            </a:lvl8pPr>
            <a:lvl9pPr marL="3886200" indent="-228600" eaLnBrk="0" fontAlgn="base" hangingPunct="0">
              <a:lnSpc>
                <a:spcPct val="80000"/>
              </a:lnSpc>
              <a:spcBef>
                <a:spcPct val="0"/>
              </a:spcBef>
              <a:spcAft>
                <a:spcPct val="25000"/>
              </a:spcAft>
              <a:buClr>
                <a:srgbClr val="0000FF"/>
              </a:buClr>
              <a:buFont typeface="Wingdings" pitchFamily="2" charset="2"/>
              <a:buChar char="§"/>
              <a:defRPr sz="2400">
                <a:solidFill>
                  <a:schemeClr val="tx1"/>
                </a:solidFill>
                <a:latin typeface="Arial Narrow Bold"/>
              </a:defRPr>
            </a:lvl9pPr>
          </a:lstStyle>
          <a:p>
            <a:fld id="{E3787F2A-1E95-4ED5-B8FC-A670ACF711D4}" type="slidenum">
              <a:rPr lang="en-US" sz="1800" smtClean="0"/>
              <a:pPr/>
              <a:t>26</a:t>
            </a:fld>
            <a:endParaRPr lang="en-US" sz="1800" dirty="0" smtClean="0"/>
          </a:p>
        </p:txBody>
      </p:sp>
    </p:spTree>
    <p:extLst>
      <p:ext uri="{BB962C8B-B14F-4D97-AF65-F5344CB8AC3E}">
        <p14:creationId xmlns:p14="http://schemas.microsoft.com/office/powerpoint/2010/main" val="305667792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title"/>
          </p:nvPr>
        </p:nvSpPr>
        <p:spPr>
          <a:xfrm>
            <a:off x="685800" y="609600"/>
            <a:ext cx="7543800" cy="609600"/>
          </a:xfrm>
        </p:spPr>
        <p:txBody>
          <a:bodyPr/>
          <a:lstStyle/>
          <a:p>
            <a:r>
              <a:rPr lang="en-US" sz="2800" dirty="0" smtClean="0">
                <a:effectLst/>
              </a:rPr>
              <a:t>Review and Selection Process</a:t>
            </a:r>
            <a:endParaRPr lang="en-US" sz="2000" dirty="0" smtClean="0">
              <a:effectLst/>
              <a:latin typeface="Arial Narrow" pitchFamily="34" charset="0"/>
            </a:endParaRPr>
          </a:p>
        </p:txBody>
      </p:sp>
      <p:sp>
        <p:nvSpPr>
          <p:cNvPr id="3" name="Content Placeholder 2"/>
          <p:cNvSpPr>
            <a:spLocks noGrp="1"/>
          </p:cNvSpPr>
          <p:nvPr>
            <p:ph idx="1"/>
          </p:nvPr>
        </p:nvSpPr>
        <p:spPr>
          <a:xfrm>
            <a:off x="762000" y="1371599"/>
            <a:ext cx="7130249" cy="4993689"/>
          </a:xfrm>
        </p:spPr>
        <p:txBody>
          <a:bodyPr wrap="square"/>
          <a:lstStyle/>
          <a:p>
            <a:pPr marL="520700" lvl="1" indent="-239713">
              <a:lnSpc>
                <a:spcPct val="100000"/>
              </a:lnSpc>
              <a:spcBef>
                <a:spcPts val="600"/>
              </a:spcBef>
              <a:defRPr/>
            </a:pPr>
            <a:r>
              <a:rPr lang="en-US" sz="1800" b="1" dirty="0"/>
              <a:t>Site </a:t>
            </a:r>
            <a:r>
              <a:rPr lang="en-US" sz="1800" b="1" dirty="0" smtClean="0"/>
              <a:t>Visits</a:t>
            </a:r>
          </a:p>
          <a:p>
            <a:pPr marL="920750" lvl="2" indent="-239713">
              <a:spcBef>
                <a:spcPts val="600"/>
              </a:spcBef>
              <a:defRPr/>
            </a:pPr>
            <a:r>
              <a:rPr lang="en-US" sz="1400" dirty="0" smtClean="0"/>
              <a:t>Site </a:t>
            </a:r>
            <a:r>
              <a:rPr lang="en-US" sz="1400" dirty="0"/>
              <a:t>visits may be required to make full evaluation of a proposal that has been determined to be a finalist. If site visits are deemed necessary, all finalists will receive site visits conducted by the same evaluation panel reviewers referenced in the preceding paragraph. </a:t>
            </a:r>
            <a:endParaRPr lang="en-US" sz="1400" dirty="0" smtClean="0"/>
          </a:p>
          <a:p>
            <a:pPr marL="520700" lvl="1" indent="-239713">
              <a:spcBef>
                <a:spcPts val="600"/>
              </a:spcBef>
              <a:defRPr/>
            </a:pPr>
            <a:r>
              <a:rPr lang="en-US" sz="1800" b="1" dirty="0" smtClean="0">
                <a:effectLst/>
              </a:rPr>
              <a:t>Ranking and Selection</a:t>
            </a:r>
          </a:p>
          <a:p>
            <a:pPr marL="920750" lvl="2" indent="-239713">
              <a:spcBef>
                <a:spcPts val="600"/>
              </a:spcBef>
              <a:defRPr/>
            </a:pPr>
            <a:r>
              <a:rPr lang="en-US" sz="1400" dirty="0" smtClean="0">
                <a:effectLst/>
              </a:rPr>
              <a:t>The </a:t>
            </a:r>
            <a:r>
              <a:rPr lang="en-US" sz="1400" dirty="0">
                <a:effectLst/>
              </a:rPr>
              <a:t>Selecting Official, who is the Director of the NIST MEP Program, will then select funding recipients based upon the rank order and the selection factors (see Section V.2. of </a:t>
            </a:r>
            <a:r>
              <a:rPr lang="en-US" sz="1400" dirty="0" smtClean="0">
                <a:effectLst/>
              </a:rPr>
              <a:t>the </a:t>
            </a:r>
            <a:r>
              <a:rPr lang="en-US" sz="1400" dirty="0">
                <a:effectLst/>
              </a:rPr>
              <a:t>FFO).</a:t>
            </a:r>
            <a:endParaRPr lang="en-US" sz="2000" dirty="0" smtClean="0"/>
          </a:p>
        </p:txBody>
      </p:sp>
      <p:sp>
        <p:nvSpPr>
          <p:cNvPr id="27653" name="Slide Number Placeholder 4"/>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Narrow Bold"/>
              </a:defRPr>
            </a:lvl1pPr>
            <a:lvl2pPr marL="742950" indent="-285750" eaLnBrk="0" hangingPunct="0">
              <a:defRPr sz="2400">
                <a:solidFill>
                  <a:schemeClr val="tx1"/>
                </a:solidFill>
                <a:latin typeface="Arial Narrow Bold"/>
              </a:defRPr>
            </a:lvl2pPr>
            <a:lvl3pPr marL="1143000" indent="-228600" eaLnBrk="0" hangingPunct="0">
              <a:defRPr sz="2400">
                <a:solidFill>
                  <a:schemeClr val="tx1"/>
                </a:solidFill>
                <a:latin typeface="Arial Narrow Bold"/>
              </a:defRPr>
            </a:lvl3pPr>
            <a:lvl4pPr marL="1600200" indent="-228600" eaLnBrk="0" hangingPunct="0">
              <a:defRPr sz="2400">
                <a:solidFill>
                  <a:schemeClr val="tx1"/>
                </a:solidFill>
                <a:latin typeface="Arial Narrow Bold"/>
              </a:defRPr>
            </a:lvl4pPr>
            <a:lvl5pPr marL="2057400" indent="-228600" eaLnBrk="0" hangingPunct="0">
              <a:defRPr sz="2400">
                <a:solidFill>
                  <a:schemeClr val="tx1"/>
                </a:solidFill>
                <a:latin typeface="Arial Narrow Bold"/>
              </a:defRPr>
            </a:lvl5pPr>
            <a:lvl6pPr marL="2514600" indent="-228600" eaLnBrk="0" fontAlgn="base" hangingPunct="0">
              <a:lnSpc>
                <a:spcPct val="80000"/>
              </a:lnSpc>
              <a:spcBef>
                <a:spcPct val="0"/>
              </a:spcBef>
              <a:spcAft>
                <a:spcPct val="25000"/>
              </a:spcAft>
              <a:buClr>
                <a:srgbClr val="0000FF"/>
              </a:buClr>
              <a:buFont typeface="Wingdings" pitchFamily="2" charset="2"/>
              <a:buChar char="§"/>
              <a:defRPr sz="2400">
                <a:solidFill>
                  <a:schemeClr val="tx1"/>
                </a:solidFill>
                <a:latin typeface="Arial Narrow Bold"/>
              </a:defRPr>
            </a:lvl6pPr>
            <a:lvl7pPr marL="2971800" indent="-228600" eaLnBrk="0" fontAlgn="base" hangingPunct="0">
              <a:lnSpc>
                <a:spcPct val="80000"/>
              </a:lnSpc>
              <a:spcBef>
                <a:spcPct val="0"/>
              </a:spcBef>
              <a:spcAft>
                <a:spcPct val="25000"/>
              </a:spcAft>
              <a:buClr>
                <a:srgbClr val="0000FF"/>
              </a:buClr>
              <a:buFont typeface="Wingdings" pitchFamily="2" charset="2"/>
              <a:buChar char="§"/>
              <a:defRPr sz="2400">
                <a:solidFill>
                  <a:schemeClr val="tx1"/>
                </a:solidFill>
                <a:latin typeface="Arial Narrow Bold"/>
              </a:defRPr>
            </a:lvl7pPr>
            <a:lvl8pPr marL="3429000" indent="-228600" eaLnBrk="0" fontAlgn="base" hangingPunct="0">
              <a:lnSpc>
                <a:spcPct val="80000"/>
              </a:lnSpc>
              <a:spcBef>
                <a:spcPct val="0"/>
              </a:spcBef>
              <a:spcAft>
                <a:spcPct val="25000"/>
              </a:spcAft>
              <a:buClr>
                <a:srgbClr val="0000FF"/>
              </a:buClr>
              <a:buFont typeface="Wingdings" pitchFamily="2" charset="2"/>
              <a:buChar char="§"/>
              <a:defRPr sz="2400">
                <a:solidFill>
                  <a:schemeClr val="tx1"/>
                </a:solidFill>
                <a:latin typeface="Arial Narrow Bold"/>
              </a:defRPr>
            </a:lvl8pPr>
            <a:lvl9pPr marL="3886200" indent="-228600" eaLnBrk="0" fontAlgn="base" hangingPunct="0">
              <a:lnSpc>
                <a:spcPct val="80000"/>
              </a:lnSpc>
              <a:spcBef>
                <a:spcPct val="0"/>
              </a:spcBef>
              <a:spcAft>
                <a:spcPct val="25000"/>
              </a:spcAft>
              <a:buClr>
                <a:srgbClr val="0000FF"/>
              </a:buClr>
              <a:buFont typeface="Wingdings" pitchFamily="2" charset="2"/>
              <a:buChar char="§"/>
              <a:defRPr sz="2400">
                <a:solidFill>
                  <a:schemeClr val="tx1"/>
                </a:solidFill>
                <a:latin typeface="Arial Narrow Bold"/>
              </a:defRPr>
            </a:lvl9pPr>
          </a:lstStyle>
          <a:p>
            <a:fld id="{E5256C87-045E-4F88-9A0A-8757FE24E32F}" type="slidenum">
              <a:rPr lang="en-US" sz="1800" smtClean="0"/>
              <a:pPr/>
              <a:t>27</a:t>
            </a:fld>
            <a:endParaRPr lang="en-US" sz="1800" dirty="0" smtClean="0"/>
          </a:p>
        </p:txBody>
      </p:sp>
    </p:spTree>
    <p:extLst>
      <p:ext uri="{BB962C8B-B14F-4D97-AF65-F5344CB8AC3E}">
        <p14:creationId xmlns:p14="http://schemas.microsoft.com/office/powerpoint/2010/main" val="266867165"/>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p:cNvSpPr>
            <a:spLocks noGrp="1"/>
          </p:cNvSpPr>
          <p:nvPr>
            <p:ph type="title"/>
          </p:nvPr>
        </p:nvSpPr>
        <p:spPr>
          <a:xfrm>
            <a:off x="685800" y="685800"/>
            <a:ext cx="6477000" cy="533400"/>
          </a:xfrm>
        </p:spPr>
        <p:txBody>
          <a:bodyPr/>
          <a:lstStyle/>
          <a:p>
            <a:r>
              <a:rPr lang="en-US" sz="2800" dirty="0" smtClean="0">
                <a:effectLst/>
              </a:rPr>
              <a:t>Award Administration Information</a:t>
            </a:r>
          </a:p>
        </p:txBody>
      </p:sp>
      <p:sp>
        <p:nvSpPr>
          <p:cNvPr id="28675" name="Content Placeholder 2"/>
          <p:cNvSpPr>
            <a:spLocks noGrp="1"/>
          </p:cNvSpPr>
          <p:nvPr>
            <p:ph idx="1"/>
          </p:nvPr>
        </p:nvSpPr>
        <p:spPr>
          <a:xfrm>
            <a:off x="685799" y="1447800"/>
            <a:ext cx="7570433" cy="4899734"/>
          </a:xfrm>
        </p:spPr>
        <p:txBody>
          <a:bodyPr wrap="square">
            <a:normAutofit fontScale="92500" lnSpcReduction="10000"/>
          </a:bodyPr>
          <a:lstStyle/>
          <a:p>
            <a:pPr>
              <a:lnSpc>
                <a:spcPct val="100000"/>
              </a:lnSpc>
              <a:spcBef>
                <a:spcPts val="600"/>
              </a:spcBef>
            </a:pPr>
            <a:r>
              <a:rPr lang="en-US" sz="2000" b="1" dirty="0" smtClean="0">
                <a:effectLst/>
              </a:rPr>
              <a:t>Anticipated Announcement and Award date   </a:t>
            </a:r>
          </a:p>
          <a:p>
            <a:pPr lvl="1">
              <a:lnSpc>
                <a:spcPct val="100000"/>
              </a:lnSpc>
              <a:spcBef>
                <a:spcPts val="600"/>
              </a:spcBef>
            </a:pPr>
            <a:r>
              <a:rPr lang="en-US" sz="1600" dirty="0"/>
              <a:t>Review, selection, and award processing is expected to be completed in June 2012. </a:t>
            </a:r>
            <a:endParaRPr lang="en-US" sz="1600" dirty="0" smtClean="0"/>
          </a:p>
          <a:p>
            <a:pPr lvl="1">
              <a:lnSpc>
                <a:spcPct val="100000"/>
              </a:lnSpc>
              <a:spcBef>
                <a:spcPts val="600"/>
              </a:spcBef>
            </a:pPr>
            <a:r>
              <a:rPr lang="en-US" sz="1600" dirty="0" smtClean="0"/>
              <a:t>The </a:t>
            </a:r>
            <a:r>
              <a:rPr lang="en-US" sz="1600" dirty="0"/>
              <a:t>earliest anticipated start date for awards made under this FFO is expected to be July 1, 2012</a:t>
            </a:r>
            <a:r>
              <a:rPr lang="en-US" sz="1600" dirty="0" smtClean="0"/>
              <a:t>.</a:t>
            </a:r>
          </a:p>
          <a:p>
            <a:pPr>
              <a:spcBef>
                <a:spcPts val="600"/>
              </a:spcBef>
            </a:pPr>
            <a:r>
              <a:rPr lang="en-US" sz="1900" b="1" dirty="0" smtClean="0">
                <a:effectLst/>
              </a:rPr>
              <a:t>Award Notices</a:t>
            </a:r>
          </a:p>
          <a:p>
            <a:pPr lvl="1">
              <a:spcBef>
                <a:spcPts val="600"/>
              </a:spcBef>
            </a:pPr>
            <a:r>
              <a:rPr lang="en-US" sz="1700" dirty="0" smtClean="0">
                <a:effectLst/>
              </a:rPr>
              <a:t>Each successful finalist will receive a cooperative agreement award document from the NIST Grants Officer</a:t>
            </a:r>
          </a:p>
          <a:p>
            <a:pPr>
              <a:lnSpc>
                <a:spcPct val="100000"/>
              </a:lnSpc>
              <a:spcBef>
                <a:spcPts val="600"/>
              </a:spcBef>
            </a:pPr>
            <a:r>
              <a:rPr lang="en-US" sz="1900" b="1" dirty="0"/>
              <a:t>Employer/Taxpayer Identification Number (EIN/TIN), Dun and Bradstreet Data Universal Numbering System (DUNS), and Central Contractor Registration (CCR</a:t>
            </a:r>
            <a:r>
              <a:rPr lang="en-US" sz="1900" b="1" dirty="0" smtClean="0"/>
              <a:t>)</a:t>
            </a:r>
          </a:p>
          <a:p>
            <a:pPr lvl="1">
              <a:spcBef>
                <a:spcPts val="600"/>
              </a:spcBef>
            </a:pPr>
            <a:r>
              <a:rPr lang="en-US" sz="1700" dirty="0"/>
              <a:t>All proposers for Federal financial assistance are required to obtain a universal identifier in the form of DUNS number and maintain a current registration in the CCR database.</a:t>
            </a:r>
          </a:p>
          <a:p>
            <a:pPr>
              <a:lnSpc>
                <a:spcPct val="100000"/>
              </a:lnSpc>
              <a:spcBef>
                <a:spcPts val="600"/>
              </a:spcBef>
            </a:pPr>
            <a:r>
              <a:rPr lang="en-US" sz="1900" b="1" dirty="0" smtClean="0">
                <a:effectLst/>
              </a:rPr>
              <a:t>Funding Availability and Limitation of Liability </a:t>
            </a:r>
          </a:p>
          <a:p>
            <a:pPr lvl="1">
              <a:spcBef>
                <a:spcPts val="600"/>
              </a:spcBef>
            </a:pPr>
            <a:r>
              <a:rPr lang="en-US" sz="1700" dirty="0" smtClean="0">
                <a:effectLst/>
              </a:rPr>
              <a:t>The funding periods and funding amounts reference in this notice and request for proposals are subject to the availability of funds and DOC and NIST priorities  at the time of award </a:t>
            </a:r>
            <a:endParaRPr lang="en-US" sz="1700" b="1" dirty="0" smtClean="0">
              <a:effectLst/>
            </a:endParaRPr>
          </a:p>
          <a:p>
            <a:endParaRPr lang="en-US" sz="2000" dirty="0" smtClean="0">
              <a:effectLst/>
              <a:latin typeface="Arial Narrow" pitchFamily="34" charset="0"/>
            </a:endParaRPr>
          </a:p>
          <a:p>
            <a:endParaRPr lang="en-US" sz="2000" dirty="0" smtClean="0">
              <a:effectLst/>
              <a:latin typeface="Arial Narrow" pitchFamily="34" charset="0"/>
            </a:endParaRPr>
          </a:p>
        </p:txBody>
      </p:sp>
      <p:sp>
        <p:nvSpPr>
          <p:cNvPr id="28676" name="Slide Number Placeholder 4"/>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Narrow Bold"/>
              </a:defRPr>
            </a:lvl1pPr>
            <a:lvl2pPr marL="742950" indent="-285750" eaLnBrk="0" hangingPunct="0">
              <a:defRPr sz="2400">
                <a:solidFill>
                  <a:schemeClr val="tx1"/>
                </a:solidFill>
                <a:latin typeface="Arial Narrow Bold"/>
              </a:defRPr>
            </a:lvl2pPr>
            <a:lvl3pPr marL="1143000" indent="-228600" eaLnBrk="0" hangingPunct="0">
              <a:defRPr sz="2400">
                <a:solidFill>
                  <a:schemeClr val="tx1"/>
                </a:solidFill>
                <a:latin typeface="Arial Narrow Bold"/>
              </a:defRPr>
            </a:lvl3pPr>
            <a:lvl4pPr marL="1600200" indent="-228600" eaLnBrk="0" hangingPunct="0">
              <a:defRPr sz="2400">
                <a:solidFill>
                  <a:schemeClr val="tx1"/>
                </a:solidFill>
                <a:latin typeface="Arial Narrow Bold"/>
              </a:defRPr>
            </a:lvl4pPr>
            <a:lvl5pPr marL="2057400" indent="-228600" eaLnBrk="0" hangingPunct="0">
              <a:defRPr sz="2400">
                <a:solidFill>
                  <a:schemeClr val="tx1"/>
                </a:solidFill>
                <a:latin typeface="Arial Narrow Bold"/>
              </a:defRPr>
            </a:lvl5pPr>
            <a:lvl6pPr marL="2514600" indent="-228600" eaLnBrk="0" fontAlgn="base" hangingPunct="0">
              <a:lnSpc>
                <a:spcPct val="80000"/>
              </a:lnSpc>
              <a:spcBef>
                <a:spcPct val="0"/>
              </a:spcBef>
              <a:spcAft>
                <a:spcPct val="25000"/>
              </a:spcAft>
              <a:buClr>
                <a:srgbClr val="0000FF"/>
              </a:buClr>
              <a:buFont typeface="Wingdings" pitchFamily="2" charset="2"/>
              <a:buChar char="§"/>
              <a:defRPr sz="2400">
                <a:solidFill>
                  <a:schemeClr val="tx1"/>
                </a:solidFill>
                <a:latin typeface="Arial Narrow Bold"/>
              </a:defRPr>
            </a:lvl6pPr>
            <a:lvl7pPr marL="2971800" indent="-228600" eaLnBrk="0" fontAlgn="base" hangingPunct="0">
              <a:lnSpc>
                <a:spcPct val="80000"/>
              </a:lnSpc>
              <a:spcBef>
                <a:spcPct val="0"/>
              </a:spcBef>
              <a:spcAft>
                <a:spcPct val="25000"/>
              </a:spcAft>
              <a:buClr>
                <a:srgbClr val="0000FF"/>
              </a:buClr>
              <a:buFont typeface="Wingdings" pitchFamily="2" charset="2"/>
              <a:buChar char="§"/>
              <a:defRPr sz="2400">
                <a:solidFill>
                  <a:schemeClr val="tx1"/>
                </a:solidFill>
                <a:latin typeface="Arial Narrow Bold"/>
              </a:defRPr>
            </a:lvl7pPr>
            <a:lvl8pPr marL="3429000" indent="-228600" eaLnBrk="0" fontAlgn="base" hangingPunct="0">
              <a:lnSpc>
                <a:spcPct val="80000"/>
              </a:lnSpc>
              <a:spcBef>
                <a:spcPct val="0"/>
              </a:spcBef>
              <a:spcAft>
                <a:spcPct val="25000"/>
              </a:spcAft>
              <a:buClr>
                <a:srgbClr val="0000FF"/>
              </a:buClr>
              <a:buFont typeface="Wingdings" pitchFamily="2" charset="2"/>
              <a:buChar char="§"/>
              <a:defRPr sz="2400">
                <a:solidFill>
                  <a:schemeClr val="tx1"/>
                </a:solidFill>
                <a:latin typeface="Arial Narrow Bold"/>
              </a:defRPr>
            </a:lvl8pPr>
            <a:lvl9pPr marL="3886200" indent="-228600" eaLnBrk="0" fontAlgn="base" hangingPunct="0">
              <a:lnSpc>
                <a:spcPct val="80000"/>
              </a:lnSpc>
              <a:spcBef>
                <a:spcPct val="0"/>
              </a:spcBef>
              <a:spcAft>
                <a:spcPct val="25000"/>
              </a:spcAft>
              <a:buClr>
                <a:srgbClr val="0000FF"/>
              </a:buClr>
              <a:buFont typeface="Wingdings" pitchFamily="2" charset="2"/>
              <a:buChar char="§"/>
              <a:defRPr sz="2400">
                <a:solidFill>
                  <a:schemeClr val="tx1"/>
                </a:solidFill>
                <a:latin typeface="Arial Narrow Bold"/>
              </a:defRPr>
            </a:lvl9pPr>
          </a:lstStyle>
          <a:p>
            <a:fld id="{7DB574DA-5A7F-44D4-B892-765574AF1986}" type="slidenum">
              <a:rPr lang="en-US" sz="1800" smtClean="0"/>
              <a:pPr/>
              <a:t>28</a:t>
            </a:fld>
            <a:endParaRPr lang="en-US" sz="1800" dirty="0" smtClean="0"/>
          </a:p>
        </p:txBody>
      </p:sp>
    </p:spTree>
    <p:extLst>
      <p:ext uri="{BB962C8B-B14F-4D97-AF65-F5344CB8AC3E}">
        <p14:creationId xmlns:p14="http://schemas.microsoft.com/office/powerpoint/2010/main" val="38194899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23493" y="674484"/>
            <a:ext cx="6882324" cy="657163"/>
          </a:xfrm>
        </p:spPr>
        <p:txBody>
          <a:bodyPr/>
          <a:lstStyle/>
          <a:p>
            <a:pPr algn="l"/>
            <a:r>
              <a:rPr lang="en-US" sz="2800" dirty="0">
                <a:solidFill>
                  <a:prstClr val="black"/>
                </a:solidFill>
              </a:rPr>
              <a:t>Award Administration </a:t>
            </a:r>
            <a:r>
              <a:rPr lang="en-US" sz="2800" dirty="0" smtClean="0">
                <a:solidFill>
                  <a:prstClr val="black"/>
                </a:solidFill>
              </a:rPr>
              <a:t>Information (2)</a:t>
            </a:r>
            <a:endParaRPr lang="en-US" dirty="0"/>
          </a:p>
        </p:txBody>
      </p:sp>
      <p:sp>
        <p:nvSpPr>
          <p:cNvPr id="3" name="Subtitle 2"/>
          <p:cNvSpPr>
            <a:spLocks noGrp="1"/>
          </p:cNvSpPr>
          <p:nvPr>
            <p:ph type="subTitle" idx="1"/>
          </p:nvPr>
        </p:nvSpPr>
        <p:spPr>
          <a:xfrm>
            <a:off x="823492" y="1569129"/>
            <a:ext cx="7272943" cy="4760650"/>
          </a:xfrm>
        </p:spPr>
        <p:txBody>
          <a:bodyPr>
            <a:noAutofit/>
          </a:bodyPr>
          <a:lstStyle/>
          <a:p>
            <a:pPr marL="342900" lvl="0" indent="-342900" algn="l">
              <a:spcBef>
                <a:spcPts val="600"/>
              </a:spcBef>
              <a:buFont typeface="Arial"/>
              <a:buChar char="•"/>
            </a:pPr>
            <a:r>
              <a:rPr lang="en-US" sz="1800" b="1" dirty="0">
                <a:solidFill>
                  <a:prstClr val="black"/>
                </a:solidFill>
              </a:rPr>
              <a:t>Award </a:t>
            </a:r>
            <a:r>
              <a:rPr lang="en-US" sz="1800" b="1" dirty="0" smtClean="0">
                <a:solidFill>
                  <a:prstClr val="black"/>
                </a:solidFill>
              </a:rPr>
              <a:t>Implementation</a:t>
            </a:r>
          </a:p>
          <a:p>
            <a:pPr marL="800100" lvl="1" indent="-342900" algn="l">
              <a:spcBef>
                <a:spcPts val="600"/>
              </a:spcBef>
              <a:buFont typeface="Calibri" pitchFamily="34" charset="0"/>
              <a:buChar char="—"/>
            </a:pPr>
            <a:r>
              <a:rPr lang="en-US" sz="1600" dirty="0">
                <a:solidFill>
                  <a:prstClr val="black"/>
                </a:solidFill>
              </a:rPr>
              <a:t>Given the partnership nature of MEP Centers, and to clarify and support the project activities and budget, including cost sharing, NIST may ask recipients to provide copies of sub-tier agreements, including subawards and contracts over $100,000</a:t>
            </a:r>
            <a:r>
              <a:rPr lang="en-US" sz="1600" dirty="0" smtClean="0">
                <a:solidFill>
                  <a:prstClr val="black"/>
                </a:solidFill>
              </a:rPr>
              <a:t>.</a:t>
            </a:r>
          </a:p>
          <a:p>
            <a:pPr marL="800100" lvl="1" indent="-342900" algn="l">
              <a:spcBef>
                <a:spcPts val="600"/>
              </a:spcBef>
              <a:buFont typeface="Calibri" pitchFamily="34" charset="0"/>
              <a:buChar char="—"/>
            </a:pPr>
            <a:r>
              <a:rPr lang="en-US" sz="1600" dirty="0">
                <a:solidFill>
                  <a:schemeClr val="tx1"/>
                </a:solidFill>
              </a:rPr>
              <a:t>In addition, to better understand and implement the national manufacturing extension network and partnership, NIST may ask recipients to provide an Operating Plan and Budget showing manufacturing extension service activity and costs in which the Center is engaged outside the Federal share and cost share for the project.</a:t>
            </a:r>
          </a:p>
        </p:txBody>
      </p:sp>
      <p:sp>
        <p:nvSpPr>
          <p:cNvPr id="5" name="Slide Number Placeholder 4"/>
          <p:cNvSpPr>
            <a:spLocks noGrp="1"/>
          </p:cNvSpPr>
          <p:nvPr>
            <p:ph type="sldNum" sz="quarter" idx="4"/>
          </p:nvPr>
        </p:nvSpPr>
        <p:spPr/>
        <p:txBody>
          <a:bodyPr/>
          <a:lstStyle/>
          <a:p>
            <a:fld id="{7C690F11-132E-E54B-AD6C-C5C68F5B319F}" type="slidenum">
              <a:rPr lang="en-US" sz="1800" b="1" smtClean="0">
                <a:solidFill>
                  <a:schemeClr val="tx1"/>
                </a:solidFill>
                <a:latin typeface="Arial Narrow Bold" pitchFamily="34" charset="0"/>
              </a:rPr>
              <a:pPr/>
              <a:t>29</a:t>
            </a:fld>
            <a:endParaRPr lang="en-US" sz="1800" b="1" dirty="0">
              <a:solidFill>
                <a:schemeClr val="tx1"/>
              </a:solidFill>
              <a:latin typeface="Arial Narrow Bold" pitchFamily="34" charset="0"/>
            </a:endParaRPr>
          </a:p>
        </p:txBody>
      </p:sp>
    </p:spTree>
    <p:extLst>
      <p:ext uri="{BB962C8B-B14F-4D97-AF65-F5344CB8AC3E}">
        <p14:creationId xmlns:p14="http://schemas.microsoft.com/office/powerpoint/2010/main" val="363036695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a:xfrm>
            <a:off x="721312" y="685800"/>
            <a:ext cx="5715000" cy="533400"/>
          </a:xfrm>
        </p:spPr>
        <p:txBody>
          <a:bodyPr/>
          <a:lstStyle/>
          <a:p>
            <a:r>
              <a:rPr lang="en-US" sz="2800" dirty="0" smtClean="0">
                <a:effectLst/>
              </a:rPr>
              <a:t>Information Webinar Agenda</a:t>
            </a:r>
          </a:p>
        </p:txBody>
      </p:sp>
      <p:sp>
        <p:nvSpPr>
          <p:cNvPr id="3" name="Content Placeholder 2"/>
          <p:cNvSpPr>
            <a:spLocks noGrp="1"/>
          </p:cNvSpPr>
          <p:nvPr>
            <p:ph idx="1"/>
          </p:nvPr>
        </p:nvSpPr>
        <p:spPr>
          <a:xfrm>
            <a:off x="792336" y="1676400"/>
            <a:ext cx="7206449" cy="4495800"/>
          </a:xfrm>
        </p:spPr>
        <p:txBody>
          <a:bodyPr/>
          <a:lstStyle/>
          <a:p>
            <a:pPr>
              <a:defRPr/>
            </a:pPr>
            <a:r>
              <a:rPr lang="en-US" sz="2000" dirty="0" smtClean="0">
                <a:effectLst/>
              </a:rPr>
              <a:t>Funding Opportunity Overview</a:t>
            </a:r>
          </a:p>
          <a:p>
            <a:pPr>
              <a:defRPr/>
            </a:pPr>
            <a:r>
              <a:rPr lang="en-US" sz="2000" dirty="0" smtClean="0">
                <a:effectLst/>
              </a:rPr>
              <a:t>Eligibility and Cost Share</a:t>
            </a:r>
          </a:p>
          <a:p>
            <a:pPr>
              <a:defRPr/>
            </a:pPr>
            <a:r>
              <a:rPr lang="en-US" sz="2000" dirty="0" smtClean="0">
                <a:effectLst/>
              </a:rPr>
              <a:t>Application/Proposal Submission</a:t>
            </a:r>
          </a:p>
          <a:p>
            <a:pPr>
              <a:defRPr/>
            </a:pPr>
            <a:r>
              <a:rPr lang="en-US" sz="2000" dirty="0" smtClean="0">
                <a:effectLst/>
              </a:rPr>
              <a:t>Application Package Details</a:t>
            </a:r>
          </a:p>
          <a:p>
            <a:pPr>
              <a:defRPr/>
            </a:pPr>
            <a:r>
              <a:rPr lang="en-US" sz="2000" dirty="0" smtClean="0">
                <a:effectLst/>
              </a:rPr>
              <a:t>Review Criteria</a:t>
            </a:r>
          </a:p>
          <a:p>
            <a:pPr>
              <a:defRPr/>
            </a:pPr>
            <a:r>
              <a:rPr lang="en-US" sz="2000" dirty="0" smtClean="0">
                <a:effectLst/>
              </a:rPr>
              <a:t>Selection Factors</a:t>
            </a:r>
          </a:p>
          <a:p>
            <a:pPr>
              <a:defRPr/>
            </a:pPr>
            <a:r>
              <a:rPr lang="en-US" sz="2000" dirty="0" smtClean="0">
                <a:effectLst/>
              </a:rPr>
              <a:t>Review and Selection Process</a:t>
            </a:r>
          </a:p>
          <a:p>
            <a:pPr>
              <a:defRPr/>
            </a:pPr>
            <a:r>
              <a:rPr lang="en-US" sz="2000" dirty="0" smtClean="0">
                <a:effectLst/>
              </a:rPr>
              <a:t>Award Administration Information</a:t>
            </a:r>
          </a:p>
          <a:p>
            <a:pPr>
              <a:defRPr/>
            </a:pPr>
            <a:r>
              <a:rPr lang="en-US" sz="2000" dirty="0" smtClean="0">
                <a:effectLst/>
              </a:rPr>
              <a:t>Reporting Requirements</a:t>
            </a:r>
          </a:p>
          <a:p>
            <a:pPr>
              <a:defRPr/>
            </a:pPr>
            <a:r>
              <a:rPr lang="en-US" sz="2000" dirty="0" smtClean="0">
                <a:effectLst/>
              </a:rPr>
              <a:t>NIST MEP Points of Contact</a:t>
            </a:r>
            <a:endParaRPr lang="en-US" sz="2000" dirty="0" smtClean="0"/>
          </a:p>
          <a:p>
            <a:pPr>
              <a:defRPr/>
            </a:pPr>
            <a:endParaRPr lang="en-US" sz="1800" dirty="0"/>
          </a:p>
        </p:txBody>
      </p:sp>
      <p:sp>
        <p:nvSpPr>
          <p:cNvPr id="6149" name="Slide Number Placeholder 4"/>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Narrow Bold"/>
              </a:defRPr>
            </a:lvl1pPr>
            <a:lvl2pPr marL="742950" indent="-285750" eaLnBrk="0" hangingPunct="0">
              <a:defRPr sz="2400">
                <a:solidFill>
                  <a:schemeClr val="tx1"/>
                </a:solidFill>
                <a:latin typeface="Arial Narrow Bold"/>
              </a:defRPr>
            </a:lvl2pPr>
            <a:lvl3pPr marL="1143000" indent="-228600" eaLnBrk="0" hangingPunct="0">
              <a:defRPr sz="2400">
                <a:solidFill>
                  <a:schemeClr val="tx1"/>
                </a:solidFill>
                <a:latin typeface="Arial Narrow Bold"/>
              </a:defRPr>
            </a:lvl3pPr>
            <a:lvl4pPr marL="1600200" indent="-228600" eaLnBrk="0" hangingPunct="0">
              <a:defRPr sz="2400">
                <a:solidFill>
                  <a:schemeClr val="tx1"/>
                </a:solidFill>
                <a:latin typeface="Arial Narrow Bold"/>
              </a:defRPr>
            </a:lvl4pPr>
            <a:lvl5pPr marL="2057400" indent="-228600" eaLnBrk="0" hangingPunct="0">
              <a:defRPr sz="2400">
                <a:solidFill>
                  <a:schemeClr val="tx1"/>
                </a:solidFill>
                <a:latin typeface="Arial Narrow Bold"/>
              </a:defRPr>
            </a:lvl5pPr>
            <a:lvl6pPr marL="2514600" indent="-228600" eaLnBrk="0" fontAlgn="base" hangingPunct="0">
              <a:lnSpc>
                <a:spcPct val="80000"/>
              </a:lnSpc>
              <a:spcBef>
                <a:spcPct val="0"/>
              </a:spcBef>
              <a:spcAft>
                <a:spcPct val="25000"/>
              </a:spcAft>
              <a:buClr>
                <a:srgbClr val="0000FF"/>
              </a:buClr>
              <a:buFont typeface="Wingdings" pitchFamily="2" charset="2"/>
              <a:buChar char="§"/>
              <a:defRPr sz="2400">
                <a:solidFill>
                  <a:schemeClr val="tx1"/>
                </a:solidFill>
                <a:latin typeface="Arial Narrow Bold"/>
              </a:defRPr>
            </a:lvl6pPr>
            <a:lvl7pPr marL="2971800" indent="-228600" eaLnBrk="0" fontAlgn="base" hangingPunct="0">
              <a:lnSpc>
                <a:spcPct val="80000"/>
              </a:lnSpc>
              <a:spcBef>
                <a:spcPct val="0"/>
              </a:spcBef>
              <a:spcAft>
                <a:spcPct val="25000"/>
              </a:spcAft>
              <a:buClr>
                <a:srgbClr val="0000FF"/>
              </a:buClr>
              <a:buFont typeface="Wingdings" pitchFamily="2" charset="2"/>
              <a:buChar char="§"/>
              <a:defRPr sz="2400">
                <a:solidFill>
                  <a:schemeClr val="tx1"/>
                </a:solidFill>
                <a:latin typeface="Arial Narrow Bold"/>
              </a:defRPr>
            </a:lvl7pPr>
            <a:lvl8pPr marL="3429000" indent="-228600" eaLnBrk="0" fontAlgn="base" hangingPunct="0">
              <a:lnSpc>
                <a:spcPct val="80000"/>
              </a:lnSpc>
              <a:spcBef>
                <a:spcPct val="0"/>
              </a:spcBef>
              <a:spcAft>
                <a:spcPct val="25000"/>
              </a:spcAft>
              <a:buClr>
                <a:srgbClr val="0000FF"/>
              </a:buClr>
              <a:buFont typeface="Wingdings" pitchFamily="2" charset="2"/>
              <a:buChar char="§"/>
              <a:defRPr sz="2400">
                <a:solidFill>
                  <a:schemeClr val="tx1"/>
                </a:solidFill>
                <a:latin typeface="Arial Narrow Bold"/>
              </a:defRPr>
            </a:lvl8pPr>
            <a:lvl9pPr marL="3886200" indent="-228600" eaLnBrk="0" fontAlgn="base" hangingPunct="0">
              <a:lnSpc>
                <a:spcPct val="80000"/>
              </a:lnSpc>
              <a:spcBef>
                <a:spcPct val="0"/>
              </a:spcBef>
              <a:spcAft>
                <a:spcPct val="25000"/>
              </a:spcAft>
              <a:buClr>
                <a:srgbClr val="0000FF"/>
              </a:buClr>
              <a:buFont typeface="Wingdings" pitchFamily="2" charset="2"/>
              <a:buChar char="§"/>
              <a:defRPr sz="2400">
                <a:solidFill>
                  <a:schemeClr val="tx1"/>
                </a:solidFill>
                <a:latin typeface="Arial Narrow Bold"/>
              </a:defRPr>
            </a:lvl9pPr>
          </a:lstStyle>
          <a:p>
            <a:fld id="{9B8E2E62-89A8-4E78-BF4C-23D2C37FB511}" type="slidenum">
              <a:rPr lang="en-US" sz="1800" smtClean="0"/>
              <a:pPr/>
              <a:t>3</a:t>
            </a:fld>
            <a:endParaRPr lang="en-US" sz="1800" dirty="0" smtClean="0"/>
          </a:p>
        </p:txBody>
      </p:sp>
    </p:spTree>
    <p:extLst>
      <p:ext uri="{BB962C8B-B14F-4D97-AF65-F5344CB8AC3E}">
        <p14:creationId xmlns:p14="http://schemas.microsoft.com/office/powerpoint/2010/main" val="4262952854"/>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p:cNvSpPr>
            <a:spLocks noGrp="1"/>
          </p:cNvSpPr>
          <p:nvPr>
            <p:ph type="title"/>
          </p:nvPr>
        </p:nvSpPr>
        <p:spPr>
          <a:xfrm>
            <a:off x="685800" y="685800"/>
            <a:ext cx="7467600" cy="533400"/>
          </a:xfrm>
        </p:spPr>
        <p:txBody>
          <a:bodyPr/>
          <a:lstStyle/>
          <a:p>
            <a:r>
              <a:rPr lang="en-US" sz="2400" dirty="0" smtClean="0">
                <a:effectLst/>
              </a:rPr>
              <a:t>Reporting Requirements</a:t>
            </a:r>
          </a:p>
        </p:txBody>
      </p:sp>
      <p:sp>
        <p:nvSpPr>
          <p:cNvPr id="3" name="Content Placeholder 2"/>
          <p:cNvSpPr>
            <a:spLocks noGrp="1"/>
          </p:cNvSpPr>
          <p:nvPr>
            <p:ph idx="1"/>
          </p:nvPr>
        </p:nvSpPr>
        <p:spPr>
          <a:xfrm>
            <a:off x="685800" y="1219200"/>
            <a:ext cx="7391400" cy="5181600"/>
          </a:xfrm>
        </p:spPr>
        <p:txBody>
          <a:bodyPr wrap="square">
            <a:normAutofit fontScale="92500"/>
          </a:bodyPr>
          <a:lstStyle/>
          <a:p>
            <a:pPr>
              <a:lnSpc>
                <a:spcPct val="100000"/>
              </a:lnSpc>
              <a:defRPr/>
            </a:pPr>
            <a:r>
              <a:rPr lang="en-US" sz="1600" dirty="0">
                <a:effectLst/>
              </a:rPr>
              <a:t>In lieu of the reporting requirements described in sections A.01 Financial Reports and B.01 Performance (Technical) Reports of the DoC Financial Assistance Standard Terms and Conditions dated March 2008 (http://www.osec.doc.gov/oam/archive/docs/GRANTS/DOC%20STCsMAR08Rev.pdf), the following reporting requirements shall apply</a:t>
            </a:r>
            <a:r>
              <a:rPr lang="en-US" sz="1600" dirty="0" smtClean="0">
                <a:effectLst/>
              </a:rPr>
              <a:t>:</a:t>
            </a:r>
          </a:p>
          <a:p>
            <a:pPr marL="0" indent="0">
              <a:lnSpc>
                <a:spcPct val="100000"/>
              </a:lnSpc>
              <a:buFont typeface="Wingdings" pitchFamily="2" charset="2"/>
              <a:buNone/>
              <a:defRPr/>
            </a:pPr>
            <a:endParaRPr lang="en-US" sz="1600" dirty="0" smtClean="0">
              <a:effectLst/>
              <a:latin typeface="Arial Narrow" pitchFamily="34" charset="0"/>
            </a:endParaRPr>
          </a:p>
          <a:p>
            <a:pPr lvl="1">
              <a:lnSpc>
                <a:spcPct val="100000"/>
              </a:lnSpc>
              <a:defRPr/>
            </a:pPr>
            <a:r>
              <a:rPr lang="en-US" sz="1600" b="1" dirty="0" smtClean="0">
                <a:effectLst/>
              </a:rPr>
              <a:t>SF-425 Federal Financial Report   - </a:t>
            </a:r>
            <a:r>
              <a:rPr lang="en-US" sz="1600" dirty="0">
                <a:effectLst/>
              </a:rPr>
              <a:t>Each award recipient will be required to submit an SF-425, Federal Financial Report in triplicate (an original and two (2) copies), on a quarterly basis for the periods ending March 31, June 30, September 30, and December 31 of each year. Reports will be due within 30 days after the end of the reporting </a:t>
            </a:r>
            <a:r>
              <a:rPr lang="en-US" sz="1600" dirty="0" smtClean="0">
                <a:effectLst/>
              </a:rPr>
              <a:t>period</a:t>
            </a:r>
          </a:p>
          <a:p>
            <a:pPr marL="292100" lvl="1" indent="0">
              <a:lnSpc>
                <a:spcPct val="100000"/>
              </a:lnSpc>
              <a:buFont typeface="Times" pitchFamily="18" charset="0"/>
              <a:buNone/>
              <a:defRPr/>
            </a:pPr>
            <a:endParaRPr lang="en-US" sz="1600" b="1" dirty="0" smtClean="0">
              <a:effectLst/>
            </a:endParaRPr>
          </a:p>
          <a:p>
            <a:pPr lvl="1">
              <a:lnSpc>
                <a:spcPct val="100000"/>
              </a:lnSpc>
              <a:defRPr/>
            </a:pPr>
            <a:r>
              <a:rPr lang="en-US" sz="1600" b="1" dirty="0" smtClean="0">
                <a:effectLst/>
              </a:rPr>
              <a:t>Performance (Technical ) Reports- </a:t>
            </a:r>
            <a:r>
              <a:rPr lang="en-US" sz="1600" dirty="0">
                <a:effectLst/>
              </a:rPr>
              <a:t>Each award recipient will be required to submit a technical progress report in triplicate (an original and two (2) copies), on a quarterly basis for the periods ending March 31, June 30, September 30, and December 31 of each year. (Please refer to 15 C.F.R. § </a:t>
            </a:r>
            <a:r>
              <a:rPr lang="en-US" sz="1600" dirty="0" smtClean="0">
                <a:effectLst/>
              </a:rPr>
              <a:t>14.51 for further information)</a:t>
            </a:r>
          </a:p>
          <a:p>
            <a:pPr marL="0" indent="0">
              <a:lnSpc>
                <a:spcPct val="100000"/>
              </a:lnSpc>
              <a:buFont typeface="Wingdings" pitchFamily="2" charset="2"/>
              <a:buNone/>
              <a:defRPr/>
            </a:pPr>
            <a:endParaRPr lang="en-US" sz="1600" dirty="0">
              <a:effectLst/>
              <a:latin typeface="Arial Narrow" pitchFamily="34" charset="0"/>
            </a:endParaRPr>
          </a:p>
          <a:p>
            <a:pPr lvl="1">
              <a:lnSpc>
                <a:spcPct val="100000"/>
              </a:lnSpc>
              <a:defRPr/>
            </a:pPr>
            <a:r>
              <a:rPr lang="en-US" sz="1600" b="1" dirty="0" smtClean="0">
                <a:effectLst/>
              </a:rPr>
              <a:t>Post client Project Follow-up - </a:t>
            </a:r>
            <a:r>
              <a:rPr lang="en-US" sz="1600" dirty="0" smtClean="0">
                <a:effectLst/>
              </a:rPr>
              <a:t>For demonstration activities, as applicable, the recipient shall provide client and project data in the specified format to the organization identified by NIST/MEP in order for post-project follow-up data to be obtained.</a:t>
            </a:r>
          </a:p>
          <a:p>
            <a:pPr lvl="1">
              <a:lnSpc>
                <a:spcPct val="100000"/>
              </a:lnSpc>
              <a:defRPr/>
            </a:pPr>
            <a:endParaRPr lang="en-US" sz="1600" b="1" dirty="0" smtClean="0">
              <a:effectLst/>
            </a:endParaRPr>
          </a:p>
        </p:txBody>
      </p:sp>
      <p:sp>
        <p:nvSpPr>
          <p:cNvPr id="29701" name="Slide Number Placeholder 4"/>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Narrow Bold"/>
              </a:defRPr>
            </a:lvl1pPr>
            <a:lvl2pPr marL="742950" indent="-285750" eaLnBrk="0" hangingPunct="0">
              <a:defRPr sz="2400">
                <a:solidFill>
                  <a:schemeClr val="tx1"/>
                </a:solidFill>
                <a:latin typeface="Arial Narrow Bold"/>
              </a:defRPr>
            </a:lvl2pPr>
            <a:lvl3pPr marL="1143000" indent="-228600" eaLnBrk="0" hangingPunct="0">
              <a:defRPr sz="2400">
                <a:solidFill>
                  <a:schemeClr val="tx1"/>
                </a:solidFill>
                <a:latin typeface="Arial Narrow Bold"/>
              </a:defRPr>
            </a:lvl3pPr>
            <a:lvl4pPr marL="1600200" indent="-228600" eaLnBrk="0" hangingPunct="0">
              <a:defRPr sz="2400">
                <a:solidFill>
                  <a:schemeClr val="tx1"/>
                </a:solidFill>
                <a:latin typeface="Arial Narrow Bold"/>
              </a:defRPr>
            </a:lvl4pPr>
            <a:lvl5pPr marL="2057400" indent="-228600" eaLnBrk="0" hangingPunct="0">
              <a:defRPr sz="2400">
                <a:solidFill>
                  <a:schemeClr val="tx1"/>
                </a:solidFill>
                <a:latin typeface="Arial Narrow Bold"/>
              </a:defRPr>
            </a:lvl5pPr>
            <a:lvl6pPr marL="2514600" indent="-228600" eaLnBrk="0" fontAlgn="base" hangingPunct="0">
              <a:lnSpc>
                <a:spcPct val="80000"/>
              </a:lnSpc>
              <a:spcBef>
                <a:spcPct val="0"/>
              </a:spcBef>
              <a:spcAft>
                <a:spcPct val="25000"/>
              </a:spcAft>
              <a:buClr>
                <a:srgbClr val="0000FF"/>
              </a:buClr>
              <a:buFont typeface="Wingdings" pitchFamily="2" charset="2"/>
              <a:buChar char="§"/>
              <a:defRPr sz="2400">
                <a:solidFill>
                  <a:schemeClr val="tx1"/>
                </a:solidFill>
                <a:latin typeface="Arial Narrow Bold"/>
              </a:defRPr>
            </a:lvl6pPr>
            <a:lvl7pPr marL="2971800" indent="-228600" eaLnBrk="0" fontAlgn="base" hangingPunct="0">
              <a:lnSpc>
                <a:spcPct val="80000"/>
              </a:lnSpc>
              <a:spcBef>
                <a:spcPct val="0"/>
              </a:spcBef>
              <a:spcAft>
                <a:spcPct val="25000"/>
              </a:spcAft>
              <a:buClr>
                <a:srgbClr val="0000FF"/>
              </a:buClr>
              <a:buFont typeface="Wingdings" pitchFamily="2" charset="2"/>
              <a:buChar char="§"/>
              <a:defRPr sz="2400">
                <a:solidFill>
                  <a:schemeClr val="tx1"/>
                </a:solidFill>
                <a:latin typeface="Arial Narrow Bold"/>
              </a:defRPr>
            </a:lvl7pPr>
            <a:lvl8pPr marL="3429000" indent="-228600" eaLnBrk="0" fontAlgn="base" hangingPunct="0">
              <a:lnSpc>
                <a:spcPct val="80000"/>
              </a:lnSpc>
              <a:spcBef>
                <a:spcPct val="0"/>
              </a:spcBef>
              <a:spcAft>
                <a:spcPct val="25000"/>
              </a:spcAft>
              <a:buClr>
                <a:srgbClr val="0000FF"/>
              </a:buClr>
              <a:buFont typeface="Wingdings" pitchFamily="2" charset="2"/>
              <a:buChar char="§"/>
              <a:defRPr sz="2400">
                <a:solidFill>
                  <a:schemeClr val="tx1"/>
                </a:solidFill>
                <a:latin typeface="Arial Narrow Bold"/>
              </a:defRPr>
            </a:lvl8pPr>
            <a:lvl9pPr marL="3886200" indent="-228600" eaLnBrk="0" fontAlgn="base" hangingPunct="0">
              <a:lnSpc>
                <a:spcPct val="80000"/>
              </a:lnSpc>
              <a:spcBef>
                <a:spcPct val="0"/>
              </a:spcBef>
              <a:spcAft>
                <a:spcPct val="25000"/>
              </a:spcAft>
              <a:buClr>
                <a:srgbClr val="0000FF"/>
              </a:buClr>
              <a:buFont typeface="Wingdings" pitchFamily="2" charset="2"/>
              <a:buChar char="§"/>
              <a:defRPr sz="2400">
                <a:solidFill>
                  <a:schemeClr val="tx1"/>
                </a:solidFill>
                <a:latin typeface="Arial Narrow Bold"/>
              </a:defRPr>
            </a:lvl9pPr>
          </a:lstStyle>
          <a:p>
            <a:fld id="{44ACF6C4-B950-4D4C-B779-70071EED9794}" type="slidenum">
              <a:rPr lang="en-US" sz="1800" smtClean="0"/>
              <a:pPr/>
              <a:t>30</a:t>
            </a:fld>
            <a:endParaRPr lang="en-US" sz="1800" dirty="0" smtClean="0"/>
          </a:p>
        </p:txBody>
      </p:sp>
    </p:spTree>
    <p:extLst>
      <p:ext uri="{BB962C8B-B14F-4D97-AF65-F5344CB8AC3E}">
        <p14:creationId xmlns:p14="http://schemas.microsoft.com/office/powerpoint/2010/main" val="3456387834"/>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1"/>
          <p:cNvSpPr>
            <a:spLocks noGrp="1"/>
          </p:cNvSpPr>
          <p:nvPr>
            <p:ph type="title"/>
          </p:nvPr>
        </p:nvSpPr>
        <p:spPr>
          <a:xfrm>
            <a:off x="685800" y="685800"/>
            <a:ext cx="7467600" cy="533400"/>
          </a:xfrm>
        </p:spPr>
        <p:txBody>
          <a:bodyPr/>
          <a:lstStyle/>
          <a:p>
            <a:r>
              <a:rPr lang="en-US" sz="2400" dirty="0" smtClean="0">
                <a:effectLst/>
              </a:rPr>
              <a:t>Reporting Requirements (2)</a:t>
            </a:r>
          </a:p>
        </p:txBody>
      </p:sp>
      <p:sp>
        <p:nvSpPr>
          <p:cNvPr id="3" name="Content Placeholder 2"/>
          <p:cNvSpPr>
            <a:spLocks noGrp="1"/>
          </p:cNvSpPr>
          <p:nvPr>
            <p:ph idx="1"/>
          </p:nvPr>
        </p:nvSpPr>
        <p:spPr>
          <a:xfrm>
            <a:off x="685800" y="1219200"/>
            <a:ext cx="7543800" cy="5105400"/>
          </a:xfrm>
        </p:spPr>
        <p:txBody>
          <a:bodyPr wrap="square"/>
          <a:lstStyle/>
          <a:p>
            <a:pPr>
              <a:lnSpc>
                <a:spcPct val="100000"/>
              </a:lnSpc>
              <a:defRPr/>
            </a:pPr>
            <a:r>
              <a:rPr lang="en-US" sz="1800" b="1" dirty="0" smtClean="0">
                <a:effectLst/>
              </a:rPr>
              <a:t>Automated Standardized Application for Payment System (ASAP</a:t>
            </a:r>
            <a:r>
              <a:rPr lang="en-US" sz="1800" dirty="0" smtClean="0">
                <a:effectLst/>
              </a:rPr>
              <a:t>) </a:t>
            </a:r>
          </a:p>
          <a:p>
            <a:pPr lvl="1">
              <a:defRPr/>
            </a:pPr>
            <a:r>
              <a:rPr lang="en-US" sz="1600" dirty="0" smtClean="0">
                <a:effectLst/>
              </a:rPr>
              <a:t>(For those awarded) In order to receive payments for services, recipients will be required to register to the Dept of Treasury. More information regarding ASAP can be found on-line at </a:t>
            </a:r>
            <a:r>
              <a:rPr lang="en-US" sz="1600" u="sng" dirty="0" smtClean="0">
                <a:effectLst/>
                <a:hlinkClick r:id="rId3"/>
              </a:rPr>
              <a:t>www.fms.treas.gov/asap/index.html</a:t>
            </a:r>
            <a:r>
              <a:rPr lang="en-US" sz="1600" dirty="0" smtClean="0">
                <a:effectLst/>
              </a:rPr>
              <a:t>.</a:t>
            </a:r>
          </a:p>
          <a:p>
            <a:pPr>
              <a:lnSpc>
                <a:spcPct val="100000"/>
              </a:lnSpc>
              <a:defRPr/>
            </a:pPr>
            <a:endParaRPr lang="en-US" sz="1600" dirty="0" smtClean="0">
              <a:effectLst/>
              <a:latin typeface="Arial Narrow" pitchFamily="34" charset="0"/>
            </a:endParaRPr>
          </a:p>
          <a:p>
            <a:pPr lvl="1">
              <a:lnSpc>
                <a:spcPct val="100000"/>
              </a:lnSpc>
              <a:defRPr/>
            </a:pPr>
            <a:endParaRPr lang="en-US" sz="1600" dirty="0" smtClean="0">
              <a:effectLst/>
            </a:endParaRPr>
          </a:p>
          <a:p>
            <a:pPr lvl="1">
              <a:lnSpc>
                <a:spcPct val="100000"/>
              </a:lnSpc>
              <a:defRPr/>
            </a:pPr>
            <a:endParaRPr lang="en-US" sz="1600" dirty="0" smtClean="0">
              <a:effectLst/>
            </a:endParaRPr>
          </a:p>
          <a:p>
            <a:pPr>
              <a:lnSpc>
                <a:spcPct val="100000"/>
              </a:lnSpc>
              <a:buFont typeface="Wingdings" pitchFamily="2" charset="2"/>
              <a:buNone/>
              <a:defRPr/>
            </a:pPr>
            <a:r>
              <a:rPr lang="en-US" sz="1600" dirty="0" smtClean="0">
                <a:effectLst/>
                <a:latin typeface="Arial Narrow" pitchFamily="34" charset="0"/>
              </a:rPr>
              <a:t>  </a:t>
            </a:r>
          </a:p>
          <a:p>
            <a:pPr>
              <a:lnSpc>
                <a:spcPct val="100000"/>
              </a:lnSpc>
              <a:buFont typeface="Wingdings" pitchFamily="2" charset="2"/>
              <a:buNone/>
              <a:defRPr/>
            </a:pPr>
            <a:r>
              <a:rPr lang="en-US" sz="1600" dirty="0" smtClean="0">
                <a:effectLst/>
                <a:latin typeface="Arial Narrow" pitchFamily="34" charset="0"/>
              </a:rPr>
              <a:t>	</a:t>
            </a:r>
          </a:p>
          <a:p>
            <a:pPr>
              <a:lnSpc>
                <a:spcPct val="100000"/>
              </a:lnSpc>
              <a:buFont typeface="Wingdings" pitchFamily="2" charset="2"/>
              <a:buNone/>
              <a:defRPr/>
            </a:pPr>
            <a:endParaRPr lang="en-US" sz="1600" dirty="0" smtClean="0">
              <a:effectLst/>
              <a:latin typeface="Arial Narrow" pitchFamily="34" charset="0"/>
            </a:endParaRPr>
          </a:p>
          <a:p>
            <a:pPr>
              <a:lnSpc>
                <a:spcPct val="100000"/>
              </a:lnSpc>
              <a:buFont typeface="Wingdings" pitchFamily="2" charset="2"/>
              <a:buNone/>
              <a:defRPr/>
            </a:pPr>
            <a:endParaRPr lang="en-US" sz="2000" dirty="0">
              <a:latin typeface="Arial Narrow" pitchFamily="34" charset="0"/>
            </a:endParaRPr>
          </a:p>
        </p:txBody>
      </p:sp>
      <p:sp>
        <p:nvSpPr>
          <p:cNvPr id="30725" name="Slide Number Placeholder 4"/>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Narrow Bold"/>
              </a:defRPr>
            </a:lvl1pPr>
            <a:lvl2pPr marL="742950" indent="-285750" eaLnBrk="0" hangingPunct="0">
              <a:defRPr sz="2400">
                <a:solidFill>
                  <a:schemeClr val="tx1"/>
                </a:solidFill>
                <a:latin typeface="Arial Narrow Bold"/>
              </a:defRPr>
            </a:lvl2pPr>
            <a:lvl3pPr marL="1143000" indent="-228600" eaLnBrk="0" hangingPunct="0">
              <a:defRPr sz="2400">
                <a:solidFill>
                  <a:schemeClr val="tx1"/>
                </a:solidFill>
                <a:latin typeface="Arial Narrow Bold"/>
              </a:defRPr>
            </a:lvl3pPr>
            <a:lvl4pPr marL="1600200" indent="-228600" eaLnBrk="0" hangingPunct="0">
              <a:defRPr sz="2400">
                <a:solidFill>
                  <a:schemeClr val="tx1"/>
                </a:solidFill>
                <a:latin typeface="Arial Narrow Bold"/>
              </a:defRPr>
            </a:lvl4pPr>
            <a:lvl5pPr marL="2057400" indent="-228600" eaLnBrk="0" hangingPunct="0">
              <a:defRPr sz="2400">
                <a:solidFill>
                  <a:schemeClr val="tx1"/>
                </a:solidFill>
                <a:latin typeface="Arial Narrow Bold"/>
              </a:defRPr>
            </a:lvl5pPr>
            <a:lvl6pPr marL="2514600" indent="-228600" eaLnBrk="0" fontAlgn="base" hangingPunct="0">
              <a:lnSpc>
                <a:spcPct val="80000"/>
              </a:lnSpc>
              <a:spcBef>
                <a:spcPct val="0"/>
              </a:spcBef>
              <a:spcAft>
                <a:spcPct val="25000"/>
              </a:spcAft>
              <a:buClr>
                <a:srgbClr val="0000FF"/>
              </a:buClr>
              <a:buFont typeface="Wingdings" pitchFamily="2" charset="2"/>
              <a:buChar char="§"/>
              <a:defRPr sz="2400">
                <a:solidFill>
                  <a:schemeClr val="tx1"/>
                </a:solidFill>
                <a:latin typeface="Arial Narrow Bold"/>
              </a:defRPr>
            </a:lvl6pPr>
            <a:lvl7pPr marL="2971800" indent="-228600" eaLnBrk="0" fontAlgn="base" hangingPunct="0">
              <a:lnSpc>
                <a:spcPct val="80000"/>
              </a:lnSpc>
              <a:spcBef>
                <a:spcPct val="0"/>
              </a:spcBef>
              <a:spcAft>
                <a:spcPct val="25000"/>
              </a:spcAft>
              <a:buClr>
                <a:srgbClr val="0000FF"/>
              </a:buClr>
              <a:buFont typeface="Wingdings" pitchFamily="2" charset="2"/>
              <a:buChar char="§"/>
              <a:defRPr sz="2400">
                <a:solidFill>
                  <a:schemeClr val="tx1"/>
                </a:solidFill>
                <a:latin typeface="Arial Narrow Bold"/>
              </a:defRPr>
            </a:lvl7pPr>
            <a:lvl8pPr marL="3429000" indent="-228600" eaLnBrk="0" fontAlgn="base" hangingPunct="0">
              <a:lnSpc>
                <a:spcPct val="80000"/>
              </a:lnSpc>
              <a:spcBef>
                <a:spcPct val="0"/>
              </a:spcBef>
              <a:spcAft>
                <a:spcPct val="25000"/>
              </a:spcAft>
              <a:buClr>
                <a:srgbClr val="0000FF"/>
              </a:buClr>
              <a:buFont typeface="Wingdings" pitchFamily="2" charset="2"/>
              <a:buChar char="§"/>
              <a:defRPr sz="2400">
                <a:solidFill>
                  <a:schemeClr val="tx1"/>
                </a:solidFill>
                <a:latin typeface="Arial Narrow Bold"/>
              </a:defRPr>
            </a:lvl8pPr>
            <a:lvl9pPr marL="3886200" indent="-228600" eaLnBrk="0" fontAlgn="base" hangingPunct="0">
              <a:lnSpc>
                <a:spcPct val="80000"/>
              </a:lnSpc>
              <a:spcBef>
                <a:spcPct val="0"/>
              </a:spcBef>
              <a:spcAft>
                <a:spcPct val="25000"/>
              </a:spcAft>
              <a:buClr>
                <a:srgbClr val="0000FF"/>
              </a:buClr>
              <a:buFont typeface="Wingdings" pitchFamily="2" charset="2"/>
              <a:buChar char="§"/>
              <a:defRPr sz="2400">
                <a:solidFill>
                  <a:schemeClr val="tx1"/>
                </a:solidFill>
                <a:latin typeface="Arial Narrow Bold"/>
              </a:defRPr>
            </a:lvl9pPr>
          </a:lstStyle>
          <a:p>
            <a:fld id="{21943A4B-740E-4C2F-BDAE-2A8364C083AF}" type="slidenum">
              <a:rPr lang="en-US" sz="1800" smtClean="0"/>
              <a:pPr/>
              <a:t>31</a:t>
            </a:fld>
            <a:endParaRPr lang="en-US" sz="1800" dirty="0" smtClean="0"/>
          </a:p>
        </p:txBody>
      </p:sp>
    </p:spTree>
    <p:extLst>
      <p:ext uri="{BB962C8B-B14F-4D97-AF65-F5344CB8AC3E}">
        <p14:creationId xmlns:p14="http://schemas.microsoft.com/office/powerpoint/2010/main" val="3184667783"/>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1"/>
          <p:cNvSpPr>
            <a:spLocks noGrp="1"/>
          </p:cNvSpPr>
          <p:nvPr>
            <p:ph type="title"/>
          </p:nvPr>
        </p:nvSpPr>
        <p:spPr>
          <a:xfrm>
            <a:off x="685800" y="609600"/>
            <a:ext cx="8305800" cy="838200"/>
          </a:xfrm>
        </p:spPr>
        <p:txBody>
          <a:bodyPr>
            <a:normAutofit fontScale="90000"/>
          </a:bodyPr>
          <a:lstStyle/>
          <a:p>
            <a:r>
              <a:rPr lang="en-US" sz="2500" dirty="0" smtClean="0">
                <a:effectLst/>
              </a:rPr>
              <a:t>NIST MEP Points of Contacts Regarding this Funding Opportunity</a:t>
            </a:r>
          </a:p>
        </p:txBody>
      </p:sp>
      <p:sp>
        <p:nvSpPr>
          <p:cNvPr id="31748" name="Slide Number Placeholder 4"/>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Narrow Bold"/>
              </a:defRPr>
            </a:lvl1pPr>
            <a:lvl2pPr marL="742950" indent="-285750" eaLnBrk="0" hangingPunct="0">
              <a:defRPr sz="2400">
                <a:solidFill>
                  <a:schemeClr val="tx1"/>
                </a:solidFill>
                <a:latin typeface="Arial Narrow Bold"/>
              </a:defRPr>
            </a:lvl2pPr>
            <a:lvl3pPr marL="1143000" indent="-228600" eaLnBrk="0" hangingPunct="0">
              <a:defRPr sz="2400">
                <a:solidFill>
                  <a:schemeClr val="tx1"/>
                </a:solidFill>
                <a:latin typeface="Arial Narrow Bold"/>
              </a:defRPr>
            </a:lvl3pPr>
            <a:lvl4pPr marL="1600200" indent="-228600" eaLnBrk="0" hangingPunct="0">
              <a:defRPr sz="2400">
                <a:solidFill>
                  <a:schemeClr val="tx1"/>
                </a:solidFill>
                <a:latin typeface="Arial Narrow Bold"/>
              </a:defRPr>
            </a:lvl4pPr>
            <a:lvl5pPr marL="2057400" indent="-228600" eaLnBrk="0" hangingPunct="0">
              <a:defRPr sz="2400">
                <a:solidFill>
                  <a:schemeClr val="tx1"/>
                </a:solidFill>
                <a:latin typeface="Arial Narrow Bold"/>
              </a:defRPr>
            </a:lvl5pPr>
            <a:lvl6pPr marL="2514600" indent="-228600" eaLnBrk="0" fontAlgn="base" hangingPunct="0">
              <a:lnSpc>
                <a:spcPct val="80000"/>
              </a:lnSpc>
              <a:spcBef>
                <a:spcPct val="0"/>
              </a:spcBef>
              <a:spcAft>
                <a:spcPct val="25000"/>
              </a:spcAft>
              <a:buClr>
                <a:srgbClr val="0000FF"/>
              </a:buClr>
              <a:buFont typeface="Wingdings" pitchFamily="2" charset="2"/>
              <a:buChar char="§"/>
              <a:defRPr sz="2400">
                <a:solidFill>
                  <a:schemeClr val="tx1"/>
                </a:solidFill>
                <a:latin typeface="Arial Narrow Bold"/>
              </a:defRPr>
            </a:lvl6pPr>
            <a:lvl7pPr marL="2971800" indent="-228600" eaLnBrk="0" fontAlgn="base" hangingPunct="0">
              <a:lnSpc>
                <a:spcPct val="80000"/>
              </a:lnSpc>
              <a:spcBef>
                <a:spcPct val="0"/>
              </a:spcBef>
              <a:spcAft>
                <a:spcPct val="25000"/>
              </a:spcAft>
              <a:buClr>
                <a:srgbClr val="0000FF"/>
              </a:buClr>
              <a:buFont typeface="Wingdings" pitchFamily="2" charset="2"/>
              <a:buChar char="§"/>
              <a:defRPr sz="2400">
                <a:solidFill>
                  <a:schemeClr val="tx1"/>
                </a:solidFill>
                <a:latin typeface="Arial Narrow Bold"/>
              </a:defRPr>
            </a:lvl7pPr>
            <a:lvl8pPr marL="3429000" indent="-228600" eaLnBrk="0" fontAlgn="base" hangingPunct="0">
              <a:lnSpc>
                <a:spcPct val="80000"/>
              </a:lnSpc>
              <a:spcBef>
                <a:spcPct val="0"/>
              </a:spcBef>
              <a:spcAft>
                <a:spcPct val="25000"/>
              </a:spcAft>
              <a:buClr>
                <a:srgbClr val="0000FF"/>
              </a:buClr>
              <a:buFont typeface="Wingdings" pitchFamily="2" charset="2"/>
              <a:buChar char="§"/>
              <a:defRPr sz="2400">
                <a:solidFill>
                  <a:schemeClr val="tx1"/>
                </a:solidFill>
                <a:latin typeface="Arial Narrow Bold"/>
              </a:defRPr>
            </a:lvl8pPr>
            <a:lvl9pPr marL="3886200" indent="-228600" eaLnBrk="0" fontAlgn="base" hangingPunct="0">
              <a:lnSpc>
                <a:spcPct val="80000"/>
              </a:lnSpc>
              <a:spcBef>
                <a:spcPct val="0"/>
              </a:spcBef>
              <a:spcAft>
                <a:spcPct val="25000"/>
              </a:spcAft>
              <a:buClr>
                <a:srgbClr val="0000FF"/>
              </a:buClr>
              <a:buFont typeface="Wingdings" pitchFamily="2" charset="2"/>
              <a:buChar char="§"/>
              <a:defRPr sz="2400">
                <a:solidFill>
                  <a:schemeClr val="tx1"/>
                </a:solidFill>
                <a:latin typeface="Arial Narrow Bold"/>
              </a:defRPr>
            </a:lvl9pPr>
          </a:lstStyle>
          <a:p>
            <a:fld id="{92099E70-B99F-4967-AB80-5F8F25FF41E2}" type="slidenum">
              <a:rPr lang="en-US" sz="1800" smtClean="0"/>
              <a:pPr/>
              <a:t>32</a:t>
            </a:fld>
            <a:endParaRPr lang="en-US" sz="1800" dirty="0" smtClean="0"/>
          </a:p>
        </p:txBody>
      </p:sp>
      <p:graphicFrame>
        <p:nvGraphicFramePr>
          <p:cNvPr id="6" name="Table 5"/>
          <p:cNvGraphicFramePr>
            <a:graphicFrameLocks noGrp="1"/>
          </p:cNvGraphicFramePr>
          <p:nvPr/>
        </p:nvGraphicFramePr>
        <p:xfrm>
          <a:off x="1961039" y="2019141"/>
          <a:ext cx="5553710" cy="3688080"/>
        </p:xfrm>
        <a:graphic>
          <a:graphicData uri="http://schemas.openxmlformats.org/drawingml/2006/table">
            <a:tbl>
              <a:tblPr/>
              <a:tblGrid>
                <a:gridCol w="2639060"/>
                <a:gridCol w="2914650"/>
              </a:tblGrid>
              <a:tr h="0">
                <a:tc>
                  <a:txBody>
                    <a:bodyPr/>
                    <a:lstStyle/>
                    <a:p>
                      <a:pPr marL="0" marR="0" algn="ctr">
                        <a:spcBef>
                          <a:spcPts val="0"/>
                        </a:spcBef>
                        <a:spcAft>
                          <a:spcPts val="0"/>
                        </a:spcAft>
                        <a:tabLst>
                          <a:tab pos="-685800" algn="l"/>
                          <a:tab pos="-457200" algn="l"/>
                          <a:tab pos="635" algn="l"/>
                          <a:tab pos="285750" algn="l"/>
                          <a:tab pos="457200" algn="l"/>
                          <a:tab pos="742950" algn="l"/>
                          <a:tab pos="1371600" algn="l"/>
                          <a:tab pos="1828800" algn="l"/>
                          <a:tab pos="2286000" algn="l"/>
                          <a:tab pos="257175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Lst>
                      </a:pPr>
                      <a:r>
                        <a:rPr lang="en-US" sz="1100" b="0" i="0" dirty="0">
                          <a:solidFill>
                            <a:srgbClr val="FFFFFF"/>
                          </a:solidFill>
                          <a:effectLst/>
                          <a:latin typeface="Arial"/>
                          <a:cs typeface="Times New Roman"/>
                        </a:rPr>
                        <a:t>Subject Area</a:t>
                      </a:r>
                      <a:endParaRPr lang="en-US" sz="1000" b="1" i="1" dirty="0">
                        <a:effectLst/>
                        <a:latin typeface="Times"/>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00FF"/>
                    </a:solidFill>
                  </a:tcPr>
                </a:tc>
                <a:tc>
                  <a:txBody>
                    <a:bodyPr/>
                    <a:lstStyle/>
                    <a:p>
                      <a:pPr marL="0" marR="0" algn="ctr">
                        <a:spcBef>
                          <a:spcPts val="0"/>
                        </a:spcBef>
                        <a:spcAft>
                          <a:spcPts val="0"/>
                        </a:spcAft>
                        <a:tabLst>
                          <a:tab pos="-685800" algn="l"/>
                          <a:tab pos="-457200" algn="l"/>
                          <a:tab pos="635" algn="l"/>
                          <a:tab pos="285750" algn="l"/>
                          <a:tab pos="457200" algn="l"/>
                          <a:tab pos="742950" algn="l"/>
                          <a:tab pos="1371600" algn="l"/>
                          <a:tab pos="1828800" algn="l"/>
                          <a:tab pos="2286000" algn="l"/>
                          <a:tab pos="257175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Lst>
                      </a:pPr>
                      <a:r>
                        <a:rPr lang="en-US" sz="1100" b="0" i="0" dirty="0">
                          <a:solidFill>
                            <a:srgbClr val="FFFFFF"/>
                          </a:solidFill>
                          <a:effectLst/>
                          <a:latin typeface="Arial"/>
                          <a:cs typeface="Times New Roman"/>
                        </a:rPr>
                        <a:t>Point of Contact</a:t>
                      </a:r>
                      <a:endParaRPr lang="en-US" sz="1000" b="1" i="1" dirty="0">
                        <a:effectLst/>
                        <a:latin typeface="Times"/>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00FF"/>
                    </a:solidFill>
                  </a:tcPr>
                </a:tc>
              </a:tr>
              <a:tr h="0">
                <a:tc>
                  <a:txBody>
                    <a:bodyPr/>
                    <a:lstStyle/>
                    <a:p>
                      <a:pPr marL="0" marR="0">
                        <a:spcBef>
                          <a:spcPts val="0"/>
                        </a:spcBef>
                        <a:spcAft>
                          <a:spcPts val="0"/>
                        </a:spcAft>
                      </a:pPr>
                      <a:r>
                        <a:rPr lang="en-US" sz="1100" dirty="0">
                          <a:effectLst/>
                          <a:latin typeface="Arial"/>
                          <a:ea typeface="Times New Roman"/>
                          <a:cs typeface="Times New Roman"/>
                        </a:rPr>
                        <a:t>Administrative, budget, cost-sharing, eligibility questions, and other programmatic questions.</a:t>
                      </a:r>
                      <a:endParaRPr lang="en-US" sz="1000" dirty="0">
                        <a:effectLst/>
                        <a:latin typeface="Times"/>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100" dirty="0">
                          <a:effectLst/>
                          <a:latin typeface="Arial"/>
                          <a:ea typeface="Times New Roman"/>
                          <a:cs typeface="Times New Roman"/>
                        </a:rPr>
                        <a:t>Diane Henderson</a:t>
                      </a:r>
                      <a:endParaRPr lang="en-US" sz="1000" dirty="0">
                        <a:effectLst/>
                        <a:latin typeface="Times"/>
                        <a:ea typeface="Times New Roman"/>
                        <a:cs typeface="Times New Roman"/>
                      </a:endParaRPr>
                    </a:p>
                    <a:p>
                      <a:pPr marL="0" marR="0">
                        <a:spcBef>
                          <a:spcPts val="0"/>
                        </a:spcBef>
                        <a:spcAft>
                          <a:spcPts val="0"/>
                        </a:spcAft>
                      </a:pPr>
                      <a:r>
                        <a:rPr lang="en-US" sz="1100" dirty="0">
                          <a:effectLst/>
                          <a:latin typeface="Arial"/>
                          <a:ea typeface="Times New Roman"/>
                          <a:cs typeface="Times New Roman"/>
                        </a:rPr>
                        <a:t>Manufacturing Extension Partnership</a:t>
                      </a:r>
                      <a:endParaRPr lang="en-US" sz="1000" dirty="0">
                        <a:effectLst/>
                        <a:latin typeface="Times"/>
                        <a:ea typeface="Times New Roman"/>
                        <a:cs typeface="Times New Roman"/>
                      </a:endParaRPr>
                    </a:p>
                    <a:p>
                      <a:pPr marL="0" marR="0">
                        <a:spcBef>
                          <a:spcPts val="0"/>
                        </a:spcBef>
                        <a:spcAft>
                          <a:spcPts val="0"/>
                        </a:spcAft>
                      </a:pPr>
                      <a:r>
                        <a:rPr lang="en-US" sz="1100" dirty="0">
                          <a:effectLst/>
                          <a:latin typeface="Arial"/>
                          <a:ea typeface="Times New Roman"/>
                          <a:cs typeface="Times New Roman"/>
                        </a:rPr>
                        <a:t>NIST</a:t>
                      </a:r>
                      <a:endParaRPr lang="en-US" sz="1000" dirty="0">
                        <a:effectLst/>
                        <a:latin typeface="Times"/>
                        <a:ea typeface="Times New Roman"/>
                        <a:cs typeface="Times New Roman"/>
                      </a:endParaRPr>
                    </a:p>
                    <a:p>
                      <a:pPr marL="0" marR="0">
                        <a:spcBef>
                          <a:spcPts val="0"/>
                        </a:spcBef>
                        <a:spcAft>
                          <a:spcPts val="0"/>
                        </a:spcAft>
                      </a:pPr>
                      <a:r>
                        <a:rPr lang="en-US" sz="1100" dirty="0">
                          <a:effectLst/>
                          <a:latin typeface="Arial"/>
                          <a:ea typeface="Times New Roman"/>
                          <a:cs typeface="Times New Roman"/>
                        </a:rPr>
                        <a:t>Phone:  301-975-5105</a:t>
                      </a:r>
                      <a:endParaRPr lang="en-US" sz="1000" dirty="0">
                        <a:effectLst/>
                        <a:latin typeface="Times"/>
                        <a:ea typeface="Times New Roman"/>
                        <a:cs typeface="Times New Roman"/>
                      </a:endParaRPr>
                    </a:p>
                    <a:p>
                      <a:pPr marL="0" marR="0">
                        <a:spcBef>
                          <a:spcPts val="0"/>
                        </a:spcBef>
                        <a:spcAft>
                          <a:spcPts val="0"/>
                        </a:spcAft>
                      </a:pPr>
                      <a:r>
                        <a:rPr lang="en-US" sz="1100" dirty="0">
                          <a:effectLst/>
                          <a:latin typeface="Arial"/>
                          <a:ea typeface="Times New Roman"/>
                          <a:cs typeface="Times New Roman"/>
                        </a:rPr>
                        <a:t>Fax:  301-963-6556</a:t>
                      </a:r>
                      <a:endParaRPr lang="en-US" sz="1000" dirty="0">
                        <a:effectLst/>
                        <a:latin typeface="Times"/>
                        <a:ea typeface="Times New Roman"/>
                        <a:cs typeface="Times New Roman"/>
                      </a:endParaRPr>
                    </a:p>
                    <a:p>
                      <a:pPr marL="0" marR="0">
                        <a:spcBef>
                          <a:spcPts val="0"/>
                        </a:spcBef>
                        <a:spcAft>
                          <a:spcPts val="0"/>
                        </a:spcAft>
                      </a:pPr>
                      <a:r>
                        <a:rPr lang="en-US" sz="1100" dirty="0">
                          <a:effectLst/>
                          <a:latin typeface="Arial"/>
                          <a:ea typeface="Times New Roman"/>
                          <a:cs typeface="Times New Roman"/>
                        </a:rPr>
                        <a:t>E-mail:  </a:t>
                      </a:r>
                      <a:r>
                        <a:rPr lang="en-US" sz="1100" u="sng" dirty="0">
                          <a:solidFill>
                            <a:srgbClr val="0000FF"/>
                          </a:solidFill>
                          <a:effectLst/>
                          <a:latin typeface="Arial"/>
                          <a:ea typeface="Times New Roman"/>
                          <a:cs typeface="Times New Roman"/>
                          <a:hlinkClick r:id="rId2"/>
                        </a:rPr>
                        <a:t>diane.henderson@nist.gov</a:t>
                      </a:r>
                      <a:r>
                        <a:rPr lang="en-US" sz="1100" dirty="0">
                          <a:effectLst/>
                          <a:latin typeface="Arial"/>
                          <a:ea typeface="Times New Roman"/>
                          <a:cs typeface="Times New Roman"/>
                        </a:rPr>
                        <a:t> </a:t>
                      </a:r>
                      <a:endParaRPr lang="en-US" sz="1000" dirty="0">
                        <a:effectLst/>
                        <a:latin typeface="Times"/>
                        <a:ea typeface="Times New Roman"/>
                        <a:cs typeface="Times New Roman"/>
                      </a:endParaRPr>
                    </a:p>
                    <a:p>
                      <a:pPr marL="0" marR="0">
                        <a:spcBef>
                          <a:spcPts val="0"/>
                        </a:spcBef>
                        <a:spcAft>
                          <a:spcPts val="0"/>
                        </a:spcAft>
                      </a:pPr>
                      <a:r>
                        <a:rPr lang="en-US" sz="1100" dirty="0">
                          <a:effectLst/>
                          <a:latin typeface="Arial"/>
                          <a:ea typeface="Times New Roman"/>
                          <a:cs typeface="Times New Roman"/>
                        </a:rPr>
                        <a:t> </a:t>
                      </a:r>
                      <a:endParaRPr lang="en-US" sz="1000" dirty="0">
                        <a:effectLst/>
                        <a:latin typeface="Times"/>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marL="0" marR="0">
                        <a:spcBef>
                          <a:spcPts val="0"/>
                        </a:spcBef>
                        <a:spcAft>
                          <a:spcPts val="0"/>
                        </a:spcAft>
                      </a:pPr>
                      <a:r>
                        <a:rPr lang="en-US" sz="1100" dirty="0">
                          <a:effectLst/>
                          <a:latin typeface="Arial"/>
                          <a:ea typeface="Times New Roman"/>
                          <a:cs typeface="Times New Roman"/>
                        </a:rPr>
                        <a:t>Grants.gov - Proposal submission</a:t>
                      </a:r>
                      <a:endParaRPr lang="en-US" sz="1000" dirty="0">
                        <a:effectLst/>
                        <a:latin typeface="Times"/>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100" dirty="0">
                          <a:effectLst/>
                          <a:latin typeface="Arial"/>
                          <a:ea typeface="Times New Roman"/>
                          <a:cs typeface="Times New Roman"/>
                        </a:rPr>
                        <a:t>Christopher Hunton</a:t>
                      </a:r>
                      <a:endParaRPr lang="en-US" sz="1000" dirty="0">
                        <a:effectLst/>
                        <a:latin typeface="Times"/>
                        <a:ea typeface="Times New Roman"/>
                        <a:cs typeface="Times New Roman"/>
                      </a:endParaRPr>
                    </a:p>
                    <a:p>
                      <a:pPr marL="0" marR="0">
                        <a:spcBef>
                          <a:spcPts val="0"/>
                        </a:spcBef>
                        <a:spcAft>
                          <a:spcPts val="0"/>
                        </a:spcAft>
                      </a:pPr>
                      <a:r>
                        <a:rPr lang="en-US" sz="1100" dirty="0">
                          <a:effectLst/>
                          <a:latin typeface="Arial"/>
                          <a:ea typeface="Times New Roman"/>
                          <a:cs typeface="Times New Roman"/>
                        </a:rPr>
                        <a:t>Grants &amp; Agreements Management Division</a:t>
                      </a:r>
                      <a:endParaRPr lang="en-US" sz="1000" dirty="0">
                        <a:effectLst/>
                        <a:latin typeface="Times"/>
                        <a:ea typeface="Times New Roman"/>
                        <a:cs typeface="Times New Roman"/>
                      </a:endParaRPr>
                    </a:p>
                    <a:p>
                      <a:pPr marL="0" marR="0">
                        <a:spcBef>
                          <a:spcPts val="0"/>
                        </a:spcBef>
                        <a:spcAft>
                          <a:spcPts val="0"/>
                        </a:spcAft>
                      </a:pPr>
                      <a:r>
                        <a:rPr lang="en-US" sz="1100" dirty="0">
                          <a:effectLst/>
                          <a:latin typeface="Arial"/>
                          <a:ea typeface="Times New Roman"/>
                          <a:cs typeface="Times New Roman"/>
                        </a:rPr>
                        <a:t>NIST</a:t>
                      </a:r>
                      <a:endParaRPr lang="en-US" sz="1000" dirty="0">
                        <a:effectLst/>
                        <a:latin typeface="Times"/>
                        <a:ea typeface="Times New Roman"/>
                        <a:cs typeface="Times New Roman"/>
                      </a:endParaRPr>
                    </a:p>
                    <a:p>
                      <a:pPr marL="0" marR="0">
                        <a:spcBef>
                          <a:spcPts val="0"/>
                        </a:spcBef>
                        <a:spcAft>
                          <a:spcPts val="0"/>
                        </a:spcAft>
                      </a:pPr>
                      <a:r>
                        <a:rPr lang="en-US" sz="1100" dirty="0">
                          <a:effectLst/>
                          <a:latin typeface="Arial"/>
                          <a:ea typeface="Times New Roman"/>
                          <a:cs typeface="Times New Roman"/>
                        </a:rPr>
                        <a:t>Phone: 301–975–5718</a:t>
                      </a:r>
                      <a:endParaRPr lang="en-US" sz="1000" dirty="0">
                        <a:effectLst/>
                        <a:latin typeface="Times"/>
                        <a:ea typeface="Times New Roman"/>
                        <a:cs typeface="Times New Roman"/>
                      </a:endParaRPr>
                    </a:p>
                    <a:p>
                      <a:pPr marL="0" marR="0">
                        <a:spcBef>
                          <a:spcPts val="0"/>
                        </a:spcBef>
                        <a:spcAft>
                          <a:spcPts val="0"/>
                        </a:spcAft>
                      </a:pPr>
                      <a:r>
                        <a:rPr lang="en-US" sz="1100" dirty="0">
                          <a:effectLst/>
                          <a:latin typeface="Arial"/>
                          <a:ea typeface="Times New Roman"/>
                          <a:cs typeface="Times New Roman"/>
                        </a:rPr>
                        <a:t>Fax: 301–840-5976</a:t>
                      </a:r>
                      <a:endParaRPr lang="en-US" sz="1000" dirty="0">
                        <a:effectLst/>
                        <a:latin typeface="Times"/>
                        <a:ea typeface="Times New Roman"/>
                        <a:cs typeface="Times New Roman"/>
                      </a:endParaRPr>
                    </a:p>
                    <a:p>
                      <a:pPr marL="0" marR="0">
                        <a:spcBef>
                          <a:spcPts val="0"/>
                        </a:spcBef>
                        <a:spcAft>
                          <a:spcPts val="0"/>
                        </a:spcAft>
                      </a:pPr>
                      <a:r>
                        <a:rPr lang="en-US" sz="1100" dirty="0">
                          <a:effectLst/>
                          <a:latin typeface="Arial"/>
                          <a:ea typeface="Times New Roman"/>
                          <a:cs typeface="Times New Roman"/>
                        </a:rPr>
                        <a:t>E-mail: </a:t>
                      </a:r>
                      <a:r>
                        <a:rPr lang="en-US" sz="1100" u="sng" dirty="0">
                          <a:solidFill>
                            <a:srgbClr val="0000FF"/>
                          </a:solidFill>
                          <a:effectLst/>
                          <a:latin typeface="Arial"/>
                          <a:ea typeface="Times New Roman"/>
                          <a:cs typeface="Times New Roman"/>
                          <a:hlinkClick r:id="rId3"/>
                        </a:rPr>
                        <a:t>christopher.hunton@nist.gov</a:t>
                      </a:r>
                      <a:endParaRPr lang="en-US" sz="1000" dirty="0">
                        <a:effectLst/>
                        <a:latin typeface="Times"/>
                        <a:ea typeface="Times New Roman"/>
                        <a:cs typeface="Times New Roman"/>
                      </a:endParaRPr>
                    </a:p>
                    <a:p>
                      <a:pPr marL="0" marR="0">
                        <a:spcBef>
                          <a:spcPts val="0"/>
                        </a:spcBef>
                        <a:spcAft>
                          <a:spcPts val="0"/>
                        </a:spcAft>
                      </a:pPr>
                      <a:r>
                        <a:rPr lang="en-US" sz="1100" dirty="0">
                          <a:effectLst/>
                          <a:latin typeface="Arial"/>
                          <a:ea typeface="Times New Roman"/>
                          <a:cs typeface="Times New Roman"/>
                        </a:rPr>
                        <a:t> </a:t>
                      </a:r>
                      <a:endParaRPr lang="en-US" sz="1000" dirty="0">
                        <a:effectLst/>
                        <a:latin typeface="Times"/>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marL="0" marR="0">
                        <a:spcBef>
                          <a:spcPts val="0"/>
                        </a:spcBef>
                        <a:spcAft>
                          <a:spcPts val="0"/>
                        </a:spcAft>
                      </a:pPr>
                      <a:r>
                        <a:rPr lang="en-US" sz="1100" dirty="0">
                          <a:effectLst/>
                          <a:latin typeface="Arial"/>
                          <a:ea typeface="Times New Roman"/>
                          <a:cs typeface="Times New Roman"/>
                        </a:rPr>
                        <a:t>Grant rules and regulations</a:t>
                      </a:r>
                      <a:endParaRPr lang="en-US" sz="1000" dirty="0">
                        <a:effectLst/>
                        <a:latin typeface="Times"/>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100" dirty="0">
                          <a:effectLst/>
                          <a:latin typeface="Arial"/>
                          <a:ea typeface="Times New Roman"/>
                          <a:cs typeface="Times New Roman"/>
                        </a:rPr>
                        <a:t>Melinda Chukran</a:t>
                      </a:r>
                      <a:endParaRPr lang="en-US" sz="1000" dirty="0">
                        <a:effectLst/>
                        <a:latin typeface="Times"/>
                        <a:ea typeface="Times New Roman"/>
                        <a:cs typeface="Times New Roman"/>
                      </a:endParaRPr>
                    </a:p>
                    <a:p>
                      <a:pPr marL="0" marR="0">
                        <a:spcBef>
                          <a:spcPts val="0"/>
                        </a:spcBef>
                        <a:spcAft>
                          <a:spcPts val="0"/>
                        </a:spcAft>
                      </a:pPr>
                      <a:r>
                        <a:rPr lang="en-US" sz="1100" dirty="0">
                          <a:effectLst/>
                          <a:latin typeface="Arial"/>
                          <a:ea typeface="Times New Roman"/>
                          <a:cs typeface="Times New Roman"/>
                        </a:rPr>
                        <a:t>Grants &amp; Agreements Management  Division</a:t>
                      </a:r>
                      <a:endParaRPr lang="en-US" sz="1000" dirty="0">
                        <a:effectLst/>
                        <a:latin typeface="Times"/>
                        <a:ea typeface="Times New Roman"/>
                        <a:cs typeface="Times New Roman"/>
                      </a:endParaRPr>
                    </a:p>
                    <a:p>
                      <a:pPr marL="0" marR="0">
                        <a:spcBef>
                          <a:spcPts val="0"/>
                        </a:spcBef>
                        <a:spcAft>
                          <a:spcPts val="0"/>
                        </a:spcAft>
                      </a:pPr>
                      <a:r>
                        <a:rPr lang="en-US" sz="1100" dirty="0">
                          <a:effectLst/>
                          <a:latin typeface="Arial"/>
                          <a:ea typeface="Times New Roman"/>
                          <a:cs typeface="Times New Roman"/>
                        </a:rPr>
                        <a:t>NIST</a:t>
                      </a:r>
                      <a:endParaRPr lang="en-US" sz="1000" dirty="0">
                        <a:effectLst/>
                        <a:latin typeface="Times"/>
                        <a:ea typeface="Times New Roman"/>
                        <a:cs typeface="Times New Roman"/>
                      </a:endParaRPr>
                    </a:p>
                    <a:p>
                      <a:pPr marL="0" marR="0">
                        <a:spcBef>
                          <a:spcPts val="0"/>
                        </a:spcBef>
                        <a:spcAft>
                          <a:spcPts val="0"/>
                        </a:spcAft>
                      </a:pPr>
                      <a:r>
                        <a:rPr lang="en-US" sz="1100" dirty="0">
                          <a:effectLst/>
                          <a:latin typeface="Arial"/>
                          <a:ea typeface="Times New Roman"/>
                          <a:cs typeface="Times New Roman"/>
                        </a:rPr>
                        <a:t>Phone: 301-975-5266</a:t>
                      </a:r>
                      <a:endParaRPr lang="en-US" sz="1000" dirty="0">
                        <a:effectLst/>
                        <a:latin typeface="Times"/>
                        <a:ea typeface="Times New Roman"/>
                        <a:cs typeface="Times New Roman"/>
                      </a:endParaRPr>
                    </a:p>
                    <a:p>
                      <a:pPr marL="0" marR="0">
                        <a:spcBef>
                          <a:spcPts val="0"/>
                        </a:spcBef>
                        <a:spcAft>
                          <a:spcPts val="0"/>
                        </a:spcAft>
                      </a:pPr>
                      <a:r>
                        <a:rPr lang="en-US" sz="1100" dirty="0">
                          <a:effectLst/>
                          <a:latin typeface="Arial"/>
                          <a:ea typeface="Times New Roman"/>
                          <a:cs typeface="Times New Roman"/>
                        </a:rPr>
                        <a:t>Fax: 301-926-6458</a:t>
                      </a:r>
                      <a:endParaRPr lang="en-US" sz="1000" dirty="0">
                        <a:effectLst/>
                        <a:latin typeface="Times"/>
                        <a:ea typeface="Times New Roman"/>
                        <a:cs typeface="Times New Roman"/>
                      </a:endParaRPr>
                    </a:p>
                    <a:p>
                      <a:pPr marL="0" marR="0">
                        <a:spcBef>
                          <a:spcPts val="0"/>
                        </a:spcBef>
                        <a:spcAft>
                          <a:spcPts val="0"/>
                        </a:spcAft>
                      </a:pPr>
                      <a:r>
                        <a:rPr lang="en-US" sz="1100" dirty="0">
                          <a:effectLst/>
                          <a:latin typeface="Arial"/>
                          <a:ea typeface="Times New Roman"/>
                          <a:cs typeface="Times New Roman"/>
                        </a:rPr>
                        <a:t>E-mail: </a:t>
                      </a:r>
                      <a:r>
                        <a:rPr lang="en-US" sz="1100" u="sng" dirty="0">
                          <a:solidFill>
                            <a:srgbClr val="0000FF"/>
                          </a:solidFill>
                          <a:effectLst/>
                          <a:latin typeface="Arial"/>
                          <a:ea typeface="Times New Roman"/>
                          <a:cs typeface="Times New Roman"/>
                          <a:hlinkClick r:id="rId4"/>
                        </a:rPr>
                        <a:t>melinda.chukran@nist.gov</a:t>
                      </a:r>
                      <a:r>
                        <a:rPr lang="en-US" sz="1100" dirty="0">
                          <a:effectLst/>
                          <a:latin typeface="Arial"/>
                          <a:ea typeface="Times New Roman"/>
                          <a:cs typeface="Times New Roman"/>
                        </a:rPr>
                        <a:t>  </a:t>
                      </a:r>
                      <a:endParaRPr lang="en-US" sz="1000" dirty="0">
                        <a:effectLst/>
                        <a:latin typeface="Times"/>
                        <a:ea typeface="Times New Roman"/>
                        <a:cs typeface="Times New Roman"/>
                      </a:endParaRPr>
                    </a:p>
                    <a:p>
                      <a:pPr marL="0" marR="0">
                        <a:spcBef>
                          <a:spcPts val="0"/>
                        </a:spcBef>
                        <a:spcAft>
                          <a:spcPts val="0"/>
                        </a:spcAft>
                      </a:pPr>
                      <a:r>
                        <a:rPr lang="en-US" sz="1100" dirty="0">
                          <a:effectLst/>
                          <a:latin typeface="Arial"/>
                          <a:ea typeface="Times New Roman"/>
                          <a:cs typeface="Times New Roman"/>
                        </a:rPr>
                        <a:t> </a:t>
                      </a:r>
                      <a:endParaRPr lang="en-US" sz="1000" dirty="0">
                        <a:effectLst/>
                        <a:latin typeface="Times"/>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224953932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a:xfrm>
            <a:off x="685800" y="609600"/>
            <a:ext cx="8077200" cy="685800"/>
          </a:xfrm>
        </p:spPr>
        <p:txBody>
          <a:bodyPr>
            <a:normAutofit fontScale="90000"/>
          </a:bodyPr>
          <a:lstStyle/>
          <a:p>
            <a:r>
              <a:rPr lang="en-US" sz="2800" dirty="0" smtClean="0">
                <a:effectLst/>
              </a:rPr>
              <a:t>Funding Opportunity Overview (1)</a:t>
            </a:r>
            <a:br>
              <a:rPr lang="en-US" sz="2800" dirty="0" smtClean="0">
                <a:effectLst/>
              </a:rPr>
            </a:br>
            <a:endParaRPr lang="en-US" sz="2800" dirty="0" smtClean="0">
              <a:effectLst/>
            </a:endParaRPr>
          </a:p>
        </p:txBody>
      </p:sp>
      <p:sp>
        <p:nvSpPr>
          <p:cNvPr id="7171" name="Content Placeholder 2"/>
          <p:cNvSpPr>
            <a:spLocks noGrp="1"/>
          </p:cNvSpPr>
          <p:nvPr>
            <p:ph idx="1"/>
          </p:nvPr>
        </p:nvSpPr>
        <p:spPr>
          <a:xfrm>
            <a:off x="707258" y="1447800"/>
            <a:ext cx="7344789" cy="4846468"/>
          </a:xfrm>
        </p:spPr>
        <p:txBody>
          <a:bodyPr wrap="square"/>
          <a:lstStyle/>
          <a:p>
            <a:r>
              <a:rPr lang="en-US" sz="1800" b="1" dirty="0" smtClean="0">
                <a:effectLst/>
                <a:latin typeface="Calibri" pitchFamily="34" charset="0"/>
                <a:cs typeface="Calibri" pitchFamily="34" charset="0"/>
              </a:rPr>
              <a:t>Funding Opportunity Title</a:t>
            </a:r>
            <a:r>
              <a:rPr lang="en-US" sz="1800" b="1" dirty="0">
                <a:latin typeface="Calibri" pitchFamily="34" charset="0"/>
                <a:cs typeface="Calibri" pitchFamily="34" charset="0"/>
              </a:rPr>
              <a:t>:</a:t>
            </a:r>
            <a:r>
              <a:rPr lang="en-US" sz="1800" dirty="0">
                <a:latin typeface="Calibri" pitchFamily="34" charset="0"/>
                <a:cs typeface="Calibri" pitchFamily="34" charset="0"/>
              </a:rPr>
              <a:t>  Manufacturing Extension Partnership (MEP) Centers for South Dakota and </a:t>
            </a:r>
            <a:r>
              <a:rPr lang="en-US" sz="1800" dirty="0" smtClean="0">
                <a:latin typeface="Calibri" pitchFamily="34" charset="0"/>
                <a:cs typeface="Calibri" pitchFamily="34" charset="0"/>
              </a:rPr>
              <a:t>Kentucky</a:t>
            </a:r>
          </a:p>
          <a:p>
            <a:pPr marL="0" indent="0">
              <a:buNone/>
            </a:pPr>
            <a:endParaRPr lang="en-US" sz="1800" dirty="0" smtClean="0">
              <a:effectLst/>
              <a:latin typeface="Calibri" pitchFamily="34" charset="0"/>
              <a:cs typeface="Calibri" pitchFamily="34" charset="0"/>
            </a:endParaRPr>
          </a:p>
          <a:p>
            <a:pPr>
              <a:lnSpc>
                <a:spcPct val="100000"/>
              </a:lnSpc>
            </a:pPr>
            <a:r>
              <a:rPr lang="en-US" sz="1800" b="1" dirty="0" smtClean="0">
                <a:effectLst/>
                <a:latin typeface="Calibri" pitchFamily="34" charset="0"/>
                <a:cs typeface="Calibri" pitchFamily="34" charset="0"/>
              </a:rPr>
              <a:t>Funding Opportunity Description:  </a:t>
            </a:r>
            <a:r>
              <a:rPr lang="en-US" sz="1800" dirty="0">
                <a:latin typeface="Calibri" pitchFamily="34" charset="0"/>
                <a:cs typeface="Calibri" pitchFamily="34" charset="0"/>
              </a:rPr>
              <a:t>NIST invites proposals from eligible proposers for funding two (2) separate MEP centers to provide manufacturing extension services to primarily small- and medium-sized manufacturers in two separate locations, South Dakota and/or Kentucky. </a:t>
            </a:r>
            <a:endParaRPr lang="en-US" sz="1800" dirty="0" smtClean="0">
              <a:latin typeface="Calibri" pitchFamily="34" charset="0"/>
              <a:cs typeface="Calibri" pitchFamily="34" charset="0"/>
            </a:endParaRPr>
          </a:p>
          <a:p>
            <a:pPr lvl="1"/>
            <a:r>
              <a:rPr lang="en-US" sz="1600" dirty="0" smtClean="0">
                <a:latin typeface="Calibri" pitchFamily="34" charset="0"/>
                <a:cs typeface="Calibri" pitchFamily="34" charset="0"/>
              </a:rPr>
              <a:t>The </a:t>
            </a:r>
            <a:r>
              <a:rPr lang="en-US" sz="1600" dirty="0">
                <a:latin typeface="Calibri" pitchFamily="34" charset="0"/>
                <a:cs typeface="Calibri" pitchFamily="34" charset="0"/>
              </a:rPr>
              <a:t>objective of an MEP center is to provide manufacturing extension services that enhance productivity, innovative capacity, and technological performance, and strengthen the global competitiveness of primarily small- and medium-sized U.S.-based manufacturing firms in its service region.</a:t>
            </a:r>
            <a:endParaRPr lang="en-US" sz="1600" dirty="0" smtClean="0">
              <a:effectLst/>
              <a:latin typeface="Calibri" pitchFamily="34" charset="0"/>
              <a:cs typeface="Calibri" pitchFamily="34" charset="0"/>
            </a:endParaRPr>
          </a:p>
          <a:p>
            <a:pPr>
              <a:lnSpc>
                <a:spcPct val="100000"/>
              </a:lnSpc>
              <a:buFont typeface="Wingdings" pitchFamily="2" charset="2"/>
              <a:buNone/>
            </a:pPr>
            <a:endParaRPr lang="en-US" sz="2000" dirty="0" smtClean="0">
              <a:effectLst/>
              <a:latin typeface="Arial Narrow" pitchFamily="34" charset="0"/>
            </a:endParaRPr>
          </a:p>
          <a:p>
            <a:pPr>
              <a:buFont typeface="Wingdings" pitchFamily="2" charset="2"/>
              <a:buNone/>
            </a:pPr>
            <a:endParaRPr lang="en-US" sz="1800" dirty="0" smtClean="0">
              <a:effectLst/>
            </a:endParaRPr>
          </a:p>
        </p:txBody>
      </p:sp>
      <p:sp>
        <p:nvSpPr>
          <p:cNvPr id="7173" name="Slide Number Placeholder 4"/>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Narrow Bold"/>
              </a:defRPr>
            </a:lvl1pPr>
            <a:lvl2pPr marL="742950" indent="-285750" eaLnBrk="0" hangingPunct="0">
              <a:defRPr sz="2400">
                <a:solidFill>
                  <a:schemeClr val="tx1"/>
                </a:solidFill>
                <a:latin typeface="Arial Narrow Bold"/>
              </a:defRPr>
            </a:lvl2pPr>
            <a:lvl3pPr marL="1143000" indent="-228600" eaLnBrk="0" hangingPunct="0">
              <a:defRPr sz="2400">
                <a:solidFill>
                  <a:schemeClr val="tx1"/>
                </a:solidFill>
                <a:latin typeface="Arial Narrow Bold"/>
              </a:defRPr>
            </a:lvl3pPr>
            <a:lvl4pPr marL="1600200" indent="-228600" eaLnBrk="0" hangingPunct="0">
              <a:defRPr sz="2400">
                <a:solidFill>
                  <a:schemeClr val="tx1"/>
                </a:solidFill>
                <a:latin typeface="Arial Narrow Bold"/>
              </a:defRPr>
            </a:lvl4pPr>
            <a:lvl5pPr marL="2057400" indent="-228600" eaLnBrk="0" hangingPunct="0">
              <a:defRPr sz="2400">
                <a:solidFill>
                  <a:schemeClr val="tx1"/>
                </a:solidFill>
                <a:latin typeface="Arial Narrow Bold"/>
              </a:defRPr>
            </a:lvl5pPr>
            <a:lvl6pPr marL="2514600" indent="-228600" eaLnBrk="0" fontAlgn="base" hangingPunct="0">
              <a:lnSpc>
                <a:spcPct val="80000"/>
              </a:lnSpc>
              <a:spcBef>
                <a:spcPct val="0"/>
              </a:spcBef>
              <a:spcAft>
                <a:spcPct val="25000"/>
              </a:spcAft>
              <a:buClr>
                <a:srgbClr val="0000FF"/>
              </a:buClr>
              <a:buFont typeface="Wingdings" pitchFamily="2" charset="2"/>
              <a:buChar char="§"/>
              <a:defRPr sz="2400">
                <a:solidFill>
                  <a:schemeClr val="tx1"/>
                </a:solidFill>
                <a:latin typeface="Arial Narrow Bold"/>
              </a:defRPr>
            </a:lvl6pPr>
            <a:lvl7pPr marL="2971800" indent="-228600" eaLnBrk="0" fontAlgn="base" hangingPunct="0">
              <a:lnSpc>
                <a:spcPct val="80000"/>
              </a:lnSpc>
              <a:spcBef>
                <a:spcPct val="0"/>
              </a:spcBef>
              <a:spcAft>
                <a:spcPct val="25000"/>
              </a:spcAft>
              <a:buClr>
                <a:srgbClr val="0000FF"/>
              </a:buClr>
              <a:buFont typeface="Wingdings" pitchFamily="2" charset="2"/>
              <a:buChar char="§"/>
              <a:defRPr sz="2400">
                <a:solidFill>
                  <a:schemeClr val="tx1"/>
                </a:solidFill>
                <a:latin typeface="Arial Narrow Bold"/>
              </a:defRPr>
            </a:lvl7pPr>
            <a:lvl8pPr marL="3429000" indent="-228600" eaLnBrk="0" fontAlgn="base" hangingPunct="0">
              <a:lnSpc>
                <a:spcPct val="80000"/>
              </a:lnSpc>
              <a:spcBef>
                <a:spcPct val="0"/>
              </a:spcBef>
              <a:spcAft>
                <a:spcPct val="25000"/>
              </a:spcAft>
              <a:buClr>
                <a:srgbClr val="0000FF"/>
              </a:buClr>
              <a:buFont typeface="Wingdings" pitchFamily="2" charset="2"/>
              <a:buChar char="§"/>
              <a:defRPr sz="2400">
                <a:solidFill>
                  <a:schemeClr val="tx1"/>
                </a:solidFill>
                <a:latin typeface="Arial Narrow Bold"/>
              </a:defRPr>
            </a:lvl8pPr>
            <a:lvl9pPr marL="3886200" indent="-228600" eaLnBrk="0" fontAlgn="base" hangingPunct="0">
              <a:lnSpc>
                <a:spcPct val="80000"/>
              </a:lnSpc>
              <a:spcBef>
                <a:spcPct val="0"/>
              </a:spcBef>
              <a:spcAft>
                <a:spcPct val="25000"/>
              </a:spcAft>
              <a:buClr>
                <a:srgbClr val="0000FF"/>
              </a:buClr>
              <a:buFont typeface="Wingdings" pitchFamily="2" charset="2"/>
              <a:buChar char="§"/>
              <a:defRPr sz="2400">
                <a:solidFill>
                  <a:schemeClr val="tx1"/>
                </a:solidFill>
                <a:latin typeface="Arial Narrow Bold"/>
              </a:defRPr>
            </a:lvl9pPr>
          </a:lstStyle>
          <a:p>
            <a:fld id="{64488BD7-82B2-4614-AE6D-CDDA5492E8C1}" type="slidenum">
              <a:rPr lang="en-US" sz="1800" smtClean="0"/>
              <a:pPr/>
              <a:t>4</a:t>
            </a:fld>
            <a:endParaRPr lang="en-US" sz="1800" dirty="0" smtClean="0"/>
          </a:p>
        </p:txBody>
      </p:sp>
    </p:spTree>
    <p:extLst>
      <p:ext uri="{BB962C8B-B14F-4D97-AF65-F5344CB8AC3E}">
        <p14:creationId xmlns:p14="http://schemas.microsoft.com/office/powerpoint/2010/main" val="46277309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04558" y="598578"/>
            <a:ext cx="7148361" cy="541538"/>
          </a:xfrm>
        </p:spPr>
        <p:txBody>
          <a:bodyPr>
            <a:noAutofit/>
          </a:bodyPr>
          <a:lstStyle/>
          <a:p>
            <a:r>
              <a:rPr lang="en-US" sz="4000" dirty="0">
                <a:cs typeface="Arial" charset="0"/>
              </a:rPr>
              <a:t>Next Generation MEP Strategy</a:t>
            </a:r>
            <a:endParaRPr lang="en-US" sz="4000" b="1" dirty="0">
              <a:latin typeface="Arial Narrow" pitchFamily="34" charset="0"/>
            </a:endParaRPr>
          </a:p>
        </p:txBody>
      </p:sp>
      <p:sp>
        <p:nvSpPr>
          <p:cNvPr id="3" name="Content Placeholder 2"/>
          <p:cNvSpPr>
            <a:spLocks noGrp="1"/>
          </p:cNvSpPr>
          <p:nvPr>
            <p:ph idx="1"/>
          </p:nvPr>
        </p:nvSpPr>
        <p:spPr>
          <a:xfrm>
            <a:off x="788276" y="1310481"/>
            <a:ext cx="7898524" cy="4791061"/>
          </a:xfrm>
        </p:spPr>
        <p:txBody>
          <a:bodyPr>
            <a:normAutofit/>
          </a:bodyPr>
          <a:lstStyle/>
          <a:p>
            <a:pPr>
              <a:lnSpc>
                <a:spcPct val="85000"/>
              </a:lnSpc>
            </a:pPr>
            <a:r>
              <a:rPr lang="en-US" sz="2000" dirty="0"/>
              <a:t>Increasing manufacturers’ </a:t>
            </a:r>
            <a:r>
              <a:rPr lang="en-US" sz="2000" b="1" i="1" u="sng" dirty="0"/>
              <a:t>capacity for innovation resulting in profitable sales growth</a:t>
            </a:r>
            <a:r>
              <a:rPr lang="en-US" sz="2000" dirty="0"/>
              <a:t> is the overarching strategy for the MEP.</a:t>
            </a:r>
          </a:p>
          <a:p>
            <a:pPr>
              <a:lnSpc>
                <a:spcPct val="85000"/>
              </a:lnSpc>
              <a:buNone/>
            </a:pPr>
            <a:endParaRPr lang="en-US" sz="2000" dirty="0"/>
          </a:p>
          <a:p>
            <a:pPr>
              <a:lnSpc>
                <a:spcPct val="85000"/>
              </a:lnSpc>
            </a:pPr>
            <a:r>
              <a:rPr lang="en-US" sz="2000" dirty="0"/>
              <a:t>The approach is to provide a framework for manufacturers that:</a:t>
            </a:r>
          </a:p>
          <a:p>
            <a:pPr lvl="1">
              <a:lnSpc>
                <a:spcPct val="95000"/>
              </a:lnSpc>
              <a:spcBef>
                <a:spcPct val="15000"/>
              </a:spcBef>
              <a:buFont typeface="Courier New" pitchFamily="49" charset="0"/>
              <a:buChar char="­"/>
            </a:pPr>
            <a:r>
              <a:rPr lang="en-US" sz="1600" u="sng" dirty="0"/>
              <a:t>Reduces bottom line expenses </a:t>
            </a:r>
            <a:r>
              <a:rPr lang="en-US" sz="1600" dirty="0"/>
              <a:t>through lean, quality, &amp; other programs targeting plant efficiencies – which frees up capacity for business growth.</a:t>
            </a:r>
          </a:p>
          <a:p>
            <a:pPr lvl="1">
              <a:lnSpc>
                <a:spcPct val="95000"/>
              </a:lnSpc>
              <a:spcBef>
                <a:spcPct val="15000"/>
              </a:spcBef>
              <a:buFont typeface="Courier New" pitchFamily="49" charset="0"/>
              <a:buChar char="­"/>
            </a:pPr>
            <a:r>
              <a:rPr lang="en-US" sz="1600" u="sng" dirty="0"/>
              <a:t>Adds to top line sales </a:t>
            </a:r>
            <a:r>
              <a:rPr lang="en-US" sz="1600" dirty="0"/>
              <a:t>through business growth services focused on the development of new sales, new markets, and new products.</a:t>
            </a:r>
          </a:p>
          <a:p>
            <a:pPr lvl="1">
              <a:lnSpc>
                <a:spcPct val="95000"/>
              </a:lnSpc>
              <a:spcBef>
                <a:spcPct val="15000"/>
              </a:spcBef>
              <a:buNone/>
            </a:pPr>
            <a:endParaRPr lang="en-US" sz="1600" dirty="0"/>
          </a:p>
          <a:p>
            <a:pPr>
              <a:lnSpc>
                <a:spcPct val="85000"/>
              </a:lnSpc>
            </a:pPr>
            <a:r>
              <a:rPr lang="en-US" sz="2000" dirty="0"/>
              <a:t>Next Generation Strategies (NGS) – 5 key areas:</a:t>
            </a:r>
          </a:p>
          <a:p>
            <a:pPr lvl="2">
              <a:lnSpc>
                <a:spcPct val="85000"/>
              </a:lnSpc>
            </a:pPr>
            <a:r>
              <a:rPr lang="en-US" sz="2000" b="1" dirty="0">
                <a:solidFill>
                  <a:srgbClr val="0073B1"/>
                </a:solidFill>
              </a:rPr>
              <a:t>Continuous Improvement</a:t>
            </a:r>
          </a:p>
          <a:p>
            <a:pPr lvl="2">
              <a:lnSpc>
                <a:spcPct val="85000"/>
              </a:lnSpc>
            </a:pPr>
            <a:r>
              <a:rPr lang="en-US" sz="2000" b="1" dirty="0">
                <a:solidFill>
                  <a:srgbClr val="0073B1"/>
                </a:solidFill>
              </a:rPr>
              <a:t>Technology Acceleration</a:t>
            </a:r>
          </a:p>
          <a:p>
            <a:pPr lvl="2">
              <a:lnSpc>
                <a:spcPct val="85000"/>
              </a:lnSpc>
            </a:pPr>
            <a:r>
              <a:rPr lang="en-US" sz="2000" b="1" dirty="0">
                <a:solidFill>
                  <a:srgbClr val="0073B1"/>
                </a:solidFill>
              </a:rPr>
              <a:t>Supply Chain</a:t>
            </a:r>
          </a:p>
          <a:p>
            <a:pPr lvl="2">
              <a:lnSpc>
                <a:spcPct val="85000"/>
              </a:lnSpc>
            </a:pPr>
            <a:r>
              <a:rPr lang="en-US" sz="2000" b="1" dirty="0">
                <a:solidFill>
                  <a:srgbClr val="0073B1"/>
                </a:solidFill>
              </a:rPr>
              <a:t>Sustainability</a:t>
            </a:r>
          </a:p>
          <a:p>
            <a:pPr lvl="2">
              <a:lnSpc>
                <a:spcPct val="85000"/>
              </a:lnSpc>
            </a:pPr>
            <a:r>
              <a:rPr lang="en-US" sz="2000" b="1" dirty="0" smtClean="0">
                <a:solidFill>
                  <a:srgbClr val="0073B1"/>
                </a:solidFill>
              </a:rPr>
              <a:t>Workforce</a:t>
            </a:r>
            <a:endParaRPr lang="en-US" sz="2000" dirty="0">
              <a:solidFill>
                <a:srgbClr val="0073B1"/>
              </a:solidFill>
            </a:endParaRPr>
          </a:p>
        </p:txBody>
      </p:sp>
      <p:pic>
        <p:nvPicPr>
          <p:cNvPr id="7" name="Picture 6" descr="MEP_next_gen_graphic_2011_CS4.png"/>
          <p:cNvPicPr>
            <a:picLocks noChangeAspect="1"/>
          </p:cNvPicPr>
          <p:nvPr/>
        </p:nvPicPr>
        <p:blipFill>
          <a:blip r:embed="rId3"/>
          <a:stretch>
            <a:fillRect/>
          </a:stretch>
        </p:blipFill>
        <p:spPr>
          <a:xfrm>
            <a:off x="6178374" y="3372879"/>
            <a:ext cx="2633117" cy="3407749"/>
          </a:xfrm>
          <a:prstGeom prst="rect">
            <a:avLst/>
          </a:prstGeom>
        </p:spPr>
      </p:pic>
      <p:sp>
        <p:nvSpPr>
          <p:cNvPr id="5" name="Slide Number Placeholder 4"/>
          <p:cNvSpPr>
            <a:spLocks noGrp="1"/>
          </p:cNvSpPr>
          <p:nvPr>
            <p:ph type="sldNum" sz="quarter" idx="11"/>
          </p:nvPr>
        </p:nvSpPr>
        <p:spPr>
          <a:xfrm>
            <a:off x="6553200" y="6498897"/>
            <a:ext cx="2133600" cy="22257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Narrow Bold"/>
              </a:defRPr>
            </a:lvl1pPr>
            <a:lvl2pPr marL="742950" indent="-285750" eaLnBrk="0" hangingPunct="0">
              <a:defRPr sz="2400">
                <a:solidFill>
                  <a:schemeClr val="tx1"/>
                </a:solidFill>
                <a:latin typeface="Arial Narrow Bold"/>
              </a:defRPr>
            </a:lvl2pPr>
            <a:lvl3pPr marL="1143000" indent="-228600" eaLnBrk="0" hangingPunct="0">
              <a:defRPr sz="2400">
                <a:solidFill>
                  <a:schemeClr val="tx1"/>
                </a:solidFill>
                <a:latin typeface="Arial Narrow Bold"/>
              </a:defRPr>
            </a:lvl3pPr>
            <a:lvl4pPr marL="1600200" indent="-228600" eaLnBrk="0" hangingPunct="0">
              <a:defRPr sz="2400">
                <a:solidFill>
                  <a:schemeClr val="tx1"/>
                </a:solidFill>
                <a:latin typeface="Arial Narrow Bold"/>
              </a:defRPr>
            </a:lvl4pPr>
            <a:lvl5pPr marL="2057400" indent="-228600" eaLnBrk="0" hangingPunct="0">
              <a:defRPr sz="2400">
                <a:solidFill>
                  <a:schemeClr val="tx1"/>
                </a:solidFill>
                <a:latin typeface="Arial Narrow Bold"/>
              </a:defRPr>
            </a:lvl5pPr>
            <a:lvl6pPr marL="2514600" indent="-228600" eaLnBrk="0" fontAlgn="base" hangingPunct="0">
              <a:lnSpc>
                <a:spcPct val="80000"/>
              </a:lnSpc>
              <a:spcBef>
                <a:spcPct val="0"/>
              </a:spcBef>
              <a:spcAft>
                <a:spcPct val="25000"/>
              </a:spcAft>
              <a:buClr>
                <a:srgbClr val="0000FF"/>
              </a:buClr>
              <a:buFont typeface="Wingdings" pitchFamily="2" charset="2"/>
              <a:buChar char="§"/>
              <a:defRPr sz="2400">
                <a:solidFill>
                  <a:schemeClr val="tx1"/>
                </a:solidFill>
                <a:latin typeface="Arial Narrow Bold"/>
              </a:defRPr>
            </a:lvl6pPr>
            <a:lvl7pPr marL="2971800" indent="-228600" eaLnBrk="0" fontAlgn="base" hangingPunct="0">
              <a:lnSpc>
                <a:spcPct val="80000"/>
              </a:lnSpc>
              <a:spcBef>
                <a:spcPct val="0"/>
              </a:spcBef>
              <a:spcAft>
                <a:spcPct val="25000"/>
              </a:spcAft>
              <a:buClr>
                <a:srgbClr val="0000FF"/>
              </a:buClr>
              <a:buFont typeface="Wingdings" pitchFamily="2" charset="2"/>
              <a:buChar char="§"/>
              <a:defRPr sz="2400">
                <a:solidFill>
                  <a:schemeClr val="tx1"/>
                </a:solidFill>
                <a:latin typeface="Arial Narrow Bold"/>
              </a:defRPr>
            </a:lvl7pPr>
            <a:lvl8pPr marL="3429000" indent="-228600" eaLnBrk="0" fontAlgn="base" hangingPunct="0">
              <a:lnSpc>
                <a:spcPct val="80000"/>
              </a:lnSpc>
              <a:spcBef>
                <a:spcPct val="0"/>
              </a:spcBef>
              <a:spcAft>
                <a:spcPct val="25000"/>
              </a:spcAft>
              <a:buClr>
                <a:srgbClr val="0000FF"/>
              </a:buClr>
              <a:buFont typeface="Wingdings" pitchFamily="2" charset="2"/>
              <a:buChar char="§"/>
              <a:defRPr sz="2400">
                <a:solidFill>
                  <a:schemeClr val="tx1"/>
                </a:solidFill>
                <a:latin typeface="Arial Narrow Bold"/>
              </a:defRPr>
            </a:lvl8pPr>
            <a:lvl9pPr marL="3886200" indent="-228600" eaLnBrk="0" fontAlgn="base" hangingPunct="0">
              <a:lnSpc>
                <a:spcPct val="80000"/>
              </a:lnSpc>
              <a:spcBef>
                <a:spcPct val="0"/>
              </a:spcBef>
              <a:spcAft>
                <a:spcPct val="25000"/>
              </a:spcAft>
              <a:buClr>
                <a:srgbClr val="0000FF"/>
              </a:buClr>
              <a:buFont typeface="Wingdings" pitchFamily="2" charset="2"/>
              <a:buChar char="§"/>
              <a:defRPr sz="2400">
                <a:solidFill>
                  <a:schemeClr val="tx1"/>
                </a:solidFill>
                <a:latin typeface="Arial Narrow Bold"/>
              </a:defRPr>
            </a:lvl9pPr>
          </a:lstStyle>
          <a:p>
            <a:fld id="{64488BD7-82B2-4614-AE6D-CDDA5492E8C1}" type="slidenum">
              <a:rPr lang="en-US" sz="1800" smtClean="0"/>
              <a:pPr/>
              <a:t>5</a:t>
            </a:fld>
            <a:endParaRPr lang="en-US" sz="1800" dirty="0" smtClean="0"/>
          </a:p>
        </p:txBody>
      </p:sp>
    </p:spTree>
    <p:extLst>
      <p:ext uri="{BB962C8B-B14F-4D97-AF65-F5344CB8AC3E}">
        <p14:creationId xmlns:p14="http://schemas.microsoft.com/office/powerpoint/2010/main" val="24972194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nvPr>
        </p:nvSpPr>
        <p:spPr>
          <a:xfrm>
            <a:off x="774213" y="533400"/>
            <a:ext cx="7897812" cy="735013"/>
          </a:xfrm>
        </p:spPr>
        <p:txBody>
          <a:bodyPr>
            <a:normAutofit fontScale="90000"/>
          </a:bodyPr>
          <a:lstStyle/>
          <a:p>
            <a:pPr eaLnBrk="1" hangingPunct="1"/>
            <a:r>
              <a:rPr lang="en-US" dirty="0" smtClean="0"/>
              <a:t>MEP Program Evolution</a:t>
            </a:r>
          </a:p>
        </p:txBody>
      </p:sp>
      <p:grpSp>
        <p:nvGrpSpPr>
          <p:cNvPr id="2" name="Group 27"/>
          <p:cNvGrpSpPr>
            <a:grpSpLocks/>
          </p:cNvGrpSpPr>
          <p:nvPr/>
        </p:nvGrpSpPr>
        <p:grpSpPr bwMode="auto">
          <a:xfrm>
            <a:off x="356494" y="1733039"/>
            <a:ext cx="7888979" cy="4592637"/>
            <a:chOff x="797883" y="1579571"/>
            <a:chExt cx="7888916" cy="4592628"/>
          </a:xfrm>
          <a:noFill/>
        </p:grpSpPr>
        <p:sp>
          <p:nvSpPr>
            <p:cNvPr id="24583" name="Rectangle 16"/>
            <p:cNvSpPr>
              <a:spLocks noChangeArrowheads="1"/>
            </p:cNvSpPr>
            <p:nvPr/>
          </p:nvSpPr>
          <p:spPr bwMode="auto">
            <a:xfrm>
              <a:off x="950975" y="1579571"/>
              <a:ext cx="7735824" cy="4592628"/>
            </a:xfrm>
            <a:prstGeom prst="rect">
              <a:avLst/>
            </a:prstGeom>
            <a:grpFill/>
            <a:ln w="9525">
              <a:noFill/>
              <a:miter lim="800000"/>
              <a:headEnd/>
              <a:tailEnd/>
            </a:ln>
          </p:spPr>
          <p:txBody>
            <a:bodyPr/>
            <a:lstStyle/>
            <a:p>
              <a:pPr fontAlgn="base">
                <a:spcBef>
                  <a:spcPct val="0"/>
                </a:spcBef>
                <a:spcAft>
                  <a:spcPct val="0"/>
                </a:spcAft>
              </a:pPr>
              <a:endParaRPr lang="en-US" dirty="0">
                <a:solidFill>
                  <a:prstClr val="black"/>
                </a:solidFill>
                <a:latin typeface="Arial" charset="0"/>
                <a:ea typeface="ヒラギノ角ゴ Pro W3" pitchFamily="32" charset="-128"/>
              </a:endParaRPr>
            </a:p>
          </p:txBody>
        </p:sp>
        <p:sp>
          <p:nvSpPr>
            <p:cNvPr id="18" name="Right Arrow 17"/>
            <p:cNvSpPr>
              <a:spLocks noChangeArrowheads="1"/>
            </p:cNvSpPr>
            <p:nvPr/>
          </p:nvSpPr>
          <p:spPr bwMode="auto">
            <a:xfrm>
              <a:off x="950975" y="1579571"/>
              <a:ext cx="7735824" cy="4592628"/>
            </a:xfrm>
            <a:prstGeom prst="rightArrow">
              <a:avLst>
                <a:gd name="adj1" fmla="val 50000"/>
                <a:gd name="adj2" fmla="val 50002"/>
              </a:avLst>
            </a:prstGeom>
            <a:noFill/>
            <a:ln w="50800" cap="flat" cmpd="sng" algn="ctr">
              <a:solidFill>
                <a:srgbClr val="0073B1"/>
              </a:solidFill>
              <a:prstDash val="solid"/>
              <a:miter lim="800000"/>
              <a:headEnd type="none" w="med" len="med"/>
              <a:tailEnd type="none" w="med" len="med"/>
            </a:ln>
            <a:effectLst>
              <a:outerShdw blurRad="63500" dist="23000" dir="5400000" rotWithShape="0">
                <a:srgbClr val="000000">
                  <a:alpha val="34999"/>
                </a:srgbClr>
              </a:outerShdw>
            </a:effectLst>
          </p:spPr>
          <p:txBody>
            <a:bodyPr/>
            <a:lstStyle/>
            <a:p>
              <a:pPr fontAlgn="base">
                <a:spcBef>
                  <a:spcPct val="0"/>
                </a:spcBef>
                <a:spcAft>
                  <a:spcPct val="0"/>
                </a:spcAft>
                <a:defRPr/>
              </a:pPr>
              <a:endParaRPr lang="en-US" dirty="0">
                <a:solidFill>
                  <a:prstClr val="black"/>
                </a:solidFill>
                <a:latin typeface="Arial" pitchFamily="32" charset="0"/>
                <a:ea typeface="ヒラギノ角ゴ Pro W3" pitchFamily="32" charset="-128"/>
                <a:cs typeface="ヒラギノ角ゴ Pro W3" pitchFamily="32" charset="-128"/>
              </a:endParaRPr>
            </a:p>
          </p:txBody>
        </p:sp>
        <p:sp>
          <p:nvSpPr>
            <p:cNvPr id="19" name="Freeform 18"/>
            <p:cNvSpPr>
              <a:spLocks noChangeArrowheads="1"/>
            </p:cNvSpPr>
            <p:nvPr/>
          </p:nvSpPr>
          <p:spPr bwMode="auto">
            <a:xfrm>
              <a:off x="797883" y="2865443"/>
              <a:ext cx="1371589" cy="2057396"/>
            </a:xfrm>
            <a:custGeom>
              <a:avLst/>
              <a:gdLst>
                <a:gd name="T0" fmla="*/ 0 w 1298847"/>
                <a:gd name="T1" fmla="*/ 220404 h 2020756"/>
                <a:gd name="T2" fmla="*/ 66956 w 1298847"/>
                <a:gd name="T3" fmla="*/ 64555 h 2020756"/>
                <a:gd name="T4" fmla="*/ 228603 w 1298847"/>
                <a:gd name="T5" fmla="*/ 0 h 2020756"/>
                <a:gd name="T6" fmla="*/ 1142986 w 1298847"/>
                <a:gd name="T7" fmla="*/ 0 h 2020756"/>
                <a:gd name="T8" fmla="*/ 1304633 w 1298847"/>
                <a:gd name="T9" fmla="*/ 64555 h 2020756"/>
                <a:gd name="T10" fmla="*/ 1371589 w 1298847"/>
                <a:gd name="T11" fmla="*/ 220404 h 2020756"/>
                <a:gd name="T12" fmla="*/ 1371589 w 1298847"/>
                <a:gd name="T13" fmla="*/ 1836992 h 2020756"/>
                <a:gd name="T14" fmla="*/ 1304633 w 1298847"/>
                <a:gd name="T15" fmla="*/ 1992841 h 2020756"/>
                <a:gd name="T16" fmla="*/ 1142986 w 1298847"/>
                <a:gd name="T17" fmla="*/ 2057396 h 2020756"/>
                <a:gd name="T18" fmla="*/ 228603 w 1298847"/>
                <a:gd name="T19" fmla="*/ 2057396 h 2020756"/>
                <a:gd name="T20" fmla="*/ 66956 w 1298847"/>
                <a:gd name="T21" fmla="*/ 1992841 h 2020756"/>
                <a:gd name="T22" fmla="*/ 0 w 1298847"/>
                <a:gd name="T23" fmla="*/ 1836992 h 2020756"/>
                <a:gd name="T24" fmla="*/ 0 w 1298847"/>
                <a:gd name="T25" fmla="*/ 220404 h 202075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298847"/>
                <a:gd name="T40" fmla="*/ 0 h 2020756"/>
                <a:gd name="T41" fmla="*/ 1298847 w 1298847"/>
                <a:gd name="T42" fmla="*/ 2020756 h 202075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298847" h="2020756">
                  <a:moveTo>
                    <a:pt x="0" y="216479"/>
                  </a:moveTo>
                  <a:cubicBezTo>
                    <a:pt x="0" y="159065"/>
                    <a:pt x="22808" y="104003"/>
                    <a:pt x="63405" y="63405"/>
                  </a:cubicBezTo>
                  <a:cubicBezTo>
                    <a:pt x="104003" y="22807"/>
                    <a:pt x="159065" y="0"/>
                    <a:pt x="216479" y="0"/>
                  </a:cubicBezTo>
                  <a:lnTo>
                    <a:pt x="1082368" y="0"/>
                  </a:lnTo>
                  <a:cubicBezTo>
                    <a:pt x="1139782" y="0"/>
                    <a:pt x="1194844" y="22808"/>
                    <a:pt x="1235442" y="63405"/>
                  </a:cubicBezTo>
                  <a:cubicBezTo>
                    <a:pt x="1276040" y="104003"/>
                    <a:pt x="1298847" y="159065"/>
                    <a:pt x="1298847" y="216479"/>
                  </a:cubicBezTo>
                  <a:lnTo>
                    <a:pt x="1298847" y="1804277"/>
                  </a:lnTo>
                  <a:cubicBezTo>
                    <a:pt x="1298847" y="1861691"/>
                    <a:pt x="1276039" y="1916753"/>
                    <a:pt x="1235442" y="1957351"/>
                  </a:cubicBezTo>
                  <a:cubicBezTo>
                    <a:pt x="1194844" y="1997949"/>
                    <a:pt x="1139782" y="2020756"/>
                    <a:pt x="1082368" y="2020756"/>
                  </a:cubicBezTo>
                  <a:lnTo>
                    <a:pt x="216479" y="2020756"/>
                  </a:lnTo>
                  <a:cubicBezTo>
                    <a:pt x="159065" y="2020756"/>
                    <a:pt x="104003" y="1997948"/>
                    <a:pt x="63405" y="1957351"/>
                  </a:cubicBezTo>
                  <a:cubicBezTo>
                    <a:pt x="22807" y="1916753"/>
                    <a:pt x="0" y="1861691"/>
                    <a:pt x="0" y="1804277"/>
                  </a:cubicBezTo>
                  <a:lnTo>
                    <a:pt x="0" y="216479"/>
                  </a:lnTo>
                  <a:close/>
                </a:path>
              </a:pathLst>
            </a:custGeom>
            <a:ln>
              <a:headEnd/>
              <a:tailEnd/>
            </a:ln>
          </p:spPr>
          <p:style>
            <a:lnRef idx="1">
              <a:schemeClr val="accent1"/>
            </a:lnRef>
            <a:fillRef idx="2">
              <a:schemeClr val="accent1"/>
            </a:fillRef>
            <a:effectRef idx="1">
              <a:schemeClr val="accent1"/>
            </a:effectRef>
            <a:fontRef idx="minor">
              <a:schemeClr val="dk1"/>
            </a:fontRef>
          </p:style>
          <p:txBody>
            <a:bodyPr lIns="120554" tIns="383444" rIns="120554" bIns="120554"/>
            <a:lstStyle/>
            <a:p>
              <a:pPr algn="ctr" defTabSz="666750" fontAlgn="base">
                <a:lnSpc>
                  <a:spcPct val="90000"/>
                </a:lnSpc>
                <a:spcBef>
                  <a:spcPct val="0"/>
                </a:spcBef>
                <a:spcAft>
                  <a:spcPts val="625"/>
                </a:spcAft>
                <a:defRPr/>
              </a:pPr>
              <a:r>
                <a:rPr lang="en-US" sz="1500" b="1" dirty="0">
                  <a:solidFill>
                    <a:prstClr val="black"/>
                  </a:solidFill>
                  <a:latin typeface="Arial Narrow"/>
                  <a:ea typeface="ヒラギノ角ゴ Pro W3" pitchFamily="32" charset="-128"/>
                  <a:cs typeface="Arial Narrow"/>
                </a:rPr>
                <a:t>Build a System</a:t>
              </a:r>
              <a:endParaRPr lang="en-US" sz="800" i="1" dirty="0">
                <a:solidFill>
                  <a:prstClr val="black"/>
                </a:solidFill>
                <a:latin typeface="Arial Narrow"/>
                <a:ea typeface="ヒラギノ角ゴ Pro W3" pitchFamily="32" charset="-128"/>
                <a:cs typeface="Arial Narrow"/>
              </a:endParaRPr>
            </a:p>
            <a:p>
              <a:pPr algn="ctr" defTabSz="666750" fontAlgn="base">
                <a:lnSpc>
                  <a:spcPct val="90000"/>
                </a:lnSpc>
                <a:spcBef>
                  <a:spcPct val="0"/>
                </a:spcBef>
                <a:spcAft>
                  <a:spcPct val="0"/>
                </a:spcAft>
                <a:defRPr/>
              </a:pPr>
              <a:r>
                <a:rPr lang="en-US" sz="1200" b="1" i="1" dirty="0">
                  <a:solidFill>
                    <a:prstClr val="black"/>
                  </a:solidFill>
                  <a:latin typeface="Arial Narrow"/>
                  <a:ea typeface="ヒラギノ角ゴ Pro W3" pitchFamily="32" charset="-128"/>
                  <a:cs typeface="Arial Narrow"/>
                </a:rPr>
                <a:t>Optimize Performance and Accountability</a:t>
              </a:r>
              <a:endParaRPr lang="en-US" sz="800" i="1" dirty="0">
                <a:solidFill>
                  <a:prstClr val="black"/>
                </a:solidFill>
                <a:latin typeface="Arial Narrow"/>
                <a:ea typeface="ヒラギノ角ゴ Pro W3" pitchFamily="32" charset="-128"/>
                <a:cs typeface="Arial Narrow"/>
              </a:endParaRPr>
            </a:p>
          </p:txBody>
        </p:sp>
        <p:sp>
          <p:nvSpPr>
            <p:cNvPr id="20" name="Freeform 19"/>
            <p:cNvSpPr>
              <a:spLocks noChangeArrowheads="1"/>
            </p:cNvSpPr>
            <p:nvPr/>
          </p:nvSpPr>
          <p:spPr bwMode="auto">
            <a:xfrm>
              <a:off x="2352481" y="2865443"/>
              <a:ext cx="1368414" cy="2036758"/>
            </a:xfrm>
            <a:custGeom>
              <a:avLst/>
              <a:gdLst>
                <a:gd name="T0" fmla="*/ 0 w 1368052"/>
                <a:gd name="T1" fmla="*/ 227883 h 2053804"/>
                <a:gd name="T2" fmla="*/ 66802 w 1368052"/>
                <a:gd name="T3" fmla="*/ 66745 h 2053804"/>
                <a:gd name="T4" fmla="*/ 228074 w 1368052"/>
                <a:gd name="T5" fmla="*/ 0 h 2053804"/>
                <a:gd name="T6" fmla="*/ 1140341 w 1368052"/>
                <a:gd name="T7" fmla="*/ 0 h 2053804"/>
                <a:gd name="T8" fmla="*/ 1301613 w 1368052"/>
                <a:gd name="T9" fmla="*/ 66746 h 2053804"/>
                <a:gd name="T10" fmla="*/ 1368414 w 1368052"/>
                <a:gd name="T11" fmla="*/ 227884 h 2053804"/>
                <a:gd name="T12" fmla="*/ 1368414 w 1368052"/>
                <a:gd name="T13" fmla="*/ 1824750 h 2053804"/>
                <a:gd name="T14" fmla="*/ 1301612 w 1368052"/>
                <a:gd name="T15" fmla="*/ 1985888 h 2053804"/>
                <a:gd name="T16" fmla="*/ 1140340 w 1368052"/>
                <a:gd name="T17" fmla="*/ 2052633 h 2053804"/>
                <a:gd name="T18" fmla="*/ 228073 w 1368052"/>
                <a:gd name="T19" fmla="*/ 2052633 h 2053804"/>
                <a:gd name="T20" fmla="*/ 66801 w 1368052"/>
                <a:gd name="T21" fmla="*/ 1985887 h 2053804"/>
                <a:gd name="T22" fmla="*/ 0 w 1368052"/>
                <a:gd name="T23" fmla="*/ 1824749 h 2053804"/>
                <a:gd name="T24" fmla="*/ 0 w 1368052"/>
                <a:gd name="T25" fmla="*/ 227883 h 205380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368052"/>
                <a:gd name="T40" fmla="*/ 0 h 2053804"/>
                <a:gd name="T41" fmla="*/ 1368052 w 1368052"/>
                <a:gd name="T42" fmla="*/ 2053804 h 2053804"/>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368052" h="2053804">
                  <a:moveTo>
                    <a:pt x="0" y="228013"/>
                  </a:moveTo>
                  <a:cubicBezTo>
                    <a:pt x="0" y="167540"/>
                    <a:pt x="24023" y="109544"/>
                    <a:pt x="66784" y="66783"/>
                  </a:cubicBezTo>
                  <a:cubicBezTo>
                    <a:pt x="109545" y="24022"/>
                    <a:pt x="167541" y="0"/>
                    <a:pt x="228014" y="0"/>
                  </a:cubicBezTo>
                  <a:lnTo>
                    <a:pt x="1140039" y="0"/>
                  </a:lnTo>
                  <a:cubicBezTo>
                    <a:pt x="1200512" y="0"/>
                    <a:pt x="1258508" y="24023"/>
                    <a:pt x="1301269" y="66784"/>
                  </a:cubicBezTo>
                  <a:cubicBezTo>
                    <a:pt x="1344030" y="109545"/>
                    <a:pt x="1368052" y="167541"/>
                    <a:pt x="1368052" y="228014"/>
                  </a:cubicBezTo>
                  <a:lnTo>
                    <a:pt x="1368052" y="1825791"/>
                  </a:lnTo>
                  <a:cubicBezTo>
                    <a:pt x="1368052" y="1886264"/>
                    <a:pt x="1344029" y="1944260"/>
                    <a:pt x="1301268" y="1987021"/>
                  </a:cubicBezTo>
                  <a:cubicBezTo>
                    <a:pt x="1258507" y="2029782"/>
                    <a:pt x="1200511" y="2053804"/>
                    <a:pt x="1140038" y="2053804"/>
                  </a:cubicBezTo>
                  <a:lnTo>
                    <a:pt x="228013" y="2053804"/>
                  </a:lnTo>
                  <a:cubicBezTo>
                    <a:pt x="167540" y="2053804"/>
                    <a:pt x="109544" y="2029781"/>
                    <a:pt x="66783" y="1987020"/>
                  </a:cubicBezTo>
                  <a:cubicBezTo>
                    <a:pt x="24022" y="1944259"/>
                    <a:pt x="0" y="1886263"/>
                    <a:pt x="0" y="1825790"/>
                  </a:cubicBezTo>
                  <a:lnTo>
                    <a:pt x="0" y="228013"/>
                  </a:lnTo>
                  <a:close/>
                </a:path>
              </a:pathLst>
            </a:custGeom>
            <a:ln>
              <a:headEnd/>
              <a:tailEnd/>
            </a:ln>
          </p:spPr>
          <p:style>
            <a:lnRef idx="1">
              <a:schemeClr val="accent1"/>
            </a:lnRef>
            <a:fillRef idx="2">
              <a:schemeClr val="accent1"/>
            </a:fillRef>
            <a:effectRef idx="1">
              <a:schemeClr val="accent1"/>
            </a:effectRef>
            <a:fontRef idx="minor">
              <a:schemeClr val="dk1"/>
            </a:fontRef>
          </p:style>
          <p:txBody>
            <a:bodyPr lIns="123933" tIns="386823" rIns="123933" bIns="123933"/>
            <a:lstStyle/>
            <a:p>
              <a:pPr algn="ctr" defTabSz="666750" fontAlgn="base">
                <a:lnSpc>
                  <a:spcPct val="90000"/>
                </a:lnSpc>
                <a:spcBef>
                  <a:spcPct val="0"/>
                </a:spcBef>
                <a:spcAft>
                  <a:spcPct val="35000"/>
                </a:spcAft>
                <a:defRPr/>
              </a:pPr>
              <a:r>
                <a:rPr lang="en-US" sz="1500" b="1" dirty="0">
                  <a:solidFill>
                    <a:srgbClr val="000000"/>
                  </a:solidFill>
                  <a:latin typeface="Arial Narrow"/>
                  <a:ea typeface="ヒラギノ角ゴ Pro W3" pitchFamily="32" charset="-128"/>
                  <a:cs typeface="Arial Narrow"/>
                </a:rPr>
                <a:t>Deliver Higher Value-Added Services</a:t>
              </a:r>
            </a:p>
            <a:p>
              <a:pPr algn="ctr" defTabSz="666750" fontAlgn="base">
                <a:lnSpc>
                  <a:spcPct val="90000"/>
                </a:lnSpc>
                <a:spcBef>
                  <a:spcPct val="0"/>
                </a:spcBef>
                <a:spcAft>
                  <a:spcPct val="35000"/>
                </a:spcAft>
                <a:defRPr/>
              </a:pPr>
              <a:r>
                <a:rPr lang="en-US" sz="1200" b="1" i="1" dirty="0">
                  <a:solidFill>
                    <a:srgbClr val="000000"/>
                  </a:solidFill>
                  <a:latin typeface="Arial Narrow"/>
                  <a:ea typeface="ヒラギノ角ゴ Pro W3" pitchFamily="32" charset="-128"/>
                  <a:cs typeface="Arial Narrow"/>
                </a:rPr>
                <a:t>Deliver High Value</a:t>
              </a:r>
              <a:endParaRPr lang="en-US" sz="1200" i="1" dirty="0">
                <a:solidFill>
                  <a:srgbClr val="000000"/>
                </a:solidFill>
                <a:latin typeface="Arial Narrow"/>
                <a:ea typeface="ヒラギノ角ゴ Pro W3" pitchFamily="32" charset="-128"/>
                <a:cs typeface="Arial Narrow"/>
              </a:endParaRPr>
            </a:p>
          </p:txBody>
        </p:sp>
        <p:sp>
          <p:nvSpPr>
            <p:cNvPr id="21" name="Freeform 20"/>
            <p:cNvSpPr>
              <a:spLocks noChangeArrowheads="1"/>
            </p:cNvSpPr>
            <p:nvPr/>
          </p:nvSpPr>
          <p:spPr bwMode="auto">
            <a:xfrm>
              <a:off x="3909439" y="2865443"/>
              <a:ext cx="1371589" cy="2057396"/>
            </a:xfrm>
            <a:custGeom>
              <a:avLst/>
              <a:gdLst>
                <a:gd name="T0" fmla="*/ 0 w 1342099"/>
                <a:gd name="T1" fmla="*/ 226124 h 2035232"/>
                <a:gd name="T2" fmla="*/ 66957 w 1342099"/>
                <a:gd name="T3" fmla="*/ 66230 h 2035232"/>
                <a:gd name="T4" fmla="*/ 228603 w 1342099"/>
                <a:gd name="T5" fmla="*/ 1 h 2035232"/>
                <a:gd name="T6" fmla="*/ 1142986 w 1342099"/>
                <a:gd name="T7" fmla="*/ 0 h 2035232"/>
                <a:gd name="T8" fmla="*/ 1304632 w 1342099"/>
                <a:gd name="T9" fmla="*/ 66230 h 2035232"/>
                <a:gd name="T10" fmla="*/ 1371588 w 1342099"/>
                <a:gd name="T11" fmla="*/ 226124 h 2035232"/>
                <a:gd name="T12" fmla="*/ 1371589 w 1342099"/>
                <a:gd name="T13" fmla="*/ 1831272 h 2035232"/>
                <a:gd name="T14" fmla="*/ 1304632 w 1342099"/>
                <a:gd name="T15" fmla="*/ 1991166 h 2035232"/>
                <a:gd name="T16" fmla="*/ 1142986 w 1342099"/>
                <a:gd name="T17" fmla="*/ 2057396 h 2035232"/>
                <a:gd name="T18" fmla="*/ 228603 w 1342099"/>
                <a:gd name="T19" fmla="*/ 2057396 h 2035232"/>
                <a:gd name="T20" fmla="*/ 66957 w 1342099"/>
                <a:gd name="T21" fmla="*/ 1991166 h 2035232"/>
                <a:gd name="T22" fmla="*/ 0 w 1342099"/>
                <a:gd name="T23" fmla="*/ 1831272 h 2035232"/>
                <a:gd name="T24" fmla="*/ 0 w 1342099"/>
                <a:gd name="T25" fmla="*/ 226124 h 203523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342099"/>
                <a:gd name="T40" fmla="*/ 0 h 2035232"/>
                <a:gd name="T41" fmla="*/ 1342099 w 1342099"/>
                <a:gd name="T42" fmla="*/ 2035232 h 2035232"/>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342099" h="2035232">
                  <a:moveTo>
                    <a:pt x="0" y="223688"/>
                  </a:moveTo>
                  <a:cubicBezTo>
                    <a:pt x="0" y="164362"/>
                    <a:pt x="23567" y="107466"/>
                    <a:pt x="65517" y="65517"/>
                  </a:cubicBezTo>
                  <a:cubicBezTo>
                    <a:pt x="107467" y="23567"/>
                    <a:pt x="164363" y="0"/>
                    <a:pt x="223688" y="1"/>
                  </a:cubicBezTo>
                  <a:lnTo>
                    <a:pt x="1118411" y="0"/>
                  </a:lnTo>
                  <a:cubicBezTo>
                    <a:pt x="1177737" y="0"/>
                    <a:pt x="1234633" y="23567"/>
                    <a:pt x="1276582" y="65517"/>
                  </a:cubicBezTo>
                  <a:cubicBezTo>
                    <a:pt x="1318532" y="107467"/>
                    <a:pt x="1342099" y="164363"/>
                    <a:pt x="1342098" y="223688"/>
                  </a:cubicBezTo>
                  <a:cubicBezTo>
                    <a:pt x="1342098" y="752973"/>
                    <a:pt x="1342099" y="1282259"/>
                    <a:pt x="1342099" y="1811544"/>
                  </a:cubicBezTo>
                  <a:cubicBezTo>
                    <a:pt x="1342099" y="1870870"/>
                    <a:pt x="1318532" y="1927766"/>
                    <a:pt x="1276582" y="1969715"/>
                  </a:cubicBezTo>
                  <a:cubicBezTo>
                    <a:pt x="1234632" y="2011665"/>
                    <a:pt x="1177736" y="2035232"/>
                    <a:pt x="1118411" y="2035232"/>
                  </a:cubicBezTo>
                  <a:lnTo>
                    <a:pt x="223688" y="2035232"/>
                  </a:lnTo>
                  <a:cubicBezTo>
                    <a:pt x="164362" y="2035232"/>
                    <a:pt x="107466" y="2011665"/>
                    <a:pt x="65517" y="1969715"/>
                  </a:cubicBezTo>
                  <a:cubicBezTo>
                    <a:pt x="23567" y="1927765"/>
                    <a:pt x="0" y="1870869"/>
                    <a:pt x="0" y="1811544"/>
                  </a:cubicBezTo>
                  <a:lnTo>
                    <a:pt x="0" y="223688"/>
                  </a:lnTo>
                  <a:close/>
                </a:path>
              </a:pathLst>
            </a:custGeom>
            <a:ln>
              <a:headEnd/>
              <a:tailEnd/>
            </a:ln>
          </p:spPr>
          <p:style>
            <a:lnRef idx="1">
              <a:schemeClr val="accent1"/>
            </a:lnRef>
            <a:fillRef idx="2">
              <a:schemeClr val="accent1"/>
            </a:fillRef>
            <a:effectRef idx="1">
              <a:schemeClr val="accent1"/>
            </a:effectRef>
            <a:fontRef idx="minor">
              <a:schemeClr val="dk1"/>
            </a:fontRef>
          </p:style>
          <p:txBody>
            <a:bodyPr lIns="122666" tIns="385556" rIns="122666" bIns="122666"/>
            <a:lstStyle/>
            <a:p>
              <a:pPr algn="ctr" defTabSz="666750" fontAlgn="base">
                <a:lnSpc>
                  <a:spcPct val="90000"/>
                </a:lnSpc>
                <a:spcBef>
                  <a:spcPct val="0"/>
                </a:spcBef>
                <a:spcAft>
                  <a:spcPct val="35000"/>
                </a:spcAft>
                <a:defRPr/>
              </a:pPr>
              <a:r>
                <a:rPr lang="en-US" sz="1500" b="1" dirty="0">
                  <a:solidFill>
                    <a:srgbClr val="000000"/>
                  </a:solidFill>
                  <a:latin typeface="Arial Narrow"/>
                  <a:ea typeface="ヒラギノ角ゴ Pro W3" pitchFamily="32" charset="-128"/>
                  <a:cs typeface="Arial Narrow"/>
                </a:rPr>
                <a:t>Focus on Strategic Management</a:t>
              </a:r>
            </a:p>
            <a:p>
              <a:pPr algn="ctr" defTabSz="666750" fontAlgn="base">
                <a:lnSpc>
                  <a:spcPct val="90000"/>
                </a:lnSpc>
                <a:spcBef>
                  <a:spcPct val="0"/>
                </a:spcBef>
                <a:spcAft>
                  <a:spcPct val="35000"/>
                </a:spcAft>
                <a:defRPr/>
              </a:pPr>
              <a:r>
                <a:rPr lang="en-US" sz="1200" b="1" i="1" dirty="0">
                  <a:solidFill>
                    <a:srgbClr val="000000"/>
                  </a:solidFill>
                  <a:latin typeface="Arial Narrow"/>
                  <a:ea typeface="ヒラギノ角ゴ Pro W3" pitchFamily="32" charset="-128"/>
                  <a:cs typeface="Arial Narrow"/>
                </a:rPr>
                <a:t>Developing Leaders</a:t>
              </a:r>
              <a:endParaRPr lang="en-US" sz="1200" i="1" dirty="0">
                <a:solidFill>
                  <a:srgbClr val="000000"/>
                </a:solidFill>
                <a:latin typeface="Arial Narrow"/>
                <a:ea typeface="ヒラギノ角ゴ Pro W3" pitchFamily="32" charset="-128"/>
                <a:cs typeface="Arial Narrow"/>
              </a:endParaRPr>
            </a:p>
          </p:txBody>
        </p:sp>
        <p:sp>
          <p:nvSpPr>
            <p:cNvPr id="22" name="Freeform 21"/>
            <p:cNvSpPr>
              <a:spLocks noChangeArrowheads="1"/>
            </p:cNvSpPr>
            <p:nvPr/>
          </p:nvSpPr>
          <p:spPr bwMode="auto">
            <a:xfrm>
              <a:off x="5492775" y="2870206"/>
              <a:ext cx="1371589" cy="2052633"/>
            </a:xfrm>
            <a:custGeom>
              <a:avLst/>
              <a:gdLst>
                <a:gd name="T0" fmla="*/ 0 w 1387452"/>
                <a:gd name="T1" fmla="*/ 231115 h 2053804"/>
                <a:gd name="T2" fmla="*/ 66957 w 1387452"/>
                <a:gd name="T3" fmla="*/ 67692 h 2053804"/>
                <a:gd name="T4" fmla="*/ 228603 w 1387452"/>
                <a:gd name="T5" fmla="*/ 1 h 2053804"/>
                <a:gd name="T6" fmla="*/ 1142986 w 1387452"/>
                <a:gd name="T7" fmla="*/ 0 h 2053804"/>
                <a:gd name="T8" fmla="*/ 1304632 w 1387452"/>
                <a:gd name="T9" fmla="*/ 67692 h 2053804"/>
                <a:gd name="T10" fmla="*/ 1371588 w 1387452"/>
                <a:gd name="T11" fmla="*/ 231115 h 2053804"/>
                <a:gd name="T12" fmla="*/ 1371589 w 1387452"/>
                <a:gd name="T13" fmla="*/ 1821518 h 2053804"/>
                <a:gd name="T14" fmla="*/ 1304632 w 1387452"/>
                <a:gd name="T15" fmla="*/ 1984941 h 2053804"/>
                <a:gd name="T16" fmla="*/ 1142986 w 1387452"/>
                <a:gd name="T17" fmla="*/ 2052633 h 2053804"/>
                <a:gd name="T18" fmla="*/ 228603 w 1387452"/>
                <a:gd name="T19" fmla="*/ 2052633 h 2053804"/>
                <a:gd name="T20" fmla="*/ 66957 w 1387452"/>
                <a:gd name="T21" fmla="*/ 1984941 h 2053804"/>
                <a:gd name="T22" fmla="*/ 0 w 1387452"/>
                <a:gd name="T23" fmla="*/ 1821518 h 2053804"/>
                <a:gd name="T24" fmla="*/ 0 w 1387452"/>
                <a:gd name="T25" fmla="*/ 231115 h 205380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387452"/>
                <a:gd name="T40" fmla="*/ 0 h 2053804"/>
                <a:gd name="T41" fmla="*/ 1387452 w 1387452"/>
                <a:gd name="T42" fmla="*/ 2053804 h 2053804"/>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387452" h="2053804">
                  <a:moveTo>
                    <a:pt x="0" y="231247"/>
                  </a:moveTo>
                  <a:cubicBezTo>
                    <a:pt x="0" y="169916"/>
                    <a:pt x="24364" y="111098"/>
                    <a:pt x="67731" y="67731"/>
                  </a:cubicBezTo>
                  <a:cubicBezTo>
                    <a:pt x="111098" y="24364"/>
                    <a:pt x="169917" y="0"/>
                    <a:pt x="231247" y="1"/>
                  </a:cubicBezTo>
                  <a:lnTo>
                    <a:pt x="1156205" y="0"/>
                  </a:lnTo>
                  <a:cubicBezTo>
                    <a:pt x="1217536" y="0"/>
                    <a:pt x="1276354" y="24364"/>
                    <a:pt x="1319721" y="67731"/>
                  </a:cubicBezTo>
                  <a:cubicBezTo>
                    <a:pt x="1363088" y="111098"/>
                    <a:pt x="1387452" y="169917"/>
                    <a:pt x="1387451" y="231247"/>
                  </a:cubicBezTo>
                  <a:cubicBezTo>
                    <a:pt x="1387451" y="761684"/>
                    <a:pt x="1387452" y="1292120"/>
                    <a:pt x="1387452" y="1822557"/>
                  </a:cubicBezTo>
                  <a:cubicBezTo>
                    <a:pt x="1387452" y="1883888"/>
                    <a:pt x="1363089" y="1942706"/>
                    <a:pt x="1319721" y="1986073"/>
                  </a:cubicBezTo>
                  <a:cubicBezTo>
                    <a:pt x="1276354" y="2029440"/>
                    <a:pt x="1217535" y="2053804"/>
                    <a:pt x="1156205" y="2053804"/>
                  </a:cubicBezTo>
                  <a:lnTo>
                    <a:pt x="231247" y="2053804"/>
                  </a:lnTo>
                  <a:cubicBezTo>
                    <a:pt x="169916" y="2053804"/>
                    <a:pt x="111098" y="2029440"/>
                    <a:pt x="67731" y="1986073"/>
                  </a:cubicBezTo>
                  <a:cubicBezTo>
                    <a:pt x="24364" y="1942706"/>
                    <a:pt x="0" y="1883887"/>
                    <a:pt x="0" y="1822557"/>
                  </a:cubicBezTo>
                  <a:lnTo>
                    <a:pt x="0" y="231247"/>
                  </a:lnTo>
                  <a:close/>
                </a:path>
              </a:pathLst>
            </a:custGeom>
            <a:ln>
              <a:headEnd/>
              <a:tailEnd/>
            </a:ln>
          </p:spPr>
          <p:style>
            <a:lnRef idx="1">
              <a:schemeClr val="accent1"/>
            </a:lnRef>
            <a:fillRef idx="2">
              <a:schemeClr val="accent1"/>
            </a:fillRef>
            <a:effectRef idx="1">
              <a:schemeClr val="accent1"/>
            </a:effectRef>
            <a:fontRef idx="minor">
              <a:schemeClr val="dk1"/>
            </a:fontRef>
          </p:style>
          <p:txBody>
            <a:bodyPr lIns="124880" tIns="387770" rIns="124880" bIns="124880"/>
            <a:lstStyle/>
            <a:p>
              <a:pPr algn="ctr" defTabSz="666750" fontAlgn="base">
                <a:lnSpc>
                  <a:spcPct val="90000"/>
                </a:lnSpc>
                <a:spcBef>
                  <a:spcPct val="0"/>
                </a:spcBef>
                <a:spcAft>
                  <a:spcPct val="35000"/>
                </a:spcAft>
                <a:defRPr/>
              </a:pPr>
              <a:r>
                <a:rPr lang="en-US" sz="1500" b="1" dirty="0">
                  <a:solidFill>
                    <a:srgbClr val="000000"/>
                  </a:solidFill>
                  <a:latin typeface="Arial Narrow"/>
                  <a:ea typeface="ヒラギノ角ゴ Pro W3" pitchFamily="32" charset="-128"/>
                  <a:cs typeface="Arial Narrow"/>
                </a:rPr>
                <a:t>Develop and Deploy Technology</a:t>
              </a:r>
            </a:p>
            <a:p>
              <a:pPr algn="ctr" defTabSz="666750" fontAlgn="base">
                <a:lnSpc>
                  <a:spcPct val="90000"/>
                </a:lnSpc>
                <a:spcBef>
                  <a:spcPct val="0"/>
                </a:spcBef>
                <a:spcAft>
                  <a:spcPct val="35000"/>
                </a:spcAft>
                <a:defRPr/>
              </a:pPr>
              <a:r>
                <a:rPr lang="en-US" sz="1200" b="1" i="1" dirty="0">
                  <a:solidFill>
                    <a:srgbClr val="000000"/>
                  </a:solidFill>
                  <a:latin typeface="Arial Narrow"/>
                  <a:ea typeface="ヒラギノ角ゴ Pro W3" pitchFamily="32" charset="-128"/>
                  <a:cs typeface="Arial Narrow"/>
                </a:rPr>
                <a:t>Foster Innovation</a:t>
              </a:r>
              <a:endParaRPr lang="en-US" sz="1300" b="1" i="1" dirty="0">
                <a:solidFill>
                  <a:srgbClr val="000000"/>
                </a:solidFill>
                <a:latin typeface="Arial Narrow"/>
                <a:ea typeface="ヒラギノ角ゴ Pro W3" pitchFamily="32" charset="-128"/>
                <a:cs typeface="Arial Narrow"/>
              </a:endParaRPr>
            </a:p>
          </p:txBody>
        </p:sp>
        <p:sp>
          <p:nvSpPr>
            <p:cNvPr id="23" name="Freeform 22"/>
            <p:cNvSpPr>
              <a:spLocks noChangeArrowheads="1"/>
            </p:cNvSpPr>
            <p:nvPr/>
          </p:nvSpPr>
          <p:spPr bwMode="auto">
            <a:xfrm>
              <a:off x="7026287" y="2849569"/>
              <a:ext cx="1371589" cy="2052633"/>
            </a:xfrm>
            <a:custGeom>
              <a:avLst/>
              <a:gdLst>
                <a:gd name="T0" fmla="*/ 0 w 1547872"/>
                <a:gd name="T1" fmla="*/ 257837 h 2053804"/>
                <a:gd name="T2" fmla="*/ 66956 w 1547872"/>
                <a:gd name="T3" fmla="*/ 75519 h 2053804"/>
                <a:gd name="T4" fmla="*/ 228603 w 1547872"/>
                <a:gd name="T5" fmla="*/ 1 h 2053804"/>
                <a:gd name="T6" fmla="*/ 1142986 w 1547872"/>
                <a:gd name="T7" fmla="*/ 0 h 2053804"/>
                <a:gd name="T8" fmla="*/ 1304633 w 1547872"/>
                <a:gd name="T9" fmla="*/ 75519 h 2053804"/>
                <a:gd name="T10" fmla="*/ 1371588 w 1547872"/>
                <a:gd name="T11" fmla="*/ 257837 h 2053804"/>
                <a:gd name="T12" fmla="*/ 1371589 w 1547872"/>
                <a:gd name="T13" fmla="*/ 1794796 h 2053804"/>
                <a:gd name="T14" fmla="*/ 1304633 w 1547872"/>
                <a:gd name="T15" fmla="*/ 1977114 h 2053804"/>
                <a:gd name="T16" fmla="*/ 1142986 w 1547872"/>
                <a:gd name="T17" fmla="*/ 2052633 h 2053804"/>
                <a:gd name="T18" fmla="*/ 228603 w 1547872"/>
                <a:gd name="T19" fmla="*/ 2052633 h 2053804"/>
                <a:gd name="T20" fmla="*/ 66956 w 1547872"/>
                <a:gd name="T21" fmla="*/ 1977114 h 2053804"/>
                <a:gd name="T22" fmla="*/ 0 w 1547872"/>
                <a:gd name="T23" fmla="*/ 1794796 h 2053804"/>
                <a:gd name="T24" fmla="*/ 0 w 1547872"/>
                <a:gd name="T25" fmla="*/ 257837 h 205380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547872"/>
                <a:gd name="T40" fmla="*/ 0 h 2053804"/>
                <a:gd name="T41" fmla="*/ 1547872 w 1547872"/>
                <a:gd name="T42" fmla="*/ 2053804 h 2053804"/>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547872" h="2053804">
                  <a:moveTo>
                    <a:pt x="0" y="257984"/>
                  </a:moveTo>
                  <a:cubicBezTo>
                    <a:pt x="0" y="189562"/>
                    <a:pt x="27181" y="123943"/>
                    <a:pt x="75562" y="75562"/>
                  </a:cubicBezTo>
                  <a:cubicBezTo>
                    <a:pt x="123943" y="27181"/>
                    <a:pt x="189563" y="0"/>
                    <a:pt x="257984" y="1"/>
                  </a:cubicBezTo>
                  <a:lnTo>
                    <a:pt x="1289888" y="0"/>
                  </a:lnTo>
                  <a:cubicBezTo>
                    <a:pt x="1358310" y="0"/>
                    <a:pt x="1423929" y="27181"/>
                    <a:pt x="1472310" y="75562"/>
                  </a:cubicBezTo>
                  <a:cubicBezTo>
                    <a:pt x="1520691" y="123943"/>
                    <a:pt x="1547872" y="189563"/>
                    <a:pt x="1547871" y="257984"/>
                  </a:cubicBezTo>
                  <a:cubicBezTo>
                    <a:pt x="1547871" y="770596"/>
                    <a:pt x="1547872" y="1283208"/>
                    <a:pt x="1547872" y="1795820"/>
                  </a:cubicBezTo>
                  <a:cubicBezTo>
                    <a:pt x="1547872" y="1864242"/>
                    <a:pt x="1520692" y="1929861"/>
                    <a:pt x="1472310" y="1978242"/>
                  </a:cubicBezTo>
                  <a:cubicBezTo>
                    <a:pt x="1423929" y="2026623"/>
                    <a:pt x="1358309" y="2053804"/>
                    <a:pt x="1289888" y="2053804"/>
                  </a:cubicBezTo>
                  <a:lnTo>
                    <a:pt x="257984" y="2053804"/>
                  </a:lnTo>
                  <a:cubicBezTo>
                    <a:pt x="189562" y="2053804"/>
                    <a:pt x="123943" y="2026624"/>
                    <a:pt x="75562" y="1978242"/>
                  </a:cubicBezTo>
                  <a:cubicBezTo>
                    <a:pt x="27181" y="1929861"/>
                    <a:pt x="0" y="1864241"/>
                    <a:pt x="0" y="1795820"/>
                  </a:cubicBezTo>
                  <a:lnTo>
                    <a:pt x="0" y="257984"/>
                  </a:lnTo>
                  <a:close/>
                </a:path>
              </a:pathLst>
            </a:custGeom>
            <a:ln>
              <a:headEnd/>
              <a:tailEnd/>
            </a:ln>
          </p:spPr>
          <p:style>
            <a:lnRef idx="1">
              <a:schemeClr val="accent1"/>
            </a:lnRef>
            <a:fillRef idx="2">
              <a:schemeClr val="accent1"/>
            </a:fillRef>
            <a:effectRef idx="1">
              <a:schemeClr val="accent1"/>
            </a:effectRef>
            <a:fontRef idx="minor">
              <a:schemeClr val="dk1"/>
            </a:fontRef>
          </p:style>
          <p:txBody>
            <a:bodyPr lIns="132711" tIns="395601" rIns="132711" bIns="132711"/>
            <a:lstStyle/>
            <a:p>
              <a:pPr algn="ctr" defTabSz="666750" fontAlgn="base">
                <a:lnSpc>
                  <a:spcPct val="90000"/>
                </a:lnSpc>
                <a:spcBef>
                  <a:spcPct val="0"/>
                </a:spcBef>
                <a:spcAft>
                  <a:spcPts val="625"/>
                </a:spcAft>
                <a:defRPr/>
              </a:pPr>
              <a:r>
                <a:rPr lang="en-US" sz="1500" b="1" dirty="0">
                  <a:solidFill>
                    <a:srgbClr val="000000"/>
                  </a:solidFill>
                  <a:latin typeface="Arial Narrow"/>
                  <a:ea typeface="ヒラギノ角ゴ Pro W3" pitchFamily="32" charset="-128"/>
                  <a:cs typeface="Arial Narrow"/>
                </a:rPr>
                <a:t>Increase Economic Impact</a:t>
              </a:r>
              <a:endParaRPr lang="en-US" sz="800" b="1" i="1" dirty="0">
                <a:solidFill>
                  <a:srgbClr val="000000"/>
                </a:solidFill>
                <a:latin typeface="Arial Narrow"/>
                <a:ea typeface="ヒラギノ角ゴ Pro W3" pitchFamily="32" charset="-128"/>
                <a:cs typeface="Arial Narrow"/>
              </a:endParaRPr>
            </a:p>
            <a:p>
              <a:pPr algn="ctr" defTabSz="666750" fontAlgn="base">
                <a:lnSpc>
                  <a:spcPct val="90000"/>
                </a:lnSpc>
                <a:spcBef>
                  <a:spcPct val="0"/>
                </a:spcBef>
                <a:spcAft>
                  <a:spcPct val="0"/>
                </a:spcAft>
                <a:defRPr/>
              </a:pPr>
              <a:r>
                <a:rPr lang="en-US" sz="1200" b="1" i="1" dirty="0">
                  <a:solidFill>
                    <a:srgbClr val="000000"/>
                  </a:solidFill>
                  <a:latin typeface="Arial Narrow"/>
                  <a:ea typeface="ヒラギノ角ゴ Pro W3" pitchFamily="32" charset="-128"/>
                  <a:cs typeface="Arial Narrow"/>
                </a:rPr>
                <a:t>Technology Based Economic Development</a:t>
              </a:r>
              <a:endParaRPr lang="en-US" sz="1200" i="1" dirty="0">
                <a:solidFill>
                  <a:srgbClr val="000000"/>
                </a:solidFill>
                <a:latin typeface="Arial Narrow"/>
                <a:ea typeface="ヒラギノ角ゴ Pro W3" pitchFamily="32" charset="-128"/>
                <a:cs typeface="Arial Narrow"/>
              </a:endParaRPr>
            </a:p>
          </p:txBody>
        </p:sp>
        <p:sp>
          <p:nvSpPr>
            <p:cNvPr id="9" name="TextBox 8"/>
            <p:cNvSpPr txBox="1"/>
            <p:nvPr/>
          </p:nvSpPr>
          <p:spPr>
            <a:xfrm>
              <a:off x="1047811" y="5326749"/>
              <a:ext cx="1182678" cy="338137"/>
            </a:xfrm>
            <a:prstGeom prst="rect">
              <a:avLst/>
            </a:prstGeom>
            <a:grpFill/>
          </p:spPr>
          <p:txBody>
            <a:bodyPr>
              <a:spAutoFit/>
            </a:bodyPr>
            <a:lstStyle/>
            <a:p>
              <a:pPr algn="ctr" fontAlgn="base">
                <a:spcBef>
                  <a:spcPct val="0"/>
                </a:spcBef>
                <a:spcAft>
                  <a:spcPct val="0"/>
                </a:spcAft>
                <a:defRPr/>
              </a:pPr>
              <a:r>
                <a:rPr lang="en-US" sz="1600" b="1" i="1" dirty="0">
                  <a:solidFill>
                    <a:prstClr val="black"/>
                  </a:solidFill>
                  <a:latin typeface="Arial Narrow"/>
                  <a:ea typeface="ヒラギノ角ゴ Pro W3" pitchFamily="-109" charset="-128"/>
                  <a:cs typeface="Arial Narrow"/>
                </a:rPr>
                <a:t>1988-1999</a:t>
              </a:r>
            </a:p>
          </p:txBody>
        </p:sp>
        <p:grpSp>
          <p:nvGrpSpPr>
            <p:cNvPr id="3" name="Group 23"/>
            <p:cNvGrpSpPr>
              <a:grpSpLocks/>
            </p:cNvGrpSpPr>
            <p:nvPr/>
          </p:nvGrpSpPr>
          <p:grpSpPr bwMode="auto">
            <a:xfrm>
              <a:off x="2503537" y="5326749"/>
              <a:ext cx="1211252" cy="338137"/>
              <a:chOff x="2437715" y="5326749"/>
              <a:chExt cx="1211252" cy="338137"/>
            </a:xfrm>
            <a:grpFill/>
          </p:grpSpPr>
          <p:sp>
            <p:nvSpPr>
              <p:cNvPr id="7" name="TextBox 6"/>
              <p:cNvSpPr txBox="1"/>
              <p:nvPr/>
            </p:nvSpPr>
            <p:spPr>
              <a:xfrm>
                <a:off x="2437715" y="5326749"/>
                <a:ext cx="736594" cy="338137"/>
              </a:xfrm>
              <a:prstGeom prst="rect">
                <a:avLst/>
              </a:prstGeom>
              <a:grpFill/>
            </p:spPr>
            <p:txBody>
              <a:bodyPr>
                <a:spAutoFit/>
              </a:bodyPr>
              <a:lstStyle/>
              <a:p>
                <a:pPr algn="ctr" fontAlgn="base">
                  <a:spcBef>
                    <a:spcPct val="0"/>
                  </a:spcBef>
                  <a:spcAft>
                    <a:spcPct val="0"/>
                  </a:spcAft>
                  <a:defRPr/>
                </a:pPr>
                <a:r>
                  <a:rPr lang="en-US" sz="1600" b="1" i="1" dirty="0">
                    <a:solidFill>
                      <a:srgbClr val="000000"/>
                    </a:solidFill>
                    <a:latin typeface="Arial Narrow"/>
                    <a:ea typeface="ヒラギノ角ゴ Pro W3" pitchFamily="-109" charset="-128"/>
                    <a:cs typeface="Arial Narrow"/>
                  </a:rPr>
                  <a:t>2000 </a:t>
                </a:r>
              </a:p>
            </p:txBody>
          </p:sp>
          <p:sp>
            <p:nvSpPr>
              <p:cNvPr id="11" name="Right Arrow 10"/>
              <p:cNvSpPr/>
              <p:nvPr/>
            </p:nvSpPr>
            <p:spPr bwMode="auto">
              <a:xfrm>
                <a:off x="3174309" y="5344212"/>
                <a:ext cx="474658" cy="303211"/>
              </a:xfrm>
              <a:prstGeom prst="rightArrow">
                <a:avLst/>
              </a:prstGeom>
              <a:solidFill>
                <a:schemeClr val="tx1"/>
              </a:solidFill>
              <a:ln w="22225" cap="flat" cmpd="sng" algn="ctr">
                <a:noFill/>
                <a:prstDash val="solid"/>
                <a:round/>
                <a:headEnd type="none" w="med" len="med"/>
                <a:tailEnd type="none" w="med" len="med"/>
              </a:ln>
              <a:effectLst/>
            </p:spPr>
            <p:txBody>
              <a:bodyPr/>
              <a:lstStyle/>
              <a:p>
                <a:pPr eaLnBrk="0" fontAlgn="base" hangingPunct="0">
                  <a:spcBef>
                    <a:spcPct val="0"/>
                  </a:spcBef>
                  <a:spcAft>
                    <a:spcPct val="0"/>
                  </a:spcAft>
                  <a:defRPr/>
                </a:pPr>
                <a:endParaRPr lang="en-US" sz="2000" dirty="0">
                  <a:solidFill>
                    <a:prstClr val="black"/>
                  </a:solidFill>
                  <a:latin typeface="Arial" charset="0"/>
                  <a:ea typeface="ヒラギノ角ゴ Pro W3" pitchFamily="-109" charset="-128"/>
                </a:endParaRPr>
              </a:p>
            </p:txBody>
          </p:sp>
        </p:grpSp>
        <p:grpSp>
          <p:nvGrpSpPr>
            <p:cNvPr id="5" name="Group 25"/>
            <p:cNvGrpSpPr>
              <a:grpSpLocks/>
            </p:cNvGrpSpPr>
            <p:nvPr/>
          </p:nvGrpSpPr>
          <p:grpSpPr bwMode="auto">
            <a:xfrm>
              <a:off x="5513413" y="5326749"/>
              <a:ext cx="1173745" cy="338137"/>
              <a:chOff x="5485780" y="5326749"/>
              <a:chExt cx="1173745" cy="338137"/>
            </a:xfrm>
            <a:grpFill/>
          </p:grpSpPr>
          <p:sp>
            <p:nvSpPr>
              <p:cNvPr id="8" name="TextBox 7"/>
              <p:cNvSpPr txBox="1"/>
              <p:nvPr/>
            </p:nvSpPr>
            <p:spPr>
              <a:xfrm>
                <a:off x="5485780" y="5326749"/>
                <a:ext cx="665156" cy="338137"/>
              </a:xfrm>
              <a:prstGeom prst="rect">
                <a:avLst/>
              </a:prstGeom>
              <a:grpFill/>
            </p:spPr>
            <p:txBody>
              <a:bodyPr>
                <a:spAutoFit/>
              </a:bodyPr>
              <a:lstStyle/>
              <a:p>
                <a:pPr algn="ctr" fontAlgn="base">
                  <a:spcBef>
                    <a:spcPct val="0"/>
                  </a:spcBef>
                  <a:spcAft>
                    <a:spcPct val="0"/>
                  </a:spcAft>
                  <a:defRPr/>
                </a:pPr>
                <a:r>
                  <a:rPr lang="en-US" sz="1600" b="1" i="1" dirty="0">
                    <a:solidFill>
                      <a:srgbClr val="000000"/>
                    </a:solidFill>
                    <a:latin typeface="Arial Narrow"/>
                    <a:ea typeface="ヒラギノ角ゴ Pro W3" pitchFamily="-109" charset="-128"/>
                    <a:cs typeface="Arial Narrow"/>
                  </a:rPr>
                  <a:t>2008</a:t>
                </a:r>
              </a:p>
            </p:txBody>
          </p:sp>
          <p:sp>
            <p:nvSpPr>
              <p:cNvPr id="24600" name="Right Arrow 11"/>
              <p:cNvSpPr>
                <a:spLocks noChangeArrowheads="1"/>
              </p:cNvSpPr>
              <p:nvPr/>
            </p:nvSpPr>
            <p:spPr bwMode="auto">
              <a:xfrm>
                <a:off x="6185392" y="5342887"/>
                <a:ext cx="474133" cy="304800"/>
              </a:xfrm>
              <a:prstGeom prst="rightArrow">
                <a:avLst>
                  <a:gd name="adj1" fmla="val 50000"/>
                  <a:gd name="adj2" fmla="val 50001"/>
                </a:avLst>
              </a:prstGeom>
              <a:solidFill>
                <a:schemeClr val="tx1"/>
              </a:solidFill>
              <a:ln w="22225" cap="flat" cmpd="sng" algn="ctr">
                <a:noFill/>
                <a:prstDash val="solid"/>
                <a:round/>
                <a:headEnd type="none" w="med" len="med"/>
                <a:tailEnd type="none" w="med" len="med"/>
              </a:ln>
            </p:spPr>
            <p:txBody>
              <a:bodyPr/>
              <a:lstStyle/>
              <a:p>
                <a:pPr eaLnBrk="0" fontAlgn="base" hangingPunct="0">
                  <a:spcBef>
                    <a:spcPct val="0"/>
                  </a:spcBef>
                  <a:spcAft>
                    <a:spcPct val="0"/>
                  </a:spcAft>
                </a:pPr>
                <a:endParaRPr lang="en-US" sz="2000" dirty="0">
                  <a:solidFill>
                    <a:prstClr val="black"/>
                  </a:solidFill>
                  <a:latin typeface="Arial" charset="0"/>
                  <a:ea typeface="ヒラギノ角ゴ Pro W3" pitchFamily="32" charset="-128"/>
                </a:endParaRPr>
              </a:p>
            </p:txBody>
          </p:sp>
        </p:grpSp>
        <p:grpSp>
          <p:nvGrpSpPr>
            <p:cNvPr id="6" name="Group 24"/>
            <p:cNvGrpSpPr>
              <a:grpSpLocks/>
            </p:cNvGrpSpPr>
            <p:nvPr/>
          </p:nvGrpSpPr>
          <p:grpSpPr bwMode="auto">
            <a:xfrm>
              <a:off x="4016412" y="5326749"/>
              <a:ext cx="1206653" cy="338137"/>
              <a:chOff x="3962739" y="5326749"/>
              <a:chExt cx="1206653" cy="338137"/>
            </a:xfrm>
            <a:grpFill/>
          </p:grpSpPr>
          <p:sp>
            <p:nvSpPr>
              <p:cNvPr id="10" name="TextBox 9"/>
              <p:cNvSpPr txBox="1"/>
              <p:nvPr/>
            </p:nvSpPr>
            <p:spPr>
              <a:xfrm>
                <a:off x="3962739" y="5326749"/>
                <a:ext cx="731832" cy="338137"/>
              </a:xfrm>
              <a:prstGeom prst="rect">
                <a:avLst/>
              </a:prstGeom>
              <a:grpFill/>
            </p:spPr>
            <p:txBody>
              <a:bodyPr>
                <a:spAutoFit/>
              </a:bodyPr>
              <a:lstStyle/>
              <a:p>
                <a:pPr algn="ctr" fontAlgn="base">
                  <a:spcBef>
                    <a:spcPct val="0"/>
                  </a:spcBef>
                  <a:spcAft>
                    <a:spcPct val="0"/>
                  </a:spcAft>
                  <a:defRPr/>
                </a:pPr>
                <a:r>
                  <a:rPr lang="en-US" sz="1600" b="1" i="1" dirty="0">
                    <a:solidFill>
                      <a:srgbClr val="000000"/>
                    </a:solidFill>
                    <a:latin typeface="Arial Narrow"/>
                    <a:ea typeface="ヒラギノ角ゴ Pro W3" pitchFamily="-109" charset="-128"/>
                    <a:cs typeface="Arial Narrow"/>
                  </a:rPr>
                  <a:t>2006</a:t>
                </a:r>
              </a:p>
            </p:txBody>
          </p:sp>
          <p:sp>
            <p:nvSpPr>
              <p:cNvPr id="24598" name="Right Arrow 12"/>
              <p:cNvSpPr>
                <a:spLocks noChangeArrowheads="1"/>
              </p:cNvSpPr>
              <p:nvPr/>
            </p:nvSpPr>
            <p:spPr bwMode="auto">
              <a:xfrm>
                <a:off x="4695259" y="5342887"/>
                <a:ext cx="474133" cy="304800"/>
              </a:xfrm>
              <a:prstGeom prst="rightArrow">
                <a:avLst>
                  <a:gd name="adj1" fmla="val 50000"/>
                  <a:gd name="adj2" fmla="val 50001"/>
                </a:avLst>
              </a:prstGeom>
              <a:solidFill>
                <a:schemeClr val="tx1"/>
              </a:solidFill>
              <a:ln w="22225" cap="flat" cmpd="sng" algn="ctr">
                <a:noFill/>
                <a:prstDash val="solid"/>
                <a:round/>
                <a:headEnd type="none" w="med" len="med"/>
                <a:tailEnd type="none" w="med" len="med"/>
              </a:ln>
            </p:spPr>
            <p:txBody>
              <a:bodyPr/>
              <a:lstStyle/>
              <a:p>
                <a:pPr eaLnBrk="0" fontAlgn="base" hangingPunct="0">
                  <a:spcBef>
                    <a:spcPct val="0"/>
                  </a:spcBef>
                  <a:spcAft>
                    <a:spcPct val="0"/>
                  </a:spcAft>
                </a:pPr>
                <a:endParaRPr lang="en-US" sz="2000" dirty="0">
                  <a:solidFill>
                    <a:prstClr val="black"/>
                  </a:solidFill>
                  <a:latin typeface="Arial" charset="0"/>
                  <a:ea typeface="ヒラギノ角ゴ Pro W3" pitchFamily="32" charset="-128"/>
                </a:endParaRPr>
              </a:p>
            </p:txBody>
          </p:sp>
        </p:grpSp>
        <p:grpSp>
          <p:nvGrpSpPr>
            <p:cNvPr id="12" name="Group 26"/>
            <p:cNvGrpSpPr>
              <a:grpSpLocks/>
            </p:cNvGrpSpPr>
            <p:nvPr/>
          </p:nvGrpSpPr>
          <p:grpSpPr bwMode="auto">
            <a:xfrm>
              <a:off x="7026288" y="5326749"/>
              <a:ext cx="1159828" cy="338137"/>
              <a:chOff x="7010505" y="5326749"/>
              <a:chExt cx="1159828" cy="338137"/>
            </a:xfrm>
            <a:grpFill/>
          </p:grpSpPr>
          <p:sp>
            <p:nvSpPr>
              <p:cNvPr id="14" name="TextBox 13"/>
              <p:cNvSpPr txBox="1"/>
              <p:nvPr/>
            </p:nvSpPr>
            <p:spPr>
              <a:xfrm>
                <a:off x="7010505" y="5326749"/>
                <a:ext cx="685795" cy="338137"/>
              </a:xfrm>
              <a:prstGeom prst="rect">
                <a:avLst/>
              </a:prstGeom>
              <a:grpFill/>
            </p:spPr>
            <p:txBody>
              <a:bodyPr>
                <a:spAutoFit/>
              </a:bodyPr>
              <a:lstStyle/>
              <a:p>
                <a:pPr algn="ctr" fontAlgn="base">
                  <a:spcBef>
                    <a:spcPct val="0"/>
                  </a:spcBef>
                  <a:spcAft>
                    <a:spcPct val="0"/>
                  </a:spcAft>
                  <a:defRPr/>
                </a:pPr>
                <a:r>
                  <a:rPr lang="en-US" sz="1600" b="1" i="1" dirty="0">
                    <a:solidFill>
                      <a:srgbClr val="000000"/>
                    </a:solidFill>
                    <a:latin typeface="Arial Narrow"/>
                    <a:ea typeface="ヒラギノ角ゴ Pro W3" pitchFamily="-109" charset="-128"/>
                    <a:cs typeface="Arial Narrow"/>
                  </a:rPr>
                  <a:t>2010</a:t>
                </a:r>
              </a:p>
            </p:txBody>
          </p:sp>
          <p:sp>
            <p:nvSpPr>
              <p:cNvPr id="24596" name="Right Arrow 14"/>
              <p:cNvSpPr>
                <a:spLocks noChangeArrowheads="1"/>
              </p:cNvSpPr>
              <p:nvPr/>
            </p:nvSpPr>
            <p:spPr bwMode="auto">
              <a:xfrm>
                <a:off x="7696200" y="5342887"/>
                <a:ext cx="474133" cy="304800"/>
              </a:xfrm>
              <a:prstGeom prst="rightArrow">
                <a:avLst>
                  <a:gd name="adj1" fmla="val 50000"/>
                  <a:gd name="adj2" fmla="val 50001"/>
                </a:avLst>
              </a:prstGeom>
              <a:solidFill>
                <a:schemeClr val="tx1"/>
              </a:solidFill>
              <a:ln w="22225" cap="flat" cmpd="sng" algn="ctr">
                <a:noFill/>
                <a:prstDash val="solid"/>
                <a:round/>
                <a:headEnd type="none" w="med" len="med"/>
                <a:tailEnd type="none" w="med" len="med"/>
              </a:ln>
            </p:spPr>
            <p:txBody>
              <a:bodyPr/>
              <a:lstStyle/>
              <a:p>
                <a:pPr eaLnBrk="0" fontAlgn="base" hangingPunct="0">
                  <a:spcBef>
                    <a:spcPct val="0"/>
                  </a:spcBef>
                  <a:spcAft>
                    <a:spcPct val="0"/>
                  </a:spcAft>
                </a:pPr>
                <a:endParaRPr lang="en-US" sz="2000" dirty="0">
                  <a:solidFill>
                    <a:prstClr val="black"/>
                  </a:solidFill>
                  <a:latin typeface="Arial" charset="0"/>
                  <a:ea typeface="ヒラギノ角ゴ Pro W3" pitchFamily="32" charset="-128"/>
                </a:endParaRPr>
              </a:p>
            </p:txBody>
          </p:sp>
        </p:grpSp>
      </p:grpSp>
      <p:sp>
        <p:nvSpPr>
          <p:cNvPr id="27" name="TextBox 26"/>
          <p:cNvSpPr txBox="1"/>
          <p:nvPr/>
        </p:nvSpPr>
        <p:spPr>
          <a:xfrm>
            <a:off x="735012" y="1440648"/>
            <a:ext cx="1695450" cy="1117229"/>
          </a:xfrm>
          <a:prstGeom prst="rect">
            <a:avLst/>
          </a:prstGeom>
          <a:solidFill>
            <a:schemeClr val="accent1">
              <a:lumMod val="20000"/>
              <a:lumOff val="80000"/>
            </a:schemeClr>
          </a:solidFill>
        </p:spPr>
        <p:txBody>
          <a:bodyPr wrap="square" rtlCol="0">
            <a:spAutoFit/>
          </a:bodyPr>
          <a:lstStyle/>
          <a:p>
            <a:pPr algn="ctr" defTabSz="914400">
              <a:defRPr/>
            </a:pPr>
            <a:r>
              <a:rPr lang="en-US" b="1" kern="0" dirty="0" smtClean="0">
                <a:solidFill>
                  <a:sysClr val="windowText" lastClr="000000"/>
                </a:solidFill>
                <a:latin typeface="Arial Narrow" pitchFamily="34" charset="0"/>
              </a:rPr>
              <a:t>Pre-Minimally Acceptable Impact Metrics</a:t>
            </a:r>
            <a:endParaRPr lang="en-US" b="1" kern="0" dirty="0">
              <a:solidFill>
                <a:sysClr val="windowText" lastClr="000000"/>
              </a:solidFill>
              <a:latin typeface="Arial Narrow" pitchFamily="34" charset="0"/>
            </a:endParaRPr>
          </a:p>
        </p:txBody>
      </p:sp>
      <p:cxnSp>
        <p:nvCxnSpPr>
          <p:cNvPr id="28" name="Straight Connector 27"/>
          <p:cNvCxnSpPr/>
          <p:nvPr/>
        </p:nvCxnSpPr>
        <p:spPr>
          <a:xfrm>
            <a:off x="2743200" y="1341574"/>
            <a:ext cx="0" cy="1497381"/>
          </a:xfrm>
          <a:prstGeom prst="line">
            <a:avLst/>
          </a:prstGeom>
          <a:noFill/>
          <a:ln w="34925" cap="flat" cmpd="sng" algn="ctr">
            <a:solidFill>
              <a:schemeClr val="accent2">
                <a:lumMod val="75000"/>
              </a:schemeClr>
            </a:solidFill>
            <a:prstDash val="solid"/>
          </a:ln>
          <a:effectLst/>
        </p:spPr>
      </p:cxnSp>
      <p:sp>
        <p:nvSpPr>
          <p:cNvPr id="30" name="TextBox 29"/>
          <p:cNvSpPr txBox="1"/>
          <p:nvPr/>
        </p:nvSpPr>
        <p:spPr>
          <a:xfrm>
            <a:off x="3246074" y="1425729"/>
            <a:ext cx="1695450" cy="1117229"/>
          </a:xfrm>
          <a:prstGeom prst="rect">
            <a:avLst/>
          </a:prstGeom>
          <a:solidFill>
            <a:schemeClr val="accent1">
              <a:lumMod val="20000"/>
              <a:lumOff val="80000"/>
            </a:schemeClr>
          </a:solidFill>
        </p:spPr>
        <p:txBody>
          <a:bodyPr wrap="square" rtlCol="0">
            <a:spAutoFit/>
          </a:bodyPr>
          <a:lstStyle/>
          <a:p>
            <a:pPr algn="ctr" defTabSz="914400">
              <a:defRPr/>
            </a:pPr>
            <a:r>
              <a:rPr lang="en-US" b="1" kern="0" dirty="0" smtClean="0">
                <a:solidFill>
                  <a:sysClr val="windowText" lastClr="000000"/>
                </a:solidFill>
                <a:latin typeface="Arial Narrow" pitchFamily="34" charset="0"/>
              </a:rPr>
              <a:t>Minimally Acceptable Impact Metrics</a:t>
            </a:r>
            <a:endParaRPr lang="en-US" b="1" kern="0" dirty="0">
              <a:solidFill>
                <a:sysClr val="windowText" lastClr="000000"/>
              </a:solidFill>
              <a:latin typeface="Arial Narrow" pitchFamily="34" charset="0"/>
            </a:endParaRPr>
          </a:p>
        </p:txBody>
      </p:sp>
      <p:sp>
        <p:nvSpPr>
          <p:cNvPr id="31" name="TextBox 30"/>
          <p:cNvSpPr txBox="1"/>
          <p:nvPr/>
        </p:nvSpPr>
        <p:spPr>
          <a:xfrm>
            <a:off x="8010530" y="1455180"/>
            <a:ext cx="1198033" cy="1477328"/>
          </a:xfrm>
          <a:prstGeom prst="rect">
            <a:avLst/>
          </a:prstGeom>
          <a:solidFill>
            <a:schemeClr val="accent1">
              <a:lumMod val="20000"/>
              <a:lumOff val="80000"/>
            </a:schemeClr>
          </a:solidFill>
        </p:spPr>
        <p:txBody>
          <a:bodyPr wrap="square" rtlCol="0">
            <a:spAutoFit/>
          </a:bodyPr>
          <a:lstStyle/>
          <a:p>
            <a:pPr algn="ctr" defTabSz="914400">
              <a:defRPr/>
            </a:pPr>
            <a:r>
              <a:rPr lang="en-US" b="1" kern="0" dirty="0" smtClean="0">
                <a:solidFill>
                  <a:sysClr val="windowText" lastClr="000000"/>
                </a:solidFill>
                <a:latin typeface="Arial Narrow" pitchFamily="34" charset="0"/>
              </a:rPr>
              <a:t>Center Operations Reporting and Evaluation </a:t>
            </a:r>
            <a:endParaRPr lang="en-US" b="1" kern="0" dirty="0">
              <a:solidFill>
                <a:sysClr val="windowText" lastClr="000000"/>
              </a:solidFill>
              <a:latin typeface="Arial Narrow" pitchFamily="34" charset="0"/>
            </a:endParaRP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62344" y="1148918"/>
            <a:ext cx="40147" cy="51767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2" name="Date Placeholder 1"/>
          <p:cNvSpPr>
            <a:spLocks noGrp="1"/>
          </p:cNvSpPr>
          <p:nvPr>
            <p:ph type="dt" sz="half" idx="10"/>
          </p:nvPr>
        </p:nvSpPr>
        <p:spPr>
          <a:xfrm>
            <a:off x="457200" y="6498897"/>
            <a:ext cx="2133600" cy="222578"/>
          </a:xfrm>
        </p:spPr>
        <p:txBody>
          <a:bodyPr/>
          <a:lstStyle/>
          <a:p>
            <a:endParaRPr lang="en-US" dirty="0">
              <a:solidFill>
                <a:prstClr val="black">
                  <a:tint val="75000"/>
                </a:prstClr>
              </a:solidFill>
              <a:latin typeface="Arial"/>
              <a:cs typeface="Arial"/>
            </a:endParaRPr>
          </a:p>
        </p:txBody>
      </p:sp>
      <p:sp>
        <p:nvSpPr>
          <p:cNvPr id="33" name="Footer Placeholder 2"/>
          <p:cNvSpPr>
            <a:spLocks noGrp="1"/>
          </p:cNvSpPr>
          <p:nvPr>
            <p:ph type="ftr" sz="quarter" idx="11"/>
          </p:nvPr>
        </p:nvSpPr>
        <p:spPr>
          <a:xfrm>
            <a:off x="3124200" y="6498897"/>
            <a:ext cx="2895600" cy="222578"/>
          </a:xfrm>
        </p:spPr>
        <p:txBody>
          <a:bodyPr/>
          <a:lstStyle/>
          <a:p>
            <a:endParaRPr dirty="0">
              <a:solidFill>
                <a:prstClr val="black">
                  <a:tint val="75000"/>
                </a:prstClr>
              </a:solidFill>
              <a:latin typeface="Arial"/>
              <a:cs typeface="Arial"/>
            </a:endParaRPr>
          </a:p>
        </p:txBody>
      </p:sp>
      <p:sp>
        <p:nvSpPr>
          <p:cNvPr id="34" name="Slide Number Placeholder 5"/>
          <p:cNvSpPr>
            <a:spLocks noGrp="1"/>
          </p:cNvSpPr>
          <p:nvPr>
            <p:ph type="sldNum" sz="quarter" idx="4294967295"/>
          </p:nvPr>
        </p:nvSpPr>
        <p:spPr>
          <a:xfrm>
            <a:off x="6553200" y="6498897"/>
            <a:ext cx="2133600" cy="222578"/>
          </a:xfrm>
          <a:prstGeom prst="rect">
            <a:avLst/>
          </a:prstGeom>
        </p:spPr>
        <p:txBody>
          <a:bodyPr/>
          <a:lstStyle/>
          <a:p>
            <a:fld id="{7C690F11-132E-E54B-AD6C-C5C68F5B319F}" type="slidenum">
              <a:rPr lang="en-US" sz="1800" b="1" smtClean="0">
                <a:solidFill>
                  <a:prstClr val="black">
                    <a:tint val="75000"/>
                  </a:prstClr>
                </a:solidFill>
                <a:latin typeface="Arial Narrow Bold" pitchFamily="34" charset="0"/>
                <a:cs typeface="Arial"/>
              </a:rPr>
              <a:pPr/>
              <a:t>6</a:t>
            </a:fld>
            <a:endParaRPr lang="en-US" sz="1800" b="1" dirty="0">
              <a:solidFill>
                <a:prstClr val="black">
                  <a:tint val="75000"/>
                </a:prstClr>
              </a:solidFill>
              <a:latin typeface="Arial Narrow Bold" pitchFamily="34" charset="0"/>
              <a:cs typeface="Arial"/>
            </a:endParaRPr>
          </a:p>
        </p:txBody>
      </p:sp>
    </p:spTree>
    <p:extLst>
      <p:ext uri="{BB962C8B-B14F-4D97-AF65-F5344CB8AC3E}">
        <p14:creationId xmlns:p14="http://schemas.microsoft.com/office/powerpoint/2010/main" val="200937372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preferRelativeResize="0">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72179" y="2654423"/>
            <a:ext cx="6533965" cy="37552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ctrTitle"/>
          </p:nvPr>
        </p:nvSpPr>
        <p:spPr>
          <a:xfrm>
            <a:off x="823492" y="603467"/>
            <a:ext cx="7796725" cy="1012269"/>
          </a:xfrm>
        </p:spPr>
        <p:txBody>
          <a:bodyPr>
            <a:noAutofit/>
          </a:bodyPr>
          <a:lstStyle/>
          <a:p>
            <a:pPr algn="l"/>
            <a:r>
              <a:rPr lang="en-US" sz="2400" dirty="0"/>
              <a:t>F</a:t>
            </a:r>
            <a:r>
              <a:rPr lang="en-US" sz="2400" dirty="0" smtClean="0"/>
              <a:t>Y </a:t>
            </a:r>
            <a:r>
              <a:rPr lang="en-US" sz="2400" dirty="0"/>
              <a:t>2012 Focus:</a:t>
            </a:r>
            <a:br>
              <a:rPr lang="en-US" sz="2400" dirty="0"/>
            </a:br>
            <a:r>
              <a:rPr lang="en-US" sz="2400" dirty="0"/>
              <a:t>Making the MEP Innovation System a Reality</a:t>
            </a:r>
          </a:p>
        </p:txBody>
      </p:sp>
      <p:sp>
        <p:nvSpPr>
          <p:cNvPr id="3" name="Subtitle 2"/>
          <p:cNvSpPr>
            <a:spLocks noGrp="1"/>
          </p:cNvSpPr>
          <p:nvPr>
            <p:ph type="subTitle" idx="1"/>
          </p:nvPr>
        </p:nvSpPr>
        <p:spPr>
          <a:xfrm>
            <a:off x="894525" y="1882072"/>
            <a:ext cx="3420025" cy="2889690"/>
          </a:xfrm>
        </p:spPr>
        <p:txBody>
          <a:bodyPr>
            <a:normAutofit fontScale="32500" lnSpcReduction="20000"/>
          </a:bodyPr>
          <a:lstStyle/>
          <a:p>
            <a:pPr marL="115888" lvl="1" indent="-115888" algn="l"/>
            <a:r>
              <a:rPr lang="en-US" sz="6800" dirty="0" smtClean="0">
                <a:solidFill>
                  <a:schemeClr val="tx1"/>
                </a:solidFill>
              </a:rPr>
              <a:t>• </a:t>
            </a:r>
            <a:r>
              <a:rPr lang="en-US" sz="5600" dirty="0">
                <a:solidFill>
                  <a:schemeClr val="tx1"/>
                </a:solidFill>
              </a:rPr>
              <a:t>Make the technology </a:t>
            </a:r>
            <a:r>
              <a:rPr lang="en-US" sz="5600" dirty="0" smtClean="0">
                <a:solidFill>
                  <a:schemeClr val="tx1"/>
                </a:solidFill>
              </a:rPr>
              <a:t>acceleration framework </a:t>
            </a:r>
            <a:r>
              <a:rPr lang="en-US" sz="5600" dirty="0">
                <a:solidFill>
                  <a:schemeClr val="tx1"/>
                </a:solidFill>
              </a:rPr>
              <a:t>a </a:t>
            </a:r>
            <a:r>
              <a:rPr lang="en-US" sz="5600" dirty="0" smtClean="0">
                <a:solidFill>
                  <a:schemeClr val="tx1"/>
                </a:solidFill>
              </a:rPr>
              <a:t>reality</a:t>
            </a:r>
          </a:p>
          <a:p>
            <a:pPr marL="115888" lvl="1" indent="-115888" algn="l"/>
            <a:endParaRPr lang="en-US" sz="5600" dirty="0">
              <a:solidFill>
                <a:schemeClr val="tx1"/>
              </a:solidFill>
            </a:endParaRPr>
          </a:p>
          <a:p>
            <a:pPr marL="115888" lvl="1" indent="-115888" algn="l"/>
            <a:r>
              <a:rPr lang="en-US" sz="5600" dirty="0">
                <a:solidFill>
                  <a:schemeClr val="tx1"/>
                </a:solidFill>
              </a:rPr>
              <a:t>• Engage at the CEO level to </a:t>
            </a:r>
            <a:r>
              <a:rPr lang="en-US" sz="5600" dirty="0" smtClean="0">
                <a:solidFill>
                  <a:schemeClr val="tx1"/>
                </a:solidFill>
              </a:rPr>
              <a:t>transform Firms</a:t>
            </a:r>
          </a:p>
          <a:p>
            <a:pPr marL="115888" lvl="1" indent="-115888" algn="l"/>
            <a:endParaRPr lang="en-US" sz="5600" dirty="0">
              <a:solidFill>
                <a:schemeClr val="tx1"/>
              </a:solidFill>
            </a:endParaRPr>
          </a:p>
          <a:p>
            <a:pPr marL="115888" lvl="1" indent="-115888" algn="l"/>
            <a:r>
              <a:rPr lang="en-US" sz="5600" dirty="0">
                <a:solidFill>
                  <a:schemeClr val="tx1"/>
                </a:solidFill>
              </a:rPr>
              <a:t>• Partner with community leaders in </a:t>
            </a:r>
            <a:r>
              <a:rPr lang="en-US" sz="5600" dirty="0" smtClean="0">
                <a:solidFill>
                  <a:schemeClr val="tx1"/>
                </a:solidFill>
              </a:rPr>
              <a:t>regional innovation </a:t>
            </a:r>
            <a:r>
              <a:rPr lang="en-US" sz="5600" dirty="0">
                <a:solidFill>
                  <a:schemeClr val="tx1"/>
                </a:solidFill>
              </a:rPr>
              <a:t>initiatives </a:t>
            </a:r>
            <a:r>
              <a:rPr lang="en-US" sz="5500" dirty="0">
                <a:solidFill>
                  <a:schemeClr val="tx1"/>
                </a:solidFill>
              </a:rPr>
              <a:t>to encourage </a:t>
            </a:r>
            <a:r>
              <a:rPr lang="en-US" sz="5500" dirty="0" smtClean="0">
                <a:solidFill>
                  <a:schemeClr val="tx1"/>
                </a:solidFill>
              </a:rPr>
              <a:t>new business </a:t>
            </a:r>
            <a:r>
              <a:rPr lang="en-US" sz="5500" dirty="0">
                <a:solidFill>
                  <a:schemeClr val="tx1"/>
                </a:solidFill>
              </a:rPr>
              <a:t>models/services/products, and to</a:t>
            </a:r>
          </a:p>
          <a:p>
            <a:pPr marL="115888" indent="-115888" algn="l"/>
            <a:r>
              <a:rPr lang="en-US" sz="5500" dirty="0" smtClean="0">
                <a:solidFill>
                  <a:schemeClr val="tx1"/>
                </a:solidFill>
              </a:rPr>
              <a:t>	commercialize technology</a:t>
            </a:r>
            <a:endParaRPr lang="en-US" sz="5500" dirty="0">
              <a:solidFill>
                <a:schemeClr val="tx1"/>
              </a:solidFill>
            </a:endParaRPr>
          </a:p>
        </p:txBody>
      </p:sp>
      <p:sp>
        <p:nvSpPr>
          <p:cNvPr id="4" name="Footer Placeholder 3"/>
          <p:cNvSpPr>
            <a:spLocks noGrp="1"/>
          </p:cNvSpPr>
          <p:nvPr>
            <p:ph type="ftr" sz="quarter" idx="11"/>
          </p:nvPr>
        </p:nvSpPr>
        <p:spPr/>
        <p:txBody>
          <a:bodyPr/>
          <a:lstStyle/>
          <a:p>
            <a:endParaRPr>
              <a:solidFill>
                <a:prstClr val="black">
                  <a:tint val="75000"/>
                </a:prstClr>
              </a:solidFill>
            </a:endParaRPr>
          </a:p>
        </p:txBody>
      </p:sp>
      <p:sp>
        <p:nvSpPr>
          <p:cNvPr id="5" name="Slide Number Placeholder 4"/>
          <p:cNvSpPr>
            <a:spLocks noGrp="1"/>
          </p:cNvSpPr>
          <p:nvPr>
            <p:ph type="sldNum" sz="quarter" idx="4"/>
          </p:nvPr>
        </p:nvSpPr>
        <p:spPr/>
        <p:txBody>
          <a:bodyPr/>
          <a:lstStyle/>
          <a:p>
            <a:fld id="{7C690F11-132E-E54B-AD6C-C5C68F5B319F}" type="slidenum">
              <a:rPr lang="en-US" sz="1800" b="1" smtClean="0">
                <a:solidFill>
                  <a:prstClr val="black">
                    <a:tint val="75000"/>
                  </a:prstClr>
                </a:solidFill>
                <a:latin typeface="Arial Narrow Bold" pitchFamily="34" charset="0"/>
              </a:rPr>
              <a:pPr/>
              <a:t>7</a:t>
            </a:fld>
            <a:endParaRPr lang="en-US" sz="1800" b="1" dirty="0">
              <a:solidFill>
                <a:prstClr val="black">
                  <a:tint val="75000"/>
                </a:prstClr>
              </a:solidFill>
              <a:latin typeface="Arial Narrow Bold" pitchFamily="34" charset="0"/>
            </a:endParaRPr>
          </a:p>
        </p:txBody>
      </p:sp>
    </p:spTree>
    <p:extLst>
      <p:ext uri="{BB962C8B-B14F-4D97-AF65-F5344CB8AC3E}">
        <p14:creationId xmlns:p14="http://schemas.microsoft.com/office/powerpoint/2010/main" val="415406892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4"/>
          </p:nvPr>
        </p:nvSpPr>
        <p:spPr/>
        <p:txBody>
          <a:bodyPr/>
          <a:lstStyle/>
          <a:p>
            <a:fld id="{7C690F11-132E-E54B-AD6C-C5C68F5B319F}" type="slidenum">
              <a:rPr lang="en-US" sz="1800" b="1" smtClean="0">
                <a:solidFill>
                  <a:prstClr val="black">
                    <a:tint val="75000"/>
                  </a:prstClr>
                </a:solidFill>
                <a:latin typeface="Arial Narrow Bold" pitchFamily="34" charset="0"/>
              </a:rPr>
              <a:pPr/>
              <a:t>8</a:t>
            </a:fld>
            <a:endParaRPr lang="en-US" sz="1800" b="1" dirty="0">
              <a:solidFill>
                <a:prstClr val="black">
                  <a:tint val="75000"/>
                </a:prstClr>
              </a:solidFill>
              <a:latin typeface="Arial Narrow Bold" pitchFamily="34" charset="0"/>
            </a:endParaRPr>
          </a:p>
        </p:txBody>
      </p:sp>
      <p:sp>
        <p:nvSpPr>
          <p:cNvPr id="7" name="Rectangle 6"/>
          <p:cNvSpPr/>
          <p:nvPr/>
        </p:nvSpPr>
        <p:spPr>
          <a:xfrm>
            <a:off x="803428" y="1376349"/>
            <a:ext cx="7230863" cy="5016758"/>
          </a:xfrm>
          <a:prstGeom prst="rect">
            <a:avLst/>
          </a:prstGeom>
        </p:spPr>
        <p:txBody>
          <a:bodyPr wrap="square">
            <a:spAutoFit/>
          </a:bodyPr>
          <a:lstStyle/>
          <a:p>
            <a:pPr marL="342900" indent="-342900">
              <a:buFont typeface="Arial" pitchFamily="34" charset="0"/>
              <a:buChar char="•"/>
            </a:pPr>
            <a:r>
              <a:rPr lang="en-US" sz="2000" dirty="0" smtClean="0">
                <a:solidFill>
                  <a:prstClr val="black"/>
                </a:solidFill>
              </a:rPr>
              <a:t>Developing </a:t>
            </a:r>
            <a:r>
              <a:rPr lang="en-US" sz="2000" dirty="0">
                <a:solidFill>
                  <a:prstClr val="black"/>
                </a:solidFill>
              </a:rPr>
              <a:t>an Innovation </a:t>
            </a:r>
            <a:r>
              <a:rPr lang="en-US" sz="2000" dirty="0" smtClean="0">
                <a:solidFill>
                  <a:prstClr val="black"/>
                </a:solidFill>
              </a:rPr>
              <a:t>Plan that will then be translated into your Center’s future Annual Operating Plans</a:t>
            </a:r>
          </a:p>
          <a:p>
            <a:endParaRPr lang="en-US" sz="2000" dirty="0">
              <a:solidFill>
                <a:prstClr val="black"/>
              </a:solidFill>
            </a:endParaRPr>
          </a:p>
          <a:p>
            <a:pPr marL="342900" indent="-342900">
              <a:buFont typeface="Arial" pitchFamily="34" charset="0"/>
              <a:buChar char="•"/>
            </a:pPr>
            <a:r>
              <a:rPr lang="en-US" sz="2000" dirty="0" smtClean="0">
                <a:solidFill>
                  <a:prstClr val="black"/>
                </a:solidFill>
              </a:rPr>
              <a:t>Integrating </a:t>
            </a:r>
            <a:r>
              <a:rPr lang="en-US" sz="2000" dirty="0">
                <a:solidFill>
                  <a:prstClr val="black"/>
                </a:solidFill>
              </a:rPr>
              <a:t>Services that Address Next Generation Strategies </a:t>
            </a:r>
            <a:r>
              <a:rPr lang="en-US" sz="2000" dirty="0" smtClean="0">
                <a:solidFill>
                  <a:prstClr val="black"/>
                </a:solidFill>
              </a:rPr>
              <a:t>into Your </a:t>
            </a:r>
            <a:r>
              <a:rPr lang="en-US" sz="2000" dirty="0">
                <a:solidFill>
                  <a:prstClr val="black"/>
                </a:solidFill>
              </a:rPr>
              <a:t>Innovation </a:t>
            </a:r>
            <a:r>
              <a:rPr lang="en-US" sz="2000" dirty="0" smtClean="0">
                <a:solidFill>
                  <a:prstClr val="black"/>
                </a:solidFill>
              </a:rPr>
              <a:t>Plan</a:t>
            </a:r>
          </a:p>
          <a:p>
            <a:endParaRPr lang="en-US" sz="2000" dirty="0">
              <a:solidFill>
                <a:prstClr val="black"/>
              </a:solidFill>
            </a:endParaRPr>
          </a:p>
          <a:p>
            <a:pPr marL="342900" indent="-342900">
              <a:buFont typeface="Arial" pitchFamily="34" charset="0"/>
              <a:buChar char="•"/>
            </a:pPr>
            <a:r>
              <a:rPr lang="en-US" sz="2000" dirty="0" smtClean="0">
                <a:solidFill>
                  <a:prstClr val="black"/>
                </a:solidFill>
              </a:rPr>
              <a:t>Developing </a:t>
            </a:r>
            <a:r>
              <a:rPr lang="en-US" sz="2000" dirty="0">
                <a:solidFill>
                  <a:prstClr val="black"/>
                </a:solidFill>
              </a:rPr>
              <a:t>Sales and </a:t>
            </a:r>
            <a:r>
              <a:rPr lang="en-US" sz="2000" dirty="0" smtClean="0">
                <a:solidFill>
                  <a:prstClr val="black"/>
                </a:solidFill>
              </a:rPr>
              <a:t>Executive Level Coaching </a:t>
            </a:r>
            <a:r>
              <a:rPr lang="en-US" sz="2000" dirty="0">
                <a:solidFill>
                  <a:prstClr val="black"/>
                </a:solidFill>
              </a:rPr>
              <a:t>Capabilities </a:t>
            </a:r>
            <a:r>
              <a:rPr lang="en-US" sz="2000" dirty="0" smtClean="0">
                <a:solidFill>
                  <a:prstClr val="black"/>
                </a:solidFill>
              </a:rPr>
              <a:t>within your Center to </a:t>
            </a:r>
            <a:r>
              <a:rPr lang="en-US" sz="2000" dirty="0">
                <a:solidFill>
                  <a:prstClr val="black"/>
                </a:solidFill>
              </a:rPr>
              <a:t>Reach </a:t>
            </a:r>
            <a:r>
              <a:rPr lang="en-US" sz="2000" dirty="0" smtClean="0">
                <a:solidFill>
                  <a:prstClr val="black"/>
                </a:solidFill>
              </a:rPr>
              <a:t>Decision Makers within Manufacturing Firms</a:t>
            </a:r>
          </a:p>
          <a:p>
            <a:endParaRPr lang="en-US" sz="2000" dirty="0">
              <a:solidFill>
                <a:prstClr val="black"/>
              </a:solidFill>
            </a:endParaRPr>
          </a:p>
          <a:p>
            <a:pPr marL="342900" indent="-342900">
              <a:buFont typeface="Arial" pitchFamily="34" charset="0"/>
              <a:buChar char="•"/>
            </a:pPr>
            <a:r>
              <a:rPr lang="en-US" sz="2000" dirty="0" smtClean="0">
                <a:solidFill>
                  <a:prstClr val="black"/>
                </a:solidFill>
              </a:rPr>
              <a:t>Developing </a:t>
            </a:r>
            <a:r>
              <a:rPr lang="en-US" sz="2000" dirty="0">
                <a:solidFill>
                  <a:prstClr val="black"/>
                </a:solidFill>
              </a:rPr>
              <a:t>Transformation Plans for your </a:t>
            </a:r>
            <a:r>
              <a:rPr lang="en-US" sz="2000" dirty="0" smtClean="0">
                <a:solidFill>
                  <a:prstClr val="black"/>
                </a:solidFill>
              </a:rPr>
              <a:t>Manufacturing Clients</a:t>
            </a:r>
          </a:p>
          <a:p>
            <a:pPr lvl="1"/>
            <a:r>
              <a:rPr lang="en-US" sz="2000" dirty="0" smtClean="0">
                <a:solidFill>
                  <a:prstClr val="black"/>
                </a:solidFill>
              </a:rPr>
              <a:t>How </a:t>
            </a:r>
            <a:r>
              <a:rPr lang="en-US" sz="2000" dirty="0">
                <a:solidFill>
                  <a:prstClr val="black"/>
                </a:solidFill>
              </a:rPr>
              <a:t>to move a company from </a:t>
            </a:r>
            <a:r>
              <a:rPr lang="en-US" sz="2000" dirty="0" smtClean="0">
                <a:solidFill>
                  <a:prstClr val="black"/>
                </a:solidFill>
              </a:rPr>
              <a:t>point “A” </a:t>
            </a:r>
            <a:r>
              <a:rPr lang="en-US" sz="2000" dirty="0">
                <a:solidFill>
                  <a:prstClr val="black"/>
                </a:solidFill>
              </a:rPr>
              <a:t>to </a:t>
            </a:r>
            <a:r>
              <a:rPr lang="en-US" sz="2000" dirty="0" smtClean="0">
                <a:solidFill>
                  <a:prstClr val="black"/>
                </a:solidFill>
              </a:rPr>
              <a:t>“B” resulting in new business opportunities, for example:</a:t>
            </a:r>
            <a:endParaRPr lang="en-US" sz="2000" dirty="0">
              <a:solidFill>
                <a:prstClr val="black"/>
              </a:solidFill>
            </a:endParaRPr>
          </a:p>
          <a:p>
            <a:pPr marL="1257300" lvl="2" indent="-342900">
              <a:buFont typeface="Calibri" pitchFamily="34" charset="0"/>
              <a:buChar char="—"/>
            </a:pPr>
            <a:r>
              <a:rPr lang="en-US" sz="2000" dirty="0" smtClean="0">
                <a:solidFill>
                  <a:prstClr val="black"/>
                </a:solidFill>
              </a:rPr>
              <a:t>Opening new domestic or international </a:t>
            </a:r>
            <a:r>
              <a:rPr lang="en-US" sz="2000" dirty="0">
                <a:solidFill>
                  <a:prstClr val="black"/>
                </a:solidFill>
              </a:rPr>
              <a:t>markets</a:t>
            </a:r>
          </a:p>
          <a:p>
            <a:pPr marL="1257300" lvl="2" indent="-342900">
              <a:buFont typeface="Calibri" pitchFamily="34" charset="0"/>
              <a:buChar char="—"/>
            </a:pPr>
            <a:r>
              <a:rPr lang="en-US" sz="2000" dirty="0" smtClean="0">
                <a:solidFill>
                  <a:prstClr val="black"/>
                </a:solidFill>
              </a:rPr>
              <a:t>Managing </a:t>
            </a:r>
            <a:r>
              <a:rPr lang="en-US" sz="2000" dirty="0">
                <a:solidFill>
                  <a:prstClr val="black"/>
                </a:solidFill>
              </a:rPr>
              <a:t>ownership changes</a:t>
            </a:r>
          </a:p>
          <a:p>
            <a:pPr marL="1257300" lvl="2" indent="-342900">
              <a:buFont typeface="Calibri" pitchFamily="34" charset="0"/>
              <a:buChar char="—"/>
            </a:pPr>
            <a:r>
              <a:rPr lang="en-US" sz="2000" dirty="0" smtClean="0">
                <a:solidFill>
                  <a:prstClr val="black"/>
                </a:solidFill>
              </a:rPr>
              <a:t>Adopting </a:t>
            </a:r>
            <a:r>
              <a:rPr lang="en-US" sz="2000" dirty="0">
                <a:solidFill>
                  <a:prstClr val="black"/>
                </a:solidFill>
              </a:rPr>
              <a:t>environmentally sustainable practices</a:t>
            </a:r>
          </a:p>
        </p:txBody>
      </p:sp>
      <p:sp>
        <p:nvSpPr>
          <p:cNvPr id="8" name="Title 1"/>
          <p:cNvSpPr txBox="1">
            <a:spLocks/>
          </p:cNvSpPr>
          <p:nvPr/>
        </p:nvSpPr>
        <p:spPr>
          <a:xfrm>
            <a:off x="685800" y="609600"/>
            <a:ext cx="8077200" cy="838200"/>
          </a:xfrm>
          <a:prstGeom prst="rect">
            <a:avLst/>
          </a:prstGeom>
        </p:spPr>
        <p:txBody>
          <a:bodyPr vert="horz" lIns="91440" tIns="45720" rIns="91440" bIns="45720" rtlCol="0" anchor="ctr">
            <a:normAutofit fontScale="60000" lnSpcReduction="20000"/>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3600" b="1" dirty="0">
                <a:solidFill>
                  <a:prstClr val="black"/>
                </a:solidFill>
              </a:rPr>
              <a:t>What does this mean for your center?</a:t>
            </a:r>
          </a:p>
          <a:p>
            <a:r>
              <a:rPr lang="en-US" sz="2800" dirty="0" smtClean="0">
                <a:solidFill>
                  <a:prstClr val="black"/>
                </a:solidFill>
              </a:rPr>
              <a:t/>
            </a:r>
            <a:br>
              <a:rPr lang="en-US" sz="2800" dirty="0" smtClean="0">
                <a:solidFill>
                  <a:prstClr val="black"/>
                </a:solidFill>
              </a:rPr>
            </a:br>
            <a:endParaRPr lang="en-US" sz="2800" dirty="0" smtClean="0">
              <a:solidFill>
                <a:prstClr val="black"/>
              </a:solidFill>
            </a:endParaRPr>
          </a:p>
        </p:txBody>
      </p:sp>
    </p:spTree>
    <p:extLst>
      <p:ext uri="{BB962C8B-B14F-4D97-AF65-F5344CB8AC3E}">
        <p14:creationId xmlns:p14="http://schemas.microsoft.com/office/powerpoint/2010/main" val="384994956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2209800" y="3200400"/>
            <a:ext cx="1752600" cy="1143000"/>
          </a:xfrm>
          <a:prstGeom prst="roundRect">
            <a:avLst/>
          </a:prstGeom>
          <a:solidFill>
            <a:srgbClr val="0573AE"/>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dirty="0" smtClean="0">
                <a:solidFill>
                  <a:prstClr val="white"/>
                </a:solidFill>
                <a:latin typeface="Arial Narrow"/>
                <a:cs typeface="Arial Narrow"/>
              </a:rPr>
              <a:t>Strategic Plan</a:t>
            </a:r>
            <a:endParaRPr lang="en-US" sz="2400" dirty="0">
              <a:solidFill>
                <a:prstClr val="white"/>
              </a:solidFill>
              <a:latin typeface="Arial Narrow"/>
              <a:cs typeface="Arial Narrow"/>
            </a:endParaRPr>
          </a:p>
        </p:txBody>
      </p:sp>
      <p:sp>
        <p:nvSpPr>
          <p:cNvPr id="5" name="Rounded Rectangle 4"/>
          <p:cNvSpPr/>
          <p:nvPr/>
        </p:nvSpPr>
        <p:spPr>
          <a:xfrm>
            <a:off x="4800600" y="3200400"/>
            <a:ext cx="1752600" cy="1143000"/>
          </a:xfrm>
          <a:prstGeom prst="roundRect">
            <a:avLst/>
          </a:prstGeom>
          <a:solidFill>
            <a:srgbClr val="0573AE"/>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dirty="0" smtClean="0">
                <a:solidFill>
                  <a:prstClr val="white"/>
                </a:solidFill>
                <a:latin typeface="Arial Narrow"/>
                <a:cs typeface="Arial Narrow"/>
              </a:rPr>
              <a:t>1-Year Operating Plan</a:t>
            </a:r>
            <a:endParaRPr lang="en-US" sz="2400" dirty="0">
              <a:solidFill>
                <a:prstClr val="white"/>
              </a:solidFill>
              <a:latin typeface="Arial Narrow"/>
              <a:cs typeface="Arial Narrow"/>
            </a:endParaRPr>
          </a:p>
        </p:txBody>
      </p:sp>
      <p:sp>
        <p:nvSpPr>
          <p:cNvPr id="8" name="Pentagon 7"/>
          <p:cNvSpPr/>
          <p:nvPr/>
        </p:nvSpPr>
        <p:spPr>
          <a:xfrm rot="3900866">
            <a:off x="2914977" y="2033260"/>
            <a:ext cx="2295190" cy="739663"/>
          </a:xfrm>
          <a:prstGeom prst="homePlate">
            <a:avLst/>
          </a:prstGeom>
          <a:solidFill>
            <a:schemeClr val="bg1"/>
          </a:solidFill>
          <a:ln w="63500" cap="flat" cmpd="sng" algn="ctr">
            <a:solidFill>
              <a:srgbClr val="0573AE"/>
            </a:solidFill>
            <a:prstDash val="solid"/>
            <a:round/>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b="1" dirty="0" smtClean="0">
                <a:solidFill>
                  <a:prstClr val="black"/>
                </a:solidFill>
                <a:latin typeface="Arial Narrow"/>
                <a:cs typeface="Arial Narrow"/>
              </a:rPr>
              <a:t>Innovation Plan</a:t>
            </a:r>
            <a:endParaRPr lang="en-US" sz="2400" b="1" dirty="0">
              <a:solidFill>
                <a:prstClr val="black"/>
              </a:solidFill>
              <a:latin typeface="Arial Narrow"/>
              <a:cs typeface="Arial Narrow"/>
            </a:endParaRPr>
          </a:p>
        </p:txBody>
      </p:sp>
      <p:sp>
        <p:nvSpPr>
          <p:cNvPr id="9" name="TextBox 8"/>
          <p:cNvSpPr txBox="1"/>
          <p:nvPr/>
        </p:nvSpPr>
        <p:spPr>
          <a:xfrm>
            <a:off x="533400" y="4715470"/>
            <a:ext cx="8305800" cy="1354217"/>
          </a:xfrm>
          <a:prstGeom prst="rect">
            <a:avLst/>
          </a:prstGeom>
          <a:noFill/>
        </p:spPr>
        <p:txBody>
          <a:bodyPr wrap="square" rtlCol="0">
            <a:spAutoFit/>
          </a:bodyPr>
          <a:lstStyle/>
          <a:p>
            <a:pPr marL="285750" indent="-285750">
              <a:spcAft>
                <a:spcPts val="600"/>
              </a:spcAft>
              <a:buFont typeface="Arial" pitchFamily="34" charset="0"/>
              <a:buChar char="•"/>
            </a:pPr>
            <a:r>
              <a:rPr lang="en-US" sz="2400" b="1" dirty="0" smtClean="0">
                <a:solidFill>
                  <a:prstClr val="black"/>
                </a:solidFill>
                <a:latin typeface="Arial Narrow"/>
                <a:cs typeface="Arial Narrow"/>
              </a:rPr>
              <a:t>Innovation Plan </a:t>
            </a:r>
            <a:r>
              <a:rPr lang="en-US" sz="2400" dirty="0" smtClean="0">
                <a:solidFill>
                  <a:prstClr val="black"/>
                </a:solidFill>
                <a:latin typeface="Arial Narrow"/>
                <a:cs typeface="Arial Narrow"/>
              </a:rPr>
              <a:t>is a hybrid of your strategic &amp; operating plans</a:t>
            </a:r>
          </a:p>
          <a:p>
            <a:pPr marL="285750" indent="-285750">
              <a:spcAft>
                <a:spcPts val="600"/>
              </a:spcAft>
              <a:buFont typeface="Arial" pitchFamily="34" charset="0"/>
              <a:buChar char="•"/>
            </a:pPr>
            <a:r>
              <a:rPr lang="en-US" sz="2400" dirty="0" smtClean="0">
                <a:solidFill>
                  <a:prstClr val="black"/>
                </a:solidFill>
                <a:latin typeface="Arial Narrow"/>
                <a:cs typeface="Arial Narrow"/>
              </a:rPr>
              <a:t>Focused on the transition to an </a:t>
            </a:r>
            <a:r>
              <a:rPr lang="en-US" sz="2400" b="1" dirty="0" smtClean="0">
                <a:solidFill>
                  <a:prstClr val="black"/>
                </a:solidFill>
                <a:latin typeface="Arial Narrow"/>
                <a:cs typeface="Arial Narrow"/>
              </a:rPr>
              <a:t>innovation practice </a:t>
            </a:r>
            <a:r>
              <a:rPr lang="en-US" sz="2400" dirty="0" smtClean="0">
                <a:solidFill>
                  <a:prstClr val="black"/>
                </a:solidFill>
                <a:latin typeface="Arial Narrow"/>
                <a:cs typeface="Arial Narrow"/>
              </a:rPr>
              <a:t>in your center</a:t>
            </a:r>
          </a:p>
          <a:p>
            <a:pPr marL="285750" indent="-285750">
              <a:spcAft>
                <a:spcPts val="600"/>
              </a:spcAft>
              <a:buFont typeface="Arial" pitchFamily="34" charset="0"/>
              <a:buChar char="•"/>
            </a:pPr>
            <a:r>
              <a:rPr lang="en-US" sz="2400" dirty="0" smtClean="0">
                <a:solidFill>
                  <a:prstClr val="black"/>
                </a:solidFill>
                <a:latin typeface="Arial Narrow"/>
                <a:cs typeface="Arial Narrow"/>
              </a:rPr>
              <a:t>Temporary plan to encourage the transition to innovation services</a:t>
            </a:r>
          </a:p>
        </p:txBody>
      </p:sp>
      <p:sp>
        <p:nvSpPr>
          <p:cNvPr id="10" name="Slide Number Placeholder 9"/>
          <p:cNvSpPr>
            <a:spLocks noGrp="1"/>
          </p:cNvSpPr>
          <p:nvPr>
            <p:ph type="sldNum" sz="quarter" idx="4"/>
          </p:nvPr>
        </p:nvSpPr>
        <p:spPr/>
        <p:txBody>
          <a:bodyPr/>
          <a:lstStyle/>
          <a:p>
            <a:fld id="{7C690F11-132E-E54B-AD6C-C5C68F5B319F}" type="slidenum">
              <a:rPr lang="en-US" sz="1800" b="1" smtClean="0">
                <a:solidFill>
                  <a:prstClr val="black">
                    <a:tint val="75000"/>
                  </a:prstClr>
                </a:solidFill>
                <a:latin typeface="Arial Narrow Bold" pitchFamily="34" charset="0"/>
                <a:cs typeface="Arial"/>
              </a:rPr>
              <a:pPr/>
              <a:t>9</a:t>
            </a:fld>
            <a:endParaRPr lang="en-US" sz="1800" b="1" dirty="0">
              <a:solidFill>
                <a:prstClr val="black">
                  <a:tint val="75000"/>
                </a:prstClr>
              </a:solidFill>
              <a:latin typeface="Arial Narrow Bold" pitchFamily="34" charset="0"/>
              <a:cs typeface="Arial"/>
            </a:endParaRPr>
          </a:p>
        </p:txBody>
      </p:sp>
      <p:sp>
        <p:nvSpPr>
          <p:cNvPr id="11" name="TextBox 10"/>
          <p:cNvSpPr txBox="1"/>
          <p:nvPr/>
        </p:nvSpPr>
        <p:spPr>
          <a:xfrm>
            <a:off x="890726" y="609600"/>
            <a:ext cx="7391400" cy="584775"/>
          </a:xfrm>
          <a:prstGeom prst="rect">
            <a:avLst/>
          </a:prstGeom>
          <a:noFill/>
        </p:spPr>
        <p:txBody>
          <a:bodyPr wrap="square" rtlCol="0">
            <a:spAutoFit/>
          </a:bodyPr>
          <a:lstStyle/>
          <a:p>
            <a:r>
              <a:rPr lang="en-US" sz="3200" b="1" dirty="0" smtClean="0">
                <a:solidFill>
                  <a:prstClr val="black"/>
                </a:solidFill>
                <a:latin typeface="Arial Narrow" pitchFamily="34" charset="0"/>
              </a:rPr>
              <a:t>How the Plans Fit Together</a:t>
            </a:r>
            <a:endParaRPr lang="en-US" sz="3200" b="1" dirty="0">
              <a:solidFill>
                <a:prstClr val="black"/>
              </a:solidFill>
              <a:latin typeface="Arial Narrow" pitchFamily="34" charset="0"/>
            </a:endParaRPr>
          </a:p>
        </p:txBody>
      </p:sp>
    </p:spTree>
    <p:extLst>
      <p:ext uri="{BB962C8B-B14F-4D97-AF65-F5344CB8AC3E}">
        <p14:creationId xmlns:p14="http://schemas.microsoft.com/office/powerpoint/2010/main" val="1497217626"/>
      </p:ext>
    </p:extLst>
  </p:cSld>
  <p:clrMapOvr>
    <a:masterClrMapping/>
  </p:clrMapOvr>
  <p:timing>
    <p:tnLst>
      <p:par>
        <p:cTn id="1" dur="indefinite" restart="never" nodeType="tmRoot"/>
      </p:par>
    </p:tnLst>
  </p:timing>
</p:sld>
</file>

<file path=ppt/theme/theme1.xml><?xml version="1.0" encoding="utf-8"?>
<a:theme xmlns:a="http://schemas.openxmlformats.org/drawingml/2006/main" name="NEW-MEP-Slide-Template-v3">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NEW-MEP-Slide-Template-v3.potx</Template>
  <TotalTime>660</TotalTime>
  <Words>3134</Words>
  <Application>Microsoft Office PowerPoint</Application>
  <PresentationFormat>On-screen Show (4:3)</PresentationFormat>
  <Paragraphs>335</Paragraphs>
  <Slides>32</Slides>
  <Notes>3</Notes>
  <HiddenSlides>0</HiddenSlides>
  <MMClips>0</MMClips>
  <ScaleCrop>false</ScaleCrop>
  <HeadingPairs>
    <vt:vector size="4" baseType="variant">
      <vt:variant>
        <vt:lpstr>Theme</vt:lpstr>
      </vt:variant>
      <vt:variant>
        <vt:i4>2</vt:i4>
      </vt:variant>
      <vt:variant>
        <vt:lpstr>Slide Titles</vt:lpstr>
      </vt:variant>
      <vt:variant>
        <vt:i4>32</vt:i4>
      </vt:variant>
    </vt:vector>
  </HeadingPairs>
  <TitlesOfParts>
    <vt:vector size="34" baseType="lpstr">
      <vt:lpstr>NEW-MEP-Slide-Template-v3</vt:lpstr>
      <vt:lpstr>Office Theme</vt:lpstr>
      <vt:lpstr>WELCOME   Informational Webinar – March 19, 2012  Federal Funding Opportunity: 2012-NIST-MEP-SD-AND-KY-01  National Institute of Standards and Technology (NIST) Manufacturing Extension Partnership (MEP)   Aimee Dobrzeniecki, Deputy Director, NIST MEP Bill Kinser, Director, Center Operations, NIST MEP Diane Henderson, Federal Program Officer, NIST MEP  </vt:lpstr>
      <vt:lpstr>PowerPoint Presentation</vt:lpstr>
      <vt:lpstr>Information Webinar Agenda</vt:lpstr>
      <vt:lpstr>Funding Opportunity Overview (1) </vt:lpstr>
      <vt:lpstr>Next Generation MEP Strategy</vt:lpstr>
      <vt:lpstr>MEP Program Evolution</vt:lpstr>
      <vt:lpstr>FY 2012 Focus: Making the MEP Innovation System a Reality</vt:lpstr>
      <vt:lpstr>PowerPoint Presentation</vt:lpstr>
      <vt:lpstr>PowerPoint Presentation</vt:lpstr>
      <vt:lpstr>PowerPoint Presentation</vt:lpstr>
      <vt:lpstr>PowerPoint Presentation</vt:lpstr>
      <vt:lpstr>PowerPoint Presentation</vt:lpstr>
      <vt:lpstr>PowerPoint Presentation</vt:lpstr>
      <vt:lpstr>National Innovation Marketplace (NIM)</vt:lpstr>
      <vt:lpstr>Funding Opportunity Overview (2) </vt:lpstr>
      <vt:lpstr>Funding Opportunity Overview (3)</vt:lpstr>
      <vt:lpstr>Funding Opportunity Overview (4) </vt:lpstr>
      <vt:lpstr>Application/Proposal Submission</vt:lpstr>
      <vt:lpstr> Application Package Details (1): </vt:lpstr>
      <vt:lpstr>Application Package Details (2):</vt:lpstr>
      <vt:lpstr>Application Package Details (3):</vt:lpstr>
      <vt:lpstr>Application Package Details (4):</vt:lpstr>
      <vt:lpstr>Application Package Details (5):</vt:lpstr>
      <vt:lpstr> Review Criteria: </vt:lpstr>
      <vt:lpstr>Selection Factors</vt:lpstr>
      <vt:lpstr>Review and Selection Process</vt:lpstr>
      <vt:lpstr>Review and Selection Process</vt:lpstr>
      <vt:lpstr>Award Administration Information</vt:lpstr>
      <vt:lpstr>Award Administration Information (2)</vt:lpstr>
      <vt:lpstr>Reporting Requirements</vt:lpstr>
      <vt:lpstr>Reporting Requirements (2)</vt:lpstr>
      <vt:lpstr>NIST MEP Points of Contacts Regarding this Funding Opportunity</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MEP Program Review Roger Kilmer, Director</dc:title>
  <dc:creator>Jaclyn Gardner</dc:creator>
  <cp:lastModifiedBy>Orellana, Cindy</cp:lastModifiedBy>
  <cp:revision>35</cp:revision>
  <dcterms:created xsi:type="dcterms:W3CDTF">2011-12-08T15:36:51Z</dcterms:created>
  <dcterms:modified xsi:type="dcterms:W3CDTF">2012-03-20T13:01:35Z</dcterms:modified>
</cp:coreProperties>
</file>