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2" r:id="rId7"/>
    <p:sldId id="260" r:id="rId8"/>
    <p:sldId id="264" r:id="rId9"/>
    <p:sldId id="261" r:id="rId10"/>
    <p:sldId id="262" r:id="rId11"/>
    <p:sldId id="263" r:id="rId12"/>
    <p:sldId id="265" r:id="rId13"/>
    <p:sldId id="266" r:id="rId14"/>
    <p:sldId id="267" r:id="rId15"/>
    <p:sldId id="278" r:id="rId16"/>
    <p:sldId id="277" r:id="rId17"/>
    <p:sldId id="273" r:id="rId18"/>
    <p:sldId id="276" r:id="rId19"/>
    <p:sldId id="268" r:id="rId20"/>
    <p:sldId id="269" r:id="rId21"/>
    <p:sldId id="270" r:id="rId22"/>
    <p:sldId id="271" r:id="rId23"/>
    <p:sldId id="274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00"/>
    <a:srgbClr val="0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DB0-5953-F741-9C44-0A37A601164C}" type="datetimeFigureOut">
              <a:rPr lang="en-US" smtClean="0"/>
              <a:t>9/28/11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B1C-1389-624D-B610-57D99E83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DB0-5953-F741-9C44-0A37A601164C}" type="datetimeFigureOut">
              <a:rPr lang="en-US" smtClean="0"/>
              <a:t>9/28/11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B1C-1389-624D-B610-57D99E83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DB0-5953-F741-9C44-0A37A601164C}" type="datetimeFigureOut">
              <a:rPr lang="en-US" smtClean="0"/>
              <a:t>9/28/11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B1C-1389-624D-B610-57D99E83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DB0-5953-F741-9C44-0A37A601164C}" type="datetimeFigureOut">
              <a:rPr lang="en-US" smtClean="0"/>
              <a:t>9/28/11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B1C-1389-624D-B610-57D99E83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0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DB0-5953-F741-9C44-0A37A601164C}" type="datetimeFigureOut">
              <a:rPr lang="en-US" smtClean="0"/>
              <a:t>9/28/11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B1C-1389-624D-B610-57D99E83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DB0-5953-F741-9C44-0A37A601164C}" type="datetimeFigureOut">
              <a:rPr lang="en-US" smtClean="0"/>
              <a:t>9/28/11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B1C-1389-624D-B610-57D99E83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5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DB0-5953-F741-9C44-0A37A601164C}" type="datetimeFigureOut">
              <a:rPr lang="en-US" smtClean="0"/>
              <a:t>9/28/11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B1C-1389-624D-B610-57D99E83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6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DB0-5953-F741-9C44-0A37A601164C}" type="datetimeFigureOut">
              <a:rPr lang="en-US" smtClean="0"/>
              <a:t>9/28/11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B1C-1389-624D-B610-57D99E83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DB0-5953-F741-9C44-0A37A601164C}" type="datetimeFigureOut">
              <a:rPr lang="en-US" smtClean="0"/>
              <a:t>9/28/11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B1C-1389-624D-B610-57D99E83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DB0-5953-F741-9C44-0A37A601164C}" type="datetimeFigureOut">
              <a:rPr lang="en-US" smtClean="0"/>
              <a:t>9/28/11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B1C-1389-624D-B610-57D99E83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5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DB0-5953-F741-9C44-0A37A601164C}" type="datetimeFigureOut">
              <a:rPr lang="en-US" smtClean="0"/>
              <a:t>9/28/11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B1C-1389-624D-B610-57D99E83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A6DB0-5953-F741-9C44-0A37A601164C}" type="datetimeFigureOut">
              <a:rPr lang="en-US" smtClean="0"/>
              <a:t>9/28/11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DB1C-1389-624D-B610-57D99E83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bdras@nist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TIF"/><Relationship Id="rId3" Type="http://schemas.openxmlformats.org/officeDocument/2006/relationships/image" Target="../media/image36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094" y="838013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rgbClr val="000000"/>
                </a:solidFill>
              </a:rPr>
              <a:t>Science Afternoon at </a:t>
            </a:r>
            <a:r>
              <a:rPr lang="en-US" sz="3600" b="1" dirty="0" smtClean="0">
                <a:solidFill>
                  <a:srgbClr val="000000"/>
                </a:solidFill>
              </a:rPr>
              <a:t>NIST</a:t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000000"/>
                </a:solidFill>
              </a:rPr>
              <a:t>Scanning Electron Microscopy (SEM)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529" y="2929964"/>
            <a:ext cx="8344647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Brad </a:t>
            </a:r>
            <a:r>
              <a:rPr lang="en-US" sz="2600" dirty="0" err="1" smtClean="0">
                <a:solidFill>
                  <a:srgbClr val="000000"/>
                </a:solidFill>
              </a:rPr>
              <a:t>Damazo</a:t>
            </a:r>
            <a:r>
              <a:rPr lang="en-US" sz="2600" dirty="0" smtClean="0">
                <a:solidFill>
                  <a:srgbClr val="000000"/>
                </a:solidFill>
              </a:rPr>
              <a:t>, </a:t>
            </a:r>
            <a:r>
              <a:rPr lang="en-US" sz="2600" dirty="0" err="1" smtClean="0">
                <a:solidFill>
                  <a:srgbClr val="000000"/>
                </a:solidFill>
              </a:rPr>
              <a:t>Prem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Kavuri</a:t>
            </a:r>
            <a:r>
              <a:rPr lang="en-US" sz="2600" dirty="0" smtClean="0">
                <a:solidFill>
                  <a:srgbClr val="000000"/>
                </a:solidFill>
              </a:rPr>
              <a:t>, Bin Ming, Kate Klein and Andras Vladar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Nanometer Scale Metrology Group</a:t>
            </a:r>
          </a:p>
          <a:p>
            <a:pPr>
              <a:spcBef>
                <a:spcPct val="0"/>
              </a:spcBef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Physical Measurement Laboratory</a:t>
            </a:r>
            <a:endParaRPr lang="en-US" sz="17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5353" y="599888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andras@nist.gov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096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Histogram Adjustment - Transfer Function</a:t>
            </a:r>
          </a:p>
        </p:txBody>
      </p:sp>
      <p:pic>
        <p:nvPicPr>
          <p:cNvPr id="52229" name="Picture 5" descr="C:\WINNT35\Profiles\vladar.000\Desktop\Linear auto correcte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6655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C:\WINNT35\Profiles\vladar.000\Desktop\Curve correcte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0838"/>
            <a:ext cx="36655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C:\WINNT35\Profiles\vladar.000\Desktop\Linear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995363"/>
            <a:ext cx="36655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C:\WINNT35\Profiles\vladar.000\Desktop\Log corrected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900363"/>
            <a:ext cx="36655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 descr="C:\WINNT35\Profiles\vladar.000\Desktop\Inv log corrected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4805363"/>
            <a:ext cx="36655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1" descr="C:\Documents and Settings\Administrator\Desktop\COURSE 2001\Course\Histogram + color\Step corrected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800600"/>
            <a:ext cx="36655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30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Fixing Colors with Histogram Adjustment</a:t>
            </a:r>
            <a:endParaRPr lang="en-US" sz="5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5" name="Picture 3" descr="C:\WINDOWS\Desktop\Course\JPGS\koa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01136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WINDOWS\Desktop\Course\JPGS\koal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2011363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:\Course\Histogram + color\Koala red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1371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:\Course\Histogram + color\Koala green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1371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D:\Course\Histogram + color\Koala blue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1371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C:\temp\Untitled-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1993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C:\temp\Untitled-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29200"/>
            <a:ext cx="19939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638800" y="6580188"/>
            <a:ext cx="3503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Original RGB images are from David Bright of NIST</a:t>
            </a:r>
          </a:p>
        </p:txBody>
      </p:sp>
    </p:spTree>
    <p:extLst>
      <p:ext uri="{BB962C8B-B14F-4D97-AF65-F5344CB8AC3E}">
        <p14:creationId xmlns:p14="http://schemas.microsoft.com/office/powerpoint/2010/main" val="27684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157940"/>
            <a:ext cx="8229600" cy="69476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Gray scale image                                       Binary version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8675" name="Picture 1027" descr="F:\CD\Course\Analysis\Sampl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900488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1028" descr="F:\CD\Course\Analysis\Binary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900488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437767" y="227045"/>
            <a:ext cx="8229600" cy="694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From Images to Measured Data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53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50292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Analysis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Result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700" dirty="0"/>
              <a:t>Particles</a:t>
            </a:r>
            <a:endParaRPr lang="en-US" dirty="0"/>
          </a:p>
        </p:txBody>
      </p:sp>
      <p:pic>
        <p:nvPicPr>
          <p:cNvPr id="29699" name="Picture 3" descr="F:\CD\Course\Analysis\Analysi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391477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F:\CD\Course\Analysis\Particle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438400"/>
            <a:ext cx="3900487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6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To Interpret Results: Human Mind Needed</a:t>
            </a:r>
            <a:endParaRPr lang="en-US"/>
          </a:p>
        </p:txBody>
      </p:sp>
      <p:pic>
        <p:nvPicPr>
          <p:cNvPr id="30724" name="Picture 1028" descr="F:\CD\Course\Analysis\Outlin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900488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1029" descr="F:\CD\Course\Analysis\Analysis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900488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8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73318" y="224117"/>
            <a:ext cx="8229600" cy="69476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Which one is Right?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 descr="Upper SE lower SE Low-lo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" y="1434370"/>
            <a:ext cx="9016566" cy="296879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3318" y="5121275"/>
            <a:ext cx="8791388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9728" tIns="54864" rIns="109728" bIns="54864">
            <a:spAutoFit/>
          </a:bodyPr>
          <a:lstStyle>
            <a:lvl1pPr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4927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6963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46238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9392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11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083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5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227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Same sample, different electron detectors upper SE, lower SE, low-loss BE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6902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73318" y="224117"/>
            <a:ext cx="8229600" cy="69476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3D SEM? Which is Correct? In or Out?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 descr="Wave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7" y="1143775"/>
            <a:ext cx="4204447" cy="4204447"/>
          </a:xfrm>
          <a:prstGeom prst="rect">
            <a:avLst/>
          </a:prstGeom>
        </p:spPr>
      </p:pic>
      <p:pic>
        <p:nvPicPr>
          <p:cNvPr id="4" name="Picture 3" descr="Wav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40" y="1143774"/>
            <a:ext cx="4204447" cy="42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2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Course\Monte Carlo\Xraymask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77" y="1048892"/>
            <a:ext cx="70294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73318" y="224117"/>
            <a:ext cx="8229600" cy="69476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3D SEM? Color SEM?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0699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949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Best Way to Interpret the Results</a:t>
            </a:r>
            <a:endParaRPr lang="en-US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572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SEM images are not height maps of the sample</a:t>
            </a:r>
          </a:p>
          <a:p>
            <a:r>
              <a:rPr lang="en-US" sz="2800" dirty="0" smtClean="0"/>
              <a:t>Instead of various fudge factor calculations, it is better put science to work</a:t>
            </a:r>
          </a:p>
          <a:p>
            <a:r>
              <a:rPr lang="en-US" sz="2800" dirty="0" smtClean="0"/>
              <a:t>Monte </a:t>
            </a:r>
            <a:r>
              <a:rPr lang="en-US" sz="2800" dirty="0"/>
              <a:t>Carlo </a:t>
            </a:r>
            <a:r>
              <a:rPr lang="en-US" sz="2800" dirty="0" smtClean="0"/>
              <a:t>modeling and simulation </a:t>
            </a:r>
            <a:r>
              <a:rPr lang="en-US" sz="2800" dirty="0"/>
              <a:t>finds the necessary </a:t>
            </a:r>
            <a:r>
              <a:rPr lang="en-US" sz="2800" dirty="0" smtClean="0"/>
              <a:t>parameters </a:t>
            </a:r>
            <a:r>
              <a:rPr lang="en-US" sz="2800" dirty="0"/>
              <a:t>to turn the intensity distribution into real sample geometry information</a:t>
            </a:r>
          </a:p>
          <a:p>
            <a:pPr lvl="1"/>
            <a:r>
              <a:rPr lang="en-US" sz="2300" dirty="0"/>
              <a:t>compensation for the geometry (edge, height, angle, etc.) and material contrast and charging</a:t>
            </a:r>
          </a:p>
          <a:p>
            <a:pPr lvl="1"/>
            <a:r>
              <a:rPr lang="en-US" sz="2300" dirty="0"/>
              <a:t>compute yield and trajectory changes of the SE &amp; BE signal due  to sample, sample chamber, detector and charging effects. Data Library</a:t>
            </a:r>
          </a:p>
          <a:p>
            <a:pPr lvl="1"/>
            <a:r>
              <a:rPr lang="en-US" sz="2300" dirty="0"/>
              <a:t>3-D rendering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2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Course\Monte Carlo\Radzimksy\CAuCuSi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475288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8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78" name="AutoShape 1122"/>
          <p:cNvSpPr>
            <a:spLocks noChangeArrowheads="1"/>
          </p:cNvSpPr>
          <p:nvPr/>
        </p:nvSpPr>
        <p:spPr bwMode="auto">
          <a:xfrm>
            <a:off x="4724400" y="2667000"/>
            <a:ext cx="4191000" cy="3048000"/>
          </a:xfrm>
          <a:prstGeom prst="flowChartAlternateProcess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731838" y="457200"/>
            <a:ext cx="7772400" cy="547688"/>
          </a:xfrm>
        </p:spPr>
        <p:txBody>
          <a:bodyPr lIns="109728" tIns="54864" rIns="109728" bIns="54864" anchor="t"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SEM and Imaging System</a:t>
            </a:r>
          </a:p>
        </p:txBody>
      </p:sp>
      <p:sp>
        <p:nvSpPr>
          <p:cNvPr id="4608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692275" y="6126163"/>
            <a:ext cx="6446838" cy="701675"/>
          </a:xfrm>
        </p:spPr>
        <p:txBody>
          <a:bodyPr lIns="109728" tIns="54864" rIns="109728" bIns="54864"/>
          <a:lstStyle/>
          <a:p>
            <a:pPr>
              <a:buFontTx/>
              <a:buNone/>
            </a:pPr>
            <a:r>
              <a:rPr lang="en-US" sz="2800" dirty="0"/>
              <a:t>SEM					</a:t>
            </a:r>
            <a:r>
              <a:rPr lang="en-US" sz="2800" dirty="0" smtClean="0"/>
              <a:t>              Computer</a:t>
            </a:r>
            <a:endParaRPr lang="en-US" sz="2800" dirty="0"/>
          </a:p>
        </p:txBody>
      </p:sp>
      <p:sp>
        <p:nvSpPr>
          <p:cNvPr id="46085" name="Rectangle 1029"/>
          <p:cNvSpPr>
            <a:spLocks noChangeArrowheads="1"/>
          </p:cNvSpPr>
          <p:nvPr/>
        </p:nvSpPr>
        <p:spPr bwMode="auto">
          <a:xfrm>
            <a:off x="715963" y="5410200"/>
            <a:ext cx="3810000" cy="53340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1030"/>
          <p:cNvSpPr>
            <a:spLocks noChangeArrowheads="1"/>
          </p:cNvSpPr>
          <p:nvPr/>
        </p:nvSpPr>
        <p:spPr bwMode="auto">
          <a:xfrm>
            <a:off x="1235075" y="5029200"/>
            <a:ext cx="28194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1031"/>
          <p:cNvSpPr txBox="1">
            <a:spLocks noChangeArrowheads="1"/>
          </p:cNvSpPr>
          <p:nvPr/>
        </p:nvSpPr>
        <p:spPr bwMode="auto">
          <a:xfrm>
            <a:off x="1905000" y="5532438"/>
            <a:ext cx="26670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367" tIns="39184" rIns="78367" bIns="39184">
            <a:spAutoFit/>
          </a:bodyPr>
          <a:lstStyle>
            <a:lvl1pPr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92113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782638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1747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5684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256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4828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400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3972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/>
              <a:t>Vibration isolation</a:t>
            </a:r>
            <a:endParaRPr lang="en-US" sz="1200"/>
          </a:p>
        </p:txBody>
      </p:sp>
      <p:sp>
        <p:nvSpPr>
          <p:cNvPr id="46088" name="Text Box 1032"/>
          <p:cNvSpPr txBox="1">
            <a:spLocks noChangeArrowheads="1"/>
          </p:cNvSpPr>
          <p:nvPr/>
        </p:nvSpPr>
        <p:spPr bwMode="auto">
          <a:xfrm>
            <a:off x="1722438" y="5078413"/>
            <a:ext cx="2743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367" tIns="39184" rIns="78367" bIns="39184">
            <a:spAutoFit/>
          </a:bodyPr>
          <a:lstStyle>
            <a:lvl1pPr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92113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782638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1747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5684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256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4828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400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3972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/>
              <a:t>Sample positioning stage</a:t>
            </a:r>
          </a:p>
        </p:txBody>
      </p:sp>
      <p:sp>
        <p:nvSpPr>
          <p:cNvPr id="46089" name="Rectangle 1033"/>
          <p:cNvSpPr>
            <a:spLocks noChangeArrowheads="1"/>
          </p:cNvSpPr>
          <p:nvPr/>
        </p:nvSpPr>
        <p:spPr bwMode="auto">
          <a:xfrm>
            <a:off x="2173288" y="4953000"/>
            <a:ext cx="854075" cy="76200"/>
          </a:xfrm>
          <a:prstGeom prst="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46090" name="Text Box 1034"/>
          <p:cNvSpPr txBox="1">
            <a:spLocks noChangeArrowheads="1"/>
          </p:cNvSpPr>
          <p:nvPr/>
        </p:nvSpPr>
        <p:spPr bwMode="auto">
          <a:xfrm>
            <a:off x="381000" y="4800600"/>
            <a:ext cx="762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367" tIns="39184" rIns="78367" bIns="39184">
            <a:spAutoFit/>
          </a:bodyPr>
          <a:lstStyle>
            <a:lvl1pPr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92113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782638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1747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5684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256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4828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400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3972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Sample</a:t>
            </a:r>
            <a:endParaRPr lang="en-US" sz="1300"/>
          </a:p>
        </p:txBody>
      </p:sp>
      <p:sp>
        <p:nvSpPr>
          <p:cNvPr id="46091" name="Text Box 1035"/>
          <p:cNvSpPr txBox="1">
            <a:spLocks noChangeArrowheads="1"/>
          </p:cNvSpPr>
          <p:nvPr/>
        </p:nvSpPr>
        <p:spPr bwMode="auto">
          <a:xfrm>
            <a:off x="960438" y="4435475"/>
            <a:ext cx="10366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367" tIns="39184" rIns="78367" bIns="39184">
            <a:spAutoFit/>
          </a:bodyPr>
          <a:lstStyle>
            <a:lvl1pPr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92113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782638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1747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5684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256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4828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400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3972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X &amp; Y scan</a:t>
            </a:r>
            <a:endParaRPr lang="en-US" sz="1300"/>
          </a:p>
        </p:txBody>
      </p:sp>
      <p:sp>
        <p:nvSpPr>
          <p:cNvPr id="46093" name="Rectangle 1037"/>
          <p:cNvSpPr>
            <a:spLocks noChangeArrowheads="1"/>
          </p:cNvSpPr>
          <p:nvPr/>
        </p:nvSpPr>
        <p:spPr bwMode="auto">
          <a:xfrm>
            <a:off x="295275" y="3200400"/>
            <a:ext cx="1554163" cy="457200"/>
          </a:xfrm>
          <a:prstGeom prst="rect">
            <a:avLst/>
          </a:prstGeom>
          <a:solidFill>
            <a:srgbClr val="0066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Text Box 1038"/>
          <p:cNvSpPr txBox="1">
            <a:spLocks noChangeArrowheads="1"/>
          </p:cNvSpPr>
          <p:nvPr/>
        </p:nvSpPr>
        <p:spPr bwMode="auto">
          <a:xfrm>
            <a:off x="104775" y="3268663"/>
            <a:ext cx="19827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367" tIns="39184" rIns="78367" bIns="39184">
            <a:spAutoFit/>
          </a:bodyPr>
          <a:lstStyle>
            <a:lvl1pPr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92113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782638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1747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5684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256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4828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400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3972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Signal detection</a:t>
            </a:r>
          </a:p>
        </p:txBody>
      </p:sp>
      <p:sp>
        <p:nvSpPr>
          <p:cNvPr id="46095" name="Rectangle 1039"/>
          <p:cNvSpPr>
            <a:spLocks noChangeArrowheads="1"/>
          </p:cNvSpPr>
          <p:nvPr/>
        </p:nvSpPr>
        <p:spPr bwMode="auto">
          <a:xfrm>
            <a:off x="1692275" y="1554163"/>
            <a:ext cx="1720850" cy="823912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Text Box 1040"/>
          <p:cNvSpPr txBox="1">
            <a:spLocks noChangeArrowheads="1"/>
          </p:cNvSpPr>
          <p:nvPr/>
        </p:nvSpPr>
        <p:spPr bwMode="auto">
          <a:xfrm>
            <a:off x="1817688" y="1252639"/>
            <a:ext cx="1462088" cy="101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367" tIns="39184" rIns="78367" bIns="39184">
            <a:spAutoFit/>
          </a:bodyPr>
          <a:lstStyle>
            <a:lvl1pPr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92113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782638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1747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5684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256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4828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400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3972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/>
              <a:t>Frame </a:t>
            </a:r>
            <a:r>
              <a:rPr lang="en-US" sz="1200" dirty="0" smtClean="0"/>
              <a:t>Grabber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Synchronization</a:t>
            </a:r>
            <a:r>
              <a:rPr lang="en-US" sz="2900" dirty="0" smtClean="0">
                <a:solidFill>
                  <a:schemeClr val="bg1"/>
                </a:solidFill>
              </a:rPr>
              <a:t> 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X </a:t>
            </a:r>
            <a:r>
              <a:rPr lang="en-US" sz="1000" dirty="0">
                <a:solidFill>
                  <a:schemeClr val="bg1"/>
                </a:solidFill>
              </a:rPr>
              <a:t>Y resolution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Temporary frame storage</a:t>
            </a:r>
          </a:p>
        </p:txBody>
      </p:sp>
      <p:sp>
        <p:nvSpPr>
          <p:cNvPr id="46097" name="Oval 1041"/>
          <p:cNvSpPr>
            <a:spLocks noChangeArrowheads="1"/>
          </p:cNvSpPr>
          <p:nvPr/>
        </p:nvSpPr>
        <p:spPr bwMode="auto">
          <a:xfrm>
            <a:off x="2530475" y="4022725"/>
            <a:ext cx="182563" cy="92075"/>
          </a:xfrm>
          <a:prstGeom prst="ellipse">
            <a:avLst/>
          </a:prstGeom>
          <a:solidFill>
            <a:srgbClr val="00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AutoShape 1042"/>
          <p:cNvSpPr>
            <a:spLocks noChangeArrowheads="1"/>
          </p:cNvSpPr>
          <p:nvPr/>
        </p:nvSpPr>
        <p:spPr bwMode="auto">
          <a:xfrm rot="5400000" flipH="1">
            <a:off x="2393157" y="4252118"/>
            <a:ext cx="457200" cy="182563"/>
          </a:xfrm>
          <a:prstGeom prst="flowChartOnlineStorage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Freeform 1043"/>
          <p:cNvSpPr>
            <a:spLocks/>
          </p:cNvSpPr>
          <p:nvPr/>
        </p:nvSpPr>
        <p:spPr bwMode="auto">
          <a:xfrm>
            <a:off x="2530475" y="4103688"/>
            <a:ext cx="182563" cy="190500"/>
          </a:xfrm>
          <a:custGeom>
            <a:avLst/>
            <a:gdLst>
              <a:gd name="T0" fmla="*/ 9 w 90"/>
              <a:gd name="T1" fmla="*/ 49 h 70"/>
              <a:gd name="T2" fmla="*/ 4 w 90"/>
              <a:gd name="T3" fmla="*/ 0 h 70"/>
              <a:gd name="T4" fmla="*/ 12 w 90"/>
              <a:gd name="T5" fmla="*/ 57 h 70"/>
              <a:gd name="T6" fmla="*/ 15 w 90"/>
              <a:gd name="T7" fmla="*/ 4 h 70"/>
              <a:gd name="T8" fmla="*/ 21 w 90"/>
              <a:gd name="T9" fmla="*/ 19 h 70"/>
              <a:gd name="T10" fmla="*/ 27 w 90"/>
              <a:gd name="T11" fmla="*/ 34 h 70"/>
              <a:gd name="T12" fmla="*/ 33 w 90"/>
              <a:gd name="T13" fmla="*/ 19 h 70"/>
              <a:gd name="T14" fmla="*/ 39 w 90"/>
              <a:gd name="T15" fmla="*/ 55 h 70"/>
              <a:gd name="T16" fmla="*/ 43 w 90"/>
              <a:gd name="T17" fmla="*/ 10 h 70"/>
              <a:gd name="T18" fmla="*/ 51 w 90"/>
              <a:gd name="T19" fmla="*/ 40 h 70"/>
              <a:gd name="T20" fmla="*/ 57 w 90"/>
              <a:gd name="T21" fmla="*/ 46 h 70"/>
              <a:gd name="T22" fmla="*/ 63 w 90"/>
              <a:gd name="T23" fmla="*/ 21 h 70"/>
              <a:gd name="T24" fmla="*/ 67 w 90"/>
              <a:gd name="T25" fmla="*/ 54 h 70"/>
              <a:gd name="T26" fmla="*/ 70 w 90"/>
              <a:gd name="T27" fmla="*/ 16 h 70"/>
              <a:gd name="T28" fmla="*/ 75 w 90"/>
              <a:gd name="T29" fmla="*/ 7 h 70"/>
              <a:gd name="T30" fmla="*/ 72 w 90"/>
              <a:gd name="T31" fmla="*/ 12 h 70"/>
              <a:gd name="T32" fmla="*/ 78 w 90"/>
              <a:gd name="T33" fmla="*/ 28 h 70"/>
              <a:gd name="T34" fmla="*/ 82 w 90"/>
              <a:gd name="T35" fmla="*/ 43 h 70"/>
              <a:gd name="T36" fmla="*/ 87 w 90"/>
              <a:gd name="T37" fmla="*/ 3 h 70"/>
              <a:gd name="T38" fmla="*/ 85 w 90"/>
              <a:gd name="T39" fmla="*/ 48 h 70"/>
              <a:gd name="T40" fmla="*/ 84 w 90"/>
              <a:gd name="T41" fmla="*/ 12 h 70"/>
              <a:gd name="T42" fmla="*/ 87 w 90"/>
              <a:gd name="T43" fmla="*/ 3 h 70"/>
              <a:gd name="T44" fmla="*/ 81 w 90"/>
              <a:gd name="T45" fmla="*/ 4 h 70"/>
              <a:gd name="T46" fmla="*/ 52 w 90"/>
              <a:gd name="T47" fmla="*/ 13 h 70"/>
              <a:gd name="T48" fmla="*/ 10 w 90"/>
              <a:gd name="T49" fmla="*/ 6 h 70"/>
              <a:gd name="T50" fmla="*/ 3 w 90"/>
              <a:gd name="T51" fmla="*/ 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0" h="70">
                <a:moveTo>
                  <a:pt x="9" y="49"/>
                </a:moveTo>
                <a:cubicBezTo>
                  <a:pt x="8" y="35"/>
                  <a:pt x="11" y="14"/>
                  <a:pt x="4" y="0"/>
                </a:cubicBezTo>
                <a:cubicBezTo>
                  <a:pt x="0" y="22"/>
                  <a:pt x="4" y="38"/>
                  <a:pt x="12" y="57"/>
                </a:cubicBezTo>
                <a:cubicBezTo>
                  <a:pt x="16" y="39"/>
                  <a:pt x="8" y="21"/>
                  <a:pt x="15" y="4"/>
                </a:cubicBezTo>
                <a:cubicBezTo>
                  <a:pt x="18" y="9"/>
                  <a:pt x="18" y="14"/>
                  <a:pt x="21" y="19"/>
                </a:cubicBezTo>
                <a:cubicBezTo>
                  <a:pt x="22" y="51"/>
                  <a:pt x="19" y="70"/>
                  <a:pt x="27" y="34"/>
                </a:cubicBezTo>
                <a:cubicBezTo>
                  <a:pt x="28" y="11"/>
                  <a:pt x="25" y="3"/>
                  <a:pt x="33" y="19"/>
                </a:cubicBezTo>
                <a:cubicBezTo>
                  <a:pt x="34" y="30"/>
                  <a:pt x="34" y="45"/>
                  <a:pt x="39" y="55"/>
                </a:cubicBezTo>
                <a:cubicBezTo>
                  <a:pt x="41" y="40"/>
                  <a:pt x="41" y="25"/>
                  <a:pt x="43" y="10"/>
                </a:cubicBezTo>
                <a:cubicBezTo>
                  <a:pt x="49" y="19"/>
                  <a:pt x="49" y="29"/>
                  <a:pt x="51" y="40"/>
                </a:cubicBezTo>
                <a:cubicBezTo>
                  <a:pt x="52" y="59"/>
                  <a:pt x="52" y="61"/>
                  <a:pt x="57" y="46"/>
                </a:cubicBezTo>
                <a:cubicBezTo>
                  <a:pt x="58" y="1"/>
                  <a:pt x="53" y="5"/>
                  <a:pt x="63" y="21"/>
                </a:cubicBezTo>
                <a:cubicBezTo>
                  <a:pt x="64" y="32"/>
                  <a:pt x="67" y="54"/>
                  <a:pt x="67" y="54"/>
                </a:cubicBezTo>
                <a:cubicBezTo>
                  <a:pt x="74" y="37"/>
                  <a:pt x="65" y="60"/>
                  <a:pt x="70" y="16"/>
                </a:cubicBezTo>
                <a:cubicBezTo>
                  <a:pt x="70" y="13"/>
                  <a:pt x="78" y="7"/>
                  <a:pt x="75" y="7"/>
                </a:cubicBezTo>
                <a:cubicBezTo>
                  <a:pt x="73" y="7"/>
                  <a:pt x="73" y="10"/>
                  <a:pt x="72" y="12"/>
                </a:cubicBezTo>
                <a:cubicBezTo>
                  <a:pt x="75" y="17"/>
                  <a:pt x="75" y="23"/>
                  <a:pt x="78" y="28"/>
                </a:cubicBezTo>
                <a:cubicBezTo>
                  <a:pt x="78" y="32"/>
                  <a:pt x="79" y="61"/>
                  <a:pt x="82" y="43"/>
                </a:cubicBezTo>
                <a:cubicBezTo>
                  <a:pt x="81" y="32"/>
                  <a:pt x="76" y="10"/>
                  <a:pt x="87" y="3"/>
                </a:cubicBezTo>
                <a:cubicBezTo>
                  <a:pt x="89" y="18"/>
                  <a:pt x="87" y="33"/>
                  <a:pt x="85" y="48"/>
                </a:cubicBezTo>
                <a:cubicBezTo>
                  <a:pt x="82" y="33"/>
                  <a:pt x="82" y="33"/>
                  <a:pt x="84" y="12"/>
                </a:cubicBezTo>
                <a:cubicBezTo>
                  <a:pt x="84" y="9"/>
                  <a:pt x="90" y="5"/>
                  <a:pt x="87" y="3"/>
                </a:cubicBezTo>
                <a:cubicBezTo>
                  <a:pt x="85" y="2"/>
                  <a:pt x="83" y="4"/>
                  <a:pt x="81" y="4"/>
                </a:cubicBezTo>
                <a:cubicBezTo>
                  <a:pt x="70" y="11"/>
                  <a:pt x="66" y="12"/>
                  <a:pt x="52" y="13"/>
                </a:cubicBezTo>
                <a:cubicBezTo>
                  <a:pt x="24" y="12"/>
                  <a:pt x="28" y="10"/>
                  <a:pt x="10" y="6"/>
                </a:cubicBezTo>
                <a:cubicBezTo>
                  <a:pt x="5" y="4"/>
                  <a:pt x="7" y="4"/>
                  <a:pt x="3" y="3"/>
                </a:cubicBezTo>
              </a:path>
            </a:pathLst>
          </a:custGeom>
          <a:solidFill>
            <a:srgbClr val="006699"/>
          </a:solidFill>
          <a:ln w="19050" cap="flat" cmpd="sng">
            <a:solidFill>
              <a:srgbClr val="0066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1044"/>
          <p:cNvSpPr>
            <a:spLocks noChangeShapeType="1"/>
          </p:cNvSpPr>
          <p:nvPr/>
        </p:nvSpPr>
        <p:spPr bwMode="auto">
          <a:xfrm flipV="1">
            <a:off x="2530475" y="4087813"/>
            <a:ext cx="1588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1045"/>
          <p:cNvSpPr>
            <a:spLocks noChangeShapeType="1"/>
          </p:cNvSpPr>
          <p:nvPr/>
        </p:nvSpPr>
        <p:spPr bwMode="auto">
          <a:xfrm flipV="1">
            <a:off x="2708275" y="4103688"/>
            <a:ext cx="3175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AutoShape 1046"/>
          <p:cNvSpPr>
            <a:spLocks noChangeArrowheads="1"/>
          </p:cNvSpPr>
          <p:nvPr/>
        </p:nvSpPr>
        <p:spPr bwMode="auto">
          <a:xfrm>
            <a:off x="2408238" y="3997325"/>
            <a:ext cx="411162" cy="514350"/>
          </a:xfrm>
          <a:prstGeom prst="flowChartMagneticDisk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Line 1047"/>
          <p:cNvSpPr>
            <a:spLocks noChangeShapeType="1"/>
          </p:cNvSpPr>
          <p:nvPr/>
        </p:nvSpPr>
        <p:spPr bwMode="auto">
          <a:xfrm>
            <a:off x="2620963" y="3276600"/>
            <a:ext cx="1587" cy="822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Line 1048"/>
          <p:cNvSpPr>
            <a:spLocks noChangeShapeType="1"/>
          </p:cNvSpPr>
          <p:nvPr/>
        </p:nvSpPr>
        <p:spPr bwMode="auto">
          <a:xfrm>
            <a:off x="2316163" y="3932238"/>
            <a:ext cx="1587" cy="547687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Line 1049"/>
          <p:cNvSpPr>
            <a:spLocks noChangeShapeType="1"/>
          </p:cNvSpPr>
          <p:nvPr/>
        </p:nvSpPr>
        <p:spPr bwMode="auto">
          <a:xfrm>
            <a:off x="2906713" y="3932238"/>
            <a:ext cx="1587" cy="547687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6" name="Line 1050"/>
          <p:cNvSpPr>
            <a:spLocks noChangeShapeType="1"/>
          </p:cNvSpPr>
          <p:nvPr/>
        </p:nvSpPr>
        <p:spPr bwMode="auto">
          <a:xfrm>
            <a:off x="2312988" y="4468813"/>
            <a:ext cx="274637" cy="274637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Line 1051"/>
          <p:cNvSpPr>
            <a:spLocks noChangeShapeType="1"/>
          </p:cNvSpPr>
          <p:nvPr/>
        </p:nvSpPr>
        <p:spPr bwMode="auto">
          <a:xfrm rot="5400000">
            <a:off x="2637632" y="4472781"/>
            <a:ext cx="273050" cy="274637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Line 1052"/>
          <p:cNvSpPr>
            <a:spLocks noChangeShapeType="1"/>
          </p:cNvSpPr>
          <p:nvPr/>
        </p:nvSpPr>
        <p:spPr bwMode="auto">
          <a:xfrm rot="21000000" flipH="1">
            <a:off x="2560638" y="4579938"/>
            <a:ext cx="90487" cy="36512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Rectangle 1053"/>
          <p:cNvSpPr>
            <a:spLocks noChangeArrowheads="1"/>
          </p:cNvSpPr>
          <p:nvPr/>
        </p:nvSpPr>
        <p:spPr bwMode="auto">
          <a:xfrm>
            <a:off x="1908175" y="4087813"/>
            <a:ext cx="366713" cy="549275"/>
          </a:xfrm>
          <a:prstGeom prst="rect">
            <a:avLst/>
          </a:prstGeom>
          <a:solidFill>
            <a:srgbClr val="FF9900"/>
          </a:solidFill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AutoShape 1054"/>
          <p:cNvSpPr>
            <a:spLocks noChangeArrowheads="1"/>
          </p:cNvSpPr>
          <p:nvPr/>
        </p:nvSpPr>
        <p:spPr bwMode="auto">
          <a:xfrm rot="17400000">
            <a:off x="2133601" y="4359275"/>
            <a:ext cx="182562" cy="6238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Rectangle 1055"/>
          <p:cNvSpPr>
            <a:spLocks noChangeArrowheads="1"/>
          </p:cNvSpPr>
          <p:nvPr/>
        </p:nvSpPr>
        <p:spPr bwMode="auto">
          <a:xfrm>
            <a:off x="2955925" y="4087813"/>
            <a:ext cx="366713" cy="549275"/>
          </a:xfrm>
          <a:prstGeom prst="rect">
            <a:avLst/>
          </a:prstGeom>
          <a:solidFill>
            <a:srgbClr val="FF9900"/>
          </a:solidFill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AutoShape 1056"/>
          <p:cNvSpPr>
            <a:spLocks noChangeArrowheads="1"/>
          </p:cNvSpPr>
          <p:nvPr/>
        </p:nvSpPr>
        <p:spPr bwMode="auto">
          <a:xfrm rot="4200000">
            <a:off x="2910682" y="4358481"/>
            <a:ext cx="182562" cy="6254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Rectangle 1057"/>
          <p:cNvSpPr>
            <a:spLocks noChangeArrowheads="1"/>
          </p:cNvSpPr>
          <p:nvPr/>
        </p:nvSpPr>
        <p:spPr bwMode="auto">
          <a:xfrm>
            <a:off x="2057400" y="4468813"/>
            <a:ext cx="182563" cy="182562"/>
          </a:xfrm>
          <a:prstGeom prst="rect">
            <a:avLst/>
          </a:prstGeom>
          <a:solidFill>
            <a:srgbClr val="FF9900"/>
          </a:solidFill>
          <a:ln w="12700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Rectangle 1058"/>
          <p:cNvSpPr>
            <a:spLocks noChangeArrowheads="1"/>
          </p:cNvSpPr>
          <p:nvPr/>
        </p:nvSpPr>
        <p:spPr bwMode="auto">
          <a:xfrm>
            <a:off x="1935163" y="4446588"/>
            <a:ext cx="182562" cy="182562"/>
          </a:xfrm>
          <a:prstGeom prst="rect">
            <a:avLst/>
          </a:prstGeom>
          <a:solidFill>
            <a:srgbClr val="FF9900"/>
          </a:solidFill>
          <a:ln w="12700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Rectangle 1059"/>
          <p:cNvSpPr>
            <a:spLocks noChangeArrowheads="1"/>
          </p:cNvSpPr>
          <p:nvPr/>
        </p:nvSpPr>
        <p:spPr bwMode="auto">
          <a:xfrm>
            <a:off x="3108325" y="4430713"/>
            <a:ext cx="184150" cy="182562"/>
          </a:xfrm>
          <a:prstGeom prst="rect">
            <a:avLst/>
          </a:prstGeom>
          <a:solidFill>
            <a:srgbClr val="FF9900"/>
          </a:solidFill>
          <a:ln w="12700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Rectangle 1060"/>
          <p:cNvSpPr>
            <a:spLocks noChangeArrowheads="1"/>
          </p:cNvSpPr>
          <p:nvPr/>
        </p:nvSpPr>
        <p:spPr bwMode="auto">
          <a:xfrm>
            <a:off x="2982913" y="4449763"/>
            <a:ext cx="182562" cy="182562"/>
          </a:xfrm>
          <a:prstGeom prst="rect">
            <a:avLst/>
          </a:prstGeom>
          <a:solidFill>
            <a:srgbClr val="FF9900"/>
          </a:solidFill>
          <a:ln w="12700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Line 1061"/>
          <p:cNvSpPr>
            <a:spLocks noChangeShapeType="1"/>
          </p:cNvSpPr>
          <p:nvPr/>
        </p:nvSpPr>
        <p:spPr bwMode="auto">
          <a:xfrm flipH="1">
            <a:off x="2430463" y="3565525"/>
            <a:ext cx="182562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Line 1062"/>
          <p:cNvSpPr>
            <a:spLocks noChangeShapeType="1"/>
          </p:cNvSpPr>
          <p:nvPr/>
        </p:nvSpPr>
        <p:spPr bwMode="auto">
          <a:xfrm flipH="1">
            <a:off x="2628900" y="3565525"/>
            <a:ext cx="182563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9" name="Rectangle 1063"/>
          <p:cNvSpPr>
            <a:spLocks noChangeArrowheads="1"/>
          </p:cNvSpPr>
          <p:nvPr/>
        </p:nvSpPr>
        <p:spPr bwMode="auto">
          <a:xfrm>
            <a:off x="2857500" y="3932238"/>
            <a:ext cx="92075" cy="90487"/>
          </a:xfrm>
          <a:prstGeom prst="rect">
            <a:avLst/>
          </a:prstGeom>
          <a:solidFill>
            <a:srgbClr val="663300"/>
          </a:solidFill>
          <a:ln w="12700">
            <a:solidFill>
              <a:srgbClr val="66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0" name="Rectangle 1064"/>
          <p:cNvSpPr>
            <a:spLocks noChangeArrowheads="1"/>
          </p:cNvSpPr>
          <p:nvPr/>
        </p:nvSpPr>
        <p:spPr bwMode="auto">
          <a:xfrm>
            <a:off x="2270125" y="3932238"/>
            <a:ext cx="92075" cy="90487"/>
          </a:xfrm>
          <a:prstGeom prst="rect">
            <a:avLst/>
          </a:prstGeom>
          <a:solidFill>
            <a:srgbClr val="663300"/>
          </a:solidFill>
          <a:ln w="12700">
            <a:solidFill>
              <a:srgbClr val="66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AutoShape 1065"/>
          <p:cNvSpPr>
            <a:spLocks noChangeArrowheads="1"/>
          </p:cNvSpPr>
          <p:nvPr/>
        </p:nvSpPr>
        <p:spPr bwMode="auto">
          <a:xfrm rot="5400000">
            <a:off x="1999457" y="3631406"/>
            <a:ext cx="184150" cy="547687"/>
          </a:xfrm>
          <a:prstGeom prst="can">
            <a:avLst>
              <a:gd name="adj" fmla="val 25556"/>
            </a:avLst>
          </a:prstGeom>
          <a:gradFill rotWithShape="0">
            <a:gsLst>
              <a:gs pos="0">
                <a:srgbClr val="006699"/>
              </a:gs>
              <a:gs pos="50000">
                <a:srgbClr val="006699">
                  <a:gamma/>
                  <a:shade val="46275"/>
                  <a:invGamma/>
                </a:srgbClr>
              </a:gs>
              <a:gs pos="100000">
                <a:srgbClr val="0066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AutoShape 1066"/>
          <p:cNvSpPr>
            <a:spLocks noChangeArrowheads="1"/>
          </p:cNvSpPr>
          <p:nvPr/>
        </p:nvSpPr>
        <p:spPr bwMode="auto">
          <a:xfrm rot="16200000">
            <a:off x="3032920" y="3634581"/>
            <a:ext cx="182562" cy="549275"/>
          </a:xfrm>
          <a:prstGeom prst="can">
            <a:avLst>
              <a:gd name="adj" fmla="val 25853"/>
            </a:avLst>
          </a:prstGeom>
          <a:gradFill rotWithShape="0">
            <a:gsLst>
              <a:gs pos="0">
                <a:srgbClr val="006699"/>
              </a:gs>
              <a:gs pos="50000">
                <a:srgbClr val="006699">
                  <a:gamma/>
                  <a:shade val="46275"/>
                  <a:invGamma/>
                </a:srgbClr>
              </a:gs>
              <a:gs pos="100000">
                <a:srgbClr val="0066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3" name="Line 1067"/>
          <p:cNvSpPr>
            <a:spLocks noChangeShapeType="1"/>
          </p:cNvSpPr>
          <p:nvPr/>
        </p:nvSpPr>
        <p:spPr bwMode="auto">
          <a:xfrm flipV="1">
            <a:off x="2620963" y="3268663"/>
            <a:ext cx="1587" cy="2746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Line 1068"/>
          <p:cNvSpPr>
            <a:spLocks noChangeShapeType="1"/>
          </p:cNvSpPr>
          <p:nvPr/>
        </p:nvSpPr>
        <p:spPr bwMode="auto">
          <a:xfrm flipV="1">
            <a:off x="1812925" y="4441825"/>
            <a:ext cx="731838" cy="920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Text Box 1069"/>
          <p:cNvSpPr txBox="1">
            <a:spLocks noChangeArrowheads="1"/>
          </p:cNvSpPr>
          <p:nvPr/>
        </p:nvSpPr>
        <p:spPr bwMode="auto">
          <a:xfrm>
            <a:off x="503238" y="4198938"/>
            <a:ext cx="12795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367" tIns="39184" rIns="78367" bIns="39184">
            <a:spAutoFit/>
          </a:bodyPr>
          <a:lstStyle>
            <a:lvl1pPr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92113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782638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1747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568450" defTabSz="782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256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4828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400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397250" defTabSz="782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Focusing lens</a:t>
            </a:r>
            <a:endParaRPr lang="en-US" sz="1300"/>
          </a:p>
        </p:txBody>
      </p:sp>
      <p:sp>
        <p:nvSpPr>
          <p:cNvPr id="46126" name="Line 1070"/>
          <p:cNvSpPr>
            <a:spLocks noChangeShapeType="1"/>
          </p:cNvSpPr>
          <p:nvPr/>
        </p:nvSpPr>
        <p:spPr bwMode="auto">
          <a:xfrm>
            <a:off x="1493838" y="4351338"/>
            <a:ext cx="547687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7" name="Line 1071"/>
          <p:cNvSpPr>
            <a:spLocks noChangeShapeType="1"/>
          </p:cNvSpPr>
          <p:nvPr/>
        </p:nvSpPr>
        <p:spPr bwMode="auto">
          <a:xfrm>
            <a:off x="1173163" y="3657600"/>
            <a:ext cx="1587" cy="274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8" name="Line 1072"/>
          <p:cNvSpPr>
            <a:spLocks noChangeShapeType="1"/>
          </p:cNvSpPr>
          <p:nvPr/>
        </p:nvSpPr>
        <p:spPr bwMode="auto">
          <a:xfrm>
            <a:off x="1173163" y="3924300"/>
            <a:ext cx="6397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9" name="Line 1073"/>
          <p:cNvSpPr>
            <a:spLocks noChangeShapeType="1"/>
          </p:cNvSpPr>
          <p:nvPr/>
        </p:nvSpPr>
        <p:spPr bwMode="auto">
          <a:xfrm flipV="1">
            <a:off x="1173163" y="3657600"/>
            <a:ext cx="1587" cy="274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Line 1074"/>
          <p:cNvSpPr>
            <a:spLocks noChangeShapeType="1"/>
          </p:cNvSpPr>
          <p:nvPr/>
        </p:nvSpPr>
        <p:spPr bwMode="auto">
          <a:xfrm flipH="1">
            <a:off x="1855788" y="3390900"/>
            <a:ext cx="16462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1" name="Line 1075"/>
          <p:cNvSpPr>
            <a:spLocks noChangeShapeType="1"/>
          </p:cNvSpPr>
          <p:nvPr/>
        </p:nvSpPr>
        <p:spPr bwMode="auto">
          <a:xfrm>
            <a:off x="3502025" y="3387725"/>
            <a:ext cx="1588" cy="523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2" name="Line 1076"/>
          <p:cNvSpPr>
            <a:spLocks noChangeShapeType="1"/>
          </p:cNvSpPr>
          <p:nvPr/>
        </p:nvSpPr>
        <p:spPr bwMode="auto">
          <a:xfrm>
            <a:off x="3402013" y="3905250"/>
            <a:ext cx="1063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3" name="Line 1077"/>
          <p:cNvSpPr>
            <a:spLocks noChangeShapeType="1"/>
          </p:cNvSpPr>
          <p:nvPr/>
        </p:nvSpPr>
        <p:spPr bwMode="auto">
          <a:xfrm flipV="1">
            <a:off x="2620963" y="3260725"/>
            <a:ext cx="1587" cy="2746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4" name="Line 1078"/>
          <p:cNvSpPr>
            <a:spLocks noChangeShapeType="1"/>
          </p:cNvSpPr>
          <p:nvPr/>
        </p:nvSpPr>
        <p:spPr bwMode="auto">
          <a:xfrm flipH="1">
            <a:off x="2505075" y="4751388"/>
            <a:ext cx="17463" cy="50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5" name="Line 1079"/>
          <p:cNvSpPr>
            <a:spLocks noChangeShapeType="1"/>
          </p:cNvSpPr>
          <p:nvPr/>
        </p:nvSpPr>
        <p:spPr bwMode="auto">
          <a:xfrm rot="19200000" flipH="1">
            <a:off x="2703513" y="4752975"/>
            <a:ext cx="17462" cy="50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6" name="AutoShape 1080"/>
          <p:cNvSpPr>
            <a:spLocks noChangeArrowheads="1"/>
          </p:cNvSpPr>
          <p:nvPr/>
        </p:nvSpPr>
        <p:spPr bwMode="auto">
          <a:xfrm>
            <a:off x="2530475" y="2895600"/>
            <a:ext cx="182563" cy="365125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7" name="Text Box 1081"/>
          <p:cNvSpPr txBox="1">
            <a:spLocks noChangeArrowheads="1"/>
          </p:cNvSpPr>
          <p:nvPr/>
        </p:nvSpPr>
        <p:spPr bwMode="auto">
          <a:xfrm>
            <a:off x="2911475" y="2832100"/>
            <a:ext cx="15541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>
            <a:lvl1pPr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4927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6963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46238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9392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11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083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5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227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FE electron gun</a:t>
            </a:r>
          </a:p>
        </p:txBody>
      </p:sp>
      <p:sp>
        <p:nvSpPr>
          <p:cNvPr id="46138" name="Line 1082"/>
          <p:cNvSpPr>
            <a:spLocks noChangeShapeType="1"/>
          </p:cNvSpPr>
          <p:nvPr/>
        </p:nvSpPr>
        <p:spPr bwMode="auto">
          <a:xfrm flipV="1">
            <a:off x="2716213" y="2963863"/>
            <a:ext cx="274637" cy="920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1" name="Line 1085"/>
          <p:cNvSpPr>
            <a:spLocks noChangeShapeType="1"/>
          </p:cNvSpPr>
          <p:nvPr/>
        </p:nvSpPr>
        <p:spPr bwMode="auto">
          <a:xfrm flipV="1">
            <a:off x="4283075" y="4846638"/>
            <a:ext cx="1588" cy="5476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2" name="Line 1086"/>
          <p:cNvSpPr>
            <a:spLocks noChangeShapeType="1"/>
          </p:cNvSpPr>
          <p:nvPr/>
        </p:nvSpPr>
        <p:spPr bwMode="auto">
          <a:xfrm flipV="1">
            <a:off x="4283075" y="2811463"/>
            <a:ext cx="1588" cy="27463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3" name="Line 1087"/>
          <p:cNvSpPr>
            <a:spLocks noChangeShapeType="1"/>
          </p:cNvSpPr>
          <p:nvPr/>
        </p:nvSpPr>
        <p:spPr bwMode="auto">
          <a:xfrm flipH="1">
            <a:off x="2179638" y="2830513"/>
            <a:ext cx="2103437" cy="15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4" name="Line 1088"/>
          <p:cNvSpPr>
            <a:spLocks noChangeShapeType="1"/>
          </p:cNvSpPr>
          <p:nvPr/>
        </p:nvSpPr>
        <p:spPr bwMode="auto">
          <a:xfrm>
            <a:off x="2198688" y="2830513"/>
            <a:ext cx="1587" cy="914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5" name="Line 1089"/>
          <p:cNvSpPr>
            <a:spLocks noChangeShapeType="1"/>
          </p:cNvSpPr>
          <p:nvPr/>
        </p:nvSpPr>
        <p:spPr bwMode="auto">
          <a:xfrm flipH="1">
            <a:off x="1562100" y="3749675"/>
            <a:ext cx="639763" cy="15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6" name="Line 1090"/>
          <p:cNvSpPr>
            <a:spLocks noChangeShapeType="1"/>
          </p:cNvSpPr>
          <p:nvPr/>
        </p:nvSpPr>
        <p:spPr bwMode="auto">
          <a:xfrm flipV="1">
            <a:off x="1082675" y="4754563"/>
            <a:ext cx="1588" cy="63976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7" name="Line 1091"/>
          <p:cNvSpPr>
            <a:spLocks noChangeShapeType="1"/>
          </p:cNvSpPr>
          <p:nvPr/>
        </p:nvSpPr>
        <p:spPr bwMode="auto">
          <a:xfrm>
            <a:off x="1082675" y="4754563"/>
            <a:ext cx="457200" cy="15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8" name="Line 1092"/>
          <p:cNvSpPr>
            <a:spLocks noChangeShapeType="1"/>
          </p:cNvSpPr>
          <p:nvPr/>
        </p:nvSpPr>
        <p:spPr bwMode="auto">
          <a:xfrm>
            <a:off x="1554163" y="3749675"/>
            <a:ext cx="1587" cy="5476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9" name="Line 1093"/>
          <p:cNvSpPr>
            <a:spLocks noChangeShapeType="1"/>
          </p:cNvSpPr>
          <p:nvPr/>
        </p:nvSpPr>
        <p:spPr bwMode="auto">
          <a:xfrm>
            <a:off x="1550988" y="4389438"/>
            <a:ext cx="1587" cy="904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0" name="Line 1094"/>
          <p:cNvSpPr>
            <a:spLocks noChangeShapeType="1"/>
          </p:cNvSpPr>
          <p:nvPr/>
        </p:nvSpPr>
        <p:spPr bwMode="auto">
          <a:xfrm flipV="1">
            <a:off x="1539875" y="4664075"/>
            <a:ext cx="1588" cy="904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1" name="Text Box 1095"/>
          <p:cNvSpPr txBox="1">
            <a:spLocks noChangeArrowheads="1"/>
          </p:cNvSpPr>
          <p:nvPr/>
        </p:nvSpPr>
        <p:spPr bwMode="auto">
          <a:xfrm>
            <a:off x="3551238" y="2603500"/>
            <a:ext cx="10048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>
            <a:lvl1pPr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4927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6963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46238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9392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11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083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5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227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Vacuum</a:t>
            </a:r>
          </a:p>
        </p:txBody>
      </p:sp>
      <p:sp>
        <p:nvSpPr>
          <p:cNvPr id="46152" name="Freeform 1096"/>
          <p:cNvSpPr>
            <a:spLocks/>
          </p:cNvSpPr>
          <p:nvPr/>
        </p:nvSpPr>
        <p:spPr bwMode="auto">
          <a:xfrm>
            <a:off x="2590800" y="4564063"/>
            <a:ext cx="88900" cy="385762"/>
          </a:xfrm>
          <a:custGeom>
            <a:avLst/>
            <a:gdLst>
              <a:gd name="T0" fmla="*/ 0 w 48"/>
              <a:gd name="T1" fmla="*/ 192 h 192"/>
              <a:gd name="T2" fmla="*/ 48 w 48"/>
              <a:gd name="T3" fmla="*/ 144 h 192"/>
              <a:gd name="T4" fmla="*/ 0 w 48"/>
              <a:gd name="T5" fmla="*/ 48 h 192"/>
              <a:gd name="T6" fmla="*/ 48 w 48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192">
                <a:moveTo>
                  <a:pt x="0" y="192"/>
                </a:moveTo>
                <a:cubicBezTo>
                  <a:pt x="24" y="180"/>
                  <a:pt x="48" y="168"/>
                  <a:pt x="48" y="144"/>
                </a:cubicBezTo>
                <a:cubicBezTo>
                  <a:pt x="48" y="120"/>
                  <a:pt x="0" y="72"/>
                  <a:pt x="0" y="48"/>
                </a:cubicBezTo>
                <a:cubicBezTo>
                  <a:pt x="0" y="24"/>
                  <a:pt x="40" y="8"/>
                  <a:pt x="48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3" name="Freeform 1097"/>
          <p:cNvSpPr>
            <a:spLocks/>
          </p:cNvSpPr>
          <p:nvPr/>
        </p:nvSpPr>
        <p:spPr bwMode="auto">
          <a:xfrm>
            <a:off x="2349500" y="3895725"/>
            <a:ext cx="263525" cy="127000"/>
          </a:xfrm>
          <a:custGeom>
            <a:avLst/>
            <a:gdLst>
              <a:gd name="T0" fmla="*/ 0 w 144"/>
              <a:gd name="T1" fmla="*/ 8 h 56"/>
              <a:gd name="T2" fmla="*/ 96 w 144"/>
              <a:gd name="T3" fmla="*/ 8 h 56"/>
              <a:gd name="T4" fmla="*/ 144 w 144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56">
                <a:moveTo>
                  <a:pt x="0" y="8"/>
                </a:moveTo>
                <a:cubicBezTo>
                  <a:pt x="36" y="4"/>
                  <a:pt x="72" y="0"/>
                  <a:pt x="96" y="8"/>
                </a:cubicBezTo>
                <a:cubicBezTo>
                  <a:pt x="120" y="16"/>
                  <a:pt x="132" y="36"/>
                  <a:pt x="144" y="5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4" name="Freeform 1098"/>
          <p:cNvSpPr>
            <a:spLocks/>
          </p:cNvSpPr>
          <p:nvPr/>
        </p:nvSpPr>
        <p:spPr bwMode="auto">
          <a:xfrm rot="16200000">
            <a:off x="2661444" y="3840956"/>
            <a:ext cx="146050" cy="287338"/>
          </a:xfrm>
          <a:custGeom>
            <a:avLst/>
            <a:gdLst>
              <a:gd name="T0" fmla="*/ 0 w 144"/>
              <a:gd name="T1" fmla="*/ 8 h 56"/>
              <a:gd name="T2" fmla="*/ 96 w 144"/>
              <a:gd name="T3" fmla="*/ 8 h 56"/>
              <a:gd name="T4" fmla="*/ 144 w 144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56">
                <a:moveTo>
                  <a:pt x="0" y="8"/>
                </a:moveTo>
                <a:cubicBezTo>
                  <a:pt x="36" y="4"/>
                  <a:pt x="72" y="0"/>
                  <a:pt x="96" y="8"/>
                </a:cubicBezTo>
                <a:cubicBezTo>
                  <a:pt x="120" y="16"/>
                  <a:pt x="132" y="36"/>
                  <a:pt x="144" y="5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5" name="Line 1099"/>
          <p:cNvSpPr>
            <a:spLocks noChangeShapeType="1"/>
          </p:cNvSpPr>
          <p:nvPr/>
        </p:nvSpPr>
        <p:spPr bwMode="auto">
          <a:xfrm flipV="1">
            <a:off x="4283075" y="3082925"/>
            <a:ext cx="1588" cy="2730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6" name="Line 1100"/>
          <p:cNvSpPr>
            <a:spLocks noChangeShapeType="1"/>
          </p:cNvSpPr>
          <p:nvPr/>
        </p:nvSpPr>
        <p:spPr bwMode="auto">
          <a:xfrm flipV="1">
            <a:off x="4283075" y="3292475"/>
            <a:ext cx="1588" cy="2730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7" name="Line 1101"/>
          <p:cNvSpPr>
            <a:spLocks noChangeShapeType="1"/>
          </p:cNvSpPr>
          <p:nvPr/>
        </p:nvSpPr>
        <p:spPr bwMode="auto">
          <a:xfrm flipV="1">
            <a:off x="4283075" y="3562350"/>
            <a:ext cx="1588" cy="27463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8" name="Line 1102"/>
          <p:cNvSpPr>
            <a:spLocks noChangeShapeType="1"/>
          </p:cNvSpPr>
          <p:nvPr/>
        </p:nvSpPr>
        <p:spPr bwMode="auto">
          <a:xfrm flipV="1">
            <a:off x="4283075" y="3844925"/>
            <a:ext cx="1588" cy="2730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9" name="Line 1103"/>
          <p:cNvSpPr>
            <a:spLocks noChangeShapeType="1"/>
          </p:cNvSpPr>
          <p:nvPr/>
        </p:nvSpPr>
        <p:spPr bwMode="auto">
          <a:xfrm flipV="1">
            <a:off x="4283075" y="4114800"/>
            <a:ext cx="1588" cy="27463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0" name="Line 1104"/>
          <p:cNvSpPr>
            <a:spLocks noChangeShapeType="1"/>
          </p:cNvSpPr>
          <p:nvPr/>
        </p:nvSpPr>
        <p:spPr bwMode="auto">
          <a:xfrm flipV="1">
            <a:off x="4283075" y="4392613"/>
            <a:ext cx="1588" cy="27463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1" name="Line 1105"/>
          <p:cNvSpPr>
            <a:spLocks noChangeShapeType="1"/>
          </p:cNvSpPr>
          <p:nvPr/>
        </p:nvSpPr>
        <p:spPr bwMode="auto">
          <a:xfrm flipV="1">
            <a:off x="4283075" y="4664075"/>
            <a:ext cx="1588" cy="2730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2" name="Line 1106"/>
          <p:cNvSpPr>
            <a:spLocks noChangeShapeType="1"/>
          </p:cNvSpPr>
          <p:nvPr/>
        </p:nvSpPr>
        <p:spPr bwMode="auto">
          <a:xfrm>
            <a:off x="1006475" y="2011363"/>
            <a:ext cx="688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3" name="Line 1107"/>
          <p:cNvSpPr>
            <a:spLocks noChangeShapeType="1"/>
          </p:cNvSpPr>
          <p:nvPr/>
        </p:nvSpPr>
        <p:spPr bwMode="auto">
          <a:xfrm>
            <a:off x="1006475" y="2011363"/>
            <a:ext cx="0" cy="1189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4" name="Text Box 1108"/>
          <p:cNvSpPr txBox="1">
            <a:spLocks noChangeArrowheads="1"/>
          </p:cNvSpPr>
          <p:nvPr/>
        </p:nvSpPr>
        <p:spPr bwMode="auto">
          <a:xfrm>
            <a:off x="3429000" y="2076450"/>
            <a:ext cx="19208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>
            <a:lvl1pPr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4927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6963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46238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9392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11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083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5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227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/>
              <a:t>Number of frames</a:t>
            </a:r>
          </a:p>
          <a:p>
            <a:r>
              <a:rPr lang="en-US" sz="1000"/>
              <a:t>Time between frames</a:t>
            </a:r>
          </a:p>
        </p:txBody>
      </p:sp>
      <p:graphicFrame>
        <p:nvGraphicFramePr>
          <p:cNvPr id="46165" name="Object 1109"/>
          <p:cNvGraphicFramePr>
            <a:graphicFrameLocks noChangeAspect="1"/>
          </p:cNvGraphicFramePr>
          <p:nvPr/>
        </p:nvGraphicFramePr>
        <p:xfrm>
          <a:off x="5005388" y="2794000"/>
          <a:ext cx="3808412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3" imgW="1582920" imgH="1139040" progId="MS_ClipArt_Gallery.2">
                  <p:embed/>
                </p:oleObj>
              </mc:Choice>
              <mc:Fallback>
                <p:oleObj name="Clip" r:id="rId3" imgW="1582920" imgH="1139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2794000"/>
                        <a:ext cx="3808412" cy="273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66" name="Rectangle 1110"/>
          <p:cNvSpPr>
            <a:spLocks noChangeArrowheads="1"/>
          </p:cNvSpPr>
          <p:nvPr/>
        </p:nvSpPr>
        <p:spPr bwMode="auto">
          <a:xfrm>
            <a:off x="5394325" y="4725988"/>
            <a:ext cx="641350" cy="182562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728" tIns="54864" rIns="109728" bIns="54864" anchor="ctr"/>
          <a:lstStyle/>
          <a:p>
            <a:pPr algn="ctr" defTabSz="1096963"/>
            <a:endParaRPr lang="en-US" sz="2900"/>
          </a:p>
        </p:txBody>
      </p:sp>
      <p:sp>
        <p:nvSpPr>
          <p:cNvPr id="46167" name="Rectangle 1111"/>
          <p:cNvSpPr>
            <a:spLocks noChangeArrowheads="1"/>
          </p:cNvSpPr>
          <p:nvPr/>
        </p:nvSpPr>
        <p:spPr bwMode="auto">
          <a:xfrm>
            <a:off x="5851525" y="4202113"/>
            <a:ext cx="274638" cy="920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8" name="Line 1112"/>
          <p:cNvSpPr>
            <a:spLocks noChangeShapeType="1"/>
          </p:cNvSpPr>
          <p:nvPr/>
        </p:nvSpPr>
        <p:spPr bwMode="auto">
          <a:xfrm flipH="1">
            <a:off x="4664075" y="4664075"/>
            <a:ext cx="639763" cy="0"/>
          </a:xfrm>
          <a:prstGeom prst="line">
            <a:avLst/>
          </a:prstGeom>
          <a:noFill/>
          <a:ln w="127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9" name="Line 1113"/>
          <p:cNvSpPr>
            <a:spLocks noChangeShapeType="1"/>
          </p:cNvSpPr>
          <p:nvPr/>
        </p:nvSpPr>
        <p:spPr bwMode="auto">
          <a:xfrm flipV="1">
            <a:off x="4664075" y="2103438"/>
            <a:ext cx="0" cy="2560637"/>
          </a:xfrm>
          <a:prstGeom prst="line">
            <a:avLst/>
          </a:prstGeom>
          <a:noFill/>
          <a:ln w="127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0" name="Line 1114"/>
          <p:cNvSpPr>
            <a:spLocks noChangeShapeType="1"/>
          </p:cNvSpPr>
          <p:nvPr/>
        </p:nvSpPr>
        <p:spPr bwMode="auto">
          <a:xfrm flipH="1">
            <a:off x="3429000" y="2103438"/>
            <a:ext cx="1238250" cy="0"/>
          </a:xfrm>
          <a:prstGeom prst="line">
            <a:avLst/>
          </a:prstGeom>
          <a:noFill/>
          <a:ln w="12700">
            <a:solidFill>
              <a:srgbClr val="0066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1" name="Line 1115"/>
          <p:cNvSpPr>
            <a:spLocks noChangeShapeType="1"/>
          </p:cNvSpPr>
          <p:nvPr/>
        </p:nvSpPr>
        <p:spPr bwMode="auto">
          <a:xfrm>
            <a:off x="3421063" y="1828800"/>
            <a:ext cx="16081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2" name="Line 1116"/>
          <p:cNvSpPr>
            <a:spLocks noChangeShapeType="1"/>
          </p:cNvSpPr>
          <p:nvPr/>
        </p:nvSpPr>
        <p:spPr bwMode="auto">
          <a:xfrm>
            <a:off x="5021263" y="1828800"/>
            <a:ext cx="0" cy="26511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3" name="Line 1117"/>
          <p:cNvSpPr>
            <a:spLocks noChangeShapeType="1"/>
          </p:cNvSpPr>
          <p:nvPr/>
        </p:nvSpPr>
        <p:spPr bwMode="auto">
          <a:xfrm>
            <a:off x="5018088" y="4479925"/>
            <a:ext cx="2746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4" name="Text Box 1118"/>
          <p:cNvSpPr txBox="1">
            <a:spLocks noChangeArrowheads="1"/>
          </p:cNvSpPr>
          <p:nvPr/>
        </p:nvSpPr>
        <p:spPr bwMode="auto">
          <a:xfrm>
            <a:off x="5394325" y="1914338"/>
            <a:ext cx="347503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>
            <a:lvl1pPr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4927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6963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46238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9392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11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083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5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227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Fast CPU, lots of RAM, large hard drive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Imaging and measurement software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46175" name="Picture 1119" descr="C:\WINDOWS\DESKTOP\SPIE 98\Final\IMAGE5a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092450"/>
            <a:ext cx="1228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76" name="Text Box 1120"/>
          <p:cNvSpPr txBox="1">
            <a:spLocks noChangeArrowheads="1"/>
          </p:cNvSpPr>
          <p:nvPr/>
        </p:nvSpPr>
        <p:spPr bwMode="auto">
          <a:xfrm>
            <a:off x="3749675" y="1554163"/>
            <a:ext cx="9144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>
            <a:lvl1pPr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4927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6963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46238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9392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11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083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5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227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PCI bus</a:t>
            </a:r>
            <a:endParaRPr lang="en-US" sz="2900"/>
          </a:p>
        </p:txBody>
      </p:sp>
      <p:sp>
        <p:nvSpPr>
          <p:cNvPr id="46177" name="Line 1121"/>
          <p:cNvSpPr>
            <a:spLocks noChangeShapeType="1"/>
          </p:cNvSpPr>
          <p:nvPr/>
        </p:nvSpPr>
        <p:spPr bwMode="auto">
          <a:xfrm flipH="1">
            <a:off x="3413125" y="1828800"/>
            <a:ext cx="184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1" name="Line 1125"/>
          <p:cNvSpPr>
            <a:spLocks noChangeShapeType="1"/>
          </p:cNvSpPr>
          <p:nvPr/>
        </p:nvSpPr>
        <p:spPr bwMode="auto">
          <a:xfrm>
            <a:off x="990600" y="4953000"/>
            <a:ext cx="1066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10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Course\Monte Carlo\Radzimksy\3D Au on Si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664325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51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 lIns="109728" tIns="54864" rIns="109728" bIns="54864" anchor="t"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From IC Structures to Correct Dimensions</a:t>
            </a:r>
            <a:endParaRPr lang="en-US" sz="3200" dirty="0"/>
          </a:p>
        </p:txBody>
      </p:sp>
      <p:pic>
        <p:nvPicPr>
          <p:cNvPr id="29699" name="Picture 3" descr="F:\Model correc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560638"/>
            <a:ext cx="86106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63675" y="5121275"/>
            <a:ext cx="19192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>
            <a:lvl1pPr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4927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6963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46238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9392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11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083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5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227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/>
              <a:t>Correct SEM measurement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749675" y="5121275"/>
            <a:ext cx="21018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>
            <a:lvl1pPr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4927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6963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46238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9392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11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083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5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227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De-convolution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126163" y="5121275"/>
            <a:ext cx="19208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>
            <a:lvl1pPr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4927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6963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46238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9392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11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083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5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227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Model-based edge criterion</a:t>
            </a:r>
          </a:p>
        </p:txBody>
      </p:sp>
    </p:spTree>
    <p:extLst>
      <p:ext uri="{BB962C8B-B14F-4D97-AF65-F5344CB8AC3E}">
        <p14:creationId xmlns:p14="http://schemas.microsoft.com/office/powerpoint/2010/main" val="1080740714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 lIns="109723" tIns="54862" rIns="109723" bIns="54862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Library-based Dimensional Measurements</a:t>
            </a:r>
            <a:endParaRPr lang="en-US" sz="32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3505200" cy="4449762"/>
          </a:xfrm>
        </p:spPr>
        <p:txBody>
          <a:bodyPr lIns="109723" tIns="54862" rIns="109723" bIns="54862"/>
          <a:lstStyle/>
          <a:p>
            <a:r>
              <a:rPr lang="en-US" sz="2400"/>
              <a:t>The unknown integrated circuit structure can be measured by finding the best match chosen from a modeled library of possible shapes.</a:t>
            </a:r>
          </a:p>
          <a:p>
            <a:endParaRPr lang="en-US" sz="2400"/>
          </a:p>
          <a:p>
            <a:r>
              <a:rPr lang="en-US" sz="2400"/>
              <a:t>This method is superior to any currently known and used algorithm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195513" y="180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4037" name="Picture 5" descr="For back ward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475297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97146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3-D SEM Imaging</a:t>
            </a:r>
            <a:endParaRPr lang="en-US" sz="3200" dirty="0"/>
          </a:p>
        </p:txBody>
      </p:sp>
      <p:pic>
        <p:nvPicPr>
          <p:cNvPr id="33796" name="Picture 4" descr="C:\Desktop Folders\Course\Cd final\Course\3D\analySIS 3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2" y="1172886"/>
            <a:ext cx="8314396" cy="39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486400" y="64008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http://www.soft-imaging-web.de/</a:t>
            </a:r>
            <a:endParaRPr lang="en-US" sz="140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057400" y="5257800"/>
            <a:ext cx="594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SEM image pair      extraction of height and texture information     3-D rendering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151592" y="547426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825907" y="5726393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47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949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Best of Scanning Electron Microscopes</a:t>
            </a:r>
            <a:endParaRPr lang="en-US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572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SEM images provide rich information of samples over the millimeter to nanometer scale on a very large and diverse set of samples</a:t>
            </a:r>
          </a:p>
          <a:p>
            <a:r>
              <a:rPr lang="en-US" sz="2800" dirty="0" smtClean="0"/>
              <a:t>Thousands of SEMs are used in research, development and production</a:t>
            </a:r>
          </a:p>
          <a:p>
            <a:r>
              <a:rPr lang="en-US" sz="2800" dirty="0" smtClean="0"/>
              <a:t>3D and super-high resolution imaging and measurements are becoming reality, so are inexpensive SEMs that can do most of the needed work</a:t>
            </a:r>
          </a:p>
          <a:p>
            <a:r>
              <a:rPr lang="en-US" sz="2800" dirty="0" smtClean="0"/>
              <a:t>For the most demanding applications expensive instruments and laboratories and knowledgeable </a:t>
            </a:r>
            <a:r>
              <a:rPr lang="en-US" sz="2800" dirty="0" err="1" smtClean="0"/>
              <a:t>microscopists</a:t>
            </a:r>
            <a:r>
              <a:rPr lang="en-US" sz="2800" dirty="0" smtClean="0"/>
              <a:t> are needed</a:t>
            </a:r>
            <a:endParaRPr lang="en-US" sz="23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8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4770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Signal Sampling</a:t>
            </a:r>
            <a:endParaRPr lang="en-US" sz="3200" dirty="0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1800"/>
              <a:t>Bandwidth</a:t>
            </a:r>
            <a:r>
              <a:rPr lang="en-US" sz="1800" b="1"/>
              <a:t> </a:t>
            </a:r>
            <a:r>
              <a:rPr lang="en-US" sz="1800"/>
              <a:t>(B)</a:t>
            </a:r>
            <a:r>
              <a:rPr lang="en-US" sz="1800" b="1"/>
              <a:t> :</a:t>
            </a:r>
            <a:r>
              <a:rPr lang="en-US" sz="1800"/>
              <a:t> difference between the highest </a:t>
            </a:r>
            <a:r>
              <a:rPr lang="en-US" sz="1600"/>
              <a:t>(B</a:t>
            </a:r>
            <a:r>
              <a:rPr lang="en-US" sz="1600" baseline="-25000"/>
              <a:t>1</a:t>
            </a:r>
            <a:r>
              <a:rPr lang="en-US" sz="1600"/>
              <a:t>)</a:t>
            </a:r>
            <a:r>
              <a:rPr lang="en-US" sz="1800"/>
              <a:t> and lowest </a:t>
            </a:r>
            <a:r>
              <a:rPr lang="en-US" sz="1600"/>
              <a:t>(B</a:t>
            </a:r>
            <a:r>
              <a:rPr lang="en-US" sz="1600" baseline="-25000"/>
              <a:t>0</a:t>
            </a:r>
            <a:r>
              <a:rPr lang="en-US" sz="1600"/>
              <a:t>)</a:t>
            </a:r>
            <a:r>
              <a:rPr lang="en-US" sz="1800"/>
              <a:t> frequency</a:t>
            </a:r>
          </a:p>
          <a:p>
            <a:r>
              <a:rPr lang="en-US" sz="1800"/>
              <a:t>Nyquist (sampling) theorem</a:t>
            </a:r>
            <a:r>
              <a:rPr lang="en-US" sz="1800" b="1"/>
              <a:t>:</a:t>
            </a:r>
            <a:r>
              <a:rPr lang="en-US" sz="1800"/>
              <a:t> an analog signal may be uniquely represented by discrete samples taken at at least twice of the highest frequency </a:t>
            </a:r>
            <a:r>
              <a:rPr lang="en-US" sz="1600"/>
              <a:t>(B</a:t>
            </a:r>
            <a:r>
              <a:rPr lang="en-US" sz="1600" baseline="-25000"/>
              <a:t>1</a:t>
            </a:r>
            <a:r>
              <a:rPr lang="en-US" sz="1600"/>
              <a:t>)</a:t>
            </a:r>
            <a:endParaRPr lang="en-US" sz="1800"/>
          </a:p>
          <a:p>
            <a:r>
              <a:rPr lang="en-US" sz="1800"/>
              <a:t>Sample and hold circuit keeps signal unchanged for the time of conversion</a:t>
            </a:r>
          </a:p>
          <a:p>
            <a:pPr lvl="1"/>
            <a:r>
              <a:rPr lang="en-US" sz="1800"/>
              <a:t> spot sampling (cheaper) or gated integrator (more complex, more $)</a:t>
            </a:r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1800"/>
          </a:p>
          <a:p>
            <a:r>
              <a:rPr lang="en-US" sz="1800"/>
              <a:t>Example:  for audio CDs the 20 Hz - 20 kHz signal is sampled with 44.1 kHz</a:t>
            </a:r>
          </a:p>
          <a:p>
            <a:pPr>
              <a:buFontTx/>
              <a:buNone/>
            </a:pPr>
            <a:endParaRPr lang="en-US" sz="2000"/>
          </a:p>
        </p:txBody>
      </p:sp>
      <p:pic>
        <p:nvPicPr>
          <p:cNvPr id="43012" name="Picture 1028" descr="F:\Images\Figures\Sample and hol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620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7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315200" cy="91440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AD and DA Conversion</a:t>
            </a:r>
            <a:endParaRPr lang="en-US" sz="3200" dirty="0"/>
          </a:p>
        </p:txBody>
      </p:sp>
      <p:sp>
        <p:nvSpPr>
          <p:cNvPr id="440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4648200" cy="4876800"/>
          </a:xfrm>
        </p:spPr>
        <p:txBody>
          <a:bodyPr/>
          <a:lstStyle/>
          <a:p>
            <a:r>
              <a:rPr lang="en-US" sz="1800" dirty="0"/>
              <a:t>Analog-to-digital conversion:</a:t>
            </a:r>
          </a:p>
          <a:p>
            <a:pPr>
              <a:buFontTx/>
              <a:buNone/>
            </a:pPr>
            <a:r>
              <a:rPr lang="en-US" sz="1800" dirty="0"/>
              <a:t>		sampling, quantizing, encoding</a:t>
            </a:r>
          </a:p>
          <a:p>
            <a:r>
              <a:rPr lang="en-US" sz="1800" dirty="0"/>
              <a:t>Digital-to-analog conversion:</a:t>
            </a:r>
          </a:p>
          <a:p>
            <a:pPr>
              <a:buFontTx/>
              <a:buNone/>
            </a:pPr>
            <a:r>
              <a:rPr lang="en-US" sz="1800" dirty="0"/>
              <a:t>		decoding, filtering</a:t>
            </a:r>
          </a:p>
          <a:p>
            <a:r>
              <a:rPr lang="en-US" sz="1800" dirty="0"/>
              <a:t>Noise, distortion, non-linearity: resolution dependent for both AD + DA processes</a:t>
            </a:r>
          </a:p>
          <a:p>
            <a:r>
              <a:rPr lang="en-US" sz="1800" dirty="0"/>
              <a:t>Signal-to-noise ratio (theoretical): </a:t>
            </a:r>
          </a:p>
          <a:p>
            <a:pPr>
              <a:buFontTx/>
              <a:buNone/>
            </a:pPr>
            <a:r>
              <a:rPr lang="en-US" sz="1800" dirty="0"/>
              <a:t>		  8 bit ADC 48 dB ~250 to 1</a:t>
            </a:r>
          </a:p>
          <a:p>
            <a:pPr>
              <a:buFontTx/>
              <a:buNone/>
            </a:pPr>
            <a:r>
              <a:rPr lang="en-US" sz="1800" dirty="0"/>
              <a:t>		12 bit ADC 70 dB ~3100 to 1</a:t>
            </a:r>
          </a:p>
          <a:p>
            <a:r>
              <a:rPr lang="en-US" sz="1800" dirty="0"/>
              <a:t>Speed of conversion:</a:t>
            </a:r>
          </a:p>
          <a:p>
            <a:pPr>
              <a:buFontTx/>
              <a:buNone/>
            </a:pPr>
            <a:r>
              <a:rPr lang="en-US" sz="1800" dirty="0"/>
              <a:t>	100 </a:t>
            </a:r>
            <a:r>
              <a:rPr lang="en-US" sz="1800" dirty="0" err="1"/>
              <a:t>ksamples</a:t>
            </a:r>
            <a:r>
              <a:rPr lang="en-US" sz="1800" dirty="0"/>
              <a:t>/s 12 bit AD converter		</a:t>
            </a:r>
            <a:endParaRPr lang="en-US" sz="1800" dirty="0" smtClean="0"/>
          </a:p>
          <a:p>
            <a:pPr>
              <a:buFontTx/>
              <a:buNone/>
            </a:pPr>
            <a:r>
              <a:rPr lang="en-US" sz="1800" dirty="0"/>
              <a:t>	</a:t>
            </a:r>
            <a:r>
              <a:rPr lang="en-US" sz="1800" dirty="0" smtClean="0"/>
              <a:t>     0.1 </a:t>
            </a:r>
            <a:r>
              <a:rPr lang="en-US" sz="1800" dirty="0"/>
              <a:t>1024x1024 image/s; 25 ns/pixel</a:t>
            </a:r>
          </a:p>
          <a:p>
            <a:pPr>
              <a:buFontTx/>
              <a:buNone/>
            </a:pPr>
            <a:r>
              <a:rPr lang="en-US" sz="1800" dirty="0"/>
              <a:t>	 10 </a:t>
            </a:r>
            <a:r>
              <a:rPr lang="en-US" sz="1800" dirty="0" err="1"/>
              <a:t>Msamples</a:t>
            </a:r>
            <a:r>
              <a:rPr lang="en-US" sz="1800" dirty="0"/>
              <a:t>/s 12 bit AD converter</a:t>
            </a:r>
          </a:p>
          <a:p>
            <a:pPr>
              <a:buFontTx/>
              <a:buNone/>
            </a:pPr>
            <a:r>
              <a:rPr lang="en-US" sz="1800" dirty="0"/>
              <a:t>		</a:t>
            </a:r>
            <a:r>
              <a:rPr lang="en-US" sz="1800" dirty="0" smtClean="0"/>
              <a:t>  10 </a:t>
            </a:r>
            <a:r>
              <a:rPr lang="en-US" sz="1800" dirty="0"/>
              <a:t>1024x1024 image/s;  6 ns/pixel</a:t>
            </a:r>
          </a:p>
        </p:txBody>
      </p:sp>
      <p:pic>
        <p:nvPicPr>
          <p:cNvPr id="44036" name="Picture 2052" descr="F:\Images\Figures\ADCON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2667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292847"/>
            <a:ext cx="7772400" cy="626035"/>
          </a:xfrm>
        </p:spPr>
        <p:txBody>
          <a:bodyPr lIns="109728" tIns="54864" rIns="109728" bIns="54864" anchor="t"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SEM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Image Pixel Resolution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825" y="5789706"/>
            <a:ext cx="8830234" cy="877794"/>
          </a:xfrm>
        </p:spPr>
        <p:txBody>
          <a:bodyPr lIns="109728" tIns="54864" rIns="109728" bIns="54864"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Images with higher pixel density might provide more information, and reveal otherwise not perceivable features </a:t>
            </a:r>
            <a:endParaRPr lang="en-US" sz="2400" dirty="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076451" y="5270748"/>
            <a:ext cx="545390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9728" tIns="54864" rIns="109728" bIns="54864">
            <a:spAutoFit/>
          </a:bodyPr>
          <a:lstStyle>
            <a:lvl1pPr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4927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6963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46238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9392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11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083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5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227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dirty="0" smtClean="0"/>
              <a:t>512 pixels</a:t>
            </a:r>
            <a:r>
              <a:rPr lang="en-US" sz="1700" dirty="0"/>
              <a:t>		          </a:t>
            </a:r>
            <a:r>
              <a:rPr lang="en-US" sz="1700" dirty="0" smtClean="0"/>
              <a:t>4096 pixels</a:t>
            </a:r>
            <a:endParaRPr lang="en-US" sz="2900" dirty="0"/>
          </a:p>
        </p:txBody>
      </p:sp>
      <p:pic>
        <p:nvPicPr>
          <p:cNvPr id="2" name="Picture 1" descr="512 and 4k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65" y="972670"/>
            <a:ext cx="6447117" cy="42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2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457200"/>
            <a:ext cx="7772400" cy="762000"/>
          </a:xfrm>
        </p:spPr>
        <p:txBody>
          <a:bodyPr lIns="109728" tIns="54864" rIns="109728" bIns="54864" anchor="t"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SEM Signal-to-noise Ratio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529" y="4953000"/>
            <a:ext cx="8740589" cy="1143000"/>
          </a:xfrm>
        </p:spPr>
        <p:txBody>
          <a:bodyPr lIns="109728" tIns="54864" rIns="109728" bIns="54864"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Acquiring images over longer time can improve the signal</a:t>
            </a:r>
            <a:r>
              <a:rPr lang="en-US" sz="2400" dirty="0"/>
              <a:t>-to-noise </a:t>
            </a:r>
            <a:r>
              <a:rPr lang="en-US" sz="2400" dirty="0" smtClean="0"/>
              <a:t>ratio, and more details can be discerned.</a:t>
            </a:r>
            <a:endParaRPr lang="en-US" sz="2400" dirty="0"/>
          </a:p>
        </p:txBody>
      </p:sp>
      <p:pic>
        <p:nvPicPr>
          <p:cNvPr id="53252" name="Picture 4" descr="C:\WINDOWS\DESKTOP\SPIE 98\Final\2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2" y="1456765"/>
            <a:ext cx="8687823" cy="266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314450" y="4313238"/>
            <a:ext cx="70405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>
            <a:lvl1pPr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4927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6963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46238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93925" defTabSz="1096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11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083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5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22725" defTabSz="1096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/>
              <a:t>2 frames		          8 frames	                32 frames</a:t>
            </a:r>
            <a:endParaRPr lang="en-US" sz="2900"/>
          </a:p>
        </p:txBody>
      </p:sp>
    </p:spTree>
    <p:extLst>
      <p:ext uri="{BB962C8B-B14F-4D97-AF65-F5344CB8AC3E}">
        <p14:creationId xmlns:p14="http://schemas.microsoft.com/office/powerpoint/2010/main" val="395060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8839200" cy="609600"/>
          </a:xfrm>
        </p:spPr>
        <p:txBody>
          <a:bodyPr/>
          <a:lstStyle/>
          <a:p>
            <a:r>
              <a:rPr lang="en-US" sz="2400"/>
              <a:t>Original Image            Histogram Stretched       Histogram Equalized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819400" y="304800"/>
            <a:ext cx="365316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Contrast Adjustment</a:t>
            </a:r>
          </a:p>
        </p:txBody>
      </p:sp>
      <p:pic>
        <p:nvPicPr>
          <p:cNvPr id="22535" name="Picture 7" descr="G:\Course Dec4\Course\Contrast Brightness\Thin spheres equalize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7781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G:\Course Dec4\Course\Contrast Brightness\Thin spheres enhance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438400"/>
            <a:ext cx="27781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G:\Course Dec4\Course\Contrast Brightness\Thin spheres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27781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1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8686800" cy="685800"/>
          </a:xfrm>
        </p:spPr>
        <p:txBody>
          <a:bodyPr/>
          <a:lstStyle/>
          <a:p>
            <a:r>
              <a:rPr lang="en-US" sz="2400"/>
              <a:t>-35 gray levels              Original image             +35 gray levels</a:t>
            </a:r>
          </a:p>
        </p:txBody>
      </p:sp>
      <p:pic>
        <p:nvPicPr>
          <p:cNvPr id="53254" name="Picture 6" descr="G:\Course Dec4\Course\Contrast Brightness\Thin sphere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209800"/>
            <a:ext cx="27781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G:\Course Dec4\Course\Contrast Brightness\Thin spheres +35x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7781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G:\Course Dec4\Course\Contrast Brightness\Thin spheres -35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778125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667000" y="4572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Brightness Adjustment</a:t>
            </a:r>
          </a:p>
        </p:txBody>
      </p:sp>
    </p:spTree>
    <p:extLst>
      <p:ext uri="{BB962C8B-B14F-4D97-AF65-F5344CB8AC3E}">
        <p14:creationId xmlns:p14="http://schemas.microsoft.com/office/powerpoint/2010/main" val="270729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3810000" cy="838200"/>
          </a:xfrm>
        </p:spPr>
        <p:txBody>
          <a:bodyPr/>
          <a:lstStyle/>
          <a:p>
            <a:pPr algn="l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Histogram Stretch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26627" name="Picture 3" descr="D:\Course\Histogram + color\Gray level stretch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0388"/>
            <a:ext cx="4414837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NT35\Profiles\vladar.000\Desktop\After strech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75761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NT35\Profiles\vladar.000\Desktop\Before strech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757613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601</Words>
  <Application>Microsoft Macintosh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Microsoft Clip Gallery</vt:lpstr>
      <vt:lpstr>Science Afternoon at NIST   Scanning Electron Microscopy (SEM)</vt:lpstr>
      <vt:lpstr>SEM and Imaging System</vt:lpstr>
      <vt:lpstr>Signal Sampling</vt:lpstr>
      <vt:lpstr>AD and DA Conversion</vt:lpstr>
      <vt:lpstr>SEM Image Pixel Resolution</vt:lpstr>
      <vt:lpstr>SEM Signal-to-noise Ratio</vt:lpstr>
      <vt:lpstr>Original Image            Histogram Stretched       Histogram Equalized</vt:lpstr>
      <vt:lpstr>-35 gray levels              Original image             +35 gray levels</vt:lpstr>
      <vt:lpstr>Histogram Stretch</vt:lpstr>
      <vt:lpstr>Histogram Adjustment - Transfer Function</vt:lpstr>
      <vt:lpstr>Fixing Colors with Histogram Adjustment</vt:lpstr>
      <vt:lpstr>     Gray scale image                                       Binary version</vt:lpstr>
      <vt:lpstr>        Analysis Result  Particles</vt:lpstr>
      <vt:lpstr>To Interpret Results: Human Mind Needed</vt:lpstr>
      <vt:lpstr>PowerPoint Presentation</vt:lpstr>
      <vt:lpstr>PowerPoint Presentation</vt:lpstr>
      <vt:lpstr>PowerPoint Presentation</vt:lpstr>
      <vt:lpstr>The Best Way to Interpret the Results</vt:lpstr>
      <vt:lpstr>PowerPoint Presentation</vt:lpstr>
      <vt:lpstr>PowerPoint Presentation</vt:lpstr>
      <vt:lpstr>From IC Structures to Correct Dimensions</vt:lpstr>
      <vt:lpstr>Library-based Dimensional Measurements</vt:lpstr>
      <vt:lpstr>3-D SEM Imaging</vt:lpstr>
      <vt:lpstr>The Best of Scanning Electron Microscopes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Afternoon at NIST  Scanning Electron Microscopy (SEM)</dc:title>
  <dc:creator>A  </dc:creator>
  <cp:lastModifiedBy>A  </cp:lastModifiedBy>
  <cp:revision>8</cp:revision>
  <dcterms:created xsi:type="dcterms:W3CDTF">2011-09-28T19:28:53Z</dcterms:created>
  <dcterms:modified xsi:type="dcterms:W3CDTF">2011-09-28T20:31:35Z</dcterms:modified>
</cp:coreProperties>
</file>