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commentAuthors.xml" ContentType="application/vnd.openxmlformats-officedocument.presentationml.commentAuthor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customXml/itemProps3.xml" ContentType="application/vnd.openxmlformats-officedocument.customXmlProperties+xml"/>
  <Override PartName="/ppt/viewProps.xml" ContentType="application/vnd.openxmlformats-officedocument.presentationml.viewProps+xml"/>
  <Override PartName="/customXml/itemProps2.xml" ContentType="application/vnd.openxmlformats-officedocument.customXmlProperties+xml"/>
  <Override PartName="/ppt/presProps.xml" ContentType="application/vnd.openxmlformats-officedocument.presentationml.presProps+xml"/>
  <Override PartName="/customXml/itemProps1.xml" ContentType="application/vnd.openxmlformats-officedocument.customXmlProperties+xml"/>
  <Override PartName="/ppt/tableStyles.xml" ContentType="application/vnd.openxmlformats-officedocument.presentationml.tableStyles+xml"/>
  <Override PartName="/customXml/itemProps4.xml" ContentType="application/vnd.openxmlformats-officedocument.customXmlProperties+xml"/>
  <Override PartName="/ppt/handoutMasters/handoutMaster1.xml" ContentType="application/vnd.openxmlformats-officedocument.presentationml.handoutMaster+xml"/>
  <Override PartName="/ppt/theme/theme4.xml" ContentType="application/vnd.openxmlformats-officedocument.theme+xml"/>
  <Override PartName="/docProps/custom.xml" ContentType="application/vnd.openxmlformats-officedocument.custom-properties+xml"/>
  <Override PartName="/docProps/app.xml" ContentType="application/vnd.openxmlformats-officedocument.extended-properties+xml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5" Type="http://schemas.openxmlformats.org/officeDocument/2006/relationships/custom-properties" Target="docProps/custom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5"/>
    <p:sldMasterId id="2147483692" r:id="rId6"/>
  </p:sldMasterIdLst>
  <p:notesMasterIdLst>
    <p:notesMasterId r:id="rId13"/>
  </p:notesMasterIdLst>
  <p:handoutMasterIdLst>
    <p:handoutMasterId r:id="rId14"/>
  </p:handoutMasterIdLst>
  <p:sldIdLst>
    <p:sldId id="445" r:id="rId7"/>
    <p:sldId id="464" r:id="rId8"/>
    <p:sldId id="484" r:id="rId9"/>
    <p:sldId id="486" r:id="rId10"/>
    <p:sldId id="485" r:id="rId11"/>
    <p:sldId id="436" r:id="rId12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DBAF05-7100-43CE-B29F-50CE358CCB99}">
          <p14:sldIdLst>
            <p14:sldId id="445"/>
            <p14:sldId id="464"/>
            <p14:sldId id="484"/>
            <p14:sldId id="486"/>
            <p14:sldId id="485"/>
            <p14:sldId id="4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nghart, John F." initials="BJF" lastIdx="5" clrIdx="0">
    <p:extLst>
      <p:ext uri="{19B8F6BF-5375-455C-9EA6-DF929625EA0E}">
        <p15:presenceInfo xmlns:p15="http://schemas.microsoft.com/office/powerpoint/2012/main" userId="S-1-5-21-44130301-877528549-1008150880-59232" providerId="AD"/>
      </p:ext>
    </p:extLst>
  </p:cmAuthor>
  <p:cmAuthor id="2" name="Rosenzweig, Daniel B." initials="RDB" lastIdx="1" clrIdx="1">
    <p:extLst>
      <p:ext uri="{19B8F6BF-5375-455C-9EA6-DF929625EA0E}">
        <p15:presenceInfo xmlns:p15="http://schemas.microsoft.com/office/powerpoint/2012/main" userId="S-1-5-21-44130301-877528549-1008150880-631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599CDE"/>
    <a:srgbClr val="D9D9D9"/>
    <a:srgbClr val="898989"/>
    <a:srgbClr val="80B6C4"/>
    <a:srgbClr val="D2E5EA"/>
    <a:srgbClr val="FFFFFF"/>
    <a:srgbClr val="CCCCCC"/>
    <a:srgbClr val="F4F3F3"/>
    <a:srgbClr val="E06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1" autoAdjust="0"/>
    <p:restoredTop sz="90747" autoAdjust="0"/>
  </p:normalViewPr>
  <p:slideViewPr>
    <p:cSldViewPr snapToGrid="0" snapToObjects="1">
      <p:cViewPr varScale="1">
        <p:scale>
          <a:sx n="69" d="100"/>
          <a:sy n="69" d="100"/>
        </p:scale>
        <p:origin x="996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916"/>
    </p:cViewPr>
  </p:sorterViewPr>
  <p:notesViewPr>
    <p:cSldViewPr snapToGrid="0" snapToObjects="1">
      <p:cViewPr varScale="1">
        <p:scale>
          <a:sx n="85" d="100"/>
          <a:sy n="85" d="100"/>
        </p:scale>
        <p:origin x="3684" y="108"/>
      </p:cViewPr>
      <p:guideLst/>
    </p:cSldViewPr>
  </p:notesViewPr>
  <p:gridSpacing cx="76200" cy="76200"/>
</p:viewPr>
</file>

<file path=ppt/_rels/presentation.xml.rels>&#65279;<?xml version="1.0" encoding="UTF-8" standalone="yes"?>
<Relationships xmlns="http://schemas.openxmlformats.org/package/2006/relationships">
  <Relationship Id="rId15" Type="http://schemas.openxmlformats.org/officeDocument/2006/relationships/commentAuthors" Target="commentAuthors.xml" />
  <Relationship Id="rId7" Type="http://schemas.openxmlformats.org/officeDocument/2006/relationships/slide" Target="slides/slide1.xml" />
  <Relationship Id="rId8" Type="http://schemas.openxmlformats.org/officeDocument/2006/relationships/slide" Target="slides/slide2.xml" />
  <Relationship Id="rId9" Type="http://schemas.openxmlformats.org/officeDocument/2006/relationships/slide" Target="slides/slide3.xml" />
  <Relationship Id="rId10" Type="http://schemas.openxmlformats.org/officeDocument/2006/relationships/slide" Target="slides/slide4.xml" />
  <Relationship Id="rId11" Type="http://schemas.openxmlformats.org/officeDocument/2006/relationships/slide" Target="slides/slide5.xml" />
  <Relationship Id="rId12" Type="http://schemas.openxmlformats.org/officeDocument/2006/relationships/slide" Target="slides/slide6.xml" />
  <Relationship Id="rId13" Type="http://schemas.openxmlformats.org/officeDocument/2006/relationships/notesMaster" Target="notesMasters/notesMaster1.xml" />
  <Relationship Id="rId18" Type="http://schemas.openxmlformats.org/officeDocument/2006/relationships/theme" Target="theme/theme1.xml" />
  <Relationship Id="rId3" Type="http://schemas.openxmlformats.org/officeDocument/2006/relationships/customXml" Target="../customXml/item3.xml" />
  <Relationship Id="rId17" Type="http://schemas.openxmlformats.org/officeDocument/2006/relationships/viewProps" Target="viewProps.xml" />
  <Relationship Id="rId2" Type="http://schemas.openxmlformats.org/officeDocument/2006/relationships/customXml" Target="../customXml/item2.xml" />
  <Relationship Id="rId16" Type="http://schemas.openxmlformats.org/officeDocument/2006/relationships/presProps" Target="presProps.xml" />
  <Relationship Id="rId1" Type="http://schemas.openxmlformats.org/officeDocument/2006/relationships/customXml" Target="../customXml/item1.xml" />
  <Relationship Id="rId6" Type="http://schemas.openxmlformats.org/officeDocument/2006/relationships/slideMaster" Target="slideMasters/slideMaster2.xml" />
  <Relationship Id="rId5" Type="http://schemas.openxmlformats.org/officeDocument/2006/relationships/slideMaster" Target="slideMasters/slideMaster1.xml" />
  <Relationship Id="rId19" Type="http://schemas.openxmlformats.org/officeDocument/2006/relationships/tableStyles" Target="tableStyles.xml" />
  <Relationship Id="rId4" Type="http://schemas.openxmlformats.org/officeDocument/2006/relationships/customXml" Target="../customXml/item4.xml" />
  <Relationship Id="rId14" Type="http://schemas.openxmlformats.org/officeDocument/2006/relationships/handoutMaster" Target="handoutMasters/handoutMaster1.xml" />
</Relationships>
</file>

<file path=ppt/handoutMasters/_rels/handout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4.xml" />
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B295D-B232-4398-BF56-49F5C1751D0A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5BB9A-68D3-4E3F-877A-24CD0B8D4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06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3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CEC5FCC-E300-834D-9582-4014C8C246D3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598017B-22CB-0F42-BD0E-594F96A86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45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_rels/notesSlide2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2.xml" />
  <Relationship Id="rId1" Type="http://schemas.openxmlformats.org/officeDocument/2006/relationships/notesMaster" Target="../notesMasters/notesMaster1.xml" />
</Relationships>
</file>

<file path=ppt/notesSlides/_rels/notesSlide3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3.xml" />
  <Relationship Id="rId1" Type="http://schemas.openxmlformats.org/officeDocument/2006/relationships/notesMaster" Target="../notesMasters/notesMaster1.xml" />
</Relationships>
</file>

<file path=ppt/notesSlides/_rels/notesSlide4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4.xml" />
  <Relationship Id="rId1" Type="http://schemas.openxmlformats.org/officeDocument/2006/relationships/notesMaster" Target="../notesMasters/notesMaster1.xml" />
</Relationships>
</file>

<file path=ppt/notesSlides/_rels/notesSlide5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5.xml" />
  <Relationship Id="rId1" Type="http://schemas.openxmlformats.org/officeDocument/2006/relationships/notesMaster" Target="../notesMasters/notesMaster1.xml" />
</Relationships>
</file>

<file path=ppt/notesSlides/_rels/notesSlide6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6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41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3734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16740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775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982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702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22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4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6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0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5" name="Date Placeholder 4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732" indent="-285666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666" indent="-228534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99731" indent="-228534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6798" indent="-228534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3864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0929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7996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061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46" name="Footer Placeholder 5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732" indent="-285666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666" indent="-228534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99731" indent="-228534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6798" indent="-228534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3864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0929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7996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061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63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05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775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982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702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22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4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6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0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5" name="Date Placeholder 4"/>
          <p:cNvSpPr>
            <a:spLocks noGrp="1"/>
          </p:cNvSpPr>
          <p:nvPr>
            <p:ph type="dt" sz="quarter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732" indent="-285666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666" indent="-228534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99731" indent="-228534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6798" indent="-228534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3864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0929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7996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061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46" name="Footer Placeholder 5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732" indent="-285666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2666" indent="-228534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99731" indent="-228534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6798" indent="-228534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3864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0929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7996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5061" indent="-22853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87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66725" y="217488"/>
            <a:ext cx="8045450" cy="45259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482875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2.png" /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png" /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png" /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png" /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png" /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 userDrawn="1"/>
        </p:nvSpPr>
        <p:spPr>
          <a:xfrm>
            <a:off x="-14946" y="0"/>
            <a:ext cx="4475284" cy="4835769"/>
          </a:xfrm>
          <a:custGeom>
            <a:avLst/>
            <a:gdLst>
              <a:gd name="connsiteX0" fmla="*/ 17584 w 4475284"/>
              <a:gd name="connsiteY0" fmla="*/ 0 h 4835769"/>
              <a:gd name="connsiteX1" fmla="*/ 0 w 4475284"/>
              <a:gd name="connsiteY1" fmla="*/ 4835769 h 4835769"/>
              <a:gd name="connsiteX2" fmla="*/ 2321169 w 4475284"/>
              <a:gd name="connsiteY2" fmla="*/ 4835769 h 4835769"/>
              <a:gd name="connsiteX3" fmla="*/ 4475284 w 4475284"/>
              <a:gd name="connsiteY3" fmla="*/ 0 h 4835769"/>
              <a:gd name="connsiteX4" fmla="*/ 17584 w 4475284"/>
              <a:gd name="connsiteY4" fmla="*/ 0 h 4835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75284" h="4835769">
                <a:moveTo>
                  <a:pt x="17584" y="0"/>
                </a:moveTo>
                <a:cubicBezTo>
                  <a:pt x="11723" y="1611923"/>
                  <a:pt x="5861" y="3223846"/>
                  <a:pt x="0" y="4835769"/>
                </a:cubicBezTo>
                <a:lnTo>
                  <a:pt x="2321169" y="4835769"/>
                </a:lnTo>
                <a:lnTo>
                  <a:pt x="4475284" y="0"/>
                </a:lnTo>
                <a:lnTo>
                  <a:pt x="1758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001Cwrap_final_greenF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53"/>
            <a:ext cx="5386261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 descr="VEN-Logo_BLK copy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7675"/>
          <a:stretch/>
        </p:blipFill>
        <p:spPr>
          <a:xfrm>
            <a:off x="7844223" y="578645"/>
            <a:ext cx="3011131" cy="1463040"/>
          </a:xfrm>
          <a:prstGeom prst="rect">
            <a:avLst/>
          </a:prstGeom>
        </p:spPr>
      </p:pic>
      <p:sp>
        <p:nvSpPr>
          <p:cNvPr id="8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7480523" y="4546525"/>
            <a:ext cx="4021299" cy="482601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 baseline="0">
                <a:solidFill>
                  <a:srgbClr val="37609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2017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587965" y="5153161"/>
            <a:ext cx="3911787" cy="1195389"/>
          </a:xfrm>
        </p:spPr>
        <p:txBody>
          <a:bodyPr anchor="ctr">
            <a:noAutofit/>
          </a:bodyPr>
          <a:lstStyle>
            <a:lvl1pPr marL="0" indent="0">
              <a:buNone/>
              <a:defRPr sz="1600" baseline="0">
                <a:solidFill>
                  <a:srgbClr val="37609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Author</a:t>
            </a:r>
          </a:p>
          <a:p>
            <a:pPr lvl="0"/>
            <a:r>
              <a:rPr lang="en-US" dirty="0" smtClean="0"/>
              <a:t>Partner, Venable LLP</a:t>
            </a:r>
          </a:p>
          <a:p>
            <a:pPr lvl="0"/>
            <a:r>
              <a:rPr lang="en-US" dirty="0" smtClean="0"/>
              <a:t>____________@Venable.com</a:t>
            </a:r>
          </a:p>
          <a:p>
            <a:pPr lvl="0"/>
            <a:r>
              <a:rPr lang="en-US" dirty="0" smtClean="0"/>
              <a:t>202.344.4000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86480" y="2775392"/>
            <a:ext cx="7936505" cy="1698179"/>
          </a:xfrm>
        </p:spPr>
        <p:txBody>
          <a:bodyPr anchor="t">
            <a:normAutofit/>
          </a:bodyPr>
          <a:lstStyle>
            <a:lvl1pPr algn="ctr">
              <a:defRPr sz="3400" b="0" cap="none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7503171" y="5156018"/>
            <a:ext cx="4021299" cy="1195389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rgbClr val="37609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Author</a:t>
            </a:r>
          </a:p>
          <a:p>
            <a:pPr lvl="0"/>
            <a:r>
              <a:rPr lang="en-US" dirty="0" smtClean="0"/>
              <a:t>Partner, Venable LLP</a:t>
            </a:r>
          </a:p>
          <a:p>
            <a:pPr lvl="0"/>
            <a:r>
              <a:rPr lang="en-US" dirty="0" smtClean="0"/>
              <a:t>____________@Venable.com</a:t>
            </a:r>
          </a:p>
          <a:p>
            <a:pPr lvl="0"/>
            <a:r>
              <a:rPr lang="en-US" dirty="0" smtClean="0"/>
              <a:t>202.344.4000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10933397" y="6497240"/>
            <a:ext cx="1164101" cy="223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50" dirty="0" smtClean="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© 2018 Venable</a:t>
            </a:r>
            <a:r>
              <a:rPr lang="en-US" sz="850" baseline="0" dirty="0" smtClean="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LLP</a:t>
            </a:r>
            <a:endParaRPr lang="en-US" sz="850" dirty="0">
              <a:solidFill>
                <a:schemeClr val="bg1">
                  <a:lumMod val="65000"/>
                </a:schemeClr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354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70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03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48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37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71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41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5183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950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00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the Section Break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37609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78385" y="6434765"/>
            <a:ext cx="785097" cy="365125"/>
          </a:xfrm>
        </p:spPr>
        <p:txBody>
          <a:bodyPr/>
          <a:lstStyle>
            <a:lvl1pPr algn="l">
              <a:defRPr/>
            </a:lvl1pPr>
          </a:lstStyle>
          <a:p>
            <a:fld id="{9BEED2F1-F576-4E4F-B586-A6B7AE795CAA}" type="datetime1">
              <a:rPr lang="en-US" smtClean="0"/>
              <a:pPr/>
              <a:t>10/25/2018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7585" y="6434766"/>
            <a:ext cx="3860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pic>
        <p:nvPicPr>
          <p:cNvPr id="8" name="Picture 7" descr="VEN-Logo_BLK copy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6859"/>
          <a:stretch/>
        </p:blipFill>
        <p:spPr>
          <a:xfrm>
            <a:off x="10085984" y="6105589"/>
            <a:ext cx="1651942" cy="79476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0160" y="6434767"/>
            <a:ext cx="595532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fld id="{3068B960-88A1-C74E-A5B4-1A8BD00E10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27655" y="6505760"/>
            <a:ext cx="1164101" cy="223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50" dirty="0" smtClean="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© 2018 Venable</a:t>
            </a:r>
            <a:r>
              <a:rPr lang="en-US" sz="850" baseline="0" dirty="0" smtClean="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LLP</a:t>
            </a:r>
            <a:endParaRPr lang="en-US" sz="850" dirty="0">
              <a:solidFill>
                <a:schemeClr val="bg1">
                  <a:lumMod val="65000"/>
                </a:schemeClr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221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580" y="1600201"/>
            <a:ext cx="10768819" cy="4525963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defRPr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defRPr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 descr="VEN-Logo_BLK copy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6859"/>
          <a:stretch/>
        </p:blipFill>
        <p:spPr>
          <a:xfrm>
            <a:off x="10264283" y="6026195"/>
            <a:ext cx="1651942" cy="794765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27655" y="6505760"/>
            <a:ext cx="1164101" cy="223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50" dirty="0" smtClean="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© 2018 Venable</a:t>
            </a:r>
            <a:r>
              <a:rPr lang="en-US" sz="850" baseline="0" dirty="0" smtClean="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LLP</a:t>
            </a:r>
            <a:endParaRPr lang="en-US" sz="850" dirty="0">
              <a:solidFill>
                <a:schemeClr val="bg1">
                  <a:lumMod val="65000"/>
                </a:schemeClr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378385" y="6434765"/>
            <a:ext cx="785097" cy="365125"/>
          </a:xfrm>
        </p:spPr>
        <p:txBody>
          <a:bodyPr/>
          <a:lstStyle>
            <a:lvl1pPr algn="l">
              <a:defRPr/>
            </a:lvl1pPr>
          </a:lstStyle>
          <a:p>
            <a:fld id="{9BEED2F1-F576-4E4F-B586-A6B7AE795CAA}" type="datetime1">
              <a:rPr lang="en-US" smtClean="0"/>
              <a:pPr/>
              <a:t>10/25/2018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7585" y="6434766"/>
            <a:ext cx="3860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47801" y="274638"/>
            <a:ext cx="10134600" cy="1143000"/>
          </a:xfrm>
        </p:spPr>
        <p:txBody>
          <a:bodyPr>
            <a:normAutofit/>
          </a:bodyPr>
          <a:lstStyle>
            <a:lvl1pPr>
              <a:defRPr sz="3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164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121" y="1600201"/>
            <a:ext cx="5273040" cy="452596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defRPr sz="2800"/>
            </a:lvl1pPr>
            <a:lvl2pPr>
              <a:spcBef>
                <a:spcPts val="0"/>
              </a:spcBef>
              <a:spcAft>
                <a:spcPts val="600"/>
              </a:spcAft>
              <a:defRPr sz="2400"/>
            </a:lvl2pPr>
            <a:lvl3pPr>
              <a:spcBef>
                <a:spcPts val="0"/>
              </a:spcBef>
              <a:spcAft>
                <a:spcPts val="600"/>
              </a:spcAft>
              <a:defRPr sz="2000"/>
            </a:lvl3pPr>
            <a:lvl4pPr>
              <a:spcBef>
                <a:spcPts val="0"/>
              </a:spcBef>
              <a:spcAft>
                <a:spcPts val="600"/>
              </a:spcAft>
              <a:defRPr sz="1800"/>
            </a:lvl4pPr>
            <a:lvl5pPr>
              <a:spcBef>
                <a:spcPts val="0"/>
              </a:spcBef>
              <a:spcAft>
                <a:spcPts val="6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0" y="1600201"/>
            <a:ext cx="5273040" cy="4525963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 sz="2800"/>
            </a:lvl1pPr>
            <a:lvl2pPr>
              <a:spcBef>
                <a:spcPts val="0"/>
              </a:spcBef>
              <a:spcAft>
                <a:spcPts val="600"/>
              </a:spcAft>
              <a:defRPr sz="2400"/>
            </a:lvl2pPr>
            <a:lvl3pPr>
              <a:spcBef>
                <a:spcPts val="0"/>
              </a:spcBef>
              <a:spcAft>
                <a:spcPts val="600"/>
              </a:spcAft>
              <a:defRPr sz="2000"/>
            </a:lvl3pPr>
            <a:lvl4pPr>
              <a:spcBef>
                <a:spcPts val="0"/>
              </a:spcBef>
              <a:spcAft>
                <a:spcPts val="600"/>
              </a:spcAft>
              <a:defRPr sz="1800"/>
            </a:lvl4pPr>
            <a:lvl5pPr>
              <a:spcBef>
                <a:spcPts val="0"/>
              </a:spcBef>
              <a:spcAft>
                <a:spcPts val="6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3" name="Picture 12" descr="VEN-Logo_BLK copy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6859"/>
          <a:stretch/>
        </p:blipFill>
        <p:spPr>
          <a:xfrm>
            <a:off x="9778053" y="6105843"/>
            <a:ext cx="1651942" cy="794765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0160" y="6434767"/>
            <a:ext cx="595532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fld id="{3068B960-88A1-C74E-A5B4-1A8BD00E10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127655" y="6505760"/>
            <a:ext cx="1164101" cy="223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50" dirty="0" smtClean="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© 2018 Venable</a:t>
            </a:r>
            <a:r>
              <a:rPr lang="en-US" sz="850" baseline="0" dirty="0" smtClean="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LLP</a:t>
            </a:r>
            <a:endParaRPr lang="en-US" sz="850" dirty="0">
              <a:solidFill>
                <a:schemeClr val="bg1">
                  <a:lumMod val="65000"/>
                </a:schemeClr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5378385" y="6434765"/>
            <a:ext cx="785097" cy="365125"/>
          </a:xfrm>
        </p:spPr>
        <p:txBody>
          <a:bodyPr/>
          <a:lstStyle>
            <a:lvl1pPr algn="l">
              <a:defRPr/>
            </a:lvl1pPr>
          </a:lstStyle>
          <a:p>
            <a:fld id="{9BEED2F1-F576-4E4F-B586-A6B7AE795CAA}" type="datetime1">
              <a:rPr lang="en-US" smtClean="0"/>
              <a:pPr/>
              <a:t>10/25/2018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7585" y="6434766"/>
            <a:ext cx="3860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447801" y="274638"/>
            <a:ext cx="10134600" cy="1143000"/>
          </a:xfrm>
        </p:spPr>
        <p:txBody>
          <a:bodyPr>
            <a:normAutofit/>
          </a:bodyPr>
          <a:lstStyle>
            <a:lvl1pPr>
              <a:defRPr sz="3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706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1" y="274638"/>
            <a:ext cx="10134600" cy="1143000"/>
          </a:xfrm>
        </p:spPr>
        <p:txBody>
          <a:bodyPr>
            <a:normAutofit/>
          </a:bodyPr>
          <a:lstStyle>
            <a:lvl1pPr>
              <a:defRPr sz="3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3220" y="1535113"/>
            <a:ext cx="51732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800" b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3220" y="2174875"/>
            <a:ext cx="5173298" cy="3951288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83570" y="1535113"/>
            <a:ext cx="5298831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800" b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83570" y="2174875"/>
            <a:ext cx="5298831" cy="3951288"/>
          </a:xfrm>
        </p:spPr>
        <p:txBody>
          <a:bodyPr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742950" marR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–"/>
              <a:tabLst/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 marL="11430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 marL="16002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–"/>
              <a:tabLst/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 marL="20574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Char char="»"/>
              <a:tabLst/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5" name="Picture 14" descr="VEN-Logo_BLK copy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6859"/>
          <a:stretch/>
        </p:blipFill>
        <p:spPr>
          <a:xfrm>
            <a:off x="9778053" y="6105843"/>
            <a:ext cx="1651942" cy="794765"/>
          </a:xfrm>
          <a:prstGeom prst="rect">
            <a:avLst/>
          </a:prstGeom>
        </p:spPr>
      </p:pic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0160" y="6434767"/>
            <a:ext cx="595532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fld id="{3068B960-88A1-C74E-A5B4-1A8BD00E10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127655" y="6505760"/>
            <a:ext cx="1164101" cy="223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50" dirty="0" smtClean="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© 2018 Venable</a:t>
            </a:r>
            <a:r>
              <a:rPr lang="en-US" sz="850" baseline="0" dirty="0" smtClean="0">
                <a:solidFill>
                  <a:schemeClr val="bg1">
                    <a:lumMod val="6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LLP</a:t>
            </a:r>
            <a:endParaRPr lang="en-US" sz="850" dirty="0">
              <a:solidFill>
                <a:schemeClr val="bg1">
                  <a:lumMod val="65000"/>
                </a:schemeClr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5378385" y="6434765"/>
            <a:ext cx="785097" cy="365125"/>
          </a:xfrm>
        </p:spPr>
        <p:txBody>
          <a:bodyPr/>
          <a:lstStyle>
            <a:lvl1pPr algn="l">
              <a:defRPr/>
            </a:lvl1pPr>
          </a:lstStyle>
          <a:p>
            <a:fld id="{9BEED2F1-F576-4E4F-B586-A6B7AE795CAA}" type="datetime1">
              <a:rPr lang="en-US" smtClean="0"/>
              <a:pPr/>
              <a:t>10/25/2018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17585" y="6434766"/>
            <a:ext cx="3860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880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499606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039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21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65431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theme" Target="../theme/theme1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5" Type="http://schemas.openxmlformats.org/officeDocument/2006/relationships/slideLayout" Target="../slideLayouts/slideLayout5.xml" />
  <Relationship Id="rId4" Type="http://schemas.openxmlformats.org/officeDocument/2006/relationships/slideLayout" Target="../slideLayouts/slideLayout4.xml" />
  <Relationship Id="rId9" Type="http://schemas.openxmlformats.org/officeDocument/2006/relationships/image" Target="../media/image1.png" />
</Relationships>
</file>

<file path=ppt/slideMasters/_rels/slideMaster2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15.xml" />
  <Relationship Id="rId13" Type="http://schemas.openxmlformats.org/officeDocument/2006/relationships/image" Target="../media/image1.png" />
  <Relationship Id="rId3" Type="http://schemas.openxmlformats.org/officeDocument/2006/relationships/slideLayout" Target="../slideLayouts/slideLayout10.xml" />
  <Relationship Id="rId7" Type="http://schemas.openxmlformats.org/officeDocument/2006/relationships/slideLayout" Target="../slideLayouts/slideLayout14.xml" />
  <Relationship Id="rId12" Type="http://schemas.openxmlformats.org/officeDocument/2006/relationships/theme" Target="../theme/theme2.xml" />
  <Relationship Id="rId2" Type="http://schemas.openxmlformats.org/officeDocument/2006/relationships/slideLayout" Target="../slideLayouts/slideLayout9.xml" />
  <Relationship Id="rId1" Type="http://schemas.openxmlformats.org/officeDocument/2006/relationships/slideLayout" Target="../slideLayouts/slideLayout8.xml" />
  <Relationship Id="rId6" Type="http://schemas.openxmlformats.org/officeDocument/2006/relationships/slideLayout" Target="../slideLayouts/slideLayout13.xml" />
  <Relationship Id="rId11" Type="http://schemas.openxmlformats.org/officeDocument/2006/relationships/slideLayout" Target="../slideLayouts/slideLayout18.xml" />
  <Relationship Id="rId5" Type="http://schemas.openxmlformats.org/officeDocument/2006/relationships/slideLayout" Target="../slideLayouts/slideLayout12.xml" />
  <Relationship Id="rId10" Type="http://schemas.openxmlformats.org/officeDocument/2006/relationships/slideLayout" Target="../slideLayouts/slideLayout17.xml" />
  <Relationship Id="rId4" Type="http://schemas.openxmlformats.org/officeDocument/2006/relationships/slideLayout" Target="../slideLayouts/slideLayout11.xml" />
  <Relationship Id="rId9" Type="http://schemas.openxmlformats.org/officeDocument/2006/relationships/slideLayout" Target="../slideLayouts/slideLayout16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65607" y="274638"/>
            <a:ext cx="1001679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3219" y="1600201"/>
            <a:ext cx="107591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3219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fld id="{C623561E-6FAC-4113-973C-E4A38CC76C73}" type="datetime1">
              <a:rPr lang="en-US" smtClean="0"/>
              <a:pPr/>
              <a:t>10/25/2018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28697" y="6434767"/>
            <a:ext cx="606995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fld id="{3068B960-88A1-C74E-A5B4-1A8BD00E108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001Cwrap_final_greenF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44"/>
            <a:ext cx="1565607" cy="1993392"/>
          </a:xfrm>
          <a:prstGeom prst="rect">
            <a:avLst/>
          </a:prstGeom>
        </p:spPr>
      </p:pic>
      <p:sp>
        <p:nvSpPr>
          <p:cNvPr id="9" name="Hexagon 8"/>
          <p:cNvSpPr/>
          <p:nvPr userDrawn="1"/>
        </p:nvSpPr>
        <p:spPr>
          <a:xfrm rot="16200000">
            <a:off x="11579373" y="288354"/>
            <a:ext cx="283464" cy="256032"/>
          </a:xfrm>
          <a:prstGeom prst="hexagon">
            <a:avLst/>
          </a:prstGeom>
          <a:solidFill>
            <a:srgbClr val="3C3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43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11406518" y="214492"/>
            <a:ext cx="629174" cy="369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43" tIns="91422" rIns="182843" bIns="91422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/>
              </a:defRPr>
            </a:lvl9pPr>
          </a:lstStyle>
          <a:p>
            <a:pPr algn="ctr" eaLnBrk="1" hangingPunct="1"/>
            <a:fld id="{C9532917-07A9-45A2-8DAD-2350947BD2C6}" type="slidenum">
              <a:rPr lang="id-ID" altLang="en-US" sz="800">
                <a:solidFill>
                  <a:schemeClr val="bg2"/>
                </a:solidFill>
                <a:latin typeface="Source Sans Pro" panose="020B0503030403020204" pitchFamily="34" charset="0"/>
                <a:ea typeface="Montserrat Light"/>
                <a:cs typeface="Montserrat Light"/>
              </a:rPr>
              <a:pPr algn="ctr" eaLnBrk="1" hangingPunct="1"/>
              <a:t>‹#›</a:t>
            </a:fld>
            <a:endParaRPr lang="id-ID" altLang="en-US" sz="800">
              <a:solidFill>
                <a:schemeClr val="bg2"/>
              </a:solidFill>
              <a:latin typeface="Source Sans Pro" panose="020B0503030403020204" pitchFamily="34" charset="0"/>
              <a:ea typeface="Montserrat Light"/>
              <a:cs typeface="Montserrat Light"/>
            </a:endParaRPr>
          </a:p>
        </p:txBody>
      </p:sp>
    </p:spTree>
    <p:extLst>
      <p:ext uri="{BB962C8B-B14F-4D97-AF65-F5344CB8AC3E}">
        <p14:creationId xmlns:p14="http://schemas.microsoft.com/office/powerpoint/2010/main" val="1739634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5" r:id="rId2"/>
    <p:sldLayoutId id="2147483686" r:id="rId3"/>
    <p:sldLayoutId id="2147483688" r:id="rId4"/>
    <p:sldLayoutId id="2147483689" r:id="rId5"/>
    <p:sldLayoutId id="2147483691" r:id="rId6"/>
    <p:sldLayoutId id="2147483704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spcAft>
          <a:spcPts val="600"/>
        </a:spcAft>
        <a:buFont typeface="Arial"/>
        <a:buChar char="•"/>
        <a:defRPr sz="2800" kern="1200">
          <a:solidFill>
            <a:schemeClr val="tx1"/>
          </a:solidFill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600"/>
        </a:spcAft>
        <a:buFont typeface="Arial"/>
        <a:buChar char="–"/>
        <a:defRPr sz="2400" kern="1200">
          <a:solidFill>
            <a:schemeClr val="tx1"/>
          </a:solidFill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2pPr>
      <a:lvl3pPr marL="1143000" indent="-228600" algn="l" defTabSz="457200" rtl="0" eaLnBrk="1" latinLnBrk="0" hangingPunct="1">
        <a:spcBef>
          <a:spcPts val="0"/>
        </a:spcBef>
        <a:spcAft>
          <a:spcPts val="600"/>
        </a:spcAft>
        <a:buFont typeface="Arial"/>
        <a:buChar char="•"/>
        <a:defRPr sz="2000" kern="1200">
          <a:solidFill>
            <a:schemeClr val="tx1"/>
          </a:solidFill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3pPr>
      <a:lvl4pPr marL="1600200" indent="-228600" algn="l" defTabSz="457200" rtl="0" eaLnBrk="1" latinLnBrk="0" hangingPunct="1">
        <a:spcBef>
          <a:spcPts val="0"/>
        </a:spcBef>
        <a:spcAft>
          <a:spcPts val="600"/>
        </a:spcAft>
        <a:buFont typeface="Arial"/>
        <a:buChar char="–"/>
        <a:defRPr sz="1800" kern="1200">
          <a:solidFill>
            <a:schemeClr val="tx1"/>
          </a:solidFill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4pPr>
      <a:lvl5pPr marL="2057400" indent="-228600" algn="l" defTabSz="457200" rtl="0" eaLnBrk="1" latinLnBrk="0" hangingPunct="1">
        <a:spcBef>
          <a:spcPts val="0"/>
        </a:spcBef>
        <a:spcAft>
          <a:spcPts val="600"/>
        </a:spcAft>
        <a:buFont typeface="Arial"/>
        <a:buChar char="»"/>
        <a:defRPr sz="1800" kern="1200">
          <a:solidFill>
            <a:schemeClr val="tx1"/>
          </a:solidFill>
          <a:latin typeface="Ebrima" panose="02000000000000000000" pitchFamily="2" charset="0"/>
          <a:ea typeface="Ebrima" panose="02000000000000000000" pitchFamily="2" charset="0"/>
          <a:cs typeface="Ebrima" panose="02000000000000000000" pitchFamily="2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4D8CF-E033-41F6-8419-8F76D4E23E28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8EDB3-AD5A-420E-8B9B-BD58C3D6D55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001Cwrap_final_greenF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53"/>
            <a:ext cx="53862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3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8.xml" />
</Relationships>
</file>

<file path=ppt/slides/_rels/slide2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3.png" />
  <Relationship Id="rId2" Type="http://schemas.openxmlformats.org/officeDocument/2006/relationships/notesSlide" Target="../notesSlides/notesSlide2.xml" />
  <Relationship Id="rId1" Type="http://schemas.openxmlformats.org/officeDocument/2006/relationships/slideLayout" Target="../slideLayouts/slideLayout7.xml" />
</Relationships>
</file>

<file path=ppt/slides/_rels/slide3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3.xml" />
  <Relationship Id="rId1" Type="http://schemas.openxmlformats.org/officeDocument/2006/relationships/slideLayout" Target="../slideLayouts/slideLayout2.xml" />
</Relationships>
</file>

<file path=ppt/slides/_rels/slide4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4.xml" />
  <Relationship Id="rId1" Type="http://schemas.openxmlformats.org/officeDocument/2006/relationships/slideLayout" Target="../slideLayouts/slideLayout2.xml" />
</Relationships>
</file>

<file path=ppt/slides/_rels/slide5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5.xml" />
  <Relationship Id="rId1" Type="http://schemas.openxmlformats.org/officeDocument/2006/relationships/slideLayout" Target="../slideLayouts/slideLayout2.xml" />
</Relationships>
</file>

<file path=ppt/slides/_rels/slide6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4.jpg" />
  <Relationship Id="rId2" Type="http://schemas.openxmlformats.org/officeDocument/2006/relationships/notesSlide" Target="../notesSlides/notesSlide6.xml" />
  <Relationship Id="rId1" Type="http://schemas.openxmlformats.org/officeDocument/2006/relationships/slideLayout" Target="../slideLayouts/slideLayout6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/>
          <p:cNvSpPr txBox="1">
            <a:spLocks/>
          </p:cNvSpPr>
          <p:nvPr/>
        </p:nvSpPr>
        <p:spPr>
          <a:xfrm>
            <a:off x="5120640" y="4402522"/>
            <a:ext cx="4021299" cy="4826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 smtClean="0">
                <a:latin typeface="Tw Cen MT Condensed" panose="020B0606020104020203" pitchFamily="34" charset="0"/>
                <a:ea typeface="Ebrima" panose="02000000000000000000" pitchFamily="2" charset="0"/>
                <a:cs typeface="Ebrima" panose="02000000000000000000" pitchFamily="2" charset="0"/>
              </a:rPr>
              <a:t>October 26, 2018</a:t>
            </a:r>
            <a:endParaRPr lang="en-US" sz="2500" dirty="0">
              <a:latin typeface="Tw Cen MT Condensed" panose="020B0606020104020203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Text Placeholder 18"/>
          <p:cNvSpPr txBox="1">
            <a:spLocks/>
          </p:cNvSpPr>
          <p:nvPr/>
        </p:nvSpPr>
        <p:spPr>
          <a:xfrm>
            <a:off x="5120640" y="5092201"/>
            <a:ext cx="6074195" cy="1195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 smtClean="0">
                <a:latin typeface="Tw Cen MT Condensed" panose="020B0606020104020203" pitchFamily="34" charset="0"/>
              </a:rPr>
              <a:t>Ari Schwartz</a:t>
            </a:r>
          </a:p>
          <a:p>
            <a:pPr algn="l"/>
            <a:r>
              <a:rPr lang="en-US" sz="2500" dirty="0" smtClean="0">
                <a:latin typeface="Tw Cen MT Condensed" panose="020B0606020104020203" pitchFamily="34" charset="0"/>
              </a:rPr>
              <a:t>Managing Director, Venable LLP</a:t>
            </a:r>
          </a:p>
          <a:p>
            <a:pPr algn="l"/>
            <a:r>
              <a:rPr lang="en-US" sz="2500" dirty="0" smtClean="0">
                <a:latin typeface="Tw Cen MT Condensed" panose="020B0606020104020203" pitchFamily="34" charset="0"/>
              </a:rPr>
              <a:t>ASchwartz@Venable.com 	202.344.4711</a:t>
            </a:r>
            <a:endParaRPr lang="en-US" sz="2500" dirty="0">
              <a:latin typeface="Tw Cen MT Condensed" panose="020B0606020104020203" pitchFamily="34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5120640" y="2161986"/>
            <a:ext cx="6554745" cy="169817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000" dirty="0" smtClean="0">
                <a:latin typeface="Tw Cen MT Condensed" panose="020B0606020104020203" pitchFamily="34" charset="0"/>
                <a:ea typeface="Ebrima" panose="02000000000000000000" pitchFamily="2" charset="0"/>
                <a:cs typeface="Ebrima" panose="02000000000000000000" pitchFamily="2" charset="0"/>
              </a:rPr>
              <a:t>NIST Cybersecurity Framework Threat Profiles</a:t>
            </a:r>
            <a:endParaRPr lang="en-US" sz="4000" dirty="0">
              <a:latin typeface="Tw Cen MT Condensed" panose="020B0606020104020203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49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0" y="1247775"/>
            <a:ext cx="8556625" cy="456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7" name="TextBox 4"/>
          <p:cNvSpPr txBox="1">
            <a:spLocks noChangeArrowheads="1"/>
          </p:cNvSpPr>
          <p:nvPr/>
        </p:nvSpPr>
        <p:spPr bwMode="auto">
          <a:xfrm>
            <a:off x="1524000" y="6553200"/>
            <a:ext cx="67818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chemeClr val="bg1"/>
                </a:solidFill>
                <a:latin typeface="Ebrima" panose="02000000000000000000" pitchFamily="2" charset="0"/>
              </a:rPr>
              <a:t>                | Cybersecurity Risk Management Services</a:t>
            </a:r>
          </a:p>
        </p:txBody>
      </p:sp>
      <p:sp>
        <p:nvSpPr>
          <p:cNvPr id="72708" name="Title 1"/>
          <p:cNvSpPr txBox="1">
            <a:spLocks/>
          </p:cNvSpPr>
          <p:nvPr/>
        </p:nvSpPr>
        <p:spPr bwMode="auto">
          <a:xfrm>
            <a:off x="1295400" y="228600"/>
            <a:ext cx="9307513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5000" dirty="0">
                <a:latin typeface="Tw Cen MT Condensed" panose="020B0606020104020203" pitchFamily="34" charset="0"/>
              </a:rPr>
              <a:t>FRAMEWORK PROFILES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13596" y="6152444"/>
            <a:ext cx="320260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The state of your controls today.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20844" y="6152444"/>
            <a:ext cx="368421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Where you want to be, </a:t>
            </a:r>
            <a:r>
              <a:rPr lang="en-US" b="1" dirty="0" smtClean="0"/>
              <a:t>based on risk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29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828800" y="1709738"/>
            <a:ext cx="8445500" cy="65556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A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lignment of Functions, Categories, and Subcategories to: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Guide organizations in implementing controls that will protect from a specific type of attack or prevent compromise.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</a:b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Useful as an overlay on existing Framework based risk management programs; a Profile provides a specific lens on how threats and mitigations are being addressed.</a:t>
            </a:r>
            <a:b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</a:b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Coalition added Priority levels to ensure resources are spent in an effective order.</a:t>
            </a:r>
            <a:b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</a:b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Can tie directly to NIST SP-800 series to emphasize risk controls on threats.</a:t>
            </a:r>
          </a:p>
          <a:p>
            <a:pPr>
              <a:defRPr/>
            </a:pP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>
              <a:defRPr/>
            </a:pP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>
              <a:defRPr/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96264" name="Title 2"/>
          <p:cNvSpPr txBox="1">
            <a:spLocks/>
          </p:cNvSpPr>
          <p:nvPr/>
        </p:nvSpPr>
        <p:spPr bwMode="auto">
          <a:xfrm>
            <a:off x="1828800" y="7239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5000" dirty="0" smtClean="0">
                <a:latin typeface="Tw Cen MT Condensed" panose="020B0606020104020203" pitchFamily="34" charset="0"/>
              </a:rPr>
              <a:t>THREAT PROFILES</a:t>
            </a:r>
            <a:endParaRPr lang="en-US" altLang="en-US" sz="5000" dirty="0">
              <a:latin typeface="Tw Cen MT Condensed" panose="020B0606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15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068B960-88A1-C74E-A5B4-1A8BD00E108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47856" y="1667741"/>
            <a:ext cx="2189018" cy="17820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2"/>
          <p:cNvSpPr txBox="1">
            <a:spLocks/>
          </p:cNvSpPr>
          <p:nvPr/>
        </p:nvSpPr>
        <p:spPr bwMode="auto">
          <a:xfrm>
            <a:off x="1828800" y="7239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5000" dirty="0" smtClean="0">
                <a:latin typeface="Tw Cen MT Condensed" panose="020B0606020104020203" pitchFamily="34" charset="0"/>
              </a:rPr>
              <a:t>Prioritizing Based on Threat and Industry Profiles</a:t>
            </a:r>
            <a:endParaRPr lang="en-US" altLang="en-US" sz="5000" dirty="0">
              <a:latin typeface="Tw Cen MT Condensed" panose="020B060602010402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73484" y="3842905"/>
            <a:ext cx="2189018" cy="17820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347856" y="3981450"/>
            <a:ext cx="2313709" cy="150495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6206836" y="2687782"/>
            <a:ext cx="568037" cy="1293668"/>
          </a:xfrm>
          <a:prstGeom prst="down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3948545" y="4482378"/>
            <a:ext cx="1409701" cy="578358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01148" y="1866900"/>
            <a:ext cx="1586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Sectoral </a:t>
            </a:r>
          </a:p>
          <a:p>
            <a:r>
              <a:rPr lang="en-US" dirty="0" smtClean="0"/>
              <a:t>Profile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770909" y="4128655"/>
            <a:ext cx="1406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Threat</a:t>
            </a:r>
          </a:p>
          <a:p>
            <a:r>
              <a:rPr lang="en-US" dirty="0" smtClean="0"/>
              <a:t>Profile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943600" y="4179927"/>
            <a:ext cx="15932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Threat Based</a:t>
            </a:r>
          </a:p>
          <a:p>
            <a:r>
              <a:rPr lang="en-US" dirty="0" smtClean="0"/>
              <a:t>Prioritization</a:t>
            </a:r>
          </a:p>
          <a:p>
            <a:r>
              <a:rPr lang="en-US" dirty="0"/>
              <a:t>f</a:t>
            </a:r>
            <a:r>
              <a:rPr lang="en-US" dirty="0" smtClean="0"/>
              <a:t>or the Sector</a:t>
            </a:r>
          </a:p>
        </p:txBody>
      </p:sp>
    </p:spTree>
    <p:extLst>
      <p:ext uri="{BB962C8B-B14F-4D97-AF65-F5344CB8AC3E}">
        <p14:creationId xmlns:p14="http://schemas.microsoft.com/office/powerpoint/2010/main" val="1297538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828800" y="1072981"/>
            <a:ext cx="9464634" cy="741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DDoS Mitigation: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40 Subcategories across all 5 Functions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Guide organizations to implement controls that will protect from DDoS attacks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Botnet Mitigation: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38 Subcategories across 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4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 Functions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Guide organizations to implement controls that will protect technology assets from becoming part of a botnet.</a:t>
            </a:r>
          </a:p>
          <a:p>
            <a:pPr lvl="1">
              <a:defRPr/>
            </a:pP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/>
                <a:ea typeface="Ebrima" panose="02000000000000000000" pitchFamily="2" charset="0"/>
                <a:cs typeface="Ebrima" panose="02000000000000000000" pitchFamily="2" charset="0"/>
              </a:rPr>
              <a:t>Most useful when used together.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lvl="1">
              <a:defRPr/>
            </a:pP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>
              <a:defRPr/>
            </a:pP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>
              <a:defRPr/>
            </a:pP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  <a:p>
            <a:pPr>
              <a:defRPr/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96264" name="Title 2"/>
          <p:cNvSpPr txBox="1">
            <a:spLocks/>
          </p:cNvSpPr>
          <p:nvPr/>
        </p:nvSpPr>
        <p:spPr bwMode="auto">
          <a:xfrm>
            <a:off x="1828800" y="380748"/>
            <a:ext cx="908612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5000" dirty="0" smtClean="0">
                <a:latin typeface="Tw Cen MT Condensed" panose="020B0606020104020203" pitchFamily="34" charset="0"/>
              </a:rPr>
              <a:t>Profiles to Address DDoS and Botnets</a:t>
            </a:r>
            <a:endParaRPr lang="en-US" altLang="en-US" sz="5000" dirty="0">
              <a:latin typeface="Tw Cen MT Condensed" panose="020B0606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64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/>
          <p:nvPr/>
        </p:nvSpPr>
        <p:spPr>
          <a:xfrm>
            <a:off x="6207688" y="3315117"/>
            <a:ext cx="3553655" cy="8329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 numCol="1" anchor="ctr">
            <a:noAutofit/>
          </a:bodyPr>
          <a:lstStyle>
            <a:lvl1pPr algn="ctr">
              <a:spcBef>
                <a:spcPts val="0"/>
              </a:spcBef>
              <a:defRPr sz="9500">
                <a:solidFill>
                  <a:srgbClr val="005494"/>
                </a:solidFill>
                <a:latin typeface="AppleGothic"/>
                <a:ea typeface="AppleGothic"/>
                <a:cs typeface="AppleGothic"/>
                <a:sym typeface="AppleGothic"/>
              </a:defRPr>
            </a:lvl1pPr>
          </a:lstStyle>
          <a:p>
            <a:endParaRPr sz="4750" dirty="0"/>
          </a:p>
        </p:txBody>
      </p:sp>
      <p:sp>
        <p:nvSpPr>
          <p:cNvPr id="8" name="Shape 287"/>
          <p:cNvSpPr/>
          <p:nvPr/>
        </p:nvSpPr>
        <p:spPr>
          <a:xfrm>
            <a:off x="5858031" y="2383414"/>
            <a:ext cx="3553655" cy="8329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 numCol="1" anchor="ctr">
            <a:noAutofit/>
          </a:bodyPr>
          <a:lstStyle>
            <a:lvl1pPr algn="ctr">
              <a:spcBef>
                <a:spcPts val="0"/>
              </a:spcBef>
              <a:defRPr sz="9500">
                <a:solidFill>
                  <a:srgbClr val="005494"/>
                </a:solidFill>
                <a:latin typeface="AppleGothic"/>
                <a:ea typeface="AppleGothic"/>
                <a:cs typeface="AppleGothic"/>
                <a:sym typeface="AppleGothic"/>
              </a:defRPr>
            </a:lvl1pPr>
          </a:lstStyle>
          <a:p>
            <a:endParaRPr sz="475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9" name="Shape 286"/>
          <p:cNvSpPr/>
          <p:nvPr/>
        </p:nvSpPr>
        <p:spPr>
          <a:xfrm>
            <a:off x="1" y="2470650"/>
            <a:ext cx="12191999" cy="15901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 algn="ctr">
              <a:spcBef>
                <a:spcPts val="0"/>
              </a:spcBef>
              <a:defRPr sz="15000">
                <a:solidFill>
                  <a:srgbClr val="005494"/>
                </a:solidFill>
                <a:latin typeface="AppleGothic"/>
                <a:ea typeface="AppleGothic"/>
                <a:cs typeface="AppleGothic"/>
                <a:sym typeface="AppleGothic"/>
              </a:defRPr>
            </a:lvl1pPr>
          </a:lstStyle>
          <a:p>
            <a:r>
              <a:rPr lang="en-US" sz="10000" dirty="0" smtClean="0">
                <a:solidFill>
                  <a:srgbClr val="599CDE"/>
                </a:solidFill>
                <a:latin typeface="Tw Cen MT Condensed" panose="020B0606020104020203" pitchFamily="34" charset="0"/>
              </a:rPr>
              <a:t>THANK YOU</a:t>
            </a:r>
            <a:endParaRPr sz="10000" dirty="0">
              <a:solidFill>
                <a:srgbClr val="599CDE"/>
              </a:solidFill>
              <a:latin typeface="Tw Cen MT Condensed" panose="020B0606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0456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Template - 2018" id="{08DC536A-9F36-492A-8C01-94882A1A25D6}" vid="{D61D6E93-C155-4AD5-B4A2-E448BAE51FD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1.xml" />
</Relationships>
</file>

<file path=customXml/_rels/item2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2.xml" />
</Relationships>
</file>

<file path=customXml/_rels/item3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3.xml" />
</Relationships>
</file>

<file path=customXml/_rels/item4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4.xml" />
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7dae55a-1849-4154-9a05-aae11aab7a48">Z6Z636EKVC4H-125-117</_dlc_DocId>
    <_dlc_DocIdUrl xmlns="07dae55a-1849-4154-9a05-aae11aab7a48">
      <Url>http://intersect.venable.com/firmgroups/departments/marketing/_layouts/15/DocIdRedir.aspx?ID=Z6Z636EKVC4H-125-117</Url>
      <Description>Z6Z636EKVC4H-125-117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C9F0CF310CB0439F56DE9DDF9EE431" ma:contentTypeVersion="1" ma:contentTypeDescription="Create a new document." ma:contentTypeScope="" ma:versionID="ffe6bd35d1a02657e94d104971ce142c">
  <xsd:schema xmlns:xsd="http://www.w3.org/2001/XMLSchema" xmlns:xs="http://www.w3.org/2001/XMLSchema" xmlns:p="http://schemas.microsoft.com/office/2006/metadata/properties" xmlns:ns2="07dae55a-1849-4154-9a05-aae11aab7a48" targetNamespace="http://schemas.microsoft.com/office/2006/metadata/properties" ma:root="true" ma:fieldsID="a124fd5fd288eec0f04e599554806300" ns2:_="">
    <xsd:import namespace="07dae55a-1849-4154-9a05-aae11aab7a4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ae55a-1849-4154-9a05-aae11aab7a4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996455C-E58A-464F-BAC1-6F4B3C9034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EEABC5-1C1C-4245-8132-09815299AE89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07dae55a-1849-4154-9a05-aae11aab7a48"/>
    <ds:schemaRef ds:uri="http://purl.org/dc/terms/"/>
    <ds:schemaRef ds:uri="http://schemas.microsoft.com/office/infopath/2007/PartnerControl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ED3E89F-7D75-4EE2-9B58-4689ABB9D0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dae55a-1849-4154-9a05-aae11aab7a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2DE8A1C-8A45-4C84-AE24-225D40AAF22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149</Words>
  <Application>Microsoft Office PowerPoint</Application>
  <PresentationFormat>Widescreen</PresentationFormat>
  <Paragraphs>40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AppleGothic</vt:lpstr>
      <vt:lpstr>Arial</vt:lpstr>
      <vt:lpstr>Calibri</vt:lpstr>
      <vt:lpstr>Calibri Light</vt:lpstr>
      <vt:lpstr>Ebrima</vt:lpstr>
      <vt:lpstr>Montserrat Light</vt:lpstr>
      <vt:lpstr>Source Sans Pro</vt:lpstr>
      <vt:lpstr>Tw Cen MT Condensed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0x0101001CC9F0CF310CB0439F56DE9DDF9EE431</vt:lpwstr>
  </property>
  <property fmtid="{D5CDD505-2E9C-101B-9397-08002B2CF9AE}" pid="3" name="_dlc_DocIdItemGuid">
    <vt:lpwstr>66df7d94-f598-43cc-9ea5-abbc03835981</vt:lpwstr>
  </property>
</Properties>
</file>