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5143500" cx="9144000"/>
  <p:notesSz cx="6858000" cy="9144000"/>
  <p:embeddedFontLst>
    <p:embeddedFont>
      <p:font typeface="Montserrat"/>
      <p:regular r:id="rId21"/>
      <p:bold r:id="rId22"/>
      <p:italic r:id="rId23"/>
      <p:boldItalic r:id="rId24"/>
    </p:embeddedFont>
    <p:embeddedFont>
      <p:font typeface="Lora"/>
      <p:regular r:id="rId25"/>
      <p:bold r:id="rId26"/>
      <p:italic r:id="rId27"/>
      <p:boldItalic r:id="rId28"/>
    </p:embeddedFont>
    <p:embeddedFont>
      <p:font typeface="Montserrat Light"/>
      <p:regular r:id="rId29"/>
      <p:bold r:id="rId30"/>
      <p:italic r:id="rId31"/>
      <p:boldItalic r:id="rId32"/>
    </p:embeddedFont>
    <p:embeddedFont>
      <p:font typeface="Quattrocento Sans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Montserrat-bold.fntdata"/><Relationship Id="rId21" Type="http://schemas.openxmlformats.org/officeDocument/2006/relationships/font" Target="fonts/Montserrat-regular.fntdata"/><Relationship Id="rId24" Type="http://schemas.openxmlformats.org/officeDocument/2006/relationships/font" Target="fonts/Montserrat-boldItalic.fntdata"/><Relationship Id="rId23" Type="http://schemas.openxmlformats.org/officeDocument/2006/relationships/font" Target="fonts/Montserrat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Lora-bold.fntdata"/><Relationship Id="rId25" Type="http://schemas.openxmlformats.org/officeDocument/2006/relationships/font" Target="fonts/Lora-regular.fntdata"/><Relationship Id="rId28" Type="http://schemas.openxmlformats.org/officeDocument/2006/relationships/font" Target="fonts/Lora-boldItalic.fntdata"/><Relationship Id="rId27" Type="http://schemas.openxmlformats.org/officeDocument/2006/relationships/font" Target="fonts/Lora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Light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Light-italic.fntdata"/><Relationship Id="rId30" Type="http://schemas.openxmlformats.org/officeDocument/2006/relationships/font" Target="fonts/MontserratLight-bold.fntdata"/><Relationship Id="rId11" Type="http://schemas.openxmlformats.org/officeDocument/2006/relationships/slide" Target="slides/slide7.xml"/><Relationship Id="rId33" Type="http://schemas.openxmlformats.org/officeDocument/2006/relationships/font" Target="fonts/QuattrocentoSans-regular.fntdata"/><Relationship Id="rId10" Type="http://schemas.openxmlformats.org/officeDocument/2006/relationships/slide" Target="slides/slide6.xml"/><Relationship Id="rId32" Type="http://schemas.openxmlformats.org/officeDocument/2006/relationships/font" Target="fonts/MontserratLight-boldItalic.fntdata"/><Relationship Id="rId13" Type="http://schemas.openxmlformats.org/officeDocument/2006/relationships/slide" Target="slides/slide9.xml"/><Relationship Id="rId35" Type="http://schemas.openxmlformats.org/officeDocument/2006/relationships/font" Target="fonts/QuattrocentoSans-italic.fntdata"/><Relationship Id="rId12" Type="http://schemas.openxmlformats.org/officeDocument/2006/relationships/slide" Target="slides/slide8.xml"/><Relationship Id="rId34" Type="http://schemas.openxmlformats.org/officeDocument/2006/relationships/font" Target="fonts/QuattrocentoSans-bold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36" Type="http://schemas.openxmlformats.org/officeDocument/2006/relationships/font" Target="fonts/QuattrocentoSans-bold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3d217885fa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3d217885f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36eabfef81_0_1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36eabfef81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fdd34a502a_0_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fdd34a502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fdd34a502a_0_1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fdd34a502a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fdd34a502a_0_48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fdd34a502a_0_4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fdd34a502a_0_19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fdd34a502a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fdd34a502a_0_28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fdd34a502a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fdd34a502a_0_47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fdd34a502a_0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fbc2b45bbf_0_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fbc2b45bbf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06c55e4dc4_0_2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06c55e4dc4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0635ad33f9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0635ad33f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f496955499_0_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f49695549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3d217885fa_0_9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3d217885f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3d217885fa_0_9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3d217885fa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f496955499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f49695549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36eabfef81_0_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36eabfef8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11" name="Google Shape;11;p2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gradFill>
              <a:gsLst>
                <a:gs pos="0">
                  <a:srgbClr val="00D0FF">
                    <a:alpha val="11764"/>
                    <a:alpha val="11730"/>
                  </a:srgbClr>
                </a:gs>
                <a:gs pos="100000">
                  <a:srgbClr val="00D0FF">
                    <a:alpha val="0"/>
                    <a:alpha val="11730"/>
                  </a:srgbClr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D0FF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D0FF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85800" y="1771550"/>
            <a:ext cx="7772400" cy="160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dark">
  <p:cSld name="BLANK_1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1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79" name="Google Shape;79;p11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11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1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" name="Google Shape;82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1">
  <p:cSld name="TITLE_AND_BODY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12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" name="Google Shape;85;p12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2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87" name="Google Shape;87;p12"/>
          <p:cNvSpPr txBox="1"/>
          <p:nvPr>
            <p:ph idx="1" type="body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cxnSp>
        <p:nvCxnSpPr>
          <p:cNvPr id="88" name="Google Shape;88;p12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9" name="Google Shape;89;p1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1"/>
            </a:gs>
            <a:gs pos="100000">
              <a:srgbClr val="D1F6FF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17" name="Google Shape;17;p3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20;p3"/>
          <p:cNvSpPr txBox="1"/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600"/>
              </a:spcBef>
              <a:spcAft>
                <a:spcPts val="6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dk1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4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24" name="Google Shape;24;p4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4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810450" y="1593500"/>
            <a:ext cx="5783700" cy="273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1pPr>
            <a:lvl2pPr indent="-431800" lvl="1" marL="914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2pPr>
            <a:lvl3pPr indent="-431800" lvl="2" marL="1371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3pPr>
            <a:lvl4pPr indent="-431800" lvl="3" marL="1828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4pPr>
            <a:lvl5pPr indent="-431800" lvl="4" marL="2286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5pPr>
            <a:lvl6pPr indent="-431800" lvl="5" marL="2743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6pPr>
            <a:lvl7pPr indent="-431800" lvl="6" marL="3200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7pPr>
            <a:lvl8pPr indent="-431800" lvl="7" marL="3657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8pPr>
            <a:lvl9pPr indent="-431800" lvl="8" marL="4114800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" name="Google Shape;28;p4"/>
          <p:cNvSpPr txBox="1"/>
          <p:nvPr/>
        </p:nvSpPr>
        <p:spPr>
          <a:xfrm>
            <a:off x="810450" y="6702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b="1" sz="9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32" name="Google Shape;32;p5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5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" name="Google Shape;35;p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600"/>
              </a:spcBef>
              <a:spcAft>
                <a:spcPts val="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6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40" name="Google Shape;40;p6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6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6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Google Shape;43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855300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5" name="Google Shape;45;p6"/>
          <p:cNvSpPr txBox="1"/>
          <p:nvPr>
            <p:ph idx="2" type="body"/>
          </p:nvPr>
        </p:nvSpPr>
        <p:spPr>
          <a:xfrm>
            <a:off x="4815605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7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49" name="Google Shape;49;p7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7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7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855300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4" name="Google Shape;54;p7"/>
          <p:cNvSpPr txBox="1"/>
          <p:nvPr>
            <p:ph idx="2" type="body"/>
          </p:nvPr>
        </p:nvSpPr>
        <p:spPr>
          <a:xfrm>
            <a:off x="3414211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5" name="Google Shape;55;p7"/>
          <p:cNvSpPr txBox="1"/>
          <p:nvPr>
            <p:ph idx="3" type="body"/>
          </p:nvPr>
        </p:nvSpPr>
        <p:spPr>
          <a:xfrm>
            <a:off x="5973122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6" name="Google Shape;56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8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59" name="Google Shape;59;p8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8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8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9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66" name="Google Shape;66;p9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9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9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69;p9"/>
          <p:cNvSpPr txBox="1"/>
          <p:nvPr>
            <p:ph idx="1" type="body"/>
          </p:nvPr>
        </p:nvSpPr>
        <p:spPr>
          <a:xfrm>
            <a:off x="855300" y="4406300"/>
            <a:ext cx="7433400" cy="3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</a:lstStyle>
          <a:p/>
        </p:txBody>
      </p:sp>
      <p:sp>
        <p:nvSpPr>
          <p:cNvPr id="70" name="Google Shape;70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0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73" name="Google Shape;73;p10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10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10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●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81000" lvl="1" marL="914400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○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81000" lvl="2" marL="13716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81000" lvl="3" marL="18288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81000" lvl="4" marL="2286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81000" lvl="5" marL="27432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81000" lvl="6" marL="32004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81000" lvl="7" marL="36576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81000" lvl="8" marL="4114800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20.png"/><Relationship Id="rId5" Type="http://schemas.openxmlformats.org/officeDocument/2006/relationships/image" Target="../media/image8.png"/><Relationship Id="rId6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13.png"/><Relationship Id="rId5" Type="http://schemas.openxmlformats.org/officeDocument/2006/relationships/image" Target="../media/image16.png"/><Relationship Id="rId6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/>
          <p:nvPr>
            <p:ph type="ctrTitle"/>
          </p:nvPr>
        </p:nvSpPr>
        <p:spPr>
          <a:xfrm>
            <a:off x="685800" y="1009550"/>
            <a:ext cx="7772400" cy="160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/>
              <a:t>A Self-Supervised Approach for Automatic Crystal Structure Classification</a:t>
            </a:r>
            <a:endParaRPr sz="4700"/>
          </a:p>
        </p:txBody>
      </p:sp>
      <p:sp>
        <p:nvSpPr>
          <p:cNvPr id="95" name="Google Shape;95;p13"/>
          <p:cNvSpPr txBox="1"/>
          <p:nvPr/>
        </p:nvSpPr>
        <p:spPr>
          <a:xfrm>
            <a:off x="609700" y="3162725"/>
            <a:ext cx="77724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Satvik Lolla (Poolesville HS)</a:t>
            </a:r>
            <a:endParaRPr sz="22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Dr. William Ratcliff (NIST NCNR)</a:t>
            </a:r>
            <a:endParaRPr sz="22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96" name="Google Shape;9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0450" y="3915902"/>
            <a:ext cx="4823551" cy="122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Residual Network (ResNet)</a:t>
            </a:r>
            <a:endParaRPr/>
          </a:p>
        </p:txBody>
      </p:sp>
      <p:sp>
        <p:nvSpPr>
          <p:cNvPr id="171" name="Google Shape;171;p22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Residual/skip connections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Reduce parameters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More generalizable model</a:t>
            </a:r>
            <a:endParaRPr/>
          </a:p>
        </p:txBody>
      </p:sp>
      <p:sp>
        <p:nvSpPr>
          <p:cNvPr id="172" name="Google Shape;172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3" name="Google Shape;17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1700" y="152400"/>
            <a:ext cx="1592262" cy="506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3"/>
          <p:cNvSpPr txBox="1"/>
          <p:nvPr>
            <p:ph type="title"/>
          </p:nvPr>
        </p:nvSpPr>
        <p:spPr>
          <a:xfrm>
            <a:off x="855300" y="455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Generated vs Real Patterns</a:t>
            </a:r>
            <a:endParaRPr/>
          </a:p>
        </p:txBody>
      </p:sp>
      <p:sp>
        <p:nvSpPr>
          <p:cNvPr id="179" name="Google Shape;179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0" name="Google Shape;18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150" y="900174"/>
            <a:ext cx="3605190" cy="2134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150" y="2980739"/>
            <a:ext cx="3605190" cy="2134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3510" y="2980745"/>
            <a:ext cx="3605190" cy="2134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83506" y="900175"/>
            <a:ext cx="3605190" cy="21341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"/>
          <p:cNvSpPr txBox="1"/>
          <p:nvPr>
            <p:ph type="title"/>
          </p:nvPr>
        </p:nvSpPr>
        <p:spPr>
          <a:xfrm>
            <a:off x="321900" y="2055200"/>
            <a:ext cx="266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Bravais Lattice </a:t>
            </a:r>
            <a:r>
              <a:rPr lang="en"/>
              <a:t>Confusion Matrix</a:t>
            </a:r>
            <a:endParaRPr/>
          </a:p>
        </p:txBody>
      </p:sp>
      <p:sp>
        <p:nvSpPr>
          <p:cNvPr id="189" name="Google Shape;189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0" name="Google Shape;19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8025" y="0"/>
            <a:ext cx="654136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 txBox="1"/>
          <p:nvPr>
            <p:ph idx="1" type="body"/>
          </p:nvPr>
        </p:nvSpPr>
        <p:spPr>
          <a:xfrm>
            <a:off x="180675" y="2724875"/>
            <a:ext cx="2526300" cy="151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Self supervised: </a:t>
            </a:r>
            <a:r>
              <a:rPr lang="en"/>
              <a:t>88%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5"/>
          <p:cNvSpPr txBox="1"/>
          <p:nvPr>
            <p:ph type="title"/>
          </p:nvPr>
        </p:nvSpPr>
        <p:spPr>
          <a:xfrm>
            <a:off x="855300" y="3788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Accuracy Comparison</a:t>
            </a:r>
            <a:endParaRPr/>
          </a:p>
        </p:txBody>
      </p:sp>
      <p:sp>
        <p:nvSpPr>
          <p:cNvPr id="197" name="Google Shape;197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8" name="Google Shape;198;p25"/>
          <p:cNvPicPr preferRelativeResize="0"/>
          <p:nvPr/>
        </p:nvPicPr>
        <p:blipFill rotWithShape="1">
          <a:blip r:embed="rId3">
            <a:alphaModFix/>
          </a:blip>
          <a:srcRect b="0" l="0" r="1058" t="1700"/>
          <a:stretch/>
        </p:blipFill>
        <p:spPr>
          <a:xfrm>
            <a:off x="1332400" y="849500"/>
            <a:ext cx="6301400" cy="429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204" name="Google Shape;204;p26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Self</a:t>
            </a:r>
            <a:r>
              <a:rPr lang="en"/>
              <a:t>-supervised approach can be used for diffraction classification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No significant difference in accuracy compared to supervised approach</a:t>
            </a:r>
            <a:endParaRPr/>
          </a:p>
        </p:txBody>
      </p:sp>
      <p:sp>
        <p:nvSpPr>
          <p:cNvPr id="205" name="Google Shape;205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</a:t>
            </a:r>
            <a:endParaRPr/>
          </a:p>
        </p:txBody>
      </p:sp>
      <p:sp>
        <p:nvSpPr>
          <p:cNvPr id="211" name="Google Shape;211;p27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Different self supervised techniques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Classify space groups</a:t>
            </a:r>
            <a:endParaRPr/>
          </a:p>
        </p:txBody>
      </p:sp>
      <p:sp>
        <p:nvSpPr>
          <p:cNvPr id="212" name="Google Shape;212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Acknowledgements</a:t>
            </a:r>
            <a:endParaRPr/>
          </a:p>
        </p:txBody>
      </p:sp>
      <p:sp>
        <p:nvSpPr>
          <p:cNvPr id="218" name="Google Shape;218;p28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Dr. William Ratcliff (NCNR)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CHRNS/NCNR</a:t>
            </a:r>
            <a:endParaRPr/>
          </a:p>
        </p:txBody>
      </p:sp>
      <p:sp>
        <p:nvSpPr>
          <p:cNvPr id="219" name="Google Shape;219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0" name="Google Shape;22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3000" y="3015600"/>
            <a:ext cx="6539525" cy="179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Crystals</a:t>
            </a:r>
            <a:endParaRPr/>
          </a:p>
        </p:txBody>
      </p:sp>
      <p:sp>
        <p:nvSpPr>
          <p:cNvPr id="102" name="Google Shape;102;p14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Repeating unit cell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Examples: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Sugar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Ionic Salts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Ice</a:t>
            </a:r>
            <a:endParaRPr/>
          </a:p>
        </p:txBody>
      </p:sp>
      <p:sp>
        <p:nvSpPr>
          <p:cNvPr id="103" name="Google Shape;103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4" name="Google Shape;104;p14"/>
          <p:cNvPicPr preferRelativeResize="0"/>
          <p:nvPr/>
        </p:nvPicPr>
        <p:blipFill rotWithShape="1">
          <a:blip r:embed="rId3">
            <a:alphaModFix/>
          </a:blip>
          <a:srcRect b="10613" l="0" r="54042" t="37535"/>
          <a:stretch/>
        </p:blipFill>
        <p:spPr>
          <a:xfrm>
            <a:off x="4317800" y="2021675"/>
            <a:ext cx="3879651" cy="282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>
            <p:ph type="title"/>
          </p:nvPr>
        </p:nvSpPr>
        <p:spPr>
          <a:xfrm>
            <a:off x="855300" y="7598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Crystal Structure</a:t>
            </a:r>
            <a:endParaRPr/>
          </a:p>
        </p:txBody>
      </p:sp>
      <p:sp>
        <p:nvSpPr>
          <p:cNvPr id="110" name="Google Shape;110;p1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1" name="Google Shape;111;p15"/>
          <p:cNvPicPr preferRelativeResize="0"/>
          <p:nvPr/>
        </p:nvPicPr>
        <p:blipFill rotWithShape="1">
          <a:blip r:embed="rId3">
            <a:alphaModFix/>
          </a:blip>
          <a:srcRect b="9162" l="6221" r="6639" t="9251"/>
          <a:stretch/>
        </p:blipFill>
        <p:spPr>
          <a:xfrm>
            <a:off x="4025350" y="1153450"/>
            <a:ext cx="1777275" cy="166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/>
          <p:cNvPicPr preferRelativeResize="0"/>
          <p:nvPr/>
        </p:nvPicPr>
        <p:blipFill rotWithShape="1">
          <a:blip r:embed="rId4">
            <a:alphaModFix/>
          </a:blip>
          <a:srcRect b="15175" l="0" r="67752" t="10871"/>
          <a:stretch/>
        </p:blipFill>
        <p:spPr>
          <a:xfrm>
            <a:off x="5966725" y="2128950"/>
            <a:ext cx="1860352" cy="191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/>
          <p:cNvPicPr preferRelativeResize="0"/>
          <p:nvPr/>
        </p:nvPicPr>
        <p:blipFill rotWithShape="1">
          <a:blip r:embed="rId5">
            <a:alphaModFix/>
          </a:blip>
          <a:srcRect b="0" l="60014" r="0" t="0"/>
          <a:stretch/>
        </p:blipFill>
        <p:spPr>
          <a:xfrm>
            <a:off x="3613074" y="2954933"/>
            <a:ext cx="2236525" cy="2108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5300" y="1205450"/>
            <a:ext cx="2236525" cy="3865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Neutron Diffraction</a:t>
            </a:r>
            <a:endParaRPr/>
          </a:p>
        </p:txBody>
      </p:sp>
      <p:sp>
        <p:nvSpPr>
          <p:cNvPr id="120" name="Google Shape;120;p16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Neutrons scattered by atoms</a:t>
            </a:r>
            <a:endParaRPr/>
          </a:p>
        </p:txBody>
      </p:sp>
      <p:sp>
        <p:nvSpPr>
          <p:cNvPr id="121" name="Google Shape;121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2" name="Google Shape;12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0125" y="2238375"/>
            <a:ext cx="3714750" cy="2647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" name="Google Shape;123;p16"/>
          <p:cNvGrpSpPr/>
          <p:nvPr/>
        </p:nvGrpSpPr>
        <p:grpSpPr>
          <a:xfrm>
            <a:off x="-5585" y="2360250"/>
            <a:ext cx="5405712" cy="2707150"/>
            <a:chOff x="623800" y="2801273"/>
            <a:chExt cx="4849913" cy="2342231"/>
          </a:xfrm>
        </p:grpSpPr>
        <p:pic>
          <p:nvPicPr>
            <p:cNvPr id="124" name="Google Shape;124;p16"/>
            <p:cNvPicPr preferRelativeResize="0"/>
            <p:nvPr/>
          </p:nvPicPr>
          <p:blipFill rotWithShape="1">
            <a:blip r:embed="rId4">
              <a:alphaModFix/>
            </a:blip>
            <a:srcRect b="13212" l="5792" r="10138" t="19785"/>
            <a:stretch/>
          </p:blipFill>
          <p:spPr>
            <a:xfrm>
              <a:off x="647360" y="2801273"/>
              <a:ext cx="4826353" cy="23422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" name="Google Shape;125;p16"/>
            <p:cNvSpPr/>
            <p:nvPr/>
          </p:nvSpPr>
          <p:spPr>
            <a:xfrm>
              <a:off x="623800" y="2801275"/>
              <a:ext cx="1930200" cy="121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</a:t>
            </a:r>
            <a:endParaRPr/>
          </a:p>
        </p:txBody>
      </p:sp>
      <p:sp>
        <p:nvSpPr>
          <p:cNvPr id="131" name="Google Shape;131;p17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Inorganic Crystal Structure Database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1-D approach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138,000 simulated patterns</a:t>
            </a:r>
            <a:endParaRPr/>
          </a:p>
        </p:txBody>
      </p:sp>
      <p:sp>
        <p:nvSpPr>
          <p:cNvPr id="132" name="Google Shape;132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3" name="Google Shape;13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5650" y="2585599"/>
            <a:ext cx="4320975" cy="255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Self-Supervised Learning</a:t>
            </a:r>
            <a:endParaRPr/>
          </a:p>
        </p:txBody>
      </p:sp>
      <p:sp>
        <p:nvSpPr>
          <p:cNvPr id="139" name="Google Shape;139;p18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Mimics how humans learn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Pretext task &amp; Target task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Pretext task clusters in latent space</a:t>
            </a:r>
            <a:endParaRPr/>
          </a:p>
        </p:txBody>
      </p:sp>
      <p:sp>
        <p:nvSpPr>
          <p:cNvPr id="140" name="Google Shape;140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1" name="Google Shape;14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1174" y="2596851"/>
            <a:ext cx="2535300" cy="254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Bidirectional Generative Adversarial Network (BiGAN)</a:t>
            </a:r>
            <a:endParaRPr/>
          </a:p>
        </p:txBody>
      </p:sp>
      <p:sp>
        <p:nvSpPr>
          <p:cNvPr id="147" name="Google Shape;147;p19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3 models: Generator, Encoder, Discriminator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Encoder maps to latent space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Discriminator clusters in latent space</a:t>
            </a:r>
            <a:endParaRPr/>
          </a:p>
        </p:txBody>
      </p:sp>
      <p:sp>
        <p:nvSpPr>
          <p:cNvPr id="148" name="Google Shape;148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9" name="Google Shape;14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3500" y="2545000"/>
            <a:ext cx="6793350" cy="2598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 with GANs</a:t>
            </a:r>
            <a:endParaRPr/>
          </a:p>
        </p:txBody>
      </p:sp>
      <p:sp>
        <p:nvSpPr>
          <p:cNvPr id="155" name="Google Shape;155;p20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Zero-sum Equilibrium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Mode collapse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Same generated images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Vanishing Gradients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Models stop learning</a:t>
            </a:r>
            <a:endParaRPr/>
          </a:p>
        </p:txBody>
      </p:sp>
      <p:sp>
        <p:nvSpPr>
          <p:cNvPr id="156" name="Google Shape;156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7" name="Google Shape;157;p20"/>
          <p:cNvPicPr preferRelativeResize="0"/>
          <p:nvPr/>
        </p:nvPicPr>
        <p:blipFill rotWithShape="1">
          <a:blip r:embed="rId3">
            <a:alphaModFix/>
          </a:blip>
          <a:srcRect b="58424" l="11033" r="6871" t="8518"/>
          <a:stretch/>
        </p:blipFill>
        <p:spPr>
          <a:xfrm>
            <a:off x="2446650" y="3281600"/>
            <a:ext cx="6164650" cy="186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Convolutional Layers</a:t>
            </a:r>
            <a:endParaRPr/>
          </a:p>
        </p:txBody>
      </p:sp>
      <p:sp>
        <p:nvSpPr>
          <p:cNvPr id="163" name="Google Shape;163;p21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Extract high level features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Reduce dimensionality</a:t>
            </a:r>
            <a:endParaRPr/>
          </a:p>
        </p:txBody>
      </p:sp>
      <p:sp>
        <p:nvSpPr>
          <p:cNvPr id="164" name="Google Shape;164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5" name="Google Shape;165;p21"/>
          <p:cNvPicPr preferRelativeResize="0"/>
          <p:nvPr/>
        </p:nvPicPr>
        <p:blipFill rotWithShape="1">
          <a:blip r:embed="rId3">
            <a:alphaModFix/>
          </a:blip>
          <a:srcRect b="8528" l="9082" r="0" t="19919"/>
          <a:stretch/>
        </p:blipFill>
        <p:spPr>
          <a:xfrm>
            <a:off x="3093200" y="2163900"/>
            <a:ext cx="5687301" cy="297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icholas template">
  <a:themeElements>
    <a:clrScheme name="Custom 347">
      <a:dk1>
        <a:srgbClr val="1E2124"/>
      </a:dk1>
      <a:lt1>
        <a:srgbClr val="FFFFFF"/>
      </a:lt1>
      <a:dk2>
        <a:srgbClr val="7C8894"/>
      </a:dk2>
      <a:lt2>
        <a:srgbClr val="E6ECEE"/>
      </a:lt2>
      <a:accent1>
        <a:srgbClr val="2AC3F3"/>
      </a:accent1>
      <a:accent2>
        <a:srgbClr val="004591"/>
      </a:accent2>
      <a:accent3>
        <a:srgbClr val="6BD8B6"/>
      </a:accent3>
      <a:accent4>
        <a:srgbClr val="A9E04B"/>
      </a:accent4>
      <a:accent5>
        <a:srgbClr val="F3C744"/>
      </a:accent5>
      <a:accent6>
        <a:srgbClr val="F37768"/>
      </a:accent6>
      <a:hlink>
        <a:srgbClr val="003C7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