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Lora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  <p:embeddedFont>
      <p:font typeface="Quattrocento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ra-bold.fntdata"/><Relationship Id="rId25" Type="http://schemas.openxmlformats.org/officeDocument/2006/relationships/font" Target="fonts/Lora-regular.fntdata"/><Relationship Id="rId28" Type="http://schemas.openxmlformats.org/officeDocument/2006/relationships/font" Target="fonts/Lora-boldItalic.fntdata"/><Relationship Id="rId27" Type="http://schemas.openxmlformats.org/officeDocument/2006/relationships/font" Target="fonts/Lor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7.xml"/><Relationship Id="rId33" Type="http://schemas.openxmlformats.org/officeDocument/2006/relationships/font" Target="fonts/QuattrocentoSans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9.xml"/><Relationship Id="rId35" Type="http://schemas.openxmlformats.org/officeDocument/2006/relationships/font" Target="fonts/QuattrocentoSans-italic.fntdata"/><Relationship Id="rId12" Type="http://schemas.openxmlformats.org/officeDocument/2006/relationships/slide" Target="slides/slide8.xml"/><Relationship Id="rId34" Type="http://schemas.openxmlformats.org/officeDocument/2006/relationships/font" Target="fonts/Quattrocento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Quattrocento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d217885f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d217885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6eabfef81_0_1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36eabfef8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dd34a502a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dd34a50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dd34a502a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dd34a502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dd34a502a_0_4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dd34a502a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dd34a502a_0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dd34a502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dd34a502a_0_2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dd34a502a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dd34a502a_0_4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dd34a502a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bc2b45bbf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bc2b45bb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c55e4dc4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6c55e4dc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635ad33f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635ad33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496955499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49695549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d217885fa_0_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d217885f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d217885fa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d217885f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496955499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4969554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6eabfef81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6eabfef8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1">
  <p:cSld name="TITLE_AND_BODY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2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2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88" name="Google Shape;88;p12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ctrTitle"/>
          </p:nvPr>
        </p:nvSpPr>
        <p:spPr>
          <a:xfrm>
            <a:off x="685800" y="1009550"/>
            <a:ext cx="77724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A Self-Supervised Approach for Automatic Crystal Structure Classification</a:t>
            </a:r>
            <a:endParaRPr sz="4700"/>
          </a:p>
        </p:txBody>
      </p:sp>
      <p:sp>
        <p:nvSpPr>
          <p:cNvPr id="95" name="Google Shape;95;p13"/>
          <p:cNvSpPr txBox="1"/>
          <p:nvPr/>
        </p:nvSpPr>
        <p:spPr>
          <a:xfrm>
            <a:off x="609700" y="3162725"/>
            <a:ext cx="7772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Satvik Lolla (Poolesville HS)</a:t>
            </a:r>
            <a:endParaRPr sz="2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Dr. William Ratcliff (NIST NCNR)</a:t>
            </a:r>
            <a:endParaRPr sz="2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450" y="3915902"/>
            <a:ext cx="4823551" cy="12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Residual Network (ResNet)</a:t>
            </a:r>
            <a:endParaRPr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Residual/skip connections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Reduce parameters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More generalizable model</a:t>
            </a:r>
            <a:endParaRPr/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1700" y="152400"/>
            <a:ext cx="1592262" cy="50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855300" y="455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Generated vs Real Patterns</a:t>
            </a:r>
            <a:endParaRPr/>
          </a:p>
        </p:txBody>
      </p:sp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50" y="900174"/>
            <a:ext cx="3605190" cy="213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150" y="2980739"/>
            <a:ext cx="3605190" cy="213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510" y="2980745"/>
            <a:ext cx="3605190" cy="213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3506" y="900175"/>
            <a:ext cx="3605190" cy="2134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321900" y="2055200"/>
            <a:ext cx="2664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Bravais Lattice </a:t>
            </a:r>
            <a:r>
              <a:rPr lang="en"/>
              <a:t>Confusion Matrix</a:t>
            </a:r>
            <a:endParaRPr/>
          </a:p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025" y="0"/>
            <a:ext cx="65413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180675" y="2724875"/>
            <a:ext cx="2526300" cy="151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Self supervised: </a:t>
            </a:r>
            <a:r>
              <a:rPr lang="en"/>
              <a:t>88%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855300" y="3788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Comparison</a:t>
            </a:r>
            <a:endParaRPr/>
          </a:p>
        </p:txBody>
      </p:sp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 b="0" l="0" r="1058" t="1700"/>
          <a:stretch/>
        </p:blipFill>
        <p:spPr>
          <a:xfrm>
            <a:off x="1332400" y="849500"/>
            <a:ext cx="6301400" cy="42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Self</a:t>
            </a:r>
            <a:r>
              <a:rPr lang="en"/>
              <a:t>-supervised approach can be used for diffraction classification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 significant difference in accuracy compared to supervised approach</a:t>
            </a:r>
            <a:endParaRPr/>
          </a:p>
        </p:txBody>
      </p:sp>
      <p:sp>
        <p:nvSpPr>
          <p:cNvPr id="205" name="Google Shape;205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Different self supervised techniques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Classify space groups</a:t>
            </a:r>
            <a:endParaRPr/>
          </a:p>
        </p:txBody>
      </p:sp>
      <p:sp>
        <p:nvSpPr>
          <p:cNvPr id="212" name="Google Shape;212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Dr. William Ratcliff (NCNR)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CHRNS/NCNR</a:t>
            </a:r>
            <a:endParaRPr/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000" y="3015600"/>
            <a:ext cx="6539525" cy="17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Crystals</a:t>
            </a:r>
            <a:endParaRPr/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Repeating unit cell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Examples: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Sugar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Ionic Salts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Ice</a:t>
            </a:r>
            <a:endParaRPr/>
          </a:p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10613" l="0" r="54042" t="37535"/>
          <a:stretch/>
        </p:blipFill>
        <p:spPr>
          <a:xfrm>
            <a:off x="4317800" y="2021675"/>
            <a:ext cx="3879651" cy="28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855300" y="7598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Crystal Structure</a:t>
            </a:r>
            <a:endParaRPr/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9162" l="6221" r="6639" t="9251"/>
          <a:stretch/>
        </p:blipFill>
        <p:spPr>
          <a:xfrm>
            <a:off x="4025350" y="1153450"/>
            <a:ext cx="1777275" cy="16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15175" l="0" r="67752" t="10871"/>
          <a:stretch/>
        </p:blipFill>
        <p:spPr>
          <a:xfrm>
            <a:off x="5966725" y="2128950"/>
            <a:ext cx="1860352" cy="19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5">
            <a:alphaModFix/>
          </a:blip>
          <a:srcRect b="0" l="60014" r="0" t="0"/>
          <a:stretch/>
        </p:blipFill>
        <p:spPr>
          <a:xfrm>
            <a:off x="3613074" y="2954933"/>
            <a:ext cx="2236525" cy="21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5300" y="1205450"/>
            <a:ext cx="2236525" cy="3865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Neutron Diffraction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Neutrons scattered by atoms</a:t>
            </a:r>
            <a:endParaRPr/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125" y="2238375"/>
            <a:ext cx="3714750" cy="26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16"/>
          <p:cNvGrpSpPr/>
          <p:nvPr/>
        </p:nvGrpSpPr>
        <p:grpSpPr>
          <a:xfrm>
            <a:off x="-5585" y="2360250"/>
            <a:ext cx="5405712" cy="2707150"/>
            <a:chOff x="623800" y="2801273"/>
            <a:chExt cx="4849913" cy="2342231"/>
          </a:xfrm>
        </p:grpSpPr>
        <p:pic>
          <p:nvPicPr>
            <p:cNvPr id="124" name="Google Shape;124;p16"/>
            <p:cNvPicPr preferRelativeResize="0"/>
            <p:nvPr/>
          </p:nvPicPr>
          <p:blipFill rotWithShape="1">
            <a:blip r:embed="rId4">
              <a:alphaModFix/>
            </a:blip>
            <a:srcRect b="13212" l="5792" r="10138" t="19785"/>
            <a:stretch/>
          </p:blipFill>
          <p:spPr>
            <a:xfrm>
              <a:off x="647360" y="2801273"/>
              <a:ext cx="4826353" cy="2342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6"/>
            <p:cNvSpPr/>
            <p:nvPr/>
          </p:nvSpPr>
          <p:spPr>
            <a:xfrm>
              <a:off x="623800" y="2801275"/>
              <a:ext cx="1930200" cy="12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Inorganic Crystal Structure Database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1-D approach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138,000 simulated patterns</a:t>
            </a:r>
            <a:endParaRPr/>
          </a:p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650" y="2585599"/>
            <a:ext cx="4320975" cy="25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Self-Supervised Learning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Mimics how humans learn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Pretext task &amp; Target task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Pretext task clusters in latent space</a:t>
            </a:r>
            <a:endParaRPr/>
          </a:p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174" y="2596851"/>
            <a:ext cx="2535300" cy="2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Bidirectional Generative Adversarial Network (BiGAN)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3 models: Generator, Encoder, Discriminator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Encoder maps to latent space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Discriminator clusters in latent space</a:t>
            </a:r>
            <a:endParaRPr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500" y="2545000"/>
            <a:ext cx="6793350" cy="259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with GANs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Zero-sum Equilibrium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Mode collapse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Same generated images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Vanishing Gradients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Models stop learning</a:t>
            </a:r>
            <a:endParaRPr/>
          </a:p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58424" l="11033" r="6871" t="8518"/>
          <a:stretch/>
        </p:blipFill>
        <p:spPr>
          <a:xfrm>
            <a:off x="2446650" y="3281600"/>
            <a:ext cx="6164650" cy="18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Layers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Extract high level features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Reduce dimensionality</a:t>
            </a:r>
            <a:endParaRPr/>
          </a:p>
        </p:txBody>
      </p:sp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8528" l="9082" r="0" t="19919"/>
          <a:stretch/>
        </p:blipFill>
        <p:spPr>
          <a:xfrm>
            <a:off x="3093200" y="2163900"/>
            <a:ext cx="5687301" cy="29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