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56" r:id="rId2"/>
    <p:sldId id="259" r:id="rId3"/>
    <p:sldId id="335" r:id="rId4"/>
    <p:sldId id="325" r:id="rId5"/>
    <p:sldId id="336" r:id="rId6"/>
    <p:sldId id="409" r:id="rId7"/>
    <p:sldId id="338" r:id="rId8"/>
    <p:sldId id="479" r:id="rId9"/>
    <p:sldId id="410" r:id="rId10"/>
    <p:sldId id="439" r:id="rId11"/>
    <p:sldId id="472" r:id="rId12"/>
    <p:sldId id="438" r:id="rId13"/>
    <p:sldId id="415" r:id="rId14"/>
    <p:sldId id="413" r:id="rId15"/>
    <p:sldId id="417" r:id="rId16"/>
    <p:sldId id="418" r:id="rId17"/>
    <p:sldId id="412" r:id="rId18"/>
    <p:sldId id="440" r:id="rId19"/>
    <p:sldId id="419" r:id="rId20"/>
    <p:sldId id="446" r:id="rId21"/>
    <p:sldId id="435" r:id="rId22"/>
    <p:sldId id="445" r:id="rId23"/>
    <p:sldId id="421" r:id="rId24"/>
    <p:sldId id="422" r:id="rId25"/>
    <p:sldId id="420" r:id="rId26"/>
    <p:sldId id="423" r:id="rId27"/>
    <p:sldId id="425" r:id="rId28"/>
    <p:sldId id="448" r:id="rId29"/>
    <p:sldId id="427" r:id="rId30"/>
    <p:sldId id="441" r:id="rId31"/>
    <p:sldId id="449" r:id="rId32"/>
    <p:sldId id="452" r:id="rId33"/>
    <p:sldId id="450" r:id="rId34"/>
    <p:sldId id="451" r:id="rId35"/>
    <p:sldId id="430" r:id="rId36"/>
    <p:sldId id="453" r:id="rId37"/>
    <p:sldId id="432" r:id="rId38"/>
    <p:sldId id="454" r:id="rId39"/>
    <p:sldId id="464" r:id="rId40"/>
    <p:sldId id="433" r:id="rId41"/>
    <p:sldId id="442" r:id="rId42"/>
    <p:sldId id="337" r:id="rId43"/>
    <p:sldId id="339" r:id="rId44"/>
    <p:sldId id="480" r:id="rId45"/>
    <p:sldId id="457" r:id="rId46"/>
    <p:sldId id="465" r:id="rId47"/>
    <p:sldId id="466" r:id="rId48"/>
    <p:sldId id="467" r:id="rId49"/>
    <p:sldId id="468" r:id="rId50"/>
    <p:sldId id="469" r:id="rId51"/>
    <p:sldId id="470" r:id="rId52"/>
    <p:sldId id="471" r:id="rId53"/>
    <p:sldId id="473" r:id="rId54"/>
    <p:sldId id="474" r:id="rId55"/>
    <p:sldId id="475" r:id="rId56"/>
    <p:sldId id="477" r:id="rId57"/>
    <p:sldId id="443" r:id="rId58"/>
    <p:sldId id="460" r:id="rId59"/>
    <p:sldId id="461" r:id="rId60"/>
    <p:sldId id="462" r:id="rId61"/>
    <p:sldId id="463" r:id="rId62"/>
    <p:sldId id="444" r:id="rId63"/>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 Id="rId4" Type="http://schemas.openxmlformats.org/officeDocument/2006/relationships/image" Target="../media/image5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05.wmf"/><Relationship Id="rId2" Type="http://schemas.openxmlformats.org/officeDocument/2006/relationships/image" Target="../media/image104.wmf"/><Relationship Id="rId1" Type="http://schemas.openxmlformats.org/officeDocument/2006/relationships/image" Target="../media/image10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09.wmf"/><Relationship Id="rId2" Type="http://schemas.openxmlformats.org/officeDocument/2006/relationships/image" Target="../media/image104.wmf"/><Relationship Id="rId1" Type="http://schemas.openxmlformats.org/officeDocument/2006/relationships/image" Target="../media/image10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5.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37.wmf"/><Relationship Id="rId2" Type="http://schemas.openxmlformats.org/officeDocument/2006/relationships/image" Target="../media/image136.wmf"/><Relationship Id="rId1" Type="http://schemas.openxmlformats.org/officeDocument/2006/relationships/image" Target="../media/image135.wmf"/><Relationship Id="rId5" Type="http://schemas.openxmlformats.org/officeDocument/2006/relationships/image" Target="../media/image139.wmf"/><Relationship Id="rId4" Type="http://schemas.openxmlformats.org/officeDocument/2006/relationships/image" Target="../media/image13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defTabSz="931863" eaLnBrk="1" hangingPunct="1">
              <a:defRPr sz="1200"/>
            </a:lvl1pPr>
          </a:lstStyle>
          <a:p>
            <a:endParaRPr lang="en-US" altLang="en-US"/>
          </a:p>
        </p:txBody>
      </p:sp>
      <p:sp>
        <p:nvSpPr>
          <p:cNvPr id="5123"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defTabSz="931863" eaLnBrk="1" hangingPunct="1">
              <a:defRPr sz="1200"/>
            </a:lvl1pPr>
          </a:lstStyle>
          <a:p>
            <a:endParaRPr lang="en-US" altLang="en-US"/>
          </a:p>
        </p:txBody>
      </p:sp>
      <p:sp>
        <p:nvSpPr>
          <p:cNvPr id="6042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5126"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defTabSz="931863" eaLnBrk="1" hangingPunct="1">
              <a:defRPr sz="1200"/>
            </a:lvl1pPr>
          </a:lstStyle>
          <a:p>
            <a:endParaRPr lang="en-US" altLang="en-US"/>
          </a:p>
        </p:txBody>
      </p:sp>
      <p:sp>
        <p:nvSpPr>
          <p:cNvPr id="5127"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defTabSz="931863" eaLnBrk="1" hangingPunct="1">
              <a:defRPr sz="1200"/>
            </a:lvl1pPr>
          </a:lstStyle>
          <a:p>
            <a:fld id="{FC998727-0A79-464F-92E8-97C5C925B281}" type="slidenum">
              <a:rPr lang="en-US" altLang="en-US"/>
              <a:pPr/>
              <a:t>‹#›</a:t>
            </a:fld>
            <a:endParaRPr lang="en-US" altLang="en-US"/>
          </a:p>
        </p:txBody>
      </p:sp>
    </p:spTree>
    <p:extLst>
      <p:ext uri="{BB962C8B-B14F-4D97-AF65-F5344CB8AC3E}">
        <p14:creationId xmlns:p14="http://schemas.microsoft.com/office/powerpoint/2010/main" val="42746609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defTabSz="931863">
              <a:defRPr>
                <a:solidFill>
                  <a:schemeClr val="tx1"/>
                </a:solidFill>
                <a:latin typeface="Arial" charset="0"/>
              </a:defRPr>
            </a:lvl1pPr>
            <a:lvl2pPr marL="742950" indent="-285750" defTabSz="931863">
              <a:defRPr>
                <a:solidFill>
                  <a:schemeClr val="tx1"/>
                </a:solidFill>
                <a:latin typeface="Arial" charset="0"/>
              </a:defRPr>
            </a:lvl2pPr>
            <a:lvl3pPr marL="1143000" indent="-228600" defTabSz="931863">
              <a:defRPr>
                <a:solidFill>
                  <a:schemeClr val="tx1"/>
                </a:solidFill>
                <a:latin typeface="Arial" charset="0"/>
              </a:defRPr>
            </a:lvl3pPr>
            <a:lvl4pPr marL="1600200" indent="-228600" defTabSz="931863">
              <a:defRPr>
                <a:solidFill>
                  <a:schemeClr val="tx1"/>
                </a:solidFill>
                <a:latin typeface="Arial" charset="0"/>
              </a:defRPr>
            </a:lvl4pPr>
            <a:lvl5pPr marL="2057400" indent="-228600" defTabSz="931863">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fld id="{A6DF1755-9935-40CA-BE32-5F5F34943B57}" type="slidenum">
              <a:rPr lang="en-US" altLang="en-US"/>
              <a:pPr/>
              <a:t>1</a:t>
            </a:fld>
            <a:endParaRPr lang="en-US" altLang="en-US"/>
          </a:p>
        </p:txBody>
      </p:sp>
      <p:sp>
        <p:nvSpPr>
          <p:cNvPr id="61443" name="Rectangle 2"/>
          <p:cNvSpPr>
            <a:spLocks noGrp="1" noRot="1" noChangeAspect="1" noChangeArrowheads="1" noTextEdit="1"/>
          </p:cNvSpPr>
          <p:nvPr>
            <p:ph type="sldImg"/>
          </p:nvPr>
        </p:nvSpPr>
        <p:spPr>
          <a:xfrm>
            <a:off x="1181100" y="698500"/>
            <a:ext cx="4648200" cy="3486150"/>
          </a:xfrm>
          <a:ln/>
        </p:spPr>
      </p:sp>
      <p:sp>
        <p:nvSpPr>
          <p:cNvPr id="61444" name="Rectangle 3"/>
          <p:cNvSpPr>
            <a:spLocks noGrp="1" noChangeArrowheads="1"/>
          </p:cNvSpPr>
          <p:nvPr>
            <p:ph type="body" idx="1"/>
          </p:nvPr>
        </p:nvSpPr>
        <p:spPr>
          <a:xfrm>
            <a:off x="701675" y="4416425"/>
            <a:ext cx="5607050" cy="4181475"/>
          </a:xfrm>
          <a:noFill/>
        </p:spPr>
        <p:txBody>
          <a:bodyPr/>
          <a:lstStyle/>
          <a:p>
            <a:pPr eaLnBrk="1" hangingPunct="1"/>
            <a:endParaRPr lang="en-US" altLang="en-US" smtClean="0">
              <a:latin typeface="Arial" charset="0"/>
            </a:endParaRPr>
          </a:p>
        </p:txBody>
      </p:sp>
    </p:spTree>
    <p:extLst>
      <p:ext uri="{BB962C8B-B14F-4D97-AF65-F5344CB8AC3E}">
        <p14:creationId xmlns:p14="http://schemas.microsoft.com/office/powerpoint/2010/main" val="1473965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defTabSz="931863">
              <a:defRPr>
                <a:solidFill>
                  <a:schemeClr val="tx1"/>
                </a:solidFill>
                <a:latin typeface="Arial" charset="0"/>
              </a:defRPr>
            </a:lvl1pPr>
            <a:lvl2pPr marL="742950" indent="-285750" defTabSz="931863">
              <a:defRPr>
                <a:solidFill>
                  <a:schemeClr val="tx1"/>
                </a:solidFill>
                <a:latin typeface="Arial" charset="0"/>
              </a:defRPr>
            </a:lvl2pPr>
            <a:lvl3pPr marL="1143000" indent="-228600" defTabSz="931863">
              <a:defRPr>
                <a:solidFill>
                  <a:schemeClr val="tx1"/>
                </a:solidFill>
                <a:latin typeface="Arial" charset="0"/>
              </a:defRPr>
            </a:lvl3pPr>
            <a:lvl4pPr marL="1600200" indent="-228600" defTabSz="931863">
              <a:defRPr>
                <a:solidFill>
                  <a:schemeClr val="tx1"/>
                </a:solidFill>
                <a:latin typeface="Arial" charset="0"/>
              </a:defRPr>
            </a:lvl4pPr>
            <a:lvl5pPr marL="2057400" indent="-228600" defTabSz="931863">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fld id="{002EDE69-3C48-417E-AA9C-D93787130AFF}" type="slidenum">
              <a:rPr lang="en-US" altLang="en-US"/>
              <a:pPr/>
              <a:t>16</a:t>
            </a:fld>
            <a:endParaRPr lang="en-US" altLang="en-US"/>
          </a:p>
        </p:txBody>
      </p:sp>
      <p:sp>
        <p:nvSpPr>
          <p:cNvPr id="62467" name="Rectangle 2"/>
          <p:cNvSpPr>
            <a:spLocks noGrp="1" noRot="1" noChangeAspect="1" noChangeArrowheads="1" noTextEdit="1"/>
          </p:cNvSpPr>
          <p:nvPr>
            <p:ph type="sldImg"/>
          </p:nvPr>
        </p:nvSpPr>
        <p:spPr>
          <a:xfrm>
            <a:off x="1181100" y="698500"/>
            <a:ext cx="4648200" cy="3486150"/>
          </a:xfrm>
          <a:ln/>
        </p:spPr>
      </p:sp>
      <p:sp>
        <p:nvSpPr>
          <p:cNvPr id="62468" name="Rectangle 3"/>
          <p:cNvSpPr>
            <a:spLocks noGrp="1" noChangeArrowheads="1"/>
          </p:cNvSpPr>
          <p:nvPr>
            <p:ph type="body" idx="1"/>
          </p:nvPr>
        </p:nvSpPr>
        <p:spPr>
          <a:xfrm>
            <a:off x="701675" y="4416425"/>
            <a:ext cx="5607050" cy="4181475"/>
          </a:xfrm>
          <a:noFill/>
        </p:spPr>
        <p:txBody>
          <a:bodyPr/>
          <a:lstStyle/>
          <a:p>
            <a:pPr eaLnBrk="1" hangingPunct="1"/>
            <a:endParaRPr lang="en-US" altLang="en-US" smtClean="0">
              <a:latin typeface="Arial" charset="0"/>
            </a:endParaRPr>
          </a:p>
        </p:txBody>
      </p:sp>
    </p:spTree>
    <p:extLst>
      <p:ext uri="{BB962C8B-B14F-4D97-AF65-F5344CB8AC3E}">
        <p14:creationId xmlns:p14="http://schemas.microsoft.com/office/powerpoint/2010/main" val="15121007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defTabSz="931863">
              <a:defRPr>
                <a:solidFill>
                  <a:schemeClr val="tx1"/>
                </a:solidFill>
                <a:latin typeface="Arial" charset="0"/>
              </a:defRPr>
            </a:lvl1pPr>
            <a:lvl2pPr marL="742950" indent="-285750" defTabSz="931863">
              <a:defRPr>
                <a:solidFill>
                  <a:schemeClr val="tx1"/>
                </a:solidFill>
                <a:latin typeface="Arial" charset="0"/>
              </a:defRPr>
            </a:lvl2pPr>
            <a:lvl3pPr marL="1143000" indent="-228600" defTabSz="931863">
              <a:defRPr>
                <a:solidFill>
                  <a:schemeClr val="tx1"/>
                </a:solidFill>
                <a:latin typeface="Arial" charset="0"/>
              </a:defRPr>
            </a:lvl3pPr>
            <a:lvl4pPr marL="1600200" indent="-228600" defTabSz="931863">
              <a:defRPr>
                <a:solidFill>
                  <a:schemeClr val="tx1"/>
                </a:solidFill>
                <a:latin typeface="Arial" charset="0"/>
              </a:defRPr>
            </a:lvl4pPr>
            <a:lvl5pPr marL="2057400" indent="-228600" defTabSz="931863">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fld id="{002EDE69-3C48-417E-AA9C-D93787130AFF}" type="slidenum">
              <a:rPr lang="en-US" altLang="en-US"/>
              <a:pPr/>
              <a:t>17</a:t>
            </a:fld>
            <a:endParaRPr lang="en-US" altLang="en-US"/>
          </a:p>
        </p:txBody>
      </p:sp>
      <p:sp>
        <p:nvSpPr>
          <p:cNvPr id="62467" name="Rectangle 2"/>
          <p:cNvSpPr>
            <a:spLocks noGrp="1" noRot="1" noChangeAspect="1" noChangeArrowheads="1" noTextEdit="1"/>
          </p:cNvSpPr>
          <p:nvPr>
            <p:ph type="sldImg"/>
          </p:nvPr>
        </p:nvSpPr>
        <p:spPr>
          <a:xfrm>
            <a:off x="1181100" y="698500"/>
            <a:ext cx="4648200" cy="3486150"/>
          </a:xfrm>
          <a:ln/>
        </p:spPr>
      </p:sp>
      <p:sp>
        <p:nvSpPr>
          <p:cNvPr id="62468" name="Rectangle 3"/>
          <p:cNvSpPr>
            <a:spLocks noGrp="1" noChangeArrowheads="1"/>
          </p:cNvSpPr>
          <p:nvPr>
            <p:ph type="body" idx="1"/>
          </p:nvPr>
        </p:nvSpPr>
        <p:spPr>
          <a:xfrm>
            <a:off x="701675" y="4416425"/>
            <a:ext cx="5607050" cy="4181475"/>
          </a:xfrm>
          <a:noFill/>
        </p:spPr>
        <p:txBody>
          <a:bodyPr/>
          <a:lstStyle/>
          <a:p>
            <a:pPr eaLnBrk="1" hangingPunct="1"/>
            <a:endParaRPr lang="en-US" altLang="en-US" smtClean="0">
              <a:latin typeface="Arial" charset="0"/>
            </a:endParaRPr>
          </a:p>
        </p:txBody>
      </p:sp>
    </p:spTree>
    <p:extLst>
      <p:ext uri="{BB962C8B-B14F-4D97-AF65-F5344CB8AC3E}">
        <p14:creationId xmlns:p14="http://schemas.microsoft.com/office/powerpoint/2010/main" val="3864312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defTabSz="931863">
              <a:defRPr>
                <a:solidFill>
                  <a:schemeClr val="tx1"/>
                </a:solidFill>
                <a:latin typeface="Arial" charset="0"/>
              </a:defRPr>
            </a:lvl1pPr>
            <a:lvl2pPr marL="742950" indent="-285750" defTabSz="931863">
              <a:defRPr>
                <a:solidFill>
                  <a:schemeClr val="tx1"/>
                </a:solidFill>
                <a:latin typeface="Arial" charset="0"/>
              </a:defRPr>
            </a:lvl2pPr>
            <a:lvl3pPr marL="1143000" indent="-228600" defTabSz="931863">
              <a:defRPr>
                <a:solidFill>
                  <a:schemeClr val="tx1"/>
                </a:solidFill>
                <a:latin typeface="Arial" charset="0"/>
              </a:defRPr>
            </a:lvl3pPr>
            <a:lvl4pPr marL="1600200" indent="-228600" defTabSz="931863">
              <a:defRPr>
                <a:solidFill>
                  <a:schemeClr val="tx1"/>
                </a:solidFill>
                <a:latin typeface="Arial" charset="0"/>
              </a:defRPr>
            </a:lvl4pPr>
            <a:lvl5pPr marL="2057400" indent="-228600" defTabSz="931863">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fld id="{002EDE69-3C48-417E-AA9C-D93787130AFF}" type="slidenum">
              <a:rPr lang="en-US" altLang="en-US"/>
              <a:pPr/>
              <a:t>18</a:t>
            </a:fld>
            <a:endParaRPr lang="en-US" altLang="en-US"/>
          </a:p>
        </p:txBody>
      </p:sp>
      <p:sp>
        <p:nvSpPr>
          <p:cNvPr id="62467" name="Rectangle 2"/>
          <p:cNvSpPr>
            <a:spLocks noGrp="1" noRot="1" noChangeAspect="1" noChangeArrowheads="1" noTextEdit="1"/>
          </p:cNvSpPr>
          <p:nvPr>
            <p:ph type="sldImg"/>
          </p:nvPr>
        </p:nvSpPr>
        <p:spPr>
          <a:xfrm>
            <a:off x="1181100" y="698500"/>
            <a:ext cx="4648200" cy="3486150"/>
          </a:xfrm>
          <a:ln/>
        </p:spPr>
      </p:sp>
      <p:sp>
        <p:nvSpPr>
          <p:cNvPr id="62468" name="Rectangle 3"/>
          <p:cNvSpPr>
            <a:spLocks noGrp="1" noChangeArrowheads="1"/>
          </p:cNvSpPr>
          <p:nvPr>
            <p:ph type="body" idx="1"/>
          </p:nvPr>
        </p:nvSpPr>
        <p:spPr>
          <a:xfrm>
            <a:off x="701675" y="4416425"/>
            <a:ext cx="5607050" cy="4181475"/>
          </a:xfrm>
          <a:noFill/>
        </p:spPr>
        <p:txBody>
          <a:bodyPr/>
          <a:lstStyle/>
          <a:p>
            <a:pPr eaLnBrk="1" hangingPunct="1"/>
            <a:endParaRPr lang="en-US" altLang="en-US" smtClean="0">
              <a:latin typeface="Arial" charset="0"/>
            </a:endParaRPr>
          </a:p>
        </p:txBody>
      </p:sp>
    </p:spTree>
    <p:extLst>
      <p:ext uri="{BB962C8B-B14F-4D97-AF65-F5344CB8AC3E}">
        <p14:creationId xmlns:p14="http://schemas.microsoft.com/office/powerpoint/2010/main" val="18700097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defTabSz="931863">
              <a:defRPr>
                <a:solidFill>
                  <a:schemeClr val="tx1"/>
                </a:solidFill>
                <a:latin typeface="Arial" charset="0"/>
              </a:defRPr>
            </a:lvl1pPr>
            <a:lvl2pPr marL="742950" indent="-285750" defTabSz="931863">
              <a:defRPr>
                <a:solidFill>
                  <a:schemeClr val="tx1"/>
                </a:solidFill>
                <a:latin typeface="Arial" charset="0"/>
              </a:defRPr>
            </a:lvl2pPr>
            <a:lvl3pPr marL="1143000" indent="-228600" defTabSz="931863">
              <a:defRPr>
                <a:solidFill>
                  <a:schemeClr val="tx1"/>
                </a:solidFill>
                <a:latin typeface="Arial" charset="0"/>
              </a:defRPr>
            </a:lvl3pPr>
            <a:lvl4pPr marL="1600200" indent="-228600" defTabSz="931863">
              <a:defRPr>
                <a:solidFill>
                  <a:schemeClr val="tx1"/>
                </a:solidFill>
                <a:latin typeface="Arial" charset="0"/>
              </a:defRPr>
            </a:lvl4pPr>
            <a:lvl5pPr marL="2057400" indent="-228600" defTabSz="931863">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fld id="{002EDE69-3C48-417E-AA9C-D93787130AFF}" type="slidenum">
              <a:rPr lang="en-US" altLang="en-US"/>
              <a:pPr/>
              <a:t>19</a:t>
            </a:fld>
            <a:endParaRPr lang="en-US" altLang="en-US"/>
          </a:p>
        </p:txBody>
      </p:sp>
      <p:sp>
        <p:nvSpPr>
          <p:cNvPr id="62467" name="Rectangle 2"/>
          <p:cNvSpPr>
            <a:spLocks noGrp="1" noRot="1" noChangeAspect="1" noChangeArrowheads="1" noTextEdit="1"/>
          </p:cNvSpPr>
          <p:nvPr>
            <p:ph type="sldImg"/>
          </p:nvPr>
        </p:nvSpPr>
        <p:spPr>
          <a:xfrm>
            <a:off x="1181100" y="698500"/>
            <a:ext cx="4648200" cy="3486150"/>
          </a:xfrm>
          <a:ln/>
        </p:spPr>
      </p:sp>
      <p:sp>
        <p:nvSpPr>
          <p:cNvPr id="62468" name="Rectangle 3"/>
          <p:cNvSpPr>
            <a:spLocks noGrp="1" noChangeArrowheads="1"/>
          </p:cNvSpPr>
          <p:nvPr>
            <p:ph type="body" idx="1"/>
          </p:nvPr>
        </p:nvSpPr>
        <p:spPr>
          <a:xfrm>
            <a:off x="701675" y="4416425"/>
            <a:ext cx="5607050" cy="4181475"/>
          </a:xfrm>
          <a:noFill/>
        </p:spPr>
        <p:txBody>
          <a:bodyPr/>
          <a:lstStyle/>
          <a:p>
            <a:pPr eaLnBrk="1" hangingPunct="1"/>
            <a:endParaRPr lang="en-US" altLang="en-US" smtClean="0">
              <a:latin typeface="Arial" charset="0"/>
            </a:endParaRPr>
          </a:p>
        </p:txBody>
      </p:sp>
    </p:spTree>
    <p:extLst>
      <p:ext uri="{BB962C8B-B14F-4D97-AF65-F5344CB8AC3E}">
        <p14:creationId xmlns:p14="http://schemas.microsoft.com/office/powerpoint/2010/main" val="39529647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defTabSz="931863">
              <a:defRPr>
                <a:solidFill>
                  <a:schemeClr val="tx1"/>
                </a:solidFill>
                <a:latin typeface="Arial" charset="0"/>
              </a:defRPr>
            </a:lvl1pPr>
            <a:lvl2pPr marL="742950" indent="-285750" defTabSz="931863">
              <a:defRPr>
                <a:solidFill>
                  <a:schemeClr val="tx1"/>
                </a:solidFill>
                <a:latin typeface="Arial" charset="0"/>
              </a:defRPr>
            </a:lvl2pPr>
            <a:lvl3pPr marL="1143000" indent="-228600" defTabSz="931863">
              <a:defRPr>
                <a:solidFill>
                  <a:schemeClr val="tx1"/>
                </a:solidFill>
                <a:latin typeface="Arial" charset="0"/>
              </a:defRPr>
            </a:lvl3pPr>
            <a:lvl4pPr marL="1600200" indent="-228600" defTabSz="931863">
              <a:defRPr>
                <a:solidFill>
                  <a:schemeClr val="tx1"/>
                </a:solidFill>
                <a:latin typeface="Arial" charset="0"/>
              </a:defRPr>
            </a:lvl4pPr>
            <a:lvl5pPr marL="2057400" indent="-228600" defTabSz="931863">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fld id="{002EDE69-3C48-417E-AA9C-D93787130AFF}" type="slidenum">
              <a:rPr lang="en-US" altLang="en-US"/>
              <a:pPr/>
              <a:t>21</a:t>
            </a:fld>
            <a:endParaRPr lang="en-US" altLang="en-US"/>
          </a:p>
        </p:txBody>
      </p:sp>
      <p:sp>
        <p:nvSpPr>
          <p:cNvPr id="62467" name="Rectangle 2"/>
          <p:cNvSpPr>
            <a:spLocks noGrp="1" noRot="1" noChangeAspect="1" noChangeArrowheads="1" noTextEdit="1"/>
          </p:cNvSpPr>
          <p:nvPr>
            <p:ph type="sldImg"/>
          </p:nvPr>
        </p:nvSpPr>
        <p:spPr>
          <a:xfrm>
            <a:off x="1181100" y="698500"/>
            <a:ext cx="4648200" cy="3486150"/>
          </a:xfrm>
          <a:ln/>
        </p:spPr>
      </p:sp>
      <p:sp>
        <p:nvSpPr>
          <p:cNvPr id="62468" name="Rectangle 3"/>
          <p:cNvSpPr>
            <a:spLocks noGrp="1" noChangeArrowheads="1"/>
          </p:cNvSpPr>
          <p:nvPr>
            <p:ph type="body" idx="1"/>
          </p:nvPr>
        </p:nvSpPr>
        <p:spPr>
          <a:xfrm>
            <a:off x="701675" y="4416425"/>
            <a:ext cx="5607050" cy="4181475"/>
          </a:xfrm>
          <a:noFill/>
        </p:spPr>
        <p:txBody>
          <a:bodyPr/>
          <a:lstStyle/>
          <a:p>
            <a:pPr eaLnBrk="1" hangingPunct="1"/>
            <a:endParaRPr lang="en-US" altLang="en-US" smtClean="0">
              <a:latin typeface="Arial" charset="0"/>
            </a:endParaRPr>
          </a:p>
        </p:txBody>
      </p:sp>
    </p:spTree>
    <p:extLst>
      <p:ext uri="{BB962C8B-B14F-4D97-AF65-F5344CB8AC3E}">
        <p14:creationId xmlns:p14="http://schemas.microsoft.com/office/powerpoint/2010/main" val="3220670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defTabSz="931863">
              <a:defRPr>
                <a:solidFill>
                  <a:schemeClr val="tx1"/>
                </a:solidFill>
                <a:latin typeface="Arial" charset="0"/>
              </a:defRPr>
            </a:lvl1pPr>
            <a:lvl2pPr marL="742950" indent="-285750" defTabSz="931863">
              <a:defRPr>
                <a:solidFill>
                  <a:schemeClr val="tx1"/>
                </a:solidFill>
                <a:latin typeface="Arial" charset="0"/>
              </a:defRPr>
            </a:lvl2pPr>
            <a:lvl3pPr marL="1143000" indent="-228600" defTabSz="931863">
              <a:defRPr>
                <a:solidFill>
                  <a:schemeClr val="tx1"/>
                </a:solidFill>
                <a:latin typeface="Arial" charset="0"/>
              </a:defRPr>
            </a:lvl3pPr>
            <a:lvl4pPr marL="1600200" indent="-228600" defTabSz="931863">
              <a:defRPr>
                <a:solidFill>
                  <a:schemeClr val="tx1"/>
                </a:solidFill>
                <a:latin typeface="Arial" charset="0"/>
              </a:defRPr>
            </a:lvl4pPr>
            <a:lvl5pPr marL="2057400" indent="-228600" defTabSz="931863">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fld id="{002EDE69-3C48-417E-AA9C-D93787130AFF}" type="slidenum">
              <a:rPr lang="en-US" altLang="en-US"/>
              <a:pPr/>
              <a:t>22</a:t>
            </a:fld>
            <a:endParaRPr lang="en-US" altLang="en-US"/>
          </a:p>
        </p:txBody>
      </p:sp>
      <p:sp>
        <p:nvSpPr>
          <p:cNvPr id="62467" name="Rectangle 2"/>
          <p:cNvSpPr>
            <a:spLocks noGrp="1" noRot="1" noChangeAspect="1" noChangeArrowheads="1" noTextEdit="1"/>
          </p:cNvSpPr>
          <p:nvPr>
            <p:ph type="sldImg"/>
          </p:nvPr>
        </p:nvSpPr>
        <p:spPr>
          <a:xfrm>
            <a:off x="1181100" y="698500"/>
            <a:ext cx="4648200" cy="3486150"/>
          </a:xfrm>
          <a:ln/>
        </p:spPr>
      </p:sp>
      <p:sp>
        <p:nvSpPr>
          <p:cNvPr id="62468" name="Rectangle 3"/>
          <p:cNvSpPr>
            <a:spLocks noGrp="1" noChangeArrowheads="1"/>
          </p:cNvSpPr>
          <p:nvPr>
            <p:ph type="body" idx="1"/>
          </p:nvPr>
        </p:nvSpPr>
        <p:spPr>
          <a:xfrm>
            <a:off x="701675" y="4416425"/>
            <a:ext cx="5607050" cy="4181475"/>
          </a:xfrm>
          <a:noFill/>
        </p:spPr>
        <p:txBody>
          <a:bodyPr/>
          <a:lstStyle/>
          <a:p>
            <a:pPr eaLnBrk="1" hangingPunct="1"/>
            <a:endParaRPr lang="en-US" altLang="en-US" smtClean="0">
              <a:latin typeface="Arial" charset="0"/>
            </a:endParaRPr>
          </a:p>
        </p:txBody>
      </p:sp>
    </p:spTree>
    <p:extLst>
      <p:ext uri="{BB962C8B-B14F-4D97-AF65-F5344CB8AC3E}">
        <p14:creationId xmlns:p14="http://schemas.microsoft.com/office/powerpoint/2010/main" val="11047029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B0B514F5-AD46-4806-813E-AD457E416F07}" type="slidenum">
              <a:rPr lang="en-US" smtClean="0"/>
              <a:pPr/>
              <a:t>23</a:t>
            </a:fld>
            <a:endParaRPr lang="en-US" smtClean="0"/>
          </a:p>
        </p:txBody>
      </p:sp>
      <p:sp>
        <p:nvSpPr>
          <p:cNvPr id="51203" name="Slide Image Placeholder 1"/>
          <p:cNvSpPr>
            <a:spLocks noGrp="1" noRot="1" noChangeAspect="1" noTextEdit="1"/>
          </p:cNvSpPr>
          <p:nvPr>
            <p:ph type="sldImg"/>
          </p:nvPr>
        </p:nvSpPr>
        <p:spPr>
          <a:ln/>
        </p:spPr>
      </p:sp>
      <p:sp>
        <p:nvSpPr>
          <p:cNvPr id="51204" name="Notes Placeholder 2"/>
          <p:cNvSpPr>
            <a:spLocks noGrp="1"/>
          </p:cNvSpPr>
          <p:nvPr>
            <p:ph type="body" idx="1"/>
          </p:nvPr>
        </p:nvSpPr>
        <p:spPr>
          <a:noFill/>
          <a:ln/>
        </p:spPr>
        <p:txBody>
          <a:bodyPr/>
          <a:lstStyle/>
          <a:p>
            <a:pPr marL="242979" indent="-242979">
              <a:spcBef>
                <a:spcPct val="0"/>
              </a:spcBef>
              <a:spcAft>
                <a:spcPts val="1275"/>
              </a:spcAft>
              <a:buFont typeface="Calibri" pitchFamily="34" charset="0"/>
              <a:buAutoNum type="arabicPeriod"/>
            </a:pPr>
            <a:r>
              <a:rPr lang="en-US" dirty="0" smtClean="0"/>
              <a:t>Protein aggregation is a common problem in bio-processing operations such as drying, reconstitution, and storage</a:t>
            </a:r>
          </a:p>
          <a:p>
            <a:pPr marL="242979" indent="-242979">
              <a:spcBef>
                <a:spcPct val="0"/>
              </a:spcBef>
              <a:spcAft>
                <a:spcPts val="1275"/>
              </a:spcAft>
              <a:buFont typeface="Calibri" pitchFamily="34" charset="0"/>
              <a:buAutoNum type="arabicPeriod"/>
            </a:pPr>
            <a:r>
              <a:rPr lang="en-US" dirty="0" smtClean="0"/>
              <a:t>Soluble aggregates may decrease effectiveness of pharmaceuticals or cause unwanted side-effects</a:t>
            </a:r>
          </a:p>
          <a:p>
            <a:pPr marL="242979" indent="-242979">
              <a:spcBef>
                <a:spcPct val="0"/>
              </a:spcBef>
              <a:spcAft>
                <a:spcPts val="1275"/>
              </a:spcAft>
              <a:buFont typeface="Calibri" pitchFamily="34" charset="0"/>
              <a:buAutoNum type="arabicPeriod"/>
            </a:pPr>
            <a:r>
              <a:rPr lang="en-US" dirty="0" smtClean="0"/>
              <a:t>Protein aggregation has also been implicated in a variety of debilitating diseases</a:t>
            </a:r>
          </a:p>
          <a:p>
            <a:pPr marL="242979" indent="-242979">
              <a:spcBef>
                <a:spcPct val="0"/>
              </a:spcBef>
              <a:spcAft>
                <a:spcPts val="1275"/>
              </a:spcAft>
              <a:buFont typeface="Calibri" pitchFamily="34" charset="0"/>
              <a:buAutoNum type="arabicPeriod"/>
            </a:pPr>
            <a:r>
              <a:rPr lang="en-US" dirty="0" smtClean="0"/>
              <a:t>Recent evidence suggests that soluble aggregate precursors rather than mature, insoluble fibrils are the primary </a:t>
            </a:r>
            <a:r>
              <a:rPr lang="en-US" dirty="0" err="1" smtClean="0"/>
              <a:t>cytotoxic</a:t>
            </a:r>
            <a:r>
              <a:rPr lang="en-US" dirty="0" smtClean="0"/>
              <a:t> species in a number of cases</a:t>
            </a:r>
          </a:p>
          <a:p>
            <a:pPr marL="242979" indent="-242979">
              <a:spcBef>
                <a:spcPct val="0"/>
              </a:spcBef>
              <a:buFontTx/>
              <a:buChar char="•"/>
            </a:pPr>
            <a:r>
              <a:rPr lang="en-US" dirty="0" smtClean="0"/>
              <a:t>Protein aggregation is a common issue encountered during manufacture of pharmaceuticals.</a:t>
            </a:r>
          </a:p>
          <a:p>
            <a:pPr marL="242979" indent="-242979">
              <a:spcBef>
                <a:spcPct val="0"/>
              </a:spcBef>
              <a:buFontTx/>
              <a:buChar char="•"/>
            </a:pPr>
            <a:r>
              <a:rPr lang="en-US" dirty="0" smtClean="0"/>
              <a:t> For protein therapeutics, the presence of aggregates of any type is typically considered to be undesirable because of the concern that the aggregates may lead to an immunogenic reaction or may cause adverse effects on administration.</a:t>
            </a:r>
          </a:p>
          <a:p>
            <a:pPr marL="242979" indent="-242979">
              <a:spcBef>
                <a:spcPct val="0"/>
              </a:spcBef>
              <a:buFontTx/>
              <a:buChar char="•"/>
            </a:pPr>
            <a:r>
              <a:rPr lang="en-US" dirty="0" smtClean="0"/>
              <a:t>Therefore, care should be taken when developing a process to monitor the compatibility of the equipment and process with the protein to ensure that potential aggregation is minimized.</a:t>
            </a:r>
          </a:p>
          <a:p>
            <a:pPr marL="242979" indent="-242979">
              <a:spcBef>
                <a:spcPct val="0"/>
              </a:spcBef>
              <a:buFontTx/>
              <a:buChar char="•"/>
            </a:pPr>
            <a:r>
              <a:rPr lang="en-US" dirty="0" smtClean="0"/>
              <a:t> It is possible to influence the amount of aggregate produced during the cell culture and purification process by carefully controlling the environment and implementing appropriate strategies to minimize the extent of aggregation.</a:t>
            </a:r>
          </a:p>
          <a:p>
            <a:pPr marL="242979" indent="-242979">
              <a:spcBef>
                <a:spcPct val="0"/>
              </a:spcBef>
              <a:buFontTx/>
              <a:buChar char="•"/>
            </a:pPr>
            <a:r>
              <a:rPr lang="en-US" dirty="0" smtClean="0"/>
              <a:t> Steps to remove aggregates have been successfully used at a manufacturing scale. </a:t>
            </a:r>
          </a:p>
          <a:p>
            <a:pPr marL="242979" indent="-242979">
              <a:spcBef>
                <a:spcPct val="0"/>
              </a:spcBef>
            </a:pPr>
            <a:endParaRPr lang="en-US" dirty="0" smtClean="0"/>
          </a:p>
          <a:p>
            <a:pPr marL="242979" indent="-242979" eaLnBrk="1" hangingPunct="1">
              <a:spcBef>
                <a:spcPct val="0"/>
              </a:spcBef>
            </a:pPr>
            <a:endParaRPr lang="en-US" dirty="0" smtClean="0"/>
          </a:p>
        </p:txBody>
      </p:sp>
      <p:sp>
        <p:nvSpPr>
          <p:cNvPr id="51205" name="Slide Number Placeholder 3"/>
          <p:cNvSpPr txBox="1">
            <a:spLocks noGrp="1"/>
          </p:cNvSpPr>
          <p:nvPr/>
        </p:nvSpPr>
        <p:spPr bwMode="auto">
          <a:xfrm>
            <a:off x="4020687" y="9720785"/>
            <a:ext cx="3077006" cy="512081"/>
          </a:xfrm>
          <a:prstGeom prst="rect">
            <a:avLst/>
          </a:prstGeom>
          <a:noFill/>
          <a:ln w="9525">
            <a:noFill/>
            <a:miter lim="800000"/>
            <a:headEnd/>
            <a:tailEnd/>
          </a:ln>
        </p:spPr>
        <p:txBody>
          <a:bodyPr lIns="99038" tIns="49519" rIns="99038" bIns="49519" anchor="b"/>
          <a:lstStyle/>
          <a:p>
            <a:pPr algn="r" defTabSz="990477"/>
            <a:fld id="{69F2E259-C28D-40D0-AA3C-3A26B3AFC05A}" type="slidenum">
              <a:rPr lang="en-US" sz="1300">
                <a:latin typeface="Calibri" pitchFamily="34" charset="0"/>
              </a:rPr>
              <a:pPr algn="r" defTabSz="990477"/>
              <a:t>23</a:t>
            </a:fld>
            <a:endParaRPr lang="en-US" sz="1300">
              <a:latin typeface="Calibri" pitchFamily="34" charset="0"/>
            </a:endParaRPr>
          </a:p>
        </p:txBody>
      </p:sp>
    </p:spTree>
    <p:extLst>
      <p:ext uri="{BB962C8B-B14F-4D97-AF65-F5344CB8AC3E}">
        <p14:creationId xmlns:p14="http://schemas.microsoft.com/office/powerpoint/2010/main" val="3457351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B0B514F5-AD46-4806-813E-AD457E416F07}" type="slidenum">
              <a:rPr lang="en-US" smtClean="0"/>
              <a:pPr/>
              <a:t>24</a:t>
            </a:fld>
            <a:endParaRPr lang="en-US" smtClean="0"/>
          </a:p>
        </p:txBody>
      </p:sp>
      <p:sp>
        <p:nvSpPr>
          <p:cNvPr id="51203" name="Slide Image Placeholder 1"/>
          <p:cNvSpPr>
            <a:spLocks noGrp="1" noRot="1" noChangeAspect="1" noTextEdit="1"/>
          </p:cNvSpPr>
          <p:nvPr>
            <p:ph type="sldImg"/>
          </p:nvPr>
        </p:nvSpPr>
        <p:spPr>
          <a:ln/>
        </p:spPr>
      </p:sp>
      <p:sp>
        <p:nvSpPr>
          <p:cNvPr id="51204" name="Notes Placeholder 2"/>
          <p:cNvSpPr>
            <a:spLocks noGrp="1"/>
          </p:cNvSpPr>
          <p:nvPr>
            <p:ph type="body" idx="1"/>
          </p:nvPr>
        </p:nvSpPr>
        <p:spPr>
          <a:noFill/>
          <a:ln/>
        </p:spPr>
        <p:txBody>
          <a:bodyPr/>
          <a:lstStyle/>
          <a:p>
            <a:pPr marL="242979" indent="-242979">
              <a:spcBef>
                <a:spcPct val="0"/>
              </a:spcBef>
              <a:spcAft>
                <a:spcPts val="1275"/>
              </a:spcAft>
              <a:buFont typeface="Calibri" pitchFamily="34" charset="0"/>
              <a:buAutoNum type="arabicPeriod"/>
            </a:pPr>
            <a:r>
              <a:rPr lang="en-US" dirty="0" smtClean="0"/>
              <a:t>Protein aggregation is a common problem in bio-processing operations such as drying, reconstitution, and storage</a:t>
            </a:r>
          </a:p>
          <a:p>
            <a:pPr marL="242979" indent="-242979">
              <a:spcBef>
                <a:spcPct val="0"/>
              </a:spcBef>
              <a:spcAft>
                <a:spcPts val="1275"/>
              </a:spcAft>
              <a:buFont typeface="Calibri" pitchFamily="34" charset="0"/>
              <a:buAutoNum type="arabicPeriod"/>
            </a:pPr>
            <a:r>
              <a:rPr lang="en-US" dirty="0" smtClean="0"/>
              <a:t>Soluble aggregates may decrease effectiveness of pharmaceuticals or cause unwanted side-effects</a:t>
            </a:r>
          </a:p>
          <a:p>
            <a:pPr marL="242979" indent="-242979">
              <a:spcBef>
                <a:spcPct val="0"/>
              </a:spcBef>
              <a:spcAft>
                <a:spcPts val="1275"/>
              </a:spcAft>
              <a:buFont typeface="Calibri" pitchFamily="34" charset="0"/>
              <a:buAutoNum type="arabicPeriod"/>
            </a:pPr>
            <a:r>
              <a:rPr lang="en-US" dirty="0" smtClean="0"/>
              <a:t>Protein aggregation has also been implicated in a variety of debilitating diseases</a:t>
            </a:r>
          </a:p>
          <a:p>
            <a:pPr marL="242979" indent="-242979">
              <a:spcBef>
                <a:spcPct val="0"/>
              </a:spcBef>
              <a:spcAft>
                <a:spcPts val="1275"/>
              </a:spcAft>
              <a:buFont typeface="Calibri" pitchFamily="34" charset="0"/>
              <a:buAutoNum type="arabicPeriod"/>
            </a:pPr>
            <a:r>
              <a:rPr lang="en-US" dirty="0" smtClean="0"/>
              <a:t>Recent evidence suggests that soluble aggregate precursors rather than mature, insoluble fibrils are the primary </a:t>
            </a:r>
            <a:r>
              <a:rPr lang="en-US" dirty="0" err="1" smtClean="0"/>
              <a:t>cytotoxic</a:t>
            </a:r>
            <a:r>
              <a:rPr lang="en-US" dirty="0" smtClean="0"/>
              <a:t> species in a number of cases</a:t>
            </a:r>
          </a:p>
          <a:p>
            <a:pPr marL="242979" indent="-242979">
              <a:spcBef>
                <a:spcPct val="0"/>
              </a:spcBef>
              <a:buFontTx/>
              <a:buChar char="•"/>
            </a:pPr>
            <a:r>
              <a:rPr lang="en-US" dirty="0" smtClean="0"/>
              <a:t>Protein aggregation is a common issue encountered during manufacture of pharmaceuticals.</a:t>
            </a:r>
          </a:p>
          <a:p>
            <a:pPr marL="242979" indent="-242979">
              <a:spcBef>
                <a:spcPct val="0"/>
              </a:spcBef>
              <a:buFontTx/>
              <a:buChar char="•"/>
            </a:pPr>
            <a:r>
              <a:rPr lang="en-US" dirty="0" smtClean="0"/>
              <a:t> For protein therapeutics, the presence of aggregates of any type is typically considered to be undesirable because of the concern that the aggregates may lead to an immunogenic reaction or may cause adverse effects on administration.</a:t>
            </a:r>
          </a:p>
          <a:p>
            <a:pPr marL="242979" indent="-242979">
              <a:spcBef>
                <a:spcPct val="0"/>
              </a:spcBef>
              <a:buFontTx/>
              <a:buChar char="•"/>
            </a:pPr>
            <a:r>
              <a:rPr lang="en-US" dirty="0" smtClean="0"/>
              <a:t>Therefore, care should be taken when developing a process to monitor the compatibility of the equipment and process with the protein to ensure that potential aggregation is minimized.</a:t>
            </a:r>
          </a:p>
          <a:p>
            <a:pPr marL="242979" indent="-242979">
              <a:spcBef>
                <a:spcPct val="0"/>
              </a:spcBef>
              <a:buFontTx/>
              <a:buChar char="•"/>
            </a:pPr>
            <a:r>
              <a:rPr lang="en-US" dirty="0" smtClean="0"/>
              <a:t> It is possible to influence the amount of aggregate produced during the cell culture and purification process by carefully controlling the environment and implementing appropriate strategies to minimize the extent of aggregation.</a:t>
            </a:r>
          </a:p>
          <a:p>
            <a:pPr marL="242979" indent="-242979">
              <a:spcBef>
                <a:spcPct val="0"/>
              </a:spcBef>
              <a:buFontTx/>
              <a:buChar char="•"/>
            </a:pPr>
            <a:r>
              <a:rPr lang="en-US" dirty="0" smtClean="0"/>
              <a:t> Steps to remove aggregates have been successfully used at a manufacturing scale. </a:t>
            </a:r>
          </a:p>
          <a:p>
            <a:pPr marL="242979" indent="-242979">
              <a:spcBef>
                <a:spcPct val="0"/>
              </a:spcBef>
            </a:pPr>
            <a:endParaRPr lang="en-US" dirty="0" smtClean="0"/>
          </a:p>
          <a:p>
            <a:pPr marL="242979" indent="-242979" eaLnBrk="1" hangingPunct="1">
              <a:spcBef>
                <a:spcPct val="0"/>
              </a:spcBef>
            </a:pPr>
            <a:endParaRPr lang="en-US" dirty="0" smtClean="0"/>
          </a:p>
        </p:txBody>
      </p:sp>
      <p:sp>
        <p:nvSpPr>
          <p:cNvPr id="51205" name="Slide Number Placeholder 3"/>
          <p:cNvSpPr txBox="1">
            <a:spLocks noGrp="1"/>
          </p:cNvSpPr>
          <p:nvPr/>
        </p:nvSpPr>
        <p:spPr bwMode="auto">
          <a:xfrm>
            <a:off x="4020687" y="9720785"/>
            <a:ext cx="3077006" cy="512081"/>
          </a:xfrm>
          <a:prstGeom prst="rect">
            <a:avLst/>
          </a:prstGeom>
          <a:noFill/>
          <a:ln w="9525">
            <a:noFill/>
            <a:miter lim="800000"/>
            <a:headEnd/>
            <a:tailEnd/>
          </a:ln>
        </p:spPr>
        <p:txBody>
          <a:bodyPr lIns="99038" tIns="49519" rIns="99038" bIns="49519" anchor="b"/>
          <a:lstStyle/>
          <a:p>
            <a:pPr algn="r" defTabSz="990477"/>
            <a:fld id="{69F2E259-C28D-40D0-AA3C-3A26B3AFC05A}" type="slidenum">
              <a:rPr lang="en-US" sz="1300">
                <a:latin typeface="Calibri" pitchFamily="34" charset="0"/>
              </a:rPr>
              <a:pPr algn="r" defTabSz="990477"/>
              <a:t>24</a:t>
            </a:fld>
            <a:endParaRPr lang="en-US" sz="1300">
              <a:latin typeface="Calibri" pitchFamily="34" charset="0"/>
            </a:endParaRPr>
          </a:p>
        </p:txBody>
      </p:sp>
    </p:spTree>
    <p:extLst>
      <p:ext uri="{BB962C8B-B14F-4D97-AF65-F5344CB8AC3E}">
        <p14:creationId xmlns:p14="http://schemas.microsoft.com/office/powerpoint/2010/main" val="5324547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defTabSz="931863">
              <a:defRPr>
                <a:solidFill>
                  <a:schemeClr val="tx1"/>
                </a:solidFill>
                <a:latin typeface="Arial" charset="0"/>
              </a:defRPr>
            </a:lvl1pPr>
            <a:lvl2pPr marL="742950" indent="-285750" defTabSz="931863">
              <a:defRPr>
                <a:solidFill>
                  <a:schemeClr val="tx1"/>
                </a:solidFill>
                <a:latin typeface="Arial" charset="0"/>
              </a:defRPr>
            </a:lvl2pPr>
            <a:lvl3pPr marL="1143000" indent="-228600" defTabSz="931863">
              <a:defRPr>
                <a:solidFill>
                  <a:schemeClr val="tx1"/>
                </a:solidFill>
                <a:latin typeface="Arial" charset="0"/>
              </a:defRPr>
            </a:lvl3pPr>
            <a:lvl4pPr marL="1600200" indent="-228600" defTabSz="931863">
              <a:defRPr>
                <a:solidFill>
                  <a:schemeClr val="tx1"/>
                </a:solidFill>
                <a:latin typeface="Arial" charset="0"/>
              </a:defRPr>
            </a:lvl4pPr>
            <a:lvl5pPr marL="2057400" indent="-228600" defTabSz="931863">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fld id="{002EDE69-3C48-417E-AA9C-D93787130AFF}" type="slidenum">
              <a:rPr lang="en-US" altLang="en-US"/>
              <a:pPr/>
              <a:t>25</a:t>
            </a:fld>
            <a:endParaRPr lang="en-US" altLang="en-US"/>
          </a:p>
        </p:txBody>
      </p:sp>
      <p:sp>
        <p:nvSpPr>
          <p:cNvPr id="62467" name="Rectangle 2"/>
          <p:cNvSpPr>
            <a:spLocks noGrp="1" noRot="1" noChangeAspect="1" noChangeArrowheads="1" noTextEdit="1"/>
          </p:cNvSpPr>
          <p:nvPr>
            <p:ph type="sldImg"/>
          </p:nvPr>
        </p:nvSpPr>
        <p:spPr>
          <a:xfrm>
            <a:off x="1181100" y="698500"/>
            <a:ext cx="4648200" cy="3486150"/>
          </a:xfrm>
          <a:ln/>
        </p:spPr>
      </p:sp>
      <p:sp>
        <p:nvSpPr>
          <p:cNvPr id="62468" name="Rectangle 3"/>
          <p:cNvSpPr>
            <a:spLocks noGrp="1" noChangeArrowheads="1"/>
          </p:cNvSpPr>
          <p:nvPr>
            <p:ph type="body" idx="1"/>
          </p:nvPr>
        </p:nvSpPr>
        <p:spPr>
          <a:xfrm>
            <a:off x="701675" y="4416425"/>
            <a:ext cx="5607050" cy="4181475"/>
          </a:xfrm>
          <a:noFill/>
        </p:spPr>
        <p:txBody>
          <a:bodyPr/>
          <a:lstStyle/>
          <a:p>
            <a:pPr eaLnBrk="1" hangingPunct="1"/>
            <a:endParaRPr lang="en-US" altLang="en-US" smtClean="0">
              <a:latin typeface="Arial" charset="0"/>
            </a:endParaRPr>
          </a:p>
        </p:txBody>
      </p:sp>
    </p:spTree>
    <p:extLst>
      <p:ext uri="{BB962C8B-B14F-4D97-AF65-F5344CB8AC3E}">
        <p14:creationId xmlns:p14="http://schemas.microsoft.com/office/powerpoint/2010/main" val="30362370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defTabSz="931863">
              <a:defRPr>
                <a:solidFill>
                  <a:schemeClr val="tx1"/>
                </a:solidFill>
                <a:latin typeface="Arial" charset="0"/>
              </a:defRPr>
            </a:lvl1pPr>
            <a:lvl2pPr marL="742950" indent="-285750" defTabSz="931863">
              <a:defRPr>
                <a:solidFill>
                  <a:schemeClr val="tx1"/>
                </a:solidFill>
                <a:latin typeface="Arial" charset="0"/>
              </a:defRPr>
            </a:lvl2pPr>
            <a:lvl3pPr marL="1143000" indent="-228600" defTabSz="931863">
              <a:defRPr>
                <a:solidFill>
                  <a:schemeClr val="tx1"/>
                </a:solidFill>
                <a:latin typeface="Arial" charset="0"/>
              </a:defRPr>
            </a:lvl3pPr>
            <a:lvl4pPr marL="1600200" indent="-228600" defTabSz="931863">
              <a:defRPr>
                <a:solidFill>
                  <a:schemeClr val="tx1"/>
                </a:solidFill>
                <a:latin typeface="Arial" charset="0"/>
              </a:defRPr>
            </a:lvl4pPr>
            <a:lvl5pPr marL="2057400" indent="-228600" defTabSz="931863">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fld id="{002EDE69-3C48-417E-AA9C-D93787130AFF}" type="slidenum">
              <a:rPr lang="en-US" altLang="en-US"/>
              <a:pPr/>
              <a:t>26</a:t>
            </a:fld>
            <a:endParaRPr lang="en-US" altLang="en-US"/>
          </a:p>
        </p:txBody>
      </p:sp>
      <p:sp>
        <p:nvSpPr>
          <p:cNvPr id="62467" name="Rectangle 2"/>
          <p:cNvSpPr>
            <a:spLocks noGrp="1" noRot="1" noChangeAspect="1" noChangeArrowheads="1" noTextEdit="1"/>
          </p:cNvSpPr>
          <p:nvPr>
            <p:ph type="sldImg"/>
          </p:nvPr>
        </p:nvSpPr>
        <p:spPr>
          <a:xfrm>
            <a:off x="1181100" y="698500"/>
            <a:ext cx="4648200" cy="3486150"/>
          </a:xfrm>
          <a:ln/>
        </p:spPr>
      </p:sp>
      <p:sp>
        <p:nvSpPr>
          <p:cNvPr id="62468" name="Rectangle 3"/>
          <p:cNvSpPr>
            <a:spLocks noGrp="1" noChangeArrowheads="1"/>
          </p:cNvSpPr>
          <p:nvPr>
            <p:ph type="body" idx="1"/>
          </p:nvPr>
        </p:nvSpPr>
        <p:spPr>
          <a:xfrm>
            <a:off x="701675" y="4416425"/>
            <a:ext cx="5607050" cy="4181475"/>
          </a:xfrm>
          <a:noFill/>
        </p:spPr>
        <p:txBody>
          <a:bodyPr/>
          <a:lstStyle/>
          <a:p>
            <a:pPr eaLnBrk="1" hangingPunct="1"/>
            <a:endParaRPr lang="en-US" altLang="en-US" smtClean="0">
              <a:latin typeface="Arial" charset="0"/>
            </a:endParaRPr>
          </a:p>
        </p:txBody>
      </p:sp>
    </p:spTree>
    <p:extLst>
      <p:ext uri="{BB962C8B-B14F-4D97-AF65-F5344CB8AC3E}">
        <p14:creationId xmlns:p14="http://schemas.microsoft.com/office/powerpoint/2010/main" val="536823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defTabSz="931863">
              <a:defRPr>
                <a:solidFill>
                  <a:schemeClr val="tx1"/>
                </a:solidFill>
                <a:latin typeface="Arial" charset="0"/>
              </a:defRPr>
            </a:lvl1pPr>
            <a:lvl2pPr marL="742950" indent="-285750" defTabSz="931863">
              <a:defRPr>
                <a:solidFill>
                  <a:schemeClr val="tx1"/>
                </a:solidFill>
                <a:latin typeface="Arial" charset="0"/>
              </a:defRPr>
            </a:lvl2pPr>
            <a:lvl3pPr marL="1143000" indent="-228600" defTabSz="931863">
              <a:defRPr>
                <a:solidFill>
                  <a:schemeClr val="tx1"/>
                </a:solidFill>
                <a:latin typeface="Arial" charset="0"/>
              </a:defRPr>
            </a:lvl3pPr>
            <a:lvl4pPr marL="1600200" indent="-228600" defTabSz="931863">
              <a:defRPr>
                <a:solidFill>
                  <a:schemeClr val="tx1"/>
                </a:solidFill>
                <a:latin typeface="Arial" charset="0"/>
              </a:defRPr>
            </a:lvl4pPr>
            <a:lvl5pPr marL="2057400" indent="-228600" defTabSz="931863">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fld id="{002EDE69-3C48-417E-AA9C-D93787130AFF}" type="slidenum">
              <a:rPr lang="en-US" altLang="en-US"/>
              <a:pPr/>
              <a:t>2</a:t>
            </a:fld>
            <a:endParaRPr lang="en-US" altLang="en-US"/>
          </a:p>
        </p:txBody>
      </p:sp>
      <p:sp>
        <p:nvSpPr>
          <p:cNvPr id="62467" name="Rectangle 2"/>
          <p:cNvSpPr>
            <a:spLocks noGrp="1" noRot="1" noChangeAspect="1" noChangeArrowheads="1" noTextEdit="1"/>
          </p:cNvSpPr>
          <p:nvPr>
            <p:ph type="sldImg"/>
          </p:nvPr>
        </p:nvSpPr>
        <p:spPr>
          <a:xfrm>
            <a:off x="1181100" y="698500"/>
            <a:ext cx="4648200" cy="3486150"/>
          </a:xfrm>
          <a:ln/>
        </p:spPr>
      </p:sp>
      <p:sp>
        <p:nvSpPr>
          <p:cNvPr id="62468" name="Rectangle 3"/>
          <p:cNvSpPr>
            <a:spLocks noGrp="1" noChangeArrowheads="1"/>
          </p:cNvSpPr>
          <p:nvPr>
            <p:ph type="body" idx="1"/>
          </p:nvPr>
        </p:nvSpPr>
        <p:spPr>
          <a:xfrm>
            <a:off x="701675" y="4416425"/>
            <a:ext cx="5607050" cy="4181475"/>
          </a:xfrm>
          <a:noFill/>
        </p:spPr>
        <p:txBody>
          <a:bodyPr/>
          <a:lstStyle/>
          <a:p>
            <a:pPr eaLnBrk="1" hangingPunct="1"/>
            <a:endParaRPr lang="en-US" altLang="en-US" smtClean="0">
              <a:latin typeface="Arial" charset="0"/>
            </a:endParaRPr>
          </a:p>
        </p:txBody>
      </p:sp>
    </p:spTree>
    <p:extLst>
      <p:ext uri="{BB962C8B-B14F-4D97-AF65-F5344CB8AC3E}">
        <p14:creationId xmlns:p14="http://schemas.microsoft.com/office/powerpoint/2010/main" val="16970504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defTabSz="931863">
              <a:defRPr>
                <a:solidFill>
                  <a:schemeClr val="tx1"/>
                </a:solidFill>
                <a:latin typeface="Arial" charset="0"/>
              </a:defRPr>
            </a:lvl1pPr>
            <a:lvl2pPr marL="742950" indent="-285750" defTabSz="931863">
              <a:defRPr>
                <a:solidFill>
                  <a:schemeClr val="tx1"/>
                </a:solidFill>
                <a:latin typeface="Arial" charset="0"/>
              </a:defRPr>
            </a:lvl2pPr>
            <a:lvl3pPr marL="1143000" indent="-228600" defTabSz="931863">
              <a:defRPr>
                <a:solidFill>
                  <a:schemeClr val="tx1"/>
                </a:solidFill>
                <a:latin typeface="Arial" charset="0"/>
              </a:defRPr>
            </a:lvl3pPr>
            <a:lvl4pPr marL="1600200" indent="-228600" defTabSz="931863">
              <a:defRPr>
                <a:solidFill>
                  <a:schemeClr val="tx1"/>
                </a:solidFill>
                <a:latin typeface="Arial" charset="0"/>
              </a:defRPr>
            </a:lvl4pPr>
            <a:lvl5pPr marL="2057400" indent="-228600" defTabSz="931863">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fld id="{002EDE69-3C48-417E-AA9C-D93787130AFF}" type="slidenum">
              <a:rPr lang="en-US" altLang="en-US"/>
              <a:pPr/>
              <a:t>27</a:t>
            </a:fld>
            <a:endParaRPr lang="en-US" altLang="en-US"/>
          </a:p>
        </p:txBody>
      </p:sp>
      <p:sp>
        <p:nvSpPr>
          <p:cNvPr id="62467" name="Rectangle 2"/>
          <p:cNvSpPr>
            <a:spLocks noGrp="1" noRot="1" noChangeAspect="1" noChangeArrowheads="1" noTextEdit="1"/>
          </p:cNvSpPr>
          <p:nvPr>
            <p:ph type="sldImg"/>
          </p:nvPr>
        </p:nvSpPr>
        <p:spPr>
          <a:xfrm>
            <a:off x="1181100" y="698500"/>
            <a:ext cx="4648200" cy="3486150"/>
          </a:xfrm>
          <a:ln/>
        </p:spPr>
      </p:sp>
      <p:sp>
        <p:nvSpPr>
          <p:cNvPr id="62468" name="Rectangle 3"/>
          <p:cNvSpPr>
            <a:spLocks noGrp="1" noChangeArrowheads="1"/>
          </p:cNvSpPr>
          <p:nvPr>
            <p:ph type="body" idx="1"/>
          </p:nvPr>
        </p:nvSpPr>
        <p:spPr>
          <a:xfrm>
            <a:off x="701675" y="4416425"/>
            <a:ext cx="5607050" cy="4181475"/>
          </a:xfrm>
          <a:noFill/>
        </p:spPr>
        <p:txBody>
          <a:bodyPr/>
          <a:lstStyle/>
          <a:p>
            <a:pPr eaLnBrk="1" hangingPunct="1"/>
            <a:endParaRPr lang="en-US" altLang="en-US" smtClean="0">
              <a:latin typeface="Arial" charset="0"/>
            </a:endParaRPr>
          </a:p>
        </p:txBody>
      </p:sp>
    </p:spTree>
    <p:extLst>
      <p:ext uri="{BB962C8B-B14F-4D97-AF65-F5344CB8AC3E}">
        <p14:creationId xmlns:p14="http://schemas.microsoft.com/office/powerpoint/2010/main" val="41621858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defTabSz="931863">
              <a:defRPr>
                <a:solidFill>
                  <a:schemeClr val="tx1"/>
                </a:solidFill>
                <a:latin typeface="Arial" charset="0"/>
              </a:defRPr>
            </a:lvl1pPr>
            <a:lvl2pPr marL="742950" indent="-285750" defTabSz="931863">
              <a:defRPr>
                <a:solidFill>
                  <a:schemeClr val="tx1"/>
                </a:solidFill>
                <a:latin typeface="Arial" charset="0"/>
              </a:defRPr>
            </a:lvl2pPr>
            <a:lvl3pPr marL="1143000" indent="-228600" defTabSz="931863">
              <a:defRPr>
                <a:solidFill>
                  <a:schemeClr val="tx1"/>
                </a:solidFill>
                <a:latin typeface="Arial" charset="0"/>
              </a:defRPr>
            </a:lvl3pPr>
            <a:lvl4pPr marL="1600200" indent="-228600" defTabSz="931863">
              <a:defRPr>
                <a:solidFill>
                  <a:schemeClr val="tx1"/>
                </a:solidFill>
                <a:latin typeface="Arial" charset="0"/>
              </a:defRPr>
            </a:lvl4pPr>
            <a:lvl5pPr marL="2057400" indent="-228600" defTabSz="931863">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fld id="{002EDE69-3C48-417E-AA9C-D93787130AFF}" type="slidenum">
              <a:rPr lang="en-US" altLang="en-US"/>
              <a:pPr/>
              <a:t>28</a:t>
            </a:fld>
            <a:endParaRPr lang="en-US" altLang="en-US"/>
          </a:p>
        </p:txBody>
      </p:sp>
      <p:sp>
        <p:nvSpPr>
          <p:cNvPr id="62467" name="Rectangle 2"/>
          <p:cNvSpPr>
            <a:spLocks noGrp="1" noRot="1" noChangeAspect="1" noChangeArrowheads="1" noTextEdit="1"/>
          </p:cNvSpPr>
          <p:nvPr>
            <p:ph type="sldImg"/>
          </p:nvPr>
        </p:nvSpPr>
        <p:spPr>
          <a:xfrm>
            <a:off x="1181100" y="698500"/>
            <a:ext cx="4648200" cy="3486150"/>
          </a:xfrm>
          <a:ln/>
        </p:spPr>
      </p:sp>
      <p:sp>
        <p:nvSpPr>
          <p:cNvPr id="62468" name="Rectangle 3"/>
          <p:cNvSpPr>
            <a:spLocks noGrp="1" noChangeArrowheads="1"/>
          </p:cNvSpPr>
          <p:nvPr>
            <p:ph type="body" idx="1"/>
          </p:nvPr>
        </p:nvSpPr>
        <p:spPr>
          <a:xfrm>
            <a:off x="701675" y="4416425"/>
            <a:ext cx="5607050" cy="4181475"/>
          </a:xfrm>
          <a:noFill/>
        </p:spPr>
        <p:txBody>
          <a:bodyPr/>
          <a:lstStyle/>
          <a:p>
            <a:pPr eaLnBrk="1" hangingPunct="1"/>
            <a:endParaRPr lang="en-US" altLang="en-US" smtClean="0">
              <a:latin typeface="Arial" charset="0"/>
            </a:endParaRPr>
          </a:p>
        </p:txBody>
      </p:sp>
    </p:spTree>
    <p:extLst>
      <p:ext uri="{BB962C8B-B14F-4D97-AF65-F5344CB8AC3E}">
        <p14:creationId xmlns:p14="http://schemas.microsoft.com/office/powerpoint/2010/main" val="8757201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defTabSz="931863">
              <a:defRPr>
                <a:solidFill>
                  <a:schemeClr val="tx1"/>
                </a:solidFill>
                <a:latin typeface="Arial" charset="0"/>
              </a:defRPr>
            </a:lvl1pPr>
            <a:lvl2pPr marL="742950" indent="-285750" defTabSz="931863">
              <a:defRPr>
                <a:solidFill>
                  <a:schemeClr val="tx1"/>
                </a:solidFill>
                <a:latin typeface="Arial" charset="0"/>
              </a:defRPr>
            </a:lvl2pPr>
            <a:lvl3pPr marL="1143000" indent="-228600" defTabSz="931863">
              <a:defRPr>
                <a:solidFill>
                  <a:schemeClr val="tx1"/>
                </a:solidFill>
                <a:latin typeface="Arial" charset="0"/>
              </a:defRPr>
            </a:lvl3pPr>
            <a:lvl4pPr marL="1600200" indent="-228600" defTabSz="931863">
              <a:defRPr>
                <a:solidFill>
                  <a:schemeClr val="tx1"/>
                </a:solidFill>
                <a:latin typeface="Arial" charset="0"/>
              </a:defRPr>
            </a:lvl4pPr>
            <a:lvl5pPr marL="2057400" indent="-228600" defTabSz="931863">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fld id="{002EDE69-3C48-417E-AA9C-D93787130AFF}" type="slidenum">
              <a:rPr lang="en-US" altLang="en-US"/>
              <a:pPr/>
              <a:t>29</a:t>
            </a:fld>
            <a:endParaRPr lang="en-US" altLang="en-US"/>
          </a:p>
        </p:txBody>
      </p:sp>
      <p:sp>
        <p:nvSpPr>
          <p:cNvPr id="62467" name="Rectangle 2"/>
          <p:cNvSpPr>
            <a:spLocks noGrp="1" noRot="1" noChangeAspect="1" noChangeArrowheads="1" noTextEdit="1"/>
          </p:cNvSpPr>
          <p:nvPr>
            <p:ph type="sldImg"/>
          </p:nvPr>
        </p:nvSpPr>
        <p:spPr>
          <a:xfrm>
            <a:off x="1181100" y="698500"/>
            <a:ext cx="4648200" cy="3486150"/>
          </a:xfrm>
          <a:ln/>
        </p:spPr>
      </p:sp>
      <p:sp>
        <p:nvSpPr>
          <p:cNvPr id="62468" name="Rectangle 3"/>
          <p:cNvSpPr>
            <a:spLocks noGrp="1" noChangeArrowheads="1"/>
          </p:cNvSpPr>
          <p:nvPr>
            <p:ph type="body" idx="1"/>
          </p:nvPr>
        </p:nvSpPr>
        <p:spPr>
          <a:xfrm>
            <a:off x="701675" y="4416425"/>
            <a:ext cx="5607050" cy="4181475"/>
          </a:xfrm>
          <a:noFill/>
        </p:spPr>
        <p:txBody>
          <a:bodyPr/>
          <a:lstStyle/>
          <a:p>
            <a:pPr eaLnBrk="1" hangingPunct="1"/>
            <a:endParaRPr lang="en-US" altLang="en-US" smtClean="0">
              <a:latin typeface="Arial" charset="0"/>
            </a:endParaRPr>
          </a:p>
        </p:txBody>
      </p:sp>
    </p:spTree>
    <p:extLst>
      <p:ext uri="{BB962C8B-B14F-4D97-AF65-F5344CB8AC3E}">
        <p14:creationId xmlns:p14="http://schemas.microsoft.com/office/powerpoint/2010/main" val="40253555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defTabSz="931863">
              <a:defRPr>
                <a:solidFill>
                  <a:schemeClr val="tx1"/>
                </a:solidFill>
                <a:latin typeface="Arial" charset="0"/>
              </a:defRPr>
            </a:lvl1pPr>
            <a:lvl2pPr marL="742950" indent="-285750" defTabSz="931863">
              <a:defRPr>
                <a:solidFill>
                  <a:schemeClr val="tx1"/>
                </a:solidFill>
                <a:latin typeface="Arial" charset="0"/>
              </a:defRPr>
            </a:lvl2pPr>
            <a:lvl3pPr marL="1143000" indent="-228600" defTabSz="931863">
              <a:defRPr>
                <a:solidFill>
                  <a:schemeClr val="tx1"/>
                </a:solidFill>
                <a:latin typeface="Arial" charset="0"/>
              </a:defRPr>
            </a:lvl3pPr>
            <a:lvl4pPr marL="1600200" indent="-228600" defTabSz="931863">
              <a:defRPr>
                <a:solidFill>
                  <a:schemeClr val="tx1"/>
                </a:solidFill>
                <a:latin typeface="Arial" charset="0"/>
              </a:defRPr>
            </a:lvl4pPr>
            <a:lvl5pPr marL="2057400" indent="-228600" defTabSz="931863">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fld id="{002EDE69-3C48-417E-AA9C-D93787130AFF}" type="slidenum">
              <a:rPr lang="en-US" altLang="en-US"/>
              <a:pPr/>
              <a:t>30</a:t>
            </a:fld>
            <a:endParaRPr lang="en-US" altLang="en-US"/>
          </a:p>
        </p:txBody>
      </p:sp>
      <p:sp>
        <p:nvSpPr>
          <p:cNvPr id="62467" name="Rectangle 2"/>
          <p:cNvSpPr>
            <a:spLocks noGrp="1" noRot="1" noChangeAspect="1" noChangeArrowheads="1" noTextEdit="1"/>
          </p:cNvSpPr>
          <p:nvPr>
            <p:ph type="sldImg"/>
          </p:nvPr>
        </p:nvSpPr>
        <p:spPr>
          <a:xfrm>
            <a:off x="1181100" y="698500"/>
            <a:ext cx="4648200" cy="3486150"/>
          </a:xfrm>
          <a:ln/>
        </p:spPr>
      </p:sp>
      <p:sp>
        <p:nvSpPr>
          <p:cNvPr id="62468" name="Rectangle 3"/>
          <p:cNvSpPr>
            <a:spLocks noGrp="1" noChangeArrowheads="1"/>
          </p:cNvSpPr>
          <p:nvPr>
            <p:ph type="body" idx="1"/>
          </p:nvPr>
        </p:nvSpPr>
        <p:spPr>
          <a:xfrm>
            <a:off x="701675" y="4416425"/>
            <a:ext cx="5607050" cy="4181475"/>
          </a:xfrm>
          <a:noFill/>
        </p:spPr>
        <p:txBody>
          <a:bodyPr/>
          <a:lstStyle/>
          <a:p>
            <a:pPr eaLnBrk="1" hangingPunct="1"/>
            <a:endParaRPr lang="en-US" altLang="en-US" smtClean="0">
              <a:latin typeface="Arial" charset="0"/>
            </a:endParaRPr>
          </a:p>
        </p:txBody>
      </p:sp>
    </p:spTree>
    <p:extLst>
      <p:ext uri="{BB962C8B-B14F-4D97-AF65-F5344CB8AC3E}">
        <p14:creationId xmlns:p14="http://schemas.microsoft.com/office/powerpoint/2010/main" val="32785462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defTabSz="931863">
              <a:defRPr>
                <a:solidFill>
                  <a:schemeClr val="tx1"/>
                </a:solidFill>
                <a:latin typeface="Arial" charset="0"/>
              </a:defRPr>
            </a:lvl1pPr>
            <a:lvl2pPr marL="742950" indent="-285750" defTabSz="931863">
              <a:defRPr>
                <a:solidFill>
                  <a:schemeClr val="tx1"/>
                </a:solidFill>
                <a:latin typeface="Arial" charset="0"/>
              </a:defRPr>
            </a:lvl2pPr>
            <a:lvl3pPr marL="1143000" indent="-228600" defTabSz="931863">
              <a:defRPr>
                <a:solidFill>
                  <a:schemeClr val="tx1"/>
                </a:solidFill>
                <a:latin typeface="Arial" charset="0"/>
              </a:defRPr>
            </a:lvl3pPr>
            <a:lvl4pPr marL="1600200" indent="-228600" defTabSz="931863">
              <a:defRPr>
                <a:solidFill>
                  <a:schemeClr val="tx1"/>
                </a:solidFill>
                <a:latin typeface="Arial" charset="0"/>
              </a:defRPr>
            </a:lvl4pPr>
            <a:lvl5pPr marL="2057400" indent="-228600" defTabSz="931863">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fld id="{002EDE69-3C48-417E-AA9C-D93787130AFF}" type="slidenum">
              <a:rPr lang="en-US" altLang="en-US"/>
              <a:pPr/>
              <a:t>31</a:t>
            </a:fld>
            <a:endParaRPr lang="en-US" altLang="en-US"/>
          </a:p>
        </p:txBody>
      </p:sp>
      <p:sp>
        <p:nvSpPr>
          <p:cNvPr id="62467" name="Rectangle 2"/>
          <p:cNvSpPr>
            <a:spLocks noGrp="1" noRot="1" noChangeAspect="1" noChangeArrowheads="1" noTextEdit="1"/>
          </p:cNvSpPr>
          <p:nvPr>
            <p:ph type="sldImg"/>
          </p:nvPr>
        </p:nvSpPr>
        <p:spPr>
          <a:xfrm>
            <a:off x="1181100" y="698500"/>
            <a:ext cx="4648200" cy="3486150"/>
          </a:xfrm>
          <a:ln/>
        </p:spPr>
      </p:sp>
      <p:sp>
        <p:nvSpPr>
          <p:cNvPr id="62468" name="Rectangle 3"/>
          <p:cNvSpPr>
            <a:spLocks noGrp="1" noChangeArrowheads="1"/>
          </p:cNvSpPr>
          <p:nvPr>
            <p:ph type="body" idx="1"/>
          </p:nvPr>
        </p:nvSpPr>
        <p:spPr>
          <a:xfrm>
            <a:off x="701675" y="4416425"/>
            <a:ext cx="5607050" cy="4181475"/>
          </a:xfrm>
          <a:noFill/>
        </p:spPr>
        <p:txBody>
          <a:bodyPr/>
          <a:lstStyle/>
          <a:p>
            <a:pPr eaLnBrk="1" hangingPunct="1"/>
            <a:endParaRPr lang="en-US" altLang="en-US" smtClean="0">
              <a:latin typeface="Arial" charset="0"/>
            </a:endParaRPr>
          </a:p>
        </p:txBody>
      </p:sp>
    </p:spTree>
    <p:extLst>
      <p:ext uri="{BB962C8B-B14F-4D97-AF65-F5344CB8AC3E}">
        <p14:creationId xmlns:p14="http://schemas.microsoft.com/office/powerpoint/2010/main" val="7977478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defTabSz="931863">
              <a:defRPr>
                <a:solidFill>
                  <a:schemeClr val="tx1"/>
                </a:solidFill>
                <a:latin typeface="Arial" charset="0"/>
              </a:defRPr>
            </a:lvl1pPr>
            <a:lvl2pPr marL="742950" indent="-285750" defTabSz="931863">
              <a:defRPr>
                <a:solidFill>
                  <a:schemeClr val="tx1"/>
                </a:solidFill>
                <a:latin typeface="Arial" charset="0"/>
              </a:defRPr>
            </a:lvl2pPr>
            <a:lvl3pPr marL="1143000" indent="-228600" defTabSz="931863">
              <a:defRPr>
                <a:solidFill>
                  <a:schemeClr val="tx1"/>
                </a:solidFill>
                <a:latin typeface="Arial" charset="0"/>
              </a:defRPr>
            </a:lvl3pPr>
            <a:lvl4pPr marL="1600200" indent="-228600" defTabSz="931863">
              <a:defRPr>
                <a:solidFill>
                  <a:schemeClr val="tx1"/>
                </a:solidFill>
                <a:latin typeface="Arial" charset="0"/>
              </a:defRPr>
            </a:lvl4pPr>
            <a:lvl5pPr marL="2057400" indent="-228600" defTabSz="931863">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fld id="{002EDE69-3C48-417E-AA9C-D93787130AFF}" type="slidenum">
              <a:rPr lang="en-US" altLang="en-US"/>
              <a:pPr/>
              <a:t>32</a:t>
            </a:fld>
            <a:endParaRPr lang="en-US" altLang="en-US"/>
          </a:p>
        </p:txBody>
      </p:sp>
      <p:sp>
        <p:nvSpPr>
          <p:cNvPr id="62467" name="Rectangle 2"/>
          <p:cNvSpPr>
            <a:spLocks noGrp="1" noRot="1" noChangeAspect="1" noChangeArrowheads="1" noTextEdit="1"/>
          </p:cNvSpPr>
          <p:nvPr>
            <p:ph type="sldImg"/>
          </p:nvPr>
        </p:nvSpPr>
        <p:spPr>
          <a:xfrm>
            <a:off x="1181100" y="698500"/>
            <a:ext cx="4648200" cy="3486150"/>
          </a:xfrm>
          <a:ln/>
        </p:spPr>
      </p:sp>
      <p:sp>
        <p:nvSpPr>
          <p:cNvPr id="62468" name="Rectangle 3"/>
          <p:cNvSpPr>
            <a:spLocks noGrp="1" noChangeArrowheads="1"/>
          </p:cNvSpPr>
          <p:nvPr>
            <p:ph type="body" idx="1"/>
          </p:nvPr>
        </p:nvSpPr>
        <p:spPr>
          <a:xfrm>
            <a:off x="701675" y="4416425"/>
            <a:ext cx="5607050" cy="4181475"/>
          </a:xfrm>
          <a:noFill/>
        </p:spPr>
        <p:txBody>
          <a:bodyPr/>
          <a:lstStyle/>
          <a:p>
            <a:pPr eaLnBrk="1" hangingPunct="1"/>
            <a:endParaRPr lang="en-US" altLang="en-US" smtClean="0">
              <a:latin typeface="Arial" charset="0"/>
            </a:endParaRPr>
          </a:p>
        </p:txBody>
      </p:sp>
    </p:spTree>
    <p:extLst>
      <p:ext uri="{BB962C8B-B14F-4D97-AF65-F5344CB8AC3E}">
        <p14:creationId xmlns:p14="http://schemas.microsoft.com/office/powerpoint/2010/main" val="19738592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defTabSz="931863">
              <a:defRPr>
                <a:solidFill>
                  <a:schemeClr val="tx1"/>
                </a:solidFill>
                <a:latin typeface="Arial" charset="0"/>
              </a:defRPr>
            </a:lvl1pPr>
            <a:lvl2pPr marL="742950" indent="-285750" defTabSz="931863">
              <a:defRPr>
                <a:solidFill>
                  <a:schemeClr val="tx1"/>
                </a:solidFill>
                <a:latin typeface="Arial" charset="0"/>
              </a:defRPr>
            </a:lvl2pPr>
            <a:lvl3pPr marL="1143000" indent="-228600" defTabSz="931863">
              <a:defRPr>
                <a:solidFill>
                  <a:schemeClr val="tx1"/>
                </a:solidFill>
                <a:latin typeface="Arial" charset="0"/>
              </a:defRPr>
            </a:lvl3pPr>
            <a:lvl4pPr marL="1600200" indent="-228600" defTabSz="931863">
              <a:defRPr>
                <a:solidFill>
                  <a:schemeClr val="tx1"/>
                </a:solidFill>
                <a:latin typeface="Arial" charset="0"/>
              </a:defRPr>
            </a:lvl4pPr>
            <a:lvl5pPr marL="2057400" indent="-228600" defTabSz="931863">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fld id="{002EDE69-3C48-417E-AA9C-D93787130AFF}" type="slidenum">
              <a:rPr lang="en-US" altLang="en-US"/>
              <a:pPr/>
              <a:t>35</a:t>
            </a:fld>
            <a:endParaRPr lang="en-US" altLang="en-US"/>
          </a:p>
        </p:txBody>
      </p:sp>
      <p:sp>
        <p:nvSpPr>
          <p:cNvPr id="62467" name="Rectangle 2"/>
          <p:cNvSpPr>
            <a:spLocks noGrp="1" noRot="1" noChangeAspect="1" noChangeArrowheads="1" noTextEdit="1"/>
          </p:cNvSpPr>
          <p:nvPr>
            <p:ph type="sldImg"/>
          </p:nvPr>
        </p:nvSpPr>
        <p:spPr>
          <a:xfrm>
            <a:off x="1181100" y="698500"/>
            <a:ext cx="4648200" cy="3486150"/>
          </a:xfrm>
          <a:ln/>
        </p:spPr>
      </p:sp>
      <p:sp>
        <p:nvSpPr>
          <p:cNvPr id="62468" name="Rectangle 3"/>
          <p:cNvSpPr>
            <a:spLocks noGrp="1" noChangeArrowheads="1"/>
          </p:cNvSpPr>
          <p:nvPr>
            <p:ph type="body" idx="1"/>
          </p:nvPr>
        </p:nvSpPr>
        <p:spPr>
          <a:xfrm>
            <a:off x="701675" y="4416425"/>
            <a:ext cx="5607050" cy="4181475"/>
          </a:xfrm>
          <a:noFill/>
        </p:spPr>
        <p:txBody>
          <a:bodyPr/>
          <a:lstStyle/>
          <a:p>
            <a:pPr eaLnBrk="1" hangingPunct="1"/>
            <a:endParaRPr lang="en-US" altLang="en-US" smtClean="0">
              <a:latin typeface="Arial" charset="0"/>
            </a:endParaRPr>
          </a:p>
        </p:txBody>
      </p:sp>
    </p:spTree>
    <p:extLst>
      <p:ext uri="{BB962C8B-B14F-4D97-AF65-F5344CB8AC3E}">
        <p14:creationId xmlns:p14="http://schemas.microsoft.com/office/powerpoint/2010/main" val="16158795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defTabSz="931863">
              <a:defRPr>
                <a:solidFill>
                  <a:schemeClr val="tx1"/>
                </a:solidFill>
                <a:latin typeface="Arial" charset="0"/>
              </a:defRPr>
            </a:lvl1pPr>
            <a:lvl2pPr marL="742950" indent="-285750" defTabSz="931863">
              <a:defRPr>
                <a:solidFill>
                  <a:schemeClr val="tx1"/>
                </a:solidFill>
                <a:latin typeface="Arial" charset="0"/>
              </a:defRPr>
            </a:lvl2pPr>
            <a:lvl3pPr marL="1143000" indent="-228600" defTabSz="931863">
              <a:defRPr>
                <a:solidFill>
                  <a:schemeClr val="tx1"/>
                </a:solidFill>
                <a:latin typeface="Arial" charset="0"/>
              </a:defRPr>
            </a:lvl3pPr>
            <a:lvl4pPr marL="1600200" indent="-228600" defTabSz="931863">
              <a:defRPr>
                <a:solidFill>
                  <a:schemeClr val="tx1"/>
                </a:solidFill>
                <a:latin typeface="Arial" charset="0"/>
              </a:defRPr>
            </a:lvl4pPr>
            <a:lvl5pPr marL="2057400" indent="-228600" defTabSz="931863">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fld id="{002EDE69-3C48-417E-AA9C-D93787130AFF}" type="slidenum">
              <a:rPr lang="en-US" altLang="en-US"/>
              <a:pPr/>
              <a:t>36</a:t>
            </a:fld>
            <a:endParaRPr lang="en-US" altLang="en-US"/>
          </a:p>
        </p:txBody>
      </p:sp>
      <p:sp>
        <p:nvSpPr>
          <p:cNvPr id="62467" name="Rectangle 2"/>
          <p:cNvSpPr>
            <a:spLocks noGrp="1" noRot="1" noChangeAspect="1" noChangeArrowheads="1" noTextEdit="1"/>
          </p:cNvSpPr>
          <p:nvPr>
            <p:ph type="sldImg"/>
          </p:nvPr>
        </p:nvSpPr>
        <p:spPr>
          <a:xfrm>
            <a:off x="1181100" y="698500"/>
            <a:ext cx="4648200" cy="3486150"/>
          </a:xfrm>
          <a:ln/>
        </p:spPr>
      </p:sp>
      <p:sp>
        <p:nvSpPr>
          <p:cNvPr id="62468" name="Rectangle 3"/>
          <p:cNvSpPr>
            <a:spLocks noGrp="1" noChangeArrowheads="1"/>
          </p:cNvSpPr>
          <p:nvPr>
            <p:ph type="body" idx="1"/>
          </p:nvPr>
        </p:nvSpPr>
        <p:spPr>
          <a:xfrm>
            <a:off x="701675" y="4416425"/>
            <a:ext cx="5607050" cy="4181475"/>
          </a:xfrm>
          <a:noFill/>
        </p:spPr>
        <p:txBody>
          <a:bodyPr/>
          <a:lstStyle/>
          <a:p>
            <a:pPr eaLnBrk="1" hangingPunct="1"/>
            <a:endParaRPr lang="en-US" altLang="en-US" smtClean="0">
              <a:latin typeface="Arial" charset="0"/>
            </a:endParaRPr>
          </a:p>
        </p:txBody>
      </p:sp>
    </p:spTree>
    <p:extLst>
      <p:ext uri="{BB962C8B-B14F-4D97-AF65-F5344CB8AC3E}">
        <p14:creationId xmlns:p14="http://schemas.microsoft.com/office/powerpoint/2010/main" val="36599118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defTabSz="931863">
              <a:defRPr>
                <a:solidFill>
                  <a:schemeClr val="tx1"/>
                </a:solidFill>
                <a:latin typeface="Arial" charset="0"/>
              </a:defRPr>
            </a:lvl1pPr>
            <a:lvl2pPr marL="742950" indent="-285750" defTabSz="931863">
              <a:defRPr>
                <a:solidFill>
                  <a:schemeClr val="tx1"/>
                </a:solidFill>
                <a:latin typeface="Arial" charset="0"/>
              </a:defRPr>
            </a:lvl2pPr>
            <a:lvl3pPr marL="1143000" indent="-228600" defTabSz="931863">
              <a:defRPr>
                <a:solidFill>
                  <a:schemeClr val="tx1"/>
                </a:solidFill>
                <a:latin typeface="Arial" charset="0"/>
              </a:defRPr>
            </a:lvl3pPr>
            <a:lvl4pPr marL="1600200" indent="-228600" defTabSz="931863">
              <a:defRPr>
                <a:solidFill>
                  <a:schemeClr val="tx1"/>
                </a:solidFill>
                <a:latin typeface="Arial" charset="0"/>
              </a:defRPr>
            </a:lvl4pPr>
            <a:lvl5pPr marL="2057400" indent="-228600" defTabSz="931863">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fld id="{002EDE69-3C48-417E-AA9C-D93787130AFF}" type="slidenum">
              <a:rPr lang="en-US" altLang="en-US"/>
              <a:pPr/>
              <a:t>37</a:t>
            </a:fld>
            <a:endParaRPr lang="en-US" altLang="en-US"/>
          </a:p>
        </p:txBody>
      </p:sp>
      <p:sp>
        <p:nvSpPr>
          <p:cNvPr id="62467" name="Rectangle 2"/>
          <p:cNvSpPr>
            <a:spLocks noGrp="1" noRot="1" noChangeAspect="1" noChangeArrowheads="1" noTextEdit="1"/>
          </p:cNvSpPr>
          <p:nvPr>
            <p:ph type="sldImg"/>
          </p:nvPr>
        </p:nvSpPr>
        <p:spPr>
          <a:xfrm>
            <a:off x="1181100" y="698500"/>
            <a:ext cx="4648200" cy="3486150"/>
          </a:xfrm>
          <a:ln/>
        </p:spPr>
      </p:sp>
      <p:sp>
        <p:nvSpPr>
          <p:cNvPr id="62468" name="Rectangle 3"/>
          <p:cNvSpPr>
            <a:spLocks noGrp="1" noChangeArrowheads="1"/>
          </p:cNvSpPr>
          <p:nvPr>
            <p:ph type="body" idx="1"/>
          </p:nvPr>
        </p:nvSpPr>
        <p:spPr>
          <a:xfrm>
            <a:off x="701675" y="4416425"/>
            <a:ext cx="5607050" cy="4181475"/>
          </a:xfrm>
          <a:noFill/>
        </p:spPr>
        <p:txBody>
          <a:bodyPr/>
          <a:lstStyle/>
          <a:p>
            <a:pPr eaLnBrk="1" hangingPunct="1"/>
            <a:endParaRPr lang="en-US" altLang="en-US" smtClean="0">
              <a:latin typeface="Arial" charset="0"/>
            </a:endParaRPr>
          </a:p>
        </p:txBody>
      </p:sp>
    </p:spTree>
    <p:extLst>
      <p:ext uri="{BB962C8B-B14F-4D97-AF65-F5344CB8AC3E}">
        <p14:creationId xmlns:p14="http://schemas.microsoft.com/office/powerpoint/2010/main" val="32089361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defTabSz="931863">
              <a:defRPr>
                <a:solidFill>
                  <a:schemeClr val="tx1"/>
                </a:solidFill>
                <a:latin typeface="Arial" charset="0"/>
              </a:defRPr>
            </a:lvl1pPr>
            <a:lvl2pPr marL="742950" indent="-285750" defTabSz="931863">
              <a:defRPr>
                <a:solidFill>
                  <a:schemeClr val="tx1"/>
                </a:solidFill>
                <a:latin typeface="Arial" charset="0"/>
              </a:defRPr>
            </a:lvl2pPr>
            <a:lvl3pPr marL="1143000" indent="-228600" defTabSz="931863">
              <a:defRPr>
                <a:solidFill>
                  <a:schemeClr val="tx1"/>
                </a:solidFill>
                <a:latin typeface="Arial" charset="0"/>
              </a:defRPr>
            </a:lvl3pPr>
            <a:lvl4pPr marL="1600200" indent="-228600" defTabSz="931863">
              <a:defRPr>
                <a:solidFill>
                  <a:schemeClr val="tx1"/>
                </a:solidFill>
                <a:latin typeface="Arial" charset="0"/>
              </a:defRPr>
            </a:lvl4pPr>
            <a:lvl5pPr marL="2057400" indent="-228600" defTabSz="931863">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fld id="{002EDE69-3C48-417E-AA9C-D93787130AFF}" type="slidenum">
              <a:rPr lang="en-US" altLang="en-US"/>
              <a:pPr/>
              <a:t>38</a:t>
            </a:fld>
            <a:endParaRPr lang="en-US" altLang="en-US"/>
          </a:p>
        </p:txBody>
      </p:sp>
      <p:sp>
        <p:nvSpPr>
          <p:cNvPr id="62467" name="Rectangle 2"/>
          <p:cNvSpPr>
            <a:spLocks noGrp="1" noRot="1" noChangeAspect="1" noChangeArrowheads="1" noTextEdit="1"/>
          </p:cNvSpPr>
          <p:nvPr>
            <p:ph type="sldImg"/>
          </p:nvPr>
        </p:nvSpPr>
        <p:spPr>
          <a:xfrm>
            <a:off x="1181100" y="698500"/>
            <a:ext cx="4648200" cy="3486150"/>
          </a:xfrm>
          <a:ln/>
        </p:spPr>
      </p:sp>
      <p:sp>
        <p:nvSpPr>
          <p:cNvPr id="62468" name="Rectangle 3"/>
          <p:cNvSpPr>
            <a:spLocks noGrp="1" noChangeArrowheads="1"/>
          </p:cNvSpPr>
          <p:nvPr>
            <p:ph type="body" idx="1"/>
          </p:nvPr>
        </p:nvSpPr>
        <p:spPr>
          <a:xfrm>
            <a:off x="701675" y="4416425"/>
            <a:ext cx="5607050" cy="4181475"/>
          </a:xfrm>
          <a:noFill/>
        </p:spPr>
        <p:txBody>
          <a:bodyPr/>
          <a:lstStyle/>
          <a:p>
            <a:pPr eaLnBrk="1" hangingPunct="1"/>
            <a:endParaRPr lang="en-US" altLang="en-US" smtClean="0">
              <a:latin typeface="Arial" charset="0"/>
            </a:endParaRPr>
          </a:p>
        </p:txBody>
      </p:sp>
    </p:spTree>
    <p:extLst>
      <p:ext uri="{BB962C8B-B14F-4D97-AF65-F5344CB8AC3E}">
        <p14:creationId xmlns:p14="http://schemas.microsoft.com/office/powerpoint/2010/main" val="1630452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defTabSz="931863">
              <a:defRPr>
                <a:solidFill>
                  <a:schemeClr val="tx1"/>
                </a:solidFill>
                <a:latin typeface="Arial" charset="0"/>
              </a:defRPr>
            </a:lvl1pPr>
            <a:lvl2pPr marL="742950" indent="-285750" defTabSz="931863">
              <a:defRPr>
                <a:solidFill>
                  <a:schemeClr val="tx1"/>
                </a:solidFill>
                <a:latin typeface="Arial" charset="0"/>
              </a:defRPr>
            </a:lvl2pPr>
            <a:lvl3pPr marL="1143000" indent="-228600" defTabSz="931863">
              <a:defRPr>
                <a:solidFill>
                  <a:schemeClr val="tx1"/>
                </a:solidFill>
                <a:latin typeface="Arial" charset="0"/>
              </a:defRPr>
            </a:lvl3pPr>
            <a:lvl4pPr marL="1600200" indent="-228600" defTabSz="931863">
              <a:defRPr>
                <a:solidFill>
                  <a:schemeClr val="tx1"/>
                </a:solidFill>
                <a:latin typeface="Arial" charset="0"/>
              </a:defRPr>
            </a:lvl4pPr>
            <a:lvl5pPr marL="2057400" indent="-228600" defTabSz="931863">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fld id="{148163F3-34A0-4EB6-9F48-2763AAF74947}" type="slidenum">
              <a:rPr lang="en-US" altLang="en-US"/>
              <a:pPr/>
              <a:t>7</a:t>
            </a:fld>
            <a:endParaRPr lang="en-US" altLang="en-US"/>
          </a:p>
        </p:txBody>
      </p:sp>
      <p:sp>
        <p:nvSpPr>
          <p:cNvPr id="63491" name="Rectangle 2"/>
          <p:cNvSpPr>
            <a:spLocks noGrp="1" noRot="1" noChangeAspect="1" noChangeArrowheads="1" noTextEdit="1"/>
          </p:cNvSpPr>
          <p:nvPr>
            <p:ph type="sldImg"/>
          </p:nvPr>
        </p:nvSpPr>
        <p:spPr>
          <a:xfrm>
            <a:off x="1181100" y="698500"/>
            <a:ext cx="4648200" cy="3486150"/>
          </a:xfrm>
          <a:ln/>
        </p:spPr>
      </p:sp>
      <p:sp>
        <p:nvSpPr>
          <p:cNvPr id="63492" name="Rectangle 3"/>
          <p:cNvSpPr>
            <a:spLocks noGrp="1" noChangeArrowheads="1"/>
          </p:cNvSpPr>
          <p:nvPr>
            <p:ph type="body" idx="1"/>
          </p:nvPr>
        </p:nvSpPr>
        <p:spPr>
          <a:xfrm>
            <a:off x="701675" y="4416425"/>
            <a:ext cx="5607050" cy="4181475"/>
          </a:xfrm>
          <a:noFill/>
        </p:spPr>
        <p:txBody>
          <a:bodyPr/>
          <a:lstStyle/>
          <a:p>
            <a:pPr eaLnBrk="1" hangingPunct="1"/>
            <a:endParaRPr lang="en-US" altLang="en-US" smtClean="0">
              <a:latin typeface="Arial" charset="0"/>
            </a:endParaRPr>
          </a:p>
        </p:txBody>
      </p:sp>
    </p:spTree>
    <p:extLst>
      <p:ext uri="{BB962C8B-B14F-4D97-AF65-F5344CB8AC3E}">
        <p14:creationId xmlns:p14="http://schemas.microsoft.com/office/powerpoint/2010/main" val="38029113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defTabSz="931863">
              <a:defRPr>
                <a:solidFill>
                  <a:schemeClr val="tx1"/>
                </a:solidFill>
                <a:latin typeface="Arial" charset="0"/>
              </a:defRPr>
            </a:lvl1pPr>
            <a:lvl2pPr marL="742950" indent="-285750" defTabSz="931863">
              <a:defRPr>
                <a:solidFill>
                  <a:schemeClr val="tx1"/>
                </a:solidFill>
                <a:latin typeface="Arial" charset="0"/>
              </a:defRPr>
            </a:lvl2pPr>
            <a:lvl3pPr marL="1143000" indent="-228600" defTabSz="931863">
              <a:defRPr>
                <a:solidFill>
                  <a:schemeClr val="tx1"/>
                </a:solidFill>
                <a:latin typeface="Arial" charset="0"/>
              </a:defRPr>
            </a:lvl3pPr>
            <a:lvl4pPr marL="1600200" indent="-228600" defTabSz="931863">
              <a:defRPr>
                <a:solidFill>
                  <a:schemeClr val="tx1"/>
                </a:solidFill>
                <a:latin typeface="Arial" charset="0"/>
              </a:defRPr>
            </a:lvl4pPr>
            <a:lvl5pPr marL="2057400" indent="-228600" defTabSz="931863">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fld id="{002EDE69-3C48-417E-AA9C-D93787130AFF}" type="slidenum">
              <a:rPr lang="en-US" altLang="en-US"/>
              <a:pPr/>
              <a:t>39</a:t>
            </a:fld>
            <a:endParaRPr lang="en-US" altLang="en-US"/>
          </a:p>
        </p:txBody>
      </p:sp>
      <p:sp>
        <p:nvSpPr>
          <p:cNvPr id="62467" name="Rectangle 2"/>
          <p:cNvSpPr>
            <a:spLocks noGrp="1" noRot="1" noChangeAspect="1" noChangeArrowheads="1" noTextEdit="1"/>
          </p:cNvSpPr>
          <p:nvPr>
            <p:ph type="sldImg"/>
          </p:nvPr>
        </p:nvSpPr>
        <p:spPr>
          <a:xfrm>
            <a:off x="1181100" y="698500"/>
            <a:ext cx="4648200" cy="3486150"/>
          </a:xfrm>
          <a:ln/>
        </p:spPr>
      </p:sp>
      <p:sp>
        <p:nvSpPr>
          <p:cNvPr id="62468" name="Rectangle 3"/>
          <p:cNvSpPr>
            <a:spLocks noGrp="1" noChangeArrowheads="1"/>
          </p:cNvSpPr>
          <p:nvPr>
            <p:ph type="body" idx="1"/>
          </p:nvPr>
        </p:nvSpPr>
        <p:spPr>
          <a:xfrm>
            <a:off x="701675" y="4416425"/>
            <a:ext cx="5607050" cy="4181475"/>
          </a:xfrm>
          <a:noFill/>
        </p:spPr>
        <p:txBody>
          <a:bodyPr/>
          <a:lstStyle/>
          <a:p>
            <a:pPr eaLnBrk="1" hangingPunct="1"/>
            <a:endParaRPr lang="en-US" altLang="en-US" smtClean="0">
              <a:latin typeface="Arial" charset="0"/>
            </a:endParaRPr>
          </a:p>
        </p:txBody>
      </p:sp>
    </p:spTree>
    <p:extLst>
      <p:ext uri="{BB962C8B-B14F-4D97-AF65-F5344CB8AC3E}">
        <p14:creationId xmlns:p14="http://schemas.microsoft.com/office/powerpoint/2010/main" val="34230816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defTabSz="931863">
              <a:defRPr>
                <a:solidFill>
                  <a:schemeClr val="tx1"/>
                </a:solidFill>
                <a:latin typeface="Arial" charset="0"/>
              </a:defRPr>
            </a:lvl1pPr>
            <a:lvl2pPr marL="742950" indent="-285750" defTabSz="931863">
              <a:defRPr>
                <a:solidFill>
                  <a:schemeClr val="tx1"/>
                </a:solidFill>
                <a:latin typeface="Arial" charset="0"/>
              </a:defRPr>
            </a:lvl2pPr>
            <a:lvl3pPr marL="1143000" indent="-228600" defTabSz="931863">
              <a:defRPr>
                <a:solidFill>
                  <a:schemeClr val="tx1"/>
                </a:solidFill>
                <a:latin typeface="Arial" charset="0"/>
              </a:defRPr>
            </a:lvl3pPr>
            <a:lvl4pPr marL="1600200" indent="-228600" defTabSz="931863">
              <a:defRPr>
                <a:solidFill>
                  <a:schemeClr val="tx1"/>
                </a:solidFill>
                <a:latin typeface="Arial" charset="0"/>
              </a:defRPr>
            </a:lvl4pPr>
            <a:lvl5pPr marL="2057400" indent="-228600" defTabSz="931863">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fld id="{002EDE69-3C48-417E-AA9C-D93787130AFF}" type="slidenum">
              <a:rPr lang="en-US" altLang="en-US"/>
              <a:pPr/>
              <a:t>40</a:t>
            </a:fld>
            <a:endParaRPr lang="en-US" altLang="en-US"/>
          </a:p>
        </p:txBody>
      </p:sp>
      <p:sp>
        <p:nvSpPr>
          <p:cNvPr id="62467" name="Rectangle 2"/>
          <p:cNvSpPr>
            <a:spLocks noGrp="1" noRot="1" noChangeAspect="1" noChangeArrowheads="1" noTextEdit="1"/>
          </p:cNvSpPr>
          <p:nvPr>
            <p:ph type="sldImg"/>
          </p:nvPr>
        </p:nvSpPr>
        <p:spPr>
          <a:xfrm>
            <a:off x="1181100" y="698500"/>
            <a:ext cx="4648200" cy="3486150"/>
          </a:xfrm>
          <a:ln/>
        </p:spPr>
      </p:sp>
      <p:sp>
        <p:nvSpPr>
          <p:cNvPr id="62468" name="Rectangle 3"/>
          <p:cNvSpPr>
            <a:spLocks noGrp="1" noChangeArrowheads="1"/>
          </p:cNvSpPr>
          <p:nvPr>
            <p:ph type="body" idx="1"/>
          </p:nvPr>
        </p:nvSpPr>
        <p:spPr>
          <a:xfrm>
            <a:off x="701675" y="4416425"/>
            <a:ext cx="5607050" cy="4181475"/>
          </a:xfrm>
          <a:noFill/>
        </p:spPr>
        <p:txBody>
          <a:bodyPr/>
          <a:lstStyle/>
          <a:p>
            <a:pPr eaLnBrk="1" hangingPunct="1"/>
            <a:endParaRPr lang="en-US" altLang="en-US" smtClean="0">
              <a:latin typeface="Arial" charset="0"/>
            </a:endParaRPr>
          </a:p>
        </p:txBody>
      </p:sp>
    </p:spTree>
    <p:extLst>
      <p:ext uri="{BB962C8B-B14F-4D97-AF65-F5344CB8AC3E}">
        <p14:creationId xmlns:p14="http://schemas.microsoft.com/office/powerpoint/2010/main" val="38093724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defTabSz="931863">
              <a:defRPr>
                <a:solidFill>
                  <a:schemeClr val="tx1"/>
                </a:solidFill>
                <a:latin typeface="Arial" charset="0"/>
              </a:defRPr>
            </a:lvl1pPr>
            <a:lvl2pPr marL="742950" indent="-285750" defTabSz="931863">
              <a:defRPr>
                <a:solidFill>
                  <a:schemeClr val="tx1"/>
                </a:solidFill>
                <a:latin typeface="Arial" charset="0"/>
              </a:defRPr>
            </a:lvl2pPr>
            <a:lvl3pPr marL="1143000" indent="-228600" defTabSz="931863">
              <a:defRPr>
                <a:solidFill>
                  <a:schemeClr val="tx1"/>
                </a:solidFill>
                <a:latin typeface="Arial" charset="0"/>
              </a:defRPr>
            </a:lvl3pPr>
            <a:lvl4pPr marL="1600200" indent="-228600" defTabSz="931863">
              <a:defRPr>
                <a:solidFill>
                  <a:schemeClr val="tx1"/>
                </a:solidFill>
                <a:latin typeface="Arial" charset="0"/>
              </a:defRPr>
            </a:lvl4pPr>
            <a:lvl5pPr marL="2057400" indent="-228600" defTabSz="931863">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fld id="{002EDE69-3C48-417E-AA9C-D93787130AFF}" type="slidenum">
              <a:rPr lang="en-US" altLang="en-US"/>
              <a:pPr/>
              <a:t>41</a:t>
            </a:fld>
            <a:endParaRPr lang="en-US" altLang="en-US"/>
          </a:p>
        </p:txBody>
      </p:sp>
      <p:sp>
        <p:nvSpPr>
          <p:cNvPr id="62467" name="Rectangle 2"/>
          <p:cNvSpPr>
            <a:spLocks noGrp="1" noRot="1" noChangeAspect="1" noChangeArrowheads="1" noTextEdit="1"/>
          </p:cNvSpPr>
          <p:nvPr>
            <p:ph type="sldImg"/>
          </p:nvPr>
        </p:nvSpPr>
        <p:spPr>
          <a:xfrm>
            <a:off x="1181100" y="698500"/>
            <a:ext cx="4648200" cy="3486150"/>
          </a:xfrm>
          <a:ln/>
        </p:spPr>
      </p:sp>
      <p:sp>
        <p:nvSpPr>
          <p:cNvPr id="62468" name="Rectangle 3"/>
          <p:cNvSpPr>
            <a:spLocks noGrp="1" noChangeArrowheads="1"/>
          </p:cNvSpPr>
          <p:nvPr>
            <p:ph type="body" idx="1"/>
          </p:nvPr>
        </p:nvSpPr>
        <p:spPr>
          <a:xfrm>
            <a:off x="701675" y="4416425"/>
            <a:ext cx="5607050" cy="4181475"/>
          </a:xfrm>
          <a:noFill/>
        </p:spPr>
        <p:txBody>
          <a:bodyPr/>
          <a:lstStyle/>
          <a:p>
            <a:pPr eaLnBrk="1" hangingPunct="1"/>
            <a:endParaRPr lang="en-US" altLang="en-US" smtClean="0">
              <a:latin typeface="Arial" charset="0"/>
            </a:endParaRPr>
          </a:p>
        </p:txBody>
      </p:sp>
    </p:spTree>
    <p:extLst>
      <p:ext uri="{BB962C8B-B14F-4D97-AF65-F5344CB8AC3E}">
        <p14:creationId xmlns:p14="http://schemas.microsoft.com/office/powerpoint/2010/main" val="37905836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defTabSz="931863">
              <a:defRPr>
                <a:solidFill>
                  <a:schemeClr val="tx1"/>
                </a:solidFill>
                <a:latin typeface="Arial" charset="0"/>
              </a:defRPr>
            </a:lvl1pPr>
            <a:lvl2pPr marL="742950" indent="-285750" defTabSz="931863">
              <a:defRPr>
                <a:solidFill>
                  <a:schemeClr val="tx1"/>
                </a:solidFill>
                <a:latin typeface="Arial" charset="0"/>
              </a:defRPr>
            </a:lvl2pPr>
            <a:lvl3pPr marL="1143000" indent="-228600" defTabSz="931863">
              <a:defRPr>
                <a:solidFill>
                  <a:schemeClr val="tx1"/>
                </a:solidFill>
                <a:latin typeface="Arial" charset="0"/>
              </a:defRPr>
            </a:lvl3pPr>
            <a:lvl4pPr marL="1600200" indent="-228600" defTabSz="931863">
              <a:defRPr>
                <a:solidFill>
                  <a:schemeClr val="tx1"/>
                </a:solidFill>
                <a:latin typeface="Arial" charset="0"/>
              </a:defRPr>
            </a:lvl4pPr>
            <a:lvl5pPr marL="2057400" indent="-228600" defTabSz="931863">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fld id="{148163F3-34A0-4EB6-9F48-2763AAF74947}" type="slidenum">
              <a:rPr lang="en-US" altLang="en-US"/>
              <a:pPr/>
              <a:t>42</a:t>
            </a:fld>
            <a:endParaRPr lang="en-US" altLang="en-US"/>
          </a:p>
        </p:txBody>
      </p:sp>
      <p:sp>
        <p:nvSpPr>
          <p:cNvPr id="63491" name="Rectangle 2"/>
          <p:cNvSpPr>
            <a:spLocks noGrp="1" noRot="1" noChangeAspect="1" noChangeArrowheads="1" noTextEdit="1"/>
          </p:cNvSpPr>
          <p:nvPr>
            <p:ph type="sldImg"/>
          </p:nvPr>
        </p:nvSpPr>
        <p:spPr>
          <a:xfrm>
            <a:off x="1181100" y="698500"/>
            <a:ext cx="4648200" cy="3486150"/>
          </a:xfrm>
          <a:ln/>
        </p:spPr>
      </p:sp>
      <p:sp>
        <p:nvSpPr>
          <p:cNvPr id="63492" name="Rectangle 3"/>
          <p:cNvSpPr>
            <a:spLocks noGrp="1" noChangeArrowheads="1"/>
          </p:cNvSpPr>
          <p:nvPr>
            <p:ph type="body" idx="1"/>
          </p:nvPr>
        </p:nvSpPr>
        <p:spPr>
          <a:xfrm>
            <a:off x="701675" y="4416425"/>
            <a:ext cx="5607050" cy="4181475"/>
          </a:xfrm>
          <a:noFill/>
        </p:spPr>
        <p:txBody>
          <a:bodyPr/>
          <a:lstStyle/>
          <a:p>
            <a:pPr eaLnBrk="1" hangingPunct="1"/>
            <a:endParaRPr lang="en-US" altLang="en-US" smtClean="0">
              <a:latin typeface="Arial" charset="0"/>
            </a:endParaRPr>
          </a:p>
        </p:txBody>
      </p:sp>
    </p:spTree>
    <p:extLst>
      <p:ext uri="{BB962C8B-B14F-4D97-AF65-F5344CB8AC3E}">
        <p14:creationId xmlns:p14="http://schemas.microsoft.com/office/powerpoint/2010/main" val="4984758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defTabSz="931863">
              <a:defRPr>
                <a:solidFill>
                  <a:schemeClr val="tx1"/>
                </a:solidFill>
                <a:latin typeface="Arial" charset="0"/>
              </a:defRPr>
            </a:lvl1pPr>
            <a:lvl2pPr marL="742950" indent="-285750" defTabSz="931863">
              <a:defRPr>
                <a:solidFill>
                  <a:schemeClr val="tx1"/>
                </a:solidFill>
                <a:latin typeface="Arial" charset="0"/>
              </a:defRPr>
            </a:lvl2pPr>
            <a:lvl3pPr marL="1143000" indent="-228600" defTabSz="931863">
              <a:defRPr>
                <a:solidFill>
                  <a:schemeClr val="tx1"/>
                </a:solidFill>
                <a:latin typeface="Arial" charset="0"/>
              </a:defRPr>
            </a:lvl3pPr>
            <a:lvl4pPr marL="1600200" indent="-228600" defTabSz="931863">
              <a:defRPr>
                <a:solidFill>
                  <a:schemeClr val="tx1"/>
                </a:solidFill>
                <a:latin typeface="Arial" charset="0"/>
              </a:defRPr>
            </a:lvl4pPr>
            <a:lvl5pPr marL="2057400" indent="-228600" defTabSz="931863">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fld id="{148163F3-34A0-4EB6-9F48-2763AAF74947}" type="slidenum">
              <a:rPr lang="en-US" altLang="en-US"/>
              <a:pPr/>
              <a:t>43</a:t>
            </a:fld>
            <a:endParaRPr lang="en-US" altLang="en-US"/>
          </a:p>
        </p:txBody>
      </p:sp>
      <p:sp>
        <p:nvSpPr>
          <p:cNvPr id="63491" name="Rectangle 2"/>
          <p:cNvSpPr>
            <a:spLocks noGrp="1" noRot="1" noChangeAspect="1" noChangeArrowheads="1" noTextEdit="1"/>
          </p:cNvSpPr>
          <p:nvPr>
            <p:ph type="sldImg"/>
          </p:nvPr>
        </p:nvSpPr>
        <p:spPr>
          <a:xfrm>
            <a:off x="1181100" y="698500"/>
            <a:ext cx="4648200" cy="3486150"/>
          </a:xfrm>
          <a:ln/>
        </p:spPr>
      </p:sp>
      <p:sp>
        <p:nvSpPr>
          <p:cNvPr id="63492" name="Rectangle 3"/>
          <p:cNvSpPr>
            <a:spLocks noGrp="1" noChangeArrowheads="1"/>
          </p:cNvSpPr>
          <p:nvPr>
            <p:ph type="body" idx="1"/>
          </p:nvPr>
        </p:nvSpPr>
        <p:spPr>
          <a:xfrm>
            <a:off x="701675" y="4416425"/>
            <a:ext cx="5607050" cy="4181475"/>
          </a:xfrm>
          <a:noFill/>
        </p:spPr>
        <p:txBody>
          <a:bodyPr/>
          <a:lstStyle/>
          <a:p>
            <a:pPr eaLnBrk="1" hangingPunct="1"/>
            <a:endParaRPr lang="en-US" altLang="en-US" smtClean="0">
              <a:latin typeface="Arial" charset="0"/>
            </a:endParaRPr>
          </a:p>
        </p:txBody>
      </p:sp>
    </p:spTree>
    <p:extLst>
      <p:ext uri="{BB962C8B-B14F-4D97-AF65-F5344CB8AC3E}">
        <p14:creationId xmlns:p14="http://schemas.microsoft.com/office/powerpoint/2010/main" val="7034946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defTabSz="931863">
              <a:defRPr>
                <a:solidFill>
                  <a:schemeClr val="tx1"/>
                </a:solidFill>
                <a:latin typeface="Arial" charset="0"/>
              </a:defRPr>
            </a:lvl1pPr>
            <a:lvl2pPr marL="742950" indent="-285750" defTabSz="931863">
              <a:defRPr>
                <a:solidFill>
                  <a:schemeClr val="tx1"/>
                </a:solidFill>
                <a:latin typeface="Arial" charset="0"/>
              </a:defRPr>
            </a:lvl2pPr>
            <a:lvl3pPr marL="1143000" indent="-228600" defTabSz="931863">
              <a:defRPr>
                <a:solidFill>
                  <a:schemeClr val="tx1"/>
                </a:solidFill>
                <a:latin typeface="Arial" charset="0"/>
              </a:defRPr>
            </a:lvl3pPr>
            <a:lvl4pPr marL="1600200" indent="-228600" defTabSz="931863">
              <a:defRPr>
                <a:solidFill>
                  <a:schemeClr val="tx1"/>
                </a:solidFill>
                <a:latin typeface="Arial" charset="0"/>
              </a:defRPr>
            </a:lvl4pPr>
            <a:lvl5pPr marL="2057400" indent="-228600" defTabSz="931863">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fld id="{BDD5CC32-9A86-45D8-9530-F5A94D42903D}" type="slidenum">
              <a:rPr lang="en-US" altLang="en-US"/>
              <a:pPr/>
              <a:t>44</a:t>
            </a:fld>
            <a:endParaRPr lang="en-US" altLang="en-US"/>
          </a:p>
        </p:txBody>
      </p:sp>
      <p:sp>
        <p:nvSpPr>
          <p:cNvPr id="76803" name="Rectangle 2"/>
          <p:cNvSpPr>
            <a:spLocks noGrp="1" noRot="1" noChangeAspect="1" noChangeArrowheads="1" noTextEdit="1"/>
          </p:cNvSpPr>
          <p:nvPr>
            <p:ph type="sldImg"/>
          </p:nvPr>
        </p:nvSpPr>
        <p:spPr>
          <a:xfrm>
            <a:off x="1181100" y="698500"/>
            <a:ext cx="4648200" cy="3486150"/>
          </a:xfrm>
          <a:ln/>
        </p:spPr>
      </p:sp>
      <p:sp>
        <p:nvSpPr>
          <p:cNvPr id="76804" name="Rectangle 3"/>
          <p:cNvSpPr>
            <a:spLocks noGrp="1" noChangeArrowheads="1"/>
          </p:cNvSpPr>
          <p:nvPr>
            <p:ph type="body" idx="1"/>
          </p:nvPr>
        </p:nvSpPr>
        <p:spPr>
          <a:xfrm>
            <a:off x="701675" y="4416425"/>
            <a:ext cx="5607050" cy="4181475"/>
          </a:xfrm>
          <a:noFill/>
        </p:spPr>
        <p:txBody>
          <a:bodyPr/>
          <a:lstStyle/>
          <a:p>
            <a:pPr eaLnBrk="1" hangingPunct="1"/>
            <a:endParaRPr lang="en-US" altLang="en-US" smtClean="0">
              <a:latin typeface="Arial" charset="0"/>
            </a:endParaRPr>
          </a:p>
        </p:txBody>
      </p:sp>
    </p:spTree>
    <p:extLst>
      <p:ext uri="{BB962C8B-B14F-4D97-AF65-F5344CB8AC3E}">
        <p14:creationId xmlns:p14="http://schemas.microsoft.com/office/powerpoint/2010/main" val="14550117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defTabSz="931863">
              <a:defRPr>
                <a:solidFill>
                  <a:schemeClr val="tx1"/>
                </a:solidFill>
                <a:latin typeface="Arial" charset="0"/>
              </a:defRPr>
            </a:lvl1pPr>
            <a:lvl2pPr marL="742950" indent="-285750" defTabSz="931863">
              <a:defRPr>
                <a:solidFill>
                  <a:schemeClr val="tx1"/>
                </a:solidFill>
                <a:latin typeface="Arial" charset="0"/>
              </a:defRPr>
            </a:lvl2pPr>
            <a:lvl3pPr marL="1143000" indent="-228600" defTabSz="931863">
              <a:defRPr>
                <a:solidFill>
                  <a:schemeClr val="tx1"/>
                </a:solidFill>
                <a:latin typeface="Arial" charset="0"/>
              </a:defRPr>
            </a:lvl3pPr>
            <a:lvl4pPr marL="1600200" indent="-228600" defTabSz="931863">
              <a:defRPr>
                <a:solidFill>
                  <a:schemeClr val="tx1"/>
                </a:solidFill>
                <a:latin typeface="Arial" charset="0"/>
              </a:defRPr>
            </a:lvl4pPr>
            <a:lvl5pPr marL="2057400" indent="-228600" defTabSz="931863">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fld id="{BDD5CC32-9A86-45D8-9530-F5A94D42903D}" type="slidenum">
              <a:rPr lang="en-US" altLang="en-US"/>
              <a:pPr/>
              <a:t>45</a:t>
            </a:fld>
            <a:endParaRPr lang="en-US" altLang="en-US"/>
          </a:p>
        </p:txBody>
      </p:sp>
      <p:sp>
        <p:nvSpPr>
          <p:cNvPr id="76803" name="Rectangle 2"/>
          <p:cNvSpPr>
            <a:spLocks noGrp="1" noRot="1" noChangeAspect="1" noChangeArrowheads="1" noTextEdit="1"/>
          </p:cNvSpPr>
          <p:nvPr>
            <p:ph type="sldImg"/>
          </p:nvPr>
        </p:nvSpPr>
        <p:spPr>
          <a:xfrm>
            <a:off x="1181100" y="698500"/>
            <a:ext cx="4648200" cy="3486150"/>
          </a:xfrm>
          <a:ln/>
        </p:spPr>
      </p:sp>
      <p:sp>
        <p:nvSpPr>
          <p:cNvPr id="76804" name="Rectangle 3"/>
          <p:cNvSpPr>
            <a:spLocks noGrp="1" noChangeArrowheads="1"/>
          </p:cNvSpPr>
          <p:nvPr>
            <p:ph type="body" idx="1"/>
          </p:nvPr>
        </p:nvSpPr>
        <p:spPr>
          <a:xfrm>
            <a:off x="701675" y="4416425"/>
            <a:ext cx="5607050" cy="4181475"/>
          </a:xfrm>
          <a:noFill/>
        </p:spPr>
        <p:txBody>
          <a:bodyPr/>
          <a:lstStyle/>
          <a:p>
            <a:pPr eaLnBrk="1" hangingPunct="1"/>
            <a:endParaRPr lang="en-US" altLang="en-US" smtClean="0">
              <a:latin typeface="Arial" charset="0"/>
            </a:endParaRPr>
          </a:p>
        </p:txBody>
      </p:sp>
    </p:spTree>
    <p:extLst>
      <p:ext uri="{BB962C8B-B14F-4D97-AF65-F5344CB8AC3E}">
        <p14:creationId xmlns:p14="http://schemas.microsoft.com/office/powerpoint/2010/main" val="5095143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defTabSz="931863">
              <a:defRPr>
                <a:solidFill>
                  <a:schemeClr val="tx1"/>
                </a:solidFill>
                <a:latin typeface="Arial" charset="0"/>
              </a:defRPr>
            </a:lvl1pPr>
            <a:lvl2pPr marL="742950" indent="-285750" defTabSz="931863">
              <a:defRPr>
                <a:solidFill>
                  <a:schemeClr val="tx1"/>
                </a:solidFill>
                <a:latin typeface="Arial" charset="0"/>
              </a:defRPr>
            </a:lvl2pPr>
            <a:lvl3pPr marL="1143000" indent="-228600" defTabSz="931863">
              <a:defRPr>
                <a:solidFill>
                  <a:schemeClr val="tx1"/>
                </a:solidFill>
                <a:latin typeface="Arial" charset="0"/>
              </a:defRPr>
            </a:lvl3pPr>
            <a:lvl4pPr marL="1600200" indent="-228600" defTabSz="931863">
              <a:defRPr>
                <a:solidFill>
                  <a:schemeClr val="tx1"/>
                </a:solidFill>
                <a:latin typeface="Arial" charset="0"/>
              </a:defRPr>
            </a:lvl4pPr>
            <a:lvl5pPr marL="2057400" indent="-228600" defTabSz="931863">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fld id="{002EDE69-3C48-417E-AA9C-D93787130AFF}" type="slidenum">
              <a:rPr lang="en-US" altLang="en-US"/>
              <a:pPr/>
              <a:t>52</a:t>
            </a:fld>
            <a:endParaRPr lang="en-US" altLang="en-US"/>
          </a:p>
        </p:txBody>
      </p:sp>
      <p:sp>
        <p:nvSpPr>
          <p:cNvPr id="62467" name="Rectangle 2"/>
          <p:cNvSpPr>
            <a:spLocks noGrp="1" noRot="1" noChangeAspect="1" noChangeArrowheads="1" noTextEdit="1"/>
          </p:cNvSpPr>
          <p:nvPr>
            <p:ph type="sldImg"/>
          </p:nvPr>
        </p:nvSpPr>
        <p:spPr>
          <a:xfrm>
            <a:off x="1181100" y="698500"/>
            <a:ext cx="4648200" cy="3486150"/>
          </a:xfrm>
          <a:ln/>
        </p:spPr>
      </p:sp>
      <p:sp>
        <p:nvSpPr>
          <p:cNvPr id="62468" name="Rectangle 3"/>
          <p:cNvSpPr>
            <a:spLocks noGrp="1" noChangeArrowheads="1"/>
          </p:cNvSpPr>
          <p:nvPr>
            <p:ph type="body" idx="1"/>
          </p:nvPr>
        </p:nvSpPr>
        <p:spPr>
          <a:xfrm>
            <a:off x="701675" y="4416425"/>
            <a:ext cx="5607050" cy="4181475"/>
          </a:xfrm>
          <a:noFill/>
        </p:spPr>
        <p:txBody>
          <a:bodyPr/>
          <a:lstStyle/>
          <a:p>
            <a:pPr eaLnBrk="1" hangingPunct="1"/>
            <a:endParaRPr lang="en-US" altLang="en-US" smtClean="0">
              <a:latin typeface="Arial" charset="0"/>
            </a:endParaRPr>
          </a:p>
        </p:txBody>
      </p:sp>
    </p:spTree>
    <p:extLst>
      <p:ext uri="{BB962C8B-B14F-4D97-AF65-F5344CB8AC3E}">
        <p14:creationId xmlns:p14="http://schemas.microsoft.com/office/powerpoint/2010/main" val="5450213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defTabSz="931863">
              <a:defRPr>
                <a:solidFill>
                  <a:schemeClr val="tx1"/>
                </a:solidFill>
                <a:latin typeface="Arial" charset="0"/>
              </a:defRPr>
            </a:lvl1pPr>
            <a:lvl2pPr marL="742950" indent="-285750" defTabSz="931863">
              <a:defRPr>
                <a:solidFill>
                  <a:schemeClr val="tx1"/>
                </a:solidFill>
                <a:latin typeface="Arial" charset="0"/>
              </a:defRPr>
            </a:lvl2pPr>
            <a:lvl3pPr marL="1143000" indent="-228600" defTabSz="931863">
              <a:defRPr>
                <a:solidFill>
                  <a:schemeClr val="tx1"/>
                </a:solidFill>
                <a:latin typeface="Arial" charset="0"/>
              </a:defRPr>
            </a:lvl3pPr>
            <a:lvl4pPr marL="1600200" indent="-228600" defTabSz="931863">
              <a:defRPr>
                <a:solidFill>
                  <a:schemeClr val="tx1"/>
                </a:solidFill>
                <a:latin typeface="Arial" charset="0"/>
              </a:defRPr>
            </a:lvl4pPr>
            <a:lvl5pPr marL="2057400" indent="-228600" defTabSz="931863">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fld id="{002EDE69-3C48-417E-AA9C-D93787130AFF}" type="slidenum">
              <a:rPr lang="en-US" altLang="en-US"/>
              <a:pPr/>
              <a:t>53</a:t>
            </a:fld>
            <a:endParaRPr lang="en-US" altLang="en-US"/>
          </a:p>
        </p:txBody>
      </p:sp>
      <p:sp>
        <p:nvSpPr>
          <p:cNvPr id="62467" name="Rectangle 2"/>
          <p:cNvSpPr>
            <a:spLocks noGrp="1" noRot="1" noChangeAspect="1" noChangeArrowheads="1" noTextEdit="1"/>
          </p:cNvSpPr>
          <p:nvPr>
            <p:ph type="sldImg"/>
          </p:nvPr>
        </p:nvSpPr>
        <p:spPr>
          <a:xfrm>
            <a:off x="1181100" y="698500"/>
            <a:ext cx="4648200" cy="3486150"/>
          </a:xfrm>
          <a:ln/>
        </p:spPr>
      </p:sp>
      <p:sp>
        <p:nvSpPr>
          <p:cNvPr id="62468" name="Rectangle 3"/>
          <p:cNvSpPr>
            <a:spLocks noGrp="1" noChangeArrowheads="1"/>
          </p:cNvSpPr>
          <p:nvPr>
            <p:ph type="body" idx="1"/>
          </p:nvPr>
        </p:nvSpPr>
        <p:spPr>
          <a:xfrm>
            <a:off x="701675" y="4416425"/>
            <a:ext cx="5607050" cy="4181475"/>
          </a:xfrm>
          <a:noFill/>
        </p:spPr>
        <p:txBody>
          <a:bodyPr/>
          <a:lstStyle/>
          <a:p>
            <a:pPr eaLnBrk="1" hangingPunct="1"/>
            <a:endParaRPr lang="en-US" altLang="en-US" smtClean="0">
              <a:latin typeface="Arial" charset="0"/>
            </a:endParaRPr>
          </a:p>
        </p:txBody>
      </p:sp>
    </p:spTree>
    <p:extLst>
      <p:ext uri="{BB962C8B-B14F-4D97-AF65-F5344CB8AC3E}">
        <p14:creationId xmlns:p14="http://schemas.microsoft.com/office/powerpoint/2010/main" val="3460342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defTabSz="931863">
              <a:defRPr>
                <a:solidFill>
                  <a:schemeClr val="tx1"/>
                </a:solidFill>
                <a:latin typeface="Arial" charset="0"/>
              </a:defRPr>
            </a:lvl1pPr>
            <a:lvl2pPr marL="742950" indent="-285750" defTabSz="931863">
              <a:defRPr>
                <a:solidFill>
                  <a:schemeClr val="tx1"/>
                </a:solidFill>
                <a:latin typeface="Arial" charset="0"/>
              </a:defRPr>
            </a:lvl2pPr>
            <a:lvl3pPr marL="1143000" indent="-228600" defTabSz="931863">
              <a:defRPr>
                <a:solidFill>
                  <a:schemeClr val="tx1"/>
                </a:solidFill>
                <a:latin typeface="Arial" charset="0"/>
              </a:defRPr>
            </a:lvl3pPr>
            <a:lvl4pPr marL="1600200" indent="-228600" defTabSz="931863">
              <a:defRPr>
                <a:solidFill>
                  <a:schemeClr val="tx1"/>
                </a:solidFill>
                <a:latin typeface="Arial" charset="0"/>
              </a:defRPr>
            </a:lvl4pPr>
            <a:lvl5pPr marL="2057400" indent="-228600" defTabSz="931863">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fld id="{002EDE69-3C48-417E-AA9C-D93787130AFF}" type="slidenum">
              <a:rPr lang="en-US" altLang="en-US"/>
              <a:pPr/>
              <a:t>54</a:t>
            </a:fld>
            <a:endParaRPr lang="en-US" altLang="en-US"/>
          </a:p>
        </p:txBody>
      </p:sp>
      <p:sp>
        <p:nvSpPr>
          <p:cNvPr id="62467" name="Rectangle 2"/>
          <p:cNvSpPr>
            <a:spLocks noGrp="1" noRot="1" noChangeAspect="1" noChangeArrowheads="1" noTextEdit="1"/>
          </p:cNvSpPr>
          <p:nvPr>
            <p:ph type="sldImg"/>
          </p:nvPr>
        </p:nvSpPr>
        <p:spPr>
          <a:xfrm>
            <a:off x="1181100" y="698500"/>
            <a:ext cx="4648200" cy="3486150"/>
          </a:xfrm>
          <a:ln/>
        </p:spPr>
      </p:sp>
      <p:sp>
        <p:nvSpPr>
          <p:cNvPr id="62468" name="Rectangle 3"/>
          <p:cNvSpPr>
            <a:spLocks noGrp="1" noChangeArrowheads="1"/>
          </p:cNvSpPr>
          <p:nvPr>
            <p:ph type="body" idx="1"/>
          </p:nvPr>
        </p:nvSpPr>
        <p:spPr>
          <a:xfrm>
            <a:off x="701675" y="4416425"/>
            <a:ext cx="5607050" cy="4181475"/>
          </a:xfrm>
          <a:noFill/>
        </p:spPr>
        <p:txBody>
          <a:bodyPr/>
          <a:lstStyle/>
          <a:p>
            <a:pPr eaLnBrk="1" hangingPunct="1"/>
            <a:endParaRPr lang="en-US" altLang="en-US" smtClean="0">
              <a:latin typeface="Arial" charset="0"/>
            </a:endParaRPr>
          </a:p>
        </p:txBody>
      </p:sp>
    </p:spTree>
    <p:extLst>
      <p:ext uri="{BB962C8B-B14F-4D97-AF65-F5344CB8AC3E}">
        <p14:creationId xmlns:p14="http://schemas.microsoft.com/office/powerpoint/2010/main" val="4293247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defTabSz="931863">
              <a:defRPr>
                <a:solidFill>
                  <a:schemeClr val="tx1"/>
                </a:solidFill>
                <a:latin typeface="Arial" charset="0"/>
              </a:defRPr>
            </a:lvl1pPr>
            <a:lvl2pPr marL="742950" indent="-285750" defTabSz="931863">
              <a:defRPr>
                <a:solidFill>
                  <a:schemeClr val="tx1"/>
                </a:solidFill>
                <a:latin typeface="Arial" charset="0"/>
              </a:defRPr>
            </a:lvl2pPr>
            <a:lvl3pPr marL="1143000" indent="-228600" defTabSz="931863">
              <a:defRPr>
                <a:solidFill>
                  <a:schemeClr val="tx1"/>
                </a:solidFill>
                <a:latin typeface="Arial" charset="0"/>
              </a:defRPr>
            </a:lvl3pPr>
            <a:lvl4pPr marL="1600200" indent="-228600" defTabSz="931863">
              <a:defRPr>
                <a:solidFill>
                  <a:schemeClr val="tx1"/>
                </a:solidFill>
                <a:latin typeface="Arial" charset="0"/>
              </a:defRPr>
            </a:lvl4pPr>
            <a:lvl5pPr marL="2057400" indent="-228600" defTabSz="931863">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fld id="{148163F3-34A0-4EB6-9F48-2763AAF74947}" type="slidenum">
              <a:rPr lang="en-US" altLang="en-US"/>
              <a:pPr/>
              <a:t>8</a:t>
            </a:fld>
            <a:endParaRPr lang="en-US" altLang="en-US"/>
          </a:p>
        </p:txBody>
      </p:sp>
      <p:sp>
        <p:nvSpPr>
          <p:cNvPr id="63491" name="Rectangle 2"/>
          <p:cNvSpPr>
            <a:spLocks noGrp="1" noRot="1" noChangeAspect="1" noChangeArrowheads="1" noTextEdit="1"/>
          </p:cNvSpPr>
          <p:nvPr>
            <p:ph type="sldImg"/>
          </p:nvPr>
        </p:nvSpPr>
        <p:spPr>
          <a:xfrm>
            <a:off x="1181100" y="698500"/>
            <a:ext cx="4648200" cy="3486150"/>
          </a:xfrm>
          <a:ln/>
        </p:spPr>
      </p:sp>
      <p:sp>
        <p:nvSpPr>
          <p:cNvPr id="63492" name="Rectangle 3"/>
          <p:cNvSpPr>
            <a:spLocks noGrp="1" noChangeArrowheads="1"/>
          </p:cNvSpPr>
          <p:nvPr>
            <p:ph type="body" idx="1"/>
          </p:nvPr>
        </p:nvSpPr>
        <p:spPr>
          <a:xfrm>
            <a:off x="701675" y="4416425"/>
            <a:ext cx="5607050" cy="4181475"/>
          </a:xfrm>
          <a:noFill/>
        </p:spPr>
        <p:txBody>
          <a:bodyPr/>
          <a:lstStyle/>
          <a:p>
            <a:pPr eaLnBrk="1" hangingPunct="1"/>
            <a:endParaRPr lang="en-US" altLang="en-US" smtClean="0">
              <a:latin typeface="Arial" charset="0"/>
            </a:endParaRPr>
          </a:p>
        </p:txBody>
      </p:sp>
    </p:spTree>
    <p:extLst>
      <p:ext uri="{BB962C8B-B14F-4D97-AF65-F5344CB8AC3E}">
        <p14:creationId xmlns:p14="http://schemas.microsoft.com/office/powerpoint/2010/main" val="18264924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defTabSz="931863">
              <a:defRPr>
                <a:solidFill>
                  <a:schemeClr val="tx1"/>
                </a:solidFill>
                <a:latin typeface="Arial" charset="0"/>
              </a:defRPr>
            </a:lvl1pPr>
            <a:lvl2pPr marL="742950" indent="-285750" defTabSz="931863">
              <a:defRPr>
                <a:solidFill>
                  <a:schemeClr val="tx1"/>
                </a:solidFill>
                <a:latin typeface="Arial" charset="0"/>
              </a:defRPr>
            </a:lvl2pPr>
            <a:lvl3pPr marL="1143000" indent="-228600" defTabSz="931863">
              <a:defRPr>
                <a:solidFill>
                  <a:schemeClr val="tx1"/>
                </a:solidFill>
                <a:latin typeface="Arial" charset="0"/>
              </a:defRPr>
            </a:lvl3pPr>
            <a:lvl4pPr marL="1600200" indent="-228600" defTabSz="931863">
              <a:defRPr>
                <a:solidFill>
                  <a:schemeClr val="tx1"/>
                </a:solidFill>
                <a:latin typeface="Arial" charset="0"/>
              </a:defRPr>
            </a:lvl4pPr>
            <a:lvl5pPr marL="2057400" indent="-228600" defTabSz="931863">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fld id="{002EDE69-3C48-417E-AA9C-D93787130AFF}" type="slidenum">
              <a:rPr lang="en-US" altLang="en-US"/>
              <a:pPr/>
              <a:t>55</a:t>
            </a:fld>
            <a:endParaRPr lang="en-US" altLang="en-US"/>
          </a:p>
        </p:txBody>
      </p:sp>
      <p:sp>
        <p:nvSpPr>
          <p:cNvPr id="62467" name="Rectangle 2"/>
          <p:cNvSpPr>
            <a:spLocks noGrp="1" noRot="1" noChangeAspect="1" noChangeArrowheads="1" noTextEdit="1"/>
          </p:cNvSpPr>
          <p:nvPr>
            <p:ph type="sldImg"/>
          </p:nvPr>
        </p:nvSpPr>
        <p:spPr>
          <a:xfrm>
            <a:off x="1181100" y="698500"/>
            <a:ext cx="4648200" cy="3486150"/>
          </a:xfrm>
          <a:ln/>
        </p:spPr>
      </p:sp>
      <p:sp>
        <p:nvSpPr>
          <p:cNvPr id="62468" name="Rectangle 3"/>
          <p:cNvSpPr>
            <a:spLocks noGrp="1" noChangeArrowheads="1"/>
          </p:cNvSpPr>
          <p:nvPr>
            <p:ph type="body" idx="1"/>
          </p:nvPr>
        </p:nvSpPr>
        <p:spPr>
          <a:xfrm>
            <a:off x="701675" y="4416425"/>
            <a:ext cx="5607050" cy="4181475"/>
          </a:xfrm>
          <a:noFill/>
        </p:spPr>
        <p:txBody>
          <a:bodyPr/>
          <a:lstStyle/>
          <a:p>
            <a:pPr eaLnBrk="1" hangingPunct="1"/>
            <a:endParaRPr lang="en-US" altLang="en-US" smtClean="0">
              <a:latin typeface="Arial" charset="0"/>
            </a:endParaRPr>
          </a:p>
        </p:txBody>
      </p:sp>
    </p:spTree>
    <p:extLst>
      <p:ext uri="{BB962C8B-B14F-4D97-AF65-F5344CB8AC3E}">
        <p14:creationId xmlns:p14="http://schemas.microsoft.com/office/powerpoint/2010/main" val="9357044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defTabSz="931863">
              <a:defRPr>
                <a:solidFill>
                  <a:schemeClr val="tx1"/>
                </a:solidFill>
                <a:latin typeface="Arial" charset="0"/>
              </a:defRPr>
            </a:lvl1pPr>
            <a:lvl2pPr marL="742950" indent="-285750" defTabSz="931863">
              <a:defRPr>
                <a:solidFill>
                  <a:schemeClr val="tx1"/>
                </a:solidFill>
                <a:latin typeface="Arial" charset="0"/>
              </a:defRPr>
            </a:lvl2pPr>
            <a:lvl3pPr marL="1143000" indent="-228600" defTabSz="931863">
              <a:defRPr>
                <a:solidFill>
                  <a:schemeClr val="tx1"/>
                </a:solidFill>
                <a:latin typeface="Arial" charset="0"/>
              </a:defRPr>
            </a:lvl3pPr>
            <a:lvl4pPr marL="1600200" indent="-228600" defTabSz="931863">
              <a:defRPr>
                <a:solidFill>
                  <a:schemeClr val="tx1"/>
                </a:solidFill>
                <a:latin typeface="Arial" charset="0"/>
              </a:defRPr>
            </a:lvl4pPr>
            <a:lvl5pPr marL="2057400" indent="-228600" defTabSz="931863">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fld id="{002EDE69-3C48-417E-AA9C-D93787130AFF}" type="slidenum">
              <a:rPr lang="en-US" altLang="en-US"/>
              <a:pPr/>
              <a:t>56</a:t>
            </a:fld>
            <a:endParaRPr lang="en-US" altLang="en-US"/>
          </a:p>
        </p:txBody>
      </p:sp>
      <p:sp>
        <p:nvSpPr>
          <p:cNvPr id="62467" name="Rectangle 2"/>
          <p:cNvSpPr>
            <a:spLocks noGrp="1" noRot="1" noChangeAspect="1" noChangeArrowheads="1" noTextEdit="1"/>
          </p:cNvSpPr>
          <p:nvPr>
            <p:ph type="sldImg"/>
          </p:nvPr>
        </p:nvSpPr>
        <p:spPr>
          <a:xfrm>
            <a:off x="1181100" y="698500"/>
            <a:ext cx="4648200" cy="3486150"/>
          </a:xfrm>
          <a:ln/>
        </p:spPr>
      </p:sp>
      <p:sp>
        <p:nvSpPr>
          <p:cNvPr id="62468" name="Rectangle 3"/>
          <p:cNvSpPr>
            <a:spLocks noGrp="1" noChangeArrowheads="1"/>
          </p:cNvSpPr>
          <p:nvPr>
            <p:ph type="body" idx="1"/>
          </p:nvPr>
        </p:nvSpPr>
        <p:spPr>
          <a:xfrm>
            <a:off x="701675" y="4416425"/>
            <a:ext cx="5607050" cy="4181475"/>
          </a:xfrm>
          <a:noFill/>
        </p:spPr>
        <p:txBody>
          <a:bodyPr/>
          <a:lstStyle/>
          <a:p>
            <a:pPr eaLnBrk="1" hangingPunct="1"/>
            <a:endParaRPr lang="en-US" altLang="en-US" smtClean="0">
              <a:latin typeface="Arial" charset="0"/>
            </a:endParaRPr>
          </a:p>
        </p:txBody>
      </p:sp>
    </p:spTree>
    <p:extLst>
      <p:ext uri="{BB962C8B-B14F-4D97-AF65-F5344CB8AC3E}">
        <p14:creationId xmlns:p14="http://schemas.microsoft.com/office/powerpoint/2010/main" val="8844261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defTabSz="931863">
              <a:defRPr>
                <a:solidFill>
                  <a:schemeClr val="tx1"/>
                </a:solidFill>
                <a:latin typeface="Arial" charset="0"/>
              </a:defRPr>
            </a:lvl1pPr>
            <a:lvl2pPr marL="742950" indent="-285750" defTabSz="931863">
              <a:defRPr>
                <a:solidFill>
                  <a:schemeClr val="tx1"/>
                </a:solidFill>
                <a:latin typeface="Arial" charset="0"/>
              </a:defRPr>
            </a:lvl2pPr>
            <a:lvl3pPr marL="1143000" indent="-228600" defTabSz="931863">
              <a:defRPr>
                <a:solidFill>
                  <a:schemeClr val="tx1"/>
                </a:solidFill>
                <a:latin typeface="Arial" charset="0"/>
              </a:defRPr>
            </a:lvl3pPr>
            <a:lvl4pPr marL="1600200" indent="-228600" defTabSz="931863">
              <a:defRPr>
                <a:solidFill>
                  <a:schemeClr val="tx1"/>
                </a:solidFill>
                <a:latin typeface="Arial" charset="0"/>
              </a:defRPr>
            </a:lvl4pPr>
            <a:lvl5pPr marL="2057400" indent="-228600" defTabSz="931863">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fld id="{002EDE69-3C48-417E-AA9C-D93787130AFF}" type="slidenum">
              <a:rPr lang="en-US" altLang="en-US"/>
              <a:pPr/>
              <a:t>57</a:t>
            </a:fld>
            <a:endParaRPr lang="en-US" altLang="en-US"/>
          </a:p>
        </p:txBody>
      </p:sp>
      <p:sp>
        <p:nvSpPr>
          <p:cNvPr id="62467" name="Rectangle 2"/>
          <p:cNvSpPr>
            <a:spLocks noGrp="1" noRot="1" noChangeAspect="1" noChangeArrowheads="1" noTextEdit="1"/>
          </p:cNvSpPr>
          <p:nvPr>
            <p:ph type="sldImg"/>
          </p:nvPr>
        </p:nvSpPr>
        <p:spPr>
          <a:xfrm>
            <a:off x="1181100" y="698500"/>
            <a:ext cx="4648200" cy="3486150"/>
          </a:xfrm>
          <a:ln/>
        </p:spPr>
      </p:sp>
      <p:sp>
        <p:nvSpPr>
          <p:cNvPr id="62468" name="Rectangle 3"/>
          <p:cNvSpPr>
            <a:spLocks noGrp="1" noChangeArrowheads="1"/>
          </p:cNvSpPr>
          <p:nvPr>
            <p:ph type="body" idx="1"/>
          </p:nvPr>
        </p:nvSpPr>
        <p:spPr>
          <a:xfrm>
            <a:off x="701675" y="4416425"/>
            <a:ext cx="5607050" cy="4181475"/>
          </a:xfrm>
          <a:noFill/>
        </p:spPr>
        <p:txBody>
          <a:bodyPr/>
          <a:lstStyle/>
          <a:p>
            <a:pPr eaLnBrk="1" hangingPunct="1"/>
            <a:endParaRPr lang="en-US" altLang="en-US" smtClean="0">
              <a:latin typeface="Arial" charset="0"/>
            </a:endParaRPr>
          </a:p>
        </p:txBody>
      </p:sp>
    </p:spTree>
    <p:extLst>
      <p:ext uri="{BB962C8B-B14F-4D97-AF65-F5344CB8AC3E}">
        <p14:creationId xmlns:p14="http://schemas.microsoft.com/office/powerpoint/2010/main" val="4239381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defTabSz="931863">
              <a:defRPr>
                <a:solidFill>
                  <a:schemeClr val="tx1"/>
                </a:solidFill>
                <a:latin typeface="Arial" charset="0"/>
              </a:defRPr>
            </a:lvl1pPr>
            <a:lvl2pPr marL="742950" indent="-285750" defTabSz="931863">
              <a:defRPr>
                <a:solidFill>
                  <a:schemeClr val="tx1"/>
                </a:solidFill>
                <a:latin typeface="Arial" charset="0"/>
              </a:defRPr>
            </a:lvl2pPr>
            <a:lvl3pPr marL="1143000" indent="-228600" defTabSz="931863">
              <a:defRPr>
                <a:solidFill>
                  <a:schemeClr val="tx1"/>
                </a:solidFill>
                <a:latin typeface="Arial" charset="0"/>
              </a:defRPr>
            </a:lvl3pPr>
            <a:lvl4pPr marL="1600200" indent="-228600" defTabSz="931863">
              <a:defRPr>
                <a:solidFill>
                  <a:schemeClr val="tx1"/>
                </a:solidFill>
                <a:latin typeface="Arial" charset="0"/>
              </a:defRPr>
            </a:lvl4pPr>
            <a:lvl5pPr marL="2057400" indent="-228600" defTabSz="931863">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fld id="{002EDE69-3C48-417E-AA9C-D93787130AFF}" type="slidenum">
              <a:rPr lang="en-US" altLang="en-US"/>
              <a:pPr/>
              <a:t>62</a:t>
            </a:fld>
            <a:endParaRPr lang="en-US" altLang="en-US"/>
          </a:p>
        </p:txBody>
      </p:sp>
      <p:sp>
        <p:nvSpPr>
          <p:cNvPr id="62467" name="Rectangle 2"/>
          <p:cNvSpPr>
            <a:spLocks noGrp="1" noRot="1" noChangeAspect="1" noChangeArrowheads="1" noTextEdit="1"/>
          </p:cNvSpPr>
          <p:nvPr>
            <p:ph type="sldImg"/>
          </p:nvPr>
        </p:nvSpPr>
        <p:spPr>
          <a:xfrm>
            <a:off x="1181100" y="698500"/>
            <a:ext cx="4648200" cy="3486150"/>
          </a:xfrm>
          <a:ln/>
        </p:spPr>
      </p:sp>
      <p:sp>
        <p:nvSpPr>
          <p:cNvPr id="62468" name="Rectangle 3"/>
          <p:cNvSpPr>
            <a:spLocks noGrp="1" noChangeArrowheads="1"/>
          </p:cNvSpPr>
          <p:nvPr>
            <p:ph type="body" idx="1"/>
          </p:nvPr>
        </p:nvSpPr>
        <p:spPr>
          <a:xfrm>
            <a:off x="701675" y="4416425"/>
            <a:ext cx="5607050" cy="4181475"/>
          </a:xfrm>
          <a:noFill/>
        </p:spPr>
        <p:txBody>
          <a:bodyPr/>
          <a:lstStyle/>
          <a:p>
            <a:pPr eaLnBrk="1" hangingPunct="1"/>
            <a:endParaRPr lang="en-US" altLang="en-US" smtClean="0">
              <a:latin typeface="Arial" charset="0"/>
            </a:endParaRPr>
          </a:p>
        </p:txBody>
      </p:sp>
    </p:spTree>
    <p:extLst>
      <p:ext uri="{BB962C8B-B14F-4D97-AF65-F5344CB8AC3E}">
        <p14:creationId xmlns:p14="http://schemas.microsoft.com/office/powerpoint/2010/main" val="4048117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defTabSz="931863">
              <a:defRPr>
                <a:solidFill>
                  <a:schemeClr val="tx1"/>
                </a:solidFill>
                <a:latin typeface="Arial" charset="0"/>
              </a:defRPr>
            </a:lvl1pPr>
            <a:lvl2pPr marL="742950" indent="-285750" defTabSz="931863">
              <a:defRPr>
                <a:solidFill>
                  <a:schemeClr val="tx1"/>
                </a:solidFill>
                <a:latin typeface="Arial" charset="0"/>
              </a:defRPr>
            </a:lvl2pPr>
            <a:lvl3pPr marL="1143000" indent="-228600" defTabSz="931863">
              <a:defRPr>
                <a:solidFill>
                  <a:schemeClr val="tx1"/>
                </a:solidFill>
                <a:latin typeface="Arial" charset="0"/>
              </a:defRPr>
            </a:lvl3pPr>
            <a:lvl4pPr marL="1600200" indent="-228600" defTabSz="931863">
              <a:defRPr>
                <a:solidFill>
                  <a:schemeClr val="tx1"/>
                </a:solidFill>
                <a:latin typeface="Arial" charset="0"/>
              </a:defRPr>
            </a:lvl4pPr>
            <a:lvl5pPr marL="2057400" indent="-228600" defTabSz="931863">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fld id="{002EDE69-3C48-417E-AA9C-D93787130AFF}" type="slidenum">
              <a:rPr lang="en-US" altLang="en-US"/>
              <a:pPr/>
              <a:t>10</a:t>
            </a:fld>
            <a:endParaRPr lang="en-US" altLang="en-US"/>
          </a:p>
        </p:txBody>
      </p:sp>
      <p:sp>
        <p:nvSpPr>
          <p:cNvPr id="62467" name="Rectangle 2"/>
          <p:cNvSpPr>
            <a:spLocks noGrp="1" noRot="1" noChangeAspect="1" noChangeArrowheads="1" noTextEdit="1"/>
          </p:cNvSpPr>
          <p:nvPr>
            <p:ph type="sldImg"/>
          </p:nvPr>
        </p:nvSpPr>
        <p:spPr>
          <a:xfrm>
            <a:off x="1181100" y="698500"/>
            <a:ext cx="4648200" cy="3486150"/>
          </a:xfrm>
          <a:ln/>
        </p:spPr>
      </p:sp>
      <p:sp>
        <p:nvSpPr>
          <p:cNvPr id="62468" name="Rectangle 3"/>
          <p:cNvSpPr>
            <a:spLocks noGrp="1" noChangeArrowheads="1"/>
          </p:cNvSpPr>
          <p:nvPr>
            <p:ph type="body" idx="1"/>
          </p:nvPr>
        </p:nvSpPr>
        <p:spPr>
          <a:xfrm>
            <a:off x="701675" y="4416425"/>
            <a:ext cx="5607050" cy="4181475"/>
          </a:xfrm>
          <a:noFill/>
        </p:spPr>
        <p:txBody>
          <a:bodyPr/>
          <a:lstStyle/>
          <a:p>
            <a:pPr eaLnBrk="1" hangingPunct="1"/>
            <a:endParaRPr lang="en-US" altLang="en-US" smtClean="0">
              <a:latin typeface="Arial" charset="0"/>
            </a:endParaRPr>
          </a:p>
        </p:txBody>
      </p:sp>
    </p:spTree>
    <p:extLst>
      <p:ext uri="{BB962C8B-B14F-4D97-AF65-F5344CB8AC3E}">
        <p14:creationId xmlns:p14="http://schemas.microsoft.com/office/powerpoint/2010/main" val="967128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defTabSz="931863">
              <a:defRPr>
                <a:solidFill>
                  <a:schemeClr val="tx1"/>
                </a:solidFill>
                <a:latin typeface="Arial" charset="0"/>
              </a:defRPr>
            </a:lvl1pPr>
            <a:lvl2pPr marL="742950" indent="-285750" defTabSz="931863">
              <a:defRPr>
                <a:solidFill>
                  <a:schemeClr val="tx1"/>
                </a:solidFill>
                <a:latin typeface="Arial" charset="0"/>
              </a:defRPr>
            </a:lvl2pPr>
            <a:lvl3pPr marL="1143000" indent="-228600" defTabSz="931863">
              <a:defRPr>
                <a:solidFill>
                  <a:schemeClr val="tx1"/>
                </a:solidFill>
                <a:latin typeface="Arial" charset="0"/>
              </a:defRPr>
            </a:lvl3pPr>
            <a:lvl4pPr marL="1600200" indent="-228600" defTabSz="931863">
              <a:defRPr>
                <a:solidFill>
                  <a:schemeClr val="tx1"/>
                </a:solidFill>
                <a:latin typeface="Arial" charset="0"/>
              </a:defRPr>
            </a:lvl4pPr>
            <a:lvl5pPr marL="2057400" indent="-228600" defTabSz="931863">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fld id="{002EDE69-3C48-417E-AA9C-D93787130AFF}" type="slidenum">
              <a:rPr lang="en-US" altLang="en-US"/>
              <a:pPr/>
              <a:t>12</a:t>
            </a:fld>
            <a:endParaRPr lang="en-US" altLang="en-US"/>
          </a:p>
        </p:txBody>
      </p:sp>
      <p:sp>
        <p:nvSpPr>
          <p:cNvPr id="62467" name="Rectangle 2"/>
          <p:cNvSpPr>
            <a:spLocks noGrp="1" noRot="1" noChangeAspect="1" noChangeArrowheads="1" noTextEdit="1"/>
          </p:cNvSpPr>
          <p:nvPr>
            <p:ph type="sldImg"/>
          </p:nvPr>
        </p:nvSpPr>
        <p:spPr>
          <a:xfrm>
            <a:off x="1181100" y="698500"/>
            <a:ext cx="4648200" cy="3486150"/>
          </a:xfrm>
          <a:ln/>
        </p:spPr>
      </p:sp>
      <p:sp>
        <p:nvSpPr>
          <p:cNvPr id="62468" name="Rectangle 3"/>
          <p:cNvSpPr>
            <a:spLocks noGrp="1" noChangeArrowheads="1"/>
          </p:cNvSpPr>
          <p:nvPr>
            <p:ph type="body" idx="1"/>
          </p:nvPr>
        </p:nvSpPr>
        <p:spPr>
          <a:xfrm>
            <a:off x="701675" y="4416425"/>
            <a:ext cx="5607050" cy="4181475"/>
          </a:xfrm>
          <a:noFill/>
        </p:spPr>
        <p:txBody>
          <a:bodyPr/>
          <a:lstStyle/>
          <a:p>
            <a:pPr eaLnBrk="1" hangingPunct="1"/>
            <a:endParaRPr lang="en-US" altLang="en-US" smtClean="0">
              <a:latin typeface="Arial" charset="0"/>
            </a:endParaRPr>
          </a:p>
        </p:txBody>
      </p:sp>
    </p:spTree>
    <p:extLst>
      <p:ext uri="{BB962C8B-B14F-4D97-AF65-F5344CB8AC3E}">
        <p14:creationId xmlns:p14="http://schemas.microsoft.com/office/powerpoint/2010/main" val="2683624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defTabSz="931863">
              <a:defRPr>
                <a:solidFill>
                  <a:schemeClr val="tx1"/>
                </a:solidFill>
                <a:latin typeface="Arial" charset="0"/>
              </a:defRPr>
            </a:lvl1pPr>
            <a:lvl2pPr marL="742950" indent="-285750" defTabSz="931863">
              <a:defRPr>
                <a:solidFill>
                  <a:schemeClr val="tx1"/>
                </a:solidFill>
                <a:latin typeface="Arial" charset="0"/>
              </a:defRPr>
            </a:lvl2pPr>
            <a:lvl3pPr marL="1143000" indent="-228600" defTabSz="931863">
              <a:defRPr>
                <a:solidFill>
                  <a:schemeClr val="tx1"/>
                </a:solidFill>
                <a:latin typeface="Arial" charset="0"/>
              </a:defRPr>
            </a:lvl3pPr>
            <a:lvl4pPr marL="1600200" indent="-228600" defTabSz="931863">
              <a:defRPr>
                <a:solidFill>
                  <a:schemeClr val="tx1"/>
                </a:solidFill>
                <a:latin typeface="Arial" charset="0"/>
              </a:defRPr>
            </a:lvl4pPr>
            <a:lvl5pPr marL="2057400" indent="-228600" defTabSz="931863">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fld id="{002EDE69-3C48-417E-AA9C-D93787130AFF}" type="slidenum">
              <a:rPr lang="en-US" altLang="en-US"/>
              <a:pPr/>
              <a:t>13</a:t>
            </a:fld>
            <a:endParaRPr lang="en-US" altLang="en-US"/>
          </a:p>
        </p:txBody>
      </p:sp>
      <p:sp>
        <p:nvSpPr>
          <p:cNvPr id="62467" name="Rectangle 2"/>
          <p:cNvSpPr>
            <a:spLocks noGrp="1" noRot="1" noChangeAspect="1" noChangeArrowheads="1" noTextEdit="1"/>
          </p:cNvSpPr>
          <p:nvPr>
            <p:ph type="sldImg"/>
          </p:nvPr>
        </p:nvSpPr>
        <p:spPr>
          <a:xfrm>
            <a:off x="1181100" y="698500"/>
            <a:ext cx="4648200" cy="3486150"/>
          </a:xfrm>
          <a:ln/>
        </p:spPr>
      </p:sp>
      <p:sp>
        <p:nvSpPr>
          <p:cNvPr id="62468" name="Rectangle 3"/>
          <p:cNvSpPr>
            <a:spLocks noGrp="1" noChangeArrowheads="1"/>
          </p:cNvSpPr>
          <p:nvPr>
            <p:ph type="body" idx="1"/>
          </p:nvPr>
        </p:nvSpPr>
        <p:spPr>
          <a:xfrm>
            <a:off x="701675" y="4416425"/>
            <a:ext cx="5607050" cy="4181475"/>
          </a:xfrm>
          <a:noFill/>
        </p:spPr>
        <p:txBody>
          <a:bodyPr/>
          <a:lstStyle/>
          <a:p>
            <a:pPr eaLnBrk="1" hangingPunct="1"/>
            <a:endParaRPr lang="en-US" altLang="en-US" smtClean="0">
              <a:latin typeface="Arial" charset="0"/>
            </a:endParaRPr>
          </a:p>
        </p:txBody>
      </p:sp>
    </p:spTree>
    <p:extLst>
      <p:ext uri="{BB962C8B-B14F-4D97-AF65-F5344CB8AC3E}">
        <p14:creationId xmlns:p14="http://schemas.microsoft.com/office/powerpoint/2010/main" val="4099975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defTabSz="931863">
              <a:defRPr>
                <a:solidFill>
                  <a:schemeClr val="tx1"/>
                </a:solidFill>
                <a:latin typeface="Arial" charset="0"/>
              </a:defRPr>
            </a:lvl1pPr>
            <a:lvl2pPr marL="742950" indent="-285750" defTabSz="931863">
              <a:defRPr>
                <a:solidFill>
                  <a:schemeClr val="tx1"/>
                </a:solidFill>
                <a:latin typeface="Arial" charset="0"/>
              </a:defRPr>
            </a:lvl2pPr>
            <a:lvl3pPr marL="1143000" indent="-228600" defTabSz="931863">
              <a:defRPr>
                <a:solidFill>
                  <a:schemeClr val="tx1"/>
                </a:solidFill>
                <a:latin typeface="Arial" charset="0"/>
              </a:defRPr>
            </a:lvl3pPr>
            <a:lvl4pPr marL="1600200" indent="-228600" defTabSz="931863">
              <a:defRPr>
                <a:solidFill>
                  <a:schemeClr val="tx1"/>
                </a:solidFill>
                <a:latin typeface="Arial" charset="0"/>
              </a:defRPr>
            </a:lvl4pPr>
            <a:lvl5pPr marL="2057400" indent="-228600" defTabSz="931863">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fld id="{002EDE69-3C48-417E-AA9C-D93787130AFF}" type="slidenum">
              <a:rPr lang="en-US" altLang="en-US"/>
              <a:pPr/>
              <a:t>14</a:t>
            </a:fld>
            <a:endParaRPr lang="en-US" altLang="en-US"/>
          </a:p>
        </p:txBody>
      </p:sp>
      <p:sp>
        <p:nvSpPr>
          <p:cNvPr id="62467" name="Rectangle 2"/>
          <p:cNvSpPr>
            <a:spLocks noGrp="1" noRot="1" noChangeAspect="1" noChangeArrowheads="1" noTextEdit="1"/>
          </p:cNvSpPr>
          <p:nvPr>
            <p:ph type="sldImg"/>
          </p:nvPr>
        </p:nvSpPr>
        <p:spPr>
          <a:xfrm>
            <a:off x="1181100" y="698500"/>
            <a:ext cx="4648200" cy="3486150"/>
          </a:xfrm>
          <a:ln/>
        </p:spPr>
      </p:sp>
      <p:sp>
        <p:nvSpPr>
          <p:cNvPr id="62468" name="Rectangle 3"/>
          <p:cNvSpPr>
            <a:spLocks noGrp="1" noChangeArrowheads="1"/>
          </p:cNvSpPr>
          <p:nvPr>
            <p:ph type="body" idx="1"/>
          </p:nvPr>
        </p:nvSpPr>
        <p:spPr>
          <a:xfrm>
            <a:off x="701675" y="4416425"/>
            <a:ext cx="5607050" cy="4181475"/>
          </a:xfrm>
          <a:noFill/>
        </p:spPr>
        <p:txBody>
          <a:bodyPr/>
          <a:lstStyle/>
          <a:p>
            <a:pPr eaLnBrk="1" hangingPunct="1"/>
            <a:endParaRPr lang="en-US" altLang="en-US" smtClean="0">
              <a:latin typeface="Arial" charset="0"/>
            </a:endParaRPr>
          </a:p>
        </p:txBody>
      </p:sp>
    </p:spTree>
    <p:extLst>
      <p:ext uri="{BB962C8B-B14F-4D97-AF65-F5344CB8AC3E}">
        <p14:creationId xmlns:p14="http://schemas.microsoft.com/office/powerpoint/2010/main" val="300295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defTabSz="931863">
              <a:defRPr>
                <a:solidFill>
                  <a:schemeClr val="tx1"/>
                </a:solidFill>
                <a:latin typeface="Arial" charset="0"/>
              </a:defRPr>
            </a:lvl1pPr>
            <a:lvl2pPr marL="742950" indent="-285750" defTabSz="931863">
              <a:defRPr>
                <a:solidFill>
                  <a:schemeClr val="tx1"/>
                </a:solidFill>
                <a:latin typeface="Arial" charset="0"/>
              </a:defRPr>
            </a:lvl2pPr>
            <a:lvl3pPr marL="1143000" indent="-228600" defTabSz="931863">
              <a:defRPr>
                <a:solidFill>
                  <a:schemeClr val="tx1"/>
                </a:solidFill>
                <a:latin typeface="Arial" charset="0"/>
              </a:defRPr>
            </a:lvl3pPr>
            <a:lvl4pPr marL="1600200" indent="-228600" defTabSz="931863">
              <a:defRPr>
                <a:solidFill>
                  <a:schemeClr val="tx1"/>
                </a:solidFill>
                <a:latin typeface="Arial" charset="0"/>
              </a:defRPr>
            </a:lvl4pPr>
            <a:lvl5pPr marL="2057400" indent="-228600" defTabSz="931863">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fld id="{002EDE69-3C48-417E-AA9C-D93787130AFF}" type="slidenum">
              <a:rPr lang="en-US" altLang="en-US"/>
              <a:pPr/>
              <a:t>15</a:t>
            </a:fld>
            <a:endParaRPr lang="en-US" altLang="en-US"/>
          </a:p>
        </p:txBody>
      </p:sp>
      <p:sp>
        <p:nvSpPr>
          <p:cNvPr id="62467" name="Rectangle 2"/>
          <p:cNvSpPr>
            <a:spLocks noGrp="1" noRot="1" noChangeAspect="1" noChangeArrowheads="1" noTextEdit="1"/>
          </p:cNvSpPr>
          <p:nvPr>
            <p:ph type="sldImg"/>
          </p:nvPr>
        </p:nvSpPr>
        <p:spPr>
          <a:xfrm>
            <a:off x="1181100" y="698500"/>
            <a:ext cx="4648200" cy="3486150"/>
          </a:xfrm>
          <a:ln/>
        </p:spPr>
      </p:sp>
      <p:sp>
        <p:nvSpPr>
          <p:cNvPr id="62468" name="Rectangle 3"/>
          <p:cNvSpPr>
            <a:spLocks noGrp="1" noChangeArrowheads="1"/>
          </p:cNvSpPr>
          <p:nvPr>
            <p:ph type="body" idx="1"/>
          </p:nvPr>
        </p:nvSpPr>
        <p:spPr>
          <a:xfrm>
            <a:off x="701675" y="4416425"/>
            <a:ext cx="5607050" cy="4181475"/>
          </a:xfrm>
          <a:noFill/>
        </p:spPr>
        <p:txBody>
          <a:bodyPr/>
          <a:lstStyle/>
          <a:p>
            <a:pPr eaLnBrk="1" hangingPunct="1"/>
            <a:endParaRPr lang="en-US" altLang="en-US" smtClean="0">
              <a:latin typeface="Arial" charset="0"/>
            </a:endParaRPr>
          </a:p>
        </p:txBody>
      </p:sp>
    </p:spTree>
    <p:extLst>
      <p:ext uri="{BB962C8B-B14F-4D97-AF65-F5344CB8AC3E}">
        <p14:creationId xmlns:p14="http://schemas.microsoft.com/office/powerpoint/2010/main" val="2760809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90924E09-582F-4D54-BCF7-CD9231FEE33A}" type="slidenum">
              <a:rPr lang="en-US" altLang="en-US"/>
              <a:pPr/>
              <a:t>‹#›</a:t>
            </a:fld>
            <a:endParaRPr lang="en-US" altLang="en-US"/>
          </a:p>
        </p:txBody>
      </p:sp>
    </p:spTree>
    <p:extLst>
      <p:ext uri="{BB962C8B-B14F-4D97-AF65-F5344CB8AC3E}">
        <p14:creationId xmlns:p14="http://schemas.microsoft.com/office/powerpoint/2010/main" val="3185715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38B4E9B9-8E89-4E85-923A-02E7B547386E}" type="slidenum">
              <a:rPr lang="en-US" altLang="en-US"/>
              <a:pPr/>
              <a:t>‹#›</a:t>
            </a:fld>
            <a:endParaRPr lang="en-US" altLang="en-US"/>
          </a:p>
        </p:txBody>
      </p:sp>
    </p:spTree>
    <p:extLst>
      <p:ext uri="{BB962C8B-B14F-4D97-AF65-F5344CB8AC3E}">
        <p14:creationId xmlns:p14="http://schemas.microsoft.com/office/powerpoint/2010/main" val="556519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EF56DC2A-36B8-4C7A-B972-BD186267F26C}" type="slidenum">
              <a:rPr lang="en-US" altLang="en-US"/>
              <a:pPr/>
              <a:t>‹#›</a:t>
            </a:fld>
            <a:endParaRPr lang="en-US" altLang="en-US"/>
          </a:p>
        </p:txBody>
      </p:sp>
    </p:spTree>
    <p:extLst>
      <p:ext uri="{BB962C8B-B14F-4D97-AF65-F5344CB8AC3E}">
        <p14:creationId xmlns:p14="http://schemas.microsoft.com/office/powerpoint/2010/main" val="35896991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endParaRPr lang="en-US" altLang="en-US"/>
          </a:p>
        </p:txBody>
      </p:sp>
      <p:sp>
        <p:nvSpPr>
          <p:cNvPr id="7" name="Rectangle 5"/>
          <p:cNvSpPr>
            <a:spLocks noGrp="1" noChangeArrowheads="1"/>
          </p:cNvSpPr>
          <p:nvPr>
            <p:ph type="ftr" sz="quarter" idx="11"/>
          </p:nvPr>
        </p:nvSpPr>
        <p:spPr>
          <a:ln/>
        </p:spPr>
        <p:txBody>
          <a:bodyPr/>
          <a:lstStyle>
            <a:lvl1pPr>
              <a:defRPr/>
            </a:lvl1pPr>
          </a:lstStyle>
          <a:p>
            <a:endParaRPr lang="en-US" altLang="en-US"/>
          </a:p>
        </p:txBody>
      </p:sp>
      <p:sp>
        <p:nvSpPr>
          <p:cNvPr id="8" name="Rectangle 6"/>
          <p:cNvSpPr>
            <a:spLocks noGrp="1" noChangeArrowheads="1"/>
          </p:cNvSpPr>
          <p:nvPr>
            <p:ph type="sldNum" sz="quarter" idx="12"/>
          </p:nvPr>
        </p:nvSpPr>
        <p:spPr>
          <a:ln/>
        </p:spPr>
        <p:txBody>
          <a:bodyPr/>
          <a:lstStyle>
            <a:lvl1pPr>
              <a:defRPr/>
            </a:lvl1pPr>
          </a:lstStyle>
          <a:p>
            <a:fld id="{4FFD5E4F-C783-4E5E-93E9-3A2C6249724F}" type="slidenum">
              <a:rPr lang="en-US" altLang="en-US"/>
              <a:pPr/>
              <a:t>‹#›</a:t>
            </a:fld>
            <a:endParaRPr lang="en-US" altLang="en-US"/>
          </a:p>
        </p:txBody>
      </p:sp>
    </p:spTree>
    <p:extLst>
      <p:ext uri="{BB962C8B-B14F-4D97-AF65-F5344CB8AC3E}">
        <p14:creationId xmlns:p14="http://schemas.microsoft.com/office/powerpoint/2010/main" val="4205128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ltLang="en-US"/>
          </a:p>
        </p:txBody>
      </p:sp>
      <p:sp>
        <p:nvSpPr>
          <p:cNvPr id="4" name="Rectangle 5"/>
          <p:cNvSpPr>
            <a:spLocks noGrp="1" noChangeArrowheads="1"/>
          </p:cNvSpPr>
          <p:nvPr>
            <p:ph type="ftr" sz="quarter" idx="11"/>
          </p:nvPr>
        </p:nvSpPr>
        <p:spPr>
          <a:ln/>
        </p:spPr>
        <p:txBody>
          <a:bodyPr/>
          <a:lstStyle>
            <a:lvl1pPr>
              <a:defRPr/>
            </a:lvl1pPr>
          </a:lstStyle>
          <a:p>
            <a:endParaRPr lang="en-US" altLang="en-US"/>
          </a:p>
        </p:txBody>
      </p:sp>
      <p:sp>
        <p:nvSpPr>
          <p:cNvPr id="5" name="Rectangle 6"/>
          <p:cNvSpPr>
            <a:spLocks noGrp="1" noChangeArrowheads="1"/>
          </p:cNvSpPr>
          <p:nvPr>
            <p:ph type="sldNum" sz="quarter" idx="12"/>
          </p:nvPr>
        </p:nvSpPr>
        <p:spPr>
          <a:ln/>
        </p:spPr>
        <p:txBody>
          <a:bodyPr/>
          <a:lstStyle>
            <a:lvl1pPr>
              <a:defRPr/>
            </a:lvl1pPr>
          </a:lstStyle>
          <a:p>
            <a:fld id="{F8B8C23D-B1CE-4584-9A57-2DA81AA363E5}" type="slidenum">
              <a:rPr lang="en-US" altLang="en-US"/>
              <a:pPr/>
              <a:t>‹#›</a:t>
            </a:fld>
            <a:endParaRPr lang="en-US" altLang="en-US"/>
          </a:p>
        </p:txBody>
      </p:sp>
    </p:spTree>
    <p:extLst>
      <p:ext uri="{BB962C8B-B14F-4D97-AF65-F5344CB8AC3E}">
        <p14:creationId xmlns:p14="http://schemas.microsoft.com/office/powerpoint/2010/main" val="13554010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ltLang="en-US"/>
          </a:p>
        </p:txBody>
      </p:sp>
      <p:sp>
        <p:nvSpPr>
          <p:cNvPr id="8" name="Rectangle 5"/>
          <p:cNvSpPr>
            <a:spLocks noGrp="1" noChangeArrowheads="1"/>
          </p:cNvSpPr>
          <p:nvPr>
            <p:ph type="ftr" sz="quarter" idx="11"/>
          </p:nvPr>
        </p:nvSpPr>
        <p:spPr>
          <a:ln/>
        </p:spPr>
        <p:txBody>
          <a:bodyPr/>
          <a:lstStyle>
            <a:lvl1pPr>
              <a:defRPr/>
            </a:lvl1pPr>
          </a:lstStyle>
          <a:p>
            <a:endParaRPr lang="en-US" altLang="en-US"/>
          </a:p>
        </p:txBody>
      </p:sp>
      <p:sp>
        <p:nvSpPr>
          <p:cNvPr id="9" name="Rectangle 6"/>
          <p:cNvSpPr>
            <a:spLocks noGrp="1" noChangeArrowheads="1"/>
          </p:cNvSpPr>
          <p:nvPr>
            <p:ph type="sldNum" sz="quarter" idx="12"/>
          </p:nvPr>
        </p:nvSpPr>
        <p:spPr>
          <a:ln/>
        </p:spPr>
        <p:txBody>
          <a:bodyPr/>
          <a:lstStyle>
            <a:lvl1pPr>
              <a:defRPr/>
            </a:lvl1pPr>
          </a:lstStyle>
          <a:p>
            <a:fld id="{17BAAFDD-D164-4BA6-88F5-2A0669591A08}" type="slidenum">
              <a:rPr lang="en-US" altLang="en-US"/>
              <a:pPr/>
              <a:t>‹#›</a:t>
            </a:fld>
            <a:endParaRPr lang="en-US" altLang="en-US"/>
          </a:p>
        </p:txBody>
      </p:sp>
    </p:spTree>
    <p:extLst>
      <p:ext uri="{BB962C8B-B14F-4D97-AF65-F5344CB8AC3E}">
        <p14:creationId xmlns:p14="http://schemas.microsoft.com/office/powerpoint/2010/main" val="1408970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90F980F5-27D7-4C84-8CD2-A2DA95AA29A6}" type="slidenum">
              <a:rPr lang="en-US" altLang="en-US"/>
              <a:pPr/>
              <a:t>‹#›</a:t>
            </a:fld>
            <a:endParaRPr lang="en-US" altLang="en-US"/>
          </a:p>
        </p:txBody>
      </p:sp>
    </p:spTree>
    <p:extLst>
      <p:ext uri="{BB962C8B-B14F-4D97-AF65-F5344CB8AC3E}">
        <p14:creationId xmlns:p14="http://schemas.microsoft.com/office/powerpoint/2010/main" val="3248164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DCCA9454-D56E-40D2-8DF1-BF4FAF8328F9}" type="slidenum">
              <a:rPr lang="en-US" altLang="en-US"/>
              <a:pPr/>
              <a:t>‹#›</a:t>
            </a:fld>
            <a:endParaRPr lang="en-US" altLang="en-US"/>
          </a:p>
        </p:txBody>
      </p:sp>
    </p:spTree>
    <p:extLst>
      <p:ext uri="{BB962C8B-B14F-4D97-AF65-F5344CB8AC3E}">
        <p14:creationId xmlns:p14="http://schemas.microsoft.com/office/powerpoint/2010/main" val="562704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F43EC146-44A5-4423-87F8-04DE302A5A44}" type="slidenum">
              <a:rPr lang="en-US" altLang="en-US"/>
              <a:pPr/>
              <a:t>‹#›</a:t>
            </a:fld>
            <a:endParaRPr lang="en-US" altLang="en-US"/>
          </a:p>
        </p:txBody>
      </p:sp>
    </p:spTree>
    <p:extLst>
      <p:ext uri="{BB962C8B-B14F-4D97-AF65-F5344CB8AC3E}">
        <p14:creationId xmlns:p14="http://schemas.microsoft.com/office/powerpoint/2010/main" val="2384022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ltLang="en-US"/>
          </a:p>
        </p:txBody>
      </p:sp>
      <p:sp>
        <p:nvSpPr>
          <p:cNvPr id="8" name="Rectangle 5"/>
          <p:cNvSpPr>
            <a:spLocks noGrp="1" noChangeArrowheads="1"/>
          </p:cNvSpPr>
          <p:nvPr>
            <p:ph type="ftr" sz="quarter" idx="11"/>
          </p:nvPr>
        </p:nvSpPr>
        <p:spPr>
          <a:ln/>
        </p:spPr>
        <p:txBody>
          <a:bodyPr/>
          <a:lstStyle>
            <a:lvl1pPr>
              <a:defRPr/>
            </a:lvl1pPr>
          </a:lstStyle>
          <a:p>
            <a:endParaRPr lang="en-US" altLang="en-US"/>
          </a:p>
        </p:txBody>
      </p:sp>
      <p:sp>
        <p:nvSpPr>
          <p:cNvPr id="9" name="Rectangle 6"/>
          <p:cNvSpPr>
            <a:spLocks noGrp="1" noChangeArrowheads="1"/>
          </p:cNvSpPr>
          <p:nvPr>
            <p:ph type="sldNum" sz="quarter" idx="12"/>
          </p:nvPr>
        </p:nvSpPr>
        <p:spPr>
          <a:ln/>
        </p:spPr>
        <p:txBody>
          <a:bodyPr/>
          <a:lstStyle>
            <a:lvl1pPr>
              <a:defRPr/>
            </a:lvl1pPr>
          </a:lstStyle>
          <a:p>
            <a:fld id="{1506E818-B13F-4070-A266-4EA2BA740A80}" type="slidenum">
              <a:rPr lang="en-US" altLang="en-US"/>
              <a:pPr/>
              <a:t>‹#›</a:t>
            </a:fld>
            <a:endParaRPr lang="en-US" altLang="en-US"/>
          </a:p>
        </p:txBody>
      </p:sp>
    </p:spTree>
    <p:extLst>
      <p:ext uri="{BB962C8B-B14F-4D97-AF65-F5344CB8AC3E}">
        <p14:creationId xmlns:p14="http://schemas.microsoft.com/office/powerpoint/2010/main" val="4210713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ltLang="en-US"/>
          </a:p>
        </p:txBody>
      </p:sp>
      <p:sp>
        <p:nvSpPr>
          <p:cNvPr id="4" name="Rectangle 5"/>
          <p:cNvSpPr>
            <a:spLocks noGrp="1" noChangeArrowheads="1"/>
          </p:cNvSpPr>
          <p:nvPr>
            <p:ph type="ftr" sz="quarter" idx="11"/>
          </p:nvPr>
        </p:nvSpPr>
        <p:spPr>
          <a:ln/>
        </p:spPr>
        <p:txBody>
          <a:bodyPr/>
          <a:lstStyle>
            <a:lvl1pPr>
              <a:defRPr/>
            </a:lvl1pPr>
          </a:lstStyle>
          <a:p>
            <a:endParaRPr lang="en-US" altLang="en-US"/>
          </a:p>
        </p:txBody>
      </p:sp>
      <p:sp>
        <p:nvSpPr>
          <p:cNvPr id="5" name="Rectangle 6"/>
          <p:cNvSpPr>
            <a:spLocks noGrp="1" noChangeArrowheads="1"/>
          </p:cNvSpPr>
          <p:nvPr>
            <p:ph type="sldNum" sz="quarter" idx="12"/>
          </p:nvPr>
        </p:nvSpPr>
        <p:spPr>
          <a:ln/>
        </p:spPr>
        <p:txBody>
          <a:bodyPr/>
          <a:lstStyle>
            <a:lvl1pPr>
              <a:defRPr/>
            </a:lvl1pPr>
          </a:lstStyle>
          <a:p>
            <a:fld id="{6E43A134-F02E-4980-A375-E880469FFA52}" type="slidenum">
              <a:rPr lang="en-US" altLang="en-US"/>
              <a:pPr/>
              <a:t>‹#›</a:t>
            </a:fld>
            <a:endParaRPr lang="en-US" altLang="en-US"/>
          </a:p>
        </p:txBody>
      </p:sp>
    </p:spTree>
    <p:extLst>
      <p:ext uri="{BB962C8B-B14F-4D97-AF65-F5344CB8AC3E}">
        <p14:creationId xmlns:p14="http://schemas.microsoft.com/office/powerpoint/2010/main" val="758788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ltLang="en-US"/>
          </a:p>
        </p:txBody>
      </p:sp>
      <p:sp>
        <p:nvSpPr>
          <p:cNvPr id="3" name="Rectangle 5"/>
          <p:cNvSpPr>
            <a:spLocks noGrp="1" noChangeArrowheads="1"/>
          </p:cNvSpPr>
          <p:nvPr>
            <p:ph type="ftr" sz="quarter" idx="11"/>
          </p:nvPr>
        </p:nvSpPr>
        <p:spPr>
          <a:ln/>
        </p:spPr>
        <p:txBody>
          <a:bodyPr/>
          <a:lstStyle>
            <a:lvl1pPr>
              <a:defRPr/>
            </a:lvl1pPr>
          </a:lstStyle>
          <a:p>
            <a:endParaRPr lang="en-US" altLang="en-US"/>
          </a:p>
        </p:txBody>
      </p:sp>
      <p:sp>
        <p:nvSpPr>
          <p:cNvPr id="4" name="Rectangle 6"/>
          <p:cNvSpPr>
            <a:spLocks noGrp="1" noChangeArrowheads="1"/>
          </p:cNvSpPr>
          <p:nvPr>
            <p:ph type="sldNum" sz="quarter" idx="12"/>
          </p:nvPr>
        </p:nvSpPr>
        <p:spPr>
          <a:ln/>
        </p:spPr>
        <p:txBody>
          <a:bodyPr/>
          <a:lstStyle>
            <a:lvl1pPr>
              <a:defRPr/>
            </a:lvl1pPr>
          </a:lstStyle>
          <a:p>
            <a:fld id="{1AB944C5-2FB3-4E68-A47D-207B138334C5}" type="slidenum">
              <a:rPr lang="en-US" altLang="en-US"/>
              <a:pPr/>
              <a:t>‹#›</a:t>
            </a:fld>
            <a:endParaRPr lang="en-US" altLang="en-US"/>
          </a:p>
        </p:txBody>
      </p:sp>
    </p:spTree>
    <p:extLst>
      <p:ext uri="{BB962C8B-B14F-4D97-AF65-F5344CB8AC3E}">
        <p14:creationId xmlns:p14="http://schemas.microsoft.com/office/powerpoint/2010/main" val="303429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AB98AAFE-6072-42ED-BAE7-7DE78E66F676}" type="slidenum">
              <a:rPr lang="en-US" altLang="en-US"/>
              <a:pPr/>
              <a:t>‹#›</a:t>
            </a:fld>
            <a:endParaRPr lang="en-US" altLang="en-US"/>
          </a:p>
        </p:txBody>
      </p:sp>
    </p:spTree>
    <p:extLst>
      <p:ext uri="{BB962C8B-B14F-4D97-AF65-F5344CB8AC3E}">
        <p14:creationId xmlns:p14="http://schemas.microsoft.com/office/powerpoint/2010/main" val="712794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E4906848-F127-4094-9183-5768ABF47DA2}" type="slidenum">
              <a:rPr lang="en-US" altLang="en-US"/>
              <a:pPr/>
              <a:t>‹#›</a:t>
            </a:fld>
            <a:endParaRPr lang="en-US" altLang="en-US"/>
          </a:p>
        </p:txBody>
      </p:sp>
    </p:spTree>
    <p:extLst>
      <p:ext uri="{BB962C8B-B14F-4D97-AF65-F5344CB8AC3E}">
        <p14:creationId xmlns:p14="http://schemas.microsoft.com/office/powerpoint/2010/main" val="3807015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E13510E8-07F6-485B-8292-557FEBEEB3A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yunliu@nist.go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mailto:yunliu@udel.ed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png"/><Relationship Id="rId7"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png"/><Relationship Id="rId7"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2.png"/><Relationship Id="rId9" Type="http://schemas.openxmlformats.org/officeDocument/2006/relationships/image" Target="../media/image40.png"/></Relationships>
</file>

<file path=ppt/slides/_rels/slide1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1.png"/><Relationship Id="rId7"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40.png"/><Relationship Id="rId5" Type="http://schemas.openxmlformats.org/officeDocument/2006/relationships/image" Target="../media/image41.png"/><Relationship Id="rId10" Type="http://schemas.openxmlformats.org/officeDocument/2006/relationships/image" Target="../media/image42.png"/><Relationship Id="rId4" Type="http://schemas.openxmlformats.org/officeDocument/2006/relationships/image" Target="../media/image2.png"/><Relationship Id="rId9" Type="http://schemas.openxmlformats.org/officeDocument/2006/relationships/image" Target="../media/image39.png"/></Relationships>
</file>

<file path=ppt/slides/_rels/slide15.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3.png"/><Relationship Id="rId7"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2.png"/><Relationship Id="rId10" Type="http://schemas.openxmlformats.org/officeDocument/2006/relationships/image" Target="../media/image48.png"/><Relationship Id="rId4" Type="http://schemas.openxmlformats.org/officeDocument/2006/relationships/image" Target="../media/image1.png"/><Relationship Id="rId9" Type="http://schemas.openxmlformats.org/officeDocument/2006/relationships/image" Target="../media/image47.png"/></Relationships>
</file>

<file path=ppt/slides/_rels/slide16.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53.png"/><Relationship Id="rId4" Type="http://schemas.openxmlformats.org/officeDocument/2006/relationships/image" Target="../media/image52.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8" Type="http://schemas.openxmlformats.org/officeDocument/2006/relationships/image" Target="../media/image54.wmf"/><Relationship Id="rId13" Type="http://schemas.openxmlformats.org/officeDocument/2006/relationships/image" Target="../media/image59.wmf"/><Relationship Id="rId18" Type="http://schemas.openxmlformats.org/officeDocument/2006/relationships/image" Target="../media/image35.png"/><Relationship Id="rId3" Type="http://schemas.openxmlformats.org/officeDocument/2006/relationships/notesSlide" Target="../notesSlides/notesSlide13.xml"/><Relationship Id="rId7" Type="http://schemas.openxmlformats.org/officeDocument/2006/relationships/oleObject" Target="../embeddings/oleObject1.bin"/><Relationship Id="rId12" Type="http://schemas.openxmlformats.org/officeDocument/2006/relationships/image" Target="../media/image56.wmf"/><Relationship Id="rId17" Type="http://schemas.openxmlformats.org/officeDocument/2006/relationships/image" Target="../media/image61.png"/><Relationship Id="rId2" Type="http://schemas.openxmlformats.org/officeDocument/2006/relationships/slideLayout" Target="../slideLayouts/slideLayout2.xml"/><Relationship Id="rId16" Type="http://schemas.openxmlformats.org/officeDocument/2006/relationships/image" Target="../media/image57.wmf"/><Relationship Id="rId1" Type="http://schemas.openxmlformats.org/officeDocument/2006/relationships/vmlDrawing" Target="../drawings/vmlDrawing1.vml"/><Relationship Id="rId6" Type="http://schemas.openxmlformats.org/officeDocument/2006/relationships/image" Target="../media/image2.png"/><Relationship Id="rId11" Type="http://schemas.openxmlformats.org/officeDocument/2006/relationships/oleObject" Target="../embeddings/oleObject3.bin"/><Relationship Id="rId5" Type="http://schemas.openxmlformats.org/officeDocument/2006/relationships/image" Target="../media/image1.png"/><Relationship Id="rId15" Type="http://schemas.openxmlformats.org/officeDocument/2006/relationships/oleObject" Target="../embeddings/oleObject4.bin"/><Relationship Id="rId10" Type="http://schemas.openxmlformats.org/officeDocument/2006/relationships/image" Target="../media/image55.wmf"/><Relationship Id="rId4" Type="http://schemas.openxmlformats.org/officeDocument/2006/relationships/image" Target="../media/image58.png"/><Relationship Id="rId9" Type="http://schemas.openxmlformats.org/officeDocument/2006/relationships/oleObject" Target="../embeddings/oleObject2.bin"/><Relationship Id="rId14" Type="http://schemas.openxmlformats.org/officeDocument/2006/relationships/image" Target="../media/image60.w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3.jpeg"/><Relationship Id="rId2" Type="http://schemas.openxmlformats.org/officeDocument/2006/relationships/image" Target="../media/image62.png"/><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image" Target="../media/image65.png"/><Relationship Id="rId4" Type="http://schemas.openxmlformats.org/officeDocument/2006/relationships/image" Target="../media/image64.png"/></Relationships>
</file>

<file path=ppt/slides/_rels/slide21.xml.rels><?xml version="1.0" encoding="UTF-8" standalone="yes"?>
<Relationships xmlns="http://schemas.openxmlformats.org/package/2006/relationships"><Relationship Id="rId13" Type="http://schemas.openxmlformats.org/officeDocument/2006/relationships/image" Target="../media/image55.wmf"/><Relationship Id="rId3" Type="http://schemas.openxmlformats.org/officeDocument/2006/relationships/notesSlide" Target="../notesSlides/notesSlide14.xml"/><Relationship Id="rId12"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80.png"/><Relationship Id="rId11" Type="http://schemas.openxmlformats.org/officeDocument/2006/relationships/image" Target="../media/image610.png"/><Relationship Id="rId5" Type="http://schemas.openxmlformats.org/officeDocument/2006/relationships/image" Target="../media/image2.png"/><Relationship Id="rId10" Type="http://schemas.openxmlformats.org/officeDocument/2006/relationships/image" Target="../media/image601.png"/><Relationship Id="rId4" Type="http://schemas.openxmlformats.org/officeDocument/2006/relationships/image" Target="../media/image1.png"/><Relationship Id="rId9" Type="http://schemas.openxmlformats.org/officeDocument/2006/relationships/image" Target="../media/image59.png"/></Relationships>
</file>

<file path=ppt/slides/_rels/slide22.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6.png"/><Relationship Id="rId7" Type="http://schemas.openxmlformats.org/officeDocument/2006/relationships/image" Target="../media/image6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2.png"/><Relationship Id="rId10" Type="http://schemas.openxmlformats.org/officeDocument/2006/relationships/image" Target="../media/image71.png"/><Relationship Id="rId4" Type="http://schemas.openxmlformats.org/officeDocument/2006/relationships/image" Target="../media/image1.png"/><Relationship Id="rId9" Type="http://schemas.openxmlformats.org/officeDocument/2006/relationships/image" Target="../media/image70.png"/></Relationships>
</file>

<file path=ppt/slides/_rels/slide23.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image" Target="../media/image760.png"/><Relationship Id="rId3" Type="http://schemas.openxmlformats.org/officeDocument/2006/relationships/image" Target="../media/image1.png"/><Relationship Id="rId7" Type="http://schemas.openxmlformats.org/officeDocument/2006/relationships/image" Target="../media/image72.jpeg"/><Relationship Id="rId12" Type="http://schemas.openxmlformats.org/officeDocument/2006/relationships/image" Target="../media/image77.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700.png"/><Relationship Id="rId11" Type="http://schemas.openxmlformats.org/officeDocument/2006/relationships/image" Target="../media/image76.png"/><Relationship Id="rId5" Type="http://schemas.openxmlformats.org/officeDocument/2006/relationships/image" Target="../media/image690.png"/><Relationship Id="rId10" Type="http://schemas.openxmlformats.org/officeDocument/2006/relationships/image" Target="../media/image75.png"/><Relationship Id="rId9" Type="http://schemas.openxmlformats.org/officeDocument/2006/relationships/image" Target="../media/image74.png"/></Relationships>
</file>

<file path=ppt/slides/_rels/slide24.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3.png"/><Relationship Id="rId7" Type="http://schemas.openxmlformats.org/officeDocument/2006/relationships/image" Target="../media/image79.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78.png"/><Relationship Id="rId5" Type="http://schemas.openxmlformats.org/officeDocument/2006/relationships/image" Target="../media/image78.jpeg"/><Relationship Id="rId10" Type="http://schemas.openxmlformats.org/officeDocument/2006/relationships/image" Target="../media/image82.png"/><Relationship Id="rId4" Type="http://schemas.openxmlformats.org/officeDocument/2006/relationships/image" Target="../media/image1.png"/><Relationship Id="rId9" Type="http://schemas.openxmlformats.org/officeDocument/2006/relationships/image" Target="../media/image81.jpeg"/></Relationships>
</file>

<file path=ppt/slides/_rels/slide25.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1.png"/><Relationship Id="rId7" Type="http://schemas.openxmlformats.org/officeDocument/2006/relationships/image" Target="../media/image8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2.png"/><Relationship Id="rId9" Type="http://schemas.openxmlformats.org/officeDocument/2006/relationships/image" Target="../media/image87.png"/></Relationships>
</file>

<file path=ppt/slides/_rels/slide26.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1.png"/><Relationship Id="rId7" Type="http://schemas.openxmlformats.org/officeDocument/2006/relationships/image" Target="../media/image90.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89.jpeg"/><Relationship Id="rId5" Type="http://schemas.openxmlformats.org/officeDocument/2006/relationships/image" Target="../media/image88.png"/><Relationship Id="rId10" Type="http://schemas.openxmlformats.org/officeDocument/2006/relationships/image" Target="../media/image93.png"/><Relationship Id="rId4" Type="http://schemas.openxmlformats.org/officeDocument/2006/relationships/image" Target="../media/image2.png"/><Relationship Id="rId9" Type="http://schemas.openxmlformats.org/officeDocument/2006/relationships/image" Target="../media/image92.png"/></Relationships>
</file>

<file path=ppt/slides/_rels/slide27.xml.rels><?xml version="1.0" encoding="UTF-8" standalone="yes"?>
<Relationships xmlns="http://schemas.openxmlformats.org/package/2006/relationships"><Relationship Id="rId8" Type="http://schemas.openxmlformats.org/officeDocument/2006/relationships/image" Target="../media/image89.jpeg"/><Relationship Id="rId3" Type="http://schemas.openxmlformats.org/officeDocument/2006/relationships/image" Target="../media/image1.png"/><Relationship Id="rId7" Type="http://schemas.openxmlformats.org/officeDocument/2006/relationships/image" Target="../media/image88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860.png"/><Relationship Id="rId5" Type="http://schemas.openxmlformats.org/officeDocument/2006/relationships/image" Target="../media/image15.png"/><Relationship Id="rId4" Type="http://schemas.openxmlformats.org/officeDocument/2006/relationships/image" Target="../media/image2.png"/><Relationship Id="rId9" Type="http://schemas.openxmlformats.org/officeDocument/2006/relationships/image" Target="../media/image94.png"/></Relationships>
</file>

<file path=ppt/slides/_rels/slide28.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1.png"/><Relationship Id="rId7" Type="http://schemas.openxmlformats.org/officeDocument/2006/relationships/image" Target="../media/image97.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2.png"/><Relationship Id="rId9" Type="http://schemas.openxmlformats.org/officeDocument/2006/relationships/image" Target="../media/image94.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sasview.or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sasview.org/"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99.png"/><Relationship Id="rId5" Type="http://schemas.openxmlformats.org/officeDocument/2006/relationships/image" Target="../media/image101.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1.png"/><Relationship Id="rId7" Type="http://schemas.openxmlformats.org/officeDocument/2006/relationships/image" Target="../media/image103.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02.png"/><Relationship Id="rId11" Type="http://schemas.openxmlformats.org/officeDocument/2006/relationships/image" Target="../media/image107.png"/><Relationship Id="rId5" Type="http://schemas.openxmlformats.org/officeDocument/2006/relationships/image" Target="../media/image1010.png"/><Relationship Id="rId4" Type="http://schemas.openxmlformats.org/officeDocument/2006/relationships/image" Target="../media/image2.png"/><Relationship Id="rId9" Type="http://schemas.openxmlformats.org/officeDocument/2006/relationships/image" Target="../media/image102.wmf"/></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105.wmf"/><Relationship Id="rId3" Type="http://schemas.openxmlformats.org/officeDocument/2006/relationships/image" Target="../media/image3.jpeg"/><Relationship Id="rId7" Type="http://schemas.openxmlformats.org/officeDocument/2006/relationships/image" Target="../media/image107.wmf"/><Relationship Id="rId12" Type="http://schemas.openxmlformats.org/officeDocument/2006/relationships/oleObject" Target="../embeddings/oleObject8.bin"/><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106.wmf"/><Relationship Id="rId11" Type="http://schemas.openxmlformats.org/officeDocument/2006/relationships/image" Target="../media/image104.wmf"/><Relationship Id="rId5" Type="http://schemas.openxmlformats.org/officeDocument/2006/relationships/image" Target="../media/image102.wmf"/><Relationship Id="rId10" Type="http://schemas.openxmlformats.org/officeDocument/2006/relationships/oleObject" Target="../embeddings/oleObject7.bin"/><Relationship Id="rId4" Type="http://schemas.openxmlformats.org/officeDocument/2006/relationships/image" Target="../media/image1.png"/><Relationship Id="rId9" Type="http://schemas.openxmlformats.org/officeDocument/2006/relationships/image" Target="../media/image103.wmf"/></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image" Target="../media/image3.jpeg"/><Relationship Id="rId3" Type="http://schemas.openxmlformats.org/officeDocument/2006/relationships/image" Target="../media/image110.png"/><Relationship Id="rId7" Type="http://schemas.openxmlformats.org/officeDocument/2006/relationships/image" Target="../media/image104.wmf"/><Relationship Id="rId12" Type="http://schemas.openxmlformats.org/officeDocument/2006/relationships/image" Target="../media/image600.png"/><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oleObject" Target="../embeddings/oleObject10.bin"/><Relationship Id="rId11" Type="http://schemas.openxmlformats.org/officeDocument/2006/relationships/image" Target="../media/image112.png"/><Relationship Id="rId5" Type="http://schemas.openxmlformats.org/officeDocument/2006/relationships/image" Target="../media/image108.wmf"/><Relationship Id="rId10" Type="http://schemas.openxmlformats.org/officeDocument/2006/relationships/image" Target="../media/image111.png"/><Relationship Id="rId4" Type="http://schemas.openxmlformats.org/officeDocument/2006/relationships/oleObject" Target="../embeddings/oleObject9.bin"/><Relationship Id="rId9" Type="http://schemas.openxmlformats.org/officeDocument/2006/relationships/image" Target="../media/image109.wmf"/><Relationship Id="rId14" Type="http://schemas.openxmlformats.org/officeDocument/2006/relationships/image" Target="../media/image1.png"/></Relationships>
</file>

<file path=ppt/slides/_rels/slide35.xml.rels><?xml version="1.0" encoding="UTF-8" standalone="yes"?>
<Relationships xmlns="http://schemas.openxmlformats.org/package/2006/relationships"><Relationship Id="rId8" Type="http://schemas.openxmlformats.org/officeDocument/2006/relationships/image" Target="../media/image116.jpeg"/><Relationship Id="rId3" Type="http://schemas.openxmlformats.org/officeDocument/2006/relationships/image" Target="../media/image1.png"/><Relationship Id="rId7" Type="http://schemas.openxmlformats.org/officeDocument/2006/relationships/image" Target="../media/image115.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14.png"/><Relationship Id="rId5" Type="http://schemas.openxmlformats.org/officeDocument/2006/relationships/image" Target="../media/image113.png"/><Relationship Id="rId4" Type="http://schemas.openxmlformats.org/officeDocument/2006/relationships/image" Target="../media/image2.png"/><Relationship Id="rId9" Type="http://schemas.openxmlformats.org/officeDocument/2006/relationships/image" Target="../media/image117.png"/></Relationships>
</file>

<file path=ppt/slides/_rels/slide36.xml.rels><?xml version="1.0" encoding="UTF-8" standalone="yes"?>
<Relationships xmlns="http://schemas.openxmlformats.org/package/2006/relationships"><Relationship Id="rId8" Type="http://schemas.openxmlformats.org/officeDocument/2006/relationships/image" Target="../media/image121.png"/><Relationship Id="rId3" Type="http://schemas.openxmlformats.org/officeDocument/2006/relationships/image" Target="../media/image1.png"/><Relationship Id="rId7" Type="http://schemas.openxmlformats.org/officeDocument/2006/relationships/image" Target="../media/image120.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15.png"/><Relationship Id="rId5" Type="http://schemas.openxmlformats.org/officeDocument/2006/relationships/image" Target="../media/image114.png"/><Relationship Id="rId4" Type="http://schemas.openxmlformats.org/officeDocument/2006/relationships/image" Target="../media/image2.png"/><Relationship Id="rId9" Type="http://schemas.openxmlformats.org/officeDocument/2006/relationships/image" Target="../media/image116.jpeg"/></Relationships>
</file>

<file path=ppt/slides/_rels/slide37.xml.rels><?xml version="1.0" encoding="UTF-8" standalone="yes"?>
<Relationships xmlns="http://schemas.openxmlformats.org/package/2006/relationships"><Relationship Id="rId3" Type="http://schemas.openxmlformats.org/officeDocument/2006/relationships/image" Target="../media/image118.png"/><Relationship Id="rId7" Type="http://schemas.openxmlformats.org/officeDocument/2006/relationships/image" Target="../media/image124.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19.png"/><Relationship Id="rId5" Type="http://schemas.openxmlformats.org/officeDocument/2006/relationships/image" Target="../media/image2.png"/><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8" Type="http://schemas.openxmlformats.org/officeDocument/2006/relationships/hyperlink" Target="https://www.sasview.org/" TargetMode="External"/><Relationship Id="rId3" Type="http://schemas.openxmlformats.org/officeDocument/2006/relationships/image" Target="../media/image1.png"/><Relationship Id="rId7" Type="http://schemas.openxmlformats.org/officeDocument/2006/relationships/image" Target="../media/image99.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www.smallangles.net/sassie/SASSIE_HOME.html" TargetMode="External"/><Relationship Id="rId5" Type="http://schemas.openxmlformats.org/officeDocument/2006/relationships/image" Target="../media/image122.png"/><Relationship Id="rId4" Type="http://schemas.openxmlformats.org/officeDocument/2006/relationships/image" Target="../media/image2.png"/><Relationship Id="rId9" Type="http://schemas.openxmlformats.org/officeDocument/2006/relationships/hyperlink" Target="https://www.embl-hamburg.de/biosaxs/cryson.html"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3.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128.png"/><Relationship Id="rId3" Type="http://schemas.openxmlformats.org/officeDocument/2006/relationships/image" Target="../media/image1.png"/><Relationship Id="rId7" Type="http://schemas.openxmlformats.org/officeDocument/2006/relationships/image" Target="../media/image127.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24.jpeg"/><Relationship Id="rId5" Type="http://schemas.openxmlformats.org/officeDocument/2006/relationships/hyperlink" Target="https://en.wikipedia.org/wiki/Pyramid" TargetMode="Externa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8" Type="http://schemas.openxmlformats.org/officeDocument/2006/relationships/image" Target="../media/image125.wmf"/><Relationship Id="rId3" Type="http://schemas.openxmlformats.org/officeDocument/2006/relationships/notesSlide" Target="../notesSlides/notesSlide33.xml"/><Relationship Id="rId7" Type="http://schemas.openxmlformats.org/officeDocument/2006/relationships/oleObject" Target="../embeddings/oleObject12.bin"/><Relationship Id="rId12" Type="http://schemas.openxmlformats.org/officeDocument/2006/relationships/image" Target="../media/image131.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26.png"/><Relationship Id="rId11" Type="http://schemas.openxmlformats.org/officeDocument/2006/relationships/image" Target="../media/image130.png"/><Relationship Id="rId5" Type="http://schemas.openxmlformats.org/officeDocument/2006/relationships/image" Target="../media/image3.jpeg"/><Relationship Id="rId10" Type="http://schemas.openxmlformats.org/officeDocument/2006/relationships/image" Target="../media/image129.png"/><Relationship Id="rId4" Type="http://schemas.openxmlformats.org/officeDocument/2006/relationships/image" Target="../media/image1.png"/><Relationship Id="rId9" Type="http://schemas.openxmlformats.org/officeDocument/2006/relationships/oleObject" Target="../embeddings/oleObject13.bin"/></Relationships>
</file>

<file path=ppt/slides/_rels/slide43.xml.rels><?xml version="1.0" encoding="UTF-8" standalone="yes"?>
<Relationships xmlns="http://schemas.openxmlformats.org/package/2006/relationships"><Relationship Id="rId8" Type="http://schemas.openxmlformats.org/officeDocument/2006/relationships/image" Target="../media/image130.png"/><Relationship Id="rId3" Type="http://schemas.openxmlformats.org/officeDocument/2006/relationships/notesSlide" Target="../notesSlides/notesSlide34.xml"/><Relationship Id="rId7" Type="http://schemas.openxmlformats.org/officeDocument/2006/relationships/image" Target="../media/image129.pn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26.png"/><Relationship Id="rId11" Type="http://schemas.openxmlformats.org/officeDocument/2006/relationships/image" Target="../media/image3.jpeg"/><Relationship Id="rId5" Type="http://schemas.openxmlformats.org/officeDocument/2006/relationships/image" Target="../media/image125.wmf"/><Relationship Id="rId10" Type="http://schemas.openxmlformats.org/officeDocument/2006/relationships/image" Target="../media/image1.png"/><Relationship Id="rId4" Type="http://schemas.openxmlformats.org/officeDocument/2006/relationships/oleObject" Target="../embeddings/oleObject14.bin"/><Relationship Id="rId9" Type="http://schemas.openxmlformats.org/officeDocument/2006/relationships/image" Target="../media/image131.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4.png"/><Relationship Id="rId2" Type="http://schemas.openxmlformats.org/officeDocument/2006/relationships/notesSlide" Target="../notesSlides/notesSlide35.xml"/><Relationship Id="rId1" Type="http://schemas.openxmlformats.org/officeDocument/2006/relationships/slideLayout" Target="../slideLayouts/slideLayout14.xml"/><Relationship Id="rId6" Type="http://schemas.openxmlformats.org/officeDocument/2006/relationships/image" Target="../media/image133.png"/><Relationship Id="rId5" Type="http://schemas.openxmlformats.org/officeDocument/2006/relationships/image" Target="../media/image132.png"/><Relationship Id="rId4" Type="http://schemas.openxmlformats.org/officeDocument/2006/relationships/image" Target="../media/image3.jpeg"/></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image" Target="../media/image138.wmf"/><Relationship Id="rId3" Type="http://schemas.openxmlformats.org/officeDocument/2006/relationships/notesSlide" Target="../notesSlides/notesSlide36.xml"/><Relationship Id="rId7" Type="http://schemas.openxmlformats.org/officeDocument/2006/relationships/image" Target="../media/image135.wmf"/><Relationship Id="rId12" Type="http://schemas.openxmlformats.org/officeDocument/2006/relationships/oleObject" Target="../embeddings/oleObject18.bin"/><Relationship Id="rId2" Type="http://schemas.openxmlformats.org/officeDocument/2006/relationships/slideLayout" Target="../slideLayouts/slideLayout14.xml"/><Relationship Id="rId16" Type="http://schemas.openxmlformats.org/officeDocument/2006/relationships/hyperlink" Target="https://cpb-us-w2.wpmucdn.com/sites.udel.edu/dist/4/1563/files/2014/03/ColloidsTutorial_final-283hizw.pdf" TargetMode="External"/><Relationship Id="rId1" Type="http://schemas.openxmlformats.org/officeDocument/2006/relationships/vmlDrawing" Target="../drawings/vmlDrawing7.vml"/><Relationship Id="rId6" Type="http://schemas.openxmlformats.org/officeDocument/2006/relationships/oleObject" Target="../embeddings/oleObject15.bin"/><Relationship Id="rId11" Type="http://schemas.openxmlformats.org/officeDocument/2006/relationships/image" Target="../media/image137.wmf"/><Relationship Id="rId5" Type="http://schemas.openxmlformats.org/officeDocument/2006/relationships/image" Target="../media/image3.jpeg"/><Relationship Id="rId15" Type="http://schemas.openxmlformats.org/officeDocument/2006/relationships/image" Target="../media/image139.wmf"/><Relationship Id="rId10" Type="http://schemas.openxmlformats.org/officeDocument/2006/relationships/oleObject" Target="../embeddings/oleObject17.bin"/><Relationship Id="rId4" Type="http://schemas.openxmlformats.org/officeDocument/2006/relationships/image" Target="../media/image1.png"/><Relationship Id="rId9" Type="http://schemas.openxmlformats.org/officeDocument/2006/relationships/image" Target="../media/image136.wmf"/><Relationship Id="rId14" Type="http://schemas.openxmlformats.org/officeDocument/2006/relationships/oleObject" Target="../embeddings/oleObject19.bin"/></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12.xml"/><Relationship Id="rId4" Type="http://schemas.openxmlformats.org/officeDocument/2006/relationships/image" Target="../media/image140.pn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12.xml"/><Relationship Id="rId5" Type="http://schemas.openxmlformats.org/officeDocument/2006/relationships/hyperlink" Target="https://cpb-us-w2.wpmucdn.com/sites.udel.edu/dist/4/1563/files/2014/03/ColloidsTutorial_final-283hizw.pdf" TargetMode="External"/><Relationship Id="rId4" Type="http://schemas.openxmlformats.org/officeDocument/2006/relationships/image" Target="../media/image141.png"/></Relationships>
</file>

<file path=ppt/slides/_rels/slide48.xml.rels><?xml version="1.0" encoding="UTF-8" standalone="yes"?>
<Relationships xmlns="http://schemas.openxmlformats.org/package/2006/relationships"><Relationship Id="rId8" Type="http://schemas.openxmlformats.org/officeDocument/2006/relationships/image" Target="../media/image142.wmf"/><Relationship Id="rId3" Type="http://schemas.openxmlformats.org/officeDocument/2006/relationships/image" Target="../media/image3.jpeg"/><Relationship Id="rId7" Type="http://schemas.openxmlformats.org/officeDocument/2006/relationships/oleObject" Target="../embeddings/oleObject20.bin"/><Relationship Id="rId2" Type="http://schemas.openxmlformats.org/officeDocument/2006/relationships/slideLayout" Target="../slideLayouts/slideLayout12.xml"/><Relationship Id="rId1" Type="http://schemas.openxmlformats.org/officeDocument/2006/relationships/vmlDrawing" Target="../drawings/vmlDrawing8.vml"/><Relationship Id="rId6" Type="http://schemas.openxmlformats.org/officeDocument/2006/relationships/image" Target="../media/image143.png"/><Relationship Id="rId5" Type="http://schemas.openxmlformats.org/officeDocument/2006/relationships/hyperlink" Target="https://cpb-us-w2.wpmucdn.com/sites.udel.edu/dist/4/1563/files/2014/03/ColloidsTutorial_final-283hizw.pdf" TargetMode="External"/><Relationship Id="rId4" Type="http://schemas.openxmlformats.org/officeDocument/2006/relationships/image" Target="../media/image1.png"/><Relationship Id="rId9" Type="http://schemas.openxmlformats.org/officeDocument/2006/relationships/image" Target="../media/image144.png"/></Relationships>
</file>

<file path=ppt/slides/_rels/slide49.xml.rels><?xml version="1.0" encoding="UTF-8" standalone="yes"?>
<Relationships xmlns="http://schemas.openxmlformats.org/package/2006/relationships"><Relationship Id="rId8" Type="http://schemas.openxmlformats.org/officeDocument/2006/relationships/image" Target="../media/image1460.png"/><Relationship Id="rId3" Type="http://schemas.openxmlformats.org/officeDocument/2006/relationships/image" Target="../media/image1.png"/><Relationship Id="rId7" Type="http://schemas.openxmlformats.org/officeDocument/2006/relationships/image" Target="../media/image146.png"/><Relationship Id="rId2"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image" Target="../media/image1440.png"/><Relationship Id="rId5" Type="http://schemas.openxmlformats.org/officeDocument/2006/relationships/image" Target="../media/image145.png"/><Relationship Id="rId4" Type="http://schemas.openxmlformats.org/officeDocument/2006/relationships/hyperlink" Target="https://cpb-us-w2.wpmucdn.com/sites.udel.edu/dist/4/1563/files/2014/03/ColloidsTutorial_final-283hizw.pdf"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3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33.png"/><Relationship Id="rId5" Type="http://schemas.openxmlformats.org/officeDocument/2006/relationships/image" Target="../media/image147.png"/><Relationship Id="rId4" Type="http://schemas.openxmlformats.org/officeDocument/2006/relationships/image" Target="../media/image132.png"/></Relationships>
</file>

<file path=ppt/slides/_rels/slide5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51.wmf"/><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50.wmf"/><Relationship Id="rId5" Type="http://schemas.openxmlformats.org/officeDocument/2006/relationships/image" Target="../media/image149.wmf"/><Relationship Id="rId4" Type="http://schemas.openxmlformats.org/officeDocument/2006/relationships/image" Target="../media/image148.wmf"/></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8" Type="http://schemas.openxmlformats.org/officeDocument/2006/relationships/image" Target="../media/image155.png"/><Relationship Id="rId3" Type="http://schemas.openxmlformats.org/officeDocument/2006/relationships/image" Target="../media/image1.png"/><Relationship Id="rId7" Type="http://schemas.openxmlformats.org/officeDocument/2006/relationships/image" Target="../media/image154.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153.png"/><Relationship Id="rId5" Type="http://schemas.openxmlformats.org/officeDocument/2006/relationships/image" Target="../media/image152.png"/><Relationship Id="rId4" Type="http://schemas.openxmlformats.org/officeDocument/2006/relationships/image" Target="../media/image2.png"/><Relationship Id="rId9" Type="http://schemas.openxmlformats.org/officeDocument/2006/relationships/image" Target="../media/image156.png"/></Relationships>
</file>

<file path=ppt/slides/_rels/slide54.xml.rels><?xml version="1.0" encoding="UTF-8" standalone="yes"?>
<Relationships xmlns="http://schemas.openxmlformats.org/package/2006/relationships"><Relationship Id="rId8" Type="http://schemas.openxmlformats.org/officeDocument/2006/relationships/image" Target="../media/image158.png"/><Relationship Id="rId13" Type="http://schemas.openxmlformats.org/officeDocument/2006/relationships/image" Target="../media/image167.png"/><Relationship Id="rId3" Type="http://schemas.openxmlformats.org/officeDocument/2006/relationships/image" Target="../media/image1.png"/><Relationship Id="rId7" Type="http://schemas.openxmlformats.org/officeDocument/2006/relationships/image" Target="../media/image161.png"/><Relationship Id="rId12" Type="http://schemas.openxmlformats.org/officeDocument/2006/relationships/image" Target="../media/image166.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157.png"/><Relationship Id="rId11" Type="http://schemas.openxmlformats.org/officeDocument/2006/relationships/image" Target="../media/image160.png"/><Relationship Id="rId5" Type="http://schemas.openxmlformats.org/officeDocument/2006/relationships/image" Target="../media/image155.png"/><Relationship Id="rId10" Type="http://schemas.openxmlformats.org/officeDocument/2006/relationships/image" Target="../media/image164.png"/><Relationship Id="rId4" Type="http://schemas.openxmlformats.org/officeDocument/2006/relationships/image" Target="../media/image2.png"/><Relationship Id="rId9" Type="http://schemas.openxmlformats.org/officeDocument/2006/relationships/image" Target="../media/image159.png"/><Relationship Id="rId14" Type="http://schemas.openxmlformats.org/officeDocument/2006/relationships/image" Target="../media/image162.png"/></Relationships>
</file>

<file path=ppt/slides/_rels/slide55.xml.rels><?xml version="1.0" encoding="UTF-8" standalone="yes"?>
<Relationships xmlns="http://schemas.openxmlformats.org/package/2006/relationships"><Relationship Id="rId8" Type="http://schemas.openxmlformats.org/officeDocument/2006/relationships/image" Target="../media/image169.png"/><Relationship Id="rId3" Type="http://schemas.openxmlformats.org/officeDocument/2006/relationships/image" Target="../media/image1.png"/><Relationship Id="rId7" Type="http://schemas.openxmlformats.org/officeDocument/2006/relationships/image" Target="../media/image168.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165.png"/><Relationship Id="rId5" Type="http://schemas.openxmlformats.org/officeDocument/2006/relationships/image" Target="../media/image163.png"/><Relationship Id="rId4" Type="http://schemas.openxmlformats.org/officeDocument/2006/relationships/image" Target="../media/image2.png"/><Relationship Id="rId9" Type="http://schemas.openxmlformats.org/officeDocument/2006/relationships/image" Target="../media/image170.png"/></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72.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171.png"/><Relationship Id="rId5" Type="http://schemas.openxmlformats.org/officeDocument/2006/relationships/image" Target="../media/image156.png"/><Relationship Id="rId4" Type="http://schemas.openxmlformats.org/officeDocument/2006/relationships/image" Target="../media/image2.png"/></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8.xml.rels><?xml version="1.0" encoding="UTF-8" standalone="yes"?>
<Relationships xmlns="http://schemas.openxmlformats.org/package/2006/relationships"><Relationship Id="rId3" Type="http://schemas.openxmlformats.org/officeDocument/2006/relationships/hyperlink" Target="http://www.sasview.org/index.html" TargetMode="External"/><Relationship Id="rId2" Type="http://schemas.openxmlformats.org/officeDocument/2006/relationships/image" Target="../media/image173.png"/><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image" Target="../media/image3.jpeg"/></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12.xml"/><Relationship Id="rId5" Type="http://schemas.openxmlformats.org/officeDocument/2006/relationships/image" Target="../media/image174.png"/><Relationship Id="rId4" Type="http://schemas.openxmlformats.org/officeDocument/2006/relationships/hyperlink" Target="https://www.ncnr.nist.gov/programs/sans/data/red_anal.html"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3.jpe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12.xml"/><Relationship Id="rId5" Type="http://schemas.openxmlformats.org/officeDocument/2006/relationships/image" Target="../media/image175.png"/><Relationship Id="rId4" Type="http://schemas.openxmlformats.org/officeDocument/2006/relationships/hyperlink" Target="http://www.smallangles.net/sassie/SASSIE/SASSIE_HOME.html"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12.xml"/><Relationship Id="rId5" Type="http://schemas.openxmlformats.org/officeDocument/2006/relationships/image" Target="../media/image176.png"/><Relationship Id="rId4" Type="http://schemas.openxmlformats.org/officeDocument/2006/relationships/hyperlink" Target="http://www.embl-hamburg.de/biosaxs/software.html"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png"/><Relationship Id="rId7"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3.jpeg"/><Relationship Id="rId9"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1.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8.png"/><Relationship Id="rId7" Type="http://schemas.openxmlformats.org/officeDocument/2006/relationships/image" Target="../media/image29.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80.png"/><Relationship Id="rId5" Type="http://schemas.openxmlformats.org/officeDocument/2006/relationships/image" Target="../media/image3.jpeg"/><Relationship Id="rId10" Type="http://schemas.openxmlformats.org/officeDocument/2006/relationships/image" Target="../media/image22.png"/><Relationship Id="rId4" Type="http://schemas.openxmlformats.org/officeDocument/2006/relationships/image" Target="../media/image1.png"/><Relationship Id="rId9"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Grp="1" noChangeArrowheads="1"/>
          </p:cNvSpPr>
          <p:nvPr>
            <p:ph type="ctrTitle"/>
          </p:nvPr>
        </p:nvSpPr>
        <p:spPr>
          <a:xfrm>
            <a:off x="228600" y="968375"/>
            <a:ext cx="8763000" cy="1470025"/>
          </a:xfrm>
        </p:spPr>
        <p:txBody>
          <a:bodyPr/>
          <a:lstStyle/>
          <a:p>
            <a:pPr eaLnBrk="1" hangingPunct="1"/>
            <a:r>
              <a:rPr lang="en-US" altLang="en-US" sz="4000" b="1" dirty="0" smtClean="0">
                <a:solidFill>
                  <a:srgbClr val="3333FF"/>
                </a:solidFill>
              </a:rPr>
              <a:t>SANS data analysis:</a:t>
            </a:r>
            <a:br>
              <a:rPr lang="en-US" altLang="en-US" sz="4000" b="1" dirty="0" smtClean="0">
                <a:solidFill>
                  <a:srgbClr val="3333FF"/>
                </a:solidFill>
              </a:rPr>
            </a:br>
            <a:r>
              <a:rPr lang="en-US" altLang="en-US" sz="4000" b="1" dirty="0" smtClean="0">
                <a:solidFill>
                  <a:srgbClr val="3333FF"/>
                </a:solidFill>
              </a:rPr>
              <a:t>General rules and guidance</a:t>
            </a:r>
          </a:p>
        </p:txBody>
      </p:sp>
      <p:sp>
        <p:nvSpPr>
          <p:cNvPr id="2051" name="Text Box 4"/>
          <p:cNvSpPr txBox="1">
            <a:spLocks noChangeArrowheads="1"/>
          </p:cNvSpPr>
          <p:nvPr/>
        </p:nvSpPr>
        <p:spPr bwMode="auto">
          <a:xfrm>
            <a:off x="1362075" y="3232150"/>
            <a:ext cx="6604000" cy="2338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a:t>Yun Liu</a:t>
            </a:r>
          </a:p>
          <a:p>
            <a:pPr algn="ctr" eaLnBrk="1" hangingPunct="1">
              <a:spcBef>
                <a:spcPct val="0"/>
              </a:spcBef>
              <a:buFontTx/>
              <a:buNone/>
            </a:pPr>
            <a:endParaRPr lang="en-US" altLang="en-US" sz="2400"/>
          </a:p>
          <a:p>
            <a:pPr algn="ctr" eaLnBrk="1" hangingPunct="1">
              <a:spcBef>
                <a:spcPct val="0"/>
              </a:spcBef>
              <a:buFontTx/>
              <a:buNone/>
            </a:pPr>
            <a:r>
              <a:rPr lang="en-US" altLang="en-US" sz="1800"/>
              <a:t>( </a:t>
            </a:r>
            <a:r>
              <a:rPr lang="en-US" altLang="en-US" sz="1800">
                <a:hlinkClick r:id="rId3"/>
              </a:rPr>
              <a:t>yunliu@nist.gov</a:t>
            </a:r>
            <a:r>
              <a:rPr lang="en-US" altLang="en-US" sz="1800"/>
              <a:t>, </a:t>
            </a:r>
            <a:r>
              <a:rPr lang="en-US" altLang="en-US" sz="1800">
                <a:hlinkClick r:id="rId4"/>
              </a:rPr>
              <a:t>yunliu@udel.edu</a:t>
            </a:r>
            <a:r>
              <a:rPr lang="en-US" altLang="en-US" sz="1800"/>
              <a:t> )</a:t>
            </a:r>
          </a:p>
          <a:p>
            <a:pPr algn="ctr" eaLnBrk="1" hangingPunct="1">
              <a:spcBef>
                <a:spcPct val="0"/>
              </a:spcBef>
              <a:buFontTx/>
              <a:buNone/>
            </a:pPr>
            <a:endParaRPr lang="en-US" altLang="en-US" sz="1600">
              <a:latin typeface="Times New Roman" pitchFamily="18" charset="0"/>
            </a:endParaRPr>
          </a:p>
          <a:p>
            <a:pPr algn="ctr" eaLnBrk="1" hangingPunct="1">
              <a:spcBef>
                <a:spcPct val="0"/>
              </a:spcBef>
              <a:buFontTx/>
              <a:buNone/>
            </a:pPr>
            <a:r>
              <a:rPr lang="en-US" altLang="en-US" sz="1600">
                <a:latin typeface="Times New Roman" pitchFamily="18" charset="0"/>
              </a:rPr>
              <a:t>Center for Neutron Research</a:t>
            </a:r>
          </a:p>
          <a:p>
            <a:pPr algn="ctr" eaLnBrk="1" hangingPunct="1">
              <a:spcBef>
                <a:spcPct val="0"/>
              </a:spcBef>
              <a:buFontTx/>
              <a:buNone/>
            </a:pPr>
            <a:r>
              <a:rPr lang="en-US" altLang="en-US" sz="1600">
                <a:latin typeface="Times New Roman" pitchFamily="18" charset="0"/>
              </a:rPr>
              <a:t>National Institute of Standards and Technology (NIST) </a:t>
            </a:r>
          </a:p>
          <a:p>
            <a:pPr algn="ctr" eaLnBrk="1" hangingPunct="1">
              <a:spcBef>
                <a:spcPct val="0"/>
              </a:spcBef>
              <a:buFontTx/>
              <a:buNone/>
            </a:pPr>
            <a:endParaRPr lang="en-US" altLang="en-US" sz="1600">
              <a:latin typeface="Times New Roman" pitchFamily="18" charset="0"/>
            </a:endParaRPr>
          </a:p>
          <a:p>
            <a:pPr algn="ctr" eaLnBrk="1" hangingPunct="1">
              <a:spcBef>
                <a:spcPct val="0"/>
              </a:spcBef>
              <a:buFontTx/>
              <a:buNone/>
            </a:pPr>
            <a:r>
              <a:rPr lang="en-US" altLang="en-US" sz="1600">
                <a:latin typeface="Times New Roman" pitchFamily="18" charset="0"/>
              </a:rPr>
              <a:t>Chemical and Biomolecular Engineering Department, University of Delaware</a:t>
            </a:r>
          </a:p>
        </p:txBody>
      </p:sp>
      <p:sp>
        <p:nvSpPr>
          <p:cNvPr id="2052" name="Text Box 6"/>
          <p:cNvSpPr txBox="1">
            <a:spLocks noChangeArrowheads="1"/>
          </p:cNvSpPr>
          <p:nvPr/>
        </p:nvSpPr>
        <p:spPr bwMode="auto">
          <a:xfrm>
            <a:off x="2590800" y="6372997"/>
            <a:ext cx="450661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600" i="1" dirty="0" smtClean="0"/>
              <a:t>CHRNS Virtual Neutron School, February, 2021</a:t>
            </a:r>
            <a:endParaRPr lang="en-US" altLang="en-US" sz="1600" i="1" dirty="0"/>
          </a:p>
        </p:txBody>
      </p:sp>
      <p:pic>
        <p:nvPicPr>
          <p:cNvPr id="2053" name="Picture 6" descr="NCN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3716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74" name="Picture 2" descr="Center for High Resolution Neutron Scattering (CHRN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25941" y="107949"/>
            <a:ext cx="2465659" cy="6318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76200"/>
            <a:ext cx="8229600" cy="1143000"/>
          </a:xfrm>
        </p:spPr>
        <p:txBody>
          <a:bodyPr/>
          <a:lstStyle/>
          <a:p>
            <a:pPr eaLnBrk="1" hangingPunct="1"/>
            <a:r>
              <a:rPr lang="en-US" altLang="en-US" sz="2400" dirty="0" smtClean="0">
                <a:solidFill>
                  <a:srgbClr val="3333FF"/>
                </a:solidFill>
                <a:latin typeface="Times New Roman" pitchFamily="18" charset="0"/>
              </a:rPr>
              <a:t>Outline</a:t>
            </a:r>
          </a:p>
        </p:txBody>
      </p:sp>
      <p:sp>
        <p:nvSpPr>
          <p:cNvPr id="3075" name="Rectangle 3"/>
          <p:cNvSpPr>
            <a:spLocks noGrp="1" noChangeArrowheads="1"/>
          </p:cNvSpPr>
          <p:nvPr>
            <p:ph type="body" idx="1"/>
          </p:nvPr>
        </p:nvSpPr>
        <p:spPr>
          <a:xfrm>
            <a:off x="457200" y="1371600"/>
            <a:ext cx="8229600" cy="4525963"/>
          </a:xfrm>
        </p:spPr>
        <p:txBody>
          <a:bodyPr/>
          <a:lstStyle/>
          <a:p>
            <a:pPr marL="609600" indent="-609600" eaLnBrk="1" hangingPunct="1">
              <a:lnSpc>
                <a:spcPct val="90000"/>
              </a:lnSpc>
              <a:buFontTx/>
              <a:buAutoNum type="arabicPeriod"/>
            </a:pPr>
            <a:r>
              <a:rPr lang="en-US" altLang="en-US" sz="1800" dirty="0" smtClean="0">
                <a:solidFill>
                  <a:schemeClr val="accent1"/>
                </a:solidFill>
                <a:latin typeface="Times New Roman" panose="02020603050405020304" pitchFamily="18" charset="0"/>
                <a:cs typeface="Times New Roman" panose="02020603050405020304" pitchFamily="18" charset="0"/>
              </a:rPr>
              <a:t>Basic concepts for SANS</a:t>
            </a:r>
          </a:p>
          <a:p>
            <a:pPr marL="609600" indent="-609600" eaLnBrk="1" hangingPunct="1">
              <a:lnSpc>
                <a:spcPct val="90000"/>
              </a:lnSpc>
              <a:buFontTx/>
              <a:buAutoNum type="arabicPeriod"/>
            </a:pPr>
            <a:endParaRPr lang="en-US" altLang="en-US" sz="1800" dirty="0" smtClean="0">
              <a:latin typeface="Times New Roman" panose="02020603050405020304" pitchFamily="18" charset="0"/>
              <a:cs typeface="Times New Roman" panose="02020603050405020304" pitchFamily="18" charset="0"/>
            </a:endParaRPr>
          </a:p>
          <a:p>
            <a:pPr marL="609600" indent="-609600" eaLnBrk="1" hangingPunct="1">
              <a:lnSpc>
                <a:spcPct val="90000"/>
              </a:lnSpc>
              <a:buFontTx/>
              <a:buAutoNum type="arabicPeriod"/>
            </a:pPr>
            <a:r>
              <a:rPr lang="en-US" altLang="en-US" sz="1800" dirty="0" smtClean="0">
                <a:latin typeface="Times New Roman" panose="02020603050405020304" pitchFamily="18" charset="0"/>
                <a:cs typeface="Times New Roman" panose="02020603050405020304" pitchFamily="18" charset="0"/>
              </a:rPr>
              <a:t>General thoughts (or rules?) for the SANS data analysis</a:t>
            </a:r>
          </a:p>
          <a:p>
            <a:pPr marL="609600" indent="-609600" eaLnBrk="1" hangingPunct="1">
              <a:lnSpc>
                <a:spcPct val="90000"/>
              </a:lnSpc>
              <a:buFontTx/>
              <a:buAutoNum type="arabicPeriod"/>
            </a:pPr>
            <a:endParaRPr lang="en-US" altLang="en-US" sz="1800" dirty="0" smtClean="0">
              <a:latin typeface="Times New Roman" panose="02020603050405020304" pitchFamily="18" charset="0"/>
              <a:cs typeface="Times New Roman" panose="02020603050405020304" pitchFamily="18" charset="0"/>
            </a:endParaRPr>
          </a:p>
          <a:p>
            <a:pPr marL="609600" indent="-609600" eaLnBrk="1" hangingPunct="1">
              <a:lnSpc>
                <a:spcPct val="90000"/>
              </a:lnSpc>
              <a:buFontTx/>
              <a:buAutoNum type="arabicPeriod"/>
            </a:pPr>
            <a:r>
              <a:rPr lang="en-US" altLang="en-US" sz="1800" dirty="0" smtClean="0">
                <a:solidFill>
                  <a:schemeClr val="accent1"/>
                </a:solidFill>
                <a:latin typeface="Times New Roman" panose="02020603050405020304" pitchFamily="18" charset="0"/>
                <a:cs typeface="Times New Roman" panose="02020603050405020304" pitchFamily="18" charset="0"/>
              </a:rPr>
              <a:t>1D analysis: Shape independent analysis</a:t>
            </a:r>
          </a:p>
          <a:p>
            <a:pPr marL="609600" indent="-609600" eaLnBrk="1" hangingPunct="1">
              <a:lnSpc>
                <a:spcPct val="90000"/>
              </a:lnSpc>
              <a:buFontTx/>
              <a:buAutoNum type="arabicPeriod"/>
            </a:pPr>
            <a:endParaRPr lang="en-US" altLang="en-US" sz="1800" dirty="0" smtClean="0">
              <a:solidFill>
                <a:schemeClr val="accent1"/>
              </a:solidFill>
              <a:latin typeface="Times New Roman" panose="02020603050405020304" pitchFamily="18" charset="0"/>
              <a:cs typeface="Times New Roman" panose="02020603050405020304" pitchFamily="18" charset="0"/>
            </a:endParaRPr>
          </a:p>
          <a:p>
            <a:pPr marL="609600" indent="-609600" eaLnBrk="1" hangingPunct="1">
              <a:lnSpc>
                <a:spcPct val="90000"/>
              </a:lnSpc>
              <a:buFontTx/>
              <a:buAutoNum type="arabicPeriod"/>
            </a:pPr>
            <a:r>
              <a:rPr lang="en-US" altLang="en-US" sz="1800" dirty="0">
                <a:solidFill>
                  <a:schemeClr val="accent1"/>
                </a:solidFill>
                <a:latin typeface="Times New Roman" panose="02020603050405020304" pitchFamily="18" charset="0"/>
                <a:cs typeface="Times New Roman" panose="02020603050405020304" pitchFamily="18" charset="0"/>
              </a:rPr>
              <a:t>1D analysis: Shape </a:t>
            </a:r>
            <a:r>
              <a:rPr lang="en-US" altLang="en-US" sz="1800" dirty="0" smtClean="0">
                <a:solidFill>
                  <a:schemeClr val="accent1"/>
                </a:solidFill>
                <a:latin typeface="Times New Roman" panose="02020603050405020304" pitchFamily="18" charset="0"/>
                <a:cs typeface="Times New Roman" panose="02020603050405020304" pitchFamily="18" charset="0"/>
              </a:rPr>
              <a:t>dependent analysis (Form factor: P(Q)</a:t>
            </a:r>
          </a:p>
          <a:p>
            <a:pPr marL="609600" indent="-609600" eaLnBrk="1" hangingPunct="1">
              <a:lnSpc>
                <a:spcPct val="90000"/>
              </a:lnSpc>
              <a:buFontTx/>
              <a:buAutoNum type="arabicPeriod"/>
            </a:pPr>
            <a:endParaRPr lang="en-US" altLang="en-US" sz="1800" dirty="0" smtClean="0">
              <a:solidFill>
                <a:schemeClr val="accent1"/>
              </a:solidFill>
              <a:latin typeface="Times New Roman" panose="02020603050405020304" pitchFamily="18" charset="0"/>
              <a:cs typeface="Times New Roman" panose="02020603050405020304" pitchFamily="18" charset="0"/>
            </a:endParaRPr>
          </a:p>
          <a:p>
            <a:pPr marL="609600" indent="-609600" eaLnBrk="1" hangingPunct="1">
              <a:lnSpc>
                <a:spcPct val="90000"/>
              </a:lnSpc>
              <a:buFontTx/>
              <a:buAutoNum type="arabicPeriod"/>
            </a:pPr>
            <a:r>
              <a:rPr lang="en-US" altLang="en-US" sz="1800" dirty="0">
                <a:solidFill>
                  <a:schemeClr val="accent1"/>
                </a:solidFill>
                <a:latin typeface="Times New Roman" panose="02020603050405020304" pitchFamily="18" charset="0"/>
                <a:cs typeface="Times New Roman" panose="02020603050405020304" pitchFamily="18" charset="0"/>
              </a:rPr>
              <a:t>1D analysis: Inter-particle </a:t>
            </a:r>
            <a:r>
              <a:rPr lang="en-US" altLang="en-US" sz="1800" dirty="0" smtClean="0">
                <a:solidFill>
                  <a:schemeClr val="accent1"/>
                </a:solidFill>
                <a:latin typeface="Times New Roman" panose="02020603050405020304" pitchFamily="18" charset="0"/>
                <a:cs typeface="Times New Roman" panose="02020603050405020304" pitchFamily="18" charset="0"/>
              </a:rPr>
              <a:t>structure factor, S(Q) – Understand the interaction between particles</a:t>
            </a:r>
          </a:p>
          <a:p>
            <a:pPr marL="609600" indent="-609600" eaLnBrk="1" hangingPunct="1">
              <a:lnSpc>
                <a:spcPct val="90000"/>
              </a:lnSpc>
              <a:buFontTx/>
              <a:buAutoNum type="arabicPeriod"/>
            </a:pPr>
            <a:endParaRPr lang="en-US" altLang="en-US" sz="1800" dirty="0" smtClean="0">
              <a:solidFill>
                <a:schemeClr val="accent1"/>
              </a:solidFill>
              <a:latin typeface="Times New Roman" panose="02020603050405020304" pitchFamily="18" charset="0"/>
              <a:cs typeface="Times New Roman" panose="02020603050405020304" pitchFamily="18" charset="0"/>
            </a:endParaRPr>
          </a:p>
          <a:p>
            <a:pPr marL="609600" indent="-609600" eaLnBrk="1" hangingPunct="1">
              <a:lnSpc>
                <a:spcPct val="90000"/>
              </a:lnSpc>
              <a:buFontTx/>
              <a:buAutoNum type="arabicPeriod"/>
            </a:pPr>
            <a:r>
              <a:rPr lang="en-US" altLang="en-US" sz="1800" dirty="0" smtClean="0">
                <a:solidFill>
                  <a:schemeClr val="accent1"/>
                </a:solidFill>
                <a:latin typeface="Times New Roman" panose="02020603050405020304" pitchFamily="18" charset="0"/>
                <a:cs typeface="Times New Roman" panose="02020603050405020304" pitchFamily="18" charset="0"/>
              </a:rPr>
              <a:t>2D data analysis</a:t>
            </a:r>
          </a:p>
          <a:p>
            <a:pPr marL="609600" indent="-609600" eaLnBrk="1" hangingPunct="1">
              <a:lnSpc>
                <a:spcPct val="90000"/>
              </a:lnSpc>
              <a:buFontTx/>
              <a:buAutoNum type="arabicPeriod"/>
            </a:pPr>
            <a:endParaRPr lang="en-US" altLang="en-US" sz="1800" dirty="0">
              <a:solidFill>
                <a:schemeClr val="accent1"/>
              </a:solidFill>
              <a:latin typeface="Times New Roman" panose="02020603050405020304" pitchFamily="18" charset="0"/>
              <a:cs typeface="Times New Roman" panose="02020603050405020304" pitchFamily="18" charset="0"/>
            </a:endParaRPr>
          </a:p>
          <a:p>
            <a:pPr marL="609600" indent="-609600" eaLnBrk="1" hangingPunct="1">
              <a:lnSpc>
                <a:spcPct val="90000"/>
              </a:lnSpc>
              <a:buFontTx/>
              <a:buAutoNum type="arabicPeriod"/>
            </a:pPr>
            <a:r>
              <a:rPr lang="en-US" altLang="en-US" sz="1800" dirty="0" smtClean="0">
                <a:solidFill>
                  <a:schemeClr val="accent1"/>
                </a:solidFill>
                <a:latin typeface="Times New Roman" panose="02020603050405020304" pitchFamily="18" charset="0"/>
                <a:cs typeface="Times New Roman" panose="02020603050405020304" pitchFamily="18" charset="0"/>
              </a:rPr>
              <a:t>SANS analysis tools</a:t>
            </a:r>
            <a:endParaRPr lang="en-US" altLang="en-US" sz="1800" dirty="0">
              <a:solidFill>
                <a:schemeClr val="accent1"/>
              </a:solidFill>
              <a:latin typeface="Times New Roman" panose="02020603050405020304" pitchFamily="18" charset="0"/>
              <a:cs typeface="Times New Roman" panose="02020603050405020304" pitchFamily="18" charset="0"/>
            </a:endParaRPr>
          </a:p>
          <a:p>
            <a:pPr marL="609600" indent="-609600" eaLnBrk="1" hangingPunct="1">
              <a:lnSpc>
                <a:spcPct val="90000"/>
              </a:lnSpc>
              <a:buFontTx/>
              <a:buAutoNum type="arabicPeriod"/>
            </a:pPr>
            <a:endParaRPr lang="en-US" altLang="en-US" sz="1800" dirty="0" smtClean="0">
              <a:solidFill>
                <a:schemeClr val="accent1"/>
              </a:solidFill>
              <a:latin typeface="Times New Roman" panose="02020603050405020304" pitchFamily="18" charset="0"/>
              <a:cs typeface="Times New Roman" panose="02020603050405020304" pitchFamily="18" charset="0"/>
            </a:endParaRPr>
          </a:p>
          <a:p>
            <a:pPr marL="609600" indent="-609600" eaLnBrk="1" hangingPunct="1">
              <a:lnSpc>
                <a:spcPct val="90000"/>
              </a:lnSpc>
              <a:buFontTx/>
              <a:buAutoNum type="arabicPeriod"/>
            </a:pPr>
            <a:r>
              <a:rPr lang="en-US" altLang="en-US" sz="1800" dirty="0" smtClean="0">
                <a:solidFill>
                  <a:schemeClr val="accent1"/>
                </a:solidFill>
                <a:latin typeface="Times New Roman" panose="02020603050405020304" pitchFamily="18" charset="0"/>
                <a:cs typeface="Times New Roman" panose="02020603050405020304" pitchFamily="18" charset="0"/>
              </a:rPr>
              <a:t>Summary</a:t>
            </a:r>
          </a:p>
        </p:txBody>
      </p:sp>
      <p:sp>
        <p:nvSpPr>
          <p:cNvPr id="4" name="Line 11"/>
          <p:cNvSpPr>
            <a:spLocks noChangeShapeType="1"/>
          </p:cNvSpPr>
          <p:nvPr/>
        </p:nvSpPr>
        <p:spPr bwMode="auto">
          <a:xfrm>
            <a:off x="250825" y="981075"/>
            <a:ext cx="8642350"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5" name="Picture 6" descr="NCN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716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enter for High Resolution Neutron Scattering (CHR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5941" y="107949"/>
            <a:ext cx="2465659" cy="631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64113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579430" y="4087091"/>
            <a:ext cx="1066800" cy="2008909"/>
            <a:chOff x="1219200" y="1884218"/>
            <a:chExt cx="1066800" cy="2008909"/>
          </a:xfrm>
        </p:grpSpPr>
        <p:sp>
          <p:nvSpPr>
            <p:cNvPr id="3" name="Oval 2"/>
            <p:cNvSpPr/>
            <p:nvPr/>
          </p:nvSpPr>
          <p:spPr>
            <a:xfrm>
              <a:off x="1343891" y="2576945"/>
              <a:ext cx="180109" cy="19396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1496291" y="2826330"/>
              <a:ext cx="180109" cy="19396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1676400" y="2466111"/>
              <a:ext cx="180109" cy="19396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1316182" y="3200400"/>
              <a:ext cx="180109" cy="19396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1676400" y="3297382"/>
              <a:ext cx="180109" cy="19396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1995054" y="2452259"/>
              <a:ext cx="180109" cy="19396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1877290" y="2923309"/>
              <a:ext cx="180109" cy="19396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1849581" y="2092036"/>
              <a:ext cx="180109" cy="19396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1323109" y="2202872"/>
              <a:ext cx="180109" cy="19396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1219200" y="1884218"/>
              <a:ext cx="1066800" cy="200890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1828800" y="3519057"/>
              <a:ext cx="180109" cy="19396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0" name="TextBox 19"/>
          <p:cNvSpPr txBox="1"/>
          <p:nvPr/>
        </p:nvSpPr>
        <p:spPr>
          <a:xfrm>
            <a:off x="933123" y="3214230"/>
            <a:ext cx="2298130" cy="369332"/>
          </a:xfrm>
          <a:prstGeom prst="rect">
            <a:avLst/>
          </a:prstGeom>
          <a:noFill/>
        </p:spPr>
        <p:txBody>
          <a:bodyPr wrap="none" rtlCol="0">
            <a:spAutoFit/>
          </a:bodyPr>
          <a:lstStyle/>
          <a:p>
            <a:r>
              <a:rPr lang="en-US" dirty="0" smtClean="0"/>
              <a:t>Single scattering event</a:t>
            </a:r>
            <a:endParaRPr lang="en-US" dirty="0"/>
          </a:p>
        </p:txBody>
      </p:sp>
      <p:grpSp>
        <p:nvGrpSpPr>
          <p:cNvPr id="26" name="Group 25"/>
          <p:cNvGrpSpPr/>
          <p:nvPr/>
        </p:nvGrpSpPr>
        <p:grpSpPr>
          <a:xfrm>
            <a:off x="360218" y="4017816"/>
            <a:ext cx="3297382" cy="1281551"/>
            <a:chOff x="360218" y="2563113"/>
            <a:chExt cx="3297382" cy="1281551"/>
          </a:xfrm>
        </p:grpSpPr>
        <p:sp>
          <p:nvSpPr>
            <p:cNvPr id="21" name="Right Arrow 20"/>
            <p:cNvSpPr/>
            <p:nvPr/>
          </p:nvSpPr>
          <p:spPr>
            <a:xfrm>
              <a:off x="360218" y="3650695"/>
              <a:ext cx="1433957" cy="96982"/>
            </a:xfrm>
            <a:prstGeom prst="right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Explosion 2 22"/>
            <p:cNvSpPr/>
            <p:nvPr/>
          </p:nvSpPr>
          <p:spPr>
            <a:xfrm>
              <a:off x="1884230" y="3498300"/>
              <a:ext cx="346364" cy="346364"/>
            </a:xfrm>
            <a:prstGeom prst="irregularSeal2">
              <a:avLst/>
            </a:prstGeom>
            <a:gradFill>
              <a:gsLst>
                <a:gs pos="0">
                  <a:srgbClr val="FFF200">
                    <a:alpha val="50000"/>
                  </a:srgbClr>
                </a:gs>
                <a:gs pos="45000">
                  <a:srgbClr val="FF7A00"/>
                </a:gs>
                <a:gs pos="70000">
                  <a:srgbClr val="FF0300"/>
                </a:gs>
                <a:gs pos="100000">
                  <a:srgbClr val="4D0808"/>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ight Arrow 23"/>
            <p:cNvSpPr/>
            <p:nvPr/>
          </p:nvSpPr>
          <p:spPr>
            <a:xfrm rot="19480292">
              <a:off x="2147459" y="3068788"/>
              <a:ext cx="1433957" cy="96982"/>
            </a:xfrm>
            <a:prstGeom prst="right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3477426" y="2563113"/>
              <a:ext cx="180174" cy="207818"/>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6123760" y="4024748"/>
            <a:ext cx="1066800" cy="2008909"/>
            <a:chOff x="1219200" y="1884218"/>
            <a:chExt cx="1066800" cy="2008909"/>
          </a:xfrm>
        </p:grpSpPr>
        <p:sp>
          <p:nvSpPr>
            <p:cNvPr id="28" name="Oval 27"/>
            <p:cNvSpPr/>
            <p:nvPr/>
          </p:nvSpPr>
          <p:spPr>
            <a:xfrm>
              <a:off x="1343891" y="2576945"/>
              <a:ext cx="180109" cy="19396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1496291" y="2826330"/>
              <a:ext cx="180109" cy="19396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1676400" y="2466111"/>
              <a:ext cx="180109" cy="19396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1316182" y="3200400"/>
              <a:ext cx="180109" cy="19396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1676400" y="3297382"/>
              <a:ext cx="180109" cy="19396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1995054" y="2452259"/>
              <a:ext cx="180109" cy="19396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1877290" y="2923309"/>
              <a:ext cx="180109" cy="19396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1849581" y="2092036"/>
              <a:ext cx="180109" cy="19396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1323109" y="2202872"/>
              <a:ext cx="180109" cy="19396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1219200" y="1884218"/>
              <a:ext cx="1066800" cy="200890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1828800" y="3519057"/>
              <a:ext cx="180109" cy="19396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932269" y="4454269"/>
            <a:ext cx="3976320" cy="734287"/>
            <a:chOff x="4932269" y="2999566"/>
            <a:chExt cx="3976320" cy="734287"/>
          </a:xfrm>
        </p:grpSpPr>
        <p:sp>
          <p:nvSpPr>
            <p:cNvPr id="40" name="Right Arrow 39"/>
            <p:cNvSpPr/>
            <p:nvPr/>
          </p:nvSpPr>
          <p:spPr>
            <a:xfrm>
              <a:off x="4932269" y="3553708"/>
              <a:ext cx="1433957" cy="96982"/>
            </a:xfrm>
            <a:prstGeom prst="right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Explosion 2 40"/>
            <p:cNvSpPr/>
            <p:nvPr/>
          </p:nvSpPr>
          <p:spPr>
            <a:xfrm>
              <a:off x="6456281" y="3387489"/>
              <a:ext cx="346364" cy="346364"/>
            </a:xfrm>
            <a:prstGeom prst="irregularSeal2">
              <a:avLst/>
            </a:prstGeom>
            <a:gradFill>
              <a:gsLst>
                <a:gs pos="0">
                  <a:srgbClr val="FFF200">
                    <a:alpha val="50000"/>
                  </a:srgbClr>
                </a:gs>
                <a:gs pos="45000">
                  <a:srgbClr val="FF7A00"/>
                </a:gs>
                <a:gs pos="70000">
                  <a:srgbClr val="FF0300"/>
                </a:gs>
                <a:gs pos="100000">
                  <a:srgbClr val="4D0808"/>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ight Arrow 41"/>
            <p:cNvSpPr/>
            <p:nvPr/>
          </p:nvSpPr>
          <p:spPr>
            <a:xfrm rot="19480292" flipV="1">
              <a:off x="6836272" y="3376578"/>
              <a:ext cx="229613" cy="45719"/>
            </a:xfrm>
            <a:prstGeom prst="right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p:nvPr/>
          </p:nvSpPr>
          <p:spPr>
            <a:xfrm>
              <a:off x="8728415" y="3311291"/>
              <a:ext cx="180174" cy="207818"/>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Explosion 2 43"/>
            <p:cNvSpPr/>
            <p:nvPr/>
          </p:nvSpPr>
          <p:spPr>
            <a:xfrm>
              <a:off x="6986465" y="2999566"/>
              <a:ext cx="346364" cy="346364"/>
            </a:xfrm>
            <a:prstGeom prst="irregularSeal2">
              <a:avLst/>
            </a:prstGeom>
            <a:gradFill>
              <a:gsLst>
                <a:gs pos="0">
                  <a:srgbClr val="FFF200">
                    <a:alpha val="50000"/>
                  </a:srgbClr>
                </a:gs>
                <a:gs pos="45000">
                  <a:srgbClr val="FF7A00"/>
                </a:gs>
                <a:gs pos="70000">
                  <a:srgbClr val="FF0300"/>
                </a:gs>
                <a:gs pos="100000">
                  <a:srgbClr val="4D0808"/>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ight Arrow 44"/>
            <p:cNvSpPr/>
            <p:nvPr/>
          </p:nvSpPr>
          <p:spPr>
            <a:xfrm rot="685257">
              <a:off x="7239367" y="3179652"/>
              <a:ext cx="1433957" cy="96982"/>
            </a:xfrm>
            <a:prstGeom prst="right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7" name="TextBox 46"/>
          <p:cNvSpPr txBox="1"/>
          <p:nvPr/>
        </p:nvSpPr>
        <p:spPr>
          <a:xfrm>
            <a:off x="5431895" y="3241939"/>
            <a:ext cx="2540439" cy="369332"/>
          </a:xfrm>
          <a:prstGeom prst="rect">
            <a:avLst/>
          </a:prstGeom>
          <a:noFill/>
        </p:spPr>
        <p:txBody>
          <a:bodyPr wrap="none" rtlCol="0">
            <a:spAutoFit/>
          </a:bodyPr>
          <a:lstStyle/>
          <a:p>
            <a:r>
              <a:rPr lang="en-US" dirty="0" smtClean="0"/>
              <a:t>Multiple scattering effect</a:t>
            </a:r>
            <a:endParaRPr lang="en-US" dirty="0"/>
          </a:p>
        </p:txBody>
      </p:sp>
      <p:pic>
        <p:nvPicPr>
          <p:cNvPr id="50" name="Picture 6" descr="NCN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716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7" descr="ChELogo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0"/>
            <a:ext cx="198120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Line 48"/>
          <p:cNvSpPr>
            <a:spLocks noChangeShapeType="1"/>
          </p:cNvSpPr>
          <p:nvPr/>
        </p:nvSpPr>
        <p:spPr bwMode="auto">
          <a:xfrm>
            <a:off x="250825" y="914400"/>
            <a:ext cx="8642350"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Title 1"/>
          <p:cNvSpPr>
            <a:spLocks noGrp="1"/>
          </p:cNvSpPr>
          <p:nvPr>
            <p:ph type="title"/>
          </p:nvPr>
        </p:nvSpPr>
        <p:spPr>
          <a:xfrm>
            <a:off x="457200" y="0"/>
            <a:ext cx="8229600" cy="1143000"/>
          </a:xfrm>
        </p:spPr>
        <p:txBody>
          <a:bodyPr/>
          <a:lstStyle/>
          <a:p>
            <a:r>
              <a:rPr lang="en-US" altLang="en-US" sz="2400" dirty="0" smtClean="0">
                <a:solidFill>
                  <a:srgbClr val="3333FF"/>
                </a:solidFill>
                <a:latin typeface="Times New Roman" pitchFamily="18" charset="0"/>
              </a:rPr>
              <a:t>Personal thoughts # </a:t>
            </a:r>
            <a:r>
              <a:rPr lang="en-US" altLang="en-US" sz="2400" dirty="0">
                <a:solidFill>
                  <a:srgbClr val="3333FF"/>
                </a:solidFill>
                <a:latin typeface="Times New Roman" pitchFamily="18" charset="0"/>
              </a:rPr>
              <a:t>1</a:t>
            </a:r>
            <a:endParaRPr lang="en-US" sz="24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607381" y="1409460"/>
            <a:ext cx="6229269" cy="646331"/>
          </a:xfrm>
          <a:prstGeom prst="rect">
            <a:avLst/>
          </a:prstGeom>
          <a:noFill/>
        </p:spPr>
        <p:txBody>
          <a:bodyPr wrap="none" rtlCol="0">
            <a:spAutoFit/>
          </a:bodyPr>
          <a:lstStyle/>
          <a:p>
            <a:r>
              <a:rPr lang="en-US" dirty="0" smtClean="0"/>
              <a:t>1.Making the analysis easier</a:t>
            </a:r>
          </a:p>
          <a:p>
            <a:r>
              <a:rPr lang="en-US" dirty="0" smtClean="0"/>
              <a:t>Avoid multiple scattering effects for the coherent scattering.</a:t>
            </a:r>
          </a:p>
        </p:txBody>
      </p:sp>
      <p:sp>
        <p:nvSpPr>
          <p:cNvPr id="5" name="Rectangle 4"/>
          <p:cNvSpPr/>
          <p:nvPr/>
        </p:nvSpPr>
        <p:spPr>
          <a:xfrm>
            <a:off x="250825" y="2303507"/>
            <a:ext cx="8534400" cy="369332"/>
          </a:xfrm>
          <a:prstGeom prst="rect">
            <a:avLst/>
          </a:prstGeom>
        </p:spPr>
        <p:txBody>
          <a:bodyPr wrap="square">
            <a:spAutoFit/>
          </a:bodyPr>
          <a:lstStyle/>
          <a:p>
            <a:r>
              <a:rPr lang="en-US" dirty="0"/>
              <a:t>Coherent scattering contribution should be less than 10% of incident neutrons.</a:t>
            </a:r>
          </a:p>
        </p:txBody>
      </p:sp>
    </p:spTree>
    <p:extLst>
      <p:ext uri="{BB962C8B-B14F-4D97-AF65-F5344CB8AC3E}">
        <p14:creationId xmlns:p14="http://schemas.microsoft.com/office/powerpoint/2010/main" val="3270792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76200"/>
            <a:ext cx="8229600" cy="1143000"/>
          </a:xfrm>
        </p:spPr>
        <p:txBody>
          <a:bodyPr/>
          <a:lstStyle/>
          <a:p>
            <a:pPr eaLnBrk="1" hangingPunct="1"/>
            <a:r>
              <a:rPr lang="en-US" altLang="en-US" sz="2400" dirty="0">
                <a:solidFill>
                  <a:srgbClr val="3333FF"/>
                </a:solidFill>
                <a:latin typeface="Times New Roman" pitchFamily="18" charset="0"/>
              </a:rPr>
              <a:t>Personal thoughts # </a:t>
            </a:r>
            <a:r>
              <a:rPr lang="en-US" altLang="en-US" sz="2400" dirty="0" smtClean="0">
                <a:solidFill>
                  <a:srgbClr val="3333FF"/>
                </a:solidFill>
                <a:latin typeface="Times New Roman" pitchFamily="18" charset="0"/>
              </a:rPr>
              <a:t>2</a:t>
            </a:r>
          </a:p>
        </p:txBody>
      </p:sp>
      <p:sp>
        <p:nvSpPr>
          <p:cNvPr id="3075" name="Rectangle 3"/>
          <p:cNvSpPr>
            <a:spLocks noGrp="1" noChangeArrowheads="1"/>
          </p:cNvSpPr>
          <p:nvPr>
            <p:ph type="body" idx="1"/>
          </p:nvPr>
        </p:nvSpPr>
        <p:spPr>
          <a:xfrm>
            <a:off x="457200" y="1371600"/>
            <a:ext cx="8229600" cy="514351"/>
          </a:xfrm>
        </p:spPr>
        <p:txBody>
          <a:bodyPr/>
          <a:lstStyle/>
          <a:p>
            <a:pPr marL="0" indent="0" eaLnBrk="1" hangingPunct="1">
              <a:lnSpc>
                <a:spcPct val="90000"/>
              </a:lnSpc>
              <a:buNone/>
            </a:pPr>
            <a:r>
              <a:rPr lang="en-US" altLang="en-US" sz="1800" dirty="0">
                <a:latin typeface="Times New Roman" panose="02020603050405020304" pitchFamily="18" charset="0"/>
                <a:cs typeface="Times New Roman" panose="02020603050405020304" pitchFamily="18" charset="0"/>
              </a:rPr>
              <a:t>2</a:t>
            </a:r>
            <a:r>
              <a:rPr lang="en-US" altLang="en-US" sz="1800" dirty="0" smtClean="0">
                <a:latin typeface="Times New Roman" panose="02020603050405020304" pitchFamily="18" charset="0"/>
                <a:cs typeface="Times New Roman" panose="02020603050405020304" pitchFamily="18" charset="0"/>
              </a:rPr>
              <a:t>. Understand what you need to know.</a:t>
            </a:r>
          </a:p>
          <a:p>
            <a:pPr marL="0" indent="0" eaLnBrk="1" hangingPunct="1">
              <a:lnSpc>
                <a:spcPct val="90000"/>
              </a:lnSpc>
              <a:buNone/>
            </a:pPr>
            <a:endParaRPr lang="en-US" altLang="en-US" sz="1800" dirty="0" smtClean="0">
              <a:latin typeface="Times New Roman" panose="02020603050405020304" pitchFamily="18" charset="0"/>
              <a:cs typeface="Times New Roman" panose="02020603050405020304" pitchFamily="18" charset="0"/>
            </a:endParaRPr>
          </a:p>
          <a:p>
            <a:pPr marL="0" indent="0" eaLnBrk="1" hangingPunct="1">
              <a:lnSpc>
                <a:spcPct val="90000"/>
              </a:lnSpc>
              <a:buNone/>
            </a:pPr>
            <a:r>
              <a:rPr lang="en-US" altLang="en-US" sz="1800" dirty="0" smtClean="0">
                <a:latin typeface="Times New Roman" panose="02020603050405020304" pitchFamily="18" charset="0"/>
                <a:cs typeface="Times New Roman" panose="02020603050405020304" pitchFamily="18" charset="0"/>
              </a:rPr>
              <a:t>Choose the right model. </a:t>
            </a:r>
          </a:p>
          <a:p>
            <a:pPr marL="0" indent="0" eaLnBrk="1" hangingPunct="1">
              <a:lnSpc>
                <a:spcPct val="90000"/>
              </a:lnSpc>
              <a:buNone/>
            </a:pPr>
            <a:endParaRPr lang="en-US" altLang="en-US" sz="1800" dirty="0">
              <a:latin typeface="Times New Roman" panose="02020603050405020304" pitchFamily="18" charset="0"/>
              <a:cs typeface="Times New Roman" panose="02020603050405020304" pitchFamily="18" charset="0"/>
            </a:endParaRPr>
          </a:p>
          <a:p>
            <a:pPr marL="0" indent="0" eaLnBrk="1" hangingPunct="1">
              <a:lnSpc>
                <a:spcPct val="90000"/>
              </a:lnSpc>
              <a:buNone/>
            </a:pPr>
            <a:r>
              <a:rPr lang="en-US" altLang="en-US" sz="1800" dirty="0" smtClean="0">
                <a:latin typeface="Times New Roman" panose="02020603050405020304" pitchFamily="18" charset="0"/>
                <a:cs typeface="Times New Roman" panose="02020603050405020304" pitchFamily="18" charset="0"/>
              </a:rPr>
              <a:t>You may NOT need to fit everything of the SANS patterns</a:t>
            </a:r>
          </a:p>
        </p:txBody>
      </p:sp>
      <p:sp>
        <p:nvSpPr>
          <p:cNvPr id="4" name="Line 11"/>
          <p:cNvSpPr>
            <a:spLocks noChangeShapeType="1"/>
          </p:cNvSpPr>
          <p:nvPr/>
        </p:nvSpPr>
        <p:spPr bwMode="auto">
          <a:xfrm>
            <a:off x="250825" y="981075"/>
            <a:ext cx="8642350"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5" name="Picture 6" descr="NCN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716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enter for High Resolution Neutron Scattering (CHR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5941" y="107949"/>
            <a:ext cx="2465659" cy="63182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stretch>
            <a:fillRect/>
          </a:stretch>
        </p:blipFill>
        <p:spPr>
          <a:xfrm>
            <a:off x="437606" y="3352800"/>
            <a:ext cx="3214964" cy="2738438"/>
          </a:xfrm>
          <a:prstGeom prst="rect">
            <a:avLst/>
          </a:prstGeom>
        </p:spPr>
      </p:pic>
      <p:pic>
        <p:nvPicPr>
          <p:cNvPr id="3" name="Picture 2"/>
          <p:cNvPicPr>
            <a:picLocks noChangeAspect="1"/>
          </p:cNvPicPr>
          <p:nvPr/>
        </p:nvPicPr>
        <p:blipFill>
          <a:blip r:embed="rId6"/>
          <a:stretch>
            <a:fillRect/>
          </a:stretch>
        </p:blipFill>
        <p:spPr>
          <a:xfrm>
            <a:off x="4821297" y="3515678"/>
            <a:ext cx="3409287" cy="2590800"/>
          </a:xfrm>
          <a:prstGeom prst="rect">
            <a:avLst/>
          </a:prstGeom>
        </p:spPr>
      </p:pic>
      <p:sp>
        <p:nvSpPr>
          <p:cNvPr id="11" name="Flowchart: Direct Access Storage 10"/>
          <p:cNvSpPr/>
          <p:nvPr/>
        </p:nvSpPr>
        <p:spPr bwMode="auto">
          <a:xfrm>
            <a:off x="3300968" y="2038351"/>
            <a:ext cx="703203" cy="243129"/>
          </a:xfrm>
          <a:prstGeom prst="flowChartMagneticDrum">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pic>
        <p:nvPicPr>
          <p:cNvPr id="12" name="Picture 2" descr="File:Sphere - monochrome simple.sv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67200" y="1799669"/>
            <a:ext cx="648811" cy="64881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8"/>
          <a:stretch>
            <a:fillRect/>
          </a:stretch>
        </p:blipFill>
        <p:spPr>
          <a:xfrm>
            <a:off x="5451973" y="1824854"/>
            <a:ext cx="492347" cy="685800"/>
          </a:xfrm>
          <a:prstGeom prst="rect">
            <a:avLst/>
          </a:prstGeom>
        </p:spPr>
      </p:pic>
      <p:sp>
        <p:nvSpPr>
          <p:cNvPr id="9" name="TextBox 8"/>
          <p:cNvSpPr txBox="1"/>
          <p:nvPr/>
        </p:nvSpPr>
        <p:spPr>
          <a:xfrm>
            <a:off x="1524000" y="6400800"/>
            <a:ext cx="5938549" cy="369332"/>
          </a:xfrm>
          <a:prstGeom prst="rect">
            <a:avLst/>
          </a:prstGeom>
          <a:noFill/>
        </p:spPr>
        <p:txBody>
          <a:bodyPr wrap="none" rtlCol="0">
            <a:spAutoFit/>
          </a:bodyPr>
          <a:lstStyle/>
          <a:p>
            <a:r>
              <a:rPr lang="en-US" dirty="0" smtClean="0"/>
              <a:t>P. H. Gilbert, et al. Jour of Pharmaceutical Science, 2021</a:t>
            </a:r>
            <a:endParaRPr lang="en-US" dirty="0"/>
          </a:p>
        </p:txBody>
      </p:sp>
    </p:spTree>
    <p:extLst>
      <p:ext uri="{BB962C8B-B14F-4D97-AF65-F5344CB8AC3E}">
        <p14:creationId xmlns:p14="http://schemas.microsoft.com/office/powerpoint/2010/main" val="32090351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76200"/>
            <a:ext cx="8229600" cy="1143000"/>
          </a:xfrm>
        </p:spPr>
        <p:txBody>
          <a:bodyPr/>
          <a:lstStyle/>
          <a:p>
            <a:pPr eaLnBrk="1" hangingPunct="1"/>
            <a:r>
              <a:rPr lang="en-US" altLang="en-US" sz="2400" dirty="0">
                <a:solidFill>
                  <a:srgbClr val="3333FF"/>
                </a:solidFill>
                <a:latin typeface="Times New Roman" pitchFamily="18" charset="0"/>
              </a:rPr>
              <a:t>Personal thoughts # </a:t>
            </a:r>
            <a:r>
              <a:rPr lang="en-US" altLang="en-US" sz="2400" dirty="0" smtClean="0">
                <a:solidFill>
                  <a:srgbClr val="3333FF"/>
                </a:solidFill>
                <a:latin typeface="Times New Roman" pitchFamily="18" charset="0"/>
              </a:rPr>
              <a:t>3</a:t>
            </a:r>
          </a:p>
        </p:txBody>
      </p:sp>
      <p:sp>
        <p:nvSpPr>
          <p:cNvPr id="3075" name="Rectangle 3"/>
          <p:cNvSpPr>
            <a:spLocks noGrp="1" noChangeArrowheads="1"/>
          </p:cNvSpPr>
          <p:nvPr>
            <p:ph type="body" idx="1"/>
          </p:nvPr>
        </p:nvSpPr>
        <p:spPr>
          <a:xfrm>
            <a:off x="457200" y="1371600"/>
            <a:ext cx="8229600" cy="514351"/>
          </a:xfrm>
        </p:spPr>
        <p:txBody>
          <a:bodyPr/>
          <a:lstStyle/>
          <a:p>
            <a:pPr marL="0" indent="0" eaLnBrk="1" hangingPunct="1">
              <a:lnSpc>
                <a:spcPct val="90000"/>
              </a:lnSpc>
              <a:buNone/>
            </a:pPr>
            <a:r>
              <a:rPr lang="en-US" altLang="en-US" sz="1800" dirty="0">
                <a:latin typeface="Times New Roman" panose="02020603050405020304" pitchFamily="18" charset="0"/>
                <a:cs typeface="Times New Roman" panose="02020603050405020304" pitchFamily="18" charset="0"/>
              </a:rPr>
              <a:t>3</a:t>
            </a:r>
            <a:r>
              <a:rPr lang="en-US" altLang="en-US" sz="1800" dirty="0" smtClean="0">
                <a:latin typeface="Times New Roman" panose="02020603050405020304" pitchFamily="18" charset="0"/>
                <a:cs typeface="Times New Roman" panose="02020603050405020304" pitchFamily="18" charset="0"/>
              </a:rPr>
              <a:t>. For many cases, use other methods to find a model, and use SANS to find the values of the parameters for the model</a:t>
            </a:r>
          </a:p>
        </p:txBody>
      </p:sp>
      <p:sp>
        <p:nvSpPr>
          <p:cNvPr id="4" name="Line 11"/>
          <p:cNvSpPr>
            <a:spLocks noChangeShapeType="1"/>
          </p:cNvSpPr>
          <p:nvPr/>
        </p:nvSpPr>
        <p:spPr bwMode="auto">
          <a:xfrm>
            <a:off x="250825" y="981075"/>
            <a:ext cx="8642350"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5" name="Picture 6" descr="NCN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716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enter for High Resolution Neutron Scattering (CHR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5941" y="107949"/>
            <a:ext cx="2465659" cy="6318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a:stretch>
            <a:fillRect/>
          </a:stretch>
        </p:blipFill>
        <p:spPr>
          <a:xfrm>
            <a:off x="261711" y="3200400"/>
            <a:ext cx="3146920" cy="2566988"/>
          </a:xfrm>
          <a:prstGeom prst="rect">
            <a:avLst/>
          </a:prstGeom>
        </p:spPr>
      </p:pic>
      <p:pic>
        <p:nvPicPr>
          <p:cNvPr id="2" name="Picture 1"/>
          <p:cNvPicPr>
            <a:picLocks noChangeAspect="1"/>
          </p:cNvPicPr>
          <p:nvPr/>
        </p:nvPicPr>
        <p:blipFill>
          <a:blip r:embed="rId6"/>
          <a:stretch>
            <a:fillRect/>
          </a:stretch>
        </p:blipFill>
        <p:spPr>
          <a:xfrm>
            <a:off x="3962400" y="2357437"/>
            <a:ext cx="2200275" cy="1685925"/>
          </a:xfrm>
          <a:prstGeom prst="rect">
            <a:avLst/>
          </a:prstGeom>
        </p:spPr>
      </p:pic>
      <p:grpSp>
        <p:nvGrpSpPr>
          <p:cNvPr id="3" name="Group 2"/>
          <p:cNvGrpSpPr/>
          <p:nvPr/>
        </p:nvGrpSpPr>
        <p:grpSpPr>
          <a:xfrm>
            <a:off x="4050447" y="4419600"/>
            <a:ext cx="5024840" cy="2237961"/>
            <a:chOff x="4050447" y="4419600"/>
            <a:chExt cx="5024840" cy="2237961"/>
          </a:xfrm>
        </p:grpSpPr>
        <p:pic>
          <p:nvPicPr>
            <p:cNvPr id="9" name="Picture 2" descr="File:Sphere - monochrome simple.sv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81087" y="4771703"/>
              <a:ext cx="987425" cy="9874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8"/>
            <a:stretch>
              <a:fillRect/>
            </a:stretch>
          </p:blipFill>
          <p:spPr>
            <a:xfrm>
              <a:off x="4050447" y="4419600"/>
              <a:ext cx="2425777" cy="1996467"/>
            </a:xfrm>
            <a:prstGeom prst="rect">
              <a:avLst/>
            </a:prstGeom>
          </p:spPr>
        </p:pic>
        <p:sp>
          <p:nvSpPr>
            <p:cNvPr id="11" name="TextBox 10"/>
            <p:cNvSpPr txBox="1"/>
            <p:nvPr/>
          </p:nvSpPr>
          <p:spPr>
            <a:xfrm>
              <a:off x="6961036" y="5734231"/>
              <a:ext cx="2114251" cy="923330"/>
            </a:xfrm>
            <a:prstGeom prst="rect">
              <a:avLst/>
            </a:prstGeom>
            <a:noFill/>
          </p:spPr>
          <p:txBody>
            <a:bodyPr wrap="square" rtlCol="0">
              <a:spAutoFit/>
            </a:bodyPr>
            <a:lstStyle/>
            <a:p>
              <a:r>
                <a:rPr lang="en-US" dirty="0" smtClean="0"/>
                <a:t>Spherical particles with polydispersity</a:t>
              </a:r>
            </a:p>
            <a:p>
              <a:r>
                <a:rPr lang="en-US" dirty="0" smtClean="0"/>
                <a:t>       12.5 nm</a:t>
              </a:r>
              <a:endParaRPr lang="en-US" dirty="0"/>
            </a:p>
          </p:txBody>
        </p:sp>
        <mc:AlternateContent xmlns:mc="http://schemas.openxmlformats.org/markup-compatibility/2006" xmlns:a14="http://schemas.microsoft.com/office/drawing/2010/main">
          <mc:Choice Requires="a14">
            <p:sp>
              <p:nvSpPr>
                <p:cNvPr id="12" name="TextBox 11"/>
                <p:cNvSpPr txBox="1"/>
                <p:nvPr/>
              </p:nvSpPr>
              <p:spPr>
                <a:xfrm>
                  <a:off x="7315200" y="4507468"/>
                  <a:ext cx="110626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𝜒</m:t>
                            </m:r>
                          </m:e>
                          <m:sup>
                            <m:r>
                              <a:rPr lang="en-US" b="0" i="1" smtClean="0">
                                <a:latin typeface="Cambria Math" panose="02040503050406030204" pitchFamily="18" charset="0"/>
                              </a:rPr>
                              <m:t>2</m:t>
                            </m:r>
                          </m:sup>
                        </m:sSup>
                        <m:r>
                          <a:rPr lang="en-US" b="0" i="1" smtClean="0">
                            <a:latin typeface="Cambria Math" panose="02040503050406030204" pitchFamily="18" charset="0"/>
                          </a:rPr>
                          <m:t>=1.0</m:t>
                        </m:r>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7315200" y="4507468"/>
                  <a:ext cx="1106265" cy="369332"/>
                </a:xfrm>
                <a:prstGeom prst="rect">
                  <a:avLst/>
                </a:prstGeom>
                <a:blipFill rotWithShape="0">
                  <a:blip r:embed="rId9"/>
                  <a:stretch>
                    <a:fillRect b="-4918"/>
                  </a:stretch>
                </a:blipFill>
              </p:spPr>
              <p:txBody>
                <a:bodyPr/>
                <a:lstStyle/>
                <a:p>
                  <a:r>
                    <a:rPr lang="en-US">
                      <a:noFill/>
                    </a:rPr>
                    <a:t> </a:t>
                  </a:r>
                </a:p>
              </p:txBody>
            </p:sp>
          </mc:Fallback>
        </mc:AlternateContent>
      </p:grpSp>
    </p:spTree>
    <p:extLst>
      <p:ext uri="{BB962C8B-B14F-4D97-AF65-F5344CB8AC3E}">
        <p14:creationId xmlns:p14="http://schemas.microsoft.com/office/powerpoint/2010/main" val="3633427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76200"/>
            <a:ext cx="8229600" cy="1143000"/>
          </a:xfrm>
        </p:spPr>
        <p:txBody>
          <a:bodyPr/>
          <a:lstStyle/>
          <a:p>
            <a:pPr eaLnBrk="1" hangingPunct="1"/>
            <a:r>
              <a:rPr lang="en-US" altLang="en-US" sz="2400" dirty="0">
                <a:solidFill>
                  <a:srgbClr val="3333FF"/>
                </a:solidFill>
                <a:latin typeface="Times New Roman" pitchFamily="18" charset="0"/>
              </a:rPr>
              <a:t>Personal thoughts # </a:t>
            </a:r>
            <a:r>
              <a:rPr lang="en-US" altLang="en-US" sz="2400" dirty="0" smtClean="0">
                <a:solidFill>
                  <a:srgbClr val="3333FF"/>
                </a:solidFill>
                <a:latin typeface="Times New Roman" pitchFamily="18" charset="0"/>
              </a:rPr>
              <a:t>4</a:t>
            </a:r>
          </a:p>
        </p:txBody>
      </p:sp>
      <p:sp>
        <p:nvSpPr>
          <p:cNvPr id="3075" name="Rectangle 3"/>
          <p:cNvSpPr>
            <a:spLocks noGrp="1" noChangeArrowheads="1"/>
          </p:cNvSpPr>
          <p:nvPr>
            <p:ph type="body" idx="1"/>
          </p:nvPr>
        </p:nvSpPr>
        <p:spPr>
          <a:xfrm>
            <a:off x="457200" y="1371600"/>
            <a:ext cx="8229600" cy="514351"/>
          </a:xfrm>
        </p:spPr>
        <p:txBody>
          <a:bodyPr/>
          <a:lstStyle/>
          <a:p>
            <a:pPr marL="0" indent="0" eaLnBrk="1" hangingPunct="1">
              <a:lnSpc>
                <a:spcPct val="90000"/>
              </a:lnSpc>
              <a:buNone/>
            </a:pPr>
            <a:r>
              <a:rPr lang="en-US" altLang="en-US" sz="1800" dirty="0">
                <a:latin typeface="Times New Roman" panose="02020603050405020304" pitchFamily="18" charset="0"/>
                <a:cs typeface="Times New Roman" panose="02020603050405020304" pitchFamily="18" charset="0"/>
              </a:rPr>
              <a:t>4</a:t>
            </a:r>
            <a:r>
              <a:rPr lang="en-US" altLang="en-US" sz="1800" dirty="0" smtClean="0">
                <a:latin typeface="Times New Roman" panose="02020603050405020304" pitchFamily="18" charset="0"/>
                <a:cs typeface="Times New Roman" panose="02020603050405020304" pitchFamily="18" charset="0"/>
              </a:rPr>
              <a:t>. There may be multiple models that can fit the data equally well</a:t>
            </a:r>
          </a:p>
        </p:txBody>
      </p:sp>
      <p:sp>
        <p:nvSpPr>
          <p:cNvPr id="4" name="Line 11"/>
          <p:cNvSpPr>
            <a:spLocks noChangeShapeType="1"/>
          </p:cNvSpPr>
          <p:nvPr/>
        </p:nvSpPr>
        <p:spPr bwMode="auto">
          <a:xfrm>
            <a:off x="250825" y="981075"/>
            <a:ext cx="8642350"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5" name="Picture 6" descr="NCN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716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enter for High Resolution Neutron Scattering (CHR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5941" y="107949"/>
            <a:ext cx="2465659" cy="6318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a:stretch>
            <a:fillRect/>
          </a:stretch>
        </p:blipFill>
        <p:spPr>
          <a:xfrm>
            <a:off x="4050447" y="2124075"/>
            <a:ext cx="2337730" cy="1942379"/>
          </a:xfrm>
          <a:prstGeom prst="rect">
            <a:avLst/>
          </a:prstGeom>
        </p:spPr>
      </p:pic>
      <p:pic>
        <p:nvPicPr>
          <p:cNvPr id="6" name="Picture 5"/>
          <p:cNvPicPr>
            <a:picLocks noChangeAspect="1"/>
          </p:cNvPicPr>
          <p:nvPr/>
        </p:nvPicPr>
        <p:blipFill>
          <a:blip r:embed="rId6"/>
          <a:stretch>
            <a:fillRect/>
          </a:stretch>
        </p:blipFill>
        <p:spPr>
          <a:xfrm>
            <a:off x="261711" y="3200400"/>
            <a:ext cx="3146920" cy="2566988"/>
          </a:xfrm>
          <a:prstGeom prst="rect">
            <a:avLst/>
          </a:prstGeom>
        </p:spPr>
      </p:pic>
      <p:pic>
        <p:nvPicPr>
          <p:cNvPr id="8" name="Picture 7"/>
          <p:cNvPicPr>
            <a:picLocks noChangeAspect="1"/>
          </p:cNvPicPr>
          <p:nvPr/>
        </p:nvPicPr>
        <p:blipFill>
          <a:blip r:embed="rId7"/>
          <a:stretch>
            <a:fillRect/>
          </a:stretch>
        </p:blipFill>
        <p:spPr>
          <a:xfrm>
            <a:off x="7366102" y="2362200"/>
            <a:ext cx="785335" cy="1093909"/>
          </a:xfrm>
          <a:prstGeom prst="rect">
            <a:avLst/>
          </a:prstGeom>
        </p:spPr>
      </p:pic>
      <p:pic>
        <p:nvPicPr>
          <p:cNvPr id="12" name="Picture 2" descr="File:Sphere - monochrome simple.sv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81087" y="4771703"/>
            <a:ext cx="987425" cy="9874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9"/>
          <a:stretch>
            <a:fillRect/>
          </a:stretch>
        </p:blipFill>
        <p:spPr>
          <a:xfrm>
            <a:off x="4050447" y="4419600"/>
            <a:ext cx="2425777" cy="1996467"/>
          </a:xfrm>
          <a:prstGeom prst="rect">
            <a:avLst/>
          </a:prstGeom>
        </p:spPr>
      </p:pic>
      <p:sp>
        <p:nvSpPr>
          <p:cNvPr id="10" name="TextBox 9"/>
          <p:cNvSpPr txBox="1"/>
          <p:nvPr/>
        </p:nvSpPr>
        <p:spPr>
          <a:xfrm>
            <a:off x="7162800" y="3733800"/>
            <a:ext cx="1826141" cy="646331"/>
          </a:xfrm>
          <a:prstGeom prst="rect">
            <a:avLst/>
          </a:prstGeom>
          <a:noFill/>
        </p:spPr>
        <p:txBody>
          <a:bodyPr wrap="none" rtlCol="0">
            <a:spAutoFit/>
          </a:bodyPr>
          <a:lstStyle/>
          <a:p>
            <a:r>
              <a:rPr lang="en-US" dirty="0" err="1" smtClean="0"/>
              <a:t>Prolate</a:t>
            </a:r>
            <a:r>
              <a:rPr lang="en-US" dirty="0" smtClean="0"/>
              <a:t> sphere</a:t>
            </a:r>
          </a:p>
          <a:p>
            <a:r>
              <a:rPr lang="en-US" dirty="0" smtClean="0"/>
              <a:t>20 x 10 x 10 nm</a:t>
            </a:r>
            <a:endParaRPr lang="en-US" dirty="0"/>
          </a:p>
        </p:txBody>
      </p:sp>
      <mc:AlternateContent xmlns:mc="http://schemas.openxmlformats.org/markup-compatibility/2006" xmlns:a14="http://schemas.microsoft.com/office/drawing/2010/main">
        <mc:Choice Requires="a14">
          <p:sp>
            <p:nvSpPr>
              <p:cNvPr id="11" name="TextBox 10"/>
              <p:cNvSpPr txBox="1"/>
              <p:nvPr/>
            </p:nvSpPr>
            <p:spPr>
              <a:xfrm>
                <a:off x="7162800" y="1951075"/>
                <a:ext cx="110626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𝜒</m:t>
                          </m:r>
                        </m:e>
                        <m:sup>
                          <m:r>
                            <a:rPr lang="en-US" b="0" i="1" smtClean="0">
                              <a:latin typeface="Cambria Math" panose="02040503050406030204" pitchFamily="18" charset="0"/>
                            </a:rPr>
                            <m:t>2</m:t>
                          </m:r>
                        </m:sup>
                      </m:sSup>
                      <m:r>
                        <a:rPr lang="en-US" b="0" i="1" smtClean="0">
                          <a:latin typeface="Cambria Math" panose="02040503050406030204" pitchFamily="18" charset="0"/>
                        </a:rPr>
                        <m:t>=0.9</m:t>
                      </m:r>
                    </m:oMath>
                  </m:oMathPara>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7162800" y="1951075"/>
                <a:ext cx="1106265" cy="369332"/>
              </a:xfrm>
              <a:prstGeom prst="rect">
                <a:avLst/>
              </a:prstGeom>
              <a:blipFill rotWithShape="0">
                <a:blip r:embed="rId10"/>
                <a:stretch>
                  <a:fillRect b="-4918"/>
                </a:stretch>
              </a:blipFill>
            </p:spPr>
            <p:txBody>
              <a:bodyPr/>
              <a:lstStyle/>
              <a:p>
                <a:r>
                  <a:rPr lang="en-US">
                    <a:noFill/>
                  </a:rPr>
                  <a:t> </a:t>
                </a:r>
              </a:p>
            </p:txBody>
          </p:sp>
        </mc:Fallback>
      </mc:AlternateContent>
      <p:sp>
        <p:nvSpPr>
          <p:cNvPr id="16" name="TextBox 15"/>
          <p:cNvSpPr txBox="1"/>
          <p:nvPr/>
        </p:nvSpPr>
        <p:spPr>
          <a:xfrm>
            <a:off x="6961036" y="5734231"/>
            <a:ext cx="2114251" cy="923330"/>
          </a:xfrm>
          <a:prstGeom prst="rect">
            <a:avLst/>
          </a:prstGeom>
          <a:noFill/>
        </p:spPr>
        <p:txBody>
          <a:bodyPr wrap="square" rtlCol="0">
            <a:spAutoFit/>
          </a:bodyPr>
          <a:lstStyle/>
          <a:p>
            <a:r>
              <a:rPr lang="en-US" dirty="0" smtClean="0"/>
              <a:t>Spherical particles with polydispersity</a:t>
            </a:r>
          </a:p>
          <a:p>
            <a:r>
              <a:rPr lang="en-US" dirty="0" smtClean="0"/>
              <a:t>       12.5 nm</a:t>
            </a:r>
            <a:endParaRPr lang="en-US" dirty="0"/>
          </a:p>
        </p:txBody>
      </p:sp>
      <mc:AlternateContent xmlns:mc="http://schemas.openxmlformats.org/markup-compatibility/2006" xmlns:a14="http://schemas.microsoft.com/office/drawing/2010/main">
        <mc:Choice Requires="a14">
          <p:sp>
            <p:nvSpPr>
              <p:cNvPr id="17" name="TextBox 16"/>
              <p:cNvSpPr txBox="1"/>
              <p:nvPr/>
            </p:nvSpPr>
            <p:spPr>
              <a:xfrm>
                <a:off x="7315200" y="4507468"/>
                <a:ext cx="110626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𝜒</m:t>
                          </m:r>
                        </m:e>
                        <m:sup>
                          <m:r>
                            <a:rPr lang="en-US" b="0" i="1" smtClean="0">
                              <a:latin typeface="Cambria Math" panose="02040503050406030204" pitchFamily="18" charset="0"/>
                            </a:rPr>
                            <m:t>2</m:t>
                          </m:r>
                        </m:sup>
                      </m:sSup>
                      <m:r>
                        <a:rPr lang="en-US" b="0" i="1" smtClean="0">
                          <a:latin typeface="Cambria Math" panose="02040503050406030204" pitchFamily="18" charset="0"/>
                        </a:rPr>
                        <m:t>=1.0</m:t>
                      </m:r>
                    </m:oMath>
                  </m:oMathPara>
                </a14:m>
                <a:endParaRPr 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7315200" y="4507468"/>
                <a:ext cx="1106265" cy="369332"/>
              </a:xfrm>
              <a:prstGeom prst="rect">
                <a:avLst/>
              </a:prstGeom>
              <a:blipFill rotWithShape="0">
                <a:blip r:embed="rId11"/>
                <a:stretch>
                  <a:fillRect b="-4918"/>
                </a:stretch>
              </a:blipFill>
            </p:spPr>
            <p:txBody>
              <a:bodyPr/>
              <a:lstStyle/>
              <a:p>
                <a:r>
                  <a:rPr lang="en-US">
                    <a:noFill/>
                  </a:rPr>
                  <a:t> </a:t>
                </a:r>
              </a:p>
            </p:txBody>
          </p:sp>
        </mc:Fallback>
      </mc:AlternateContent>
    </p:spTree>
    <p:extLst>
      <p:ext uri="{BB962C8B-B14F-4D97-AF65-F5344CB8AC3E}">
        <p14:creationId xmlns:p14="http://schemas.microsoft.com/office/powerpoint/2010/main" val="7868505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4600336" y="4721437"/>
            <a:ext cx="2619375" cy="1966610"/>
          </a:xfrm>
          <a:prstGeom prst="rect">
            <a:avLst/>
          </a:prstGeom>
        </p:spPr>
      </p:pic>
      <p:sp>
        <p:nvSpPr>
          <p:cNvPr id="3074" name="Rectangle 2"/>
          <p:cNvSpPr>
            <a:spLocks noGrp="1" noChangeArrowheads="1"/>
          </p:cNvSpPr>
          <p:nvPr>
            <p:ph type="title"/>
          </p:nvPr>
        </p:nvSpPr>
        <p:spPr>
          <a:xfrm>
            <a:off x="457200" y="76200"/>
            <a:ext cx="8229600" cy="1143000"/>
          </a:xfrm>
        </p:spPr>
        <p:txBody>
          <a:bodyPr/>
          <a:lstStyle/>
          <a:p>
            <a:pPr eaLnBrk="1" hangingPunct="1"/>
            <a:r>
              <a:rPr lang="en-US" altLang="en-US" sz="2400" dirty="0">
                <a:solidFill>
                  <a:srgbClr val="3333FF"/>
                </a:solidFill>
                <a:latin typeface="Times New Roman" pitchFamily="18" charset="0"/>
              </a:rPr>
              <a:t>Personal thoughts # </a:t>
            </a:r>
            <a:r>
              <a:rPr lang="en-US" altLang="en-US" sz="2400" dirty="0" smtClean="0">
                <a:solidFill>
                  <a:srgbClr val="3333FF"/>
                </a:solidFill>
                <a:latin typeface="Times New Roman" pitchFamily="18" charset="0"/>
              </a:rPr>
              <a:t>5</a:t>
            </a:r>
          </a:p>
        </p:txBody>
      </p:sp>
      <p:sp>
        <p:nvSpPr>
          <p:cNvPr id="3075" name="Rectangle 3"/>
          <p:cNvSpPr>
            <a:spLocks noGrp="1" noChangeArrowheads="1"/>
          </p:cNvSpPr>
          <p:nvPr>
            <p:ph type="body" idx="1"/>
          </p:nvPr>
        </p:nvSpPr>
        <p:spPr>
          <a:xfrm>
            <a:off x="457200" y="1371600"/>
            <a:ext cx="8229600" cy="514351"/>
          </a:xfrm>
        </p:spPr>
        <p:txBody>
          <a:bodyPr/>
          <a:lstStyle/>
          <a:p>
            <a:pPr marL="0" indent="0" eaLnBrk="1" hangingPunct="1">
              <a:lnSpc>
                <a:spcPct val="90000"/>
              </a:lnSpc>
              <a:buNone/>
            </a:pPr>
            <a:r>
              <a:rPr lang="en-US" altLang="en-US" sz="1800" dirty="0">
                <a:latin typeface="Times New Roman" panose="02020603050405020304" pitchFamily="18" charset="0"/>
                <a:cs typeface="Times New Roman" panose="02020603050405020304" pitchFamily="18" charset="0"/>
              </a:rPr>
              <a:t>5</a:t>
            </a:r>
            <a:r>
              <a:rPr lang="en-US" altLang="en-US" sz="1800" dirty="0" smtClean="0">
                <a:latin typeface="Times New Roman" panose="02020603050405020304" pitchFamily="18" charset="0"/>
                <a:cs typeface="Times New Roman" panose="02020603050405020304" pitchFamily="18" charset="0"/>
              </a:rPr>
              <a:t>. Understand the limitations of the data and theoretical models</a:t>
            </a:r>
          </a:p>
        </p:txBody>
      </p:sp>
      <p:sp>
        <p:nvSpPr>
          <p:cNvPr id="4" name="Line 11"/>
          <p:cNvSpPr>
            <a:spLocks noChangeShapeType="1"/>
          </p:cNvSpPr>
          <p:nvPr/>
        </p:nvSpPr>
        <p:spPr bwMode="auto">
          <a:xfrm>
            <a:off x="250825" y="981075"/>
            <a:ext cx="8642350"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5" name="Picture 6" descr="NCN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716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enter for High Resolution Neutron Scattering (CHRN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5941" y="107949"/>
            <a:ext cx="2465659" cy="6318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6"/>
          <a:stretch>
            <a:fillRect/>
          </a:stretch>
        </p:blipFill>
        <p:spPr>
          <a:xfrm>
            <a:off x="152400" y="2124075"/>
            <a:ext cx="3294050" cy="1964134"/>
          </a:xfrm>
          <a:prstGeom prst="rect">
            <a:avLst/>
          </a:prstGeom>
        </p:spPr>
      </p:pic>
      <p:pic>
        <p:nvPicPr>
          <p:cNvPr id="6" name="Picture 5"/>
          <p:cNvPicPr>
            <a:picLocks noChangeAspect="1"/>
          </p:cNvPicPr>
          <p:nvPr/>
        </p:nvPicPr>
        <p:blipFill>
          <a:blip r:embed="rId7"/>
          <a:stretch>
            <a:fillRect/>
          </a:stretch>
        </p:blipFill>
        <p:spPr>
          <a:xfrm>
            <a:off x="3685589" y="1872666"/>
            <a:ext cx="3048000" cy="2331401"/>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6972728" y="2344451"/>
                <a:ext cx="1790875" cy="56707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𝑅</m:t>
                          </m:r>
                        </m:e>
                        <m:sub>
                          <m:r>
                            <a:rPr lang="en-US" sz="1400" b="0" i="1" smtClean="0">
                              <a:latin typeface="Cambria Math" panose="02040503050406030204" pitchFamily="18" charset="0"/>
                            </a:rPr>
                            <m:t>𝑔</m:t>
                          </m:r>
                        </m:sub>
                      </m:sSub>
                      <m:r>
                        <a:rPr lang="en-US" sz="1400" b="0" i="1" smtClean="0">
                          <a:latin typeface="Cambria Math" panose="02040503050406030204" pitchFamily="18" charset="0"/>
                        </a:rPr>
                        <m:t>=516</m:t>
                      </m:r>
                      <m:r>
                        <a:rPr lang="en-US" sz="1400" b="0" i="1" smtClean="0">
                          <a:latin typeface="Cambria Math" panose="02040503050406030204" pitchFamily="18" charset="0"/>
                          <a:ea typeface="Cambria Math" panose="02040503050406030204" pitchFamily="18" charset="0"/>
                        </a:rPr>
                        <m:t>±17</m:t>
                      </m:r>
                      <m:r>
                        <a:rPr lang="en-US" sz="1400" b="0" i="1" smtClean="0">
                          <a:latin typeface="Cambria Math" panose="02040503050406030204" pitchFamily="18" charset="0"/>
                        </a:rPr>
                        <m:t> Å</m:t>
                      </m:r>
                    </m:oMath>
                  </m:oMathPara>
                </a14:m>
                <a:endParaRPr lang="en-US" sz="1400" dirty="0" smtClean="0"/>
              </a:p>
              <a:p>
                <a:r>
                  <a:rPr lang="en-US" sz="1400" dirty="0" smtClean="0"/>
                  <a:t>0.001</a:t>
                </a:r>
                <a:r>
                  <a:rPr lang="en-US" sz="1400" dirty="0"/>
                  <a:t> </a:t>
                </a:r>
                <a14:m>
                  <m:oMath xmlns:m="http://schemas.openxmlformats.org/officeDocument/2006/math">
                    <m:r>
                      <a:rPr lang="en-US" sz="1400" i="1">
                        <a:latin typeface="Cambria Math" panose="02040503050406030204" pitchFamily="18" charset="0"/>
                      </a:rPr>
                      <m:t>Å </m:t>
                    </m:r>
                  </m:oMath>
                </a14:m>
                <a:r>
                  <a:rPr lang="en-US" sz="1400" dirty="0" smtClean="0"/>
                  <a:t>&lt;Q&lt;0.003</a:t>
                </a:r>
                <a:r>
                  <a:rPr lang="en-US" sz="1400" dirty="0"/>
                  <a:t> </a:t>
                </a:r>
                <a14:m>
                  <m:oMath xmlns:m="http://schemas.openxmlformats.org/officeDocument/2006/math">
                    <m:r>
                      <a:rPr lang="en-US" sz="1400" i="1">
                        <a:latin typeface="Cambria Math" panose="02040503050406030204" pitchFamily="18" charset="0"/>
                      </a:rPr>
                      <m:t>Å</m:t>
                    </m:r>
                  </m:oMath>
                </a14:m>
                <a:endParaRPr lang="en-US" sz="1400" dirty="0"/>
              </a:p>
            </p:txBody>
          </p:sp>
        </mc:Choice>
        <mc:Fallback xmlns="">
          <p:sp>
            <p:nvSpPr>
              <p:cNvPr id="8" name="TextBox 7"/>
              <p:cNvSpPr txBox="1">
                <a:spLocks noRot="1" noChangeAspect="1" noMove="1" noResize="1" noEditPoints="1" noAdjustHandles="1" noChangeArrowheads="1" noChangeShapeType="1" noTextEdit="1"/>
              </p:cNvSpPr>
              <p:nvPr/>
            </p:nvSpPr>
            <p:spPr>
              <a:xfrm>
                <a:off x="6972728" y="2344451"/>
                <a:ext cx="1790875" cy="567078"/>
              </a:xfrm>
              <a:prstGeom prst="rect">
                <a:avLst/>
              </a:prstGeom>
              <a:blipFill rotWithShape="0">
                <a:blip r:embed="rId8"/>
                <a:stretch>
                  <a:fillRect l="-1020" b="-10753"/>
                </a:stretch>
              </a:blipFill>
            </p:spPr>
            <p:txBody>
              <a:bodyPr/>
              <a:lstStyle/>
              <a:p>
                <a:r>
                  <a:rPr lang="en-US">
                    <a:noFill/>
                  </a:rPr>
                  <a:t> </a:t>
                </a:r>
              </a:p>
            </p:txBody>
          </p:sp>
        </mc:Fallback>
      </mc:AlternateContent>
      <p:pic>
        <p:nvPicPr>
          <p:cNvPr id="9" name="Picture 8"/>
          <p:cNvPicPr>
            <a:picLocks noChangeAspect="1"/>
          </p:cNvPicPr>
          <p:nvPr/>
        </p:nvPicPr>
        <p:blipFill>
          <a:blip r:embed="rId9"/>
          <a:stretch>
            <a:fillRect/>
          </a:stretch>
        </p:blipFill>
        <p:spPr>
          <a:xfrm>
            <a:off x="28303" y="4552286"/>
            <a:ext cx="2841609" cy="2135761"/>
          </a:xfrm>
          <a:prstGeom prst="rect">
            <a:avLst/>
          </a:prstGeom>
        </p:spPr>
      </p:pic>
      <mc:AlternateContent xmlns:mc="http://schemas.openxmlformats.org/markup-compatibility/2006" xmlns:a14="http://schemas.microsoft.com/office/drawing/2010/main">
        <mc:Choice Requires="a14">
          <p:sp>
            <p:nvSpPr>
              <p:cNvPr id="12" name="TextBox 11"/>
              <p:cNvSpPr txBox="1"/>
              <p:nvPr/>
            </p:nvSpPr>
            <p:spPr>
              <a:xfrm>
                <a:off x="2837255" y="5029543"/>
                <a:ext cx="1790875" cy="56707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𝑅</m:t>
                          </m:r>
                        </m:e>
                        <m:sub>
                          <m:r>
                            <a:rPr lang="en-US" sz="1400" b="0" i="1" smtClean="0">
                              <a:latin typeface="Cambria Math" panose="02040503050406030204" pitchFamily="18" charset="0"/>
                            </a:rPr>
                            <m:t>𝑔</m:t>
                          </m:r>
                        </m:sub>
                      </m:sSub>
                      <m:r>
                        <a:rPr lang="en-US" sz="1400" b="0" i="1" smtClean="0">
                          <a:latin typeface="Cambria Math" panose="02040503050406030204" pitchFamily="18" charset="0"/>
                        </a:rPr>
                        <m:t>=347 </m:t>
                      </m:r>
                      <m:r>
                        <a:rPr lang="en-US" sz="1400" b="0" i="1" smtClean="0">
                          <a:latin typeface="Cambria Math" panose="02040503050406030204" pitchFamily="18" charset="0"/>
                          <a:ea typeface="Cambria Math" panose="02040503050406030204" pitchFamily="18" charset="0"/>
                        </a:rPr>
                        <m:t>±99</m:t>
                      </m:r>
                      <m:r>
                        <a:rPr lang="en-US" sz="1400" b="0" i="1" smtClean="0">
                          <a:latin typeface="Cambria Math" panose="02040503050406030204" pitchFamily="18" charset="0"/>
                        </a:rPr>
                        <m:t> Å</m:t>
                      </m:r>
                    </m:oMath>
                  </m:oMathPara>
                </a14:m>
                <a:endParaRPr lang="en-US" sz="1400" dirty="0" smtClean="0"/>
              </a:p>
              <a:p>
                <a:r>
                  <a:rPr lang="en-US" sz="1400" dirty="0" smtClean="0"/>
                  <a:t>0.001</a:t>
                </a:r>
                <a:r>
                  <a:rPr lang="en-US" sz="1400" dirty="0"/>
                  <a:t> </a:t>
                </a:r>
                <a14:m>
                  <m:oMath xmlns:m="http://schemas.openxmlformats.org/officeDocument/2006/math">
                    <m:r>
                      <a:rPr lang="en-US" sz="1400" i="1">
                        <a:latin typeface="Cambria Math" panose="02040503050406030204" pitchFamily="18" charset="0"/>
                      </a:rPr>
                      <m:t>Å </m:t>
                    </m:r>
                  </m:oMath>
                </a14:m>
                <a:r>
                  <a:rPr lang="en-US" sz="1400" dirty="0" smtClean="0"/>
                  <a:t>&lt;Q&lt;0.003</a:t>
                </a:r>
                <a:r>
                  <a:rPr lang="en-US" sz="1400" dirty="0"/>
                  <a:t> </a:t>
                </a:r>
                <a14:m>
                  <m:oMath xmlns:m="http://schemas.openxmlformats.org/officeDocument/2006/math">
                    <m:r>
                      <a:rPr lang="en-US" sz="1400" i="1">
                        <a:latin typeface="Cambria Math" panose="02040503050406030204" pitchFamily="18" charset="0"/>
                      </a:rPr>
                      <m:t>Å</m:t>
                    </m:r>
                  </m:oMath>
                </a14:m>
                <a:endParaRPr lang="en-US" sz="1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2837255" y="5029543"/>
                <a:ext cx="1790875" cy="567078"/>
              </a:xfrm>
              <a:prstGeom prst="rect">
                <a:avLst/>
              </a:prstGeom>
              <a:blipFill rotWithShape="0">
                <a:blip r:embed="rId10"/>
                <a:stretch>
                  <a:fillRect l="-1020" b="-118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7219711" y="5053088"/>
                <a:ext cx="1628972" cy="7932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𝑅</m:t>
                          </m:r>
                        </m:e>
                        <m:sub>
                          <m:r>
                            <a:rPr lang="en-US" sz="1400" b="0" i="1" smtClean="0">
                              <a:latin typeface="Cambria Math" panose="02040503050406030204" pitchFamily="18" charset="0"/>
                            </a:rPr>
                            <m:t>𝑔</m:t>
                          </m:r>
                        </m:sub>
                      </m:sSub>
                      <m:r>
                        <a:rPr lang="en-US" sz="1400" b="0" i="1" smtClean="0">
                          <a:latin typeface="Cambria Math" panose="02040503050406030204" pitchFamily="18" charset="0"/>
                        </a:rPr>
                        <m:t>=608</m:t>
                      </m:r>
                      <m:r>
                        <a:rPr lang="en-US" sz="1400" b="0" i="1" smtClean="0">
                          <a:latin typeface="Cambria Math" panose="02040503050406030204" pitchFamily="18" charset="0"/>
                          <a:ea typeface="Cambria Math" panose="02040503050406030204" pitchFamily="18" charset="0"/>
                        </a:rPr>
                        <m:t>±3</m:t>
                      </m:r>
                      <m:r>
                        <a:rPr lang="en-US" sz="1400" b="0" i="1" smtClean="0">
                          <a:latin typeface="Cambria Math" panose="02040503050406030204" pitchFamily="18" charset="0"/>
                        </a:rPr>
                        <m:t> Å</m:t>
                      </m:r>
                    </m:oMath>
                  </m:oMathPara>
                </a14:m>
                <a:endParaRPr lang="en-US" sz="1400" dirty="0" smtClean="0"/>
              </a:p>
              <a:p>
                <a:r>
                  <a:rPr lang="en-US" sz="1400" dirty="0" smtClean="0"/>
                  <a:t>0.001</a:t>
                </a:r>
                <a:r>
                  <a:rPr lang="en-US" sz="1400" dirty="0"/>
                  <a:t> </a:t>
                </a:r>
                <a14:m>
                  <m:oMath xmlns:m="http://schemas.openxmlformats.org/officeDocument/2006/math">
                    <m:r>
                      <a:rPr lang="en-US" sz="1400" i="1">
                        <a:latin typeface="Cambria Math" panose="02040503050406030204" pitchFamily="18" charset="0"/>
                      </a:rPr>
                      <m:t>Å </m:t>
                    </m:r>
                  </m:oMath>
                </a14:m>
                <a:r>
                  <a:rPr lang="en-US" sz="1400" dirty="0" smtClean="0"/>
                  <a:t>&lt;Q&lt;0.006</a:t>
                </a:r>
              </a:p>
              <a:p>
                <a:r>
                  <a:rPr lang="en-US" sz="1400" dirty="0" smtClean="0"/>
                  <a:t> </a:t>
                </a:r>
                <a14:m>
                  <m:oMath xmlns:m="http://schemas.openxmlformats.org/officeDocument/2006/math">
                    <m:r>
                      <a:rPr lang="en-US" sz="1400" i="1">
                        <a:latin typeface="Cambria Math" panose="02040503050406030204" pitchFamily="18" charset="0"/>
                      </a:rPr>
                      <m:t>Å</m:t>
                    </m:r>
                  </m:oMath>
                </a14:m>
                <a:endParaRPr lang="en-US" sz="1400" dirty="0"/>
              </a:p>
            </p:txBody>
          </p:sp>
        </mc:Choice>
        <mc:Fallback xmlns="">
          <p:sp>
            <p:nvSpPr>
              <p:cNvPr id="15" name="TextBox 14"/>
              <p:cNvSpPr txBox="1">
                <a:spLocks noRot="1" noChangeAspect="1" noMove="1" noResize="1" noEditPoints="1" noAdjustHandles="1" noChangeArrowheads="1" noChangeShapeType="1" noTextEdit="1"/>
              </p:cNvSpPr>
              <p:nvPr/>
            </p:nvSpPr>
            <p:spPr>
              <a:xfrm>
                <a:off x="7219711" y="5053088"/>
                <a:ext cx="1628972" cy="793230"/>
              </a:xfrm>
              <a:prstGeom prst="rect">
                <a:avLst/>
              </a:prstGeom>
              <a:blipFill rotWithShape="0">
                <a:blip r:embed="rId11"/>
                <a:stretch>
                  <a:fillRect l="-11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345074" y="1751103"/>
                <a:ext cx="3220946" cy="299569"/>
              </a:xfrm>
              <a:prstGeom prst="rect">
                <a:avLst/>
              </a:prstGeom>
              <a:noFill/>
            </p:spPr>
            <p:txBody>
              <a:bodyPr wrap="none" lIns="0" tIns="0" rIns="0" bIns="0" rtlCol="0">
                <a:spAutoFit/>
              </a:bodyPr>
              <a:lstStyle/>
              <a:p>
                <a:r>
                  <a:rPr lang="en-US" b="0" dirty="0" smtClean="0"/>
                  <a:t>For a </a:t>
                </a:r>
                <a:r>
                  <a:rPr lang="en-US" b="0" dirty="0" err="1" smtClean="0"/>
                  <a:t>Guinier</a:t>
                </a:r>
                <a:r>
                  <a:rPr lang="en-US" b="0" dirty="0" smtClean="0"/>
                  <a:t> analysis, </a:t>
                </a:r>
                <a14:m>
                  <m:oMath xmlns:m="http://schemas.openxmlformats.org/officeDocument/2006/math">
                    <m:r>
                      <a:rPr lang="en-US" b="0" i="1" smtClean="0">
                        <a:latin typeface="Cambria Math" panose="02040503050406030204" pitchFamily="18" charset="0"/>
                      </a:rPr>
                      <m:t>𝑄</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𝑔</m:t>
                        </m:r>
                      </m:sub>
                    </m:sSub>
                    <m:r>
                      <a:rPr lang="en-US" b="0" i="1" smtClean="0">
                        <a:latin typeface="Cambria Math" panose="02040503050406030204" pitchFamily="18" charset="0"/>
                      </a:rPr>
                      <m:t>&lt;1</m:t>
                    </m:r>
                  </m:oMath>
                </a14:m>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345074" y="1751103"/>
                <a:ext cx="3220946" cy="299569"/>
              </a:xfrm>
              <a:prstGeom prst="rect">
                <a:avLst/>
              </a:prstGeom>
              <a:blipFill rotWithShape="0">
                <a:blip r:embed="rId12"/>
                <a:stretch>
                  <a:fillRect l="-4545" t="-26531" r="-1515" b="-40816"/>
                </a:stretch>
              </a:blipFill>
            </p:spPr>
            <p:txBody>
              <a:bodyPr/>
              <a:lstStyle/>
              <a:p>
                <a:r>
                  <a:rPr lang="en-US">
                    <a:noFill/>
                  </a:rPr>
                  <a:t> </a:t>
                </a:r>
              </a:p>
            </p:txBody>
          </p:sp>
        </mc:Fallback>
      </mc:AlternateContent>
    </p:spTree>
    <p:extLst>
      <p:ext uri="{BB962C8B-B14F-4D97-AF65-F5344CB8AC3E}">
        <p14:creationId xmlns:p14="http://schemas.microsoft.com/office/powerpoint/2010/main" val="39529182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4078264" y="3421141"/>
            <a:ext cx="3177675" cy="2730207"/>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1" t="8225" r="60565" b="11814"/>
          <a:stretch/>
        </p:blipFill>
        <p:spPr>
          <a:xfrm>
            <a:off x="7243585" y="2971800"/>
            <a:ext cx="1681772" cy="1635838"/>
          </a:xfrm>
          <a:prstGeom prst="rect">
            <a:avLst/>
          </a:prstGeom>
        </p:spPr>
      </p:pic>
      <p:pic>
        <p:nvPicPr>
          <p:cNvPr id="10" name="Picture 9"/>
          <p:cNvPicPr>
            <a:picLocks noChangeAspect="1"/>
          </p:cNvPicPr>
          <p:nvPr/>
        </p:nvPicPr>
        <p:blipFill>
          <a:blip r:embed="rId5"/>
          <a:stretch>
            <a:fillRect/>
          </a:stretch>
        </p:blipFill>
        <p:spPr>
          <a:xfrm>
            <a:off x="-228600" y="2422267"/>
            <a:ext cx="4113607" cy="3195638"/>
          </a:xfrm>
          <a:prstGeom prst="rect">
            <a:avLst/>
          </a:prstGeom>
        </p:spPr>
      </p:pic>
      <p:sp>
        <p:nvSpPr>
          <p:cNvPr id="11" name="TextBox 10"/>
          <p:cNvSpPr txBox="1"/>
          <p:nvPr/>
        </p:nvSpPr>
        <p:spPr>
          <a:xfrm>
            <a:off x="1600200" y="6154221"/>
            <a:ext cx="5776005" cy="369332"/>
          </a:xfrm>
          <a:prstGeom prst="rect">
            <a:avLst/>
          </a:prstGeom>
          <a:noFill/>
        </p:spPr>
        <p:txBody>
          <a:bodyPr wrap="none" rtlCol="0">
            <a:spAutoFit/>
          </a:bodyPr>
          <a:lstStyle/>
          <a:p>
            <a:r>
              <a:rPr lang="en-US" dirty="0" smtClean="0"/>
              <a:t>W. S. Chiang, et al. J. Phys. Chem. C 120, 4354(2016)</a:t>
            </a:r>
            <a:endParaRPr lang="en-US" dirty="0"/>
          </a:p>
        </p:txBody>
      </p:sp>
      <p:sp>
        <p:nvSpPr>
          <p:cNvPr id="12" name="TextBox 11"/>
          <p:cNvSpPr txBox="1"/>
          <p:nvPr/>
        </p:nvSpPr>
        <p:spPr>
          <a:xfrm>
            <a:off x="4295501" y="2388324"/>
            <a:ext cx="2743200" cy="923330"/>
          </a:xfrm>
          <a:prstGeom prst="rect">
            <a:avLst/>
          </a:prstGeom>
          <a:noFill/>
        </p:spPr>
        <p:txBody>
          <a:bodyPr wrap="square" rtlCol="0">
            <a:spAutoFit/>
          </a:bodyPr>
          <a:lstStyle/>
          <a:p>
            <a:r>
              <a:rPr lang="en-US" dirty="0" smtClean="0"/>
              <a:t>Methane gas adsorption in cylinder pores with the diameter about 7 nm.</a:t>
            </a:r>
            <a:endParaRPr lang="en-US" dirty="0"/>
          </a:p>
        </p:txBody>
      </p:sp>
      <p:sp>
        <p:nvSpPr>
          <p:cNvPr id="3074" name="Rectangle 2"/>
          <p:cNvSpPr>
            <a:spLocks noGrp="1" noChangeArrowheads="1"/>
          </p:cNvSpPr>
          <p:nvPr>
            <p:ph type="title"/>
          </p:nvPr>
        </p:nvSpPr>
        <p:spPr>
          <a:xfrm>
            <a:off x="457200" y="76200"/>
            <a:ext cx="8229600" cy="1143000"/>
          </a:xfrm>
        </p:spPr>
        <p:txBody>
          <a:bodyPr/>
          <a:lstStyle/>
          <a:p>
            <a:pPr eaLnBrk="1" hangingPunct="1"/>
            <a:r>
              <a:rPr lang="en-US" altLang="en-US" sz="2400" dirty="0">
                <a:solidFill>
                  <a:srgbClr val="3333FF"/>
                </a:solidFill>
                <a:latin typeface="Times New Roman" pitchFamily="18" charset="0"/>
              </a:rPr>
              <a:t>Personal thoughts # </a:t>
            </a:r>
            <a:r>
              <a:rPr lang="en-US" altLang="en-US" sz="2400" dirty="0" smtClean="0">
                <a:solidFill>
                  <a:srgbClr val="3333FF"/>
                </a:solidFill>
                <a:latin typeface="Times New Roman" pitchFamily="18" charset="0"/>
              </a:rPr>
              <a:t>6</a:t>
            </a:r>
          </a:p>
        </p:txBody>
      </p:sp>
      <p:sp>
        <p:nvSpPr>
          <p:cNvPr id="3075" name="Rectangle 3"/>
          <p:cNvSpPr>
            <a:spLocks noGrp="1" noChangeArrowheads="1"/>
          </p:cNvSpPr>
          <p:nvPr>
            <p:ph type="body" idx="1"/>
          </p:nvPr>
        </p:nvSpPr>
        <p:spPr>
          <a:xfrm>
            <a:off x="457200" y="1371600"/>
            <a:ext cx="8229600" cy="514351"/>
          </a:xfrm>
        </p:spPr>
        <p:txBody>
          <a:bodyPr/>
          <a:lstStyle/>
          <a:p>
            <a:pPr marL="0" indent="0" eaLnBrk="1" hangingPunct="1">
              <a:lnSpc>
                <a:spcPct val="90000"/>
              </a:lnSpc>
              <a:buNone/>
            </a:pPr>
            <a:r>
              <a:rPr lang="en-US" altLang="en-US" sz="1800" dirty="0">
                <a:latin typeface="Times New Roman" panose="02020603050405020304" pitchFamily="18" charset="0"/>
                <a:cs typeface="Times New Roman" panose="02020603050405020304" pitchFamily="18" charset="0"/>
              </a:rPr>
              <a:t>6</a:t>
            </a:r>
            <a:r>
              <a:rPr lang="en-US" altLang="en-US" sz="1800" dirty="0" smtClean="0">
                <a:latin typeface="Times New Roman" panose="02020603050405020304" pitchFamily="18" charset="0"/>
                <a:cs typeface="Times New Roman" panose="02020603050405020304" pitchFamily="18" charset="0"/>
              </a:rPr>
              <a:t>. Evaluate the sensitivity of the fitting parameters. </a:t>
            </a:r>
          </a:p>
          <a:p>
            <a:pPr marL="0" indent="0" eaLnBrk="1" hangingPunct="1">
              <a:lnSpc>
                <a:spcPct val="90000"/>
              </a:lnSpc>
              <a:buNone/>
            </a:pPr>
            <a:r>
              <a:rPr lang="en-US" altLang="en-US" sz="1800" dirty="0" smtClean="0">
                <a:latin typeface="Times New Roman" panose="02020603050405020304" pitchFamily="18" charset="0"/>
                <a:cs typeface="Times New Roman" panose="02020603050405020304" pitchFamily="18" charset="0"/>
              </a:rPr>
              <a:t>All fittings are model biased.</a:t>
            </a:r>
            <a:endParaRPr lang="en-US" altLang="en-US" sz="1800" dirty="0">
              <a:latin typeface="Times New Roman" panose="02020603050405020304" pitchFamily="18" charset="0"/>
              <a:cs typeface="Times New Roman" panose="02020603050405020304" pitchFamily="18" charset="0"/>
            </a:endParaRPr>
          </a:p>
          <a:p>
            <a:pPr marL="0" indent="0" eaLnBrk="1" hangingPunct="1">
              <a:lnSpc>
                <a:spcPct val="90000"/>
              </a:lnSpc>
              <a:buNone/>
            </a:pPr>
            <a:r>
              <a:rPr lang="en-US" altLang="en-US" sz="1800" dirty="0" smtClean="0">
                <a:latin typeface="Times New Roman" panose="02020603050405020304" pitchFamily="18" charset="0"/>
                <a:cs typeface="Times New Roman" panose="02020603050405020304" pitchFamily="18" charset="0"/>
              </a:rPr>
              <a:t>(Use the Error bar analysis, and systematic error evaluation.)</a:t>
            </a:r>
          </a:p>
        </p:txBody>
      </p:sp>
      <p:sp>
        <p:nvSpPr>
          <p:cNvPr id="4" name="Line 11"/>
          <p:cNvSpPr>
            <a:spLocks noChangeShapeType="1"/>
          </p:cNvSpPr>
          <p:nvPr/>
        </p:nvSpPr>
        <p:spPr bwMode="auto">
          <a:xfrm>
            <a:off x="250825" y="981075"/>
            <a:ext cx="8642350"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5" name="Picture 6" descr="NCN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3716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enter for High Resolution Neutron Scattering (CHRN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25941" y="107949"/>
            <a:ext cx="2465659" cy="631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57137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76200"/>
            <a:ext cx="8229600" cy="1143000"/>
          </a:xfrm>
        </p:spPr>
        <p:txBody>
          <a:bodyPr/>
          <a:lstStyle/>
          <a:p>
            <a:pPr eaLnBrk="1" hangingPunct="1"/>
            <a:r>
              <a:rPr lang="en-US" altLang="en-US" sz="2400" dirty="0" smtClean="0">
                <a:solidFill>
                  <a:srgbClr val="3333FF"/>
                </a:solidFill>
                <a:latin typeface="Times New Roman" pitchFamily="18" charset="0"/>
              </a:rPr>
              <a:t>Our goal</a:t>
            </a:r>
          </a:p>
        </p:txBody>
      </p:sp>
      <p:sp>
        <p:nvSpPr>
          <p:cNvPr id="3075" name="Rectangle 3"/>
          <p:cNvSpPr>
            <a:spLocks noGrp="1" noChangeArrowheads="1"/>
          </p:cNvSpPr>
          <p:nvPr>
            <p:ph type="body" idx="1"/>
          </p:nvPr>
        </p:nvSpPr>
        <p:spPr>
          <a:xfrm>
            <a:off x="457200" y="1371600"/>
            <a:ext cx="8229600" cy="514351"/>
          </a:xfrm>
        </p:spPr>
        <p:txBody>
          <a:bodyPr/>
          <a:lstStyle/>
          <a:p>
            <a:pPr marL="0" indent="0" eaLnBrk="1" hangingPunct="1">
              <a:lnSpc>
                <a:spcPct val="90000"/>
              </a:lnSpc>
              <a:buNone/>
            </a:pPr>
            <a:r>
              <a:rPr lang="en-US" altLang="en-US" sz="1800" dirty="0" smtClean="0">
                <a:latin typeface="Times New Roman" panose="02020603050405020304" pitchFamily="18" charset="0"/>
                <a:cs typeface="Times New Roman" panose="02020603050405020304" pitchFamily="18" charset="0"/>
              </a:rPr>
              <a:t>7. Best fitting to the data may not be the right answer!</a:t>
            </a:r>
          </a:p>
          <a:p>
            <a:pPr marL="0" indent="0" eaLnBrk="1" hangingPunct="1">
              <a:lnSpc>
                <a:spcPct val="90000"/>
              </a:lnSpc>
              <a:buNone/>
            </a:pPr>
            <a:endParaRPr lang="en-US" altLang="en-US" sz="1800" dirty="0">
              <a:latin typeface="Times New Roman" panose="02020603050405020304" pitchFamily="18" charset="0"/>
              <a:cs typeface="Times New Roman" panose="02020603050405020304" pitchFamily="18" charset="0"/>
            </a:endParaRPr>
          </a:p>
          <a:p>
            <a:pPr marL="0" indent="0" eaLnBrk="1" hangingPunct="1">
              <a:lnSpc>
                <a:spcPct val="90000"/>
              </a:lnSpc>
              <a:buNone/>
            </a:pPr>
            <a:endParaRPr lang="en-US" altLang="en-US" sz="1800" dirty="0" smtClean="0">
              <a:latin typeface="Times New Roman" panose="02020603050405020304" pitchFamily="18" charset="0"/>
              <a:cs typeface="Times New Roman" panose="02020603050405020304" pitchFamily="18" charset="0"/>
            </a:endParaRPr>
          </a:p>
          <a:p>
            <a:pPr marL="0" indent="0" eaLnBrk="1" hangingPunct="1">
              <a:lnSpc>
                <a:spcPct val="90000"/>
              </a:lnSpc>
              <a:buNone/>
            </a:pPr>
            <a:r>
              <a:rPr lang="en-US" altLang="en-US" sz="1800" dirty="0" smtClean="0">
                <a:latin typeface="Times New Roman" panose="02020603050405020304" pitchFamily="18" charset="0"/>
                <a:cs typeface="Times New Roman" panose="02020603050405020304" pitchFamily="18" charset="0"/>
              </a:rPr>
              <a:t>8. More </a:t>
            </a:r>
            <a:r>
              <a:rPr lang="en-US" altLang="en-US" sz="1800" dirty="0">
                <a:latin typeface="Times New Roman" panose="02020603050405020304" pitchFamily="18" charset="0"/>
                <a:cs typeface="Times New Roman" panose="02020603050405020304" pitchFamily="18" charset="0"/>
              </a:rPr>
              <a:t>parameters usually make the fitting better, but not </a:t>
            </a:r>
            <a:r>
              <a:rPr lang="en-US" altLang="en-US" sz="1800" dirty="0" smtClean="0">
                <a:latin typeface="Times New Roman" panose="02020603050405020304" pitchFamily="18" charset="0"/>
                <a:cs typeface="Times New Roman" panose="02020603050405020304" pitchFamily="18" charset="0"/>
              </a:rPr>
              <a:t>necessarily </a:t>
            </a:r>
            <a:r>
              <a:rPr lang="en-US" altLang="en-US" sz="1800" dirty="0">
                <a:latin typeface="Times New Roman" panose="02020603050405020304" pitchFamily="18" charset="0"/>
                <a:cs typeface="Times New Roman" panose="02020603050405020304" pitchFamily="18" charset="0"/>
              </a:rPr>
              <a:t>a better </a:t>
            </a:r>
            <a:r>
              <a:rPr lang="en-US" altLang="en-US" sz="1800" dirty="0" smtClean="0">
                <a:latin typeface="Times New Roman" panose="02020603050405020304" pitchFamily="18" charset="0"/>
                <a:cs typeface="Times New Roman" panose="02020603050405020304" pitchFamily="18" charset="0"/>
              </a:rPr>
              <a:t>approach</a:t>
            </a:r>
          </a:p>
          <a:p>
            <a:pPr marL="0" indent="0" eaLnBrk="1" hangingPunct="1">
              <a:lnSpc>
                <a:spcPct val="90000"/>
              </a:lnSpc>
              <a:buNone/>
            </a:pPr>
            <a:endParaRPr lang="en-US" altLang="en-US" sz="1800" dirty="0">
              <a:latin typeface="Times New Roman" panose="02020603050405020304" pitchFamily="18" charset="0"/>
              <a:cs typeface="Times New Roman" panose="02020603050405020304" pitchFamily="18" charset="0"/>
            </a:endParaRPr>
          </a:p>
          <a:p>
            <a:pPr marL="0" indent="0" eaLnBrk="1" hangingPunct="1">
              <a:lnSpc>
                <a:spcPct val="90000"/>
              </a:lnSpc>
              <a:buNone/>
            </a:pPr>
            <a:r>
              <a:rPr lang="en-US" altLang="en-US" sz="1800" dirty="0" smtClean="0">
                <a:latin typeface="Times New Roman" panose="02020603050405020304" pitchFamily="18" charset="0"/>
                <a:cs typeface="Times New Roman" panose="02020603050405020304" pitchFamily="18" charset="0"/>
              </a:rPr>
              <a:t>…</a:t>
            </a:r>
          </a:p>
        </p:txBody>
      </p:sp>
      <p:sp>
        <p:nvSpPr>
          <p:cNvPr id="4" name="Line 11"/>
          <p:cNvSpPr>
            <a:spLocks noChangeShapeType="1"/>
          </p:cNvSpPr>
          <p:nvPr/>
        </p:nvSpPr>
        <p:spPr bwMode="auto">
          <a:xfrm>
            <a:off x="250825" y="981075"/>
            <a:ext cx="8642350"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5" name="Picture 6" descr="NCN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716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enter for High Resolution Neutron Scattering (CHR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5941" y="107949"/>
            <a:ext cx="2465659" cy="6318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83623" y="3657600"/>
            <a:ext cx="7543800" cy="1754326"/>
          </a:xfrm>
          <a:prstGeom prst="rect">
            <a:avLst/>
          </a:prstGeom>
          <a:noFill/>
        </p:spPr>
        <p:txBody>
          <a:bodyPr wrap="square" rtlCol="0">
            <a:spAutoFit/>
          </a:bodyPr>
          <a:lstStyle/>
          <a:p>
            <a:r>
              <a:rPr lang="en-US" dirty="0" smtClean="0"/>
              <a:t>Our goal:</a:t>
            </a:r>
          </a:p>
          <a:p>
            <a:endParaRPr lang="en-US" dirty="0" smtClean="0"/>
          </a:p>
          <a:p>
            <a:r>
              <a:rPr lang="en-US" dirty="0" smtClean="0"/>
              <a:t>Understand the structure and dynamics of a sample by analyzing and fitting the data.</a:t>
            </a:r>
          </a:p>
          <a:p>
            <a:endParaRPr lang="en-US" dirty="0" smtClean="0"/>
          </a:p>
          <a:p>
            <a:r>
              <a:rPr lang="en-US" dirty="0" smtClean="0"/>
              <a:t>Our goal is NOT to have the best fitting for our SANS data.</a:t>
            </a:r>
            <a:endParaRPr lang="en-US" dirty="0"/>
          </a:p>
        </p:txBody>
      </p:sp>
    </p:spTree>
    <p:extLst>
      <p:ext uri="{BB962C8B-B14F-4D97-AF65-F5344CB8AC3E}">
        <p14:creationId xmlns:p14="http://schemas.microsoft.com/office/powerpoint/2010/main" val="7628892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76200"/>
            <a:ext cx="8229600" cy="1143000"/>
          </a:xfrm>
        </p:spPr>
        <p:txBody>
          <a:bodyPr/>
          <a:lstStyle/>
          <a:p>
            <a:pPr eaLnBrk="1" hangingPunct="1"/>
            <a:r>
              <a:rPr lang="en-US" altLang="en-US" sz="2400" dirty="0" smtClean="0">
                <a:solidFill>
                  <a:srgbClr val="3333FF"/>
                </a:solidFill>
                <a:latin typeface="Times New Roman" pitchFamily="18" charset="0"/>
              </a:rPr>
              <a:t>Outline</a:t>
            </a:r>
          </a:p>
        </p:txBody>
      </p:sp>
      <p:sp>
        <p:nvSpPr>
          <p:cNvPr id="3075" name="Rectangle 3"/>
          <p:cNvSpPr>
            <a:spLocks noGrp="1" noChangeArrowheads="1"/>
          </p:cNvSpPr>
          <p:nvPr>
            <p:ph type="body" idx="1"/>
          </p:nvPr>
        </p:nvSpPr>
        <p:spPr>
          <a:xfrm>
            <a:off x="457200" y="1371600"/>
            <a:ext cx="8229600" cy="4525963"/>
          </a:xfrm>
        </p:spPr>
        <p:txBody>
          <a:bodyPr/>
          <a:lstStyle/>
          <a:p>
            <a:pPr marL="609600" indent="-609600" eaLnBrk="1" hangingPunct="1">
              <a:lnSpc>
                <a:spcPct val="90000"/>
              </a:lnSpc>
              <a:buFontTx/>
              <a:buAutoNum type="arabicPeriod"/>
            </a:pPr>
            <a:r>
              <a:rPr lang="en-US" altLang="en-US" sz="1800" dirty="0" smtClean="0">
                <a:solidFill>
                  <a:schemeClr val="accent1"/>
                </a:solidFill>
                <a:latin typeface="Times New Roman" panose="02020603050405020304" pitchFamily="18" charset="0"/>
                <a:cs typeface="Times New Roman" panose="02020603050405020304" pitchFamily="18" charset="0"/>
              </a:rPr>
              <a:t>Basic concepts for SANS</a:t>
            </a:r>
          </a:p>
          <a:p>
            <a:pPr marL="609600" indent="-609600" eaLnBrk="1" hangingPunct="1">
              <a:lnSpc>
                <a:spcPct val="90000"/>
              </a:lnSpc>
              <a:buFontTx/>
              <a:buAutoNum type="arabicPeriod"/>
            </a:pPr>
            <a:endParaRPr lang="en-US" altLang="en-US" sz="1800" dirty="0" smtClean="0">
              <a:solidFill>
                <a:schemeClr val="accent1"/>
              </a:solidFill>
              <a:latin typeface="Times New Roman" panose="02020603050405020304" pitchFamily="18" charset="0"/>
              <a:cs typeface="Times New Roman" panose="02020603050405020304" pitchFamily="18" charset="0"/>
            </a:endParaRPr>
          </a:p>
          <a:p>
            <a:pPr marL="609600" indent="-609600" eaLnBrk="1" hangingPunct="1">
              <a:lnSpc>
                <a:spcPct val="90000"/>
              </a:lnSpc>
              <a:buFontTx/>
              <a:buAutoNum type="arabicPeriod"/>
            </a:pPr>
            <a:r>
              <a:rPr lang="en-US" altLang="en-US" sz="1800" dirty="0" smtClean="0">
                <a:solidFill>
                  <a:schemeClr val="accent1"/>
                </a:solidFill>
                <a:latin typeface="Times New Roman" panose="02020603050405020304" pitchFamily="18" charset="0"/>
                <a:cs typeface="Times New Roman" panose="02020603050405020304" pitchFamily="18" charset="0"/>
              </a:rPr>
              <a:t>General thoughts (or rules?) for the SANS data analysis</a:t>
            </a:r>
          </a:p>
          <a:p>
            <a:pPr marL="609600" indent="-609600" eaLnBrk="1" hangingPunct="1">
              <a:lnSpc>
                <a:spcPct val="90000"/>
              </a:lnSpc>
              <a:buFontTx/>
              <a:buAutoNum type="arabicPeriod"/>
            </a:pPr>
            <a:endParaRPr lang="en-US" altLang="en-US" sz="1800" dirty="0" smtClean="0">
              <a:latin typeface="Times New Roman" panose="02020603050405020304" pitchFamily="18" charset="0"/>
              <a:cs typeface="Times New Roman" panose="02020603050405020304" pitchFamily="18" charset="0"/>
            </a:endParaRPr>
          </a:p>
          <a:p>
            <a:pPr marL="609600" indent="-609600" eaLnBrk="1" hangingPunct="1">
              <a:lnSpc>
                <a:spcPct val="90000"/>
              </a:lnSpc>
              <a:buFontTx/>
              <a:buAutoNum type="arabicPeriod"/>
            </a:pPr>
            <a:r>
              <a:rPr lang="en-US" altLang="en-US" sz="1800" dirty="0" smtClean="0">
                <a:latin typeface="Times New Roman" panose="02020603050405020304" pitchFamily="18" charset="0"/>
                <a:cs typeface="Times New Roman" panose="02020603050405020304" pitchFamily="18" charset="0"/>
              </a:rPr>
              <a:t>1D analysis: Shape independent analysis</a:t>
            </a:r>
          </a:p>
          <a:p>
            <a:pPr marL="609600" indent="-609600" eaLnBrk="1" hangingPunct="1">
              <a:lnSpc>
                <a:spcPct val="90000"/>
              </a:lnSpc>
              <a:buFontTx/>
              <a:buAutoNum type="arabicPeriod"/>
            </a:pPr>
            <a:endParaRPr lang="en-US" altLang="en-US" sz="1800" dirty="0" smtClean="0">
              <a:latin typeface="Times New Roman" panose="02020603050405020304" pitchFamily="18" charset="0"/>
              <a:cs typeface="Times New Roman" panose="02020603050405020304" pitchFamily="18" charset="0"/>
            </a:endParaRPr>
          </a:p>
          <a:p>
            <a:pPr marL="609600" indent="-609600" eaLnBrk="1" hangingPunct="1">
              <a:lnSpc>
                <a:spcPct val="90000"/>
              </a:lnSpc>
              <a:buFontTx/>
              <a:buAutoNum type="arabicPeriod"/>
            </a:pPr>
            <a:r>
              <a:rPr lang="en-US" altLang="en-US" sz="1800" dirty="0">
                <a:solidFill>
                  <a:schemeClr val="accent1"/>
                </a:solidFill>
                <a:latin typeface="Times New Roman" panose="02020603050405020304" pitchFamily="18" charset="0"/>
                <a:cs typeface="Times New Roman" panose="02020603050405020304" pitchFamily="18" charset="0"/>
              </a:rPr>
              <a:t>1D analysis: Shape </a:t>
            </a:r>
            <a:r>
              <a:rPr lang="en-US" altLang="en-US" sz="1800" dirty="0" smtClean="0">
                <a:solidFill>
                  <a:schemeClr val="accent1"/>
                </a:solidFill>
                <a:latin typeface="Times New Roman" panose="02020603050405020304" pitchFamily="18" charset="0"/>
                <a:cs typeface="Times New Roman" panose="02020603050405020304" pitchFamily="18" charset="0"/>
              </a:rPr>
              <a:t>dependent analysis (Form factor: P(Q)</a:t>
            </a:r>
          </a:p>
          <a:p>
            <a:pPr marL="609600" indent="-609600" eaLnBrk="1" hangingPunct="1">
              <a:lnSpc>
                <a:spcPct val="90000"/>
              </a:lnSpc>
              <a:buFontTx/>
              <a:buAutoNum type="arabicPeriod"/>
            </a:pPr>
            <a:endParaRPr lang="en-US" altLang="en-US" sz="1800" dirty="0" smtClean="0">
              <a:solidFill>
                <a:schemeClr val="accent1"/>
              </a:solidFill>
              <a:latin typeface="Times New Roman" panose="02020603050405020304" pitchFamily="18" charset="0"/>
              <a:cs typeface="Times New Roman" panose="02020603050405020304" pitchFamily="18" charset="0"/>
            </a:endParaRPr>
          </a:p>
          <a:p>
            <a:pPr marL="609600" indent="-609600" eaLnBrk="1" hangingPunct="1">
              <a:lnSpc>
                <a:spcPct val="90000"/>
              </a:lnSpc>
              <a:buFontTx/>
              <a:buAutoNum type="arabicPeriod"/>
            </a:pPr>
            <a:r>
              <a:rPr lang="en-US" altLang="en-US" sz="1800" dirty="0">
                <a:solidFill>
                  <a:schemeClr val="accent1"/>
                </a:solidFill>
                <a:latin typeface="Times New Roman" panose="02020603050405020304" pitchFamily="18" charset="0"/>
                <a:cs typeface="Times New Roman" panose="02020603050405020304" pitchFamily="18" charset="0"/>
              </a:rPr>
              <a:t>1D analysis: Inter-particle </a:t>
            </a:r>
            <a:r>
              <a:rPr lang="en-US" altLang="en-US" sz="1800" dirty="0" smtClean="0">
                <a:solidFill>
                  <a:schemeClr val="accent1"/>
                </a:solidFill>
                <a:latin typeface="Times New Roman" panose="02020603050405020304" pitchFamily="18" charset="0"/>
                <a:cs typeface="Times New Roman" panose="02020603050405020304" pitchFamily="18" charset="0"/>
              </a:rPr>
              <a:t>structure factor, S(Q) – Understand the interaction between particles</a:t>
            </a:r>
          </a:p>
          <a:p>
            <a:pPr marL="609600" indent="-609600" eaLnBrk="1" hangingPunct="1">
              <a:lnSpc>
                <a:spcPct val="90000"/>
              </a:lnSpc>
              <a:buFontTx/>
              <a:buAutoNum type="arabicPeriod"/>
            </a:pPr>
            <a:endParaRPr lang="en-US" altLang="en-US" sz="1800" dirty="0" smtClean="0">
              <a:solidFill>
                <a:schemeClr val="accent1"/>
              </a:solidFill>
              <a:latin typeface="Times New Roman" panose="02020603050405020304" pitchFamily="18" charset="0"/>
              <a:cs typeface="Times New Roman" panose="02020603050405020304" pitchFamily="18" charset="0"/>
            </a:endParaRPr>
          </a:p>
          <a:p>
            <a:pPr marL="609600" indent="-609600" eaLnBrk="1" hangingPunct="1">
              <a:lnSpc>
                <a:spcPct val="90000"/>
              </a:lnSpc>
              <a:buFontTx/>
              <a:buAutoNum type="arabicPeriod"/>
            </a:pPr>
            <a:r>
              <a:rPr lang="en-US" altLang="en-US" sz="1800" dirty="0" smtClean="0">
                <a:solidFill>
                  <a:schemeClr val="accent1"/>
                </a:solidFill>
                <a:latin typeface="Times New Roman" panose="02020603050405020304" pitchFamily="18" charset="0"/>
                <a:cs typeface="Times New Roman" panose="02020603050405020304" pitchFamily="18" charset="0"/>
              </a:rPr>
              <a:t>2D data analysis</a:t>
            </a:r>
          </a:p>
          <a:p>
            <a:pPr marL="609600" indent="-609600" eaLnBrk="1" hangingPunct="1">
              <a:lnSpc>
                <a:spcPct val="90000"/>
              </a:lnSpc>
              <a:buFontTx/>
              <a:buAutoNum type="arabicPeriod"/>
            </a:pPr>
            <a:endParaRPr lang="en-US" altLang="en-US" sz="1800" dirty="0">
              <a:solidFill>
                <a:schemeClr val="accent1"/>
              </a:solidFill>
              <a:latin typeface="Times New Roman" panose="02020603050405020304" pitchFamily="18" charset="0"/>
              <a:cs typeface="Times New Roman" panose="02020603050405020304" pitchFamily="18" charset="0"/>
            </a:endParaRPr>
          </a:p>
          <a:p>
            <a:pPr marL="609600" indent="-609600" eaLnBrk="1" hangingPunct="1">
              <a:lnSpc>
                <a:spcPct val="90000"/>
              </a:lnSpc>
              <a:buFontTx/>
              <a:buAutoNum type="arabicPeriod"/>
            </a:pPr>
            <a:r>
              <a:rPr lang="en-US" altLang="en-US" sz="1800" dirty="0" smtClean="0">
                <a:solidFill>
                  <a:schemeClr val="accent1"/>
                </a:solidFill>
                <a:latin typeface="Times New Roman" panose="02020603050405020304" pitchFamily="18" charset="0"/>
                <a:cs typeface="Times New Roman" panose="02020603050405020304" pitchFamily="18" charset="0"/>
              </a:rPr>
              <a:t>SANS analysis tools</a:t>
            </a:r>
            <a:endParaRPr lang="en-US" altLang="en-US" sz="1800" dirty="0">
              <a:solidFill>
                <a:schemeClr val="accent1"/>
              </a:solidFill>
              <a:latin typeface="Times New Roman" panose="02020603050405020304" pitchFamily="18" charset="0"/>
              <a:cs typeface="Times New Roman" panose="02020603050405020304" pitchFamily="18" charset="0"/>
            </a:endParaRPr>
          </a:p>
          <a:p>
            <a:pPr marL="609600" indent="-609600" eaLnBrk="1" hangingPunct="1">
              <a:lnSpc>
                <a:spcPct val="90000"/>
              </a:lnSpc>
              <a:buFontTx/>
              <a:buAutoNum type="arabicPeriod"/>
            </a:pPr>
            <a:endParaRPr lang="en-US" altLang="en-US" sz="1800" dirty="0" smtClean="0">
              <a:solidFill>
                <a:schemeClr val="accent1"/>
              </a:solidFill>
              <a:latin typeface="Times New Roman" panose="02020603050405020304" pitchFamily="18" charset="0"/>
              <a:cs typeface="Times New Roman" panose="02020603050405020304" pitchFamily="18" charset="0"/>
            </a:endParaRPr>
          </a:p>
          <a:p>
            <a:pPr marL="609600" indent="-609600" eaLnBrk="1" hangingPunct="1">
              <a:lnSpc>
                <a:spcPct val="90000"/>
              </a:lnSpc>
              <a:buFontTx/>
              <a:buAutoNum type="arabicPeriod"/>
            </a:pPr>
            <a:r>
              <a:rPr lang="en-US" altLang="en-US" sz="1800" dirty="0" smtClean="0">
                <a:solidFill>
                  <a:schemeClr val="accent1"/>
                </a:solidFill>
                <a:latin typeface="Times New Roman" panose="02020603050405020304" pitchFamily="18" charset="0"/>
                <a:cs typeface="Times New Roman" panose="02020603050405020304" pitchFamily="18" charset="0"/>
              </a:rPr>
              <a:t>Summary</a:t>
            </a:r>
          </a:p>
        </p:txBody>
      </p:sp>
      <p:sp>
        <p:nvSpPr>
          <p:cNvPr id="4" name="Line 11"/>
          <p:cNvSpPr>
            <a:spLocks noChangeShapeType="1"/>
          </p:cNvSpPr>
          <p:nvPr/>
        </p:nvSpPr>
        <p:spPr bwMode="auto">
          <a:xfrm>
            <a:off x="250825" y="981075"/>
            <a:ext cx="8642350"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5" name="Picture 6" descr="NCN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716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enter for High Resolution Neutron Scattering (CHR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5941" y="107949"/>
            <a:ext cx="2465659" cy="631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32795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3891" y="971130"/>
            <a:ext cx="676293" cy="715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4" name="Rectangle 2"/>
          <p:cNvSpPr>
            <a:spLocks noGrp="1" noChangeArrowheads="1"/>
          </p:cNvSpPr>
          <p:nvPr>
            <p:ph type="title"/>
          </p:nvPr>
        </p:nvSpPr>
        <p:spPr>
          <a:xfrm>
            <a:off x="457200" y="76200"/>
            <a:ext cx="8229600" cy="1143000"/>
          </a:xfrm>
        </p:spPr>
        <p:txBody>
          <a:bodyPr/>
          <a:lstStyle/>
          <a:p>
            <a:pPr eaLnBrk="1" hangingPunct="1"/>
            <a:r>
              <a:rPr lang="en-US" altLang="en-US" sz="2400" dirty="0" smtClean="0">
                <a:solidFill>
                  <a:srgbClr val="3333FF"/>
                </a:solidFill>
                <a:latin typeface="Times New Roman" pitchFamily="18" charset="0"/>
              </a:rPr>
              <a:t>1. </a:t>
            </a:r>
            <a:r>
              <a:rPr lang="en-US" altLang="en-US" sz="2400" dirty="0" err="1" smtClean="0">
                <a:solidFill>
                  <a:srgbClr val="3333FF"/>
                </a:solidFill>
                <a:latin typeface="Times New Roman" pitchFamily="18" charset="0"/>
              </a:rPr>
              <a:t>Guinier</a:t>
            </a:r>
            <a:r>
              <a:rPr lang="en-US" altLang="en-US" sz="2400" dirty="0" smtClean="0">
                <a:solidFill>
                  <a:srgbClr val="3333FF"/>
                </a:solidFill>
                <a:latin typeface="Times New Roman" pitchFamily="18" charset="0"/>
              </a:rPr>
              <a:t> analysis – Radius of gyration</a:t>
            </a:r>
          </a:p>
        </p:txBody>
      </p:sp>
      <p:sp>
        <p:nvSpPr>
          <p:cNvPr id="4" name="Line 11"/>
          <p:cNvSpPr>
            <a:spLocks noChangeShapeType="1"/>
          </p:cNvSpPr>
          <p:nvPr/>
        </p:nvSpPr>
        <p:spPr bwMode="auto">
          <a:xfrm>
            <a:off x="250825" y="981075"/>
            <a:ext cx="8642350"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5" name="Picture 6" descr="NCN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3716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enter for High Resolution Neutron Scattering (CHRN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25941" y="107949"/>
            <a:ext cx="2465659" cy="631825"/>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36"/>
          <p:cNvSpPr txBox="1">
            <a:spLocks noChangeArrowheads="1"/>
          </p:cNvSpPr>
          <p:nvPr/>
        </p:nvSpPr>
        <p:spPr bwMode="auto">
          <a:xfrm>
            <a:off x="5147468" y="1676400"/>
            <a:ext cx="4106863"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i="1" dirty="0">
                <a:latin typeface="Times New Roman" pitchFamily="18" charset="0"/>
              </a:rPr>
              <a:t>n</a:t>
            </a:r>
            <a:r>
              <a:rPr lang="en-US" altLang="en-US" sz="1800" dirty="0"/>
              <a:t>: number density </a:t>
            </a:r>
          </a:p>
          <a:p>
            <a:pPr>
              <a:spcBef>
                <a:spcPct val="0"/>
              </a:spcBef>
              <a:buFontTx/>
              <a:buNone/>
            </a:pPr>
            <a:r>
              <a:rPr lang="en-US" altLang="en-US" sz="1800" i="1" dirty="0">
                <a:latin typeface="Times New Roman" pitchFamily="18" charset="0"/>
              </a:rPr>
              <a:t>v</a:t>
            </a:r>
            <a:r>
              <a:rPr lang="en-US" altLang="en-US" sz="1800" dirty="0"/>
              <a:t>: volume of a colloidal particle</a:t>
            </a:r>
          </a:p>
          <a:p>
            <a:pPr>
              <a:spcBef>
                <a:spcPct val="0"/>
              </a:spcBef>
              <a:buFontTx/>
              <a:buNone/>
            </a:pPr>
            <a:r>
              <a:rPr lang="el-GR" altLang="en-US" sz="1800" i="1" dirty="0">
                <a:latin typeface="Times New Roman" pitchFamily="18" charset="0"/>
                <a:cs typeface="Times New Roman" pitchFamily="18" charset="0"/>
              </a:rPr>
              <a:t>Δ</a:t>
            </a:r>
            <a:r>
              <a:rPr lang="el-GR" altLang="en-US" sz="1800" i="1" dirty="0">
                <a:cs typeface="Arial" charset="0"/>
              </a:rPr>
              <a:t>ρ</a:t>
            </a:r>
            <a:r>
              <a:rPr lang="en-US" altLang="en-US" sz="1800" dirty="0">
                <a:cs typeface="Arial" charset="0"/>
              </a:rPr>
              <a:t>: scattering length density difference</a:t>
            </a:r>
            <a:endParaRPr lang="el-GR" altLang="en-US" sz="1800" dirty="0">
              <a:cs typeface="Arial" charset="0"/>
            </a:endParaRPr>
          </a:p>
        </p:txBody>
      </p:sp>
      <p:graphicFrame>
        <p:nvGraphicFramePr>
          <p:cNvPr id="11" name="Object 10"/>
          <p:cNvGraphicFramePr>
            <a:graphicFrameLocks noGrp="1" noChangeAspect="1"/>
          </p:cNvGraphicFramePr>
          <p:nvPr>
            <p:extLst>
              <p:ext uri="{D42A27DB-BD31-4B8C-83A1-F6EECF244321}">
                <p14:modId xmlns:p14="http://schemas.microsoft.com/office/powerpoint/2010/main" val="765258857"/>
              </p:ext>
            </p:extLst>
          </p:nvPr>
        </p:nvGraphicFramePr>
        <p:xfrm>
          <a:off x="282642" y="1828800"/>
          <a:ext cx="4746558" cy="652213"/>
        </p:xfrm>
        <a:graphic>
          <a:graphicData uri="http://schemas.openxmlformats.org/presentationml/2006/ole">
            <mc:AlternateContent xmlns:mc="http://schemas.openxmlformats.org/markup-compatibility/2006">
              <mc:Choice xmlns:v="urn:schemas-microsoft-com:vml" Requires="v">
                <p:oleObj spid="_x0000_s127214" name="Equation" r:id="rId7" imgW="2400120" imgH="330120" progId="Equation.3">
                  <p:embed/>
                </p:oleObj>
              </mc:Choice>
              <mc:Fallback>
                <p:oleObj name="Equation" r:id="rId7" imgW="2400120" imgH="330120" progId="Equation.3">
                  <p:embed/>
                  <p:pic>
                    <p:nvPicPr>
                      <p:cNvPr id="0" name=""/>
                      <p:cNvPicPr>
                        <a:picLocks noGrp="1" noChangeAspect="1" noChangeArrowheads="1"/>
                      </p:cNvPicPr>
                      <p:nvPr/>
                    </p:nvPicPr>
                    <p:blipFill>
                      <a:blip r:embed="rId8"/>
                      <a:srcRect/>
                      <a:stretch>
                        <a:fillRect/>
                      </a:stretch>
                    </p:blipFill>
                    <p:spPr bwMode="auto">
                      <a:xfrm>
                        <a:off x="282642" y="1828800"/>
                        <a:ext cx="4746558" cy="652213"/>
                      </a:xfrm>
                      <a:prstGeom prst="rect">
                        <a:avLst/>
                      </a:prstGeom>
                      <a:noFill/>
                      <a:ln>
                        <a:noFill/>
                      </a:ln>
                      <a:effectLst/>
                      <a:extLst/>
                    </p:spPr>
                  </p:pic>
                </p:oleObj>
              </mc:Fallback>
            </mc:AlternateContent>
          </a:graphicData>
        </a:graphic>
      </p:graphicFrame>
      <p:graphicFrame>
        <p:nvGraphicFramePr>
          <p:cNvPr id="12" name="Object 11"/>
          <p:cNvGraphicFramePr>
            <a:graphicFrameLocks noGrp="1" noChangeAspect="1"/>
          </p:cNvGraphicFramePr>
          <p:nvPr>
            <p:extLst>
              <p:ext uri="{D42A27DB-BD31-4B8C-83A1-F6EECF244321}">
                <p14:modId xmlns:p14="http://schemas.microsoft.com/office/powerpoint/2010/main" val="1529099063"/>
              </p:ext>
            </p:extLst>
          </p:nvPr>
        </p:nvGraphicFramePr>
        <p:xfrm>
          <a:off x="228600" y="2705422"/>
          <a:ext cx="5240274" cy="990600"/>
        </p:xfrm>
        <a:graphic>
          <a:graphicData uri="http://schemas.openxmlformats.org/presentationml/2006/ole">
            <mc:AlternateContent xmlns:mc="http://schemas.openxmlformats.org/markup-compatibility/2006">
              <mc:Choice xmlns:v="urn:schemas-microsoft-com:vml" Requires="v">
                <p:oleObj spid="_x0000_s127215" name="Equation" r:id="rId9" imgW="2082600" imgH="393480" progId="Equation.3">
                  <p:embed/>
                </p:oleObj>
              </mc:Choice>
              <mc:Fallback>
                <p:oleObj name="Equation" r:id="rId9" imgW="2082600" imgH="393480" progId="Equation.3">
                  <p:embed/>
                  <p:pic>
                    <p:nvPicPr>
                      <p:cNvPr id="0" name=""/>
                      <p:cNvPicPr>
                        <a:picLocks noGrp="1" noChangeAspect="1" noChangeArrowheads="1"/>
                      </p:cNvPicPr>
                      <p:nvPr/>
                    </p:nvPicPr>
                    <p:blipFill>
                      <a:blip r:embed="rId10"/>
                      <a:srcRect/>
                      <a:stretch>
                        <a:fillRect/>
                      </a:stretch>
                    </p:blipFill>
                    <p:spPr bwMode="auto">
                      <a:xfrm>
                        <a:off x="228600" y="2705422"/>
                        <a:ext cx="5240274" cy="990600"/>
                      </a:xfrm>
                      <a:prstGeom prst="rect">
                        <a:avLst/>
                      </a:prstGeom>
                      <a:noFill/>
                      <a:ln>
                        <a:noFill/>
                      </a:ln>
                      <a:effectLst/>
                      <a:extLst/>
                    </p:spPr>
                  </p:pic>
                </p:oleObj>
              </mc:Fallback>
            </mc:AlternateContent>
          </a:graphicData>
        </a:graphic>
      </p:graphicFrame>
      <p:graphicFrame>
        <p:nvGraphicFramePr>
          <p:cNvPr id="16" name="Object 15"/>
          <p:cNvGraphicFramePr>
            <a:graphicFrameLocks noGrp="1" noChangeAspect="1"/>
          </p:cNvGraphicFramePr>
          <p:nvPr>
            <p:extLst>
              <p:ext uri="{D42A27DB-BD31-4B8C-83A1-F6EECF244321}">
                <p14:modId xmlns:p14="http://schemas.microsoft.com/office/powerpoint/2010/main" val="2649333310"/>
              </p:ext>
            </p:extLst>
          </p:nvPr>
        </p:nvGraphicFramePr>
        <p:xfrm>
          <a:off x="6629400" y="3272472"/>
          <a:ext cx="1524000" cy="705231"/>
        </p:xfrm>
        <a:graphic>
          <a:graphicData uri="http://schemas.openxmlformats.org/presentationml/2006/ole">
            <mc:AlternateContent xmlns:mc="http://schemas.openxmlformats.org/markup-compatibility/2006">
              <mc:Choice xmlns:v="urn:schemas-microsoft-com:vml" Requires="v">
                <p:oleObj spid="_x0000_s127216" name="Equation" r:id="rId11" imgW="685800" imgH="317160" progId="Equation.3">
                  <p:embed/>
                </p:oleObj>
              </mc:Choice>
              <mc:Fallback>
                <p:oleObj name="Equation" r:id="rId11" imgW="685800" imgH="317160" progId="Equation.3">
                  <p:embed/>
                  <p:pic>
                    <p:nvPicPr>
                      <p:cNvPr id="0" name=""/>
                      <p:cNvPicPr>
                        <a:picLocks noGrp="1" noChangeAspect="1" noChangeArrowheads="1"/>
                      </p:cNvPicPr>
                      <p:nvPr/>
                    </p:nvPicPr>
                    <p:blipFill>
                      <a:blip r:embed="rId12"/>
                      <a:srcRect/>
                      <a:stretch>
                        <a:fillRect/>
                      </a:stretch>
                    </p:blipFill>
                    <p:spPr bwMode="auto">
                      <a:xfrm>
                        <a:off x="6629400" y="3272472"/>
                        <a:ext cx="1524000" cy="705231"/>
                      </a:xfrm>
                      <a:prstGeom prst="rect">
                        <a:avLst/>
                      </a:prstGeom>
                      <a:noFill/>
                      <a:ln>
                        <a:noFill/>
                      </a:ln>
                      <a:effectLst/>
                      <a:extLst/>
                    </p:spPr>
                  </p:pic>
                </p:oleObj>
              </mc:Fallback>
            </mc:AlternateContent>
          </a:graphicData>
        </a:graphic>
      </p:graphicFrame>
      <p:sp>
        <p:nvSpPr>
          <p:cNvPr id="17" name="TextBox 16"/>
          <p:cNvSpPr txBox="1"/>
          <p:nvPr/>
        </p:nvSpPr>
        <p:spPr>
          <a:xfrm>
            <a:off x="5777113" y="2939534"/>
            <a:ext cx="3044423" cy="369332"/>
          </a:xfrm>
          <a:prstGeom prst="rect">
            <a:avLst/>
          </a:prstGeom>
          <a:noFill/>
        </p:spPr>
        <p:txBody>
          <a:bodyPr wrap="none" rtlCol="0">
            <a:spAutoFit/>
          </a:bodyPr>
          <a:lstStyle/>
          <a:p>
            <a:r>
              <a:rPr lang="en-US" dirty="0" smtClean="0">
                <a:solidFill>
                  <a:srgbClr val="00B050"/>
                </a:solidFill>
              </a:rPr>
              <a:t>Q range for the </a:t>
            </a:r>
            <a:r>
              <a:rPr lang="en-US" dirty="0" err="1" smtClean="0">
                <a:solidFill>
                  <a:srgbClr val="00B050"/>
                </a:solidFill>
              </a:rPr>
              <a:t>Guinier</a:t>
            </a:r>
            <a:r>
              <a:rPr lang="en-US" dirty="0" smtClean="0">
                <a:solidFill>
                  <a:srgbClr val="00B050"/>
                </a:solidFill>
              </a:rPr>
              <a:t> plot:</a:t>
            </a:r>
            <a:endParaRPr lang="en-US" dirty="0">
              <a:solidFill>
                <a:srgbClr val="00B050"/>
              </a:solidFill>
            </a:endParaRPr>
          </a:p>
        </p:txBody>
      </p:sp>
      <p:pic>
        <p:nvPicPr>
          <p:cNvPr id="18" name="Picture 1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43000" y="3870325"/>
            <a:ext cx="2978150" cy="267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 Box 19"/>
          <p:cNvSpPr txBox="1">
            <a:spLocks noChangeArrowheads="1"/>
          </p:cNvSpPr>
          <p:nvPr/>
        </p:nvSpPr>
        <p:spPr bwMode="auto">
          <a:xfrm>
            <a:off x="517525" y="4910138"/>
            <a:ext cx="58221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dirty="0"/>
              <a:t>I</a:t>
            </a:r>
            <a:r>
              <a:rPr lang="en-US" altLang="en-US" sz="1800" dirty="0" smtClean="0"/>
              <a:t>(Q</a:t>
            </a:r>
            <a:r>
              <a:rPr lang="en-US" altLang="en-US" sz="1800" dirty="0"/>
              <a:t>)</a:t>
            </a:r>
          </a:p>
        </p:txBody>
      </p:sp>
      <p:sp>
        <p:nvSpPr>
          <p:cNvPr id="20" name="Text Box 20"/>
          <p:cNvSpPr txBox="1">
            <a:spLocks noChangeArrowheads="1"/>
          </p:cNvSpPr>
          <p:nvPr/>
        </p:nvSpPr>
        <p:spPr bwMode="auto">
          <a:xfrm>
            <a:off x="2106613" y="6510338"/>
            <a:ext cx="8651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a:t>Q (</a:t>
            </a:r>
            <a:r>
              <a:rPr lang="en-US" altLang="en-US" sz="1800">
                <a:cs typeface="Arial" charset="0"/>
              </a:rPr>
              <a:t>Å</a:t>
            </a:r>
            <a:r>
              <a:rPr lang="en-US" altLang="en-US" sz="1800" baseline="30000">
                <a:cs typeface="Arial" charset="0"/>
              </a:rPr>
              <a:t>-1</a:t>
            </a:r>
            <a:r>
              <a:rPr lang="en-US" altLang="en-US" sz="1800">
                <a:cs typeface="Arial" charset="0"/>
              </a:rPr>
              <a:t>)</a:t>
            </a:r>
          </a:p>
        </p:txBody>
      </p:sp>
      <p:pic>
        <p:nvPicPr>
          <p:cNvPr id="21" name="Picture 2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27650" y="3810000"/>
            <a:ext cx="3130550" cy="281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 Box 22"/>
          <p:cNvSpPr txBox="1">
            <a:spLocks noChangeArrowheads="1"/>
          </p:cNvSpPr>
          <p:nvPr/>
        </p:nvSpPr>
        <p:spPr bwMode="auto">
          <a:xfrm>
            <a:off x="4724400" y="4833938"/>
            <a:ext cx="908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a:t>ln(I(Q))</a:t>
            </a:r>
          </a:p>
        </p:txBody>
      </p:sp>
      <p:sp>
        <p:nvSpPr>
          <p:cNvPr id="23" name="Text Box 23"/>
          <p:cNvSpPr txBox="1">
            <a:spLocks noChangeArrowheads="1"/>
          </p:cNvSpPr>
          <p:nvPr/>
        </p:nvSpPr>
        <p:spPr bwMode="auto">
          <a:xfrm>
            <a:off x="6461125" y="6510338"/>
            <a:ext cx="8858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a:t>Q</a:t>
            </a:r>
            <a:r>
              <a:rPr lang="en-US" altLang="en-US" sz="1800" baseline="30000"/>
              <a:t>2</a:t>
            </a:r>
            <a:r>
              <a:rPr lang="en-US" altLang="en-US" sz="1800"/>
              <a:t>(</a:t>
            </a:r>
            <a:r>
              <a:rPr lang="en-US" altLang="en-US" sz="1800">
                <a:cs typeface="Arial" charset="0"/>
              </a:rPr>
              <a:t>Å</a:t>
            </a:r>
            <a:r>
              <a:rPr lang="en-US" altLang="en-US" sz="1800" baseline="30000">
                <a:cs typeface="Arial" charset="0"/>
              </a:rPr>
              <a:t>-2</a:t>
            </a:r>
            <a:r>
              <a:rPr lang="en-US" altLang="en-US" sz="1800">
                <a:cs typeface="Arial" charset="0"/>
              </a:rPr>
              <a:t>)</a:t>
            </a:r>
          </a:p>
        </p:txBody>
      </p:sp>
      <p:sp>
        <p:nvSpPr>
          <p:cNvPr id="24" name="Line 24"/>
          <p:cNvSpPr>
            <a:spLocks noChangeShapeType="1"/>
          </p:cNvSpPr>
          <p:nvPr/>
        </p:nvSpPr>
        <p:spPr bwMode="auto">
          <a:xfrm>
            <a:off x="5867400" y="4035425"/>
            <a:ext cx="1447800" cy="91440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Text Box 25"/>
          <p:cNvSpPr txBox="1">
            <a:spLocks noChangeArrowheads="1"/>
          </p:cNvSpPr>
          <p:nvPr/>
        </p:nvSpPr>
        <p:spPr bwMode="auto">
          <a:xfrm>
            <a:off x="6689725" y="4148138"/>
            <a:ext cx="895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a:t>Slope: </a:t>
            </a:r>
          </a:p>
        </p:txBody>
      </p:sp>
      <p:graphicFrame>
        <p:nvGraphicFramePr>
          <p:cNvPr id="26" name="Object 26"/>
          <p:cNvGraphicFramePr>
            <a:graphicFrameLocks noGrp="1" noChangeAspect="1"/>
          </p:cNvGraphicFramePr>
          <p:nvPr>
            <p:ph sz="quarter" idx="4294967295"/>
            <p:extLst>
              <p:ext uri="{D42A27DB-BD31-4B8C-83A1-F6EECF244321}">
                <p14:modId xmlns:p14="http://schemas.microsoft.com/office/powerpoint/2010/main" val="5207199"/>
              </p:ext>
            </p:extLst>
          </p:nvPr>
        </p:nvGraphicFramePr>
        <p:xfrm>
          <a:off x="7467600" y="4025900"/>
          <a:ext cx="685800" cy="625475"/>
        </p:xfrm>
        <a:graphic>
          <a:graphicData uri="http://schemas.openxmlformats.org/presentationml/2006/ole">
            <mc:AlternateContent xmlns:mc="http://schemas.openxmlformats.org/markup-compatibility/2006">
              <mc:Choice xmlns:v="urn:schemas-microsoft-com:vml" Requires="v">
                <p:oleObj spid="_x0000_s127217" name="Equation" r:id="rId15" imgW="431613" imgH="393529" progId="Equation.3">
                  <p:embed/>
                </p:oleObj>
              </mc:Choice>
              <mc:Fallback>
                <p:oleObj name="Equation" r:id="rId15" imgW="431613" imgH="393529"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467600" y="4025900"/>
                        <a:ext cx="685800" cy="625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 name="AutoShape 29"/>
          <p:cNvSpPr>
            <a:spLocks noChangeArrowheads="1"/>
          </p:cNvSpPr>
          <p:nvPr/>
        </p:nvSpPr>
        <p:spPr bwMode="auto">
          <a:xfrm>
            <a:off x="4191000" y="5330825"/>
            <a:ext cx="1295400" cy="228600"/>
          </a:xfrm>
          <a:prstGeom prst="rightArrow">
            <a:avLst>
              <a:gd name="adj1" fmla="val 50000"/>
              <a:gd name="adj2" fmla="val 141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28" name="Rectangle 30"/>
          <p:cNvSpPr>
            <a:spLocks noChangeArrowheads="1"/>
          </p:cNvSpPr>
          <p:nvPr/>
        </p:nvSpPr>
        <p:spPr bwMode="auto">
          <a:xfrm>
            <a:off x="4019550" y="5649913"/>
            <a:ext cx="1466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zh-TW" sz="1800" b="1">
                <a:solidFill>
                  <a:schemeClr val="accent2"/>
                </a:solidFill>
                <a:ea typeface="新細明體" pitchFamily="18" charset="-120"/>
              </a:rPr>
              <a:t>Guinier plot</a:t>
            </a:r>
            <a:endParaRPr lang="en-US" altLang="en-US" sz="1800" b="1">
              <a:solidFill>
                <a:schemeClr val="accent2"/>
              </a:solidFill>
            </a:endParaRPr>
          </a:p>
        </p:txBody>
      </p:sp>
      <p:sp>
        <p:nvSpPr>
          <p:cNvPr id="29" name="Oval 31"/>
          <p:cNvSpPr>
            <a:spLocks noChangeArrowheads="1"/>
          </p:cNvSpPr>
          <p:nvPr/>
        </p:nvSpPr>
        <p:spPr bwMode="auto">
          <a:xfrm>
            <a:off x="2971800" y="4187825"/>
            <a:ext cx="5334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30" name="Text Box 32"/>
          <p:cNvSpPr txBox="1">
            <a:spLocks noChangeArrowheads="1"/>
          </p:cNvSpPr>
          <p:nvPr/>
        </p:nvSpPr>
        <p:spPr bwMode="auto">
          <a:xfrm>
            <a:off x="2819400" y="4662488"/>
            <a:ext cx="889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dirty="0"/>
              <a:t>R=40</a:t>
            </a:r>
            <a:r>
              <a:rPr lang="en-US" altLang="en-US" sz="1800" dirty="0">
                <a:cs typeface="Arial" charset="0"/>
              </a:rPr>
              <a:t>Å</a:t>
            </a:r>
          </a:p>
        </p:txBody>
      </p:sp>
      <p:pic>
        <p:nvPicPr>
          <p:cNvPr id="31" name="Picture 2" descr="File:Sphere - monochrome simple.sv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647315" y="1046196"/>
            <a:ext cx="604739" cy="604739"/>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p:cNvPicPr>
            <a:picLocks noChangeAspect="1"/>
          </p:cNvPicPr>
          <p:nvPr/>
        </p:nvPicPr>
        <p:blipFill>
          <a:blip r:embed="rId18"/>
          <a:stretch>
            <a:fillRect/>
          </a:stretch>
        </p:blipFill>
        <p:spPr>
          <a:xfrm>
            <a:off x="3812311" y="1056997"/>
            <a:ext cx="414477" cy="577334"/>
          </a:xfrm>
          <a:prstGeom prst="rect">
            <a:avLst/>
          </a:prstGeom>
        </p:spPr>
      </p:pic>
    </p:spTree>
    <p:extLst>
      <p:ext uri="{BB962C8B-B14F-4D97-AF65-F5344CB8AC3E}">
        <p14:creationId xmlns:p14="http://schemas.microsoft.com/office/powerpoint/2010/main" val="23275346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76200"/>
            <a:ext cx="8229600" cy="1143000"/>
          </a:xfrm>
        </p:spPr>
        <p:txBody>
          <a:bodyPr/>
          <a:lstStyle/>
          <a:p>
            <a:pPr eaLnBrk="1" hangingPunct="1"/>
            <a:r>
              <a:rPr lang="en-US" altLang="en-US" sz="2400" dirty="0" smtClean="0">
                <a:solidFill>
                  <a:srgbClr val="3333FF"/>
                </a:solidFill>
                <a:latin typeface="Times New Roman" pitchFamily="18" charset="0"/>
              </a:rPr>
              <a:t>Outline</a:t>
            </a:r>
          </a:p>
        </p:txBody>
      </p:sp>
      <p:sp>
        <p:nvSpPr>
          <p:cNvPr id="3075" name="Rectangle 3"/>
          <p:cNvSpPr>
            <a:spLocks noGrp="1" noChangeArrowheads="1"/>
          </p:cNvSpPr>
          <p:nvPr>
            <p:ph type="body" idx="1"/>
          </p:nvPr>
        </p:nvSpPr>
        <p:spPr>
          <a:xfrm>
            <a:off x="457200" y="1371600"/>
            <a:ext cx="8229600" cy="4525963"/>
          </a:xfrm>
        </p:spPr>
        <p:txBody>
          <a:bodyPr/>
          <a:lstStyle/>
          <a:p>
            <a:pPr marL="609600" indent="-609600" eaLnBrk="1" hangingPunct="1">
              <a:lnSpc>
                <a:spcPct val="90000"/>
              </a:lnSpc>
              <a:buFontTx/>
              <a:buAutoNum type="arabicPeriod"/>
            </a:pPr>
            <a:r>
              <a:rPr lang="en-US" altLang="en-US" sz="1800" dirty="0" smtClean="0">
                <a:latin typeface="Times New Roman" panose="02020603050405020304" pitchFamily="18" charset="0"/>
                <a:cs typeface="Times New Roman" panose="02020603050405020304" pitchFamily="18" charset="0"/>
              </a:rPr>
              <a:t>Basic concepts for SANS</a:t>
            </a:r>
          </a:p>
          <a:p>
            <a:pPr marL="609600" indent="-609600" eaLnBrk="1" hangingPunct="1">
              <a:lnSpc>
                <a:spcPct val="90000"/>
              </a:lnSpc>
              <a:buFontTx/>
              <a:buAutoNum type="arabicPeriod"/>
            </a:pPr>
            <a:endParaRPr lang="en-US" altLang="en-US" sz="1800" dirty="0" smtClean="0">
              <a:latin typeface="Times New Roman" panose="02020603050405020304" pitchFamily="18" charset="0"/>
              <a:cs typeface="Times New Roman" panose="02020603050405020304" pitchFamily="18" charset="0"/>
            </a:endParaRPr>
          </a:p>
          <a:p>
            <a:pPr marL="609600" indent="-609600" eaLnBrk="1" hangingPunct="1">
              <a:lnSpc>
                <a:spcPct val="90000"/>
              </a:lnSpc>
              <a:buFontTx/>
              <a:buAutoNum type="arabicPeriod"/>
            </a:pPr>
            <a:r>
              <a:rPr lang="en-US" altLang="en-US" sz="1800" dirty="0" smtClean="0">
                <a:latin typeface="Times New Roman" panose="02020603050405020304" pitchFamily="18" charset="0"/>
                <a:cs typeface="Times New Roman" panose="02020603050405020304" pitchFamily="18" charset="0"/>
              </a:rPr>
              <a:t>General thoughts (or rules?) for the SANS data analysis</a:t>
            </a:r>
          </a:p>
          <a:p>
            <a:pPr marL="609600" indent="-609600" eaLnBrk="1" hangingPunct="1">
              <a:lnSpc>
                <a:spcPct val="90000"/>
              </a:lnSpc>
              <a:buFontTx/>
              <a:buAutoNum type="arabicPeriod"/>
            </a:pPr>
            <a:endParaRPr lang="en-US" altLang="en-US" sz="1800" dirty="0" smtClean="0">
              <a:latin typeface="Times New Roman" panose="02020603050405020304" pitchFamily="18" charset="0"/>
              <a:cs typeface="Times New Roman" panose="02020603050405020304" pitchFamily="18" charset="0"/>
            </a:endParaRPr>
          </a:p>
          <a:p>
            <a:pPr marL="609600" indent="-609600" eaLnBrk="1" hangingPunct="1">
              <a:lnSpc>
                <a:spcPct val="90000"/>
              </a:lnSpc>
              <a:buFontTx/>
              <a:buAutoNum type="arabicPeriod"/>
            </a:pPr>
            <a:r>
              <a:rPr lang="en-US" altLang="en-US" sz="1800" dirty="0" smtClean="0">
                <a:latin typeface="Times New Roman" panose="02020603050405020304" pitchFamily="18" charset="0"/>
                <a:cs typeface="Times New Roman" panose="02020603050405020304" pitchFamily="18" charset="0"/>
              </a:rPr>
              <a:t>1D analysis: Shape independent analysis</a:t>
            </a:r>
          </a:p>
          <a:p>
            <a:pPr marL="609600" indent="-609600" eaLnBrk="1" hangingPunct="1">
              <a:lnSpc>
                <a:spcPct val="90000"/>
              </a:lnSpc>
              <a:buFontTx/>
              <a:buAutoNum type="arabicPeriod"/>
            </a:pPr>
            <a:endParaRPr lang="en-US" altLang="en-US" sz="1800" dirty="0" smtClean="0">
              <a:latin typeface="Times New Roman" panose="02020603050405020304" pitchFamily="18" charset="0"/>
              <a:cs typeface="Times New Roman" panose="02020603050405020304" pitchFamily="18" charset="0"/>
            </a:endParaRPr>
          </a:p>
          <a:p>
            <a:pPr marL="609600" indent="-609600" eaLnBrk="1" hangingPunct="1">
              <a:lnSpc>
                <a:spcPct val="90000"/>
              </a:lnSpc>
              <a:buFontTx/>
              <a:buAutoNum type="arabicPeriod"/>
            </a:pPr>
            <a:r>
              <a:rPr lang="en-US" altLang="en-US" sz="1800" dirty="0">
                <a:latin typeface="Times New Roman" panose="02020603050405020304" pitchFamily="18" charset="0"/>
                <a:cs typeface="Times New Roman" panose="02020603050405020304" pitchFamily="18" charset="0"/>
              </a:rPr>
              <a:t>1D analysis: Shape </a:t>
            </a:r>
            <a:r>
              <a:rPr lang="en-US" altLang="en-US" sz="1800" dirty="0" smtClean="0">
                <a:latin typeface="Times New Roman" panose="02020603050405020304" pitchFamily="18" charset="0"/>
                <a:cs typeface="Times New Roman" panose="02020603050405020304" pitchFamily="18" charset="0"/>
              </a:rPr>
              <a:t>dependent analysis (Form factor: P(Q)</a:t>
            </a:r>
          </a:p>
          <a:p>
            <a:pPr marL="609600" indent="-609600" eaLnBrk="1" hangingPunct="1">
              <a:lnSpc>
                <a:spcPct val="90000"/>
              </a:lnSpc>
              <a:buFontTx/>
              <a:buAutoNum type="arabicPeriod"/>
            </a:pPr>
            <a:endParaRPr lang="en-US" altLang="en-US" sz="1800" dirty="0" smtClean="0">
              <a:latin typeface="Times New Roman" panose="02020603050405020304" pitchFamily="18" charset="0"/>
              <a:cs typeface="Times New Roman" panose="02020603050405020304" pitchFamily="18" charset="0"/>
            </a:endParaRPr>
          </a:p>
          <a:p>
            <a:pPr marL="609600" indent="-609600" eaLnBrk="1" hangingPunct="1">
              <a:lnSpc>
                <a:spcPct val="90000"/>
              </a:lnSpc>
              <a:buFontTx/>
              <a:buAutoNum type="arabicPeriod"/>
            </a:pPr>
            <a:r>
              <a:rPr lang="en-US" altLang="en-US" sz="1800" dirty="0">
                <a:latin typeface="Times New Roman" panose="02020603050405020304" pitchFamily="18" charset="0"/>
                <a:cs typeface="Times New Roman" panose="02020603050405020304" pitchFamily="18" charset="0"/>
              </a:rPr>
              <a:t>1D analysis: Inter-particle </a:t>
            </a:r>
            <a:r>
              <a:rPr lang="en-US" altLang="en-US" sz="1800" dirty="0" smtClean="0">
                <a:latin typeface="Times New Roman" panose="02020603050405020304" pitchFamily="18" charset="0"/>
                <a:cs typeface="Times New Roman" panose="02020603050405020304" pitchFamily="18" charset="0"/>
              </a:rPr>
              <a:t>structure factor, S(Q) – Understand the interaction between particles</a:t>
            </a:r>
          </a:p>
          <a:p>
            <a:pPr marL="609600" indent="-609600" eaLnBrk="1" hangingPunct="1">
              <a:lnSpc>
                <a:spcPct val="90000"/>
              </a:lnSpc>
              <a:buFontTx/>
              <a:buAutoNum type="arabicPeriod"/>
            </a:pPr>
            <a:endParaRPr lang="en-US" altLang="en-US" sz="1800" dirty="0" smtClean="0">
              <a:latin typeface="Times New Roman" panose="02020603050405020304" pitchFamily="18" charset="0"/>
              <a:cs typeface="Times New Roman" panose="02020603050405020304" pitchFamily="18" charset="0"/>
            </a:endParaRPr>
          </a:p>
          <a:p>
            <a:pPr marL="609600" indent="-609600" eaLnBrk="1" hangingPunct="1">
              <a:lnSpc>
                <a:spcPct val="90000"/>
              </a:lnSpc>
              <a:buFontTx/>
              <a:buAutoNum type="arabicPeriod"/>
            </a:pPr>
            <a:r>
              <a:rPr lang="en-US" altLang="en-US" sz="1800" dirty="0" smtClean="0">
                <a:latin typeface="Times New Roman" panose="02020603050405020304" pitchFamily="18" charset="0"/>
                <a:cs typeface="Times New Roman" panose="02020603050405020304" pitchFamily="18" charset="0"/>
              </a:rPr>
              <a:t>2D data analysis</a:t>
            </a:r>
          </a:p>
          <a:p>
            <a:pPr marL="609600" indent="-609600" eaLnBrk="1" hangingPunct="1">
              <a:lnSpc>
                <a:spcPct val="90000"/>
              </a:lnSpc>
              <a:buFontTx/>
              <a:buAutoNum type="arabicPeriod"/>
            </a:pPr>
            <a:endParaRPr lang="en-US" altLang="en-US" sz="1800" dirty="0">
              <a:latin typeface="Times New Roman" panose="02020603050405020304" pitchFamily="18" charset="0"/>
              <a:cs typeface="Times New Roman" panose="02020603050405020304" pitchFamily="18" charset="0"/>
            </a:endParaRPr>
          </a:p>
          <a:p>
            <a:pPr marL="609600" indent="-609600" eaLnBrk="1" hangingPunct="1">
              <a:lnSpc>
                <a:spcPct val="90000"/>
              </a:lnSpc>
              <a:buFontTx/>
              <a:buAutoNum type="arabicPeriod"/>
            </a:pPr>
            <a:r>
              <a:rPr lang="en-US" altLang="en-US" sz="1800" dirty="0" smtClean="0">
                <a:latin typeface="Times New Roman" panose="02020603050405020304" pitchFamily="18" charset="0"/>
                <a:cs typeface="Times New Roman" panose="02020603050405020304" pitchFamily="18" charset="0"/>
              </a:rPr>
              <a:t>SANS analysis tools</a:t>
            </a:r>
            <a:endParaRPr lang="en-US" altLang="en-US" sz="1800" dirty="0">
              <a:latin typeface="Times New Roman" panose="02020603050405020304" pitchFamily="18" charset="0"/>
              <a:cs typeface="Times New Roman" panose="02020603050405020304" pitchFamily="18" charset="0"/>
            </a:endParaRPr>
          </a:p>
          <a:p>
            <a:pPr marL="609600" indent="-609600" eaLnBrk="1" hangingPunct="1">
              <a:lnSpc>
                <a:spcPct val="90000"/>
              </a:lnSpc>
              <a:buFontTx/>
              <a:buAutoNum type="arabicPeriod"/>
            </a:pPr>
            <a:endParaRPr lang="en-US" altLang="en-US" sz="1800" dirty="0" smtClean="0">
              <a:latin typeface="Times New Roman" panose="02020603050405020304" pitchFamily="18" charset="0"/>
              <a:cs typeface="Times New Roman" panose="02020603050405020304" pitchFamily="18" charset="0"/>
            </a:endParaRPr>
          </a:p>
          <a:p>
            <a:pPr marL="609600" indent="-609600" eaLnBrk="1" hangingPunct="1">
              <a:lnSpc>
                <a:spcPct val="90000"/>
              </a:lnSpc>
              <a:buFontTx/>
              <a:buAutoNum type="arabicPeriod"/>
            </a:pPr>
            <a:r>
              <a:rPr lang="en-US" altLang="en-US" sz="1800" dirty="0" smtClean="0">
                <a:latin typeface="Times New Roman" panose="02020603050405020304" pitchFamily="18" charset="0"/>
                <a:cs typeface="Times New Roman" panose="02020603050405020304" pitchFamily="18" charset="0"/>
              </a:rPr>
              <a:t>Summary</a:t>
            </a:r>
            <a:endParaRPr lang="en-US" altLang="en-US" sz="1800" dirty="0" smtClean="0">
              <a:solidFill>
                <a:schemeClr val="accent1"/>
              </a:solidFill>
              <a:latin typeface="Times New Roman" panose="02020603050405020304" pitchFamily="18" charset="0"/>
              <a:cs typeface="Times New Roman" panose="02020603050405020304" pitchFamily="18" charset="0"/>
            </a:endParaRPr>
          </a:p>
        </p:txBody>
      </p:sp>
      <p:sp>
        <p:nvSpPr>
          <p:cNvPr id="4" name="Line 11"/>
          <p:cNvSpPr>
            <a:spLocks noChangeShapeType="1"/>
          </p:cNvSpPr>
          <p:nvPr/>
        </p:nvSpPr>
        <p:spPr bwMode="auto">
          <a:xfrm>
            <a:off x="250825" y="981075"/>
            <a:ext cx="8642350"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5" name="Picture 6" descr="NCN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716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enter for High Resolution Neutron Scattering (CHR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5941" y="107949"/>
            <a:ext cx="2465659" cy="6318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676474" y="1447800"/>
            <a:ext cx="2095445" cy="369332"/>
          </a:xfrm>
          <a:prstGeom prst="rect">
            <a:avLst/>
          </a:prstGeom>
          <a:noFill/>
        </p:spPr>
        <p:txBody>
          <a:bodyPr wrap="none" rtlCol="0">
            <a:spAutoFit/>
          </a:bodyPr>
          <a:lstStyle/>
          <a:p>
            <a:r>
              <a:rPr lang="en-US" dirty="0" smtClean="0"/>
              <a:t>Radius of Gyration</a:t>
            </a:r>
            <a:endParaRPr lang="en-US" dirty="0"/>
          </a:p>
        </p:txBody>
      </p:sp>
      <p:pic>
        <p:nvPicPr>
          <p:cNvPr id="890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155598"/>
            <a:ext cx="4474091" cy="1201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90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2057400"/>
            <a:ext cx="367665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90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962400"/>
            <a:ext cx="4150895"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909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7437" y="3945610"/>
            <a:ext cx="40132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Text Box 48"/>
          <p:cNvSpPr txBox="1">
            <a:spLocks noChangeArrowheads="1"/>
          </p:cNvSpPr>
          <p:nvPr/>
        </p:nvSpPr>
        <p:spPr bwMode="auto">
          <a:xfrm>
            <a:off x="2574925" y="6096000"/>
            <a:ext cx="3409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dirty="0"/>
              <a:t>View graph from Charles Glinka</a:t>
            </a:r>
          </a:p>
        </p:txBody>
      </p:sp>
      <p:sp>
        <p:nvSpPr>
          <p:cNvPr id="27" name="Rectangle 49"/>
          <p:cNvSpPr>
            <a:spLocks noChangeArrowheads="1"/>
          </p:cNvSpPr>
          <p:nvPr/>
        </p:nvSpPr>
        <p:spPr bwMode="auto">
          <a:xfrm>
            <a:off x="2133600" y="6440487"/>
            <a:ext cx="49085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200">
                <a:solidFill>
                  <a:schemeClr val="accent2"/>
                </a:solidFill>
              </a:rPr>
              <a:t>http://www.ncnr.nist.gov/programs/sans/pdf/SANS_dilute_particles.pdf</a:t>
            </a:r>
          </a:p>
        </p:txBody>
      </p:sp>
      <p:pic>
        <p:nvPicPr>
          <p:cNvPr id="12" name="Picture 6" descr="NCN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3716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 descr="ChELogo0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2800" y="0"/>
            <a:ext cx="198120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0"/>
          <p:cNvSpPr>
            <a:spLocks noChangeArrowheads="1"/>
          </p:cNvSpPr>
          <p:nvPr/>
        </p:nvSpPr>
        <p:spPr bwMode="auto">
          <a:xfrm>
            <a:off x="457200" y="252412"/>
            <a:ext cx="8229600" cy="5095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000" dirty="0" smtClean="0">
                <a:solidFill>
                  <a:srgbClr val="3333FF"/>
                </a:solidFill>
                <a:latin typeface="Times New Roman" pitchFamily="18" charset="0"/>
              </a:rPr>
              <a:t>1. </a:t>
            </a:r>
            <a:r>
              <a:rPr lang="en-US" altLang="en-US" sz="2000" dirty="0" err="1" smtClean="0">
                <a:solidFill>
                  <a:srgbClr val="3333FF"/>
                </a:solidFill>
                <a:latin typeface="Times New Roman" pitchFamily="18" charset="0"/>
              </a:rPr>
              <a:t>Guinier</a:t>
            </a:r>
            <a:r>
              <a:rPr lang="en-US" altLang="en-US" sz="2000" dirty="0" smtClean="0">
                <a:solidFill>
                  <a:srgbClr val="3333FF"/>
                </a:solidFill>
                <a:latin typeface="Times New Roman" pitchFamily="18" charset="0"/>
              </a:rPr>
              <a:t> </a:t>
            </a:r>
            <a:r>
              <a:rPr lang="en-US" altLang="en-US" sz="2000" dirty="0">
                <a:solidFill>
                  <a:srgbClr val="3333FF"/>
                </a:solidFill>
                <a:latin typeface="Times New Roman" pitchFamily="18" charset="0"/>
              </a:rPr>
              <a:t>analysis – Radius of gyration</a:t>
            </a:r>
            <a:endParaRPr lang="en-US" altLang="zh-TW" sz="2000" b="1" dirty="0">
              <a:solidFill>
                <a:schemeClr val="accent2"/>
              </a:solidFill>
              <a:ea typeface="新細明體" pitchFamily="18" charset="-120"/>
            </a:endParaRPr>
          </a:p>
        </p:txBody>
      </p:sp>
      <p:sp>
        <p:nvSpPr>
          <p:cNvPr id="15" name="Line 11"/>
          <p:cNvSpPr>
            <a:spLocks noChangeShapeType="1"/>
          </p:cNvSpPr>
          <p:nvPr/>
        </p:nvSpPr>
        <p:spPr bwMode="auto">
          <a:xfrm>
            <a:off x="250825" y="1066800"/>
            <a:ext cx="8642350"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42847102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76200"/>
            <a:ext cx="8229600" cy="1143000"/>
          </a:xfrm>
        </p:spPr>
        <p:txBody>
          <a:bodyPr/>
          <a:lstStyle/>
          <a:p>
            <a:pPr eaLnBrk="1" hangingPunct="1"/>
            <a:r>
              <a:rPr lang="en-US" altLang="en-US" sz="2400" dirty="0" smtClean="0">
                <a:solidFill>
                  <a:srgbClr val="3333FF"/>
                </a:solidFill>
                <a:latin typeface="Times New Roman" pitchFamily="18" charset="0"/>
              </a:rPr>
              <a:t>1. </a:t>
            </a:r>
            <a:r>
              <a:rPr lang="en-US" altLang="en-US" sz="2400" dirty="0" err="1" smtClean="0">
                <a:solidFill>
                  <a:srgbClr val="3333FF"/>
                </a:solidFill>
                <a:latin typeface="Times New Roman" pitchFamily="18" charset="0"/>
              </a:rPr>
              <a:t>Guinier</a:t>
            </a:r>
            <a:r>
              <a:rPr lang="en-US" altLang="en-US" sz="2400" dirty="0" smtClean="0">
                <a:solidFill>
                  <a:srgbClr val="3333FF"/>
                </a:solidFill>
                <a:latin typeface="Times New Roman" pitchFamily="18" charset="0"/>
              </a:rPr>
              <a:t> analysis – Molecular Mass</a:t>
            </a:r>
          </a:p>
        </p:txBody>
      </p:sp>
      <p:sp>
        <p:nvSpPr>
          <p:cNvPr id="4" name="Line 11"/>
          <p:cNvSpPr>
            <a:spLocks noChangeShapeType="1"/>
          </p:cNvSpPr>
          <p:nvPr/>
        </p:nvSpPr>
        <p:spPr bwMode="auto">
          <a:xfrm>
            <a:off x="250825" y="981075"/>
            <a:ext cx="8642350"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5" name="Picture 6" descr="NCN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716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enter for High Resolution Neutron Scattering (CHRN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5941" y="107949"/>
            <a:ext cx="2465659" cy="63182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9" name="TextBox 8"/>
              <p:cNvSpPr txBox="1"/>
              <p:nvPr/>
            </p:nvSpPr>
            <p:spPr>
              <a:xfrm>
                <a:off x="1600200" y="3624828"/>
                <a:ext cx="8229600" cy="646331"/>
              </a:xfrm>
              <a:prstGeom prst="rect">
                <a:avLst/>
              </a:prstGeom>
              <a:noFill/>
            </p:spPr>
            <p:txBody>
              <a:bodyPr wrap="square" rtlCol="0">
                <a:spAutoFit/>
              </a:bodyPr>
              <a:lstStyle/>
              <a:p>
                <a14:m>
                  <m:oMath xmlns:m="http://schemas.openxmlformats.org/officeDocument/2006/math">
                    <m:r>
                      <a:rPr lang="en-US" b="0" i="1" smtClean="0">
                        <a:latin typeface="Cambria Math"/>
                      </a:rPr>
                      <m:t>𝑐</m:t>
                    </m:r>
                  </m:oMath>
                </a14:m>
                <a:r>
                  <a:rPr lang="en-US" dirty="0" smtClean="0"/>
                  <a:t>: mass concentration</a:t>
                </a:r>
                <a:r>
                  <a:rPr lang="en-US" dirty="0"/>
                  <a:t> </a:t>
                </a:r>
                <a:r>
                  <a:rPr lang="en-US" dirty="0" smtClean="0"/>
                  <a:t>    </a:t>
                </a:r>
                <a14:m>
                  <m:oMath xmlns:m="http://schemas.openxmlformats.org/officeDocument/2006/math">
                    <m:r>
                      <a:rPr lang="en-US" i="1" smtClean="0">
                        <a:latin typeface="Cambria Math"/>
                        <a:ea typeface="Cambria Math"/>
                      </a:rPr>
                      <m:t>𝜌</m:t>
                    </m:r>
                  </m:oMath>
                </a14:m>
                <a:r>
                  <a:rPr lang="en-US" dirty="0" smtClean="0"/>
                  <a:t>: mass density</a:t>
                </a:r>
              </a:p>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𝑁</m:t>
                        </m:r>
                      </m:e>
                      <m:sub>
                        <m:r>
                          <a:rPr lang="en-US" b="0" i="1" smtClean="0">
                            <a:latin typeface="Cambria Math"/>
                          </a:rPr>
                          <m:t>𝐴</m:t>
                        </m:r>
                      </m:sub>
                    </m:sSub>
                  </m:oMath>
                </a14:m>
                <a:r>
                  <a:rPr lang="en-US" dirty="0" smtClean="0"/>
                  <a:t>: Avogadro number</a:t>
                </a:r>
                <a14:m>
                  <m:oMath xmlns:m="http://schemas.openxmlformats.org/officeDocument/2006/math">
                    <m:r>
                      <a:rPr lang="en-US" b="0" i="0" smtClean="0">
                        <a:latin typeface="Cambria Math"/>
                      </a:rPr>
                      <m:t>     </m:t>
                    </m:r>
                    <m:sSub>
                      <m:sSubPr>
                        <m:ctrlPr>
                          <a:rPr lang="en-US" i="1">
                            <a:latin typeface="Cambria Math" panose="02040503050406030204" pitchFamily="18" charset="0"/>
                          </a:rPr>
                        </m:ctrlPr>
                      </m:sSubPr>
                      <m:e>
                        <m:r>
                          <a:rPr lang="en-US" b="0" i="1" smtClean="0">
                            <a:latin typeface="Cambria Math"/>
                          </a:rPr>
                          <m:t>𝑀</m:t>
                        </m:r>
                      </m:e>
                      <m:sub>
                        <m:r>
                          <a:rPr lang="en-US" b="0" i="1" smtClean="0">
                            <a:latin typeface="Cambria Math"/>
                          </a:rPr>
                          <m:t>𝑤</m:t>
                        </m:r>
                      </m:sub>
                    </m:sSub>
                  </m:oMath>
                </a14:m>
                <a:r>
                  <a:rPr lang="en-US" dirty="0" smtClean="0"/>
                  <a:t>: </a:t>
                </a:r>
                <a:r>
                  <a:rPr lang="en-US" b="1" dirty="0" smtClean="0">
                    <a:solidFill>
                      <a:srgbClr val="00B050"/>
                    </a:solidFill>
                  </a:rPr>
                  <a:t>molecular mass</a:t>
                </a:r>
                <a:endParaRPr lang="en-US" b="1" dirty="0">
                  <a:solidFill>
                    <a:srgbClr val="00B050"/>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1600200" y="3624828"/>
                <a:ext cx="8229600" cy="646331"/>
              </a:xfrm>
              <a:prstGeom prst="rect">
                <a:avLst/>
              </a:prstGeom>
              <a:blipFill rotWithShape="0">
                <a:blip r:embed="rId6"/>
                <a:stretch>
                  <a:fillRect t="-5660" b="-14151"/>
                </a:stretch>
              </a:blipFill>
            </p:spPr>
            <p:txBody>
              <a:bodyPr/>
              <a:lstStyle/>
              <a:p>
                <a:r>
                  <a:rPr lang="en-US">
                    <a:noFill/>
                  </a:rPr>
                  <a:t> </a:t>
                </a:r>
              </a:p>
            </p:txBody>
          </p:sp>
        </mc:Fallback>
      </mc:AlternateContent>
      <p:sp>
        <p:nvSpPr>
          <p:cNvPr id="10" name="TextBox 9"/>
          <p:cNvSpPr txBox="1"/>
          <p:nvPr/>
        </p:nvSpPr>
        <p:spPr>
          <a:xfrm>
            <a:off x="838200" y="5867400"/>
            <a:ext cx="7558479" cy="369332"/>
          </a:xfrm>
          <a:prstGeom prst="rect">
            <a:avLst/>
          </a:prstGeom>
          <a:noFill/>
        </p:spPr>
        <p:txBody>
          <a:bodyPr wrap="none" rtlCol="0">
            <a:spAutoFit/>
          </a:bodyPr>
          <a:lstStyle/>
          <a:p>
            <a:r>
              <a:rPr lang="en-US" dirty="0" smtClean="0"/>
              <a:t>For the same concentration, large intensity means large molecular mass.</a:t>
            </a:r>
            <a:endParaRPr lang="en-US" dirty="0"/>
          </a:p>
        </p:txBody>
      </p:sp>
      <mc:AlternateContent xmlns:mc="http://schemas.openxmlformats.org/markup-compatibility/2006" xmlns:a14="http://schemas.microsoft.com/office/drawing/2010/main">
        <mc:Choice Requires="a14">
          <p:sp>
            <p:nvSpPr>
              <p:cNvPr id="3" name="TextBox 2"/>
              <p:cNvSpPr txBox="1"/>
              <p:nvPr/>
            </p:nvSpPr>
            <p:spPr>
              <a:xfrm>
                <a:off x="2260582" y="2286000"/>
                <a:ext cx="2692418"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𝐼</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𝑄</m:t>
                          </m:r>
                          <m:r>
                            <a:rPr lang="en-US" sz="2400" b="0" i="1" smtClean="0">
                              <a:latin typeface="Cambria Math" panose="02040503050406030204" pitchFamily="18" charset="0"/>
                            </a:rPr>
                            <m:t>=0</m:t>
                          </m:r>
                        </m:e>
                      </m:d>
                      <m:r>
                        <a:rPr lang="en-US" sz="2400" b="0" i="1" smtClean="0">
                          <a:latin typeface="Cambria Math" panose="02040503050406030204" pitchFamily="18" charset="0"/>
                        </a:rPr>
                        <m:t>=</m:t>
                      </m:r>
                      <m:r>
                        <a:rPr lang="en-US" sz="2400" b="0" i="1" smtClean="0">
                          <a:latin typeface="Cambria Math" panose="02040503050406030204" pitchFamily="18" charset="0"/>
                        </a:rPr>
                        <m:t>𝑛</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𝑣</m:t>
                          </m:r>
                        </m:e>
                        <m:sup>
                          <m:r>
                            <a:rPr lang="en-US" sz="2400" b="0" i="1" smtClean="0">
                              <a:latin typeface="Cambria Math" panose="02040503050406030204" pitchFamily="18" charset="0"/>
                            </a:rPr>
                            <m:t>2</m:t>
                          </m:r>
                        </m:sup>
                      </m:sSup>
                      <m:sSup>
                        <m:sSupPr>
                          <m:ctrlPr>
                            <a:rPr lang="en-US" sz="2400" b="0" i="1" smtClean="0">
                              <a:latin typeface="Cambria Math" panose="02040503050406030204" pitchFamily="18" charset="0"/>
                            </a:rPr>
                          </m:ctrlPr>
                        </m:sSupPr>
                        <m:e>
                          <m:r>
                            <m:rPr>
                              <m:sty m:val="p"/>
                            </m:rPr>
                            <a:rPr lang="el-GR" sz="2400" b="0" i="1" smtClean="0">
                              <a:latin typeface="Cambria Math" panose="02040503050406030204" pitchFamily="18" charset="0"/>
                              <a:ea typeface="Cambria Math" panose="02040503050406030204" pitchFamily="18" charset="0"/>
                            </a:rPr>
                            <m:t>Δ</m:t>
                          </m:r>
                          <m:r>
                            <a:rPr lang="el-GR" sz="2400" b="0" i="1" smtClean="0">
                              <a:latin typeface="Cambria Math" panose="02040503050406030204" pitchFamily="18" charset="0"/>
                              <a:ea typeface="Cambria Math" panose="02040503050406030204" pitchFamily="18" charset="0"/>
                            </a:rPr>
                            <m:t>𝜌</m:t>
                          </m:r>
                        </m:e>
                        <m:sup>
                          <m:r>
                            <a:rPr lang="en-US" sz="2400" b="0" i="1" smtClean="0">
                              <a:latin typeface="Cambria Math" panose="02040503050406030204" pitchFamily="18" charset="0"/>
                            </a:rPr>
                            <m:t>2</m:t>
                          </m:r>
                        </m:sup>
                      </m:sSup>
                    </m:oMath>
                  </m:oMathPara>
                </a14:m>
                <a:endParaRPr lang="en-US" sz="2400" dirty="0"/>
              </a:p>
            </p:txBody>
          </p:sp>
        </mc:Choice>
        <mc:Fallback xmlns="">
          <p:sp>
            <p:nvSpPr>
              <p:cNvPr id="3" name="TextBox 2"/>
              <p:cNvSpPr txBox="1">
                <a:spLocks noRot="1" noChangeAspect="1" noMove="1" noResize="1" noEditPoints="1" noAdjustHandles="1" noChangeArrowheads="1" noChangeShapeType="1" noTextEdit="1"/>
              </p:cNvSpPr>
              <p:nvPr/>
            </p:nvSpPr>
            <p:spPr>
              <a:xfrm>
                <a:off x="2260582" y="2286000"/>
                <a:ext cx="2692418" cy="369332"/>
              </a:xfrm>
              <a:prstGeom prst="rect">
                <a:avLst/>
              </a:prstGeom>
              <a:blipFill rotWithShape="0">
                <a:blip r:embed="rId9"/>
                <a:stretch>
                  <a:fillRect l="-1584" b="-360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1392990" y="2920231"/>
                <a:ext cx="4427601" cy="69493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𝐼</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𝑄</m:t>
                          </m:r>
                          <m:r>
                            <a:rPr lang="en-US" sz="2400" b="0" i="1" smtClean="0">
                              <a:latin typeface="Cambria Math" panose="02040503050406030204" pitchFamily="18" charset="0"/>
                            </a:rPr>
                            <m:t>=0</m:t>
                          </m:r>
                        </m:e>
                      </m:d>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𝑐</m:t>
                          </m:r>
                        </m:num>
                        <m:den>
                          <m:r>
                            <a:rPr lang="en-US" sz="2400" b="0" i="1" smtClean="0">
                              <a:latin typeface="Cambria Math" panose="02040503050406030204" pitchFamily="18" charset="0"/>
                              <a:ea typeface="Cambria Math" panose="02040503050406030204" pitchFamily="18" charset="0"/>
                            </a:rPr>
                            <m:t>𝜌</m:t>
                          </m:r>
                        </m:den>
                      </m:f>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𝑀</m:t>
                          </m:r>
                        </m:e>
                        <m:sub>
                          <m:r>
                            <a:rPr lang="en-US" sz="2400" b="0" i="1" smtClean="0">
                              <a:latin typeface="Cambria Math" panose="02040503050406030204" pitchFamily="18" charset="0"/>
                            </a:rPr>
                            <m:t>𝑤</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𝑁</m:t>
                          </m:r>
                        </m:e>
                        <m:sub>
                          <m:r>
                            <a:rPr lang="en-US" sz="2400" b="0" i="1" smtClean="0">
                              <a:latin typeface="Cambria Math" panose="02040503050406030204" pitchFamily="18" charset="0"/>
                            </a:rPr>
                            <m:t>𝐴</m:t>
                          </m:r>
                        </m:sub>
                      </m:sSub>
                      <m:sSup>
                        <m:sSupPr>
                          <m:ctrlPr>
                            <a:rPr lang="en-US" sz="2400" b="0" i="1" smtClean="0">
                              <a:latin typeface="Cambria Math" panose="02040503050406030204" pitchFamily="18" charset="0"/>
                            </a:rPr>
                          </m:ctrlPr>
                        </m:sSupPr>
                        <m:e>
                          <m:r>
                            <m:rPr>
                              <m:sty m:val="p"/>
                            </m:rPr>
                            <a:rPr lang="el-GR" sz="2400" b="0" i="1" smtClean="0">
                              <a:latin typeface="Cambria Math" panose="02040503050406030204" pitchFamily="18" charset="0"/>
                              <a:ea typeface="Cambria Math" panose="02040503050406030204" pitchFamily="18" charset="0"/>
                            </a:rPr>
                            <m:t>Δ</m:t>
                          </m:r>
                          <m:r>
                            <a:rPr lang="el-GR" sz="2400" b="0" i="1" smtClean="0">
                              <a:latin typeface="Cambria Math" panose="02040503050406030204" pitchFamily="18" charset="0"/>
                              <a:ea typeface="Cambria Math" panose="02040503050406030204" pitchFamily="18" charset="0"/>
                            </a:rPr>
                            <m:t>𝜌</m:t>
                          </m:r>
                        </m:e>
                        <m:sup>
                          <m:r>
                            <a:rPr lang="en-US" sz="2400" b="0" i="1" smtClean="0">
                              <a:latin typeface="Cambria Math" panose="02040503050406030204" pitchFamily="18" charset="0"/>
                            </a:rPr>
                            <m:t>2</m:t>
                          </m:r>
                        </m:sup>
                      </m:sSup>
                    </m:oMath>
                  </m:oMathPara>
                </a14:m>
                <a:endParaRPr lang="en-US" sz="2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1392990" y="2920231"/>
                <a:ext cx="4427601" cy="694934"/>
              </a:xfrm>
              <a:prstGeom prst="rect">
                <a:avLst/>
              </a:prstGeom>
              <a:blipFill rotWithShape="0">
                <a:blip r:embed="rId10"/>
                <a:stretch>
                  <a:fillRect/>
                </a:stretch>
              </a:blipFill>
            </p:spPr>
            <p:txBody>
              <a:bodyPr/>
              <a:lstStyle/>
              <a:p>
                <a:r>
                  <a:rPr lang="en-US">
                    <a:noFill/>
                  </a:rPr>
                  <a:t> </a:t>
                </a:r>
              </a:p>
            </p:txBody>
          </p:sp>
        </mc:Fallback>
      </mc:AlternateContent>
      <p:grpSp>
        <p:nvGrpSpPr>
          <p:cNvPr id="16" name="Group 15"/>
          <p:cNvGrpSpPr/>
          <p:nvPr/>
        </p:nvGrpSpPr>
        <p:grpSpPr>
          <a:xfrm>
            <a:off x="326571" y="4744480"/>
            <a:ext cx="6920430" cy="694934"/>
            <a:chOff x="326571" y="4744480"/>
            <a:chExt cx="6920430" cy="694934"/>
          </a:xfrm>
        </p:grpSpPr>
        <p:sp>
          <p:nvSpPr>
            <p:cNvPr id="12" name="TextBox 11"/>
            <p:cNvSpPr txBox="1"/>
            <p:nvPr/>
          </p:nvSpPr>
          <p:spPr>
            <a:xfrm>
              <a:off x="326571" y="4907281"/>
              <a:ext cx="2416629" cy="369332"/>
            </a:xfrm>
            <a:prstGeom prst="rect">
              <a:avLst/>
            </a:prstGeom>
            <a:noFill/>
          </p:spPr>
          <p:txBody>
            <a:bodyPr wrap="square" rtlCol="0">
              <a:spAutoFit/>
            </a:bodyPr>
            <a:lstStyle/>
            <a:p>
              <a:r>
                <a:rPr lang="en-US" dirty="0" smtClean="0"/>
                <a:t>For a micelle system, </a:t>
              </a:r>
              <a:endParaRPr lang="en-US" dirty="0"/>
            </a:p>
          </p:txBody>
        </p:sp>
        <mc:AlternateContent xmlns:mc="http://schemas.openxmlformats.org/markup-compatibility/2006" xmlns:a14="http://schemas.microsoft.com/office/drawing/2010/main">
          <mc:Choice Requires="a14">
            <p:sp>
              <p:nvSpPr>
                <p:cNvPr id="15" name="TextBox 14"/>
                <p:cNvSpPr txBox="1"/>
                <p:nvPr/>
              </p:nvSpPr>
              <p:spPr>
                <a:xfrm>
                  <a:off x="2819400" y="4744480"/>
                  <a:ext cx="4427601" cy="69493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𝐼</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𝑄</m:t>
                            </m:r>
                            <m:r>
                              <a:rPr lang="en-US" sz="2400" b="0" i="1" smtClean="0">
                                <a:latin typeface="Cambria Math" panose="02040503050406030204" pitchFamily="18" charset="0"/>
                              </a:rPr>
                              <m:t>=0</m:t>
                            </m:r>
                          </m:e>
                        </m:d>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𝑐</m:t>
                            </m:r>
                          </m:num>
                          <m:den>
                            <m:r>
                              <a:rPr lang="en-US" sz="2400" b="0" i="1" smtClean="0">
                                <a:latin typeface="Cambria Math" panose="02040503050406030204" pitchFamily="18" charset="0"/>
                                <a:ea typeface="Cambria Math" panose="02040503050406030204" pitchFamily="18" charset="0"/>
                              </a:rPr>
                              <m:t>𝜌</m:t>
                            </m:r>
                          </m:den>
                        </m:f>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𝑁</m:t>
                            </m:r>
                          </m:e>
                          <m:sub>
                            <m:r>
                              <a:rPr lang="en-US" sz="2400" b="0" i="1" smtClean="0">
                                <a:latin typeface="Cambria Math" panose="02040503050406030204" pitchFamily="18" charset="0"/>
                              </a:rPr>
                              <m:t>𝑎𝑔𝑔</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𝑀</m:t>
                            </m:r>
                          </m:e>
                          <m:sub>
                            <m:r>
                              <a:rPr lang="en-US" sz="2400" b="0" i="1" smtClean="0">
                                <a:latin typeface="Cambria Math" panose="02040503050406030204" pitchFamily="18" charset="0"/>
                              </a:rPr>
                              <m:t>𝑤</m:t>
                            </m:r>
                            <m:r>
                              <a:rPr lang="en-US" sz="2400" b="0" i="1" smtClean="0">
                                <a:latin typeface="Cambria Math" panose="02040503050406030204" pitchFamily="18" charset="0"/>
                              </a:rPr>
                              <m:t>,</m:t>
                            </m:r>
                            <m:r>
                              <a:rPr lang="en-US" sz="2400" b="0" i="1" smtClean="0">
                                <a:latin typeface="Cambria Math" panose="02040503050406030204" pitchFamily="18" charset="0"/>
                              </a:rPr>
                              <m:t>𝑚𝑜𝑛</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𝑁</m:t>
                            </m:r>
                          </m:e>
                          <m:sub>
                            <m:r>
                              <a:rPr lang="en-US" sz="2400" b="0" i="1" smtClean="0">
                                <a:latin typeface="Cambria Math" panose="02040503050406030204" pitchFamily="18" charset="0"/>
                              </a:rPr>
                              <m:t>𝐴</m:t>
                            </m:r>
                          </m:sub>
                        </m:sSub>
                        <m:sSup>
                          <m:sSupPr>
                            <m:ctrlPr>
                              <a:rPr lang="en-US" sz="2400" b="0" i="1" smtClean="0">
                                <a:latin typeface="Cambria Math" panose="02040503050406030204" pitchFamily="18" charset="0"/>
                              </a:rPr>
                            </m:ctrlPr>
                          </m:sSupPr>
                          <m:e>
                            <m:r>
                              <m:rPr>
                                <m:sty m:val="p"/>
                              </m:rPr>
                              <a:rPr lang="el-GR" sz="2400" b="0" i="1" smtClean="0">
                                <a:latin typeface="Cambria Math" panose="02040503050406030204" pitchFamily="18" charset="0"/>
                                <a:ea typeface="Cambria Math" panose="02040503050406030204" pitchFamily="18" charset="0"/>
                              </a:rPr>
                              <m:t>Δ</m:t>
                            </m:r>
                            <m:r>
                              <a:rPr lang="el-GR" sz="2400" b="0" i="1" smtClean="0">
                                <a:latin typeface="Cambria Math" panose="02040503050406030204" pitchFamily="18" charset="0"/>
                                <a:ea typeface="Cambria Math" panose="02040503050406030204" pitchFamily="18" charset="0"/>
                              </a:rPr>
                              <m:t>𝜌</m:t>
                            </m:r>
                          </m:e>
                          <m:sup>
                            <m:r>
                              <a:rPr lang="en-US" sz="2400" b="0" i="1" smtClean="0">
                                <a:latin typeface="Cambria Math" panose="02040503050406030204" pitchFamily="18" charset="0"/>
                              </a:rPr>
                              <m:t>2</m:t>
                            </m:r>
                          </m:sup>
                        </m:sSup>
                      </m:oMath>
                    </m:oMathPara>
                  </a14:m>
                  <a:endParaRPr lang="en-US" sz="2400" dirty="0"/>
                </a:p>
              </p:txBody>
            </p:sp>
          </mc:Choice>
          <mc:Fallback xmlns="">
            <p:sp>
              <p:nvSpPr>
                <p:cNvPr id="15" name="TextBox 14"/>
                <p:cNvSpPr txBox="1">
                  <a:spLocks noRot="1" noChangeAspect="1" noMove="1" noResize="1" noEditPoints="1" noAdjustHandles="1" noChangeArrowheads="1" noChangeShapeType="1" noTextEdit="1"/>
                </p:cNvSpPr>
                <p:nvPr/>
              </p:nvSpPr>
              <p:spPr>
                <a:xfrm>
                  <a:off x="2819400" y="4744480"/>
                  <a:ext cx="4427601" cy="694934"/>
                </a:xfrm>
                <a:prstGeom prst="rect">
                  <a:avLst/>
                </a:prstGeom>
                <a:blipFill rotWithShape="0">
                  <a:blip r:embed="rId11"/>
                  <a:stretch>
                    <a:fillRect/>
                  </a:stretch>
                </a:blipFill>
              </p:spPr>
              <p:txBody>
                <a:bodyPr/>
                <a:lstStyle/>
                <a:p>
                  <a:r>
                    <a:rPr lang="en-US">
                      <a:noFill/>
                    </a:rPr>
                    <a:t> </a:t>
                  </a:r>
                </a:p>
              </p:txBody>
            </p:sp>
          </mc:Fallback>
        </mc:AlternateContent>
      </p:grpSp>
      <p:sp>
        <p:nvSpPr>
          <p:cNvPr id="14" name="Rectangle 13"/>
          <p:cNvSpPr/>
          <p:nvPr/>
        </p:nvSpPr>
        <p:spPr bwMode="auto">
          <a:xfrm>
            <a:off x="3744879" y="2987159"/>
            <a:ext cx="522321" cy="569480"/>
          </a:xfrm>
          <a:prstGeom prst="rect">
            <a:avLst/>
          </a:prstGeom>
          <a:noFill/>
          <a:ln w="25400" cap="flat" cmpd="sng" algn="ctr">
            <a:solidFill>
              <a:srgbClr val="0070C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7" name="Rectangle 16"/>
          <p:cNvSpPr/>
          <p:nvPr/>
        </p:nvSpPr>
        <p:spPr bwMode="auto">
          <a:xfrm>
            <a:off x="4583079" y="4764520"/>
            <a:ext cx="674721" cy="569480"/>
          </a:xfrm>
          <a:prstGeom prst="rect">
            <a:avLst/>
          </a:prstGeom>
          <a:noFill/>
          <a:ln w="25400" cap="flat" cmpd="sng" algn="ctr">
            <a:solidFill>
              <a:srgbClr val="0070C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graphicFrame>
        <p:nvGraphicFramePr>
          <p:cNvPr id="18" name="Object 17"/>
          <p:cNvGraphicFramePr>
            <a:graphicFrameLocks noGrp="1" noChangeAspect="1"/>
          </p:cNvGraphicFramePr>
          <p:nvPr>
            <p:extLst>
              <p:ext uri="{D42A27DB-BD31-4B8C-83A1-F6EECF244321}">
                <p14:modId xmlns:p14="http://schemas.microsoft.com/office/powerpoint/2010/main" val="1765127314"/>
              </p:ext>
            </p:extLst>
          </p:nvPr>
        </p:nvGraphicFramePr>
        <p:xfrm>
          <a:off x="1752600" y="1121898"/>
          <a:ext cx="5240274" cy="990600"/>
        </p:xfrm>
        <a:graphic>
          <a:graphicData uri="http://schemas.openxmlformats.org/presentationml/2006/ole">
            <mc:AlternateContent xmlns:mc="http://schemas.openxmlformats.org/markup-compatibility/2006">
              <mc:Choice xmlns:v="urn:schemas-microsoft-com:vml" Requires="v">
                <p:oleObj spid="_x0000_s112697" name="Equation" r:id="rId12" imgW="2082600" imgH="393480" progId="Equation.3">
                  <p:embed/>
                </p:oleObj>
              </mc:Choice>
              <mc:Fallback>
                <p:oleObj name="Equation" r:id="rId12" imgW="2082600" imgH="393480" progId="Equation.3">
                  <p:embed/>
                  <p:pic>
                    <p:nvPicPr>
                      <p:cNvPr id="0" name=""/>
                      <p:cNvPicPr>
                        <a:picLocks noGrp="1" noChangeAspect="1" noChangeArrowheads="1"/>
                      </p:cNvPicPr>
                      <p:nvPr/>
                    </p:nvPicPr>
                    <p:blipFill>
                      <a:blip r:embed="rId13"/>
                      <a:srcRect/>
                      <a:stretch>
                        <a:fillRect/>
                      </a:stretch>
                    </p:blipFill>
                    <p:spPr bwMode="auto">
                      <a:xfrm>
                        <a:off x="1752600" y="1121898"/>
                        <a:ext cx="5240274" cy="990600"/>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249342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stretch>
            <a:fillRect/>
          </a:stretch>
        </p:blipFill>
        <p:spPr>
          <a:xfrm>
            <a:off x="5700465" y="972822"/>
            <a:ext cx="2933200" cy="2264347"/>
          </a:xfrm>
          <a:prstGeom prst="rect">
            <a:avLst/>
          </a:prstGeom>
        </p:spPr>
      </p:pic>
      <p:sp>
        <p:nvSpPr>
          <p:cNvPr id="3074" name="Rectangle 2"/>
          <p:cNvSpPr>
            <a:spLocks noGrp="1" noChangeArrowheads="1"/>
          </p:cNvSpPr>
          <p:nvPr>
            <p:ph type="title"/>
          </p:nvPr>
        </p:nvSpPr>
        <p:spPr>
          <a:xfrm>
            <a:off x="457200" y="76200"/>
            <a:ext cx="8229600" cy="1143000"/>
          </a:xfrm>
        </p:spPr>
        <p:txBody>
          <a:bodyPr/>
          <a:lstStyle/>
          <a:p>
            <a:pPr eaLnBrk="1" hangingPunct="1"/>
            <a:r>
              <a:rPr lang="en-US" altLang="en-US" sz="2400" dirty="0" smtClean="0">
                <a:solidFill>
                  <a:srgbClr val="3333FF"/>
                </a:solidFill>
                <a:latin typeface="Times New Roman" pitchFamily="18" charset="0"/>
              </a:rPr>
              <a:t>1. </a:t>
            </a:r>
            <a:r>
              <a:rPr lang="en-US" altLang="en-US" sz="2400" dirty="0" err="1" smtClean="0">
                <a:solidFill>
                  <a:srgbClr val="3333FF"/>
                </a:solidFill>
                <a:latin typeface="Times New Roman" pitchFamily="18" charset="0"/>
              </a:rPr>
              <a:t>Guinier</a:t>
            </a:r>
            <a:r>
              <a:rPr lang="en-US" altLang="en-US" sz="2400" dirty="0" smtClean="0">
                <a:solidFill>
                  <a:srgbClr val="3333FF"/>
                </a:solidFill>
                <a:latin typeface="Times New Roman" pitchFamily="18" charset="0"/>
              </a:rPr>
              <a:t> analysis – Example</a:t>
            </a:r>
          </a:p>
        </p:txBody>
      </p:sp>
      <p:sp>
        <p:nvSpPr>
          <p:cNvPr id="4" name="Line 11"/>
          <p:cNvSpPr>
            <a:spLocks noChangeShapeType="1"/>
          </p:cNvSpPr>
          <p:nvPr/>
        </p:nvSpPr>
        <p:spPr bwMode="auto">
          <a:xfrm>
            <a:off x="250825" y="981075"/>
            <a:ext cx="8642350"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5" name="Picture 6" descr="NCN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716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enter for High Resolution Neutron Scattering (CHRN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5941" y="107949"/>
            <a:ext cx="2465659" cy="63182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6"/>
          <a:stretch>
            <a:fillRect/>
          </a:stretch>
        </p:blipFill>
        <p:spPr>
          <a:xfrm>
            <a:off x="381000" y="1212669"/>
            <a:ext cx="2450694" cy="1301931"/>
          </a:xfrm>
          <a:prstGeom prst="rect">
            <a:avLst/>
          </a:prstGeom>
        </p:spPr>
      </p:pic>
      <p:pic>
        <p:nvPicPr>
          <p:cNvPr id="6" name="Picture 5"/>
          <p:cNvPicPr>
            <a:picLocks noChangeAspect="1"/>
          </p:cNvPicPr>
          <p:nvPr/>
        </p:nvPicPr>
        <p:blipFill>
          <a:blip r:embed="rId7"/>
          <a:stretch>
            <a:fillRect/>
          </a:stretch>
        </p:blipFill>
        <p:spPr>
          <a:xfrm>
            <a:off x="457200" y="3581400"/>
            <a:ext cx="2590800" cy="1197897"/>
          </a:xfrm>
          <a:prstGeom prst="rect">
            <a:avLst/>
          </a:prstGeom>
        </p:spPr>
      </p:pic>
      <p:pic>
        <p:nvPicPr>
          <p:cNvPr id="8" name="Picture 7"/>
          <p:cNvPicPr>
            <a:picLocks noChangeAspect="1"/>
          </p:cNvPicPr>
          <p:nvPr/>
        </p:nvPicPr>
        <p:blipFill>
          <a:blip r:embed="rId8"/>
          <a:stretch>
            <a:fillRect/>
          </a:stretch>
        </p:blipFill>
        <p:spPr>
          <a:xfrm>
            <a:off x="2980330" y="1003302"/>
            <a:ext cx="2667000" cy="2290716"/>
          </a:xfrm>
          <a:prstGeom prst="rect">
            <a:avLst/>
          </a:prstGeom>
        </p:spPr>
      </p:pic>
      <p:pic>
        <p:nvPicPr>
          <p:cNvPr id="18" name="Picture 17"/>
          <p:cNvPicPr>
            <a:picLocks noChangeAspect="1"/>
          </p:cNvPicPr>
          <p:nvPr/>
        </p:nvPicPr>
        <p:blipFill>
          <a:blip r:embed="rId9"/>
          <a:stretch>
            <a:fillRect/>
          </a:stretch>
        </p:blipFill>
        <p:spPr>
          <a:xfrm>
            <a:off x="3048000" y="3548743"/>
            <a:ext cx="2619375" cy="2335502"/>
          </a:xfrm>
          <a:prstGeom prst="rect">
            <a:avLst/>
          </a:prstGeom>
        </p:spPr>
      </p:pic>
      <p:sp>
        <p:nvSpPr>
          <p:cNvPr id="20" name="Rectangle 19"/>
          <p:cNvSpPr/>
          <p:nvPr/>
        </p:nvSpPr>
        <p:spPr>
          <a:xfrm>
            <a:off x="304800" y="6138970"/>
            <a:ext cx="8534400" cy="549125"/>
          </a:xfrm>
          <a:prstGeom prst="rect">
            <a:avLst/>
          </a:prstGeom>
        </p:spPr>
        <p:txBody>
          <a:bodyPr wrap="square">
            <a:spAutoFit/>
          </a:bodyPr>
          <a:lstStyle/>
          <a:p>
            <a:pPr marR="1270" lvl="0">
              <a:lnSpc>
                <a:spcPct val="106000"/>
              </a:lnSpc>
              <a:spcBef>
                <a:spcPts val="0"/>
              </a:spcBef>
              <a:spcAft>
                <a:spcPts val="545"/>
              </a:spcAft>
              <a:buClr>
                <a:srgbClr val="000000"/>
              </a:buClr>
              <a:buSzPts val="1100"/>
            </a:pPr>
            <a:r>
              <a:rPr lang="en-US" sz="1400"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Jannatun</a:t>
            </a:r>
            <a:r>
              <a:rPr lang="en-US" sz="14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Nayem</a:t>
            </a:r>
            <a:r>
              <a:rPr lang="en-US" sz="14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Zhenhuan</a:t>
            </a:r>
            <a:r>
              <a:rPr lang="en-US" sz="14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Zhang, Anthony Thomlinson, Isidro E. </a:t>
            </a:r>
            <a:r>
              <a:rPr lang="en-US" sz="1400"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Zarraga</a:t>
            </a:r>
            <a:r>
              <a:rPr lang="en-US" sz="14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Norman J. </a:t>
            </a:r>
            <a:r>
              <a:rPr lang="en-US" sz="1400" dirty="0" smtClean="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Wagner, </a:t>
            </a:r>
            <a:r>
              <a:rPr lang="en-US" sz="14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Yun </a:t>
            </a:r>
            <a:r>
              <a:rPr lang="en-US" sz="1400" dirty="0" smtClean="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Liu, </a:t>
            </a:r>
            <a:r>
              <a:rPr lang="en-US" sz="14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Journal of Pharmaceutical Sciences, 109(4), 1498-1508 (2019)</a:t>
            </a:r>
          </a:p>
        </p:txBody>
      </p:sp>
      <p:pic>
        <p:nvPicPr>
          <p:cNvPr id="21" name="Picture 20"/>
          <p:cNvPicPr>
            <a:picLocks noChangeAspect="1"/>
          </p:cNvPicPr>
          <p:nvPr/>
        </p:nvPicPr>
        <p:blipFill>
          <a:blip r:embed="rId10"/>
          <a:stretch>
            <a:fillRect/>
          </a:stretch>
        </p:blipFill>
        <p:spPr>
          <a:xfrm>
            <a:off x="5790996" y="3470217"/>
            <a:ext cx="2862263" cy="2232425"/>
          </a:xfrm>
          <a:prstGeom prst="rect">
            <a:avLst/>
          </a:prstGeom>
        </p:spPr>
      </p:pic>
    </p:spTree>
    <p:extLst>
      <p:ext uri="{BB962C8B-B14F-4D97-AF65-F5344CB8AC3E}">
        <p14:creationId xmlns:p14="http://schemas.microsoft.com/office/powerpoint/2010/main" val="39874007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23" name="Line 12"/>
          <p:cNvSpPr>
            <a:spLocks noChangeShapeType="1"/>
          </p:cNvSpPr>
          <p:nvPr/>
        </p:nvSpPr>
        <p:spPr bwMode="auto">
          <a:xfrm>
            <a:off x="250825" y="1066800"/>
            <a:ext cx="8642350" cy="0"/>
          </a:xfrm>
          <a:prstGeom prst="line">
            <a:avLst/>
          </a:prstGeom>
          <a:noFill/>
          <a:ln w="25400">
            <a:solidFill>
              <a:srgbClr val="FF0000"/>
            </a:solidFill>
            <a:round/>
            <a:headEnd/>
            <a:tailEnd/>
          </a:ln>
        </p:spPr>
        <p:txBody>
          <a:bodyPr/>
          <a:lstStyle/>
          <a:p>
            <a:endParaRPr lang="en-US"/>
          </a:p>
        </p:txBody>
      </p:sp>
      <p:pic>
        <p:nvPicPr>
          <p:cNvPr id="13" name="Picture 6" descr="NCNR"/>
          <p:cNvPicPr>
            <a:picLocks noChangeAspect="1" noChangeArrowheads="1"/>
          </p:cNvPicPr>
          <p:nvPr/>
        </p:nvPicPr>
        <p:blipFill>
          <a:blip r:embed="rId3" cstate="print"/>
          <a:srcRect/>
          <a:stretch>
            <a:fillRect/>
          </a:stretch>
        </p:blipFill>
        <p:spPr bwMode="auto">
          <a:xfrm>
            <a:off x="0" y="0"/>
            <a:ext cx="1371600" cy="847725"/>
          </a:xfrm>
          <a:prstGeom prst="rect">
            <a:avLst/>
          </a:prstGeom>
          <a:noFill/>
          <a:ln w="9525">
            <a:noFill/>
            <a:miter lim="800000"/>
            <a:headEnd/>
            <a:tailEnd/>
          </a:ln>
        </p:spPr>
      </p:pic>
      <p:sp>
        <p:nvSpPr>
          <p:cNvPr id="38914" name="Title 1"/>
          <p:cNvSpPr>
            <a:spLocks noGrp="1"/>
          </p:cNvSpPr>
          <p:nvPr>
            <p:ph type="title" idx="4294967295"/>
          </p:nvPr>
        </p:nvSpPr>
        <p:spPr>
          <a:xfrm>
            <a:off x="457200" y="304800"/>
            <a:ext cx="8229600" cy="1068388"/>
          </a:xfrm>
        </p:spPr>
        <p:txBody>
          <a:bodyPr/>
          <a:lstStyle/>
          <a:p>
            <a:pPr algn="ctr" eaLnBrk="1" hangingPunct="1"/>
            <a:r>
              <a:rPr lang="en-US" sz="2400" dirty="0" smtClean="0">
                <a:solidFill>
                  <a:srgbClr val="3333FF"/>
                </a:solidFill>
                <a:cs typeface="Times New Roman" panose="02020603050405020304" pitchFamily="18" charset="0"/>
              </a:rPr>
              <a:t>2. </a:t>
            </a:r>
            <a:r>
              <a:rPr lang="en-US" sz="2400" dirty="0" err="1" smtClean="0">
                <a:solidFill>
                  <a:srgbClr val="3333FF"/>
                </a:solidFill>
                <a:cs typeface="Times New Roman" panose="02020603050405020304" pitchFamily="18" charset="0"/>
              </a:rPr>
              <a:t>Porod’s</a:t>
            </a:r>
            <a:r>
              <a:rPr lang="en-US" sz="2400" dirty="0" smtClean="0">
                <a:solidFill>
                  <a:srgbClr val="3333FF"/>
                </a:solidFill>
                <a:cs typeface="Times New Roman" panose="02020603050405020304" pitchFamily="18" charset="0"/>
              </a:rPr>
              <a:t> Law Scattering: two phases</a:t>
            </a:r>
          </a:p>
        </p:txBody>
      </p:sp>
      <p:sp>
        <p:nvSpPr>
          <p:cNvPr id="6" name="TextBox 5"/>
          <p:cNvSpPr txBox="1"/>
          <p:nvPr/>
        </p:nvSpPr>
        <p:spPr>
          <a:xfrm>
            <a:off x="5082078" y="1140126"/>
            <a:ext cx="3707910" cy="923330"/>
          </a:xfrm>
          <a:prstGeom prst="rect">
            <a:avLst/>
          </a:prstGeom>
          <a:noFill/>
        </p:spPr>
        <p:txBody>
          <a:bodyPr wrap="square" rtlCol="0">
            <a:spAutoFit/>
          </a:bodyPr>
          <a:lstStyle/>
          <a:p>
            <a:r>
              <a:rPr lang="en-US" dirty="0"/>
              <a:t>For Two-Phase s</a:t>
            </a:r>
            <a:r>
              <a:rPr lang="en-US" dirty="0" smtClean="0"/>
              <a:t>ystems with smooth interfaces:</a:t>
            </a:r>
            <a:endParaRPr lang="en-US" dirty="0"/>
          </a:p>
          <a:p>
            <a:endParaRPr lang="en-US" dirty="0"/>
          </a:p>
        </p:txBody>
      </p:sp>
      <mc:AlternateContent xmlns:mc="http://schemas.openxmlformats.org/markup-compatibility/2006" xmlns:a14="http://schemas.microsoft.com/office/drawing/2010/main">
        <mc:Choice Requires="a14">
          <p:sp>
            <p:nvSpPr>
              <p:cNvPr id="7" name="Rectangle 6"/>
              <p:cNvSpPr/>
              <p:nvPr/>
            </p:nvSpPr>
            <p:spPr>
              <a:xfrm>
                <a:off x="4800600" y="1752600"/>
                <a:ext cx="3576484" cy="95968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3000" i="1">
                          <a:latin typeface="Cambria Math" panose="02040503050406030204" pitchFamily="18" charset="0"/>
                        </a:rPr>
                        <m:t>𝐼</m:t>
                      </m:r>
                      <m:d>
                        <m:dPr>
                          <m:ctrlPr>
                            <a:rPr lang="en-US" sz="3000" i="1">
                              <a:latin typeface="Cambria Math" panose="02040503050406030204" pitchFamily="18" charset="0"/>
                            </a:rPr>
                          </m:ctrlPr>
                        </m:dPr>
                        <m:e>
                          <m:r>
                            <a:rPr lang="en-US" sz="3000" i="1">
                              <a:latin typeface="Cambria Math" panose="02040503050406030204" pitchFamily="18" charset="0"/>
                            </a:rPr>
                            <m:t>𝑄</m:t>
                          </m:r>
                        </m:e>
                      </m:d>
                      <m:groupChr>
                        <m:groupChrPr>
                          <m:chr m:val="→"/>
                          <m:vertJc m:val="bot"/>
                          <m:ctrlPr>
                            <a:rPr lang="en-US" sz="3000" i="1">
                              <a:latin typeface="Cambria Math" panose="02040503050406030204" pitchFamily="18" charset="0"/>
                            </a:rPr>
                          </m:ctrlPr>
                        </m:groupChrPr>
                        <m:e>
                          <m:r>
                            <a:rPr lang="en-US" sz="3000" i="1">
                              <a:latin typeface="Cambria Math" panose="02040503050406030204" pitchFamily="18" charset="0"/>
                            </a:rPr>
                            <m:t>𝑄</m:t>
                          </m:r>
                          <m:r>
                            <a:rPr lang="en-US" sz="3000" i="0">
                              <a:latin typeface="Cambria Math" panose="02040503050406030204" pitchFamily="18" charset="0"/>
                            </a:rPr>
                            <m:t>→∞</m:t>
                          </m:r>
                        </m:e>
                      </m:groupChr>
                      <m:r>
                        <a:rPr lang="en-US" sz="3000" i="0">
                          <a:latin typeface="Cambria Math" panose="02040503050406030204" pitchFamily="18" charset="0"/>
                        </a:rPr>
                        <m:t>2</m:t>
                      </m:r>
                      <m:r>
                        <a:rPr lang="en-US" sz="3000" i="1">
                          <a:latin typeface="Cambria Math" panose="02040503050406030204" pitchFamily="18" charset="0"/>
                        </a:rPr>
                        <m:t>𝜋</m:t>
                      </m:r>
                      <m:sSup>
                        <m:sSupPr>
                          <m:ctrlPr>
                            <a:rPr lang="en-US" sz="3000" i="1">
                              <a:latin typeface="Cambria Math" panose="02040503050406030204" pitchFamily="18" charset="0"/>
                            </a:rPr>
                          </m:ctrlPr>
                        </m:sSupPr>
                        <m:e>
                          <m:d>
                            <m:dPr>
                              <m:ctrlPr>
                                <a:rPr lang="en-US" sz="3000" i="1">
                                  <a:latin typeface="Cambria Math" panose="02040503050406030204" pitchFamily="18" charset="0"/>
                                </a:rPr>
                              </m:ctrlPr>
                            </m:dPr>
                            <m:e>
                              <m:r>
                                <a:rPr lang="en-US" sz="3000" i="0">
                                  <a:latin typeface="Cambria Math" panose="02040503050406030204" pitchFamily="18" charset="0"/>
                                </a:rPr>
                                <m:t>∆</m:t>
                              </m:r>
                              <m:r>
                                <a:rPr lang="en-US" sz="3000" i="1">
                                  <a:latin typeface="Cambria Math" panose="02040503050406030204" pitchFamily="18" charset="0"/>
                                </a:rPr>
                                <m:t>𝜌</m:t>
                              </m:r>
                            </m:e>
                          </m:d>
                        </m:e>
                        <m:sup>
                          <m:r>
                            <a:rPr lang="en-US" sz="3000" i="0">
                              <a:latin typeface="Cambria Math" panose="02040503050406030204" pitchFamily="18" charset="0"/>
                            </a:rPr>
                            <m:t>2</m:t>
                          </m:r>
                        </m:sup>
                      </m:sSup>
                      <m:sSup>
                        <m:sSupPr>
                          <m:ctrlPr>
                            <a:rPr lang="en-US" sz="3000" i="1">
                              <a:latin typeface="Cambria Math" panose="02040503050406030204" pitchFamily="18" charset="0"/>
                            </a:rPr>
                          </m:ctrlPr>
                        </m:sSupPr>
                        <m:e>
                          <m:r>
                            <a:rPr lang="en-US" sz="3000" i="1">
                              <a:latin typeface="Cambria Math" panose="02040503050406030204" pitchFamily="18" charset="0"/>
                            </a:rPr>
                            <m:t>𝑄</m:t>
                          </m:r>
                        </m:e>
                        <m:sup>
                          <m:r>
                            <a:rPr lang="en-US" sz="3000" i="0">
                              <a:latin typeface="Cambria Math" panose="02040503050406030204" pitchFamily="18" charset="0"/>
                            </a:rPr>
                            <m:t>−4</m:t>
                          </m:r>
                        </m:sup>
                      </m:sSup>
                      <m:f>
                        <m:fPr>
                          <m:ctrlPr>
                            <a:rPr lang="en-US" sz="3000" i="1">
                              <a:latin typeface="Cambria Math" panose="02040503050406030204" pitchFamily="18" charset="0"/>
                            </a:rPr>
                          </m:ctrlPr>
                        </m:fPr>
                        <m:num>
                          <m:r>
                            <a:rPr lang="en-US" sz="3000" i="1">
                              <a:latin typeface="Cambria Math" panose="02040503050406030204" pitchFamily="18" charset="0"/>
                            </a:rPr>
                            <m:t>𝑆</m:t>
                          </m:r>
                        </m:num>
                        <m:den>
                          <m:r>
                            <a:rPr lang="en-US" sz="3000" i="1">
                              <a:latin typeface="Cambria Math" panose="02040503050406030204" pitchFamily="18" charset="0"/>
                            </a:rPr>
                            <m:t>𝑉</m:t>
                          </m:r>
                        </m:den>
                      </m:f>
                    </m:oMath>
                  </m:oMathPara>
                </a14:m>
                <a:endParaRPr lang="en-US" sz="3000" dirty="0"/>
              </a:p>
            </p:txBody>
          </p:sp>
        </mc:Choice>
        <mc:Fallback xmlns="">
          <p:sp>
            <p:nvSpPr>
              <p:cNvPr id="7" name="Rectangle 6"/>
              <p:cNvSpPr>
                <a:spLocks noRot="1" noChangeAspect="1" noMove="1" noResize="1" noEditPoints="1" noAdjustHandles="1" noChangeArrowheads="1" noChangeShapeType="1" noTextEdit="1"/>
              </p:cNvSpPr>
              <p:nvPr/>
            </p:nvSpPr>
            <p:spPr>
              <a:xfrm>
                <a:off x="4800600" y="1752600"/>
                <a:ext cx="3576484" cy="959686"/>
              </a:xfrm>
              <a:prstGeom prst="rect">
                <a:avLst/>
              </a:prstGeom>
              <a:blipFill rotWithShape="0">
                <a:blip r:embed="rId5"/>
                <a:stretch>
                  <a:fillRect r="-117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5715000" y="2547084"/>
                <a:ext cx="2061334" cy="4770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500">
                          <a:latin typeface="Cambria Math" panose="02040503050406030204" pitchFamily="18" charset="0"/>
                        </a:rPr>
                        <m:t>∆</m:t>
                      </m:r>
                      <m:r>
                        <a:rPr lang="en-US" sz="2500" i="1">
                          <a:latin typeface="Cambria Math" panose="02040503050406030204" pitchFamily="18" charset="0"/>
                        </a:rPr>
                        <m:t>𝜌</m:t>
                      </m:r>
                      <m:r>
                        <a:rPr lang="en-US" sz="2500" i="0">
                          <a:latin typeface="Cambria Math" panose="02040503050406030204" pitchFamily="18" charset="0"/>
                        </a:rPr>
                        <m:t>=</m:t>
                      </m:r>
                      <m:sSub>
                        <m:sSubPr>
                          <m:ctrlPr>
                            <a:rPr lang="en-US" sz="2500" i="1">
                              <a:latin typeface="Cambria Math" panose="02040503050406030204" pitchFamily="18" charset="0"/>
                            </a:rPr>
                          </m:ctrlPr>
                        </m:sSubPr>
                        <m:e>
                          <m:r>
                            <a:rPr lang="en-US" sz="2500" i="1">
                              <a:latin typeface="Cambria Math" panose="02040503050406030204" pitchFamily="18" charset="0"/>
                            </a:rPr>
                            <m:t>𝜌</m:t>
                          </m:r>
                        </m:e>
                        <m:sub>
                          <m:r>
                            <a:rPr lang="en-US" sz="2500" i="0">
                              <a:latin typeface="Cambria Math" panose="02040503050406030204" pitchFamily="18" charset="0"/>
                            </a:rPr>
                            <m:t>1</m:t>
                          </m:r>
                        </m:sub>
                      </m:sSub>
                      <m:r>
                        <a:rPr lang="en-US" sz="2500" i="0">
                          <a:latin typeface="Cambria Math" panose="02040503050406030204" pitchFamily="18" charset="0"/>
                        </a:rPr>
                        <m:t>−</m:t>
                      </m:r>
                      <m:sSub>
                        <m:sSubPr>
                          <m:ctrlPr>
                            <a:rPr lang="en-US" sz="2500" i="1">
                              <a:latin typeface="Cambria Math" panose="02040503050406030204" pitchFamily="18" charset="0"/>
                            </a:rPr>
                          </m:ctrlPr>
                        </m:sSubPr>
                        <m:e>
                          <m:r>
                            <a:rPr lang="en-US" sz="2500" i="1">
                              <a:latin typeface="Cambria Math" panose="02040503050406030204" pitchFamily="18" charset="0"/>
                            </a:rPr>
                            <m:t>𝜌</m:t>
                          </m:r>
                        </m:e>
                        <m:sub>
                          <m:r>
                            <a:rPr lang="en-US" sz="2500" i="0">
                              <a:latin typeface="Cambria Math" panose="02040503050406030204" pitchFamily="18" charset="0"/>
                            </a:rPr>
                            <m:t>2</m:t>
                          </m:r>
                        </m:sub>
                      </m:sSub>
                    </m:oMath>
                  </m:oMathPara>
                </a14:m>
                <a:endParaRPr lang="en-US" sz="2500" dirty="0"/>
              </a:p>
            </p:txBody>
          </p:sp>
        </mc:Choice>
        <mc:Fallback xmlns="">
          <p:sp>
            <p:nvSpPr>
              <p:cNvPr id="8" name="Rectangle 7"/>
              <p:cNvSpPr>
                <a:spLocks noRot="1" noChangeAspect="1" noMove="1" noResize="1" noEditPoints="1" noAdjustHandles="1" noChangeArrowheads="1" noChangeShapeType="1" noTextEdit="1"/>
              </p:cNvSpPr>
              <p:nvPr/>
            </p:nvSpPr>
            <p:spPr>
              <a:xfrm>
                <a:off x="5715000" y="2547084"/>
                <a:ext cx="2061334" cy="477054"/>
              </a:xfrm>
              <a:prstGeom prst="rect">
                <a:avLst/>
              </a:prstGeom>
              <a:blipFill rotWithShape="0">
                <a:blip r:embed="rId6"/>
                <a:stretch>
                  <a:fillRect/>
                </a:stretch>
              </a:blipFill>
            </p:spPr>
            <p:txBody>
              <a:bodyPr/>
              <a:lstStyle/>
              <a:p>
                <a:r>
                  <a:rPr lang="en-US">
                    <a:noFill/>
                  </a:rPr>
                  <a:t> </a:t>
                </a:r>
              </a:p>
            </p:txBody>
          </p:sp>
        </mc:Fallback>
      </mc:AlternateContent>
      <p:pic>
        <p:nvPicPr>
          <p:cNvPr id="9" name="Picture 8"/>
          <p:cNvPicPr>
            <a:picLocks noChangeAspect="1"/>
          </p:cNvPicPr>
          <p:nvPr/>
        </p:nvPicPr>
        <p:blipFill rotWithShape="1">
          <a:blip r:embed="rId7" cstate="print">
            <a:extLst>
              <a:ext uri="{28A0092B-C50C-407E-A947-70E740481C1C}">
                <a14:useLocalDpi xmlns:a14="http://schemas.microsoft.com/office/drawing/2010/main" val="0"/>
              </a:ext>
            </a:extLst>
          </a:blip>
          <a:srcRect l="9097" t="5506" r="5697" b="10879"/>
          <a:stretch/>
        </p:blipFill>
        <p:spPr>
          <a:xfrm>
            <a:off x="990600" y="1224900"/>
            <a:ext cx="3072384" cy="2159417"/>
          </a:xfrm>
          <a:prstGeom prst="rect">
            <a:avLst/>
          </a:prstGeom>
        </p:spPr>
      </p:pic>
      <p:sp>
        <p:nvSpPr>
          <p:cNvPr id="10" name="TextBox 9"/>
          <p:cNvSpPr txBox="1"/>
          <p:nvPr/>
        </p:nvSpPr>
        <p:spPr>
          <a:xfrm>
            <a:off x="514018" y="3681281"/>
            <a:ext cx="8608211" cy="646331"/>
          </a:xfrm>
          <a:prstGeom prst="rect">
            <a:avLst/>
          </a:prstGeom>
          <a:noFill/>
        </p:spPr>
        <p:txBody>
          <a:bodyPr wrap="square" rtlCol="0">
            <a:spAutoFit/>
          </a:bodyPr>
          <a:lstStyle/>
          <a:p>
            <a:r>
              <a:rPr lang="en-US" dirty="0" smtClean="0"/>
              <a:t>SLD (Scattering Length Density) is only determined by element composition and material density.</a:t>
            </a:r>
            <a:endParaRPr lang="en-US" dirty="0"/>
          </a:p>
        </p:txBody>
      </p:sp>
      <p:pic>
        <p:nvPicPr>
          <p:cNvPr id="12" name="Picture 2" descr="Center for High Resolution Neutron Scattering (CHRN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89052" y="124052"/>
            <a:ext cx="2339981" cy="59962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572000" y="3200400"/>
            <a:ext cx="5668297" cy="307777"/>
          </a:xfrm>
          <a:prstGeom prst="rect">
            <a:avLst/>
          </a:prstGeom>
        </p:spPr>
        <p:txBody>
          <a:bodyPr wrap="square">
            <a:spAutoFit/>
          </a:bodyPr>
          <a:lstStyle/>
          <a:p>
            <a:r>
              <a:rPr lang="en-US" sz="1400" dirty="0" err="1"/>
              <a:t>Porod</a:t>
            </a:r>
            <a:r>
              <a:rPr lang="en-US" sz="1400" dirty="0"/>
              <a:t> G., </a:t>
            </a:r>
            <a:r>
              <a:rPr lang="en-US" sz="1400" dirty="0" err="1"/>
              <a:t>Kolloid</a:t>
            </a:r>
            <a:r>
              <a:rPr lang="en-US" sz="1400" dirty="0"/>
              <a:t> </a:t>
            </a:r>
            <a:r>
              <a:rPr lang="en-US" sz="1400" dirty="0" err="1"/>
              <a:t>Zeit</a:t>
            </a:r>
            <a:r>
              <a:rPr lang="en-US" sz="1400" dirty="0"/>
              <a:t>., 124 (1951) 83; 125 (1951) 51</a:t>
            </a:r>
          </a:p>
        </p:txBody>
      </p:sp>
      <p:grpSp>
        <p:nvGrpSpPr>
          <p:cNvPr id="14" name="Group 13"/>
          <p:cNvGrpSpPr/>
          <p:nvPr/>
        </p:nvGrpSpPr>
        <p:grpSpPr>
          <a:xfrm>
            <a:off x="143326" y="4192232"/>
            <a:ext cx="8405580" cy="2689555"/>
            <a:chOff x="143326" y="4192232"/>
            <a:chExt cx="8405580" cy="2689555"/>
          </a:xfrm>
        </p:grpSpPr>
        <p:grpSp>
          <p:nvGrpSpPr>
            <p:cNvPr id="5" name="Group 4"/>
            <p:cNvGrpSpPr/>
            <p:nvPr/>
          </p:nvGrpSpPr>
          <p:grpSpPr>
            <a:xfrm>
              <a:off x="143326" y="4192232"/>
              <a:ext cx="8405580" cy="2689555"/>
              <a:chOff x="143326" y="4192232"/>
              <a:chExt cx="8405580" cy="2689555"/>
            </a:xfrm>
          </p:grpSpPr>
          <p:grpSp>
            <p:nvGrpSpPr>
              <p:cNvPr id="4" name="Group 3"/>
              <p:cNvGrpSpPr/>
              <p:nvPr/>
            </p:nvGrpSpPr>
            <p:grpSpPr>
              <a:xfrm>
                <a:off x="4419600" y="4192232"/>
                <a:ext cx="4129306" cy="2689555"/>
                <a:chOff x="4419600" y="4192232"/>
                <a:chExt cx="4129306" cy="2689555"/>
              </a:xfrm>
            </p:grpSpPr>
            <p:pic>
              <p:nvPicPr>
                <p:cNvPr id="17" name="Picture 16"/>
                <p:cNvPicPr>
                  <a:picLocks noChangeAspect="1"/>
                </p:cNvPicPr>
                <p:nvPr/>
              </p:nvPicPr>
              <p:blipFill>
                <a:blip r:embed="rId9"/>
                <a:stretch>
                  <a:fillRect/>
                </a:stretch>
              </p:blipFill>
              <p:spPr>
                <a:xfrm>
                  <a:off x="4419600" y="4192232"/>
                  <a:ext cx="2283187" cy="2167947"/>
                </a:xfrm>
                <a:prstGeom prst="rect">
                  <a:avLst/>
                </a:prstGeom>
              </p:spPr>
            </p:pic>
            <p:pic>
              <p:nvPicPr>
                <p:cNvPr id="18" name="Picture 17"/>
                <p:cNvPicPr>
                  <a:picLocks noChangeAspect="1"/>
                </p:cNvPicPr>
                <p:nvPr/>
              </p:nvPicPr>
              <p:blipFill>
                <a:blip r:embed="rId10"/>
                <a:stretch>
                  <a:fillRect/>
                </a:stretch>
              </p:blipFill>
              <p:spPr>
                <a:xfrm>
                  <a:off x="6696256" y="4192232"/>
                  <a:ext cx="1852650" cy="1866632"/>
                </a:xfrm>
                <a:prstGeom prst="rect">
                  <a:avLst/>
                </a:prstGeom>
              </p:spPr>
            </p:pic>
            <p:sp>
              <p:nvSpPr>
                <p:cNvPr id="21" name="TextBox 20"/>
                <p:cNvSpPr txBox="1"/>
                <p:nvPr/>
              </p:nvSpPr>
              <p:spPr>
                <a:xfrm>
                  <a:off x="5831478" y="6238015"/>
                  <a:ext cx="1961605" cy="369332"/>
                </a:xfrm>
                <a:prstGeom prst="rect">
                  <a:avLst/>
                </a:prstGeom>
                <a:noFill/>
              </p:spPr>
              <p:txBody>
                <a:bodyPr wrap="square" rtlCol="0">
                  <a:spAutoFit/>
                </a:bodyPr>
                <a:lstStyle/>
                <a:p>
                  <a:r>
                    <a:rPr lang="en-US" dirty="0" smtClean="0"/>
                    <a:t>Particle domains</a:t>
                  </a:r>
                  <a:endParaRPr lang="en-US" dirty="0"/>
                </a:p>
              </p:txBody>
            </p:sp>
            <p:sp>
              <p:nvSpPr>
                <p:cNvPr id="19" name="TextBox 18"/>
                <p:cNvSpPr txBox="1"/>
                <p:nvPr/>
              </p:nvSpPr>
              <p:spPr>
                <a:xfrm>
                  <a:off x="5486400" y="6574010"/>
                  <a:ext cx="2743200" cy="307777"/>
                </a:xfrm>
                <a:prstGeom prst="rect">
                  <a:avLst/>
                </a:prstGeom>
                <a:noFill/>
              </p:spPr>
              <p:txBody>
                <a:bodyPr wrap="square" rtlCol="0">
                  <a:spAutoFit/>
                </a:bodyPr>
                <a:lstStyle/>
                <a:p>
                  <a:r>
                    <a:rPr lang="en-US" sz="1400" dirty="0" err="1" smtClean="0"/>
                    <a:t>Yuyin</a:t>
                  </a:r>
                  <a:r>
                    <a:rPr lang="en-US" sz="1400" dirty="0" smtClean="0"/>
                    <a:t> Xi et al., Langmuir (2021)</a:t>
                  </a:r>
                  <a:endParaRPr lang="en-US" sz="1400" dirty="0"/>
                </a:p>
              </p:txBody>
            </p:sp>
          </p:grpSp>
          <p:grpSp>
            <p:nvGrpSpPr>
              <p:cNvPr id="3" name="Group 2"/>
              <p:cNvGrpSpPr/>
              <p:nvPr/>
            </p:nvGrpSpPr>
            <p:grpSpPr>
              <a:xfrm>
                <a:off x="143326" y="4388845"/>
                <a:ext cx="4276273" cy="2477797"/>
                <a:chOff x="143326" y="4388845"/>
                <a:chExt cx="4276273" cy="2477797"/>
              </a:xfrm>
            </p:grpSpPr>
            <p:pic>
              <p:nvPicPr>
                <p:cNvPr id="20" name="Picture 19"/>
                <p:cNvPicPr>
                  <a:picLocks noChangeAspect="1"/>
                </p:cNvPicPr>
                <p:nvPr/>
              </p:nvPicPr>
              <p:blipFill>
                <a:blip r:embed="rId11"/>
                <a:stretch>
                  <a:fillRect/>
                </a:stretch>
              </p:blipFill>
              <p:spPr>
                <a:xfrm>
                  <a:off x="143326" y="4455216"/>
                  <a:ext cx="2451055" cy="1803912"/>
                </a:xfrm>
                <a:prstGeom prst="rect">
                  <a:avLst/>
                </a:prstGeom>
              </p:spPr>
            </p:pic>
            <p:sp>
              <p:nvSpPr>
                <p:cNvPr id="11" name="TextBox 10"/>
                <p:cNvSpPr txBox="1"/>
                <p:nvPr/>
              </p:nvSpPr>
              <p:spPr>
                <a:xfrm>
                  <a:off x="1427092" y="6222194"/>
                  <a:ext cx="1961605" cy="369332"/>
                </a:xfrm>
                <a:prstGeom prst="rect">
                  <a:avLst/>
                </a:prstGeom>
                <a:noFill/>
              </p:spPr>
              <p:txBody>
                <a:bodyPr wrap="square" rtlCol="0">
                  <a:spAutoFit/>
                </a:bodyPr>
                <a:lstStyle/>
                <a:p>
                  <a:r>
                    <a:rPr lang="en-US" dirty="0" smtClean="0"/>
                    <a:t>Porous materials</a:t>
                  </a:r>
                  <a:endParaRPr lang="en-US" dirty="0"/>
                </a:p>
              </p:txBody>
            </p:sp>
            <p:pic>
              <p:nvPicPr>
                <p:cNvPr id="23" name="Picture 4"/>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839761" y="4388845"/>
                  <a:ext cx="1191133" cy="1774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p:cNvSpPr txBox="1"/>
                <p:nvPr/>
              </p:nvSpPr>
              <p:spPr>
                <a:xfrm>
                  <a:off x="514018" y="6558865"/>
                  <a:ext cx="3905581" cy="307777"/>
                </a:xfrm>
                <a:prstGeom prst="rect">
                  <a:avLst/>
                </a:prstGeom>
                <a:noFill/>
              </p:spPr>
              <p:txBody>
                <a:bodyPr wrap="square" rtlCol="0">
                  <a:spAutoFit/>
                </a:bodyPr>
                <a:lstStyle/>
                <a:p>
                  <a:r>
                    <a:rPr lang="en-US" sz="1400" dirty="0" smtClean="0"/>
                    <a:t>Wei-Shan Chiang et al., Energy &amp; Fuel (2020)</a:t>
                  </a:r>
                  <a:endParaRPr lang="en-US" sz="1400" dirty="0"/>
                </a:p>
              </p:txBody>
            </p:sp>
          </p:grpSp>
        </p:grpSp>
        <p:cxnSp>
          <p:nvCxnSpPr>
            <p:cNvPr id="26" name="Straight Connector 25"/>
            <p:cNvCxnSpPr/>
            <p:nvPr/>
          </p:nvCxnSpPr>
          <p:spPr bwMode="auto">
            <a:xfrm>
              <a:off x="686333" y="4596664"/>
              <a:ext cx="532867" cy="681526"/>
            </a:xfrm>
            <a:prstGeom prst="line">
              <a:avLst/>
            </a:prstGeom>
            <a:solidFill>
              <a:schemeClr val="accent1"/>
            </a:solidFill>
            <a:ln w="38100" cap="flat" cmpd="sng" algn="ctr">
              <a:solidFill>
                <a:srgbClr val="92D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27" name="Rectangle 26"/>
                <p:cNvSpPr/>
                <p:nvPr/>
              </p:nvSpPr>
              <p:spPr>
                <a:xfrm>
                  <a:off x="786917" y="4553569"/>
                  <a:ext cx="64017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𝑄</m:t>
                            </m:r>
                          </m:e>
                          <m:sup>
                            <m:r>
                              <a:rPr lang="en-US">
                                <a:latin typeface="Cambria Math" panose="02040503050406030204" pitchFamily="18" charset="0"/>
                              </a:rPr>
                              <m:t>−4</m:t>
                            </m:r>
                          </m:sup>
                        </m:sSup>
                      </m:oMath>
                    </m:oMathPara>
                  </a14:m>
                  <a:endParaRPr lang="en-US" dirty="0"/>
                </a:p>
              </p:txBody>
            </p:sp>
          </mc:Choice>
          <mc:Fallback xmlns="">
            <p:sp>
              <p:nvSpPr>
                <p:cNvPr id="27" name="Rectangle 26"/>
                <p:cNvSpPr>
                  <a:spLocks noRot="1" noChangeAspect="1" noMove="1" noResize="1" noEditPoints="1" noAdjustHandles="1" noChangeArrowheads="1" noChangeShapeType="1" noTextEdit="1"/>
                </p:cNvSpPr>
                <p:nvPr/>
              </p:nvSpPr>
              <p:spPr>
                <a:xfrm>
                  <a:off x="786917" y="4553569"/>
                  <a:ext cx="640175" cy="369332"/>
                </a:xfrm>
                <a:prstGeom prst="rect">
                  <a:avLst/>
                </a:prstGeom>
                <a:blipFill rotWithShape="0">
                  <a:blip r:embed="rId13"/>
                  <a:stretch>
                    <a:fillRect b="-9836"/>
                  </a:stretch>
                </a:blipFill>
              </p:spPr>
              <p:txBody>
                <a:bodyPr/>
                <a:lstStyle/>
                <a:p>
                  <a:r>
                    <a:rPr lang="en-US">
                      <a:noFill/>
                    </a:rPr>
                    <a:t> </a:t>
                  </a:r>
                </a:p>
              </p:txBody>
            </p:sp>
          </mc:Fallback>
        </mc:AlternateContent>
      </p:grpSp>
      <p:sp>
        <p:nvSpPr>
          <p:cNvPr id="15" name="Rectangle 14"/>
          <p:cNvSpPr/>
          <p:nvPr/>
        </p:nvSpPr>
        <p:spPr bwMode="auto">
          <a:xfrm>
            <a:off x="8458200" y="1676400"/>
            <a:ext cx="434975" cy="1066800"/>
          </a:xfrm>
          <a:prstGeom prst="rect">
            <a:avLst/>
          </a:prstGeom>
          <a:noFill/>
          <a:ln w="31750" cap="flat" cmpd="sng" algn="ctr">
            <a:solidFill>
              <a:srgbClr val="92D05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8" name="Rectangle 27"/>
          <p:cNvSpPr/>
          <p:nvPr/>
        </p:nvSpPr>
        <p:spPr bwMode="auto">
          <a:xfrm>
            <a:off x="6934200" y="1950029"/>
            <a:ext cx="923250" cy="624378"/>
          </a:xfrm>
          <a:prstGeom prst="rect">
            <a:avLst/>
          </a:prstGeom>
          <a:noFill/>
          <a:ln w="31750" cap="flat" cmpd="sng" algn="ctr">
            <a:solidFill>
              <a:srgbClr val="92D05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38264408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Center for High Resolution Neutron Scattering (CHR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9052" y="124052"/>
            <a:ext cx="2339981" cy="599620"/>
          </a:xfrm>
          <a:prstGeom prst="rect">
            <a:avLst/>
          </a:prstGeom>
          <a:noFill/>
          <a:extLst>
            <a:ext uri="{909E8E84-426E-40DD-AFC4-6F175D3DCCD1}">
              <a14:hiddenFill xmlns:a14="http://schemas.microsoft.com/office/drawing/2010/main">
                <a:solidFill>
                  <a:srgbClr val="FFFFFF"/>
                </a:solidFill>
              </a14:hiddenFill>
            </a:ext>
          </a:extLst>
        </p:spPr>
      </p:pic>
      <p:sp>
        <p:nvSpPr>
          <p:cNvPr id="38923" name="Line 12"/>
          <p:cNvSpPr>
            <a:spLocks noChangeShapeType="1"/>
          </p:cNvSpPr>
          <p:nvPr/>
        </p:nvSpPr>
        <p:spPr bwMode="auto">
          <a:xfrm>
            <a:off x="250825" y="1066800"/>
            <a:ext cx="8642350" cy="0"/>
          </a:xfrm>
          <a:prstGeom prst="line">
            <a:avLst/>
          </a:prstGeom>
          <a:noFill/>
          <a:ln w="25400">
            <a:solidFill>
              <a:srgbClr val="FF0000"/>
            </a:solidFill>
            <a:round/>
            <a:headEnd/>
            <a:tailEnd/>
          </a:ln>
        </p:spPr>
        <p:txBody>
          <a:bodyPr/>
          <a:lstStyle/>
          <a:p>
            <a:endParaRPr lang="en-US"/>
          </a:p>
        </p:txBody>
      </p:sp>
      <p:pic>
        <p:nvPicPr>
          <p:cNvPr id="13" name="Picture 6" descr="NCNR"/>
          <p:cNvPicPr>
            <a:picLocks noChangeAspect="1" noChangeArrowheads="1"/>
          </p:cNvPicPr>
          <p:nvPr/>
        </p:nvPicPr>
        <p:blipFill>
          <a:blip r:embed="rId4" cstate="print"/>
          <a:srcRect/>
          <a:stretch>
            <a:fillRect/>
          </a:stretch>
        </p:blipFill>
        <p:spPr bwMode="auto">
          <a:xfrm>
            <a:off x="0" y="0"/>
            <a:ext cx="1371600" cy="847725"/>
          </a:xfrm>
          <a:prstGeom prst="rect">
            <a:avLst/>
          </a:prstGeom>
          <a:noFill/>
          <a:ln w="9525">
            <a:noFill/>
            <a:miter lim="800000"/>
            <a:headEnd/>
            <a:tailEnd/>
          </a:ln>
        </p:spPr>
      </p:pic>
      <p:sp>
        <p:nvSpPr>
          <p:cNvPr id="9" name="Title 1"/>
          <p:cNvSpPr txBox="1">
            <a:spLocks/>
          </p:cNvSpPr>
          <p:nvPr/>
        </p:nvSpPr>
        <p:spPr bwMode="auto">
          <a:xfrm>
            <a:off x="304800" y="76200"/>
            <a:ext cx="8229600" cy="10683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eaLnBrk="1" hangingPunct="1"/>
            <a:r>
              <a:rPr lang="en-US" sz="2400" kern="0" dirty="0" smtClean="0">
                <a:solidFill>
                  <a:srgbClr val="3333FF"/>
                </a:solidFill>
                <a:cs typeface="Times New Roman" panose="02020603050405020304" pitchFamily="18" charset="0"/>
              </a:rPr>
              <a:t>2. </a:t>
            </a:r>
            <a:r>
              <a:rPr lang="en-US" sz="2400" kern="0" dirty="0" err="1" smtClean="0">
                <a:solidFill>
                  <a:srgbClr val="3333FF"/>
                </a:solidFill>
                <a:cs typeface="Times New Roman" panose="02020603050405020304" pitchFamily="18" charset="0"/>
              </a:rPr>
              <a:t>Porod’s</a:t>
            </a:r>
            <a:r>
              <a:rPr lang="en-US" sz="2400" kern="0" dirty="0" smtClean="0">
                <a:solidFill>
                  <a:srgbClr val="3333FF"/>
                </a:solidFill>
                <a:cs typeface="Times New Roman" panose="02020603050405020304" pitchFamily="18" charset="0"/>
              </a:rPr>
              <a:t> law scattering: multiple phases</a:t>
            </a:r>
          </a:p>
        </p:txBody>
      </p:sp>
      <p:grpSp>
        <p:nvGrpSpPr>
          <p:cNvPr id="5" name="Group 4"/>
          <p:cNvGrpSpPr/>
          <p:nvPr/>
        </p:nvGrpSpPr>
        <p:grpSpPr>
          <a:xfrm>
            <a:off x="104955" y="1238205"/>
            <a:ext cx="4924245" cy="3499378"/>
            <a:chOff x="1095555" y="1453622"/>
            <a:chExt cx="7090914" cy="4964429"/>
          </a:xfrm>
        </p:grpSpPr>
        <p:pic>
          <p:nvPicPr>
            <p:cNvPr id="24" name="Picture 23"/>
            <p:cNvPicPr>
              <a:picLocks noChangeAspect="1"/>
            </p:cNvPicPr>
            <p:nvPr/>
          </p:nvPicPr>
          <p:blipFill rotWithShape="1">
            <a:blip r:embed="rId5" cstate="print">
              <a:extLst>
                <a:ext uri="{28A0092B-C50C-407E-A947-70E740481C1C}">
                  <a14:useLocalDpi xmlns:a14="http://schemas.microsoft.com/office/drawing/2010/main" val="0"/>
                </a:ext>
              </a:extLst>
            </a:blip>
            <a:srcRect l="9716" t="6598" r="5661" b="10681"/>
            <a:stretch/>
          </p:blipFill>
          <p:spPr>
            <a:xfrm>
              <a:off x="1095555" y="1453622"/>
              <a:ext cx="7090914" cy="4964429"/>
            </a:xfrm>
            <a:prstGeom prst="rect">
              <a:avLst/>
            </a:prstGeom>
          </p:spPr>
        </p:pic>
        <p:grpSp>
          <p:nvGrpSpPr>
            <p:cNvPr id="4" name="Group 3"/>
            <p:cNvGrpSpPr/>
            <p:nvPr/>
          </p:nvGrpSpPr>
          <p:grpSpPr>
            <a:xfrm>
              <a:off x="1434529" y="1676400"/>
              <a:ext cx="6407894" cy="4399030"/>
              <a:chOff x="1434529" y="1676400"/>
              <a:chExt cx="6407894" cy="4399030"/>
            </a:xfrm>
          </p:grpSpPr>
          <p:sp>
            <p:nvSpPr>
              <p:cNvPr id="2" name="TextBox 1"/>
              <p:cNvSpPr txBox="1"/>
              <p:nvPr/>
            </p:nvSpPr>
            <p:spPr>
              <a:xfrm>
                <a:off x="4419601" y="4648200"/>
                <a:ext cx="909942" cy="436631"/>
              </a:xfrm>
              <a:prstGeom prst="rect">
                <a:avLst/>
              </a:prstGeom>
              <a:noFill/>
            </p:spPr>
            <p:txBody>
              <a:bodyPr wrap="none" rtlCol="0">
                <a:spAutoFit/>
              </a:bodyPr>
              <a:lstStyle/>
              <a:p>
                <a:r>
                  <a:rPr lang="en-US" sz="1400" dirty="0" smtClean="0"/>
                  <a:t>pores</a:t>
                </a:r>
                <a:endParaRPr lang="en-US" sz="1400" dirty="0"/>
              </a:p>
            </p:txBody>
          </p:sp>
          <p:sp>
            <p:nvSpPr>
              <p:cNvPr id="25" name="TextBox 24"/>
              <p:cNvSpPr txBox="1"/>
              <p:nvPr/>
            </p:nvSpPr>
            <p:spPr>
              <a:xfrm>
                <a:off x="5181600" y="1676400"/>
                <a:ext cx="909942" cy="436631"/>
              </a:xfrm>
              <a:prstGeom prst="rect">
                <a:avLst/>
              </a:prstGeom>
              <a:noFill/>
            </p:spPr>
            <p:txBody>
              <a:bodyPr wrap="none" rtlCol="0">
                <a:spAutoFit/>
              </a:bodyPr>
              <a:lstStyle/>
              <a:p>
                <a:r>
                  <a:rPr lang="en-US" sz="1400" dirty="0" smtClean="0"/>
                  <a:t>pores</a:t>
                </a:r>
                <a:endParaRPr lang="en-US" sz="1400" dirty="0"/>
              </a:p>
            </p:txBody>
          </p:sp>
          <p:sp>
            <p:nvSpPr>
              <p:cNvPr id="26" name="TextBox 25"/>
              <p:cNvSpPr txBox="1"/>
              <p:nvPr/>
            </p:nvSpPr>
            <p:spPr>
              <a:xfrm>
                <a:off x="6781800" y="3923805"/>
                <a:ext cx="909942" cy="436631"/>
              </a:xfrm>
              <a:prstGeom prst="rect">
                <a:avLst/>
              </a:prstGeom>
              <a:noFill/>
            </p:spPr>
            <p:txBody>
              <a:bodyPr wrap="none" rtlCol="0">
                <a:spAutoFit/>
              </a:bodyPr>
              <a:lstStyle/>
              <a:p>
                <a:r>
                  <a:rPr lang="en-US" sz="1400" dirty="0" smtClean="0"/>
                  <a:t>pores</a:t>
                </a:r>
                <a:endParaRPr lang="en-US" sz="1400" dirty="0"/>
              </a:p>
            </p:txBody>
          </p:sp>
          <p:sp>
            <p:nvSpPr>
              <p:cNvPr id="27" name="TextBox 26"/>
              <p:cNvSpPr txBox="1"/>
              <p:nvPr/>
            </p:nvSpPr>
            <p:spPr>
              <a:xfrm>
                <a:off x="2895599" y="3692970"/>
                <a:ext cx="909942" cy="436631"/>
              </a:xfrm>
              <a:prstGeom prst="rect">
                <a:avLst/>
              </a:prstGeom>
              <a:noFill/>
            </p:spPr>
            <p:txBody>
              <a:bodyPr wrap="none" rtlCol="0">
                <a:spAutoFit/>
              </a:bodyPr>
              <a:lstStyle/>
              <a:p>
                <a:r>
                  <a:rPr lang="en-US" sz="1400" dirty="0" smtClean="0"/>
                  <a:t>pores</a:t>
                </a:r>
                <a:endParaRPr lang="en-US" sz="1400" dirty="0"/>
              </a:p>
            </p:txBody>
          </p:sp>
          <p:sp>
            <p:nvSpPr>
              <p:cNvPr id="3" name="TextBox 2"/>
              <p:cNvSpPr txBox="1"/>
              <p:nvPr/>
            </p:nvSpPr>
            <p:spPr>
              <a:xfrm>
                <a:off x="1600200" y="2743200"/>
                <a:ext cx="1182325" cy="436631"/>
              </a:xfrm>
              <a:prstGeom prst="rect">
                <a:avLst/>
              </a:prstGeom>
              <a:noFill/>
            </p:spPr>
            <p:txBody>
              <a:bodyPr wrap="none" rtlCol="0">
                <a:spAutoFit/>
              </a:bodyPr>
              <a:lstStyle/>
              <a:p>
                <a:r>
                  <a:rPr lang="en-US" sz="1400" dirty="0" smtClean="0"/>
                  <a:t>Matrix 4</a:t>
                </a:r>
                <a:endParaRPr lang="en-US" sz="1400" dirty="0"/>
              </a:p>
            </p:txBody>
          </p:sp>
          <p:sp>
            <p:nvSpPr>
              <p:cNvPr id="28" name="TextBox 27"/>
              <p:cNvSpPr txBox="1"/>
              <p:nvPr/>
            </p:nvSpPr>
            <p:spPr>
              <a:xfrm>
                <a:off x="4176197" y="3574525"/>
                <a:ext cx="1182325" cy="436631"/>
              </a:xfrm>
              <a:prstGeom prst="rect">
                <a:avLst/>
              </a:prstGeom>
              <a:noFill/>
            </p:spPr>
            <p:txBody>
              <a:bodyPr wrap="none" rtlCol="0">
                <a:spAutoFit/>
              </a:bodyPr>
              <a:lstStyle/>
              <a:p>
                <a:r>
                  <a:rPr lang="en-US" sz="1400" dirty="0" smtClean="0"/>
                  <a:t>Matrix 1</a:t>
                </a:r>
                <a:endParaRPr lang="en-US" sz="1400" dirty="0"/>
              </a:p>
            </p:txBody>
          </p:sp>
          <p:sp>
            <p:nvSpPr>
              <p:cNvPr id="29" name="TextBox 28"/>
              <p:cNvSpPr txBox="1"/>
              <p:nvPr/>
            </p:nvSpPr>
            <p:spPr>
              <a:xfrm>
                <a:off x="1434529" y="5638799"/>
                <a:ext cx="1182325" cy="436631"/>
              </a:xfrm>
              <a:prstGeom prst="rect">
                <a:avLst/>
              </a:prstGeom>
              <a:noFill/>
            </p:spPr>
            <p:txBody>
              <a:bodyPr wrap="none" rtlCol="0">
                <a:spAutoFit/>
              </a:bodyPr>
              <a:lstStyle/>
              <a:p>
                <a:r>
                  <a:rPr lang="en-US" sz="1400" dirty="0" smtClean="0"/>
                  <a:t>Matrix 5</a:t>
                </a:r>
                <a:endParaRPr lang="en-US" sz="1400" dirty="0"/>
              </a:p>
            </p:txBody>
          </p:sp>
          <p:sp>
            <p:nvSpPr>
              <p:cNvPr id="30" name="TextBox 29"/>
              <p:cNvSpPr txBox="1"/>
              <p:nvPr/>
            </p:nvSpPr>
            <p:spPr>
              <a:xfrm>
                <a:off x="6660098" y="2964763"/>
                <a:ext cx="1182325" cy="436631"/>
              </a:xfrm>
              <a:prstGeom prst="rect">
                <a:avLst/>
              </a:prstGeom>
              <a:noFill/>
            </p:spPr>
            <p:txBody>
              <a:bodyPr wrap="none" rtlCol="0">
                <a:spAutoFit/>
              </a:bodyPr>
              <a:lstStyle/>
              <a:p>
                <a:r>
                  <a:rPr lang="en-US" sz="1400" dirty="0" smtClean="0"/>
                  <a:t>Matrix 2</a:t>
                </a:r>
                <a:endParaRPr lang="en-US" sz="1400" dirty="0"/>
              </a:p>
            </p:txBody>
          </p:sp>
          <p:sp>
            <p:nvSpPr>
              <p:cNvPr id="31" name="TextBox 30"/>
              <p:cNvSpPr txBox="1"/>
              <p:nvPr/>
            </p:nvSpPr>
            <p:spPr>
              <a:xfrm>
                <a:off x="5353219" y="5269468"/>
                <a:ext cx="1182325" cy="436631"/>
              </a:xfrm>
              <a:prstGeom prst="rect">
                <a:avLst/>
              </a:prstGeom>
              <a:noFill/>
            </p:spPr>
            <p:txBody>
              <a:bodyPr wrap="none" rtlCol="0">
                <a:spAutoFit/>
              </a:bodyPr>
              <a:lstStyle/>
              <a:p>
                <a:r>
                  <a:rPr lang="en-US" sz="1400" dirty="0" smtClean="0"/>
                  <a:t>Matrix 3</a:t>
                </a:r>
                <a:endParaRPr lang="en-US" sz="1400" dirty="0"/>
              </a:p>
            </p:txBody>
          </p:sp>
        </p:grpSp>
      </p:grpSp>
      <p:sp>
        <p:nvSpPr>
          <p:cNvPr id="32" name="TextBox 31"/>
          <p:cNvSpPr txBox="1"/>
          <p:nvPr/>
        </p:nvSpPr>
        <p:spPr>
          <a:xfrm>
            <a:off x="5040086" y="1252607"/>
            <a:ext cx="3968248" cy="923330"/>
          </a:xfrm>
          <a:prstGeom prst="rect">
            <a:avLst/>
          </a:prstGeom>
          <a:noFill/>
        </p:spPr>
        <p:txBody>
          <a:bodyPr wrap="square" rtlCol="0">
            <a:spAutoFit/>
          </a:bodyPr>
          <a:lstStyle/>
          <a:p>
            <a:pPr algn="ctr"/>
            <a:r>
              <a:rPr lang="en-US" dirty="0" smtClean="0"/>
              <a:t>SLD (Scattering Length Density) is only determined by element composition and material density.</a:t>
            </a:r>
            <a:endParaRPr lang="en-US" dirty="0"/>
          </a:p>
        </p:txBody>
      </p:sp>
      <mc:AlternateContent xmlns:mc="http://schemas.openxmlformats.org/markup-compatibility/2006" xmlns:a14="http://schemas.microsoft.com/office/drawing/2010/main">
        <mc:Choice Requires="a14">
          <p:sp>
            <p:nvSpPr>
              <p:cNvPr id="19" name="Rectangle 18"/>
              <p:cNvSpPr/>
              <p:nvPr/>
            </p:nvSpPr>
            <p:spPr>
              <a:xfrm>
                <a:off x="4918296" y="2451228"/>
                <a:ext cx="3589626" cy="61279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𝐼</m:t>
                      </m:r>
                      <m:d>
                        <m:dPr>
                          <m:ctrlPr>
                            <a:rPr lang="en-US" i="1">
                              <a:latin typeface="Cambria Math" panose="02040503050406030204" pitchFamily="18" charset="0"/>
                            </a:rPr>
                          </m:ctrlPr>
                        </m:dPr>
                        <m:e>
                          <m:r>
                            <a:rPr lang="en-US" i="1">
                              <a:latin typeface="Cambria Math" panose="02040503050406030204" pitchFamily="18" charset="0"/>
                            </a:rPr>
                            <m:t>𝑄</m:t>
                          </m:r>
                        </m:e>
                      </m:d>
                      <m:groupChr>
                        <m:groupChrPr>
                          <m:chr m:val="→"/>
                          <m:vertJc m:val="bot"/>
                          <m:ctrlPr>
                            <a:rPr lang="en-US" i="1">
                              <a:latin typeface="Cambria Math" panose="02040503050406030204" pitchFamily="18" charset="0"/>
                            </a:rPr>
                          </m:ctrlPr>
                        </m:groupChrPr>
                        <m:e>
                          <m:r>
                            <a:rPr lang="en-US" i="1">
                              <a:latin typeface="Cambria Math" panose="02040503050406030204" pitchFamily="18" charset="0"/>
                            </a:rPr>
                            <m:t>𝑄</m:t>
                          </m:r>
                          <m:r>
                            <a:rPr lang="en-US" i="0">
                              <a:latin typeface="Cambria Math" panose="02040503050406030204" pitchFamily="18" charset="0"/>
                            </a:rPr>
                            <m:t>→∞</m:t>
                          </m:r>
                        </m:e>
                      </m:groupChr>
                      <m:r>
                        <a:rPr lang="en-US" i="0">
                          <a:latin typeface="Cambria Math" panose="02040503050406030204" pitchFamily="18" charset="0"/>
                        </a:rPr>
                        <m:t>2</m:t>
                      </m:r>
                      <m:r>
                        <a:rPr lang="en-US" i="1">
                          <a:latin typeface="Cambria Math" panose="02040503050406030204" pitchFamily="18" charset="0"/>
                        </a:rPr>
                        <m:t>𝜋</m:t>
                      </m:r>
                      <m:r>
                        <a:rPr lang="en-US" i="0">
                          <a:latin typeface="Cambria Math" panose="02040503050406030204" pitchFamily="18" charset="0"/>
                        </a:rPr>
                        <m:t> </m:t>
                      </m:r>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0">
                                      <a:latin typeface="Cambria Math" panose="02040503050406030204" pitchFamily="18" charset="0"/>
                                    </a:rPr>
                                    <m:t>∆</m:t>
                                  </m:r>
                                  <m:r>
                                    <a:rPr lang="en-US" i="1">
                                      <a:latin typeface="Cambria Math" panose="02040503050406030204" pitchFamily="18" charset="0"/>
                                    </a:rPr>
                                    <m:t>𝜌</m:t>
                                  </m:r>
                                </m:e>
                                <m:sup>
                                  <m:r>
                                    <a:rPr lang="en-US" i="0">
                                      <a:latin typeface="Cambria Math" panose="02040503050406030204" pitchFamily="18" charset="0"/>
                                    </a:rPr>
                                    <m:t>2</m:t>
                                  </m:r>
                                </m:sup>
                              </m:sSup>
                            </m:e>
                          </m:d>
                        </m:e>
                        <m:sub>
                          <m:r>
                            <a:rPr lang="en-US" i="1">
                              <a:latin typeface="Cambria Math" panose="02040503050406030204" pitchFamily="18" charset="0"/>
                            </a:rPr>
                            <m:t>𝑠</m:t>
                          </m:r>
                        </m:sub>
                      </m:sSub>
                      <m:r>
                        <a:rPr lang="en-US" i="0">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𝑄</m:t>
                          </m:r>
                        </m:e>
                        <m:sup>
                          <m:r>
                            <a:rPr lang="en-US" i="0">
                              <a:latin typeface="Cambria Math" panose="02040503050406030204" pitchFamily="18" charset="0"/>
                            </a:rPr>
                            <m:t>−4</m:t>
                          </m:r>
                        </m:sup>
                      </m:sSup>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𝑇</m:t>
                              </m:r>
                            </m:sub>
                          </m:sSub>
                        </m:num>
                        <m:den>
                          <m:r>
                            <a:rPr lang="en-US" i="1">
                              <a:latin typeface="Cambria Math" panose="02040503050406030204" pitchFamily="18" charset="0"/>
                            </a:rPr>
                            <m:t>𝑉</m:t>
                          </m:r>
                        </m:den>
                      </m:f>
                    </m:oMath>
                  </m:oMathPara>
                </a14:m>
                <a:endParaRPr lang="en-US" dirty="0"/>
              </a:p>
            </p:txBody>
          </p:sp>
        </mc:Choice>
        <mc:Fallback xmlns="">
          <p:sp>
            <p:nvSpPr>
              <p:cNvPr id="19" name="Rectangle 18"/>
              <p:cNvSpPr>
                <a:spLocks noRot="1" noChangeAspect="1" noMove="1" noResize="1" noEditPoints="1" noAdjustHandles="1" noChangeArrowheads="1" noChangeShapeType="1" noTextEdit="1"/>
              </p:cNvSpPr>
              <p:nvPr/>
            </p:nvSpPr>
            <p:spPr>
              <a:xfrm>
                <a:off x="4918296" y="2451228"/>
                <a:ext cx="3589626" cy="612796"/>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4790280" y="2905553"/>
                <a:ext cx="4050157" cy="67505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a:latin typeface="Cambria Math" panose="02040503050406030204" pitchFamily="18" charset="0"/>
                                    </a:rPr>
                                    <m:t>∆</m:t>
                                  </m:r>
                                  <m:r>
                                    <a:rPr lang="en-US" i="1">
                                      <a:latin typeface="Cambria Math" panose="02040503050406030204" pitchFamily="18" charset="0"/>
                                    </a:rPr>
                                    <m:t>𝜌</m:t>
                                  </m:r>
                                </m:e>
                                <m:sup>
                                  <m:r>
                                    <a:rPr lang="en-US" i="0">
                                      <a:latin typeface="Cambria Math" panose="02040503050406030204" pitchFamily="18" charset="0"/>
                                    </a:rPr>
                                    <m:t>2</m:t>
                                  </m:r>
                                </m:sup>
                              </m:sSup>
                            </m:e>
                          </m:d>
                        </m:e>
                        <m:sub>
                          <m:r>
                            <a:rPr lang="en-US" i="1">
                              <a:latin typeface="Cambria Math" panose="02040503050406030204" pitchFamily="18" charset="0"/>
                            </a:rPr>
                            <m:t>𝑠</m:t>
                          </m:r>
                        </m:sub>
                      </m:sSub>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𝑇</m:t>
                              </m:r>
                            </m:sub>
                          </m:sSub>
                        </m:den>
                      </m:f>
                      <m:nary>
                        <m:naryPr>
                          <m:subHide m:val="on"/>
                          <m:supHide m:val="on"/>
                          <m:ctrlPr>
                            <a:rPr lang="en-US" i="1">
                              <a:latin typeface="Cambria Math" panose="02040503050406030204" pitchFamily="18" charset="0"/>
                            </a:rPr>
                          </m:ctrlPr>
                        </m:naryPr>
                        <m:sub/>
                        <m:sup/>
                        <m:e>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𝜌</m:t>
                                  </m:r>
                                  <m:d>
                                    <m:dPr>
                                      <m:ctrlPr>
                                        <a:rPr lang="en-US" i="1">
                                          <a:latin typeface="Cambria Math" panose="02040503050406030204" pitchFamily="18" charset="0"/>
                                        </a:rPr>
                                      </m:ctrlPr>
                                    </m:dPr>
                                    <m:e>
                                      <m:r>
                                        <a:rPr lang="en-US" i="1">
                                          <a:latin typeface="Cambria Math" panose="02040503050406030204" pitchFamily="18" charset="0"/>
                                        </a:rPr>
                                        <m:t>𝑆</m:t>
                                      </m:r>
                                    </m:e>
                                  </m:d>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𝜌</m:t>
                                      </m:r>
                                    </m:e>
                                    <m:sub>
                                      <m:r>
                                        <a:rPr lang="en-US" b="0" i="1" smtClean="0">
                                          <a:latin typeface="Cambria Math" panose="02040503050406030204" pitchFamily="18" charset="0"/>
                                        </a:rPr>
                                        <m:t>𝑠</m:t>
                                      </m:r>
                                    </m:sub>
                                  </m:sSub>
                                </m:e>
                              </m:d>
                            </m:e>
                            <m:sup>
                              <m:r>
                                <a:rPr lang="en-US" i="0">
                                  <a:latin typeface="Cambria Math" panose="02040503050406030204" pitchFamily="18" charset="0"/>
                                </a:rPr>
                                <m:t>2</m:t>
                              </m:r>
                            </m:sup>
                          </m:sSup>
                          <m:r>
                            <a:rPr lang="en-US" i="0">
                              <a:latin typeface="Cambria Math" panose="02040503050406030204" pitchFamily="18" charset="0"/>
                            </a:rPr>
                            <m:t> </m:t>
                          </m:r>
                          <m:r>
                            <a:rPr lang="en-US" i="1">
                              <a:latin typeface="Cambria Math" panose="02040503050406030204" pitchFamily="18" charset="0"/>
                            </a:rPr>
                            <m:t>𝑑𝑆</m:t>
                          </m:r>
                        </m:e>
                      </m:nary>
                    </m:oMath>
                  </m:oMathPara>
                </a14:m>
                <a:endParaRPr lang="en-US" dirty="0"/>
              </a:p>
            </p:txBody>
          </p:sp>
        </mc:Choice>
        <mc:Fallback xmlns="">
          <p:sp>
            <p:nvSpPr>
              <p:cNvPr id="20" name="Rectangle 19"/>
              <p:cNvSpPr>
                <a:spLocks noRot="1" noChangeAspect="1" noMove="1" noResize="1" noEditPoints="1" noAdjustHandles="1" noChangeArrowheads="1" noChangeShapeType="1" noTextEdit="1"/>
              </p:cNvSpPr>
              <p:nvPr/>
            </p:nvSpPr>
            <p:spPr>
              <a:xfrm>
                <a:off x="4790280" y="2905553"/>
                <a:ext cx="4050157" cy="675057"/>
              </a:xfrm>
              <a:prstGeom prst="rect">
                <a:avLst/>
              </a:prstGeom>
              <a:blipFill rotWithShape="0">
                <a:blip r:embed="rId7"/>
                <a:stretch>
                  <a:fillRect/>
                </a:stretch>
              </a:blipFill>
            </p:spPr>
            <p:txBody>
              <a:bodyPr/>
              <a:lstStyle/>
              <a:p>
                <a:r>
                  <a:rPr lang="en-US">
                    <a:noFill/>
                  </a:rPr>
                  <a:t> </a:t>
                </a:r>
              </a:p>
            </p:txBody>
          </p:sp>
        </mc:Fallback>
      </mc:AlternateContent>
      <p:grpSp>
        <p:nvGrpSpPr>
          <p:cNvPr id="7" name="Group 6"/>
          <p:cNvGrpSpPr/>
          <p:nvPr/>
        </p:nvGrpSpPr>
        <p:grpSpPr>
          <a:xfrm>
            <a:off x="-201125" y="3518349"/>
            <a:ext cx="8887925" cy="3276990"/>
            <a:chOff x="-201125" y="3518349"/>
            <a:chExt cx="8887925" cy="3276990"/>
          </a:xfrm>
        </p:grpSpPr>
        <p:grpSp>
          <p:nvGrpSpPr>
            <p:cNvPr id="6" name="Group 5"/>
            <p:cNvGrpSpPr/>
            <p:nvPr/>
          </p:nvGrpSpPr>
          <p:grpSpPr>
            <a:xfrm>
              <a:off x="-201125" y="3518349"/>
              <a:ext cx="8887925" cy="3276990"/>
              <a:chOff x="-201125" y="3518349"/>
              <a:chExt cx="8887925" cy="3276990"/>
            </a:xfrm>
          </p:grpSpPr>
          <p:sp>
            <p:nvSpPr>
              <p:cNvPr id="21" name="Text Box 27"/>
              <p:cNvSpPr txBox="1">
                <a:spLocks noChangeArrowheads="1"/>
              </p:cNvSpPr>
              <p:nvPr/>
            </p:nvSpPr>
            <p:spPr bwMode="auto">
              <a:xfrm>
                <a:off x="-201125" y="6487562"/>
                <a:ext cx="793363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lgn="r">
                  <a:spcBef>
                    <a:spcPct val="0"/>
                  </a:spcBef>
                  <a:buFontTx/>
                  <a:buNone/>
                  <a:defRPr/>
                </a:pPr>
                <a:r>
                  <a:rPr lang="en-US" altLang="en-US" sz="1400" i="1" dirty="0" smtClean="0">
                    <a:latin typeface="+mn-lt"/>
                  </a:rPr>
                  <a:t>W. S. Chiang, D. </a:t>
                </a:r>
                <a:r>
                  <a:rPr lang="en-US" altLang="en-US" sz="1400" i="1" dirty="0" err="1" smtClean="0">
                    <a:latin typeface="+mn-lt"/>
                  </a:rPr>
                  <a:t>Georgi</a:t>
                </a:r>
                <a:r>
                  <a:rPr lang="en-US" altLang="en-US" sz="1400" i="1" dirty="0" smtClean="0">
                    <a:latin typeface="+mn-lt"/>
                  </a:rPr>
                  <a:t>, T. </a:t>
                </a:r>
                <a:r>
                  <a:rPr lang="en-US" altLang="en-US" sz="1400" i="1" dirty="0" err="1" smtClean="0">
                    <a:latin typeface="+mn-lt"/>
                  </a:rPr>
                  <a:t>Yildirim</a:t>
                </a:r>
                <a:r>
                  <a:rPr lang="en-US" altLang="en-US" sz="1400" i="1" dirty="0" smtClean="0">
                    <a:latin typeface="+mn-lt"/>
                  </a:rPr>
                  <a:t>, J. Chen, Y. Liu, Nat </a:t>
                </a:r>
                <a:r>
                  <a:rPr lang="en-US" altLang="en-US" sz="1400" i="1" dirty="0" err="1" smtClean="0">
                    <a:latin typeface="+mn-lt"/>
                  </a:rPr>
                  <a:t>Commun</a:t>
                </a:r>
                <a:r>
                  <a:rPr lang="en-US" altLang="en-US" sz="1400" i="1" dirty="0" smtClean="0">
                    <a:latin typeface="+mn-lt"/>
                  </a:rPr>
                  <a:t>. 9(1), 784 (2018).</a:t>
                </a:r>
                <a:endParaRPr lang="en-US" altLang="en-US" sz="1400" i="1" dirty="0">
                  <a:latin typeface="+mn-lt"/>
                </a:endParaRPr>
              </a:p>
            </p:txBody>
          </p:sp>
          <p:pic>
            <p:nvPicPr>
              <p:cNvPr id="22" name="Picture 6"/>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70320" y="4810508"/>
                <a:ext cx="990744" cy="1528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Group 22"/>
              <p:cNvGrpSpPr/>
              <p:nvPr/>
            </p:nvGrpSpPr>
            <p:grpSpPr>
              <a:xfrm>
                <a:off x="4945477" y="3518349"/>
                <a:ext cx="3741323" cy="3034851"/>
                <a:chOff x="1371600" y="1158024"/>
                <a:chExt cx="2840354" cy="2194776"/>
              </a:xfrm>
            </p:grpSpPr>
            <p:pic>
              <p:nvPicPr>
                <p:cNvPr id="33" name="Picture 32"/>
                <p:cNvPicPr/>
                <p:nvPr/>
              </p:nvPicPr>
              <p:blipFill rotWithShape="1">
                <a:blip r:embed="rId9" cstate="print">
                  <a:extLst>
                    <a:ext uri="{28A0092B-C50C-407E-A947-70E740481C1C}">
                      <a14:useLocalDpi xmlns:a14="http://schemas.microsoft.com/office/drawing/2010/main" val="0"/>
                    </a:ext>
                  </a:extLst>
                </a:blip>
                <a:srcRect l="48904" t="2950" r="4832" b="49028"/>
                <a:stretch/>
              </p:blipFill>
              <p:spPr bwMode="auto">
                <a:xfrm>
                  <a:off x="1463039" y="1158024"/>
                  <a:ext cx="2748915" cy="2194776"/>
                </a:xfrm>
                <a:prstGeom prst="rect">
                  <a:avLst/>
                </a:prstGeom>
                <a:ln>
                  <a:noFill/>
                </a:ln>
                <a:extLst>
                  <a:ext uri="{53640926-AAD7-44D8-BBD7-CCE9431645EC}">
                    <a14:shadowObscured xmlns:a14="http://schemas.microsoft.com/office/drawing/2010/main"/>
                  </a:ext>
                </a:extLst>
              </p:spPr>
            </p:pic>
            <p:sp>
              <p:nvSpPr>
                <p:cNvPr id="34" name="Rectangle 33"/>
                <p:cNvSpPr/>
                <p:nvPr/>
              </p:nvSpPr>
              <p:spPr>
                <a:xfrm>
                  <a:off x="1371600" y="1158024"/>
                  <a:ext cx="327660" cy="350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35" name="Straight Connector 34"/>
            <p:cNvCxnSpPr/>
            <p:nvPr/>
          </p:nvCxnSpPr>
          <p:spPr bwMode="auto">
            <a:xfrm>
              <a:off x="5782978" y="3793640"/>
              <a:ext cx="617822" cy="1019807"/>
            </a:xfrm>
            <a:prstGeom prst="line">
              <a:avLst/>
            </a:prstGeom>
            <a:solidFill>
              <a:schemeClr val="accent1"/>
            </a:solidFill>
            <a:ln w="38100" cap="flat" cmpd="sng" algn="ctr">
              <a:solidFill>
                <a:srgbClr val="92D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36" name="Rectangle 35"/>
                <p:cNvSpPr/>
                <p:nvPr/>
              </p:nvSpPr>
              <p:spPr>
                <a:xfrm>
                  <a:off x="5905421" y="3786580"/>
                  <a:ext cx="64017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𝑄</m:t>
                            </m:r>
                          </m:e>
                          <m:sup>
                            <m:r>
                              <a:rPr lang="en-US">
                                <a:latin typeface="Cambria Math" panose="02040503050406030204" pitchFamily="18" charset="0"/>
                              </a:rPr>
                              <m:t>−4</m:t>
                            </m:r>
                          </m:sup>
                        </m:sSup>
                      </m:oMath>
                    </m:oMathPara>
                  </a14:m>
                  <a:endParaRPr lang="en-US" dirty="0"/>
                </a:p>
              </p:txBody>
            </p:sp>
          </mc:Choice>
          <mc:Fallback xmlns="">
            <p:sp>
              <p:nvSpPr>
                <p:cNvPr id="36" name="Rectangle 35"/>
                <p:cNvSpPr>
                  <a:spLocks noRot="1" noChangeAspect="1" noMove="1" noResize="1" noEditPoints="1" noAdjustHandles="1" noChangeArrowheads="1" noChangeShapeType="1" noTextEdit="1"/>
                </p:cNvSpPr>
                <p:nvPr/>
              </p:nvSpPr>
              <p:spPr>
                <a:xfrm>
                  <a:off x="5905421" y="3786580"/>
                  <a:ext cx="640175" cy="369332"/>
                </a:xfrm>
                <a:prstGeom prst="rect">
                  <a:avLst/>
                </a:prstGeom>
                <a:blipFill rotWithShape="0">
                  <a:blip r:embed="rId10"/>
                  <a:stretch>
                    <a:fillRect b="-11475"/>
                  </a:stretch>
                </a:blipFill>
              </p:spPr>
              <p:txBody>
                <a:bodyPr/>
                <a:lstStyle/>
                <a:p>
                  <a:r>
                    <a:rPr lang="en-US">
                      <a:noFill/>
                    </a:rPr>
                    <a:t> </a:t>
                  </a:r>
                </a:p>
              </p:txBody>
            </p:sp>
          </mc:Fallback>
        </mc:AlternateContent>
      </p:grpSp>
    </p:spTree>
    <p:extLst>
      <p:ext uri="{BB962C8B-B14F-4D97-AF65-F5344CB8AC3E}">
        <p14:creationId xmlns:p14="http://schemas.microsoft.com/office/powerpoint/2010/main" val="38703914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76200"/>
            <a:ext cx="8229600" cy="1143000"/>
          </a:xfrm>
        </p:spPr>
        <p:txBody>
          <a:bodyPr/>
          <a:lstStyle/>
          <a:p>
            <a:pPr eaLnBrk="1" hangingPunct="1"/>
            <a:r>
              <a:rPr lang="en-US" altLang="en-US" sz="2400" dirty="0" smtClean="0">
                <a:solidFill>
                  <a:srgbClr val="3333FF"/>
                </a:solidFill>
                <a:latin typeface="Times New Roman" pitchFamily="18" charset="0"/>
              </a:rPr>
              <a:t>3. Power </a:t>
            </a:r>
            <a:r>
              <a:rPr lang="en-US" altLang="en-US" sz="2400" dirty="0">
                <a:solidFill>
                  <a:srgbClr val="3333FF"/>
                </a:solidFill>
                <a:latin typeface="Times New Roman" pitchFamily="18" charset="0"/>
              </a:rPr>
              <a:t>law </a:t>
            </a:r>
            <a:r>
              <a:rPr lang="en-US" altLang="en-US" sz="2400" dirty="0" smtClean="0">
                <a:solidFill>
                  <a:srgbClr val="3333FF"/>
                </a:solidFill>
                <a:latin typeface="Times New Roman" pitchFamily="18" charset="0"/>
              </a:rPr>
              <a:t>dependence: Mass fractal analysis</a:t>
            </a:r>
          </a:p>
        </p:txBody>
      </p:sp>
      <p:sp>
        <p:nvSpPr>
          <p:cNvPr id="4" name="Line 11"/>
          <p:cNvSpPr>
            <a:spLocks noChangeShapeType="1"/>
          </p:cNvSpPr>
          <p:nvPr/>
        </p:nvSpPr>
        <p:spPr bwMode="auto">
          <a:xfrm>
            <a:off x="250825" y="1015910"/>
            <a:ext cx="8642350"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5" name="Picture 6" descr="NCN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716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enter for High Resolution Neutron Scattering (CHR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5941" y="107949"/>
            <a:ext cx="2465659" cy="63182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stretch>
            <a:fillRect/>
          </a:stretch>
        </p:blipFill>
        <p:spPr>
          <a:xfrm>
            <a:off x="304800" y="1079712"/>
            <a:ext cx="4772025" cy="2009993"/>
          </a:xfrm>
          <a:prstGeom prst="rect">
            <a:avLst/>
          </a:prstGeom>
        </p:spPr>
      </p:pic>
      <p:pic>
        <p:nvPicPr>
          <p:cNvPr id="3" name="Picture 2"/>
          <p:cNvPicPr>
            <a:picLocks noChangeAspect="1"/>
          </p:cNvPicPr>
          <p:nvPr/>
        </p:nvPicPr>
        <p:blipFill>
          <a:blip r:embed="rId6"/>
          <a:stretch>
            <a:fillRect/>
          </a:stretch>
        </p:blipFill>
        <p:spPr>
          <a:xfrm>
            <a:off x="5638800" y="2124627"/>
            <a:ext cx="2895600" cy="2218773"/>
          </a:xfrm>
          <a:prstGeom prst="rect">
            <a:avLst/>
          </a:prstGeom>
        </p:spPr>
      </p:pic>
      <p:sp>
        <p:nvSpPr>
          <p:cNvPr id="6" name="TextBox 5"/>
          <p:cNvSpPr txBox="1"/>
          <p:nvPr/>
        </p:nvSpPr>
        <p:spPr>
          <a:xfrm>
            <a:off x="778687" y="3556082"/>
            <a:ext cx="4860113" cy="307777"/>
          </a:xfrm>
          <a:prstGeom prst="rect">
            <a:avLst/>
          </a:prstGeom>
          <a:noFill/>
        </p:spPr>
        <p:txBody>
          <a:bodyPr wrap="none" rtlCol="0">
            <a:spAutoFit/>
          </a:bodyPr>
          <a:lstStyle/>
          <a:p>
            <a:r>
              <a:rPr lang="en-US" sz="1400" dirty="0" smtClean="0"/>
              <a:t>J. E. Martin, and A. J. Hurd, J. App. </a:t>
            </a:r>
            <a:r>
              <a:rPr lang="en-US" sz="1400" dirty="0" err="1" smtClean="0"/>
              <a:t>Cryst</a:t>
            </a:r>
            <a:r>
              <a:rPr lang="en-US" sz="1400" dirty="0" smtClean="0"/>
              <a:t>. 20, 61-78 (1987)</a:t>
            </a:r>
            <a:endParaRPr lang="en-US" sz="1400" dirty="0"/>
          </a:p>
        </p:txBody>
      </p:sp>
      <mc:AlternateContent xmlns:mc="http://schemas.openxmlformats.org/markup-compatibility/2006" xmlns:a14="http://schemas.microsoft.com/office/drawing/2010/main">
        <mc:Choice Requires="a14">
          <p:sp>
            <p:nvSpPr>
              <p:cNvPr id="8" name="TextBox 7"/>
              <p:cNvSpPr txBox="1"/>
              <p:nvPr/>
            </p:nvSpPr>
            <p:spPr>
              <a:xfrm>
                <a:off x="6172200" y="1314915"/>
                <a:ext cx="1585562" cy="7766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𝐼</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𝑄</m:t>
                          </m:r>
                        </m:e>
                      </m:d>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𝐴</m:t>
                          </m:r>
                        </m:num>
                        <m:den>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𝑄</m:t>
                              </m:r>
                            </m:e>
                            <m:sup>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𝑑</m:t>
                                  </m:r>
                                </m:e>
                                <m:sub>
                                  <m:r>
                                    <a:rPr lang="en-US" sz="2400" b="0" i="1" smtClean="0">
                                      <a:latin typeface="Cambria Math" panose="02040503050406030204" pitchFamily="18" charset="0"/>
                                    </a:rPr>
                                    <m:t>𝑓</m:t>
                                  </m:r>
                                </m:sub>
                              </m:sSub>
                            </m:sup>
                          </m:sSup>
                        </m:den>
                      </m:f>
                    </m:oMath>
                  </m:oMathPara>
                </a14:m>
                <a:endParaRPr lang="en-US" sz="2400" dirty="0"/>
              </a:p>
            </p:txBody>
          </p:sp>
        </mc:Choice>
        <mc:Fallback xmlns="">
          <p:sp>
            <p:nvSpPr>
              <p:cNvPr id="8" name="TextBox 7"/>
              <p:cNvSpPr txBox="1">
                <a:spLocks noRot="1" noChangeAspect="1" noMove="1" noResize="1" noEditPoints="1" noAdjustHandles="1" noChangeArrowheads="1" noChangeShapeType="1" noTextEdit="1"/>
              </p:cNvSpPr>
              <p:nvPr/>
            </p:nvSpPr>
            <p:spPr>
              <a:xfrm>
                <a:off x="6172200" y="1314915"/>
                <a:ext cx="1585562" cy="776687"/>
              </a:xfrm>
              <a:prstGeom prst="rect">
                <a:avLst/>
              </a:prstGeom>
              <a:blipFill rotWithShape="0">
                <a:blip r:embed="rId7"/>
                <a:stretch>
                  <a:fillRect/>
                </a:stretch>
              </a:blipFill>
            </p:spPr>
            <p:txBody>
              <a:bodyPr/>
              <a:lstStyle/>
              <a:p>
                <a:r>
                  <a:rPr lang="en-US">
                    <a:noFill/>
                  </a:rPr>
                  <a:t> </a:t>
                </a:r>
              </a:p>
            </p:txBody>
          </p:sp>
        </mc:Fallback>
      </mc:AlternateContent>
      <p:grpSp>
        <p:nvGrpSpPr>
          <p:cNvPr id="14" name="Group 13"/>
          <p:cNvGrpSpPr/>
          <p:nvPr/>
        </p:nvGrpSpPr>
        <p:grpSpPr>
          <a:xfrm>
            <a:off x="431074" y="4214183"/>
            <a:ext cx="8444684" cy="2310877"/>
            <a:chOff x="431074" y="4214183"/>
            <a:chExt cx="8444684" cy="2310877"/>
          </a:xfrm>
        </p:grpSpPr>
        <p:sp>
          <p:nvSpPr>
            <p:cNvPr id="9" name="TextBox 8"/>
            <p:cNvSpPr txBox="1"/>
            <p:nvPr/>
          </p:nvSpPr>
          <p:spPr>
            <a:xfrm>
              <a:off x="625985" y="4214183"/>
              <a:ext cx="2518638" cy="369332"/>
            </a:xfrm>
            <a:prstGeom prst="rect">
              <a:avLst/>
            </a:prstGeom>
            <a:noFill/>
          </p:spPr>
          <p:txBody>
            <a:bodyPr wrap="none" rtlCol="0">
              <a:spAutoFit/>
            </a:bodyPr>
            <a:lstStyle/>
            <a:p>
              <a:r>
                <a:rPr lang="en-US" dirty="0" smtClean="0"/>
                <a:t>More complete version</a:t>
              </a:r>
              <a:endParaRPr lang="en-US" dirty="0"/>
            </a:p>
          </p:txBody>
        </p:sp>
        <p:pic>
          <p:nvPicPr>
            <p:cNvPr id="10" name="Picture 9"/>
            <p:cNvPicPr>
              <a:picLocks noChangeAspect="1"/>
            </p:cNvPicPr>
            <p:nvPr/>
          </p:nvPicPr>
          <p:blipFill>
            <a:blip r:embed="rId8"/>
            <a:stretch>
              <a:fillRect/>
            </a:stretch>
          </p:blipFill>
          <p:spPr>
            <a:xfrm>
              <a:off x="431074" y="5105400"/>
              <a:ext cx="4252913" cy="1419660"/>
            </a:xfrm>
            <a:prstGeom prst="rect">
              <a:avLst/>
            </a:prstGeom>
          </p:spPr>
        </p:pic>
        <p:sp>
          <p:nvSpPr>
            <p:cNvPr id="12" name="TextBox 11"/>
            <p:cNvSpPr txBox="1"/>
            <p:nvPr/>
          </p:nvSpPr>
          <p:spPr>
            <a:xfrm>
              <a:off x="431074" y="4652433"/>
              <a:ext cx="5616089" cy="307777"/>
            </a:xfrm>
            <a:prstGeom prst="rect">
              <a:avLst/>
            </a:prstGeom>
            <a:noFill/>
          </p:spPr>
          <p:txBody>
            <a:bodyPr wrap="none" rtlCol="0">
              <a:spAutoFit/>
            </a:bodyPr>
            <a:lstStyle/>
            <a:p>
              <a:r>
                <a:rPr lang="en-US" sz="1400" dirty="0" smtClean="0"/>
                <a:t>T. </a:t>
              </a:r>
              <a:r>
                <a:rPr lang="en-US" sz="1400" dirty="0" err="1" smtClean="0"/>
                <a:t>Freltoft</a:t>
              </a:r>
              <a:r>
                <a:rPr lang="en-US" sz="1400" dirty="0" smtClean="0"/>
                <a:t>, J. K. </a:t>
              </a:r>
              <a:r>
                <a:rPr lang="en-US" sz="1400" dirty="0" err="1" smtClean="0"/>
                <a:t>Kjems</a:t>
              </a:r>
              <a:r>
                <a:rPr lang="en-US" sz="1400" dirty="0" smtClean="0"/>
                <a:t>, and S. K. Sinha, Phys. Rev. B 33, 269 (1986)</a:t>
              </a:r>
              <a:endParaRPr lang="en-US" sz="1400" dirty="0"/>
            </a:p>
          </p:txBody>
        </p:sp>
        <mc:AlternateContent xmlns:mc="http://schemas.openxmlformats.org/markup-compatibility/2006" xmlns:a14="http://schemas.microsoft.com/office/drawing/2010/main">
          <mc:Choice Requires="a14">
            <p:sp>
              <p:nvSpPr>
                <p:cNvPr id="11" name="TextBox 10"/>
                <p:cNvSpPr txBox="1"/>
                <p:nvPr/>
              </p:nvSpPr>
              <p:spPr>
                <a:xfrm>
                  <a:off x="6998451" y="5615752"/>
                  <a:ext cx="969368" cy="3989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𝑑</m:t>
                            </m:r>
                          </m:e>
                          <m:sub>
                            <m:r>
                              <a:rPr lang="en-US" sz="2400" b="0" i="1" smtClean="0">
                                <a:latin typeface="Cambria Math" panose="02040503050406030204" pitchFamily="18" charset="0"/>
                              </a:rPr>
                              <m:t>𝑓</m:t>
                            </m:r>
                          </m:sub>
                        </m:sSub>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3</m:t>
                        </m:r>
                      </m:oMath>
                    </m:oMathPara>
                  </a14:m>
                  <a:endParaRPr lang="en-US" sz="2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6998451" y="5615752"/>
                  <a:ext cx="969368" cy="398955"/>
                </a:xfrm>
                <a:prstGeom prst="rect">
                  <a:avLst/>
                </a:prstGeom>
                <a:blipFill rotWithShape="0">
                  <a:blip r:embed="rId9"/>
                  <a:stretch>
                    <a:fillRect l="-6289" r="-6918" b="-25758"/>
                  </a:stretch>
                </a:blipFill>
              </p:spPr>
              <p:txBody>
                <a:bodyPr/>
                <a:lstStyle/>
                <a:p>
                  <a:r>
                    <a:rPr lang="en-US">
                      <a:noFill/>
                    </a:rPr>
                    <a:t> </a:t>
                  </a:r>
                </a:p>
              </p:txBody>
            </p:sp>
          </mc:Fallback>
        </mc:AlternateContent>
        <p:sp>
          <p:nvSpPr>
            <p:cNvPr id="13" name="TextBox 12"/>
            <p:cNvSpPr txBox="1"/>
            <p:nvPr/>
          </p:nvSpPr>
          <p:spPr>
            <a:xfrm>
              <a:off x="6485360" y="4960210"/>
              <a:ext cx="2390398" cy="369332"/>
            </a:xfrm>
            <a:prstGeom prst="rect">
              <a:avLst/>
            </a:prstGeom>
            <a:noFill/>
          </p:spPr>
          <p:txBody>
            <a:bodyPr wrap="none" rtlCol="0">
              <a:spAutoFit/>
            </a:bodyPr>
            <a:lstStyle/>
            <a:p>
              <a:r>
                <a:rPr lang="en-US" dirty="0" smtClean="0"/>
                <a:t>Mass fractal analysis:</a:t>
              </a:r>
              <a:endParaRPr lang="en-US" dirty="0"/>
            </a:p>
          </p:txBody>
        </p:sp>
      </p:grpSp>
    </p:spTree>
    <p:extLst>
      <p:ext uri="{BB962C8B-B14F-4D97-AF65-F5344CB8AC3E}">
        <p14:creationId xmlns:p14="http://schemas.microsoft.com/office/powerpoint/2010/main" val="1967387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76200"/>
            <a:ext cx="8229600" cy="1143000"/>
          </a:xfrm>
        </p:spPr>
        <p:txBody>
          <a:bodyPr/>
          <a:lstStyle/>
          <a:p>
            <a:pPr eaLnBrk="1" hangingPunct="1"/>
            <a:r>
              <a:rPr lang="en-US" altLang="en-US" sz="2400" dirty="0" smtClean="0">
                <a:solidFill>
                  <a:srgbClr val="3333FF"/>
                </a:solidFill>
                <a:latin typeface="Times New Roman" pitchFamily="18" charset="0"/>
              </a:rPr>
              <a:t>3. Power law dependence: Surface fractal analysis</a:t>
            </a:r>
          </a:p>
        </p:txBody>
      </p:sp>
      <p:sp>
        <p:nvSpPr>
          <p:cNvPr id="4" name="Line 11"/>
          <p:cNvSpPr>
            <a:spLocks noChangeShapeType="1"/>
          </p:cNvSpPr>
          <p:nvPr/>
        </p:nvSpPr>
        <p:spPr bwMode="auto">
          <a:xfrm>
            <a:off x="250825" y="1015910"/>
            <a:ext cx="8642350"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5" name="Picture 6" descr="NCN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716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enter for High Resolution Neutron Scattering (CHR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5941" y="107949"/>
            <a:ext cx="2465659" cy="63182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stretch>
            <a:fillRect/>
          </a:stretch>
        </p:blipFill>
        <p:spPr>
          <a:xfrm>
            <a:off x="457200" y="2743200"/>
            <a:ext cx="2001799" cy="2495550"/>
          </a:xfrm>
          <a:prstGeom prst="rect">
            <a:avLst/>
          </a:prstGeom>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9097" t="5506" r="5697" b="10879"/>
          <a:stretch/>
        </p:blipFill>
        <p:spPr>
          <a:xfrm>
            <a:off x="609600" y="1123861"/>
            <a:ext cx="1943381" cy="1365900"/>
          </a:xfrm>
          <a:prstGeom prst="rect">
            <a:avLst/>
          </a:prstGeom>
        </p:spPr>
      </p:pic>
      <p:sp>
        <p:nvSpPr>
          <p:cNvPr id="3" name="Right Arrow 2"/>
          <p:cNvSpPr/>
          <p:nvPr/>
        </p:nvSpPr>
        <p:spPr bwMode="auto">
          <a:xfrm>
            <a:off x="2819400" y="1787435"/>
            <a:ext cx="1752600" cy="269965"/>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6" name="TextBox 5"/>
          <p:cNvSpPr txBox="1"/>
          <p:nvPr/>
        </p:nvSpPr>
        <p:spPr>
          <a:xfrm>
            <a:off x="2819400" y="1387385"/>
            <a:ext cx="1838965" cy="369332"/>
          </a:xfrm>
          <a:prstGeom prst="rect">
            <a:avLst/>
          </a:prstGeom>
          <a:noFill/>
        </p:spPr>
        <p:txBody>
          <a:bodyPr wrap="none" rtlCol="0">
            <a:spAutoFit/>
          </a:bodyPr>
          <a:lstStyle/>
          <a:p>
            <a:r>
              <a:rPr lang="en-US" dirty="0" smtClean="0"/>
              <a:t>Smooth Surface</a:t>
            </a:r>
            <a:endParaRPr lang="en-US" dirty="0"/>
          </a:p>
        </p:txBody>
      </p:sp>
      <mc:AlternateContent xmlns:mc="http://schemas.openxmlformats.org/markup-compatibility/2006" xmlns:a14="http://schemas.microsoft.com/office/drawing/2010/main">
        <mc:Choice Requires="a14">
          <p:sp>
            <p:nvSpPr>
              <p:cNvPr id="10" name="Rectangle 9"/>
              <p:cNvSpPr/>
              <p:nvPr/>
            </p:nvSpPr>
            <p:spPr>
              <a:xfrm>
                <a:off x="4737699" y="1479718"/>
                <a:ext cx="3576484" cy="55399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3000" i="1" smtClean="0">
                          <a:latin typeface="Cambria Math" panose="02040503050406030204" pitchFamily="18" charset="0"/>
                        </a:rPr>
                        <m:t>𝐼</m:t>
                      </m:r>
                      <m:d>
                        <m:dPr>
                          <m:ctrlPr>
                            <a:rPr lang="en-US" sz="3000" i="1">
                              <a:latin typeface="Cambria Math" panose="02040503050406030204" pitchFamily="18" charset="0"/>
                            </a:rPr>
                          </m:ctrlPr>
                        </m:dPr>
                        <m:e>
                          <m:r>
                            <a:rPr lang="en-US" sz="3000" i="1">
                              <a:latin typeface="Cambria Math" panose="02040503050406030204" pitchFamily="18" charset="0"/>
                            </a:rPr>
                            <m:t>𝑄</m:t>
                          </m:r>
                        </m:e>
                      </m:d>
                      <m:r>
                        <a:rPr lang="en-US" sz="3000" i="1" smtClean="0">
                          <a:latin typeface="Cambria Math" panose="02040503050406030204" pitchFamily="18" charset="0"/>
                          <a:ea typeface="Cambria Math" panose="02040503050406030204" pitchFamily="18" charset="0"/>
                        </a:rPr>
                        <m:t>→</m:t>
                      </m:r>
                      <m:r>
                        <a:rPr lang="en-US" sz="3000" b="0" i="1" smtClean="0">
                          <a:latin typeface="Cambria Math" panose="02040503050406030204" pitchFamily="18" charset="0"/>
                        </a:rPr>
                        <m:t>𝐴</m:t>
                      </m:r>
                      <m:sSup>
                        <m:sSupPr>
                          <m:ctrlPr>
                            <a:rPr lang="en-US" sz="3000" i="1">
                              <a:latin typeface="Cambria Math" panose="02040503050406030204" pitchFamily="18" charset="0"/>
                            </a:rPr>
                          </m:ctrlPr>
                        </m:sSupPr>
                        <m:e>
                          <m:r>
                            <a:rPr lang="en-US" sz="3000" b="0" i="1" smtClean="0">
                              <a:latin typeface="Cambria Math" panose="02040503050406030204" pitchFamily="18" charset="0"/>
                            </a:rPr>
                            <m:t>/</m:t>
                          </m:r>
                          <m:r>
                            <a:rPr lang="en-US" sz="3000" i="1">
                              <a:latin typeface="Cambria Math" panose="02040503050406030204" pitchFamily="18" charset="0"/>
                            </a:rPr>
                            <m:t>𝑄</m:t>
                          </m:r>
                        </m:e>
                        <m:sup>
                          <m:r>
                            <a:rPr lang="en-US" sz="3000" i="0">
                              <a:latin typeface="Cambria Math" panose="02040503050406030204" pitchFamily="18" charset="0"/>
                            </a:rPr>
                            <m:t>4</m:t>
                          </m:r>
                        </m:sup>
                      </m:sSup>
                    </m:oMath>
                  </m:oMathPara>
                </a14:m>
                <a:endParaRPr lang="en-US" sz="3000" dirty="0"/>
              </a:p>
            </p:txBody>
          </p:sp>
        </mc:Choice>
        <mc:Fallback xmlns="">
          <p:sp>
            <p:nvSpPr>
              <p:cNvPr id="10" name="Rectangle 9"/>
              <p:cNvSpPr>
                <a:spLocks noRot="1" noChangeAspect="1" noMove="1" noResize="1" noEditPoints="1" noAdjustHandles="1" noChangeArrowheads="1" noChangeShapeType="1" noTextEdit="1"/>
              </p:cNvSpPr>
              <p:nvPr/>
            </p:nvSpPr>
            <p:spPr>
              <a:xfrm>
                <a:off x="4737699" y="1479718"/>
                <a:ext cx="3576484" cy="553998"/>
              </a:xfrm>
              <a:prstGeom prst="rect">
                <a:avLst/>
              </a:prstGeom>
              <a:blipFill rotWithShape="0">
                <a:blip r:embed="rId7"/>
                <a:stretch>
                  <a:fillRect/>
                </a:stretch>
              </a:blipFill>
            </p:spPr>
            <p:txBody>
              <a:bodyPr/>
              <a:lstStyle/>
              <a:p>
                <a:r>
                  <a:rPr lang="en-US">
                    <a:noFill/>
                  </a:rPr>
                  <a:t> </a:t>
                </a:r>
              </a:p>
            </p:txBody>
          </p:sp>
        </mc:Fallback>
      </mc:AlternateContent>
      <p:grpSp>
        <p:nvGrpSpPr>
          <p:cNvPr id="16" name="Group 15"/>
          <p:cNvGrpSpPr/>
          <p:nvPr/>
        </p:nvGrpSpPr>
        <p:grpSpPr>
          <a:xfrm>
            <a:off x="2430151" y="2941553"/>
            <a:ext cx="5575213" cy="2533813"/>
            <a:chOff x="2430151" y="2941553"/>
            <a:chExt cx="5575213" cy="2533813"/>
          </a:xfrm>
        </p:grpSpPr>
        <p:grpSp>
          <p:nvGrpSpPr>
            <p:cNvPr id="13" name="Group 12"/>
            <p:cNvGrpSpPr/>
            <p:nvPr/>
          </p:nvGrpSpPr>
          <p:grpSpPr>
            <a:xfrm>
              <a:off x="2675329" y="2941553"/>
              <a:ext cx="5330035" cy="1949244"/>
              <a:chOff x="2675329" y="2941553"/>
              <a:chExt cx="5330035" cy="1949244"/>
            </a:xfrm>
          </p:grpSpPr>
          <p:sp>
            <p:nvSpPr>
              <p:cNvPr id="11" name="Right Arrow 10"/>
              <p:cNvSpPr/>
              <p:nvPr/>
            </p:nvSpPr>
            <p:spPr bwMode="auto">
              <a:xfrm>
                <a:off x="2675329" y="3715142"/>
                <a:ext cx="1752600" cy="269965"/>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2" name="TextBox 11"/>
              <p:cNvSpPr txBox="1"/>
              <p:nvPr/>
            </p:nvSpPr>
            <p:spPr>
              <a:xfrm>
                <a:off x="2675329" y="3229793"/>
                <a:ext cx="1749197" cy="369332"/>
              </a:xfrm>
              <a:prstGeom prst="rect">
                <a:avLst/>
              </a:prstGeom>
              <a:noFill/>
            </p:spPr>
            <p:txBody>
              <a:bodyPr wrap="none" rtlCol="0">
                <a:spAutoFit/>
              </a:bodyPr>
              <a:lstStyle/>
              <a:p>
                <a:r>
                  <a:rPr lang="en-US" dirty="0" smtClean="0"/>
                  <a:t>Rough surface</a:t>
                </a:r>
                <a:endParaRPr lang="en-US" dirty="0"/>
              </a:p>
            </p:txBody>
          </p:sp>
          <mc:AlternateContent xmlns:mc="http://schemas.openxmlformats.org/markup-compatibility/2006" xmlns:a14="http://schemas.microsoft.com/office/drawing/2010/main">
            <mc:Choice Requires="a14">
              <p:sp>
                <p:nvSpPr>
                  <p:cNvPr id="14" name="Rectangle 13"/>
                  <p:cNvSpPr/>
                  <p:nvPr/>
                </p:nvSpPr>
                <p:spPr>
                  <a:xfrm>
                    <a:off x="4428880" y="3514174"/>
                    <a:ext cx="3576484" cy="57483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3000" i="1" smtClean="0">
                              <a:latin typeface="Cambria Math" panose="02040503050406030204" pitchFamily="18" charset="0"/>
                            </a:rPr>
                            <m:t>𝐼</m:t>
                          </m:r>
                          <m:d>
                            <m:dPr>
                              <m:ctrlPr>
                                <a:rPr lang="en-US" sz="3000" i="1">
                                  <a:latin typeface="Cambria Math" panose="02040503050406030204" pitchFamily="18" charset="0"/>
                                </a:rPr>
                              </m:ctrlPr>
                            </m:dPr>
                            <m:e>
                              <m:r>
                                <a:rPr lang="en-US" sz="3000" i="1">
                                  <a:latin typeface="Cambria Math" panose="02040503050406030204" pitchFamily="18" charset="0"/>
                                </a:rPr>
                                <m:t>𝑄</m:t>
                              </m:r>
                            </m:e>
                          </m:d>
                          <m:r>
                            <a:rPr lang="en-US" sz="3000" i="1" smtClean="0">
                              <a:latin typeface="Cambria Math" panose="02040503050406030204" pitchFamily="18" charset="0"/>
                              <a:ea typeface="Cambria Math" panose="02040503050406030204" pitchFamily="18" charset="0"/>
                            </a:rPr>
                            <m:t>→</m:t>
                          </m:r>
                          <m:r>
                            <a:rPr lang="en-US" sz="3000" b="0" i="1" smtClean="0">
                              <a:latin typeface="Cambria Math" panose="02040503050406030204" pitchFamily="18" charset="0"/>
                            </a:rPr>
                            <m:t>𝐴</m:t>
                          </m:r>
                          <m:sSup>
                            <m:sSupPr>
                              <m:ctrlPr>
                                <a:rPr lang="en-US" sz="3000" i="1">
                                  <a:latin typeface="Cambria Math" panose="02040503050406030204" pitchFamily="18" charset="0"/>
                                </a:rPr>
                              </m:ctrlPr>
                            </m:sSupPr>
                            <m:e>
                              <m:r>
                                <a:rPr lang="en-US" sz="3000" b="0" i="1" smtClean="0">
                                  <a:latin typeface="Cambria Math" panose="02040503050406030204" pitchFamily="18" charset="0"/>
                                </a:rPr>
                                <m:t>/</m:t>
                              </m:r>
                              <m:r>
                                <a:rPr lang="en-US" sz="3000" i="1">
                                  <a:latin typeface="Cambria Math" panose="02040503050406030204" pitchFamily="18" charset="0"/>
                                </a:rPr>
                                <m:t>𝑄</m:t>
                              </m:r>
                            </m:e>
                            <m:sup>
                              <m:r>
                                <a:rPr lang="en-US" sz="3000" b="0" i="0" smtClean="0">
                                  <a:latin typeface="Cambria Math" panose="02040503050406030204" pitchFamily="18" charset="0"/>
                                </a:rPr>
                                <m:t>6−</m:t>
                              </m:r>
                              <m:sSub>
                                <m:sSubPr>
                                  <m:ctrlPr>
                                    <a:rPr lang="en-US" sz="3000" b="0" i="1" smtClean="0">
                                      <a:latin typeface="Cambria Math" panose="02040503050406030204" pitchFamily="18" charset="0"/>
                                    </a:rPr>
                                  </m:ctrlPr>
                                </m:sSubPr>
                                <m:e>
                                  <m:r>
                                    <a:rPr lang="en-US" sz="3000" b="0" i="1" smtClean="0">
                                      <a:latin typeface="Cambria Math" panose="02040503050406030204" pitchFamily="18" charset="0"/>
                                    </a:rPr>
                                    <m:t>𝑑</m:t>
                                  </m:r>
                                </m:e>
                                <m:sub>
                                  <m:r>
                                    <a:rPr lang="en-US" sz="3000" b="0" i="1" smtClean="0">
                                      <a:latin typeface="Cambria Math" panose="02040503050406030204" pitchFamily="18" charset="0"/>
                                    </a:rPr>
                                    <m:t>𝑓</m:t>
                                  </m:r>
                                </m:sub>
                              </m:sSub>
                            </m:sup>
                          </m:sSup>
                        </m:oMath>
                      </m:oMathPara>
                    </a14:m>
                    <a:endParaRPr lang="en-US" sz="3000" dirty="0"/>
                  </a:p>
                </p:txBody>
              </p:sp>
            </mc:Choice>
            <mc:Fallback xmlns="">
              <p:sp>
                <p:nvSpPr>
                  <p:cNvPr id="14" name="Rectangle 13"/>
                  <p:cNvSpPr>
                    <a:spLocks noRot="1" noChangeAspect="1" noMove="1" noResize="1" noEditPoints="1" noAdjustHandles="1" noChangeArrowheads="1" noChangeShapeType="1" noTextEdit="1"/>
                  </p:cNvSpPr>
                  <p:nvPr/>
                </p:nvSpPr>
                <p:spPr>
                  <a:xfrm>
                    <a:off x="4428880" y="3514174"/>
                    <a:ext cx="3576484" cy="574837"/>
                  </a:xfrm>
                  <a:prstGeom prst="rect">
                    <a:avLst/>
                  </a:prstGeom>
                  <a:blipFill rotWithShape="0">
                    <a:blip r:embed="rId8"/>
                    <a:stretch>
                      <a:fillRect/>
                    </a:stretch>
                  </a:blipFill>
                </p:spPr>
                <p:txBody>
                  <a:bodyPr/>
                  <a:lstStyle/>
                  <a:p>
                    <a:r>
                      <a:rPr lang="en-US">
                        <a:noFill/>
                      </a:rPr>
                      <a:t> </a:t>
                    </a:r>
                  </a:p>
                </p:txBody>
              </p:sp>
            </mc:Fallback>
          </mc:AlternateContent>
          <p:sp>
            <p:nvSpPr>
              <p:cNvPr id="15" name="TextBox 14"/>
              <p:cNvSpPr txBox="1"/>
              <p:nvPr/>
            </p:nvSpPr>
            <p:spPr>
              <a:xfrm>
                <a:off x="5022123" y="2941553"/>
                <a:ext cx="2736647" cy="369332"/>
              </a:xfrm>
              <a:prstGeom prst="rect">
                <a:avLst/>
              </a:prstGeom>
              <a:noFill/>
            </p:spPr>
            <p:txBody>
              <a:bodyPr wrap="none" rtlCol="0">
                <a:spAutoFit/>
              </a:bodyPr>
              <a:lstStyle/>
              <a:p>
                <a:r>
                  <a:rPr lang="en-US" dirty="0" smtClean="0"/>
                  <a:t>Surface fractal scattering</a:t>
                </a:r>
                <a:endParaRPr lang="en-US" dirty="0"/>
              </a:p>
            </p:txBody>
          </p:sp>
          <mc:AlternateContent xmlns:mc="http://schemas.openxmlformats.org/markup-compatibility/2006" xmlns:a14="http://schemas.microsoft.com/office/drawing/2010/main">
            <mc:Choice Requires="a14">
              <p:sp>
                <p:nvSpPr>
                  <p:cNvPr id="9" name="TextBox 8"/>
                  <p:cNvSpPr txBox="1"/>
                  <p:nvPr/>
                </p:nvSpPr>
                <p:spPr>
                  <a:xfrm>
                    <a:off x="5406772" y="4292300"/>
                    <a:ext cx="1620700" cy="598497"/>
                  </a:xfrm>
                  <a:prstGeom prst="rect">
                    <a:avLst/>
                  </a:prstGeom>
                  <a:no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3&lt;6−</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𝑓</m:t>
                              </m:r>
                            </m:sub>
                          </m:sSub>
                          <m:r>
                            <a:rPr lang="en-US" b="0" i="1" smtClean="0">
                              <a:latin typeface="Cambria Math" panose="02040503050406030204" pitchFamily="18" charset="0"/>
                            </a:rPr>
                            <m:t>&lt;4</m:t>
                          </m:r>
                        </m:oMath>
                      </m:oMathPara>
                    </a14:m>
                    <a:endParaRPr lang="en-US" b="0" dirty="0" smtClean="0"/>
                  </a:p>
                  <a:p>
                    <a:pPr algn="ct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2&lt;</m:t>
                            </m:r>
                            <m:r>
                              <a:rPr lang="en-US" i="1">
                                <a:latin typeface="Cambria Math" panose="02040503050406030204" pitchFamily="18" charset="0"/>
                              </a:rPr>
                              <m:t>𝑑</m:t>
                            </m:r>
                          </m:e>
                          <m:sub>
                            <m:r>
                              <a:rPr lang="en-US" i="1">
                                <a:latin typeface="Cambria Math" panose="02040503050406030204" pitchFamily="18" charset="0"/>
                              </a:rPr>
                              <m:t>𝑓</m:t>
                            </m:r>
                          </m:sub>
                        </m:sSub>
                      </m:oMath>
                    </a14:m>
                    <a:r>
                      <a:rPr lang="en-US" dirty="0" smtClean="0"/>
                      <a:t>&lt;3</a:t>
                    </a:r>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5406772" y="4292300"/>
                    <a:ext cx="1620700" cy="598497"/>
                  </a:xfrm>
                  <a:prstGeom prst="rect">
                    <a:avLst/>
                  </a:prstGeom>
                  <a:blipFill rotWithShape="0">
                    <a:blip r:embed="rId9"/>
                    <a:stretch>
                      <a:fillRect l="-3008" b="-19388"/>
                    </a:stretch>
                  </a:blipFill>
                </p:spPr>
                <p:txBody>
                  <a:bodyPr/>
                  <a:lstStyle/>
                  <a:p>
                    <a:r>
                      <a:rPr lang="en-US">
                        <a:noFill/>
                      </a:rPr>
                      <a:t> </a:t>
                    </a:r>
                  </a:p>
                </p:txBody>
              </p:sp>
            </mc:Fallback>
          </mc:AlternateContent>
        </p:grpSp>
        <p:sp>
          <p:nvSpPr>
            <p:cNvPr id="18" name="TextBox 17"/>
            <p:cNvSpPr txBox="1"/>
            <p:nvPr/>
          </p:nvSpPr>
          <p:spPr>
            <a:xfrm>
              <a:off x="2430151" y="5167589"/>
              <a:ext cx="4860113" cy="307777"/>
            </a:xfrm>
            <a:prstGeom prst="rect">
              <a:avLst/>
            </a:prstGeom>
            <a:noFill/>
          </p:spPr>
          <p:txBody>
            <a:bodyPr wrap="none" rtlCol="0">
              <a:spAutoFit/>
            </a:bodyPr>
            <a:lstStyle/>
            <a:p>
              <a:r>
                <a:rPr lang="en-US" sz="1400" dirty="0" smtClean="0"/>
                <a:t>J. E. Martin, and A. J. Hurd, J. App. </a:t>
              </a:r>
              <a:r>
                <a:rPr lang="en-US" sz="1400" dirty="0" err="1" smtClean="0"/>
                <a:t>Cryst</a:t>
              </a:r>
              <a:r>
                <a:rPr lang="en-US" sz="1400" dirty="0" smtClean="0"/>
                <a:t>. 20, 61-78 (1987)</a:t>
              </a:r>
              <a:endParaRPr lang="en-US" sz="1400" dirty="0"/>
            </a:p>
          </p:txBody>
        </p:sp>
      </p:grpSp>
      <p:grpSp>
        <p:nvGrpSpPr>
          <p:cNvPr id="21" name="Group 20"/>
          <p:cNvGrpSpPr/>
          <p:nvPr/>
        </p:nvGrpSpPr>
        <p:grpSpPr>
          <a:xfrm>
            <a:off x="250825" y="5520440"/>
            <a:ext cx="9549978" cy="1342762"/>
            <a:chOff x="250825" y="5520440"/>
            <a:chExt cx="9549978" cy="1342762"/>
          </a:xfrm>
        </p:grpSpPr>
        <mc:AlternateContent xmlns:mc="http://schemas.openxmlformats.org/markup-compatibility/2006" xmlns:a14="http://schemas.microsoft.com/office/drawing/2010/main">
          <mc:Choice Requires="a14">
            <p:sp>
              <p:nvSpPr>
                <p:cNvPr id="17" name="Rectangle 16"/>
                <p:cNvSpPr/>
                <p:nvPr/>
              </p:nvSpPr>
              <p:spPr>
                <a:xfrm>
                  <a:off x="250825" y="5670142"/>
                  <a:ext cx="5791200" cy="95289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𝐼</m:t>
                        </m:r>
                        <m:d>
                          <m:dPr>
                            <m:ctrlPr>
                              <a:rPr lang="en-US" i="1">
                                <a:latin typeface="Cambria Math" panose="02040503050406030204" pitchFamily="18" charset="0"/>
                              </a:rPr>
                            </m:ctrlPr>
                          </m:dPr>
                          <m:e>
                            <m:r>
                              <a:rPr lang="en-US" i="1">
                                <a:latin typeface="Cambria Math" panose="02040503050406030204" pitchFamily="18" charset="0"/>
                              </a:rPr>
                              <m:t>𝑄</m:t>
                            </m:r>
                          </m:e>
                        </m:d>
                        <m:r>
                          <a:rPr lang="en-US" i="0">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0">
                                    <a:latin typeface="Cambria Math" panose="02040503050406030204" pitchFamily="18" charset="0"/>
                                  </a:rPr>
                                  <m:t>∆</m:t>
                                </m:r>
                                <m:r>
                                  <a:rPr lang="en-US" i="1">
                                    <a:latin typeface="Cambria Math" panose="02040503050406030204" pitchFamily="18" charset="0"/>
                                  </a:rPr>
                                  <m:t>𝜌</m:t>
                                </m:r>
                              </m:e>
                            </m:d>
                          </m:e>
                          <m:sup>
                            <m:r>
                              <a:rPr lang="en-US" i="0">
                                <a:latin typeface="Cambria Math" panose="02040503050406030204" pitchFamily="18" charset="0"/>
                              </a:rPr>
                              <m:t>2</m:t>
                            </m:r>
                          </m:sup>
                        </m:sSup>
                        <m:f>
                          <m:fPr>
                            <m:ctrlPr>
                              <a:rPr lang="en-US" i="1">
                                <a:latin typeface="Cambria Math" panose="02040503050406030204" pitchFamily="18" charset="0"/>
                              </a:rPr>
                            </m:ctrlPr>
                          </m:fPr>
                          <m:num>
                            <m:r>
                              <a:rPr lang="en-US" i="1">
                                <a:latin typeface="Cambria Math" panose="02040503050406030204" pitchFamily="18" charset="0"/>
                              </a:rPr>
                              <m:t>𝑆</m:t>
                            </m:r>
                          </m:num>
                          <m:den>
                            <m:r>
                              <a:rPr lang="en-US" i="1">
                                <a:latin typeface="Cambria Math" panose="02040503050406030204" pitchFamily="18" charset="0"/>
                              </a:rPr>
                              <m:t>𝑉</m:t>
                            </m:r>
                          </m:den>
                        </m:f>
                        <m:sSup>
                          <m:sSupPr>
                            <m:ctrlPr>
                              <a:rPr lang="en-US" i="1">
                                <a:latin typeface="Cambria Math" panose="02040503050406030204" pitchFamily="18" charset="0"/>
                              </a:rPr>
                            </m:ctrlPr>
                          </m:sSupPr>
                          <m:e>
                            <m:r>
                              <a:rPr lang="en-US" i="1">
                                <a:latin typeface="Cambria Math" panose="02040503050406030204" pitchFamily="18" charset="0"/>
                              </a:rPr>
                              <m:t>𝑙</m:t>
                            </m:r>
                          </m:e>
                          <m:sup>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𝑓</m:t>
                                </m:r>
                              </m:sub>
                            </m:sSub>
                            <m:r>
                              <a:rPr lang="en-US" i="0">
                                <a:latin typeface="Cambria Math" panose="02040503050406030204" pitchFamily="18" charset="0"/>
                              </a:rPr>
                              <m:t>−2</m:t>
                            </m:r>
                          </m:sup>
                        </m:sSup>
                        <m:f>
                          <m:fPr>
                            <m:ctrlPr>
                              <a:rPr lang="en-US" i="1">
                                <a:latin typeface="Cambria Math" panose="02040503050406030204" pitchFamily="18" charset="0"/>
                              </a:rPr>
                            </m:ctrlPr>
                          </m:fPr>
                          <m:num>
                            <m:d>
                              <m:dPr>
                                <m:begChr m:val=""/>
                                <m:ctrlPr>
                                  <a:rPr lang="en-US" i="1">
                                    <a:latin typeface="Cambria Math" panose="02040503050406030204" pitchFamily="18" charset="0"/>
                                  </a:rPr>
                                </m:ctrlPr>
                              </m:dPr>
                              <m:e>
                                <m:r>
                                  <a:rPr lang="en-US" i="1">
                                    <a:latin typeface="Cambria Math" panose="02040503050406030204" pitchFamily="18" charset="0"/>
                                  </a:rPr>
                                  <m:t>𝜋</m:t>
                                </m:r>
                                <m:r>
                                  <m:rPr>
                                    <m:sty m:val="p"/>
                                  </m:rPr>
                                  <a:rPr lang="en-US" i="0">
                                    <a:latin typeface="Cambria Math" panose="02040503050406030204" pitchFamily="18" charset="0"/>
                                  </a:rPr>
                                  <m:t>Γ</m:t>
                                </m:r>
                                <m:r>
                                  <a:rPr lang="en-US" i="0">
                                    <a:latin typeface="Cambria Math" panose="02040503050406030204" pitchFamily="18" charset="0"/>
                                  </a:rPr>
                                  <m:t>(5−</m:t>
                                </m:r>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𝑓</m:t>
                                    </m:r>
                                  </m:sub>
                                </m:sSub>
                                <m:r>
                                  <a:rPr lang="en-US" i="0">
                                    <a:latin typeface="Cambria Math" panose="02040503050406030204" pitchFamily="18" charset="0"/>
                                  </a:rPr>
                                  <m:t>)</m:t>
                                </m:r>
                                <m:r>
                                  <m:rPr>
                                    <m:sty m:val="p"/>
                                  </m:rPr>
                                  <a:rPr lang="en-US" i="0">
                                    <a:latin typeface="Cambria Math" panose="02040503050406030204" pitchFamily="18" charset="0"/>
                                  </a:rPr>
                                  <m:t>si</m:t>
                                </m:r>
                                <m:func>
                                  <m:funcPr>
                                    <m:ctrlPr>
                                      <a:rPr lang="en-US" i="1">
                                        <a:latin typeface="Cambria Math" panose="02040503050406030204" pitchFamily="18" charset="0"/>
                                      </a:rPr>
                                    </m:ctrlPr>
                                  </m:funcPr>
                                  <m:fName>
                                    <m:r>
                                      <m:rPr>
                                        <m:sty m:val="p"/>
                                      </m:rPr>
                                      <a:rPr lang="en-US" i="0">
                                        <a:latin typeface="Cambria Math" panose="02040503050406030204" pitchFamily="18" charset="0"/>
                                      </a:rPr>
                                      <m:t>n</m:t>
                                    </m:r>
                                  </m:fName>
                                  <m:e>
                                    <m:r>
                                      <a:rPr lang="en-US" i="0">
                                        <a:latin typeface="Cambria Math" panose="02040503050406030204" pitchFamily="18" charset="0"/>
                                      </a:rPr>
                                      <m:t>(</m:t>
                                    </m:r>
                                  </m:e>
                                </m:func>
                                <m:f>
                                  <m:fPr>
                                    <m:ctrlPr>
                                      <a:rPr lang="en-US" i="1">
                                        <a:latin typeface="Cambria Math" panose="02040503050406030204" pitchFamily="18" charset="0"/>
                                      </a:rPr>
                                    </m:ctrlPr>
                                  </m:fPr>
                                  <m:num>
                                    <m:r>
                                      <a:rPr lang="en-US" i="1">
                                        <a:latin typeface="Cambria Math" panose="02040503050406030204" pitchFamily="18" charset="0"/>
                                      </a:rPr>
                                      <m:t>𝜋</m:t>
                                    </m:r>
                                    <m:d>
                                      <m:dPr>
                                        <m:ctrlPr>
                                          <a:rPr lang="en-US" i="1">
                                            <a:latin typeface="Cambria Math" panose="02040503050406030204" pitchFamily="18" charset="0"/>
                                          </a:rPr>
                                        </m:ctrlPr>
                                      </m:dPr>
                                      <m:e>
                                        <m:r>
                                          <a:rPr lang="en-US" i="0">
                                            <a:latin typeface="Cambria Math" panose="02040503050406030204" pitchFamily="18" charset="0"/>
                                          </a:rPr>
                                          <m:t>3−</m:t>
                                        </m:r>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𝑓</m:t>
                                            </m:r>
                                          </m:sub>
                                        </m:sSub>
                                      </m:e>
                                    </m:d>
                                  </m:num>
                                  <m:den>
                                    <m:r>
                                      <a:rPr lang="en-US" i="0">
                                        <a:latin typeface="Cambria Math" panose="02040503050406030204" pitchFamily="18" charset="0"/>
                                      </a:rPr>
                                      <m:t>2</m:t>
                                    </m:r>
                                  </m:den>
                                </m:f>
                              </m:e>
                            </m:d>
                          </m:num>
                          <m:den>
                            <m:r>
                              <a:rPr lang="en-US" i="0">
                                <a:latin typeface="Cambria Math" panose="02040503050406030204" pitchFamily="18" charset="0"/>
                              </a:rPr>
                              <m:t>3−</m:t>
                            </m:r>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𝑓</m:t>
                                </m:r>
                              </m:sub>
                            </m:sSub>
                          </m:den>
                        </m:f>
                        <m:f>
                          <m:fPr>
                            <m:ctrlPr>
                              <a:rPr lang="en-US" i="1">
                                <a:latin typeface="Cambria Math" panose="02040503050406030204" pitchFamily="18" charset="0"/>
                              </a:rPr>
                            </m:ctrlPr>
                          </m:fPr>
                          <m:num>
                            <m:r>
                              <a:rPr lang="en-US" i="0">
                                <a:latin typeface="Cambria Math" panose="02040503050406030204" pitchFamily="18" charset="0"/>
                              </a:rPr>
                              <m:t>1</m:t>
                            </m:r>
                          </m:num>
                          <m:den>
                            <m:sSup>
                              <m:sSupPr>
                                <m:ctrlPr>
                                  <a:rPr lang="en-US" i="1">
                                    <a:latin typeface="Cambria Math" panose="02040503050406030204" pitchFamily="18" charset="0"/>
                                  </a:rPr>
                                </m:ctrlPr>
                              </m:sSupPr>
                              <m:e>
                                <m:r>
                                  <a:rPr lang="en-US" i="1">
                                    <a:latin typeface="Cambria Math" panose="02040503050406030204" pitchFamily="18" charset="0"/>
                                  </a:rPr>
                                  <m:t>𝑄</m:t>
                                </m:r>
                              </m:e>
                              <m:sup>
                                <m:r>
                                  <a:rPr lang="en-US" i="0">
                                    <a:latin typeface="Cambria Math" panose="02040503050406030204" pitchFamily="18" charset="0"/>
                                  </a:rPr>
                                  <m:t>6−</m:t>
                                </m:r>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𝑓</m:t>
                                    </m:r>
                                  </m:sub>
                                </m:sSub>
                              </m:sup>
                            </m:sSup>
                          </m:den>
                        </m:f>
                      </m:oMath>
                    </m:oMathPara>
                  </a14:m>
                  <a:endParaRPr lang="en-US" dirty="0"/>
                </a:p>
              </p:txBody>
            </p:sp>
          </mc:Choice>
          <mc:Fallback xmlns="">
            <p:sp>
              <p:nvSpPr>
                <p:cNvPr id="17" name="Rectangle 16"/>
                <p:cNvSpPr>
                  <a:spLocks noRot="1" noChangeAspect="1" noMove="1" noResize="1" noEditPoints="1" noAdjustHandles="1" noChangeArrowheads="1" noChangeShapeType="1" noTextEdit="1"/>
                </p:cNvSpPr>
                <p:nvPr/>
              </p:nvSpPr>
              <p:spPr>
                <a:xfrm>
                  <a:off x="250825" y="5670142"/>
                  <a:ext cx="5791200" cy="952890"/>
                </a:xfrm>
                <a:prstGeom prst="rect">
                  <a:avLst/>
                </a:prstGeom>
                <a:blipFill rotWithShape="0">
                  <a:blip r:embed="rId10"/>
                  <a:stretch>
                    <a:fillRect/>
                  </a:stretch>
                </a:blipFill>
              </p:spPr>
              <p:txBody>
                <a:bodyPr/>
                <a:lstStyle/>
                <a:p>
                  <a:r>
                    <a:rPr lang="en-US">
                      <a:noFill/>
                    </a:rPr>
                    <a:t> </a:t>
                  </a:r>
                </a:p>
              </p:txBody>
            </p:sp>
          </mc:Fallback>
        </mc:AlternateContent>
        <p:sp>
          <p:nvSpPr>
            <p:cNvPr id="20" name="TextBox 19"/>
            <p:cNvSpPr txBox="1"/>
            <p:nvPr/>
          </p:nvSpPr>
          <p:spPr>
            <a:xfrm>
              <a:off x="415027" y="5520440"/>
              <a:ext cx="2518638" cy="369332"/>
            </a:xfrm>
            <a:prstGeom prst="rect">
              <a:avLst/>
            </a:prstGeom>
            <a:noFill/>
          </p:spPr>
          <p:txBody>
            <a:bodyPr wrap="none" rtlCol="0">
              <a:spAutoFit/>
            </a:bodyPr>
            <a:lstStyle/>
            <a:p>
              <a:r>
                <a:rPr lang="en-US" dirty="0" smtClean="0"/>
                <a:t>More complete version</a:t>
              </a:r>
              <a:endParaRPr lang="en-US" dirty="0"/>
            </a:p>
          </p:txBody>
        </p:sp>
        <p:sp>
          <p:nvSpPr>
            <p:cNvPr id="19" name="Rectangle 18"/>
            <p:cNvSpPr/>
            <p:nvPr/>
          </p:nvSpPr>
          <p:spPr>
            <a:xfrm>
              <a:off x="3429000" y="6555425"/>
              <a:ext cx="6371803" cy="307777"/>
            </a:xfrm>
            <a:prstGeom prst="rect">
              <a:avLst/>
            </a:prstGeom>
          </p:spPr>
          <p:txBody>
            <a:bodyPr wrap="square">
              <a:spAutoFit/>
            </a:bodyPr>
            <a:lstStyle/>
            <a:p>
              <a:r>
                <a:rPr lang="en-US" sz="1400" dirty="0">
                  <a:latin typeface="Calibri" panose="020F0502020204030204" pitchFamily="34" charset="0"/>
                  <a:ea typeface="PMingLiU"/>
                  <a:cs typeface="Times New Roman" panose="02020603050405020304" pitchFamily="18" charset="0"/>
                </a:rPr>
                <a:t>Wong, P. Z.; Bray, A. J</a:t>
              </a:r>
              <a:r>
                <a:rPr lang="en-US" sz="1400" dirty="0" smtClean="0">
                  <a:latin typeface="Calibri" panose="020F0502020204030204" pitchFamily="34" charset="0"/>
                  <a:ea typeface="PMingLiU"/>
                  <a:cs typeface="Times New Roman" panose="02020603050405020304" pitchFamily="18" charset="0"/>
                </a:rPr>
                <a:t>.,. </a:t>
              </a:r>
              <a:r>
                <a:rPr lang="en-US" sz="1400" i="1" dirty="0">
                  <a:latin typeface="Calibri" panose="020F0502020204030204" pitchFamily="34" charset="0"/>
                  <a:ea typeface="PMingLiU"/>
                  <a:cs typeface="Times New Roman" panose="02020603050405020304" pitchFamily="18" charset="0"/>
                </a:rPr>
                <a:t>Journal of Applied Crystallography </a:t>
              </a:r>
              <a:r>
                <a:rPr lang="en-US" sz="1400" b="1" dirty="0">
                  <a:latin typeface="Calibri" panose="020F0502020204030204" pitchFamily="34" charset="0"/>
                  <a:ea typeface="PMingLiU"/>
                  <a:cs typeface="Times New Roman" panose="02020603050405020304" pitchFamily="18" charset="0"/>
                </a:rPr>
                <a:t>1988,</a:t>
              </a:r>
              <a:r>
                <a:rPr lang="en-US" sz="1400" dirty="0">
                  <a:latin typeface="Calibri" panose="020F0502020204030204" pitchFamily="34" charset="0"/>
                  <a:ea typeface="PMingLiU"/>
                  <a:cs typeface="Times New Roman" panose="02020603050405020304" pitchFamily="18" charset="0"/>
                </a:rPr>
                <a:t> 21, 786-794</a:t>
              </a:r>
              <a:endParaRPr lang="en-US" sz="1400" dirty="0"/>
            </a:p>
          </p:txBody>
        </p:sp>
      </p:grpSp>
    </p:spTree>
    <p:extLst>
      <p:ext uri="{BB962C8B-B14F-4D97-AF65-F5344CB8AC3E}">
        <p14:creationId xmlns:p14="http://schemas.microsoft.com/office/powerpoint/2010/main" val="1192221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76200"/>
            <a:ext cx="8229600" cy="1143000"/>
          </a:xfrm>
        </p:spPr>
        <p:txBody>
          <a:bodyPr/>
          <a:lstStyle/>
          <a:p>
            <a:pPr eaLnBrk="1" hangingPunct="1"/>
            <a:r>
              <a:rPr lang="en-US" altLang="en-US" sz="2400" dirty="0" smtClean="0">
                <a:solidFill>
                  <a:srgbClr val="3333FF"/>
                </a:solidFill>
                <a:latin typeface="Times New Roman" pitchFamily="18" charset="0"/>
              </a:rPr>
              <a:t>4. Invariant calculations</a:t>
            </a:r>
          </a:p>
        </p:txBody>
      </p:sp>
      <p:sp>
        <p:nvSpPr>
          <p:cNvPr id="4" name="Line 11"/>
          <p:cNvSpPr>
            <a:spLocks noChangeShapeType="1"/>
          </p:cNvSpPr>
          <p:nvPr/>
        </p:nvSpPr>
        <p:spPr bwMode="auto">
          <a:xfrm>
            <a:off x="250825" y="1015910"/>
            <a:ext cx="8642350"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5" name="Picture 6" descr="NCN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716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enter for High Resolution Neutron Scattering (CHR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5941" y="107949"/>
            <a:ext cx="2465659" cy="631825"/>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12"/>
          <p:cNvGrpSpPr>
            <a:grpSpLocks/>
          </p:cNvGrpSpPr>
          <p:nvPr/>
        </p:nvGrpSpPr>
        <p:grpSpPr bwMode="auto">
          <a:xfrm>
            <a:off x="457200" y="1387385"/>
            <a:ext cx="2317750" cy="2241550"/>
            <a:chOff x="3340" y="2256"/>
            <a:chExt cx="1460" cy="1412"/>
          </a:xfrm>
        </p:grpSpPr>
        <p:pic>
          <p:nvPicPr>
            <p:cNvPr id="8"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2" y="2256"/>
              <a:ext cx="1248" cy="1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4"/>
            <p:cNvSpPr txBox="1">
              <a:spLocks noChangeArrowheads="1"/>
            </p:cNvSpPr>
            <p:nvPr/>
          </p:nvSpPr>
          <p:spPr bwMode="auto">
            <a:xfrm rot="-5400000">
              <a:off x="3091" y="2649"/>
              <a:ext cx="709"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1600">
                  <a:ea typeface="新細明體" pitchFamily="18" charset="-120"/>
                </a:rPr>
                <a:t>I(Q) (cm</a:t>
              </a:r>
              <a:r>
                <a:rPr lang="en-US" altLang="en-US" sz="1600" baseline="30000">
                  <a:ea typeface="新細明體" pitchFamily="18" charset="-120"/>
                </a:rPr>
                <a:t>-1</a:t>
              </a:r>
              <a:r>
                <a:rPr lang="en-US" altLang="en-US" sz="1600">
                  <a:ea typeface="新細明體" pitchFamily="18" charset="-120"/>
                </a:rPr>
                <a:t>)</a:t>
              </a:r>
            </a:p>
          </p:txBody>
        </p:sp>
        <p:sp>
          <p:nvSpPr>
            <p:cNvPr id="10" name="Text Box 15"/>
            <p:cNvSpPr txBox="1">
              <a:spLocks noChangeArrowheads="1"/>
            </p:cNvSpPr>
            <p:nvPr/>
          </p:nvSpPr>
          <p:spPr bwMode="auto">
            <a:xfrm>
              <a:off x="3963" y="3456"/>
              <a:ext cx="50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1600">
                  <a:ea typeface="新細明體" pitchFamily="18" charset="-120"/>
                </a:rPr>
                <a:t>Q (</a:t>
              </a:r>
              <a:r>
                <a:rPr lang="en-US" altLang="en-US" sz="1600">
                  <a:ea typeface="新細明體" pitchFamily="18" charset="-120"/>
                  <a:cs typeface="Arial" pitchFamily="34" charset="0"/>
                </a:rPr>
                <a:t>Å</a:t>
              </a:r>
              <a:r>
                <a:rPr lang="en-US" altLang="en-US" sz="1600" baseline="30000">
                  <a:ea typeface="新細明體" pitchFamily="18" charset="-120"/>
                  <a:cs typeface="Arial" pitchFamily="34" charset="0"/>
                </a:rPr>
                <a:t>-1</a:t>
              </a:r>
              <a:r>
                <a:rPr lang="en-US" altLang="en-US" sz="1600">
                  <a:ea typeface="新細明體" pitchFamily="18" charset="-120"/>
                  <a:cs typeface="Arial" pitchFamily="34" charset="0"/>
                </a:rPr>
                <a:t>)</a:t>
              </a:r>
            </a:p>
          </p:txBody>
        </p:sp>
      </p:grpSp>
      <p:sp>
        <p:nvSpPr>
          <p:cNvPr id="11" name="Right Arrow 10"/>
          <p:cNvSpPr/>
          <p:nvPr/>
        </p:nvSpPr>
        <p:spPr bwMode="auto">
          <a:xfrm>
            <a:off x="2843349" y="1756743"/>
            <a:ext cx="1752600" cy="269965"/>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mc:AlternateContent xmlns:mc="http://schemas.openxmlformats.org/markup-compatibility/2006" xmlns:a14="http://schemas.microsoft.com/office/drawing/2010/main">
        <mc:Choice Requires="a14">
          <p:sp>
            <p:nvSpPr>
              <p:cNvPr id="2" name="TextBox 1"/>
              <p:cNvSpPr txBox="1"/>
              <p:nvPr/>
            </p:nvSpPr>
            <p:spPr>
              <a:xfrm>
                <a:off x="4800600" y="2128558"/>
                <a:ext cx="3152273" cy="72654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𝑄</m:t>
                          </m:r>
                        </m:e>
                        <m:sup>
                          <m:r>
                            <a:rPr lang="en-US" b="0" i="1" smtClean="0">
                              <a:latin typeface="Cambria Math" panose="02040503050406030204" pitchFamily="18" charset="0"/>
                            </a:rPr>
                            <m:t>∗</m:t>
                          </m:r>
                        </m:sup>
                      </m:sSup>
                      <m:r>
                        <a:rPr lang="en-US" i="1">
                          <a:latin typeface="Cambria Math" panose="02040503050406030204" pitchFamily="18" charset="0"/>
                          <a:ea typeface="Cambria Math" panose="02040503050406030204" pitchFamily="18" charset="0"/>
                        </a:rPr>
                        <m:t>≡</m:t>
                      </m:r>
                      <m:nary>
                        <m:naryPr>
                          <m:limLoc m:val="undOvr"/>
                          <m:subHide m:val="on"/>
                          <m:supHide m:val="on"/>
                          <m:ctrlPr>
                            <a:rPr lang="en-US" i="1" smtClean="0">
                              <a:latin typeface="Cambria Math" panose="02040503050406030204" pitchFamily="18" charset="0"/>
                              <a:ea typeface="Cambria Math" panose="02040503050406030204" pitchFamily="18" charset="0"/>
                            </a:rPr>
                          </m:ctrlPr>
                        </m:naryPr>
                        <m:sub/>
                        <m:sup/>
                        <m:e>
                          <m:r>
                            <a:rPr lang="en-US" b="0" i="1" smtClean="0">
                              <a:latin typeface="Cambria Math" panose="02040503050406030204" pitchFamily="18" charset="0"/>
                              <a:ea typeface="Cambria Math" panose="02040503050406030204" pitchFamily="18" charset="0"/>
                            </a:rPr>
                            <m:t>𝐼</m:t>
                          </m:r>
                          <m:d>
                            <m:dPr>
                              <m:ctrlPr>
                                <a:rPr lang="en-US" b="0" i="1" smtClean="0">
                                  <a:latin typeface="Cambria Math" panose="02040503050406030204" pitchFamily="18" charset="0"/>
                                  <a:ea typeface="Cambria Math" panose="02040503050406030204" pitchFamily="18" charset="0"/>
                                </a:rPr>
                              </m:ctrlPr>
                            </m:dPr>
                            <m:e>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𝑄</m:t>
                                  </m:r>
                                </m:e>
                              </m:acc>
                            </m:e>
                          </m:d>
                          <m:r>
                            <a:rPr lang="en-US" b="0" i="1" smtClean="0">
                              <a:latin typeface="Cambria Math" panose="02040503050406030204" pitchFamily="18" charset="0"/>
                              <a:ea typeface="Cambria Math" panose="02040503050406030204" pitchFamily="18" charset="0"/>
                            </a:rPr>
                            <m:t>𝑑</m:t>
                          </m:r>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𝑄</m:t>
                              </m:r>
                            </m:e>
                          </m:acc>
                        </m:e>
                      </m:nary>
                      <m:r>
                        <a:rPr lang="en-US" b="0" i="1" smtClean="0">
                          <a:latin typeface="Cambria Math" panose="02040503050406030204" pitchFamily="18" charset="0"/>
                          <a:ea typeface="Cambria Math" panose="02040503050406030204" pitchFamily="18" charset="0"/>
                        </a:rPr>
                        <m:t>=</m:t>
                      </m:r>
                      <m:nary>
                        <m:naryPr>
                          <m:limLoc m:val="undOvr"/>
                          <m:subHide m:val="on"/>
                          <m:supHide m:val="on"/>
                          <m:ctrlPr>
                            <a:rPr lang="en-US" b="0" i="1" smtClean="0">
                              <a:latin typeface="Cambria Math" panose="02040503050406030204" pitchFamily="18" charset="0"/>
                            </a:rPr>
                          </m:ctrlPr>
                        </m:naryPr>
                        <m:sub/>
                        <m:sup/>
                        <m:e>
                          <m:r>
                            <a:rPr lang="en-US" b="0" i="1" smtClean="0">
                              <a:latin typeface="Cambria Math" panose="02040503050406030204" pitchFamily="18" charset="0"/>
                            </a:rPr>
                            <m:t>𝐼</m:t>
                          </m:r>
                          <m:r>
                            <a:rPr lang="en-US" b="0" i="1" smtClean="0">
                              <a:latin typeface="Cambria Math" panose="02040503050406030204" pitchFamily="18" charset="0"/>
                            </a:rPr>
                            <m:t>(</m:t>
                          </m:r>
                          <m:r>
                            <a:rPr lang="en-US" b="0" i="1" smtClean="0">
                              <a:latin typeface="Cambria Math" panose="02040503050406030204" pitchFamily="18" charset="0"/>
                            </a:rPr>
                            <m:t>𝑄</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𝑄</m:t>
                              </m:r>
                            </m:e>
                            <m:sup>
                              <m:r>
                                <a:rPr lang="en-US" b="0" i="1" smtClean="0">
                                  <a:latin typeface="Cambria Math" panose="02040503050406030204" pitchFamily="18" charset="0"/>
                                </a:rPr>
                                <m:t>2</m:t>
                              </m:r>
                            </m:sup>
                          </m:sSup>
                          <m:r>
                            <a:rPr lang="en-US" b="0" i="1" smtClean="0">
                              <a:latin typeface="Cambria Math" panose="02040503050406030204" pitchFamily="18" charset="0"/>
                            </a:rPr>
                            <m:t>𝑑𝑄</m:t>
                          </m:r>
                        </m:e>
                      </m:nary>
                    </m:oMath>
                  </m:oMathPara>
                </a14:m>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4800600" y="2128558"/>
                <a:ext cx="3152273" cy="726546"/>
              </a:xfrm>
              <a:prstGeom prst="rect">
                <a:avLst/>
              </a:prstGeom>
              <a:blipFill rotWithShape="0">
                <a:blip r:embed="rId6"/>
                <a:stretch>
                  <a:fillRect/>
                </a:stretch>
              </a:blipFill>
            </p:spPr>
            <p:txBody>
              <a:bodyPr/>
              <a:lstStyle/>
              <a:p>
                <a:r>
                  <a:rPr lang="en-US">
                    <a:noFill/>
                  </a:rPr>
                  <a:t> </a:t>
                </a:r>
              </a:p>
            </p:txBody>
          </p:sp>
        </mc:Fallback>
      </mc:AlternateContent>
      <p:sp>
        <p:nvSpPr>
          <p:cNvPr id="3" name="TextBox 2"/>
          <p:cNvSpPr txBox="1"/>
          <p:nvPr/>
        </p:nvSpPr>
        <p:spPr>
          <a:xfrm>
            <a:off x="4800600" y="1665640"/>
            <a:ext cx="1133644" cy="369332"/>
          </a:xfrm>
          <a:prstGeom prst="rect">
            <a:avLst/>
          </a:prstGeom>
          <a:noFill/>
        </p:spPr>
        <p:txBody>
          <a:bodyPr wrap="none" rtlCol="0">
            <a:spAutoFit/>
          </a:bodyPr>
          <a:lstStyle/>
          <a:p>
            <a:r>
              <a:rPr lang="en-US" dirty="0" smtClean="0"/>
              <a:t>Invariant:</a:t>
            </a:r>
            <a:endParaRPr lang="en-US" dirty="0"/>
          </a:p>
        </p:txBody>
      </p:sp>
      <mc:AlternateContent xmlns:mc="http://schemas.openxmlformats.org/markup-compatibility/2006" xmlns:a14="http://schemas.microsoft.com/office/drawing/2010/main">
        <mc:Choice Requires="a14">
          <p:sp>
            <p:nvSpPr>
              <p:cNvPr id="12" name="TextBox 11"/>
              <p:cNvSpPr txBox="1"/>
              <p:nvPr/>
            </p:nvSpPr>
            <p:spPr>
              <a:xfrm>
                <a:off x="3352800" y="2933584"/>
                <a:ext cx="5638800" cy="523220"/>
              </a:xfrm>
              <a:prstGeom prst="rect">
                <a:avLst/>
              </a:prstGeom>
              <a:noFill/>
            </p:spPr>
            <p:txBody>
              <a:bodyPr wrap="square" rtlCol="0">
                <a:spAutoFit/>
              </a:bodyPr>
              <a:lstStyle/>
              <a:p>
                <a14:m>
                  <m:oMath xmlns:m="http://schemas.openxmlformats.org/officeDocument/2006/math">
                    <m:sSup>
                      <m:sSupPr>
                        <m:ctrlPr>
                          <a:rPr lang="en-US" sz="1400" i="1">
                            <a:latin typeface="Cambria Math" panose="02040503050406030204" pitchFamily="18" charset="0"/>
                          </a:rPr>
                        </m:ctrlPr>
                      </m:sSupPr>
                      <m:e>
                        <m:r>
                          <a:rPr lang="en-US" sz="1400" i="1">
                            <a:latin typeface="Cambria Math" panose="02040503050406030204" pitchFamily="18" charset="0"/>
                          </a:rPr>
                          <m:t>𝑄</m:t>
                        </m:r>
                      </m:e>
                      <m:sup>
                        <m:r>
                          <a:rPr lang="en-US" sz="1400" i="1">
                            <a:latin typeface="Cambria Math" panose="02040503050406030204" pitchFamily="18" charset="0"/>
                          </a:rPr>
                          <m:t>∗</m:t>
                        </m:r>
                      </m:sup>
                    </m:sSup>
                  </m:oMath>
                </a14:m>
                <a:r>
                  <a:rPr lang="en-US" sz="1400" dirty="0" smtClean="0"/>
                  <a:t> is a constant if the constituent components are incompressible no matter what structures are formed in this system.</a:t>
                </a:r>
                <a:endParaRPr lang="en-US" sz="1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3352800" y="2933584"/>
                <a:ext cx="5638800" cy="523220"/>
              </a:xfrm>
              <a:prstGeom prst="rect">
                <a:avLst/>
              </a:prstGeom>
              <a:blipFill rotWithShape="0">
                <a:blip r:embed="rId7"/>
                <a:stretch>
                  <a:fillRect l="-324" t="-2326" b="-11628"/>
                </a:stretch>
              </a:blipFill>
            </p:spPr>
            <p:txBody>
              <a:bodyPr/>
              <a:lstStyle/>
              <a:p>
                <a:r>
                  <a:rPr lang="en-US">
                    <a:noFill/>
                  </a:rPr>
                  <a:t> </a:t>
                </a:r>
              </a:p>
            </p:txBody>
          </p:sp>
        </mc:Fallback>
      </mc:AlternateContent>
      <p:grpSp>
        <p:nvGrpSpPr>
          <p:cNvPr id="16" name="Group 15"/>
          <p:cNvGrpSpPr/>
          <p:nvPr/>
        </p:nvGrpSpPr>
        <p:grpSpPr>
          <a:xfrm>
            <a:off x="533400" y="3845116"/>
            <a:ext cx="6929149" cy="2925016"/>
            <a:chOff x="533400" y="3845116"/>
            <a:chExt cx="6929149" cy="2925016"/>
          </a:xfrm>
        </p:grpSpPr>
        <p:sp>
          <p:nvSpPr>
            <p:cNvPr id="13" name="TextBox 12"/>
            <p:cNvSpPr txBox="1"/>
            <p:nvPr/>
          </p:nvSpPr>
          <p:spPr>
            <a:xfrm>
              <a:off x="533400" y="4343400"/>
              <a:ext cx="2698175" cy="369332"/>
            </a:xfrm>
            <a:prstGeom prst="rect">
              <a:avLst/>
            </a:prstGeom>
            <a:noFill/>
          </p:spPr>
          <p:txBody>
            <a:bodyPr wrap="none" rtlCol="0">
              <a:spAutoFit/>
            </a:bodyPr>
            <a:lstStyle/>
            <a:p>
              <a:r>
                <a:rPr lang="en-US" dirty="0" smtClean="0"/>
                <a:t>For a two-phase system:</a:t>
              </a:r>
              <a:endParaRPr lang="en-US" dirty="0"/>
            </a:p>
          </p:txBody>
        </p:sp>
        <p:pic>
          <p:nvPicPr>
            <p:cNvPr id="15" name="Picture 14"/>
            <p:cNvPicPr>
              <a:picLocks noChangeAspect="1"/>
            </p:cNvPicPr>
            <p:nvPr/>
          </p:nvPicPr>
          <p:blipFill rotWithShape="1">
            <a:blip r:embed="rId8" cstate="print">
              <a:extLst>
                <a:ext uri="{28A0092B-C50C-407E-A947-70E740481C1C}">
                  <a14:useLocalDpi xmlns:a14="http://schemas.microsoft.com/office/drawing/2010/main" val="0"/>
                </a:ext>
              </a:extLst>
            </a:blip>
            <a:srcRect l="9097" t="5506" r="5697" b="10879"/>
            <a:stretch/>
          </p:blipFill>
          <p:spPr>
            <a:xfrm>
              <a:off x="4114800" y="3845116"/>
              <a:ext cx="1943381" cy="1365900"/>
            </a:xfrm>
            <a:prstGeom prst="rect">
              <a:avLst/>
            </a:prstGeom>
          </p:spPr>
        </p:pic>
        <p:pic>
          <p:nvPicPr>
            <p:cNvPr id="14" name="Picture 13"/>
            <p:cNvPicPr>
              <a:picLocks noChangeAspect="1"/>
            </p:cNvPicPr>
            <p:nvPr/>
          </p:nvPicPr>
          <p:blipFill>
            <a:blip r:embed="rId9"/>
            <a:stretch>
              <a:fillRect/>
            </a:stretch>
          </p:blipFill>
          <p:spPr>
            <a:xfrm>
              <a:off x="990601" y="5402808"/>
              <a:ext cx="4267200" cy="841031"/>
            </a:xfrm>
            <a:prstGeom prst="rect">
              <a:avLst/>
            </a:prstGeom>
          </p:spPr>
        </p:pic>
        <p:sp>
          <p:nvSpPr>
            <p:cNvPr id="17" name="TextBox 16"/>
            <p:cNvSpPr txBox="1"/>
            <p:nvPr/>
          </p:nvSpPr>
          <p:spPr>
            <a:xfrm>
              <a:off x="1524000" y="6400800"/>
              <a:ext cx="5938549" cy="369332"/>
            </a:xfrm>
            <a:prstGeom prst="rect">
              <a:avLst/>
            </a:prstGeom>
            <a:noFill/>
          </p:spPr>
          <p:txBody>
            <a:bodyPr wrap="none" rtlCol="0">
              <a:spAutoFit/>
            </a:bodyPr>
            <a:lstStyle/>
            <a:p>
              <a:r>
                <a:rPr lang="en-US" dirty="0" smtClean="0"/>
                <a:t>P. H. Gilbert, et al. Jour of Pharmaceutical Science, 2021</a:t>
              </a:r>
              <a:endParaRPr lang="en-US" dirty="0"/>
            </a:p>
          </p:txBody>
        </p:sp>
      </p:grpSp>
    </p:spTree>
    <p:extLst>
      <p:ext uri="{BB962C8B-B14F-4D97-AF65-F5344CB8AC3E}">
        <p14:creationId xmlns:p14="http://schemas.microsoft.com/office/powerpoint/2010/main" val="414625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76200"/>
            <a:ext cx="8229600" cy="1143000"/>
          </a:xfrm>
        </p:spPr>
        <p:txBody>
          <a:bodyPr/>
          <a:lstStyle/>
          <a:p>
            <a:pPr eaLnBrk="1" hangingPunct="1"/>
            <a:r>
              <a:rPr lang="en-US" altLang="en-US" sz="2400" dirty="0" smtClean="0">
                <a:solidFill>
                  <a:srgbClr val="3333FF"/>
                </a:solidFill>
                <a:latin typeface="Times New Roman" pitchFamily="18" charset="0"/>
              </a:rPr>
              <a:t>4. Invariant calculations: examples</a:t>
            </a:r>
          </a:p>
        </p:txBody>
      </p:sp>
      <p:sp>
        <p:nvSpPr>
          <p:cNvPr id="4" name="Line 11"/>
          <p:cNvSpPr>
            <a:spLocks noChangeShapeType="1"/>
          </p:cNvSpPr>
          <p:nvPr/>
        </p:nvSpPr>
        <p:spPr bwMode="auto">
          <a:xfrm>
            <a:off x="250825" y="1015910"/>
            <a:ext cx="8642350"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5" name="Picture 6" descr="NCN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716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enter for High Resolution Neutron Scattering (CHR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5941" y="107949"/>
            <a:ext cx="2465659" cy="6318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5"/>
          <a:stretch>
            <a:fillRect/>
          </a:stretch>
        </p:blipFill>
        <p:spPr>
          <a:xfrm>
            <a:off x="5670240" y="1277202"/>
            <a:ext cx="3092760" cy="2424813"/>
          </a:xfrm>
          <a:prstGeom prst="rect">
            <a:avLst/>
          </a:prstGeom>
        </p:spPr>
      </p:pic>
      <p:sp>
        <p:nvSpPr>
          <p:cNvPr id="17" name="TextBox 16"/>
          <p:cNvSpPr txBox="1"/>
          <p:nvPr/>
        </p:nvSpPr>
        <p:spPr>
          <a:xfrm>
            <a:off x="1524000" y="6400800"/>
            <a:ext cx="5938549" cy="369332"/>
          </a:xfrm>
          <a:prstGeom prst="rect">
            <a:avLst/>
          </a:prstGeom>
          <a:noFill/>
        </p:spPr>
        <p:txBody>
          <a:bodyPr wrap="none" rtlCol="0">
            <a:spAutoFit/>
          </a:bodyPr>
          <a:lstStyle/>
          <a:p>
            <a:r>
              <a:rPr lang="en-US" dirty="0" smtClean="0"/>
              <a:t>P. H. Gilbert, et al. Jour of Pharmaceutical Science, 2021</a:t>
            </a:r>
            <a:endParaRPr lang="en-US" dirty="0"/>
          </a:p>
        </p:txBody>
      </p:sp>
      <p:pic>
        <p:nvPicPr>
          <p:cNvPr id="16" name="Picture 15"/>
          <p:cNvPicPr>
            <a:picLocks noChangeAspect="1"/>
          </p:cNvPicPr>
          <p:nvPr/>
        </p:nvPicPr>
        <p:blipFill>
          <a:blip r:embed="rId6"/>
          <a:stretch>
            <a:fillRect/>
          </a:stretch>
        </p:blipFill>
        <p:spPr>
          <a:xfrm>
            <a:off x="117267" y="1387386"/>
            <a:ext cx="2648857" cy="2251076"/>
          </a:xfrm>
          <a:prstGeom prst="rect">
            <a:avLst/>
          </a:prstGeom>
        </p:spPr>
      </p:pic>
      <p:pic>
        <p:nvPicPr>
          <p:cNvPr id="18" name="Picture 17"/>
          <p:cNvPicPr>
            <a:picLocks noChangeAspect="1"/>
          </p:cNvPicPr>
          <p:nvPr/>
        </p:nvPicPr>
        <p:blipFill>
          <a:blip r:embed="rId7"/>
          <a:stretch>
            <a:fillRect/>
          </a:stretch>
        </p:blipFill>
        <p:spPr>
          <a:xfrm>
            <a:off x="3105284" y="1431782"/>
            <a:ext cx="2564956" cy="2226274"/>
          </a:xfrm>
          <a:prstGeom prst="rect">
            <a:avLst/>
          </a:prstGeom>
        </p:spPr>
      </p:pic>
      <p:pic>
        <p:nvPicPr>
          <p:cNvPr id="19" name="Picture 18"/>
          <p:cNvPicPr>
            <a:picLocks noChangeAspect="1"/>
          </p:cNvPicPr>
          <p:nvPr/>
        </p:nvPicPr>
        <p:blipFill>
          <a:blip r:embed="rId8"/>
          <a:stretch>
            <a:fillRect/>
          </a:stretch>
        </p:blipFill>
        <p:spPr>
          <a:xfrm>
            <a:off x="990600" y="3752028"/>
            <a:ext cx="3214688" cy="2554799"/>
          </a:xfrm>
          <a:prstGeom prst="rect">
            <a:avLst/>
          </a:prstGeom>
        </p:spPr>
      </p:pic>
      <p:pic>
        <p:nvPicPr>
          <p:cNvPr id="21" name="Picture 20"/>
          <p:cNvPicPr>
            <a:picLocks noChangeAspect="1"/>
          </p:cNvPicPr>
          <p:nvPr/>
        </p:nvPicPr>
        <p:blipFill>
          <a:blip r:embed="rId9"/>
          <a:stretch>
            <a:fillRect/>
          </a:stretch>
        </p:blipFill>
        <p:spPr>
          <a:xfrm>
            <a:off x="4267200" y="4606943"/>
            <a:ext cx="4267200" cy="841031"/>
          </a:xfrm>
          <a:prstGeom prst="rect">
            <a:avLst/>
          </a:prstGeom>
        </p:spPr>
      </p:pic>
    </p:spTree>
    <p:extLst>
      <p:ext uri="{BB962C8B-B14F-4D97-AF65-F5344CB8AC3E}">
        <p14:creationId xmlns:p14="http://schemas.microsoft.com/office/powerpoint/2010/main" val="2358863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76200"/>
            <a:ext cx="8229600" cy="1143000"/>
          </a:xfrm>
        </p:spPr>
        <p:txBody>
          <a:bodyPr/>
          <a:lstStyle/>
          <a:p>
            <a:pPr eaLnBrk="1" hangingPunct="1"/>
            <a:r>
              <a:rPr lang="en-US" altLang="en-US" sz="2400" dirty="0" smtClean="0">
                <a:solidFill>
                  <a:srgbClr val="3333FF"/>
                </a:solidFill>
                <a:latin typeface="Times New Roman" pitchFamily="18" charset="0"/>
              </a:rPr>
              <a:t>5. </a:t>
            </a:r>
            <a:r>
              <a:rPr lang="en-US" altLang="en-US" sz="2400" dirty="0" err="1" smtClean="0">
                <a:solidFill>
                  <a:srgbClr val="3333FF"/>
                </a:solidFill>
                <a:latin typeface="Times New Roman" pitchFamily="18" charset="0"/>
              </a:rPr>
              <a:t>SasView</a:t>
            </a:r>
            <a:endParaRPr lang="en-US" altLang="en-US" sz="2400" dirty="0" smtClean="0">
              <a:solidFill>
                <a:srgbClr val="3333FF"/>
              </a:solidFill>
              <a:latin typeface="Times New Roman" pitchFamily="18" charset="0"/>
            </a:endParaRPr>
          </a:p>
        </p:txBody>
      </p:sp>
      <p:sp>
        <p:nvSpPr>
          <p:cNvPr id="4" name="Line 11"/>
          <p:cNvSpPr>
            <a:spLocks noChangeShapeType="1"/>
          </p:cNvSpPr>
          <p:nvPr/>
        </p:nvSpPr>
        <p:spPr bwMode="auto">
          <a:xfrm>
            <a:off x="250825" y="1015910"/>
            <a:ext cx="8642350"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5" name="Picture 6" descr="NCN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716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enter for High Resolution Neutron Scattering (CHR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5941" y="107949"/>
            <a:ext cx="2465659" cy="631825"/>
          </a:xfrm>
          <a:prstGeom prst="rect">
            <a:avLst/>
          </a:prstGeom>
          <a:noFill/>
          <a:extLst>
            <a:ext uri="{909E8E84-426E-40DD-AFC4-6F175D3DCCD1}">
              <a14:hiddenFill xmlns:a14="http://schemas.microsoft.com/office/drawing/2010/main">
                <a:solidFill>
                  <a:srgbClr val="FFFFFF"/>
                </a:solidFill>
              </a14:hiddenFill>
            </a:ext>
          </a:extLst>
        </p:spPr>
      </p:pic>
      <p:pic>
        <p:nvPicPr>
          <p:cNvPr id="128002" name="Picture 2" descr="SasView - Small Angle Scattering Analysi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95600" y="1041221"/>
            <a:ext cx="3173046" cy="914400"/>
          </a:xfrm>
          <a:prstGeom prst="rect">
            <a:avLst/>
          </a:prstGeom>
          <a:noFill/>
          <a:extLst>
            <a:ext uri="{909E8E84-426E-40DD-AFC4-6F175D3DCCD1}">
              <a14:hiddenFill xmlns:a14="http://schemas.microsoft.com/office/drawing/2010/main">
                <a:solidFill>
                  <a:srgbClr val="FFFFFF"/>
                </a:solidFill>
              </a14:hiddenFill>
            </a:ext>
          </a:extLst>
        </p:spPr>
      </p:pic>
      <p:pic>
        <p:nvPicPr>
          <p:cNvPr id="128004" name="Picture 4" descr="ISIS SANS Data Reduction and Analysi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2286000"/>
            <a:ext cx="6309080" cy="446096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513711" y="1884012"/>
            <a:ext cx="3720057" cy="369332"/>
          </a:xfrm>
          <a:prstGeom prst="rect">
            <a:avLst/>
          </a:prstGeom>
          <a:noFill/>
        </p:spPr>
        <p:txBody>
          <a:bodyPr wrap="none" rtlCol="0">
            <a:spAutoFit/>
          </a:bodyPr>
          <a:lstStyle/>
          <a:p>
            <a:r>
              <a:rPr lang="en-US" dirty="0"/>
              <a:t>Website: </a:t>
            </a:r>
            <a:r>
              <a:rPr lang="en-US" dirty="0">
                <a:hlinkClick r:id="rId7"/>
              </a:rPr>
              <a:t>https://www.sasview.org</a:t>
            </a:r>
            <a:r>
              <a:rPr lang="en-US" dirty="0" smtClean="0">
                <a:hlinkClick r:id="rId7"/>
              </a:rPr>
              <a:t>/</a:t>
            </a:r>
            <a:r>
              <a:rPr lang="en-US" dirty="0" smtClean="0"/>
              <a:t> </a:t>
            </a:r>
            <a:endParaRPr lang="en-US" dirty="0"/>
          </a:p>
        </p:txBody>
      </p:sp>
    </p:spTree>
    <p:extLst>
      <p:ext uri="{BB962C8B-B14F-4D97-AF65-F5344CB8AC3E}">
        <p14:creationId xmlns:p14="http://schemas.microsoft.com/office/powerpoint/2010/main" val="34628942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457200" y="404812"/>
            <a:ext cx="8229600" cy="509588"/>
          </a:xfrm>
          <a:extLst>
            <a:ext uri="{909E8E84-426E-40DD-AFC4-6F175D3DCCD1}">
              <a14:hiddenFill xmlns:a14="http://schemas.microsoft.com/office/drawing/2010/main">
                <a:solidFill>
                  <a:srgbClr val="FF9900"/>
                </a:solidFill>
              </a14:hiddenFill>
            </a:ext>
          </a:extLst>
        </p:spPr>
        <p:txBody>
          <a:bodyPr/>
          <a:lstStyle/>
          <a:p>
            <a:pPr eaLnBrk="1" hangingPunct="1"/>
            <a:r>
              <a:rPr lang="en-US" altLang="en-US" sz="2400" dirty="0" smtClean="0">
                <a:latin typeface="Times New Roman" panose="02020603050405020304" pitchFamily="18" charset="0"/>
                <a:cs typeface="Times New Roman" panose="02020603050405020304" pitchFamily="18" charset="0"/>
              </a:rPr>
              <a:t>Basic concepts of SANS</a:t>
            </a:r>
            <a:br>
              <a:rPr lang="en-US" altLang="en-US" sz="2400" dirty="0" smtClean="0">
                <a:latin typeface="Times New Roman" panose="02020603050405020304" pitchFamily="18" charset="0"/>
                <a:cs typeface="Times New Roman" panose="02020603050405020304" pitchFamily="18" charset="0"/>
              </a:rPr>
            </a:br>
            <a:endParaRPr lang="en-US" altLang="zh-TW" sz="2400" dirty="0" smtClean="0">
              <a:solidFill>
                <a:schemeClr val="accent2"/>
              </a:solidFill>
              <a:latin typeface="Times New Roman" panose="02020603050405020304" pitchFamily="18" charset="0"/>
              <a:ea typeface="新細明體" pitchFamily="18" charset="-120"/>
              <a:cs typeface="Times New Roman" panose="02020603050405020304" pitchFamily="18" charset="0"/>
            </a:endParaRPr>
          </a:p>
        </p:txBody>
      </p:sp>
      <p:sp>
        <p:nvSpPr>
          <p:cNvPr id="4100" name="Rectangle 8"/>
          <p:cNvSpPr>
            <a:spLocks noChangeArrowheads="1"/>
          </p:cNvSpPr>
          <p:nvPr/>
        </p:nvSpPr>
        <p:spPr bwMode="auto">
          <a:xfrm>
            <a:off x="0" y="330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4101" name="Rectangle 9"/>
          <p:cNvSpPr>
            <a:spLocks noChangeArrowheads="1"/>
          </p:cNvSpPr>
          <p:nvPr/>
        </p:nvSpPr>
        <p:spPr bwMode="auto">
          <a:xfrm>
            <a:off x="0" y="330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4103" name="Rectangle 12"/>
          <p:cNvSpPr>
            <a:spLocks noChangeArrowheads="1"/>
          </p:cNvSpPr>
          <p:nvPr/>
        </p:nvSpPr>
        <p:spPr bwMode="auto">
          <a:xfrm>
            <a:off x="0" y="31670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7" name="TextBox 6"/>
          <p:cNvSpPr txBox="1"/>
          <p:nvPr/>
        </p:nvSpPr>
        <p:spPr>
          <a:xfrm>
            <a:off x="250825" y="2630269"/>
            <a:ext cx="8816975" cy="646331"/>
          </a:xfrm>
          <a:prstGeom prst="rect">
            <a:avLst/>
          </a:prstGeom>
          <a:noFill/>
        </p:spPr>
        <p:txBody>
          <a:bodyPr wrap="square" rtlCol="0">
            <a:spAutoFit/>
          </a:bodyPr>
          <a:lstStyle/>
          <a:p>
            <a:r>
              <a:rPr lang="en-US" dirty="0" smtClean="0"/>
              <a:t>Even though there are many different scattering techniques, the analysis theories for them are very similar.</a:t>
            </a:r>
            <a:endParaRPr lang="en-US" dirty="0"/>
          </a:p>
        </p:txBody>
      </p:sp>
      <p:sp>
        <p:nvSpPr>
          <p:cNvPr id="8" name="Line 11"/>
          <p:cNvSpPr>
            <a:spLocks noChangeShapeType="1"/>
          </p:cNvSpPr>
          <p:nvPr/>
        </p:nvSpPr>
        <p:spPr bwMode="auto">
          <a:xfrm>
            <a:off x="250825" y="981075"/>
            <a:ext cx="8642350"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9" name="Picture 6" descr="NCN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716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Center for High Resolution Neutron Scattering (CHR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5941" y="107949"/>
            <a:ext cx="2465659" cy="631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26689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76200"/>
            <a:ext cx="8229600" cy="1143000"/>
          </a:xfrm>
        </p:spPr>
        <p:txBody>
          <a:bodyPr/>
          <a:lstStyle/>
          <a:p>
            <a:pPr eaLnBrk="1" hangingPunct="1"/>
            <a:r>
              <a:rPr lang="en-US" altLang="en-US" sz="2400" dirty="0" smtClean="0">
                <a:solidFill>
                  <a:srgbClr val="3333FF"/>
                </a:solidFill>
                <a:latin typeface="Times New Roman" pitchFamily="18" charset="0"/>
              </a:rPr>
              <a:t>Outline</a:t>
            </a:r>
          </a:p>
        </p:txBody>
      </p:sp>
      <p:sp>
        <p:nvSpPr>
          <p:cNvPr id="3075" name="Rectangle 3"/>
          <p:cNvSpPr>
            <a:spLocks noGrp="1" noChangeArrowheads="1"/>
          </p:cNvSpPr>
          <p:nvPr>
            <p:ph type="body" idx="1"/>
          </p:nvPr>
        </p:nvSpPr>
        <p:spPr>
          <a:xfrm>
            <a:off x="457200" y="1371600"/>
            <a:ext cx="8229600" cy="4525963"/>
          </a:xfrm>
        </p:spPr>
        <p:txBody>
          <a:bodyPr/>
          <a:lstStyle/>
          <a:p>
            <a:pPr marL="609600" indent="-609600" eaLnBrk="1" hangingPunct="1">
              <a:lnSpc>
                <a:spcPct val="90000"/>
              </a:lnSpc>
              <a:buFontTx/>
              <a:buAutoNum type="arabicPeriod"/>
            </a:pPr>
            <a:r>
              <a:rPr lang="en-US" altLang="en-US" sz="1800" dirty="0" smtClean="0">
                <a:solidFill>
                  <a:schemeClr val="accent1"/>
                </a:solidFill>
                <a:latin typeface="Times New Roman" panose="02020603050405020304" pitchFamily="18" charset="0"/>
                <a:cs typeface="Times New Roman" panose="02020603050405020304" pitchFamily="18" charset="0"/>
              </a:rPr>
              <a:t>Basic concepts for SANS</a:t>
            </a:r>
          </a:p>
          <a:p>
            <a:pPr marL="609600" indent="-609600" eaLnBrk="1" hangingPunct="1">
              <a:lnSpc>
                <a:spcPct val="90000"/>
              </a:lnSpc>
              <a:buFontTx/>
              <a:buAutoNum type="arabicPeriod"/>
            </a:pPr>
            <a:endParaRPr lang="en-US" altLang="en-US" sz="1800" dirty="0" smtClean="0">
              <a:solidFill>
                <a:schemeClr val="accent1"/>
              </a:solidFill>
              <a:latin typeface="Times New Roman" panose="02020603050405020304" pitchFamily="18" charset="0"/>
              <a:cs typeface="Times New Roman" panose="02020603050405020304" pitchFamily="18" charset="0"/>
            </a:endParaRPr>
          </a:p>
          <a:p>
            <a:pPr marL="609600" indent="-609600" eaLnBrk="1" hangingPunct="1">
              <a:lnSpc>
                <a:spcPct val="90000"/>
              </a:lnSpc>
              <a:buFontTx/>
              <a:buAutoNum type="arabicPeriod"/>
            </a:pPr>
            <a:r>
              <a:rPr lang="en-US" altLang="en-US" sz="1800" dirty="0" smtClean="0">
                <a:solidFill>
                  <a:schemeClr val="accent1"/>
                </a:solidFill>
                <a:latin typeface="Times New Roman" panose="02020603050405020304" pitchFamily="18" charset="0"/>
                <a:cs typeface="Times New Roman" panose="02020603050405020304" pitchFamily="18" charset="0"/>
              </a:rPr>
              <a:t>General thoughts (or rules?) for the SANS data analysis</a:t>
            </a:r>
          </a:p>
          <a:p>
            <a:pPr marL="609600" indent="-609600" eaLnBrk="1" hangingPunct="1">
              <a:lnSpc>
                <a:spcPct val="90000"/>
              </a:lnSpc>
              <a:buFontTx/>
              <a:buAutoNum type="arabicPeriod"/>
            </a:pPr>
            <a:endParaRPr lang="en-US" altLang="en-US" sz="1800" dirty="0" smtClean="0">
              <a:solidFill>
                <a:schemeClr val="accent1"/>
              </a:solidFill>
              <a:latin typeface="Times New Roman" panose="02020603050405020304" pitchFamily="18" charset="0"/>
              <a:cs typeface="Times New Roman" panose="02020603050405020304" pitchFamily="18" charset="0"/>
            </a:endParaRPr>
          </a:p>
          <a:p>
            <a:pPr marL="609600" indent="-609600" eaLnBrk="1" hangingPunct="1">
              <a:lnSpc>
                <a:spcPct val="90000"/>
              </a:lnSpc>
              <a:buFontTx/>
              <a:buAutoNum type="arabicPeriod"/>
            </a:pPr>
            <a:r>
              <a:rPr lang="en-US" altLang="en-US" sz="1800" dirty="0" smtClean="0">
                <a:solidFill>
                  <a:schemeClr val="accent1"/>
                </a:solidFill>
                <a:latin typeface="Times New Roman" panose="02020603050405020304" pitchFamily="18" charset="0"/>
                <a:cs typeface="Times New Roman" panose="02020603050405020304" pitchFamily="18" charset="0"/>
              </a:rPr>
              <a:t>1D analysis: Shape independent analysis</a:t>
            </a:r>
          </a:p>
          <a:p>
            <a:pPr marL="609600" indent="-609600" eaLnBrk="1" hangingPunct="1">
              <a:lnSpc>
                <a:spcPct val="90000"/>
              </a:lnSpc>
              <a:buFontTx/>
              <a:buAutoNum type="arabicPeriod"/>
            </a:pPr>
            <a:endParaRPr lang="en-US" altLang="en-US" sz="1800" dirty="0" smtClean="0">
              <a:latin typeface="Times New Roman" panose="02020603050405020304" pitchFamily="18" charset="0"/>
              <a:cs typeface="Times New Roman" panose="02020603050405020304" pitchFamily="18" charset="0"/>
            </a:endParaRPr>
          </a:p>
          <a:p>
            <a:pPr marL="609600" indent="-609600" eaLnBrk="1" hangingPunct="1">
              <a:lnSpc>
                <a:spcPct val="90000"/>
              </a:lnSpc>
              <a:buFontTx/>
              <a:buAutoNum type="arabicPeriod"/>
            </a:pPr>
            <a:r>
              <a:rPr lang="en-US" altLang="en-US" sz="1800" dirty="0">
                <a:latin typeface="Times New Roman" panose="02020603050405020304" pitchFamily="18" charset="0"/>
                <a:cs typeface="Times New Roman" panose="02020603050405020304" pitchFamily="18" charset="0"/>
              </a:rPr>
              <a:t>1D analysis: Shape </a:t>
            </a:r>
            <a:r>
              <a:rPr lang="en-US" altLang="en-US" sz="1800" dirty="0" smtClean="0">
                <a:latin typeface="Times New Roman" panose="02020603050405020304" pitchFamily="18" charset="0"/>
                <a:cs typeface="Times New Roman" panose="02020603050405020304" pitchFamily="18" charset="0"/>
              </a:rPr>
              <a:t>dependent analysis (Form factor: P(Q)</a:t>
            </a:r>
          </a:p>
          <a:p>
            <a:pPr marL="609600" indent="-609600" eaLnBrk="1" hangingPunct="1">
              <a:lnSpc>
                <a:spcPct val="90000"/>
              </a:lnSpc>
              <a:buFontTx/>
              <a:buAutoNum type="arabicPeriod"/>
            </a:pPr>
            <a:endParaRPr lang="en-US" altLang="en-US" sz="1800" dirty="0" smtClean="0">
              <a:latin typeface="Times New Roman" panose="02020603050405020304" pitchFamily="18" charset="0"/>
              <a:cs typeface="Times New Roman" panose="02020603050405020304" pitchFamily="18" charset="0"/>
            </a:endParaRPr>
          </a:p>
          <a:p>
            <a:pPr marL="609600" indent="-609600" eaLnBrk="1" hangingPunct="1">
              <a:lnSpc>
                <a:spcPct val="90000"/>
              </a:lnSpc>
              <a:buFontTx/>
              <a:buAutoNum type="arabicPeriod"/>
            </a:pPr>
            <a:r>
              <a:rPr lang="en-US" altLang="en-US" sz="1800" dirty="0">
                <a:solidFill>
                  <a:schemeClr val="accent1"/>
                </a:solidFill>
                <a:latin typeface="Times New Roman" panose="02020603050405020304" pitchFamily="18" charset="0"/>
                <a:cs typeface="Times New Roman" panose="02020603050405020304" pitchFamily="18" charset="0"/>
              </a:rPr>
              <a:t>1D analysis: Inter-particle </a:t>
            </a:r>
            <a:r>
              <a:rPr lang="en-US" altLang="en-US" sz="1800" dirty="0" smtClean="0">
                <a:solidFill>
                  <a:schemeClr val="accent1"/>
                </a:solidFill>
                <a:latin typeface="Times New Roman" panose="02020603050405020304" pitchFamily="18" charset="0"/>
                <a:cs typeface="Times New Roman" panose="02020603050405020304" pitchFamily="18" charset="0"/>
              </a:rPr>
              <a:t>structure factor, S(Q) – Understand the interaction between particles</a:t>
            </a:r>
          </a:p>
          <a:p>
            <a:pPr marL="609600" indent="-609600" eaLnBrk="1" hangingPunct="1">
              <a:lnSpc>
                <a:spcPct val="90000"/>
              </a:lnSpc>
              <a:buFontTx/>
              <a:buAutoNum type="arabicPeriod"/>
            </a:pPr>
            <a:endParaRPr lang="en-US" altLang="en-US" sz="1800" dirty="0" smtClean="0">
              <a:solidFill>
                <a:schemeClr val="accent1"/>
              </a:solidFill>
              <a:latin typeface="Times New Roman" panose="02020603050405020304" pitchFamily="18" charset="0"/>
              <a:cs typeface="Times New Roman" panose="02020603050405020304" pitchFamily="18" charset="0"/>
            </a:endParaRPr>
          </a:p>
          <a:p>
            <a:pPr marL="609600" indent="-609600" eaLnBrk="1" hangingPunct="1">
              <a:lnSpc>
                <a:spcPct val="90000"/>
              </a:lnSpc>
              <a:buFontTx/>
              <a:buAutoNum type="arabicPeriod"/>
            </a:pPr>
            <a:r>
              <a:rPr lang="en-US" altLang="en-US" sz="1800" dirty="0" smtClean="0">
                <a:solidFill>
                  <a:schemeClr val="accent1"/>
                </a:solidFill>
                <a:latin typeface="Times New Roman" panose="02020603050405020304" pitchFamily="18" charset="0"/>
                <a:cs typeface="Times New Roman" panose="02020603050405020304" pitchFamily="18" charset="0"/>
              </a:rPr>
              <a:t>2D data analysis</a:t>
            </a:r>
          </a:p>
          <a:p>
            <a:pPr marL="609600" indent="-609600" eaLnBrk="1" hangingPunct="1">
              <a:lnSpc>
                <a:spcPct val="90000"/>
              </a:lnSpc>
              <a:buFontTx/>
              <a:buAutoNum type="arabicPeriod"/>
            </a:pPr>
            <a:endParaRPr lang="en-US" altLang="en-US" sz="1800" dirty="0">
              <a:solidFill>
                <a:schemeClr val="accent1"/>
              </a:solidFill>
              <a:latin typeface="Times New Roman" panose="02020603050405020304" pitchFamily="18" charset="0"/>
              <a:cs typeface="Times New Roman" panose="02020603050405020304" pitchFamily="18" charset="0"/>
            </a:endParaRPr>
          </a:p>
          <a:p>
            <a:pPr marL="609600" indent="-609600" eaLnBrk="1" hangingPunct="1">
              <a:lnSpc>
                <a:spcPct val="90000"/>
              </a:lnSpc>
              <a:buFontTx/>
              <a:buAutoNum type="arabicPeriod"/>
            </a:pPr>
            <a:r>
              <a:rPr lang="en-US" altLang="en-US" sz="1800" dirty="0" smtClean="0">
                <a:solidFill>
                  <a:schemeClr val="accent1"/>
                </a:solidFill>
                <a:latin typeface="Times New Roman" panose="02020603050405020304" pitchFamily="18" charset="0"/>
                <a:cs typeface="Times New Roman" panose="02020603050405020304" pitchFamily="18" charset="0"/>
              </a:rPr>
              <a:t>SANS analysis tools</a:t>
            </a:r>
            <a:endParaRPr lang="en-US" altLang="en-US" sz="1800" dirty="0">
              <a:solidFill>
                <a:schemeClr val="accent1"/>
              </a:solidFill>
              <a:latin typeface="Times New Roman" panose="02020603050405020304" pitchFamily="18" charset="0"/>
              <a:cs typeface="Times New Roman" panose="02020603050405020304" pitchFamily="18" charset="0"/>
            </a:endParaRPr>
          </a:p>
          <a:p>
            <a:pPr marL="609600" indent="-609600" eaLnBrk="1" hangingPunct="1">
              <a:lnSpc>
                <a:spcPct val="90000"/>
              </a:lnSpc>
              <a:buFontTx/>
              <a:buAutoNum type="arabicPeriod"/>
            </a:pPr>
            <a:endParaRPr lang="en-US" altLang="en-US" sz="1800" dirty="0" smtClean="0">
              <a:solidFill>
                <a:schemeClr val="accent1"/>
              </a:solidFill>
              <a:latin typeface="Times New Roman" panose="02020603050405020304" pitchFamily="18" charset="0"/>
              <a:cs typeface="Times New Roman" panose="02020603050405020304" pitchFamily="18" charset="0"/>
            </a:endParaRPr>
          </a:p>
          <a:p>
            <a:pPr marL="609600" indent="-609600" eaLnBrk="1" hangingPunct="1">
              <a:lnSpc>
                <a:spcPct val="90000"/>
              </a:lnSpc>
              <a:buFontTx/>
              <a:buAutoNum type="arabicPeriod"/>
            </a:pPr>
            <a:r>
              <a:rPr lang="en-US" altLang="en-US" sz="1800" dirty="0" smtClean="0">
                <a:solidFill>
                  <a:schemeClr val="accent1"/>
                </a:solidFill>
                <a:latin typeface="Times New Roman" panose="02020603050405020304" pitchFamily="18" charset="0"/>
                <a:cs typeface="Times New Roman" panose="02020603050405020304" pitchFamily="18" charset="0"/>
              </a:rPr>
              <a:t>Summary</a:t>
            </a:r>
          </a:p>
        </p:txBody>
      </p:sp>
      <p:sp>
        <p:nvSpPr>
          <p:cNvPr id="4" name="Line 11"/>
          <p:cNvSpPr>
            <a:spLocks noChangeShapeType="1"/>
          </p:cNvSpPr>
          <p:nvPr/>
        </p:nvSpPr>
        <p:spPr bwMode="auto">
          <a:xfrm>
            <a:off x="250825" y="981075"/>
            <a:ext cx="8642350"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5" name="Picture 6" descr="NCN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716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enter for High Resolution Neutron Scattering (CHR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5941" y="107949"/>
            <a:ext cx="2465659" cy="631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35276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76200"/>
            <a:ext cx="8229600" cy="1143000"/>
          </a:xfrm>
        </p:spPr>
        <p:txBody>
          <a:bodyPr/>
          <a:lstStyle/>
          <a:p>
            <a:pPr eaLnBrk="1" hangingPunct="1"/>
            <a:r>
              <a:rPr lang="en-US" altLang="en-US" sz="2400" dirty="0" smtClean="0">
                <a:solidFill>
                  <a:srgbClr val="3333FF"/>
                </a:solidFill>
                <a:latin typeface="Times New Roman" pitchFamily="18" charset="0"/>
              </a:rPr>
              <a:t>Different </a:t>
            </a:r>
            <a:r>
              <a:rPr lang="en-US" altLang="en-US" sz="2400" dirty="0">
                <a:solidFill>
                  <a:srgbClr val="3333FF"/>
                </a:solidFill>
                <a:latin typeface="Times New Roman" pitchFamily="18" charset="0"/>
              </a:rPr>
              <a:t>m</a:t>
            </a:r>
            <a:r>
              <a:rPr lang="en-US" altLang="en-US" sz="2400" dirty="0" smtClean="0">
                <a:solidFill>
                  <a:srgbClr val="3333FF"/>
                </a:solidFill>
                <a:latin typeface="Times New Roman" pitchFamily="18" charset="0"/>
              </a:rPr>
              <a:t>odels in </a:t>
            </a:r>
            <a:r>
              <a:rPr lang="en-US" altLang="en-US" sz="2400" dirty="0" err="1" smtClean="0">
                <a:solidFill>
                  <a:srgbClr val="3333FF"/>
                </a:solidFill>
                <a:latin typeface="Times New Roman" pitchFamily="18" charset="0"/>
              </a:rPr>
              <a:t>SasView</a:t>
            </a:r>
            <a:endParaRPr lang="en-US" altLang="en-US" sz="2400" dirty="0" smtClean="0">
              <a:solidFill>
                <a:srgbClr val="3333FF"/>
              </a:solidFill>
              <a:latin typeface="Times New Roman" pitchFamily="18" charset="0"/>
            </a:endParaRPr>
          </a:p>
        </p:txBody>
      </p:sp>
      <p:sp>
        <p:nvSpPr>
          <p:cNvPr id="4" name="Line 11"/>
          <p:cNvSpPr>
            <a:spLocks noChangeShapeType="1"/>
          </p:cNvSpPr>
          <p:nvPr/>
        </p:nvSpPr>
        <p:spPr bwMode="auto">
          <a:xfrm>
            <a:off x="250825" y="1015910"/>
            <a:ext cx="8642350"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5" name="Picture 6" descr="NCN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716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enter for High Resolution Neutron Scattering (CHR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5941" y="107949"/>
            <a:ext cx="2465659" cy="63182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stretch>
            <a:fillRect/>
          </a:stretch>
        </p:blipFill>
        <p:spPr>
          <a:xfrm>
            <a:off x="0" y="2620433"/>
            <a:ext cx="9144000" cy="2449057"/>
          </a:xfrm>
          <a:prstGeom prst="rect">
            <a:avLst/>
          </a:prstGeom>
        </p:spPr>
      </p:pic>
      <p:pic>
        <p:nvPicPr>
          <p:cNvPr id="8" name="Picture 2" descr="SasView - Small Angle Scattering Analysi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95600" y="1041221"/>
            <a:ext cx="3173046" cy="9144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513711" y="1884012"/>
            <a:ext cx="3720057" cy="369332"/>
          </a:xfrm>
          <a:prstGeom prst="rect">
            <a:avLst/>
          </a:prstGeom>
          <a:noFill/>
        </p:spPr>
        <p:txBody>
          <a:bodyPr wrap="none" rtlCol="0">
            <a:spAutoFit/>
          </a:bodyPr>
          <a:lstStyle/>
          <a:p>
            <a:r>
              <a:rPr lang="en-US" dirty="0"/>
              <a:t>Website: </a:t>
            </a:r>
            <a:r>
              <a:rPr lang="en-US" dirty="0">
                <a:hlinkClick r:id="rId7"/>
              </a:rPr>
              <a:t>https://www.sasview.org</a:t>
            </a:r>
            <a:r>
              <a:rPr lang="en-US" dirty="0" smtClean="0">
                <a:hlinkClick r:id="rId7"/>
              </a:rPr>
              <a:t>/</a:t>
            </a:r>
            <a:r>
              <a:rPr lang="en-US" dirty="0" smtClean="0"/>
              <a:t> </a:t>
            </a:r>
            <a:endParaRPr lang="en-US" dirty="0"/>
          </a:p>
        </p:txBody>
      </p:sp>
    </p:spTree>
    <p:extLst>
      <p:ext uri="{BB962C8B-B14F-4D97-AF65-F5344CB8AC3E}">
        <p14:creationId xmlns:p14="http://schemas.microsoft.com/office/powerpoint/2010/main" val="30757365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76200"/>
            <a:ext cx="8229600" cy="1143000"/>
          </a:xfrm>
        </p:spPr>
        <p:txBody>
          <a:bodyPr/>
          <a:lstStyle/>
          <a:p>
            <a:pPr eaLnBrk="1" hangingPunct="1"/>
            <a:r>
              <a:rPr lang="en-US" altLang="en-US" sz="2400" dirty="0" smtClean="0">
                <a:solidFill>
                  <a:srgbClr val="3333FF"/>
                </a:solidFill>
                <a:latin typeface="Times New Roman" pitchFamily="18" charset="0"/>
              </a:rPr>
              <a:t>Cylindrical objects</a:t>
            </a:r>
          </a:p>
        </p:txBody>
      </p:sp>
      <p:sp>
        <p:nvSpPr>
          <p:cNvPr id="4" name="Line 11"/>
          <p:cNvSpPr>
            <a:spLocks noChangeShapeType="1"/>
          </p:cNvSpPr>
          <p:nvPr/>
        </p:nvSpPr>
        <p:spPr bwMode="auto">
          <a:xfrm>
            <a:off x="250825" y="1015910"/>
            <a:ext cx="8642350"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5" name="Picture 6" descr="NCN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716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enter for High Resolution Neutron Scattering (CHR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5941" y="107949"/>
            <a:ext cx="2465659" cy="63182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 name="Rectangle 1"/>
              <p:cNvSpPr/>
              <p:nvPr/>
            </p:nvSpPr>
            <p:spPr>
              <a:xfrm>
                <a:off x="266700" y="5105400"/>
                <a:ext cx="7543800" cy="124611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mtClean="0">
                          <a:latin typeface="Cambria Math" panose="02040503050406030204" pitchFamily="18" charset="0"/>
                        </a:rPr>
                        <m:t>P</m:t>
                      </m:r>
                      <m:d>
                        <m:dPr>
                          <m:ctrlPr>
                            <a:rPr lang="en-US" i="1">
                              <a:latin typeface="Cambria Math" panose="02040503050406030204" pitchFamily="18" charset="0"/>
                            </a:rPr>
                          </m:ctrlPr>
                        </m:dPr>
                        <m:e>
                          <m:r>
                            <a:rPr lang="en-US" i="1">
                              <a:latin typeface="Cambria Math" panose="02040503050406030204" pitchFamily="18" charset="0"/>
                            </a:rPr>
                            <m:t>𝑄</m:t>
                          </m:r>
                        </m:e>
                      </m:d>
                      <m:r>
                        <a:rPr lang="en-US" i="0">
                          <a:latin typeface="Cambria Math" panose="02040503050406030204" pitchFamily="18" charset="0"/>
                        </a:rPr>
                        <m:t>=</m:t>
                      </m:r>
                      <m:r>
                        <a:rPr lang="en-US" i="1">
                          <a:latin typeface="Cambria Math" panose="02040503050406030204" pitchFamily="18" charset="0"/>
                        </a:rPr>
                        <m:t>𝑛</m:t>
                      </m:r>
                      <m:sSup>
                        <m:sSupPr>
                          <m:ctrlPr>
                            <a:rPr lang="en-US" i="1">
                              <a:latin typeface="Cambria Math" panose="02040503050406030204" pitchFamily="18" charset="0"/>
                            </a:rPr>
                          </m:ctrlPr>
                        </m:sSupPr>
                        <m:e>
                          <m:sSup>
                            <m:sSupPr>
                              <m:ctrlPr>
                                <a:rPr lang="en-US" i="1" smtClean="0">
                                  <a:latin typeface="Cambria Math" panose="02040503050406030204" pitchFamily="18" charset="0"/>
                                </a:rPr>
                              </m:ctrlPr>
                            </m:sSupPr>
                            <m:e>
                              <m:r>
                                <a:rPr lang="en-US" b="0" i="1" smtClean="0">
                                  <a:latin typeface="Cambria Math" panose="02040503050406030204" pitchFamily="18" charset="0"/>
                                </a:rPr>
                                <m:t>𝑣</m:t>
                              </m:r>
                            </m:e>
                            <m:sup>
                              <m:r>
                                <a:rPr lang="en-US" b="0" i="1" smtClean="0">
                                  <a:latin typeface="Cambria Math" panose="02040503050406030204" pitchFamily="18" charset="0"/>
                                </a:rPr>
                                <m:t>2</m:t>
                              </m:r>
                            </m:sup>
                          </m:sSup>
                          <m:r>
                            <m:rPr>
                              <m:sty m:val="p"/>
                            </m:rPr>
                            <a:rPr lang="el-GR" i="1">
                              <a:latin typeface="Cambria Math" panose="02040503050406030204" pitchFamily="18" charset="0"/>
                              <a:ea typeface="Cambria Math" panose="02040503050406030204" pitchFamily="18" charset="0"/>
                            </a:rPr>
                            <m:t>Δ</m:t>
                          </m:r>
                          <m:r>
                            <a:rPr lang="el-GR" i="1">
                              <a:latin typeface="Cambria Math" panose="02040503050406030204" pitchFamily="18" charset="0"/>
                              <a:ea typeface="Cambria Math" panose="02040503050406030204" pitchFamily="18" charset="0"/>
                            </a:rPr>
                            <m:t>𝜌</m:t>
                          </m:r>
                        </m:e>
                        <m:sup>
                          <m:r>
                            <a:rPr lang="en-US" i="1">
                              <a:latin typeface="Cambria Math" panose="02040503050406030204" pitchFamily="18" charset="0"/>
                            </a:rPr>
                            <m:t>2</m:t>
                          </m:r>
                        </m:sup>
                      </m:sSup>
                      <m:f>
                        <m:fPr>
                          <m:ctrlPr>
                            <a:rPr lang="en-US" i="1">
                              <a:latin typeface="Cambria Math" panose="02040503050406030204" pitchFamily="18" charset="0"/>
                            </a:rPr>
                          </m:ctrlPr>
                        </m:fPr>
                        <m:num>
                          <m:r>
                            <a:rPr lang="en-US" i="0">
                              <a:latin typeface="Cambria Math" panose="02040503050406030204" pitchFamily="18" charset="0"/>
                            </a:rPr>
                            <m:t>1</m:t>
                          </m:r>
                        </m:num>
                        <m:den>
                          <m:r>
                            <a:rPr lang="en-US" i="0">
                              <a:latin typeface="Cambria Math" panose="02040503050406030204" pitchFamily="18" charset="0"/>
                            </a:rPr>
                            <m:t>2</m:t>
                          </m:r>
                        </m:den>
                      </m:f>
                      <m:nary>
                        <m:naryPr>
                          <m:limLoc m:val="subSup"/>
                          <m:ctrlPr>
                            <a:rPr lang="en-US" i="1">
                              <a:latin typeface="Cambria Math" panose="02040503050406030204" pitchFamily="18" charset="0"/>
                            </a:rPr>
                          </m:ctrlPr>
                        </m:naryPr>
                        <m:sub>
                          <m:r>
                            <a:rPr lang="en-US" i="0">
                              <a:latin typeface="Cambria Math" panose="02040503050406030204" pitchFamily="18" charset="0"/>
                            </a:rPr>
                            <m:t>0</m:t>
                          </m:r>
                        </m:sub>
                        <m:sup>
                          <m:r>
                            <a:rPr lang="en-US" i="1">
                              <a:latin typeface="Cambria Math" panose="02040503050406030204" pitchFamily="18" charset="0"/>
                            </a:rPr>
                            <m:t>𝜋</m:t>
                          </m:r>
                        </m:sup>
                        <m:e>
                          <m:f>
                            <m:fPr>
                              <m:ctrlPr>
                                <a:rPr lang="en-US" i="1">
                                  <a:latin typeface="Cambria Math" panose="02040503050406030204" pitchFamily="18" charset="0"/>
                                </a:rPr>
                              </m:ctrlPr>
                            </m:fPr>
                            <m:num>
                              <m:func>
                                <m:funcPr>
                                  <m:ctrlPr>
                                    <a:rPr lang="en-US" i="1">
                                      <a:latin typeface="Cambria Math" panose="02040503050406030204" pitchFamily="18" charset="0"/>
                                    </a:rPr>
                                  </m:ctrlPr>
                                </m:funcPr>
                                <m:fName>
                                  <m:sSup>
                                    <m:sSupPr>
                                      <m:ctrlPr>
                                        <a:rPr lang="en-US" i="1">
                                          <a:latin typeface="Cambria Math" panose="02040503050406030204" pitchFamily="18" charset="0"/>
                                        </a:rPr>
                                      </m:ctrlPr>
                                    </m:sSupPr>
                                    <m:e>
                                      <m:r>
                                        <m:rPr>
                                          <m:sty m:val="p"/>
                                        </m:rPr>
                                        <a:rPr lang="en-US" i="0">
                                          <a:latin typeface="Cambria Math" panose="02040503050406030204" pitchFamily="18" charset="0"/>
                                        </a:rPr>
                                        <m:t>sin</m:t>
                                      </m:r>
                                    </m:e>
                                    <m:sup>
                                      <m:r>
                                        <a:rPr lang="en-US" i="0">
                                          <a:latin typeface="Cambria Math" panose="02040503050406030204" pitchFamily="18" charset="0"/>
                                        </a:rPr>
                                        <m:t>2</m:t>
                                      </m:r>
                                    </m:sup>
                                  </m:sSup>
                                </m:fName>
                                <m:e>
                                  <m:d>
                                    <m:dPr>
                                      <m:ctrlPr>
                                        <a:rPr lang="en-US" i="1">
                                          <a:latin typeface="Cambria Math" panose="02040503050406030204" pitchFamily="18" charset="0"/>
                                        </a:rPr>
                                      </m:ctrlPr>
                                    </m:dPr>
                                    <m:e>
                                      <m:r>
                                        <a:rPr lang="en-US" i="1">
                                          <a:latin typeface="Cambria Math" panose="02040503050406030204" pitchFamily="18" charset="0"/>
                                        </a:rPr>
                                        <m:t>𝑄</m:t>
                                      </m:r>
                                      <m:f>
                                        <m:fPr>
                                          <m:ctrlPr>
                                            <a:rPr lang="en-US" i="1">
                                              <a:latin typeface="Cambria Math" panose="02040503050406030204" pitchFamily="18" charset="0"/>
                                            </a:rPr>
                                          </m:ctrlPr>
                                        </m:fPr>
                                        <m:num>
                                          <m:r>
                                            <a:rPr lang="en-US" i="1">
                                              <a:latin typeface="Cambria Math" panose="02040503050406030204" pitchFamily="18" charset="0"/>
                                            </a:rPr>
                                            <m:t>𝐿</m:t>
                                          </m:r>
                                        </m:num>
                                        <m:den>
                                          <m:r>
                                            <a:rPr lang="en-US" i="0">
                                              <a:latin typeface="Cambria Math" panose="02040503050406030204" pitchFamily="18" charset="0"/>
                                            </a:rPr>
                                            <m:t>2</m:t>
                                          </m:r>
                                        </m:den>
                                      </m:f>
                                      <m:func>
                                        <m:funcPr>
                                          <m:ctrlPr>
                                            <a:rPr lang="en-US" i="1">
                                              <a:latin typeface="Cambria Math" panose="02040503050406030204" pitchFamily="18" charset="0"/>
                                            </a:rPr>
                                          </m:ctrlPr>
                                        </m:funcPr>
                                        <m:fName>
                                          <m:r>
                                            <m:rPr>
                                              <m:sty m:val="p"/>
                                            </m:rPr>
                                            <a:rPr lang="en-US" i="0">
                                              <a:latin typeface="Cambria Math" panose="02040503050406030204" pitchFamily="18" charset="0"/>
                                            </a:rPr>
                                            <m:t>cos</m:t>
                                          </m:r>
                                        </m:fName>
                                        <m:e>
                                          <m:r>
                                            <a:rPr lang="en-US" i="1">
                                              <a:latin typeface="Cambria Math" panose="02040503050406030204" pitchFamily="18" charset="0"/>
                                            </a:rPr>
                                            <m:t>𝛼</m:t>
                                          </m:r>
                                        </m:e>
                                      </m:func>
                                    </m:e>
                                  </m:d>
                                </m:e>
                              </m:func>
                            </m:num>
                            <m:den>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𝑄</m:t>
                                      </m:r>
                                      <m:func>
                                        <m:funcPr>
                                          <m:ctrlPr>
                                            <a:rPr lang="en-US" i="1">
                                              <a:latin typeface="Cambria Math" panose="02040503050406030204" pitchFamily="18" charset="0"/>
                                            </a:rPr>
                                          </m:ctrlPr>
                                        </m:funcPr>
                                        <m:fName>
                                          <m:f>
                                            <m:fPr>
                                              <m:ctrlPr>
                                                <a:rPr lang="en-US" i="1" smtClean="0">
                                                  <a:latin typeface="Cambria Math" panose="02040503050406030204" pitchFamily="18" charset="0"/>
                                                </a:rPr>
                                              </m:ctrlPr>
                                            </m:fPr>
                                            <m:num>
                                              <m:r>
                                                <a:rPr lang="en-US" b="0" i="1" smtClean="0">
                                                  <a:latin typeface="Cambria Math" panose="02040503050406030204" pitchFamily="18" charset="0"/>
                                                </a:rPr>
                                                <m:t>𝐿</m:t>
                                              </m:r>
                                            </m:num>
                                            <m:den>
                                              <m:r>
                                                <a:rPr lang="en-US" b="0" i="1" smtClean="0">
                                                  <a:latin typeface="Cambria Math" panose="02040503050406030204" pitchFamily="18" charset="0"/>
                                                </a:rPr>
                                                <m:t>2</m:t>
                                              </m:r>
                                            </m:den>
                                          </m:f>
                                          <m:r>
                                            <m:rPr>
                                              <m:sty m:val="p"/>
                                            </m:rPr>
                                            <a:rPr lang="en-US" i="0">
                                              <a:latin typeface="Cambria Math" panose="02040503050406030204" pitchFamily="18" charset="0"/>
                                            </a:rPr>
                                            <m:t>cos</m:t>
                                          </m:r>
                                        </m:fName>
                                        <m:e>
                                          <m:r>
                                            <a:rPr lang="en-US" i="1">
                                              <a:latin typeface="Cambria Math" panose="02040503050406030204" pitchFamily="18" charset="0"/>
                                            </a:rPr>
                                            <m:t>𝛼</m:t>
                                          </m:r>
                                        </m:e>
                                      </m:func>
                                    </m:e>
                                  </m:d>
                                </m:e>
                                <m:sup>
                                  <m:r>
                                    <a:rPr lang="en-US" i="0">
                                      <a:latin typeface="Cambria Math" panose="02040503050406030204" pitchFamily="18" charset="0"/>
                                    </a:rPr>
                                    <m:t>2</m:t>
                                  </m:r>
                                </m:sup>
                              </m:sSup>
                            </m:den>
                          </m:f>
                          <m:f>
                            <m:fPr>
                              <m:ctrlPr>
                                <a:rPr lang="en-US" i="1">
                                  <a:latin typeface="Cambria Math" panose="02040503050406030204" pitchFamily="18" charset="0"/>
                                </a:rPr>
                              </m:ctrlPr>
                            </m:fPr>
                            <m:num>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0">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rPr>
                                            <m:t>𝐽</m:t>
                                          </m:r>
                                        </m:e>
                                        <m:sub>
                                          <m:r>
                                            <a:rPr lang="en-US" i="0">
                                              <a:latin typeface="Cambria Math" panose="02040503050406030204" pitchFamily="18" charset="0"/>
                                            </a:rPr>
                                            <m:t>1</m:t>
                                          </m:r>
                                        </m:sub>
                                      </m:sSub>
                                      <m:d>
                                        <m:dPr>
                                          <m:ctrlPr>
                                            <a:rPr lang="en-US" i="1">
                                              <a:latin typeface="Cambria Math" panose="02040503050406030204" pitchFamily="18" charset="0"/>
                                            </a:rPr>
                                          </m:ctrlPr>
                                        </m:dPr>
                                        <m:e>
                                          <m:r>
                                            <a:rPr lang="en-US" i="1">
                                              <a:latin typeface="Cambria Math" panose="02040503050406030204" pitchFamily="18" charset="0"/>
                                            </a:rPr>
                                            <m:t>𝑄</m:t>
                                          </m:r>
                                          <m:func>
                                            <m:funcPr>
                                              <m:ctrlPr>
                                                <a:rPr lang="en-US" i="1">
                                                  <a:latin typeface="Cambria Math" panose="02040503050406030204" pitchFamily="18" charset="0"/>
                                                </a:rPr>
                                              </m:ctrlPr>
                                            </m:funcPr>
                                            <m:fName>
                                              <m:r>
                                                <m:rPr>
                                                  <m:sty m:val="p"/>
                                                </m:rPr>
                                                <a:rPr lang="en-US" i="0">
                                                  <a:latin typeface="Cambria Math" panose="02040503050406030204" pitchFamily="18" charset="0"/>
                                                </a:rPr>
                                                <m:t>sin</m:t>
                                              </m:r>
                                            </m:fName>
                                            <m:e>
                                              <m:r>
                                                <a:rPr lang="en-US" i="1">
                                                  <a:latin typeface="Cambria Math" panose="02040503050406030204" pitchFamily="18" charset="0"/>
                                                </a:rPr>
                                                <m:t>𝛼</m:t>
                                              </m:r>
                                            </m:e>
                                          </m:func>
                                          <m:f>
                                            <m:fPr>
                                              <m:ctrlPr>
                                                <a:rPr lang="en-US" i="1">
                                                  <a:latin typeface="Cambria Math" panose="02040503050406030204" pitchFamily="18" charset="0"/>
                                                </a:rPr>
                                              </m:ctrlPr>
                                            </m:fPr>
                                            <m:num>
                                              <m:r>
                                                <a:rPr lang="en-US" i="1">
                                                  <a:latin typeface="Cambria Math" panose="02040503050406030204" pitchFamily="18" charset="0"/>
                                                </a:rPr>
                                                <m:t>𝑑</m:t>
                                              </m:r>
                                            </m:num>
                                            <m:den>
                                              <m:r>
                                                <a:rPr lang="en-US" i="0">
                                                  <a:latin typeface="Cambria Math" panose="02040503050406030204" pitchFamily="18" charset="0"/>
                                                </a:rPr>
                                                <m:t>2</m:t>
                                              </m:r>
                                            </m:den>
                                          </m:f>
                                        </m:e>
                                      </m:d>
                                    </m:e>
                                  </m:d>
                                </m:e>
                                <m:sup>
                                  <m:r>
                                    <a:rPr lang="en-US" i="0">
                                      <a:latin typeface="Cambria Math" panose="02040503050406030204" pitchFamily="18" charset="0"/>
                                    </a:rPr>
                                    <m:t>2</m:t>
                                  </m:r>
                                </m:sup>
                              </m:sSup>
                            </m:num>
                            <m:den>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𝑄</m:t>
                                      </m:r>
                                      <m:f>
                                        <m:fPr>
                                          <m:ctrlPr>
                                            <a:rPr lang="en-US" i="1" smtClean="0">
                                              <a:latin typeface="Cambria Math" panose="02040503050406030204" pitchFamily="18" charset="0"/>
                                            </a:rPr>
                                          </m:ctrlPr>
                                        </m:fPr>
                                        <m:num>
                                          <m:r>
                                            <a:rPr lang="en-US" b="0" i="1" smtClean="0">
                                              <a:latin typeface="Cambria Math" panose="02040503050406030204" pitchFamily="18" charset="0"/>
                                            </a:rPr>
                                            <m:t>𝑑</m:t>
                                          </m:r>
                                        </m:num>
                                        <m:den>
                                          <m:r>
                                            <a:rPr lang="en-US" b="0" i="1" smtClean="0">
                                              <a:latin typeface="Cambria Math" panose="02040503050406030204" pitchFamily="18" charset="0"/>
                                            </a:rPr>
                                            <m:t>2</m:t>
                                          </m:r>
                                        </m:den>
                                      </m:f>
                                      <m:func>
                                        <m:funcPr>
                                          <m:ctrlPr>
                                            <a:rPr lang="en-US" i="1">
                                              <a:latin typeface="Cambria Math" panose="02040503050406030204" pitchFamily="18" charset="0"/>
                                            </a:rPr>
                                          </m:ctrlPr>
                                        </m:funcPr>
                                        <m:fName>
                                          <m:r>
                                            <m:rPr>
                                              <m:sty m:val="p"/>
                                            </m:rPr>
                                            <a:rPr lang="en-US" i="0">
                                              <a:latin typeface="Cambria Math" panose="02040503050406030204" pitchFamily="18" charset="0"/>
                                            </a:rPr>
                                            <m:t>sin</m:t>
                                          </m:r>
                                        </m:fName>
                                        <m:e>
                                          <m:r>
                                            <a:rPr lang="en-US" i="1">
                                              <a:latin typeface="Cambria Math" panose="02040503050406030204" pitchFamily="18" charset="0"/>
                                            </a:rPr>
                                            <m:t>𝛼</m:t>
                                          </m:r>
                                        </m:e>
                                      </m:func>
                                    </m:e>
                                  </m:d>
                                </m:e>
                                <m:sup>
                                  <m:r>
                                    <a:rPr lang="en-US" i="0">
                                      <a:latin typeface="Cambria Math" panose="02040503050406030204" pitchFamily="18" charset="0"/>
                                    </a:rPr>
                                    <m:t>2</m:t>
                                  </m:r>
                                </m:sup>
                              </m:sSup>
                            </m:den>
                          </m:f>
                          <m:func>
                            <m:funcPr>
                              <m:ctrlPr>
                                <a:rPr lang="en-US" i="1">
                                  <a:latin typeface="Cambria Math" panose="02040503050406030204" pitchFamily="18" charset="0"/>
                                </a:rPr>
                              </m:ctrlPr>
                            </m:funcPr>
                            <m:fName>
                              <m:r>
                                <m:rPr>
                                  <m:sty m:val="p"/>
                                </m:rPr>
                                <a:rPr lang="en-US" i="0">
                                  <a:latin typeface="Cambria Math" panose="02040503050406030204" pitchFamily="18" charset="0"/>
                                </a:rPr>
                                <m:t>sin</m:t>
                              </m:r>
                            </m:fName>
                            <m:e>
                              <m:r>
                                <a:rPr lang="en-US" i="1">
                                  <a:latin typeface="Cambria Math" panose="02040503050406030204" pitchFamily="18" charset="0"/>
                                </a:rPr>
                                <m:t>𝛼</m:t>
                              </m:r>
                            </m:e>
                          </m:func>
                          <m:r>
                            <a:rPr lang="en-US" i="1">
                              <a:latin typeface="Cambria Math" panose="02040503050406030204" pitchFamily="18" charset="0"/>
                            </a:rPr>
                            <m:t>𝑑</m:t>
                          </m:r>
                          <m:r>
                            <a:rPr lang="en-US" i="1">
                              <a:latin typeface="Cambria Math" panose="02040503050406030204" pitchFamily="18" charset="0"/>
                            </a:rPr>
                            <m:t>𝛼</m:t>
                          </m:r>
                        </m:e>
                      </m:nary>
                    </m:oMath>
                  </m:oMathPara>
                </a14:m>
                <a:endParaRPr lang="en-US" dirty="0"/>
              </a:p>
            </p:txBody>
          </p:sp>
        </mc:Choice>
        <mc:Fallback xmlns="">
          <p:sp>
            <p:nvSpPr>
              <p:cNvPr id="2" name="Rectangle 1"/>
              <p:cNvSpPr>
                <a:spLocks noRot="1" noChangeAspect="1" noMove="1" noResize="1" noEditPoints="1" noAdjustHandles="1" noChangeArrowheads="1" noChangeShapeType="1" noTextEdit="1"/>
              </p:cNvSpPr>
              <p:nvPr/>
            </p:nvSpPr>
            <p:spPr>
              <a:xfrm>
                <a:off x="266700" y="5105400"/>
                <a:ext cx="7543800" cy="1246110"/>
              </a:xfrm>
              <a:prstGeom prst="rect">
                <a:avLst/>
              </a:prstGeom>
              <a:blipFill rotWithShape="0">
                <a:blip r:embed="rId5"/>
                <a:stretch>
                  <a:fillRect/>
                </a:stretch>
              </a:blipFill>
            </p:spPr>
            <p:txBody>
              <a:bodyPr/>
              <a:lstStyle/>
              <a:p>
                <a:r>
                  <a:rPr lang="en-US">
                    <a:noFill/>
                  </a:rPr>
                  <a:t> </a:t>
                </a:r>
              </a:p>
            </p:txBody>
          </p:sp>
        </mc:Fallback>
      </mc:AlternateContent>
      <p:cxnSp>
        <p:nvCxnSpPr>
          <p:cNvPr id="6" name="Straight Arrow Connector 5"/>
          <p:cNvCxnSpPr/>
          <p:nvPr/>
        </p:nvCxnSpPr>
        <p:spPr bwMode="auto">
          <a:xfrm>
            <a:off x="2438400" y="2209800"/>
            <a:ext cx="2514600"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Arrow Connector 8"/>
          <p:cNvCxnSpPr/>
          <p:nvPr/>
        </p:nvCxnSpPr>
        <p:spPr bwMode="auto">
          <a:xfrm flipH="1">
            <a:off x="2133600" y="1447800"/>
            <a:ext cx="1905000" cy="175260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Arrow Connector 10"/>
          <p:cNvCxnSpPr/>
          <p:nvPr/>
        </p:nvCxnSpPr>
        <p:spPr bwMode="auto">
          <a:xfrm flipV="1">
            <a:off x="3201489" y="1156900"/>
            <a:ext cx="0" cy="182880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12" name="TextBox 11"/>
              <p:cNvSpPr txBox="1"/>
              <p:nvPr/>
            </p:nvSpPr>
            <p:spPr>
              <a:xfrm>
                <a:off x="5131527" y="2071300"/>
                <a:ext cx="32573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𝑥</m:t>
                          </m:r>
                        </m:sub>
                      </m:sSub>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5131527" y="2071300"/>
                <a:ext cx="325730" cy="276999"/>
              </a:xfrm>
              <a:prstGeom prst="rect">
                <a:avLst/>
              </a:prstGeom>
              <a:blipFill rotWithShape="0">
                <a:blip r:embed="rId6"/>
                <a:stretch>
                  <a:fillRect l="-22642" r="-1887"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2725536" y="1056501"/>
                <a:ext cx="333360" cy="2989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𝑦</m:t>
                          </m:r>
                        </m:sub>
                      </m:sSub>
                    </m:oMath>
                  </m:oMathPara>
                </a14:m>
                <a:endParaRPr 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2725536" y="1056501"/>
                <a:ext cx="333360" cy="298928"/>
              </a:xfrm>
              <a:prstGeom prst="rect">
                <a:avLst/>
              </a:prstGeom>
              <a:blipFill rotWithShape="0">
                <a:blip r:embed="rId7"/>
                <a:stretch>
                  <a:fillRect l="-21818" r="-5455" b="-224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2161903" y="3124200"/>
                <a:ext cx="31534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𝑧</m:t>
                          </m:r>
                        </m:sub>
                      </m:sSub>
                    </m:oMath>
                  </m:oMathPara>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2161903" y="3124200"/>
                <a:ext cx="315343" cy="276999"/>
              </a:xfrm>
              <a:prstGeom prst="rect">
                <a:avLst/>
              </a:prstGeom>
              <a:blipFill rotWithShape="0">
                <a:blip r:embed="rId8"/>
                <a:stretch>
                  <a:fillRect l="-23529" r="-1961" b="-31111"/>
                </a:stretch>
              </a:blipFill>
            </p:spPr>
            <p:txBody>
              <a:bodyPr/>
              <a:lstStyle/>
              <a:p>
                <a:r>
                  <a:rPr lang="en-US">
                    <a:noFill/>
                  </a:rPr>
                  <a:t> </a:t>
                </a:r>
              </a:p>
            </p:txBody>
          </p:sp>
        </mc:Fallback>
      </mc:AlternateContent>
      <p:pic>
        <p:nvPicPr>
          <p:cNvPr id="16" name="Picture 2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48400" y="1581151"/>
            <a:ext cx="247015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Flowchart: Direct Access Storage 12"/>
          <p:cNvSpPr/>
          <p:nvPr/>
        </p:nvSpPr>
        <p:spPr bwMode="auto">
          <a:xfrm rot="19882780">
            <a:off x="2620558" y="1991432"/>
            <a:ext cx="1264543" cy="304800"/>
          </a:xfrm>
          <a:prstGeom prst="flowChartMagneticDrum">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cxnSp>
        <p:nvCxnSpPr>
          <p:cNvPr id="19" name="Straight Connector 18"/>
          <p:cNvCxnSpPr/>
          <p:nvPr/>
        </p:nvCxnSpPr>
        <p:spPr bwMode="auto">
          <a:xfrm flipV="1">
            <a:off x="2259873" y="1636267"/>
            <a:ext cx="1905000" cy="1083845"/>
          </a:xfrm>
          <a:prstGeom prst="line">
            <a:avLst/>
          </a:prstGeom>
          <a:solidFill>
            <a:schemeClr val="accent1"/>
          </a:solidFill>
          <a:ln w="9525" cap="flat" cmpd="sng" algn="ctr">
            <a:solidFill>
              <a:schemeClr val="tx1"/>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22" name="TextBox 21"/>
              <p:cNvSpPr txBox="1"/>
              <p:nvPr/>
            </p:nvSpPr>
            <p:spPr>
              <a:xfrm>
                <a:off x="3401748" y="1503535"/>
                <a:ext cx="20896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𝛼</m:t>
                      </m:r>
                    </m:oMath>
                  </m:oMathPara>
                </a14:m>
                <a:endParaRPr lang="en-US" dirty="0"/>
              </a:p>
            </p:txBody>
          </p:sp>
        </mc:Choice>
        <mc:Fallback xmlns="">
          <p:sp>
            <p:nvSpPr>
              <p:cNvPr id="22" name="TextBox 21"/>
              <p:cNvSpPr txBox="1">
                <a:spLocks noRot="1" noChangeAspect="1" noMove="1" noResize="1" noEditPoints="1" noAdjustHandles="1" noChangeArrowheads="1" noChangeShapeType="1" noTextEdit="1"/>
              </p:cNvSpPr>
              <p:nvPr/>
            </p:nvSpPr>
            <p:spPr>
              <a:xfrm>
                <a:off x="3401748" y="1503535"/>
                <a:ext cx="208968" cy="276999"/>
              </a:xfrm>
              <a:prstGeom prst="rect">
                <a:avLst/>
              </a:prstGeom>
              <a:blipFill rotWithShape="0">
                <a:blip r:embed="rId11"/>
                <a:stretch>
                  <a:fillRect l="-14706" r="-11765" b="-2222"/>
                </a:stretch>
              </a:blipFill>
            </p:spPr>
            <p:txBody>
              <a:bodyPr/>
              <a:lstStyle/>
              <a:p>
                <a:r>
                  <a:rPr lang="en-US">
                    <a:noFill/>
                  </a:rPr>
                  <a:t> </a:t>
                </a:r>
              </a:p>
            </p:txBody>
          </p:sp>
        </mc:Fallback>
      </mc:AlternateContent>
      <p:sp>
        <p:nvSpPr>
          <p:cNvPr id="23" name="Arc 22"/>
          <p:cNvSpPr/>
          <p:nvPr/>
        </p:nvSpPr>
        <p:spPr bwMode="auto">
          <a:xfrm>
            <a:off x="2946575" y="1717367"/>
            <a:ext cx="626207" cy="476508"/>
          </a:xfrm>
          <a:prstGeom prst="arc">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27052839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7" descr="ChELogo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0"/>
            <a:ext cx="198120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 descr="NCN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716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6" name="Picture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206500"/>
            <a:ext cx="247015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9000" y="1249362"/>
            <a:ext cx="5105400" cy="408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8" name="Rectangle 5"/>
          <p:cNvSpPr>
            <a:spLocks noChangeArrowheads="1"/>
          </p:cNvSpPr>
          <p:nvPr/>
        </p:nvSpPr>
        <p:spPr bwMode="auto">
          <a:xfrm>
            <a:off x="457200" y="252412"/>
            <a:ext cx="8229600" cy="5095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zh-TW" sz="2500" b="1" dirty="0" smtClean="0">
                <a:solidFill>
                  <a:schemeClr val="tx2"/>
                </a:solidFill>
                <a:ea typeface="新細明體" pitchFamily="18" charset="-120"/>
              </a:rPr>
              <a:t>Form </a:t>
            </a:r>
            <a:r>
              <a:rPr lang="en-US" altLang="zh-TW" sz="2500" b="1" dirty="0">
                <a:solidFill>
                  <a:schemeClr val="tx2"/>
                </a:solidFill>
                <a:ea typeface="新細明體" pitchFamily="18" charset="-120"/>
              </a:rPr>
              <a:t>factor: </a:t>
            </a:r>
            <a:r>
              <a:rPr lang="en-US" altLang="zh-TW" sz="2000" b="1" dirty="0" smtClean="0">
                <a:solidFill>
                  <a:schemeClr val="accent2"/>
                </a:solidFill>
                <a:ea typeface="新細明體" pitchFamily="18" charset="-120"/>
              </a:rPr>
              <a:t>Cylinders</a:t>
            </a:r>
            <a:endParaRPr lang="en-US" altLang="zh-TW" sz="2000" b="1" dirty="0">
              <a:solidFill>
                <a:schemeClr val="accent2"/>
              </a:solidFill>
              <a:ea typeface="新細明體" pitchFamily="18" charset="-120"/>
            </a:endParaRPr>
          </a:p>
        </p:txBody>
      </p:sp>
      <p:sp>
        <p:nvSpPr>
          <p:cNvPr id="16389" name="Line 6"/>
          <p:cNvSpPr>
            <a:spLocks noChangeShapeType="1"/>
          </p:cNvSpPr>
          <p:nvPr/>
        </p:nvSpPr>
        <p:spPr bwMode="auto">
          <a:xfrm>
            <a:off x="250825" y="1066800"/>
            <a:ext cx="8642350"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6390" name="Picture 2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600" y="3505200"/>
            <a:ext cx="11430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91" name="Text Box 27"/>
          <p:cNvSpPr txBox="1">
            <a:spLocks noChangeArrowheads="1"/>
          </p:cNvSpPr>
          <p:nvPr/>
        </p:nvSpPr>
        <p:spPr bwMode="auto">
          <a:xfrm>
            <a:off x="288925" y="2474913"/>
            <a:ext cx="2927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a:t>1) QL &lt;&lt; 1 (Guinier region)</a:t>
            </a:r>
          </a:p>
        </p:txBody>
      </p:sp>
      <p:sp>
        <p:nvSpPr>
          <p:cNvPr id="16392" name="Text Box 28"/>
          <p:cNvSpPr txBox="1">
            <a:spLocks noChangeArrowheads="1"/>
          </p:cNvSpPr>
          <p:nvPr/>
        </p:nvSpPr>
        <p:spPr bwMode="auto">
          <a:xfrm>
            <a:off x="304800" y="4495800"/>
            <a:ext cx="2381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a:t>2) QL &gt;&gt; 1 &amp; Qd &lt;&lt; 1</a:t>
            </a:r>
          </a:p>
        </p:txBody>
      </p:sp>
      <p:graphicFrame>
        <p:nvGraphicFramePr>
          <p:cNvPr id="16393" name="Object 38"/>
          <p:cNvGraphicFramePr>
            <a:graphicFrameLocks noGrp="1" noChangeAspect="1"/>
          </p:cNvGraphicFramePr>
          <p:nvPr>
            <p:ph sz="half" idx="1"/>
          </p:nvPr>
        </p:nvGraphicFramePr>
        <p:xfrm>
          <a:off x="914400" y="4843463"/>
          <a:ext cx="2743200" cy="681037"/>
        </p:xfrm>
        <a:graphic>
          <a:graphicData uri="http://schemas.openxmlformats.org/presentationml/2006/ole">
            <mc:AlternateContent xmlns:mc="http://schemas.openxmlformats.org/markup-compatibility/2006">
              <mc:Choice xmlns:v="urn:schemas-microsoft-com:vml" Requires="v">
                <p:oleObj spid="_x0000_s129164" name="Equation" r:id="rId8" imgW="1689100" imgH="419100" progId="Equation.3">
                  <p:embed/>
                </p:oleObj>
              </mc:Choice>
              <mc:Fallback>
                <p:oleObj name="Equation" r:id="rId8" imgW="1689100" imgH="4191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4400" y="4843463"/>
                        <a:ext cx="2743200" cy="681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394" name="Object 35"/>
          <p:cNvGraphicFramePr>
            <a:graphicFrameLocks noGrp="1" noChangeAspect="1"/>
          </p:cNvGraphicFramePr>
          <p:nvPr>
            <p:ph sz="quarter" idx="3"/>
          </p:nvPr>
        </p:nvGraphicFramePr>
        <p:xfrm>
          <a:off x="838200" y="2874963"/>
          <a:ext cx="2209800" cy="566737"/>
        </p:xfrm>
        <a:graphic>
          <a:graphicData uri="http://schemas.openxmlformats.org/presentationml/2006/ole">
            <mc:AlternateContent xmlns:mc="http://schemas.openxmlformats.org/markup-compatibility/2006">
              <mc:Choice xmlns:v="urn:schemas-microsoft-com:vml" Requires="v">
                <p:oleObj spid="_x0000_s129165" name="Equation" r:id="rId10" imgW="1536033" imgH="393529" progId="Equation.3">
                  <p:embed/>
                </p:oleObj>
              </mc:Choice>
              <mc:Fallback>
                <p:oleObj name="Equation" r:id="rId10" imgW="1536033" imgH="393529"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38200" y="2874963"/>
                        <a:ext cx="2209800" cy="566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395" name="Text Box 43"/>
          <p:cNvSpPr txBox="1">
            <a:spLocks noChangeArrowheads="1"/>
          </p:cNvSpPr>
          <p:nvPr/>
        </p:nvSpPr>
        <p:spPr bwMode="auto">
          <a:xfrm>
            <a:off x="365125" y="5599113"/>
            <a:ext cx="1276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a:t>3) Qd &gt;&gt; 1</a:t>
            </a:r>
          </a:p>
        </p:txBody>
      </p:sp>
      <p:graphicFrame>
        <p:nvGraphicFramePr>
          <p:cNvPr id="16396" name="Object 44"/>
          <p:cNvGraphicFramePr>
            <a:graphicFrameLocks noGrp="1" noChangeAspect="1"/>
          </p:cNvGraphicFramePr>
          <p:nvPr>
            <p:ph sz="quarter" idx="2"/>
          </p:nvPr>
        </p:nvGraphicFramePr>
        <p:xfrm>
          <a:off x="838200" y="5981700"/>
          <a:ext cx="1635125" cy="609600"/>
        </p:xfrm>
        <a:graphic>
          <a:graphicData uri="http://schemas.openxmlformats.org/presentationml/2006/ole">
            <mc:AlternateContent xmlns:mc="http://schemas.openxmlformats.org/markup-compatibility/2006">
              <mc:Choice xmlns:v="urn:schemas-microsoft-com:vml" Requires="v">
                <p:oleObj spid="_x0000_s129166" name="Equation" r:id="rId12" imgW="1193800" imgH="444500" progId="Equation.3">
                  <p:embed/>
                </p:oleObj>
              </mc:Choice>
              <mc:Fallback>
                <p:oleObj name="Equation" r:id="rId12" imgW="1193800" imgH="4445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38200" y="5981700"/>
                        <a:ext cx="1635125"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397" name="Text Box 47"/>
          <p:cNvSpPr txBox="1">
            <a:spLocks noChangeArrowheads="1"/>
          </p:cNvSpPr>
          <p:nvPr/>
        </p:nvSpPr>
        <p:spPr bwMode="auto">
          <a:xfrm>
            <a:off x="2955925" y="6208713"/>
            <a:ext cx="24653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a:t>(Porod law: Q</a:t>
            </a:r>
            <a:r>
              <a:rPr lang="en-US" altLang="en-US" sz="1800" baseline="30000"/>
              <a:t>-4</a:t>
            </a:r>
            <a:r>
              <a:rPr lang="en-US" altLang="en-US" sz="1800"/>
              <a:t> decay)</a:t>
            </a:r>
          </a:p>
        </p:txBody>
      </p:sp>
      <p:sp>
        <p:nvSpPr>
          <p:cNvPr id="16398" name="Text Box 48"/>
          <p:cNvSpPr txBox="1">
            <a:spLocks noChangeArrowheads="1"/>
          </p:cNvSpPr>
          <p:nvPr/>
        </p:nvSpPr>
        <p:spPr bwMode="auto">
          <a:xfrm>
            <a:off x="4556125" y="5294313"/>
            <a:ext cx="3409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dirty="0"/>
              <a:t>View graph from Charles Glinka</a:t>
            </a:r>
          </a:p>
        </p:txBody>
      </p:sp>
      <p:sp>
        <p:nvSpPr>
          <p:cNvPr id="16399" name="Rectangle 49"/>
          <p:cNvSpPr>
            <a:spLocks noChangeArrowheads="1"/>
          </p:cNvSpPr>
          <p:nvPr/>
        </p:nvSpPr>
        <p:spPr bwMode="auto">
          <a:xfrm>
            <a:off x="4114800" y="5638800"/>
            <a:ext cx="49085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200">
                <a:solidFill>
                  <a:schemeClr val="accent2"/>
                </a:solidFill>
              </a:rPr>
              <a:t>http://www.ncnr.nist.gov/programs/sans/pdf/SANS_dilute_particles.pdf</a:t>
            </a:r>
          </a:p>
        </p:txBody>
      </p:sp>
    </p:spTree>
    <p:extLst>
      <p:ext uri="{BB962C8B-B14F-4D97-AF65-F5344CB8AC3E}">
        <p14:creationId xmlns:p14="http://schemas.microsoft.com/office/powerpoint/2010/main" val="23199561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6" name="Picture 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914400"/>
            <a:ext cx="4200525" cy="185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391" name="Text Box 27"/>
          <p:cNvSpPr txBox="1">
            <a:spLocks noChangeArrowheads="1"/>
          </p:cNvSpPr>
          <p:nvPr/>
        </p:nvSpPr>
        <p:spPr bwMode="auto">
          <a:xfrm>
            <a:off x="288925" y="2474913"/>
            <a:ext cx="299312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dirty="0"/>
              <a:t>1) </a:t>
            </a:r>
            <a:r>
              <a:rPr lang="en-US" altLang="en-US" sz="1800" dirty="0" smtClean="0"/>
              <a:t>QD </a:t>
            </a:r>
            <a:r>
              <a:rPr lang="en-US" altLang="en-US" sz="1800" dirty="0"/>
              <a:t>&lt;&lt; 1 (</a:t>
            </a:r>
            <a:r>
              <a:rPr lang="en-US" altLang="en-US" sz="1800" dirty="0" err="1"/>
              <a:t>Guinier</a:t>
            </a:r>
            <a:r>
              <a:rPr lang="en-US" altLang="en-US" sz="1800" dirty="0"/>
              <a:t> region)</a:t>
            </a:r>
          </a:p>
        </p:txBody>
      </p:sp>
      <p:sp>
        <p:nvSpPr>
          <p:cNvPr id="16392" name="Text Box 28"/>
          <p:cNvSpPr txBox="1">
            <a:spLocks noChangeArrowheads="1"/>
          </p:cNvSpPr>
          <p:nvPr/>
        </p:nvSpPr>
        <p:spPr bwMode="auto">
          <a:xfrm>
            <a:off x="304800" y="4495800"/>
            <a:ext cx="2381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a:t>2) QL &gt;&gt; 1 &amp; Qd &lt;&lt; 1</a:t>
            </a:r>
          </a:p>
        </p:txBody>
      </p:sp>
      <p:graphicFrame>
        <p:nvGraphicFramePr>
          <p:cNvPr id="16393" name="Object 38"/>
          <p:cNvGraphicFramePr>
            <a:graphicFrameLocks noGrp="1" noChangeAspect="1"/>
          </p:cNvGraphicFramePr>
          <p:nvPr>
            <p:ph sz="half" idx="1"/>
            <p:extLst/>
          </p:nvPr>
        </p:nvGraphicFramePr>
        <p:xfrm>
          <a:off x="942975" y="4872038"/>
          <a:ext cx="2684463" cy="623887"/>
        </p:xfrm>
        <a:graphic>
          <a:graphicData uri="http://schemas.openxmlformats.org/presentationml/2006/ole">
            <mc:AlternateContent xmlns:mc="http://schemas.openxmlformats.org/markup-compatibility/2006">
              <mc:Choice xmlns:v="urn:schemas-microsoft-com:vml" Requires="v">
                <p:oleObj spid="_x0000_s130188" name="Equation" r:id="rId4" imgW="1803240" imgH="419040" progId="Equation.3">
                  <p:embed/>
                </p:oleObj>
              </mc:Choice>
              <mc:Fallback>
                <p:oleObj name="Equation" r:id="rId4" imgW="1803240" imgH="419040" progId="Equation.3">
                  <p:embed/>
                  <p:pic>
                    <p:nvPicPr>
                      <p:cNvPr id="0" name=""/>
                      <p:cNvPicPr>
                        <a:picLocks noChangeAspect="1" noChangeArrowheads="1"/>
                      </p:cNvPicPr>
                      <p:nvPr/>
                    </p:nvPicPr>
                    <p:blipFill>
                      <a:blip r:embed="rId5"/>
                      <a:srcRect/>
                      <a:stretch>
                        <a:fillRect/>
                      </a:stretch>
                    </p:blipFill>
                    <p:spPr bwMode="auto">
                      <a:xfrm>
                        <a:off x="942975" y="4872038"/>
                        <a:ext cx="2684463" cy="623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394" name="Object 35"/>
          <p:cNvGraphicFramePr>
            <a:graphicFrameLocks noGrp="1" noChangeAspect="1"/>
          </p:cNvGraphicFramePr>
          <p:nvPr>
            <p:ph sz="quarter" idx="3"/>
          </p:nvPr>
        </p:nvGraphicFramePr>
        <p:xfrm>
          <a:off x="838200" y="2874963"/>
          <a:ext cx="2209800" cy="566737"/>
        </p:xfrm>
        <a:graphic>
          <a:graphicData uri="http://schemas.openxmlformats.org/presentationml/2006/ole">
            <mc:AlternateContent xmlns:mc="http://schemas.openxmlformats.org/markup-compatibility/2006">
              <mc:Choice xmlns:v="urn:schemas-microsoft-com:vml" Requires="v">
                <p:oleObj spid="_x0000_s130189" name="Equation" r:id="rId6" imgW="1536033" imgH="393529" progId="Equation.3">
                  <p:embed/>
                </p:oleObj>
              </mc:Choice>
              <mc:Fallback>
                <p:oleObj name="Equation" r:id="rId6" imgW="1536033" imgH="393529"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 y="2874963"/>
                        <a:ext cx="2209800" cy="566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395" name="Text Box 43"/>
          <p:cNvSpPr txBox="1">
            <a:spLocks noChangeArrowheads="1"/>
          </p:cNvSpPr>
          <p:nvPr/>
        </p:nvSpPr>
        <p:spPr bwMode="auto">
          <a:xfrm>
            <a:off x="365125" y="5599113"/>
            <a:ext cx="1276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a:t>3) Qd &gt;&gt; 1</a:t>
            </a:r>
          </a:p>
        </p:txBody>
      </p:sp>
      <p:graphicFrame>
        <p:nvGraphicFramePr>
          <p:cNvPr id="16396" name="Object 44"/>
          <p:cNvGraphicFramePr>
            <a:graphicFrameLocks noGrp="1" noChangeAspect="1"/>
          </p:cNvGraphicFramePr>
          <p:nvPr>
            <p:ph sz="quarter" idx="2"/>
            <p:extLst/>
          </p:nvPr>
        </p:nvGraphicFramePr>
        <p:xfrm>
          <a:off x="881063" y="6019800"/>
          <a:ext cx="1549400" cy="531813"/>
        </p:xfrm>
        <a:graphic>
          <a:graphicData uri="http://schemas.openxmlformats.org/presentationml/2006/ole">
            <mc:AlternateContent xmlns:mc="http://schemas.openxmlformats.org/markup-compatibility/2006">
              <mc:Choice xmlns:v="urn:schemas-microsoft-com:vml" Requires="v">
                <p:oleObj spid="_x0000_s130190" name="Equation" r:id="rId8" imgW="1295280" imgH="444240" progId="Equation.3">
                  <p:embed/>
                </p:oleObj>
              </mc:Choice>
              <mc:Fallback>
                <p:oleObj name="Equation" r:id="rId8" imgW="1295280" imgH="444240" progId="Equation.3">
                  <p:embed/>
                  <p:pic>
                    <p:nvPicPr>
                      <p:cNvPr id="0" name=""/>
                      <p:cNvPicPr>
                        <a:picLocks noChangeAspect="1" noChangeArrowheads="1"/>
                      </p:cNvPicPr>
                      <p:nvPr/>
                    </p:nvPicPr>
                    <p:blipFill>
                      <a:blip r:embed="rId9"/>
                      <a:srcRect/>
                      <a:stretch>
                        <a:fillRect/>
                      </a:stretch>
                    </p:blipFill>
                    <p:spPr bwMode="auto">
                      <a:xfrm>
                        <a:off x="881063" y="6019800"/>
                        <a:ext cx="1549400"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397" name="Text Box 47"/>
          <p:cNvSpPr txBox="1">
            <a:spLocks noChangeArrowheads="1"/>
          </p:cNvSpPr>
          <p:nvPr/>
        </p:nvSpPr>
        <p:spPr bwMode="auto">
          <a:xfrm>
            <a:off x="2955925" y="6208713"/>
            <a:ext cx="24653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a:t>(Porod law: Q</a:t>
            </a:r>
            <a:r>
              <a:rPr lang="en-US" altLang="en-US" sz="1800" baseline="30000"/>
              <a:t>-4</a:t>
            </a:r>
            <a:r>
              <a:rPr lang="en-US" altLang="en-US" sz="1800"/>
              <a:t> decay)</a:t>
            </a:r>
          </a:p>
        </p:txBody>
      </p:sp>
      <p:sp>
        <p:nvSpPr>
          <p:cNvPr id="16398" name="Text Box 48"/>
          <p:cNvSpPr txBox="1">
            <a:spLocks noChangeArrowheads="1"/>
          </p:cNvSpPr>
          <p:nvPr/>
        </p:nvSpPr>
        <p:spPr bwMode="auto">
          <a:xfrm>
            <a:off x="4556125" y="5294313"/>
            <a:ext cx="3409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a:t>View graph from Charles Glinka</a:t>
            </a:r>
          </a:p>
        </p:txBody>
      </p:sp>
      <p:sp>
        <p:nvSpPr>
          <p:cNvPr id="16399" name="Rectangle 49"/>
          <p:cNvSpPr>
            <a:spLocks noChangeArrowheads="1"/>
          </p:cNvSpPr>
          <p:nvPr/>
        </p:nvSpPr>
        <p:spPr bwMode="auto">
          <a:xfrm>
            <a:off x="4114800" y="5638800"/>
            <a:ext cx="49085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200" dirty="0">
                <a:solidFill>
                  <a:schemeClr val="accent2"/>
                </a:solidFill>
              </a:rPr>
              <a:t>http://www.ncnr.nist.gov/programs/sans/pdf/SANS_dilute_particles.pdf</a:t>
            </a:r>
          </a:p>
        </p:txBody>
      </p:sp>
      <p:pic>
        <p:nvPicPr>
          <p:cNvPr id="71745" name="Picture 6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88619" y="1917199"/>
            <a:ext cx="4662487" cy="3176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7" name="Picture 6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50410" y="1295400"/>
            <a:ext cx="487680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2" name="TextBox 1"/>
              <p:cNvSpPr txBox="1"/>
              <p:nvPr/>
            </p:nvSpPr>
            <p:spPr>
              <a:xfrm>
                <a:off x="1058297" y="3581400"/>
                <a:ext cx="1627753" cy="64812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a:rPr>
                            <m:t>𝑅</m:t>
                          </m:r>
                        </m:e>
                        <m:sub>
                          <m:r>
                            <a:rPr lang="en-US" i="1">
                              <a:latin typeface="Cambria Math"/>
                            </a:rPr>
                            <m:t>𝐺</m:t>
                          </m:r>
                        </m:sub>
                        <m:sup>
                          <m:r>
                            <a:rPr lang="en-US" i="1">
                              <a:latin typeface="Cambria Math"/>
                            </a:rPr>
                            <m:t>2</m:t>
                          </m:r>
                        </m:sup>
                      </m:sSubSup>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a:rPr>
                                <m:t>𝑡</m:t>
                              </m:r>
                            </m:e>
                            <m:sup>
                              <m:r>
                                <a:rPr lang="en-US" b="0" i="1" smtClean="0">
                                  <a:latin typeface="Cambria Math"/>
                                </a:rPr>
                                <m:t>2</m:t>
                              </m:r>
                            </m:sup>
                          </m:sSup>
                        </m:num>
                        <m:den>
                          <m:r>
                            <a:rPr lang="en-US" b="0" i="1" smtClean="0">
                              <a:latin typeface="Cambria Math"/>
                            </a:rPr>
                            <m:t>12</m:t>
                          </m:r>
                        </m:den>
                      </m:f>
                      <m:r>
                        <a:rPr lang="en-US" b="0" i="1" smtClean="0">
                          <a:latin typeface="Cambria Math"/>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a:rPr>
                                <m:t>𝐷</m:t>
                              </m:r>
                            </m:e>
                            <m:sup>
                              <m:r>
                                <a:rPr lang="en-US" b="0" i="1" smtClean="0">
                                  <a:latin typeface="Cambria Math"/>
                                </a:rPr>
                                <m:t>2</m:t>
                              </m:r>
                            </m:sup>
                          </m:sSup>
                        </m:num>
                        <m:den>
                          <m:r>
                            <a:rPr lang="en-US" b="0" i="1" smtClean="0">
                              <a:latin typeface="Cambria Math"/>
                            </a:rPr>
                            <m:t>8</m:t>
                          </m:r>
                        </m:den>
                      </m:f>
                    </m:oMath>
                  </m:oMathPara>
                </a14:m>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1058297" y="3581400"/>
                <a:ext cx="1627753" cy="648126"/>
              </a:xfrm>
              <a:prstGeom prst="rect">
                <a:avLst/>
              </a:prstGeom>
              <a:blipFill rotWithShape="1">
                <a:blip r:embed="rId12"/>
                <a:stretch>
                  <a:fillRect/>
                </a:stretch>
              </a:blipFill>
            </p:spPr>
            <p:txBody>
              <a:bodyPr/>
              <a:lstStyle/>
              <a:p>
                <a:r>
                  <a:rPr lang="en-US">
                    <a:noFill/>
                  </a:rPr>
                  <a:t> </a:t>
                </a:r>
              </a:p>
            </p:txBody>
          </p:sp>
        </mc:Fallback>
      </mc:AlternateContent>
      <p:pic>
        <p:nvPicPr>
          <p:cNvPr id="17" name="Picture 7" descr="ChELogo0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162800" y="0"/>
            <a:ext cx="198120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6" descr="NCN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3716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5"/>
          <p:cNvSpPr>
            <a:spLocks noChangeArrowheads="1"/>
          </p:cNvSpPr>
          <p:nvPr/>
        </p:nvSpPr>
        <p:spPr bwMode="auto">
          <a:xfrm>
            <a:off x="457200" y="252412"/>
            <a:ext cx="8229600" cy="5095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zh-TW" sz="2500" b="1" dirty="0" smtClean="0">
                <a:solidFill>
                  <a:schemeClr val="tx2"/>
                </a:solidFill>
                <a:ea typeface="新細明體" pitchFamily="18" charset="-120"/>
              </a:rPr>
              <a:t>Form </a:t>
            </a:r>
            <a:r>
              <a:rPr lang="en-US" altLang="zh-TW" sz="2500" b="1" dirty="0">
                <a:solidFill>
                  <a:schemeClr val="tx2"/>
                </a:solidFill>
                <a:ea typeface="新細明體" pitchFamily="18" charset="-120"/>
              </a:rPr>
              <a:t>factor: </a:t>
            </a:r>
            <a:r>
              <a:rPr lang="en-US" altLang="zh-TW" sz="2000" b="1" dirty="0" smtClean="0">
                <a:solidFill>
                  <a:schemeClr val="accent2"/>
                </a:solidFill>
                <a:ea typeface="新細明體" pitchFamily="18" charset="-120"/>
              </a:rPr>
              <a:t>Disks</a:t>
            </a:r>
            <a:endParaRPr lang="en-US" altLang="zh-TW" sz="2000" b="1" dirty="0">
              <a:solidFill>
                <a:schemeClr val="accent2"/>
              </a:solidFill>
              <a:ea typeface="新細明體" pitchFamily="18" charset="-120"/>
            </a:endParaRPr>
          </a:p>
        </p:txBody>
      </p:sp>
      <p:sp>
        <p:nvSpPr>
          <p:cNvPr id="20" name="Line 6"/>
          <p:cNvSpPr>
            <a:spLocks noChangeShapeType="1"/>
          </p:cNvSpPr>
          <p:nvPr/>
        </p:nvSpPr>
        <p:spPr bwMode="auto">
          <a:xfrm>
            <a:off x="250825" y="1066800"/>
            <a:ext cx="8642350"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9444715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76200"/>
            <a:ext cx="8229600" cy="1143000"/>
          </a:xfrm>
        </p:spPr>
        <p:txBody>
          <a:bodyPr/>
          <a:lstStyle/>
          <a:p>
            <a:pPr eaLnBrk="1" hangingPunct="1"/>
            <a:r>
              <a:rPr lang="en-US" altLang="en-US" sz="2400" dirty="0" smtClean="0">
                <a:solidFill>
                  <a:srgbClr val="3333FF"/>
                </a:solidFill>
                <a:latin typeface="Times New Roman" pitchFamily="18" charset="0"/>
              </a:rPr>
              <a:t>Vesical objects</a:t>
            </a:r>
          </a:p>
        </p:txBody>
      </p:sp>
      <p:sp>
        <p:nvSpPr>
          <p:cNvPr id="4" name="Line 11"/>
          <p:cNvSpPr>
            <a:spLocks noChangeShapeType="1"/>
          </p:cNvSpPr>
          <p:nvPr/>
        </p:nvSpPr>
        <p:spPr bwMode="auto">
          <a:xfrm>
            <a:off x="250825" y="1015910"/>
            <a:ext cx="8642350"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5" name="Picture 6" descr="NCN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716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enter for High Resolution Neutron Scattering (CHR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5941" y="107949"/>
            <a:ext cx="2465659" cy="631825"/>
          </a:xfrm>
          <a:prstGeom prst="rect">
            <a:avLst/>
          </a:prstGeom>
          <a:noFill/>
          <a:extLst>
            <a:ext uri="{909E8E84-426E-40DD-AFC4-6F175D3DCCD1}">
              <a14:hiddenFill xmlns:a14="http://schemas.microsoft.com/office/drawing/2010/main">
                <a:solidFill>
                  <a:srgbClr val="FFFFFF"/>
                </a:solidFill>
              </a14:hiddenFill>
            </a:ext>
          </a:extLst>
        </p:spPr>
      </p:pic>
      <p:pic>
        <p:nvPicPr>
          <p:cNvPr id="131074" name="Picture 2" descr="https://upload.wikimedia.org/wikipedia/commons/thumb/0/01/Liposome_scheme-en.svg/1280px-Liposome_scheme-en.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2107" y="1402060"/>
            <a:ext cx="2543629" cy="180041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74559" y="1100260"/>
            <a:ext cx="4572000" cy="276999"/>
          </a:xfrm>
          <a:prstGeom prst="rect">
            <a:avLst/>
          </a:prstGeom>
        </p:spPr>
        <p:txBody>
          <a:bodyPr>
            <a:spAutoFit/>
          </a:bodyPr>
          <a:lstStyle/>
          <a:p>
            <a:r>
              <a:rPr lang="en-US" sz="1200" dirty="0"/>
              <a:t>https://en.wikipedia.org/wiki/Vesicle_(biology_and_chemistry)</a:t>
            </a:r>
          </a:p>
        </p:txBody>
      </p:sp>
      <p:sp>
        <p:nvSpPr>
          <p:cNvPr id="6" name="TextBox 5"/>
          <p:cNvSpPr txBox="1"/>
          <p:nvPr/>
        </p:nvSpPr>
        <p:spPr>
          <a:xfrm>
            <a:off x="1447800" y="6179012"/>
            <a:ext cx="1806905" cy="646331"/>
          </a:xfrm>
          <a:prstGeom prst="rect">
            <a:avLst/>
          </a:prstGeom>
          <a:noFill/>
        </p:spPr>
        <p:txBody>
          <a:bodyPr wrap="none" rtlCol="0">
            <a:spAutoFit/>
          </a:bodyPr>
          <a:lstStyle/>
          <a:p>
            <a:r>
              <a:rPr lang="en-US" dirty="0" smtClean="0"/>
              <a:t>R=50nm</a:t>
            </a:r>
          </a:p>
          <a:p>
            <a:r>
              <a:rPr lang="en-US" dirty="0" smtClean="0"/>
              <a:t>Thickness=5nm</a:t>
            </a:r>
            <a:endParaRPr lang="en-US" dirty="0"/>
          </a:p>
        </p:txBody>
      </p:sp>
      <p:pic>
        <p:nvPicPr>
          <p:cNvPr id="8" name="Picture 7"/>
          <p:cNvPicPr>
            <a:picLocks noChangeAspect="1"/>
          </p:cNvPicPr>
          <p:nvPr/>
        </p:nvPicPr>
        <p:blipFill>
          <a:blip r:embed="rId6"/>
          <a:stretch>
            <a:fillRect/>
          </a:stretch>
        </p:blipFill>
        <p:spPr>
          <a:xfrm>
            <a:off x="381000" y="3675690"/>
            <a:ext cx="3795635" cy="2572710"/>
          </a:xfrm>
          <a:prstGeom prst="rect">
            <a:avLst/>
          </a:prstGeom>
        </p:spPr>
      </p:pic>
      <p:pic>
        <p:nvPicPr>
          <p:cNvPr id="9" name="Picture 8"/>
          <p:cNvPicPr>
            <a:picLocks noChangeAspect="1"/>
          </p:cNvPicPr>
          <p:nvPr/>
        </p:nvPicPr>
        <p:blipFill>
          <a:blip r:embed="rId7"/>
          <a:stretch>
            <a:fillRect/>
          </a:stretch>
        </p:blipFill>
        <p:spPr>
          <a:xfrm>
            <a:off x="4565378" y="3575392"/>
            <a:ext cx="3921125" cy="2657768"/>
          </a:xfrm>
          <a:prstGeom prst="rect">
            <a:avLst/>
          </a:prstGeom>
        </p:spPr>
      </p:pic>
      <p:sp>
        <p:nvSpPr>
          <p:cNvPr id="12" name="TextBox 11"/>
          <p:cNvSpPr txBox="1"/>
          <p:nvPr/>
        </p:nvSpPr>
        <p:spPr>
          <a:xfrm>
            <a:off x="5486400" y="6181068"/>
            <a:ext cx="1806905" cy="646331"/>
          </a:xfrm>
          <a:prstGeom prst="rect">
            <a:avLst/>
          </a:prstGeom>
          <a:noFill/>
        </p:spPr>
        <p:txBody>
          <a:bodyPr wrap="none" rtlCol="0">
            <a:spAutoFit/>
          </a:bodyPr>
          <a:lstStyle/>
          <a:p>
            <a:r>
              <a:rPr lang="en-US" dirty="0" smtClean="0"/>
              <a:t>R=50nm</a:t>
            </a:r>
          </a:p>
          <a:p>
            <a:r>
              <a:rPr lang="en-US" dirty="0" smtClean="0"/>
              <a:t>Thickness=2nm</a:t>
            </a:r>
            <a:endParaRPr lang="en-US" dirty="0"/>
          </a:p>
        </p:txBody>
      </p:sp>
      <p:pic>
        <p:nvPicPr>
          <p:cNvPr id="131076" name="Picture 4" descr="../../_images/vesicle_geometry.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52934" y="1095147"/>
            <a:ext cx="1752600" cy="1678546"/>
          </a:xfrm>
          <a:prstGeom prst="rect">
            <a:avLst/>
          </a:prstGeom>
          <a:noFill/>
          <a:extLst>
            <a:ext uri="{909E8E84-426E-40DD-AFC4-6F175D3DCCD1}">
              <a14:hiddenFill xmlns:a14="http://schemas.microsoft.com/office/drawing/2010/main">
                <a:solidFill>
                  <a:srgbClr val="FFFFFF"/>
                </a:solidFill>
              </a14:hiddenFill>
            </a:ext>
          </a:extLst>
        </p:spPr>
      </p:pic>
      <p:sp>
        <p:nvSpPr>
          <p:cNvPr id="10" name="Right Arrow 9"/>
          <p:cNvSpPr/>
          <p:nvPr/>
        </p:nvSpPr>
        <p:spPr bwMode="auto">
          <a:xfrm>
            <a:off x="3729837" y="1815703"/>
            <a:ext cx="678996" cy="343207"/>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pic>
        <p:nvPicPr>
          <p:cNvPr id="11" name="Picture 10"/>
          <p:cNvPicPr>
            <a:picLocks noChangeAspect="1"/>
          </p:cNvPicPr>
          <p:nvPr/>
        </p:nvPicPr>
        <p:blipFill>
          <a:blip r:embed="rId9"/>
          <a:stretch>
            <a:fillRect/>
          </a:stretch>
        </p:blipFill>
        <p:spPr>
          <a:xfrm>
            <a:off x="2752647" y="2773693"/>
            <a:ext cx="6353175" cy="666750"/>
          </a:xfrm>
          <a:prstGeom prst="rect">
            <a:avLst/>
          </a:prstGeom>
        </p:spPr>
      </p:pic>
    </p:spTree>
    <p:extLst>
      <p:ext uri="{BB962C8B-B14F-4D97-AF65-F5344CB8AC3E}">
        <p14:creationId xmlns:p14="http://schemas.microsoft.com/office/powerpoint/2010/main" val="6087866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76200"/>
            <a:ext cx="8229600" cy="1143000"/>
          </a:xfrm>
        </p:spPr>
        <p:txBody>
          <a:bodyPr/>
          <a:lstStyle/>
          <a:p>
            <a:pPr eaLnBrk="1" hangingPunct="1"/>
            <a:r>
              <a:rPr lang="en-US" altLang="en-US" sz="2400" dirty="0">
                <a:solidFill>
                  <a:srgbClr val="3333FF"/>
                </a:solidFill>
                <a:latin typeface="Times New Roman" pitchFamily="18" charset="0"/>
              </a:rPr>
              <a:t>Vesical objects</a:t>
            </a:r>
            <a:endParaRPr lang="en-US" altLang="en-US" sz="2400" dirty="0" smtClean="0">
              <a:solidFill>
                <a:srgbClr val="3333FF"/>
              </a:solidFill>
              <a:latin typeface="Times New Roman" pitchFamily="18" charset="0"/>
            </a:endParaRPr>
          </a:p>
        </p:txBody>
      </p:sp>
      <p:sp>
        <p:nvSpPr>
          <p:cNvPr id="4" name="Line 11"/>
          <p:cNvSpPr>
            <a:spLocks noChangeShapeType="1"/>
          </p:cNvSpPr>
          <p:nvPr/>
        </p:nvSpPr>
        <p:spPr bwMode="auto">
          <a:xfrm>
            <a:off x="250825" y="1015910"/>
            <a:ext cx="8642350"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5" name="Picture 6" descr="NCN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716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enter for High Resolution Neutron Scattering (CHR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5941" y="107949"/>
            <a:ext cx="2465659" cy="6318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330688" y="3822820"/>
            <a:ext cx="1806905" cy="646331"/>
          </a:xfrm>
          <a:prstGeom prst="rect">
            <a:avLst/>
          </a:prstGeom>
          <a:noFill/>
        </p:spPr>
        <p:txBody>
          <a:bodyPr wrap="none" rtlCol="0">
            <a:spAutoFit/>
          </a:bodyPr>
          <a:lstStyle/>
          <a:p>
            <a:r>
              <a:rPr lang="en-US" dirty="0" smtClean="0"/>
              <a:t>R=50nm</a:t>
            </a:r>
          </a:p>
          <a:p>
            <a:r>
              <a:rPr lang="en-US" dirty="0" smtClean="0"/>
              <a:t>Thickness=5nm</a:t>
            </a:r>
            <a:endParaRPr lang="en-US" dirty="0"/>
          </a:p>
        </p:txBody>
      </p:sp>
      <p:pic>
        <p:nvPicPr>
          <p:cNvPr id="8" name="Picture 7"/>
          <p:cNvPicPr>
            <a:picLocks noChangeAspect="1"/>
          </p:cNvPicPr>
          <p:nvPr/>
        </p:nvPicPr>
        <p:blipFill>
          <a:blip r:embed="rId5"/>
          <a:stretch>
            <a:fillRect/>
          </a:stretch>
        </p:blipFill>
        <p:spPr>
          <a:xfrm>
            <a:off x="263888" y="1319498"/>
            <a:ext cx="3795635" cy="2572710"/>
          </a:xfrm>
          <a:prstGeom prst="rect">
            <a:avLst/>
          </a:prstGeom>
        </p:spPr>
      </p:pic>
      <p:pic>
        <p:nvPicPr>
          <p:cNvPr id="9" name="Picture 8"/>
          <p:cNvPicPr>
            <a:picLocks noChangeAspect="1"/>
          </p:cNvPicPr>
          <p:nvPr/>
        </p:nvPicPr>
        <p:blipFill>
          <a:blip r:embed="rId6"/>
          <a:stretch>
            <a:fillRect/>
          </a:stretch>
        </p:blipFill>
        <p:spPr>
          <a:xfrm>
            <a:off x="4448266" y="1219200"/>
            <a:ext cx="3921125" cy="2657768"/>
          </a:xfrm>
          <a:prstGeom prst="rect">
            <a:avLst/>
          </a:prstGeom>
        </p:spPr>
      </p:pic>
      <p:sp>
        <p:nvSpPr>
          <p:cNvPr id="10" name="TextBox 9"/>
          <p:cNvSpPr txBox="1"/>
          <p:nvPr/>
        </p:nvSpPr>
        <p:spPr>
          <a:xfrm>
            <a:off x="5369288" y="3824876"/>
            <a:ext cx="1806905" cy="646331"/>
          </a:xfrm>
          <a:prstGeom prst="rect">
            <a:avLst/>
          </a:prstGeom>
          <a:noFill/>
        </p:spPr>
        <p:txBody>
          <a:bodyPr wrap="none" rtlCol="0">
            <a:spAutoFit/>
          </a:bodyPr>
          <a:lstStyle/>
          <a:p>
            <a:r>
              <a:rPr lang="en-US" dirty="0" smtClean="0"/>
              <a:t>R=50nm</a:t>
            </a:r>
          </a:p>
          <a:p>
            <a:r>
              <a:rPr lang="en-US" dirty="0" smtClean="0"/>
              <a:t>Thickness=2nm</a:t>
            </a:r>
            <a:endParaRPr lang="en-US" dirty="0"/>
          </a:p>
        </p:txBody>
      </p:sp>
      <p:grpSp>
        <p:nvGrpSpPr>
          <p:cNvPr id="17" name="Group 16"/>
          <p:cNvGrpSpPr/>
          <p:nvPr/>
        </p:nvGrpSpPr>
        <p:grpSpPr>
          <a:xfrm>
            <a:off x="836963" y="1524000"/>
            <a:ext cx="5259037" cy="3569732"/>
            <a:chOff x="836963" y="1524000"/>
            <a:chExt cx="5259037" cy="3569732"/>
          </a:xfrm>
        </p:grpSpPr>
        <p:sp>
          <p:nvSpPr>
            <p:cNvPr id="2" name="TextBox 1"/>
            <p:cNvSpPr txBox="1"/>
            <p:nvPr/>
          </p:nvSpPr>
          <p:spPr>
            <a:xfrm>
              <a:off x="836963" y="4724400"/>
              <a:ext cx="3108543" cy="369332"/>
            </a:xfrm>
            <a:prstGeom prst="rect">
              <a:avLst/>
            </a:prstGeom>
            <a:noFill/>
          </p:spPr>
          <p:txBody>
            <a:bodyPr wrap="none" rtlCol="0">
              <a:spAutoFit/>
            </a:bodyPr>
            <a:lstStyle/>
            <a:p>
              <a:r>
                <a:rPr lang="en-US" dirty="0" smtClean="0"/>
                <a:t>1. Size of the vesicle (low Q)</a:t>
              </a:r>
              <a:endParaRPr lang="en-US" dirty="0"/>
            </a:p>
          </p:txBody>
        </p:sp>
        <p:sp>
          <p:nvSpPr>
            <p:cNvPr id="3" name="Rounded Rectangle 2"/>
            <p:cNvSpPr/>
            <p:nvPr/>
          </p:nvSpPr>
          <p:spPr bwMode="auto">
            <a:xfrm>
              <a:off x="990600" y="1524000"/>
              <a:ext cx="914400" cy="838200"/>
            </a:xfrm>
            <a:prstGeom prst="roundRect">
              <a:avLst/>
            </a:prstGeom>
            <a:noFill/>
            <a:ln w="25400" cap="flat" cmpd="sng" algn="ctr">
              <a:solidFill>
                <a:srgbClr val="92D05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3" name="Rounded Rectangle 12"/>
            <p:cNvSpPr/>
            <p:nvPr/>
          </p:nvSpPr>
          <p:spPr bwMode="auto">
            <a:xfrm>
              <a:off x="5181600" y="1555003"/>
              <a:ext cx="914400" cy="838200"/>
            </a:xfrm>
            <a:prstGeom prst="roundRect">
              <a:avLst/>
            </a:prstGeom>
            <a:noFill/>
            <a:ln w="25400" cap="flat" cmpd="sng" algn="ctr">
              <a:solidFill>
                <a:srgbClr val="92D05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cxnSp>
          <p:nvCxnSpPr>
            <p:cNvPr id="14" name="Straight Arrow Connector 13"/>
            <p:cNvCxnSpPr/>
            <p:nvPr/>
          </p:nvCxnSpPr>
          <p:spPr bwMode="auto">
            <a:xfrm flipV="1">
              <a:off x="1219200" y="2438400"/>
              <a:ext cx="111488" cy="228600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Arrow Connector 15"/>
            <p:cNvCxnSpPr/>
            <p:nvPr/>
          </p:nvCxnSpPr>
          <p:spPr bwMode="auto">
            <a:xfrm flipV="1">
              <a:off x="2743200" y="2393203"/>
              <a:ext cx="2514600" cy="2407397"/>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4" name="Group 23"/>
          <p:cNvGrpSpPr/>
          <p:nvPr/>
        </p:nvGrpSpPr>
        <p:grpSpPr>
          <a:xfrm>
            <a:off x="804306" y="2605853"/>
            <a:ext cx="6735276" cy="3352337"/>
            <a:chOff x="804306" y="2605853"/>
            <a:chExt cx="6735276" cy="3352337"/>
          </a:xfrm>
        </p:grpSpPr>
        <p:sp>
          <p:nvSpPr>
            <p:cNvPr id="11" name="TextBox 10"/>
            <p:cNvSpPr txBox="1"/>
            <p:nvPr/>
          </p:nvSpPr>
          <p:spPr>
            <a:xfrm>
              <a:off x="804306" y="5588858"/>
              <a:ext cx="3784049" cy="369332"/>
            </a:xfrm>
            <a:prstGeom prst="rect">
              <a:avLst/>
            </a:prstGeom>
            <a:noFill/>
          </p:spPr>
          <p:txBody>
            <a:bodyPr wrap="none" rtlCol="0">
              <a:spAutoFit/>
            </a:bodyPr>
            <a:lstStyle/>
            <a:p>
              <a:r>
                <a:rPr lang="en-US" dirty="0"/>
                <a:t>2</a:t>
              </a:r>
              <a:r>
                <a:rPr lang="en-US" dirty="0" smtClean="0"/>
                <a:t>. Thickness of the vesicle (high Q)</a:t>
              </a:r>
              <a:endParaRPr lang="en-US" dirty="0"/>
            </a:p>
          </p:txBody>
        </p:sp>
        <p:sp>
          <p:nvSpPr>
            <p:cNvPr id="18" name="Oval 17"/>
            <p:cNvSpPr/>
            <p:nvPr/>
          </p:nvSpPr>
          <p:spPr bwMode="auto">
            <a:xfrm>
              <a:off x="2362200" y="2605853"/>
              <a:ext cx="838200" cy="670747"/>
            </a:xfrm>
            <a:prstGeom prst="ellipse">
              <a:avLst/>
            </a:prstGeom>
            <a:noFill/>
            <a:ln w="22225" cap="flat" cmpd="sng" algn="ctr">
              <a:solidFill>
                <a:srgbClr val="FFC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0" name="Oval 19"/>
            <p:cNvSpPr/>
            <p:nvPr/>
          </p:nvSpPr>
          <p:spPr bwMode="auto">
            <a:xfrm>
              <a:off x="6701382" y="2611081"/>
              <a:ext cx="838200" cy="670747"/>
            </a:xfrm>
            <a:prstGeom prst="ellipse">
              <a:avLst/>
            </a:prstGeom>
            <a:noFill/>
            <a:ln w="22225" cap="flat" cmpd="sng" algn="ctr">
              <a:solidFill>
                <a:srgbClr val="FFC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cxnSp>
          <p:nvCxnSpPr>
            <p:cNvPr id="21" name="Straight Arrow Connector 20"/>
            <p:cNvCxnSpPr>
              <a:stCxn id="11" idx="0"/>
            </p:cNvCxnSpPr>
            <p:nvPr/>
          </p:nvCxnSpPr>
          <p:spPr bwMode="auto">
            <a:xfrm flipH="1" flipV="1">
              <a:off x="2631713" y="3345450"/>
              <a:ext cx="64618" cy="2243408"/>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Arrow Connector 22"/>
            <p:cNvCxnSpPr/>
            <p:nvPr/>
          </p:nvCxnSpPr>
          <p:spPr bwMode="auto">
            <a:xfrm flipV="1">
              <a:off x="3364582" y="3224700"/>
              <a:ext cx="3417218" cy="2364158"/>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2" name="Group 41"/>
          <p:cNvGrpSpPr/>
          <p:nvPr/>
        </p:nvGrpSpPr>
        <p:grpSpPr>
          <a:xfrm>
            <a:off x="786586" y="2059638"/>
            <a:ext cx="6117949" cy="4558094"/>
            <a:chOff x="786586" y="2059638"/>
            <a:chExt cx="6117949" cy="4558094"/>
          </a:xfrm>
        </p:grpSpPr>
        <p:sp>
          <p:nvSpPr>
            <p:cNvPr id="25" name="TextBox 24"/>
            <p:cNvSpPr txBox="1"/>
            <p:nvPr/>
          </p:nvSpPr>
          <p:spPr>
            <a:xfrm>
              <a:off x="786586" y="6248400"/>
              <a:ext cx="3326552" cy="369332"/>
            </a:xfrm>
            <a:prstGeom prst="rect">
              <a:avLst/>
            </a:prstGeom>
            <a:noFill/>
          </p:spPr>
          <p:txBody>
            <a:bodyPr wrap="none" rtlCol="0">
              <a:spAutoFit/>
            </a:bodyPr>
            <a:lstStyle/>
            <a:p>
              <a:r>
                <a:rPr lang="en-US" dirty="0" smtClean="0"/>
                <a:t>3. Power law decay (middle Q)</a:t>
              </a:r>
              <a:endParaRPr lang="en-US" dirty="0"/>
            </a:p>
          </p:txBody>
        </p:sp>
        <p:grpSp>
          <p:nvGrpSpPr>
            <p:cNvPr id="36" name="Group 35"/>
            <p:cNvGrpSpPr/>
            <p:nvPr/>
          </p:nvGrpSpPr>
          <p:grpSpPr>
            <a:xfrm>
              <a:off x="2016488" y="2059638"/>
              <a:ext cx="672707" cy="445917"/>
              <a:chOff x="2016488" y="2059638"/>
              <a:chExt cx="672707" cy="445917"/>
            </a:xfrm>
          </p:grpSpPr>
          <p:cxnSp>
            <p:nvCxnSpPr>
              <p:cNvPr id="27" name="Straight Connector 26"/>
              <p:cNvCxnSpPr/>
              <p:nvPr/>
            </p:nvCxnSpPr>
            <p:spPr bwMode="auto">
              <a:xfrm>
                <a:off x="2016488" y="2198137"/>
                <a:ext cx="423113" cy="307418"/>
              </a:xfrm>
              <a:prstGeom prst="line">
                <a:avLst/>
              </a:prstGeom>
              <a:solidFill>
                <a:schemeClr val="accent1"/>
              </a:solidFill>
              <a:ln w="28575"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28" name="TextBox 27"/>
                  <p:cNvSpPr txBox="1"/>
                  <p:nvPr/>
                </p:nvSpPr>
                <p:spPr>
                  <a:xfrm>
                    <a:off x="2233686" y="2059638"/>
                    <a:ext cx="45550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𝑄</m:t>
                              </m:r>
                            </m:e>
                            <m:sup>
                              <m:r>
                                <a:rPr lang="en-US" b="0" i="1" smtClean="0">
                                  <a:latin typeface="Cambria Math" panose="02040503050406030204" pitchFamily="18" charset="0"/>
                                </a:rPr>
                                <m:t>−2</m:t>
                              </m:r>
                            </m:sup>
                          </m:sSup>
                        </m:oMath>
                      </m:oMathPara>
                    </a14:m>
                    <a:endParaRPr lang="en-US" dirty="0"/>
                  </a:p>
                </p:txBody>
              </p:sp>
            </mc:Choice>
            <mc:Fallback xmlns="">
              <p:sp>
                <p:nvSpPr>
                  <p:cNvPr id="28" name="TextBox 27"/>
                  <p:cNvSpPr txBox="1">
                    <a:spLocks noRot="1" noChangeAspect="1" noMove="1" noResize="1" noEditPoints="1" noAdjustHandles="1" noChangeArrowheads="1" noChangeShapeType="1" noTextEdit="1"/>
                  </p:cNvSpPr>
                  <p:nvPr/>
                </p:nvSpPr>
                <p:spPr>
                  <a:xfrm>
                    <a:off x="2233686" y="2059638"/>
                    <a:ext cx="455509" cy="276999"/>
                  </a:xfrm>
                  <a:prstGeom prst="rect">
                    <a:avLst/>
                  </a:prstGeom>
                  <a:blipFill rotWithShape="0">
                    <a:blip r:embed="rId7"/>
                    <a:stretch>
                      <a:fillRect l="-16000" t="-2222" r="-4000" b="-33333"/>
                    </a:stretch>
                  </a:blipFill>
                </p:spPr>
                <p:txBody>
                  <a:bodyPr/>
                  <a:lstStyle/>
                  <a:p>
                    <a:r>
                      <a:rPr lang="en-US">
                        <a:noFill/>
                      </a:rPr>
                      <a:t> </a:t>
                    </a:r>
                  </a:p>
                </p:txBody>
              </p:sp>
            </mc:Fallback>
          </mc:AlternateContent>
        </p:grpSp>
        <p:grpSp>
          <p:nvGrpSpPr>
            <p:cNvPr id="37" name="Group 36"/>
            <p:cNvGrpSpPr/>
            <p:nvPr/>
          </p:nvGrpSpPr>
          <p:grpSpPr>
            <a:xfrm>
              <a:off x="6272740" y="2081313"/>
              <a:ext cx="631795" cy="420409"/>
              <a:chOff x="6272740" y="2081313"/>
              <a:chExt cx="631795" cy="420409"/>
            </a:xfrm>
          </p:grpSpPr>
          <p:cxnSp>
            <p:nvCxnSpPr>
              <p:cNvPr id="32" name="Straight Connector 31"/>
              <p:cNvCxnSpPr/>
              <p:nvPr/>
            </p:nvCxnSpPr>
            <p:spPr bwMode="auto">
              <a:xfrm>
                <a:off x="6272740" y="2219812"/>
                <a:ext cx="428642" cy="281910"/>
              </a:xfrm>
              <a:prstGeom prst="line">
                <a:avLst/>
              </a:prstGeom>
              <a:solidFill>
                <a:schemeClr val="accent1"/>
              </a:solidFill>
              <a:ln w="28575"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33" name="TextBox 32"/>
                  <p:cNvSpPr txBox="1"/>
                  <p:nvPr/>
                </p:nvSpPr>
                <p:spPr>
                  <a:xfrm>
                    <a:off x="6449026" y="2081313"/>
                    <a:ext cx="45550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𝑄</m:t>
                              </m:r>
                            </m:e>
                            <m:sup>
                              <m:r>
                                <a:rPr lang="en-US" b="0" i="1" smtClean="0">
                                  <a:latin typeface="Cambria Math" panose="02040503050406030204" pitchFamily="18" charset="0"/>
                                </a:rPr>
                                <m:t>−2</m:t>
                              </m:r>
                            </m:sup>
                          </m:sSup>
                        </m:oMath>
                      </m:oMathPara>
                    </a14:m>
                    <a:endParaRPr lang="en-US" dirty="0"/>
                  </a:p>
                </p:txBody>
              </p:sp>
            </mc:Choice>
            <mc:Fallback xmlns="">
              <p:sp>
                <p:nvSpPr>
                  <p:cNvPr id="33" name="TextBox 32"/>
                  <p:cNvSpPr txBox="1">
                    <a:spLocks noRot="1" noChangeAspect="1" noMove="1" noResize="1" noEditPoints="1" noAdjustHandles="1" noChangeArrowheads="1" noChangeShapeType="1" noTextEdit="1"/>
                  </p:cNvSpPr>
                  <p:nvPr/>
                </p:nvSpPr>
                <p:spPr>
                  <a:xfrm>
                    <a:off x="6449026" y="2081313"/>
                    <a:ext cx="455509" cy="276999"/>
                  </a:xfrm>
                  <a:prstGeom prst="rect">
                    <a:avLst/>
                  </a:prstGeom>
                  <a:blipFill rotWithShape="0">
                    <a:blip r:embed="rId8"/>
                    <a:stretch>
                      <a:fillRect l="-16000" t="-2174" r="-2667" b="-30435"/>
                    </a:stretch>
                  </a:blipFill>
                </p:spPr>
                <p:txBody>
                  <a:bodyPr/>
                  <a:lstStyle/>
                  <a:p>
                    <a:r>
                      <a:rPr lang="en-US">
                        <a:noFill/>
                      </a:rPr>
                      <a:t> </a:t>
                    </a:r>
                  </a:p>
                </p:txBody>
              </p:sp>
            </mc:Fallback>
          </mc:AlternateContent>
        </p:grpSp>
        <p:cxnSp>
          <p:nvCxnSpPr>
            <p:cNvPr id="39" name="Straight Arrow Connector 38"/>
            <p:cNvCxnSpPr/>
            <p:nvPr/>
          </p:nvCxnSpPr>
          <p:spPr bwMode="auto">
            <a:xfrm flipV="1">
              <a:off x="1547886" y="2598747"/>
              <a:ext cx="626989" cy="3635851"/>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Straight Arrow Connector 40"/>
            <p:cNvCxnSpPr/>
            <p:nvPr/>
          </p:nvCxnSpPr>
          <p:spPr bwMode="auto">
            <a:xfrm flipV="1">
              <a:off x="2063271" y="2490379"/>
              <a:ext cx="4209469" cy="3758021"/>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44" name="Picture 4" descr="../../_images/vesicle_geometry.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36922" y="4754520"/>
            <a:ext cx="1752600" cy="1678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968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711926" y="1015910"/>
            <a:ext cx="3507447" cy="2898369"/>
          </a:xfrm>
          <a:prstGeom prst="rect">
            <a:avLst/>
          </a:prstGeom>
        </p:spPr>
      </p:pic>
      <p:sp>
        <p:nvSpPr>
          <p:cNvPr id="3074" name="Rectangle 2"/>
          <p:cNvSpPr>
            <a:spLocks noGrp="1" noChangeArrowheads="1"/>
          </p:cNvSpPr>
          <p:nvPr>
            <p:ph type="title"/>
          </p:nvPr>
        </p:nvSpPr>
        <p:spPr>
          <a:xfrm>
            <a:off x="457200" y="76200"/>
            <a:ext cx="8229600" cy="1143000"/>
          </a:xfrm>
        </p:spPr>
        <p:txBody>
          <a:bodyPr/>
          <a:lstStyle/>
          <a:p>
            <a:pPr eaLnBrk="1" hangingPunct="1"/>
            <a:r>
              <a:rPr lang="en-US" altLang="en-US" sz="2400" dirty="0" smtClean="0">
                <a:solidFill>
                  <a:srgbClr val="3333FF"/>
                </a:solidFill>
                <a:latin typeface="Times New Roman" pitchFamily="18" charset="0"/>
              </a:rPr>
              <a:t>Proteins with the PDB structures</a:t>
            </a:r>
          </a:p>
        </p:txBody>
      </p:sp>
      <p:sp>
        <p:nvSpPr>
          <p:cNvPr id="4" name="Line 11"/>
          <p:cNvSpPr>
            <a:spLocks noChangeShapeType="1"/>
          </p:cNvSpPr>
          <p:nvPr/>
        </p:nvSpPr>
        <p:spPr bwMode="auto">
          <a:xfrm>
            <a:off x="250825" y="1015910"/>
            <a:ext cx="8642350"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5" name="Picture 6" descr="NCN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716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enter for High Resolution Neutron Scattering (CHRN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5941" y="107949"/>
            <a:ext cx="2465659" cy="63182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838200" y="3866654"/>
            <a:ext cx="3070071" cy="369332"/>
          </a:xfrm>
          <a:prstGeom prst="rect">
            <a:avLst/>
          </a:prstGeom>
          <a:noFill/>
        </p:spPr>
        <p:txBody>
          <a:bodyPr wrap="none" rtlCol="0">
            <a:spAutoFit/>
          </a:bodyPr>
          <a:lstStyle/>
          <a:p>
            <a:r>
              <a:rPr lang="en-US" dirty="0" smtClean="0"/>
              <a:t>Monoclonal antibody protein</a:t>
            </a:r>
            <a:endParaRPr lang="en-US" dirty="0"/>
          </a:p>
        </p:txBody>
      </p:sp>
      <p:pic>
        <p:nvPicPr>
          <p:cNvPr id="12" name="Picture 11"/>
          <p:cNvPicPr>
            <a:picLocks noChangeAspect="1"/>
          </p:cNvPicPr>
          <p:nvPr/>
        </p:nvPicPr>
        <p:blipFill>
          <a:blip r:embed="rId6"/>
          <a:stretch>
            <a:fillRect/>
          </a:stretch>
        </p:blipFill>
        <p:spPr>
          <a:xfrm>
            <a:off x="4114800" y="1184096"/>
            <a:ext cx="4005263" cy="2996063"/>
          </a:xfrm>
          <a:prstGeom prst="rect">
            <a:avLst/>
          </a:prstGeom>
        </p:spPr>
      </p:pic>
      <mc:AlternateContent xmlns:mc="http://schemas.openxmlformats.org/markup-compatibility/2006" xmlns:a14="http://schemas.microsoft.com/office/drawing/2010/main">
        <mc:Choice Requires="a14">
          <p:sp>
            <p:nvSpPr>
              <p:cNvPr id="14" name="TextBox 13"/>
              <p:cNvSpPr txBox="1"/>
              <p:nvPr/>
            </p:nvSpPr>
            <p:spPr>
              <a:xfrm>
                <a:off x="2559042" y="4715489"/>
                <a:ext cx="3525260" cy="7488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𝐼</m:t>
                      </m:r>
                      <m:d>
                        <m:dPr>
                          <m:ctrlPr>
                            <a:rPr lang="en-US" b="0" i="1" smtClean="0">
                              <a:latin typeface="Cambria Math" panose="02040503050406030204" pitchFamily="18" charset="0"/>
                            </a:rPr>
                          </m:ctrlPr>
                        </m:dPr>
                        <m:e>
                          <m:r>
                            <a:rPr lang="en-US" b="0" i="1" smtClean="0">
                              <a:latin typeface="Cambria Math" panose="02040503050406030204" pitchFamily="18" charset="0"/>
                            </a:rPr>
                            <m:t>𝑄</m:t>
                          </m:r>
                        </m:e>
                      </m:d>
                      <m:r>
                        <a:rPr lang="en-US" b="0" i="1" smtClean="0">
                          <a:latin typeface="Cambria Math" panose="02040503050406030204" pitchFamily="18" charset="0"/>
                        </a:rPr>
                        <m:t>=</m:t>
                      </m:r>
                      <m:r>
                        <a:rPr lang="en-US" b="0" i="1" smtClean="0">
                          <a:latin typeface="Cambria Math" panose="02040503050406030204" pitchFamily="18" charset="0"/>
                        </a:rPr>
                        <m:t>𝑛</m:t>
                      </m:r>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𝑖</m:t>
                          </m:r>
                        </m:sub>
                        <m:sup/>
                        <m:e>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𝑗</m:t>
                              </m: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𝑖</m:t>
                                  </m:r>
                                </m:sub>
                              </m:sSub>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b="0" i="1" smtClean="0">
                                      <a:latin typeface="Cambria Math" panose="02040503050406030204" pitchFamily="18" charset="0"/>
                                    </a:rPr>
                                    <m:t>𝑗</m:t>
                                  </m:r>
                                </m:sub>
                              </m:sSub>
                              <m:f>
                                <m:fPr>
                                  <m:ctrlPr>
                                    <a:rPr lang="en-US" b="0" i="1" smtClean="0">
                                      <a:latin typeface="Cambria Math" panose="02040503050406030204" pitchFamily="18" charset="0"/>
                                    </a:rPr>
                                  </m:ctrlPr>
                                </m:fPr>
                                <m:num>
                                  <m:r>
                                    <a:rPr lang="en-US" b="0" i="1" smtClean="0">
                                      <a:latin typeface="Cambria Math" panose="02040503050406030204" pitchFamily="18" charset="0"/>
                                    </a:rPr>
                                    <m:t>𝑆𝑖𝑛</m:t>
                                  </m:r>
                                  <m:r>
                                    <a:rPr lang="en-US" b="0" i="1" smtClean="0">
                                      <a:latin typeface="Cambria Math" panose="02040503050406030204" pitchFamily="18" charset="0"/>
                                    </a:rPr>
                                    <m:t>(</m:t>
                                  </m:r>
                                  <m:r>
                                    <a:rPr lang="en-US" b="0" i="1" smtClean="0">
                                      <a:latin typeface="Cambria Math" panose="02040503050406030204" pitchFamily="18" charset="0"/>
                                    </a:rPr>
                                    <m:t>𝑄</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𝑟</m:t>
                                              </m:r>
                                            </m:e>
                                          </m:acc>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𝑟</m:t>
                                              </m:r>
                                            </m:e>
                                          </m:acc>
                                        </m:e>
                                        <m:sub>
                                          <m:r>
                                            <a:rPr lang="en-US" b="0" i="1" smtClean="0">
                                              <a:latin typeface="Cambria Math" panose="02040503050406030204" pitchFamily="18" charset="0"/>
                                            </a:rPr>
                                            <m:t>𝑗</m:t>
                                          </m:r>
                                        </m:sub>
                                      </m:sSub>
                                    </m:e>
                                  </m:d>
                                  <m:r>
                                    <a:rPr lang="en-US" b="0" i="1" smtClean="0">
                                      <a:latin typeface="Cambria Math" panose="02040503050406030204" pitchFamily="18" charset="0"/>
                                    </a:rPr>
                                    <m:t>)</m:t>
                                  </m:r>
                                </m:num>
                                <m:den>
                                  <m:r>
                                    <a:rPr lang="en-US" b="0" i="1" smtClean="0">
                                      <a:latin typeface="Cambria Math" panose="02040503050406030204" pitchFamily="18" charset="0"/>
                                    </a:rPr>
                                    <m:t>𝑄</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𝑟</m:t>
                                              </m:r>
                                            </m:e>
                                          </m:acc>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𝑟</m:t>
                                              </m:r>
                                            </m:e>
                                          </m:acc>
                                        </m:e>
                                        <m:sub>
                                          <m:r>
                                            <a:rPr lang="en-US" i="1">
                                              <a:latin typeface="Cambria Math" panose="02040503050406030204" pitchFamily="18" charset="0"/>
                                            </a:rPr>
                                            <m:t>𝑗</m:t>
                                          </m:r>
                                        </m:sub>
                                      </m:sSub>
                                    </m:e>
                                  </m:d>
                                </m:den>
                              </m:f>
                            </m:e>
                          </m:nary>
                        </m:e>
                      </m:nary>
                    </m:oMath>
                  </m:oMathPara>
                </a14:m>
                <a:endParaRPr 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2559042" y="4715489"/>
                <a:ext cx="3525260" cy="748859"/>
              </a:xfrm>
              <a:prstGeom prst="rect">
                <a:avLst/>
              </a:prstGeom>
              <a:blipFill rotWithShape="0">
                <a:blip r:embed="rId7"/>
                <a:stretch>
                  <a:fillRect/>
                </a:stretch>
              </a:blipFill>
            </p:spPr>
            <p:txBody>
              <a:bodyPr/>
              <a:lstStyle/>
              <a:p>
                <a:r>
                  <a:rPr lang="en-US">
                    <a:noFill/>
                  </a:rPr>
                  <a:t> </a:t>
                </a:r>
              </a:p>
            </p:txBody>
          </p:sp>
        </mc:Fallback>
      </mc:AlternateContent>
      <p:sp>
        <p:nvSpPr>
          <p:cNvPr id="15" name="Rectangle 14"/>
          <p:cNvSpPr/>
          <p:nvPr/>
        </p:nvSpPr>
        <p:spPr>
          <a:xfrm>
            <a:off x="0" y="5999678"/>
            <a:ext cx="8991600" cy="307777"/>
          </a:xfrm>
          <a:prstGeom prst="rect">
            <a:avLst/>
          </a:prstGeom>
        </p:spPr>
        <p:txBody>
          <a:bodyPr wrap="square">
            <a:spAutoFit/>
          </a:bodyPr>
          <a:lstStyle/>
          <a:p>
            <a:r>
              <a:rPr lang="en-US" sz="1400" dirty="0"/>
              <a:t>Maria Monica </a:t>
            </a:r>
            <a:r>
              <a:rPr lang="en-US" sz="1400" dirty="0" smtClean="0"/>
              <a:t>Castellanos et al. Analytical </a:t>
            </a:r>
            <a:r>
              <a:rPr lang="en-US" sz="1400" dirty="0"/>
              <a:t>and Bioanalytical Chemistry </a:t>
            </a:r>
            <a:r>
              <a:rPr lang="en-US" sz="1400" dirty="0" smtClean="0"/>
              <a:t>(2018</a:t>
            </a:r>
            <a:r>
              <a:rPr lang="en-US" sz="1400" dirty="0"/>
              <a:t>) 410:2141–2159</a:t>
            </a:r>
          </a:p>
        </p:txBody>
      </p:sp>
    </p:spTree>
    <p:extLst>
      <p:ext uri="{BB962C8B-B14F-4D97-AF65-F5344CB8AC3E}">
        <p14:creationId xmlns:p14="http://schemas.microsoft.com/office/powerpoint/2010/main" val="20076039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76200"/>
            <a:ext cx="8229600" cy="1143000"/>
          </a:xfrm>
        </p:spPr>
        <p:txBody>
          <a:bodyPr/>
          <a:lstStyle/>
          <a:p>
            <a:pPr eaLnBrk="1" hangingPunct="1"/>
            <a:r>
              <a:rPr lang="en-US" altLang="en-US" sz="2400" dirty="0" smtClean="0">
                <a:solidFill>
                  <a:srgbClr val="3333FF"/>
                </a:solidFill>
                <a:latin typeface="Times New Roman" pitchFamily="18" charset="0"/>
              </a:rPr>
              <a:t>Proteins with the PDB structures</a:t>
            </a:r>
          </a:p>
        </p:txBody>
      </p:sp>
      <p:sp>
        <p:nvSpPr>
          <p:cNvPr id="4" name="Line 11"/>
          <p:cNvSpPr>
            <a:spLocks noChangeShapeType="1"/>
          </p:cNvSpPr>
          <p:nvPr/>
        </p:nvSpPr>
        <p:spPr bwMode="auto">
          <a:xfrm>
            <a:off x="250825" y="1015910"/>
            <a:ext cx="8642350"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5" name="Picture 6" descr="NCN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716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enter for High Resolution Neutron Scattering (CHR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5941" y="107949"/>
            <a:ext cx="2465659" cy="631825"/>
          </a:xfrm>
          <a:prstGeom prst="rect">
            <a:avLst/>
          </a:prstGeom>
          <a:noFill/>
          <a:extLst>
            <a:ext uri="{909E8E84-426E-40DD-AFC4-6F175D3DCCD1}">
              <a14:hiddenFill xmlns:a14="http://schemas.microsoft.com/office/drawing/2010/main">
                <a:solidFill>
                  <a:srgbClr val="FFFFFF"/>
                </a:solidFill>
              </a14:hiddenFill>
            </a:ext>
          </a:extLst>
        </p:spPr>
      </p:pic>
      <p:pic>
        <p:nvPicPr>
          <p:cNvPr id="132098" name="Picture 2" descr="http://www.smallangles.net/sassie/SASSIE_HOME_files/shapeimage_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1184096"/>
            <a:ext cx="3800475" cy="2667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206363" y="1292047"/>
            <a:ext cx="4639155" cy="584775"/>
          </a:xfrm>
          <a:prstGeom prst="rect">
            <a:avLst/>
          </a:prstGeom>
          <a:noFill/>
        </p:spPr>
        <p:txBody>
          <a:bodyPr wrap="none" rtlCol="0">
            <a:spAutoFit/>
          </a:bodyPr>
          <a:lstStyle/>
          <a:p>
            <a:r>
              <a:rPr lang="en-US" dirty="0" smtClean="0"/>
              <a:t>SASSIE Program</a:t>
            </a:r>
          </a:p>
          <a:p>
            <a:r>
              <a:rPr lang="en-US" sz="1400" dirty="0">
                <a:hlinkClick r:id="rId6"/>
              </a:rPr>
              <a:t>http://</a:t>
            </a:r>
            <a:r>
              <a:rPr lang="en-US" sz="1400" dirty="0" smtClean="0">
                <a:hlinkClick r:id="rId6"/>
              </a:rPr>
              <a:t>www.smallangles.net/sassie/SASSIE_HOME.html</a:t>
            </a:r>
            <a:r>
              <a:rPr lang="en-US" sz="1400" dirty="0" smtClean="0"/>
              <a:t> </a:t>
            </a:r>
            <a:endParaRPr lang="en-US" sz="1400" dirty="0"/>
          </a:p>
        </p:txBody>
      </p:sp>
      <p:pic>
        <p:nvPicPr>
          <p:cNvPr id="15" name="Picture 2" descr="SasView - Small Angle Scattering Analysi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3400" y="4019281"/>
            <a:ext cx="3173046" cy="9144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4243374" y="4419600"/>
            <a:ext cx="3720057" cy="369332"/>
          </a:xfrm>
          <a:prstGeom prst="rect">
            <a:avLst/>
          </a:prstGeom>
          <a:noFill/>
        </p:spPr>
        <p:txBody>
          <a:bodyPr wrap="none" rtlCol="0">
            <a:spAutoFit/>
          </a:bodyPr>
          <a:lstStyle/>
          <a:p>
            <a:r>
              <a:rPr lang="en-US" dirty="0"/>
              <a:t>Website: </a:t>
            </a:r>
            <a:r>
              <a:rPr lang="en-US" dirty="0">
                <a:hlinkClick r:id="rId8"/>
              </a:rPr>
              <a:t>https://www.sasview.org</a:t>
            </a:r>
            <a:r>
              <a:rPr lang="en-US" dirty="0" smtClean="0">
                <a:hlinkClick r:id="rId8"/>
              </a:rPr>
              <a:t>/</a:t>
            </a:r>
            <a:r>
              <a:rPr lang="en-US" dirty="0" smtClean="0"/>
              <a:t> </a:t>
            </a:r>
            <a:endParaRPr lang="en-US" dirty="0"/>
          </a:p>
        </p:txBody>
      </p:sp>
      <p:sp>
        <p:nvSpPr>
          <p:cNvPr id="3" name="TextBox 2"/>
          <p:cNvSpPr txBox="1"/>
          <p:nvPr/>
        </p:nvSpPr>
        <p:spPr>
          <a:xfrm>
            <a:off x="381000" y="5410200"/>
            <a:ext cx="3651641" cy="369332"/>
          </a:xfrm>
          <a:prstGeom prst="rect">
            <a:avLst/>
          </a:prstGeom>
          <a:noFill/>
        </p:spPr>
        <p:txBody>
          <a:bodyPr wrap="none" rtlCol="0">
            <a:spAutoFit/>
          </a:bodyPr>
          <a:lstStyle/>
          <a:p>
            <a:r>
              <a:rPr lang="en-US" dirty="0" smtClean="0"/>
              <a:t>CRYSON and CRYSOL in ATSAS</a:t>
            </a:r>
            <a:endParaRPr lang="en-US" dirty="0"/>
          </a:p>
        </p:txBody>
      </p:sp>
      <p:sp>
        <p:nvSpPr>
          <p:cNvPr id="6" name="Rectangle 5"/>
          <p:cNvSpPr/>
          <p:nvPr/>
        </p:nvSpPr>
        <p:spPr>
          <a:xfrm>
            <a:off x="4332061" y="5440977"/>
            <a:ext cx="4572000" cy="307777"/>
          </a:xfrm>
          <a:prstGeom prst="rect">
            <a:avLst/>
          </a:prstGeom>
        </p:spPr>
        <p:txBody>
          <a:bodyPr>
            <a:spAutoFit/>
          </a:bodyPr>
          <a:lstStyle/>
          <a:p>
            <a:r>
              <a:rPr lang="en-US" sz="1400" dirty="0">
                <a:hlinkClick r:id="rId9"/>
              </a:rPr>
              <a:t>https://</a:t>
            </a:r>
            <a:r>
              <a:rPr lang="en-US" sz="1400" dirty="0" smtClean="0">
                <a:hlinkClick r:id="rId9"/>
              </a:rPr>
              <a:t>www.embl-hamburg.de/biosaxs/cryson.html</a:t>
            </a:r>
            <a:r>
              <a:rPr lang="en-US" sz="1400" dirty="0" smtClean="0"/>
              <a:t> </a:t>
            </a:r>
            <a:endParaRPr lang="en-US" sz="1400" dirty="0"/>
          </a:p>
        </p:txBody>
      </p:sp>
    </p:spTree>
    <p:extLst>
      <p:ext uri="{BB962C8B-B14F-4D97-AF65-F5344CB8AC3E}">
        <p14:creationId xmlns:p14="http://schemas.microsoft.com/office/powerpoint/2010/main" val="33301937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76200"/>
            <a:ext cx="8229600" cy="1143000"/>
          </a:xfrm>
        </p:spPr>
        <p:txBody>
          <a:bodyPr/>
          <a:lstStyle/>
          <a:p>
            <a:pPr eaLnBrk="1" hangingPunct="1"/>
            <a:r>
              <a:rPr lang="en-US" altLang="en-US" sz="2400" dirty="0" smtClean="0">
                <a:solidFill>
                  <a:srgbClr val="3333FF"/>
                </a:solidFill>
                <a:latin typeface="Times New Roman" pitchFamily="18" charset="0"/>
              </a:rPr>
              <a:t>Add multiple models together</a:t>
            </a:r>
          </a:p>
        </p:txBody>
      </p:sp>
      <p:sp>
        <p:nvSpPr>
          <p:cNvPr id="4" name="Line 11"/>
          <p:cNvSpPr>
            <a:spLocks noChangeShapeType="1"/>
          </p:cNvSpPr>
          <p:nvPr/>
        </p:nvSpPr>
        <p:spPr bwMode="auto">
          <a:xfrm>
            <a:off x="250825" y="1015910"/>
            <a:ext cx="8642350"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5" name="Picture 6" descr="NCN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716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enter for High Resolution Neutron Scattering (CHR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5941" y="107949"/>
            <a:ext cx="2465659" cy="6318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File:Sphere - monochrome simple.sv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77827" y="1266862"/>
            <a:ext cx="648811" cy="64881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6"/>
          <a:stretch>
            <a:fillRect/>
          </a:stretch>
        </p:blipFill>
        <p:spPr>
          <a:xfrm>
            <a:off x="5562600" y="1292047"/>
            <a:ext cx="492347" cy="685800"/>
          </a:xfrm>
          <a:prstGeom prst="rect">
            <a:avLst/>
          </a:prstGeom>
        </p:spPr>
      </p:pic>
      <p:sp>
        <p:nvSpPr>
          <p:cNvPr id="3" name="TextBox 2"/>
          <p:cNvSpPr txBox="1"/>
          <p:nvPr/>
        </p:nvSpPr>
        <p:spPr>
          <a:xfrm>
            <a:off x="567827" y="1292047"/>
            <a:ext cx="3771289" cy="369332"/>
          </a:xfrm>
          <a:prstGeom prst="rect">
            <a:avLst/>
          </a:prstGeom>
          <a:noFill/>
        </p:spPr>
        <p:txBody>
          <a:bodyPr wrap="none" rtlCol="0">
            <a:spAutoFit/>
          </a:bodyPr>
          <a:lstStyle/>
          <a:p>
            <a:r>
              <a:rPr lang="en-US" dirty="0" smtClean="0"/>
              <a:t>A system with two different objects:</a:t>
            </a:r>
            <a:endParaRPr lang="en-US" dirty="0"/>
          </a:p>
        </p:txBody>
      </p:sp>
      <p:pic>
        <p:nvPicPr>
          <p:cNvPr id="6" name="Picture 5"/>
          <p:cNvPicPr>
            <a:picLocks noChangeAspect="1"/>
          </p:cNvPicPr>
          <p:nvPr/>
        </p:nvPicPr>
        <p:blipFill>
          <a:blip r:embed="rId7"/>
          <a:stretch>
            <a:fillRect/>
          </a:stretch>
        </p:blipFill>
        <p:spPr>
          <a:xfrm>
            <a:off x="304800" y="2448480"/>
            <a:ext cx="8153400" cy="4336802"/>
          </a:xfrm>
          <a:prstGeom prst="rect">
            <a:avLst/>
          </a:prstGeom>
        </p:spPr>
      </p:pic>
      <p:sp>
        <p:nvSpPr>
          <p:cNvPr id="8" name="TextBox 7"/>
          <p:cNvSpPr txBox="1"/>
          <p:nvPr/>
        </p:nvSpPr>
        <p:spPr>
          <a:xfrm>
            <a:off x="567827" y="1909342"/>
            <a:ext cx="3950762" cy="369332"/>
          </a:xfrm>
          <a:prstGeom prst="rect">
            <a:avLst/>
          </a:prstGeom>
          <a:noFill/>
        </p:spPr>
        <p:txBody>
          <a:bodyPr wrap="none" rtlCol="0">
            <a:spAutoFit/>
          </a:bodyPr>
          <a:lstStyle/>
          <a:p>
            <a:r>
              <a:rPr lang="en-US" dirty="0" smtClean="0"/>
              <a:t>Create your own models in </a:t>
            </a:r>
            <a:r>
              <a:rPr lang="en-US" dirty="0" err="1" smtClean="0"/>
              <a:t>SASView</a:t>
            </a:r>
            <a:endParaRPr lang="en-US" dirty="0"/>
          </a:p>
        </p:txBody>
      </p:sp>
    </p:spTree>
    <p:extLst>
      <p:ext uri="{BB962C8B-B14F-4D97-AF65-F5344CB8AC3E}">
        <p14:creationId xmlns:p14="http://schemas.microsoft.com/office/powerpoint/2010/main" val="6281445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381000" y="328612"/>
            <a:ext cx="8229600" cy="509588"/>
          </a:xfrm>
          <a:extLst>
            <a:ext uri="{909E8E84-426E-40DD-AFC4-6F175D3DCCD1}">
              <a14:hiddenFill xmlns:a14="http://schemas.microsoft.com/office/drawing/2010/main">
                <a:solidFill>
                  <a:srgbClr val="FF9900"/>
                </a:solidFill>
              </a14:hiddenFill>
            </a:ext>
          </a:extLst>
        </p:spPr>
        <p:txBody>
          <a:bodyPr/>
          <a:lstStyle/>
          <a:p>
            <a:pPr eaLnBrk="1" hangingPunct="1"/>
            <a:r>
              <a:rPr lang="en-US" altLang="en-US" sz="2400" dirty="0">
                <a:latin typeface="Times New Roman" panose="02020603050405020304" pitchFamily="18" charset="0"/>
                <a:cs typeface="Times New Roman" panose="02020603050405020304" pitchFamily="18" charset="0"/>
              </a:rPr>
              <a:t>Basic concepts of </a:t>
            </a:r>
            <a:r>
              <a:rPr lang="en-US" altLang="en-US" sz="2400" dirty="0" smtClean="0">
                <a:latin typeface="Times New Roman" panose="02020603050405020304" pitchFamily="18" charset="0"/>
                <a:cs typeface="Times New Roman" panose="02020603050405020304" pitchFamily="18" charset="0"/>
              </a:rPr>
              <a:t>SANS</a:t>
            </a:r>
            <a:br>
              <a:rPr lang="en-US" altLang="en-US" sz="2400" dirty="0" smtClean="0">
                <a:latin typeface="Times New Roman" panose="02020603050405020304" pitchFamily="18" charset="0"/>
                <a:cs typeface="Times New Roman" panose="02020603050405020304" pitchFamily="18" charset="0"/>
              </a:rPr>
            </a:br>
            <a:endParaRPr lang="en-US" altLang="zh-TW" sz="2400" dirty="0" smtClean="0">
              <a:solidFill>
                <a:schemeClr val="accent2"/>
              </a:solidFill>
              <a:latin typeface="Times New Roman" panose="02020603050405020304" pitchFamily="18" charset="0"/>
              <a:ea typeface="新細明體" pitchFamily="18" charset="-120"/>
              <a:cs typeface="Times New Roman" panose="02020603050405020304" pitchFamily="18" charset="0"/>
            </a:endParaRPr>
          </a:p>
        </p:txBody>
      </p:sp>
      <p:sp>
        <p:nvSpPr>
          <p:cNvPr id="4100" name="Rectangle 8"/>
          <p:cNvSpPr>
            <a:spLocks noChangeArrowheads="1"/>
          </p:cNvSpPr>
          <p:nvPr/>
        </p:nvSpPr>
        <p:spPr bwMode="auto">
          <a:xfrm>
            <a:off x="0" y="330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4101" name="Rectangle 9"/>
          <p:cNvSpPr>
            <a:spLocks noChangeArrowheads="1"/>
          </p:cNvSpPr>
          <p:nvPr/>
        </p:nvSpPr>
        <p:spPr bwMode="auto">
          <a:xfrm>
            <a:off x="0" y="330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4102" name="Rectangle 11"/>
          <p:cNvSpPr>
            <a:spLocks noChangeArrowheads="1"/>
          </p:cNvSpPr>
          <p:nvPr/>
        </p:nvSpPr>
        <p:spPr bwMode="auto">
          <a:xfrm>
            <a:off x="0" y="3162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4103" name="Rectangle 12"/>
          <p:cNvSpPr>
            <a:spLocks noChangeArrowheads="1"/>
          </p:cNvSpPr>
          <p:nvPr/>
        </p:nvSpPr>
        <p:spPr bwMode="auto">
          <a:xfrm>
            <a:off x="0" y="31670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grpSp>
        <p:nvGrpSpPr>
          <p:cNvPr id="4104" name="Group 35"/>
          <p:cNvGrpSpPr>
            <a:grpSpLocks/>
          </p:cNvGrpSpPr>
          <p:nvPr/>
        </p:nvGrpSpPr>
        <p:grpSpPr bwMode="auto">
          <a:xfrm>
            <a:off x="4572000" y="1900238"/>
            <a:ext cx="1066800" cy="2008187"/>
            <a:chOff x="1219200" y="1884218"/>
            <a:chExt cx="1066800" cy="2008909"/>
          </a:xfrm>
        </p:grpSpPr>
        <p:sp>
          <p:nvSpPr>
            <p:cNvPr id="37" name="Oval 36"/>
            <p:cNvSpPr/>
            <p:nvPr/>
          </p:nvSpPr>
          <p:spPr>
            <a:xfrm>
              <a:off x="1344613" y="2576617"/>
              <a:ext cx="179387" cy="193745"/>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endParaRPr lang="en-US" altLang="en-US" sz="1800">
                <a:solidFill>
                  <a:srgbClr val="FFFFFF"/>
                </a:solidFill>
              </a:endParaRPr>
            </a:p>
          </p:txBody>
        </p:sp>
        <p:sp>
          <p:nvSpPr>
            <p:cNvPr id="38" name="Oval 37"/>
            <p:cNvSpPr/>
            <p:nvPr/>
          </p:nvSpPr>
          <p:spPr>
            <a:xfrm>
              <a:off x="1497013" y="2825943"/>
              <a:ext cx="179387" cy="193745"/>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endParaRPr lang="en-US" altLang="en-US" sz="1800">
                <a:solidFill>
                  <a:srgbClr val="FFFFFF"/>
                </a:solidFill>
              </a:endParaRPr>
            </a:p>
          </p:txBody>
        </p:sp>
        <p:sp>
          <p:nvSpPr>
            <p:cNvPr id="39" name="Oval 38"/>
            <p:cNvSpPr/>
            <p:nvPr/>
          </p:nvSpPr>
          <p:spPr>
            <a:xfrm>
              <a:off x="1676400" y="2465452"/>
              <a:ext cx="179388" cy="195332"/>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endParaRPr lang="en-US" altLang="en-US" sz="1800">
                <a:solidFill>
                  <a:srgbClr val="FFFFFF"/>
                </a:solidFill>
              </a:endParaRPr>
            </a:p>
          </p:txBody>
        </p:sp>
        <p:sp>
          <p:nvSpPr>
            <p:cNvPr id="40" name="Oval 39"/>
            <p:cNvSpPr/>
            <p:nvPr/>
          </p:nvSpPr>
          <p:spPr>
            <a:xfrm>
              <a:off x="1316038" y="3200728"/>
              <a:ext cx="180975" cy="193745"/>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endParaRPr lang="en-US" altLang="en-US" sz="1800">
                <a:solidFill>
                  <a:srgbClr val="FFFFFF"/>
                </a:solidFill>
              </a:endParaRPr>
            </a:p>
          </p:txBody>
        </p:sp>
        <p:sp>
          <p:nvSpPr>
            <p:cNvPr id="41" name="Oval 40"/>
            <p:cNvSpPr/>
            <p:nvPr/>
          </p:nvSpPr>
          <p:spPr>
            <a:xfrm>
              <a:off x="1676400" y="3297601"/>
              <a:ext cx="179388" cy="193745"/>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endParaRPr lang="en-US" altLang="en-US" sz="1800">
                <a:solidFill>
                  <a:srgbClr val="FFFFFF"/>
                </a:solidFill>
              </a:endParaRPr>
            </a:p>
          </p:txBody>
        </p:sp>
        <p:sp>
          <p:nvSpPr>
            <p:cNvPr id="42" name="Oval 41"/>
            <p:cNvSpPr/>
            <p:nvPr/>
          </p:nvSpPr>
          <p:spPr>
            <a:xfrm>
              <a:off x="1995488" y="2452747"/>
              <a:ext cx="179387" cy="193745"/>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endParaRPr lang="en-US" altLang="en-US" sz="1800">
                <a:solidFill>
                  <a:srgbClr val="FFFFFF"/>
                </a:solidFill>
              </a:endParaRPr>
            </a:p>
          </p:txBody>
        </p:sp>
        <p:sp>
          <p:nvSpPr>
            <p:cNvPr id="43" name="Oval 42"/>
            <p:cNvSpPr/>
            <p:nvPr/>
          </p:nvSpPr>
          <p:spPr>
            <a:xfrm>
              <a:off x="1878013" y="2922816"/>
              <a:ext cx="179387" cy="193745"/>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endParaRPr lang="en-US" altLang="en-US" sz="1800">
                <a:solidFill>
                  <a:srgbClr val="FFFFFF"/>
                </a:solidFill>
              </a:endParaRPr>
            </a:p>
          </p:txBody>
        </p:sp>
        <p:sp>
          <p:nvSpPr>
            <p:cNvPr id="44" name="Oval 43"/>
            <p:cNvSpPr/>
            <p:nvPr/>
          </p:nvSpPr>
          <p:spPr>
            <a:xfrm>
              <a:off x="1849438" y="2092255"/>
              <a:ext cx="180975" cy="193745"/>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endParaRPr lang="en-US" altLang="en-US" sz="1800">
                <a:solidFill>
                  <a:srgbClr val="FFFFFF"/>
                </a:solidFill>
              </a:endParaRPr>
            </a:p>
          </p:txBody>
        </p:sp>
        <p:sp>
          <p:nvSpPr>
            <p:cNvPr id="45" name="Oval 44"/>
            <p:cNvSpPr/>
            <p:nvPr/>
          </p:nvSpPr>
          <p:spPr>
            <a:xfrm>
              <a:off x="1322388" y="2203420"/>
              <a:ext cx="180975" cy="193745"/>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endParaRPr lang="en-US" altLang="en-US" sz="1800">
                <a:solidFill>
                  <a:srgbClr val="FFFFFF"/>
                </a:solidFill>
              </a:endParaRPr>
            </a:p>
          </p:txBody>
        </p:sp>
        <p:sp>
          <p:nvSpPr>
            <p:cNvPr id="46" name="Rectangle 45"/>
            <p:cNvSpPr/>
            <p:nvPr/>
          </p:nvSpPr>
          <p:spPr>
            <a:xfrm>
              <a:off x="1219200" y="1884218"/>
              <a:ext cx="1066800" cy="2008909"/>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endParaRPr lang="en-US" altLang="en-US" sz="1800">
                <a:solidFill>
                  <a:srgbClr val="FFFFFF"/>
                </a:solidFill>
              </a:endParaRPr>
            </a:p>
          </p:txBody>
        </p:sp>
        <p:sp>
          <p:nvSpPr>
            <p:cNvPr id="47" name="Oval 46"/>
            <p:cNvSpPr/>
            <p:nvPr/>
          </p:nvSpPr>
          <p:spPr>
            <a:xfrm>
              <a:off x="1828800" y="3518342"/>
              <a:ext cx="179388" cy="195333"/>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endParaRPr lang="en-US" altLang="en-US" sz="1800">
                <a:solidFill>
                  <a:srgbClr val="FFFFFF"/>
                </a:solidFill>
              </a:endParaRPr>
            </a:p>
          </p:txBody>
        </p:sp>
      </p:grpSp>
      <p:grpSp>
        <p:nvGrpSpPr>
          <p:cNvPr id="4105" name="Group 47"/>
          <p:cNvGrpSpPr>
            <a:grpSpLocks/>
          </p:cNvGrpSpPr>
          <p:nvPr/>
        </p:nvGrpSpPr>
        <p:grpSpPr bwMode="auto">
          <a:xfrm>
            <a:off x="3352800" y="1830388"/>
            <a:ext cx="3297238" cy="1281112"/>
            <a:chOff x="360218" y="2563113"/>
            <a:chExt cx="3297382" cy="1281551"/>
          </a:xfrm>
        </p:grpSpPr>
        <p:sp>
          <p:nvSpPr>
            <p:cNvPr id="49" name="Right Arrow 48"/>
            <p:cNvSpPr/>
            <p:nvPr/>
          </p:nvSpPr>
          <p:spPr>
            <a:xfrm>
              <a:off x="360218" y="3650923"/>
              <a:ext cx="1433576" cy="96871"/>
            </a:xfrm>
            <a:prstGeom prst="right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endParaRPr lang="en-US" altLang="en-US" sz="1800">
                <a:solidFill>
                  <a:srgbClr val="FFFFFF"/>
                </a:solidFill>
              </a:endParaRPr>
            </a:p>
          </p:txBody>
        </p:sp>
        <p:sp>
          <p:nvSpPr>
            <p:cNvPr id="50" name="Explosion 2 49"/>
            <p:cNvSpPr/>
            <p:nvPr/>
          </p:nvSpPr>
          <p:spPr>
            <a:xfrm>
              <a:off x="1884285" y="3498470"/>
              <a:ext cx="346090" cy="346194"/>
            </a:xfrm>
            <a:prstGeom prst="irregularSeal2">
              <a:avLst/>
            </a:prstGeom>
            <a:gradFill>
              <a:gsLst>
                <a:gs pos="0">
                  <a:srgbClr val="FFF200">
                    <a:alpha val="50000"/>
                  </a:srgbClr>
                </a:gs>
                <a:gs pos="45000">
                  <a:srgbClr val="FF7A00"/>
                </a:gs>
                <a:gs pos="70000">
                  <a:srgbClr val="FF0300"/>
                </a:gs>
                <a:gs pos="100000">
                  <a:srgbClr val="4D0808"/>
                </a:gs>
              </a:gsLst>
              <a:lin ang="16200000" scaled="0"/>
            </a:gradFill>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endParaRPr lang="en-US" altLang="en-US" sz="1800">
                <a:solidFill>
                  <a:srgbClr val="FFFFFF"/>
                </a:solidFill>
              </a:endParaRPr>
            </a:p>
          </p:txBody>
        </p:sp>
        <p:sp>
          <p:nvSpPr>
            <p:cNvPr id="51" name="Right Arrow 50"/>
            <p:cNvSpPr/>
            <p:nvPr/>
          </p:nvSpPr>
          <p:spPr>
            <a:xfrm rot="19480292">
              <a:off x="2147821" y="3068111"/>
              <a:ext cx="1433576" cy="96870"/>
            </a:xfrm>
            <a:prstGeom prst="right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endParaRPr lang="en-US" altLang="en-US" sz="1800">
                <a:solidFill>
                  <a:srgbClr val="FFFFFF"/>
                </a:solidFill>
              </a:endParaRPr>
            </a:p>
          </p:txBody>
        </p:sp>
        <p:sp>
          <p:nvSpPr>
            <p:cNvPr id="52" name="Oval 51"/>
            <p:cNvSpPr/>
            <p:nvPr/>
          </p:nvSpPr>
          <p:spPr>
            <a:xfrm>
              <a:off x="3478204" y="2563113"/>
              <a:ext cx="179396" cy="208033"/>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endParaRPr lang="en-US" altLang="en-US" sz="1800">
                <a:solidFill>
                  <a:srgbClr val="FFFFFF"/>
                </a:solidFill>
              </a:endParaRPr>
            </a:p>
          </p:txBody>
        </p:sp>
      </p:grpSp>
      <p:sp>
        <p:nvSpPr>
          <p:cNvPr id="4106" name="Oval 1"/>
          <p:cNvSpPr>
            <a:spLocks noChangeArrowheads="1"/>
          </p:cNvSpPr>
          <p:nvPr/>
        </p:nvSpPr>
        <p:spPr bwMode="auto">
          <a:xfrm>
            <a:off x="2514600" y="2890838"/>
            <a:ext cx="152400" cy="15240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cxnSp>
        <p:nvCxnSpPr>
          <p:cNvPr id="4107" name="Straight Arrow Connector 3"/>
          <p:cNvCxnSpPr>
            <a:cxnSpLocks noChangeShapeType="1"/>
          </p:cNvCxnSpPr>
          <p:nvPr/>
        </p:nvCxnSpPr>
        <p:spPr bwMode="auto">
          <a:xfrm>
            <a:off x="2743200" y="2967038"/>
            <a:ext cx="304800" cy="0"/>
          </a:xfrm>
          <a:prstGeom prst="straightConnector1">
            <a:avLst/>
          </a:prstGeom>
          <a:noFill/>
          <a:ln w="2540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08" name="TextBox 5"/>
          <p:cNvSpPr txBox="1">
            <a:spLocks noChangeArrowheads="1"/>
          </p:cNvSpPr>
          <p:nvPr/>
        </p:nvSpPr>
        <p:spPr bwMode="auto">
          <a:xfrm>
            <a:off x="1697038" y="3162300"/>
            <a:ext cx="185178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dirty="0"/>
              <a:t>Probing </a:t>
            </a:r>
            <a:r>
              <a:rPr lang="en-US" altLang="en-US" sz="1800" dirty="0" smtClean="0"/>
              <a:t>particle:</a:t>
            </a:r>
          </a:p>
          <a:p>
            <a:pPr>
              <a:spcBef>
                <a:spcPct val="0"/>
              </a:spcBef>
              <a:buFontTx/>
              <a:buNone/>
            </a:pPr>
            <a:r>
              <a:rPr lang="en-US" altLang="en-US" sz="1800" dirty="0" smtClean="0"/>
              <a:t>Neutron, photon</a:t>
            </a:r>
            <a:endParaRPr lang="en-US" altLang="en-US" sz="1800" dirty="0"/>
          </a:p>
        </p:txBody>
      </p:sp>
      <p:sp>
        <p:nvSpPr>
          <p:cNvPr id="4109" name="TextBox 57"/>
          <p:cNvSpPr txBox="1">
            <a:spLocks noChangeArrowheads="1"/>
          </p:cNvSpPr>
          <p:nvPr/>
        </p:nvSpPr>
        <p:spPr bwMode="auto">
          <a:xfrm>
            <a:off x="5665788" y="1219200"/>
            <a:ext cx="198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a:t>Scattered particle</a:t>
            </a:r>
          </a:p>
        </p:txBody>
      </p:sp>
      <p:sp>
        <p:nvSpPr>
          <p:cNvPr id="2" name="Rectangle 1"/>
          <p:cNvSpPr/>
          <p:nvPr/>
        </p:nvSpPr>
        <p:spPr>
          <a:xfrm>
            <a:off x="2514600" y="855056"/>
            <a:ext cx="3942169" cy="369332"/>
          </a:xfrm>
          <a:prstGeom prst="rect">
            <a:avLst/>
          </a:prstGeom>
        </p:spPr>
        <p:txBody>
          <a:bodyPr wrap="none">
            <a:spAutoFit/>
          </a:bodyPr>
          <a:lstStyle/>
          <a:p>
            <a:r>
              <a:rPr lang="en-US" altLang="en-US" dirty="0"/>
              <a:t>A typical scattering experiment setup</a:t>
            </a:r>
            <a:endParaRPr lang="en-US" dirty="0"/>
          </a:p>
        </p:txBody>
      </p:sp>
      <p:pic>
        <p:nvPicPr>
          <p:cNvPr id="32" name="Picture 6" descr="NCN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716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Line 11"/>
          <p:cNvSpPr>
            <a:spLocks noChangeShapeType="1"/>
          </p:cNvSpPr>
          <p:nvPr/>
        </p:nvSpPr>
        <p:spPr bwMode="auto">
          <a:xfrm>
            <a:off x="250825" y="838200"/>
            <a:ext cx="8642350"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34" name="Picture 2" descr="Center for High Resolution Neutron Scattering (CHR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8341" y="0"/>
            <a:ext cx="2465659" cy="6318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76200"/>
            <a:ext cx="8229600" cy="1143000"/>
          </a:xfrm>
        </p:spPr>
        <p:txBody>
          <a:bodyPr/>
          <a:lstStyle/>
          <a:p>
            <a:pPr eaLnBrk="1" hangingPunct="1"/>
            <a:r>
              <a:rPr lang="en-US" altLang="en-US" sz="2400" dirty="0" smtClean="0">
                <a:solidFill>
                  <a:srgbClr val="3333FF"/>
                </a:solidFill>
                <a:latin typeface="Times New Roman" pitchFamily="18" charset="0"/>
              </a:rPr>
              <a:t>Any arbitrary shapes</a:t>
            </a:r>
          </a:p>
        </p:txBody>
      </p:sp>
      <p:sp>
        <p:nvSpPr>
          <p:cNvPr id="4" name="Line 11"/>
          <p:cNvSpPr>
            <a:spLocks noChangeShapeType="1"/>
          </p:cNvSpPr>
          <p:nvPr/>
        </p:nvSpPr>
        <p:spPr bwMode="auto">
          <a:xfrm>
            <a:off x="250825" y="1015910"/>
            <a:ext cx="8642350"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5" name="Picture 6" descr="NCN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716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enter for High Resolution Neutron Scattering (CHR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5941" y="107949"/>
            <a:ext cx="2465659" cy="6318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81000" y="6029964"/>
            <a:ext cx="3967753" cy="369332"/>
          </a:xfrm>
          <a:prstGeom prst="rect">
            <a:avLst/>
          </a:prstGeom>
        </p:spPr>
        <p:txBody>
          <a:bodyPr wrap="none">
            <a:spAutoFit/>
          </a:bodyPr>
          <a:lstStyle/>
          <a:p>
            <a:r>
              <a:rPr lang="en-US" dirty="0">
                <a:hlinkClick r:id="rId5"/>
              </a:rPr>
              <a:t>https://</a:t>
            </a:r>
            <a:r>
              <a:rPr lang="en-US" dirty="0" smtClean="0">
                <a:hlinkClick r:id="rId5"/>
              </a:rPr>
              <a:t>en.wikipedia.org/wiki/Pyramid</a:t>
            </a:r>
            <a:r>
              <a:rPr lang="en-US" dirty="0" smtClean="0"/>
              <a:t> </a:t>
            </a:r>
            <a:endParaRPr lang="en-US" dirty="0"/>
          </a:p>
        </p:txBody>
      </p:sp>
      <p:pic>
        <p:nvPicPr>
          <p:cNvPr id="135172" name="Picture 4" descr="https://upload.wikimedia.org/wikipedia/commons/5/5f/Big_Temple-Templ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8457" y="1391288"/>
            <a:ext cx="3200400" cy="426720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9" name="TextBox 8"/>
              <p:cNvSpPr txBox="1"/>
              <p:nvPr/>
            </p:nvSpPr>
            <p:spPr>
              <a:xfrm>
                <a:off x="4385764" y="2120180"/>
                <a:ext cx="3678892" cy="88472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𝐼</m:t>
                      </m:r>
                      <m:d>
                        <m:dPr>
                          <m:ctrlPr>
                            <a:rPr lang="en-US" b="0" i="1" smtClean="0">
                              <a:latin typeface="Cambria Math" panose="02040503050406030204" pitchFamily="18" charset="0"/>
                            </a:rPr>
                          </m:ctrlPr>
                        </m:dPr>
                        <m:e>
                          <m:acc>
                            <m:accPr>
                              <m:chr m:val="⃑"/>
                              <m:ctrlPr>
                                <a:rPr lang="en-US" b="0" i="1" smtClean="0">
                                  <a:latin typeface="Cambria Math" panose="02040503050406030204" pitchFamily="18" charset="0"/>
                                </a:rPr>
                              </m:ctrlPr>
                            </m:accPr>
                            <m:e>
                              <m:r>
                                <a:rPr lang="en-US" i="1">
                                  <a:latin typeface="Cambria Math"/>
                                </a:rPr>
                                <m:t>𝑄</m:t>
                              </m:r>
                            </m:e>
                          </m:acc>
                        </m:e>
                      </m:d>
                      <m:r>
                        <a:rPr lang="en-US" b="0" i="1" smtClean="0">
                          <a:latin typeface="Cambria Math"/>
                        </a:rPr>
                        <m:t>=</m:t>
                      </m:r>
                      <m:sSup>
                        <m:sSupPr>
                          <m:ctrlPr>
                            <a:rPr lang="en-US" b="0" i="1" smtClean="0">
                              <a:latin typeface="Cambria Math" panose="02040503050406030204" pitchFamily="18" charset="0"/>
                            </a:rPr>
                          </m:ctrlPr>
                        </m:sSupPr>
                        <m:e>
                          <m:d>
                            <m:dPr>
                              <m:begChr m:val="|"/>
                              <m:endChr m:val="|"/>
                              <m:ctrlPr>
                                <a:rPr lang="en-US" i="1">
                                  <a:latin typeface="Cambria Math" panose="02040503050406030204" pitchFamily="18" charset="0"/>
                                </a:rPr>
                              </m:ctrlPr>
                            </m:dPr>
                            <m:e>
                              <m:nary>
                                <m:naryPr>
                                  <m:chr m:val="∑"/>
                                  <m:supHide m:val="on"/>
                                  <m:ctrlPr>
                                    <a:rPr lang="en-US" i="1">
                                      <a:latin typeface="Cambria Math" panose="02040503050406030204" pitchFamily="18" charset="0"/>
                                    </a:rPr>
                                  </m:ctrlPr>
                                </m:naryPr>
                                <m:sub>
                                  <m:r>
                                    <m:rPr>
                                      <m:brk m:alnAt="7"/>
                                    </m:rPr>
                                    <a:rPr lang="en-US" i="1">
                                      <a:latin typeface="Cambria Math"/>
                                    </a:rPr>
                                    <m:t>𝑚</m:t>
                                  </m:r>
                                </m:sub>
                                <m:sup/>
                                <m:e>
                                  <m:sSub>
                                    <m:sSubPr>
                                      <m:ctrlPr>
                                        <a:rPr lang="en-US" i="1">
                                          <a:latin typeface="Cambria Math" panose="02040503050406030204" pitchFamily="18" charset="0"/>
                                        </a:rPr>
                                      </m:ctrlPr>
                                    </m:sSubPr>
                                    <m:e>
                                      <m:r>
                                        <a:rPr lang="en-US" i="1">
                                          <a:latin typeface="Cambria Math"/>
                                        </a:rPr>
                                        <m:t>𝑏</m:t>
                                      </m:r>
                                    </m:e>
                                    <m:sub>
                                      <m:r>
                                        <a:rPr lang="en-US" i="1">
                                          <a:latin typeface="Cambria Math"/>
                                        </a:rPr>
                                        <m:t>𝑚</m:t>
                                      </m:r>
                                    </m:sub>
                                  </m:sSub>
                                  <m:sSup>
                                    <m:sSupPr>
                                      <m:ctrlPr>
                                        <a:rPr lang="en-US" i="1">
                                          <a:latin typeface="Cambria Math" panose="02040503050406030204" pitchFamily="18" charset="0"/>
                                        </a:rPr>
                                      </m:ctrlPr>
                                    </m:sSupPr>
                                    <m:e>
                                      <m:r>
                                        <a:rPr lang="en-US" i="1">
                                          <a:latin typeface="Cambria Math"/>
                                        </a:rPr>
                                        <m:t>𝑒</m:t>
                                      </m:r>
                                    </m:e>
                                    <m:sup>
                                      <m:r>
                                        <a:rPr lang="en-US" i="1">
                                          <a:latin typeface="Cambria Math"/>
                                        </a:rPr>
                                        <m:t>−</m:t>
                                      </m:r>
                                      <m:r>
                                        <a:rPr lang="en-US" i="1">
                                          <a:latin typeface="Cambria Math"/>
                                        </a:rPr>
                                        <m:t>𝑖</m:t>
                                      </m:r>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a:rPr>
                                                <m:t>𝑟</m:t>
                                              </m:r>
                                            </m:e>
                                            <m:sub>
                                              <m:r>
                                                <a:rPr lang="en-US" i="1">
                                                  <a:latin typeface="Cambria Math"/>
                                                </a:rPr>
                                                <m:t>𝑚</m:t>
                                              </m:r>
                                            </m:sub>
                                          </m:sSub>
                                        </m:e>
                                      </m:acc>
                                      <m:r>
                                        <a:rPr lang="en-US" i="1">
                                          <a:latin typeface="Cambria Math"/>
                                          <a:ea typeface="Cambria Math"/>
                                        </a:rPr>
                                        <m:t>∙</m:t>
                                      </m:r>
                                      <m:acc>
                                        <m:accPr>
                                          <m:chr m:val="⃑"/>
                                          <m:ctrlPr>
                                            <a:rPr lang="en-US" i="1">
                                              <a:latin typeface="Cambria Math" panose="02040503050406030204" pitchFamily="18" charset="0"/>
                                              <a:ea typeface="Cambria Math"/>
                                            </a:rPr>
                                          </m:ctrlPr>
                                        </m:accPr>
                                        <m:e>
                                          <m:r>
                                            <a:rPr lang="en-US" i="1">
                                              <a:latin typeface="Cambria Math"/>
                                              <a:ea typeface="Cambria Math"/>
                                            </a:rPr>
                                            <m:t>𝑄</m:t>
                                          </m:r>
                                        </m:e>
                                      </m:acc>
                                    </m:sup>
                                  </m:sSup>
                                </m:e>
                              </m:nary>
                            </m:e>
                          </m:d>
                        </m:e>
                        <m:sup>
                          <m:r>
                            <a:rPr lang="en-US" b="0" i="1" smtClean="0">
                              <a:latin typeface="Cambria Math"/>
                            </a:rPr>
                            <m:t>2</m:t>
                          </m:r>
                        </m:sup>
                      </m:sSup>
                      <m:r>
                        <a:rPr lang="en-US" b="0" i="1" smtClean="0">
                          <a:latin typeface="Cambria Math"/>
                        </a:rPr>
                        <m:t>=</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b="0" i="1" smtClean="0">
                                  <a:latin typeface="Cambria Math"/>
                                </a:rPr>
                                <m:t>𝐹</m:t>
                              </m:r>
                              <m:r>
                                <a:rPr lang="en-US" b="0" i="1" smtClean="0">
                                  <a:latin typeface="Cambria Math"/>
                                </a:rPr>
                                <m:t>(</m:t>
                              </m:r>
                              <m:acc>
                                <m:accPr>
                                  <m:chr m:val="⃑"/>
                                  <m:ctrlPr>
                                    <a:rPr lang="en-US" i="1">
                                      <a:latin typeface="Cambria Math" panose="02040503050406030204" pitchFamily="18" charset="0"/>
                                    </a:rPr>
                                  </m:ctrlPr>
                                </m:accPr>
                                <m:e>
                                  <m:r>
                                    <a:rPr lang="en-US" i="1">
                                      <a:latin typeface="Cambria Math"/>
                                    </a:rPr>
                                    <m:t>𝑄</m:t>
                                  </m:r>
                                </m:e>
                              </m:acc>
                              <m:r>
                                <a:rPr lang="en-US" b="0" i="1" smtClean="0">
                                  <a:latin typeface="Cambria Math"/>
                                </a:rPr>
                                <m:t>)</m:t>
                              </m:r>
                            </m:e>
                          </m:d>
                        </m:e>
                        <m:sup>
                          <m:r>
                            <a:rPr lang="en-US" b="0" i="1" smtClean="0">
                              <a:latin typeface="Cambria Math"/>
                            </a:rPr>
                            <m:t>2</m:t>
                          </m:r>
                        </m:sup>
                      </m:sSup>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4385764" y="2120180"/>
                <a:ext cx="3678892" cy="884729"/>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348753" y="3657600"/>
                <a:ext cx="4254113" cy="81887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𝐹</m:t>
                      </m:r>
                      <m:d>
                        <m:dPr>
                          <m:ctrlPr>
                            <a:rPr lang="en-US" b="0" i="1" smtClean="0">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a:rPr>
                                <m:t>𝑄</m:t>
                              </m:r>
                            </m:e>
                          </m:acc>
                        </m:e>
                      </m:d>
                      <m:r>
                        <a:rPr lang="en-US" b="0" i="1" smtClean="0">
                          <a:latin typeface="Cambria Math"/>
                        </a:rPr>
                        <m:t>=</m:t>
                      </m:r>
                      <m:nary>
                        <m:naryPr>
                          <m:chr m:val="∑"/>
                          <m:supHide m:val="on"/>
                          <m:ctrlPr>
                            <a:rPr lang="en-US" i="1">
                              <a:latin typeface="Cambria Math" panose="02040503050406030204" pitchFamily="18" charset="0"/>
                            </a:rPr>
                          </m:ctrlPr>
                        </m:naryPr>
                        <m:sub>
                          <m:r>
                            <m:rPr>
                              <m:brk m:alnAt="7"/>
                            </m:rPr>
                            <a:rPr lang="en-US" i="1">
                              <a:latin typeface="Cambria Math"/>
                            </a:rPr>
                            <m:t>𝑚</m:t>
                          </m:r>
                        </m:sub>
                        <m:sup/>
                        <m:e>
                          <m:sSub>
                            <m:sSubPr>
                              <m:ctrlPr>
                                <a:rPr lang="en-US" i="1">
                                  <a:latin typeface="Cambria Math" panose="02040503050406030204" pitchFamily="18" charset="0"/>
                                </a:rPr>
                              </m:ctrlPr>
                            </m:sSubPr>
                            <m:e>
                              <m:r>
                                <a:rPr lang="en-US" i="1">
                                  <a:latin typeface="Cambria Math"/>
                                </a:rPr>
                                <m:t>𝑏</m:t>
                              </m:r>
                            </m:e>
                            <m:sub>
                              <m:r>
                                <a:rPr lang="en-US" i="1">
                                  <a:latin typeface="Cambria Math"/>
                                </a:rPr>
                                <m:t>𝑚</m:t>
                              </m:r>
                            </m:sub>
                          </m:sSub>
                          <m:sSup>
                            <m:sSupPr>
                              <m:ctrlPr>
                                <a:rPr lang="en-US" i="1">
                                  <a:latin typeface="Cambria Math" panose="02040503050406030204" pitchFamily="18" charset="0"/>
                                </a:rPr>
                              </m:ctrlPr>
                            </m:sSupPr>
                            <m:e>
                              <m:r>
                                <a:rPr lang="en-US" i="1">
                                  <a:latin typeface="Cambria Math"/>
                                </a:rPr>
                                <m:t>𝑒</m:t>
                              </m:r>
                            </m:e>
                            <m:sup>
                              <m:r>
                                <a:rPr lang="en-US" i="1">
                                  <a:latin typeface="Cambria Math"/>
                                </a:rPr>
                                <m:t>−</m:t>
                              </m:r>
                              <m:r>
                                <a:rPr lang="en-US" i="1">
                                  <a:latin typeface="Cambria Math" panose="02040503050406030204" pitchFamily="18" charset="0"/>
                                </a:rPr>
                                <m:t>𝑖</m:t>
                              </m:r>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a:rPr>
                                        <m:t>𝑟</m:t>
                                      </m:r>
                                    </m:e>
                                    <m:sub>
                                      <m:r>
                                        <a:rPr lang="en-US" i="1">
                                          <a:latin typeface="Cambria Math"/>
                                        </a:rPr>
                                        <m:t>𝑚</m:t>
                                      </m:r>
                                    </m:sub>
                                  </m:sSub>
                                </m:e>
                              </m:acc>
                              <m:r>
                                <a:rPr lang="en-US" i="1">
                                  <a:latin typeface="Cambria Math"/>
                                  <a:ea typeface="Cambria Math"/>
                                </a:rPr>
                                <m:t>∙</m:t>
                              </m:r>
                              <m:acc>
                                <m:accPr>
                                  <m:chr m:val="⃑"/>
                                  <m:ctrlPr>
                                    <a:rPr lang="en-US" i="1">
                                      <a:latin typeface="Cambria Math" panose="02040503050406030204" pitchFamily="18" charset="0"/>
                                      <a:ea typeface="Cambria Math"/>
                                    </a:rPr>
                                  </m:ctrlPr>
                                </m:accPr>
                                <m:e>
                                  <m:r>
                                    <a:rPr lang="en-US" i="1">
                                      <a:latin typeface="Cambria Math"/>
                                      <a:ea typeface="Cambria Math"/>
                                    </a:rPr>
                                    <m:t>𝑄</m:t>
                                  </m:r>
                                </m:e>
                              </m:acc>
                            </m:sup>
                          </m:sSup>
                        </m:e>
                      </m:nary>
                      <m:r>
                        <a:rPr lang="en-US" b="0" i="1" smtClean="0">
                          <a:latin typeface="Cambria Math"/>
                          <a:ea typeface="Cambria Math"/>
                        </a:rPr>
                        <m:t>=</m:t>
                      </m:r>
                      <m:nary>
                        <m:naryPr>
                          <m:limLoc m:val="undOvr"/>
                          <m:subHide m:val="on"/>
                          <m:supHide m:val="on"/>
                          <m:ctrlPr>
                            <a:rPr lang="en-US" b="0" i="1" smtClean="0">
                              <a:latin typeface="Cambria Math" panose="02040503050406030204" pitchFamily="18" charset="0"/>
                              <a:ea typeface="Cambria Math"/>
                            </a:rPr>
                          </m:ctrlPr>
                        </m:naryPr>
                        <m:sub/>
                        <m:sup/>
                        <m:e>
                          <m:r>
                            <a:rPr lang="en-US" b="0" i="1" smtClean="0">
                              <a:latin typeface="Cambria Math"/>
                              <a:ea typeface="Cambria Math"/>
                            </a:rPr>
                            <m:t>𝜌</m:t>
                          </m:r>
                          <m:r>
                            <a:rPr lang="en-US" b="0" i="1" smtClean="0">
                              <a:latin typeface="Cambria Math"/>
                              <a:ea typeface="Cambria Math"/>
                            </a:rPr>
                            <m:t>(</m:t>
                          </m:r>
                          <m:r>
                            <a:rPr lang="en-US" b="0" i="1" smtClean="0">
                              <a:latin typeface="Cambria Math"/>
                              <a:ea typeface="Cambria Math"/>
                            </a:rPr>
                            <m:t>𝑟</m:t>
                          </m:r>
                          <m:r>
                            <a:rPr lang="en-US" b="0" i="1" smtClean="0">
                              <a:latin typeface="Cambria Math"/>
                              <a:ea typeface="Cambria Math"/>
                            </a:rPr>
                            <m:t>)</m:t>
                          </m:r>
                          <m:sSup>
                            <m:sSupPr>
                              <m:ctrlPr>
                                <a:rPr lang="en-US" i="1">
                                  <a:latin typeface="Cambria Math" panose="02040503050406030204" pitchFamily="18" charset="0"/>
                                </a:rPr>
                              </m:ctrlPr>
                            </m:sSupPr>
                            <m:e>
                              <m:r>
                                <a:rPr lang="en-US" i="1">
                                  <a:latin typeface="Cambria Math"/>
                                </a:rPr>
                                <m:t>𝑒</m:t>
                              </m:r>
                            </m:e>
                            <m:sup>
                              <m:r>
                                <a:rPr lang="en-US" i="1">
                                  <a:latin typeface="Cambria Math"/>
                                </a:rPr>
                                <m:t>−</m:t>
                              </m:r>
                              <m:r>
                                <a:rPr lang="en-US" i="1">
                                  <a:latin typeface="Cambria Math"/>
                                </a:rPr>
                                <m:t>𝑖</m:t>
                              </m:r>
                              <m:acc>
                                <m:accPr>
                                  <m:chr m:val="⃑"/>
                                  <m:ctrlPr>
                                    <a:rPr lang="en-US" i="1">
                                      <a:latin typeface="Cambria Math" panose="02040503050406030204" pitchFamily="18" charset="0"/>
                                    </a:rPr>
                                  </m:ctrlPr>
                                </m:accPr>
                                <m:e>
                                  <m:r>
                                    <a:rPr lang="en-US" b="0" i="1" smtClean="0">
                                      <a:latin typeface="Cambria Math"/>
                                    </a:rPr>
                                    <m:t>𝑟</m:t>
                                  </m:r>
                                </m:e>
                              </m:acc>
                              <m:r>
                                <a:rPr lang="en-US" i="1">
                                  <a:latin typeface="Cambria Math"/>
                                  <a:ea typeface="Cambria Math"/>
                                </a:rPr>
                                <m:t>∙</m:t>
                              </m:r>
                              <m:acc>
                                <m:accPr>
                                  <m:chr m:val="⃑"/>
                                  <m:ctrlPr>
                                    <a:rPr lang="en-US" i="1">
                                      <a:latin typeface="Cambria Math" panose="02040503050406030204" pitchFamily="18" charset="0"/>
                                      <a:ea typeface="Cambria Math"/>
                                    </a:rPr>
                                  </m:ctrlPr>
                                </m:accPr>
                                <m:e>
                                  <m:r>
                                    <a:rPr lang="en-US" i="1">
                                      <a:latin typeface="Cambria Math"/>
                                      <a:ea typeface="Cambria Math"/>
                                    </a:rPr>
                                    <m:t>𝑄</m:t>
                                  </m:r>
                                </m:e>
                              </m:acc>
                            </m:sup>
                          </m:sSup>
                          <m:r>
                            <a:rPr lang="en-US" b="0" i="1" smtClean="0">
                              <a:latin typeface="Cambria Math"/>
                              <a:ea typeface="Cambria Math"/>
                            </a:rPr>
                            <m:t>𝑑</m:t>
                          </m:r>
                          <m:acc>
                            <m:accPr>
                              <m:chr m:val="⃑"/>
                              <m:ctrlPr>
                                <a:rPr lang="en-US" b="0" i="1" smtClean="0">
                                  <a:latin typeface="Cambria Math" panose="02040503050406030204" pitchFamily="18" charset="0"/>
                                  <a:ea typeface="Cambria Math"/>
                                </a:rPr>
                              </m:ctrlPr>
                            </m:accPr>
                            <m:e>
                              <m:r>
                                <a:rPr lang="en-US" b="0" i="1" smtClean="0">
                                  <a:latin typeface="Cambria Math"/>
                                  <a:ea typeface="Cambria Math"/>
                                </a:rPr>
                                <m:t>𝑟</m:t>
                              </m:r>
                            </m:e>
                          </m:acc>
                        </m:e>
                      </m:nary>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4348753" y="3657600"/>
                <a:ext cx="4254113" cy="818879"/>
              </a:xfrm>
              <a:prstGeom prst="rect">
                <a:avLst/>
              </a:prstGeom>
              <a:blipFill rotWithShape="0">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664638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76200"/>
            <a:ext cx="8229600" cy="1143000"/>
          </a:xfrm>
        </p:spPr>
        <p:txBody>
          <a:bodyPr/>
          <a:lstStyle/>
          <a:p>
            <a:pPr eaLnBrk="1" hangingPunct="1"/>
            <a:r>
              <a:rPr lang="en-US" altLang="en-US" sz="2400" dirty="0" smtClean="0">
                <a:solidFill>
                  <a:srgbClr val="3333FF"/>
                </a:solidFill>
                <a:latin typeface="Times New Roman" pitchFamily="18" charset="0"/>
              </a:rPr>
              <a:t>Outline</a:t>
            </a:r>
          </a:p>
        </p:txBody>
      </p:sp>
      <p:sp>
        <p:nvSpPr>
          <p:cNvPr id="3075" name="Rectangle 3"/>
          <p:cNvSpPr>
            <a:spLocks noGrp="1" noChangeArrowheads="1"/>
          </p:cNvSpPr>
          <p:nvPr>
            <p:ph type="body" idx="1"/>
          </p:nvPr>
        </p:nvSpPr>
        <p:spPr>
          <a:xfrm>
            <a:off x="457200" y="1371600"/>
            <a:ext cx="8229600" cy="4525963"/>
          </a:xfrm>
        </p:spPr>
        <p:txBody>
          <a:bodyPr/>
          <a:lstStyle/>
          <a:p>
            <a:pPr marL="609600" indent="-609600" eaLnBrk="1" hangingPunct="1">
              <a:lnSpc>
                <a:spcPct val="90000"/>
              </a:lnSpc>
              <a:buFontTx/>
              <a:buAutoNum type="arabicPeriod"/>
            </a:pPr>
            <a:r>
              <a:rPr lang="en-US" altLang="en-US" sz="1800" dirty="0" smtClean="0">
                <a:solidFill>
                  <a:schemeClr val="accent1"/>
                </a:solidFill>
                <a:latin typeface="Times New Roman" panose="02020603050405020304" pitchFamily="18" charset="0"/>
                <a:cs typeface="Times New Roman" panose="02020603050405020304" pitchFamily="18" charset="0"/>
              </a:rPr>
              <a:t>Basic concepts for SANS</a:t>
            </a:r>
          </a:p>
          <a:p>
            <a:pPr marL="609600" indent="-609600" eaLnBrk="1" hangingPunct="1">
              <a:lnSpc>
                <a:spcPct val="90000"/>
              </a:lnSpc>
              <a:buFontTx/>
              <a:buAutoNum type="arabicPeriod"/>
            </a:pPr>
            <a:endParaRPr lang="en-US" altLang="en-US" sz="1800" dirty="0" smtClean="0">
              <a:solidFill>
                <a:schemeClr val="accent1"/>
              </a:solidFill>
              <a:latin typeface="Times New Roman" panose="02020603050405020304" pitchFamily="18" charset="0"/>
              <a:cs typeface="Times New Roman" panose="02020603050405020304" pitchFamily="18" charset="0"/>
            </a:endParaRPr>
          </a:p>
          <a:p>
            <a:pPr marL="609600" indent="-609600" eaLnBrk="1" hangingPunct="1">
              <a:lnSpc>
                <a:spcPct val="90000"/>
              </a:lnSpc>
              <a:buFontTx/>
              <a:buAutoNum type="arabicPeriod"/>
            </a:pPr>
            <a:r>
              <a:rPr lang="en-US" altLang="en-US" sz="1800" dirty="0" smtClean="0">
                <a:solidFill>
                  <a:schemeClr val="accent1"/>
                </a:solidFill>
                <a:latin typeface="Times New Roman" panose="02020603050405020304" pitchFamily="18" charset="0"/>
                <a:cs typeface="Times New Roman" panose="02020603050405020304" pitchFamily="18" charset="0"/>
              </a:rPr>
              <a:t>General thoughts (or rules?) for the SANS data analysis</a:t>
            </a:r>
          </a:p>
          <a:p>
            <a:pPr marL="609600" indent="-609600" eaLnBrk="1" hangingPunct="1">
              <a:lnSpc>
                <a:spcPct val="90000"/>
              </a:lnSpc>
              <a:buFontTx/>
              <a:buAutoNum type="arabicPeriod"/>
            </a:pPr>
            <a:endParaRPr lang="en-US" altLang="en-US" sz="1800" dirty="0" smtClean="0">
              <a:solidFill>
                <a:schemeClr val="accent1"/>
              </a:solidFill>
              <a:latin typeface="Times New Roman" panose="02020603050405020304" pitchFamily="18" charset="0"/>
              <a:cs typeface="Times New Roman" panose="02020603050405020304" pitchFamily="18" charset="0"/>
            </a:endParaRPr>
          </a:p>
          <a:p>
            <a:pPr marL="609600" indent="-609600" eaLnBrk="1" hangingPunct="1">
              <a:lnSpc>
                <a:spcPct val="90000"/>
              </a:lnSpc>
              <a:buFontTx/>
              <a:buAutoNum type="arabicPeriod"/>
            </a:pPr>
            <a:r>
              <a:rPr lang="en-US" altLang="en-US" sz="1800" dirty="0" smtClean="0">
                <a:solidFill>
                  <a:schemeClr val="accent1"/>
                </a:solidFill>
                <a:latin typeface="Times New Roman" panose="02020603050405020304" pitchFamily="18" charset="0"/>
                <a:cs typeface="Times New Roman" panose="02020603050405020304" pitchFamily="18" charset="0"/>
              </a:rPr>
              <a:t>1D analysis: Shape independent analysis</a:t>
            </a:r>
          </a:p>
          <a:p>
            <a:pPr marL="609600" indent="-609600" eaLnBrk="1" hangingPunct="1">
              <a:lnSpc>
                <a:spcPct val="90000"/>
              </a:lnSpc>
              <a:buFontTx/>
              <a:buAutoNum type="arabicPeriod"/>
            </a:pPr>
            <a:endParaRPr lang="en-US" altLang="en-US" sz="1800" dirty="0" smtClean="0">
              <a:solidFill>
                <a:schemeClr val="accent1"/>
              </a:solidFill>
              <a:latin typeface="Times New Roman" panose="02020603050405020304" pitchFamily="18" charset="0"/>
              <a:cs typeface="Times New Roman" panose="02020603050405020304" pitchFamily="18" charset="0"/>
            </a:endParaRPr>
          </a:p>
          <a:p>
            <a:pPr marL="609600" indent="-609600" eaLnBrk="1" hangingPunct="1">
              <a:lnSpc>
                <a:spcPct val="90000"/>
              </a:lnSpc>
              <a:buFontTx/>
              <a:buAutoNum type="arabicPeriod"/>
            </a:pPr>
            <a:r>
              <a:rPr lang="en-US" altLang="en-US" sz="1800" dirty="0">
                <a:solidFill>
                  <a:schemeClr val="accent1"/>
                </a:solidFill>
                <a:latin typeface="Times New Roman" panose="02020603050405020304" pitchFamily="18" charset="0"/>
                <a:cs typeface="Times New Roman" panose="02020603050405020304" pitchFamily="18" charset="0"/>
              </a:rPr>
              <a:t>1D analysis: Shape </a:t>
            </a:r>
            <a:r>
              <a:rPr lang="en-US" altLang="en-US" sz="1800" dirty="0" smtClean="0">
                <a:solidFill>
                  <a:schemeClr val="accent1"/>
                </a:solidFill>
                <a:latin typeface="Times New Roman" panose="02020603050405020304" pitchFamily="18" charset="0"/>
                <a:cs typeface="Times New Roman" panose="02020603050405020304" pitchFamily="18" charset="0"/>
              </a:rPr>
              <a:t>dependent analysis (Form factor: P(Q)</a:t>
            </a:r>
          </a:p>
          <a:p>
            <a:pPr marL="609600" indent="-609600" eaLnBrk="1" hangingPunct="1">
              <a:lnSpc>
                <a:spcPct val="90000"/>
              </a:lnSpc>
              <a:buFontTx/>
              <a:buAutoNum type="arabicPeriod"/>
            </a:pPr>
            <a:endParaRPr lang="en-US" altLang="en-US" sz="1800" dirty="0" smtClean="0">
              <a:latin typeface="Times New Roman" panose="02020603050405020304" pitchFamily="18" charset="0"/>
              <a:cs typeface="Times New Roman" panose="02020603050405020304" pitchFamily="18" charset="0"/>
            </a:endParaRPr>
          </a:p>
          <a:p>
            <a:pPr marL="609600" indent="-609600" eaLnBrk="1" hangingPunct="1">
              <a:lnSpc>
                <a:spcPct val="90000"/>
              </a:lnSpc>
              <a:buFontTx/>
              <a:buAutoNum type="arabicPeriod"/>
            </a:pPr>
            <a:r>
              <a:rPr lang="en-US" altLang="en-US" sz="1800" dirty="0">
                <a:latin typeface="Times New Roman" panose="02020603050405020304" pitchFamily="18" charset="0"/>
                <a:cs typeface="Times New Roman" panose="02020603050405020304" pitchFamily="18" charset="0"/>
              </a:rPr>
              <a:t>1D analysis: Inter-particle </a:t>
            </a:r>
            <a:r>
              <a:rPr lang="en-US" altLang="en-US" sz="1800" dirty="0" smtClean="0">
                <a:latin typeface="Times New Roman" panose="02020603050405020304" pitchFamily="18" charset="0"/>
                <a:cs typeface="Times New Roman" panose="02020603050405020304" pitchFamily="18" charset="0"/>
              </a:rPr>
              <a:t>structure factor, S(Q) – Understand the interaction between particles</a:t>
            </a:r>
          </a:p>
          <a:p>
            <a:pPr marL="609600" indent="-609600" eaLnBrk="1" hangingPunct="1">
              <a:lnSpc>
                <a:spcPct val="90000"/>
              </a:lnSpc>
              <a:buFontTx/>
              <a:buAutoNum type="arabicPeriod"/>
            </a:pPr>
            <a:endParaRPr lang="en-US" altLang="en-US" sz="1800" dirty="0" smtClean="0">
              <a:latin typeface="Times New Roman" panose="02020603050405020304" pitchFamily="18" charset="0"/>
              <a:cs typeface="Times New Roman" panose="02020603050405020304" pitchFamily="18" charset="0"/>
            </a:endParaRPr>
          </a:p>
          <a:p>
            <a:pPr marL="609600" indent="-609600" eaLnBrk="1" hangingPunct="1">
              <a:lnSpc>
                <a:spcPct val="90000"/>
              </a:lnSpc>
              <a:buFontTx/>
              <a:buAutoNum type="arabicPeriod"/>
            </a:pPr>
            <a:r>
              <a:rPr lang="en-US" altLang="en-US" sz="1800" dirty="0" smtClean="0">
                <a:solidFill>
                  <a:schemeClr val="accent1"/>
                </a:solidFill>
                <a:latin typeface="Times New Roman" panose="02020603050405020304" pitchFamily="18" charset="0"/>
                <a:cs typeface="Times New Roman" panose="02020603050405020304" pitchFamily="18" charset="0"/>
              </a:rPr>
              <a:t>2D data analysis</a:t>
            </a:r>
          </a:p>
          <a:p>
            <a:pPr marL="609600" indent="-609600" eaLnBrk="1" hangingPunct="1">
              <a:lnSpc>
                <a:spcPct val="90000"/>
              </a:lnSpc>
              <a:buFontTx/>
              <a:buAutoNum type="arabicPeriod"/>
            </a:pPr>
            <a:endParaRPr lang="en-US" altLang="en-US" sz="1800" dirty="0">
              <a:solidFill>
                <a:schemeClr val="accent1"/>
              </a:solidFill>
              <a:latin typeface="Times New Roman" panose="02020603050405020304" pitchFamily="18" charset="0"/>
              <a:cs typeface="Times New Roman" panose="02020603050405020304" pitchFamily="18" charset="0"/>
            </a:endParaRPr>
          </a:p>
          <a:p>
            <a:pPr marL="609600" indent="-609600" eaLnBrk="1" hangingPunct="1">
              <a:lnSpc>
                <a:spcPct val="90000"/>
              </a:lnSpc>
              <a:buFontTx/>
              <a:buAutoNum type="arabicPeriod"/>
            </a:pPr>
            <a:r>
              <a:rPr lang="en-US" altLang="en-US" sz="1800" dirty="0" smtClean="0">
                <a:solidFill>
                  <a:schemeClr val="accent1"/>
                </a:solidFill>
                <a:latin typeface="Times New Roman" panose="02020603050405020304" pitchFamily="18" charset="0"/>
                <a:cs typeface="Times New Roman" panose="02020603050405020304" pitchFamily="18" charset="0"/>
              </a:rPr>
              <a:t>SANS analysis tools</a:t>
            </a:r>
            <a:endParaRPr lang="en-US" altLang="en-US" sz="1800" dirty="0">
              <a:solidFill>
                <a:schemeClr val="accent1"/>
              </a:solidFill>
              <a:latin typeface="Times New Roman" panose="02020603050405020304" pitchFamily="18" charset="0"/>
              <a:cs typeface="Times New Roman" panose="02020603050405020304" pitchFamily="18" charset="0"/>
            </a:endParaRPr>
          </a:p>
          <a:p>
            <a:pPr marL="609600" indent="-609600" eaLnBrk="1" hangingPunct="1">
              <a:lnSpc>
                <a:spcPct val="90000"/>
              </a:lnSpc>
              <a:buFontTx/>
              <a:buAutoNum type="arabicPeriod"/>
            </a:pPr>
            <a:endParaRPr lang="en-US" altLang="en-US" sz="1800" dirty="0" smtClean="0">
              <a:solidFill>
                <a:schemeClr val="accent1"/>
              </a:solidFill>
              <a:latin typeface="Times New Roman" panose="02020603050405020304" pitchFamily="18" charset="0"/>
              <a:cs typeface="Times New Roman" panose="02020603050405020304" pitchFamily="18" charset="0"/>
            </a:endParaRPr>
          </a:p>
          <a:p>
            <a:pPr marL="609600" indent="-609600" eaLnBrk="1" hangingPunct="1">
              <a:lnSpc>
                <a:spcPct val="90000"/>
              </a:lnSpc>
              <a:buFontTx/>
              <a:buAutoNum type="arabicPeriod"/>
            </a:pPr>
            <a:r>
              <a:rPr lang="en-US" altLang="en-US" sz="1800" dirty="0" smtClean="0">
                <a:solidFill>
                  <a:schemeClr val="accent1"/>
                </a:solidFill>
                <a:latin typeface="Times New Roman" panose="02020603050405020304" pitchFamily="18" charset="0"/>
                <a:cs typeface="Times New Roman" panose="02020603050405020304" pitchFamily="18" charset="0"/>
              </a:rPr>
              <a:t>Summary</a:t>
            </a:r>
          </a:p>
        </p:txBody>
      </p:sp>
      <p:sp>
        <p:nvSpPr>
          <p:cNvPr id="4" name="Line 11"/>
          <p:cNvSpPr>
            <a:spLocks noChangeShapeType="1"/>
          </p:cNvSpPr>
          <p:nvPr/>
        </p:nvSpPr>
        <p:spPr bwMode="auto">
          <a:xfrm>
            <a:off x="250825" y="981075"/>
            <a:ext cx="8642350"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5" name="Picture 6" descr="NCN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716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enter for High Resolution Neutron Scattering (CHR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5941" y="107949"/>
            <a:ext cx="2465659" cy="631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12798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Picture 6" descr="NCN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716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Picture 7" descr="ChELogo0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0"/>
            <a:ext cx="198120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 name="Rectangle 2"/>
          <p:cNvSpPr>
            <a:spLocks noGrp="1" noChangeArrowheads="1"/>
          </p:cNvSpPr>
          <p:nvPr>
            <p:ph type="title"/>
          </p:nvPr>
        </p:nvSpPr>
        <p:spPr/>
        <p:txBody>
          <a:bodyPr/>
          <a:lstStyle/>
          <a:p>
            <a:pPr eaLnBrk="1" hangingPunct="1"/>
            <a:r>
              <a:rPr lang="en-US" altLang="en-US" sz="3000" dirty="0" smtClean="0">
                <a:solidFill>
                  <a:srgbClr val="3333FF"/>
                </a:solidFill>
                <a:latin typeface="Times New Roman" pitchFamily="18" charset="0"/>
              </a:rPr>
              <a:t>I(Q) (static scattering intensity function)</a:t>
            </a:r>
          </a:p>
        </p:txBody>
      </p:sp>
      <p:sp>
        <p:nvSpPr>
          <p:cNvPr id="9219" name="Oval 19"/>
          <p:cNvSpPr>
            <a:spLocks noChangeArrowheads="1"/>
          </p:cNvSpPr>
          <p:nvPr/>
        </p:nvSpPr>
        <p:spPr bwMode="auto">
          <a:xfrm>
            <a:off x="5219700" y="2944813"/>
            <a:ext cx="195263" cy="184150"/>
          </a:xfrm>
          <a:prstGeom prst="ellipse">
            <a:avLst/>
          </a:prstGeom>
          <a:noFill/>
          <a:ln>
            <a:noFill/>
          </a:ln>
          <a:effectLst/>
          <a:extLst>
            <a:ext uri="{909E8E84-426E-40DD-AFC4-6F175D3DCCD1}">
              <a14:hiddenFill xmlns:a14="http://schemas.microsoft.com/office/drawing/2010/main">
                <a:solidFill>
                  <a:srgbClr val="FF6600">
                    <a:alpha val="47058"/>
                  </a:srgbClr>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9220" name="Oval 21"/>
          <p:cNvSpPr>
            <a:spLocks noChangeArrowheads="1"/>
          </p:cNvSpPr>
          <p:nvPr/>
        </p:nvSpPr>
        <p:spPr bwMode="auto">
          <a:xfrm>
            <a:off x="5219700" y="3495675"/>
            <a:ext cx="195263" cy="184150"/>
          </a:xfrm>
          <a:prstGeom prst="ellipse">
            <a:avLst/>
          </a:prstGeom>
          <a:solidFill>
            <a:srgbClr val="FF6600">
              <a:alpha val="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grpSp>
        <p:nvGrpSpPr>
          <p:cNvPr id="9221" name="Group 49"/>
          <p:cNvGrpSpPr>
            <a:grpSpLocks/>
          </p:cNvGrpSpPr>
          <p:nvPr/>
        </p:nvGrpSpPr>
        <p:grpSpPr bwMode="auto">
          <a:xfrm>
            <a:off x="3581400" y="1295400"/>
            <a:ext cx="1762125" cy="1195388"/>
            <a:chOff x="3120" y="2592"/>
            <a:chExt cx="1728" cy="1248"/>
          </a:xfrm>
        </p:grpSpPr>
        <p:sp>
          <p:nvSpPr>
            <p:cNvPr id="9282" name="Rectangle 50"/>
            <p:cNvSpPr>
              <a:spLocks noChangeArrowheads="1"/>
            </p:cNvSpPr>
            <p:nvPr/>
          </p:nvSpPr>
          <p:spPr bwMode="auto">
            <a:xfrm>
              <a:off x="3120" y="2592"/>
              <a:ext cx="1728" cy="124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grpSp>
          <p:nvGrpSpPr>
            <p:cNvPr id="9283" name="Group 51"/>
            <p:cNvGrpSpPr>
              <a:grpSpLocks/>
            </p:cNvGrpSpPr>
            <p:nvPr/>
          </p:nvGrpSpPr>
          <p:grpSpPr bwMode="auto">
            <a:xfrm>
              <a:off x="3408" y="2640"/>
              <a:ext cx="1296" cy="1152"/>
              <a:chOff x="864" y="1248"/>
              <a:chExt cx="1296" cy="1152"/>
            </a:xfrm>
          </p:grpSpPr>
          <p:sp>
            <p:nvSpPr>
              <p:cNvPr id="9284" name="Oval 52"/>
              <p:cNvSpPr>
                <a:spLocks noChangeArrowheads="1"/>
              </p:cNvSpPr>
              <p:nvPr/>
            </p:nvSpPr>
            <p:spPr bwMode="auto">
              <a:xfrm>
                <a:off x="864" y="1392"/>
                <a:ext cx="192" cy="192"/>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9285" name="Oval 53"/>
              <p:cNvSpPr>
                <a:spLocks noChangeArrowheads="1"/>
              </p:cNvSpPr>
              <p:nvPr/>
            </p:nvSpPr>
            <p:spPr bwMode="auto">
              <a:xfrm>
                <a:off x="1296" y="1536"/>
                <a:ext cx="192" cy="192"/>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9286" name="Oval 54"/>
              <p:cNvSpPr>
                <a:spLocks noChangeArrowheads="1"/>
              </p:cNvSpPr>
              <p:nvPr/>
            </p:nvSpPr>
            <p:spPr bwMode="auto">
              <a:xfrm>
                <a:off x="864" y="1968"/>
                <a:ext cx="192" cy="192"/>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9287" name="Oval 55"/>
              <p:cNvSpPr>
                <a:spLocks noChangeArrowheads="1"/>
              </p:cNvSpPr>
              <p:nvPr/>
            </p:nvSpPr>
            <p:spPr bwMode="auto">
              <a:xfrm>
                <a:off x="1968" y="1344"/>
                <a:ext cx="192" cy="192"/>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9288" name="Oval 56"/>
              <p:cNvSpPr>
                <a:spLocks noChangeArrowheads="1"/>
              </p:cNvSpPr>
              <p:nvPr/>
            </p:nvSpPr>
            <p:spPr bwMode="auto">
              <a:xfrm>
                <a:off x="1776" y="2208"/>
                <a:ext cx="192" cy="192"/>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9289" name="Oval 57"/>
              <p:cNvSpPr>
                <a:spLocks noChangeArrowheads="1"/>
              </p:cNvSpPr>
              <p:nvPr/>
            </p:nvSpPr>
            <p:spPr bwMode="auto">
              <a:xfrm>
                <a:off x="1296" y="1872"/>
                <a:ext cx="192" cy="192"/>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9290" name="Oval 58"/>
              <p:cNvSpPr>
                <a:spLocks noChangeArrowheads="1"/>
              </p:cNvSpPr>
              <p:nvPr/>
            </p:nvSpPr>
            <p:spPr bwMode="auto">
              <a:xfrm>
                <a:off x="1344" y="1248"/>
                <a:ext cx="192" cy="192"/>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9291" name="Oval 59"/>
              <p:cNvSpPr>
                <a:spLocks noChangeArrowheads="1"/>
              </p:cNvSpPr>
              <p:nvPr/>
            </p:nvSpPr>
            <p:spPr bwMode="auto">
              <a:xfrm>
                <a:off x="1776" y="1680"/>
                <a:ext cx="192" cy="192"/>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grpSp>
      </p:grpSp>
      <p:sp>
        <p:nvSpPr>
          <p:cNvPr id="9222" name="Oval 60"/>
          <p:cNvSpPr>
            <a:spLocks noChangeArrowheads="1"/>
          </p:cNvSpPr>
          <p:nvPr/>
        </p:nvSpPr>
        <p:spPr bwMode="auto">
          <a:xfrm>
            <a:off x="5219700" y="1573213"/>
            <a:ext cx="195263" cy="184150"/>
          </a:xfrm>
          <a:prstGeom prst="ellipse">
            <a:avLst/>
          </a:prstGeom>
          <a:noFill/>
          <a:ln>
            <a:noFill/>
          </a:ln>
          <a:effectLst/>
          <a:extLst>
            <a:ext uri="{909E8E84-426E-40DD-AFC4-6F175D3DCCD1}">
              <a14:hiddenFill xmlns:a14="http://schemas.microsoft.com/office/drawing/2010/main">
                <a:solidFill>
                  <a:srgbClr val="FF6600">
                    <a:alpha val="47058"/>
                  </a:srgbClr>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9223" name="Oval 61"/>
          <p:cNvSpPr>
            <a:spLocks noChangeArrowheads="1"/>
          </p:cNvSpPr>
          <p:nvPr/>
        </p:nvSpPr>
        <p:spPr bwMode="auto">
          <a:xfrm>
            <a:off x="5659438" y="1711325"/>
            <a:ext cx="196850" cy="182563"/>
          </a:xfrm>
          <a:prstGeom prst="ellipse">
            <a:avLst/>
          </a:prstGeom>
          <a:noFill/>
          <a:ln>
            <a:noFill/>
          </a:ln>
          <a:effectLst/>
          <a:extLst>
            <a:ext uri="{909E8E84-426E-40DD-AFC4-6F175D3DCCD1}">
              <a14:hiddenFill xmlns:a14="http://schemas.microsoft.com/office/drawing/2010/main">
                <a:solidFill>
                  <a:srgbClr val="FF6600">
                    <a:alpha val="50195"/>
                  </a:srgbClr>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9224" name="Oval 62"/>
          <p:cNvSpPr>
            <a:spLocks noChangeArrowheads="1"/>
          </p:cNvSpPr>
          <p:nvPr/>
        </p:nvSpPr>
        <p:spPr bwMode="auto">
          <a:xfrm>
            <a:off x="5219700" y="2124075"/>
            <a:ext cx="195263" cy="184150"/>
          </a:xfrm>
          <a:prstGeom prst="ellipse">
            <a:avLst/>
          </a:prstGeom>
          <a:solidFill>
            <a:srgbClr val="FF6600">
              <a:alpha val="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9225" name="Oval 63"/>
          <p:cNvSpPr>
            <a:spLocks noChangeArrowheads="1"/>
          </p:cNvSpPr>
          <p:nvPr/>
        </p:nvSpPr>
        <p:spPr bwMode="auto">
          <a:xfrm>
            <a:off x="6345238" y="1527175"/>
            <a:ext cx="195262" cy="184150"/>
          </a:xfrm>
          <a:prstGeom prst="ellipse">
            <a:avLst/>
          </a:prstGeom>
          <a:noFill/>
          <a:ln>
            <a:noFill/>
          </a:ln>
          <a:effectLst/>
          <a:extLst>
            <a:ext uri="{909E8E84-426E-40DD-AFC4-6F175D3DCCD1}">
              <a14:hiddenFill xmlns:a14="http://schemas.microsoft.com/office/drawing/2010/main">
                <a:solidFill>
                  <a:srgbClr val="FF6600">
                    <a:alpha val="50195"/>
                  </a:srgbClr>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9226" name="Oval 66"/>
          <p:cNvSpPr>
            <a:spLocks noChangeArrowheads="1"/>
          </p:cNvSpPr>
          <p:nvPr/>
        </p:nvSpPr>
        <p:spPr bwMode="auto">
          <a:xfrm>
            <a:off x="5708650" y="1435100"/>
            <a:ext cx="196850" cy="184150"/>
          </a:xfrm>
          <a:prstGeom prst="ellipse">
            <a:avLst/>
          </a:prstGeom>
          <a:noFill/>
          <a:ln>
            <a:noFill/>
          </a:ln>
          <a:effectLst/>
          <a:extLst>
            <a:ext uri="{909E8E84-426E-40DD-AFC4-6F175D3DCCD1}">
              <a14:hiddenFill xmlns:a14="http://schemas.microsoft.com/office/drawing/2010/main">
                <a:solidFill>
                  <a:srgbClr val="FF6600">
                    <a:alpha val="50195"/>
                  </a:srgbClr>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9227" name="Oval 86"/>
          <p:cNvSpPr>
            <a:spLocks noChangeArrowheads="1"/>
          </p:cNvSpPr>
          <p:nvPr/>
        </p:nvSpPr>
        <p:spPr bwMode="auto">
          <a:xfrm>
            <a:off x="5219700" y="4264025"/>
            <a:ext cx="195263" cy="184150"/>
          </a:xfrm>
          <a:prstGeom prst="ellipse">
            <a:avLst/>
          </a:prstGeom>
          <a:noFill/>
          <a:ln>
            <a:noFill/>
          </a:ln>
          <a:effectLst/>
          <a:extLst>
            <a:ext uri="{909E8E84-426E-40DD-AFC4-6F175D3DCCD1}">
              <a14:hiddenFill xmlns:a14="http://schemas.microsoft.com/office/drawing/2010/main">
                <a:solidFill>
                  <a:srgbClr val="FF6600">
                    <a:alpha val="47058"/>
                  </a:srgbClr>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9228" name="Oval 87"/>
          <p:cNvSpPr>
            <a:spLocks noChangeArrowheads="1"/>
          </p:cNvSpPr>
          <p:nvPr/>
        </p:nvSpPr>
        <p:spPr bwMode="auto">
          <a:xfrm>
            <a:off x="5659438" y="4402138"/>
            <a:ext cx="196850" cy="182562"/>
          </a:xfrm>
          <a:prstGeom prst="ellipse">
            <a:avLst/>
          </a:prstGeom>
          <a:noFill/>
          <a:ln>
            <a:noFill/>
          </a:ln>
          <a:effectLst/>
          <a:extLst>
            <a:ext uri="{909E8E84-426E-40DD-AFC4-6F175D3DCCD1}">
              <a14:hiddenFill xmlns:a14="http://schemas.microsoft.com/office/drawing/2010/main">
                <a:solidFill>
                  <a:srgbClr val="FF6600">
                    <a:alpha val="50195"/>
                  </a:srgbClr>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9229" name="Oval 89"/>
          <p:cNvSpPr>
            <a:spLocks noChangeArrowheads="1"/>
          </p:cNvSpPr>
          <p:nvPr/>
        </p:nvSpPr>
        <p:spPr bwMode="auto">
          <a:xfrm>
            <a:off x="6345238" y="4217988"/>
            <a:ext cx="195262" cy="184150"/>
          </a:xfrm>
          <a:prstGeom prst="ellipse">
            <a:avLst/>
          </a:prstGeom>
          <a:noFill/>
          <a:ln>
            <a:noFill/>
          </a:ln>
          <a:effectLst/>
          <a:extLst>
            <a:ext uri="{909E8E84-426E-40DD-AFC4-6F175D3DCCD1}">
              <a14:hiddenFill xmlns:a14="http://schemas.microsoft.com/office/drawing/2010/main">
                <a:solidFill>
                  <a:srgbClr val="FF6600">
                    <a:alpha val="50195"/>
                  </a:srgbClr>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9230" name="Oval 90"/>
          <p:cNvSpPr>
            <a:spLocks noChangeArrowheads="1"/>
          </p:cNvSpPr>
          <p:nvPr/>
        </p:nvSpPr>
        <p:spPr bwMode="auto">
          <a:xfrm>
            <a:off x="6149975" y="5045075"/>
            <a:ext cx="195263" cy="184150"/>
          </a:xfrm>
          <a:prstGeom prst="ellipse">
            <a:avLst/>
          </a:prstGeom>
          <a:noFill/>
          <a:ln>
            <a:noFill/>
          </a:ln>
          <a:effectLst/>
          <a:extLst>
            <a:ext uri="{909E8E84-426E-40DD-AFC4-6F175D3DCCD1}">
              <a14:hiddenFill xmlns:a14="http://schemas.microsoft.com/office/drawing/2010/main">
                <a:solidFill>
                  <a:srgbClr val="FF6600">
                    <a:alpha val="50195"/>
                  </a:srgbClr>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grpSp>
        <p:nvGrpSpPr>
          <p:cNvPr id="42106" name="Group 122"/>
          <p:cNvGrpSpPr>
            <a:grpSpLocks/>
          </p:cNvGrpSpPr>
          <p:nvPr/>
        </p:nvGrpSpPr>
        <p:grpSpPr bwMode="auto">
          <a:xfrm>
            <a:off x="1219200" y="2354263"/>
            <a:ext cx="5943600" cy="1584325"/>
            <a:chOff x="768" y="1483"/>
            <a:chExt cx="3744" cy="998"/>
          </a:xfrm>
        </p:grpSpPr>
        <p:grpSp>
          <p:nvGrpSpPr>
            <p:cNvPr id="9269" name="Group 121"/>
            <p:cNvGrpSpPr>
              <a:grpSpLocks/>
            </p:cNvGrpSpPr>
            <p:nvPr/>
          </p:nvGrpSpPr>
          <p:grpSpPr bwMode="auto">
            <a:xfrm>
              <a:off x="3402" y="1483"/>
              <a:ext cx="1110" cy="998"/>
              <a:chOff x="3402" y="1483"/>
              <a:chExt cx="1110" cy="998"/>
            </a:xfrm>
          </p:grpSpPr>
          <p:pic>
            <p:nvPicPr>
              <p:cNvPr id="9273"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42" y="1786"/>
                <a:ext cx="747" cy="606"/>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74" name="Oval 20"/>
              <p:cNvSpPr>
                <a:spLocks noChangeArrowheads="1"/>
              </p:cNvSpPr>
              <p:nvPr/>
            </p:nvSpPr>
            <p:spPr bwMode="auto">
              <a:xfrm>
                <a:off x="3565" y="1942"/>
                <a:ext cx="124" cy="115"/>
              </a:xfrm>
              <a:prstGeom prst="ellipse">
                <a:avLst/>
              </a:prstGeom>
              <a:noFill/>
              <a:ln>
                <a:noFill/>
              </a:ln>
              <a:effectLst/>
              <a:extLst>
                <a:ext uri="{909E8E84-426E-40DD-AFC4-6F175D3DCCD1}">
                  <a14:hiddenFill xmlns:a14="http://schemas.microsoft.com/office/drawing/2010/main">
                    <a:solidFill>
                      <a:srgbClr val="FF6600">
                        <a:alpha val="50195"/>
                      </a:srgbClr>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9275" name="Oval 22"/>
              <p:cNvSpPr>
                <a:spLocks noChangeArrowheads="1"/>
              </p:cNvSpPr>
              <p:nvPr/>
            </p:nvSpPr>
            <p:spPr bwMode="auto">
              <a:xfrm>
                <a:off x="3997" y="1826"/>
                <a:ext cx="123" cy="116"/>
              </a:xfrm>
              <a:prstGeom prst="ellipse">
                <a:avLst/>
              </a:prstGeom>
              <a:noFill/>
              <a:ln>
                <a:noFill/>
              </a:ln>
              <a:effectLst/>
              <a:extLst>
                <a:ext uri="{909E8E84-426E-40DD-AFC4-6F175D3DCCD1}">
                  <a14:hiddenFill xmlns:a14="http://schemas.microsoft.com/office/drawing/2010/main">
                    <a:solidFill>
                      <a:srgbClr val="FF6600">
                        <a:alpha val="50195"/>
                      </a:srgbClr>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9276" name="Oval 23"/>
              <p:cNvSpPr>
                <a:spLocks noChangeArrowheads="1"/>
              </p:cNvSpPr>
              <p:nvPr/>
            </p:nvSpPr>
            <p:spPr bwMode="auto">
              <a:xfrm>
                <a:off x="3874" y="2347"/>
                <a:ext cx="123" cy="116"/>
              </a:xfrm>
              <a:prstGeom prst="ellipse">
                <a:avLst/>
              </a:prstGeom>
              <a:noFill/>
              <a:ln>
                <a:noFill/>
              </a:ln>
              <a:effectLst/>
              <a:extLst>
                <a:ext uri="{909E8E84-426E-40DD-AFC4-6F175D3DCCD1}">
                  <a14:hiddenFill xmlns:a14="http://schemas.microsoft.com/office/drawing/2010/main">
                    <a:solidFill>
                      <a:srgbClr val="FF6600">
                        <a:alpha val="50195"/>
                      </a:srgbClr>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9277" name="Oval 24"/>
              <p:cNvSpPr>
                <a:spLocks noChangeArrowheads="1"/>
              </p:cNvSpPr>
              <p:nvPr/>
            </p:nvSpPr>
            <p:spPr bwMode="auto">
              <a:xfrm>
                <a:off x="3565" y="2144"/>
                <a:ext cx="124" cy="116"/>
              </a:xfrm>
              <a:prstGeom prst="ellipse">
                <a:avLst/>
              </a:prstGeom>
              <a:noFill/>
              <a:ln>
                <a:noFill/>
              </a:ln>
              <a:effectLst/>
              <a:extLst>
                <a:ext uri="{909E8E84-426E-40DD-AFC4-6F175D3DCCD1}">
                  <a14:hiddenFill xmlns:a14="http://schemas.microsoft.com/office/drawing/2010/main">
                    <a:solidFill>
                      <a:srgbClr val="FF6600">
                        <a:alpha val="50195"/>
                      </a:srgbClr>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9278" name="Oval 25"/>
              <p:cNvSpPr>
                <a:spLocks noChangeArrowheads="1"/>
              </p:cNvSpPr>
              <p:nvPr/>
            </p:nvSpPr>
            <p:spPr bwMode="auto">
              <a:xfrm>
                <a:off x="3596" y="1768"/>
                <a:ext cx="124" cy="116"/>
              </a:xfrm>
              <a:prstGeom prst="ellipse">
                <a:avLst/>
              </a:prstGeom>
              <a:noFill/>
              <a:ln>
                <a:noFill/>
              </a:ln>
              <a:effectLst/>
              <a:extLst>
                <a:ext uri="{909E8E84-426E-40DD-AFC4-6F175D3DCCD1}">
                  <a14:hiddenFill xmlns:a14="http://schemas.microsoft.com/office/drawing/2010/main">
                    <a:solidFill>
                      <a:srgbClr val="FF6600">
                        <a:alpha val="50195"/>
                      </a:srgbClr>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9279" name="Oval 26"/>
              <p:cNvSpPr>
                <a:spLocks noChangeArrowheads="1"/>
              </p:cNvSpPr>
              <p:nvPr/>
            </p:nvSpPr>
            <p:spPr bwMode="auto">
              <a:xfrm>
                <a:off x="3874" y="2028"/>
                <a:ext cx="123" cy="116"/>
              </a:xfrm>
              <a:prstGeom prst="ellipse">
                <a:avLst/>
              </a:prstGeom>
              <a:noFill/>
              <a:ln>
                <a:noFill/>
              </a:ln>
              <a:effectLst/>
              <a:extLst>
                <a:ext uri="{909E8E84-426E-40DD-AFC4-6F175D3DCCD1}">
                  <a14:hiddenFill xmlns:a14="http://schemas.microsoft.com/office/drawing/2010/main">
                    <a:solidFill>
                      <a:srgbClr val="FF6600">
                        <a:alpha val="50195"/>
                      </a:srgbClr>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9280" name="Oval 64"/>
              <p:cNvSpPr>
                <a:spLocks noChangeArrowheads="1"/>
              </p:cNvSpPr>
              <p:nvPr/>
            </p:nvSpPr>
            <p:spPr bwMode="auto">
              <a:xfrm>
                <a:off x="3874" y="1483"/>
                <a:ext cx="123" cy="116"/>
              </a:xfrm>
              <a:prstGeom prst="ellipse">
                <a:avLst/>
              </a:prstGeom>
              <a:noFill/>
              <a:ln>
                <a:noFill/>
              </a:ln>
              <a:effectLst/>
              <a:extLst>
                <a:ext uri="{909E8E84-426E-40DD-AFC4-6F175D3DCCD1}">
                  <a14:hiddenFill xmlns:a14="http://schemas.microsoft.com/office/drawing/2010/main">
                    <a:solidFill>
                      <a:srgbClr val="FF6600">
                        <a:alpha val="50195"/>
                      </a:srgbClr>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9281" name="Rectangle 6"/>
              <p:cNvSpPr>
                <a:spLocks noChangeArrowheads="1"/>
              </p:cNvSpPr>
              <p:nvPr/>
            </p:nvSpPr>
            <p:spPr bwMode="auto">
              <a:xfrm>
                <a:off x="3402" y="1728"/>
                <a:ext cx="1110" cy="753"/>
              </a:xfrm>
              <a:prstGeom prst="rect">
                <a:avLst/>
              </a:prstGeom>
              <a:solidFill>
                <a:schemeClr val="accent1">
                  <a:alpha val="5098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grpSp>
        <p:graphicFrame>
          <p:nvGraphicFramePr>
            <p:cNvPr id="9270" name="Object 7"/>
            <p:cNvGraphicFramePr>
              <a:graphicFrameLocks noChangeAspect="1"/>
            </p:cNvGraphicFramePr>
            <p:nvPr/>
          </p:nvGraphicFramePr>
          <p:xfrm>
            <a:off x="2688" y="1872"/>
            <a:ext cx="432" cy="432"/>
          </p:xfrm>
          <a:graphic>
            <a:graphicData uri="http://schemas.openxmlformats.org/presentationml/2006/ole">
              <mc:AlternateContent xmlns:mc="http://schemas.openxmlformats.org/markup-compatibility/2006">
                <mc:Choice xmlns:v="urn:schemas-microsoft-com:vml" Requires="v">
                  <p:oleObj spid="_x0000_s59750" name="Equation" r:id="rId7" imgW="164814" imgH="177492" progId="Equation.3">
                    <p:embed/>
                  </p:oleObj>
                </mc:Choice>
                <mc:Fallback>
                  <p:oleObj name="Equation" r:id="rId7" imgW="164814" imgH="177492"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88" y="1872"/>
                          <a:ext cx="432" cy="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71" name="Oval 28"/>
            <p:cNvSpPr>
              <a:spLocks noChangeArrowheads="1"/>
            </p:cNvSpPr>
            <p:nvPr/>
          </p:nvSpPr>
          <p:spPr bwMode="auto">
            <a:xfrm>
              <a:off x="2304" y="2018"/>
              <a:ext cx="123" cy="115"/>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9272" name="AutoShape 104"/>
            <p:cNvSpPr>
              <a:spLocks noChangeArrowheads="1"/>
            </p:cNvSpPr>
            <p:nvPr/>
          </p:nvSpPr>
          <p:spPr bwMode="auto">
            <a:xfrm>
              <a:off x="768" y="1968"/>
              <a:ext cx="624" cy="192"/>
            </a:xfrm>
            <a:prstGeom prst="rightArrow">
              <a:avLst>
                <a:gd name="adj1" fmla="val 50000"/>
                <a:gd name="adj2" fmla="val 812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grpSp>
      <p:grpSp>
        <p:nvGrpSpPr>
          <p:cNvPr id="42107" name="Group 123"/>
          <p:cNvGrpSpPr>
            <a:grpSpLocks/>
          </p:cNvGrpSpPr>
          <p:nvPr/>
        </p:nvGrpSpPr>
        <p:grpSpPr bwMode="auto">
          <a:xfrm>
            <a:off x="1219200" y="4062413"/>
            <a:ext cx="6858000" cy="1195387"/>
            <a:chOff x="768" y="2559"/>
            <a:chExt cx="4320" cy="753"/>
          </a:xfrm>
        </p:grpSpPr>
        <p:graphicFrame>
          <p:nvGraphicFramePr>
            <p:cNvPr id="9251" name="Object 74"/>
            <p:cNvGraphicFramePr>
              <a:graphicFrameLocks noChangeAspect="1"/>
            </p:cNvGraphicFramePr>
            <p:nvPr/>
          </p:nvGraphicFramePr>
          <p:xfrm>
            <a:off x="3504" y="2736"/>
            <a:ext cx="432" cy="432"/>
          </p:xfrm>
          <a:graphic>
            <a:graphicData uri="http://schemas.openxmlformats.org/presentationml/2006/ole">
              <mc:AlternateContent xmlns:mc="http://schemas.openxmlformats.org/markup-compatibility/2006">
                <mc:Choice xmlns:v="urn:schemas-microsoft-com:vml" Requires="v">
                  <p:oleObj spid="_x0000_s59751" name="Equation" r:id="rId9" imgW="164814" imgH="177492" progId="Equation.3">
                    <p:embed/>
                  </p:oleObj>
                </mc:Choice>
                <mc:Fallback>
                  <p:oleObj name="Equation" r:id="rId9" imgW="164814" imgH="177492"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04" y="2736"/>
                          <a:ext cx="432" cy="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9252" name="Group 117"/>
            <p:cNvGrpSpPr>
              <a:grpSpLocks/>
            </p:cNvGrpSpPr>
            <p:nvPr/>
          </p:nvGrpSpPr>
          <p:grpSpPr bwMode="auto">
            <a:xfrm>
              <a:off x="768" y="2559"/>
              <a:ext cx="4320" cy="753"/>
              <a:chOff x="768" y="2559"/>
              <a:chExt cx="4320" cy="753"/>
            </a:xfrm>
          </p:grpSpPr>
          <p:sp>
            <p:nvSpPr>
              <p:cNvPr id="9253" name="Oval 91"/>
              <p:cNvSpPr>
                <a:spLocks noChangeArrowheads="1"/>
              </p:cNvSpPr>
              <p:nvPr/>
            </p:nvSpPr>
            <p:spPr bwMode="auto">
              <a:xfrm>
                <a:off x="3565" y="2975"/>
                <a:ext cx="124" cy="116"/>
              </a:xfrm>
              <a:prstGeom prst="ellipse">
                <a:avLst/>
              </a:prstGeom>
              <a:noFill/>
              <a:ln>
                <a:noFill/>
              </a:ln>
              <a:effectLst/>
              <a:extLst>
                <a:ext uri="{909E8E84-426E-40DD-AFC4-6F175D3DCCD1}">
                  <a14:hiddenFill xmlns:a14="http://schemas.microsoft.com/office/drawing/2010/main">
                    <a:solidFill>
                      <a:srgbClr val="FF6600">
                        <a:alpha val="50195"/>
                      </a:srgbClr>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grpSp>
            <p:nvGrpSpPr>
              <p:cNvPr id="9254" name="Group 98"/>
              <p:cNvGrpSpPr>
                <a:grpSpLocks/>
              </p:cNvGrpSpPr>
              <p:nvPr/>
            </p:nvGrpSpPr>
            <p:grpSpPr bwMode="auto">
              <a:xfrm>
                <a:off x="3978" y="2559"/>
                <a:ext cx="1110" cy="753"/>
                <a:chOff x="3360" y="2559"/>
                <a:chExt cx="1110" cy="753"/>
              </a:xfrm>
            </p:grpSpPr>
            <p:pic>
              <p:nvPicPr>
                <p:cNvPr id="9265" name="Picture 7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73" y="2617"/>
                  <a:ext cx="747" cy="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266" name="Group 96"/>
                <p:cNvGrpSpPr>
                  <a:grpSpLocks/>
                </p:cNvGrpSpPr>
                <p:nvPr/>
              </p:nvGrpSpPr>
              <p:grpSpPr bwMode="auto">
                <a:xfrm>
                  <a:off x="3360" y="2559"/>
                  <a:ext cx="1110" cy="753"/>
                  <a:chOff x="3402" y="2559"/>
                  <a:chExt cx="1110" cy="753"/>
                </a:xfrm>
              </p:grpSpPr>
              <p:sp>
                <p:nvSpPr>
                  <p:cNvPr id="9267" name="Rectangle 73"/>
                  <p:cNvSpPr>
                    <a:spLocks noChangeArrowheads="1"/>
                  </p:cNvSpPr>
                  <p:nvPr/>
                </p:nvSpPr>
                <p:spPr bwMode="auto">
                  <a:xfrm>
                    <a:off x="3402" y="2559"/>
                    <a:ext cx="1110" cy="75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alpha val="5098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9268" name="Oval 93"/>
                  <p:cNvSpPr>
                    <a:spLocks noChangeArrowheads="1"/>
                  </p:cNvSpPr>
                  <p:nvPr/>
                </p:nvSpPr>
                <p:spPr bwMode="auto">
                  <a:xfrm>
                    <a:off x="3874" y="2859"/>
                    <a:ext cx="123" cy="116"/>
                  </a:xfrm>
                  <a:prstGeom prst="ellipse">
                    <a:avLst/>
                  </a:prstGeom>
                  <a:noFill/>
                  <a:ln>
                    <a:noFill/>
                  </a:ln>
                  <a:effectLst/>
                  <a:extLst>
                    <a:ext uri="{909E8E84-426E-40DD-AFC4-6F175D3DCCD1}">
                      <a14:hiddenFill xmlns:a14="http://schemas.microsoft.com/office/drawing/2010/main">
                        <a:solidFill>
                          <a:srgbClr val="FF6600">
                            <a:alpha val="50195"/>
                          </a:srgbClr>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grpSp>
          </p:grpSp>
          <p:sp>
            <p:nvSpPr>
              <p:cNvPr id="9255" name="Oval 100"/>
              <p:cNvSpPr>
                <a:spLocks noChangeArrowheads="1"/>
              </p:cNvSpPr>
              <p:nvPr/>
            </p:nvSpPr>
            <p:spPr bwMode="auto">
              <a:xfrm>
                <a:off x="3072" y="2880"/>
                <a:ext cx="123" cy="115"/>
              </a:xfrm>
              <a:prstGeom prst="ellipse">
                <a:avLst/>
              </a:prstGeom>
              <a:noFill/>
              <a:ln w="9525">
                <a:solidFill>
                  <a:schemeClr val="tx1"/>
                </a:solidFill>
                <a:round/>
                <a:headEnd/>
                <a:tailEnd/>
              </a:ln>
              <a:effectLst/>
              <a:extLst>
                <a:ext uri="{909E8E84-426E-40DD-AFC4-6F175D3DCCD1}">
                  <a14:hiddenFill xmlns:a14="http://schemas.microsoft.com/office/drawing/2010/main">
                    <a:solidFill>
                      <a:srgbClr val="00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grpSp>
            <p:nvGrpSpPr>
              <p:cNvPr id="9256" name="Group 107"/>
              <p:cNvGrpSpPr>
                <a:grpSpLocks/>
              </p:cNvGrpSpPr>
              <p:nvPr/>
            </p:nvGrpSpPr>
            <p:grpSpPr bwMode="auto">
              <a:xfrm>
                <a:off x="1872" y="2793"/>
                <a:ext cx="730" cy="245"/>
                <a:chOff x="2448" y="2793"/>
                <a:chExt cx="730" cy="245"/>
              </a:xfrm>
            </p:grpSpPr>
            <p:sp>
              <p:nvSpPr>
                <p:cNvPr id="9259" name="Text Box 101"/>
                <p:cNvSpPr txBox="1">
                  <a:spLocks noChangeArrowheads="1"/>
                </p:cNvSpPr>
                <p:nvPr/>
              </p:nvSpPr>
              <p:spPr bwMode="auto">
                <a:xfrm>
                  <a:off x="2716" y="2807"/>
                  <a:ext cx="16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a:t>-</a:t>
                  </a:r>
                </a:p>
              </p:txBody>
            </p:sp>
            <p:grpSp>
              <p:nvGrpSpPr>
                <p:cNvPr id="9260" name="Group 106"/>
                <p:cNvGrpSpPr>
                  <a:grpSpLocks/>
                </p:cNvGrpSpPr>
                <p:nvPr/>
              </p:nvGrpSpPr>
              <p:grpSpPr bwMode="auto">
                <a:xfrm>
                  <a:off x="2448" y="2793"/>
                  <a:ext cx="730" cy="245"/>
                  <a:chOff x="2486" y="2793"/>
                  <a:chExt cx="730" cy="245"/>
                </a:xfrm>
              </p:grpSpPr>
              <p:sp>
                <p:nvSpPr>
                  <p:cNvPr id="9261" name="Oval 95"/>
                  <p:cNvSpPr>
                    <a:spLocks noChangeArrowheads="1"/>
                  </p:cNvSpPr>
                  <p:nvPr/>
                </p:nvSpPr>
                <p:spPr bwMode="auto">
                  <a:xfrm>
                    <a:off x="2592" y="2880"/>
                    <a:ext cx="123" cy="115"/>
                  </a:xfrm>
                  <a:prstGeom prst="ellipse">
                    <a:avLst/>
                  </a:prstGeom>
                  <a:solidFill>
                    <a:srgbClr val="FF66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9262" name="Oval 99"/>
                  <p:cNvSpPr>
                    <a:spLocks noChangeArrowheads="1"/>
                  </p:cNvSpPr>
                  <p:nvPr/>
                </p:nvSpPr>
                <p:spPr bwMode="auto">
                  <a:xfrm>
                    <a:off x="2928" y="2880"/>
                    <a:ext cx="123" cy="115"/>
                  </a:xfrm>
                  <a:prstGeom prst="ellipse">
                    <a:avLst/>
                  </a:prstGeom>
                  <a:solidFill>
                    <a:srgbClr val="00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9263" name="Text Box 102"/>
                  <p:cNvSpPr txBox="1">
                    <a:spLocks noChangeArrowheads="1"/>
                  </p:cNvSpPr>
                  <p:nvPr/>
                </p:nvSpPr>
                <p:spPr bwMode="auto">
                  <a:xfrm>
                    <a:off x="2486" y="2807"/>
                    <a:ext cx="16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a:t>(</a:t>
                    </a:r>
                  </a:p>
                </p:txBody>
              </p:sp>
              <p:sp>
                <p:nvSpPr>
                  <p:cNvPr id="9264" name="Text Box 103"/>
                  <p:cNvSpPr txBox="1">
                    <a:spLocks noChangeArrowheads="1"/>
                  </p:cNvSpPr>
                  <p:nvPr/>
                </p:nvSpPr>
                <p:spPr bwMode="auto">
                  <a:xfrm>
                    <a:off x="3052" y="2793"/>
                    <a:ext cx="16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a:t>)</a:t>
                    </a:r>
                  </a:p>
                </p:txBody>
              </p:sp>
            </p:grpSp>
          </p:grpSp>
          <p:sp>
            <p:nvSpPr>
              <p:cNvPr id="9257" name="AutoShape 105"/>
              <p:cNvSpPr>
                <a:spLocks noChangeArrowheads="1"/>
              </p:cNvSpPr>
              <p:nvPr/>
            </p:nvSpPr>
            <p:spPr bwMode="auto">
              <a:xfrm>
                <a:off x="768" y="2784"/>
                <a:ext cx="624" cy="192"/>
              </a:xfrm>
              <a:prstGeom prst="rightArrow">
                <a:avLst>
                  <a:gd name="adj1" fmla="val 50000"/>
                  <a:gd name="adj2" fmla="val 812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9258" name="Text Box 108"/>
              <p:cNvSpPr txBox="1">
                <a:spLocks noChangeArrowheads="1"/>
              </p:cNvSpPr>
              <p:nvPr/>
            </p:nvSpPr>
            <p:spPr bwMode="auto">
              <a:xfrm>
                <a:off x="2630" y="2762"/>
                <a:ext cx="256"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3000">
                    <a:cs typeface="Arial" charset="0"/>
                  </a:rPr>
                  <a:t>×</a:t>
                </a:r>
              </a:p>
            </p:txBody>
          </p:sp>
        </p:grpSp>
      </p:grpSp>
      <p:grpSp>
        <p:nvGrpSpPr>
          <p:cNvPr id="42102" name="Group 118"/>
          <p:cNvGrpSpPr>
            <a:grpSpLocks/>
          </p:cNvGrpSpPr>
          <p:nvPr/>
        </p:nvGrpSpPr>
        <p:grpSpPr bwMode="auto">
          <a:xfrm>
            <a:off x="914400" y="5257800"/>
            <a:ext cx="1676400" cy="1327150"/>
            <a:chOff x="576" y="3312"/>
            <a:chExt cx="1056" cy="836"/>
          </a:xfrm>
        </p:grpSpPr>
        <p:grpSp>
          <p:nvGrpSpPr>
            <p:cNvPr id="9247" name="Group 113"/>
            <p:cNvGrpSpPr>
              <a:grpSpLocks/>
            </p:cNvGrpSpPr>
            <p:nvPr/>
          </p:nvGrpSpPr>
          <p:grpSpPr bwMode="auto">
            <a:xfrm>
              <a:off x="576" y="3312"/>
              <a:ext cx="740" cy="836"/>
              <a:chOff x="576" y="3312"/>
              <a:chExt cx="740" cy="836"/>
            </a:xfrm>
          </p:grpSpPr>
          <p:sp>
            <p:nvSpPr>
              <p:cNvPr id="9249" name="Text Box 31"/>
              <p:cNvSpPr txBox="1">
                <a:spLocks noChangeArrowheads="1"/>
              </p:cNvSpPr>
              <p:nvPr/>
            </p:nvSpPr>
            <p:spPr bwMode="auto">
              <a:xfrm>
                <a:off x="816" y="3312"/>
                <a:ext cx="364" cy="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t>I(Q)</a:t>
                </a:r>
              </a:p>
            </p:txBody>
          </p:sp>
          <p:pic>
            <p:nvPicPr>
              <p:cNvPr id="9250" name="Picture 3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6" y="3600"/>
                <a:ext cx="740" cy="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248" name="Text Box 109"/>
            <p:cNvSpPr txBox="1">
              <a:spLocks noChangeArrowheads="1"/>
            </p:cNvSpPr>
            <p:nvPr/>
          </p:nvSpPr>
          <p:spPr bwMode="auto">
            <a:xfrm>
              <a:off x="1432" y="3321"/>
              <a:ext cx="20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a:t>=</a:t>
              </a:r>
            </a:p>
          </p:txBody>
        </p:sp>
      </p:grpSp>
      <p:sp>
        <p:nvSpPr>
          <p:cNvPr id="42094" name="Text Box 110"/>
          <p:cNvSpPr txBox="1">
            <a:spLocks noChangeArrowheads="1"/>
          </p:cNvSpPr>
          <p:nvPr/>
        </p:nvSpPr>
        <p:spPr bwMode="auto">
          <a:xfrm>
            <a:off x="3473450" y="5294313"/>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a:t>A</a:t>
            </a:r>
          </a:p>
        </p:txBody>
      </p:sp>
      <p:grpSp>
        <p:nvGrpSpPr>
          <p:cNvPr id="42103" name="Group 119"/>
          <p:cNvGrpSpPr>
            <a:grpSpLocks/>
          </p:cNvGrpSpPr>
          <p:nvPr/>
        </p:nvGrpSpPr>
        <p:grpSpPr bwMode="auto">
          <a:xfrm>
            <a:off x="4165600" y="5165725"/>
            <a:ext cx="1473200" cy="1382713"/>
            <a:chOff x="2624" y="3254"/>
            <a:chExt cx="928" cy="871"/>
          </a:xfrm>
        </p:grpSpPr>
        <p:grpSp>
          <p:nvGrpSpPr>
            <p:cNvPr id="9243" name="Group 114"/>
            <p:cNvGrpSpPr>
              <a:grpSpLocks/>
            </p:cNvGrpSpPr>
            <p:nvPr/>
          </p:nvGrpSpPr>
          <p:grpSpPr bwMode="auto">
            <a:xfrm>
              <a:off x="2843" y="3346"/>
              <a:ext cx="709" cy="779"/>
              <a:chOff x="2843" y="3346"/>
              <a:chExt cx="709" cy="779"/>
            </a:xfrm>
          </p:grpSpPr>
          <p:sp>
            <p:nvSpPr>
              <p:cNvPr id="9245" name="Text Box 32"/>
              <p:cNvSpPr txBox="1">
                <a:spLocks noChangeArrowheads="1"/>
              </p:cNvSpPr>
              <p:nvPr/>
            </p:nvSpPr>
            <p:spPr bwMode="auto">
              <a:xfrm>
                <a:off x="2940" y="3346"/>
                <a:ext cx="420" cy="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t>P(Q)</a:t>
                </a:r>
              </a:p>
            </p:txBody>
          </p:sp>
          <p:pic>
            <p:nvPicPr>
              <p:cNvPr id="9246" name="Picture 36"/>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843" y="3600"/>
                <a:ext cx="709" cy="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244" name="Text Box 111"/>
            <p:cNvSpPr txBox="1">
              <a:spLocks noChangeArrowheads="1"/>
            </p:cNvSpPr>
            <p:nvPr/>
          </p:nvSpPr>
          <p:spPr bwMode="auto">
            <a:xfrm>
              <a:off x="2624" y="3254"/>
              <a:ext cx="256"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3000">
                  <a:cs typeface="Arial" charset="0"/>
                </a:rPr>
                <a:t>×</a:t>
              </a:r>
            </a:p>
          </p:txBody>
        </p:sp>
      </p:grpSp>
      <p:grpSp>
        <p:nvGrpSpPr>
          <p:cNvPr id="42104" name="Group 120"/>
          <p:cNvGrpSpPr>
            <a:grpSpLocks/>
          </p:cNvGrpSpPr>
          <p:nvPr/>
        </p:nvGrpSpPr>
        <p:grpSpPr bwMode="auto">
          <a:xfrm>
            <a:off x="5689600" y="5181600"/>
            <a:ext cx="2540000" cy="1406525"/>
            <a:chOff x="3584" y="3264"/>
            <a:chExt cx="1600" cy="886"/>
          </a:xfrm>
        </p:grpSpPr>
        <p:grpSp>
          <p:nvGrpSpPr>
            <p:cNvPr id="9239" name="Group 115"/>
            <p:cNvGrpSpPr>
              <a:grpSpLocks/>
            </p:cNvGrpSpPr>
            <p:nvPr/>
          </p:nvGrpSpPr>
          <p:grpSpPr bwMode="auto">
            <a:xfrm>
              <a:off x="4013" y="3351"/>
              <a:ext cx="1171" cy="799"/>
              <a:chOff x="4013" y="3351"/>
              <a:chExt cx="1171" cy="799"/>
            </a:xfrm>
          </p:grpSpPr>
          <p:sp>
            <p:nvSpPr>
              <p:cNvPr id="9241" name="Text Box 33"/>
              <p:cNvSpPr txBox="1">
                <a:spLocks noChangeArrowheads="1"/>
              </p:cNvSpPr>
              <p:nvPr/>
            </p:nvSpPr>
            <p:spPr bwMode="auto">
              <a:xfrm>
                <a:off x="4428" y="3351"/>
                <a:ext cx="420" cy="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t>S(Q)</a:t>
                </a:r>
              </a:p>
            </p:txBody>
          </p:sp>
          <p:pic>
            <p:nvPicPr>
              <p:cNvPr id="9242" name="Picture 3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13" y="3600"/>
                <a:ext cx="1171" cy="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240" name="Text Box 112"/>
            <p:cNvSpPr txBox="1">
              <a:spLocks noChangeArrowheads="1"/>
            </p:cNvSpPr>
            <p:nvPr/>
          </p:nvSpPr>
          <p:spPr bwMode="auto">
            <a:xfrm>
              <a:off x="3584" y="3264"/>
              <a:ext cx="256"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3000">
                  <a:cs typeface="Arial" charset="0"/>
                </a:rPr>
                <a:t>×</a:t>
              </a:r>
            </a:p>
          </p:txBody>
        </p:sp>
      </p:grpSp>
      <p:sp>
        <p:nvSpPr>
          <p:cNvPr id="9237" name="Rectangle 126"/>
          <p:cNvSpPr>
            <a:spLocks noChangeArrowheads="1"/>
          </p:cNvSpPr>
          <p:nvPr/>
        </p:nvSpPr>
        <p:spPr bwMode="auto">
          <a:xfrm>
            <a:off x="457200" y="44450"/>
            <a:ext cx="8229600" cy="5095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dirty="0" smtClean="0">
                <a:latin typeface="Times New Roman" panose="02020603050405020304" pitchFamily="18" charset="0"/>
                <a:cs typeface="Times New Roman" panose="02020603050405020304" pitchFamily="18" charset="0"/>
              </a:rPr>
              <a:t>Inter-particle structure factor</a:t>
            </a:r>
            <a:endParaRPr lang="en-US" altLang="zh-TW" sz="2400" dirty="0">
              <a:solidFill>
                <a:schemeClr val="accent2"/>
              </a:solidFill>
              <a:latin typeface="Times New Roman" panose="02020603050405020304" pitchFamily="18" charset="0"/>
              <a:ea typeface="新細明體" pitchFamily="18" charset="-120"/>
              <a:cs typeface="Times New Roman" panose="02020603050405020304" pitchFamily="18" charset="0"/>
            </a:endParaRPr>
          </a:p>
        </p:txBody>
      </p:sp>
      <p:grpSp>
        <p:nvGrpSpPr>
          <p:cNvPr id="3" name="Group 2"/>
          <p:cNvGrpSpPr/>
          <p:nvPr/>
        </p:nvGrpSpPr>
        <p:grpSpPr>
          <a:xfrm>
            <a:off x="533400" y="6553200"/>
            <a:ext cx="8135856" cy="307777"/>
            <a:chOff x="533400" y="6553200"/>
            <a:chExt cx="8135856" cy="307777"/>
          </a:xfrm>
        </p:grpSpPr>
        <p:sp>
          <p:nvSpPr>
            <p:cNvPr id="2" name="TextBox 1"/>
            <p:cNvSpPr txBox="1"/>
            <p:nvPr/>
          </p:nvSpPr>
          <p:spPr>
            <a:xfrm>
              <a:off x="533400" y="6553200"/>
              <a:ext cx="2135521" cy="307777"/>
            </a:xfrm>
            <a:prstGeom prst="rect">
              <a:avLst/>
            </a:prstGeom>
            <a:noFill/>
          </p:spPr>
          <p:txBody>
            <a:bodyPr wrap="none" rtlCol="0">
              <a:spAutoFit/>
            </a:bodyPr>
            <a:lstStyle/>
            <a:p>
              <a:r>
                <a:rPr lang="en-US" sz="1400" dirty="0" smtClean="0"/>
                <a:t>Static scattering function</a:t>
              </a:r>
              <a:endParaRPr lang="en-US" sz="1400" dirty="0"/>
            </a:p>
          </p:txBody>
        </p:sp>
        <p:sp>
          <p:nvSpPr>
            <p:cNvPr id="77" name="TextBox 76"/>
            <p:cNvSpPr txBox="1"/>
            <p:nvPr/>
          </p:nvSpPr>
          <p:spPr>
            <a:xfrm>
              <a:off x="3124200" y="6553200"/>
              <a:ext cx="889987" cy="307777"/>
            </a:xfrm>
            <a:prstGeom prst="rect">
              <a:avLst/>
            </a:prstGeom>
            <a:noFill/>
          </p:spPr>
          <p:txBody>
            <a:bodyPr wrap="none" rtlCol="0">
              <a:spAutoFit/>
            </a:bodyPr>
            <a:lstStyle/>
            <a:p>
              <a:r>
                <a:rPr lang="en-US" sz="1400" dirty="0" err="1" smtClean="0"/>
                <a:t>prefactor</a:t>
              </a:r>
              <a:endParaRPr lang="en-US" sz="1400" dirty="0"/>
            </a:p>
          </p:txBody>
        </p:sp>
        <p:sp>
          <p:nvSpPr>
            <p:cNvPr id="78" name="TextBox 77"/>
            <p:cNvSpPr txBox="1"/>
            <p:nvPr/>
          </p:nvSpPr>
          <p:spPr>
            <a:xfrm>
              <a:off x="4253943" y="6553200"/>
              <a:ext cx="1994457" cy="307777"/>
            </a:xfrm>
            <a:prstGeom prst="rect">
              <a:avLst/>
            </a:prstGeom>
            <a:noFill/>
          </p:spPr>
          <p:txBody>
            <a:bodyPr wrap="none" rtlCol="0">
              <a:spAutoFit/>
            </a:bodyPr>
            <a:lstStyle/>
            <a:p>
              <a:r>
                <a:rPr lang="en-US" sz="1400" dirty="0" smtClean="0"/>
                <a:t>Normalized form factor</a:t>
              </a:r>
              <a:endParaRPr lang="en-US" sz="1400" dirty="0"/>
            </a:p>
          </p:txBody>
        </p:sp>
        <p:sp>
          <p:nvSpPr>
            <p:cNvPr id="79" name="TextBox 78"/>
            <p:cNvSpPr txBox="1"/>
            <p:nvPr/>
          </p:nvSpPr>
          <p:spPr>
            <a:xfrm>
              <a:off x="6248400" y="6553200"/>
              <a:ext cx="2420856" cy="307777"/>
            </a:xfrm>
            <a:prstGeom prst="rect">
              <a:avLst/>
            </a:prstGeom>
            <a:noFill/>
          </p:spPr>
          <p:txBody>
            <a:bodyPr wrap="none" rtlCol="0">
              <a:spAutoFit/>
            </a:bodyPr>
            <a:lstStyle/>
            <a:p>
              <a:r>
                <a:rPr lang="en-US" sz="1400" dirty="0" smtClean="0"/>
                <a:t>Inter-particle structure factor</a:t>
              </a:r>
              <a:endParaRPr lang="en-US" sz="1400" dirty="0"/>
            </a:p>
          </p:txBody>
        </p:sp>
      </p:grpSp>
    </p:spTree>
    <p:extLst>
      <p:ext uri="{BB962C8B-B14F-4D97-AF65-F5344CB8AC3E}">
        <p14:creationId xmlns:p14="http://schemas.microsoft.com/office/powerpoint/2010/main" val="30382846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210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210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210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09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210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210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9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sz="3000" dirty="0" smtClean="0">
                <a:solidFill>
                  <a:srgbClr val="3333FF"/>
                </a:solidFill>
                <a:latin typeface="Times New Roman" pitchFamily="18" charset="0"/>
              </a:rPr>
              <a:t>I(Q) (static scattering intensity function)</a:t>
            </a:r>
          </a:p>
        </p:txBody>
      </p:sp>
      <p:grpSp>
        <p:nvGrpSpPr>
          <p:cNvPr id="9221" name="Group 49"/>
          <p:cNvGrpSpPr>
            <a:grpSpLocks/>
          </p:cNvGrpSpPr>
          <p:nvPr/>
        </p:nvGrpSpPr>
        <p:grpSpPr bwMode="auto">
          <a:xfrm>
            <a:off x="3581400" y="1295400"/>
            <a:ext cx="1762125" cy="1195388"/>
            <a:chOff x="3120" y="2592"/>
            <a:chExt cx="1728" cy="1248"/>
          </a:xfrm>
        </p:grpSpPr>
        <p:sp>
          <p:nvSpPr>
            <p:cNvPr id="9282" name="Rectangle 50"/>
            <p:cNvSpPr>
              <a:spLocks noChangeArrowheads="1"/>
            </p:cNvSpPr>
            <p:nvPr/>
          </p:nvSpPr>
          <p:spPr bwMode="auto">
            <a:xfrm>
              <a:off x="3120" y="2592"/>
              <a:ext cx="1728" cy="124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grpSp>
          <p:nvGrpSpPr>
            <p:cNvPr id="9283" name="Group 51"/>
            <p:cNvGrpSpPr>
              <a:grpSpLocks/>
            </p:cNvGrpSpPr>
            <p:nvPr/>
          </p:nvGrpSpPr>
          <p:grpSpPr bwMode="auto">
            <a:xfrm>
              <a:off x="3408" y="2640"/>
              <a:ext cx="1296" cy="1152"/>
              <a:chOff x="864" y="1248"/>
              <a:chExt cx="1296" cy="1152"/>
            </a:xfrm>
          </p:grpSpPr>
          <p:sp>
            <p:nvSpPr>
              <p:cNvPr id="9284" name="Oval 52"/>
              <p:cNvSpPr>
                <a:spLocks noChangeArrowheads="1"/>
              </p:cNvSpPr>
              <p:nvPr/>
            </p:nvSpPr>
            <p:spPr bwMode="auto">
              <a:xfrm>
                <a:off x="864" y="1392"/>
                <a:ext cx="192" cy="192"/>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9285" name="Oval 53"/>
              <p:cNvSpPr>
                <a:spLocks noChangeArrowheads="1"/>
              </p:cNvSpPr>
              <p:nvPr/>
            </p:nvSpPr>
            <p:spPr bwMode="auto">
              <a:xfrm>
                <a:off x="1296" y="1536"/>
                <a:ext cx="192" cy="192"/>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9286" name="Oval 54"/>
              <p:cNvSpPr>
                <a:spLocks noChangeArrowheads="1"/>
              </p:cNvSpPr>
              <p:nvPr/>
            </p:nvSpPr>
            <p:spPr bwMode="auto">
              <a:xfrm>
                <a:off x="864" y="1968"/>
                <a:ext cx="192" cy="192"/>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9287" name="Oval 55"/>
              <p:cNvSpPr>
                <a:spLocks noChangeArrowheads="1"/>
              </p:cNvSpPr>
              <p:nvPr/>
            </p:nvSpPr>
            <p:spPr bwMode="auto">
              <a:xfrm>
                <a:off x="1968" y="1344"/>
                <a:ext cx="192" cy="192"/>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9288" name="Oval 56"/>
              <p:cNvSpPr>
                <a:spLocks noChangeArrowheads="1"/>
              </p:cNvSpPr>
              <p:nvPr/>
            </p:nvSpPr>
            <p:spPr bwMode="auto">
              <a:xfrm>
                <a:off x="1776" y="2208"/>
                <a:ext cx="192" cy="192"/>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9289" name="Oval 57"/>
              <p:cNvSpPr>
                <a:spLocks noChangeArrowheads="1"/>
              </p:cNvSpPr>
              <p:nvPr/>
            </p:nvSpPr>
            <p:spPr bwMode="auto">
              <a:xfrm>
                <a:off x="1296" y="1872"/>
                <a:ext cx="192" cy="192"/>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9290" name="Oval 58"/>
              <p:cNvSpPr>
                <a:spLocks noChangeArrowheads="1"/>
              </p:cNvSpPr>
              <p:nvPr/>
            </p:nvSpPr>
            <p:spPr bwMode="auto">
              <a:xfrm>
                <a:off x="1344" y="1248"/>
                <a:ext cx="192" cy="192"/>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9291" name="Oval 59"/>
              <p:cNvSpPr>
                <a:spLocks noChangeArrowheads="1"/>
              </p:cNvSpPr>
              <p:nvPr/>
            </p:nvSpPr>
            <p:spPr bwMode="auto">
              <a:xfrm>
                <a:off x="1776" y="1680"/>
                <a:ext cx="192" cy="192"/>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grpSp>
      </p:grpSp>
      <p:sp>
        <p:nvSpPr>
          <p:cNvPr id="9222" name="Oval 60"/>
          <p:cNvSpPr>
            <a:spLocks noChangeArrowheads="1"/>
          </p:cNvSpPr>
          <p:nvPr/>
        </p:nvSpPr>
        <p:spPr bwMode="auto">
          <a:xfrm>
            <a:off x="5219700" y="1573213"/>
            <a:ext cx="195263" cy="184150"/>
          </a:xfrm>
          <a:prstGeom prst="ellipse">
            <a:avLst/>
          </a:prstGeom>
          <a:noFill/>
          <a:ln>
            <a:noFill/>
          </a:ln>
          <a:effectLst/>
          <a:extLst>
            <a:ext uri="{909E8E84-426E-40DD-AFC4-6F175D3DCCD1}">
              <a14:hiddenFill xmlns:a14="http://schemas.microsoft.com/office/drawing/2010/main">
                <a:solidFill>
                  <a:srgbClr val="FF6600">
                    <a:alpha val="47058"/>
                  </a:srgbClr>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9223" name="Oval 61"/>
          <p:cNvSpPr>
            <a:spLocks noChangeArrowheads="1"/>
          </p:cNvSpPr>
          <p:nvPr/>
        </p:nvSpPr>
        <p:spPr bwMode="auto">
          <a:xfrm>
            <a:off x="5659438" y="1711325"/>
            <a:ext cx="196850" cy="182563"/>
          </a:xfrm>
          <a:prstGeom prst="ellipse">
            <a:avLst/>
          </a:prstGeom>
          <a:noFill/>
          <a:ln>
            <a:noFill/>
          </a:ln>
          <a:effectLst/>
          <a:extLst>
            <a:ext uri="{909E8E84-426E-40DD-AFC4-6F175D3DCCD1}">
              <a14:hiddenFill xmlns:a14="http://schemas.microsoft.com/office/drawing/2010/main">
                <a:solidFill>
                  <a:srgbClr val="FF6600">
                    <a:alpha val="50195"/>
                  </a:srgbClr>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9224" name="Oval 62"/>
          <p:cNvSpPr>
            <a:spLocks noChangeArrowheads="1"/>
          </p:cNvSpPr>
          <p:nvPr/>
        </p:nvSpPr>
        <p:spPr bwMode="auto">
          <a:xfrm>
            <a:off x="5219700" y="2124075"/>
            <a:ext cx="195263" cy="184150"/>
          </a:xfrm>
          <a:prstGeom prst="ellipse">
            <a:avLst/>
          </a:prstGeom>
          <a:solidFill>
            <a:srgbClr val="FF6600">
              <a:alpha val="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9225" name="Oval 63"/>
          <p:cNvSpPr>
            <a:spLocks noChangeArrowheads="1"/>
          </p:cNvSpPr>
          <p:nvPr/>
        </p:nvSpPr>
        <p:spPr bwMode="auto">
          <a:xfrm>
            <a:off x="6345238" y="1527175"/>
            <a:ext cx="195262" cy="184150"/>
          </a:xfrm>
          <a:prstGeom prst="ellipse">
            <a:avLst/>
          </a:prstGeom>
          <a:noFill/>
          <a:ln>
            <a:noFill/>
          </a:ln>
          <a:effectLst/>
          <a:extLst>
            <a:ext uri="{909E8E84-426E-40DD-AFC4-6F175D3DCCD1}">
              <a14:hiddenFill xmlns:a14="http://schemas.microsoft.com/office/drawing/2010/main">
                <a:solidFill>
                  <a:srgbClr val="FF6600">
                    <a:alpha val="50195"/>
                  </a:srgbClr>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9226" name="Oval 66"/>
          <p:cNvSpPr>
            <a:spLocks noChangeArrowheads="1"/>
          </p:cNvSpPr>
          <p:nvPr/>
        </p:nvSpPr>
        <p:spPr bwMode="auto">
          <a:xfrm>
            <a:off x="5708650" y="1435100"/>
            <a:ext cx="196850" cy="184150"/>
          </a:xfrm>
          <a:prstGeom prst="ellipse">
            <a:avLst/>
          </a:prstGeom>
          <a:noFill/>
          <a:ln>
            <a:noFill/>
          </a:ln>
          <a:effectLst/>
          <a:extLst>
            <a:ext uri="{909E8E84-426E-40DD-AFC4-6F175D3DCCD1}">
              <a14:hiddenFill xmlns:a14="http://schemas.microsoft.com/office/drawing/2010/main">
                <a:solidFill>
                  <a:srgbClr val="FF6600">
                    <a:alpha val="50195"/>
                  </a:srgbClr>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9227" name="Oval 86"/>
          <p:cNvSpPr>
            <a:spLocks noChangeArrowheads="1"/>
          </p:cNvSpPr>
          <p:nvPr/>
        </p:nvSpPr>
        <p:spPr bwMode="auto">
          <a:xfrm>
            <a:off x="5219700" y="2640012"/>
            <a:ext cx="195263" cy="184150"/>
          </a:xfrm>
          <a:prstGeom prst="ellipse">
            <a:avLst/>
          </a:prstGeom>
          <a:noFill/>
          <a:ln>
            <a:noFill/>
          </a:ln>
          <a:effectLst/>
          <a:extLst>
            <a:ext uri="{909E8E84-426E-40DD-AFC4-6F175D3DCCD1}">
              <a14:hiddenFill xmlns:a14="http://schemas.microsoft.com/office/drawing/2010/main">
                <a:solidFill>
                  <a:srgbClr val="FF6600">
                    <a:alpha val="47058"/>
                  </a:srgbClr>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9228" name="Oval 87"/>
          <p:cNvSpPr>
            <a:spLocks noChangeArrowheads="1"/>
          </p:cNvSpPr>
          <p:nvPr/>
        </p:nvSpPr>
        <p:spPr bwMode="auto">
          <a:xfrm>
            <a:off x="5659438" y="2778125"/>
            <a:ext cx="196850" cy="182562"/>
          </a:xfrm>
          <a:prstGeom prst="ellipse">
            <a:avLst/>
          </a:prstGeom>
          <a:noFill/>
          <a:ln>
            <a:noFill/>
          </a:ln>
          <a:effectLst/>
          <a:extLst>
            <a:ext uri="{909E8E84-426E-40DD-AFC4-6F175D3DCCD1}">
              <a14:hiddenFill xmlns:a14="http://schemas.microsoft.com/office/drawing/2010/main">
                <a:solidFill>
                  <a:srgbClr val="FF6600">
                    <a:alpha val="50195"/>
                  </a:srgbClr>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9229" name="Oval 89"/>
          <p:cNvSpPr>
            <a:spLocks noChangeArrowheads="1"/>
          </p:cNvSpPr>
          <p:nvPr/>
        </p:nvSpPr>
        <p:spPr bwMode="auto">
          <a:xfrm>
            <a:off x="6345238" y="2593975"/>
            <a:ext cx="195262" cy="184150"/>
          </a:xfrm>
          <a:prstGeom prst="ellipse">
            <a:avLst/>
          </a:prstGeom>
          <a:noFill/>
          <a:ln>
            <a:noFill/>
          </a:ln>
          <a:effectLst/>
          <a:extLst>
            <a:ext uri="{909E8E84-426E-40DD-AFC4-6F175D3DCCD1}">
              <a14:hiddenFill xmlns:a14="http://schemas.microsoft.com/office/drawing/2010/main">
                <a:solidFill>
                  <a:srgbClr val="FF6600">
                    <a:alpha val="50195"/>
                  </a:srgbClr>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9230" name="Oval 90"/>
          <p:cNvSpPr>
            <a:spLocks noChangeArrowheads="1"/>
          </p:cNvSpPr>
          <p:nvPr/>
        </p:nvSpPr>
        <p:spPr bwMode="auto">
          <a:xfrm>
            <a:off x="6149975" y="3421062"/>
            <a:ext cx="195263" cy="184150"/>
          </a:xfrm>
          <a:prstGeom prst="ellipse">
            <a:avLst/>
          </a:prstGeom>
          <a:noFill/>
          <a:ln>
            <a:noFill/>
          </a:ln>
          <a:effectLst/>
          <a:extLst>
            <a:ext uri="{909E8E84-426E-40DD-AFC4-6F175D3DCCD1}">
              <a14:hiddenFill xmlns:a14="http://schemas.microsoft.com/office/drawing/2010/main">
                <a:solidFill>
                  <a:srgbClr val="FF6600">
                    <a:alpha val="50195"/>
                  </a:srgbClr>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grpSp>
        <p:nvGrpSpPr>
          <p:cNvPr id="42107" name="Group 123"/>
          <p:cNvGrpSpPr>
            <a:grpSpLocks/>
          </p:cNvGrpSpPr>
          <p:nvPr/>
        </p:nvGrpSpPr>
        <p:grpSpPr bwMode="auto">
          <a:xfrm>
            <a:off x="1219200" y="2438400"/>
            <a:ext cx="6858000" cy="1195387"/>
            <a:chOff x="768" y="2559"/>
            <a:chExt cx="4320" cy="753"/>
          </a:xfrm>
        </p:grpSpPr>
        <p:graphicFrame>
          <p:nvGraphicFramePr>
            <p:cNvPr id="9251" name="Object 74"/>
            <p:cNvGraphicFramePr>
              <a:graphicFrameLocks noChangeAspect="1"/>
            </p:cNvGraphicFramePr>
            <p:nvPr/>
          </p:nvGraphicFramePr>
          <p:xfrm>
            <a:off x="3504" y="2736"/>
            <a:ext cx="432" cy="432"/>
          </p:xfrm>
          <a:graphic>
            <a:graphicData uri="http://schemas.openxmlformats.org/presentationml/2006/ole">
              <mc:AlternateContent xmlns:mc="http://schemas.openxmlformats.org/markup-compatibility/2006">
                <mc:Choice xmlns:v="urn:schemas-microsoft-com:vml" Requires="v">
                  <p:oleObj spid="_x0000_s60588" name="Equation" r:id="rId4" imgW="164814" imgH="177492" progId="Equation.3">
                    <p:embed/>
                  </p:oleObj>
                </mc:Choice>
                <mc:Fallback>
                  <p:oleObj name="Equation" r:id="rId4" imgW="164814" imgH="177492"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4" y="2736"/>
                          <a:ext cx="432" cy="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9252" name="Group 117"/>
            <p:cNvGrpSpPr>
              <a:grpSpLocks/>
            </p:cNvGrpSpPr>
            <p:nvPr/>
          </p:nvGrpSpPr>
          <p:grpSpPr bwMode="auto">
            <a:xfrm>
              <a:off x="768" y="2559"/>
              <a:ext cx="4320" cy="753"/>
              <a:chOff x="768" y="2559"/>
              <a:chExt cx="4320" cy="753"/>
            </a:xfrm>
          </p:grpSpPr>
          <p:sp>
            <p:nvSpPr>
              <p:cNvPr id="9253" name="Oval 91"/>
              <p:cNvSpPr>
                <a:spLocks noChangeArrowheads="1"/>
              </p:cNvSpPr>
              <p:nvPr/>
            </p:nvSpPr>
            <p:spPr bwMode="auto">
              <a:xfrm>
                <a:off x="3565" y="2975"/>
                <a:ext cx="124" cy="116"/>
              </a:xfrm>
              <a:prstGeom prst="ellipse">
                <a:avLst/>
              </a:prstGeom>
              <a:noFill/>
              <a:ln>
                <a:noFill/>
              </a:ln>
              <a:effectLst/>
              <a:extLst>
                <a:ext uri="{909E8E84-426E-40DD-AFC4-6F175D3DCCD1}">
                  <a14:hiddenFill xmlns:a14="http://schemas.microsoft.com/office/drawing/2010/main">
                    <a:solidFill>
                      <a:srgbClr val="FF6600">
                        <a:alpha val="50195"/>
                      </a:srgbClr>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grpSp>
            <p:nvGrpSpPr>
              <p:cNvPr id="9254" name="Group 98"/>
              <p:cNvGrpSpPr>
                <a:grpSpLocks/>
              </p:cNvGrpSpPr>
              <p:nvPr/>
            </p:nvGrpSpPr>
            <p:grpSpPr bwMode="auto">
              <a:xfrm>
                <a:off x="3978" y="2559"/>
                <a:ext cx="1110" cy="753"/>
                <a:chOff x="3360" y="2559"/>
                <a:chExt cx="1110" cy="753"/>
              </a:xfrm>
            </p:grpSpPr>
            <p:pic>
              <p:nvPicPr>
                <p:cNvPr id="9265" name="Picture 7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73" y="2617"/>
                  <a:ext cx="747" cy="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266" name="Group 96"/>
                <p:cNvGrpSpPr>
                  <a:grpSpLocks/>
                </p:cNvGrpSpPr>
                <p:nvPr/>
              </p:nvGrpSpPr>
              <p:grpSpPr bwMode="auto">
                <a:xfrm>
                  <a:off x="3360" y="2559"/>
                  <a:ext cx="1110" cy="753"/>
                  <a:chOff x="3402" y="2559"/>
                  <a:chExt cx="1110" cy="753"/>
                </a:xfrm>
              </p:grpSpPr>
              <p:sp>
                <p:nvSpPr>
                  <p:cNvPr id="9267" name="Rectangle 73"/>
                  <p:cNvSpPr>
                    <a:spLocks noChangeArrowheads="1"/>
                  </p:cNvSpPr>
                  <p:nvPr/>
                </p:nvSpPr>
                <p:spPr bwMode="auto">
                  <a:xfrm>
                    <a:off x="3402" y="2559"/>
                    <a:ext cx="1110" cy="75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alpha val="5098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9268" name="Oval 93"/>
                  <p:cNvSpPr>
                    <a:spLocks noChangeArrowheads="1"/>
                  </p:cNvSpPr>
                  <p:nvPr/>
                </p:nvSpPr>
                <p:spPr bwMode="auto">
                  <a:xfrm>
                    <a:off x="3874" y="2859"/>
                    <a:ext cx="123" cy="116"/>
                  </a:xfrm>
                  <a:prstGeom prst="ellipse">
                    <a:avLst/>
                  </a:prstGeom>
                  <a:noFill/>
                  <a:ln>
                    <a:noFill/>
                  </a:ln>
                  <a:effectLst/>
                  <a:extLst>
                    <a:ext uri="{909E8E84-426E-40DD-AFC4-6F175D3DCCD1}">
                      <a14:hiddenFill xmlns:a14="http://schemas.microsoft.com/office/drawing/2010/main">
                        <a:solidFill>
                          <a:srgbClr val="FF6600">
                            <a:alpha val="50195"/>
                          </a:srgbClr>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grpSp>
          </p:grpSp>
          <p:sp>
            <p:nvSpPr>
              <p:cNvPr id="9255" name="Oval 100"/>
              <p:cNvSpPr>
                <a:spLocks noChangeArrowheads="1"/>
              </p:cNvSpPr>
              <p:nvPr/>
            </p:nvSpPr>
            <p:spPr bwMode="auto">
              <a:xfrm>
                <a:off x="3072" y="2880"/>
                <a:ext cx="123" cy="115"/>
              </a:xfrm>
              <a:prstGeom prst="ellipse">
                <a:avLst/>
              </a:prstGeom>
              <a:noFill/>
              <a:ln w="9525">
                <a:solidFill>
                  <a:schemeClr val="tx1"/>
                </a:solidFill>
                <a:round/>
                <a:headEnd/>
                <a:tailEnd/>
              </a:ln>
              <a:effectLst/>
              <a:extLst>
                <a:ext uri="{909E8E84-426E-40DD-AFC4-6F175D3DCCD1}">
                  <a14:hiddenFill xmlns:a14="http://schemas.microsoft.com/office/drawing/2010/main">
                    <a:solidFill>
                      <a:srgbClr val="00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grpSp>
            <p:nvGrpSpPr>
              <p:cNvPr id="9256" name="Group 107"/>
              <p:cNvGrpSpPr>
                <a:grpSpLocks/>
              </p:cNvGrpSpPr>
              <p:nvPr/>
            </p:nvGrpSpPr>
            <p:grpSpPr bwMode="auto">
              <a:xfrm>
                <a:off x="1872" y="2793"/>
                <a:ext cx="730" cy="245"/>
                <a:chOff x="2448" y="2793"/>
                <a:chExt cx="730" cy="245"/>
              </a:xfrm>
            </p:grpSpPr>
            <p:sp>
              <p:nvSpPr>
                <p:cNvPr id="9259" name="Text Box 101"/>
                <p:cNvSpPr txBox="1">
                  <a:spLocks noChangeArrowheads="1"/>
                </p:cNvSpPr>
                <p:nvPr/>
              </p:nvSpPr>
              <p:spPr bwMode="auto">
                <a:xfrm>
                  <a:off x="2716" y="2807"/>
                  <a:ext cx="16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a:t>-</a:t>
                  </a:r>
                </a:p>
              </p:txBody>
            </p:sp>
            <p:grpSp>
              <p:nvGrpSpPr>
                <p:cNvPr id="9260" name="Group 106"/>
                <p:cNvGrpSpPr>
                  <a:grpSpLocks/>
                </p:cNvGrpSpPr>
                <p:nvPr/>
              </p:nvGrpSpPr>
              <p:grpSpPr bwMode="auto">
                <a:xfrm>
                  <a:off x="2448" y="2793"/>
                  <a:ext cx="730" cy="245"/>
                  <a:chOff x="2486" y="2793"/>
                  <a:chExt cx="730" cy="245"/>
                </a:xfrm>
              </p:grpSpPr>
              <p:sp>
                <p:nvSpPr>
                  <p:cNvPr id="9261" name="Oval 95"/>
                  <p:cNvSpPr>
                    <a:spLocks noChangeArrowheads="1"/>
                  </p:cNvSpPr>
                  <p:nvPr/>
                </p:nvSpPr>
                <p:spPr bwMode="auto">
                  <a:xfrm>
                    <a:off x="2592" y="2880"/>
                    <a:ext cx="123" cy="115"/>
                  </a:xfrm>
                  <a:prstGeom prst="ellipse">
                    <a:avLst/>
                  </a:prstGeom>
                  <a:solidFill>
                    <a:srgbClr val="FF66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9262" name="Oval 99"/>
                  <p:cNvSpPr>
                    <a:spLocks noChangeArrowheads="1"/>
                  </p:cNvSpPr>
                  <p:nvPr/>
                </p:nvSpPr>
                <p:spPr bwMode="auto">
                  <a:xfrm>
                    <a:off x="2928" y="2880"/>
                    <a:ext cx="123" cy="115"/>
                  </a:xfrm>
                  <a:prstGeom prst="ellipse">
                    <a:avLst/>
                  </a:prstGeom>
                  <a:solidFill>
                    <a:srgbClr val="00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9263" name="Text Box 102"/>
                  <p:cNvSpPr txBox="1">
                    <a:spLocks noChangeArrowheads="1"/>
                  </p:cNvSpPr>
                  <p:nvPr/>
                </p:nvSpPr>
                <p:spPr bwMode="auto">
                  <a:xfrm>
                    <a:off x="2486" y="2807"/>
                    <a:ext cx="16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a:t>(</a:t>
                    </a:r>
                  </a:p>
                </p:txBody>
              </p:sp>
              <p:sp>
                <p:nvSpPr>
                  <p:cNvPr id="9264" name="Text Box 103"/>
                  <p:cNvSpPr txBox="1">
                    <a:spLocks noChangeArrowheads="1"/>
                  </p:cNvSpPr>
                  <p:nvPr/>
                </p:nvSpPr>
                <p:spPr bwMode="auto">
                  <a:xfrm>
                    <a:off x="3052" y="2793"/>
                    <a:ext cx="16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a:t>)</a:t>
                    </a:r>
                  </a:p>
                </p:txBody>
              </p:sp>
            </p:grpSp>
          </p:grpSp>
          <p:sp>
            <p:nvSpPr>
              <p:cNvPr id="9257" name="AutoShape 105"/>
              <p:cNvSpPr>
                <a:spLocks noChangeArrowheads="1"/>
              </p:cNvSpPr>
              <p:nvPr/>
            </p:nvSpPr>
            <p:spPr bwMode="auto">
              <a:xfrm>
                <a:off x="768" y="2784"/>
                <a:ext cx="624" cy="192"/>
              </a:xfrm>
              <a:prstGeom prst="rightArrow">
                <a:avLst>
                  <a:gd name="adj1" fmla="val 50000"/>
                  <a:gd name="adj2" fmla="val 812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9258" name="Text Box 108"/>
              <p:cNvSpPr txBox="1">
                <a:spLocks noChangeArrowheads="1"/>
              </p:cNvSpPr>
              <p:nvPr/>
            </p:nvSpPr>
            <p:spPr bwMode="auto">
              <a:xfrm>
                <a:off x="2630" y="2762"/>
                <a:ext cx="256"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3000">
                    <a:cs typeface="Arial" charset="0"/>
                  </a:rPr>
                  <a:t>×</a:t>
                </a:r>
              </a:p>
            </p:txBody>
          </p:sp>
        </p:grpSp>
      </p:grpSp>
      <p:grpSp>
        <p:nvGrpSpPr>
          <p:cNvPr id="42102" name="Group 118"/>
          <p:cNvGrpSpPr>
            <a:grpSpLocks/>
          </p:cNvGrpSpPr>
          <p:nvPr/>
        </p:nvGrpSpPr>
        <p:grpSpPr bwMode="auto">
          <a:xfrm>
            <a:off x="914400" y="3633787"/>
            <a:ext cx="1676400" cy="1327150"/>
            <a:chOff x="576" y="3312"/>
            <a:chExt cx="1056" cy="836"/>
          </a:xfrm>
        </p:grpSpPr>
        <p:grpSp>
          <p:nvGrpSpPr>
            <p:cNvPr id="9247" name="Group 113"/>
            <p:cNvGrpSpPr>
              <a:grpSpLocks/>
            </p:cNvGrpSpPr>
            <p:nvPr/>
          </p:nvGrpSpPr>
          <p:grpSpPr bwMode="auto">
            <a:xfrm>
              <a:off x="576" y="3312"/>
              <a:ext cx="740" cy="836"/>
              <a:chOff x="576" y="3312"/>
              <a:chExt cx="740" cy="836"/>
            </a:xfrm>
          </p:grpSpPr>
          <p:sp>
            <p:nvSpPr>
              <p:cNvPr id="9249" name="Text Box 31"/>
              <p:cNvSpPr txBox="1">
                <a:spLocks noChangeArrowheads="1"/>
              </p:cNvSpPr>
              <p:nvPr/>
            </p:nvSpPr>
            <p:spPr bwMode="auto">
              <a:xfrm>
                <a:off x="816" y="3312"/>
                <a:ext cx="364" cy="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t>I(Q)</a:t>
                </a:r>
              </a:p>
            </p:txBody>
          </p:sp>
          <p:pic>
            <p:nvPicPr>
              <p:cNvPr id="9250" name="Picture 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6" y="3600"/>
                <a:ext cx="740" cy="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248" name="Text Box 109"/>
            <p:cNvSpPr txBox="1">
              <a:spLocks noChangeArrowheads="1"/>
            </p:cNvSpPr>
            <p:nvPr/>
          </p:nvSpPr>
          <p:spPr bwMode="auto">
            <a:xfrm>
              <a:off x="1432" y="3321"/>
              <a:ext cx="20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a:t>=</a:t>
              </a:r>
            </a:p>
          </p:txBody>
        </p:sp>
      </p:grpSp>
      <p:sp>
        <p:nvSpPr>
          <p:cNvPr id="42094" name="Text Box 110"/>
          <p:cNvSpPr txBox="1">
            <a:spLocks noChangeArrowheads="1"/>
          </p:cNvSpPr>
          <p:nvPr/>
        </p:nvSpPr>
        <p:spPr bwMode="auto">
          <a:xfrm>
            <a:off x="3473450" y="3670300"/>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dirty="0"/>
              <a:t>A</a:t>
            </a:r>
          </a:p>
        </p:txBody>
      </p:sp>
      <p:grpSp>
        <p:nvGrpSpPr>
          <p:cNvPr id="42103" name="Group 119"/>
          <p:cNvGrpSpPr>
            <a:grpSpLocks/>
          </p:cNvGrpSpPr>
          <p:nvPr/>
        </p:nvGrpSpPr>
        <p:grpSpPr bwMode="auto">
          <a:xfrm>
            <a:off x="4165600" y="3541712"/>
            <a:ext cx="1473200" cy="1382713"/>
            <a:chOff x="2624" y="3254"/>
            <a:chExt cx="928" cy="871"/>
          </a:xfrm>
        </p:grpSpPr>
        <p:grpSp>
          <p:nvGrpSpPr>
            <p:cNvPr id="9243" name="Group 114"/>
            <p:cNvGrpSpPr>
              <a:grpSpLocks/>
            </p:cNvGrpSpPr>
            <p:nvPr/>
          </p:nvGrpSpPr>
          <p:grpSpPr bwMode="auto">
            <a:xfrm>
              <a:off x="2843" y="3346"/>
              <a:ext cx="709" cy="779"/>
              <a:chOff x="2843" y="3346"/>
              <a:chExt cx="709" cy="779"/>
            </a:xfrm>
          </p:grpSpPr>
          <p:sp>
            <p:nvSpPr>
              <p:cNvPr id="9245" name="Text Box 32"/>
              <p:cNvSpPr txBox="1">
                <a:spLocks noChangeArrowheads="1"/>
              </p:cNvSpPr>
              <p:nvPr/>
            </p:nvSpPr>
            <p:spPr bwMode="auto">
              <a:xfrm>
                <a:off x="2940" y="3346"/>
                <a:ext cx="420" cy="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t>P(Q)</a:t>
                </a:r>
              </a:p>
            </p:txBody>
          </p:sp>
          <p:pic>
            <p:nvPicPr>
              <p:cNvPr id="9246" name="Picture 3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43" y="3600"/>
                <a:ext cx="709" cy="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244" name="Text Box 111"/>
            <p:cNvSpPr txBox="1">
              <a:spLocks noChangeArrowheads="1"/>
            </p:cNvSpPr>
            <p:nvPr/>
          </p:nvSpPr>
          <p:spPr bwMode="auto">
            <a:xfrm>
              <a:off x="2624" y="3254"/>
              <a:ext cx="256"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3000">
                  <a:cs typeface="Arial" charset="0"/>
                </a:rPr>
                <a:t>×</a:t>
              </a:r>
            </a:p>
          </p:txBody>
        </p:sp>
      </p:grpSp>
      <p:grpSp>
        <p:nvGrpSpPr>
          <p:cNvPr id="42104" name="Group 120"/>
          <p:cNvGrpSpPr>
            <a:grpSpLocks/>
          </p:cNvGrpSpPr>
          <p:nvPr/>
        </p:nvGrpSpPr>
        <p:grpSpPr bwMode="auto">
          <a:xfrm>
            <a:off x="5689600" y="3557587"/>
            <a:ext cx="2540000" cy="1406525"/>
            <a:chOff x="3584" y="3264"/>
            <a:chExt cx="1600" cy="886"/>
          </a:xfrm>
        </p:grpSpPr>
        <p:grpSp>
          <p:nvGrpSpPr>
            <p:cNvPr id="9239" name="Group 115"/>
            <p:cNvGrpSpPr>
              <a:grpSpLocks/>
            </p:cNvGrpSpPr>
            <p:nvPr/>
          </p:nvGrpSpPr>
          <p:grpSpPr bwMode="auto">
            <a:xfrm>
              <a:off x="4013" y="3351"/>
              <a:ext cx="1171" cy="799"/>
              <a:chOff x="4013" y="3351"/>
              <a:chExt cx="1171" cy="799"/>
            </a:xfrm>
          </p:grpSpPr>
          <p:sp>
            <p:nvSpPr>
              <p:cNvPr id="9241" name="Text Box 33"/>
              <p:cNvSpPr txBox="1">
                <a:spLocks noChangeArrowheads="1"/>
              </p:cNvSpPr>
              <p:nvPr/>
            </p:nvSpPr>
            <p:spPr bwMode="auto">
              <a:xfrm>
                <a:off x="4428" y="3351"/>
                <a:ext cx="420" cy="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t>S(Q)</a:t>
                </a:r>
              </a:p>
            </p:txBody>
          </p:sp>
          <p:pic>
            <p:nvPicPr>
              <p:cNvPr id="9242" name="Picture 3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13" y="3600"/>
                <a:ext cx="1171" cy="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240" name="Text Box 112"/>
            <p:cNvSpPr txBox="1">
              <a:spLocks noChangeArrowheads="1"/>
            </p:cNvSpPr>
            <p:nvPr/>
          </p:nvSpPr>
          <p:spPr bwMode="auto">
            <a:xfrm>
              <a:off x="3584" y="3264"/>
              <a:ext cx="256"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3000">
                  <a:cs typeface="Arial" charset="0"/>
                </a:rPr>
                <a:t>×</a:t>
              </a:r>
            </a:p>
          </p:txBody>
        </p:sp>
      </p:grpSp>
      <p:sp>
        <p:nvSpPr>
          <p:cNvPr id="9237" name="Rectangle 126"/>
          <p:cNvSpPr>
            <a:spLocks noChangeArrowheads="1"/>
          </p:cNvSpPr>
          <p:nvPr/>
        </p:nvSpPr>
        <p:spPr bwMode="auto">
          <a:xfrm>
            <a:off x="457200" y="44450"/>
            <a:ext cx="8229600" cy="5095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zh-TW" sz="2400" dirty="0" smtClean="0">
                <a:latin typeface="Times New Roman" panose="02020603050405020304" pitchFamily="18" charset="0"/>
                <a:ea typeface="新細明體" pitchFamily="18" charset="-120"/>
                <a:cs typeface="Times New Roman" panose="02020603050405020304" pitchFamily="18" charset="0"/>
              </a:rPr>
              <a:t>Inter-particle structure factor</a:t>
            </a:r>
            <a:endParaRPr lang="en-US" altLang="zh-TW" sz="2400" dirty="0">
              <a:solidFill>
                <a:schemeClr val="accent2"/>
              </a:solidFill>
              <a:latin typeface="Times New Roman" panose="02020603050405020304" pitchFamily="18" charset="0"/>
              <a:ea typeface="新細明體" pitchFamily="18" charset="-120"/>
              <a:cs typeface="Times New Roman" panose="02020603050405020304" pitchFamily="18" charset="0"/>
            </a:endParaRPr>
          </a:p>
        </p:txBody>
      </p:sp>
      <p:sp>
        <p:nvSpPr>
          <p:cNvPr id="2" name="TextBox 1"/>
          <p:cNvSpPr txBox="1"/>
          <p:nvPr/>
        </p:nvSpPr>
        <p:spPr>
          <a:xfrm>
            <a:off x="2853090" y="5562600"/>
            <a:ext cx="1658322" cy="1323439"/>
          </a:xfrm>
          <a:prstGeom prst="rect">
            <a:avLst/>
          </a:prstGeom>
          <a:noFill/>
        </p:spPr>
        <p:txBody>
          <a:bodyPr wrap="square" rtlCol="0">
            <a:spAutoFit/>
          </a:bodyPr>
          <a:lstStyle/>
          <a:p>
            <a:r>
              <a:rPr lang="en-US" sz="1600" dirty="0" smtClean="0"/>
              <a:t>Molecular mass</a:t>
            </a:r>
          </a:p>
          <a:p>
            <a:r>
              <a:rPr lang="en-US" sz="1600" dirty="0" smtClean="0"/>
              <a:t>Aggregate mass</a:t>
            </a:r>
          </a:p>
          <a:p>
            <a:r>
              <a:rPr lang="en-US" sz="1600" dirty="0" smtClean="0"/>
              <a:t>Aggregation number</a:t>
            </a:r>
            <a:endParaRPr lang="en-US" sz="1600" dirty="0"/>
          </a:p>
        </p:txBody>
      </p:sp>
      <p:sp>
        <p:nvSpPr>
          <p:cNvPr id="3" name="Down Arrow 2"/>
          <p:cNvSpPr/>
          <p:nvPr/>
        </p:nvSpPr>
        <p:spPr bwMode="auto">
          <a:xfrm>
            <a:off x="3620294" y="4140200"/>
            <a:ext cx="113506" cy="1346200"/>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78" name="Down Arrow 77"/>
          <p:cNvSpPr/>
          <p:nvPr/>
        </p:nvSpPr>
        <p:spPr bwMode="auto">
          <a:xfrm>
            <a:off x="5068094" y="4965700"/>
            <a:ext cx="113506" cy="520700"/>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79" name="TextBox 78"/>
          <p:cNvSpPr txBox="1"/>
          <p:nvPr/>
        </p:nvSpPr>
        <p:spPr>
          <a:xfrm>
            <a:off x="4475043" y="5562600"/>
            <a:ext cx="1552028" cy="1077218"/>
          </a:xfrm>
          <a:prstGeom prst="rect">
            <a:avLst/>
          </a:prstGeom>
          <a:noFill/>
        </p:spPr>
        <p:txBody>
          <a:bodyPr wrap="none" rtlCol="0">
            <a:spAutoFit/>
          </a:bodyPr>
          <a:lstStyle/>
          <a:p>
            <a:r>
              <a:rPr lang="en-US" sz="1600" dirty="0" smtClean="0"/>
              <a:t>Particle size</a:t>
            </a:r>
          </a:p>
          <a:p>
            <a:r>
              <a:rPr lang="en-US" sz="1600" dirty="0" smtClean="0"/>
              <a:t>Particle shape</a:t>
            </a:r>
          </a:p>
          <a:p>
            <a:r>
              <a:rPr lang="en-US" sz="1600" dirty="0" err="1" smtClean="0"/>
              <a:t>Polydispersity</a:t>
            </a:r>
            <a:endParaRPr lang="en-US" sz="1600" dirty="0" smtClean="0"/>
          </a:p>
          <a:p>
            <a:r>
              <a:rPr lang="en-US" sz="1600" dirty="0" smtClean="0"/>
              <a:t>Aggregate size</a:t>
            </a:r>
            <a:endParaRPr lang="en-US" sz="1600" dirty="0"/>
          </a:p>
        </p:txBody>
      </p:sp>
      <p:sp>
        <p:nvSpPr>
          <p:cNvPr id="80" name="Down Arrow 79"/>
          <p:cNvSpPr/>
          <p:nvPr/>
        </p:nvSpPr>
        <p:spPr bwMode="auto">
          <a:xfrm>
            <a:off x="7315200" y="4965700"/>
            <a:ext cx="113506" cy="520700"/>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81" name="TextBox 80"/>
          <p:cNvSpPr txBox="1"/>
          <p:nvPr/>
        </p:nvSpPr>
        <p:spPr>
          <a:xfrm>
            <a:off x="6324600" y="5562600"/>
            <a:ext cx="2896947" cy="1077218"/>
          </a:xfrm>
          <a:prstGeom prst="rect">
            <a:avLst/>
          </a:prstGeom>
          <a:noFill/>
        </p:spPr>
        <p:txBody>
          <a:bodyPr wrap="none" rtlCol="0">
            <a:spAutoFit/>
          </a:bodyPr>
          <a:lstStyle/>
          <a:p>
            <a:r>
              <a:rPr lang="en-US" sz="1600" dirty="0" smtClean="0"/>
              <a:t>Relative locations of particles:</a:t>
            </a:r>
          </a:p>
          <a:p>
            <a:r>
              <a:rPr lang="en-US" sz="1600" dirty="0" smtClean="0"/>
              <a:t>Protein-protein interaction</a:t>
            </a:r>
          </a:p>
          <a:p>
            <a:r>
              <a:rPr lang="en-US" sz="1600" dirty="0" smtClean="0"/>
              <a:t>Phase transition</a:t>
            </a:r>
          </a:p>
          <a:p>
            <a:r>
              <a:rPr lang="en-US" sz="1600" dirty="0" smtClean="0"/>
              <a:t>Fractal structure</a:t>
            </a:r>
            <a:endParaRPr lang="en-US" sz="1600" dirty="0"/>
          </a:p>
        </p:txBody>
      </p:sp>
      <p:pic>
        <p:nvPicPr>
          <p:cNvPr id="66" name="Picture 6" descr="NCN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13716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7" descr="ChELogo0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62800" y="0"/>
            <a:ext cx="198120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56355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6" descr="NCN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716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 descr="ChELogo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0"/>
            <a:ext cx="198120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2" name="Rectangle 22"/>
          <p:cNvSpPr>
            <a:spLocks noChangeArrowheads="1"/>
          </p:cNvSpPr>
          <p:nvPr/>
        </p:nvSpPr>
        <p:spPr bwMode="auto">
          <a:xfrm>
            <a:off x="152400" y="44450"/>
            <a:ext cx="8229600" cy="5095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zh-TW" sz="2400" dirty="0" smtClean="0">
                <a:solidFill>
                  <a:schemeClr val="tx2"/>
                </a:solidFill>
                <a:latin typeface="Times New Roman" panose="02020603050405020304" pitchFamily="18" charset="0"/>
                <a:ea typeface="新細明體" pitchFamily="18" charset="-120"/>
                <a:cs typeface="Times New Roman" panose="02020603050405020304" pitchFamily="18" charset="0"/>
              </a:rPr>
              <a:t>Particle-particle interactions vs. S(Q)</a:t>
            </a:r>
            <a:endParaRPr lang="en-US" altLang="zh-TW" sz="2400" dirty="0">
              <a:solidFill>
                <a:schemeClr val="accent2"/>
              </a:solidFill>
              <a:latin typeface="Times New Roman" panose="02020603050405020304" pitchFamily="18" charset="0"/>
              <a:ea typeface="新細明體" pitchFamily="18" charset="-120"/>
              <a:cs typeface="Times New Roman" panose="02020603050405020304" pitchFamily="18" charset="0"/>
            </a:endParaRPr>
          </a:p>
        </p:txBody>
      </p:sp>
      <p:sp>
        <p:nvSpPr>
          <p:cNvPr id="30723" name="Line 23"/>
          <p:cNvSpPr>
            <a:spLocks noChangeShapeType="1"/>
          </p:cNvSpPr>
          <p:nvPr/>
        </p:nvSpPr>
        <p:spPr bwMode="auto">
          <a:xfrm>
            <a:off x="250825" y="620713"/>
            <a:ext cx="8642350"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7" name="Picture 13" descr="pot_slide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0" y="892175"/>
            <a:ext cx="3324225" cy="2493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 Box 21"/>
          <p:cNvSpPr txBox="1">
            <a:spLocks noChangeArrowheads="1"/>
          </p:cNvSpPr>
          <p:nvPr/>
        </p:nvSpPr>
        <p:spPr bwMode="auto">
          <a:xfrm>
            <a:off x="4114800" y="6553200"/>
            <a:ext cx="6400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r>
              <a:rPr lang="en-US" altLang="en-US" sz="1400" dirty="0" err="1">
                <a:latin typeface="Times New Roman" pitchFamily="18" charset="0"/>
              </a:rPr>
              <a:t>M.Broccio</a:t>
            </a:r>
            <a:r>
              <a:rPr lang="en-US" altLang="en-US" sz="1400" dirty="0">
                <a:latin typeface="Times New Roman" pitchFamily="18" charset="0"/>
              </a:rPr>
              <a:t>, </a:t>
            </a:r>
            <a:r>
              <a:rPr lang="en-US" altLang="en-US" sz="1400" dirty="0" err="1">
                <a:latin typeface="Times New Roman" pitchFamily="18" charset="0"/>
              </a:rPr>
              <a:t>D.Costa</a:t>
            </a:r>
            <a:r>
              <a:rPr lang="en-US" altLang="en-US" sz="1400" dirty="0">
                <a:latin typeface="Times New Roman" pitchFamily="18" charset="0"/>
              </a:rPr>
              <a:t>, </a:t>
            </a:r>
            <a:r>
              <a:rPr lang="en-US" altLang="en-US" sz="1400" dirty="0" err="1">
                <a:latin typeface="Times New Roman" pitchFamily="18" charset="0"/>
              </a:rPr>
              <a:t>Y.Liu</a:t>
            </a:r>
            <a:r>
              <a:rPr lang="en-US" altLang="en-US" sz="1400" dirty="0">
                <a:latin typeface="Times New Roman" pitchFamily="18" charset="0"/>
              </a:rPr>
              <a:t>, S.H. Chen, JCP 124, 084501 (2006)</a:t>
            </a:r>
          </a:p>
        </p:txBody>
      </p:sp>
      <p:grpSp>
        <p:nvGrpSpPr>
          <p:cNvPr id="7" name="Group 6"/>
          <p:cNvGrpSpPr/>
          <p:nvPr/>
        </p:nvGrpSpPr>
        <p:grpSpPr>
          <a:xfrm>
            <a:off x="3429000" y="1600200"/>
            <a:ext cx="3908425" cy="3133725"/>
            <a:chOff x="3429000" y="1600200"/>
            <a:chExt cx="3908425" cy="3133725"/>
          </a:xfrm>
        </p:grpSpPr>
        <p:pic>
          <p:nvPicPr>
            <p:cNvPr id="28" name="Picture 17" descr="snap_slide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53000" y="2438400"/>
              <a:ext cx="2384425"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p:cNvCxnSpPr/>
            <p:nvPr/>
          </p:nvCxnSpPr>
          <p:spPr bwMode="auto">
            <a:xfrm>
              <a:off x="3429000" y="1600200"/>
              <a:ext cx="1447800" cy="838200"/>
            </a:xfrm>
            <a:prstGeom prst="straightConnector1">
              <a:avLst/>
            </a:prstGeom>
            <a:solidFill>
              <a:schemeClr val="accent1"/>
            </a:solidFill>
            <a:ln w="9525" cap="flat" cmpd="sng" algn="ctr">
              <a:solidFill>
                <a:schemeClr val="tx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0" name="Group 9"/>
          <p:cNvGrpSpPr/>
          <p:nvPr/>
        </p:nvGrpSpPr>
        <p:grpSpPr>
          <a:xfrm>
            <a:off x="304800" y="3886200"/>
            <a:ext cx="4800600" cy="2859087"/>
            <a:chOff x="304800" y="3886200"/>
            <a:chExt cx="4800600" cy="2859087"/>
          </a:xfrm>
        </p:grpSpPr>
        <p:pic>
          <p:nvPicPr>
            <p:cNvPr id="29" name="Picture 18" descr="SQ_slide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4800" y="3886200"/>
              <a:ext cx="3810000" cy="285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Arrow Connector 8"/>
            <p:cNvCxnSpPr/>
            <p:nvPr/>
          </p:nvCxnSpPr>
          <p:spPr bwMode="auto">
            <a:xfrm flipH="1">
              <a:off x="3886200" y="4876800"/>
              <a:ext cx="1219200" cy="457200"/>
            </a:xfrm>
            <a:prstGeom prst="straightConnector1">
              <a:avLst/>
            </a:prstGeom>
            <a:solidFill>
              <a:schemeClr val="accent1"/>
            </a:solidFill>
            <a:ln w="9525" cap="flat" cmpd="sng" algn="ctr">
              <a:solidFill>
                <a:schemeClr val="tx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1881856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6" descr="NCN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716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 descr="ChELogo0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0"/>
            <a:ext cx="198120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2" name="Rectangle 22"/>
          <p:cNvSpPr>
            <a:spLocks noChangeArrowheads="1"/>
          </p:cNvSpPr>
          <p:nvPr/>
        </p:nvSpPr>
        <p:spPr bwMode="auto">
          <a:xfrm>
            <a:off x="152400" y="44450"/>
            <a:ext cx="8229600" cy="5095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zh-TW" sz="2400" dirty="0" smtClean="0">
                <a:solidFill>
                  <a:schemeClr val="tx2"/>
                </a:solidFill>
                <a:latin typeface="Times New Roman" panose="02020603050405020304" pitchFamily="18" charset="0"/>
                <a:ea typeface="新細明體" pitchFamily="18" charset="-120"/>
                <a:cs typeface="Times New Roman" panose="02020603050405020304" pitchFamily="18" charset="0"/>
              </a:rPr>
              <a:t>Particle-particle interactions vs. S(Q)</a:t>
            </a:r>
            <a:endParaRPr lang="en-US" altLang="zh-TW" sz="2400" dirty="0">
              <a:solidFill>
                <a:schemeClr val="accent2"/>
              </a:solidFill>
              <a:latin typeface="Times New Roman" panose="02020603050405020304" pitchFamily="18" charset="0"/>
              <a:ea typeface="新細明體" pitchFamily="18" charset="-120"/>
              <a:cs typeface="Times New Roman" panose="02020603050405020304" pitchFamily="18" charset="0"/>
            </a:endParaRPr>
          </a:p>
        </p:txBody>
      </p:sp>
      <p:sp>
        <p:nvSpPr>
          <p:cNvPr id="30723" name="Line 23"/>
          <p:cNvSpPr>
            <a:spLocks noChangeShapeType="1"/>
          </p:cNvSpPr>
          <p:nvPr/>
        </p:nvSpPr>
        <p:spPr bwMode="auto">
          <a:xfrm>
            <a:off x="250825" y="620713"/>
            <a:ext cx="8642350"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30724" name="Object 26"/>
          <p:cNvGraphicFramePr>
            <a:graphicFrameLocks noGrp="1" noChangeAspect="1"/>
          </p:cNvGraphicFramePr>
          <p:nvPr>
            <p:ph sz="quarter" idx="1"/>
            <p:extLst/>
          </p:nvPr>
        </p:nvGraphicFramePr>
        <p:xfrm>
          <a:off x="2971800" y="1022350"/>
          <a:ext cx="3124200" cy="1035050"/>
        </p:xfrm>
        <a:graphic>
          <a:graphicData uri="http://schemas.openxmlformats.org/presentationml/2006/ole">
            <mc:AlternateContent xmlns:mc="http://schemas.openxmlformats.org/markup-compatibility/2006">
              <mc:Choice xmlns:v="urn:schemas-microsoft-com:vml" Requires="v">
                <p:oleObj spid="_x0000_s138417" name="Equation" r:id="rId6" imgW="1841500" imgH="609600" progId="Equation.3">
                  <p:embed/>
                </p:oleObj>
              </mc:Choice>
              <mc:Fallback>
                <p:oleObj name="Equation" r:id="rId6" imgW="1841500" imgH="609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1800" y="1022350"/>
                        <a:ext cx="3124200" cy="1035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25" name="Object 29"/>
          <p:cNvGraphicFramePr>
            <a:graphicFrameLocks noGrp="1" noChangeAspect="1"/>
          </p:cNvGraphicFramePr>
          <p:nvPr>
            <p:ph sz="quarter" idx="2"/>
          </p:nvPr>
        </p:nvGraphicFramePr>
        <p:xfrm>
          <a:off x="2667000" y="2362200"/>
          <a:ext cx="4095750" cy="566738"/>
        </p:xfrm>
        <a:graphic>
          <a:graphicData uri="http://schemas.openxmlformats.org/presentationml/2006/ole">
            <mc:AlternateContent xmlns:mc="http://schemas.openxmlformats.org/markup-compatibility/2006">
              <mc:Choice xmlns:v="urn:schemas-microsoft-com:vml" Requires="v">
                <p:oleObj spid="_x0000_s138418" name="Equation" r:id="rId8" imgW="2019300" imgH="279400" progId="Equation.3">
                  <p:embed/>
                </p:oleObj>
              </mc:Choice>
              <mc:Fallback>
                <p:oleObj name="Equation" r:id="rId8" imgW="2019300" imgH="2794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67000" y="2362200"/>
                        <a:ext cx="4095750" cy="566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726" name="Text Box 28"/>
          <p:cNvSpPr txBox="1">
            <a:spLocks noChangeArrowheads="1"/>
          </p:cNvSpPr>
          <p:nvPr/>
        </p:nvSpPr>
        <p:spPr bwMode="auto">
          <a:xfrm>
            <a:off x="974725" y="1995488"/>
            <a:ext cx="2889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dirty="0"/>
              <a:t>Ornstein-Zernike equation:</a:t>
            </a:r>
          </a:p>
        </p:txBody>
      </p:sp>
      <p:sp>
        <p:nvSpPr>
          <p:cNvPr id="30727" name="Text Box 32"/>
          <p:cNvSpPr txBox="1">
            <a:spLocks noChangeArrowheads="1"/>
          </p:cNvSpPr>
          <p:nvPr/>
        </p:nvSpPr>
        <p:spPr bwMode="auto">
          <a:xfrm>
            <a:off x="974725" y="3160713"/>
            <a:ext cx="768030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dirty="0" smtClean="0"/>
              <a:t>Closures (approximations): </a:t>
            </a:r>
            <a:r>
              <a:rPr lang="en-US" altLang="en-US" sz="1800" dirty="0"/>
              <a:t>link pair interaction potential with </a:t>
            </a:r>
            <a:r>
              <a:rPr lang="en-US" altLang="en-US" sz="1800" i="1" dirty="0">
                <a:latin typeface="Times New Roman" pitchFamily="18" charset="0"/>
              </a:rPr>
              <a:t>h(r)</a:t>
            </a:r>
            <a:r>
              <a:rPr lang="en-US" altLang="en-US" sz="1800" dirty="0"/>
              <a:t> and </a:t>
            </a:r>
            <a:r>
              <a:rPr lang="en-US" altLang="en-US" sz="1800" i="1" dirty="0">
                <a:latin typeface="Times New Roman" pitchFamily="18" charset="0"/>
              </a:rPr>
              <a:t>c(r).</a:t>
            </a:r>
          </a:p>
        </p:txBody>
      </p:sp>
      <p:sp>
        <p:nvSpPr>
          <p:cNvPr id="30728" name="Text Box 36"/>
          <p:cNvSpPr txBox="1">
            <a:spLocks noChangeArrowheads="1"/>
          </p:cNvSpPr>
          <p:nvPr/>
        </p:nvSpPr>
        <p:spPr bwMode="auto">
          <a:xfrm>
            <a:off x="990600" y="3657600"/>
            <a:ext cx="4806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a:solidFill>
                  <a:srgbClr val="FF0000"/>
                </a:solidFill>
              </a:rPr>
              <a:t>MSA</a:t>
            </a:r>
            <a:r>
              <a:rPr lang="en-US" altLang="en-US" sz="1800"/>
              <a:t> closure (</a:t>
            </a:r>
            <a:r>
              <a:rPr lang="en-US" altLang="en-US" sz="1800">
                <a:solidFill>
                  <a:srgbClr val="FF0000"/>
                </a:solidFill>
              </a:rPr>
              <a:t>M</a:t>
            </a:r>
            <a:r>
              <a:rPr lang="en-US" altLang="en-US" sz="1800"/>
              <a:t>ean </a:t>
            </a:r>
            <a:r>
              <a:rPr lang="en-US" altLang="en-US" sz="1800">
                <a:solidFill>
                  <a:srgbClr val="FF0000"/>
                </a:solidFill>
              </a:rPr>
              <a:t>S</a:t>
            </a:r>
            <a:r>
              <a:rPr lang="en-US" altLang="en-US" sz="1800"/>
              <a:t>pherical </a:t>
            </a:r>
            <a:r>
              <a:rPr lang="en-US" altLang="en-US" sz="1800">
                <a:solidFill>
                  <a:srgbClr val="FF0000"/>
                </a:solidFill>
              </a:rPr>
              <a:t>A</a:t>
            </a:r>
            <a:r>
              <a:rPr lang="en-US" altLang="en-US" sz="1800"/>
              <a:t>pproximation)</a:t>
            </a:r>
          </a:p>
        </p:txBody>
      </p:sp>
      <p:sp>
        <p:nvSpPr>
          <p:cNvPr id="30729" name="Text Box 37"/>
          <p:cNvSpPr txBox="1">
            <a:spLocks noChangeArrowheads="1"/>
          </p:cNvSpPr>
          <p:nvPr/>
        </p:nvSpPr>
        <p:spPr bwMode="auto">
          <a:xfrm>
            <a:off x="990600" y="5181600"/>
            <a:ext cx="6089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a:t>Other closures: Zerah-Hansen, SMSA, SCOZA, HMSA, …</a:t>
            </a:r>
          </a:p>
        </p:txBody>
      </p:sp>
      <p:sp>
        <p:nvSpPr>
          <p:cNvPr id="30730" name="Text Box 38"/>
          <p:cNvSpPr txBox="1">
            <a:spLocks noChangeArrowheads="1"/>
          </p:cNvSpPr>
          <p:nvPr/>
        </p:nvSpPr>
        <p:spPr bwMode="auto">
          <a:xfrm>
            <a:off x="990600" y="4814888"/>
            <a:ext cx="2990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a:solidFill>
                  <a:srgbClr val="FF0000"/>
                </a:solidFill>
              </a:rPr>
              <a:t>RY</a:t>
            </a:r>
            <a:r>
              <a:rPr lang="en-US" altLang="en-US" sz="1800"/>
              <a:t> closure (</a:t>
            </a:r>
            <a:r>
              <a:rPr lang="en-US" altLang="en-US" sz="1800">
                <a:solidFill>
                  <a:srgbClr val="FF0000"/>
                </a:solidFill>
              </a:rPr>
              <a:t>R</a:t>
            </a:r>
            <a:r>
              <a:rPr lang="en-US" altLang="en-US" sz="1800"/>
              <a:t>ogers-</a:t>
            </a:r>
            <a:r>
              <a:rPr lang="en-US" altLang="en-US" sz="1800">
                <a:solidFill>
                  <a:srgbClr val="FF0000"/>
                </a:solidFill>
              </a:rPr>
              <a:t>Y</a:t>
            </a:r>
            <a:r>
              <a:rPr lang="en-US" altLang="en-US" sz="1800"/>
              <a:t>oung)</a:t>
            </a:r>
          </a:p>
        </p:txBody>
      </p:sp>
      <p:grpSp>
        <p:nvGrpSpPr>
          <p:cNvPr id="30731" name="Group 47"/>
          <p:cNvGrpSpPr>
            <a:grpSpLocks/>
          </p:cNvGrpSpPr>
          <p:nvPr/>
        </p:nvGrpSpPr>
        <p:grpSpPr bwMode="auto">
          <a:xfrm>
            <a:off x="990600" y="4419600"/>
            <a:ext cx="6299200" cy="519113"/>
            <a:chOff x="624" y="2784"/>
            <a:chExt cx="3968" cy="327"/>
          </a:xfrm>
        </p:grpSpPr>
        <p:sp>
          <p:nvSpPr>
            <p:cNvPr id="30738" name="Text Box 35"/>
            <p:cNvSpPr txBox="1">
              <a:spLocks noChangeArrowheads="1"/>
            </p:cNvSpPr>
            <p:nvPr/>
          </p:nvSpPr>
          <p:spPr bwMode="auto">
            <a:xfrm>
              <a:off x="624" y="2793"/>
              <a:ext cx="2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a:solidFill>
                    <a:srgbClr val="FF0000"/>
                  </a:solidFill>
                </a:rPr>
                <a:t>HNC</a:t>
              </a:r>
              <a:r>
                <a:rPr lang="en-US" altLang="en-US" sz="1800"/>
                <a:t> closure (</a:t>
              </a:r>
              <a:r>
                <a:rPr lang="en-US" altLang="en-US" sz="1800">
                  <a:solidFill>
                    <a:srgbClr val="FF0000"/>
                  </a:solidFill>
                </a:rPr>
                <a:t>H</a:t>
              </a:r>
              <a:r>
                <a:rPr lang="en-US" altLang="en-US" sz="1800"/>
                <a:t>yper</a:t>
              </a:r>
              <a:r>
                <a:rPr lang="en-US" altLang="en-US" sz="1800">
                  <a:solidFill>
                    <a:srgbClr val="FF0000"/>
                  </a:solidFill>
                </a:rPr>
                <a:t>n</a:t>
              </a:r>
              <a:r>
                <a:rPr lang="en-US" altLang="en-US" sz="1800"/>
                <a:t>etted-</a:t>
              </a:r>
              <a:r>
                <a:rPr lang="en-US" altLang="en-US" sz="1800">
                  <a:solidFill>
                    <a:srgbClr val="FF0000"/>
                  </a:solidFill>
                </a:rPr>
                <a:t>C</a:t>
              </a:r>
              <a:r>
                <a:rPr lang="en-US" altLang="en-US" sz="1800"/>
                <a:t>hain)</a:t>
              </a:r>
            </a:p>
          </p:txBody>
        </p:sp>
        <p:graphicFrame>
          <p:nvGraphicFramePr>
            <p:cNvPr id="30739" name="Object 42"/>
            <p:cNvGraphicFramePr>
              <a:graphicFrameLocks noChangeAspect="1"/>
            </p:cNvGraphicFramePr>
            <p:nvPr/>
          </p:nvGraphicFramePr>
          <p:xfrm>
            <a:off x="3072" y="2784"/>
            <a:ext cx="1520" cy="327"/>
          </p:xfrm>
          <a:graphic>
            <a:graphicData uri="http://schemas.openxmlformats.org/presentationml/2006/ole">
              <mc:AlternateContent xmlns:mc="http://schemas.openxmlformats.org/markup-compatibility/2006">
                <mc:Choice xmlns:v="urn:schemas-microsoft-com:vml" Requires="v">
                  <p:oleObj spid="_x0000_s138419" name="Equation" r:id="rId10" imgW="2006600" imgH="431800" progId="Equation.3">
                    <p:embed/>
                  </p:oleObj>
                </mc:Choice>
                <mc:Fallback>
                  <p:oleObj name="Equation" r:id="rId10" imgW="2006600" imgH="4318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72" y="2784"/>
                          <a:ext cx="1520"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30732" name="Group 49"/>
          <p:cNvGrpSpPr>
            <a:grpSpLocks/>
          </p:cNvGrpSpPr>
          <p:nvPr/>
        </p:nvGrpSpPr>
        <p:grpSpPr bwMode="auto">
          <a:xfrm>
            <a:off x="990600" y="3505200"/>
            <a:ext cx="6400800" cy="914400"/>
            <a:chOff x="624" y="2208"/>
            <a:chExt cx="4032" cy="576"/>
          </a:xfrm>
        </p:grpSpPr>
        <p:graphicFrame>
          <p:nvGraphicFramePr>
            <p:cNvPr id="30734" name="Object 39"/>
            <p:cNvGraphicFramePr>
              <a:graphicFrameLocks noChangeAspect="1"/>
            </p:cNvGraphicFramePr>
            <p:nvPr/>
          </p:nvGraphicFramePr>
          <p:xfrm>
            <a:off x="3984" y="2208"/>
            <a:ext cx="672" cy="352"/>
          </p:xfrm>
          <a:graphic>
            <a:graphicData uri="http://schemas.openxmlformats.org/presentationml/2006/ole">
              <mc:AlternateContent xmlns:mc="http://schemas.openxmlformats.org/markup-compatibility/2006">
                <mc:Choice xmlns:v="urn:schemas-microsoft-com:vml" Requires="v">
                  <p:oleObj spid="_x0000_s138420" name="Equation" r:id="rId12" imgW="825500" imgH="431800" progId="Equation.3">
                    <p:embed/>
                  </p:oleObj>
                </mc:Choice>
                <mc:Fallback>
                  <p:oleObj name="Equation" r:id="rId12" imgW="825500" imgH="4318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84" y="2208"/>
                          <a:ext cx="672" cy="3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30735" name="Group 48"/>
            <p:cNvGrpSpPr>
              <a:grpSpLocks/>
            </p:cNvGrpSpPr>
            <p:nvPr/>
          </p:nvGrpSpPr>
          <p:grpSpPr bwMode="auto">
            <a:xfrm>
              <a:off x="624" y="2448"/>
              <a:ext cx="3892" cy="336"/>
              <a:chOff x="624" y="2448"/>
              <a:chExt cx="3892" cy="336"/>
            </a:xfrm>
          </p:grpSpPr>
          <p:sp>
            <p:nvSpPr>
              <p:cNvPr id="30736" name="Text Box 34"/>
              <p:cNvSpPr txBox="1">
                <a:spLocks noChangeArrowheads="1"/>
              </p:cNvSpPr>
              <p:nvPr/>
            </p:nvSpPr>
            <p:spPr bwMode="auto">
              <a:xfrm>
                <a:off x="624" y="2553"/>
                <a:ext cx="17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a:solidFill>
                      <a:srgbClr val="FF0000"/>
                    </a:solidFill>
                  </a:rPr>
                  <a:t>PY</a:t>
                </a:r>
                <a:r>
                  <a:rPr lang="en-US" altLang="en-US" sz="1800"/>
                  <a:t> closure (</a:t>
                </a:r>
                <a:r>
                  <a:rPr lang="en-US" altLang="en-US" sz="1800">
                    <a:solidFill>
                      <a:srgbClr val="FF0000"/>
                    </a:solidFill>
                  </a:rPr>
                  <a:t>P</a:t>
                </a:r>
                <a:r>
                  <a:rPr lang="en-US" altLang="en-US" sz="1800"/>
                  <a:t>ercus-</a:t>
                </a:r>
                <a:r>
                  <a:rPr lang="en-US" altLang="en-US" sz="1800">
                    <a:solidFill>
                      <a:srgbClr val="FF0000"/>
                    </a:solidFill>
                  </a:rPr>
                  <a:t>Y</a:t>
                </a:r>
                <a:r>
                  <a:rPr lang="en-US" altLang="en-US" sz="1800"/>
                  <a:t>evic)</a:t>
                </a:r>
              </a:p>
            </p:txBody>
          </p:sp>
          <p:graphicFrame>
            <p:nvGraphicFramePr>
              <p:cNvPr id="30737" name="Object 45"/>
              <p:cNvGraphicFramePr>
                <a:graphicFrameLocks noChangeAspect="1"/>
              </p:cNvGraphicFramePr>
              <p:nvPr/>
            </p:nvGraphicFramePr>
            <p:xfrm>
              <a:off x="3072" y="2448"/>
              <a:ext cx="1444" cy="321"/>
            </p:xfrm>
            <a:graphic>
              <a:graphicData uri="http://schemas.openxmlformats.org/presentationml/2006/ole">
                <mc:AlternateContent xmlns:mc="http://schemas.openxmlformats.org/markup-compatibility/2006">
                  <mc:Choice xmlns:v="urn:schemas-microsoft-com:vml" Requires="v">
                    <p:oleObj spid="_x0000_s138421" name="Equation" r:id="rId14" imgW="1600200" imgH="355600" progId="Equation.3">
                      <p:embed/>
                    </p:oleObj>
                  </mc:Choice>
                  <mc:Fallback>
                    <p:oleObj name="Equation" r:id="rId14" imgW="1600200" imgH="3556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72" y="2448"/>
                            <a:ext cx="1444" cy="3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sp>
        <p:nvSpPr>
          <p:cNvPr id="30733" name="Text Box 46"/>
          <p:cNvSpPr txBox="1">
            <a:spLocks noChangeArrowheads="1"/>
          </p:cNvSpPr>
          <p:nvPr/>
        </p:nvSpPr>
        <p:spPr bwMode="auto">
          <a:xfrm>
            <a:off x="457200" y="5562600"/>
            <a:ext cx="8686800"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500" dirty="0"/>
              <a:t>Reference: C. </a:t>
            </a:r>
            <a:r>
              <a:rPr lang="en-US" altLang="en-US" sz="1500" dirty="0" err="1"/>
              <a:t>Caccamo</a:t>
            </a:r>
            <a:r>
              <a:rPr lang="en-US" altLang="en-US" sz="1500" dirty="0"/>
              <a:t>, Integral Equation Theory Description of Phase Equilibria in Classical Fluids, </a:t>
            </a:r>
            <a:r>
              <a:rPr lang="en-US" altLang="en-US" sz="1500" i="1" dirty="0"/>
              <a:t>Physics Report</a:t>
            </a:r>
            <a:r>
              <a:rPr lang="en-US" altLang="en-US" sz="1500" dirty="0"/>
              <a:t> </a:t>
            </a:r>
            <a:r>
              <a:rPr lang="en-US" altLang="en-US" sz="1500" b="1" dirty="0"/>
              <a:t>274</a:t>
            </a:r>
            <a:r>
              <a:rPr lang="en-US" altLang="en-US" sz="1500" dirty="0"/>
              <a:t>, 1-105 (1996).</a:t>
            </a:r>
          </a:p>
          <a:p>
            <a:pPr>
              <a:spcBef>
                <a:spcPct val="0"/>
              </a:spcBef>
              <a:buFontTx/>
              <a:buNone/>
            </a:pPr>
            <a:r>
              <a:rPr lang="en-US" altLang="en-US" sz="1500" dirty="0"/>
              <a:t>J. P. Hansen, I. R. McDonald, Theory of Simple Liquids (Academic Press, London) 1976</a:t>
            </a:r>
          </a:p>
        </p:txBody>
      </p:sp>
      <p:sp>
        <p:nvSpPr>
          <p:cNvPr id="2" name="Rectangle 1"/>
          <p:cNvSpPr/>
          <p:nvPr/>
        </p:nvSpPr>
        <p:spPr>
          <a:xfrm>
            <a:off x="2971800" y="685800"/>
            <a:ext cx="3057247" cy="369332"/>
          </a:xfrm>
          <a:prstGeom prst="rect">
            <a:avLst/>
          </a:prstGeom>
        </p:spPr>
        <p:txBody>
          <a:bodyPr wrap="none">
            <a:spAutoFit/>
          </a:bodyPr>
          <a:lstStyle/>
          <a:p>
            <a:pPr algn="ctr" eaLnBrk="1" hangingPunct="1"/>
            <a:r>
              <a:rPr lang="en-US" altLang="zh-TW" b="1" dirty="0">
                <a:solidFill>
                  <a:schemeClr val="accent2"/>
                </a:solidFill>
                <a:ea typeface="新細明體" pitchFamily="18" charset="-120"/>
              </a:rPr>
              <a:t>Ornstein-Zernike equation</a:t>
            </a:r>
          </a:p>
        </p:txBody>
      </p:sp>
      <p:sp>
        <p:nvSpPr>
          <p:cNvPr id="21" name="TextBox 20"/>
          <p:cNvSpPr txBox="1"/>
          <p:nvPr/>
        </p:nvSpPr>
        <p:spPr>
          <a:xfrm>
            <a:off x="457200" y="6334780"/>
            <a:ext cx="5181600" cy="307777"/>
          </a:xfrm>
          <a:prstGeom prst="rect">
            <a:avLst/>
          </a:prstGeom>
          <a:noFill/>
        </p:spPr>
        <p:txBody>
          <a:bodyPr wrap="square" rtlCol="0">
            <a:spAutoFit/>
          </a:bodyPr>
          <a:lstStyle/>
          <a:p>
            <a:r>
              <a:rPr lang="en-US" sz="1400" dirty="0" smtClean="0"/>
              <a:t>Colloidal interaction in solutions by Yun Liu. Website </a:t>
            </a:r>
            <a:r>
              <a:rPr lang="en-US" sz="1400" dirty="0"/>
              <a:t>link</a:t>
            </a:r>
            <a:r>
              <a:rPr lang="en-US" sz="1400" dirty="0" smtClean="0"/>
              <a:t>:</a:t>
            </a:r>
            <a:endParaRPr lang="en-US" sz="1400" dirty="0"/>
          </a:p>
        </p:txBody>
      </p:sp>
      <p:sp>
        <p:nvSpPr>
          <p:cNvPr id="24" name="Rectangle 23"/>
          <p:cNvSpPr/>
          <p:nvPr/>
        </p:nvSpPr>
        <p:spPr>
          <a:xfrm>
            <a:off x="371475" y="6574541"/>
            <a:ext cx="8686800" cy="307777"/>
          </a:xfrm>
          <a:prstGeom prst="rect">
            <a:avLst/>
          </a:prstGeom>
        </p:spPr>
        <p:txBody>
          <a:bodyPr wrap="square">
            <a:spAutoFit/>
          </a:bodyPr>
          <a:lstStyle/>
          <a:p>
            <a:r>
              <a:rPr lang="en-US" sz="1400" dirty="0" smtClean="0">
                <a:hlinkClick r:id="rId16"/>
              </a:rPr>
              <a:t>https</a:t>
            </a:r>
            <a:r>
              <a:rPr lang="en-US" sz="1400" dirty="0">
                <a:hlinkClick r:id="rId16"/>
              </a:rPr>
              <a:t>://</a:t>
            </a:r>
            <a:r>
              <a:rPr lang="en-US" sz="1400" dirty="0" smtClean="0">
                <a:hlinkClick r:id="rId16"/>
              </a:rPr>
              <a:t>cpb-us-w2.wpmucdn.com/sites.udel.edu/dist/4/1563/files/2014/03/ColloidsTutorial_final-283hizw.pdf</a:t>
            </a:r>
            <a:r>
              <a:rPr lang="en-US" sz="1400" dirty="0" smtClean="0"/>
              <a:t> </a:t>
            </a:r>
            <a:endParaRPr lang="en-US" sz="1400" dirty="0"/>
          </a:p>
        </p:txBody>
      </p:sp>
    </p:spTree>
    <p:extLst>
      <p:ext uri="{BB962C8B-B14F-4D97-AF65-F5344CB8AC3E}">
        <p14:creationId xmlns:p14="http://schemas.microsoft.com/office/powerpoint/2010/main" val="155407322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7" descr="ChELogo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0"/>
            <a:ext cx="198120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NCN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716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p:cNvSpPr>
            <a:spLocks noChangeArrowheads="1"/>
          </p:cNvSpPr>
          <p:nvPr/>
        </p:nvSpPr>
        <p:spPr bwMode="auto">
          <a:xfrm>
            <a:off x="457200" y="252412"/>
            <a:ext cx="8229600" cy="5095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None/>
            </a:pPr>
            <a:r>
              <a:rPr lang="en-US" altLang="zh-TW" sz="2400" dirty="0" smtClean="0">
                <a:latin typeface="Times New Roman" panose="02020603050405020304" pitchFamily="18" charset="0"/>
                <a:cs typeface="Times New Roman" panose="02020603050405020304" pitchFamily="18" charset="0"/>
              </a:rPr>
              <a:t>Models for S(Q) in </a:t>
            </a:r>
            <a:r>
              <a:rPr lang="en-US" altLang="zh-TW" sz="2400" dirty="0" err="1" smtClean="0">
                <a:latin typeface="Times New Roman" panose="02020603050405020304" pitchFamily="18" charset="0"/>
                <a:cs typeface="Times New Roman" panose="02020603050405020304" pitchFamily="18" charset="0"/>
              </a:rPr>
              <a:t>SasView</a:t>
            </a:r>
            <a:endParaRPr lang="en-US" altLang="zh-TW" sz="2000" b="1" baseline="-25000" dirty="0">
              <a:solidFill>
                <a:schemeClr val="accent2"/>
              </a:solidFill>
              <a:ea typeface="新細明體" pitchFamily="18" charset="-120"/>
            </a:endParaRPr>
          </a:p>
        </p:txBody>
      </p:sp>
      <p:sp>
        <p:nvSpPr>
          <p:cNvPr id="12" name="Text Box 2"/>
          <p:cNvSpPr txBox="1">
            <a:spLocks noChangeArrowheads="1"/>
          </p:cNvSpPr>
          <p:nvPr/>
        </p:nvSpPr>
        <p:spPr bwMode="auto">
          <a:xfrm>
            <a:off x="2819400" y="1143000"/>
            <a:ext cx="3235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dirty="0"/>
              <a:t>I(Q) = A </a:t>
            </a:r>
            <a:r>
              <a:rPr lang="en-US" altLang="en-US" sz="2400" dirty="0">
                <a:cs typeface="Arial" charset="0"/>
              </a:rPr>
              <a:t>× </a:t>
            </a:r>
            <a:r>
              <a:rPr lang="en-US" altLang="en-US" sz="2400" b="1" dirty="0">
                <a:cs typeface="Arial" charset="0"/>
              </a:rPr>
              <a:t>P(Q)</a:t>
            </a:r>
            <a:r>
              <a:rPr lang="en-US" altLang="en-US" sz="2400" dirty="0">
                <a:cs typeface="Arial" charset="0"/>
              </a:rPr>
              <a:t> </a:t>
            </a:r>
            <a:r>
              <a:rPr lang="en-US" altLang="en-US" sz="2400" dirty="0"/>
              <a:t>× </a:t>
            </a:r>
            <a:r>
              <a:rPr lang="en-US" altLang="en-US" sz="2400" b="1" dirty="0">
                <a:solidFill>
                  <a:srgbClr val="00B050"/>
                </a:solidFill>
              </a:rPr>
              <a:t>S(Q)</a:t>
            </a:r>
          </a:p>
        </p:txBody>
      </p:sp>
      <p:sp>
        <p:nvSpPr>
          <p:cNvPr id="11" name="Line 48"/>
          <p:cNvSpPr>
            <a:spLocks noChangeShapeType="1"/>
          </p:cNvSpPr>
          <p:nvPr/>
        </p:nvSpPr>
        <p:spPr bwMode="auto">
          <a:xfrm>
            <a:off x="250825" y="914400"/>
            <a:ext cx="8642350"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5" name="Picture 4"/>
          <p:cNvPicPr>
            <a:picLocks noChangeAspect="1"/>
          </p:cNvPicPr>
          <p:nvPr/>
        </p:nvPicPr>
        <p:blipFill>
          <a:blip r:embed="rId4"/>
          <a:stretch>
            <a:fillRect/>
          </a:stretch>
        </p:blipFill>
        <p:spPr>
          <a:xfrm>
            <a:off x="266065" y="1676400"/>
            <a:ext cx="4022216" cy="4605338"/>
          </a:xfrm>
          <a:prstGeom prst="rect">
            <a:avLst/>
          </a:prstGeom>
        </p:spPr>
      </p:pic>
      <p:sp>
        <p:nvSpPr>
          <p:cNvPr id="7" name="TextBox 6"/>
          <p:cNvSpPr txBox="1"/>
          <p:nvPr/>
        </p:nvSpPr>
        <p:spPr>
          <a:xfrm>
            <a:off x="4537166" y="2362200"/>
            <a:ext cx="4309834" cy="2585323"/>
          </a:xfrm>
          <a:prstGeom prst="rect">
            <a:avLst/>
          </a:prstGeom>
          <a:noFill/>
        </p:spPr>
        <p:txBody>
          <a:bodyPr wrap="none" rtlCol="0">
            <a:spAutoFit/>
          </a:bodyPr>
          <a:lstStyle/>
          <a:p>
            <a:r>
              <a:rPr lang="en-US" dirty="0" smtClean="0"/>
              <a:t>Four different type of interaction models:</a:t>
            </a:r>
          </a:p>
          <a:p>
            <a:pPr marL="342900" indent="-342900">
              <a:buAutoNum type="arabicPeriod"/>
            </a:pPr>
            <a:endParaRPr lang="en-US" dirty="0"/>
          </a:p>
          <a:p>
            <a:pPr marL="342900" indent="-342900">
              <a:buAutoNum type="arabicPeriod"/>
            </a:pPr>
            <a:r>
              <a:rPr lang="en-US" dirty="0" err="1" smtClean="0"/>
              <a:t>Hardsphere</a:t>
            </a:r>
            <a:endParaRPr lang="en-US" dirty="0" smtClean="0"/>
          </a:p>
          <a:p>
            <a:pPr marL="342900" indent="-342900">
              <a:buAutoNum type="arabicPeriod"/>
            </a:pPr>
            <a:endParaRPr lang="en-US" dirty="0"/>
          </a:p>
          <a:p>
            <a:pPr marL="342900" indent="-342900">
              <a:buAutoNum type="arabicPeriod"/>
            </a:pPr>
            <a:r>
              <a:rPr lang="en-US" dirty="0" err="1" smtClean="0"/>
              <a:t>Hayter_MSA</a:t>
            </a:r>
            <a:endParaRPr lang="en-US" dirty="0" smtClean="0"/>
          </a:p>
          <a:p>
            <a:pPr marL="342900" indent="-342900">
              <a:buAutoNum type="arabicPeriod"/>
            </a:pPr>
            <a:endParaRPr lang="en-US" dirty="0"/>
          </a:p>
          <a:p>
            <a:pPr marL="342900" indent="-342900">
              <a:buAutoNum type="arabicPeriod"/>
            </a:pPr>
            <a:r>
              <a:rPr lang="en-US" dirty="0" err="1" smtClean="0"/>
              <a:t>Squarewell</a:t>
            </a:r>
            <a:endParaRPr lang="en-US" dirty="0" smtClean="0"/>
          </a:p>
          <a:p>
            <a:pPr marL="342900" indent="-342900">
              <a:buAutoNum type="arabicPeriod"/>
            </a:pPr>
            <a:endParaRPr lang="en-US" dirty="0"/>
          </a:p>
          <a:p>
            <a:pPr marL="342900" indent="-342900">
              <a:buAutoNum type="arabicPeriod"/>
            </a:pPr>
            <a:r>
              <a:rPr lang="en-US" dirty="0" err="1" smtClean="0"/>
              <a:t>Stickyhardsphere</a:t>
            </a:r>
            <a:endParaRPr lang="en-US" dirty="0"/>
          </a:p>
        </p:txBody>
      </p:sp>
    </p:spTree>
    <p:extLst>
      <p:ext uri="{BB962C8B-B14F-4D97-AF65-F5344CB8AC3E}">
        <p14:creationId xmlns:p14="http://schemas.microsoft.com/office/powerpoint/2010/main" val="337841544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7" descr="ChELogo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0"/>
            <a:ext cx="198120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NCN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716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p:cNvSpPr>
            <a:spLocks noChangeArrowheads="1"/>
          </p:cNvSpPr>
          <p:nvPr/>
        </p:nvSpPr>
        <p:spPr bwMode="auto">
          <a:xfrm>
            <a:off x="457200" y="252412"/>
            <a:ext cx="8229600" cy="5095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None/>
            </a:pPr>
            <a:r>
              <a:rPr lang="en-US" altLang="zh-TW" sz="2400" dirty="0" smtClean="0">
                <a:latin typeface="Times New Roman" panose="02020603050405020304" pitchFamily="18" charset="0"/>
                <a:cs typeface="Times New Roman" panose="02020603050405020304" pitchFamily="18" charset="0"/>
              </a:rPr>
              <a:t>S(Q) in </a:t>
            </a:r>
            <a:r>
              <a:rPr lang="en-US" altLang="zh-TW" sz="2400" dirty="0" err="1" smtClean="0">
                <a:latin typeface="Times New Roman" panose="02020603050405020304" pitchFamily="18" charset="0"/>
                <a:cs typeface="Times New Roman" panose="02020603050405020304" pitchFamily="18" charset="0"/>
              </a:rPr>
              <a:t>SasView</a:t>
            </a:r>
            <a:r>
              <a:rPr lang="en-US" altLang="zh-TW" sz="2400" dirty="0" smtClean="0">
                <a:latin typeface="Times New Roman" panose="02020603050405020304" pitchFamily="18" charset="0"/>
                <a:cs typeface="Times New Roman" panose="02020603050405020304" pitchFamily="18" charset="0"/>
              </a:rPr>
              <a:t>: </a:t>
            </a:r>
            <a:r>
              <a:rPr lang="en-US" altLang="zh-TW" sz="2400" dirty="0" err="1" smtClean="0">
                <a:latin typeface="Times New Roman" panose="02020603050405020304" pitchFamily="18" charset="0"/>
                <a:cs typeface="Times New Roman" panose="02020603050405020304" pitchFamily="18" charset="0"/>
              </a:rPr>
              <a:t>Hardsphere</a:t>
            </a:r>
            <a:endParaRPr lang="en-US" altLang="zh-TW" sz="2000" b="1" baseline="-25000" dirty="0">
              <a:solidFill>
                <a:schemeClr val="accent2"/>
              </a:solidFill>
              <a:ea typeface="新細明體" pitchFamily="18" charset="-120"/>
            </a:endParaRPr>
          </a:p>
        </p:txBody>
      </p:sp>
      <p:sp>
        <p:nvSpPr>
          <p:cNvPr id="12" name="Text Box 2"/>
          <p:cNvSpPr txBox="1">
            <a:spLocks noChangeArrowheads="1"/>
          </p:cNvSpPr>
          <p:nvPr/>
        </p:nvSpPr>
        <p:spPr bwMode="auto">
          <a:xfrm>
            <a:off x="1143000" y="1045982"/>
            <a:ext cx="3235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dirty="0"/>
              <a:t>I(Q) = A </a:t>
            </a:r>
            <a:r>
              <a:rPr lang="en-US" altLang="en-US" sz="2400" dirty="0">
                <a:cs typeface="Arial" charset="0"/>
              </a:rPr>
              <a:t>× P(Q) </a:t>
            </a:r>
            <a:r>
              <a:rPr lang="en-US" altLang="en-US" sz="2400" dirty="0"/>
              <a:t>× </a:t>
            </a:r>
            <a:r>
              <a:rPr lang="en-US" altLang="en-US" sz="2400" b="1" dirty="0">
                <a:solidFill>
                  <a:srgbClr val="00B050"/>
                </a:solidFill>
              </a:rPr>
              <a:t>S(Q)</a:t>
            </a:r>
          </a:p>
        </p:txBody>
      </p:sp>
      <p:sp>
        <p:nvSpPr>
          <p:cNvPr id="11" name="Line 48"/>
          <p:cNvSpPr>
            <a:spLocks noChangeShapeType="1"/>
          </p:cNvSpPr>
          <p:nvPr/>
        </p:nvSpPr>
        <p:spPr bwMode="auto">
          <a:xfrm>
            <a:off x="250825" y="914400"/>
            <a:ext cx="8642350"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TextBox 6"/>
          <p:cNvSpPr txBox="1"/>
          <p:nvPr/>
        </p:nvSpPr>
        <p:spPr>
          <a:xfrm>
            <a:off x="5105400" y="1071155"/>
            <a:ext cx="4309834" cy="1754326"/>
          </a:xfrm>
          <a:prstGeom prst="rect">
            <a:avLst/>
          </a:prstGeom>
          <a:noFill/>
        </p:spPr>
        <p:txBody>
          <a:bodyPr wrap="none" rtlCol="0">
            <a:spAutoFit/>
          </a:bodyPr>
          <a:lstStyle/>
          <a:p>
            <a:r>
              <a:rPr lang="en-US" dirty="0" smtClean="0"/>
              <a:t>Four different type of interaction models:</a:t>
            </a:r>
          </a:p>
          <a:p>
            <a:pPr marL="342900" indent="-342900">
              <a:buAutoNum type="arabicPeriod"/>
            </a:pPr>
            <a:endParaRPr lang="en-US" dirty="0"/>
          </a:p>
          <a:p>
            <a:pPr marL="342900" indent="-342900">
              <a:buAutoNum type="arabicPeriod"/>
            </a:pPr>
            <a:r>
              <a:rPr lang="en-US" dirty="0" err="1" smtClean="0"/>
              <a:t>Hardsphere</a:t>
            </a:r>
            <a:endParaRPr lang="en-US" dirty="0"/>
          </a:p>
          <a:p>
            <a:pPr marL="342900" indent="-342900">
              <a:buAutoNum type="arabicPeriod"/>
            </a:pPr>
            <a:r>
              <a:rPr lang="en-US" dirty="0" err="1" smtClean="0">
                <a:solidFill>
                  <a:schemeClr val="accent1"/>
                </a:solidFill>
              </a:rPr>
              <a:t>Hayter_MSA</a:t>
            </a:r>
            <a:endParaRPr lang="en-US" dirty="0">
              <a:solidFill>
                <a:schemeClr val="accent1"/>
              </a:solidFill>
            </a:endParaRPr>
          </a:p>
          <a:p>
            <a:pPr marL="342900" indent="-342900">
              <a:buAutoNum type="arabicPeriod"/>
            </a:pPr>
            <a:r>
              <a:rPr lang="en-US" dirty="0" err="1" smtClean="0">
                <a:solidFill>
                  <a:schemeClr val="accent1"/>
                </a:solidFill>
              </a:rPr>
              <a:t>Squarewell</a:t>
            </a:r>
            <a:endParaRPr lang="en-US" dirty="0">
              <a:solidFill>
                <a:schemeClr val="accent1"/>
              </a:solidFill>
            </a:endParaRPr>
          </a:p>
          <a:p>
            <a:pPr marL="342900" indent="-342900">
              <a:buAutoNum type="arabicPeriod"/>
            </a:pPr>
            <a:r>
              <a:rPr lang="en-US" dirty="0" err="1" smtClean="0">
                <a:solidFill>
                  <a:schemeClr val="accent1"/>
                </a:solidFill>
              </a:rPr>
              <a:t>Stickyhardsphere</a:t>
            </a:r>
            <a:endParaRPr lang="en-US" dirty="0">
              <a:solidFill>
                <a:schemeClr val="accent1"/>
              </a:solidFill>
            </a:endParaRPr>
          </a:p>
        </p:txBody>
      </p:sp>
      <p:pic>
        <p:nvPicPr>
          <p:cNvPr id="2" name="Picture 1"/>
          <p:cNvPicPr>
            <a:picLocks noChangeAspect="1"/>
          </p:cNvPicPr>
          <p:nvPr/>
        </p:nvPicPr>
        <p:blipFill>
          <a:blip r:embed="rId4"/>
          <a:stretch>
            <a:fillRect/>
          </a:stretch>
        </p:blipFill>
        <p:spPr>
          <a:xfrm>
            <a:off x="838200" y="2950070"/>
            <a:ext cx="6723547" cy="3247168"/>
          </a:xfrm>
          <a:prstGeom prst="rect">
            <a:avLst/>
          </a:prstGeom>
        </p:spPr>
      </p:pic>
      <p:sp>
        <p:nvSpPr>
          <p:cNvPr id="3" name="TextBox 2"/>
          <p:cNvSpPr txBox="1"/>
          <p:nvPr/>
        </p:nvSpPr>
        <p:spPr>
          <a:xfrm>
            <a:off x="242116" y="2283996"/>
            <a:ext cx="4681731" cy="369332"/>
          </a:xfrm>
          <a:prstGeom prst="rect">
            <a:avLst/>
          </a:prstGeom>
          <a:noFill/>
        </p:spPr>
        <p:txBody>
          <a:bodyPr wrap="none" rtlCol="0">
            <a:spAutoFit/>
          </a:bodyPr>
          <a:lstStyle/>
          <a:p>
            <a:r>
              <a:rPr lang="en-US" dirty="0" smtClean="0"/>
              <a:t>Spherical particles in solutions. (PY closure)</a:t>
            </a:r>
            <a:endParaRPr lang="en-US" dirty="0"/>
          </a:p>
        </p:txBody>
      </p:sp>
      <p:sp>
        <p:nvSpPr>
          <p:cNvPr id="4" name="Rectangle 3"/>
          <p:cNvSpPr/>
          <p:nvPr/>
        </p:nvSpPr>
        <p:spPr>
          <a:xfrm>
            <a:off x="457200" y="6517689"/>
            <a:ext cx="8686800" cy="307777"/>
          </a:xfrm>
          <a:prstGeom prst="rect">
            <a:avLst/>
          </a:prstGeom>
        </p:spPr>
        <p:txBody>
          <a:bodyPr wrap="square">
            <a:spAutoFit/>
          </a:bodyPr>
          <a:lstStyle/>
          <a:p>
            <a:r>
              <a:rPr lang="en-US" sz="1400" dirty="0" smtClean="0">
                <a:hlinkClick r:id="rId5"/>
              </a:rPr>
              <a:t>https</a:t>
            </a:r>
            <a:r>
              <a:rPr lang="en-US" sz="1400" dirty="0">
                <a:hlinkClick r:id="rId5"/>
              </a:rPr>
              <a:t>://</a:t>
            </a:r>
            <a:r>
              <a:rPr lang="en-US" sz="1400" dirty="0" smtClean="0">
                <a:hlinkClick r:id="rId5"/>
              </a:rPr>
              <a:t>cpb-us-w2.wpmucdn.com/sites.udel.edu/dist/4/1563/files/2014/03/ColloidsTutorial_final-283hizw.pdf</a:t>
            </a:r>
            <a:r>
              <a:rPr lang="en-US" sz="1400" dirty="0" smtClean="0"/>
              <a:t> </a:t>
            </a:r>
            <a:endParaRPr lang="en-US" sz="1400" dirty="0"/>
          </a:p>
        </p:txBody>
      </p:sp>
      <p:sp>
        <p:nvSpPr>
          <p:cNvPr id="6" name="TextBox 5"/>
          <p:cNvSpPr txBox="1"/>
          <p:nvPr/>
        </p:nvSpPr>
        <p:spPr>
          <a:xfrm>
            <a:off x="459377" y="6302245"/>
            <a:ext cx="3429144" cy="369332"/>
          </a:xfrm>
          <a:prstGeom prst="rect">
            <a:avLst/>
          </a:prstGeom>
          <a:noFill/>
        </p:spPr>
        <p:txBody>
          <a:bodyPr wrap="none" rtlCol="0">
            <a:spAutoFit/>
          </a:bodyPr>
          <a:lstStyle/>
          <a:p>
            <a:r>
              <a:rPr lang="en-US" dirty="0" smtClean="0"/>
              <a:t>Colloidal Interactions in solution</a:t>
            </a:r>
            <a:endParaRPr lang="en-US" dirty="0"/>
          </a:p>
        </p:txBody>
      </p:sp>
    </p:spTree>
    <p:extLst>
      <p:ext uri="{BB962C8B-B14F-4D97-AF65-F5344CB8AC3E}">
        <p14:creationId xmlns:p14="http://schemas.microsoft.com/office/powerpoint/2010/main" val="415182286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7" descr="ChELogo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0"/>
            <a:ext cx="198120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NCN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716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p:cNvSpPr>
            <a:spLocks noChangeArrowheads="1"/>
          </p:cNvSpPr>
          <p:nvPr/>
        </p:nvSpPr>
        <p:spPr bwMode="auto">
          <a:xfrm>
            <a:off x="457200" y="252412"/>
            <a:ext cx="8229600" cy="5095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None/>
            </a:pPr>
            <a:r>
              <a:rPr lang="en-US" altLang="zh-TW" sz="2400" dirty="0" smtClean="0">
                <a:latin typeface="Times New Roman" panose="02020603050405020304" pitchFamily="18" charset="0"/>
                <a:cs typeface="Times New Roman" panose="02020603050405020304" pitchFamily="18" charset="0"/>
              </a:rPr>
              <a:t>S(Q) in </a:t>
            </a:r>
            <a:r>
              <a:rPr lang="en-US" altLang="zh-TW" sz="2400" dirty="0" err="1" smtClean="0">
                <a:latin typeface="Times New Roman" panose="02020603050405020304" pitchFamily="18" charset="0"/>
                <a:cs typeface="Times New Roman" panose="02020603050405020304" pitchFamily="18" charset="0"/>
              </a:rPr>
              <a:t>SasView</a:t>
            </a:r>
            <a:r>
              <a:rPr lang="en-US" altLang="zh-TW" sz="2400" dirty="0" smtClean="0">
                <a:latin typeface="Times New Roman" panose="02020603050405020304" pitchFamily="18" charset="0"/>
                <a:cs typeface="Times New Roman" panose="02020603050405020304" pitchFamily="18" charset="0"/>
              </a:rPr>
              <a:t>: </a:t>
            </a:r>
            <a:r>
              <a:rPr lang="en-US" altLang="zh-TW" sz="2400" dirty="0" err="1" smtClean="0">
                <a:latin typeface="Times New Roman" panose="02020603050405020304" pitchFamily="18" charset="0"/>
                <a:cs typeface="Times New Roman" panose="02020603050405020304" pitchFamily="18" charset="0"/>
              </a:rPr>
              <a:t>Hayter_MSA</a:t>
            </a:r>
            <a:endParaRPr lang="en-US" altLang="zh-TW" sz="2000" b="1" baseline="-25000" dirty="0">
              <a:solidFill>
                <a:schemeClr val="accent2"/>
              </a:solidFill>
              <a:ea typeface="新細明體" pitchFamily="18" charset="-120"/>
            </a:endParaRPr>
          </a:p>
        </p:txBody>
      </p:sp>
      <p:sp>
        <p:nvSpPr>
          <p:cNvPr id="12" name="Text Box 2"/>
          <p:cNvSpPr txBox="1">
            <a:spLocks noChangeArrowheads="1"/>
          </p:cNvSpPr>
          <p:nvPr/>
        </p:nvSpPr>
        <p:spPr bwMode="auto">
          <a:xfrm>
            <a:off x="1143000" y="1045982"/>
            <a:ext cx="32718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dirty="0"/>
              <a:t>I(Q) = A </a:t>
            </a:r>
            <a:r>
              <a:rPr lang="en-US" altLang="en-US" sz="2400" dirty="0">
                <a:cs typeface="Arial" charset="0"/>
              </a:rPr>
              <a:t>× P(Q) </a:t>
            </a:r>
            <a:r>
              <a:rPr lang="en-US" altLang="en-US" sz="2400" dirty="0"/>
              <a:t>× </a:t>
            </a:r>
            <a:r>
              <a:rPr lang="en-US" altLang="en-US" sz="2400" b="1" dirty="0">
                <a:solidFill>
                  <a:srgbClr val="00B050"/>
                </a:solidFill>
              </a:rPr>
              <a:t>S(Q)</a:t>
            </a:r>
          </a:p>
        </p:txBody>
      </p:sp>
      <p:sp>
        <p:nvSpPr>
          <p:cNvPr id="11" name="Line 48"/>
          <p:cNvSpPr>
            <a:spLocks noChangeShapeType="1"/>
          </p:cNvSpPr>
          <p:nvPr/>
        </p:nvSpPr>
        <p:spPr bwMode="auto">
          <a:xfrm>
            <a:off x="250825" y="914400"/>
            <a:ext cx="8642350"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TextBox 6"/>
          <p:cNvSpPr txBox="1"/>
          <p:nvPr/>
        </p:nvSpPr>
        <p:spPr>
          <a:xfrm>
            <a:off x="5105400" y="1071155"/>
            <a:ext cx="4309834" cy="1754326"/>
          </a:xfrm>
          <a:prstGeom prst="rect">
            <a:avLst/>
          </a:prstGeom>
          <a:noFill/>
        </p:spPr>
        <p:txBody>
          <a:bodyPr wrap="none" rtlCol="0">
            <a:spAutoFit/>
          </a:bodyPr>
          <a:lstStyle/>
          <a:p>
            <a:r>
              <a:rPr lang="en-US" dirty="0" smtClean="0"/>
              <a:t>Four different type of interaction models:</a:t>
            </a:r>
          </a:p>
          <a:p>
            <a:pPr marL="342900" indent="-342900">
              <a:buAutoNum type="arabicPeriod"/>
            </a:pPr>
            <a:endParaRPr lang="en-US" dirty="0"/>
          </a:p>
          <a:p>
            <a:pPr marL="342900" indent="-342900">
              <a:buAutoNum type="arabicPeriod"/>
            </a:pPr>
            <a:r>
              <a:rPr lang="en-US" dirty="0" err="1" smtClean="0">
                <a:solidFill>
                  <a:schemeClr val="accent1"/>
                </a:solidFill>
              </a:rPr>
              <a:t>Hardsphere</a:t>
            </a:r>
            <a:endParaRPr lang="en-US" dirty="0">
              <a:solidFill>
                <a:schemeClr val="accent1"/>
              </a:solidFill>
            </a:endParaRPr>
          </a:p>
          <a:p>
            <a:pPr marL="342900" indent="-342900">
              <a:buAutoNum type="arabicPeriod"/>
            </a:pPr>
            <a:r>
              <a:rPr lang="en-US" dirty="0" err="1" smtClean="0"/>
              <a:t>Hayter_MSA</a:t>
            </a:r>
            <a:endParaRPr lang="en-US" dirty="0"/>
          </a:p>
          <a:p>
            <a:pPr marL="342900" indent="-342900">
              <a:buAutoNum type="arabicPeriod"/>
            </a:pPr>
            <a:r>
              <a:rPr lang="en-US" dirty="0" err="1" smtClean="0">
                <a:solidFill>
                  <a:schemeClr val="accent1"/>
                </a:solidFill>
              </a:rPr>
              <a:t>Squarewell</a:t>
            </a:r>
            <a:endParaRPr lang="en-US" dirty="0">
              <a:solidFill>
                <a:schemeClr val="accent1"/>
              </a:solidFill>
            </a:endParaRPr>
          </a:p>
          <a:p>
            <a:pPr marL="342900" indent="-342900">
              <a:buAutoNum type="arabicPeriod"/>
            </a:pPr>
            <a:r>
              <a:rPr lang="en-US" dirty="0" err="1" smtClean="0">
                <a:solidFill>
                  <a:schemeClr val="accent1"/>
                </a:solidFill>
              </a:rPr>
              <a:t>Stickyhardsphere</a:t>
            </a:r>
            <a:endParaRPr lang="en-US" dirty="0">
              <a:solidFill>
                <a:schemeClr val="accent1"/>
              </a:solidFill>
            </a:endParaRPr>
          </a:p>
        </p:txBody>
      </p:sp>
      <p:sp>
        <p:nvSpPr>
          <p:cNvPr id="3" name="TextBox 2"/>
          <p:cNvSpPr txBox="1"/>
          <p:nvPr/>
        </p:nvSpPr>
        <p:spPr>
          <a:xfrm>
            <a:off x="373543" y="2286000"/>
            <a:ext cx="4544834" cy="646331"/>
          </a:xfrm>
          <a:prstGeom prst="rect">
            <a:avLst/>
          </a:prstGeom>
          <a:noFill/>
        </p:spPr>
        <p:txBody>
          <a:bodyPr wrap="none" rtlCol="0">
            <a:spAutoFit/>
          </a:bodyPr>
          <a:lstStyle/>
          <a:p>
            <a:r>
              <a:rPr lang="en-US" dirty="0" smtClean="0"/>
              <a:t>Colloidal particles with charge interactions.</a:t>
            </a:r>
          </a:p>
          <a:p>
            <a:r>
              <a:rPr lang="en-US" dirty="0" smtClean="0"/>
              <a:t>(MSA closure)</a:t>
            </a:r>
            <a:endParaRPr lang="en-US" dirty="0"/>
          </a:p>
        </p:txBody>
      </p:sp>
      <p:sp>
        <p:nvSpPr>
          <p:cNvPr id="4" name="Rectangle 3"/>
          <p:cNvSpPr/>
          <p:nvPr/>
        </p:nvSpPr>
        <p:spPr>
          <a:xfrm>
            <a:off x="457200" y="6517689"/>
            <a:ext cx="8686800" cy="307777"/>
          </a:xfrm>
          <a:prstGeom prst="rect">
            <a:avLst/>
          </a:prstGeom>
        </p:spPr>
        <p:txBody>
          <a:bodyPr wrap="square">
            <a:spAutoFit/>
          </a:bodyPr>
          <a:lstStyle/>
          <a:p>
            <a:r>
              <a:rPr lang="en-US" sz="1400" dirty="0" smtClean="0">
                <a:hlinkClick r:id="rId5"/>
              </a:rPr>
              <a:t>https</a:t>
            </a:r>
            <a:r>
              <a:rPr lang="en-US" sz="1400" dirty="0">
                <a:hlinkClick r:id="rId5"/>
              </a:rPr>
              <a:t>://</a:t>
            </a:r>
            <a:r>
              <a:rPr lang="en-US" sz="1400" dirty="0" smtClean="0">
                <a:hlinkClick r:id="rId5"/>
              </a:rPr>
              <a:t>cpb-us-w2.wpmucdn.com/sites.udel.edu/dist/4/1563/files/2014/03/ColloidsTutorial_final-283hizw.pdf</a:t>
            </a:r>
            <a:r>
              <a:rPr lang="en-US" sz="1400" dirty="0" smtClean="0"/>
              <a:t> </a:t>
            </a:r>
            <a:endParaRPr lang="en-US" sz="1400" dirty="0"/>
          </a:p>
        </p:txBody>
      </p:sp>
      <p:sp>
        <p:nvSpPr>
          <p:cNvPr id="6" name="TextBox 5"/>
          <p:cNvSpPr txBox="1"/>
          <p:nvPr/>
        </p:nvSpPr>
        <p:spPr>
          <a:xfrm>
            <a:off x="459377" y="6302245"/>
            <a:ext cx="3429144" cy="369332"/>
          </a:xfrm>
          <a:prstGeom prst="rect">
            <a:avLst/>
          </a:prstGeom>
          <a:noFill/>
        </p:spPr>
        <p:txBody>
          <a:bodyPr wrap="none" rtlCol="0">
            <a:spAutoFit/>
          </a:bodyPr>
          <a:lstStyle/>
          <a:p>
            <a:r>
              <a:rPr lang="en-US" dirty="0" smtClean="0"/>
              <a:t>Colloidal Interactions in solution</a:t>
            </a:r>
            <a:endParaRPr lang="en-US" dirty="0"/>
          </a:p>
        </p:txBody>
      </p:sp>
      <p:pic>
        <p:nvPicPr>
          <p:cNvPr id="5" name="Picture 4"/>
          <p:cNvPicPr>
            <a:picLocks noChangeAspect="1"/>
          </p:cNvPicPr>
          <p:nvPr/>
        </p:nvPicPr>
        <p:blipFill>
          <a:blip r:embed="rId6"/>
          <a:stretch>
            <a:fillRect/>
          </a:stretch>
        </p:blipFill>
        <p:spPr>
          <a:xfrm>
            <a:off x="511629" y="3201551"/>
            <a:ext cx="5553075" cy="1880641"/>
          </a:xfrm>
          <a:prstGeom prst="rect">
            <a:avLst/>
          </a:prstGeom>
        </p:spPr>
      </p:pic>
      <p:graphicFrame>
        <p:nvGraphicFramePr>
          <p:cNvPr id="13" name="Object 16"/>
          <p:cNvGraphicFramePr>
            <a:graphicFrameLocks noChangeAspect="1"/>
          </p:cNvGraphicFramePr>
          <p:nvPr>
            <p:extLst>
              <p:ext uri="{D42A27DB-BD31-4B8C-83A1-F6EECF244321}">
                <p14:modId xmlns:p14="http://schemas.microsoft.com/office/powerpoint/2010/main" val="3634911509"/>
              </p:ext>
            </p:extLst>
          </p:nvPr>
        </p:nvGraphicFramePr>
        <p:xfrm>
          <a:off x="474617" y="5414384"/>
          <a:ext cx="3352800" cy="573088"/>
        </p:xfrm>
        <a:graphic>
          <a:graphicData uri="http://schemas.openxmlformats.org/presentationml/2006/ole">
            <mc:AlternateContent xmlns:mc="http://schemas.openxmlformats.org/markup-compatibility/2006">
              <mc:Choice xmlns:v="urn:schemas-microsoft-com:vml" Requires="v">
                <p:oleObj spid="_x0000_s140321" name="Equation" r:id="rId7" imgW="2603500" imgH="444500" progId="Equation.3">
                  <p:embed/>
                </p:oleObj>
              </mc:Choice>
              <mc:Fallback>
                <p:oleObj name="Equation" r:id="rId7" imgW="2603500" imgH="4445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4617" y="5414384"/>
                        <a:ext cx="3352800" cy="57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4" name="Picture 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05600" y="3413114"/>
            <a:ext cx="1981200" cy="161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 Box 8"/>
          <p:cNvSpPr txBox="1">
            <a:spLocks noChangeArrowheads="1"/>
          </p:cNvSpPr>
          <p:nvPr/>
        </p:nvSpPr>
        <p:spPr bwMode="auto">
          <a:xfrm>
            <a:off x="3991627" y="5531651"/>
            <a:ext cx="515237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600" dirty="0"/>
              <a:t>J. B. </a:t>
            </a:r>
            <a:r>
              <a:rPr lang="en-US" altLang="en-US" sz="1600" dirty="0" err="1"/>
              <a:t>Hayter</a:t>
            </a:r>
            <a:r>
              <a:rPr lang="en-US" altLang="en-US" sz="1600" dirty="0"/>
              <a:t> and J. </a:t>
            </a:r>
            <a:r>
              <a:rPr lang="en-US" altLang="en-US" sz="1600" dirty="0" err="1"/>
              <a:t>Penfold</a:t>
            </a:r>
            <a:r>
              <a:rPr lang="en-US" altLang="en-US" sz="1600" dirty="0"/>
              <a:t>, Mol. Phys. </a:t>
            </a:r>
            <a:r>
              <a:rPr lang="en-US" altLang="en-US" sz="1600" b="1" dirty="0"/>
              <a:t>46</a:t>
            </a:r>
            <a:r>
              <a:rPr lang="en-US" altLang="en-US" sz="1600" dirty="0"/>
              <a:t>, 651 (1981</a:t>
            </a:r>
            <a:r>
              <a:rPr lang="en-US" altLang="en-US" sz="1600" dirty="0" smtClean="0"/>
              <a:t>).</a:t>
            </a:r>
            <a:endParaRPr lang="en-US" altLang="en-US" sz="1600" dirty="0"/>
          </a:p>
        </p:txBody>
      </p:sp>
    </p:spTree>
    <p:extLst>
      <p:ext uri="{BB962C8B-B14F-4D97-AF65-F5344CB8AC3E}">
        <p14:creationId xmlns:p14="http://schemas.microsoft.com/office/powerpoint/2010/main" val="98836316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7" descr="ChELogo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0"/>
            <a:ext cx="198120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NCN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716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p:cNvSpPr>
            <a:spLocks noChangeArrowheads="1"/>
          </p:cNvSpPr>
          <p:nvPr/>
        </p:nvSpPr>
        <p:spPr bwMode="auto">
          <a:xfrm>
            <a:off x="457200" y="252412"/>
            <a:ext cx="8229600" cy="5095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None/>
            </a:pPr>
            <a:r>
              <a:rPr lang="en-US" altLang="zh-TW" sz="2400" dirty="0" smtClean="0">
                <a:latin typeface="Times New Roman" panose="02020603050405020304" pitchFamily="18" charset="0"/>
                <a:cs typeface="Times New Roman" panose="02020603050405020304" pitchFamily="18" charset="0"/>
              </a:rPr>
              <a:t>S(Q) in </a:t>
            </a:r>
            <a:r>
              <a:rPr lang="en-US" altLang="zh-TW" sz="2400" dirty="0" err="1" smtClean="0">
                <a:latin typeface="Times New Roman" panose="02020603050405020304" pitchFamily="18" charset="0"/>
                <a:cs typeface="Times New Roman" panose="02020603050405020304" pitchFamily="18" charset="0"/>
              </a:rPr>
              <a:t>SasView</a:t>
            </a:r>
            <a:r>
              <a:rPr lang="en-US" altLang="zh-TW" sz="2400" dirty="0" smtClean="0">
                <a:latin typeface="Times New Roman" panose="02020603050405020304" pitchFamily="18" charset="0"/>
                <a:cs typeface="Times New Roman" panose="02020603050405020304" pitchFamily="18" charset="0"/>
              </a:rPr>
              <a:t>: </a:t>
            </a:r>
            <a:r>
              <a:rPr lang="en-US" altLang="zh-TW" sz="2400" dirty="0" err="1" smtClean="0">
                <a:latin typeface="Times New Roman" panose="02020603050405020304" pitchFamily="18" charset="0"/>
                <a:cs typeface="Times New Roman" panose="02020603050405020304" pitchFamily="18" charset="0"/>
              </a:rPr>
              <a:t>Squrewell</a:t>
            </a:r>
            <a:endParaRPr lang="en-US" altLang="zh-TW" sz="2000" b="1" baseline="-25000" dirty="0">
              <a:solidFill>
                <a:schemeClr val="accent2"/>
              </a:solidFill>
              <a:ea typeface="新細明體" pitchFamily="18" charset="-120"/>
            </a:endParaRPr>
          </a:p>
        </p:txBody>
      </p:sp>
      <p:sp>
        <p:nvSpPr>
          <p:cNvPr id="12" name="Text Box 2"/>
          <p:cNvSpPr txBox="1">
            <a:spLocks noChangeArrowheads="1"/>
          </p:cNvSpPr>
          <p:nvPr/>
        </p:nvSpPr>
        <p:spPr bwMode="auto">
          <a:xfrm>
            <a:off x="1143000" y="1045982"/>
            <a:ext cx="32718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dirty="0"/>
              <a:t>I(Q) = A </a:t>
            </a:r>
            <a:r>
              <a:rPr lang="en-US" altLang="en-US" sz="2400" dirty="0">
                <a:cs typeface="Arial" charset="0"/>
              </a:rPr>
              <a:t>× P(Q) </a:t>
            </a:r>
            <a:r>
              <a:rPr lang="en-US" altLang="en-US" sz="2400" dirty="0"/>
              <a:t>× </a:t>
            </a:r>
            <a:r>
              <a:rPr lang="en-US" altLang="en-US" sz="2400" b="1" dirty="0">
                <a:solidFill>
                  <a:srgbClr val="00B050"/>
                </a:solidFill>
              </a:rPr>
              <a:t>S(Q)</a:t>
            </a:r>
          </a:p>
        </p:txBody>
      </p:sp>
      <p:sp>
        <p:nvSpPr>
          <p:cNvPr id="11" name="Line 48"/>
          <p:cNvSpPr>
            <a:spLocks noChangeShapeType="1"/>
          </p:cNvSpPr>
          <p:nvPr/>
        </p:nvSpPr>
        <p:spPr bwMode="auto">
          <a:xfrm>
            <a:off x="250825" y="914400"/>
            <a:ext cx="8642350"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TextBox 6"/>
          <p:cNvSpPr txBox="1"/>
          <p:nvPr/>
        </p:nvSpPr>
        <p:spPr>
          <a:xfrm>
            <a:off x="5105400" y="1071155"/>
            <a:ext cx="4309834" cy="1754326"/>
          </a:xfrm>
          <a:prstGeom prst="rect">
            <a:avLst/>
          </a:prstGeom>
          <a:noFill/>
        </p:spPr>
        <p:txBody>
          <a:bodyPr wrap="none" rtlCol="0">
            <a:spAutoFit/>
          </a:bodyPr>
          <a:lstStyle/>
          <a:p>
            <a:r>
              <a:rPr lang="en-US" dirty="0" smtClean="0"/>
              <a:t>Four different type of interaction models:</a:t>
            </a:r>
          </a:p>
          <a:p>
            <a:pPr marL="342900" indent="-342900">
              <a:buAutoNum type="arabicPeriod"/>
            </a:pPr>
            <a:endParaRPr lang="en-US" dirty="0"/>
          </a:p>
          <a:p>
            <a:pPr marL="342900" indent="-342900">
              <a:buAutoNum type="arabicPeriod"/>
            </a:pPr>
            <a:r>
              <a:rPr lang="en-US" dirty="0" err="1" smtClean="0">
                <a:solidFill>
                  <a:schemeClr val="accent1"/>
                </a:solidFill>
              </a:rPr>
              <a:t>Hardsphere</a:t>
            </a:r>
            <a:endParaRPr lang="en-US" dirty="0">
              <a:solidFill>
                <a:schemeClr val="accent1"/>
              </a:solidFill>
            </a:endParaRPr>
          </a:p>
          <a:p>
            <a:pPr marL="342900" indent="-342900">
              <a:buAutoNum type="arabicPeriod"/>
            </a:pPr>
            <a:r>
              <a:rPr lang="en-US" dirty="0" err="1" smtClean="0">
                <a:solidFill>
                  <a:schemeClr val="accent1"/>
                </a:solidFill>
              </a:rPr>
              <a:t>Hayter_MSA</a:t>
            </a:r>
            <a:endParaRPr lang="en-US" dirty="0">
              <a:solidFill>
                <a:schemeClr val="accent1"/>
              </a:solidFill>
            </a:endParaRPr>
          </a:p>
          <a:p>
            <a:pPr marL="342900" indent="-342900">
              <a:buAutoNum type="arabicPeriod"/>
            </a:pPr>
            <a:r>
              <a:rPr lang="en-US" dirty="0" err="1" smtClean="0"/>
              <a:t>Squarewell</a:t>
            </a:r>
            <a:endParaRPr lang="en-US" dirty="0"/>
          </a:p>
          <a:p>
            <a:pPr marL="342900" indent="-342900">
              <a:buAutoNum type="arabicPeriod"/>
            </a:pPr>
            <a:r>
              <a:rPr lang="en-US" dirty="0" err="1" smtClean="0"/>
              <a:t>Stickyhardsphere</a:t>
            </a:r>
            <a:endParaRPr lang="en-US" dirty="0"/>
          </a:p>
        </p:txBody>
      </p:sp>
      <p:sp>
        <p:nvSpPr>
          <p:cNvPr id="3" name="TextBox 2"/>
          <p:cNvSpPr txBox="1"/>
          <p:nvPr/>
        </p:nvSpPr>
        <p:spPr>
          <a:xfrm>
            <a:off x="373543" y="2286000"/>
            <a:ext cx="4788490" cy="646331"/>
          </a:xfrm>
          <a:prstGeom prst="rect">
            <a:avLst/>
          </a:prstGeom>
          <a:noFill/>
        </p:spPr>
        <p:txBody>
          <a:bodyPr wrap="none" rtlCol="0">
            <a:spAutoFit/>
          </a:bodyPr>
          <a:lstStyle/>
          <a:p>
            <a:r>
              <a:rPr lang="en-US" dirty="0" smtClean="0"/>
              <a:t>Colloidal particles with short-range attraction.</a:t>
            </a:r>
          </a:p>
          <a:p>
            <a:r>
              <a:rPr lang="en-US" dirty="0" smtClean="0"/>
              <a:t>(PY closure)</a:t>
            </a:r>
            <a:endParaRPr lang="en-US" dirty="0"/>
          </a:p>
        </p:txBody>
      </p:sp>
      <p:sp>
        <p:nvSpPr>
          <p:cNvPr id="4" name="Rectangle 3"/>
          <p:cNvSpPr/>
          <p:nvPr/>
        </p:nvSpPr>
        <p:spPr>
          <a:xfrm>
            <a:off x="457200" y="6517689"/>
            <a:ext cx="8686800" cy="307777"/>
          </a:xfrm>
          <a:prstGeom prst="rect">
            <a:avLst/>
          </a:prstGeom>
        </p:spPr>
        <p:txBody>
          <a:bodyPr wrap="square">
            <a:spAutoFit/>
          </a:bodyPr>
          <a:lstStyle/>
          <a:p>
            <a:r>
              <a:rPr lang="en-US" sz="1400" dirty="0" smtClean="0">
                <a:hlinkClick r:id="rId4"/>
              </a:rPr>
              <a:t>https</a:t>
            </a:r>
            <a:r>
              <a:rPr lang="en-US" sz="1400" dirty="0">
                <a:hlinkClick r:id="rId4"/>
              </a:rPr>
              <a:t>://</a:t>
            </a:r>
            <a:r>
              <a:rPr lang="en-US" sz="1400" dirty="0" smtClean="0">
                <a:hlinkClick r:id="rId4"/>
              </a:rPr>
              <a:t>cpb-us-w2.wpmucdn.com/sites.udel.edu/dist/4/1563/files/2014/03/ColloidsTutorial_final-283hizw.pdf</a:t>
            </a:r>
            <a:r>
              <a:rPr lang="en-US" sz="1400" dirty="0" smtClean="0"/>
              <a:t> </a:t>
            </a:r>
            <a:endParaRPr lang="en-US" sz="1400" dirty="0"/>
          </a:p>
        </p:txBody>
      </p:sp>
      <p:sp>
        <p:nvSpPr>
          <p:cNvPr id="6" name="TextBox 5"/>
          <p:cNvSpPr txBox="1"/>
          <p:nvPr/>
        </p:nvSpPr>
        <p:spPr>
          <a:xfrm>
            <a:off x="459377" y="6302245"/>
            <a:ext cx="3429144" cy="369332"/>
          </a:xfrm>
          <a:prstGeom prst="rect">
            <a:avLst/>
          </a:prstGeom>
          <a:noFill/>
        </p:spPr>
        <p:txBody>
          <a:bodyPr wrap="none" rtlCol="0">
            <a:spAutoFit/>
          </a:bodyPr>
          <a:lstStyle/>
          <a:p>
            <a:r>
              <a:rPr lang="en-US" dirty="0" smtClean="0"/>
              <a:t>Colloidal Interactions in solution</a:t>
            </a:r>
            <a:endParaRPr lang="en-US" dirty="0"/>
          </a:p>
        </p:txBody>
      </p:sp>
      <p:pic>
        <p:nvPicPr>
          <p:cNvPr id="2" name="Picture 1"/>
          <p:cNvPicPr>
            <a:picLocks noChangeAspect="1"/>
          </p:cNvPicPr>
          <p:nvPr/>
        </p:nvPicPr>
        <p:blipFill>
          <a:blip r:embed="rId5"/>
          <a:stretch>
            <a:fillRect/>
          </a:stretch>
        </p:blipFill>
        <p:spPr>
          <a:xfrm>
            <a:off x="762000" y="3156637"/>
            <a:ext cx="2076450" cy="981075"/>
          </a:xfrm>
          <a:prstGeom prst="rect">
            <a:avLst/>
          </a:prstGeom>
        </p:spPr>
      </p:pic>
      <mc:AlternateContent xmlns:mc="http://schemas.openxmlformats.org/markup-compatibility/2006" xmlns:a14="http://schemas.microsoft.com/office/drawing/2010/main">
        <mc:Choice Requires="a14">
          <p:sp>
            <p:nvSpPr>
              <p:cNvPr id="15" name="Rectangle 14"/>
              <p:cNvSpPr/>
              <p:nvPr/>
            </p:nvSpPr>
            <p:spPr>
              <a:xfrm>
                <a:off x="3326259" y="3222377"/>
                <a:ext cx="3993529" cy="9766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𝑉</m:t>
                      </m:r>
                      <m:d>
                        <m:dPr>
                          <m:ctrlPr>
                            <a:rPr lang="en-US" i="1">
                              <a:latin typeface="Cambria Math" panose="02040503050406030204" pitchFamily="18" charset="0"/>
                            </a:rPr>
                          </m:ctrlPr>
                        </m:dPr>
                        <m:e>
                          <m:r>
                            <a:rPr lang="en-US" i="1">
                              <a:latin typeface="Cambria Math" panose="02040503050406030204" pitchFamily="18" charset="0"/>
                            </a:rPr>
                            <m:t>𝑟</m:t>
                          </m:r>
                        </m:e>
                      </m:d>
                      <m:r>
                        <a:rPr lang="en-US" i="0">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i="0">
                                  <a:latin typeface="Cambria Math" panose="02040503050406030204" pitchFamily="18" charset="0"/>
                                </a:rPr>
                                <m:t>&amp;+∞,   </m:t>
                              </m:r>
                              <m:r>
                                <a:rPr lang="en-US" i="1">
                                  <a:latin typeface="Cambria Math" panose="02040503050406030204" pitchFamily="18" charset="0"/>
                                </a:rPr>
                                <m:t>𝑟</m:t>
                              </m:r>
                              <m:r>
                                <a:rPr lang="en-US" i="0">
                                  <a:latin typeface="Cambria Math" panose="02040503050406030204" pitchFamily="18" charset="0"/>
                                </a:rPr>
                                <m:t>&lt;</m:t>
                              </m:r>
                              <m:r>
                                <a:rPr lang="en-US" i="1">
                                  <a:latin typeface="Cambria Math" panose="02040503050406030204" pitchFamily="18" charset="0"/>
                                </a:rPr>
                                <m:t>𝜎</m:t>
                              </m:r>
                            </m:e>
                            <m:e>
                              <m:r>
                                <a:rPr lang="en-US" i="0">
                                  <a:latin typeface="Cambria Math" panose="02040503050406030204" pitchFamily="18" charset="0"/>
                                </a:rPr>
                                <m:t>&amp;−</m:t>
                              </m:r>
                              <m:r>
                                <a:rPr lang="en-US" i="1">
                                  <a:latin typeface="Cambria Math" panose="02040503050406030204" pitchFamily="18" charset="0"/>
                                </a:rPr>
                                <m:t>𝜀</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𝐵</m:t>
                                  </m:r>
                                </m:sub>
                              </m:sSub>
                              <m:r>
                                <a:rPr lang="en-US" i="1">
                                  <a:latin typeface="Cambria Math" panose="02040503050406030204" pitchFamily="18" charset="0"/>
                                </a:rPr>
                                <m:t>𝑇</m:t>
                              </m:r>
                              <m:r>
                                <a:rPr lang="en-US" i="0">
                                  <a:latin typeface="Cambria Math" panose="02040503050406030204" pitchFamily="18" charset="0"/>
                                </a:rPr>
                                <m:t>,   </m:t>
                              </m:r>
                              <m:r>
                                <a:rPr lang="en-US" i="1">
                                  <a:latin typeface="Cambria Math" panose="02040503050406030204" pitchFamily="18" charset="0"/>
                                </a:rPr>
                                <m:t>𝜎</m:t>
                              </m:r>
                              <m:r>
                                <a:rPr lang="en-US" i="0">
                                  <a:latin typeface="Cambria Math" panose="02040503050406030204" pitchFamily="18" charset="0"/>
                                </a:rPr>
                                <m:t>&lt;</m:t>
                              </m:r>
                              <m:r>
                                <a:rPr lang="en-US" i="1">
                                  <a:latin typeface="Cambria Math" panose="02040503050406030204" pitchFamily="18" charset="0"/>
                                </a:rPr>
                                <m:t>𝑟</m:t>
                              </m:r>
                              <m:r>
                                <a:rPr lang="en-US" i="0">
                                  <a:latin typeface="Cambria Math" panose="02040503050406030204" pitchFamily="18" charset="0"/>
                                </a:rPr>
                                <m:t>&lt;</m:t>
                              </m:r>
                              <m:r>
                                <a:rPr lang="en-US" i="1">
                                  <a:latin typeface="Cambria Math" panose="02040503050406030204" pitchFamily="18" charset="0"/>
                                </a:rPr>
                                <m:t>𝜆𝜎</m:t>
                              </m:r>
                              <m:r>
                                <a:rPr lang="en-US" b="0" i="1" smtClean="0">
                                  <a:latin typeface="Cambria Math" panose="02040503050406030204" pitchFamily="18" charset="0"/>
                                </a:rPr>
                                <m:t>=</m:t>
                              </m:r>
                              <m:r>
                                <a:rPr lang="en-US" b="0" i="1" smtClean="0">
                                  <a:latin typeface="Cambria Math" panose="02040503050406030204" pitchFamily="18" charset="0"/>
                                </a:rPr>
                                <m:t>𝑎</m:t>
                              </m:r>
                              <m:r>
                                <a:rPr lang="en-US" i="0">
                                  <a:latin typeface="Cambria Math" panose="02040503050406030204" pitchFamily="18" charset="0"/>
                                </a:rPr>
                                <m:t> </m:t>
                              </m:r>
                            </m:e>
                            <m:e>
                              <m:r>
                                <a:rPr lang="en-US" i="0">
                                  <a:latin typeface="Cambria Math" panose="02040503050406030204" pitchFamily="18" charset="0"/>
                                </a:rPr>
                                <m:t>&amp;0,   </m:t>
                              </m:r>
                              <m:r>
                                <a:rPr lang="en-US" i="1">
                                  <a:latin typeface="Cambria Math" panose="02040503050406030204" pitchFamily="18" charset="0"/>
                                </a:rPr>
                                <m:t>𝑟</m:t>
                              </m:r>
                              <m:r>
                                <a:rPr lang="en-US" i="0">
                                  <a:latin typeface="Cambria Math" panose="02040503050406030204" pitchFamily="18" charset="0"/>
                                </a:rPr>
                                <m:t>&gt;</m:t>
                              </m:r>
                              <m:r>
                                <a:rPr lang="en-US" i="1">
                                  <a:latin typeface="Cambria Math" panose="02040503050406030204" pitchFamily="18" charset="0"/>
                                </a:rPr>
                                <m:t>𝜆𝜎</m:t>
                              </m:r>
                              <m:r>
                                <a:rPr lang="en-US" b="0" i="1" smtClean="0">
                                  <a:latin typeface="Cambria Math" panose="02040503050406030204" pitchFamily="18" charset="0"/>
                                </a:rPr>
                                <m:t>=</m:t>
                              </m:r>
                              <m:r>
                                <a:rPr lang="en-US" b="0" i="1" smtClean="0">
                                  <a:latin typeface="Cambria Math" panose="02040503050406030204" pitchFamily="18" charset="0"/>
                                </a:rPr>
                                <m:t>𝑎</m:t>
                              </m:r>
                            </m:e>
                          </m:eqArr>
                        </m:e>
                      </m:d>
                    </m:oMath>
                  </m:oMathPara>
                </a14:m>
                <a:endParaRPr lang="en-US" dirty="0"/>
              </a:p>
            </p:txBody>
          </p:sp>
        </mc:Choice>
        <mc:Fallback xmlns="">
          <p:sp>
            <p:nvSpPr>
              <p:cNvPr id="15" name="Rectangle 14"/>
              <p:cNvSpPr>
                <a:spLocks noRot="1" noChangeAspect="1" noMove="1" noResize="1" noEditPoints="1" noAdjustHandles="1" noChangeArrowheads="1" noChangeShapeType="1" noTextEdit="1"/>
              </p:cNvSpPr>
              <p:nvPr/>
            </p:nvSpPr>
            <p:spPr>
              <a:xfrm>
                <a:off x="3326259" y="3222377"/>
                <a:ext cx="3993529" cy="976614"/>
              </a:xfrm>
              <a:prstGeom prst="rect">
                <a:avLst/>
              </a:prstGeom>
              <a:blipFill rotWithShape="0">
                <a:blip r:embed="rId6"/>
                <a:stretch>
                  <a:fillRect/>
                </a:stretch>
              </a:blipFill>
            </p:spPr>
            <p:txBody>
              <a:bodyPr/>
              <a:lstStyle/>
              <a:p>
                <a:r>
                  <a:rPr lang="en-US">
                    <a:noFill/>
                  </a:rPr>
                  <a:t> </a:t>
                </a:r>
              </a:p>
            </p:txBody>
          </p:sp>
        </mc:Fallback>
      </mc:AlternateContent>
      <p:pic>
        <p:nvPicPr>
          <p:cNvPr id="16" name="Picture 15"/>
          <p:cNvPicPr>
            <a:picLocks noChangeAspect="1"/>
          </p:cNvPicPr>
          <p:nvPr/>
        </p:nvPicPr>
        <p:blipFill>
          <a:blip r:embed="rId7"/>
          <a:stretch>
            <a:fillRect/>
          </a:stretch>
        </p:blipFill>
        <p:spPr>
          <a:xfrm>
            <a:off x="3326259" y="4390572"/>
            <a:ext cx="3076575" cy="1076325"/>
          </a:xfrm>
          <a:prstGeom prst="rect">
            <a:avLst/>
          </a:prstGeom>
        </p:spPr>
      </p:pic>
      <mc:AlternateContent xmlns:mc="http://schemas.openxmlformats.org/markup-compatibility/2006" xmlns:a14="http://schemas.microsoft.com/office/drawing/2010/main">
        <mc:Choice Requires="a14">
          <p:sp>
            <p:nvSpPr>
              <p:cNvPr id="17" name="Rectangle 16"/>
              <p:cNvSpPr/>
              <p:nvPr/>
            </p:nvSpPr>
            <p:spPr>
              <a:xfrm>
                <a:off x="6553200" y="4587871"/>
                <a:ext cx="2431628" cy="6619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𝜏</m:t>
                      </m:r>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1</m:t>
                          </m:r>
                        </m:num>
                        <m:den>
                          <m:d>
                            <m:dPr>
                              <m:begChr m:val=""/>
                              <m:ctrlPr>
                                <a:rPr lang="en-US" i="1">
                                  <a:latin typeface="Cambria Math" panose="02040503050406030204" pitchFamily="18" charset="0"/>
                                </a:rPr>
                              </m:ctrlPr>
                            </m:dPr>
                            <m:e>
                              <m:r>
                                <a:rPr lang="en-US" i="0">
                                  <a:latin typeface="Cambria Math" panose="02040503050406030204" pitchFamily="18" charset="0"/>
                                </a:rPr>
                                <m:t>4(</m:t>
                              </m:r>
                              <m:sSup>
                                <m:sSupPr>
                                  <m:ctrlPr>
                                    <a:rPr lang="en-US" i="1">
                                      <a:latin typeface="Cambria Math" panose="02040503050406030204" pitchFamily="18" charset="0"/>
                                    </a:rPr>
                                  </m:ctrlPr>
                                </m:sSupPr>
                                <m:e>
                                  <m:r>
                                    <a:rPr lang="en-US" i="1">
                                      <a:latin typeface="Cambria Math" panose="02040503050406030204" pitchFamily="18" charset="0"/>
                                    </a:rPr>
                                    <m:t>𝜆</m:t>
                                  </m:r>
                                </m:e>
                                <m:sup>
                                  <m:r>
                                    <a:rPr lang="en-US" i="0">
                                      <a:latin typeface="Cambria Math" panose="02040503050406030204" pitchFamily="18" charset="0"/>
                                    </a:rPr>
                                    <m:t>3</m:t>
                                  </m:r>
                                </m:sup>
                              </m:sSup>
                              <m:r>
                                <a:rPr lang="en-US" i="0">
                                  <a:latin typeface="Cambria Math" panose="02040503050406030204" pitchFamily="18" charset="0"/>
                                </a:rPr>
                                <m:t>−1)(</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𝜀</m:t>
                                  </m:r>
                                </m:sup>
                              </m:sSup>
                              <m:r>
                                <a:rPr lang="en-US" i="0">
                                  <a:latin typeface="Cambria Math" panose="02040503050406030204" pitchFamily="18" charset="0"/>
                                </a:rPr>
                                <m:t>−1</m:t>
                              </m:r>
                            </m:e>
                          </m:d>
                        </m:den>
                      </m:f>
                    </m:oMath>
                  </m:oMathPara>
                </a14:m>
                <a:endParaRPr lang="en-US" dirty="0"/>
              </a:p>
            </p:txBody>
          </p:sp>
        </mc:Choice>
        <mc:Fallback xmlns="">
          <p:sp>
            <p:nvSpPr>
              <p:cNvPr id="17" name="Rectangle 16"/>
              <p:cNvSpPr>
                <a:spLocks noRot="1" noChangeAspect="1" noMove="1" noResize="1" noEditPoints="1" noAdjustHandles="1" noChangeArrowheads="1" noChangeShapeType="1" noTextEdit="1"/>
              </p:cNvSpPr>
              <p:nvPr/>
            </p:nvSpPr>
            <p:spPr>
              <a:xfrm>
                <a:off x="6553200" y="4587871"/>
                <a:ext cx="2431628" cy="661912"/>
              </a:xfrm>
              <a:prstGeom prst="rect">
                <a:avLst/>
              </a:prstGeom>
              <a:blipFill rotWithShape="0">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05363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6" descr="NCN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716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7" descr="ChELogo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0"/>
            <a:ext cx="198120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6" name="Rectangle 4"/>
          <p:cNvSpPr>
            <a:spLocks noGrp="1" noChangeArrowheads="1"/>
          </p:cNvSpPr>
          <p:nvPr>
            <p:ph type="title"/>
          </p:nvPr>
        </p:nvSpPr>
        <p:spPr>
          <a:xfrm>
            <a:off x="457200" y="404812"/>
            <a:ext cx="8229600" cy="509588"/>
          </a:xfrm>
          <a:extLst>
            <a:ext uri="{909E8E84-426E-40DD-AFC4-6F175D3DCCD1}">
              <a14:hiddenFill xmlns:a14="http://schemas.microsoft.com/office/drawing/2010/main">
                <a:solidFill>
                  <a:srgbClr val="FF9900"/>
                </a:solidFill>
              </a14:hiddenFill>
            </a:ext>
          </a:extLst>
        </p:spPr>
        <p:txBody>
          <a:bodyPr/>
          <a:lstStyle/>
          <a:p>
            <a:pPr eaLnBrk="1" hangingPunct="1"/>
            <a:r>
              <a:rPr lang="en-US" altLang="en-US" sz="2400" dirty="0">
                <a:latin typeface="Times New Roman" panose="02020603050405020304" pitchFamily="18" charset="0"/>
                <a:cs typeface="Times New Roman" panose="02020603050405020304" pitchFamily="18" charset="0"/>
              </a:rPr>
              <a:t>Basic concepts of SANS</a:t>
            </a:r>
            <a:r>
              <a:rPr lang="en-US" altLang="en-US" sz="2400" dirty="0" smtClean="0">
                <a:latin typeface="Times New Roman" panose="02020603050405020304" pitchFamily="18" charset="0"/>
                <a:cs typeface="Times New Roman" panose="02020603050405020304" pitchFamily="18" charset="0"/>
              </a:rPr>
              <a:t/>
            </a:r>
            <a:br>
              <a:rPr lang="en-US" altLang="en-US" sz="2400" dirty="0" smtClean="0">
                <a:latin typeface="Times New Roman" panose="02020603050405020304" pitchFamily="18" charset="0"/>
                <a:cs typeface="Times New Roman" panose="02020603050405020304" pitchFamily="18" charset="0"/>
              </a:rPr>
            </a:br>
            <a:endParaRPr lang="en-US" altLang="zh-TW" sz="2400" dirty="0" smtClean="0">
              <a:solidFill>
                <a:schemeClr val="accent2"/>
              </a:solidFill>
              <a:latin typeface="Times New Roman" panose="02020603050405020304" pitchFamily="18" charset="0"/>
              <a:ea typeface="新細明體" pitchFamily="18" charset="-120"/>
              <a:cs typeface="Times New Roman" panose="02020603050405020304" pitchFamily="18" charset="0"/>
            </a:endParaRPr>
          </a:p>
        </p:txBody>
      </p:sp>
      <p:sp>
        <p:nvSpPr>
          <p:cNvPr id="6147" name="Line 5"/>
          <p:cNvSpPr>
            <a:spLocks noChangeShapeType="1"/>
          </p:cNvSpPr>
          <p:nvPr/>
        </p:nvSpPr>
        <p:spPr bwMode="auto">
          <a:xfrm>
            <a:off x="250825" y="838200"/>
            <a:ext cx="8642350"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8" name="Rectangle 8"/>
          <p:cNvSpPr>
            <a:spLocks noChangeArrowheads="1"/>
          </p:cNvSpPr>
          <p:nvPr/>
        </p:nvSpPr>
        <p:spPr bwMode="auto">
          <a:xfrm>
            <a:off x="0" y="330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6149" name="Rectangle 9"/>
          <p:cNvSpPr>
            <a:spLocks noChangeArrowheads="1"/>
          </p:cNvSpPr>
          <p:nvPr/>
        </p:nvSpPr>
        <p:spPr bwMode="auto">
          <a:xfrm>
            <a:off x="0" y="330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6150" name="Rectangle 11"/>
          <p:cNvSpPr>
            <a:spLocks noChangeArrowheads="1"/>
          </p:cNvSpPr>
          <p:nvPr/>
        </p:nvSpPr>
        <p:spPr bwMode="auto">
          <a:xfrm>
            <a:off x="0" y="3162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6151" name="Rectangle 12"/>
          <p:cNvSpPr>
            <a:spLocks noChangeArrowheads="1"/>
          </p:cNvSpPr>
          <p:nvPr/>
        </p:nvSpPr>
        <p:spPr bwMode="auto">
          <a:xfrm>
            <a:off x="0" y="31670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grpSp>
        <p:nvGrpSpPr>
          <p:cNvPr id="6152" name="Group 35"/>
          <p:cNvGrpSpPr>
            <a:grpSpLocks/>
          </p:cNvGrpSpPr>
          <p:nvPr/>
        </p:nvGrpSpPr>
        <p:grpSpPr bwMode="auto">
          <a:xfrm>
            <a:off x="4572000" y="1900238"/>
            <a:ext cx="1066800" cy="2008187"/>
            <a:chOff x="1219200" y="1884218"/>
            <a:chExt cx="1066800" cy="2008909"/>
          </a:xfrm>
        </p:grpSpPr>
        <p:sp>
          <p:nvSpPr>
            <p:cNvPr id="37" name="Oval 36"/>
            <p:cNvSpPr/>
            <p:nvPr/>
          </p:nvSpPr>
          <p:spPr>
            <a:xfrm>
              <a:off x="1344613" y="2576617"/>
              <a:ext cx="179387" cy="193745"/>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endParaRPr lang="en-US" altLang="en-US" sz="1800">
                <a:solidFill>
                  <a:srgbClr val="FFFFFF"/>
                </a:solidFill>
              </a:endParaRPr>
            </a:p>
          </p:txBody>
        </p:sp>
        <p:sp>
          <p:nvSpPr>
            <p:cNvPr id="38" name="Oval 37"/>
            <p:cNvSpPr/>
            <p:nvPr/>
          </p:nvSpPr>
          <p:spPr>
            <a:xfrm>
              <a:off x="1497013" y="2825943"/>
              <a:ext cx="179387" cy="193745"/>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endParaRPr lang="en-US" altLang="en-US" sz="1800">
                <a:solidFill>
                  <a:srgbClr val="FFFFFF"/>
                </a:solidFill>
              </a:endParaRPr>
            </a:p>
          </p:txBody>
        </p:sp>
        <p:sp>
          <p:nvSpPr>
            <p:cNvPr id="39" name="Oval 38"/>
            <p:cNvSpPr/>
            <p:nvPr/>
          </p:nvSpPr>
          <p:spPr>
            <a:xfrm>
              <a:off x="1676400" y="2465452"/>
              <a:ext cx="179388" cy="195332"/>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endParaRPr lang="en-US" altLang="en-US" sz="1800">
                <a:solidFill>
                  <a:srgbClr val="FFFFFF"/>
                </a:solidFill>
              </a:endParaRPr>
            </a:p>
          </p:txBody>
        </p:sp>
        <p:sp>
          <p:nvSpPr>
            <p:cNvPr id="40" name="Oval 39"/>
            <p:cNvSpPr/>
            <p:nvPr/>
          </p:nvSpPr>
          <p:spPr>
            <a:xfrm>
              <a:off x="1316038" y="3200728"/>
              <a:ext cx="180975" cy="193745"/>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endParaRPr lang="en-US" altLang="en-US" sz="1800">
                <a:solidFill>
                  <a:srgbClr val="FFFFFF"/>
                </a:solidFill>
              </a:endParaRPr>
            </a:p>
          </p:txBody>
        </p:sp>
        <p:sp>
          <p:nvSpPr>
            <p:cNvPr id="41" name="Oval 40"/>
            <p:cNvSpPr/>
            <p:nvPr/>
          </p:nvSpPr>
          <p:spPr>
            <a:xfrm>
              <a:off x="1676400" y="3297601"/>
              <a:ext cx="179388" cy="193745"/>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endParaRPr lang="en-US" altLang="en-US" sz="1800">
                <a:solidFill>
                  <a:srgbClr val="FFFFFF"/>
                </a:solidFill>
              </a:endParaRPr>
            </a:p>
          </p:txBody>
        </p:sp>
        <p:sp>
          <p:nvSpPr>
            <p:cNvPr id="42" name="Oval 41"/>
            <p:cNvSpPr/>
            <p:nvPr/>
          </p:nvSpPr>
          <p:spPr>
            <a:xfrm>
              <a:off x="1995488" y="2452747"/>
              <a:ext cx="179387" cy="193745"/>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endParaRPr lang="en-US" altLang="en-US" sz="1800">
                <a:solidFill>
                  <a:srgbClr val="FFFFFF"/>
                </a:solidFill>
              </a:endParaRPr>
            </a:p>
          </p:txBody>
        </p:sp>
        <p:sp>
          <p:nvSpPr>
            <p:cNvPr id="43" name="Oval 42"/>
            <p:cNvSpPr/>
            <p:nvPr/>
          </p:nvSpPr>
          <p:spPr>
            <a:xfrm>
              <a:off x="1878013" y="2922816"/>
              <a:ext cx="179387" cy="193745"/>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endParaRPr lang="en-US" altLang="en-US" sz="1800">
                <a:solidFill>
                  <a:srgbClr val="FFFFFF"/>
                </a:solidFill>
              </a:endParaRPr>
            </a:p>
          </p:txBody>
        </p:sp>
        <p:sp>
          <p:nvSpPr>
            <p:cNvPr id="44" name="Oval 43"/>
            <p:cNvSpPr/>
            <p:nvPr/>
          </p:nvSpPr>
          <p:spPr>
            <a:xfrm>
              <a:off x="1849438" y="2092255"/>
              <a:ext cx="180975" cy="193745"/>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endParaRPr lang="en-US" altLang="en-US" sz="1800">
                <a:solidFill>
                  <a:srgbClr val="FFFFFF"/>
                </a:solidFill>
              </a:endParaRPr>
            </a:p>
          </p:txBody>
        </p:sp>
        <p:sp>
          <p:nvSpPr>
            <p:cNvPr id="45" name="Oval 44"/>
            <p:cNvSpPr/>
            <p:nvPr/>
          </p:nvSpPr>
          <p:spPr>
            <a:xfrm>
              <a:off x="1322388" y="2203420"/>
              <a:ext cx="180975" cy="193745"/>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endParaRPr lang="en-US" altLang="en-US" sz="1800">
                <a:solidFill>
                  <a:srgbClr val="FFFFFF"/>
                </a:solidFill>
              </a:endParaRPr>
            </a:p>
          </p:txBody>
        </p:sp>
        <p:sp>
          <p:nvSpPr>
            <p:cNvPr id="46" name="Rectangle 45"/>
            <p:cNvSpPr/>
            <p:nvPr/>
          </p:nvSpPr>
          <p:spPr>
            <a:xfrm>
              <a:off x="1219200" y="1884218"/>
              <a:ext cx="1066800" cy="2008909"/>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endParaRPr lang="en-US" altLang="en-US" sz="1800">
                <a:solidFill>
                  <a:srgbClr val="FFFFFF"/>
                </a:solidFill>
              </a:endParaRPr>
            </a:p>
          </p:txBody>
        </p:sp>
        <p:sp>
          <p:nvSpPr>
            <p:cNvPr id="47" name="Oval 46"/>
            <p:cNvSpPr/>
            <p:nvPr/>
          </p:nvSpPr>
          <p:spPr>
            <a:xfrm>
              <a:off x="1828800" y="3518342"/>
              <a:ext cx="179388" cy="195333"/>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endParaRPr lang="en-US" altLang="en-US" sz="1800">
                <a:solidFill>
                  <a:srgbClr val="FFFFFF"/>
                </a:solidFill>
              </a:endParaRPr>
            </a:p>
          </p:txBody>
        </p:sp>
      </p:grpSp>
      <p:grpSp>
        <p:nvGrpSpPr>
          <p:cNvPr id="6153" name="Group 47"/>
          <p:cNvGrpSpPr>
            <a:grpSpLocks/>
          </p:cNvGrpSpPr>
          <p:nvPr/>
        </p:nvGrpSpPr>
        <p:grpSpPr bwMode="auto">
          <a:xfrm>
            <a:off x="3352800" y="1830388"/>
            <a:ext cx="3297238" cy="1281112"/>
            <a:chOff x="360218" y="2563113"/>
            <a:chExt cx="3297382" cy="1281551"/>
          </a:xfrm>
        </p:grpSpPr>
        <p:sp>
          <p:nvSpPr>
            <p:cNvPr id="49" name="Right Arrow 48"/>
            <p:cNvSpPr/>
            <p:nvPr/>
          </p:nvSpPr>
          <p:spPr>
            <a:xfrm>
              <a:off x="360218" y="3650923"/>
              <a:ext cx="1433576" cy="96871"/>
            </a:xfrm>
            <a:prstGeom prst="right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endParaRPr lang="en-US" altLang="en-US" sz="1800">
                <a:solidFill>
                  <a:srgbClr val="FFFFFF"/>
                </a:solidFill>
              </a:endParaRPr>
            </a:p>
          </p:txBody>
        </p:sp>
        <p:sp>
          <p:nvSpPr>
            <p:cNvPr id="50" name="Explosion 2 49"/>
            <p:cNvSpPr/>
            <p:nvPr/>
          </p:nvSpPr>
          <p:spPr>
            <a:xfrm>
              <a:off x="1884285" y="3498470"/>
              <a:ext cx="346090" cy="346194"/>
            </a:xfrm>
            <a:prstGeom prst="irregularSeal2">
              <a:avLst/>
            </a:prstGeom>
            <a:gradFill>
              <a:gsLst>
                <a:gs pos="0">
                  <a:srgbClr val="FFF200">
                    <a:alpha val="50000"/>
                  </a:srgbClr>
                </a:gs>
                <a:gs pos="45000">
                  <a:srgbClr val="FF7A00"/>
                </a:gs>
                <a:gs pos="70000">
                  <a:srgbClr val="FF0300"/>
                </a:gs>
                <a:gs pos="100000">
                  <a:srgbClr val="4D0808"/>
                </a:gs>
              </a:gsLst>
              <a:lin ang="16200000" scaled="0"/>
            </a:gradFill>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endParaRPr lang="en-US" altLang="en-US" sz="1800">
                <a:solidFill>
                  <a:srgbClr val="FFFFFF"/>
                </a:solidFill>
              </a:endParaRPr>
            </a:p>
          </p:txBody>
        </p:sp>
        <p:sp>
          <p:nvSpPr>
            <p:cNvPr id="51" name="Right Arrow 50"/>
            <p:cNvSpPr/>
            <p:nvPr/>
          </p:nvSpPr>
          <p:spPr>
            <a:xfrm rot="19480292">
              <a:off x="2147821" y="3068111"/>
              <a:ext cx="1433576" cy="96870"/>
            </a:xfrm>
            <a:prstGeom prst="right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endParaRPr lang="en-US" altLang="en-US" sz="1800">
                <a:solidFill>
                  <a:srgbClr val="FFFFFF"/>
                </a:solidFill>
              </a:endParaRPr>
            </a:p>
          </p:txBody>
        </p:sp>
        <p:sp>
          <p:nvSpPr>
            <p:cNvPr id="52" name="Oval 51"/>
            <p:cNvSpPr/>
            <p:nvPr/>
          </p:nvSpPr>
          <p:spPr>
            <a:xfrm>
              <a:off x="3478204" y="2563113"/>
              <a:ext cx="179396" cy="208033"/>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endParaRPr lang="en-US" altLang="en-US" sz="1800">
                <a:solidFill>
                  <a:srgbClr val="FFFFFF"/>
                </a:solidFill>
              </a:endParaRPr>
            </a:p>
          </p:txBody>
        </p:sp>
      </p:grpSp>
      <p:sp>
        <p:nvSpPr>
          <p:cNvPr id="6154" name="Oval 1"/>
          <p:cNvSpPr>
            <a:spLocks noChangeArrowheads="1"/>
          </p:cNvSpPr>
          <p:nvPr/>
        </p:nvSpPr>
        <p:spPr bwMode="auto">
          <a:xfrm>
            <a:off x="2514600" y="2890838"/>
            <a:ext cx="152400" cy="15240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cxnSp>
        <p:nvCxnSpPr>
          <p:cNvPr id="6155" name="Straight Arrow Connector 3"/>
          <p:cNvCxnSpPr>
            <a:cxnSpLocks noChangeShapeType="1"/>
          </p:cNvCxnSpPr>
          <p:nvPr/>
        </p:nvCxnSpPr>
        <p:spPr bwMode="auto">
          <a:xfrm>
            <a:off x="2743200" y="2967038"/>
            <a:ext cx="304800" cy="0"/>
          </a:xfrm>
          <a:prstGeom prst="straightConnector1">
            <a:avLst/>
          </a:prstGeom>
          <a:noFill/>
          <a:ln w="25400"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56" name="TextBox 5"/>
          <p:cNvSpPr txBox="1">
            <a:spLocks noChangeArrowheads="1"/>
          </p:cNvSpPr>
          <p:nvPr/>
        </p:nvSpPr>
        <p:spPr bwMode="auto">
          <a:xfrm>
            <a:off x="1697038" y="3162300"/>
            <a:ext cx="1787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a:t>Probing particle</a:t>
            </a:r>
          </a:p>
        </p:txBody>
      </p:sp>
      <p:sp>
        <p:nvSpPr>
          <p:cNvPr id="6157" name="TextBox 57"/>
          <p:cNvSpPr txBox="1">
            <a:spLocks noChangeArrowheads="1"/>
          </p:cNvSpPr>
          <p:nvPr/>
        </p:nvSpPr>
        <p:spPr bwMode="auto">
          <a:xfrm>
            <a:off x="5665788" y="1219200"/>
            <a:ext cx="198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a:t>Scattered particle</a:t>
            </a:r>
          </a:p>
        </p:txBody>
      </p:sp>
      <p:cxnSp>
        <p:nvCxnSpPr>
          <p:cNvPr id="30" name="Straight Connector 4"/>
          <p:cNvCxnSpPr>
            <a:cxnSpLocks noChangeShapeType="1"/>
          </p:cNvCxnSpPr>
          <p:nvPr/>
        </p:nvCxnSpPr>
        <p:spPr bwMode="auto">
          <a:xfrm flipH="1">
            <a:off x="609600" y="2967038"/>
            <a:ext cx="6705600" cy="0"/>
          </a:xfrm>
          <a:prstGeom prst="line">
            <a:avLst/>
          </a:prstGeom>
          <a:noFill/>
          <a:ln w="9525" algn="ctr">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Curved Up Arrow 13"/>
          <p:cNvSpPr>
            <a:spLocks noChangeArrowheads="1"/>
          </p:cNvSpPr>
          <p:nvPr/>
        </p:nvSpPr>
        <p:spPr bwMode="auto">
          <a:xfrm rot="16200000">
            <a:off x="5613401" y="2641600"/>
            <a:ext cx="457200" cy="200025"/>
          </a:xfrm>
          <a:prstGeom prst="curvedUpArrow">
            <a:avLst>
              <a:gd name="adj1" fmla="val 25111"/>
              <a:gd name="adj2" fmla="val 50212"/>
              <a:gd name="adj3" fmla="val 25000"/>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32" name="Rectangle 14"/>
          <p:cNvSpPr>
            <a:spLocks noChangeArrowheads="1"/>
          </p:cNvSpPr>
          <p:nvPr/>
        </p:nvSpPr>
        <p:spPr bwMode="auto">
          <a:xfrm>
            <a:off x="6019800" y="2468563"/>
            <a:ext cx="3095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l-GR" altLang="en-US" sz="1800" b="1" dirty="0">
                <a:solidFill>
                  <a:srgbClr val="00B050"/>
                </a:solidFill>
              </a:rPr>
              <a:t>θ</a:t>
            </a:r>
            <a:endParaRPr lang="en-US" altLang="en-US" sz="1800" dirty="0"/>
          </a:p>
        </p:txBody>
      </p:sp>
      <p:grpSp>
        <p:nvGrpSpPr>
          <p:cNvPr id="33" name="Group 34"/>
          <p:cNvGrpSpPr>
            <a:grpSpLocks/>
          </p:cNvGrpSpPr>
          <p:nvPr/>
        </p:nvGrpSpPr>
        <p:grpSpPr bwMode="auto">
          <a:xfrm>
            <a:off x="533400" y="5181600"/>
            <a:ext cx="1143000" cy="228600"/>
            <a:chOff x="240" y="3936"/>
            <a:chExt cx="720" cy="144"/>
          </a:xfrm>
        </p:grpSpPr>
        <p:sp>
          <p:nvSpPr>
            <p:cNvPr id="34" name="Line 29"/>
            <p:cNvSpPr>
              <a:spLocks noChangeShapeType="1"/>
            </p:cNvSpPr>
            <p:nvPr/>
          </p:nvSpPr>
          <p:spPr bwMode="auto">
            <a:xfrm>
              <a:off x="432" y="4032"/>
              <a:ext cx="528"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 name="Oval 31"/>
            <p:cNvSpPr>
              <a:spLocks noChangeArrowheads="1"/>
            </p:cNvSpPr>
            <p:nvPr/>
          </p:nvSpPr>
          <p:spPr bwMode="auto">
            <a:xfrm>
              <a:off x="240" y="3936"/>
              <a:ext cx="144" cy="144"/>
            </a:xfrm>
            <a:prstGeom prst="ellipse">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endParaRPr lang="en-US" altLang="en-US" sz="1800"/>
            </a:p>
          </p:txBody>
        </p:sp>
      </p:grpSp>
      <p:grpSp>
        <p:nvGrpSpPr>
          <p:cNvPr id="36" name="Group 35"/>
          <p:cNvGrpSpPr>
            <a:grpSpLocks/>
          </p:cNvGrpSpPr>
          <p:nvPr/>
        </p:nvGrpSpPr>
        <p:grpSpPr bwMode="auto">
          <a:xfrm>
            <a:off x="1676400" y="4648200"/>
            <a:ext cx="838200" cy="609600"/>
            <a:chOff x="960" y="3600"/>
            <a:chExt cx="528" cy="384"/>
          </a:xfrm>
        </p:grpSpPr>
        <p:sp>
          <p:nvSpPr>
            <p:cNvPr id="48" name="Line 30"/>
            <p:cNvSpPr>
              <a:spLocks noChangeShapeType="1"/>
            </p:cNvSpPr>
            <p:nvPr/>
          </p:nvSpPr>
          <p:spPr bwMode="auto">
            <a:xfrm flipV="1">
              <a:off x="960" y="3696"/>
              <a:ext cx="384" cy="288"/>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 name="Oval 32"/>
            <p:cNvSpPr>
              <a:spLocks noChangeArrowheads="1"/>
            </p:cNvSpPr>
            <p:nvPr/>
          </p:nvSpPr>
          <p:spPr bwMode="auto">
            <a:xfrm>
              <a:off x="1344" y="3600"/>
              <a:ext cx="144" cy="144"/>
            </a:xfrm>
            <a:prstGeom prst="ellipse">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grpSp>
      <p:grpSp>
        <p:nvGrpSpPr>
          <p:cNvPr id="54" name="Group 42"/>
          <p:cNvGrpSpPr>
            <a:grpSpLocks/>
          </p:cNvGrpSpPr>
          <p:nvPr/>
        </p:nvGrpSpPr>
        <p:grpSpPr bwMode="auto">
          <a:xfrm>
            <a:off x="1676400" y="4953000"/>
            <a:ext cx="1295400" cy="381000"/>
            <a:chOff x="960" y="3792"/>
            <a:chExt cx="816" cy="240"/>
          </a:xfrm>
        </p:grpSpPr>
        <p:sp>
          <p:nvSpPr>
            <p:cNvPr id="55" name="Line 36"/>
            <p:cNvSpPr>
              <a:spLocks noChangeShapeType="1"/>
            </p:cNvSpPr>
            <p:nvPr/>
          </p:nvSpPr>
          <p:spPr bwMode="auto">
            <a:xfrm>
              <a:off x="1008" y="4032"/>
              <a:ext cx="768"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 name="Text Box 38"/>
            <p:cNvSpPr txBox="1">
              <a:spLocks noChangeArrowheads="1"/>
            </p:cNvSpPr>
            <p:nvPr/>
          </p:nvSpPr>
          <p:spPr bwMode="auto">
            <a:xfrm>
              <a:off x="1152" y="3792"/>
              <a:ext cx="18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l-GR" altLang="en-US" sz="1800">
                  <a:latin typeface="Times New Roman" pitchFamily="18" charset="0"/>
                  <a:cs typeface="Times New Roman" pitchFamily="18" charset="0"/>
                </a:rPr>
                <a:t>θ</a:t>
              </a:r>
            </a:p>
          </p:txBody>
        </p:sp>
        <p:sp>
          <p:nvSpPr>
            <p:cNvPr id="57" name="Line 40"/>
            <p:cNvSpPr>
              <a:spLocks noChangeShapeType="1"/>
            </p:cNvSpPr>
            <p:nvPr/>
          </p:nvSpPr>
          <p:spPr bwMode="auto">
            <a:xfrm>
              <a:off x="960" y="4032"/>
              <a:ext cx="528" cy="0"/>
            </a:xfrm>
            <a:prstGeom prst="line">
              <a:avLst/>
            </a:prstGeom>
            <a:noFill/>
            <a:ln w="57150" cmpd="thinThick">
              <a:solidFill>
                <a:srgbClr val="8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mc:AlternateContent xmlns:mc="http://schemas.openxmlformats.org/markup-compatibility/2006" xmlns:a14="http://schemas.microsoft.com/office/drawing/2010/main">
        <mc:Choice Requires="a14">
          <p:sp>
            <p:nvSpPr>
              <p:cNvPr id="58" name="Text Box 43"/>
              <p:cNvSpPr txBox="1">
                <a:spLocks noChangeArrowheads="1"/>
              </p:cNvSpPr>
              <p:nvPr/>
            </p:nvSpPr>
            <p:spPr bwMode="auto">
              <a:xfrm>
                <a:off x="822325" y="5295900"/>
                <a:ext cx="424411" cy="41030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14:m>
                  <m:oMathPara xmlns:m="http://schemas.openxmlformats.org/officeDocument/2006/math">
                    <m:oMathParaPr>
                      <m:jc m:val="centerGroup"/>
                    </m:oMathParaPr>
                    <m:oMath xmlns:m="http://schemas.openxmlformats.org/officeDocument/2006/math">
                      <m:sSub>
                        <m:sSubPr>
                          <m:ctrlPr>
                            <a:rPr lang="en-US" sz="1800" i="1">
                              <a:latin typeface="Cambria Math" panose="02040503050406030204" pitchFamily="18" charset="0"/>
                            </a:rPr>
                          </m:ctrlPr>
                        </m:sSubPr>
                        <m:e>
                          <m:acc>
                            <m:accPr>
                              <m:chr m:val="⃑"/>
                              <m:ctrlPr>
                                <a:rPr lang="en-US" sz="1800" i="1">
                                  <a:latin typeface="Cambria Math" panose="02040503050406030204" pitchFamily="18" charset="0"/>
                                </a:rPr>
                              </m:ctrlPr>
                            </m:accPr>
                            <m:e>
                              <m:r>
                                <a:rPr lang="en-US" sz="1800" i="1">
                                  <a:latin typeface="Cambria Math"/>
                                </a:rPr>
                                <m:t>𝑘</m:t>
                              </m:r>
                            </m:e>
                          </m:acc>
                        </m:e>
                        <m:sub>
                          <m:r>
                            <a:rPr lang="en-US" sz="1800" i="1">
                              <a:latin typeface="Cambria Math"/>
                            </a:rPr>
                            <m:t>𝑖</m:t>
                          </m:r>
                        </m:sub>
                      </m:sSub>
                    </m:oMath>
                  </m:oMathPara>
                </a14:m>
                <a:endParaRPr lang="en-US" altLang="en-US" sz="1800" i="1" baseline="-25000" dirty="0">
                  <a:latin typeface="Times New Roman" pitchFamily="18" charset="0"/>
                </a:endParaRPr>
              </a:p>
            </p:txBody>
          </p:sp>
        </mc:Choice>
        <mc:Fallback xmlns="">
          <p:sp>
            <p:nvSpPr>
              <p:cNvPr id="58" name="Text Box 43"/>
              <p:cNvSpPr txBox="1">
                <a:spLocks noRot="1" noChangeAspect="1" noMove="1" noResize="1" noEditPoints="1" noAdjustHandles="1" noChangeArrowheads="1" noChangeShapeType="1" noTextEdit="1"/>
              </p:cNvSpPr>
              <p:nvPr/>
            </p:nvSpPr>
            <p:spPr bwMode="auto">
              <a:xfrm>
                <a:off x="822325" y="5295900"/>
                <a:ext cx="424411" cy="410305"/>
              </a:xfrm>
              <a:prstGeom prst="rect">
                <a:avLst/>
              </a:prstGeom>
              <a:blipFill rotWithShape="0">
                <a:blip r:embed="rId4"/>
                <a:stretch>
                  <a:fillRect b="-298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 Box 44"/>
              <p:cNvSpPr txBox="1">
                <a:spLocks noChangeArrowheads="1"/>
              </p:cNvSpPr>
              <p:nvPr/>
            </p:nvSpPr>
            <p:spPr bwMode="auto">
              <a:xfrm>
                <a:off x="1600200" y="4724400"/>
                <a:ext cx="450893" cy="438903"/>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acc>
                            <m:accPr>
                              <m:chr m:val="⃑"/>
                              <m:ctrlPr>
                                <a:rPr lang="en-US" sz="1800" i="1">
                                  <a:latin typeface="Cambria Math" panose="02040503050406030204" pitchFamily="18" charset="0"/>
                                </a:rPr>
                              </m:ctrlPr>
                            </m:accPr>
                            <m:e>
                              <m:r>
                                <a:rPr lang="en-US" sz="1800" i="1">
                                  <a:latin typeface="Cambria Math"/>
                                </a:rPr>
                                <m:t>𝑘</m:t>
                              </m:r>
                            </m:e>
                          </m:acc>
                        </m:e>
                        <m:sub>
                          <m:r>
                            <a:rPr lang="en-US" sz="1800" b="0" i="1" smtClean="0">
                              <a:latin typeface="Cambria Math" panose="02040503050406030204" pitchFamily="18" charset="0"/>
                            </a:rPr>
                            <m:t>𝑓</m:t>
                          </m:r>
                        </m:sub>
                      </m:sSub>
                    </m:oMath>
                  </m:oMathPara>
                </a14:m>
                <a:endParaRPr lang="en-US" altLang="en-US" sz="1800" i="1" baseline="-25000" dirty="0">
                  <a:latin typeface="Times New Roman" pitchFamily="18" charset="0"/>
                </a:endParaRPr>
              </a:p>
            </p:txBody>
          </p:sp>
        </mc:Choice>
        <mc:Fallback xmlns="">
          <p:sp>
            <p:nvSpPr>
              <p:cNvPr id="59" name="Text Box 44"/>
              <p:cNvSpPr txBox="1">
                <a:spLocks noRot="1" noChangeAspect="1" noMove="1" noResize="1" noEditPoints="1" noAdjustHandles="1" noChangeArrowheads="1" noChangeShapeType="1" noTextEdit="1"/>
              </p:cNvSpPr>
              <p:nvPr/>
            </p:nvSpPr>
            <p:spPr bwMode="auto">
              <a:xfrm>
                <a:off x="1600200" y="4724400"/>
                <a:ext cx="450893" cy="438903"/>
              </a:xfrm>
              <a:prstGeom prst="rect">
                <a:avLst/>
              </a:prstGeom>
              <a:blipFill rotWithShape="0">
                <a:blip r:embed="rId5"/>
                <a:stretch>
                  <a:fillRect b="-694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nvGrpSpPr>
          <p:cNvPr id="60" name="Group 48"/>
          <p:cNvGrpSpPr>
            <a:grpSpLocks/>
          </p:cNvGrpSpPr>
          <p:nvPr/>
        </p:nvGrpSpPr>
        <p:grpSpPr bwMode="auto">
          <a:xfrm>
            <a:off x="2362203" y="4800600"/>
            <a:ext cx="487363" cy="457200"/>
            <a:chOff x="1392" y="3696"/>
            <a:chExt cx="307" cy="288"/>
          </a:xfrm>
        </p:grpSpPr>
        <p:sp>
          <p:nvSpPr>
            <p:cNvPr id="61" name="Line 46"/>
            <p:cNvSpPr>
              <a:spLocks noChangeShapeType="1"/>
            </p:cNvSpPr>
            <p:nvPr/>
          </p:nvSpPr>
          <p:spPr bwMode="auto">
            <a:xfrm flipH="1" flipV="1">
              <a:off x="1392" y="3744"/>
              <a:ext cx="96" cy="24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mc:AlternateContent xmlns:mc="http://schemas.openxmlformats.org/markup-compatibility/2006" xmlns:a14="http://schemas.microsoft.com/office/drawing/2010/main">
          <mc:Choice Requires="a14">
            <p:sp>
              <p:nvSpPr>
                <p:cNvPr id="62" name="Text Box 47"/>
                <p:cNvSpPr txBox="1">
                  <a:spLocks noChangeArrowheads="1"/>
                </p:cNvSpPr>
                <p:nvPr/>
              </p:nvSpPr>
              <p:spPr bwMode="auto">
                <a:xfrm>
                  <a:off x="1440" y="3696"/>
                  <a:ext cx="259" cy="25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14:m>
                    <m:oMathPara xmlns:m="http://schemas.openxmlformats.org/officeDocument/2006/math">
                      <m:oMathParaPr>
                        <m:jc m:val="centerGroup"/>
                      </m:oMathParaPr>
                      <m:oMath xmlns:m="http://schemas.openxmlformats.org/officeDocument/2006/math">
                        <m:acc>
                          <m:accPr>
                            <m:chr m:val="⃑"/>
                            <m:ctrlPr>
                              <a:rPr lang="en-US" altLang="en-US" sz="1800" b="0" i="1" smtClean="0">
                                <a:latin typeface="Cambria Math" panose="02040503050406030204" pitchFamily="18" charset="0"/>
                              </a:rPr>
                            </m:ctrlPr>
                          </m:accPr>
                          <m:e>
                            <m:r>
                              <a:rPr lang="en-US" altLang="en-US" sz="1800" b="0" i="1" smtClean="0">
                                <a:latin typeface="Cambria Math" panose="02040503050406030204" pitchFamily="18" charset="0"/>
                              </a:rPr>
                              <m:t>𝑄</m:t>
                            </m:r>
                          </m:e>
                        </m:acc>
                      </m:oMath>
                    </m:oMathPara>
                  </a14:m>
                  <a:endParaRPr lang="en-US" altLang="en-US" sz="1800" dirty="0"/>
                </a:p>
              </p:txBody>
            </p:sp>
          </mc:Choice>
          <mc:Fallback xmlns="">
            <p:sp>
              <p:nvSpPr>
                <p:cNvPr id="62" name="Text Box 47"/>
                <p:cNvSpPr txBox="1">
                  <a:spLocks noRot="1" noChangeAspect="1" noMove="1" noResize="1" noEditPoints="1" noAdjustHandles="1" noChangeArrowheads="1" noChangeShapeType="1" noTextEdit="1"/>
                </p:cNvSpPr>
                <p:nvPr/>
              </p:nvSpPr>
              <p:spPr bwMode="auto">
                <a:xfrm>
                  <a:off x="1440" y="3696"/>
                  <a:ext cx="259" cy="255"/>
                </a:xfrm>
                <a:prstGeom prst="rect">
                  <a:avLst/>
                </a:prstGeom>
                <a:blipFill rotWithShape="0">
                  <a:blip r:embed="rId6"/>
                  <a:stretch>
                    <a:fillRect b="-1060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sp>
        <p:nvSpPr>
          <p:cNvPr id="2" name="TextBox 1"/>
          <p:cNvSpPr txBox="1"/>
          <p:nvPr/>
        </p:nvSpPr>
        <p:spPr>
          <a:xfrm>
            <a:off x="3962400" y="4737157"/>
            <a:ext cx="3608680" cy="369332"/>
          </a:xfrm>
          <a:prstGeom prst="rect">
            <a:avLst/>
          </a:prstGeom>
          <a:noFill/>
        </p:spPr>
        <p:txBody>
          <a:bodyPr wrap="none" rtlCol="0">
            <a:spAutoFit/>
          </a:bodyPr>
          <a:lstStyle/>
          <a:p>
            <a:r>
              <a:rPr lang="en-US" dirty="0" smtClean="0"/>
              <a:t>Static scattering intensity function</a:t>
            </a:r>
            <a:endParaRPr lang="en-US" dirty="0"/>
          </a:p>
        </p:txBody>
      </p:sp>
      <mc:AlternateContent xmlns:mc="http://schemas.openxmlformats.org/markup-compatibility/2006" xmlns:a14="http://schemas.microsoft.com/office/drawing/2010/main">
        <mc:Choice Requires="a14">
          <p:sp>
            <p:nvSpPr>
              <p:cNvPr id="7" name="Rectangle 6"/>
              <p:cNvSpPr/>
              <p:nvPr/>
            </p:nvSpPr>
            <p:spPr>
              <a:xfrm>
                <a:off x="3893837" y="5691188"/>
                <a:ext cx="5247986" cy="704039"/>
              </a:xfrm>
              <a:prstGeom prst="rect">
                <a:avLst/>
              </a:prstGeom>
            </p:spPr>
            <p:txBody>
              <a:bodyPr wrap="square">
                <a:spAutoFit/>
              </a:bodyPr>
              <a:lstStyle/>
              <a:p>
                <a:r>
                  <a:rPr lang="en-US" altLang="en-US" dirty="0" smtClean="0"/>
                  <a:t>SANS measures the </a:t>
                </a:r>
                <a:r>
                  <a:rPr lang="en-US" altLang="en-US" b="1" dirty="0" smtClean="0"/>
                  <a:t>static scattering intensity</a:t>
                </a:r>
                <a:r>
                  <a:rPr lang="en-US" altLang="en-US" dirty="0"/>
                  <a:t> </a:t>
                </a:r>
                <a:r>
                  <a:rPr lang="en-US" altLang="en-US" b="1" dirty="0" smtClean="0"/>
                  <a:t>function</a:t>
                </a:r>
                <a:r>
                  <a:rPr lang="en-US" altLang="en-US" dirty="0" smtClean="0"/>
                  <a:t>,</a:t>
                </a:r>
                <a:r>
                  <a:rPr lang="en-US" altLang="en-US" dirty="0" smtClean="0">
                    <a:solidFill>
                      <a:srgbClr val="00B050"/>
                    </a:solidFill>
                  </a:rPr>
                  <a:t> </a:t>
                </a:r>
                <a14:m>
                  <m:oMath xmlns:m="http://schemas.openxmlformats.org/officeDocument/2006/math">
                    <m:r>
                      <a:rPr lang="en-US" altLang="en-US" b="1" i="1" smtClean="0">
                        <a:solidFill>
                          <a:srgbClr val="00B050"/>
                        </a:solidFill>
                        <a:latin typeface="Cambria Math"/>
                      </a:rPr>
                      <m:t>𝑰</m:t>
                    </m:r>
                    <m:d>
                      <m:dPr>
                        <m:ctrlPr>
                          <a:rPr lang="en-US" altLang="en-US" b="1" i="1" smtClean="0">
                            <a:solidFill>
                              <a:srgbClr val="00B050"/>
                            </a:solidFill>
                            <a:latin typeface="Cambria Math" panose="02040503050406030204" pitchFamily="18" charset="0"/>
                          </a:rPr>
                        </m:ctrlPr>
                      </m:dPr>
                      <m:e>
                        <m:acc>
                          <m:accPr>
                            <m:chr m:val="⃑"/>
                            <m:ctrlPr>
                              <a:rPr lang="en-US" altLang="en-US" b="1" i="1" smtClean="0">
                                <a:solidFill>
                                  <a:srgbClr val="00B050"/>
                                </a:solidFill>
                                <a:latin typeface="Cambria Math" panose="02040503050406030204" pitchFamily="18" charset="0"/>
                              </a:rPr>
                            </m:ctrlPr>
                          </m:accPr>
                          <m:e>
                            <m:r>
                              <a:rPr lang="en-US" altLang="en-US" b="1" i="1">
                                <a:solidFill>
                                  <a:srgbClr val="00B050"/>
                                </a:solidFill>
                                <a:latin typeface="Cambria Math"/>
                              </a:rPr>
                              <m:t>𝑸</m:t>
                            </m:r>
                          </m:e>
                        </m:acc>
                      </m:e>
                    </m:d>
                  </m:oMath>
                </a14:m>
                <a:endParaRPr lang="en-US" b="1" dirty="0"/>
              </a:p>
            </p:txBody>
          </p:sp>
        </mc:Choice>
        <mc:Fallback xmlns="">
          <p:sp>
            <p:nvSpPr>
              <p:cNvPr id="7" name="Rectangle 6"/>
              <p:cNvSpPr>
                <a:spLocks noRot="1" noChangeAspect="1" noMove="1" noResize="1" noEditPoints="1" noAdjustHandles="1" noChangeArrowheads="1" noChangeShapeType="1" noTextEdit="1"/>
              </p:cNvSpPr>
              <p:nvPr/>
            </p:nvSpPr>
            <p:spPr>
              <a:xfrm>
                <a:off x="3893837" y="5691188"/>
                <a:ext cx="5247986" cy="704039"/>
              </a:xfrm>
              <a:prstGeom prst="rect">
                <a:avLst/>
              </a:prstGeom>
              <a:blipFill rotWithShape="0">
                <a:blip r:embed="rId7"/>
                <a:stretch>
                  <a:fillRect l="-1045" t="-5217" b="-104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2362200" y="2514600"/>
                <a:ext cx="450059" cy="4103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i="1">
                                  <a:latin typeface="Cambria Math"/>
                                </a:rPr>
                                <m:t>𝑘</m:t>
                              </m:r>
                            </m:e>
                          </m:acc>
                        </m:e>
                        <m:sub>
                          <m:r>
                            <a:rPr lang="en-US" b="0" i="1" smtClean="0">
                              <a:latin typeface="Cambria Math"/>
                            </a:rPr>
                            <m:t>𝑖</m:t>
                          </m:r>
                        </m:sub>
                      </m:sSub>
                    </m:oMath>
                  </m:oMathPara>
                </a14:m>
                <a:endParaRPr lang="en-US" dirty="0"/>
              </a:p>
            </p:txBody>
          </p:sp>
        </mc:Choice>
        <mc:Fallback xmlns="">
          <p:sp>
            <p:nvSpPr>
              <p:cNvPr id="65" name="TextBox 64"/>
              <p:cNvSpPr txBox="1">
                <a:spLocks noRot="1" noChangeAspect="1" noMove="1" noResize="1" noEditPoints="1" noAdjustHandles="1" noChangeArrowheads="1" noChangeShapeType="1" noTextEdit="1"/>
              </p:cNvSpPr>
              <p:nvPr/>
            </p:nvSpPr>
            <p:spPr>
              <a:xfrm>
                <a:off x="2362200" y="2514600"/>
                <a:ext cx="450059" cy="410305"/>
              </a:xfrm>
              <a:prstGeom prst="rect">
                <a:avLst/>
              </a:prstGeom>
              <a:blipFill rotWithShape="0">
                <a:blip r:embed="rId8"/>
                <a:stretch>
                  <a:fillRect b="-14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a:off x="6425008" y="2108200"/>
                <a:ext cx="476541" cy="43890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a:rPr>
                                <m:t>𝑘</m:t>
                              </m:r>
                            </m:e>
                          </m:acc>
                        </m:e>
                        <m:sub>
                          <m:r>
                            <a:rPr lang="en-US" b="0" i="1" smtClean="0">
                              <a:latin typeface="Cambria Math" panose="02040503050406030204" pitchFamily="18" charset="0"/>
                            </a:rPr>
                            <m:t>𝑓</m:t>
                          </m:r>
                        </m:sub>
                      </m:sSub>
                    </m:oMath>
                  </m:oMathPara>
                </a14:m>
                <a:endParaRPr lang="en-US" dirty="0"/>
              </a:p>
            </p:txBody>
          </p:sp>
        </mc:Choice>
        <mc:Fallback xmlns="">
          <p:sp>
            <p:nvSpPr>
              <p:cNvPr id="66" name="TextBox 65"/>
              <p:cNvSpPr txBox="1">
                <a:spLocks noRot="1" noChangeAspect="1" noMove="1" noResize="1" noEditPoints="1" noAdjustHandles="1" noChangeArrowheads="1" noChangeShapeType="1" noTextEdit="1"/>
              </p:cNvSpPr>
              <p:nvPr/>
            </p:nvSpPr>
            <p:spPr>
              <a:xfrm>
                <a:off x="6425008" y="2108200"/>
                <a:ext cx="476541" cy="438903"/>
              </a:xfrm>
              <a:prstGeom prst="rect">
                <a:avLst/>
              </a:prstGeom>
              <a:blipFill rotWithShape="0">
                <a:blip r:embed="rId9"/>
                <a:stretch>
                  <a:fillRect b="-69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89512" y="5876969"/>
                <a:ext cx="2909707" cy="806118"/>
              </a:xfrm>
              <a:prstGeom prst="rect">
                <a:avLst/>
              </a:prstGeom>
              <a:noFill/>
            </p:spPr>
            <p:txBody>
              <a:bodyPr wrap="none" rtlCol="0">
                <a:spAutoFit/>
              </a:bodyPr>
              <a:lstStyle/>
              <a:p>
                <a:r>
                  <a:rPr lang="en-US" dirty="0" smtClean="0"/>
                  <a:t>When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𝑘</m:t>
                        </m:r>
                      </m:e>
                      <m:sub>
                        <m:r>
                          <a:rPr lang="en-US" b="0" i="1" smtClean="0">
                            <a:latin typeface="Cambria Math"/>
                          </a:rPr>
                          <m:t>𝑖</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𝑘</m:t>
                        </m:r>
                      </m:e>
                      <m:sub>
                        <m:r>
                          <a:rPr lang="en-US" b="0" i="1" smtClean="0">
                            <a:latin typeface="Cambria Math"/>
                          </a:rPr>
                          <m:t>𝑓</m:t>
                        </m:r>
                      </m:sub>
                    </m:sSub>
                    <m:r>
                      <a:rPr lang="en-US" b="0" i="1" smtClean="0">
                        <a:latin typeface="Cambria Math"/>
                      </a:rPr>
                      <m:t>=</m:t>
                    </m:r>
                    <m:r>
                      <a:rPr lang="en-US" b="0" i="1" smtClean="0">
                        <a:latin typeface="Cambria Math"/>
                      </a:rPr>
                      <m:t>𝑘</m:t>
                    </m:r>
                  </m:oMath>
                </a14:m>
                <a:r>
                  <a:rPr lang="en-US" dirty="0" smtClean="0"/>
                  <a:t>, </a:t>
                </a:r>
              </a:p>
              <a:p>
                <a14:m>
                  <m:oMath xmlns:m="http://schemas.openxmlformats.org/officeDocument/2006/math">
                    <m:r>
                      <a:rPr lang="en-US" b="0" i="1" smtClean="0">
                        <a:latin typeface="Cambria Math"/>
                      </a:rPr>
                      <m:t>𝑄</m:t>
                    </m:r>
                    <m:r>
                      <a:rPr lang="en-US" b="0" i="1" smtClean="0">
                        <a:latin typeface="Cambria Math"/>
                      </a:rPr>
                      <m:t>=2</m:t>
                    </m:r>
                    <m:r>
                      <a:rPr lang="en-US" b="0" i="1" smtClean="0">
                        <a:latin typeface="Cambria Math"/>
                      </a:rPr>
                      <m:t>𝑘𝑠𝑖𝑛</m:t>
                    </m:r>
                    <m:d>
                      <m:dPr>
                        <m:ctrlPr>
                          <a:rPr lang="en-US" b="0" i="1" smtClean="0">
                            <a:latin typeface="Cambria Math" panose="02040503050406030204" pitchFamily="18" charset="0"/>
                          </a:rPr>
                        </m:ctrlPr>
                      </m:dPr>
                      <m:e>
                        <m:f>
                          <m:fPr>
                            <m:ctrlPr>
                              <a:rPr lang="en-US" b="0" i="1" smtClean="0">
                                <a:latin typeface="Cambria Math" panose="02040503050406030204" pitchFamily="18" charset="0"/>
                                <a:ea typeface="Cambria Math"/>
                              </a:rPr>
                            </m:ctrlPr>
                          </m:fPr>
                          <m:num>
                            <m:r>
                              <a:rPr lang="en-US" b="0" i="1" smtClean="0">
                                <a:latin typeface="Cambria Math"/>
                                <a:ea typeface="Cambria Math"/>
                              </a:rPr>
                              <m:t>𝜃</m:t>
                            </m:r>
                          </m:num>
                          <m:den>
                            <m:r>
                              <a:rPr lang="en-US" b="0" i="1" smtClean="0">
                                <a:latin typeface="Cambria Math"/>
                                <a:ea typeface="Cambria Math"/>
                              </a:rPr>
                              <m:t>2</m:t>
                            </m:r>
                          </m:den>
                        </m:f>
                      </m:e>
                    </m:d>
                    <m:r>
                      <a:rPr lang="en-US" b="0" i="1" smtClean="0">
                        <a:latin typeface="Cambria Math"/>
                        <a:ea typeface="Cambria Math"/>
                      </a:rPr>
                      <m:t>=</m:t>
                    </m:r>
                    <m:f>
                      <m:fPr>
                        <m:ctrlPr>
                          <a:rPr lang="en-US" b="0" i="1" smtClean="0">
                            <a:latin typeface="Cambria Math" panose="02040503050406030204" pitchFamily="18" charset="0"/>
                            <a:ea typeface="Cambria Math"/>
                          </a:rPr>
                        </m:ctrlPr>
                      </m:fPr>
                      <m:num>
                        <m:r>
                          <a:rPr lang="en-US" b="0" i="1" smtClean="0">
                            <a:latin typeface="Cambria Math"/>
                            <a:ea typeface="Cambria Math"/>
                          </a:rPr>
                          <m:t>4</m:t>
                        </m:r>
                        <m:r>
                          <a:rPr lang="en-US" b="0" i="1" smtClean="0">
                            <a:latin typeface="Cambria Math"/>
                            <a:ea typeface="Cambria Math"/>
                          </a:rPr>
                          <m:t>𝜋</m:t>
                        </m:r>
                      </m:num>
                      <m:den>
                        <m:r>
                          <a:rPr lang="en-US" b="0" i="1" smtClean="0">
                            <a:latin typeface="Cambria Math"/>
                            <a:ea typeface="Cambria Math"/>
                          </a:rPr>
                          <m:t>𝜆</m:t>
                        </m:r>
                      </m:den>
                    </m:f>
                    <m:r>
                      <a:rPr lang="en-US" b="0" i="1" smtClean="0">
                        <a:latin typeface="Cambria Math"/>
                      </a:rPr>
                      <m:t>𝑠𝑖𝑛</m:t>
                    </m:r>
                    <m:d>
                      <m:dPr>
                        <m:ctrlPr>
                          <a:rPr lang="en-US" b="0" i="1" smtClean="0">
                            <a:latin typeface="Cambria Math" panose="02040503050406030204" pitchFamily="18" charset="0"/>
                          </a:rPr>
                        </m:ctrlPr>
                      </m:dPr>
                      <m:e>
                        <m:f>
                          <m:fPr>
                            <m:ctrlPr>
                              <a:rPr lang="en-US" b="0" i="1" smtClean="0">
                                <a:latin typeface="Cambria Math" panose="02040503050406030204" pitchFamily="18" charset="0"/>
                                <a:ea typeface="Cambria Math"/>
                              </a:rPr>
                            </m:ctrlPr>
                          </m:fPr>
                          <m:num>
                            <m:r>
                              <a:rPr lang="en-US" b="0" i="1" smtClean="0">
                                <a:latin typeface="Cambria Math"/>
                                <a:ea typeface="Cambria Math"/>
                              </a:rPr>
                              <m:t>𝜃</m:t>
                            </m:r>
                          </m:num>
                          <m:den>
                            <m:r>
                              <a:rPr lang="en-US" b="0" i="1" smtClean="0">
                                <a:latin typeface="Cambria Math"/>
                                <a:ea typeface="Cambria Math"/>
                              </a:rPr>
                              <m:t>2</m:t>
                            </m:r>
                          </m:den>
                        </m:f>
                      </m:e>
                    </m:d>
                  </m:oMath>
                </a14:m>
                <a:r>
                  <a:rPr lang="en-US" dirty="0" smtClean="0"/>
                  <a:t>.</a:t>
                </a:r>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389512" y="5876969"/>
                <a:ext cx="2909707" cy="806118"/>
              </a:xfrm>
              <a:prstGeom prst="rect">
                <a:avLst/>
              </a:prstGeom>
              <a:blipFill rotWithShape="0">
                <a:blip r:embed="rId10"/>
                <a:stretch>
                  <a:fillRect l="-1887" t="-3788" r="-839" b="-3030"/>
                </a:stretch>
              </a:blipFill>
            </p:spPr>
            <p:txBody>
              <a:bodyPr/>
              <a:lstStyle/>
              <a:p>
                <a:r>
                  <a:rPr lang="en-US">
                    <a:noFill/>
                  </a:rPr>
                  <a:t> </a:t>
                </a:r>
              </a:p>
            </p:txBody>
          </p:sp>
        </mc:Fallback>
      </mc:AlternateContent>
      <p:sp>
        <p:nvSpPr>
          <p:cNvPr id="64" name="Rectangle 63"/>
          <p:cNvSpPr/>
          <p:nvPr/>
        </p:nvSpPr>
        <p:spPr>
          <a:xfrm>
            <a:off x="2514600" y="855056"/>
            <a:ext cx="3942169" cy="369332"/>
          </a:xfrm>
          <a:prstGeom prst="rect">
            <a:avLst/>
          </a:prstGeom>
        </p:spPr>
        <p:txBody>
          <a:bodyPr wrap="none">
            <a:spAutoFit/>
          </a:bodyPr>
          <a:lstStyle/>
          <a:p>
            <a:r>
              <a:rPr lang="en-US" altLang="en-US" dirty="0"/>
              <a:t>A typical scattering experiment setup</a:t>
            </a:r>
            <a:endParaRPr lang="en-US" dirty="0"/>
          </a:p>
        </p:txBody>
      </p:sp>
    </p:spTree>
    <p:extLst>
      <p:ext uri="{BB962C8B-B14F-4D97-AF65-F5344CB8AC3E}">
        <p14:creationId xmlns:p14="http://schemas.microsoft.com/office/powerpoint/2010/main" val="178020961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6" descr="NCN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716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descr="ChELogo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0"/>
            <a:ext cx="198120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4" name="Rectangle 3"/>
          <p:cNvSpPr>
            <a:spLocks noChangeArrowheads="1"/>
          </p:cNvSpPr>
          <p:nvPr/>
        </p:nvSpPr>
        <p:spPr bwMode="auto">
          <a:xfrm>
            <a:off x="457200" y="44450"/>
            <a:ext cx="8229600" cy="5095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zh-TW" sz="2400" dirty="0" smtClean="0">
                <a:solidFill>
                  <a:schemeClr val="tx2"/>
                </a:solidFill>
                <a:latin typeface="Times New Roman" panose="02020603050405020304" pitchFamily="18" charset="0"/>
                <a:ea typeface="新細明體" pitchFamily="18" charset="-120"/>
                <a:cs typeface="Times New Roman" panose="02020603050405020304" pitchFamily="18" charset="0"/>
              </a:rPr>
              <a:t>Other interaction models</a:t>
            </a:r>
            <a:r>
              <a:rPr lang="en-US" altLang="zh-TW" sz="2400" dirty="0">
                <a:solidFill>
                  <a:schemeClr val="tx2"/>
                </a:solidFill>
                <a:latin typeface="Times New Roman" panose="02020603050405020304" pitchFamily="18" charset="0"/>
                <a:ea typeface="新細明體" pitchFamily="18" charset="-120"/>
                <a:cs typeface="Times New Roman" panose="02020603050405020304" pitchFamily="18" charset="0"/>
              </a:rPr>
              <a:t/>
            </a:r>
            <a:br>
              <a:rPr lang="en-US" altLang="zh-TW" sz="2400" dirty="0">
                <a:solidFill>
                  <a:schemeClr val="tx2"/>
                </a:solidFill>
                <a:latin typeface="Times New Roman" panose="02020603050405020304" pitchFamily="18" charset="0"/>
                <a:ea typeface="新細明體" pitchFamily="18" charset="-120"/>
                <a:cs typeface="Times New Roman" panose="02020603050405020304" pitchFamily="18" charset="0"/>
              </a:rPr>
            </a:br>
            <a:r>
              <a:rPr lang="en-US" altLang="zh-TW" sz="2400" dirty="0">
                <a:solidFill>
                  <a:schemeClr val="accent2"/>
                </a:solidFill>
                <a:latin typeface="Times New Roman" panose="02020603050405020304" pitchFamily="18" charset="0"/>
                <a:ea typeface="新細明體" pitchFamily="18" charset="-120"/>
                <a:cs typeface="Times New Roman" panose="02020603050405020304" pitchFamily="18" charset="0"/>
              </a:rPr>
              <a:t>Two Yukawa Hard-Core Potential</a:t>
            </a:r>
          </a:p>
        </p:txBody>
      </p:sp>
      <p:sp>
        <p:nvSpPr>
          <p:cNvPr id="33795" name="Line 4"/>
          <p:cNvSpPr>
            <a:spLocks noChangeShapeType="1"/>
          </p:cNvSpPr>
          <p:nvPr/>
        </p:nvSpPr>
        <p:spPr bwMode="auto">
          <a:xfrm>
            <a:off x="250825" y="620713"/>
            <a:ext cx="8642350"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796" name="Text Box 5"/>
          <p:cNvSpPr txBox="1">
            <a:spLocks noChangeArrowheads="1"/>
          </p:cNvSpPr>
          <p:nvPr/>
        </p:nvSpPr>
        <p:spPr bwMode="auto">
          <a:xfrm>
            <a:off x="1250950" y="838200"/>
            <a:ext cx="7054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a:t>Y. Liu, W. R. Chen, S. H. Chen, J. Chem. Phys. </a:t>
            </a:r>
            <a:r>
              <a:rPr lang="en-US" altLang="en-US" sz="1800" b="1"/>
              <a:t>122</a:t>
            </a:r>
            <a:r>
              <a:rPr lang="en-US" altLang="en-US" sz="1800"/>
              <a:t>, 044507 (2005)</a:t>
            </a:r>
          </a:p>
        </p:txBody>
      </p:sp>
      <p:pic>
        <p:nvPicPr>
          <p:cNvPr id="33797" name="Picture 13" descr="pot_slid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3375" y="1219200"/>
            <a:ext cx="3781425" cy="283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1333500"/>
            <a:ext cx="4724400" cy="88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9" name="Text Box 15"/>
          <p:cNvSpPr txBox="1">
            <a:spLocks noChangeArrowheads="1"/>
          </p:cNvSpPr>
          <p:nvPr/>
        </p:nvSpPr>
        <p:spPr bwMode="auto">
          <a:xfrm>
            <a:off x="3870325" y="2398713"/>
            <a:ext cx="5073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a:t>It is useful for system with complicated potential.</a:t>
            </a:r>
          </a:p>
        </p:txBody>
      </p:sp>
      <p:sp>
        <p:nvSpPr>
          <p:cNvPr id="33800" name="Text Box 16"/>
          <p:cNvSpPr txBox="1">
            <a:spLocks noChangeArrowheads="1"/>
          </p:cNvSpPr>
          <p:nvPr/>
        </p:nvSpPr>
        <p:spPr bwMode="auto">
          <a:xfrm>
            <a:off x="3841750" y="2909888"/>
            <a:ext cx="48831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eaLnBrk="0" fontAlgn="base" hangingPunct="0">
              <a:spcBef>
                <a:spcPct val="0"/>
              </a:spcBef>
              <a:spcAft>
                <a:spcPct val="0"/>
              </a:spcAft>
              <a:defRPr>
                <a:solidFill>
                  <a:schemeClr val="tx1"/>
                </a:solidFill>
                <a:latin typeface="Arial" charset="0"/>
              </a:defRPr>
            </a:lvl6pPr>
            <a:lvl7pPr marL="3086100" indent="-342900" eaLnBrk="0" fontAlgn="base" hangingPunct="0">
              <a:spcBef>
                <a:spcPct val="0"/>
              </a:spcBef>
              <a:spcAft>
                <a:spcPct val="0"/>
              </a:spcAft>
              <a:defRPr>
                <a:solidFill>
                  <a:schemeClr val="tx1"/>
                </a:solidFill>
                <a:latin typeface="Arial" charset="0"/>
              </a:defRPr>
            </a:lvl7pPr>
            <a:lvl8pPr marL="3543300" indent="-342900" eaLnBrk="0" fontAlgn="base" hangingPunct="0">
              <a:spcBef>
                <a:spcPct val="0"/>
              </a:spcBef>
              <a:spcAft>
                <a:spcPct val="0"/>
              </a:spcAft>
              <a:defRPr>
                <a:solidFill>
                  <a:schemeClr val="tx1"/>
                </a:solidFill>
                <a:latin typeface="Arial" charset="0"/>
              </a:defRPr>
            </a:lvl8pPr>
            <a:lvl9pPr marL="4000500" indent="-342900" eaLnBrk="0" fontAlgn="base" hangingPunct="0">
              <a:spcBef>
                <a:spcPct val="0"/>
              </a:spcBef>
              <a:spcAft>
                <a:spcPct val="0"/>
              </a:spcAft>
              <a:defRPr>
                <a:solidFill>
                  <a:schemeClr val="tx1"/>
                </a:solidFill>
                <a:latin typeface="Arial" charset="0"/>
              </a:defRPr>
            </a:lvl9pPr>
          </a:lstStyle>
          <a:p>
            <a:r>
              <a:rPr lang="en-US" altLang="en-US"/>
              <a:t>1. Charge colloidal particles with a short-range</a:t>
            </a:r>
          </a:p>
          <a:p>
            <a:r>
              <a:rPr lang="en-US" altLang="en-US"/>
              <a:t> 	attraction.</a:t>
            </a:r>
          </a:p>
          <a:p>
            <a:r>
              <a:rPr lang="en-US" altLang="en-US"/>
              <a:t>2. Charge colloidal particles with a soft-core.</a:t>
            </a:r>
          </a:p>
          <a:p>
            <a:r>
              <a:rPr lang="en-US" altLang="en-US"/>
              <a:t>3. Simulate the Lennard-Jones potential.</a:t>
            </a:r>
          </a:p>
        </p:txBody>
      </p:sp>
      <p:pic>
        <p:nvPicPr>
          <p:cNvPr id="33801" name="Picture 17" descr="snap_slide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30775" y="4191000"/>
            <a:ext cx="2384425"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2" name="Picture 18" descr="SQ_slide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4800" y="3998913"/>
            <a:ext cx="3810000" cy="285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3" name="Text Box 19"/>
          <p:cNvSpPr txBox="1">
            <a:spLocks noChangeArrowheads="1"/>
          </p:cNvSpPr>
          <p:nvPr/>
        </p:nvSpPr>
        <p:spPr bwMode="auto">
          <a:xfrm>
            <a:off x="914400" y="5957888"/>
            <a:ext cx="1828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zh-CN" sz="1800">
                <a:solidFill>
                  <a:srgbClr val="0000FF"/>
                </a:solidFill>
                <a:ea typeface="SimSun" pitchFamily="2" charset="-122"/>
              </a:rPr>
              <a:t>structure factor</a:t>
            </a:r>
          </a:p>
        </p:txBody>
      </p:sp>
      <p:sp>
        <p:nvSpPr>
          <p:cNvPr id="33804" name="Text Box 21"/>
          <p:cNvSpPr txBox="1">
            <a:spLocks noChangeArrowheads="1"/>
          </p:cNvSpPr>
          <p:nvPr/>
        </p:nvSpPr>
        <p:spPr bwMode="auto">
          <a:xfrm>
            <a:off x="4114800" y="6553200"/>
            <a:ext cx="6400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r>
              <a:rPr lang="en-US" altLang="en-US" sz="1400" dirty="0" err="1">
                <a:latin typeface="Times New Roman" pitchFamily="18" charset="0"/>
              </a:rPr>
              <a:t>M.Broccio</a:t>
            </a:r>
            <a:r>
              <a:rPr lang="en-US" altLang="en-US" sz="1400" dirty="0">
                <a:latin typeface="Times New Roman" pitchFamily="18" charset="0"/>
              </a:rPr>
              <a:t>, </a:t>
            </a:r>
            <a:r>
              <a:rPr lang="en-US" altLang="en-US" sz="1400" dirty="0" err="1">
                <a:latin typeface="Times New Roman" pitchFamily="18" charset="0"/>
              </a:rPr>
              <a:t>D.Costa</a:t>
            </a:r>
            <a:r>
              <a:rPr lang="en-US" altLang="en-US" sz="1400" dirty="0">
                <a:latin typeface="Times New Roman" pitchFamily="18" charset="0"/>
              </a:rPr>
              <a:t>, </a:t>
            </a:r>
            <a:r>
              <a:rPr lang="en-US" altLang="en-US" sz="1400" dirty="0" err="1">
                <a:latin typeface="Times New Roman" pitchFamily="18" charset="0"/>
              </a:rPr>
              <a:t>Y.Liu</a:t>
            </a:r>
            <a:r>
              <a:rPr lang="en-US" altLang="en-US" sz="1400" dirty="0">
                <a:latin typeface="Times New Roman" pitchFamily="18" charset="0"/>
              </a:rPr>
              <a:t>, S.H. Chen, JCP 124, 084501 (2006)</a:t>
            </a:r>
          </a:p>
        </p:txBody>
      </p:sp>
    </p:spTree>
    <p:extLst>
      <p:ext uri="{BB962C8B-B14F-4D97-AF65-F5344CB8AC3E}">
        <p14:creationId xmlns:p14="http://schemas.microsoft.com/office/powerpoint/2010/main" val="68669472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6" descr="NCN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716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descr="ChELogo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0"/>
            <a:ext cx="198120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48"/>
          <p:cNvSpPr>
            <a:spLocks noChangeShapeType="1"/>
          </p:cNvSpPr>
          <p:nvPr/>
        </p:nvSpPr>
        <p:spPr bwMode="auto">
          <a:xfrm>
            <a:off x="250825" y="914400"/>
            <a:ext cx="8642350"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46" name="Rectangle 2"/>
          <p:cNvSpPr>
            <a:spLocks noChangeArrowheads="1"/>
          </p:cNvSpPr>
          <p:nvPr/>
        </p:nvSpPr>
        <p:spPr bwMode="auto">
          <a:xfrm>
            <a:off x="457200" y="176212"/>
            <a:ext cx="8229600" cy="5095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None/>
            </a:pPr>
            <a:r>
              <a:rPr lang="en-US" altLang="zh-TW" sz="2400" dirty="0" smtClean="0">
                <a:solidFill>
                  <a:schemeClr val="tx2"/>
                </a:solidFill>
                <a:latin typeface="Times New Roman" panose="02020603050405020304" pitchFamily="18" charset="0"/>
                <a:ea typeface="新細明體" pitchFamily="18" charset="-120"/>
                <a:cs typeface="Times New Roman" panose="02020603050405020304" pitchFamily="18" charset="0"/>
              </a:rPr>
              <a:t>Effect of </a:t>
            </a:r>
            <a:r>
              <a:rPr lang="en-US" altLang="en-US" sz="2400" dirty="0" smtClean="0">
                <a:latin typeface="Times New Roman" panose="02020603050405020304" pitchFamily="18" charset="0"/>
                <a:cs typeface="Times New Roman" panose="02020603050405020304" pitchFamily="18" charset="0"/>
              </a:rPr>
              <a:t>polydispersity and anisotropic shape</a:t>
            </a:r>
            <a:endParaRPr lang="en-US" altLang="en-US" sz="2400" dirty="0">
              <a:latin typeface="Times New Roman" panose="02020603050405020304" pitchFamily="18" charset="0"/>
              <a:cs typeface="Times New Roman" panose="02020603050405020304" pitchFamily="18" charset="0"/>
            </a:endParaRPr>
          </a:p>
          <a:p>
            <a:pPr algn="ctr" eaLnBrk="1" hangingPunct="1">
              <a:spcBef>
                <a:spcPct val="0"/>
              </a:spcBef>
              <a:buFontTx/>
              <a:buNone/>
            </a:pPr>
            <a:r>
              <a:rPr lang="el-GR" altLang="zh-TW" sz="2400" dirty="0" smtClean="0">
                <a:solidFill>
                  <a:schemeClr val="tx2"/>
                </a:solidFill>
                <a:latin typeface="Times New Roman" panose="02020603050405020304" pitchFamily="18" charset="0"/>
                <a:ea typeface="新細明體" pitchFamily="18" charset="-120"/>
                <a:cs typeface="Times New Roman" panose="02020603050405020304" pitchFamily="18" charset="0"/>
              </a:rPr>
              <a:t>β</a:t>
            </a:r>
            <a:r>
              <a:rPr lang="en-US" altLang="zh-TW" sz="2400" dirty="0">
                <a:solidFill>
                  <a:schemeClr val="tx2"/>
                </a:solidFill>
                <a:latin typeface="Times New Roman" panose="02020603050405020304" pitchFamily="18" charset="0"/>
                <a:ea typeface="新細明體" pitchFamily="18" charset="-120"/>
                <a:cs typeface="Times New Roman" panose="02020603050405020304" pitchFamily="18" charset="0"/>
              </a:rPr>
              <a:t>-approximation </a:t>
            </a:r>
            <a:endParaRPr lang="en-US" altLang="zh-TW" sz="2400" dirty="0">
              <a:solidFill>
                <a:schemeClr val="accent2"/>
              </a:solidFill>
              <a:latin typeface="Times New Roman" panose="02020603050405020304" pitchFamily="18" charset="0"/>
              <a:ea typeface="新細明體" pitchFamily="18" charset="-120"/>
              <a:cs typeface="Times New Roman" panose="02020603050405020304" pitchFamily="18" charset="0"/>
            </a:endParaRPr>
          </a:p>
        </p:txBody>
      </p:sp>
      <p:sp>
        <p:nvSpPr>
          <p:cNvPr id="57348" name="Text Box 4"/>
          <p:cNvSpPr txBox="1">
            <a:spLocks noChangeArrowheads="1"/>
          </p:cNvSpPr>
          <p:nvPr/>
        </p:nvSpPr>
        <p:spPr bwMode="auto">
          <a:xfrm>
            <a:off x="2819400" y="914400"/>
            <a:ext cx="3235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a:t>I(Q) = A </a:t>
            </a:r>
            <a:r>
              <a:rPr lang="en-US" altLang="en-US" sz="2400">
                <a:cs typeface="Arial" charset="0"/>
              </a:rPr>
              <a:t>× P(Q) </a:t>
            </a:r>
            <a:r>
              <a:rPr lang="en-US" altLang="en-US" sz="2400"/>
              <a:t>× S(Q)</a:t>
            </a:r>
          </a:p>
        </p:txBody>
      </p:sp>
      <p:sp>
        <p:nvSpPr>
          <p:cNvPr id="57349" name="Text Box 5"/>
          <p:cNvSpPr txBox="1">
            <a:spLocks noChangeArrowheads="1"/>
          </p:cNvSpPr>
          <p:nvPr/>
        </p:nvSpPr>
        <p:spPr bwMode="auto">
          <a:xfrm>
            <a:off x="762000" y="1752600"/>
            <a:ext cx="78200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pPr>
            <a:r>
              <a:rPr lang="en-US" altLang="en-US" sz="1800" dirty="0"/>
              <a:t> Decoupling approximation: </a:t>
            </a:r>
            <a:r>
              <a:rPr lang="en-US" altLang="en-US" sz="1800" dirty="0">
                <a:solidFill>
                  <a:srgbClr val="FF0000"/>
                </a:solidFill>
              </a:rPr>
              <a:t>one component system with spherical particles</a:t>
            </a:r>
            <a:endParaRPr lang="en-US" altLang="en-US" sz="1800" dirty="0"/>
          </a:p>
        </p:txBody>
      </p:sp>
      <p:sp>
        <p:nvSpPr>
          <p:cNvPr id="57350" name="Rectangle 6"/>
          <p:cNvSpPr>
            <a:spLocks noChangeArrowheads="1"/>
          </p:cNvSpPr>
          <p:nvPr/>
        </p:nvSpPr>
        <p:spPr bwMode="auto">
          <a:xfrm>
            <a:off x="762000" y="2209800"/>
            <a:ext cx="7391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pPr>
            <a:r>
              <a:rPr lang="en-US" altLang="en-US" sz="1800"/>
              <a:t> Given the know information of inter-particle potential, S(Q) can be   </a:t>
            </a:r>
          </a:p>
          <a:p>
            <a:pPr>
              <a:spcBef>
                <a:spcPct val="0"/>
              </a:spcBef>
              <a:buFontTx/>
              <a:buNone/>
            </a:pPr>
            <a:r>
              <a:rPr lang="en-US" altLang="en-US" sz="1800"/>
              <a:t>  obtained by solving OZ equation: </a:t>
            </a:r>
            <a:r>
              <a:rPr lang="en-US" altLang="en-US" sz="1800">
                <a:solidFill>
                  <a:srgbClr val="FF0000"/>
                </a:solidFill>
              </a:rPr>
              <a:t>isotropic interaction</a:t>
            </a:r>
          </a:p>
        </p:txBody>
      </p:sp>
      <p:sp>
        <p:nvSpPr>
          <p:cNvPr id="14" name="Text Box 11"/>
          <p:cNvSpPr txBox="1">
            <a:spLocks noChangeArrowheads="1"/>
          </p:cNvSpPr>
          <p:nvPr/>
        </p:nvSpPr>
        <p:spPr bwMode="auto">
          <a:xfrm>
            <a:off x="2209800" y="6521450"/>
            <a:ext cx="45005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kumimoji="1" lang="en-US" altLang="en-US" sz="1600">
                <a:ea typeface="新細明體" pitchFamily="18" charset="-120"/>
              </a:rPr>
              <a:t>S.-H. Chen </a:t>
            </a:r>
            <a:r>
              <a:rPr kumimoji="1" lang="en-US" altLang="en-US" sz="1600" i="1">
                <a:ea typeface="新細明體" pitchFamily="18" charset="-120"/>
              </a:rPr>
              <a:t>Ann. Rev. Phy. Chem.</a:t>
            </a:r>
            <a:r>
              <a:rPr kumimoji="1" lang="en-US" altLang="en-US" sz="1600">
                <a:ea typeface="新細明體" pitchFamily="18" charset="-120"/>
              </a:rPr>
              <a:t> </a:t>
            </a:r>
            <a:r>
              <a:rPr kumimoji="1" lang="en-US" altLang="en-US" sz="1600" b="1">
                <a:ea typeface="新細明體" pitchFamily="18" charset="-120"/>
              </a:rPr>
              <a:t>37</a:t>
            </a:r>
            <a:r>
              <a:rPr kumimoji="1" lang="en-US" altLang="en-US" sz="1600">
                <a:ea typeface="新細明體" pitchFamily="18" charset="-120"/>
              </a:rPr>
              <a:t> 351 1986 </a:t>
            </a:r>
          </a:p>
        </p:txBody>
      </p:sp>
      <p:pic>
        <p:nvPicPr>
          <p:cNvPr id="15"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3449638"/>
            <a:ext cx="4168775" cy="925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4592638"/>
            <a:ext cx="3951288" cy="544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5354638"/>
            <a:ext cx="2992438" cy="620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7"/>
          <p:cNvSpPr>
            <a:spLocks noChangeArrowheads="1"/>
          </p:cNvSpPr>
          <p:nvPr/>
        </p:nvSpPr>
        <p:spPr bwMode="auto">
          <a:xfrm>
            <a:off x="3453945" y="2915852"/>
            <a:ext cx="2570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l-GR" altLang="zh-TW" sz="2400" b="1" dirty="0">
                <a:solidFill>
                  <a:schemeClr val="tx2"/>
                </a:solidFill>
              </a:rPr>
              <a:t>β</a:t>
            </a:r>
            <a:r>
              <a:rPr lang="en-US" altLang="zh-TW" sz="2400" b="1" dirty="0">
                <a:solidFill>
                  <a:schemeClr val="tx2"/>
                </a:solidFill>
                <a:ea typeface="新細明體" pitchFamily="18" charset="-120"/>
              </a:rPr>
              <a:t>-approximation</a:t>
            </a:r>
            <a:endParaRPr lang="en-US" altLang="en-US" sz="2400" b="1" dirty="0">
              <a:solidFill>
                <a:schemeClr val="tx2"/>
              </a:solidFill>
            </a:endParaRPr>
          </a:p>
        </p:txBody>
      </p:sp>
      <p:grpSp>
        <p:nvGrpSpPr>
          <p:cNvPr id="19" name="Group 20"/>
          <p:cNvGrpSpPr>
            <a:grpSpLocks/>
          </p:cNvGrpSpPr>
          <p:nvPr/>
        </p:nvGrpSpPr>
        <p:grpSpPr bwMode="auto">
          <a:xfrm>
            <a:off x="2057400" y="5899150"/>
            <a:ext cx="6826250" cy="501650"/>
            <a:chOff x="1296" y="3456"/>
            <a:chExt cx="4300" cy="316"/>
          </a:xfrm>
        </p:grpSpPr>
        <p:pic>
          <p:nvPicPr>
            <p:cNvPr id="20" name="Picture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6" y="3456"/>
              <a:ext cx="432" cy="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 Box 19"/>
            <p:cNvSpPr txBox="1">
              <a:spLocks noChangeArrowheads="1"/>
            </p:cNvSpPr>
            <p:nvPr/>
          </p:nvSpPr>
          <p:spPr bwMode="auto">
            <a:xfrm>
              <a:off x="1728" y="3513"/>
              <a:ext cx="386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dirty="0">
                  <a:solidFill>
                    <a:srgbClr val="FF0000"/>
                  </a:solidFill>
                </a:rPr>
                <a:t>can be approximated with one component structure factor. </a:t>
              </a:r>
            </a:p>
          </p:txBody>
        </p:sp>
      </p:grpSp>
      <p:sp>
        <p:nvSpPr>
          <p:cNvPr id="22" name="Text Box 12"/>
          <p:cNvSpPr txBox="1">
            <a:spLocks noChangeArrowheads="1"/>
          </p:cNvSpPr>
          <p:nvPr/>
        </p:nvSpPr>
        <p:spPr bwMode="auto">
          <a:xfrm>
            <a:off x="1690506" y="3718311"/>
            <a:ext cx="969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dirty="0"/>
              <a:t>I(Q) =</a:t>
            </a:r>
          </a:p>
        </p:txBody>
      </p:sp>
    </p:spTree>
    <p:extLst>
      <p:ext uri="{BB962C8B-B14F-4D97-AF65-F5344CB8AC3E}">
        <p14:creationId xmlns:p14="http://schemas.microsoft.com/office/powerpoint/2010/main" val="328746255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76200"/>
            <a:ext cx="8229600" cy="1143000"/>
          </a:xfrm>
        </p:spPr>
        <p:txBody>
          <a:bodyPr/>
          <a:lstStyle/>
          <a:p>
            <a:pPr eaLnBrk="1" hangingPunct="1"/>
            <a:r>
              <a:rPr lang="en-US" altLang="en-US" sz="2400" dirty="0" smtClean="0">
                <a:solidFill>
                  <a:srgbClr val="3333FF"/>
                </a:solidFill>
                <a:latin typeface="Times New Roman" pitchFamily="18" charset="0"/>
              </a:rPr>
              <a:t>Outline</a:t>
            </a:r>
          </a:p>
        </p:txBody>
      </p:sp>
      <p:sp>
        <p:nvSpPr>
          <p:cNvPr id="3075" name="Rectangle 3"/>
          <p:cNvSpPr>
            <a:spLocks noGrp="1" noChangeArrowheads="1"/>
          </p:cNvSpPr>
          <p:nvPr>
            <p:ph type="body" idx="1"/>
          </p:nvPr>
        </p:nvSpPr>
        <p:spPr>
          <a:xfrm>
            <a:off x="457200" y="1371600"/>
            <a:ext cx="8229600" cy="4525963"/>
          </a:xfrm>
        </p:spPr>
        <p:txBody>
          <a:bodyPr/>
          <a:lstStyle/>
          <a:p>
            <a:pPr marL="609600" indent="-609600" eaLnBrk="1" hangingPunct="1">
              <a:lnSpc>
                <a:spcPct val="90000"/>
              </a:lnSpc>
              <a:buFontTx/>
              <a:buAutoNum type="arabicPeriod"/>
            </a:pPr>
            <a:r>
              <a:rPr lang="en-US" altLang="en-US" sz="1800" dirty="0" smtClean="0">
                <a:solidFill>
                  <a:schemeClr val="accent1"/>
                </a:solidFill>
                <a:latin typeface="Times New Roman" panose="02020603050405020304" pitchFamily="18" charset="0"/>
                <a:cs typeface="Times New Roman" panose="02020603050405020304" pitchFamily="18" charset="0"/>
              </a:rPr>
              <a:t>Basic concepts for SANS</a:t>
            </a:r>
          </a:p>
          <a:p>
            <a:pPr marL="609600" indent="-609600" eaLnBrk="1" hangingPunct="1">
              <a:lnSpc>
                <a:spcPct val="90000"/>
              </a:lnSpc>
              <a:buFontTx/>
              <a:buAutoNum type="arabicPeriod"/>
            </a:pPr>
            <a:endParaRPr lang="en-US" altLang="en-US" sz="1800" dirty="0" smtClean="0">
              <a:solidFill>
                <a:schemeClr val="accent1"/>
              </a:solidFill>
              <a:latin typeface="Times New Roman" panose="02020603050405020304" pitchFamily="18" charset="0"/>
              <a:cs typeface="Times New Roman" panose="02020603050405020304" pitchFamily="18" charset="0"/>
            </a:endParaRPr>
          </a:p>
          <a:p>
            <a:pPr marL="609600" indent="-609600" eaLnBrk="1" hangingPunct="1">
              <a:lnSpc>
                <a:spcPct val="90000"/>
              </a:lnSpc>
              <a:buFontTx/>
              <a:buAutoNum type="arabicPeriod"/>
            </a:pPr>
            <a:r>
              <a:rPr lang="en-US" altLang="en-US" sz="1800" dirty="0" smtClean="0">
                <a:solidFill>
                  <a:schemeClr val="accent1"/>
                </a:solidFill>
                <a:latin typeface="Times New Roman" panose="02020603050405020304" pitchFamily="18" charset="0"/>
                <a:cs typeface="Times New Roman" panose="02020603050405020304" pitchFamily="18" charset="0"/>
              </a:rPr>
              <a:t>General thoughts (or rules?) for the SANS data analysis</a:t>
            </a:r>
          </a:p>
          <a:p>
            <a:pPr marL="609600" indent="-609600" eaLnBrk="1" hangingPunct="1">
              <a:lnSpc>
                <a:spcPct val="90000"/>
              </a:lnSpc>
              <a:buFontTx/>
              <a:buAutoNum type="arabicPeriod"/>
            </a:pPr>
            <a:endParaRPr lang="en-US" altLang="en-US" sz="1800" dirty="0" smtClean="0">
              <a:solidFill>
                <a:schemeClr val="accent1"/>
              </a:solidFill>
              <a:latin typeface="Times New Roman" panose="02020603050405020304" pitchFamily="18" charset="0"/>
              <a:cs typeface="Times New Roman" panose="02020603050405020304" pitchFamily="18" charset="0"/>
            </a:endParaRPr>
          </a:p>
          <a:p>
            <a:pPr marL="609600" indent="-609600" eaLnBrk="1" hangingPunct="1">
              <a:lnSpc>
                <a:spcPct val="90000"/>
              </a:lnSpc>
              <a:buFontTx/>
              <a:buAutoNum type="arabicPeriod"/>
            </a:pPr>
            <a:r>
              <a:rPr lang="en-US" altLang="en-US" sz="1800" dirty="0" smtClean="0">
                <a:solidFill>
                  <a:schemeClr val="accent1"/>
                </a:solidFill>
                <a:latin typeface="Times New Roman" panose="02020603050405020304" pitchFamily="18" charset="0"/>
                <a:cs typeface="Times New Roman" panose="02020603050405020304" pitchFamily="18" charset="0"/>
              </a:rPr>
              <a:t>1D analysis: Shape independent analysis</a:t>
            </a:r>
          </a:p>
          <a:p>
            <a:pPr marL="609600" indent="-609600" eaLnBrk="1" hangingPunct="1">
              <a:lnSpc>
                <a:spcPct val="90000"/>
              </a:lnSpc>
              <a:buFontTx/>
              <a:buAutoNum type="arabicPeriod"/>
            </a:pPr>
            <a:endParaRPr lang="en-US" altLang="en-US" sz="1800" dirty="0" smtClean="0">
              <a:solidFill>
                <a:schemeClr val="accent1"/>
              </a:solidFill>
              <a:latin typeface="Times New Roman" panose="02020603050405020304" pitchFamily="18" charset="0"/>
              <a:cs typeface="Times New Roman" panose="02020603050405020304" pitchFamily="18" charset="0"/>
            </a:endParaRPr>
          </a:p>
          <a:p>
            <a:pPr marL="609600" indent="-609600" eaLnBrk="1" hangingPunct="1">
              <a:lnSpc>
                <a:spcPct val="90000"/>
              </a:lnSpc>
              <a:buFontTx/>
              <a:buAutoNum type="arabicPeriod"/>
            </a:pPr>
            <a:r>
              <a:rPr lang="en-US" altLang="en-US" sz="1800" dirty="0">
                <a:solidFill>
                  <a:schemeClr val="accent1"/>
                </a:solidFill>
                <a:latin typeface="Times New Roman" panose="02020603050405020304" pitchFamily="18" charset="0"/>
                <a:cs typeface="Times New Roman" panose="02020603050405020304" pitchFamily="18" charset="0"/>
              </a:rPr>
              <a:t>1D analysis: Shape </a:t>
            </a:r>
            <a:r>
              <a:rPr lang="en-US" altLang="en-US" sz="1800" dirty="0" smtClean="0">
                <a:solidFill>
                  <a:schemeClr val="accent1"/>
                </a:solidFill>
                <a:latin typeface="Times New Roman" panose="02020603050405020304" pitchFamily="18" charset="0"/>
                <a:cs typeface="Times New Roman" panose="02020603050405020304" pitchFamily="18" charset="0"/>
              </a:rPr>
              <a:t>dependent analysis (Form factor: P(Q)</a:t>
            </a:r>
          </a:p>
          <a:p>
            <a:pPr marL="609600" indent="-609600" eaLnBrk="1" hangingPunct="1">
              <a:lnSpc>
                <a:spcPct val="90000"/>
              </a:lnSpc>
              <a:buFontTx/>
              <a:buAutoNum type="arabicPeriod"/>
            </a:pPr>
            <a:endParaRPr lang="en-US" altLang="en-US" sz="1800" dirty="0" smtClean="0">
              <a:solidFill>
                <a:schemeClr val="accent1"/>
              </a:solidFill>
              <a:latin typeface="Times New Roman" panose="02020603050405020304" pitchFamily="18" charset="0"/>
              <a:cs typeface="Times New Roman" panose="02020603050405020304" pitchFamily="18" charset="0"/>
            </a:endParaRPr>
          </a:p>
          <a:p>
            <a:pPr marL="609600" indent="-609600" eaLnBrk="1" hangingPunct="1">
              <a:lnSpc>
                <a:spcPct val="90000"/>
              </a:lnSpc>
              <a:buFontTx/>
              <a:buAutoNum type="arabicPeriod"/>
            </a:pPr>
            <a:r>
              <a:rPr lang="en-US" altLang="en-US" sz="1800" dirty="0">
                <a:solidFill>
                  <a:schemeClr val="accent1"/>
                </a:solidFill>
                <a:latin typeface="Times New Roman" panose="02020603050405020304" pitchFamily="18" charset="0"/>
                <a:cs typeface="Times New Roman" panose="02020603050405020304" pitchFamily="18" charset="0"/>
              </a:rPr>
              <a:t>1D analysis: Inter-particle </a:t>
            </a:r>
            <a:r>
              <a:rPr lang="en-US" altLang="en-US" sz="1800" dirty="0" smtClean="0">
                <a:solidFill>
                  <a:schemeClr val="accent1"/>
                </a:solidFill>
                <a:latin typeface="Times New Roman" panose="02020603050405020304" pitchFamily="18" charset="0"/>
                <a:cs typeface="Times New Roman" panose="02020603050405020304" pitchFamily="18" charset="0"/>
              </a:rPr>
              <a:t>structure factor, S(Q) – Understand the interaction between particles</a:t>
            </a:r>
          </a:p>
          <a:p>
            <a:pPr marL="609600" indent="-609600" eaLnBrk="1" hangingPunct="1">
              <a:lnSpc>
                <a:spcPct val="90000"/>
              </a:lnSpc>
              <a:buFontTx/>
              <a:buAutoNum type="arabicPeriod"/>
            </a:pPr>
            <a:endParaRPr lang="en-US" altLang="en-US" sz="1800" dirty="0" smtClean="0">
              <a:latin typeface="Times New Roman" panose="02020603050405020304" pitchFamily="18" charset="0"/>
              <a:cs typeface="Times New Roman" panose="02020603050405020304" pitchFamily="18" charset="0"/>
            </a:endParaRPr>
          </a:p>
          <a:p>
            <a:pPr marL="609600" indent="-609600" eaLnBrk="1" hangingPunct="1">
              <a:lnSpc>
                <a:spcPct val="90000"/>
              </a:lnSpc>
              <a:buFontTx/>
              <a:buAutoNum type="arabicPeriod"/>
            </a:pPr>
            <a:r>
              <a:rPr lang="en-US" altLang="en-US" sz="1800" dirty="0" smtClean="0">
                <a:latin typeface="Times New Roman" panose="02020603050405020304" pitchFamily="18" charset="0"/>
                <a:cs typeface="Times New Roman" panose="02020603050405020304" pitchFamily="18" charset="0"/>
              </a:rPr>
              <a:t>2D data analysis</a:t>
            </a:r>
          </a:p>
          <a:p>
            <a:pPr marL="609600" indent="-609600" eaLnBrk="1" hangingPunct="1">
              <a:lnSpc>
                <a:spcPct val="90000"/>
              </a:lnSpc>
              <a:buFontTx/>
              <a:buAutoNum type="arabicPeriod"/>
            </a:pPr>
            <a:endParaRPr lang="en-US" altLang="en-US" sz="1800" dirty="0">
              <a:latin typeface="Times New Roman" panose="02020603050405020304" pitchFamily="18" charset="0"/>
              <a:cs typeface="Times New Roman" panose="02020603050405020304" pitchFamily="18" charset="0"/>
            </a:endParaRPr>
          </a:p>
          <a:p>
            <a:pPr marL="609600" indent="-609600" eaLnBrk="1" hangingPunct="1">
              <a:lnSpc>
                <a:spcPct val="90000"/>
              </a:lnSpc>
              <a:buFontTx/>
              <a:buAutoNum type="arabicPeriod"/>
            </a:pPr>
            <a:r>
              <a:rPr lang="en-US" altLang="en-US" sz="1800" dirty="0" smtClean="0">
                <a:solidFill>
                  <a:schemeClr val="accent1"/>
                </a:solidFill>
                <a:latin typeface="Times New Roman" panose="02020603050405020304" pitchFamily="18" charset="0"/>
                <a:cs typeface="Times New Roman" panose="02020603050405020304" pitchFamily="18" charset="0"/>
              </a:rPr>
              <a:t>SANS analysis tools</a:t>
            </a:r>
            <a:endParaRPr lang="en-US" altLang="en-US" sz="1800" dirty="0">
              <a:solidFill>
                <a:schemeClr val="accent1"/>
              </a:solidFill>
              <a:latin typeface="Times New Roman" panose="02020603050405020304" pitchFamily="18" charset="0"/>
              <a:cs typeface="Times New Roman" panose="02020603050405020304" pitchFamily="18" charset="0"/>
            </a:endParaRPr>
          </a:p>
          <a:p>
            <a:pPr marL="609600" indent="-609600" eaLnBrk="1" hangingPunct="1">
              <a:lnSpc>
                <a:spcPct val="90000"/>
              </a:lnSpc>
              <a:buFontTx/>
              <a:buAutoNum type="arabicPeriod"/>
            </a:pPr>
            <a:endParaRPr lang="en-US" altLang="en-US" sz="1800" dirty="0" smtClean="0">
              <a:solidFill>
                <a:schemeClr val="accent1"/>
              </a:solidFill>
              <a:latin typeface="Times New Roman" panose="02020603050405020304" pitchFamily="18" charset="0"/>
              <a:cs typeface="Times New Roman" panose="02020603050405020304" pitchFamily="18" charset="0"/>
            </a:endParaRPr>
          </a:p>
          <a:p>
            <a:pPr marL="609600" indent="-609600" eaLnBrk="1" hangingPunct="1">
              <a:lnSpc>
                <a:spcPct val="90000"/>
              </a:lnSpc>
              <a:buFontTx/>
              <a:buAutoNum type="arabicPeriod"/>
            </a:pPr>
            <a:r>
              <a:rPr lang="en-US" altLang="en-US" sz="1800" dirty="0" smtClean="0">
                <a:solidFill>
                  <a:schemeClr val="accent1"/>
                </a:solidFill>
                <a:latin typeface="Times New Roman" panose="02020603050405020304" pitchFamily="18" charset="0"/>
                <a:cs typeface="Times New Roman" panose="02020603050405020304" pitchFamily="18" charset="0"/>
              </a:rPr>
              <a:t>Summary</a:t>
            </a:r>
          </a:p>
        </p:txBody>
      </p:sp>
      <p:sp>
        <p:nvSpPr>
          <p:cNvPr id="4" name="Line 11"/>
          <p:cNvSpPr>
            <a:spLocks noChangeShapeType="1"/>
          </p:cNvSpPr>
          <p:nvPr/>
        </p:nvSpPr>
        <p:spPr bwMode="auto">
          <a:xfrm>
            <a:off x="250825" y="981075"/>
            <a:ext cx="8642350"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5" name="Picture 6" descr="NCN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716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enter for High Resolution Neutron Scattering (CHR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5941" y="107949"/>
            <a:ext cx="2465659" cy="631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742340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76200"/>
            <a:ext cx="8229600" cy="1143000"/>
          </a:xfrm>
        </p:spPr>
        <p:txBody>
          <a:bodyPr/>
          <a:lstStyle/>
          <a:p>
            <a:pPr eaLnBrk="1" hangingPunct="1"/>
            <a:r>
              <a:rPr lang="en-US" altLang="en-US" sz="2400" dirty="0" smtClean="0">
                <a:solidFill>
                  <a:srgbClr val="3333FF"/>
                </a:solidFill>
                <a:latin typeface="Times New Roman" pitchFamily="18" charset="0"/>
              </a:rPr>
              <a:t>Anisotropic 2D SANS patterns</a:t>
            </a:r>
          </a:p>
        </p:txBody>
      </p:sp>
      <p:sp>
        <p:nvSpPr>
          <p:cNvPr id="4" name="Line 11"/>
          <p:cNvSpPr>
            <a:spLocks noChangeShapeType="1"/>
          </p:cNvSpPr>
          <p:nvPr/>
        </p:nvSpPr>
        <p:spPr bwMode="auto">
          <a:xfrm>
            <a:off x="250825" y="981075"/>
            <a:ext cx="8642350"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5" name="Picture 6" descr="NCN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716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enter for High Resolution Neutron Scattering (CHR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5941" y="107949"/>
            <a:ext cx="2465659" cy="6318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a:stretch>
            <a:fillRect/>
          </a:stretch>
        </p:blipFill>
        <p:spPr>
          <a:xfrm>
            <a:off x="481760" y="1285783"/>
            <a:ext cx="2879281" cy="1435099"/>
          </a:xfrm>
          <a:prstGeom prst="rect">
            <a:avLst/>
          </a:prstGeom>
        </p:spPr>
      </p:pic>
      <p:sp>
        <p:nvSpPr>
          <p:cNvPr id="6" name="TextBox 5"/>
          <p:cNvSpPr txBox="1"/>
          <p:nvPr/>
        </p:nvSpPr>
        <p:spPr>
          <a:xfrm>
            <a:off x="206829" y="2777942"/>
            <a:ext cx="4070345" cy="369332"/>
          </a:xfrm>
          <a:prstGeom prst="rect">
            <a:avLst/>
          </a:prstGeom>
          <a:noFill/>
        </p:spPr>
        <p:txBody>
          <a:bodyPr wrap="none" rtlCol="0">
            <a:spAutoFit/>
          </a:bodyPr>
          <a:lstStyle/>
          <a:p>
            <a:r>
              <a:rPr lang="en-US" dirty="0" smtClean="0"/>
              <a:t>Crystal formation of spherical micelles</a:t>
            </a:r>
            <a:endParaRPr lang="en-US" dirty="0"/>
          </a:p>
        </p:txBody>
      </p:sp>
      <p:sp>
        <p:nvSpPr>
          <p:cNvPr id="8" name="TextBox 7"/>
          <p:cNvSpPr txBox="1"/>
          <p:nvPr/>
        </p:nvSpPr>
        <p:spPr>
          <a:xfrm>
            <a:off x="244294" y="3276600"/>
            <a:ext cx="3845027" cy="276999"/>
          </a:xfrm>
          <a:prstGeom prst="rect">
            <a:avLst/>
          </a:prstGeom>
          <a:noFill/>
        </p:spPr>
        <p:txBody>
          <a:bodyPr wrap="none" rtlCol="0">
            <a:spAutoFit/>
          </a:bodyPr>
          <a:lstStyle/>
          <a:p>
            <a:r>
              <a:rPr lang="en-US" sz="1200" dirty="0"/>
              <a:t>Carlos </a:t>
            </a:r>
            <a:r>
              <a:rPr lang="en-US" sz="1200" dirty="0" smtClean="0"/>
              <a:t>R Lopez-Barron, et al., PRL 108,258301(2012)</a:t>
            </a:r>
            <a:endParaRPr lang="en-US" sz="1200" dirty="0"/>
          </a:p>
        </p:txBody>
      </p:sp>
      <p:pic>
        <p:nvPicPr>
          <p:cNvPr id="9" name="Picture 8"/>
          <p:cNvPicPr>
            <a:picLocks noChangeAspect="1"/>
          </p:cNvPicPr>
          <p:nvPr/>
        </p:nvPicPr>
        <p:blipFill>
          <a:blip r:embed="rId6"/>
          <a:stretch>
            <a:fillRect/>
          </a:stretch>
        </p:blipFill>
        <p:spPr>
          <a:xfrm>
            <a:off x="4572000" y="1154083"/>
            <a:ext cx="1828800" cy="1663084"/>
          </a:xfrm>
          <a:prstGeom prst="rect">
            <a:avLst/>
          </a:prstGeom>
        </p:spPr>
      </p:pic>
      <p:pic>
        <p:nvPicPr>
          <p:cNvPr id="10" name="Picture 9"/>
          <p:cNvPicPr>
            <a:picLocks noChangeAspect="1"/>
          </p:cNvPicPr>
          <p:nvPr/>
        </p:nvPicPr>
        <p:blipFill>
          <a:blip r:embed="rId7"/>
          <a:stretch>
            <a:fillRect/>
          </a:stretch>
        </p:blipFill>
        <p:spPr>
          <a:xfrm>
            <a:off x="6781099" y="1264012"/>
            <a:ext cx="1955341" cy="1376503"/>
          </a:xfrm>
          <a:prstGeom prst="rect">
            <a:avLst/>
          </a:prstGeom>
        </p:spPr>
      </p:pic>
      <p:sp>
        <p:nvSpPr>
          <p:cNvPr id="13" name="TextBox 12"/>
          <p:cNvSpPr txBox="1"/>
          <p:nvPr/>
        </p:nvSpPr>
        <p:spPr>
          <a:xfrm>
            <a:off x="5207591" y="2875002"/>
            <a:ext cx="3147015" cy="369332"/>
          </a:xfrm>
          <a:prstGeom prst="rect">
            <a:avLst/>
          </a:prstGeom>
          <a:noFill/>
        </p:spPr>
        <p:txBody>
          <a:bodyPr wrap="none" rtlCol="0">
            <a:spAutoFit/>
          </a:bodyPr>
          <a:lstStyle/>
          <a:p>
            <a:r>
              <a:rPr lang="en-US" dirty="0" err="1" smtClean="0"/>
              <a:t>Smectic</a:t>
            </a:r>
            <a:r>
              <a:rPr lang="en-US" dirty="0" smtClean="0"/>
              <a:t> phase of rod objects</a:t>
            </a:r>
            <a:endParaRPr lang="en-US" dirty="0"/>
          </a:p>
        </p:txBody>
      </p:sp>
      <p:sp>
        <p:nvSpPr>
          <p:cNvPr id="11" name="Rectangle 10"/>
          <p:cNvSpPr/>
          <p:nvPr/>
        </p:nvSpPr>
        <p:spPr>
          <a:xfrm>
            <a:off x="4938797" y="3269230"/>
            <a:ext cx="3797643" cy="276999"/>
          </a:xfrm>
          <a:prstGeom prst="rect">
            <a:avLst/>
          </a:prstGeom>
        </p:spPr>
        <p:txBody>
          <a:bodyPr wrap="none">
            <a:spAutoFit/>
          </a:bodyPr>
          <a:lstStyle/>
          <a:p>
            <a:r>
              <a:rPr lang="en-US" sz="1200" dirty="0"/>
              <a:t>Satoshi </a:t>
            </a:r>
            <a:r>
              <a:rPr lang="en-US" sz="1200" dirty="0" err="1" smtClean="0"/>
              <a:t>Kajiyama</a:t>
            </a:r>
            <a:r>
              <a:rPr lang="en-US" sz="1200" dirty="0" smtClean="0"/>
              <a:t>, et al., Nanoscale 12, 11468(2020) </a:t>
            </a:r>
            <a:endParaRPr lang="en-US" sz="1200" dirty="0"/>
          </a:p>
        </p:txBody>
      </p:sp>
      <p:pic>
        <p:nvPicPr>
          <p:cNvPr id="12" name="Picture 11"/>
          <p:cNvPicPr>
            <a:picLocks noChangeAspect="1"/>
          </p:cNvPicPr>
          <p:nvPr/>
        </p:nvPicPr>
        <p:blipFill>
          <a:blip r:embed="rId8"/>
          <a:stretch>
            <a:fillRect/>
          </a:stretch>
        </p:blipFill>
        <p:spPr>
          <a:xfrm>
            <a:off x="582195" y="3663331"/>
            <a:ext cx="3319611" cy="2528888"/>
          </a:xfrm>
          <a:prstGeom prst="rect">
            <a:avLst/>
          </a:prstGeom>
        </p:spPr>
      </p:pic>
      <p:sp>
        <p:nvSpPr>
          <p:cNvPr id="16" name="TextBox 15"/>
          <p:cNvSpPr txBox="1"/>
          <p:nvPr/>
        </p:nvSpPr>
        <p:spPr>
          <a:xfrm>
            <a:off x="381000" y="6150015"/>
            <a:ext cx="4019049" cy="369332"/>
          </a:xfrm>
          <a:prstGeom prst="rect">
            <a:avLst/>
          </a:prstGeom>
          <a:noFill/>
        </p:spPr>
        <p:txBody>
          <a:bodyPr wrap="none" rtlCol="0">
            <a:spAutoFit/>
          </a:bodyPr>
          <a:lstStyle/>
          <a:p>
            <a:r>
              <a:rPr lang="en-US" dirty="0" smtClean="0"/>
              <a:t>Structures of shear banding materials</a:t>
            </a:r>
            <a:endParaRPr lang="en-US" dirty="0"/>
          </a:p>
        </p:txBody>
      </p:sp>
      <p:sp>
        <p:nvSpPr>
          <p:cNvPr id="17" name="TextBox 16"/>
          <p:cNvSpPr txBox="1"/>
          <p:nvPr/>
        </p:nvSpPr>
        <p:spPr>
          <a:xfrm>
            <a:off x="342458" y="6519347"/>
            <a:ext cx="4128053" cy="276999"/>
          </a:xfrm>
          <a:prstGeom prst="rect">
            <a:avLst/>
          </a:prstGeom>
          <a:noFill/>
        </p:spPr>
        <p:txBody>
          <a:bodyPr wrap="none" rtlCol="0">
            <a:spAutoFit/>
          </a:bodyPr>
          <a:lstStyle/>
          <a:p>
            <a:r>
              <a:rPr lang="en-US" sz="1200" dirty="0" smtClean="0"/>
              <a:t>Matthew E. </a:t>
            </a:r>
            <a:r>
              <a:rPr lang="en-US" sz="1200" dirty="0" err="1" smtClean="0"/>
              <a:t>Helgeson</a:t>
            </a:r>
            <a:r>
              <a:rPr lang="en-US" sz="1200" dirty="0" smtClean="0"/>
              <a:t>, et al., J. of Rheology 53, 727(2009)</a:t>
            </a:r>
            <a:endParaRPr lang="en-US" sz="1200" dirty="0"/>
          </a:p>
        </p:txBody>
      </p:sp>
      <p:pic>
        <p:nvPicPr>
          <p:cNvPr id="14" name="Picture 13"/>
          <p:cNvPicPr>
            <a:picLocks noChangeAspect="1"/>
          </p:cNvPicPr>
          <p:nvPr/>
        </p:nvPicPr>
        <p:blipFill>
          <a:blip r:embed="rId9"/>
          <a:stretch>
            <a:fillRect/>
          </a:stretch>
        </p:blipFill>
        <p:spPr>
          <a:xfrm>
            <a:off x="5207591" y="3590361"/>
            <a:ext cx="2392793" cy="2200840"/>
          </a:xfrm>
          <a:prstGeom prst="rect">
            <a:avLst/>
          </a:prstGeom>
        </p:spPr>
      </p:pic>
      <p:sp>
        <p:nvSpPr>
          <p:cNvPr id="19" name="TextBox 18"/>
          <p:cNvSpPr txBox="1"/>
          <p:nvPr/>
        </p:nvSpPr>
        <p:spPr>
          <a:xfrm>
            <a:off x="4923600" y="6007553"/>
            <a:ext cx="4147289" cy="369332"/>
          </a:xfrm>
          <a:prstGeom prst="rect">
            <a:avLst/>
          </a:prstGeom>
          <a:noFill/>
        </p:spPr>
        <p:txBody>
          <a:bodyPr wrap="none" rtlCol="0">
            <a:spAutoFit/>
          </a:bodyPr>
          <a:lstStyle/>
          <a:p>
            <a:r>
              <a:rPr lang="en-US" dirty="0" smtClean="0"/>
              <a:t>Polymer deformations under stretching</a:t>
            </a:r>
            <a:endParaRPr lang="en-US" dirty="0"/>
          </a:p>
        </p:txBody>
      </p:sp>
      <p:sp>
        <p:nvSpPr>
          <p:cNvPr id="20" name="TextBox 19"/>
          <p:cNvSpPr txBox="1"/>
          <p:nvPr/>
        </p:nvSpPr>
        <p:spPr>
          <a:xfrm>
            <a:off x="5558837" y="6454737"/>
            <a:ext cx="2876813" cy="276999"/>
          </a:xfrm>
          <a:prstGeom prst="rect">
            <a:avLst/>
          </a:prstGeom>
          <a:noFill/>
        </p:spPr>
        <p:txBody>
          <a:bodyPr wrap="none" rtlCol="0">
            <a:spAutoFit/>
          </a:bodyPr>
          <a:lstStyle/>
          <a:p>
            <a:r>
              <a:rPr lang="en-US" sz="1200" dirty="0" err="1" smtClean="0"/>
              <a:t>Zhe</a:t>
            </a:r>
            <a:r>
              <a:rPr lang="en-US" sz="1200" dirty="0" smtClean="0"/>
              <a:t> Wang et al., PRX 7, 031003 (2017)</a:t>
            </a:r>
            <a:endParaRPr lang="en-US" sz="1200" dirty="0"/>
          </a:p>
        </p:txBody>
      </p:sp>
    </p:spTree>
    <p:extLst>
      <p:ext uri="{BB962C8B-B14F-4D97-AF65-F5344CB8AC3E}">
        <p14:creationId xmlns:p14="http://schemas.microsoft.com/office/powerpoint/2010/main" val="253072759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76200"/>
            <a:ext cx="8229600" cy="1143000"/>
          </a:xfrm>
        </p:spPr>
        <p:txBody>
          <a:bodyPr/>
          <a:lstStyle/>
          <a:p>
            <a:pPr eaLnBrk="1" hangingPunct="1"/>
            <a:r>
              <a:rPr lang="en-US" altLang="en-US" sz="2400" dirty="0" smtClean="0">
                <a:solidFill>
                  <a:srgbClr val="3333FF"/>
                </a:solidFill>
                <a:latin typeface="Times New Roman" pitchFamily="18" charset="0"/>
              </a:rPr>
              <a:t>Alignment factor for rod like systems</a:t>
            </a:r>
          </a:p>
        </p:txBody>
      </p:sp>
      <p:sp>
        <p:nvSpPr>
          <p:cNvPr id="4" name="Line 11"/>
          <p:cNvSpPr>
            <a:spLocks noChangeShapeType="1"/>
          </p:cNvSpPr>
          <p:nvPr/>
        </p:nvSpPr>
        <p:spPr bwMode="auto">
          <a:xfrm>
            <a:off x="250825" y="981075"/>
            <a:ext cx="8642350"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5" name="Picture 6" descr="NCN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716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enter for High Resolution Neutron Scattering (CHR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5941" y="107949"/>
            <a:ext cx="2465659" cy="63182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a:blip r:embed="rId5"/>
          <a:stretch>
            <a:fillRect/>
          </a:stretch>
        </p:blipFill>
        <p:spPr>
          <a:xfrm>
            <a:off x="122108" y="1301455"/>
            <a:ext cx="3319611" cy="2528888"/>
          </a:xfrm>
          <a:prstGeom prst="rect">
            <a:avLst/>
          </a:prstGeom>
        </p:spPr>
      </p:pic>
      <p:grpSp>
        <p:nvGrpSpPr>
          <p:cNvPr id="38" name="Group 37"/>
          <p:cNvGrpSpPr/>
          <p:nvPr/>
        </p:nvGrpSpPr>
        <p:grpSpPr>
          <a:xfrm>
            <a:off x="3609975" y="1597527"/>
            <a:ext cx="1724025" cy="1724025"/>
            <a:chOff x="5181600" y="1676400"/>
            <a:chExt cx="1724025" cy="1724025"/>
          </a:xfrm>
        </p:grpSpPr>
        <p:pic>
          <p:nvPicPr>
            <p:cNvPr id="15" name="Picture 14"/>
            <p:cNvPicPr>
              <a:picLocks noChangeAspect="1"/>
            </p:cNvPicPr>
            <p:nvPr/>
          </p:nvPicPr>
          <p:blipFill>
            <a:blip r:embed="rId6"/>
            <a:stretch>
              <a:fillRect/>
            </a:stretch>
          </p:blipFill>
          <p:spPr>
            <a:xfrm>
              <a:off x="5181600" y="1676400"/>
              <a:ext cx="1724025" cy="1724025"/>
            </a:xfrm>
            <a:prstGeom prst="rect">
              <a:avLst/>
            </a:prstGeom>
          </p:spPr>
        </p:pic>
        <p:sp>
          <p:nvSpPr>
            <p:cNvPr id="18" name="Oval 17"/>
            <p:cNvSpPr/>
            <p:nvPr/>
          </p:nvSpPr>
          <p:spPr bwMode="auto">
            <a:xfrm>
              <a:off x="5486400" y="1966912"/>
              <a:ext cx="1143000" cy="1143000"/>
            </a:xfrm>
            <a:prstGeom prst="ellipse">
              <a:avLst/>
            </a:prstGeom>
            <a:noFill/>
            <a:ln w="50800" cap="flat" cmpd="sng" algn="ctr">
              <a:solidFill>
                <a:srgbClr val="92D05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cxnSp>
          <p:nvCxnSpPr>
            <p:cNvPr id="23" name="Straight Arrow Connector 22"/>
            <p:cNvCxnSpPr/>
            <p:nvPr/>
          </p:nvCxnSpPr>
          <p:spPr bwMode="auto">
            <a:xfrm>
              <a:off x="6096000" y="2514600"/>
              <a:ext cx="533400" cy="0"/>
            </a:xfrm>
            <a:prstGeom prst="straightConnector1">
              <a:avLst/>
            </a:prstGeom>
            <a:solidFill>
              <a:schemeClr val="accent1"/>
            </a:solidFill>
            <a:ln w="349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Arrow Connector 26"/>
            <p:cNvCxnSpPr/>
            <p:nvPr/>
          </p:nvCxnSpPr>
          <p:spPr bwMode="auto">
            <a:xfrm flipH="1" flipV="1">
              <a:off x="5791200" y="1966912"/>
              <a:ext cx="304800" cy="547688"/>
            </a:xfrm>
            <a:prstGeom prst="straightConnector1">
              <a:avLst/>
            </a:prstGeom>
            <a:solidFill>
              <a:schemeClr val="accent1"/>
            </a:solidFill>
            <a:ln w="349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29" name="TextBox 28"/>
                <p:cNvSpPr txBox="1"/>
                <p:nvPr/>
              </p:nvSpPr>
              <p:spPr>
                <a:xfrm>
                  <a:off x="6136548" y="2147501"/>
                  <a:ext cx="22615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𝜑</m:t>
                        </m:r>
                      </m:oMath>
                    </m:oMathPara>
                  </a14:m>
                  <a:endParaRPr lang="en-US" dirty="0"/>
                </a:p>
              </p:txBody>
            </p:sp>
          </mc:Choice>
          <mc:Fallback xmlns="">
            <p:sp>
              <p:nvSpPr>
                <p:cNvPr id="29" name="TextBox 28"/>
                <p:cNvSpPr txBox="1">
                  <a:spLocks noRot="1" noChangeAspect="1" noMove="1" noResize="1" noEditPoints="1" noAdjustHandles="1" noChangeArrowheads="1" noChangeShapeType="1" noTextEdit="1"/>
                </p:cNvSpPr>
                <p:nvPr/>
              </p:nvSpPr>
              <p:spPr>
                <a:xfrm>
                  <a:off x="6136548" y="2147501"/>
                  <a:ext cx="226152" cy="276999"/>
                </a:xfrm>
                <a:prstGeom prst="rect">
                  <a:avLst/>
                </a:prstGeom>
                <a:blipFill rotWithShape="0">
                  <a:blip r:embed="rId7"/>
                  <a:stretch>
                    <a:fillRect l="-24324" r="-21622" b="-26087"/>
                  </a:stretch>
                </a:blipFill>
              </p:spPr>
              <p:txBody>
                <a:bodyPr/>
                <a:lstStyle/>
                <a:p>
                  <a:r>
                    <a:rPr lang="en-US">
                      <a:noFill/>
                    </a:rPr>
                    <a:t> </a:t>
                  </a:r>
                </a:p>
              </p:txBody>
            </p:sp>
          </mc:Fallback>
        </mc:AlternateContent>
      </p:grpSp>
      <p:grpSp>
        <p:nvGrpSpPr>
          <p:cNvPr id="42" name="Group 41"/>
          <p:cNvGrpSpPr/>
          <p:nvPr/>
        </p:nvGrpSpPr>
        <p:grpSpPr>
          <a:xfrm>
            <a:off x="5423263" y="1100175"/>
            <a:ext cx="3568337" cy="2775407"/>
            <a:chOff x="208474" y="3883615"/>
            <a:chExt cx="3568337" cy="2775407"/>
          </a:xfrm>
        </p:grpSpPr>
        <p:pic>
          <p:nvPicPr>
            <p:cNvPr id="2" name="Picture 1"/>
            <p:cNvPicPr>
              <a:picLocks noChangeAspect="1"/>
            </p:cNvPicPr>
            <p:nvPr/>
          </p:nvPicPr>
          <p:blipFill>
            <a:blip r:embed="rId8"/>
            <a:stretch>
              <a:fillRect/>
            </a:stretch>
          </p:blipFill>
          <p:spPr>
            <a:xfrm>
              <a:off x="208474" y="3883615"/>
              <a:ext cx="3568337" cy="2356018"/>
            </a:xfrm>
            <a:prstGeom prst="rect">
              <a:avLst/>
            </a:prstGeom>
          </p:spPr>
        </p:pic>
        <p:pic>
          <p:nvPicPr>
            <p:cNvPr id="30" name="Picture 29"/>
            <p:cNvPicPr>
              <a:picLocks noChangeAspect="1"/>
            </p:cNvPicPr>
            <p:nvPr/>
          </p:nvPicPr>
          <p:blipFill>
            <a:blip r:embed="rId9"/>
            <a:stretch>
              <a:fillRect/>
            </a:stretch>
          </p:blipFill>
          <p:spPr>
            <a:xfrm>
              <a:off x="662895" y="6299744"/>
              <a:ext cx="3113916" cy="132226"/>
            </a:xfrm>
            <a:prstGeom prst="rect">
              <a:avLst/>
            </a:prstGeom>
          </p:spPr>
        </p:pic>
        <mc:AlternateContent xmlns:mc="http://schemas.openxmlformats.org/markup-compatibility/2006" xmlns:a14="http://schemas.microsoft.com/office/drawing/2010/main">
          <mc:Choice Requires="a14">
            <p:sp>
              <p:nvSpPr>
                <p:cNvPr id="32" name="TextBox 31"/>
                <p:cNvSpPr txBox="1"/>
                <p:nvPr/>
              </p:nvSpPr>
              <p:spPr>
                <a:xfrm>
                  <a:off x="1766490" y="6382023"/>
                  <a:ext cx="22615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𝜑</m:t>
                        </m:r>
                      </m:oMath>
                    </m:oMathPara>
                  </a14:m>
                  <a:endParaRPr lang="en-US" dirty="0"/>
                </a:p>
              </p:txBody>
            </p:sp>
          </mc:Choice>
          <mc:Fallback xmlns="">
            <p:sp>
              <p:nvSpPr>
                <p:cNvPr id="32" name="TextBox 31"/>
                <p:cNvSpPr txBox="1">
                  <a:spLocks noRot="1" noChangeAspect="1" noMove="1" noResize="1" noEditPoints="1" noAdjustHandles="1" noChangeArrowheads="1" noChangeShapeType="1" noTextEdit="1"/>
                </p:cNvSpPr>
                <p:nvPr/>
              </p:nvSpPr>
              <p:spPr>
                <a:xfrm>
                  <a:off x="1766490" y="6382023"/>
                  <a:ext cx="226152" cy="276999"/>
                </a:xfrm>
                <a:prstGeom prst="rect">
                  <a:avLst/>
                </a:prstGeom>
                <a:blipFill rotWithShape="0">
                  <a:blip r:embed="rId10"/>
                  <a:stretch>
                    <a:fillRect l="-24324" r="-21622" b="-26087"/>
                  </a:stretch>
                </a:blipFill>
              </p:spPr>
              <p:txBody>
                <a:bodyPr/>
                <a:lstStyle/>
                <a:p>
                  <a:r>
                    <a:rPr lang="en-US">
                      <a:noFill/>
                    </a:rPr>
                    <a:t> </a:t>
                  </a:r>
                </a:p>
              </p:txBody>
            </p:sp>
          </mc:Fallback>
        </mc:AlternateContent>
      </p:grpSp>
      <p:sp>
        <p:nvSpPr>
          <p:cNvPr id="43" name="TextBox 42"/>
          <p:cNvSpPr txBox="1"/>
          <p:nvPr/>
        </p:nvSpPr>
        <p:spPr>
          <a:xfrm>
            <a:off x="893046" y="991904"/>
            <a:ext cx="2039982" cy="369332"/>
          </a:xfrm>
          <a:prstGeom prst="rect">
            <a:avLst/>
          </a:prstGeom>
          <a:noFill/>
        </p:spPr>
        <p:txBody>
          <a:bodyPr wrap="none" rtlCol="0">
            <a:spAutoFit/>
          </a:bodyPr>
          <a:lstStyle/>
          <a:p>
            <a:r>
              <a:rPr lang="en-US" dirty="0" smtClean="0"/>
              <a:t>Wormlike micelles</a:t>
            </a:r>
            <a:endParaRPr lang="en-US" dirty="0"/>
          </a:p>
        </p:txBody>
      </p:sp>
      <p:grpSp>
        <p:nvGrpSpPr>
          <p:cNvPr id="3" name="Group 2"/>
          <p:cNvGrpSpPr/>
          <p:nvPr/>
        </p:nvGrpSpPr>
        <p:grpSpPr>
          <a:xfrm>
            <a:off x="150027" y="3920443"/>
            <a:ext cx="4767892" cy="3029838"/>
            <a:chOff x="150027" y="3920443"/>
            <a:chExt cx="4767892" cy="3029838"/>
          </a:xfrm>
        </p:grpSpPr>
        <p:pic>
          <p:nvPicPr>
            <p:cNvPr id="31" name="Picture 30"/>
            <p:cNvPicPr>
              <a:picLocks noChangeAspect="1"/>
            </p:cNvPicPr>
            <p:nvPr/>
          </p:nvPicPr>
          <p:blipFill>
            <a:blip r:embed="rId11"/>
            <a:stretch>
              <a:fillRect/>
            </a:stretch>
          </p:blipFill>
          <p:spPr>
            <a:xfrm>
              <a:off x="2001816" y="3920443"/>
              <a:ext cx="2668127" cy="961699"/>
            </a:xfrm>
            <a:prstGeom prst="rect">
              <a:avLst/>
            </a:prstGeom>
          </p:spPr>
        </p:pic>
        <p:sp>
          <p:nvSpPr>
            <p:cNvPr id="33" name="TextBox 32"/>
            <p:cNvSpPr txBox="1"/>
            <p:nvPr/>
          </p:nvSpPr>
          <p:spPr>
            <a:xfrm>
              <a:off x="150027" y="4247973"/>
              <a:ext cx="1915909" cy="369332"/>
            </a:xfrm>
            <a:prstGeom prst="rect">
              <a:avLst/>
            </a:prstGeom>
            <a:noFill/>
          </p:spPr>
          <p:txBody>
            <a:bodyPr wrap="none" rtlCol="0">
              <a:spAutoFit/>
            </a:bodyPr>
            <a:lstStyle/>
            <a:p>
              <a:r>
                <a:rPr lang="en-US" dirty="0" smtClean="0"/>
                <a:t>Alignment factor:</a:t>
              </a:r>
              <a:endParaRPr lang="en-US" dirty="0"/>
            </a:p>
          </p:txBody>
        </p:sp>
        <p:grpSp>
          <p:nvGrpSpPr>
            <p:cNvPr id="55" name="Group 54"/>
            <p:cNvGrpSpPr/>
            <p:nvPr/>
          </p:nvGrpSpPr>
          <p:grpSpPr>
            <a:xfrm>
              <a:off x="381000" y="4800600"/>
              <a:ext cx="3931919" cy="1027219"/>
              <a:chOff x="381000" y="4800600"/>
              <a:chExt cx="3931919" cy="1027219"/>
            </a:xfrm>
          </p:grpSpPr>
          <mc:AlternateContent xmlns:mc="http://schemas.openxmlformats.org/markup-compatibility/2006" xmlns:a14="http://schemas.microsoft.com/office/drawing/2010/main">
            <mc:Choice Requires="a14">
              <p:sp>
                <p:nvSpPr>
                  <p:cNvPr id="34" name="TextBox 33"/>
                  <p:cNvSpPr txBox="1"/>
                  <p:nvPr/>
                </p:nvSpPr>
                <p:spPr>
                  <a:xfrm>
                    <a:off x="381000" y="5015368"/>
                    <a:ext cx="740716" cy="2992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𝑓</m:t>
                              </m:r>
                            </m:sub>
                          </m:sSub>
                          <m:r>
                            <a:rPr lang="en-US" b="0" i="1" smtClean="0">
                              <a:latin typeface="Cambria Math" panose="02040503050406030204" pitchFamily="18" charset="0"/>
                            </a:rPr>
                            <m:t>=1</m:t>
                          </m:r>
                        </m:oMath>
                      </m:oMathPara>
                    </a14:m>
                    <a:endParaRPr lang="en-US" dirty="0"/>
                  </a:p>
                </p:txBody>
              </p:sp>
            </mc:Choice>
            <mc:Fallback xmlns="">
              <p:sp>
                <p:nvSpPr>
                  <p:cNvPr id="34" name="TextBox 33"/>
                  <p:cNvSpPr txBox="1">
                    <a:spLocks noRot="1" noChangeAspect="1" noMove="1" noResize="1" noEditPoints="1" noAdjustHandles="1" noChangeArrowheads="1" noChangeShapeType="1" noTextEdit="1"/>
                  </p:cNvSpPr>
                  <p:nvPr/>
                </p:nvSpPr>
                <p:spPr>
                  <a:xfrm>
                    <a:off x="381000" y="5015368"/>
                    <a:ext cx="740716" cy="299249"/>
                  </a:xfrm>
                  <a:prstGeom prst="rect">
                    <a:avLst/>
                  </a:prstGeom>
                  <a:blipFill rotWithShape="0">
                    <a:blip r:embed="rId12"/>
                    <a:stretch>
                      <a:fillRect l="-6612" r="-6612" b="-28571"/>
                    </a:stretch>
                  </a:blipFill>
                </p:spPr>
                <p:txBody>
                  <a:bodyPr/>
                  <a:lstStyle/>
                  <a:p>
                    <a:r>
                      <a:rPr lang="en-US">
                        <a:noFill/>
                      </a:rPr>
                      <a:t> </a:t>
                    </a:r>
                  </a:p>
                </p:txBody>
              </p:sp>
            </mc:Fallback>
          </mc:AlternateContent>
          <p:cxnSp>
            <p:nvCxnSpPr>
              <p:cNvPr id="36" name="Straight Arrow Connector 35"/>
              <p:cNvCxnSpPr/>
              <p:nvPr/>
            </p:nvCxnSpPr>
            <p:spPr bwMode="auto">
              <a:xfrm flipV="1">
                <a:off x="1187514" y="5164992"/>
                <a:ext cx="260286" cy="1"/>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TextBox 36"/>
              <p:cNvSpPr txBox="1"/>
              <p:nvPr/>
            </p:nvSpPr>
            <p:spPr>
              <a:xfrm>
                <a:off x="1524000" y="4985421"/>
                <a:ext cx="1890261" cy="369332"/>
              </a:xfrm>
              <a:prstGeom prst="rect">
                <a:avLst/>
              </a:prstGeom>
              <a:noFill/>
            </p:spPr>
            <p:txBody>
              <a:bodyPr wrap="none" rtlCol="0">
                <a:spAutoFit/>
              </a:bodyPr>
              <a:lstStyle/>
              <a:p>
                <a:r>
                  <a:rPr lang="en-US" dirty="0" smtClean="0"/>
                  <a:t>Perfectly aligned</a:t>
                </a:r>
                <a:endParaRPr lang="en-US" dirty="0"/>
              </a:p>
            </p:txBody>
          </p:sp>
          <p:sp>
            <p:nvSpPr>
              <p:cNvPr id="44" name="Flowchart: Direct Access Storage 43"/>
              <p:cNvSpPr/>
              <p:nvPr/>
            </p:nvSpPr>
            <p:spPr bwMode="auto">
              <a:xfrm rot="5400000">
                <a:off x="3472057" y="5291757"/>
                <a:ext cx="1026405" cy="45719"/>
              </a:xfrm>
              <a:prstGeom prst="flowChartMagneticDrum">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48" name="Flowchart: Direct Access Storage 47"/>
              <p:cNvSpPr/>
              <p:nvPr/>
            </p:nvSpPr>
            <p:spPr bwMode="auto">
              <a:xfrm rot="5400000">
                <a:off x="3624457" y="5290943"/>
                <a:ext cx="1026405" cy="45719"/>
              </a:xfrm>
              <a:prstGeom prst="flowChartMagneticDrum">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49" name="Flowchart: Direct Access Storage 48"/>
              <p:cNvSpPr/>
              <p:nvPr/>
            </p:nvSpPr>
            <p:spPr bwMode="auto">
              <a:xfrm rot="5400000">
                <a:off x="3776857" y="5290943"/>
                <a:ext cx="1026405" cy="45719"/>
              </a:xfrm>
              <a:prstGeom prst="flowChartMagneticDrum">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grpSp>
        <p:grpSp>
          <p:nvGrpSpPr>
            <p:cNvPr id="53" name="Group 52"/>
            <p:cNvGrpSpPr/>
            <p:nvPr/>
          </p:nvGrpSpPr>
          <p:grpSpPr>
            <a:xfrm>
              <a:off x="326084" y="5862305"/>
              <a:ext cx="4591835" cy="1087976"/>
              <a:chOff x="326084" y="5862305"/>
              <a:chExt cx="4591835" cy="1087976"/>
            </a:xfrm>
          </p:grpSpPr>
          <mc:AlternateContent xmlns:mc="http://schemas.openxmlformats.org/markup-compatibility/2006" xmlns:a14="http://schemas.microsoft.com/office/drawing/2010/main">
            <mc:Choice Requires="a14">
              <p:sp>
                <p:nvSpPr>
                  <p:cNvPr id="39" name="TextBox 38"/>
                  <p:cNvSpPr txBox="1"/>
                  <p:nvPr/>
                </p:nvSpPr>
                <p:spPr>
                  <a:xfrm>
                    <a:off x="326084" y="5897347"/>
                    <a:ext cx="740716" cy="2992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𝑓</m:t>
                              </m:r>
                            </m:sub>
                          </m:sSub>
                          <m:r>
                            <a:rPr lang="en-US" b="0" i="1" smtClean="0">
                              <a:latin typeface="Cambria Math" panose="02040503050406030204" pitchFamily="18" charset="0"/>
                            </a:rPr>
                            <m:t>=0</m:t>
                          </m:r>
                        </m:oMath>
                      </m:oMathPara>
                    </a14:m>
                    <a:endParaRPr lang="en-US" dirty="0"/>
                  </a:p>
                </p:txBody>
              </p:sp>
            </mc:Choice>
            <mc:Fallback xmlns="">
              <p:sp>
                <p:nvSpPr>
                  <p:cNvPr id="39" name="TextBox 38"/>
                  <p:cNvSpPr txBox="1">
                    <a:spLocks noRot="1" noChangeAspect="1" noMove="1" noResize="1" noEditPoints="1" noAdjustHandles="1" noChangeArrowheads="1" noChangeShapeType="1" noTextEdit="1"/>
                  </p:cNvSpPr>
                  <p:nvPr/>
                </p:nvSpPr>
                <p:spPr>
                  <a:xfrm>
                    <a:off x="326084" y="5897347"/>
                    <a:ext cx="740716" cy="299249"/>
                  </a:xfrm>
                  <a:prstGeom prst="rect">
                    <a:avLst/>
                  </a:prstGeom>
                  <a:blipFill rotWithShape="0">
                    <a:blip r:embed="rId13"/>
                    <a:stretch>
                      <a:fillRect l="-5738" r="-6557" b="-26000"/>
                    </a:stretch>
                  </a:blipFill>
                </p:spPr>
                <p:txBody>
                  <a:bodyPr/>
                  <a:lstStyle/>
                  <a:p>
                    <a:r>
                      <a:rPr lang="en-US">
                        <a:noFill/>
                      </a:rPr>
                      <a:t> </a:t>
                    </a:r>
                  </a:p>
                </p:txBody>
              </p:sp>
            </mc:Fallback>
          </mc:AlternateContent>
          <p:sp>
            <p:nvSpPr>
              <p:cNvPr id="41" name="TextBox 40"/>
              <p:cNvSpPr txBox="1"/>
              <p:nvPr/>
            </p:nvSpPr>
            <p:spPr>
              <a:xfrm>
                <a:off x="1524000" y="5862305"/>
                <a:ext cx="2351926" cy="369332"/>
              </a:xfrm>
              <a:prstGeom prst="rect">
                <a:avLst/>
              </a:prstGeom>
              <a:noFill/>
            </p:spPr>
            <p:txBody>
              <a:bodyPr wrap="none" rtlCol="0">
                <a:spAutoFit/>
              </a:bodyPr>
              <a:lstStyle/>
              <a:p>
                <a:r>
                  <a:rPr lang="en-US" dirty="0" smtClean="0"/>
                  <a:t>Randomly distributed</a:t>
                </a:r>
                <a:endParaRPr lang="en-US" dirty="0"/>
              </a:p>
            </p:txBody>
          </p:sp>
          <p:sp>
            <p:nvSpPr>
              <p:cNvPr id="50" name="Flowchart: Direct Access Storage 49"/>
              <p:cNvSpPr/>
              <p:nvPr/>
            </p:nvSpPr>
            <p:spPr bwMode="auto">
              <a:xfrm rot="7651701">
                <a:off x="3620635" y="6414219"/>
                <a:ext cx="1026405" cy="45719"/>
              </a:xfrm>
              <a:prstGeom prst="flowChartMagneticDrum">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51" name="Flowchart: Direct Access Storage 50"/>
              <p:cNvSpPr/>
              <p:nvPr/>
            </p:nvSpPr>
            <p:spPr bwMode="auto">
              <a:xfrm rot="13489199">
                <a:off x="3891514" y="6414219"/>
                <a:ext cx="1026405" cy="45719"/>
              </a:xfrm>
              <a:prstGeom prst="flowChartMagneticDrum">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52" name="Flowchart: Direct Access Storage 51"/>
              <p:cNvSpPr/>
              <p:nvPr/>
            </p:nvSpPr>
            <p:spPr bwMode="auto">
              <a:xfrm rot="11407181">
                <a:off x="3425033" y="6596422"/>
                <a:ext cx="1026405" cy="45719"/>
              </a:xfrm>
              <a:prstGeom prst="flowChartMagneticDrum">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cxnSp>
            <p:nvCxnSpPr>
              <p:cNvPr id="54" name="Straight Arrow Connector 53"/>
              <p:cNvCxnSpPr/>
              <p:nvPr/>
            </p:nvCxnSpPr>
            <p:spPr bwMode="auto">
              <a:xfrm flipV="1">
                <a:off x="1219200" y="6019799"/>
                <a:ext cx="260286" cy="1"/>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57" name="Group 56"/>
          <p:cNvGrpSpPr/>
          <p:nvPr/>
        </p:nvGrpSpPr>
        <p:grpSpPr>
          <a:xfrm>
            <a:off x="5129391" y="3984150"/>
            <a:ext cx="4019049" cy="2581778"/>
            <a:chOff x="5129391" y="3984150"/>
            <a:chExt cx="4019049" cy="2581778"/>
          </a:xfrm>
        </p:grpSpPr>
        <p:pic>
          <p:nvPicPr>
            <p:cNvPr id="56" name="Picture 55"/>
            <p:cNvPicPr>
              <a:picLocks noChangeAspect="1"/>
            </p:cNvPicPr>
            <p:nvPr/>
          </p:nvPicPr>
          <p:blipFill>
            <a:blip r:embed="rId14"/>
            <a:stretch>
              <a:fillRect/>
            </a:stretch>
          </p:blipFill>
          <p:spPr>
            <a:xfrm>
              <a:off x="5334000" y="3984150"/>
              <a:ext cx="3529772" cy="2267519"/>
            </a:xfrm>
            <a:prstGeom prst="rect">
              <a:avLst/>
            </a:prstGeom>
          </p:spPr>
        </p:pic>
        <p:sp>
          <p:nvSpPr>
            <p:cNvPr id="58" name="TextBox 57"/>
            <p:cNvSpPr txBox="1"/>
            <p:nvPr/>
          </p:nvSpPr>
          <p:spPr>
            <a:xfrm>
              <a:off x="5129391" y="6196596"/>
              <a:ext cx="4019049" cy="369332"/>
            </a:xfrm>
            <a:prstGeom prst="rect">
              <a:avLst/>
            </a:prstGeom>
            <a:noFill/>
          </p:spPr>
          <p:txBody>
            <a:bodyPr wrap="none" rtlCol="0">
              <a:spAutoFit/>
            </a:bodyPr>
            <a:lstStyle/>
            <a:p>
              <a:r>
                <a:rPr lang="en-US" dirty="0" smtClean="0"/>
                <a:t>Structures of shear banding materials</a:t>
              </a:r>
              <a:endParaRPr lang="en-US" dirty="0"/>
            </a:p>
          </p:txBody>
        </p:sp>
      </p:grpSp>
      <p:sp>
        <p:nvSpPr>
          <p:cNvPr id="59" name="TextBox 58"/>
          <p:cNvSpPr txBox="1"/>
          <p:nvPr/>
        </p:nvSpPr>
        <p:spPr>
          <a:xfrm>
            <a:off x="5090849" y="6565928"/>
            <a:ext cx="4128053" cy="276999"/>
          </a:xfrm>
          <a:prstGeom prst="rect">
            <a:avLst/>
          </a:prstGeom>
          <a:noFill/>
        </p:spPr>
        <p:txBody>
          <a:bodyPr wrap="none" rtlCol="0">
            <a:spAutoFit/>
          </a:bodyPr>
          <a:lstStyle/>
          <a:p>
            <a:r>
              <a:rPr lang="en-US" sz="1200" dirty="0" smtClean="0"/>
              <a:t>Matthew E. </a:t>
            </a:r>
            <a:r>
              <a:rPr lang="en-US" sz="1200" dirty="0" err="1" smtClean="0"/>
              <a:t>Helgeson</a:t>
            </a:r>
            <a:r>
              <a:rPr lang="en-US" sz="1200" dirty="0" smtClean="0"/>
              <a:t>, et al., J. of Rheology 53, 727(2009)</a:t>
            </a:r>
            <a:endParaRPr lang="en-US" sz="1200" dirty="0"/>
          </a:p>
        </p:txBody>
      </p:sp>
    </p:spTree>
    <p:extLst>
      <p:ext uri="{BB962C8B-B14F-4D97-AF65-F5344CB8AC3E}">
        <p14:creationId xmlns:p14="http://schemas.microsoft.com/office/powerpoint/2010/main" val="1147453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76200"/>
            <a:ext cx="8229600" cy="1143000"/>
          </a:xfrm>
        </p:spPr>
        <p:txBody>
          <a:bodyPr/>
          <a:lstStyle/>
          <a:p>
            <a:pPr eaLnBrk="1" hangingPunct="1"/>
            <a:r>
              <a:rPr lang="en-US" altLang="en-US" sz="2400" dirty="0" smtClean="0">
                <a:solidFill>
                  <a:srgbClr val="3333FF"/>
                </a:solidFill>
                <a:latin typeface="Times New Roman" pitchFamily="18" charset="0"/>
              </a:rPr>
              <a:t>Orientation distribution of a rod</a:t>
            </a:r>
          </a:p>
        </p:txBody>
      </p:sp>
      <p:sp>
        <p:nvSpPr>
          <p:cNvPr id="4" name="Line 11"/>
          <p:cNvSpPr>
            <a:spLocks noChangeShapeType="1"/>
          </p:cNvSpPr>
          <p:nvPr/>
        </p:nvSpPr>
        <p:spPr bwMode="auto">
          <a:xfrm>
            <a:off x="250825" y="981075"/>
            <a:ext cx="8642350"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5" name="Picture 6" descr="NCN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716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enter for High Resolution Neutron Scattering (CHR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5941" y="107949"/>
            <a:ext cx="2465659" cy="631825"/>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6711950" y="1295400"/>
            <a:ext cx="2181225" cy="3295650"/>
            <a:chOff x="6711950" y="1295400"/>
            <a:chExt cx="2181225" cy="3295650"/>
          </a:xfrm>
        </p:grpSpPr>
        <p:pic>
          <p:nvPicPr>
            <p:cNvPr id="11" name="Picture 10"/>
            <p:cNvPicPr>
              <a:picLocks noChangeAspect="1"/>
            </p:cNvPicPr>
            <p:nvPr/>
          </p:nvPicPr>
          <p:blipFill>
            <a:blip r:embed="rId5"/>
            <a:stretch>
              <a:fillRect/>
            </a:stretch>
          </p:blipFill>
          <p:spPr>
            <a:xfrm>
              <a:off x="6711950" y="1295400"/>
              <a:ext cx="2181225" cy="2076450"/>
            </a:xfrm>
            <a:prstGeom prst="rect">
              <a:avLst/>
            </a:prstGeom>
          </p:spPr>
        </p:pic>
        <p:sp>
          <p:nvSpPr>
            <p:cNvPr id="61" name="Flowchart: Direct Access Storage 60"/>
            <p:cNvSpPr/>
            <p:nvPr/>
          </p:nvSpPr>
          <p:spPr bwMode="auto">
            <a:xfrm>
              <a:off x="7362414" y="3905250"/>
              <a:ext cx="1143000" cy="152400"/>
            </a:xfrm>
            <a:prstGeom prst="flowChartMagneticDrum">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62" name="Flowchart: Direct Access Storage 61"/>
            <p:cNvSpPr/>
            <p:nvPr/>
          </p:nvSpPr>
          <p:spPr bwMode="auto">
            <a:xfrm rot="2696276">
              <a:off x="7397052" y="3943350"/>
              <a:ext cx="1143000" cy="152400"/>
            </a:xfrm>
            <a:prstGeom prst="flowChartMagneticDrum">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63" name="Flowchart: Direct Access Storage 62"/>
            <p:cNvSpPr/>
            <p:nvPr/>
          </p:nvSpPr>
          <p:spPr bwMode="auto">
            <a:xfrm rot="19064266">
              <a:off x="7397052" y="3880627"/>
              <a:ext cx="1143000" cy="152400"/>
            </a:xfrm>
            <a:prstGeom prst="flowChartMagneticDrum">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64" name="Flowchart: Direct Access Storage 63"/>
            <p:cNvSpPr/>
            <p:nvPr/>
          </p:nvSpPr>
          <p:spPr bwMode="auto">
            <a:xfrm rot="5400000">
              <a:off x="7368171" y="3943350"/>
              <a:ext cx="1143000" cy="152400"/>
            </a:xfrm>
            <a:prstGeom prst="flowChartMagneticDrum">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grpSp>
      <p:grpSp>
        <p:nvGrpSpPr>
          <p:cNvPr id="9" name="Group 8"/>
          <p:cNvGrpSpPr/>
          <p:nvPr/>
        </p:nvGrpSpPr>
        <p:grpSpPr>
          <a:xfrm>
            <a:off x="4565469" y="1344140"/>
            <a:ext cx="1960472" cy="2751610"/>
            <a:chOff x="4565469" y="1344140"/>
            <a:chExt cx="1960472" cy="2751610"/>
          </a:xfrm>
        </p:grpSpPr>
        <p:sp>
          <p:nvSpPr>
            <p:cNvPr id="46" name="Flowchart: Direct Access Storage 45"/>
            <p:cNvSpPr/>
            <p:nvPr/>
          </p:nvSpPr>
          <p:spPr bwMode="auto">
            <a:xfrm>
              <a:off x="5071857" y="3905250"/>
              <a:ext cx="1143000" cy="152400"/>
            </a:xfrm>
            <a:prstGeom prst="flowChartMagneticDrum">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47" name="Flowchart: Direct Access Storage 46"/>
            <p:cNvSpPr/>
            <p:nvPr/>
          </p:nvSpPr>
          <p:spPr bwMode="auto">
            <a:xfrm rot="1738798">
              <a:off x="5106495" y="3943350"/>
              <a:ext cx="1143000" cy="152400"/>
            </a:xfrm>
            <a:prstGeom prst="flowChartMagneticDrum">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60" name="Flowchart: Direct Access Storage 59"/>
            <p:cNvSpPr/>
            <p:nvPr/>
          </p:nvSpPr>
          <p:spPr bwMode="auto">
            <a:xfrm rot="20087793">
              <a:off x="5106495" y="3880627"/>
              <a:ext cx="1143000" cy="152400"/>
            </a:xfrm>
            <a:prstGeom prst="flowChartMagneticDrum">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pic>
          <p:nvPicPr>
            <p:cNvPr id="12" name="Picture 11"/>
            <p:cNvPicPr>
              <a:picLocks noChangeAspect="1"/>
            </p:cNvPicPr>
            <p:nvPr/>
          </p:nvPicPr>
          <p:blipFill>
            <a:blip r:embed="rId6"/>
            <a:stretch>
              <a:fillRect/>
            </a:stretch>
          </p:blipFill>
          <p:spPr>
            <a:xfrm>
              <a:off x="4565469" y="1344140"/>
              <a:ext cx="1960472" cy="1947135"/>
            </a:xfrm>
            <a:prstGeom prst="rect">
              <a:avLst/>
            </a:prstGeom>
          </p:spPr>
        </p:pic>
      </p:grpSp>
      <p:grpSp>
        <p:nvGrpSpPr>
          <p:cNvPr id="2" name="Group 1"/>
          <p:cNvGrpSpPr/>
          <p:nvPr/>
        </p:nvGrpSpPr>
        <p:grpSpPr>
          <a:xfrm>
            <a:off x="143488" y="1355987"/>
            <a:ext cx="2132635" cy="2549263"/>
            <a:chOff x="143488" y="1355987"/>
            <a:chExt cx="2132635" cy="2549263"/>
          </a:xfrm>
        </p:grpSpPr>
        <p:sp>
          <p:nvSpPr>
            <p:cNvPr id="8" name="Flowchart: Direct Access Storage 7"/>
            <p:cNvSpPr/>
            <p:nvPr/>
          </p:nvSpPr>
          <p:spPr bwMode="auto">
            <a:xfrm>
              <a:off x="494211" y="3752850"/>
              <a:ext cx="1143000" cy="152400"/>
            </a:xfrm>
            <a:prstGeom prst="flowChartMagneticDrum">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pic>
          <p:nvPicPr>
            <p:cNvPr id="13" name="Picture 12"/>
            <p:cNvPicPr>
              <a:picLocks noChangeAspect="1"/>
            </p:cNvPicPr>
            <p:nvPr/>
          </p:nvPicPr>
          <p:blipFill>
            <a:blip r:embed="rId7"/>
            <a:stretch>
              <a:fillRect/>
            </a:stretch>
          </p:blipFill>
          <p:spPr>
            <a:xfrm>
              <a:off x="143488" y="1355987"/>
              <a:ext cx="2132635" cy="1955276"/>
            </a:xfrm>
            <a:prstGeom prst="rect">
              <a:avLst/>
            </a:prstGeom>
          </p:spPr>
        </p:pic>
      </p:grpSp>
      <p:grpSp>
        <p:nvGrpSpPr>
          <p:cNvPr id="6" name="Group 5"/>
          <p:cNvGrpSpPr/>
          <p:nvPr/>
        </p:nvGrpSpPr>
        <p:grpSpPr>
          <a:xfrm>
            <a:off x="2428131" y="1312660"/>
            <a:ext cx="1963557" cy="3202190"/>
            <a:chOff x="2428131" y="1312660"/>
            <a:chExt cx="1963557" cy="3202190"/>
          </a:xfrm>
        </p:grpSpPr>
        <p:sp>
          <p:nvSpPr>
            <p:cNvPr id="45" name="Flowchart: Direct Access Storage 44"/>
            <p:cNvSpPr/>
            <p:nvPr/>
          </p:nvSpPr>
          <p:spPr bwMode="auto">
            <a:xfrm rot="5400000">
              <a:off x="2705100" y="3867150"/>
              <a:ext cx="1143000" cy="152400"/>
            </a:xfrm>
            <a:prstGeom prst="flowChartMagneticDrum">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pic>
          <p:nvPicPr>
            <p:cNvPr id="14" name="Picture 13"/>
            <p:cNvPicPr>
              <a:picLocks noChangeAspect="1"/>
            </p:cNvPicPr>
            <p:nvPr/>
          </p:nvPicPr>
          <p:blipFill>
            <a:blip r:embed="rId8"/>
            <a:stretch>
              <a:fillRect/>
            </a:stretch>
          </p:blipFill>
          <p:spPr>
            <a:xfrm>
              <a:off x="2428131" y="1312660"/>
              <a:ext cx="1963557" cy="1963557"/>
            </a:xfrm>
            <a:prstGeom prst="rect">
              <a:avLst/>
            </a:prstGeom>
          </p:spPr>
        </p:pic>
      </p:grpSp>
      <p:grpSp>
        <p:nvGrpSpPr>
          <p:cNvPr id="18" name="Group 17"/>
          <p:cNvGrpSpPr/>
          <p:nvPr/>
        </p:nvGrpSpPr>
        <p:grpSpPr>
          <a:xfrm>
            <a:off x="104031" y="4501113"/>
            <a:ext cx="8399206" cy="2411301"/>
            <a:chOff x="104031" y="4501113"/>
            <a:chExt cx="8399206" cy="2411301"/>
          </a:xfrm>
        </p:grpSpPr>
        <p:grpSp>
          <p:nvGrpSpPr>
            <p:cNvPr id="15" name="Group 14"/>
            <p:cNvGrpSpPr/>
            <p:nvPr/>
          </p:nvGrpSpPr>
          <p:grpSpPr>
            <a:xfrm>
              <a:off x="104031" y="4501113"/>
              <a:ext cx="8399206" cy="2411301"/>
              <a:chOff x="104031" y="4501113"/>
              <a:chExt cx="8399206" cy="2411301"/>
            </a:xfrm>
          </p:grpSpPr>
          <p:pic>
            <p:nvPicPr>
              <p:cNvPr id="25" name="Picture 24"/>
              <p:cNvPicPr>
                <a:picLocks noChangeAspect="1"/>
              </p:cNvPicPr>
              <p:nvPr/>
            </p:nvPicPr>
            <p:blipFill>
              <a:blip r:embed="rId9"/>
              <a:stretch>
                <a:fillRect/>
              </a:stretch>
            </p:blipFill>
            <p:spPr>
              <a:xfrm>
                <a:off x="104031" y="4501113"/>
                <a:ext cx="4648200" cy="2411301"/>
              </a:xfrm>
              <a:prstGeom prst="rect">
                <a:avLst/>
              </a:prstGeom>
            </p:spPr>
          </p:pic>
          <p:sp>
            <p:nvSpPr>
              <p:cNvPr id="26" name="TextBox 25"/>
              <p:cNvSpPr txBox="1"/>
              <p:nvPr/>
            </p:nvSpPr>
            <p:spPr>
              <a:xfrm>
                <a:off x="4950405" y="5349382"/>
                <a:ext cx="3552832" cy="276999"/>
              </a:xfrm>
              <a:prstGeom prst="rect">
                <a:avLst/>
              </a:prstGeom>
              <a:noFill/>
            </p:spPr>
            <p:txBody>
              <a:bodyPr wrap="none" rtlCol="0">
                <a:spAutoFit/>
              </a:bodyPr>
              <a:lstStyle/>
              <a:p>
                <a:r>
                  <a:rPr lang="en-US" sz="1200" dirty="0" smtClean="0"/>
                  <a:t>Katie M. </a:t>
                </a:r>
                <a:r>
                  <a:rPr lang="en-US" sz="1200" dirty="0" err="1" smtClean="0"/>
                  <a:t>Weigandt</a:t>
                </a:r>
                <a:r>
                  <a:rPr lang="en-US" sz="1200" dirty="0" smtClean="0"/>
                  <a:t> et al. Soft Matter 7,9992(2011)</a:t>
                </a:r>
                <a:endParaRPr lang="en-US" sz="1200" dirty="0"/>
              </a:p>
            </p:txBody>
          </p:sp>
        </p:grpSp>
        <p:sp>
          <p:nvSpPr>
            <p:cNvPr id="17" name="TextBox 16"/>
            <p:cNvSpPr txBox="1"/>
            <p:nvPr/>
          </p:nvSpPr>
          <p:spPr>
            <a:xfrm>
              <a:off x="5266622" y="5768896"/>
              <a:ext cx="2518638" cy="369332"/>
            </a:xfrm>
            <a:prstGeom prst="rect">
              <a:avLst/>
            </a:prstGeom>
            <a:noFill/>
          </p:spPr>
          <p:txBody>
            <a:bodyPr wrap="none" rtlCol="0">
              <a:spAutoFit/>
            </a:bodyPr>
            <a:lstStyle/>
            <a:p>
              <a:r>
                <a:rPr lang="en-US" dirty="0" smtClean="0"/>
                <a:t>Alignment of fibrin clot.</a:t>
              </a:r>
              <a:endParaRPr lang="en-US" dirty="0"/>
            </a:p>
          </p:txBody>
        </p:sp>
      </p:grpSp>
    </p:spTree>
    <p:extLst>
      <p:ext uri="{BB962C8B-B14F-4D97-AF65-F5344CB8AC3E}">
        <p14:creationId xmlns:p14="http://schemas.microsoft.com/office/powerpoint/2010/main" val="4242753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76200"/>
            <a:ext cx="8229600" cy="1143000"/>
          </a:xfrm>
        </p:spPr>
        <p:txBody>
          <a:bodyPr/>
          <a:lstStyle/>
          <a:p>
            <a:pPr eaLnBrk="1" hangingPunct="1"/>
            <a:r>
              <a:rPr lang="en-US" altLang="en-US" sz="2400" dirty="0" smtClean="0">
                <a:solidFill>
                  <a:srgbClr val="3333FF"/>
                </a:solidFill>
                <a:latin typeface="Times New Roman" pitchFamily="18" charset="0"/>
              </a:rPr>
              <a:t>Spherical Harmonic Expansion</a:t>
            </a:r>
          </a:p>
        </p:txBody>
      </p:sp>
      <p:sp>
        <p:nvSpPr>
          <p:cNvPr id="4" name="Line 11"/>
          <p:cNvSpPr>
            <a:spLocks noChangeShapeType="1"/>
          </p:cNvSpPr>
          <p:nvPr/>
        </p:nvSpPr>
        <p:spPr bwMode="auto">
          <a:xfrm>
            <a:off x="250825" y="981075"/>
            <a:ext cx="8642350"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5" name="Picture 6" descr="NCN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716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enter for High Resolution Neutron Scattering (CHR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5941" y="107949"/>
            <a:ext cx="2465659" cy="6318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a:stretch>
            <a:fillRect/>
          </a:stretch>
        </p:blipFill>
        <p:spPr>
          <a:xfrm>
            <a:off x="685800" y="1219200"/>
            <a:ext cx="2392793" cy="2200840"/>
          </a:xfrm>
          <a:prstGeom prst="rect">
            <a:avLst/>
          </a:prstGeom>
        </p:spPr>
      </p:pic>
      <p:sp>
        <p:nvSpPr>
          <p:cNvPr id="9" name="TextBox 8"/>
          <p:cNvSpPr txBox="1"/>
          <p:nvPr/>
        </p:nvSpPr>
        <p:spPr>
          <a:xfrm>
            <a:off x="401809" y="3636392"/>
            <a:ext cx="4147289" cy="369332"/>
          </a:xfrm>
          <a:prstGeom prst="rect">
            <a:avLst/>
          </a:prstGeom>
          <a:noFill/>
        </p:spPr>
        <p:txBody>
          <a:bodyPr wrap="none" rtlCol="0">
            <a:spAutoFit/>
          </a:bodyPr>
          <a:lstStyle/>
          <a:p>
            <a:r>
              <a:rPr lang="en-US" dirty="0" smtClean="0"/>
              <a:t>Polymer deformations under stretching</a:t>
            </a:r>
            <a:endParaRPr lang="en-US" dirty="0"/>
          </a:p>
        </p:txBody>
      </p:sp>
      <p:sp>
        <p:nvSpPr>
          <p:cNvPr id="10" name="TextBox 9"/>
          <p:cNvSpPr txBox="1"/>
          <p:nvPr/>
        </p:nvSpPr>
        <p:spPr>
          <a:xfrm>
            <a:off x="1037046" y="4083576"/>
            <a:ext cx="2876813" cy="276999"/>
          </a:xfrm>
          <a:prstGeom prst="rect">
            <a:avLst/>
          </a:prstGeom>
          <a:noFill/>
        </p:spPr>
        <p:txBody>
          <a:bodyPr wrap="none" rtlCol="0">
            <a:spAutoFit/>
          </a:bodyPr>
          <a:lstStyle/>
          <a:p>
            <a:r>
              <a:rPr lang="en-US" sz="1200" dirty="0" err="1" smtClean="0"/>
              <a:t>Zhe</a:t>
            </a:r>
            <a:r>
              <a:rPr lang="en-US" sz="1200" dirty="0" smtClean="0"/>
              <a:t> Wang et al., PRX 7, 031003 (2017)</a:t>
            </a:r>
            <a:endParaRPr lang="en-US" sz="1200" dirty="0"/>
          </a:p>
        </p:txBody>
      </p:sp>
      <p:pic>
        <p:nvPicPr>
          <p:cNvPr id="2" name="Picture 1"/>
          <p:cNvPicPr>
            <a:picLocks noChangeAspect="1"/>
          </p:cNvPicPr>
          <p:nvPr/>
        </p:nvPicPr>
        <p:blipFill>
          <a:blip r:embed="rId6"/>
          <a:stretch>
            <a:fillRect/>
          </a:stretch>
        </p:blipFill>
        <p:spPr>
          <a:xfrm>
            <a:off x="457200" y="4953000"/>
            <a:ext cx="5600700" cy="1238250"/>
          </a:xfrm>
          <a:prstGeom prst="rect">
            <a:avLst/>
          </a:prstGeom>
        </p:spPr>
      </p:pic>
      <p:pic>
        <p:nvPicPr>
          <p:cNvPr id="6" name="Picture 5"/>
          <p:cNvPicPr>
            <a:picLocks noChangeAspect="1"/>
          </p:cNvPicPr>
          <p:nvPr/>
        </p:nvPicPr>
        <p:blipFill>
          <a:blip r:embed="rId7"/>
          <a:stretch>
            <a:fillRect/>
          </a:stretch>
        </p:blipFill>
        <p:spPr>
          <a:xfrm>
            <a:off x="4878018" y="1148261"/>
            <a:ext cx="3911969" cy="3331101"/>
          </a:xfrm>
          <a:prstGeom prst="rect">
            <a:avLst/>
          </a:prstGeom>
        </p:spPr>
      </p:pic>
    </p:spTree>
    <p:extLst>
      <p:ext uri="{BB962C8B-B14F-4D97-AF65-F5344CB8AC3E}">
        <p14:creationId xmlns:p14="http://schemas.microsoft.com/office/powerpoint/2010/main" val="139571187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76200"/>
            <a:ext cx="8229600" cy="1143000"/>
          </a:xfrm>
        </p:spPr>
        <p:txBody>
          <a:bodyPr/>
          <a:lstStyle/>
          <a:p>
            <a:pPr eaLnBrk="1" hangingPunct="1"/>
            <a:r>
              <a:rPr lang="en-US" altLang="en-US" sz="2400" dirty="0" smtClean="0">
                <a:solidFill>
                  <a:srgbClr val="3333FF"/>
                </a:solidFill>
                <a:latin typeface="Times New Roman" pitchFamily="18" charset="0"/>
              </a:rPr>
              <a:t>Outline</a:t>
            </a:r>
          </a:p>
        </p:txBody>
      </p:sp>
      <p:sp>
        <p:nvSpPr>
          <p:cNvPr id="3075" name="Rectangle 3"/>
          <p:cNvSpPr>
            <a:spLocks noGrp="1" noChangeArrowheads="1"/>
          </p:cNvSpPr>
          <p:nvPr>
            <p:ph type="body" idx="1"/>
          </p:nvPr>
        </p:nvSpPr>
        <p:spPr>
          <a:xfrm>
            <a:off x="457200" y="1371600"/>
            <a:ext cx="8229600" cy="4525963"/>
          </a:xfrm>
        </p:spPr>
        <p:txBody>
          <a:bodyPr/>
          <a:lstStyle/>
          <a:p>
            <a:pPr marL="609600" indent="-609600" eaLnBrk="1" hangingPunct="1">
              <a:lnSpc>
                <a:spcPct val="90000"/>
              </a:lnSpc>
              <a:buFontTx/>
              <a:buAutoNum type="arabicPeriod"/>
            </a:pPr>
            <a:r>
              <a:rPr lang="en-US" altLang="en-US" sz="1800" dirty="0" smtClean="0">
                <a:solidFill>
                  <a:schemeClr val="accent1"/>
                </a:solidFill>
                <a:latin typeface="Times New Roman" panose="02020603050405020304" pitchFamily="18" charset="0"/>
                <a:cs typeface="Times New Roman" panose="02020603050405020304" pitchFamily="18" charset="0"/>
              </a:rPr>
              <a:t>Basic concepts for SANS</a:t>
            </a:r>
          </a:p>
          <a:p>
            <a:pPr marL="609600" indent="-609600" eaLnBrk="1" hangingPunct="1">
              <a:lnSpc>
                <a:spcPct val="90000"/>
              </a:lnSpc>
              <a:buFontTx/>
              <a:buAutoNum type="arabicPeriod"/>
            </a:pPr>
            <a:endParaRPr lang="en-US" altLang="en-US" sz="1800" dirty="0" smtClean="0">
              <a:solidFill>
                <a:schemeClr val="accent1"/>
              </a:solidFill>
              <a:latin typeface="Times New Roman" panose="02020603050405020304" pitchFamily="18" charset="0"/>
              <a:cs typeface="Times New Roman" panose="02020603050405020304" pitchFamily="18" charset="0"/>
            </a:endParaRPr>
          </a:p>
          <a:p>
            <a:pPr marL="609600" indent="-609600" eaLnBrk="1" hangingPunct="1">
              <a:lnSpc>
                <a:spcPct val="90000"/>
              </a:lnSpc>
              <a:buFontTx/>
              <a:buAutoNum type="arabicPeriod"/>
            </a:pPr>
            <a:r>
              <a:rPr lang="en-US" altLang="en-US" sz="1800" dirty="0" smtClean="0">
                <a:solidFill>
                  <a:schemeClr val="accent1"/>
                </a:solidFill>
                <a:latin typeface="Times New Roman" panose="02020603050405020304" pitchFamily="18" charset="0"/>
                <a:cs typeface="Times New Roman" panose="02020603050405020304" pitchFamily="18" charset="0"/>
              </a:rPr>
              <a:t>General thoughts (or rules?) for the SANS data analysis</a:t>
            </a:r>
          </a:p>
          <a:p>
            <a:pPr marL="609600" indent="-609600" eaLnBrk="1" hangingPunct="1">
              <a:lnSpc>
                <a:spcPct val="90000"/>
              </a:lnSpc>
              <a:buFontTx/>
              <a:buAutoNum type="arabicPeriod"/>
            </a:pPr>
            <a:endParaRPr lang="en-US" altLang="en-US" sz="1800" dirty="0" smtClean="0">
              <a:solidFill>
                <a:schemeClr val="accent1"/>
              </a:solidFill>
              <a:latin typeface="Times New Roman" panose="02020603050405020304" pitchFamily="18" charset="0"/>
              <a:cs typeface="Times New Roman" panose="02020603050405020304" pitchFamily="18" charset="0"/>
            </a:endParaRPr>
          </a:p>
          <a:p>
            <a:pPr marL="609600" indent="-609600" eaLnBrk="1" hangingPunct="1">
              <a:lnSpc>
                <a:spcPct val="90000"/>
              </a:lnSpc>
              <a:buFontTx/>
              <a:buAutoNum type="arabicPeriod"/>
            </a:pPr>
            <a:r>
              <a:rPr lang="en-US" altLang="en-US" sz="1800" dirty="0" smtClean="0">
                <a:solidFill>
                  <a:schemeClr val="accent1"/>
                </a:solidFill>
                <a:latin typeface="Times New Roman" panose="02020603050405020304" pitchFamily="18" charset="0"/>
                <a:cs typeface="Times New Roman" panose="02020603050405020304" pitchFamily="18" charset="0"/>
              </a:rPr>
              <a:t>1D analysis: Shape independent analysis</a:t>
            </a:r>
          </a:p>
          <a:p>
            <a:pPr marL="609600" indent="-609600" eaLnBrk="1" hangingPunct="1">
              <a:lnSpc>
                <a:spcPct val="90000"/>
              </a:lnSpc>
              <a:buFontTx/>
              <a:buAutoNum type="arabicPeriod"/>
            </a:pPr>
            <a:endParaRPr lang="en-US" altLang="en-US" sz="1800" dirty="0" smtClean="0">
              <a:solidFill>
                <a:schemeClr val="accent1"/>
              </a:solidFill>
              <a:latin typeface="Times New Roman" panose="02020603050405020304" pitchFamily="18" charset="0"/>
              <a:cs typeface="Times New Roman" panose="02020603050405020304" pitchFamily="18" charset="0"/>
            </a:endParaRPr>
          </a:p>
          <a:p>
            <a:pPr marL="609600" indent="-609600" eaLnBrk="1" hangingPunct="1">
              <a:lnSpc>
                <a:spcPct val="90000"/>
              </a:lnSpc>
              <a:buFontTx/>
              <a:buAutoNum type="arabicPeriod"/>
            </a:pPr>
            <a:r>
              <a:rPr lang="en-US" altLang="en-US" sz="1800" dirty="0">
                <a:solidFill>
                  <a:schemeClr val="accent1"/>
                </a:solidFill>
                <a:latin typeface="Times New Roman" panose="02020603050405020304" pitchFamily="18" charset="0"/>
                <a:cs typeface="Times New Roman" panose="02020603050405020304" pitchFamily="18" charset="0"/>
              </a:rPr>
              <a:t>1D analysis: Shape </a:t>
            </a:r>
            <a:r>
              <a:rPr lang="en-US" altLang="en-US" sz="1800" dirty="0" smtClean="0">
                <a:solidFill>
                  <a:schemeClr val="accent1"/>
                </a:solidFill>
                <a:latin typeface="Times New Roman" panose="02020603050405020304" pitchFamily="18" charset="0"/>
                <a:cs typeface="Times New Roman" panose="02020603050405020304" pitchFamily="18" charset="0"/>
              </a:rPr>
              <a:t>dependent analysis (Form factor: P(Q)</a:t>
            </a:r>
          </a:p>
          <a:p>
            <a:pPr marL="609600" indent="-609600" eaLnBrk="1" hangingPunct="1">
              <a:lnSpc>
                <a:spcPct val="90000"/>
              </a:lnSpc>
              <a:buFontTx/>
              <a:buAutoNum type="arabicPeriod"/>
            </a:pPr>
            <a:endParaRPr lang="en-US" altLang="en-US" sz="1800" dirty="0" smtClean="0">
              <a:solidFill>
                <a:schemeClr val="accent1"/>
              </a:solidFill>
              <a:latin typeface="Times New Roman" panose="02020603050405020304" pitchFamily="18" charset="0"/>
              <a:cs typeface="Times New Roman" panose="02020603050405020304" pitchFamily="18" charset="0"/>
            </a:endParaRPr>
          </a:p>
          <a:p>
            <a:pPr marL="609600" indent="-609600" eaLnBrk="1" hangingPunct="1">
              <a:lnSpc>
                <a:spcPct val="90000"/>
              </a:lnSpc>
              <a:buFontTx/>
              <a:buAutoNum type="arabicPeriod"/>
            </a:pPr>
            <a:r>
              <a:rPr lang="en-US" altLang="en-US" sz="1800" dirty="0">
                <a:solidFill>
                  <a:schemeClr val="accent1"/>
                </a:solidFill>
                <a:latin typeface="Times New Roman" panose="02020603050405020304" pitchFamily="18" charset="0"/>
                <a:cs typeface="Times New Roman" panose="02020603050405020304" pitchFamily="18" charset="0"/>
              </a:rPr>
              <a:t>1D analysis: Inter-particle </a:t>
            </a:r>
            <a:r>
              <a:rPr lang="en-US" altLang="en-US" sz="1800" dirty="0" smtClean="0">
                <a:solidFill>
                  <a:schemeClr val="accent1"/>
                </a:solidFill>
                <a:latin typeface="Times New Roman" panose="02020603050405020304" pitchFamily="18" charset="0"/>
                <a:cs typeface="Times New Roman" panose="02020603050405020304" pitchFamily="18" charset="0"/>
              </a:rPr>
              <a:t>structure factor, S(Q) – Understand the interaction between particles</a:t>
            </a:r>
          </a:p>
          <a:p>
            <a:pPr marL="609600" indent="-609600" eaLnBrk="1" hangingPunct="1">
              <a:lnSpc>
                <a:spcPct val="90000"/>
              </a:lnSpc>
              <a:buFontTx/>
              <a:buAutoNum type="arabicPeriod"/>
            </a:pPr>
            <a:endParaRPr lang="en-US" altLang="en-US" sz="1800" dirty="0" smtClean="0">
              <a:solidFill>
                <a:schemeClr val="accent1"/>
              </a:solidFill>
              <a:latin typeface="Times New Roman" panose="02020603050405020304" pitchFamily="18" charset="0"/>
              <a:cs typeface="Times New Roman" panose="02020603050405020304" pitchFamily="18" charset="0"/>
            </a:endParaRPr>
          </a:p>
          <a:p>
            <a:pPr marL="609600" indent="-609600" eaLnBrk="1" hangingPunct="1">
              <a:lnSpc>
                <a:spcPct val="90000"/>
              </a:lnSpc>
              <a:buFontTx/>
              <a:buAutoNum type="arabicPeriod"/>
            </a:pPr>
            <a:r>
              <a:rPr lang="en-US" altLang="en-US" sz="1800" dirty="0" smtClean="0">
                <a:solidFill>
                  <a:schemeClr val="accent1"/>
                </a:solidFill>
                <a:latin typeface="Times New Roman" panose="02020603050405020304" pitchFamily="18" charset="0"/>
                <a:cs typeface="Times New Roman" panose="02020603050405020304" pitchFamily="18" charset="0"/>
              </a:rPr>
              <a:t>2D data analysis</a:t>
            </a:r>
          </a:p>
          <a:p>
            <a:pPr marL="609600" indent="-609600" eaLnBrk="1" hangingPunct="1">
              <a:lnSpc>
                <a:spcPct val="90000"/>
              </a:lnSpc>
              <a:buFontTx/>
              <a:buAutoNum type="arabicPeriod"/>
            </a:pPr>
            <a:endParaRPr lang="en-US" altLang="en-US" sz="1800" dirty="0">
              <a:latin typeface="Times New Roman" panose="02020603050405020304" pitchFamily="18" charset="0"/>
              <a:cs typeface="Times New Roman" panose="02020603050405020304" pitchFamily="18" charset="0"/>
            </a:endParaRPr>
          </a:p>
          <a:p>
            <a:pPr marL="609600" indent="-609600" eaLnBrk="1" hangingPunct="1">
              <a:lnSpc>
                <a:spcPct val="90000"/>
              </a:lnSpc>
              <a:buFontTx/>
              <a:buAutoNum type="arabicPeriod"/>
            </a:pPr>
            <a:r>
              <a:rPr lang="en-US" altLang="en-US" sz="1800" dirty="0" smtClean="0">
                <a:latin typeface="Times New Roman" panose="02020603050405020304" pitchFamily="18" charset="0"/>
                <a:cs typeface="Times New Roman" panose="02020603050405020304" pitchFamily="18" charset="0"/>
              </a:rPr>
              <a:t>SANS analysis tools</a:t>
            </a:r>
            <a:endParaRPr lang="en-US" altLang="en-US" sz="1800" dirty="0">
              <a:latin typeface="Times New Roman" panose="02020603050405020304" pitchFamily="18" charset="0"/>
              <a:cs typeface="Times New Roman" panose="02020603050405020304" pitchFamily="18" charset="0"/>
            </a:endParaRPr>
          </a:p>
          <a:p>
            <a:pPr marL="609600" indent="-609600" eaLnBrk="1" hangingPunct="1">
              <a:lnSpc>
                <a:spcPct val="90000"/>
              </a:lnSpc>
              <a:buFontTx/>
              <a:buAutoNum type="arabicPeriod"/>
            </a:pPr>
            <a:endParaRPr lang="en-US" altLang="en-US" sz="1800" dirty="0" smtClean="0">
              <a:latin typeface="Times New Roman" panose="02020603050405020304" pitchFamily="18" charset="0"/>
              <a:cs typeface="Times New Roman" panose="02020603050405020304" pitchFamily="18" charset="0"/>
            </a:endParaRPr>
          </a:p>
          <a:p>
            <a:pPr marL="609600" indent="-609600" eaLnBrk="1" hangingPunct="1">
              <a:lnSpc>
                <a:spcPct val="90000"/>
              </a:lnSpc>
              <a:buFontTx/>
              <a:buAutoNum type="arabicPeriod"/>
            </a:pPr>
            <a:r>
              <a:rPr lang="en-US" altLang="en-US" sz="1800" dirty="0" smtClean="0">
                <a:solidFill>
                  <a:schemeClr val="accent1"/>
                </a:solidFill>
                <a:latin typeface="Times New Roman" panose="02020603050405020304" pitchFamily="18" charset="0"/>
                <a:cs typeface="Times New Roman" panose="02020603050405020304" pitchFamily="18" charset="0"/>
              </a:rPr>
              <a:t>Summary</a:t>
            </a:r>
          </a:p>
        </p:txBody>
      </p:sp>
      <p:sp>
        <p:nvSpPr>
          <p:cNvPr id="4" name="Line 11"/>
          <p:cNvSpPr>
            <a:spLocks noChangeShapeType="1"/>
          </p:cNvSpPr>
          <p:nvPr/>
        </p:nvSpPr>
        <p:spPr bwMode="auto">
          <a:xfrm>
            <a:off x="250825" y="981075"/>
            <a:ext cx="8642350"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5" name="Picture 6" descr="NCN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716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enter for High Resolution Neutron Scattering (CHR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5941" y="107949"/>
            <a:ext cx="2465659" cy="631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613155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2"/>
          <p:cNvSpPr txBox="1">
            <a:spLocks noChangeArrowheads="1"/>
          </p:cNvSpPr>
          <p:nvPr/>
        </p:nvSpPr>
        <p:spPr bwMode="auto">
          <a:xfrm>
            <a:off x="2819400" y="1143000"/>
            <a:ext cx="3235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dirty="0"/>
              <a:t>I(Q) = A </a:t>
            </a:r>
            <a:r>
              <a:rPr lang="en-US" altLang="en-US" sz="2400" dirty="0">
                <a:cs typeface="Arial" charset="0"/>
              </a:rPr>
              <a:t>× </a:t>
            </a:r>
            <a:r>
              <a:rPr lang="en-US" altLang="en-US" sz="2400" b="1" dirty="0">
                <a:solidFill>
                  <a:srgbClr val="00B050"/>
                </a:solidFill>
                <a:cs typeface="Arial" charset="0"/>
              </a:rPr>
              <a:t>P(Q) </a:t>
            </a:r>
            <a:r>
              <a:rPr lang="en-US" altLang="en-US" sz="2400" dirty="0"/>
              <a:t>× </a:t>
            </a:r>
            <a:r>
              <a:rPr lang="en-US" altLang="en-US" sz="2400" b="1" dirty="0">
                <a:solidFill>
                  <a:srgbClr val="00B050"/>
                </a:solidFill>
              </a:rPr>
              <a:t>S(Q)</a:t>
            </a:r>
          </a:p>
        </p:txBody>
      </p:sp>
      <p:sp>
        <p:nvSpPr>
          <p:cNvPr id="2" name="TextBox 1"/>
          <p:cNvSpPr txBox="1"/>
          <p:nvPr/>
        </p:nvSpPr>
        <p:spPr>
          <a:xfrm>
            <a:off x="685800" y="1676400"/>
            <a:ext cx="8207375" cy="830997"/>
          </a:xfrm>
          <a:prstGeom prst="rect">
            <a:avLst/>
          </a:prstGeom>
          <a:noFill/>
        </p:spPr>
        <p:txBody>
          <a:bodyPr wrap="square" rtlCol="0">
            <a:spAutoFit/>
          </a:bodyPr>
          <a:lstStyle/>
          <a:p>
            <a:pPr marL="342900" indent="-342900">
              <a:buAutoNum type="arabicPeriod"/>
            </a:pPr>
            <a:r>
              <a:rPr lang="en-US" dirty="0" err="1" smtClean="0"/>
              <a:t>SASView</a:t>
            </a:r>
            <a:r>
              <a:rPr lang="en-US" dirty="0" smtClean="0"/>
              <a:t>. (Free software)</a:t>
            </a:r>
          </a:p>
          <a:p>
            <a:r>
              <a:rPr lang="en-US" sz="1500" dirty="0" smtClean="0"/>
              <a:t>It is a data analysis software for small angle scattering that was partially funded by NSF initially.</a:t>
            </a:r>
            <a:endParaRPr lang="en-US" sz="1500" dirty="0"/>
          </a:p>
        </p:txBody>
      </p:sp>
      <p:pic>
        <p:nvPicPr>
          <p:cNvPr id="962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5575" y="2586037"/>
            <a:ext cx="3827824" cy="275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143000" y="5638800"/>
            <a:ext cx="4656211" cy="369332"/>
          </a:xfrm>
          <a:prstGeom prst="rect">
            <a:avLst/>
          </a:prstGeom>
          <a:noFill/>
        </p:spPr>
        <p:txBody>
          <a:bodyPr wrap="none" rtlCol="0">
            <a:spAutoFit/>
          </a:bodyPr>
          <a:lstStyle/>
          <a:p>
            <a:r>
              <a:rPr lang="en-US" dirty="0"/>
              <a:t>Website: </a:t>
            </a:r>
            <a:r>
              <a:rPr lang="en-US" dirty="0">
                <a:hlinkClick r:id="rId3"/>
              </a:rPr>
              <a:t>http://</a:t>
            </a:r>
            <a:r>
              <a:rPr lang="en-US" dirty="0" smtClean="0">
                <a:hlinkClick r:id="rId3"/>
              </a:rPr>
              <a:t>www.sasview.org/index.html</a:t>
            </a:r>
            <a:r>
              <a:rPr lang="en-US" dirty="0" smtClean="0"/>
              <a:t> </a:t>
            </a:r>
            <a:endParaRPr lang="en-US" dirty="0"/>
          </a:p>
        </p:txBody>
      </p:sp>
      <p:sp>
        <p:nvSpPr>
          <p:cNvPr id="6" name="TextBox 5"/>
          <p:cNvSpPr txBox="1"/>
          <p:nvPr/>
        </p:nvSpPr>
        <p:spPr>
          <a:xfrm>
            <a:off x="914400" y="6059269"/>
            <a:ext cx="8153400" cy="553998"/>
          </a:xfrm>
          <a:prstGeom prst="rect">
            <a:avLst/>
          </a:prstGeom>
          <a:noFill/>
        </p:spPr>
        <p:txBody>
          <a:bodyPr wrap="square" rtlCol="0">
            <a:spAutoFit/>
          </a:bodyPr>
          <a:lstStyle/>
          <a:p>
            <a:r>
              <a:rPr lang="en-US" sz="1500" dirty="0" smtClean="0"/>
              <a:t>It includes of the calculation of form factor (many models) and structure factor for some simple cases.</a:t>
            </a:r>
            <a:endParaRPr lang="en-US" sz="1500" dirty="0"/>
          </a:p>
        </p:txBody>
      </p:sp>
      <p:pic>
        <p:nvPicPr>
          <p:cNvPr id="9" name="Picture 7" descr="ChELogo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0"/>
            <a:ext cx="198120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NCN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3716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Line 48"/>
          <p:cNvSpPr>
            <a:spLocks noChangeShapeType="1"/>
          </p:cNvSpPr>
          <p:nvPr/>
        </p:nvSpPr>
        <p:spPr bwMode="auto">
          <a:xfrm>
            <a:off x="250825" y="914400"/>
            <a:ext cx="8642350"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67" name="Rectangle 3"/>
          <p:cNvSpPr>
            <a:spLocks noChangeArrowheads="1"/>
          </p:cNvSpPr>
          <p:nvPr/>
        </p:nvSpPr>
        <p:spPr bwMode="auto">
          <a:xfrm>
            <a:off x="457200" y="228600"/>
            <a:ext cx="8229600" cy="5095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None/>
            </a:pPr>
            <a:r>
              <a:rPr lang="en-US" altLang="en-US" sz="2400" dirty="0">
                <a:latin typeface="Times New Roman" panose="02020603050405020304" pitchFamily="18" charset="0"/>
                <a:cs typeface="Times New Roman" panose="02020603050405020304" pitchFamily="18" charset="0"/>
              </a:rPr>
              <a:t>7</a:t>
            </a:r>
            <a:r>
              <a:rPr lang="en-US" altLang="en-US" sz="2400" dirty="0" smtClean="0">
                <a:latin typeface="Times New Roman" panose="02020603050405020304" pitchFamily="18" charset="0"/>
                <a:cs typeface="Times New Roman" panose="02020603050405020304" pitchFamily="18" charset="0"/>
              </a:rPr>
              <a:t>. Existing resources</a:t>
            </a:r>
            <a:endParaRPr lang="en-US" altLang="en-US" sz="2400" dirty="0">
              <a:latin typeface="Times New Roman" panose="02020603050405020304" pitchFamily="18" charset="0"/>
              <a:cs typeface="Times New Roman" panose="02020603050405020304" pitchFamily="18" charset="0"/>
            </a:endParaRPr>
          </a:p>
          <a:p>
            <a:pPr algn="ctr" eaLnBrk="1" hangingPunct="1">
              <a:spcBef>
                <a:spcPct val="0"/>
              </a:spcBef>
              <a:buNone/>
            </a:pPr>
            <a:r>
              <a:rPr lang="en-US" altLang="zh-TW" sz="2500" b="1" dirty="0" err="1" smtClean="0">
                <a:solidFill>
                  <a:schemeClr val="tx2"/>
                </a:solidFill>
                <a:ea typeface="新細明體" pitchFamily="18" charset="-120"/>
              </a:rPr>
              <a:t>SASView</a:t>
            </a:r>
            <a:endParaRPr lang="en-US" altLang="zh-TW" sz="2000" b="1" baseline="-25000" dirty="0">
              <a:solidFill>
                <a:schemeClr val="accent2"/>
              </a:solidFill>
              <a:ea typeface="新細明體" pitchFamily="18" charset="-120"/>
            </a:endParaRPr>
          </a:p>
        </p:txBody>
      </p:sp>
    </p:spTree>
    <p:extLst>
      <p:ext uri="{BB962C8B-B14F-4D97-AF65-F5344CB8AC3E}">
        <p14:creationId xmlns:p14="http://schemas.microsoft.com/office/powerpoint/2010/main" val="257535979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7" descr="ChELogo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0"/>
            <a:ext cx="198120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NCN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716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p:cNvSpPr>
            <a:spLocks noChangeArrowheads="1"/>
          </p:cNvSpPr>
          <p:nvPr/>
        </p:nvSpPr>
        <p:spPr bwMode="auto">
          <a:xfrm>
            <a:off x="457200" y="252412"/>
            <a:ext cx="8229600" cy="5095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None/>
            </a:pPr>
            <a:r>
              <a:rPr lang="en-US" altLang="en-US" sz="2400" dirty="0">
                <a:latin typeface="Times New Roman" panose="02020603050405020304" pitchFamily="18" charset="0"/>
                <a:cs typeface="Times New Roman" panose="02020603050405020304" pitchFamily="18" charset="0"/>
              </a:rPr>
              <a:t>7</a:t>
            </a:r>
            <a:r>
              <a:rPr lang="en-US" altLang="en-US" sz="2400" dirty="0" smtClean="0">
                <a:latin typeface="Times New Roman" panose="02020603050405020304" pitchFamily="18" charset="0"/>
                <a:cs typeface="Times New Roman" panose="02020603050405020304" pitchFamily="18" charset="0"/>
              </a:rPr>
              <a:t>. Existing resources</a:t>
            </a:r>
            <a:endParaRPr lang="en-US" altLang="en-US" sz="2400" dirty="0">
              <a:latin typeface="Times New Roman" panose="02020603050405020304" pitchFamily="18" charset="0"/>
              <a:cs typeface="Times New Roman" panose="02020603050405020304" pitchFamily="18" charset="0"/>
            </a:endParaRPr>
          </a:p>
          <a:p>
            <a:pPr algn="ctr" eaLnBrk="1" hangingPunct="1">
              <a:spcBef>
                <a:spcPct val="0"/>
              </a:spcBef>
              <a:buNone/>
            </a:pPr>
            <a:r>
              <a:rPr lang="en-US" altLang="zh-TW" sz="2500" b="1" dirty="0" smtClean="0">
                <a:solidFill>
                  <a:schemeClr val="tx2"/>
                </a:solidFill>
                <a:ea typeface="新細明體" pitchFamily="18" charset="-120"/>
              </a:rPr>
              <a:t>IGOR SANS package</a:t>
            </a:r>
            <a:endParaRPr lang="en-US" altLang="zh-TW" sz="2000" b="1" baseline="-25000" dirty="0">
              <a:solidFill>
                <a:schemeClr val="accent2"/>
              </a:solidFill>
              <a:ea typeface="新細明體" pitchFamily="18" charset="-120"/>
            </a:endParaRPr>
          </a:p>
        </p:txBody>
      </p:sp>
      <p:sp>
        <p:nvSpPr>
          <p:cNvPr id="12" name="Text Box 2"/>
          <p:cNvSpPr txBox="1">
            <a:spLocks noChangeArrowheads="1"/>
          </p:cNvSpPr>
          <p:nvPr/>
        </p:nvSpPr>
        <p:spPr bwMode="auto">
          <a:xfrm>
            <a:off x="2819400" y="1143000"/>
            <a:ext cx="3235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dirty="0"/>
              <a:t>I(Q) = A </a:t>
            </a:r>
            <a:r>
              <a:rPr lang="en-US" altLang="en-US" sz="2400" dirty="0">
                <a:cs typeface="Arial" charset="0"/>
              </a:rPr>
              <a:t>× </a:t>
            </a:r>
            <a:r>
              <a:rPr lang="en-US" altLang="en-US" sz="2400" b="1" dirty="0">
                <a:solidFill>
                  <a:srgbClr val="00B050"/>
                </a:solidFill>
                <a:cs typeface="Arial" charset="0"/>
              </a:rPr>
              <a:t>P(Q)</a:t>
            </a:r>
            <a:r>
              <a:rPr lang="en-US" altLang="en-US" sz="2400" dirty="0">
                <a:cs typeface="Arial" charset="0"/>
              </a:rPr>
              <a:t> </a:t>
            </a:r>
            <a:r>
              <a:rPr lang="en-US" altLang="en-US" sz="2400" dirty="0"/>
              <a:t>× </a:t>
            </a:r>
            <a:r>
              <a:rPr lang="en-US" altLang="en-US" sz="2400" b="1" dirty="0">
                <a:solidFill>
                  <a:srgbClr val="00B050"/>
                </a:solidFill>
              </a:rPr>
              <a:t>S(Q)</a:t>
            </a:r>
          </a:p>
        </p:txBody>
      </p:sp>
      <p:sp>
        <p:nvSpPr>
          <p:cNvPr id="2" name="TextBox 1"/>
          <p:cNvSpPr txBox="1"/>
          <p:nvPr/>
        </p:nvSpPr>
        <p:spPr>
          <a:xfrm>
            <a:off x="685800" y="1676400"/>
            <a:ext cx="8382000" cy="830997"/>
          </a:xfrm>
          <a:prstGeom prst="rect">
            <a:avLst/>
          </a:prstGeom>
          <a:noFill/>
        </p:spPr>
        <p:txBody>
          <a:bodyPr wrap="square" rtlCol="0">
            <a:spAutoFit/>
          </a:bodyPr>
          <a:lstStyle/>
          <a:p>
            <a:r>
              <a:rPr lang="en-US" dirty="0" smtClean="0"/>
              <a:t>2. IGOR SANS package. (Free software) (Developed and maintained at NCNR)</a:t>
            </a:r>
          </a:p>
          <a:p>
            <a:r>
              <a:rPr lang="en-US" sz="1500" dirty="0" smtClean="0"/>
              <a:t>It is a comprehensive data reduction, treatment, and analysis software for small angle neutron scattering. But the package can be used to calculate the form factor and structure factor too.</a:t>
            </a:r>
            <a:endParaRPr lang="en-US" sz="1500" dirty="0"/>
          </a:p>
        </p:txBody>
      </p:sp>
      <p:sp>
        <p:nvSpPr>
          <p:cNvPr id="4" name="TextBox 3"/>
          <p:cNvSpPr txBox="1"/>
          <p:nvPr/>
        </p:nvSpPr>
        <p:spPr>
          <a:xfrm>
            <a:off x="1143000" y="5638800"/>
            <a:ext cx="7310784" cy="369332"/>
          </a:xfrm>
          <a:prstGeom prst="rect">
            <a:avLst/>
          </a:prstGeom>
          <a:noFill/>
        </p:spPr>
        <p:txBody>
          <a:bodyPr wrap="none" rtlCol="0">
            <a:spAutoFit/>
          </a:bodyPr>
          <a:lstStyle/>
          <a:p>
            <a:r>
              <a:rPr lang="en-US" dirty="0"/>
              <a:t>Website: </a:t>
            </a:r>
            <a:r>
              <a:rPr lang="en-US" dirty="0">
                <a:hlinkClick r:id="rId4"/>
              </a:rPr>
              <a:t>https://</a:t>
            </a:r>
            <a:r>
              <a:rPr lang="en-US" dirty="0" smtClean="0">
                <a:hlinkClick r:id="rId4"/>
              </a:rPr>
              <a:t>www.ncnr.nist.gov/programs/sans/data/red_anal.html</a:t>
            </a:r>
            <a:r>
              <a:rPr lang="en-US" dirty="0" smtClean="0"/>
              <a:t>  </a:t>
            </a:r>
            <a:endParaRPr lang="en-US" dirty="0"/>
          </a:p>
        </p:txBody>
      </p:sp>
      <p:sp>
        <p:nvSpPr>
          <p:cNvPr id="6" name="TextBox 5"/>
          <p:cNvSpPr txBox="1"/>
          <p:nvPr/>
        </p:nvSpPr>
        <p:spPr>
          <a:xfrm>
            <a:off x="914400" y="6059269"/>
            <a:ext cx="8153400" cy="553998"/>
          </a:xfrm>
          <a:prstGeom prst="rect">
            <a:avLst/>
          </a:prstGeom>
          <a:noFill/>
        </p:spPr>
        <p:txBody>
          <a:bodyPr wrap="square" rtlCol="0">
            <a:spAutoFit/>
          </a:bodyPr>
          <a:lstStyle/>
          <a:p>
            <a:r>
              <a:rPr lang="en-US" sz="1500" dirty="0" smtClean="0"/>
              <a:t>It has most form factors included in </a:t>
            </a:r>
            <a:r>
              <a:rPr lang="en-US" sz="1500" dirty="0" err="1" smtClean="0"/>
              <a:t>SASView</a:t>
            </a:r>
            <a:r>
              <a:rPr lang="en-US" sz="1500" dirty="0" smtClean="0"/>
              <a:t> and has a few structure factor models.</a:t>
            </a:r>
          </a:p>
          <a:p>
            <a:r>
              <a:rPr lang="en-US" sz="1500" dirty="0" smtClean="0"/>
              <a:t>There are many useful help files for it.</a:t>
            </a:r>
            <a:endParaRPr lang="en-US" sz="1500" dirty="0"/>
          </a:p>
        </p:txBody>
      </p:sp>
      <p:pic>
        <p:nvPicPr>
          <p:cNvPr id="9728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13615" y="2606951"/>
            <a:ext cx="3316770" cy="3031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Line 48"/>
          <p:cNvSpPr>
            <a:spLocks noChangeShapeType="1"/>
          </p:cNvSpPr>
          <p:nvPr/>
        </p:nvSpPr>
        <p:spPr bwMode="auto">
          <a:xfrm>
            <a:off x="250825" y="914400"/>
            <a:ext cx="8642350"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6494441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6" descr="NCN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716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7" descr="ChELogo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0"/>
            <a:ext cx="198120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6" name="Rectangle 4"/>
          <p:cNvSpPr>
            <a:spLocks noGrp="1" noChangeArrowheads="1"/>
          </p:cNvSpPr>
          <p:nvPr>
            <p:ph type="title"/>
          </p:nvPr>
        </p:nvSpPr>
        <p:spPr>
          <a:xfrm>
            <a:off x="457200" y="404812"/>
            <a:ext cx="8229600" cy="509588"/>
          </a:xfrm>
          <a:extLst>
            <a:ext uri="{909E8E84-426E-40DD-AFC4-6F175D3DCCD1}">
              <a14:hiddenFill xmlns:a14="http://schemas.microsoft.com/office/drawing/2010/main">
                <a:solidFill>
                  <a:srgbClr val="FF9900"/>
                </a:solidFill>
              </a14:hiddenFill>
            </a:ext>
          </a:extLst>
        </p:spPr>
        <p:txBody>
          <a:bodyPr/>
          <a:lstStyle/>
          <a:p>
            <a:pPr eaLnBrk="1" hangingPunct="1"/>
            <a:r>
              <a:rPr lang="en-US" altLang="en-US" sz="2400" dirty="0">
                <a:latin typeface="Times New Roman" panose="02020603050405020304" pitchFamily="18" charset="0"/>
                <a:cs typeface="Times New Roman" panose="02020603050405020304" pitchFamily="18" charset="0"/>
              </a:rPr>
              <a:t>Basic concepts of </a:t>
            </a:r>
            <a:r>
              <a:rPr lang="en-US" altLang="en-US" sz="2400" dirty="0" smtClean="0">
                <a:latin typeface="Times New Roman" panose="02020603050405020304" pitchFamily="18" charset="0"/>
                <a:cs typeface="Times New Roman" panose="02020603050405020304" pitchFamily="18" charset="0"/>
              </a:rPr>
              <a:t>SANS</a:t>
            </a:r>
            <a:br>
              <a:rPr lang="en-US" altLang="en-US" sz="2400" dirty="0" smtClean="0">
                <a:latin typeface="Times New Roman" panose="02020603050405020304" pitchFamily="18" charset="0"/>
                <a:cs typeface="Times New Roman" panose="02020603050405020304" pitchFamily="18" charset="0"/>
              </a:rPr>
            </a:br>
            <a:endParaRPr lang="en-US" altLang="zh-TW" sz="2400" dirty="0" smtClean="0">
              <a:solidFill>
                <a:schemeClr val="accent2"/>
              </a:solidFill>
              <a:latin typeface="Times New Roman" panose="02020603050405020304" pitchFamily="18" charset="0"/>
              <a:ea typeface="新細明體" pitchFamily="18" charset="-120"/>
              <a:cs typeface="Times New Roman" panose="02020603050405020304" pitchFamily="18" charset="0"/>
            </a:endParaRPr>
          </a:p>
        </p:txBody>
      </p:sp>
      <p:sp>
        <p:nvSpPr>
          <p:cNvPr id="6147" name="Line 5"/>
          <p:cNvSpPr>
            <a:spLocks noChangeShapeType="1"/>
          </p:cNvSpPr>
          <p:nvPr/>
        </p:nvSpPr>
        <p:spPr bwMode="auto">
          <a:xfrm>
            <a:off x="250825" y="838200"/>
            <a:ext cx="8642350"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8" name="Rectangle 8"/>
          <p:cNvSpPr>
            <a:spLocks noChangeArrowheads="1"/>
          </p:cNvSpPr>
          <p:nvPr/>
        </p:nvSpPr>
        <p:spPr bwMode="auto">
          <a:xfrm>
            <a:off x="0" y="330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6149" name="Rectangle 9"/>
          <p:cNvSpPr>
            <a:spLocks noChangeArrowheads="1"/>
          </p:cNvSpPr>
          <p:nvPr/>
        </p:nvSpPr>
        <p:spPr bwMode="auto">
          <a:xfrm>
            <a:off x="0" y="330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6150" name="Rectangle 11"/>
          <p:cNvSpPr>
            <a:spLocks noChangeArrowheads="1"/>
          </p:cNvSpPr>
          <p:nvPr/>
        </p:nvSpPr>
        <p:spPr bwMode="auto">
          <a:xfrm>
            <a:off x="0" y="3162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6151" name="Rectangle 12"/>
          <p:cNvSpPr>
            <a:spLocks noChangeArrowheads="1"/>
          </p:cNvSpPr>
          <p:nvPr/>
        </p:nvSpPr>
        <p:spPr bwMode="auto">
          <a:xfrm>
            <a:off x="0" y="31670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grpSp>
        <p:nvGrpSpPr>
          <p:cNvPr id="33" name="Group 34"/>
          <p:cNvGrpSpPr>
            <a:grpSpLocks/>
          </p:cNvGrpSpPr>
          <p:nvPr/>
        </p:nvGrpSpPr>
        <p:grpSpPr bwMode="auto">
          <a:xfrm>
            <a:off x="533400" y="6453187"/>
            <a:ext cx="1143000" cy="228600"/>
            <a:chOff x="240" y="3936"/>
            <a:chExt cx="720" cy="144"/>
          </a:xfrm>
        </p:grpSpPr>
        <p:sp>
          <p:nvSpPr>
            <p:cNvPr id="34" name="Line 29"/>
            <p:cNvSpPr>
              <a:spLocks noChangeShapeType="1"/>
            </p:cNvSpPr>
            <p:nvPr/>
          </p:nvSpPr>
          <p:spPr bwMode="auto">
            <a:xfrm>
              <a:off x="432" y="4032"/>
              <a:ext cx="528"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 name="Oval 31"/>
            <p:cNvSpPr>
              <a:spLocks noChangeArrowheads="1"/>
            </p:cNvSpPr>
            <p:nvPr/>
          </p:nvSpPr>
          <p:spPr bwMode="auto">
            <a:xfrm>
              <a:off x="240" y="3936"/>
              <a:ext cx="144" cy="144"/>
            </a:xfrm>
            <a:prstGeom prst="ellipse">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endParaRPr lang="en-US" altLang="en-US" sz="1800"/>
            </a:p>
          </p:txBody>
        </p:sp>
      </p:grpSp>
      <p:grpSp>
        <p:nvGrpSpPr>
          <p:cNvPr id="36" name="Group 35"/>
          <p:cNvGrpSpPr>
            <a:grpSpLocks/>
          </p:cNvGrpSpPr>
          <p:nvPr/>
        </p:nvGrpSpPr>
        <p:grpSpPr bwMode="auto">
          <a:xfrm>
            <a:off x="1676400" y="5919787"/>
            <a:ext cx="838200" cy="609600"/>
            <a:chOff x="960" y="3600"/>
            <a:chExt cx="528" cy="384"/>
          </a:xfrm>
        </p:grpSpPr>
        <p:sp>
          <p:nvSpPr>
            <p:cNvPr id="48" name="Line 30"/>
            <p:cNvSpPr>
              <a:spLocks noChangeShapeType="1"/>
            </p:cNvSpPr>
            <p:nvPr/>
          </p:nvSpPr>
          <p:spPr bwMode="auto">
            <a:xfrm flipV="1">
              <a:off x="960" y="3696"/>
              <a:ext cx="384" cy="288"/>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 name="Oval 32"/>
            <p:cNvSpPr>
              <a:spLocks noChangeArrowheads="1"/>
            </p:cNvSpPr>
            <p:nvPr/>
          </p:nvSpPr>
          <p:spPr bwMode="auto">
            <a:xfrm>
              <a:off x="1344" y="3600"/>
              <a:ext cx="144" cy="144"/>
            </a:xfrm>
            <a:prstGeom prst="ellipse">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grpSp>
      <p:grpSp>
        <p:nvGrpSpPr>
          <p:cNvPr id="54" name="Group 42"/>
          <p:cNvGrpSpPr>
            <a:grpSpLocks/>
          </p:cNvGrpSpPr>
          <p:nvPr/>
        </p:nvGrpSpPr>
        <p:grpSpPr bwMode="auto">
          <a:xfrm>
            <a:off x="1676400" y="6224587"/>
            <a:ext cx="1295400" cy="381000"/>
            <a:chOff x="960" y="3792"/>
            <a:chExt cx="816" cy="240"/>
          </a:xfrm>
        </p:grpSpPr>
        <p:sp>
          <p:nvSpPr>
            <p:cNvPr id="55" name="Line 36"/>
            <p:cNvSpPr>
              <a:spLocks noChangeShapeType="1"/>
            </p:cNvSpPr>
            <p:nvPr/>
          </p:nvSpPr>
          <p:spPr bwMode="auto">
            <a:xfrm>
              <a:off x="1008" y="4032"/>
              <a:ext cx="768"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 name="Text Box 38"/>
            <p:cNvSpPr txBox="1">
              <a:spLocks noChangeArrowheads="1"/>
            </p:cNvSpPr>
            <p:nvPr/>
          </p:nvSpPr>
          <p:spPr bwMode="auto">
            <a:xfrm>
              <a:off x="1152" y="3792"/>
              <a:ext cx="18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l-GR" altLang="en-US" sz="1800">
                  <a:latin typeface="Times New Roman" pitchFamily="18" charset="0"/>
                  <a:cs typeface="Times New Roman" pitchFamily="18" charset="0"/>
                </a:rPr>
                <a:t>θ</a:t>
              </a:r>
            </a:p>
          </p:txBody>
        </p:sp>
        <p:sp>
          <p:nvSpPr>
            <p:cNvPr id="57" name="Line 40"/>
            <p:cNvSpPr>
              <a:spLocks noChangeShapeType="1"/>
            </p:cNvSpPr>
            <p:nvPr/>
          </p:nvSpPr>
          <p:spPr bwMode="auto">
            <a:xfrm>
              <a:off x="960" y="4032"/>
              <a:ext cx="528" cy="0"/>
            </a:xfrm>
            <a:prstGeom prst="line">
              <a:avLst/>
            </a:prstGeom>
            <a:noFill/>
            <a:ln w="57150" cmpd="thinThick">
              <a:solidFill>
                <a:srgbClr val="8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mc:AlternateContent xmlns:mc="http://schemas.openxmlformats.org/markup-compatibility/2006" xmlns:a14="http://schemas.microsoft.com/office/drawing/2010/main">
        <mc:Choice Requires="a14">
          <p:sp>
            <p:nvSpPr>
              <p:cNvPr id="58" name="Text Box 43"/>
              <p:cNvSpPr txBox="1">
                <a:spLocks noChangeArrowheads="1"/>
              </p:cNvSpPr>
              <p:nvPr/>
            </p:nvSpPr>
            <p:spPr bwMode="auto">
              <a:xfrm>
                <a:off x="822325" y="6567487"/>
                <a:ext cx="424412" cy="41030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14:m>
                  <m:oMathPara xmlns:m="http://schemas.openxmlformats.org/officeDocument/2006/math">
                    <m:oMathParaPr>
                      <m:jc m:val="centerGroup"/>
                    </m:oMathParaPr>
                    <m:oMath xmlns:m="http://schemas.openxmlformats.org/officeDocument/2006/math">
                      <m:sSub>
                        <m:sSubPr>
                          <m:ctrlPr>
                            <a:rPr lang="en-US" sz="1800" i="1">
                              <a:latin typeface="Cambria Math" panose="02040503050406030204" pitchFamily="18" charset="0"/>
                            </a:rPr>
                          </m:ctrlPr>
                        </m:sSubPr>
                        <m:e>
                          <m:acc>
                            <m:accPr>
                              <m:chr m:val="⃑"/>
                              <m:ctrlPr>
                                <a:rPr lang="en-US" sz="1800" i="1">
                                  <a:latin typeface="Cambria Math" panose="02040503050406030204" pitchFamily="18" charset="0"/>
                                </a:rPr>
                              </m:ctrlPr>
                            </m:accPr>
                            <m:e>
                              <m:r>
                                <a:rPr lang="en-US" sz="1800" i="1">
                                  <a:latin typeface="Cambria Math"/>
                                </a:rPr>
                                <m:t>𝑘</m:t>
                              </m:r>
                            </m:e>
                          </m:acc>
                        </m:e>
                        <m:sub>
                          <m:r>
                            <a:rPr lang="en-US" sz="1800" i="1">
                              <a:latin typeface="Cambria Math"/>
                            </a:rPr>
                            <m:t>𝑖</m:t>
                          </m:r>
                        </m:sub>
                      </m:sSub>
                    </m:oMath>
                  </m:oMathPara>
                </a14:m>
                <a:endParaRPr lang="en-US" altLang="en-US" sz="1800" i="1" baseline="-25000" dirty="0">
                  <a:latin typeface="Times New Roman" pitchFamily="18" charset="0"/>
                </a:endParaRPr>
              </a:p>
            </p:txBody>
          </p:sp>
        </mc:Choice>
        <mc:Fallback xmlns="">
          <p:sp>
            <p:nvSpPr>
              <p:cNvPr id="58" name="Text Box 43"/>
              <p:cNvSpPr txBox="1">
                <a:spLocks noRot="1" noChangeAspect="1" noMove="1" noResize="1" noEditPoints="1" noAdjustHandles="1" noChangeArrowheads="1" noChangeShapeType="1" noTextEdit="1"/>
              </p:cNvSpPr>
              <p:nvPr/>
            </p:nvSpPr>
            <p:spPr bwMode="auto">
              <a:xfrm>
                <a:off x="822325" y="6567487"/>
                <a:ext cx="424412" cy="410305"/>
              </a:xfrm>
              <a:prstGeom prst="rect">
                <a:avLst/>
              </a:prstGeom>
              <a:blipFill rotWithShape="0">
                <a:blip r:embed="rId4"/>
                <a:stretch>
                  <a:fillRect b="-147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 Box 44"/>
              <p:cNvSpPr txBox="1">
                <a:spLocks noChangeArrowheads="1"/>
              </p:cNvSpPr>
              <p:nvPr/>
            </p:nvSpPr>
            <p:spPr bwMode="auto">
              <a:xfrm>
                <a:off x="1600200" y="5995987"/>
                <a:ext cx="424412" cy="41030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14:m>
                  <m:oMathPara xmlns:m="http://schemas.openxmlformats.org/officeDocument/2006/math">
                    <m:oMathParaPr>
                      <m:jc m:val="centerGroup"/>
                    </m:oMathParaPr>
                    <m:oMath xmlns:m="http://schemas.openxmlformats.org/officeDocument/2006/math">
                      <m:sSub>
                        <m:sSubPr>
                          <m:ctrlPr>
                            <a:rPr lang="en-US" sz="1800" i="1">
                              <a:latin typeface="Cambria Math" panose="02040503050406030204" pitchFamily="18" charset="0"/>
                            </a:rPr>
                          </m:ctrlPr>
                        </m:sSubPr>
                        <m:e>
                          <m:acc>
                            <m:accPr>
                              <m:chr m:val="⃑"/>
                              <m:ctrlPr>
                                <a:rPr lang="en-US" sz="1800" i="1">
                                  <a:latin typeface="Cambria Math" panose="02040503050406030204" pitchFamily="18" charset="0"/>
                                </a:rPr>
                              </m:ctrlPr>
                            </m:accPr>
                            <m:e>
                              <m:r>
                                <a:rPr lang="en-US" sz="1800" i="1">
                                  <a:latin typeface="Cambria Math"/>
                                </a:rPr>
                                <m:t>𝑘</m:t>
                              </m:r>
                            </m:e>
                          </m:acc>
                        </m:e>
                        <m:sub>
                          <m:r>
                            <a:rPr lang="en-US" sz="1800" i="1">
                              <a:latin typeface="Cambria Math"/>
                            </a:rPr>
                            <m:t>𝑖</m:t>
                          </m:r>
                        </m:sub>
                      </m:sSub>
                    </m:oMath>
                  </m:oMathPara>
                </a14:m>
                <a:endParaRPr lang="en-US" altLang="en-US" sz="1800" i="1" baseline="-25000" dirty="0">
                  <a:latin typeface="Times New Roman" pitchFamily="18" charset="0"/>
                </a:endParaRPr>
              </a:p>
            </p:txBody>
          </p:sp>
        </mc:Choice>
        <mc:Fallback xmlns="">
          <p:sp>
            <p:nvSpPr>
              <p:cNvPr id="59" name="Text Box 44"/>
              <p:cNvSpPr txBox="1">
                <a:spLocks noRot="1" noChangeAspect="1" noMove="1" noResize="1" noEditPoints="1" noAdjustHandles="1" noChangeArrowheads="1" noChangeShapeType="1" noTextEdit="1"/>
              </p:cNvSpPr>
              <p:nvPr/>
            </p:nvSpPr>
            <p:spPr bwMode="auto">
              <a:xfrm>
                <a:off x="1600200" y="5995987"/>
                <a:ext cx="424412" cy="410305"/>
              </a:xfrm>
              <a:prstGeom prst="rect">
                <a:avLst/>
              </a:prstGeom>
              <a:blipFill rotWithShape="0">
                <a:blip r:embed="rId5"/>
                <a:stretch>
                  <a:fillRect b="-298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nvGrpSpPr>
          <p:cNvPr id="60" name="Group 48"/>
          <p:cNvGrpSpPr>
            <a:grpSpLocks/>
          </p:cNvGrpSpPr>
          <p:nvPr/>
        </p:nvGrpSpPr>
        <p:grpSpPr bwMode="auto">
          <a:xfrm>
            <a:off x="2362202" y="6072187"/>
            <a:ext cx="487363" cy="457200"/>
            <a:chOff x="1392" y="3696"/>
            <a:chExt cx="307" cy="288"/>
          </a:xfrm>
        </p:grpSpPr>
        <p:sp>
          <p:nvSpPr>
            <p:cNvPr id="61" name="Line 46"/>
            <p:cNvSpPr>
              <a:spLocks noChangeShapeType="1"/>
            </p:cNvSpPr>
            <p:nvPr/>
          </p:nvSpPr>
          <p:spPr bwMode="auto">
            <a:xfrm flipH="1" flipV="1">
              <a:off x="1392" y="3744"/>
              <a:ext cx="96" cy="24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mc:AlternateContent xmlns:mc="http://schemas.openxmlformats.org/markup-compatibility/2006" xmlns:a14="http://schemas.microsoft.com/office/drawing/2010/main">
          <mc:Choice Requires="a14">
            <p:sp>
              <p:nvSpPr>
                <p:cNvPr id="62" name="Text Box 47"/>
                <p:cNvSpPr txBox="1">
                  <a:spLocks noChangeArrowheads="1"/>
                </p:cNvSpPr>
                <p:nvPr/>
              </p:nvSpPr>
              <p:spPr bwMode="auto">
                <a:xfrm>
                  <a:off x="1440" y="3696"/>
                  <a:ext cx="259" cy="25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14:m>
                    <m:oMathPara xmlns:m="http://schemas.openxmlformats.org/officeDocument/2006/math">
                      <m:oMathParaPr>
                        <m:jc m:val="centerGroup"/>
                      </m:oMathParaPr>
                      <m:oMath xmlns:m="http://schemas.openxmlformats.org/officeDocument/2006/math">
                        <m:acc>
                          <m:accPr>
                            <m:chr m:val="⃑"/>
                            <m:ctrlPr>
                              <a:rPr lang="en-US" altLang="en-US" sz="1800" i="1">
                                <a:latin typeface="Cambria Math" panose="02040503050406030204" pitchFamily="18" charset="0"/>
                              </a:rPr>
                            </m:ctrlPr>
                          </m:accPr>
                          <m:e>
                            <m:r>
                              <a:rPr lang="en-US" altLang="en-US" sz="1800" i="1">
                                <a:latin typeface="Cambria Math" panose="02040503050406030204" pitchFamily="18" charset="0"/>
                              </a:rPr>
                              <m:t>𝑄</m:t>
                            </m:r>
                          </m:e>
                        </m:acc>
                      </m:oMath>
                    </m:oMathPara>
                  </a14:m>
                  <a:endParaRPr lang="en-US" altLang="en-US" sz="1800" dirty="0"/>
                </a:p>
              </p:txBody>
            </p:sp>
          </mc:Choice>
          <mc:Fallback xmlns="">
            <p:sp>
              <p:nvSpPr>
                <p:cNvPr id="62" name="Text Box 47"/>
                <p:cNvSpPr txBox="1">
                  <a:spLocks noRot="1" noChangeAspect="1" noMove="1" noResize="1" noEditPoints="1" noAdjustHandles="1" noChangeArrowheads="1" noChangeShapeType="1" noTextEdit="1"/>
                </p:cNvSpPr>
                <p:nvPr/>
              </p:nvSpPr>
              <p:spPr bwMode="auto">
                <a:xfrm>
                  <a:off x="1440" y="3696"/>
                  <a:ext cx="259" cy="255"/>
                </a:xfrm>
                <a:prstGeom prst="rect">
                  <a:avLst/>
                </a:prstGeom>
                <a:blipFill rotWithShape="0">
                  <a:blip r:embed="rId6"/>
                  <a:stretch>
                    <a:fillRect b="-1044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pic>
        <p:nvPicPr>
          <p:cNvPr id="78"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00" y="3886200"/>
            <a:ext cx="180181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9" name="Group 12"/>
          <p:cNvGrpSpPr>
            <a:grpSpLocks/>
          </p:cNvGrpSpPr>
          <p:nvPr/>
        </p:nvGrpSpPr>
        <p:grpSpPr bwMode="auto">
          <a:xfrm>
            <a:off x="6019800" y="3854450"/>
            <a:ext cx="2317750" cy="2241550"/>
            <a:chOff x="3340" y="2256"/>
            <a:chExt cx="1460" cy="1412"/>
          </a:xfrm>
        </p:grpSpPr>
        <p:pic>
          <p:nvPicPr>
            <p:cNvPr id="80"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52" y="2256"/>
              <a:ext cx="1248" cy="1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 name="Text Box 14"/>
            <p:cNvSpPr txBox="1">
              <a:spLocks noChangeArrowheads="1"/>
            </p:cNvSpPr>
            <p:nvPr/>
          </p:nvSpPr>
          <p:spPr bwMode="auto">
            <a:xfrm rot="-5400000">
              <a:off x="3091" y="2649"/>
              <a:ext cx="709"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1600">
                  <a:ea typeface="新細明體" pitchFamily="18" charset="-120"/>
                </a:rPr>
                <a:t>I(Q) (cm</a:t>
              </a:r>
              <a:r>
                <a:rPr lang="en-US" altLang="en-US" sz="1600" baseline="30000">
                  <a:ea typeface="新細明體" pitchFamily="18" charset="-120"/>
                </a:rPr>
                <a:t>-1</a:t>
              </a:r>
              <a:r>
                <a:rPr lang="en-US" altLang="en-US" sz="1600">
                  <a:ea typeface="新細明體" pitchFamily="18" charset="-120"/>
                </a:rPr>
                <a:t>)</a:t>
              </a:r>
            </a:p>
          </p:txBody>
        </p:sp>
        <p:sp>
          <p:nvSpPr>
            <p:cNvPr id="82" name="Text Box 15"/>
            <p:cNvSpPr txBox="1">
              <a:spLocks noChangeArrowheads="1"/>
            </p:cNvSpPr>
            <p:nvPr/>
          </p:nvSpPr>
          <p:spPr bwMode="auto">
            <a:xfrm>
              <a:off x="3963" y="3456"/>
              <a:ext cx="50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1600">
                  <a:ea typeface="新細明體" pitchFamily="18" charset="-120"/>
                </a:rPr>
                <a:t>Q (</a:t>
              </a:r>
              <a:r>
                <a:rPr lang="en-US" altLang="en-US" sz="1600">
                  <a:ea typeface="新細明體" pitchFamily="18" charset="-120"/>
                  <a:cs typeface="Arial" pitchFamily="34" charset="0"/>
                </a:rPr>
                <a:t>Å</a:t>
              </a:r>
              <a:r>
                <a:rPr lang="en-US" altLang="en-US" sz="1600" baseline="30000">
                  <a:ea typeface="新細明體" pitchFamily="18" charset="-120"/>
                  <a:cs typeface="Arial" pitchFamily="34" charset="0"/>
                </a:rPr>
                <a:t>-1</a:t>
              </a:r>
              <a:r>
                <a:rPr lang="en-US" altLang="en-US" sz="1600">
                  <a:ea typeface="新細明體" pitchFamily="18" charset="-120"/>
                  <a:cs typeface="Arial" pitchFamily="34" charset="0"/>
                </a:rPr>
                <a:t>)</a:t>
              </a:r>
            </a:p>
          </p:txBody>
        </p:sp>
      </p:grpSp>
      <p:sp>
        <p:nvSpPr>
          <p:cNvPr id="83" name="Text Box 16"/>
          <p:cNvSpPr txBox="1">
            <a:spLocks noChangeArrowheads="1"/>
          </p:cNvSpPr>
          <p:nvPr/>
        </p:nvSpPr>
        <p:spPr bwMode="auto">
          <a:xfrm>
            <a:off x="0" y="3505200"/>
            <a:ext cx="12618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dirty="0">
                <a:ea typeface="新細明體" pitchFamily="18" charset="-120"/>
              </a:rPr>
              <a:t>2D </a:t>
            </a:r>
            <a:r>
              <a:rPr lang="en-US" altLang="en-US" dirty="0" smtClean="0">
                <a:ea typeface="新細明體" pitchFamily="18" charset="-120"/>
              </a:rPr>
              <a:t>pattern</a:t>
            </a:r>
            <a:endParaRPr lang="en-US" altLang="en-US" dirty="0">
              <a:ea typeface="新細明體" pitchFamily="18" charset="-120"/>
            </a:endParaRPr>
          </a:p>
        </p:txBody>
      </p:sp>
      <mc:AlternateContent xmlns:mc="http://schemas.openxmlformats.org/markup-compatibility/2006" xmlns:a14="http://schemas.microsoft.com/office/drawing/2010/main">
        <mc:Choice Requires="a14">
          <p:sp>
            <p:nvSpPr>
              <p:cNvPr id="84" name="Text Box 17"/>
              <p:cNvSpPr txBox="1">
                <a:spLocks noChangeArrowheads="1"/>
              </p:cNvSpPr>
              <p:nvPr/>
            </p:nvSpPr>
            <p:spPr bwMode="auto">
              <a:xfrm>
                <a:off x="6711950" y="3505200"/>
                <a:ext cx="1570879" cy="36933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dirty="0" smtClean="0">
                    <a:ea typeface="新細明體" pitchFamily="18" charset="-120"/>
                  </a:rPr>
                  <a:t>1D data: </a:t>
                </a:r>
                <a14:m>
                  <m:oMath xmlns:m="http://schemas.openxmlformats.org/officeDocument/2006/math">
                    <m:r>
                      <a:rPr lang="en-US" altLang="en-US" b="0" i="1" smtClean="0">
                        <a:latin typeface="Cambria Math" panose="02040503050406030204" pitchFamily="18" charset="0"/>
                        <a:ea typeface="新細明體" pitchFamily="18" charset="-120"/>
                      </a:rPr>
                      <m:t>𝐼</m:t>
                    </m:r>
                    <m:r>
                      <a:rPr lang="en-US" altLang="en-US" b="0" i="1" smtClean="0">
                        <a:latin typeface="Cambria Math" panose="02040503050406030204" pitchFamily="18" charset="0"/>
                        <a:ea typeface="新細明體" pitchFamily="18" charset="-120"/>
                      </a:rPr>
                      <m:t>(</m:t>
                    </m:r>
                    <m:r>
                      <a:rPr lang="en-US" altLang="en-US" b="0" i="1" smtClean="0">
                        <a:latin typeface="Cambria Math" panose="02040503050406030204" pitchFamily="18" charset="0"/>
                        <a:ea typeface="新細明體" pitchFamily="18" charset="-120"/>
                      </a:rPr>
                      <m:t>𝑄</m:t>
                    </m:r>
                    <m:r>
                      <a:rPr lang="en-US" altLang="en-US" b="0" i="1" smtClean="0">
                        <a:latin typeface="Cambria Math" panose="02040503050406030204" pitchFamily="18" charset="0"/>
                        <a:ea typeface="新細明體" pitchFamily="18" charset="-120"/>
                      </a:rPr>
                      <m:t>)</m:t>
                    </m:r>
                  </m:oMath>
                </a14:m>
                <a:endParaRPr lang="en-US" altLang="en-US" dirty="0">
                  <a:ea typeface="新細明體" pitchFamily="18" charset="-120"/>
                </a:endParaRPr>
              </a:p>
            </p:txBody>
          </p:sp>
        </mc:Choice>
        <mc:Fallback xmlns="">
          <p:sp>
            <p:nvSpPr>
              <p:cNvPr id="84" name="Text Box 17"/>
              <p:cNvSpPr txBox="1">
                <a:spLocks noRot="1" noChangeAspect="1" noMove="1" noResize="1" noEditPoints="1" noAdjustHandles="1" noChangeArrowheads="1" noChangeShapeType="1" noTextEdit="1"/>
              </p:cNvSpPr>
              <p:nvPr/>
            </p:nvSpPr>
            <p:spPr bwMode="auto">
              <a:xfrm>
                <a:off x="6711950" y="3505200"/>
                <a:ext cx="1570879" cy="369332"/>
              </a:xfrm>
              <a:prstGeom prst="rect">
                <a:avLst/>
              </a:prstGeom>
              <a:blipFill rotWithShape="0">
                <a:blip r:embed="rId9"/>
                <a:stretch>
                  <a:fillRect l="-3101" t="-8197" r="-388" b="-2459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85" name="AutoShape 33"/>
          <p:cNvSpPr>
            <a:spLocks noChangeArrowheads="1"/>
          </p:cNvSpPr>
          <p:nvPr/>
        </p:nvSpPr>
        <p:spPr bwMode="auto">
          <a:xfrm>
            <a:off x="3657600" y="5068888"/>
            <a:ext cx="1524000" cy="228600"/>
          </a:xfrm>
          <a:prstGeom prst="rightArrow">
            <a:avLst>
              <a:gd name="adj1" fmla="val 50000"/>
              <a:gd name="adj2" fmla="val 16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altLang="en-US"/>
          </a:p>
        </p:txBody>
      </p:sp>
      <p:sp>
        <p:nvSpPr>
          <p:cNvPr id="86" name="Text Box 34"/>
          <p:cNvSpPr txBox="1">
            <a:spLocks noChangeArrowheads="1"/>
          </p:cNvSpPr>
          <p:nvPr/>
        </p:nvSpPr>
        <p:spPr bwMode="auto">
          <a:xfrm>
            <a:off x="3505200" y="4572000"/>
            <a:ext cx="1898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a:ea typeface="新細明體" pitchFamily="18" charset="-120"/>
              </a:rPr>
              <a:t>Annulus average</a:t>
            </a:r>
          </a:p>
        </p:txBody>
      </p:sp>
      <mc:AlternateContent xmlns:mc="http://schemas.openxmlformats.org/markup-compatibility/2006" xmlns:a14="http://schemas.microsoft.com/office/drawing/2010/main">
        <mc:Choice Requires="a14">
          <p:sp>
            <p:nvSpPr>
              <p:cNvPr id="2" name="TextBox 1"/>
              <p:cNvSpPr txBox="1"/>
              <p:nvPr/>
            </p:nvSpPr>
            <p:spPr>
              <a:xfrm>
                <a:off x="1497013" y="5652700"/>
                <a:ext cx="32573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𝑄</m:t>
                          </m:r>
                        </m:e>
                        <m:sub>
                          <m:r>
                            <a:rPr lang="en-US" b="0" i="1" dirty="0" smtClean="0">
                              <a:latin typeface="Cambria Math" panose="02040503050406030204" pitchFamily="18" charset="0"/>
                            </a:rPr>
                            <m:t>𝑥</m:t>
                          </m:r>
                        </m:sub>
                      </m:sSub>
                    </m:oMath>
                  </m:oMathPara>
                </a14:m>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1497013" y="5652700"/>
                <a:ext cx="325730" cy="276999"/>
              </a:xfrm>
              <a:prstGeom prst="rect">
                <a:avLst/>
              </a:prstGeom>
              <a:blipFill rotWithShape="0">
                <a:blip r:embed="rId10"/>
                <a:stretch>
                  <a:fillRect l="-22642" r="-1887" b="-304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TextBox 68"/>
              <p:cNvSpPr txBox="1"/>
              <p:nvPr/>
            </p:nvSpPr>
            <p:spPr>
              <a:xfrm>
                <a:off x="533400" y="4572000"/>
                <a:ext cx="333360" cy="2989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𝑄</m:t>
                          </m:r>
                        </m:e>
                        <m:sub>
                          <m:r>
                            <a:rPr lang="en-US" b="0" i="1" dirty="0" smtClean="0">
                              <a:latin typeface="Cambria Math" panose="02040503050406030204" pitchFamily="18" charset="0"/>
                            </a:rPr>
                            <m:t>𝑦</m:t>
                          </m:r>
                        </m:sub>
                      </m:sSub>
                    </m:oMath>
                  </m:oMathPara>
                </a14:m>
                <a:endParaRPr lang="en-US" dirty="0"/>
              </a:p>
            </p:txBody>
          </p:sp>
        </mc:Choice>
        <mc:Fallback xmlns="">
          <p:sp>
            <p:nvSpPr>
              <p:cNvPr id="69" name="TextBox 68"/>
              <p:cNvSpPr txBox="1">
                <a:spLocks noRot="1" noChangeAspect="1" noMove="1" noResize="1" noEditPoints="1" noAdjustHandles="1" noChangeArrowheads="1" noChangeShapeType="1" noTextEdit="1"/>
              </p:cNvSpPr>
              <p:nvPr/>
            </p:nvSpPr>
            <p:spPr>
              <a:xfrm>
                <a:off x="533400" y="4572000"/>
                <a:ext cx="333360" cy="298928"/>
              </a:xfrm>
              <a:prstGeom prst="rect">
                <a:avLst/>
              </a:prstGeom>
              <a:blipFill rotWithShape="0">
                <a:blip r:embed="rId11"/>
                <a:stretch>
                  <a:fillRect l="-22222" r="-5556" b="-224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p:cNvSpPr txBox="1"/>
              <p:nvPr/>
            </p:nvSpPr>
            <p:spPr>
              <a:xfrm>
                <a:off x="1337471" y="3523339"/>
                <a:ext cx="2477538" cy="340734"/>
              </a:xfrm>
              <a:prstGeom prst="rect">
                <a:avLst/>
              </a:prstGeom>
              <a:noFill/>
            </p:spPr>
            <p:txBody>
              <a:bodyPr wrap="none" lIns="0" tIns="0" rIns="0" bIns="0" rtlCol="0">
                <a:spAutoFit/>
              </a:bodyPr>
              <a:lstStyle/>
              <a:p>
                <a14:m>
                  <m:oMath xmlns:m="http://schemas.openxmlformats.org/officeDocument/2006/math">
                    <m:r>
                      <a:rPr lang="en-US" b="0" i="1" dirty="0" smtClean="0">
                        <a:latin typeface="Cambria Math" panose="02040503050406030204" pitchFamily="18" charset="0"/>
                      </a:rPr>
                      <m:t>𝐼</m:t>
                    </m:r>
                    <m:d>
                      <m:dPr>
                        <m:ctrlPr>
                          <a:rPr lang="en-US" b="0" i="1" dirty="0" smtClean="0">
                            <a:latin typeface="Cambria Math" panose="02040503050406030204" pitchFamily="18" charset="0"/>
                          </a:rPr>
                        </m:ctrlPr>
                      </m:dPr>
                      <m:e>
                        <m:acc>
                          <m:accPr>
                            <m:chr m:val="⃑"/>
                            <m:ctrlPr>
                              <a:rPr lang="en-US" altLang="en-US" i="1">
                                <a:latin typeface="Cambria Math" panose="02040503050406030204" pitchFamily="18" charset="0"/>
                              </a:rPr>
                            </m:ctrlPr>
                          </m:accPr>
                          <m:e>
                            <m:r>
                              <a:rPr lang="en-US" altLang="en-US" i="1">
                                <a:latin typeface="Cambria Math" panose="02040503050406030204" pitchFamily="18" charset="0"/>
                              </a:rPr>
                              <m:t>𝑄</m:t>
                            </m:r>
                          </m:e>
                        </m:acc>
                      </m:e>
                    </m:d>
                    <m:r>
                      <a:rPr lang="en-US" altLang="en-US" b="0" i="1" smtClean="0">
                        <a:latin typeface="Cambria Math" panose="02040503050406030204" pitchFamily="18" charset="0"/>
                      </a:rPr>
                      <m:t>=</m:t>
                    </m:r>
                    <m:r>
                      <a:rPr lang="en-US" altLang="en-US" b="0" i="1" smtClean="0">
                        <a:latin typeface="Cambria Math" panose="02040503050406030204" pitchFamily="18" charset="0"/>
                      </a:rPr>
                      <m:t>𝐼</m:t>
                    </m:r>
                    <m:r>
                      <a:rPr lang="en-US" altLang="en-US" b="0" i="1" smtClean="0">
                        <a:latin typeface="Cambria Math" panose="02040503050406030204" pitchFamily="18" charset="0"/>
                      </a:rPr>
                      <m:t>(</m:t>
                    </m:r>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𝑄</m:t>
                        </m:r>
                      </m:e>
                      <m:sub>
                        <m:r>
                          <a:rPr lang="en-US" b="0" i="1" dirty="0" smtClean="0">
                            <a:latin typeface="Cambria Math" panose="02040503050406030204" pitchFamily="18" charset="0"/>
                          </a:rPr>
                          <m:t>𝑥</m:t>
                        </m:r>
                      </m:sub>
                    </m:sSub>
                    <m:r>
                      <a:rPr lang="en-US" b="0" i="1" dirty="0" smtClean="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𝑄</m:t>
                        </m:r>
                      </m:e>
                      <m:sub>
                        <m:r>
                          <a:rPr lang="en-US" b="0" i="1" dirty="0" smtClean="0">
                            <a:latin typeface="Cambria Math" panose="02040503050406030204" pitchFamily="18" charset="0"/>
                          </a:rPr>
                          <m:t>𝑦</m:t>
                        </m:r>
                      </m:sub>
                    </m:sSub>
                  </m:oMath>
                </a14:m>
                <a:r>
                  <a:rPr lang="en-US" dirty="0" smtClean="0"/>
                  <a:t>,</a:t>
                </a:r>
                <a:r>
                  <a:rPr lang="en-US" dirty="0"/>
                  <a:t>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𝑄</m:t>
                        </m:r>
                      </m:e>
                      <m:sub>
                        <m:r>
                          <a:rPr lang="en-US" b="0" i="1" dirty="0" smtClean="0">
                            <a:latin typeface="Cambria Math" panose="02040503050406030204" pitchFamily="18" charset="0"/>
                          </a:rPr>
                          <m:t>𝑧</m:t>
                        </m:r>
                      </m:sub>
                    </m:sSub>
                    <m:r>
                      <a:rPr lang="en-US"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0)</m:t>
                    </m:r>
                  </m:oMath>
                </a14:m>
                <a:endParaRPr lang="en-US" dirty="0"/>
              </a:p>
            </p:txBody>
          </p:sp>
        </mc:Choice>
        <mc:Fallback xmlns="">
          <p:sp>
            <p:nvSpPr>
              <p:cNvPr id="70" name="TextBox 69"/>
              <p:cNvSpPr txBox="1">
                <a:spLocks noRot="1" noChangeAspect="1" noMove="1" noResize="1" noEditPoints="1" noAdjustHandles="1" noChangeArrowheads="1" noChangeShapeType="1" noTextEdit="1"/>
              </p:cNvSpPr>
              <p:nvPr/>
            </p:nvSpPr>
            <p:spPr>
              <a:xfrm>
                <a:off x="1337471" y="3523339"/>
                <a:ext cx="2477538" cy="340734"/>
              </a:xfrm>
              <a:prstGeom prst="rect">
                <a:avLst/>
              </a:prstGeom>
              <a:blipFill rotWithShape="0">
                <a:blip r:embed="rId12"/>
                <a:stretch>
                  <a:fillRect l="-3194" t="-12500" r="-3440" b="-32143"/>
                </a:stretch>
              </a:blipFill>
            </p:spPr>
            <p:txBody>
              <a:bodyPr/>
              <a:lstStyle/>
              <a:p>
                <a:r>
                  <a:rPr lang="en-US">
                    <a:noFill/>
                  </a:rPr>
                  <a:t> </a:t>
                </a:r>
              </a:p>
            </p:txBody>
          </p:sp>
        </mc:Fallback>
      </mc:AlternateContent>
      <p:pic>
        <p:nvPicPr>
          <p:cNvPr id="4" name="Picture 3"/>
          <p:cNvPicPr>
            <a:picLocks noChangeAspect="1"/>
          </p:cNvPicPr>
          <p:nvPr/>
        </p:nvPicPr>
        <p:blipFill>
          <a:blip r:embed="rId13"/>
          <a:stretch>
            <a:fillRect/>
          </a:stretch>
        </p:blipFill>
        <p:spPr>
          <a:xfrm>
            <a:off x="1034531" y="1040130"/>
            <a:ext cx="6877050" cy="2324100"/>
          </a:xfrm>
          <a:prstGeom prst="rect">
            <a:avLst/>
          </a:prstGeom>
        </p:spPr>
      </p:pic>
    </p:spTree>
    <p:extLst>
      <p:ext uri="{BB962C8B-B14F-4D97-AF65-F5344CB8AC3E}">
        <p14:creationId xmlns:p14="http://schemas.microsoft.com/office/powerpoint/2010/main" val="336200024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hELogo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0"/>
            <a:ext cx="198120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NCN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716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Line 48"/>
          <p:cNvSpPr>
            <a:spLocks noChangeShapeType="1"/>
          </p:cNvSpPr>
          <p:nvPr/>
        </p:nvSpPr>
        <p:spPr bwMode="auto">
          <a:xfrm>
            <a:off x="250825" y="914400"/>
            <a:ext cx="8642350"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67" name="Rectangle 3"/>
          <p:cNvSpPr>
            <a:spLocks noChangeArrowheads="1"/>
          </p:cNvSpPr>
          <p:nvPr/>
        </p:nvSpPr>
        <p:spPr bwMode="auto">
          <a:xfrm>
            <a:off x="457200" y="328612"/>
            <a:ext cx="8229600" cy="5095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None/>
            </a:pPr>
            <a:r>
              <a:rPr lang="en-US" altLang="en-US" sz="2400" dirty="0">
                <a:latin typeface="Times New Roman" panose="02020603050405020304" pitchFamily="18" charset="0"/>
                <a:cs typeface="Times New Roman" panose="02020603050405020304" pitchFamily="18" charset="0"/>
              </a:rPr>
              <a:t>7</a:t>
            </a:r>
            <a:r>
              <a:rPr lang="en-US" altLang="en-US" sz="2400" dirty="0" smtClean="0">
                <a:latin typeface="Times New Roman" panose="02020603050405020304" pitchFamily="18" charset="0"/>
                <a:cs typeface="Times New Roman" panose="02020603050405020304" pitchFamily="18" charset="0"/>
              </a:rPr>
              <a:t>. Existing resources</a:t>
            </a:r>
            <a:endParaRPr lang="en-US" altLang="en-US" sz="2400" dirty="0">
              <a:latin typeface="Times New Roman" panose="02020603050405020304" pitchFamily="18" charset="0"/>
              <a:cs typeface="Times New Roman" panose="02020603050405020304" pitchFamily="18" charset="0"/>
            </a:endParaRPr>
          </a:p>
          <a:p>
            <a:pPr algn="ctr" eaLnBrk="1" hangingPunct="1">
              <a:spcBef>
                <a:spcPct val="0"/>
              </a:spcBef>
              <a:buNone/>
            </a:pPr>
            <a:r>
              <a:rPr lang="en-US" altLang="zh-TW" sz="2500" b="1" dirty="0" smtClean="0">
                <a:solidFill>
                  <a:schemeClr val="tx2"/>
                </a:solidFill>
                <a:ea typeface="新細明體" pitchFamily="18" charset="-120"/>
              </a:rPr>
              <a:t>Form factor for protein structure: SASSIE</a:t>
            </a:r>
            <a:endParaRPr lang="en-US" altLang="zh-TW" sz="2000" b="1" baseline="-25000" dirty="0">
              <a:solidFill>
                <a:schemeClr val="accent2"/>
              </a:solidFill>
              <a:ea typeface="新細明體" pitchFamily="18" charset="-120"/>
            </a:endParaRPr>
          </a:p>
        </p:txBody>
      </p:sp>
      <p:sp>
        <p:nvSpPr>
          <p:cNvPr id="12" name="Text Box 2"/>
          <p:cNvSpPr txBox="1">
            <a:spLocks noChangeArrowheads="1"/>
          </p:cNvSpPr>
          <p:nvPr/>
        </p:nvSpPr>
        <p:spPr bwMode="auto">
          <a:xfrm>
            <a:off x="2819400" y="1066800"/>
            <a:ext cx="3235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dirty="0"/>
              <a:t>I(Q) = A </a:t>
            </a:r>
            <a:r>
              <a:rPr lang="en-US" altLang="en-US" sz="2400" dirty="0">
                <a:cs typeface="Arial" charset="0"/>
              </a:rPr>
              <a:t>× </a:t>
            </a:r>
            <a:r>
              <a:rPr lang="en-US" altLang="en-US" sz="2400" b="1" dirty="0">
                <a:solidFill>
                  <a:srgbClr val="00B050"/>
                </a:solidFill>
                <a:cs typeface="Arial" charset="0"/>
              </a:rPr>
              <a:t>P(Q)</a:t>
            </a:r>
            <a:r>
              <a:rPr lang="en-US" altLang="en-US" sz="2400" dirty="0">
                <a:cs typeface="Arial" charset="0"/>
              </a:rPr>
              <a:t> </a:t>
            </a:r>
            <a:r>
              <a:rPr lang="en-US" altLang="en-US" sz="2400" dirty="0"/>
              <a:t>× S(Q)</a:t>
            </a:r>
          </a:p>
        </p:txBody>
      </p:sp>
      <p:sp>
        <p:nvSpPr>
          <p:cNvPr id="2" name="TextBox 1"/>
          <p:cNvSpPr txBox="1"/>
          <p:nvPr/>
        </p:nvSpPr>
        <p:spPr>
          <a:xfrm>
            <a:off x="685800" y="1676400"/>
            <a:ext cx="8207375" cy="1061829"/>
          </a:xfrm>
          <a:prstGeom prst="rect">
            <a:avLst/>
          </a:prstGeom>
          <a:noFill/>
        </p:spPr>
        <p:txBody>
          <a:bodyPr wrap="square" rtlCol="0">
            <a:spAutoFit/>
          </a:bodyPr>
          <a:lstStyle/>
          <a:p>
            <a:r>
              <a:rPr lang="en-US" dirty="0" smtClean="0"/>
              <a:t>4. SASSIE (Free software) (Developed and maintained people at NCNR)</a:t>
            </a:r>
          </a:p>
          <a:p>
            <a:r>
              <a:rPr lang="en-US" sz="1500" dirty="0" smtClean="0"/>
              <a:t>SASSIE is a software to create atomistic models of molecular systems and calculate the scattering intensity. It can calculate the form factor using the protein PDB file and fit experimental SANS /SAXS data to extract the conformation of proteins in solutions.</a:t>
            </a:r>
            <a:endParaRPr lang="en-US" sz="1500" dirty="0"/>
          </a:p>
        </p:txBody>
      </p:sp>
      <p:sp>
        <p:nvSpPr>
          <p:cNvPr id="4" name="TextBox 3"/>
          <p:cNvSpPr txBox="1"/>
          <p:nvPr/>
        </p:nvSpPr>
        <p:spPr>
          <a:xfrm>
            <a:off x="1143000" y="5638800"/>
            <a:ext cx="7772384" cy="369332"/>
          </a:xfrm>
          <a:prstGeom prst="rect">
            <a:avLst/>
          </a:prstGeom>
          <a:noFill/>
        </p:spPr>
        <p:txBody>
          <a:bodyPr wrap="none" rtlCol="0">
            <a:spAutoFit/>
          </a:bodyPr>
          <a:lstStyle/>
          <a:p>
            <a:r>
              <a:rPr lang="en-US" dirty="0"/>
              <a:t>Website</a:t>
            </a:r>
            <a:r>
              <a:rPr lang="en-US" dirty="0" smtClean="0"/>
              <a:t>: </a:t>
            </a:r>
            <a:r>
              <a:rPr lang="en-US" dirty="0" smtClean="0">
                <a:hlinkClick r:id="rId4"/>
              </a:rPr>
              <a:t>http</a:t>
            </a:r>
            <a:r>
              <a:rPr lang="en-US" dirty="0">
                <a:hlinkClick r:id="rId4"/>
              </a:rPr>
              <a:t>://</a:t>
            </a:r>
            <a:r>
              <a:rPr lang="en-US" dirty="0" smtClean="0">
                <a:hlinkClick r:id="rId4"/>
              </a:rPr>
              <a:t>www.smallangles.net/sassie/SASSIE/SASSIE_HOME.html</a:t>
            </a:r>
            <a:r>
              <a:rPr lang="en-US" dirty="0" smtClean="0"/>
              <a:t> </a:t>
            </a:r>
            <a:endParaRPr lang="en-US" dirty="0"/>
          </a:p>
        </p:txBody>
      </p:sp>
      <p:pic>
        <p:nvPicPr>
          <p:cNvPr id="9933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2743200"/>
            <a:ext cx="5161591" cy="2719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30729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hELogo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0"/>
            <a:ext cx="198120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NCN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716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Line 48"/>
          <p:cNvSpPr>
            <a:spLocks noChangeShapeType="1"/>
          </p:cNvSpPr>
          <p:nvPr/>
        </p:nvSpPr>
        <p:spPr bwMode="auto">
          <a:xfrm>
            <a:off x="250825" y="914400"/>
            <a:ext cx="8642350"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67" name="Rectangle 3"/>
          <p:cNvSpPr>
            <a:spLocks noChangeArrowheads="1"/>
          </p:cNvSpPr>
          <p:nvPr/>
        </p:nvSpPr>
        <p:spPr bwMode="auto">
          <a:xfrm>
            <a:off x="457200" y="252412"/>
            <a:ext cx="8229600" cy="5095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None/>
            </a:pPr>
            <a:r>
              <a:rPr lang="en-US" altLang="en-US" sz="2400" dirty="0">
                <a:latin typeface="Times New Roman" panose="02020603050405020304" pitchFamily="18" charset="0"/>
                <a:cs typeface="Times New Roman" panose="02020603050405020304" pitchFamily="18" charset="0"/>
              </a:rPr>
              <a:t>7</a:t>
            </a:r>
            <a:r>
              <a:rPr lang="en-US" altLang="en-US" sz="2400" dirty="0" smtClean="0">
                <a:latin typeface="Times New Roman" panose="02020603050405020304" pitchFamily="18" charset="0"/>
                <a:cs typeface="Times New Roman" panose="02020603050405020304" pitchFamily="18" charset="0"/>
              </a:rPr>
              <a:t>. Existing resources</a:t>
            </a:r>
            <a:endParaRPr lang="en-US" altLang="en-US" sz="2400" dirty="0">
              <a:latin typeface="Times New Roman" panose="02020603050405020304" pitchFamily="18" charset="0"/>
              <a:cs typeface="Times New Roman" panose="02020603050405020304" pitchFamily="18" charset="0"/>
            </a:endParaRPr>
          </a:p>
          <a:p>
            <a:pPr algn="ctr" eaLnBrk="1" hangingPunct="1">
              <a:spcBef>
                <a:spcPct val="0"/>
              </a:spcBef>
              <a:buNone/>
            </a:pPr>
            <a:r>
              <a:rPr lang="en-US" altLang="zh-TW" sz="2500" b="1" dirty="0" smtClean="0">
                <a:solidFill>
                  <a:schemeClr val="tx2"/>
                </a:solidFill>
                <a:ea typeface="新細明體" pitchFamily="18" charset="-120"/>
              </a:rPr>
              <a:t>ATSAS</a:t>
            </a:r>
            <a:endParaRPr lang="en-US" altLang="zh-TW" sz="2000" b="1" baseline="-25000" dirty="0">
              <a:solidFill>
                <a:schemeClr val="accent2"/>
              </a:solidFill>
              <a:ea typeface="新細明體" pitchFamily="18" charset="-120"/>
            </a:endParaRPr>
          </a:p>
        </p:txBody>
      </p:sp>
      <p:sp>
        <p:nvSpPr>
          <p:cNvPr id="12" name="Text Box 2"/>
          <p:cNvSpPr txBox="1">
            <a:spLocks noChangeArrowheads="1"/>
          </p:cNvSpPr>
          <p:nvPr/>
        </p:nvSpPr>
        <p:spPr bwMode="auto">
          <a:xfrm>
            <a:off x="2819400" y="1143000"/>
            <a:ext cx="3235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dirty="0"/>
              <a:t>I(Q) = A </a:t>
            </a:r>
            <a:r>
              <a:rPr lang="en-US" altLang="en-US" sz="2400" dirty="0">
                <a:cs typeface="Arial" charset="0"/>
              </a:rPr>
              <a:t>× </a:t>
            </a:r>
            <a:r>
              <a:rPr lang="en-US" altLang="en-US" sz="2400" b="1" dirty="0">
                <a:solidFill>
                  <a:srgbClr val="00B050"/>
                </a:solidFill>
                <a:cs typeface="Arial" charset="0"/>
              </a:rPr>
              <a:t>P(Q)</a:t>
            </a:r>
            <a:r>
              <a:rPr lang="en-US" altLang="en-US" sz="2400" dirty="0">
                <a:cs typeface="Arial" charset="0"/>
              </a:rPr>
              <a:t> </a:t>
            </a:r>
            <a:r>
              <a:rPr lang="en-US" altLang="en-US" sz="2400" dirty="0"/>
              <a:t>× S(Q)</a:t>
            </a:r>
          </a:p>
        </p:txBody>
      </p:sp>
      <p:sp>
        <p:nvSpPr>
          <p:cNvPr id="2" name="TextBox 1"/>
          <p:cNvSpPr txBox="1"/>
          <p:nvPr/>
        </p:nvSpPr>
        <p:spPr>
          <a:xfrm>
            <a:off x="685800" y="1676400"/>
            <a:ext cx="8207375" cy="1061829"/>
          </a:xfrm>
          <a:prstGeom prst="rect">
            <a:avLst/>
          </a:prstGeom>
          <a:noFill/>
        </p:spPr>
        <p:txBody>
          <a:bodyPr wrap="square" rtlCol="0">
            <a:spAutoFit/>
          </a:bodyPr>
          <a:lstStyle/>
          <a:p>
            <a:r>
              <a:rPr lang="en-US" dirty="0"/>
              <a:t>5</a:t>
            </a:r>
            <a:r>
              <a:rPr lang="en-US" dirty="0" smtClean="0"/>
              <a:t>. ATSAS (Free software)</a:t>
            </a:r>
          </a:p>
          <a:p>
            <a:r>
              <a:rPr lang="en-US" sz="1500" dirty="0" smtClean="0"/>
              <a:t>ATSAS is a software developed for small angle scattering data analysis for biological macromolecules. It includes </a:t>
            </a:r>
            <a:r>
              <a:rPr lang="en-US" sz="1500" dirty="0" err="1" smtClean="0"/>
              <a:t>cyrson</a:t>
            </a:r>
            <a:r>
              <a:rPr lang="en-US" sz="1500" dirty="0" smtClean="0"/>
              <a:t> (</a:t>
            </a:r>
            <a:r>
              <a:rPr lang="en-US" sz="1500" dirty="0" err="1" smtClean="0"/>
              <a:t>crysol</a:t>
            </a:r>
            <a:r>
              <a:rPr lang="en-US" sz="1500" dirty="0" smtClean="0"/>
              <a:t>) to calculate the form factor of a protein from the PDB files.</a:t>
            </a:r>
            <a:endParaRPr lang="en-US" sz="1500" dirty="0"/>
          </a:p>
        </p:txBody>
      </p:sp>
      <p:sp>
        <p:nvSpPr>
          <p:cNvPr id="4" name="TextBox 3"/>
          <p:cNvSpPr txBox="1"/>
          <p:nvPr/>
        </p:nvSpPr>
        <p:spPr>
          <a:xfrm>
            <a:off x="1143000" y="5638800"/>
            <a:ext cx="6489982" cy="369332"/>
          </a:xfrm>
          <a:prstGeom prst="rect">
            <a:avLst/>
          </a:prstGeom>
          <a:noFill/>
        </p:spPr>
        <p:txBody>
          <a:bodyPr wrap="none" rtlCol="0">
            <a:spAutoFit/>
          </a:bodyPr>
          <a:lstStyle/>
          <a:p>
            <a:r>
              <a:rPr lang="en-US" dirty="0"/>
              <a:t>Website: </a:t>
            </a:r>
            <a:r>
              <a:rPr lang="en-US" dirty="0">
                <a:hlinkClick r:id="rId4"/>
              </a:rPr>
              <a:t>http://</a:t>
            </a:r>
            <a:r>
              <a:rPr lang="en-US" dirty="0" smtClean="0">
                <a:hlinkClick r:id="rId4"/>
              </a:rPr>
              <a:t>www.embl-hamburg.de/biosaxs/software.html</a:t>
            </a:r>
            <a:r>
              <a:rPr lang="en-US" dirty="0" smtClean="0"/>
              <a:t>  </a:t>
            </a:r>
            <a:endParaRPr lang="en-US" dirty="0"/>
          </a:p>
        </p:txBody>
      </p:sp>
      <p:pic>
        <p:nvPicPr>
          <p:cNvPr id="10035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2895600"/>
            <a:ext cx="4575044" cy="2334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879557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76200"/>
            <a:ext cx="8229600" cy="1143000"/>
          </a:xfrm>
        </p:spPr>
        <p:txBody>
          <a:bodyPr/>
          <a:lstStyle/>
          <a:p>
            <a:pPr eaLnBrk="1" hangingPunct="1"/>
            <a:r>
              <a:rPr lang="en-US" altLang="en-US" sz="2400" dirty="0" smtClean="0">
                <a:solidFill>
                  <a:srgbClr val="3333FF"/>
                </a:solidFill>
                <a:latin typeface="Times New Roman" pitchFamily="18" charset="0"/>
              </a:rPr>
              <a:t>Final words</a:t>
            </a:r>
          </a:p>
        </p:txBody>
      </p:sp>
      <p:sp>
        <p:nvSpPr>
          <p:cNvPr id="3075" name="Rectangle 3"/>
          <p:cNvSpPr>
            <a:spLocks noGrp="1" noChangeArrowheads="1"/>
          </p:cNvSpPr>
          <p:nvPr>
            <p:ph type="body" idx="1"/>
          </p:nvPr>
        </p:nvSpPr>
        <p:spPr>
          <a:xfrm>
            <a:off x="457200" y="1371600"/>
            <a:ext cx="8229600" cy="4525963"/>
          </a:xfrm>
        </p:spPr>
        <p:txBody>
          <a:bodyPr/>
          <a:lstStyle/>
          <a:p>
            <a:pPr marL="0" indent="0" eaLnBrk="1" hangingPunct="1">
              <a:lnSpc>
                <a:spcPct val="90000"/>
              </a:lnSpc>
              <a:buNone/>
            </a:pPr>
            <a:r>
              <a:rPr lang="en-US" altLang="en-US" sz="1800" dirty="0" smtClean="0">
                <a:latin typeface="Times New Roman" panose="02020603050405020304" pitchFamily="18" charset="0"/>
                <a:cs typeface="Times New Roman" panose="02020603050405020304" pitchFamily="18" charset="0"/>
              </a:rPr>
              <a:t>Some of my personal thoughts for achieving a good data analysis:</a:t>
            </a:r>
          </a:p>
          <a:p>
            <a:pPr marL="0" indent="0" eaLnBrk="1" hangingPunct="1">
              <a:lnSpc>
                <a:spcPct val="90000"/>
              </a:lnSpc>
              <a:buNone/>
            </a:pPr>
            <a:r>
              <a:rPr lang="en-US" altLang="en-US" sz="1800" dirty="0" smtClean="0">
                <a:latin typeface="Times New Roman" panose="02020603050405020304" pitchFamily="18" charset="0"/>
                <a:cs typeface="Times New Roman" panose="02020603050405020304" pitchFamily="18" charset="0"/>
              </a:rPr>
              <a:t> </a:t>
            </a:r>
          </a:p>
          <a:p>
            <a:pPr marL="609600" indent="-609600" eaLnBrk="1" hangingPunct="1">
              <a:lnSpc>
                <a:spcPct val="90000"/>
              </a:lnSpc>
              <a:buFontTx/>
              <a:buAutoNum type="arabicPeriod"/>
            </a:pPr>
            <a:r>
              <a:rPr lang="en-US" altLang="en-US" sz="1800" dirty="0" smtClean="0">
                <a:latin typeface="Times New Roman" panose="02020603050405020304" pitchFamily="18" charset="0"/>
                <a:cs typeface="Times New Roman" panose="02020603050405020304" pitchFamily="18" charset="0"/>
              </a:rPr>
              <a:t>Have a </a:t>
            </a:r>
            <a:r>
              <a:rPr lang="en-US" altLang="en-US" sz="1800" dirty="0">
                <a:latin typeface="Times New Roman" panose="02020603050405020304" pitchFamily="18" charset="0"/>
                <a:cs typeface="Times New Roman" panose="02020603050405020304" pitchFamily="18" charset="0"/>
              </a:rPr>
              <a:t>good understanding of the limitations of the experimental data.</a:t>
            </a:r>
          </a:p>
          <a:p>
            <a:pPr marL="609600" indent="-609600" eaLnBrk="1" hangingPunct="1">
              <a:lnSpc>
                <a:spcPct val="90000"/>
              </a:lnSpc>
              <a:buFontTx/>
              <a:buAutoNum type="arabicPeriod"/>
            </a:pPr>
            <a:endParaRPr lang="en-US" altLang="en-US" sz="1800" dirty="0">
              <a:solidFill>
                <a:schemeClr val="accent1"/>
              </a:solidFill>
              <a:latin typeface="Times New Roman" panose="02020603050405020304" pitchFamily="18" charset="0"/>
              <a:cs typeface="Times New Roman" panose="02020603050405020304" pitchFamily="18" charset="0"/>
            </a:endParaRPr>
          </a:p>
          <a:p>
            <a:pPr marL="609600" indent="-609600" eaLnBrk="1" hangingPunct="1">
              <a:lnSpc>
                <a:spcPct val="90000"/>
              </a:lnSpc>
              <a:buFontTx/>
              <a:buAutoNum type="arabicPeriod"/>
            </a:pPr>
            <a:r>
              <a:rPr lang="en-US" altLang="en-US" sz="1800" smtClean="0">
                <a:latin typeface="Times New Roman" panose="02020603050405020304" pitchFamily="18" charset="0"/>
                <a:cs typeface="Times New Roman" panose="02020603050405020304" pitchFamily="18" charset="0"/>
              </a:rPr>
              <a:t>Have a </a:t>
            </a:r>
            <a:r>
              <a:rPr lang="en-US" altLang="en-US" sz="1800" dirty="0">
                <a:latin typeface="Times New Roman" panose="02020603050405020304" pitchFamily="18" charset="0"/>
                <a:cs typeface="Times New Roman" panose="02020603050405020304" pitchFamily="18" charset="0"/>
              </a:rPr>
              <a:t>good understanding of the limitations of the models</a:t>
            </a:r>
            <a:r>
              <a:rPr lang="en-US" altLang="en-US" sz="1800" dirty="0" smtClean="0">
                <a:latin typeface="Times New Roman" panose="02020603050405020304" pitchFamily="18" charset="0"/>
                <a:cs typeface="Times New Roman" panose="02020603050405020304" pitchFamily="18" charset="0"/>
              </a:rPr>
              <a:t>.</a:t>
            </a:r>
          </a:p>
          <a:p>
            <a:pPr marL="609600" indent="-609600" eaLnBrk="1" hangingPunct="1">
              <a:lnSpc>
                <a:spcPct val="90000"/>
              </a:lnSpc>
              <a:buFontTx/>
              <a:buAutoNum type="arabicPeriod"/>
            </a:pPr>
            <a:endParaRPr lang="en-US" altLang="en-US" sz="1800" dirty="0">
              <a:latin typeface="Times New Roman" panose="02020603050405020304" pitchFamily="18" charset="0"/>
              <a:cs typeface="Times New Roman" panose="02020603050405020304" pitchFamily="18" charset="0"/>
            </a:endParaRPr>
          </a:p>
          <a:p>
            <a:pPr marL="609600" indent="-609600" eaLnBrk="1" hangingPunct="1">
              <a:lnSpc>
                <a:spcPct val="90000"/>
              </a:lnSpc>
              <a:buFontTx/>
              <a:buAutoNum type="arabicPeriod"/>
            </a:pPr>
            <a:r>
              <a:rPr lang="en-US" altLang="en-US" sz="1800" dirty="0" smtClean="0">
                <a:latin typeface="Times New Roman" panose="02020603050405020304" pitchFamily="18" charset="0"/>
                <a:cs typeface="Times New Roman" panose="02020603050405020304" pitchFamily="18" charset="0"/>
              </a:rPr>
              <a:t>Our </a:t>
            </a:r>
            <a:r>
              <a:rPr lang="en-US" altLang="en-US" sz="1800" dirty="0">
                <a:latin typeface="Times New Roman" panose="02020603050405020304" pitchFamily="18" charset="0"/>
                <a:cs typeface="Times New Roman" panose="02020603050405020304" pitchFamily="18" charset="0"/>
              </a:rPr>
              <a:t>goal is to understand the structure of our samples by analyzing and fitting the </a:t>
            </a:r>
            <a:r>
              <a:rPr lang="en-US" altLang="en-US" sz="1800" dirty="0" smtClean="0">
                <a:latin typeface="Times New Roman" panose="02020603050405020304" pitchFamily="18" charset="0"/>
                <a:cs typeface="Times New Roman" panose="02020603050405020304" pitchFamily="18" charset="0"/>
              </a:rPr>
              <a:t>data</a:t>
            </a:r>
            <a:r>
              <a:rPr lang="en-US" altLang="en-US" sz="1800" dirty="0">
                <a:latin typeface="Times New Roman" panose="02020603050405020304" pitchFamily="18" charset="0"/>
                <a:cs typeface="Times New Roman" panose="02020603050405020304" pitchFamily="18" charset="0"/>
              </a:rPr>
              <a:t> </a:t>
            </a:r>
            <a:r>
              <a:rPr lang="en-US" altLang="en-US" sz="1800" dirty="0" smtClean="0">
                <a:latin typeface="Times New Roman" panose="02020603050405020304" pitchFamily="18" charset="0"/>
                <a:cs typeface="Times New Roman" panose="02020603050405020304" pitchFamily="18" charset="0"/>
              </a:rPr>
              <a:t>using a model to approximate a real and complex system.</a:t>
            </a:r>
            <a:endParaRPr lang="en-US" altLang="en-US" sz="1800" dirty="0">
              <a:latin typeface="Times New Roman" panose="02020603050405020304" pitchFamily="18" charset="0"/>
              <a:cs typeface="Times New Roman" panose="02020603050405020304" pitchFamily="18" charset="0"/>
            </a:endParaRPr>
          </a:p>
          <a:p>
            <a:pPr marL="609600" indent="-609600" eaLnBrk="1" hangingPunct="1">
              <a:lnSpc>
                <a:spcPct val="90000"/>
              </a:lnSpc>
              <a:buFontTx/>
              <a:buAutoNum type="arabicPeriod"/>
            </a:pPr>
            <a:endParaRPr lang="en-US" altLang="en-US" sz="1800" dirty="0">
              <a:latin typeface="Times New Roman" panose="02020603050405020304" pitchFamily="18" charset="0"/>
              <a:cs typeface="Times New Roman" panose="02020603050405020304" pitchFamily="18" charset="0"/>
            </a:endParaRPr>
          </a:p>
          <a:p>
            <a:pPr marL="609600" indent="-609600" eaLnBrk="1" hangingPunct="1">
              <a:lnSpc>
                <a:spcPct val="90000"/>
              </a:lnSpc>
              <a:buFontTx/>
              <a:buAutoNum type="arabicPeriod"/>
            </a:pPr>
            <a:r>
              <a:rPr lang="en-US" altLang="en-US" sz="1800" dirty="0">
                <a:latin typeface="Times New Roman" panose="02020603050405020304" pitchFamily="18" charset="0"/>
                <a:cs typeface="Times New Roman" panose="02020603050405020304" pitchFamily="18" charset="0"/>
              </a:rPr>
              <a:t>Our goal is NOT to have the best fit of the data</a:t>
            </a:r>
            <a:r>
              <a:rPr lang="en-US" altLang="en-US" sz="1800" dirty="0" smtClean="0">
                <a:latin typeface="Times New Roman" panose="02020603050405020304" pitchFamily="18" charset="0"/>
                <a:cs typeface="Times New Roman" panose="02020603050405020304" pitchFamily="18" charset="0"/>
              </a:rPr>
              <a:t>.</a:t>
            </a:r>
            <a:endParaRPr lang="en-US" altLang="en-US" sz="1800" dirty="0">
              <a:latin typeface="Times New Roman" panose="02020603050405020304" pitchFamily="18" charset="0"/>
              <a:cs typeface="Times New Roman" panose="02020603050405020304" pitchFamily="18" charset="0"/>
            </a:endParaRPr>
          </a:p>
          <a:p>
            <a:pPr marL="609600" indent="-609600" eaLnBrk="1" hangingPunct="1">
              <a:lnSpc>
                <a:spcPct val="90000"/>
              </a:lnSpc>
              <a:buFontTx/>
              <a:buAutoNum type="arabicPeriod"/>
            </a:pPr>
            <a:endParaRPr lang="en-US" altLang="en-US" sz="1800" dirty="0">
              <a:latin typeface="Times New Roman" panose="02020603050405020304" pitchFamily="18" charset="0"/>
              <a:cs typeface="Times New Roman" panose="02020603050405020304" pitchFamily="18" charset="0"/>
            </a:endParaRPr>
          </a:p>
          <a:p>
            <a:pPr marL="609600" indent="-609600" eaLnBrk="1" hangingPunct="1">
              <a:lnSpc>
                <a:spcPct val="90000"/>
              </a:lnSpc>
              <a:buFontTx/>
              <a:buAutoNum type="arabicPeriod"/>
            </a:pPr>
            <a:r>
              <a:rPr lang="en-US" altLang="en-US" sz="1800" dirty="0" smtClean="0">
                <a:latin typeface="Times New Roman" panose="02020603050405020304" pitchFamily="18" charset="0"/>
                <a:cs typeface="Times New Roman" panose="02020603050405020304" pitchFamily="18" charset="0"/>
              </a:rPr>
              <a:t>Analysis method development for scattering data itself is a scientific field that needs the inputs from everyone. There are many existing methods and models. However, more need to be developed for new scientific problems.</a:t>
            </a:r>
          </a:p>
        </p:txBody>
      </p:sp>
      <p:sp>
        <p:nvSpPr>
          <p:cNvPr id="4" name="Line 11"/>
          <p:cNvSpPr>
            <a:spLocks noChangeShapeType="1"/>
          </p:cNvSpPr>
          <p:nvPr/>
        </p:nvSpPr>
        <p:spPr bwMode="auto">
          <a:xfrm>
            <a:off x="250825" y="981075"/>
            <a:ext cx="8642350"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5" name="Picture 6" descr="NCN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716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enter for High Resolution Neutron Scattering (CHR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5941" y="107949"/>
            <a:ext cx="2465659" cy="631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32588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6" descr="NCN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716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 descr="ChELogo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0"/>
            <a:ext cx="198120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 name="Rectangle 2"/>
          <p:cNvSpPr>
            <a:spLocks noGrp="1" noChangeArrowheads="1"/>
          </p:cNvSpPr>
          <p:nvPr>
            <p:ph type="title"/>
          </p:nvPr>
        </p:nvSpPr>
        <p:spPr/>
        <p:txBody>
          <a:bodyPr/>
          <a:lstStyle/>
          <a:p>
            <a:pPr eaLnBrk="1" hangingPunct="1"/>
            <a:r>
              <a:rPr lang="en-US" altLang="en-US" sz="3000" dirty="0" smtClean="0">
                <a:solidFill>
                  <a:srgbClr val="3333FF"/>
                </a:solidFill>
                <a:latin typeface="Times New Roman" pitchFamily="18" charset="0"/>
              </a:rPr>
              <a:t>I(Q) (static scattering intensity function)</a:t>
            </a:r>
          </a:p>
        </p:txBody>
      </p:sp>
      <p:sp>
        <p:nvSpPr>
          <p:cNvPr id="9222" name="Oval 60"/>
          <p:cNvSpPr>
            <a:spLocks noChangeArrowheads="1"/>
          </p:cNvSpPr>
          <p:nvPr/>
        </p:nvSpPr>
        <p:spPr bwMode="auto">
          <a:xfrm>
            <a:off x="5219700" y="1573213"/>
            <a:ext cx="195263" cy="184150"/>
          </a:xfrm>
          <a:prstGeom prst="ellipse">
            <a:avLst/>
          </a:prstGeom>
          <a:noFill/>
          <a:ln>
            <a:noFill/>
          </a:ln>
          <a:effectLst/>
          <a:extLst>
            <a:ext uri="{909E8E84-426E-40DD-AFC4-6F175D3DCCD1}">
              <a14:hiddenFill xmlns:a14="http://schemas.microsoft.com/office/drawing/2010/main">
                <a:solidFill>
                  <a:srgbClr val="FF6600">
                    <a:alpha val="47058"/>
                  </a:srgbClr>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9225" name="Oval 63"/>
          <p:cNvSpPr>
            <a:spLocks noChangeArrowheads="1"/>
          </p:cNvSpPr>
          <p:nvPr/>
        </p:nvSpPr>
        <p:spPr bwMode="auto">
          <a:xfrm>
            <a:off x="6345238" y="1527175"/>
            <a:ext cx="195262" cy="184150"/>
          </a:xfrm>
          <a:prstGeom prst="ellipse">
            <a:avLst/>
          </a:prstGeom>
          <a:noFill/>
          <a:ln>
            <a:noFill/>
          </a:ln>
          <a:effectLst/>
          <a:extLst>
            <a:ext uri="{909E8E84-426E-40DD-AFC4-6F175D3DCCD1}">
              <a14:hiddenFill xmlns:a14="http://schemas.microsoft.com/office/drawing/2010/main">
                <a:solidFill>
                  <a:srgbClr val="FF6600">
                    <a:alpha val="50195"/>
                  </a:srgbClr>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9226" name="Oval 66"/>
          <p:cNvSpPr>
            <a:spLocks noChangeArrowheads="1"/>
          </p:cNvSpPr>
          <p:nvPr/>
        </p:nvSpPr>
        <p:spPr bwMode="auto">
          <a:xfrm>
            <a:off x="5708650" y="1435100"/>
            <a:ext cx="196850" cy="184150"/>
          </a:xfrm>
          <a:prstGeom prst="ellipse">
            <a:avLst/>
          </a:prstGeom>
          <a:noFill/>
          <a:ln>
            <a:noFill/>
          </a:ln>
          <a:effectLst/>
          <a:extLst>
            <a:ext uri="{909E8E84-426E-40DD-AFC4-6F175D3DCCD1}">
              <a14:hiddenFill xmlns:a14="http://schemas.microsoft.com/office/drawing/2010/main">
                <a:solidFill>
                  <a:srgbClr val="FF6600">
                    <a:alpha val="50195"/>
                  </a:srgbClr>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9237" name="Rectangle 126"/>
          <p:cNvSpPr>
            <a:spLocks noChangeArrowheads="1"/>
          </p:cNvSpPr>
          <p:nvPr/>
        </p:nvSpPr>
        <p:spPr bwMode="auto">
          <a:xfrm>
            <a:off x="457200" y="44450"/>
            <a:ext cx="8229600" cy="5095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dirty="0">
                <a:latin typeface="Times New Roman" panose="02020603050405020304" pitchFamily="18" charset="0"/>
                <a:cs typeface="Times New Roman" panose="02020603050405020304" pitchFamily="18" charset="0"/>
              </a:rPr>
              <a:t>Basic concepts of SANS</a:t>
            </a:r>
            <a:endParaRPr lang="en-US" altLang="zh-TW" sz="2400" dirty="0">
              <a:solidFill>
                <a:schemeClr val="accent2"/>
              </a:solidFill>
              <a:latin typeface="Times New Roman" panose="02020603050405020304" pitchFamily="18" charset="0"/>
              <a:ea typeface="新細明體" pitchFamily="18" charset="-120"/>
              <a:cs typeface="Times New Roman" panose="02020603050405020304" pitchFamily="18" charset="0"/>
            </a:endParaRPr>
          </a:p>
        </p:txBody>
      </p:sp>
      <p:sp>
        <p:nvSpPr>
          <p:cNvPr id="9238" name="Line 127"/>
          <p:cNvSpPr>
            <a:spLocks noChangeShapeType="1"/>
          </p:cNvSpPr>
          <p:nvPr/>
        </p:nvSpPr>
        <p:spPr bwMode="auto">
          <a:xfrm>
            <a:off x="273050" y="685800"/>
            <a:ext cx="8642350"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mc:AlternateContent xmlns:mc="http://schemas.openxmlformats.org/markup-compatibility/2006" xmlns:a14="http://schemas.microsoft.com/office/drawing/2010/main">
        <mc:Choice Requires="a14">
          <p:sp>
            <p:nvSpPr>
              <p:cNvPr id="2" name="TextBox 1"/>
              <p:cNvSpPr txBox="1"/>
              <p:nvPr/>
            </p:nvSpPr>
            <p:spPr>
              <a:xfrm>
                <a:off x="3048000" y="2718384"/>
                <a:ext cx="3678892" cy="88472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𝐼</m:t>
                      </m:r>
                      <m:d>
                        <m:dPr>
                          <m:ctrlPr>
                            <a:rPr lang="en-US" b="0" i="1" smtClean="0">
                              <a:latin typeface="Cambria Math" panose="02040503050406030204" pitchFamily="18" charset="0"/>
                            </a:rPr>
                          </m:ctrlPr>
                        </m:dPr>
                        <m:e>
                          <m:acc>
                            <m:accPr>
                              <m:chr m:val="⃑"/>
                              <m:ctrlPr>
                                <a:rPr lang="en-US" b="0" i="1" smtClean="0">
                                  <a:latin typeface="Cambria Math" panose="02040503050406030204" pitchFamily="18" charset="0"/>
                                </a:rPr>
                              </m:ctrlPr>
                            </m:accPr>
                            <m:e>
                              <m:r>
                                <a:rPr lang="en-US" i="1">
                                  <a:latin typeface="Cambria Math"/>
                                </a:rPr>
                                <m:t>𝑄</m:t>
                              </m:r>
                            </m:e>
                          </m:acc>
                        </m:e>
                      </m:d>
                      <m:r>
                        <a:rPr lang="en-US" b="0" i="1" smtClean="0">
                          <a:latin typeface="Cambria Math"/>
                        </a:rPr>
                        <m:t>=</m:t>
                      </m:r>
                      <m:sSup>
                        <m:sSupPr>
                          <m:ctrlPr>
                            <a:rPr lang="en-US" b="0" i="1" smtClean="0">
                              <a:latin typeface="Cambria Math" panose="02040503050406030204" pitchFamily="18" charset="0"/>
                            </a:rPr>
                          </m:ctrlPr>
                        </m:sSupPr>
                        <m:e>
                          <m:d>
                            <m:dPr>
                              <m:begChr m:val="|"/>
                              <m:endChr m:val="|"/>
                              <m:ctrlPr>
                                <a:rPr lang="en-US" i="1">
                                  <a:latin typeface="Cambria Math" panose="02040503050406030204" pitchFamily="18" charset="0"/>
                                </a:rPr>
                              </m:ctrlPr>
                            </m:dPr>
                            <m:e>
                              <m:nary>
                                <m:naryPr>
                                  <m:chr m:val="∑"/>
                                  <m:supHide m:val="on"/>
                                  <m:ctrlPr>
                                    <a:rPr lang="en-US" i="1">
                                      <a:latin typeface="Cambria Math" panose="02040503050406030204" pitchFamily="18" charset="0"/>
                                    </a:rPr>
                                  </m:ctrlPr>
                                </m:naryPr>
                                <m:sub>
                                  <m:r>
                                    <m:rPr>
                                      <m:brk m:alnAt="7"/>
                                    </m:rPr>
                                    <a:rPr lang="en-US" i="1">
                                      <a:latin typeface="Cambria Math"/>
                                    </a:rPr>
                                    <m:t>𝑚</m:t>
                                  </m:r>
                                </m:sub>
                                <m:sup/>
                                <m:e>
                                  <m:sSub>
                                    <m:sSubPr>
                                      <m:ctrlPr>
                                        <a:rPr lang="en-US" i="1">
                                          <a:latin typeface="Cambria Math" panose="02040503050406030204" pitchFamily="18" charset="0"/>
                                        </a:rPr>
                                      </m:ctrlPr>
                                    </m:sSubPr>
                                    <m:e>
                                      <m:r>
                                        <a:rPr lang="en-US" i="1">
                                          <a:latin typeface="Cambria Math"/>
                                        </a:rPr>
                                        <m:t>𝑏</m:t>
                                      </m:r>
                                    </m:e>
                                    <m:sub>
                                      <m:r>
                                        <a:rPr lang="en-US" i="1">
                                          <a:latin typeface="Cambria Math"/>
                                        </a:rPr>
                                        <m:t>𝑚</m:t>
                                      </m:r>
                                    </m:sub>
                                  </m:sSub>
                                  <m:sSup>
                                    <m:sSupPr>
                                      <m:ctrlPr>
                                        <a:rPr lang="en-US" i="1">
                                          <a:latin typeface="Cambria Math" panose="02040503050406030204" pitchFamily="18" charset="0"/>
                                        </a:rPr>
                                      </m:ctrlPr>
                                    </m:sSupPr>
                                    <m:e>
                                      <m:r>
                                        <a:rPr lang="en-US" i="1">
                                          <a:latin typeface="Cambria Math"/>
                                        </a:rPr>
                                        <m:t>𝑒</m:t>
                                      </m:r>
                                    </m:e>
                                    <m:sup>
                                      <m:r>
                                        <a:rPr lang="en-US" i="1">
                                          <a:latin typeface="Cambria Math"/>
                                        </a:rPr>
                                        <m:t>−</m:t>
                                      </m:r>
                                      <m:r>
                                        <a:rPr lang="en-US" i="1">
                                          <a:latin typeface="Cambria Math"/>
                                        </a:rPr>
                                        <m:t>𝑖</m:t>
                                      </m:r>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a:rPr>
                                                <m:t>𝑟</m:t>
                                              </m:r>
                                            </m:e>
                                            <m:sub>
                                              <m:r>
                                                <a:rPr lang="en-US" i="1">
                                                  <a:latin typeface="Cambria Math"/>
                                                </a:rPr>
                                                <m:t>𝑚</m:t>
                                              </m:r>
                                            </m:sub>
                                          </m:sSub>
                                        </m:e>
                                      </m:acc>
                                      <m:r>
                                        <a:rPr lang="en-US" i="1">
                                          <a:latin typeface="Cambria Math"/>
                                          <a:ea typeface="Cambria Math"/>
                                        </a:rPr>
                                        <m:t>∙</m:t>
                                      </m:r>
                                      <m:acc>
                                        <m:accPr>
                                          <m:chr m:val="⃑"/>
                                          <m:ctrlPr>
                                            <a:rPr lang="en-US" i="1">
                                              <a:latin typeface="Cambria Math" panose="02040503050406030204" pitchFamily="18" charset="0"/>
                                              <a:ea typeface="Cambria Math"/>
                                            </a:rPr>
                                          </m:ctrlPr>
                                        </m:accPr>
                                        <m:e>
                                          <m:r>
                                            <a:rPr lang="en-US" i="1">
                                              <a:latin typeface="Cambria Math"/>
                                              <a:ea typeface="Cambria Math"/>
                                            </a:rPr>
                                            <m:t>𝑄</m:t>
                                          </m:r>
                                        </m:e>
                                      </m:acc>
                                    </m:sup>
                                  </m:sSup>
                                </m:e>
                              </m:nary>
                            </m:e>
                          </m:d>
                        </m:e>
                        <m:sup>
                          <m:r>
                            <a:rPr lang="en-US" b="0" i="1" smtClean="0">
                              <a:latin typeface="Cambria Math"/>
                            </a:rPr>
                            <m:t>2</m:t>
                          </m:r>
                        </m:sup>
                      </m:sSup>
                      <m:r>
                        <a:rPr lang="en-US" b="0" i="1" smtClean="0">
                          <a:latin typeface="Cambria Math"/>
                        </a:rPr>
                        <m:t>=</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b="0" i="1" smtClean="0">
                                  <a:latin typeface="Cambria Math"/>
                                </a:rPr>
                                <m:t>𝐹</m:t>
                              </m:r>
                              <m:r>
                                <a:rPr lang="en-US" b="0" i="1" smtClean="0">
                                  <a:latin typeface="Cambria Math"/>
                                </a:rPr>
                                <m:t>(</m:t>
                              </m:r>
                              <m:acc>
                                <m:accPr>
                                  <m:chr m:val="⃑"/>
                                  <m:ctrlPr>
                                    <a:rPr lang="en-US" i="1">
                                      <a:latin typeface="Cambria Math" panose="02040503050406030204" pitchFamily="18" charset="0"/>
                                    </a:rPr>
                                  </m:ctrlPr>
                                </m:accPr>
                                <m:e>
                                  <m:r>
                                    <a:rPr lang="en-US" i="1">
                                      <a:latin typeface="Cambria Math"/>
                                    </a:rPr>
                                    <m:t>𝑄</m:t>
                                  </m:r>
                                </m:e>
                              </m:acc>
                              <m:r>
                                <a:rPr lang="en-US" b="0" i="1" smtClean="0">
                                  <a:latin typeface="Cambria Math"/>
                                </a:rPr>
                                <m:t>)</m:t>
                              </m:r>
                            </m:e>
                          </m:d>
                        </m:e>
                        <m:sup>
                          <m:r>
                            <a:rPr lang="en-US" b="0" i="1" smtClean="0">
                              <a:latin typeface="Cambria Math"/>
                            </a:rPr>
                            <m:t>2</m:t>
                          </m:r>
                        </m:sup>
                      </m:sSup>
                    </m:oMath>
                  </m:oMathPara>
                </a14:m>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3048000" y="2718384"/>
                <a:ext cx="3678892" cy="884729"/>
              </a:xfrm>
              <a:prstGeom prst="rect">
                <a:avLst/>
              </a:prstGeom>
              <a:blipFill rotWithShape="0">
                <a:blip r:embed="rId5"/>
                <a:stretch>
                  <a:fillRect/>
                </a:stretch>
              </a:blipFill>
            </p:spPr>
            <p:txBody>
              <a:bodyPr/>
              <a:lstStyle/>
              <a:p>
                <a:r>
                  <a:rPr lang="en-US">
                    <a:noFill/>
                  </a:rPr>
                  <a:t> </a:t>
                </a:r>
              </a:p>
            </p:txBody>
          </p:sp>
        </mc:Fallback>
      </mc:AlternateContent>
      <p:pic>
        <p:nvPicPr>
          <p:cNvPr id="6042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70066" y="1266825"/>
            <a:ext cx="1540134" cy="162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3" name="TextBox 2"/>
              <p:cNvSpPr txBox="1"/>
              <p:nvPr/>
            </p:nvSpPr>
            <p:spPr>
              <a:xfrm>
                <a:off x="3263604" y="3733800"/>
                <a:ext cx="4254113" cy="81887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𝐹</m:t>
                      </m:r>
                      <m:d>
                        <m:dPr>
                          <m:ctrlPr>
                            <a:rPr lang="en-US" b="0" i="1" smtClean="0">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a:rPr>
                                <m:t>𝑄</m:t>
                              </m:r>
                            </m:e>
                          </m:acc>
                        </m:e>
                      </m:d>
                      <m:r>
                        <a:rPr lang="en-US" b="0" i="1" smtClean="0">
                          <a:latin typeface="Cambria Math"/>
                        </a:rPr>
                        <m:t>=</m:t>
                      </m:r>
                      <m:nary>
                        <m:naryPr>
                          <m:chr m:val="∑"/>
                          <m:supHide m:val="on"/>
                          <m:ctrlPr>
                            <a:rPr lang="en-US" i="1">
                              <a:latin typeface="Cambria Math" panose="02040503050406030204" pitchFamily="18" charset="0"/>
                            </a:rPr>
                          </m:ctrlPr>
                        </m:naryPr>
                        <m:sub>
                          <m:r>
                            <m:rPr>
                              <m:brk m:alnAt="7"/>
                            </m:rPr>
                            <a:rPr lang="en-US" i="1">
                              <a:latin typeface="Cambria Math"/>
                            </a:rPr>
                            <m:t>𝑚</m:t>
                          </m:r>
                        </m:sub>
                        <m:sup/>
                        <m:e>
                          <m:sSub>
                            <m:sSubPr>
                              <m:ctrlPr>
                                <a:rPr lang="en-US" i="1">
                                  <a:latin typeface="Cambria Math" panose="02040503050406030204" pitchFamily="18" charset="0"/>
                                </a:rPr>
                              </m:ctrlPr>
                            </m:sSubPr>
                            <m:e>
                              <m:r>
                                <a:rPr lang="en-US" i="1">
                                  <a:latin typeface="Cambria Math"/>
                                </a:rPr>
                                <m:t>𝑏</m:t>
                              </m:r>
                            </m:e>
                            <m:sub>
                              <m:r>
                                <a:rPr lang="en-US" i="1">
                                  <a:latin typeface="Cambria Math"/>
                                </a:rPr>
                                <m:t>𝑚</m:t>
                              </m:r>
                            </m:sub>
                          </m:sSub>
                          <m:sSup>
                            <m:sSupPr>
                              <m:ctrlPr>
                                <a:rPr lang="en-US" i="1">
                                  <a:latin typeface="Cambria Math" panose="02040503050406030204" pitchFamily="18" charset="0"/>
                                </a:rPr>
                              </m:ctrlPr>
                            </m:sSupPr>
                            <m:e>
                              <m:r>
                                <a:rPr lang="en-US" i="1">
                                  <a:latin typeface="Cambria Math"/>
                                </a:rPr>
                                <m:t>𝑒</m:t>
                              </m:r>
                            </m:e>
                            <m:sup>
                              <m:r>
                                <a:rPr lang="en-US" i="1">
                                  <a:latin typeface="Cambria Math"/>
                                </a:rPr>
                                <m:t>−</m:t>
                              </m:r>
                              <m:r>
                                <a:rPr lang="en-US" i="1">
                                  <a:latin typeface="Cambria Math"/>
                                </a:rPr>
                                <m:t>𝑖</m:t>
                              </m:r>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a:rPr>
                                        <m:t>𝑟</m:t>
                                      </m:r>
                                    </m:e>
                                    <m:sub>
                                      <m:r>
                                        <a:rPr lang="en-US" i="1">
                                          <a:latin typeface="Cambria Math"/>
                                        </a:rPr>
                                        <m:t>𝑚</m:t>
                                      </m:r>
                                    </m:sub>
                                  </m:sSub>
                                </m:e>
                              </m:acc>
                              <m:r>
                                <a:rPr lang="en-US" i="1">
                                  <a:latin typeface="Cambria Math"/>
                                  <a:ea typeface="Cambria Math"/>
                                </a:rPr>
                                <m:t>∙</m:t>
                              </m:r>
                              <m:acc>
                                <m:accPr>
                                  <m:chr m:val="⃑"/>
                                  <m:ctrlPr>
                                    <a:rPr lang="en-US" i="1">
                                      <a:latin typeface="Cambria Math" panose="02040503050406030204" pitchFamily="18" charset="0"/>
                                      <a:ea typeface="Cambria Math"/>
                                    </a:rPr>
                                  </m:ctrlPr>
                                </m:accPr>
                                <m:e>
                                  <m:r>
                                    <a:rPr lang="en-US" i="1">
                                      <a:latin typeface="Cambria Math"/>
                                      <a:ea typeface="Cambria Math"/>
                                    </a:rPr>
                                    <m:t>𝑄</m:t>
                                  </m:r>
                                </m:e>
                              </m:acc>
                            </m:sup>
                          </m:sSup>
                        </m:e>
                      </m:nary>
                      <m:r>
                        <a:rPr lang="en-US" b="0" i="1" smtClean="0">
                          <a:latin typeface="Cambria Math"/>
                          <a:ea typeface="Cambria Math"/>
                        </a:rPr>
                        <m:t>=</m:t>
                      </m:r>
                      <m:nary>
                        <m:naryPr>
                          <m:limLoc m:val="undOvr"/>
                          <m:subHide m:val="on"/>
                          <m:supHide m:val="on"/>
                          <m:ctrlPr>
                            <a:rPr lang="en-US" b="0" i="1" smtClean="0">
                              <a:latin typeface="Cambria Math" panose="02040503050406030204" pitchFamily="18" charset="0"/>
                              <a:ea typeface="Cambria Math"/>
                            </a:rPr>
                          </m:ctrlPr>
                        </m:naryPr>
                        <m:sub/>
                        <m:sup/>
                        <m:e>
                          <m:r>
                            <a:rPr lang="en-US" b="0" i="1" smtClean="0">
                              <a:latin typeface="Cambria Math"/>
                              <a:ea typeface="Cambria Math"/>
                            </a:rPr>
                            <m:t>𝜌</m:t>
                          </m:r>
                          <m:r>
                            <a:rPr lang="en-US" b="0" i="1" smtClean="0">
                              <a:latin typeface="Cambria Math"/>
                              <a:ea typeface="Cambria Math"/>
                            </a:rPr>
                            <m:t>(</m:t>
                          </m:r>
                          <m:r>
                            <a:rPr lang="en-US" b="0" i="1" smtClean="0">
                              <a:latin typeface="Cambria Math"/>
                              <a:ea typeface="Cambria Math"/>
                            </a:rPr>
                            <m:t>𝑟</m:t>
                          </m:r>
                          <m:r>
                            <a:rPr lang="en-US" b="0" i="1" smtClean="0">
                              <a:latin typeface="Cambria Math"/>
                              <a:ea typeface="Cambria Math"/>
                            </a:rPr>
                            <m:t>)</m:t>
                          </m:r>
                          <m:sSup>
                            <m:sSupPr>
                              <m:ctrlPr>
                                <a:rPr lang="en-US" i="1">
                                  <a:latin typeface="Cambria Math" panose="02040503050406030204" pitchFamily="18" charset="0"/>
                                </a:rPr>
                              </m:ctrlPr>
                            </m:sSupPr>
                            <m:e>
                              <m:r>
                                <a:rPr lang="en-US" i="1">
                                  <a:latin typeface="Cambria Math"/>
                                </a:rPr>
                                <m:t>𝑒</m:t>
                              </m:r>
                            </m:e>
                            <m:sup>
                              <m:r>
                                <a:rPr lang="en-US" i="1">
                                  <a:latin typeface="Cambria Math"/>
                                </a:rPr>
                                <m:t>−</m:t>
                              </m:r>
                              <m:r>
                                <a:rPr lang="en-US" i="1">
                                  <a:latin typeface="Cambria Math"/>
                                </a:rPr>
                                <m:t>𝑖</m:t>
                              </m:r>
                              <m:acc>
                                <m:accPr>
                                  <m:chr m:val="⃑"/>
                                  <m:ctrlPr>
                                    <a:rPr lang="en-US" i="1">
                                      <a:latin typeface="Cambria Math" panose="02040503050406030204" pitchFamily="18" charset="0"/>
                                    </a:rPr>
                                  </m:ctrlPr>
                                </m:accPr>
                                <m:e>
                                  <m:r>
                                    <a:rPr lang="en-US" b="0" i="1" smtClean="0">
                                      <a:latin typeface="Cambria Math"/>
                                    </a:rPr>
                                    <m:t>𝑟</m:t>
                                  </m:r>
                                </m:e>
                              </m:acc>
                              <m:r>
                                <a:rPr lang="en-US" i="1">
                                  <a:latin typeface="Cambria Math"/>
                                  <a:ea typeface="Cambria Math"/>
                                </a:rPr>
                                <m:t>∙</m:t>
                              </m:r>
                              <m:acc>
                                <m:accPr>
                                  <m:chr m:val="⃑"/>
                                  <m:ctrlPr>
                                    <a:rPr lang="en-US" i="1">
                                      <a:latin typeface="Cambria Math" panose="02040503050406030204" pitchFamily="18" charset="0"/>
                                      <a:ea typeface="Cambria Math"/>
                                    </a:rPr>
                                  </m:ctrlPr>
                                </m:accPr>
                                <m:e>
                                  <m:r>
                                    <a:rPr lang="en-US" i="1">
                                      <a:latin typeface="Cambria Math"/>
                                      <a:ea typeface="Cambria Math"/>
                                    </a:rPr>
                                    <m:t>𝑄</m:t>
                                  </m:r>
                                </m:e>
                              </m:acc>
                            </m:sup>
                          </m:sSup>
                          <m:r>
                            <a:rPr lang="en-US" b="0" i="1" smtClean="0">
                              <a:latin typeface="Cambria Math"/>
                              <a:ea typeface="Cambria Math"/>
                            </a:rPr>
                            <m:t>𝑑</m:t>
                          </m:r>
                          <m:acc>
                            <m:accPr>
                              <m:chr m:val="⃑"/>
                              <m:ctrlPr>
                                <a:rPr lang="en-US" b="0" i="1" smtClean="0">
                                  <a:latin typeface="Cambria Math" panose="02040503050406030204" pitchFamily="18" charset="0"/>
                                  <a:ea typeface="Cambria Math"/>
                                </a:rPr>
                              </m:ctrlPr>
                            </m:accPr>
                            <m:e>
                              <m:r>
                                <a:rPr lang="en-US" b="0" i="1" smtClean="0">
                                  <a:latin typeface="Cambria Math"/>
                                  <a:ea typeface="Cambria Math"/>
                                </a:rPr>
                                <m:t>𝑟</m:t>
                              </m:r>
                            </m:e>
                          </m:acc>
                        </m:e>
                      </m:nary>
                    </m:oMath>
                  </m:oMathPara>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3263604" y="3733800"/>
                <a:ext cx="4254113" cy="818879"/>
              </a:xfrm>
              <a:prstGeom prst="rect">
                <a:avLst/>
              </a:prstGeom>
              <a:blipFill rotWithShape="0">
                <a:blip r:embed="rId7"/>
                <a:stretch>
                  <a:fillRect/>
                </a:stretch>
              </a:blipFill>
            </p:spPr>
            <p:txBody>
              <a:bodyPr/>
              <a:lstStyle/>
              <a:p>
                <a:r>
                  <a:rPr lang="en-US">
                    <a:noFill/>
                  </a:rPr>
                  <a:t> </a:t>
                </a:r>
              </a:p>
            </p:txBody>
          </p:sp>
        </mc:Fallback>
      </mc:AlternateContent>
      <p:pic>
        <p:nvPicPr>
          <p:cNvPr id="79"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4496448"/>
            <a:ext cx="1540134" cy="162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841183" y="4876800"/>
            <a:ext cx="3788217" cy="369332"/>
          </a:xfrm>
          <a:prstGeom prst="rect">
            <a:avLst/>
          </a:prstGeom>
          <a:noFill/>
        </p:spPr>
        <p:txBody>
          <a:bodyPr wrap="none" rtlCol="0">
            <a:spAutoFit/>
          </a:bodyPr>
          <a:lstStyle/>
          <a:p>
            <a:r>
              <a:rPr lang="en-US" dirty="0" smtClean="0"/>
              <a:t>Fourier transformation of the image</a:t>
            </a:r>
            <a:endParaRPr lang="en-US" dirty="0"/>
          </a:p>
        </p:txBody>
      </p:sp>
      <mc:AlternateContent xmlns:mc="http://schemas.openxmlformats.org/markup-compatibility/2006" xmlns:a14="http://schemas.microsoft.com/office/drawing/2010/main">
        <mc:Choice Requires="a14">
          <p:sp>
            <p:nvSpPr>
              <p:cNvPr id="6" name="TextBox 5"/>
              <p:cNvSpPr txBox="1"/>
              <p:nvPr/>
            </p:nvSpPr>
            <p:spPr>
              <a:xfrm>
                <a:off x="7018924" y="5105444"/>
                <a:ext cx="753476" cy="40479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𝐹</m:t>
                      </m:r>
                      <m:r>
                        <a:rPr lang="en-US" b="0" i="1" smtClean="0">
                          <a:latin typeface="Cambria Math"/>
                        </a:rPr>
                        <m:t>(</m:t>
                      </m:r>
                      <m:acc>
                        <m:accPr>
                          <m:chr m:val="⃑"/>
                          <m:ctrlPr>
                            <a:rPr lang="en-US" i="1">
                              <a:latin typeface="Cambria Math" panose="02040503050406030204" pitchFamily="18" charset="0"/>
                            </a:rPr>
                          </m:ctrlPr>
                        </m:accPr>
                        <m:e>
                          <m:r>
                            <a:rPr lang="en-US" i="1">
                              <a:latin typeface="Cambria Math"/>
                            </a:rPr>
                            <m:t>𝑄</m:t>
                          </m:r>
                        </m:e>
                      </m:acc>
                      <m:r>
                        <a:rPr lang="en-US" b="0" i="1" smtClean="0">
                          <a:latin typeface="Cambria Math"/>
                        </a:rPr>
                        <m:t>)</m:t>
                      </m:r>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7018924" y="5105444"/>
                <a:ext cx="753476" cy="404791"/>
              </a:xfrm>
              <a:prstGeom prst="rect">
                <a:avLst/>
              </a:prstGeom>
              <a:blipFill rotWithShape="0">
                <a:blip r:embed="rId8"/>
                <a:stretch>
                  <a:fillRect b="-13636"/>
                </a:stretch>
              </a:blipFill>
            </p:spPr>
            <p:txBody>
              <a:bodyPr/>
              <a:lstStyle/>
              <a:p>
                <a:r>
                  <a:rPr lang="en-US">
                    <a:noFill/>
                  </a:rPr>
                  <a:t> </a:t>
                </a:r>
              </a:p>
            </p:txBody>
          </p:sp>
        </mc:Fallback>
      </mc:AlternateContent>
      <p:sp>
        <p:nvSpPr>
          <p:cNvPr id="7" name="Left-Right Arrow 6"/>
          <p:cNvSpPr/>
          <p:nvPr/>
        </p:nvSpPr>
        <p:spPr bwMode="auto">
          <a:xfrm>
            <a:off x="3124200" y="5290110"/>
            <a:ext cx="3318669" cy="120090"/>
          </a:xfrm>
          <a:prstGeom prst="lef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mc:AlternateContent xmlns:mc="http://schemas.openxmlformats.org/markup-compatibility/2006" xmlns:a14="http://schemas.microsoft.com/office/drawing/2010/main">
        <mc:Choice Requires="a14">
          <p:sp>
            <p:nvSpPr>
              <p:cNvPr id="8" name="TextBox 7"/>
              <p:cNvSpPr txBox="1"/>
              <p:nvPr/>
            </p:nvSpPr>
            <p:spPr>
              <a:xfrm>
                <a:off x="6553200" y="5715000"/>
                <a:ext cx="2308965" cy="404791"/>
              </a:xfrm>
              <a:prstGeom prst="rect">
                <a:avLst/>
              </a:prstGeom>
              <a:noFill/>
            </p:spPr>
            <p:txBody>
              <a:bodyPr wrap="none" rtlCol="0">
                <a:spAutoFit/>
              </a:bodyPr>
              <a:lstStyle/>
              <a:p>
                <a:r>
                  <a:rPr lang="en-US" dirty="0" smtClean="0"/>
                  <a:t>(</a:t>
                </a:r>
                <a14:m>
                  <m:oMath xmlns:m="http://schemas.openxmlformats.org/officeDocument/2006/math">
                    <m:acc>
                      <m:accPr>
                        <m:chr m:val="⃑"/>
                        <m:ctrlPr>
                          <a:rPr lang="en-US" i="1">
                            <a:latin typeface="Cambria Math" panose="02040503050406030204" pitchFamily="18" charset="0"/>
                          </a:rPr>
                        </m:ctrlPr>
                      </m:accPr>
                      <m:e>
                        <m:r>
                          <a:rPr lang="en-US" i="1">
                            <a:latin typeface="Cambria Math"/>
                          </a:rPr>
                          <m:t>𝑄</m:t>
                        </m:r>
                      </m:e>
                    </m:acc>
                  </m:oMath>
                </a14:m>
                <a:r>
                  <a:rPr lang="en-US" dirty="0" smtClean="0"/>
                  <a:t>: reciprocal space)</a:t>
                </a:r>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6553200" y="5715000"/>
                <a:ext cx="2308965" cy="404791"/>
              </a:xfrm>
              <a:prstGeom prst="rect">
                <a:avLst/>
              </a:prstGeom>
              <a:blipFill rotWithShape="0">
                <a:blip r:embed="rId9"/>
                <a:stretch>
                  <a:fillRect l="-2111" r="-1055" b="-22727"/>
                </a:stretch>
              </a:blipFill>
            </p:spPr>
            <p:txBody>
              <a:bodyPr/>
              <a:lstStyle/>
              <a:p>
                <a:r>
                  <a:rPr lang="en-US">
                    <a:noFill/>
                  </a:rPr>
                  <a:t> </a:t>
                </a:r>
              </a:p>
            </p:txBody>
          </p:sp>
        </mc:Fallback>
      </mc:AlternateContent>
      <p:sp>
        <p:nvSpPr>
          <p:cNvPr id="4" name="TextBox 3"/>
          <p:cNvSpPr txBox="1"/>
          <p:nvPr/>
        </p:nvSpPr>
        <p:spPr>
          <a:xfrm>
            <a:off x="795343" y="6183868"/>
            <a:ext cx="8272457" cy="369332"/>
          </a:xfrm>
          <a:prstGeom prst="rect">
            <a:avLst/>
          </a:prstGeom>
          <a:noFill/>
        </p:spPr>
        <p:txBody>
          <a:bodyPr wrap="none" rtlCol="0">
            <a:spAutoFit/>
          </a:bodyPr>
          <a:lstStyle/>
          <a:p>
            <a:r>
              <a:rPr lang="en-US" dirty="0" smtClean="0"/>
              <a:t>Static scattering function is related with the amplitude of the FT of the structure. </a:t>
            </a:r>
            <a:endParaRPr lang="en-US" dirty="0"/>
          </a:p>
        </p:txBody>
      </p:sp>
      <p:sp>
        <p:nvSpPr>
          <p:cNvPr id="9" name="TextBox 8"/>
          <p:cNvSpPr txBox="1"/>
          <p:nvPr/>
        </p:nvSpPr>
        <p:spPr>
          <a:xfrm>
            <a:off x="990600" y="1066800"/>
            <a:ext cx="7917552" cy="369332"/>
          </a:xfrm>
          <a:prstGeom prst="rect">
            <a:avLst/>
          </a:prstGeom>
          <a:noFill/>
        </p:spPr>
        <p:txBody>
          <a:bodyPr wrap="none" rtlCol="0">
            <a:spAutoFit/>
          </a:bodyPr>
          <a:lstStyle/>
          <a:p>
            <a:r>
              <a:rPr lang="en-US" dirty="0" smtClean="0"/>
              <a:t>What is the relation between I(Q) and the structure of investigated material?</a:t>
            </a:r>
            <a:endParaRPr lang="en-US" dirty="0"/>
          </a:p>
        </p:txBody>
      </p:sp>
    </p:spTree>
    <p:extLst>
      <p:ext uri="{BB962C8B-B14F-4D97-AF65-F5344CB8AC3E}">
        <p14:creationId xmlns:p14="http://schemas.microsoft.com/office/powerpoint/2010/main" val="9587528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p:cNvGrpSpPr/>
          <p:nvPr/>
        </p:nvGrpSpPr>
        <p:grpSpPr>
          <a:xfrm>
            <a:off x="1516854" y="2732688"/>
            <a:ext cx="4445868" cy="3744528"/>
            <a:chOff x="1516854" y="2732688"/>
            <a:chExt cx="4445868" cy="3744528"/>
          </a:xfrm>
        </p:grpSpPr>
        <p:grpSp>
          <p:nvGrpSpPr>
            <p:cNvPr id="23" name="Group 22"/>
            <p:cNvGrpSpPr/>
            <p:nvPr/>
          </p:nvGrpSpPr>
          <p:grpSpPr>
            <a:xfrm>
              <a:off x="3510034" y="2732688"/>
              <a:ext cx="2452688" cy="3744528"/>
              <a:chOff x="3510034" y="2732688"/>
              <a:chExt cx="2452688" cy="3744528"/>
            </a:xfrm>
          </p:grpSpPr>
          <p:pic>
            <p:nvPicPr>
              <p:cNvPr id="20" name="Picture 19"/>
              <p:cNvPicPr>
                <a:picLocks noChangeAspect="1"/>
              </p:cNvPicPr>
              <p:nvPr/>
            </p:nvPicPr>
            <p:blipFill>
              <a:blip r:embed="rId3"/>
              <a:stretch>
                <a:fillRect/>
              </a:stretch>
            </p:blipFill>
            <p:spPr>
              <a:xfrm>
                <a:off x="3510034" y="3877693"/>
                <a:ext cx="2452688" cy="2599523"/>
              </a:xfrm>
              <a:prstGeom prst="rect">
                <a:avLst/>
              </a:prstGeom>
            </p:spPr>
          </p:pic>
          <mc:AlternateContent xmlns:mc="http://schemas.openxmlformats.org/markup-compatibility/2006" xmlns:a14="http://schemas.microsoft.com/office/drawing/2010/main">
            <mc:Choice Requires="a14">
              <p:sp>
                <p:nvSpPr>
                  <p:cNvPr id="10" name="TextBox 9"/>
                  <p:cNvSpPr txBox="1"/>
                  <p:nvPr/>
                </p:nvSpPr>
                <p:spPr>
                  <a:xfrm>
                    <a:off x="4396120" y="2732688"/>
                    <a:ext cx="1330301" cy="84119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𝐿</m:t>
                          </m:r>
                          <m:r>
                            <a:rPr lang="en-US" sz="2400" b="0" i="1" smtClean="0">
                              <a:latin typeface="Cambria Math" panose="02040503050406030204" pitchFamily="18" charset="0"/>
                            </a:rPr>
                            <m:t> ≈ </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𝜋</m:t>
                              </m:r>
                            </m:num>
                            <m:den>
                              <m:r>
                                <a:rPr lang="en-US" sz="2400" b="0" i="1" smtClean="0">
                                  <a:latin typeface="Cambria Math" panose="02040503050406030204" pitchFamily="18" charset="0"/>
                                  <a:ea typeface="Cambria Math" panose="02040503050406030204" pitchFamily="18" charset="0"/>
                                </a:rPr>
                                <m:t>𝑄</m:t>
                              </m:r>
                            </m:den>
                          </m:f>
                        </m:oMath>
                      </m:oMathPara>
                    </a14:m>
                    <a:endParaRPr lang="en-US" sz="2400" dirty="0"/>
                  </a:p>
                </p:txBody>
              </p:sp>
            </mc:Choice>
            <mc:Fallback xmlns="">
              <p:sp>
                <p:nvSpPr>
                  <p:cNvPr id="10" name="TextBox 9"/>
                  <p:cNvSpPr txBox="1">
                    <a:spLocks noRot="1" noChangeAspect="1" noMove="1" noResize="1" noEditPoints="1" noAdjustHandles="1" noChangeArrowheads="1" noChangeShapeType="1" noTextEdit="1"/>
                  </p:cNvSpPr>
                  <p:nvPr/>
                </p:nvSpPr>
                <p:spPr>
                  <a:xfrm>
                    <a:off x="4396120" y="2732688"/>
                    <a:ext cx="1330301" cy="841192"/>
                  </a:xfrm>
                  <a:prstGeom prst="rect">
                    <a:avLst/>
                  </a:prstGeom>
                  <a:blipFill rotWithShape="0">
                    <a:blip r:embed="rId4"/>
                    <a:stretch>
                      <a:fillRect/>
                    </a:stretch>
                  </a:blipFill>
                </p:spPr>
                <p:txBody>
                  <a:bodyPr/>
                  <a:lstStyle/>
                  <a:p>
                    <a:r>
                      <a:rPr lang="en-US">
                        <a:noFill/>
                      </a:rPr>
                      <a:t> </a:t>
                    </a:r>
                  </a:p>
                </p:txBody>
              </p:sp>
            </mc:Fallback>
          </mc:AlternateContent>
        </p:grpSp>
        <p:sp>
          <p:nvSpPr>
            <p:cNvPr id="32" name="TextBox 31"/>
            <p:cNvSpPr txBox="1"/>
            <p:nvPr/>
          </p:nvSpPr>
          <p:spPr>
            <a:xfrm>
              <a:off x="1516854" y="2964422"/>
              <a:ext cx="2890535" cy="369332"/>
            </a:xfrm>
            <a:prstGeom prst="rect">
              <a:avLst/>
            </a:prstGeom>
            <a:noFill/>
          </p:spPr>
          <p:txBody>
            <a:bodyPr wrap="none" rtlCol="0">
              <a:spAutoFit/>
            </a:bodyPr>
            <a:lstStyle/>
            <a:p>
              <a:r>
                <a:rPr lang="en-US" dirty="0" smtClean="0"/>
                <a:t>Probed length scale vs. Q:</a:t>
              </a:r>
              <a:endParaRPr lang="en-US" dirty="0"/>
            </a:p>
          </p:txBody>
        </p:sp>
      </p:grpSp>
      <p:pic>
        <p:nvPicPr>
          <p:cNvPr id="18" name="Picture 6" descr="NCN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3716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 descr="ChELogo0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2800" y="0"/>
            <a:ext cx="198120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 name="Rectangle 2"/>
          <p:cNvSpPr>
            <a:spLocks noGrp="1" noChangeArrowheads="1"/>
          </p:cNvSpPr>
          <p:nvPr>
            <p:ph type="title"/>
          </p:nvPr>
        </p:nvSpPr>
        <p:spPr/>
        <p:txBody>
          <a:bodyPr/>
          <a:lstStyle/>
          <a:p>
            <a:pPr eaLnBrk="1" hangingPunct="1"/>
            <a:r>
              <a:rPr lang="en-US" altLang="en-US" sz="3000" dirty="0" smtClean="0">
                <a:solidFill>
                  <a:srgbClr val="3333FF"/>
                </a:solidFill>
                <a:latin typeface="Times New Roman" pitchFamily="18" charset="0"/>
              </a:rPr>
              <a:t>I(Q) (static scattering intensity function)</a:t>
            </a:r>
          </a:p>
        </p:txBody>
      </p:sp>
      <p:sp>
        <p:nvSpPr>
          <p:cNvPr id="9222" name="Oval 60"/>
          <p:cNvSpPr>
            <a:spLocks noChangeArrowheads="1"/>
          </p:cNvSpPr>
          <p:nvPr/>
        </p:nvSpPr>
        <p:spPr bwMode="auto">
          <a:xfrm>
            <a:off x="5219700" y="1573213"/>
            <a:ext cx="195263" cy="184150"/>
          </a:xfrm>
          <a:prstGeom prst="ellipse">
            <a:avLst/>
          </a:prstGeom>
          <a:noFill/>
          <a:ln>
            <a:noFill/>
          </a:ln>
          <a:effectLst/>
          <a:extLst>
            <a:ext uri="{909E8E84-426E-40DD-AFC4-6F175D3DCCD1}">
              <a14:hiddenFill xmlns:a14="http://schemas.microsoft.com/office/drawing/2010/main">
                <a:solidFill>
                  <a:srgbClr val="FF6600">
                    <a:alpha val="47058"/>
                  </a:srgbClr>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9225" name="Oval 63"/>
          <p:cNvSpPr>
            <a:spLocks noChangeArrowheads="1"/>
          </p:cNvSpPr>
          <p:nvPr/>
        </p:nvSpPr>
        <p:spPr bwMode="auto">
          <a:xfrm>
            <a:off x="6345238" y="1527175"/>
            <a:ext cx="195262" cy="184150"/>
          </a:xfrm>
          <a:prstGeom prst="ellipse">
            <a:avLst/>
          </a:prstGeom>
          <a:noFill/>
          <a:ln>
            <a:noFill/>
          </a:ln>
          <a:effectLst/>
          <a:extLst>
            <a:ext uri="{909E8E84-426E-40DD-AFC4-6F175D3DCCD1}">
              <a14:hiddenFill xmlns:a14="http://schemas.microsoft.com/office/drawing/2010/main">
                <a:solidFill>
                  <a:srgbClr val="FF6600">
                    <a:alpha val="50195"/>
                  </a:srgbClr>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9226" name="Oval 66"/>
          <p:cNvSpPr>
            <a:spLocks noChangeArrowheads="1"/>
          </p:cNvSpPr>
          <p:nvPr/>
        </p:nvSpPr>
        <p:spPr bwMode="auto">
          <a:xfrm>
            <a:off x="5708650" y="1435100"/>
            <a:ext cx="196850" cy="184150"/>
          </a:xfrm>
          <a:prstGeom prst="ellipse">
            <a:avLst/>
          </a:prstGeom>
          <a:noFill/>
          <a:ln>
            <a:noFill/>
          </a:ln>
          <a:effectLst/>
          <a:extLst>
            <a:ext uri="{909E8E84-426E-40DD-AFC4-6F175D3DCCD1}">
              <a14:hiddenFill xmlns:a14="http://schemas.microsoft.com/office/drawing/2010/main">
                <a:solidFill>
                  <a:srgbClr val="FF6600">
                    <a:alpha val="50195"/>
                  </a:srgbClr>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9237" name="Rectangle 126"/>
          <p:cNvSpPr>
            <a:spLocks noChangeArrowheads="1"/>
          </p:cNvSpPr>
          <p:nvPr/>
        </p:nvSpPr>
        <p:spPr bwMode="auto">
          <a:xfrm>
            <a:off x="457200" y="44450"/>
            <a:ext cx="8229600" cy="5095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dirty="0">
                <a:latin typeface="Times New Roman" panose="02020603050405020304" pitchFamily="18" charset="0"/>
                <a:cs typeface="Times New Roman" panose="02020603050405020304" pitchFamily="18" charset="0"/>
              </a:rPr>
              <a:t>Basic concepts of SANS</a:t>
            </a:r>
            <a:endParaRPr lang="en-US" altLang="zh-TW" sz="2400" dirty="0">
              <a:solidFill>
                <a:schemeClr val="accent2"/>
              </a:solidFill>
              <a:latin typeface="Times New Roman" panose="02020603050405020304" pitchFamily="18" charset="0"/>
              <a:ea typeface="新細明體" pitchFamily="18" charset="-120"/>
              <a:cs typeface="Times New Roman" panose="02020603050405020304" pitchFamily="18" charset="0"/>
            </a:endParaRPr>
          </a:p>
        </p:txBody>
      </p:sp>
      <p:sp>
        <p:nvSpPr>
          <p:cNvPr id="9238" name="Line 127"/>
          <p:cNvSpPr>
            <a:spLocks noChangeShapeType="1"/>
          </p:cNvSpPr>
          <p:nvPr/>
        </p:nvSpPr>
        <p:spPr bwMode="auto">
          <a:xfrm>
            <a:off x="273050" y="685800"/>
            <a:ext cx="8642350"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6042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87948" y="1011801"/>
            <a:ext cx="1540134" cy="162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4" name="Group 13"/>
          <p:cNvGrpSpPr/>
          <p:nvPr/>
        </p:nvGrpSpPr>
        <p:grpSpPr>
          <a:xfrm>
            <a:off x="273050" y="3657600"/>
            <a:ext cx="3073363" cy="369332"/>
            <a:chOff x="273050" y="3657600"/>
            <a:chExt cx="3073363" cy="369332"/>
          </a:xfrm>
        </p:grpSpPr>
        <p:sp>
          <p:nvSpPr>
            <p:cNvPr id="11" name="TextBox 10"/>
            <p:cNvSpPr txBox="1"/>
            <p:nvPr/>
          </p:nvSpPr>
          <p:spPr>
            <a:xfrm>
              <a:off x="273050" y="3657600"/>
              <a:ext cx="1005403" cy="369332"/>
            </a:xfrm>
            <a:prstGeom prst="rect">
              <a:avLst/>
            </a:prstGeom>
            <a:noFill/>
          </p:spPr>
          <p:txBody>
            <a:bodyPr wrap="none" rtlCol="0">
              <a:spAutoFit/>
            </a:bodyPr>
            <a:lstStyle/>
            <a:p>
              <a:r>
                <a:rPr lang="en-US" dirty="0" smtClean="0"/>
                <a:t>Small Q</a:t>
              </a:r>
              <a:endParaRPr lang="en-US" dirty="0"/>
            </a:p>
          </p:txBody>
        </p:sp>
        <p:sp>
          <p:nvSpPr>
            <p:cNvPr id="12" name="Right Arrow 11"/>
            <p:cNvSpPr/>
            <p:nvPr/>
          </p:nvSpPr>
          <p:spPr bwMode="auto">
            <a:xfrm>
              <a:off x="1516854" y="3766066"/>
              <a:ext cx="609600" cy="15240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3" name="TextBox 12"/>
            <p:cNvSpPr txBox="1"/>
            <p:nvPr/>
          </p:nvSpPr>
          <p:spPr>
            <a:xfrm>
              <a:off x="2379482" y="3657600"/>
              <a:ext cx="966931" cy="369332"/>
            </a:xfrm>
            <a:prstGeom prst="rect">
              <a:avLst/>
            </a:prstGeom>
            <a:noFill/>
          </p:spPr>
          <p:txBody>
            <a:bodyPr wrap="none" rtlCol="0">
              <a:spAutoFit/>
            </a:bodyPr>
            <a:lstStyle/>
            <a:p>
              <a:r>
                <a:rPr lang="en-US" dirty="0" smtClean="0"/>
                <a:t>Large L</a:t>
              </a:r>
              <a:endParaRPr lang="en-US" dirty="0"/>
            </a:p>
          </p:txBody>
        </p:sp>
      </p:grpSp>
      <p:grpSp>
        <p:nvGrpSpPr>
          <p:cNvPr id="26" name="Group 25"/>
          <p:cNvGrpSpPr/>
          <p:nvPr/>
        </p:nvGrpSpPr>
        <p:grpSpPr>
          <a:xfrm>
            <a:off x="273050" y="5607719"/>
            <a:ext cx="3060539" cy="369332"/>
            <a:chOff x="273050" y="3657600"/>
            <a:chExt cx="3060539" cy="369332"/>
          </a:xfrm>
        </p:grpSpPr>
        <p:sp>
          <p:nvSpPr>
            <p:cNvPr id="27" name="TextBox 26"/>
            <p:cNvSpPr txBox="1"/>
            <p:nvPr/>
          </p:nvSpPr>
          <p:spPr>
            <a:xfrm>
              <a:off x="273050" y="3657600"/>
              <a:ext cx="1018227" cy="369332"/>
            </a:xfrm>
            <a:prstGeom prst="rect">
              <a:avLst/>
            </a:prstGeom>
            <a:noFill/>
          </p:spPr>
          <p:txBody>
            <a:bodyPr wrap="none" rtlCol="0">
              <a:spAutoFit/>
            </a:bodyPr>
            <a:lstStyle/>
            <a:p>
              <a:r>
                <a:rPr lang="en-US" dirty="0" smtClean="0"/>
                <a:t>Large Q</a:t>
              </a:r>
              <a:endParaRPr lang="en-US" dirty="0"/>
            </a:p>
          </p:txBody>
        </p:sp>
        <p:sp>
          <p:nvSpPr>
            <p:cNvPr id="28" name="Right Arrow 27"/>
            <p:cNvSpPr/>
            <p:nvPr/>
          </p:nvSpPr>
          <p:spPr bwMode="auto">
            <a:xfrm>
              <a:off x="1516854" y="3766066"/>
              <a:ext cx="609600" cy="15240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9" name="TextBox 28"/>
            <p:cNvSpPr txBox="1"/>
            <p:nvPr/>
          </p:nvSpPr>
          <p:spPr>
            <a:xfrm>
              <a:off x="2379482" y="3657600"/>
              <a:ext cx="954107" cy="369332"/>
            </a:xfrm>
            <a:prstGeom prst="rect">
              <a:avLst/>
            </a:prstGeom>
            <a:noFill/>
          </p:spPr>
          <p:txBody>
            <a:bodyPr wrap="none" rtlCol="0">
              <a:spAutoFit/>
            </a:bodyPr>
            <a:lstStyle/>
            <a:p>
              <a:r>
                <a:rPr lang="en-US" dirty="0" smtClean="0"/>
                <a:t>Small L</a:t>
              </a:r>
              <a:endParaRPr lang="en-US" dirty="0"/>
            </a:p>
          </p:txBody>
        </p:sp>
      </p:grpSp>
      <p:grpSp>
        <p:nvGrpSpPr>
          <p:cNvPr id="24" name="Group 23"/>
          <p:cNvGrpSpPr/>
          <p:nvPr/>
        </p:nvGrpSpPr>
        <p:grpSpPr>
          <a:xfrm>
            <a:off x="4447442" y="3609201"/>
            <a:ext cx="4467958" cy="1701192"/>
            <a:chOff x="4447442" y="3609201"/>
            <a:chExt cx="4467958" cy="1701192"/>
          </a:xfrm>
        </p:grpSpPr>
        <p:pic>
          <p:nvPicPr>
            <p:cNvPr id="4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39817" y="3969824"/>
              <a:ext cx="1267613" cy="13405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6076161" y="3609201"/>
              <a:ext cx="2839239" cy="369332"/>
            </a:xfrm>
            <a:prstGeom prst="rect">
              <a:avLst/>
            </a:prstGeom>
            <a:noFill/>
          </p:spPr>
          <p:txBody>
            <a:bodyPr wrap="none" rtlCol="0">
              <a:spAutoFit/>
            </a:bodyPr>
            <a:lstStyle/>
            <a:p>
              <a:r>
                <a:rPr lang="en-US" dirty="0" smtClean="0"/>
                <a:t>Overall Size of the protein</a:t>
              </a:r>
              <a:endParaRPr lang="en-US" dirty="0"/>
            </a:p>
          </p:txBody>
        </p:sp>
        <p:cxnSp>
          <p:nvCxnSpPr>
            <p:cNvPr id="17" name="Straight Arrow Connector 16"/>
            <p:cNvCxnSpPr/>
            <p:nvPr/>
          </p:nvCxnSpPr>
          <p:spPr bwMode="auto">
            <a:xfrm flipH="1">
              <a:off x="4447442" y="3842266"/>
              <a:ext cx="1678901" cy="272534"/>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1" name="Group 30"/>
          <p:cNvGrpSpPr/>
          <p:nvPr/>
        </p:nvGrpSpPr>
        <p:grpSpPr>
          <a:xfrm>
            <a:off x="5061270" y="4157726"/>
            <a:ext cx="4163367" cy="1819325"/>
            <a:chOff x="5061270" y="4157726"/>
            <a:chExt cx="4163367" cy="1819325"/>
          </a:xfrm>
        </p:grpSpPr>
        <p:sp>
          <p:nvSpPr>
            <p:cNvPr id="37" name="TextBox 36"/>
            <p:cNvSpPr txBox="1"/>
            <p:nvPr/>
          </p:nvSpPr>
          <p:spPr>
            <a:xfrm>
              <a:off x="6077622" y="5607719"/>
              <a:ext cx="3147015" cy="369332"/>
            </a:xfrm>
            <a:prstGeom prst="rect">
              <a:avLst/>
            </a:prstGeom>
            <a:noFill/>
          </p:spPr>
          <p:txBody>
            <a:bodyPr wrap="none" rtlCol="0">
              <a:spAutoFit/>
            </a:bodyPr>
            <a:lstStyle/>
            <a:p>
              <a:r>
                <a:rPr lang="en-US" dirty="0" smtClean="0"/>
                <a:t>Domain structure information</a:t>
              </a:r>
              <a:endParaRPr lang="en-US" dirty="0"/>
            </a:p>
          </p:txBody>
        </p:sp>
        <p:cxnSp>
          <p:nvCxnSpPr>
            <p:cNvPr id="22" name="Straight Arrow Connector 21"/>
            <p:cNvCxnSpPr/>
            <p:nvPr/>
          </p:nvCxnSpPr>
          <p:spPr bwMode="auto">
            <a:xfrm flipH="1" flipV="1">
              <a:off x="5061270" y="5391924"/>
              <a:ext cx="901452" cy="324261"/>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Oval 29"/>
            <p:cNvSpPr/>
            <p:nvPr/>
          </p:nvSpPr>
          <p:spPr bwMode="auto">
            <a:xfrm>
              <a:off x="7060703" y="4157726"/>
              <a:ext cx="564529" cy="457200"/>
            </a:xfrm>
            <a:prstGeom prst="ellipse">
              <a:avLst/>
            </a:prstGeom>
            <a:solidFill>
              <a:schemeClr val="accent2">
                <a:lumMod val="20000"/>
                <a:lumOff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45" name="Oval 44"/>
            <p:cNvSpPr/>
            <p:nvPr/>
          </p:nvSpPr>
          <p:spPr bwMode="auto">
            <a:xfrm>
              <a:off x="6880535" y="4543742"/>
              <a:ext cx="587065" cy="477984"/>
            </a:xfrm>
            <a:prstGeom prst="ellipse">
              <a:avLst/>
            </a:prstGeom>
            <a:solidFill>
              <a:schemeClr val="accent2">
                <a:lumMod val="20000"/>
                <a:lumOff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5" name="Oval 24"/>
            <p:cNvSpPr/>
            <p:nvPr/>
          </p:nvSpPr>
          <p:spPr bwMode="auto">
            <a:xfrm>
              <a:off x="7345304" y="4543742"/>
              <a:ext cx="611650" cy="608758"/>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grpSp>
    </p:spTree>
    <p:extLst>
      <p:ext uri="{BB962C8B-B14F-4D97-AF65-F5344CB8AC3E}">
        <p14:creationId xmlns:p14="http://schemas.microsoft.com/office/powerpoint/2010/main" val="2446485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96399" y="1276364"/>
            <a:ext cx="2452688" cy="2599523"/>
          </a:xfrm>
          <a:prstGeom prst="rect">
            <a:avLst/>
          </a:prstGeom>
        </p:spPr>
      </p:pic>
      <p:pic>
        <p:nvPicPr>
          <p:cNvPr id="5" name="Picture 4"/>
          <p:cNvPicPr>
            <a:picLocks noChangeAspect="1"/>
          </p:cNvPicPr>
          <p:nvPr/>
        </p:nvPicPr>
        <p:blipFill>
          <a:blip r:embed="rId3"/>
          <a:stretch>
            <a:fillRect/>
          </a:stretch>
        </p:blipFill>
        <p:spPr>
          <a:xfrm>
            <a:off x="762000" y="4600575"/>
            <a:ext cx="1943100" cy="1952625"/>
          </a:xfrm>
          <a:prstGeom prst="rect">
            <a:avLst/>
          </a:prstGeom>
        </p:spPr>
      </p:pic>
      <p:pic>
        <p:nvPicPr>
          <p:cNvPr id="67" name="Picture 6" descr="NCN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716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7" descr="ChELogo0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0"/>
            <a:ext cx="198120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6" name="Rectangle 4"/>
          <p:cNvSpPr>
            <a:spLocks noGrp="1" noChangeArrowheads="1"/>
          </p:cNvSpPr>
          <p:nvPr>
            <p:ph type="title"/>
          </p:nvPr>
        </p:nvSpPr>
        <p:spPr>
          <a:xfrm>
            <a:off x="457200" y="404812"/>
            <a:ext cx="8229600" cy="509588"/>
          </a:xfrm>
          <a:extLst>
            <a:ext uri="{909E8E84-426E-40DD-AFC4-6F175D3DCCD1}">
              <a14:hiddenFill xmlns:a14="http://schemas.microsoft.com/office/drawing/2010/main">
                <a:solidFill>
                  <a:srgbClr val="FF9900"/>
                </a:solidFill>
              </a14:hiddenFill>
            </a:ext>
          </a:extLst>
        </p:spPr>
        <p:txBody>
          <a:bodyPr/>
          <a:lstStyle/>
          <a:p>
            <a:pPr eaLnBrk="1" hangingPunct="1"/>
            <a:r>
              <a:rPr lang="en-US" altLang="en-US" sz="2400" dirty="0" smtClean="0">
                <a:latin typeface="Times New Roman" panose="02020603050405020304" pitchFamily="18" charset="0"/>
                <a:cs typeface="Times New Roman" panose="02020603050405020304" pitchFamily="18" charset="0"/>
              </a:rPr>
              <a:t>Goals </a:t>
            </a:r>
            <a:r>
              <a:rPr lang="en-US" altLang="en-US" sz="2400" dirty="0">
                <a:latin typeface="Times New Roman" panose="02020603050405020304" pitchFamily="18" charset="0"/>
                <a:cs typeface="Times New Roman" panose="02020603050405020304" pitchFamily="18" charset="0"/>
              </a:rPr>
              <a:t>of </a:t>
            </a:r>
            <a:r>
              <a:rPr lang="en-US" altLang="en-US" sz="2400" dirty="0" smtClean="0">
                <a:latin typeface="Times New Roman" panose="02020603050405020304" pitchFamily="18" charset="0"/>
                <a:cs typeface="Times New Roman" panose="02020603050405020304" pitchFamily="18" charset="0"/>
              </a:rPr>
              <a:t>SANS data analysis</a:t>
            </a:r>
            <a:br>
              <a:rPr lang="en-US" altLang="en-US" sz="2400" dirty="0" smtClean="0">
                <a:latin typeface="Times New Roman" panose="02020603050405020304" pitchFamily="18" charset="0"/>
                <a:cs typeface="Times New Roman" panose="02020603050405020304" pitchFamily="18" charset="0"/>
              </a:rPr>
            </a:br>
            <a:endParaRPr lang="en-US" altLang="zh-TW" sz="2400" dirty="0" smtClean="0">
              <a:solidFill>
                <a:schemeClr val="accent2"/>
              </a:solidFill>
              <a:latin typeface="Times New Roman" panose="02020603050405020304" pitchFamily="18" charset="0"/>
              <a:ea typeface="新細明體" pitchFamily="18" charset="-120"/>
              <a:cs typeface="Times New Roman" panose="02020603050405020304" pitchFamily="18" charset="0"/>
            </a:endParaRPr>
          </a:p>
        </p:txBody>
      </p:sp>
      <p:sp>
        <p:nvSpPr>
          <p:cNvPr id="6147" name="Line 5"/>
          <p:cNvSpPr>
            <a:spLocks noChangeShapeType="1"/>
          </p:cNvSpPr>
          <p:nvPr/>
        </p:nvSpPr>
        <p:spPr bwMode="auto">
          <a:xfrm>
            <a:off x="250825" y="838200"/>
            <a:ext cx="8642350"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8" name="Rectangle 8"/>
          <p:cNvSpPr>
            <a:spLocks noChangeArrowheads="1"/>
          </p:cNvSpPr>
          <p:nvPr/>
        </p:nvSpPr>
        <p:spPr bwMode="auto">
          <a:xfrm>
            <a:off x="0" y="330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6149" name="Rectangle 9"/>
          <p:cNvSpPr>
            <a:spLocks noChangeArrowheads="1"/>
          </p:cNvSpPr>
          <p:nvPr/>
        </p:nvSpPr>
        <p:spPr bwMode="auto">
          <a:xfrm>
            <a:off x="0" y="330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6150" name="Rectangle 11"/>
          <p:cNvSpPr>
            <a:spLocks noChangeArrowheads="1"/>
          </p:cNvSpPr>
          <p:nvPr/>
        </p:nvSpPr>
        <p:spPr bwMode="auto">
          <a:xfrm>
            <a:off x="0" y="3162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6151" name="Rectangle 12"/>
          <p:cNvSpPr>
            <a:spLocks noChangeArrowheads="1"/>
          </p:cNvSpPr>
          <p:nvPr/>
        </p:nvSpPr>
        <p:spPr bwMode="auto">
          <a:xfrm>
            <a:off x="0" y="31670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83" name="Text Box 16"/>
          <p:cNvSpPr txBox="1">
            <a:spLocks noChangeArrowheads="1"/>
          </p:cNvSpPr>
          <p:nvPr/>
        </p:nvSpPr>
        <p:spPr bwMode="auto">
          <a:xfrm>
            <a:off x="0" y="4191000"/>
            <a:ext cx="12618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dirty="0">
                <a:ea typeface="新細明體" pitchFamily="18" charset="-120"/>
              </a:rPr>
              <a:t>2D </a:t>
            </a:r>
            <a:r>
              <a:rPr lang="en-US" altLang="en-US" dirty="0" smtClean="0">
                <a:ea typeface="新細明體" pitchFamily="18" charset="-120"/>
              </a:rPr>
              <a:t>pattern</a:t>
            </a:r>
            <a:endParaRPr lang="en-US" altLang="en-US" dirty="0">
              <a:ea typeface="新細明體" pitchFamily="18" charset="-120"/>
            </a:endParaRPr>
          </a:p>
        </p:txBody>
      </p:sp>
      <mc:AlternateContent xmlns:mc="http://schemas.openxmlformats.org/markup-compatibility/2006" xmlns:a14="http://schemas.microsoft.com/office/drawing/2010/main">
        <mc:Choice Requires="a14">
          <p:sp>
            <p:nvSpPr>
              <p:cNvPr id="84" name="Text Box 17"/>
              <p:cNvSpPr txBox="1">
                <a:spLocks noChangeArrowheads="1"/>
              </p:cNvSpPr>
              <p:nvPr/>
            </p:nvSpPr>
            <p:spPr bwMode="auto">
              <a:xfrm>
                <a:off x="1160236" y="918619"/>
                <a:ext cx="1570879" cy="36933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dirty="0" smtClean="0">
                    <a:ea typeface="新細明體" pitchFamily="18" charset="-120"/>
                  </a:rPr>
                  <a:t>1D data: </a:t>
                </a:r>
                <a14:m>
                  <m:oMath xmlns:m="http://schemas.openxmlformats.org/officeDocument/2006/math">
                    <m:r>
                      <a:rPr lang="en-US" altLang="en-US" b="0" i="1" smtClean="0">
                        <a:latin typeface="Cambria Math" panose="02040503050406030204" pitchFamily="18" charset="0"/>
                        <a:ea typeface="新細明體" pitchFamily="18" charset="-120"/>
                      </a:rPr>
                      <m:t>𝐼</m:t>
                    </m:r>
                    <m:r>
                      <a:rPr lang="en-US" altLang="en-US" b="0" i="1" smtClean="0">
                        <a:latin typeface="Cambria Math" panose="02040503050406030204" pitchFamily="18" charset="0"/>
                        <a:ea typeface="新細明體" pitchFamily="18" charset="-120"/>
                      </a:rPr>
                      <m:t>(</m:t>
                    </m:r>
                    <m:r>
                      <a:rPr lang="en-US" altLang="en-US" b="0" i="1" smtClean="0">
                        <a:latin typeface="Cambria Math" panose="02040503050406030204" pitchFamily="18" charset="0"/>
                        <a:ea typeface="新細明體" pitchFamily="18" charset="-120"/>
                      </a:rPr>
                      <m:t>𝑄</m:t>
                    </m:r>
                    <m:r>
                      <a:rPr lang="en-US" altLang="en-US" b="0" i="1" smtClean="0">
                        <a:latin typeface="Cambria Math" panose="02040503050406030204" pitchFamily="18" charset="0"/>
                        <a:ea typeface="新細明體" pitchFamily="18" charset="-120"/>
                      </a:rPr>
                      <m:t>)</m:t>
                    </m:r>
                  </m:oMath>
                </a14:m>
                <a:endParaRPr lang="en-US" altLang="en-US" dirty="0">
                  <a:ea typeface="新細明體" pitchFamily="18" charset="-120"/>
                </a:endParaRPr>
              </a:p>
            </p:txBody>
          </p:sp>
        </mc:Choice>
        <mc:Fallback xmlns="">
          <p:sp>
            <p:nvSpPr>
              <p:cNvPr id="84" name="Text Box 17"/>
              <p:cNvSpPr txBox="1">
                <a:spLocks noRot="1" noChangeAspect="1" noMove="1" noResize="1" noEditPoints="1" noAdjustHandles="1" noChangeArrowheads="1" noChangeShapeType="1" noTextEdit="1"/>
              </p:cNvSpPr>
              <p:nvPr/>
            </p:nvSpPr>
            <p:spPr bwMode="auto">
              <a:xfrm>
                <a:off x="1160236" y="918619"/>
                <a:ext cx="1570879" cy="369332"/>
              </a:xfrm>
              <a:prstGeom prst="rect">
                <a:avLst/>
              </a:prstGeom>
              <a:blipFill rotWithShape="0">
                <a:blip r:embed="rId6"/>
                <a:stretch>
                  <a:fillRect l="-3101" t="-10000" r="-388" b="-2666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1497013" y="6338500"/>
                <a:ext cx="32573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𝑄</m:t>
                          </m:r>
                        </m:e>
                        <m:sub>
                          <m:r>
                            <a:rPr lang="en-US" b="0" i="1" dirty="0" smtClean="0">
                              <a:latin typeface="Cambria Math" panose="02040503050406030204" pitchFamily="18" charset="0"/>
                            </a:rPr>
                            <m:t>𝑥</m:t>
                          </m:r>
                        </m:sub>
                      </m:sSub>
                    </m:oMath>
                  </m:oMathPara>
                </a14:m>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1497013" y="6338500"/>
                <a:ext cx="325730" cy="276999"/>
              </a:xfrm>
              <a:prstGeom prst="rect">
                <a:avLst/>
              </a:prstGeom>
              <a:blipFill rotWithShape="0">
                <a:blip r:embed="rId7"/>
                <a:stretch>
                  <a:fillRect l="-22642" r="-1887"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TextBox 68"/>
              <p:cNvSpPr txBox="1"/>
              <p:nvPr/>
            </p:nvSpPr>
            <p:spPr>
              <a:xfrm>
                <a:off x="533400" y="5257800"/>
                <a:ext cx="333360" cy="2989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𝑄</m:t>
                          </m:r>
                        </m:e>
                        <m:sub>
                          <m:r>
                            <a:rPr lang="en-US" b="0" i="1" dirty="0" smtClean="0">
                              <a:latin typeface="Cambria Math" panose="02040503050406030204" pitchFamily="18" charset="0"/>
                            </a:rPr>
                            <m:t>𝑦</m:t>
                          </m:r>
                        </m:sub>
                      </m:sSub>
                    </m:oMath>
                  </m:oMathPara>
                </a14:m>
                <a:endParaRPr lang="en-US" dirty="0"/>
              </a:p>
            </p:txBody>
          </p:sp>
        </mc:Choice>
        <mc:Fallback xmlns="">
          <p:sp>
            <p:nvSpPr>
              <p:cNvPr id="69" name="TextBox 68"/>
              <p:cNvSpPr txBox="1">
                <a:spLocks noRot="1" noChangeAspect="1" noMove="1" noResize="1" noEditPoints="1" noAdjustHandles="1" noChangeArrowheads="1" noChangeShapeType="1" noTextEdit="1"/>
              </p:cNvSpPr>
              <p:nvPr/>
            </p:nvSpPr>
            <p:spPr>
              <a:xfrm>
                <a:off x="533400" y="5257800"/>
                <a:ext cx="333360" cy="298928"/>
              </a:xfrm>
              <a:prstGeom prst="rect">
                <a:avLst/>
              </a:prstGeom>
              <a:blipFill rotWithShape="0">
                <a:blip r:embed="rId8"/>
                <a:stretch>
                  <a:fillRect l="-22222" r="-5556" b="-204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p:cNvSpPr txBox="1"/>
              <p:nvPr/>
            </p:nvSpPr>
            <p:spPr>
              <a:xfrm>
                <a:off x="1337471" y="4209139"/>
                <a:ext cx="2477538" cy="340734"/>
              </a:xfrm>
              <a:prstGeom prst="rect">
                <a:avLst/>
              </a:prstGeom>
              <a:noFill/>
            </p:spPr>
            <p:txBody>
              <a:bodyPr wrap="none" lIns="0" tIns="0" rIns="0" bIns="0" rtlCol="0">
                <a:spAutoFit/>
              </a:bodyPr>
              <a:lstStyle/>
              <a:p>
                <a14:m>
                  <m:oMath xmlns:m="http://schemas.openxmlformats.org/officeDocument/2006/math">
                    <m:r>
                      <a:rPr lang="en-US" b="0" i="1" dirty="0" smtClean="0">
                        <a:latin typeface="Cambria Math" panose="02040503050406030204" pitchFamily="18" charset="0"/>
                      </a:rPr>
                      <m:t>𝐼</m:t>
                    </m:r>
                    <m:d>
                      <m:dPr>
                        <m:ctrlPr>
                          <a:rPr lang="en-US" b="0" i="1" dirty="0" smtClean="0">
                            <a:latin typeface="Cambria Math" panose="02040503050406030204" pitchFamily="18" charset="0"/>
                          </a:rPr>
                        </m:ctrlPr>
                      </m:dPr>
                      <m:e>
                        <m:acc>
                          <m:accPr>
                            <m:chr m:val="⃑"/>
                            <m:ctrlPr>
                              <a:rPr lang="en-US" altLang="en-US" i="1">
                                <a:latin typeface="Cambria Math" panose="02040503050406030204" pitchFamily="18" charset="0"/>
                              </a:rPr>
                            </m:ctrlPr>
                          </m:accPr>
                          <m:e>
                            <m:r>
                              <a:rPr lang="en-US" altLang="en-US" i="1">
                                <a:latin typeface="Cambria Math" panose="02040503050406030204" pitchFamily="18" charset="0"/>
                              </a:rPr>
                              <m:t>𝑄</m:t>
                            </m:r>
                          </m:e>
                        </m:acc>
                      </m:e>
                    </m:d>
                    <m:r>
                      <a:rPr lang="en-US" altLang="en-US" b="0" i="1" smtClean="0">
                        <a:latin typeface="Cambria Math" panose="02040503050406030204" pitchFamily="18" charset="0"/>
                      </a:rPr>
                      <m:t>=</m:t>
                    </m:r>
                    <m:r>
                      <a:rPr lang="en-US" altLang="en-US" b="0" i="1" smtClean="0">
                        <a:latin typeface="Cambria Math" panose="02040503050406030204" pitchFamily="18" charset="0"/>
                      </a:rPr>
                      <m:t>𝐼</m:t>
                    </m:r>
                    <m:r>
                      <a:rPr lang="en-US" altLang="en-US" b="0" i="1" smtClean="0">
                        <a:latin typeface="Cambria Math" panose="02040503050406030204" pitchFamily="18" charset="0"/>
                      </a:rPr>
                      <m:t>(</m:t>
                    </m:r>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𝑄</m:t>
                        </m:r>
                      </m:e>
                      <m:sub>
                        <m:r>
                          <a:rPr lang="en-US" b="0" i="1" dirty="0" smtClean="0">
                            <a:latin typeface="Cambria Math" panose="02040503050406030204" pitchFamily="18" charset="0"/>
                          </a:rPr>
                          <m:t>𝑥</m:t>
                        </m:r>
                      </m:sub>
                    </m:sSub>
                    <m:r>
                      <a:rPr lang="en-US" b="0" i="1" dirty="0" smtClean="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𝑄</m:t>
                        </m:r>
                      </m:e>
                      <m:sub>
                        <m:r>
                          <a:rPr lang="en-US" b="0" i="1" dirty="0" smtClean="0">
                            <a:latin typeface="Cambria Math" panose="02040503050406030204" pitchFamily="18" charset="0"/>
                          </a:rPr>
                          <m:t>𝑦</m:t>
                        </m:r>
                      </m:sub>
                    </m:sSub>
                  </m:oMath>
                </a14:m>
                <a:r>
                  <a:rPr lang="en-US" dirty="0" smtClean="0"/>
                  <a:t>,</a:t>
                </a:r>
                <a:r>
                  <a:rPr lang="en-US" dirty="0"/>
                  <a:t>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𝑄</m:t>
                        </m:r>
                      </m:e>
                      <m:sub>
                        <m:r>
                          <a:rPr lang="en-US" b="0" i="1" dirty="0" smtClean="0">
                            <a:latin typeface="Cambria Math" panose="02040503050406030204" pitchFamily="18" charset="0"/>
                          </a:rPr>
                          <m:t>𝑧</m:t>
                        </m:r>
                      </m:sub>
                    </m:sSub>
                    <m:r>
                      <a:rPr lang="en-US"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0)</m:t>
                    </m:r>
                  </m:oMath>
                </a14:m>
                <a:endParaRPr lang="en-US" dirty="0"/>
              </a:p>
            </p:txBody>
          </p:sp>
        </mc:Choice>
        <mc:Fallback xmlns="">
          <p:sp>
            <p:nvSpPr>
              <p:cNvPr id="70" name="TextBox 69"/>
              <p:cNvSpPr txBox="1">
                <a:spLocks noRot="1" noChangeAspect="1" noMove="1" noResize="1" noEditPoints="1" noAdjustHandles="1" noChangeArrowheads="1" noChangeShapeType="1" noTextEdit="1"/>
              </p:cNvSpPr>
              <p:nvPr/>
            </p:nvSpPr>
            <p:spPr>
              <a:xfrm>
                <a:off x="1337471" y="4209139"/>
                <a:ext cx="2477538" cy="340734"/>
              </a:xfrm>
              <a:prstGeom prst="rect">
                <a:avLst/>
              </a:prstGeom>
              <a:blipFill rotWithShape="0">
                <a:blip r:embed="rId9"/>
                <a:stretch>
                  <a:fillRect l="-3194" t="-12500" r="-3440" b="-33929"/>
                </a:stretch>
              </a:blipFill>
            </p:spPr>
            <p:txBody>
              <a:bodyPr/>
              <a:lstStyle/>
              <a:p>
                <a:r>
                  <a:rPr lang="en-US">
                    <a:noFill/>
                  </a:rPr>
                  <a:t> </a:t>
                </a:r>
              </a:p>
            </p:txBody>
          </p:sp>
        </mc:Fallback>
      </mc:AlternateContent>
      <p:sp>
        <p:nvSpPr>
          <p:cNvPr id="3" name="Right Arrow 2"/>
          <p:cNvSpPr/>
          <p:nvPr/>
        </p:nvSpPr>
        <p:spPr bwMode="auto">
          <a:xfrm>
            <a:off x="3200400" y="1905000"/>
            <a:ext cx="2971800" cy="30480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40" name="Right Arrow 39"/>
          <p:cNvSpPr/>
          <p:nvPr/>
        </p:nvSpPr>
        <p:spPr bwMode="auto">
          <a:xfrm>
            <a:off x="3206931" y="5280732"/>
            <a:ext cx="2971800" cy="30480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pic>
        <p:nvPicPr>
          <p:cNvPr id="41"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10400" y="1170735"/>
            <a:ext cx="1540134" cy="162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Flowchart: Direct Access Storage 6"/>
          <p:cNvSpPr/>
          <p:nvPr/>
        </p:nvSpPr>
        <p:spPr bwMode="auto">
          <a:xfrm>
            <a:off x="6623315" y="5162039"/>
            <a:ext cx="2209800" cy="603728"/>
          </a:xfrm>
          <a:prstGeom prst="flowChartMagneticDrum">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1624606055"/>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22433</TotalTime>
  <Words>3208</Words>
  <Application>Microsoft Office PowerPoint</Application>
  <PresentationFormat>On-screen Show (4:3)</PresentationFormat>
  <Paragraphs>627</Paragraphs>
  <Slides>62</Slides>
  <Notes>43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62</vt:i4>
      </vt:variant>
    </vt:vector>
  </HeadingPairs>
  <TitlesOfParts>
    <vt:vector size="71" baseType="lpstr">
      <vt:lpstr>新細明體</vt:lpstr>
      <vt:lpstr>新細明體</vt:lpstr>
      <vt:lpstr>SimSun</vt:lpstr>
      <vt:lpstr>Arial</vt:lpstr>
      <vt:lpstr>Calibri</vt:lpstr>
      <vt:lpstr>Cambria Math</vt:lpstr>
      <vt:lpstr>Times New Roman</vt:lpstr>
      <vt:lpstr>Default Design</vt:lpstr>
      <vt:lpstr>Equation</vt:lpstr>
      <vt:lpstr>SANS data analysis: General rules and guidance</vt:lpstr>
      <vt:lpstr>Outline</vt:lpstr>
      <vt:lpstr>Basic concepts of SANS </vt:lpstr>
      <vt:lpstr>Basic concepts of SANS </vt:lpstr>
      <vt:lpstr>Basic concepts of SANS </vt:lpstr>
      <vt:lpstr>Basic concepts of SANS </vt:lpstr>
      <vt:lpstr>I(Q) (static scattering intensity function)</vt:lpstr>
      <vt:lpstr>I(Q) (static scattering intensity function)</vt:lpstr>
      <vt:lpstr>Goals of SANS data analysis </vt:lpstr>
      <vt:lpstr>Outline</vt:lpstr>
      <vt:lpstr>Personal thoughts # 1</vt:lpstr>
      <vt:lpstr>Personal thoughts # 2</vt:lpstr>
      <vt:lpstr>Personal thoughts # 3</vt:lpstr>
      <vt:lpstr>Personal thoughts # 4</vt:lpstr>
      <vt:lpstr>Personal thoughts # 5</vt:lpstr>
      <vt:lpstr>Personal thoughts # 6</vt:lpstr>
      <vt:lpstr>Our goal</vt:lpstr>
      <vt:lpstr>Outline</vt:lpstr>
      <vt:lpstr>1. Guinier analysis – Radius of gyration</vt:lpstr>
      <vt:lpstr>PowerPoint Presentation</vt:lpstr>
      <vt:lpstr>1. Guinier analysis – Molecular Mass</vt:lpstr>
      <vt:lpstr>1. Guinier analysis – Example</vt:lpstr>
      <vt:lpstr>2. Porod’s Law Scattering: two phases</vt:lpstr>
      <vt:lpstr>PowerPoint Presentation</vt:lpstr>
      <vt:lpstr>3. Power law dependence: Mass fractal analysis</vt:lpstr>
      <vt:lpstr>3. Power law dependence: Surface fractal analysis</vt:lpstr>
      <vt:lpstr>4. Invariant calculations</vt:lpstr>
      <vt:lpstr>4. Invariant calculations: examples</vt:lpstr>
      <vt:lpstr>5. SasView</vt:lpstr>
      <vt:lpstr>Outline</vt:lpstr>
      <vt:lpstr>Different models in SasView</vt:lpstr>
      <vt:lpstr>Cylindrical objects</vt:lpstr>
      <vt:lpstr>PowerPoint Presentation</vt:lpstr>
      <vt:lpstr>PowerPoint Presentation</vt:lpstr>
      <vt:lpstr>Vesical objects</vt:lpstr>
      <vt:lpstr>Vesical objects</vt:lpstr>
      <vt:lpstr>Proteins with the PDB structures</vt:lpstr>
      <vt:lpstr>Proteins with the PDB structures</vt:lpstr>
      <vt:lpstr>Add multiple models together</vt:lpstr>
      <vt:lpstr>Any arbitrary shapes</vt:lpstr>
      <vt:lpstr>Outline</vt:lpstr>
      <vt:lpstr>I(Q) (static scattering intensity function)</vt:lpstr>
      <vt:lpstr>I(Q) (static scattering intensity function)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Outline</vt:lpstr>
      <vt:lpstr>Anisotropic 2D SANS patterns</vt:lpstr>
      <vt:lpstr>Alignment factor for rod like systems</vt:lpstr>
      <vt:lpstr>Orientation distribution of a rod</vt:lpstr>
      <vt:lpstr>Spherical Harmonic Expansion</vt:lpstr>
      <vt:lpstr>Outline</vt:lpstr>
      <vt:lpstr>PowerPoint Presentation</vt:lpstr>
      <vt:lpstr>PowerPoint Presentation</vt:lpstr>
      <vt:lpstr>PowerPoint Presentation</vt:lpstr>
      <vt:lpstr>PowerPoint Presentation</vt:lpstr>
      <vt:lpstr>Final words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Liu, Yun</dc:creator>
  <cp:lastModifiedBy>Yun Liu</cp:lastModifiedBy>
  <cp:revision>309</cp:revision>
  <cp:lastPrinted>1601-01-01T00:00:00Z</cp:lastPrinted>
  <dcterms:created xsi:type="dcterms:W3CDTF">1601-01-01T00:00:00Z</dcterms:created>
  <dcterms:modified xsi:type="dcterms:W3CDTF">2021-01-27T17:19:30Z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