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TI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1"/>
  </p:notesMasterIdLst>
  <p:handoutMasterIdLst>
    <p:handoutMasterId r:id="rId12"/>
  </p:handoutMasterIdLst>
  <p:sldIdLst>
    <p:sldId id="332" r:id="rId2"/>
    <p:sldId id="327" r:id="rId3"/>
    <p:sldId id="328" r:id="rId4"/>
    <p:sldId id="302" r:id="rId5"/>
    <p:sldId id="331" r:id="rId6"/>
    <p:sldId id="325" r:id="rId7"/>
    <p:sldId id="326" r:id="rId8"/>
    <p:sldId id="333" r:id="rId9"/>
    <p:sldId id="334" r:id="rId10"/>
  </p:sldIdLst>
  <p:sldSz cx="12192000" cy="6858000"/>
  <p:notesSz cx="9296400"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66FF"/>
    <a:srgbClr val="FFFF00"/>
    <a:srgbClr val="FFFFFF"/>
    <a:srgbClr val="FF00FF"/>
    <a:srgbClr val="0033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02" autoAdjust="0"/>
    <p:restoredTop sz="36976" autoAdjust="0"/>
  </p:normalViewPr>
  <p:slideViewPr>
    <p:cSldViewPr>
      <p:cViewPr varScale="1">
        <p:scale>
          <a:sx n="40" d="100"/>
          <a:sy n="40" d="100"/>
        </p:scale>
        <p:origin x="2664" y="60"/>
      </p:cViewPr>
      <p:guideLst>
        <p:guide orient="horz" pos="2160"/>
        <p:guide pos="3840"/>
      </p:guideLst>
    </p:cSldViewPr>
  </p:slideViewPr>
  <p:outlineViewPr>
    <p:cViewPr>
      <p:scale>
        <a:sx n="33" d="100"/>
        <a:sy n="33" d="100"/>
      </p:scale>
      <p:origin x="0" y="-5304"/>
    </p:cViewPr>
  </p:outlineViewPr>
  <p:notesTextViewPr>
    <p:cViewPr>
      <p:scale>
        <a:sx n="3" d="2"/>
        <a:sy n="3" d="2"/>
      </p:scale>
      <p:origin x="0" y="0"/>
    </p:cViewPr>
  </p:notesTextViewPr>
  <p:sorterViewPr>
    <p:cViewPr>
      <p:scale>
        <a:sx n="100" d="100"/>
        <a:sy n="100" d="100"/>
      </p:scale>
      <p:origin x="0" y="0"/>
    </p:cViewPr>
  </p:sorterViewPr>
  <p:notesViewPr>
    <p:cSldViewPr>
      <p:cViewPr varScale="1">
        <p:scale>
          <a:sx n="99" d="100"/>
          <a:sy n="99" d="100"/>
        </p:scale>
        <p:origin x="3528"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29075" cy="352425"/>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sz="quarter" idx="1"/>
          </p:nvPr>
        </p:nvSpPr>
        <p:spPr>
          <a:xfrm>
            <a:off x="5265738" y="0"/>
            <a:ext cx="4029075" cy="352425"/>
          </a:xfrm>
          <a:prstGeom prst="rect">
            <a:avLst/>
          </a:prstGeom>
        </p:spPr>
        <p:txBody>
          <a:bodyPr vert="horz" lIns="91440" tIns="45720" rIns="91440" bIns="45720" rtlCol="0"/>
          <a:lstStyle>
            <a:lvl1pPr algn="r">
              <a:defRPr sz="1200" smtClean="0"/>
            </a:lvl1pPr>
          </a:lstStyle>
          <a:p>
            <a:pPr>
              <a:defRPr/>
            </a:pPr>
            <a:fld id="{DF9FD7C5-0239-4CF1-825E-CD53B56688C5}" type="datetimeFigureOut">
              <a:rPr lang="en-US"/>
              <a:pPr>
                <a:defRPr/>
              </a:pPr>
              <a:t>9/21/2017</a:t>
            </a:fld>
            <a:endParaRPr lang="en-US"/>
          </a:p>
        </p:txBody>
      </p:sp>
      <p:sp>
        <p:nvSpPr>
          <p:cNvPr id="4" name="Footer Placeholder 3"/>
          <p:cNvSpPr>
            <a:spLocks noGrp="1"/>
          </p:cNvSpPr>
          <p:nvPr>
            <p:ph type="ftr" sz="quarter" idx="2"/>
          </p:nvPr>
        </p:nvSpPr>
        <p:spPr>
          <a:xfrm>
            <a:off x="0" y="6657975"/>
            <a:ext cx="4029075" cy="352425"/>
          </a:xfrm>
          <a:prstGeom prst="rect">
            <a:avLst/>
          </a:prstGeom>
        </p:spPr>
        <p:txBody>
          <a:bodyPr vert="horz" lIns="91440" tIns="45720" rIns="91440" bIns="45720" rtlCol="0" anchor="b"/>
          <a:lstStyle>
            <a:lvl1pPr algn="l">
              <a:defRPr sz="1200" smtClean="0"/>
            </a:lvl1pPr>
          </a:lstStyle>
          <a:p>
            <a:pPr>
              <a:defRPr/>
            </a:pPr>
            <a:endParaRPr lang="en-US"/>
          </a:p>
        </p:txBody>
      </p:sp>
      <p:sp>
        <p:nvSpPr>
          <p:cNvPr id="5" name="Slide Number Placeholder 4"/>
          <p:cNvSpPr>
            <a:spLocks noGrp="1"/>
          </p:cNvSpPr>
          <p:nvPr>
            <p:ph type="sldNum" sz="quarter" idx="3"/>
          </p:nvPr>
        </p:nvSpPr>
        <p:spPr>
          <a:xfrm>
            <a:off x="5265738" y="6657975"/>
            <a:ext cx="4029075" cy="352425"/>
          </a:xfrm>
          <a:prstGeom prst="rect">
            <a:avLst/>
          </a:prstGeom>
        </p:spPr>
        <p:txBody>
          <a:bodyPr vert="horz" lIns="91440" tIns="45720" rIns="91440" bIns="45720" rtlCol="0" anchor="b"/>
          <a:lstStyle>
            <a:lvl1pPr algn="r">
              <a:defRPr sz="1200" smtClean="0"/>
            </a:lvl1pPr>
          </a:lstStyle>
          <a:p>
            <a:pPr>
              <a:defRPr/>
            </a:pPr>
            <a:fld id="{6806BC21-F36D-48A5-8A77-4C49CFC68900}" type="slidenum">
              <a:rPr lang="en-US"/>
              <a:pPr>
                <a:defRPr/>
              </a:pPr>
              <a:t>‹#›</a:t>
            </a:fld>
            <a:endParaRPr lang="en-US"/>
          </a:p>
        </p:txBody>
      </p:sp>
    </p:spTree>
    <p:extLst>
      <p:ext uri="{BB962C8B-B14F-4D97-AF65-F5344CB8AC3E}">
        <p14:creationId xmlns:p14="http://schemas.microsoft.com/office/powerpoint/2010/main" val="1042328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29075" cy="352425"/>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5265738" y="0"/>
            <a:ext cx="4029075" cy="352425"/>
          </a:xfrm>
          <a:prstGeom prst="rect">
            <a:avLst/>
          </a:prstGeom>
        </p:spPr>
        <p:txBody>
          <a:bodyPr vert="horz" lIns="91440" tIns="45720" rIns="91440" bIns="45720" rtlCol="0"/>
          <a:lstStyle>
            <a:lvl1pPr algn="r">
              <a:defRPr sz="1200"/>
            </a:lvl1pPr>
          </a:lstStyle>
          <a:p>
            <a:pPr>
              <a:defRPr/>
            </a:pPr>
            <a:fld id="{A584D795-87D0-4D9F-9482-DDAA69969C6A}" type="datetimeFigureOut">
              <a:rPr lang="en-US"/>
              <a:pPr>
                <a:defRPr/>
              </a:pPr>
              <a:t>9/21/2017</a:t>
            </a:fld>
            <a:endParaRPr lang="en-US"/>
          </a:p>
        </p:txBody>
      </p:sp>
      <p:sp>
        <p:nvSpPr>
          <p:cNvPr id="4" name="Slide Image Placeholder 3"/>
          <p:cNvSpPr>
            <a:spLocks noGrp="1" noRot="1" noChangeAspect="1"/>
          </p:cNvSpPr>
          <p:nvPr>
            <p:ph type="sldImg" idx="2"/>
          </p:nvPr>
        </p:nvSpPr>
        <p:spPr>
          <a:xfrm>
            <a:off x="2546350"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30275" y="3373438"/>
            <a:ext cx="7435850"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657975"/>
            <a:ext cx="4029075" cy="352425"/>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5265738" y="6657975"/>
            <a:ext cx="4029075" cy="352425"/>
          </a:xfrm>
          <a:prstGeom prst="rect">
            <a:avLst/>
          </a:prstGeom>
        </p:spPr>
        <p:txBody>
          <a:bodyPr vert="horz" lIns="91440" tIns="45720" rIns="91440" bIns="45720" rtlCol="0" anchor="b"/>
          <a:lstStyle>
            <a:lvl1pPr algn="r">
              <a:defRPr sz="1200"/>
            </a:lvl1pPr>
          </a:lstStyle>
          <a:p>
            <a:pPr>
              <a:defRPr/>
            </a:pPr>
            <a:fld id="{B044249E-AA8F-4E7C-9AE5-9B60B2B45BA6}" type="slidenum">
              <a:rPr lang="en-US"/>
              <a:pPr>
                <a:defRPr/>
              </a:pPr>
              <a:t>‹#›</a:t>
            </a:fld>
            <a:endParaRPr lang="en-US"/>
          </a:p>
        </p:txBody>
      </p:sp>
    </p:spTree>
    <p:extLst>
      <p:ext uri="{BB962C8B-B14F-4D97-AF65-F5344CB8AC3E}">
        <p14:creationId xmlns:p14="http://schemas.microsoft.com/office/powerpoint/2010/main" val="6397858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xfrm>
            <a:off x="2546350" y="876300"/>
            <a:ext cx="4203700" cy="23653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baseline="0" dirty="0">
                <a:solidFill>
                  <a:schemeClr val="tx1"/>
                </a:solidFill>
                <a:effectLst/>
                <a:latin typeface="+mn-lt"/>
                <a:ea typeface="+mn-ea"/>
                <a:cs typeface="+mn-cs"/>
              </a:rPr>
              <a:t>This presentation will provide an overview of different approaches used to concentrate samples, with brief demonstrations of the instruments used.  Examples will include instrumentation that is primarily intended for digestion or other sample processing reactions.</a:t>
            </a:r>
            <a:endParaRPr lang="en-US" sz="1200" kern="1200" dirty="0">
              <a:solidFill>
                <a:schemeClr val="tx1"/>
              </a:solidFill>
              <a:effectLst/>
              <a:latin typeface="+mn-lt"/>
              <a:ea typeface="+mn-ea"/>
              <a:cs typeface="+mn-cs"/>
            </a:endParaRPr>
          </a:p>
          <a:p>
            <a:endParaRPr lang="en-US" altLang="en-US" dirty="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92BA136-6DF6-4828-BE00-1C24F427182A}" type="slidenum">
              <a:rPr lang="en-US" altLang="en-US" smtClean="0"/>
              <a:pPr/>
              <a:t>1</a:t>
            </a:fld>
            <a:endParaRPr lang="en-US" altLang="en-US"/>
          </a:p>
        </p:txBody>
      </p:sp>
    </p:spTree>
    <p:extLst>
      <p:ext uri="{BB962C8B-B14F-4D97-AF65-F5344CB8AC3E}">
        <p14:creationId xmlns:p14="http://schemas.microsoft.com/office/powerpoint/2010/main" val="126776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of the more commonly used approaches and instruments can be listed.</a:t>
            </a:r>
          </a:p>
          <a:p>
            <a:r>
              <a:rPr lang="en-US" dirty="0"/>
              <a:t>One of the simplest</a:t>
            </a:r>
            <a:r>
              <a:rPr lang="en-US" baseline="0" dirty="0"/>
              <a:t> approaches, the needle evaporator, is utilizes a stream of nitrogen from a pressurized hypodermic needle.</a:t>
            </a:r>
          </a:p>
          <a:p>
            <a:r>
              <a:rPr lang="en-US" baseline="0" dirty="0"/>
              <a:t>More sophisticated are dedicated instruments such as the </a:t>
            </a:r>
            <a:r>
              <a:rPr lang="en-US" baseline="0" dirty="0" err="1"/>
              <a:t>TurboVap</a:t>
            </a:r>
            <a:r>
              <a:rPr lang="en-US" baseline="0" dirty="0"/>
              <a:t> instruments that actively control the nitrogen flow, at a somewhat higher flow rate, with increased sample capacity. </a:t>
            </a:r>
          </a:p>
          <a:p>
            <a:r>
              <a:rPr lang="en-US" baseline="0" dirty="0"/>
              <a:t>Classical rotary evaporation is useful for concentration of very large sample volumes</a:t>
            </a:r>
          </a:p>
          <a:p>
            <a:r>
              <a:rPr lang="en-US" baseline="0" dirty="0"/>
              <a:t>The </a:t>
            </a:r>
            <a:r>
              <a:rPr lang="en-US" baseline="0" dirty="0" err="1"/>
              <a:t>SpeedVac</a:t>
            </a:r>
            <a:r>
              <a:rPr lang="en-US" baseline="0" dirty="0"/>
              <a:t> concentrator combines a centrifuge with heating and reduced pressure to concentrate samples</a:t>
            </a:r>
          </a:p>
          <a:p>
            <a:r>
              <a:rPr lang="en-US" baseline="0" dirty="0"/>
              <a:t>The </a:t>
            </a:r>
            <a:r>
              <a:rPr lang="en-US" baseline="0" dirty="0" err="1"/>
              <a:t>HotBlock</a:t>
            </a:r>
            <a:r>
              <a:rPr lang="en-US" baseline="0" dirty="0"/>
              <a:t> apparatus is primarily intended for sample digestion or saponification, rather than concentration.</a:t>
            </a:r>
          </a:p>
          <a:p>
            <a:r>
              <a:rPr lang="en-US" baseline="0" dirty="0"/>
              <a:t>The </a:t>
            </a:r>
            <a:r>
              <a:rPr lang="en-US" baseline="0" dirty="0" err="1"/>
              <a:t>Kuderna</a:t>
            </a:r>
            <a:r>
              <a:rPr lang="en-US" baseline="0" dirty="0"/>
              <a:t>-Danish apparatus is specialized glassware that facilitates elimination of solvent in the presence of volatile analytes.  This technique is not currently implemented in our laboratory.</a:t>
            </a:r>
          </a:p>
          <a:p>
            <a:r>
              <a:rPr lang="en-US" baseline="0" dirty="0"/>
              <a:t>Other classical methods can be listed for completeness, such as distillation, recrystallization, and freeze drying.  These methods can be thought to provide sample concentration, but they are not commonly used to concentrate analytical samples.</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a:t>
            </a:fld>
            <a:endParaRPr lang="en-US"/>
          </a:p>
        </p:txBody>
      </p:sp>
    </p:spTree>
    <p:extLst>
      <p:ext uri="{BB962C8B-B14F-4D97-AF65-F5344CB8AC3E}">
        <p14:creationId xmlns:p14="http://schemas.microsoft.com/office/powerpoint/2010/main" val="2854890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Needle evaporators are intuitive and are simple to use.</a:t>
            </a:r>
            <a:r>
              <a:rPr lang="en-US" baseline="0" dirty="0"/>
              <a:t>  Typically, a 2 mL vial, or 25 mL centrifuge tube is placed in an aluminum block to heat the sample.  Temperature of the block can be adjusted on the heating module, and blocks with different sized holes are available to accommodate different vessels.  The sample is placed in the block and the needle manifold is lowered over the sample to perhaps within 1 cm of the surface of the solution.  Nitrogen gas pressure is applied, and the flow rate is adjusted using the needle valve.  The flow should be adjusted to prevent splashing or aerosol formation of the sample.</a:t>
            </a:r>
          </a:p>
          <a:p>
            <a:endParaRPr lang="en-US" baseline="0" dirty="0"/>
          </a:p>
          <a:p>
            <a:r>
              <a:rPr lang="en-US" baseline="0" dirty="0"/>
              <a:t>This apparatus is limited to about 25 mL, if large conical centrifuge tubes are used.  More typically, samples are only a few </a:t>
            </a:r>
            <a:r>
              <a:rPr lang="en-US" baseline="0" dirty="0" err="1"/>
              <a:t>mLs</a:t>
            </a:r>
            <a:r>
              <a:rPr lang="en-US" baseline="0" dirty="0"/>
              <a:t> in volume.</a:t>
            </a:r>
          </a:p>
          <a:p>
            <a:endParaRPr lang="en-US" baseline="0" dirty="0"/>
          </a:p>
          <a:p>
            <a:r>
              <a:rPr lang="en-US" baseline="0" dirty="0"/>
              <a:t>Because this operation is manual in nature, care must be taken to check progress in the evaporation frequently, to avoid letting the sample “go dry”.  If the analytes permit evaporation to dryness, reconstitution should be done so that all inner surfaces of the container are wetted with the solvent used.</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a:t>
            </a:fld>
            <a:endParaRPr lang="en-US"/>
          </a:p>
        </p:txBody>
      </p:sp>
    </p:spTree>
    <p:extLst>
      <p:ext uri="{BB962C8B-B14F-4D97-AF65-F5344CB8AC3E}">
        <p14:creationId xmlns:p14="http://schemas.microsoft.com/office/powerpoint/2010/main" val="1020341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photographs</a:t>
            </a:r>
            <a:r>
              <a:rPr lang="en-US" baseline="0" dirty="0"/>
              <a:t> show examples of three commercial instruments for solvent evaporation.  The principle of operation is the same for each instrument; however, differences exist in the degree of automation provided and the configuration of the sample tubes used.  For each instrument, sample tubes are placed in a rack that is submerged in a water bath for temperature control.  A nitrogen gas stream is blown across the sample to evaporate the volatile components.  </a:t>
            </a:r>
          </a:p>
          <a:p>
            <a:endParaRPr lang="en-US" baseline="0" dirty="0"/>
          </a:p>
          <a:p>
            <a:r>
              <a:rPr lang="en-US" baseline="0" dirty="0"/>
              <a:t>The original Turbovap can process up to six samples simultaneously using 200 mL tubes.  In the automated mode, the level of the solution is monitored with a sensor that can shut off the gas flow to each sample individually when the level is reduced to about 0.5 </a:t>
            </a:r>
            <a:r>
              <a:rPr lang="en-US" baseline="0" dirty="0" err="1"/>
              <a:t>mL.</a:t>
            </a:r>
            <a:r>
              <a:rPr lang="en-US" baseline="0" dirty="0"/>
              <a:t>  Timed and continuous operation is also possible.</a:t>
            </a:r>
          </a:p>
          <a:p>
            <a:endParaRPr lang="en-US" baseline="0" dirty="0"/>
          </a:p>
          <a:p>
            <a:r>
              <a:rPr lang="en-US" baseline="0" dirty="0"/>
              <a:t>The Turbovap II provides similar features to the original model.  It also uses the large graduated sample tubes.  </a:t>
            </a:r>
          </a:p>
          <a:p>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The Turbovap LV is currently configured to accept the smaller sample tubes used with ACE pressurized fluid extraction instruments.  Operation is either timed or continuous.</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4</a:t>
            </a:fld>
            <a:endParaRPr lang="en-US"/>
          </a:p>
        </p:txBody>
      </p:sp>
    </p:spTree>
    <p:extLst>
      <p:ext uri="{BB962C8B-B14F-4D97-AF65-F5344CB8AC3E}">
        <p14:creationId xmlns:p14="http://schemas.microsoft.com/office/powerpoint/2010/main" val="3118952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large sample volumes</a:t>
            </a:r>
            <a:r>
              <a:rPr lang="en-US" baseline="0" dirty="0"/>
              <a:t> that exceed the capacity of the </a:t>
            </a:r>
            <a:r>
              <a:rPr lang="en-US" baseline="0" dirty="0" err="1"/>
              <a:t>TurboVap</a:t>
            </a:r>
            <a:r>
              <a:rPr lang="en-US" baseline="0" dirty="0"/>
              <a:t> tubes, the use of a rotary evaporator may be the most efficient approach.  Because the evaporation can be carried out under reduced pressure, the technique is applicable to less volatile samples and to large solvent volumes.</a:t>
            </a:r>
          </a:p>
          <a:p>
            <a:endParaRPr lang="en-US" baseline="0" dirty="0"/>
          </a:p>
          <a:p>
            <a:r>
              <a:rPr lang="en-US" baseline="0" dirty="0"/>
              <a:t>As with other sample concentration techniques, the sample is heated, and is controlled by adjusting the temperature of the water bath.  However, unlike other sample concentration techniques, the solvent is recovered or partially recovered.  It is important to have a trap in the line to prevent residual solvent vapors from entering the vacuum system</a:t>
            </a:r>
          </a:p>
          <a:p>
            <a:endParaRPr lang="en-US" baseline="0" dirty="0"/>
          </a:p>
          <a:p>
            <a:r>
              <a:rPr lang="en-US" baseline="0" dirty="0"/>
              <a:t>This technique is time consuming, and samples are processed individually.</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5</a:t>
            </a:fld>
            <a:endParaRPr lang="en-US"/>
          </a:p>
        </p:txBody>
      </p:sp>
    </p:spTree>
    <p:extLst>
      <p:ext uri="{BB962C8B-B14F-4D97-AF65-F5344CB8AC3E}">
        <p14:creationId xmlns:p14="http://schemas.microsoft.com/office/powerpoint/2010/main" val="2169662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a:t>
            </a:r>
            <a:r>
              <a:rPr lang="en-US" baseline="0" dirty="0" err="1"/>
              <a:t>Hotblock</a:t>
            </a:r>
            <a:r>
              <a:rPr lang="en-US" baseline="0" dirty="0"/>
              <a:t> apparatus is intended to provide uniform controlled conditions for sample reactions as part of a sample processing method.  This device is commonly used for saponification of fats, enzymatic digestions, and derivatization reactions.  </a:t>
            </a:r>
          </a:p>
          <a:p>
            <a:endParaRPr lang="en-US" baseline="0" dirty="0"/>
          </a:p>
          <a:p>
            <a:r>
              <a:rPr lang="en-US" baseline="0" dirty="0"/>
              <a:t>Plastic tubes specifically designed for this device are utilized.  The upper portion of the apparatus is a heating block, and the lower base provides magnetically coupled stirring to each of the 35 tube positions.</a:t>
            </a:r>
          </a:p>
          <a:p>
            <a:endParaRPr lang="en-US" baseline="0" dirty="0"/>
          </a:p>
          <a:p>
            <a:r>
              <a:rPr lang="en-US" baseline="0" dirty="0"/>
              <a:t>The chamber is vented and covered with amber film to provide protection for light sensitive analytes.</a:t>
            </a:r>
          </a:p>
          <a:p>
            <a:endParaRPr lang="en-US" baseline="0" dirty="0"/>
          </a:p>
          <a:p>
            <a:r>
              <a:rPr lang="en-US" baseline="0" dirty="0"/>
              <a:t>The system is not intended for solvent evaporation.</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6</a:t>
            </a:fld>
            <a:endParaRPr lang="en-US"/>
          </a:p>
        </p:txBody>
      </p:sp>
    </p:spTree>
    <p:extLst>
      <p:ext uri="{BB962C8B-B14F-4D97-AF65-F5344CB8AC3E}">
        <p14:creationId xmlns:p14="http://schemas.microsoft.com/office/powerpoint/2010/main" val="2874441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Speed</a:t>
            </a:r>
            <a:r>
              <a:rPr lang="en-US" baseline="0" dirty="0"/>
              <a:t> Concentrator combines the functions of a centrifuge with a reduced pressure chamber and optional heating to evaporate samples.  The centrifuge acts to concentrate the solution at the base of the sample tube as the solvent evaporates.  The apparatus contains an integral refrigerated trap for solvent collection.  Heat is applied with an infrared lamp over the range of ambient to 80 C in 5 degree increments.  Interchangeable rotors are available to accommodate different sized sample tubes.  The centrifuge is relatively low field, and centrifugation is not the primary function of this apparatus.</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7</a:t>
            </a:fld>
            <a:endParaRPr lang="en-US"/>
          </a:p>
        </p:txBody>
      </p:sp>
    </p:spTree>
    <p:extLst>
      <p:ext uri="{BB962C8B-B14F-4D97-AF65-F5344CB8AC3E}">
        <p14:creationId xmlns:p14="http://schemas.microsoft.com/office/powerpoint/2010/main" val="2086681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videos illustrate the operation</a:t>
            </a:r>
            <a:r>
              <a:rPr lang="en-US" baseline="0" dirty="0"/>
              <a:t> of some of the sample concentration apparatus in current use for analytical applications.  To use the needle evaporator, verify that the nitrogen pressure is set to approximately 2 psi.  Damage to the needle manifold will occur if significantly higher pressures are used.  Turn on the gas supply to the manifold.  Gently close the needle valve before placing the samples under the needles.  Cap any unused needle positions, and exchange used needles with clean needles to avoid contamination of the samples.  Place samples to be concentrated under the needles and adjust the needle valve to provide a gentle flow of nitrogen.  The nitrogen stream should not be vigorous, so that splashing and aerosol formation is prevented.  Heating blocks are available to accommodate different size sample tubes.  Better heat transfer occurs when the sample tube and heating block are matched in size.  To avoid loss of the sample, always verify that the nitrogen stream does not splash the sample.   The height of the needle may need to be lowered periodically as the level of the solution decreases.</a:t>
            </a:r>
          </a:p>
          <a:p>
            <a:endParaRPr lang="en-US" baseline="0" dirty="0"/>
          </a:p>
          <a:p>
            <a:r>
              <a:rPr lang="en-US" baseline="0" dirty="0"/>
              <a:t>Larger sample volumes can be processed using </a:t>
            </a:r>
            <a:r>
              <a:rPr lang="en-US" baseline="0" dirty="0" err="1"/>
              <a:t>TurboVap</a:t>
            </a:r>
            <a:r>
              <a:rPr lang="en-US" baseline="0" dirty="0"/>
              <a:t> evaporators.  Begin by turning on the power and gas supply.  With the </a:t>
            </a:r>
            <a:r>
              <a:rPr lang="en-US" baseline="0" dirty="0" err="1"/>
              <a:t>orginal</a:t>
            </a:r>
            <a:r>
              <a:rPr lang="en-US" baseline="0" dirty="0"/>
              <a:t> </a:t>
            </a:r>
            <a:r>
              <a:rPr lang="en-US" baseline="0" dirty="0" err="1"/>
              <a:t>Zymark</a:t>
            </a:r>
            <a:r>
              <a:rPr lang="en-US" baseline="0" dirty="0"/>
              <a:t> </a:t>
            </a:r>
            <a:r>
              <a:rPr lang="en-US" baseline="0" dirty="0" err="1"/>
              <a:t>TurboVap</a:t>
            </a:r>
            <a:r>
              <a:rPr lang="en-US" baseline="0" dirty="0"/>
              <a:t> evaporator, the power switch is located on the lower back near the power cord.  House nitrogen is used for this apparatus.  Gas pressure is typically set to 15 psi, and is turned on using the nitrogen knob on the hood.  Temperature of the water bath is adjusted on the front panel.  Each tube position is switched to indicate the presence or absence of a </a:t>
            </a:r>
            <a:r>
              <a:rPr lang="en-US" baseline="0" dirty="0" err="1"/>
              <a:t>TurboVap</a:t>
            </a:r>
            <a:r>
              <a:rPr lang="en-US" baseline="0" dirty="0"/>
              <a:t> Cell.  When a cell is present, the gas flow is automatically switched on for that position, when the lid is lowered.  The nitrogen gas flow is quite vigorous, but usually this does not present a problem.  The flow rate can be changed by adjusting the gas pressure at the regulator, if necessary.  Gas flow is automatically turned off when the level of the solution reaches the sensor, at about 0.5 mL of collected volume.</a:t>
            </a:r>
          </a:p>
          <a:p>
            <a:endParaRPr lang="en-US" baseline="0" dirty="0"/>
          </a:p>
          <a:p>
            <a:r>
              <a:rPr lang="en-US" baseline="0" dirty="0"/>
              <a:t>The function of the </a:t>
            </a:r>
            <a:r>
              <a:rPr lang="en-US" baseline="0" dirty="0" err="1"/>
              <a:t>TurboVap</a:t>
            </a:r>
            <a:r>
              <a:rPr lang="en-US" baseline="0" dirty="0"/>
              <a:t> II evaporator is very similar to the original apparatus.  The power switch is located on the lower left side.  Nitrogen gas is supplied by house nitrogen regulated with controls on the hood.  After initialization upon power up, the indicators will show the current status.  The endpoint control will toggle to show one of four possibilities, and gas flow is turned off depending on the property selected.  Water bath temperature is selected depending on a mechanical switch.  Display of pressure, temperature, or elapsed time is controlled by toggling between the different selections.  The “all” indicator displays each property sequentially.  Unlike the original </a:t>
            </a:r>
            <a:r>
              <a:rPr lang="en-US" baseline="0" dirty="0" err="1"/>
              <a:t>Zymark</a:t>
            </a:r>
            <a:r>
              <a:rPr lang="en-US" baseline="0" dirty="0"/>
              <a:t> </a:t>
            </a:r>
            <a:r>
              <a:rPr lang="en-US" baseline="0" dirty="0" err="1"/>
              <a:t>Turbovap</a:t>
            </a:r>
            <a:r>
              <a:rPr lang="en-US" baseline="0" dirty="0"/>
              <a:t>, the presence of a sample tube is not automatically sensed.  Gas supplied to each location is switched manually from the panel, and for timed processing, the time starts when the tube position is activated.</a:t>
            </a:r>
          </a:p>
          <a:p>
            <a:endParaRPr lang="en-US" baseline="0" dirty="0"/>
          </a:p>
          <a:p>
            <a:r>
              <a:rPr lang="en-US" baseline="0" dirty="0"/>
              <a:t>The </a:t>
            </a:r>
            <a:r>
              <a:rPr lang="en-US" baseline="0" dirty="0" err="1"/>
              <a:t>TurboVap</a:t>
            </a:r>
            <a:r>
              <a:rPr lang="en-US" baseline="0" dirty="0"/>
              <a:t> LV evaporator uses smaller sample tubes that are compatible with the ACE pressurized fluid extractors.  Operation is very similar to the </a:t>
            </a:r>
            <a:r>
              <a:rPr lang="en-US" baseline="0" dirty="0" err="1"/>
              <a:t>TurboVap</a:t>
            </a:r>
            <a:r>
              <a:rPr lang="en-US" baseline="0" dirty="0"/>
              <a:t> II evaporator, except the solution level is not sensed.  Instead, the gas flow is switched after a predetermined time.  A separate regulator on the apparatus provides additional control of the house nitrogen pressure, typically set at 15 psi.  The sample tray can be removed to inspect the water bath level.  The bath level for all three of the instruments should be monitored, and water added as needed.  For the </a:t>
            </a:r>
            <a:r>
              <a:rPr lang="en-US" baseline="0" dirty="0" err="1"/>
              <a:t>TurboVap</a:t>
            </a:r>
            <a:r>
              <a:rPr lang="en-US" baseline="0" dirty="0"/>
              <a:t> LV, flow of the nitrogen to each bank of eight tube positions is controlled separately.  In practice, 99 minutes is often entered as the run time, and the analyst monitors progress periodically to determine when evaporation is complete.  When complete, solid residue is typically present on the walls of the sample tube.  This residue should be recovered and combined with the liquid concentrate.  This can be accomplished by mixing the residue with the extract using a glass pipette.  Small quantities of solvent can also be used to maximize recovery.</a:t>
            </a:r>
          </a:p>
          <a:p>
            <a:endParaRPr lang="en-US" baseline="0" dirty="0"/>
          </a:p>
          <a:p>
            <a:r>
              <a:rPr lang="en-US" baseline="0" dirty="0"/>
              <a:t>The rotary evaporator is an efficient way of concentrating large samples.  When using the apparatus, turn on the coolant to the condenser and turn on the heated water bath, set to the desired temperature.  The sample is placed in a large 500 mL or 1000 mL round bottom flask.  The large flask size increases the exposed surface area and promotes evaporation.  Place the flask in the lower ground glass joint and apply a vacuum to the system.  Close the ground glass vent valve at the top of the condenser.  The reduced pressure will securely hold the round bottom flask to the apparatus.  Raise the heated water bath to the level of the flask, and turn on the rotation.  Solvent is condensed at the condenser, and collected in the upper receptacle.  Depending on the volatility of the solvent, some vapors may bypass the condenser, so it is important to have an inline trap before the vacuum system.  When the evaporation is completed, turn off the vacuum and vent the apparatus.  Lower the water bath, stop the rotation and remove the flask for subsequent processing steps.</a:t>
            </a:r>
          </a:p>
          <a:p>
            <a:endParaRPr lang="en-US" baseline="0" dirty="0"/>
          </a:p>
          <a:p>
            <a:r>
              <a:rPr lang="en-US" baseline="0" dirty="0"/>
              <a:t>The </a:t>
            </a:r>
            <a:r>
              <a:rPr lang="en-US" baseline="0" dirty="0" err="1"/>
              <a:t>SpeedVac</a:t>
            </a:r>
            <a:r>
              <a:rPr lang="en-US" baseline="0" dirty="0"/>
              <a:t> Concentrator is another useful device for the concentration of small volumes, typically less than about 2 mL.  Temperature, heating time, processing time, and vacuum pressure are all adjustable on the front panel by toggling between various indicators.  Temperature can be set to ambient, or controlled from 45 degrees to 80 degrees.  If heat is applied, the time for heating can also be specified.  Runtime is the time that the vacuum and centrifuge are active, and the display is indicated in hours and minutes.  Pressure is adjustable between 30 </a:t>
            </a:r>
            <a:r>
              <a:rPr lang="en-US" baseline="0" dirty="0" err="1"/>
              <a:t>torr</a:t>
            </a:r>
            <a:r>
              <a:rPr lang="en-US" baseline="0" dirty="0"/>
              <a:t> and 5.1 </a:t>
            </a:r>
            <a:r>
              <a:rPr lang="en-US" baseline="0" dirty="0" err="1"/>
              <a:t>torr</a:t>
            </a:r>
            <a:r>
              <a:rPr lang="en-US" baseline="0" dirty="0"/>
              <a:t>.  When the sample is placed in the rotor, it should be balanced with a comparable sample or a blank with approximately the same mass.  Remember to leave the sample uncapped, since the goal is to evaporate the </a:t>
            </a:r>
            <a:r>
              <a:rPr lang="en-US" baseline="0" dirty="0" err="1"/>
              <a:t>solultion</a:t>
            </a:r>
            <a:r>
              <a:rPr lang="en-US" baseline="0" dirty="0"/>
              <a:t>.  Volumes as large as 15 mL can be processed with the exchange of the rotor to one that accepts 15 mL centrifuge tubes.  To change the rotor, remove the retaining screw and lift the rotor out of the apparatus.  The rotor is replaced by aligning the spindle prongs on the motor shaft with the groove in the rotor base.  Replace the retaining screw and insert samples to be processed.</a:t>
            </a:r>
          </a:p>
          <a:p>
            <a:endParaRPr lang="en-US" baseline="0" dirty="0"/>
          </a:p>
          <a:p>
            <a:r>
              <a:rPr lang="en-US" baseline="0" dirty="0"/>
              <a:t>The </a:t>
            </a:r>
            <a:r>
              <a:rPr lang="en-US" baseline="0" dirty="0" err="1"/>
              <a:t>HotBlock</a:t>
            </a:r>
            <a:r>
              <a:rPr lang="en-US" baseline="0" dirty="0"/>
              <a:t> apparatus consists of a heating unit with individually stirred tube positions for up to 35 samples in a vented chamber.  The device is intended for use in sample processing reactions such as saponification and hydrolysis, rather than evaporation.  The following scenes illustrate typical steps in sample processing.  The quantity of the sample to be processed is transferred to the container, and the amount determined by mass difference.  For small masses of about 100 mg, better accuracy may result by determination of mass difference transferred to the container transferred from a separate foil weighing container.  An internal standard can be added by transfer from a gas tight syringe.  The syringe is filled, and then weighed before and after transfer to determine the mass delivered.  Finally, a predetermined quantity of the reactant is added to the sample.  A stirring bar is added to the sample container.  The container cap should not be hermetically sealed to avoid rupture at elevated temperature.  The </a:t>
            </a:r>
            <a:r>
              <a:rPr lang="en-US" baseline="0" dirty="0" err="1"/>
              <a:t>HotBlock</a:t>
            </a:r>
            <a:r>
              <a:rPr lang="en-US" baseline="0" dirty="0"/>
              <a:t> apparatus is powered on by a switch at the right of the case.  The enclosure fan is separately switched at the top of the case, and the stirring action is regulated on a  separate controller on the right.  Finally, the cover is closed to protect light sensitive samples, and to better contain and vent vapors.</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8</a:t>
            </a:fld>
            <a:endParaRPr lang="en-US"/>
          </a:p>
        </p:txBody>
      </p:sp>
    </p:spTree>
    <p:extLst>
      <p:ext uri="{BB962C8B-B14F-4D97-AF65-F5344CB8AC3E}">
        <p14:creationId xmlns:p14="http://schemas.microsoft.com/office/powerpoint/2010/main" val="3983849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learn more about</a:t>
            </a:r>
            <a:r>
              <a:rPr lang="en-US" baseline="0" dirty="0"/>
              <a:t> the National Institute of Standards and Technology, </a:t>
            </a:r>
            <a:r>
              <a:rPr lang="en-US" baseline="0"/>
              <a:t>visit www.nist.gov.</a:t>
            </a:r>
            <a:endParaRPr lang="en-US"/>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9</a:t>
            </a:fld>
            <a:endParaRPr lang="en-US"/>
          </a:p>
        </p:txBody>
      </p:sp>
    </p:spTree>
    <p:extLst>
      <p:ext uri="{BB962C8B-B14F-4D97-AF65-F5344CB8AC3E}">
        <p14:creationId xmlns:p14="http://schemas.microsoft.com/office/powerpoint/2010/main" val="3698197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11684000" cy="5943600"/>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pPr>
              <a:defRPr/>
            </a:pPr>
            <a:fld id="{39B25BA9-A9AA-45DF-A0F5-274DAD78B237}" type="slidenum">
              <a:rPr lang="en-US" altLang="en-US"/>
              <a:pPr>
                <a:defRPr/>
              </a:pPr>
              <a:t>‹#›</a:t>
            </a:fld>
            <a:endParaRPr lang="en-US" altLang="en-US"/>
          </a:p>
        </p:txBody>
      </p:sp>
    </p:spTree>
    <p:extLst>
      <p:ext uri="{BB962C8B-B14F-4D97-AF65-F5344CB8AC3E}">
        <p14:creationId xmlns:p14="http://schemas.microsoft.com/office/powerpoint/2010/main" val="1062040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74A2994E-E179-4E7E-83E6-9DD4F837DCD3}" type="slidenum">
              <a:rPr lang="en-US" altLang="en-US"/>
              <a:pPr>
                <a:defRPr/>
              </a:pPr>
              <a:t>‹#›</a:t>
            </a:fld>
            <a:endParaRPr lang="en-US" altLang="en-US"/>
          </a:p>
        </p:txBody>
      </p:sp>
    </p:spTree>
    <p:extLst>
      <p:ext uri="{BB962C8B-B14F-4D97-AF65-F5344CB8AC3E}">
        <p14:creationId xmlns:p14="http://schemas.microsoft.com/office/powerpoint/2010/main" val="388937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C52ED970-FB6C-4547-80FF-89756B6FD567}" type="slidenum">
              <a:rPr lang="en-US" altLang="en-US"/>
              <a:pPr>
                <a:defRPr/>
              </a:pPr>
              <a:t>‹#›</a:t>
            </a:fld>
            <a:endParaRPr lang="en-US" altLang="en-US"/>
          </a:p>
        </p:txBody>
      </p:sp>
    </p:spTree>
    <p:extLst>
      <p:ext uri="{BB962C8B-B14F-4D97-AF65-F5344CB8AC3E}">
        <p14:creationId xmlns:p14="http://schemas.microsoft.com/office/powerpoint/2010/main" val="881683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3"/>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3"/>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27473DB2-0CD6-42C6-82F5-1FB2B45AF45B}" type="slidenum">
              <a:rPr lang="en-US" altLang="en-US"/>
              <a:pPr>
                <a:defRPr/>
              </a:pPr>
              <a:t>‹#›</a:t>
            </a:fld>
            <a:endParaRPr lang="en-US" altLang="en-US"/>
          </a:p>
        </p:txBody>
      </p:sp>
    </p:spTree>
    <p:extLst>
      <p:ext uri="{BB962C8B-B14F-4D97-AF65-F5344CB8AC3E}">
        <p14:creationId xmlns:p14="http://schemas.microsoft.com/office/powerpoint/2010/main" val="368505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6CBC6877-EEF0-47D5-9903-BFF0F3CCEF31}" type="slidenum">
              <a:rPr lang="en-US" altLang="en-US"/>
              <a:pPr>
                <a:defRPr/>
              </a:pPr>
              <a:t>‹#›</a:t>
            </a:fld>
            <a:endParaRPr lang="en-US" altLang="en-US"/>
          </a:p>
        </p:txBody>
      </p:sp>
    </p:spTree>
    <p:extLst>
      <p:ext uri="{BB962C8B-B14F-4D97-AF65-F5344CB8AC3E}">
        <p14:creationId xmlns:p14="http://schemas.microsoft.com/office/powerpoint/2010/main" val="417020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pPr>
              <a:defRPr/>
            </a:pPr>
            <a:fld id="{63A95B57-ACE7-450B-870D-34B3D8F4A33C}" type="slidenum">
              <a:rPr lang="en-US" altLang="en-US"/>
              <a:pPr>
                <a:defRPr/>
              </a:pPr>
              <a:t>‹#›</a:t>
            </a:fld>
            <a:endParaRPr lang="en-US" altLang="en-US"/>
          </a:p>
        </p:txBody>
      </p:sp>
    </p:spTree>
    <p:extLst>
      <p:ext uri="{BB962C8B-B14F-4D97-AF65-F5344CB8AC3E}">
        <p14:creationId xmlns:p14="http://schemas.microsoft.com/office/powerpoint/2010/main" val="110728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pPr>
              <a:defRPr/>
            </a:pPr>
            <a:fld id="{182E1486-72AB-4D52-A1B0-19FAD3FD5A3C}" type="slidenum">
              <a:rPr lang="en-US" altLang="en-US"/>
              <a:pPr>
                <a:defRPr/>
              </a:pPr>
              <a:t>‹#›</a:t>
            </a:fld>
            <a:endParaRPr lang="en-US" altLang="en-US"/>
          </a:p>
        </p:txBody>
      </p:sp>
    </p:spTree>
    <p:extLst>
      <p:ext uri="{BB962C8B-B14F-4D97-AF65-F5344CB8AC3E}">
        <p14:creationId xmlns:p14="http://schemas.microsoft.com/office/powerpoint/2010/main" val="145196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7B44405C-9465-4889-9327-863A7FC3B20E}" type="slidenum">
              <a:rPr lang="en-US" altLang="en-US"/>
              <a:pPr>
                <a:defRPr/>
              </a:pPr>
              <a:t>‹#›</a:t>
            </a:fld>
            <a:endParaRPr lang="en-US" altLang="en-US"/>
          </a:p>
        </p:txBody>
      </p:sp>
    </p:spTree>
    <p:extLst>
      <p:ext uri="{BB962C8B-B14F-4D97-AF65-F5344CB8AC3E}">
        <p14:creationId xmlns:p14="http://schemas.microsoft.com/office/powerpoint/2010/main" val="1804380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5E243FE1-90E7-401A-902C-069D3C6B21F1}" type="slidenum">
              <a:rPr lang="en-US" altLang="en-US"/>
              <a:pPr>
                <a:defRPr/>
              </a:pPr>
              <a:t>‹#›</a:t>
            </a:fld>
            <a:endParaRPr lang="en-US" altLang="en-US"/>
          </a:p>
        </p:txBody>
      </p:sp>
    </p:spTree>
    <p:extLst>
      <p:ext uri="{BB962C8B-B14F-4D97-AF65-F5344CB8AC3E}">
        <p14:creationId xmlns:p14="http://schemas.microsoft.com/office/powerpoint/2010/main" val="3294108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97109527-E327-479F-A4A2-A85356519271}" type="slidenum">
              <a:rPr lang="en-US" altLang="en-US"/>
              <a:pPr>
                <a:defRPr/>
              </a:pPr>
              <a:t>‹#›</a:t>
            </a:fld>
            <a:endParaRPr lang="en-US" altLang="en-US"/>
          </a:p>
        </p:txBody>
      </p:sp>
    </p:spTree>
    <p:extLst>
      <p:ext uri="{BB962C8B-B14F-4D97-AF65-F5344CB8AC3E}">
        <p14:creationId xmlns:p14="http://schemas.microsoft.com/office/powerpoint/2010/main" val="1351008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DC39EB96-9E33-45BE-BE32-707586E44EF3}" type="slidenum">
              <a:rPr lang="en-US" altLang="en-US"/>
              <a:pPr>
                <a:defRPr/>
              </a:pPr>
              <a:t>‹#›</a:t>
            </a:fld>
            <a:endParaRPr lang="en-US" altLang="en-US"/>
          </a:p>
        </p:txBody>
      </p:sp>
    </p:spTree>
    <p:extLst>
      <p:ext uri="{BB962C8B-B14F-4D97-AF65-F5344CB8AC3E}">
        <p14:creationId xmlns:p14="http://schemas.microsoft.com/office/powerpoint/2010/main" val="94155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BC09CAD7-839C-4AA9-89DC-D235A18E1248}" type="slidenum">
              <a:rPr lang="en-US" altLang="en-US"/>
              <a:pPr>
                <a:defRPr/>
              </a:pPr>
              <a:t>‹#›</a:t>
            </a:fld>
            <a:endParaRPr lang="en-US" altLang="en-US"/>
          </a:p>
        </p:txBody>
      </p:sp>
    </p:spTree>
    <p:extLst>
      <p:ext uri="{BB962C8B-B14F-4D97-AF65-F5344CB8AC3E}">
        <p14:creationId xmlns:p14="http://schemas.microsoft.com/office/powerpoint/2010/main" val="3805287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C9B5B86B-E462-4DF0-BB8D-558FAD568FC8}" type="slidenum">
              <a:rPr lang="en-US" altLang="en-US"/>
              <a:pPr>
                <a:defRPr/>
              </a:pPr>
              <a:t>‹#›</a:t>
            </a:fld>
            <a:endParaRPr lang="en-US" altLang="en-US"/>
          </a:p>
        </p:txBody>
      </p:sp>
    </p:spTree>
    <p:extLst>
      <p:ext uri="{BB962C8B-B14F-4D97-AF65-F5344CB8AC3E}">
        <p14:creationId xmlns:p14="http://schemas.microsoft.com/office/powerpoint/2010/main" val="66576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6"/>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02063B27-EA69-4432-AFF1-5CA19D9EB55F}" type="slidenum">
              <a:rPr lang="en-US" altLang="en-US"/>
              <a:pPr>
                <a:defRPr/>
              </a:pPr>
              <a:t>‹#›</a:t>
            </a:fld>
            <a:endParaRPr lang="en-US" altLang="en-US"/>
          </a:p>
        </p:txBody>
      </p:sp>
    </p:spTree>
    <p:extLst>
      <p:ext uri="{BB962C8B-B14F-4D97-AF65-F5344CB8AC3E}">
        <p14:creationId xmlns:p14="http://schemas.microsoft.com/office/powerpoint/2010/main" val="348063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0BBC7D29-70C5-4098-8B5C-F7D1814353BE}" type="slidenum">
              <a:rPr lang="en-US" altLang="en-US"/>
              <a:pPr>
                <a:defRPr/>
              </a:pPr>
              <a:t>‹#›</a:t>
            </a:fld>
            <a:endParaRPr lang="en-US" altLang="en-US"/>
          </a:p>
        </p:txBody>
      </p:sp>
    </p:spTree>
    <p:extLst>
      <p:ext uri="{BB962C8B-B14F-4D97-AF65-F5344CB8AC3E}">
        <p14:creationId xmlns:p14="http://schemas.microsoft.com/office/powerpoint/2010/main" val="2966324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3"/>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6"/>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3"/>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0618F12E-5829-4D60-9B3A-49803C2DAB17}" type="slidenum">
              <a:rPr lang="en-US" altLang="en-US"/>
              <a:pPr>
                <a:defRPr/>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898"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TIF"/><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4.TIF"/><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TIF"/><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TIF"/><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TIF"/><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TIF"/><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TIF"/><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TIF"/><Relationship Id="rId5" Type="http://schemas.openxmlformats.org/officeDocument/2006/relationships/image" Target="../media/image11.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96800" y="6096000"/>
            <a:ext cx="609600" cy="609600"/>
          </a:xfrm>
          <a:prstGeom prst="rect">
            <a:avLst/>
          </a:prstGeom>
        </p:spPr>
      </p:pic>
      <p:pic>
        <p:nvPicPr>
          <p:cNvPr id="8" name="Picture 7">
            <a:extLst>
              <a:ext uri="{FF2B5EF4-FFF2-40B4-BE49-F238E27FC236}">
                <a16:creationId xmlns:a16="http://schemas.microsoft.com/office/drawing/2014/main" id="{FE3A97CF-4307-4125-BE4A-F9A77EC787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82977210"/>
      </p:ext>
    </p:extLst>
  </p:cSld>
  <p:clrMapOvr>
    <a:masterClrMapping/>
  </p:clrMapOvr>
  <mc:AlternateContent xmlns:mc="http://schemas.openxmlformats.org/markup-compatibility/2006" xmlns:p14="http://schemas.microsoft.com/office/powerpoint/2010/main">
    <mc:Choice Requires="p14">
      <p:transition spd="med" p14:dur="700" advTm="18809">
        <p:fade/>
      </p:transition>
    </mc:Choice>
    <mc:Fallback xmlns="">
      <p:transition spd="med" advTm="188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44400" y="6096000"/>
            <a:ext cx="609600" cy="609600"/>
          </a:xfrm>
          <a:prstGeom prst="rect">
            <a:avLst/>
          </a:prstGeom>
        </p:spPr>
      </p:pic>
      <p:pic>
        <p:nvPicPr>
          <p:cNvPr id="10" name="Picture 9">
            <a:extLst>
              <a:ext uri="{FF2B5EF4-FFF2-40B4-BE49-F238E27FC236}">
                <a16:creationId xmlns:a16="http://schemas.microsoft.com/office/drawing/2014/main" id="{A8142F16-02A9-4F01-B1F4-7EBF8142C3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51592056"/>
      </p:ext>
    </p:extLst>
  </p:cSld>
  <p:clrMapOvr>
    <a:masterClrMapping/>
  </p:clrMapOvr>
  <mc:AlternateContent xmlns:mc="http://schemas.openxmlformats.org/markup-compatibility/2006" xmlns:p14="http://schemas.microsoft.com/office/powerpoint/2010/main">
    <mc:Choice Requires="p14">
      <p:transition spd="med" p14:dur="700" advTm="94650">
        <p:fade/>
      </p:transition>
    </mc:Choice>
    <mc:Fallback xmlns="">
      <p:transition spd="med" advTm="946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096000"/>
            <a:ext cx="609600" cy="609600"/>
          </a:xfrm>
          <a:prstGeom prst="rect">
            <a:avLst/>
          </a:prstGeom>
        </p:spPr>
      </p:pic>
      <p:pic>
        <p:nvPicPr>
          <p:cNvPr id="11" name="Picture 10">
            <a:extLst>
              <a:ext uri="{FF2B5EF4-FFF2-40B4-BE49-F238E27FC236}">
                <a16:creationId xmlns:a16="http://schemas.microsoft.com/office/drawing/2014/main" id="{42750BBD-2F67-493C-9550-37C6CB79BD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92127571"/>
      </p:ext>
    </p:extLst>
  </p:cSld>
  <p:clrMapOvr>
    <a:masterClrMapping/>
  </p:clrMapOvr>
  <mc:AlternateContent xmlns:mc="http://schemas.openxmlformats.org/markup-compatibility/2006" xmlns:p14="http://schemas.microsoft.com/office/powerpoint/2010/main">
    <mc:Choice Requires="p14">
      <p:transition spd="slow" p14:dur="1220" advTm="74882">
        <p:fade/>
      </p:transition>
    </mc:Choice>
    <mc:Fallback xmlns="">
      <p:transition spd="slow" advTm="748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Audio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68200" y="6067683"/>
            <a:ext cx="609600" cy="609600"/>
          </a:xfrm>
          <a:prstGeom prst="rect">
            <a:avLst/>
          </a:prstGeom>
        </p:spPr>
      </p:pic>
      <p:pic>
        <p:nvPicPr>
          <p:cNvPr id="10" name="Picture 9">
            <a:extLst>
              <a:ext uri="{FF2B5EF4-FFF2-40B4-BE49-F238E27FC236}">
                <a16:creationId xmlns:a16="http://schemas.microsoft.com/office/drawing/2014/main" id="{7A73978F-8541-4B32-8547-332A84BD84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8692113"/>
      </p:ext>
    </p:extLst>
  </p:cSld>
  <p:clrMapOvr>
    <a:masterClrMapping/>
  </p:clrMapOvr>
  <mc:AlternateContent xmlns:mc="http://schemas.openxmlformats.org/markup-compatibility/2006" xmlns:p14="http://schemas.microsoft.com/office/powerpoint/2010/main">
    <mc:Choice Requires="p14">
      <p:transition spd="med" p14:dur="700" advTm="83520">
        <p:fade/>
      </p:transition>
    </mc:Choice>
    <mc:Fallback xmlns="">
      <p:transition spd="med" advTm="835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68200" y="6126221"/>
            <a:ext cx="609600" cy="609600"/>
          </a:xfrm>
          <a:prstGeom prst="rect">
            <a:avLst/>
          </a:prstGeom>
        </p:spPr>
      </p:pic>
      <p:pic>
        <p:nvPicPr>
          <p:cNvPr id="11" name="Picture 10">
            <a:extLst>
              <a:ext uri="{FF2B5EF4-FFF2-40B4-BE49-F238E27FC236}">
                <a16:creationId xmlns:a16="http://schemas.microsoft.com/office/drawing/2014/main" id="{852F69E9-AFF7-4BC5-81AE-7E10CCB908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4615403"/>
      </p:ext>
    </p:extLst>
  </p:cSld>
  <p:clrMapOvr>
    <a:masterClrMapping/>
  </p:clrMapOvr>
  <mc:AlternateContent xmlns:mc="http://schemas.openxmlformats.org/markup-compatibility/2006" xmlns:p14="http://schemas.microsoft.com/office/powerpoint/2010/main">
    <mc:Choice Requires="p14">
      <p:transition spd="med" p14:dur="700" advTm="46114">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86406" y="6096000"/>
            <a:ext cx="609600" cy="609600"/>
          </a:xfrm>
          <a:prstGeom prst="rect">
            <a:avLst/>
          </a:prstGeom>
        </p:spPr>
      </p:pic>
      <p:pic>
        <p:nvPicPr>
          <p:cNvPr id="11" name="Picture 10">
            <a:extLst>
              <a:ext uri="{FF2B5EF4-FFF2-40B4-BE49-F238E27FC236}">
                <a16:creationId xmlns:a16="http://schemas.microsoft.com/office/drawing/2014/main" id="{8C6D63D7-4C2F-4BB5-9563-B3201E29FDB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19802834"/>
      </p:ext>
    </p:extLst>
  </p:cSld>
  <p:clrMapOvr>
    <a:masterClrMapping/>
  </p:clrMapOvr>
  <mc:AlternateContent xmlns:mc="http://schemas.openxmlformats.org/markup-compatibility/2006" xmlns:p14="http://schemas.microsoft.com/office/powerpoint/2010/main">
    <mc:Choice Requires="p14">
      <p:transition spd="med" p14:dur="700" advTm="46946">
        <p:fade/>
      </p:transition>
    </mc:Choice>
    <mc:Fallback xmlns="">
      <p:transition spd="med" advTm="469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68200" y="6095260"/>
            <a:ext cx="609600" cy="609600"/>
          </a:xfrm>
          <a:prstGeom prst="rect">
            <a:avLst/>
          </a:prstGeom>
        </p:spPr>
      </p:pic>
      <p:pic>
        <p:nvPicPr>
          <p:cNvPr id="11" name="Picture 10">
            <a:extLst>
              <a:ext uri="{FF2B5EF4-FFF2-40B4-BE49-F238E27FC236}">
                <a16:creationId xmlns:a16="http://schemas.microsoft.com/office/drawing/2014/main" id="{9FA4E4CE-3D89-4D94-B7C8-FF5FAB7C0E1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5782050"/>
      </p:ext>
    </p:extLst>
  </p:cSld>
  <p:clrMapOvr>
    <a:masterClrMapping/>
  </p:clrMapOvr>
  <mc:AlternateContent xmlns:mc="http://schemas.openxmlformats.org/markup-compatibility/2006" xmlns:p14="http://schemas.microsoft.com/office/powerpoint/2010/main">
    <mc:Choice Requires="p14">
      <p:transition spd="med" p14:dur="700" advTm="42648">
        <p:fade/>
      </p:transition>
    </mc:Choice>
    <mc:Fallback xmlns="">
      <p:transition spd="med" advTm="426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centration for pp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64144292"/>
      </p:ext>
    </p:extLst>
  </p:cSld>
  <p:clrMapOvr>
    <a:masterClrMapping/>
  </p:clrMapOvr>
  <mc:AlternateContent xmlns:mc="http://schemas.openxmlformats.org/markup-compatibility/2006" xmlns:p14="http://schemas.microsoft.com/office/powerpoint/2010/main">
    <mc:Choice Requires="p14">
      <p:transition spd="med" p14:dur="700" advTm="1121000">
        <p:fade/>
      </p:transition>
    </mc:Choice>
    <mc:Fallback xmlns="">
      <p:transition spd="med" advTm="112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07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2365567" y="5772150"/>
            <a:ext cx="228600" cy="228600"/>
          </a:xfrm>
          <a:prstGeom prst="rect">
            <a:avLst/>
          </a:prstGeom>
        </p:spPr>
      </p:pic>
      <p:pic>
        <p:nvPicPr>
          <p:cNvPr id="8" name="Picture 7">
            <a:extLst>
              <a:ext uri="{FF2B5EF4-FFF2-40B4-BE49-F238E27FC236}">
                <a16:creationId xmlns:a16="http://schemas.microsoft.com/office/drawing/2014/main" id="{4928F0E2-293E-45A0-9690-7B72FD10313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87630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5|9.2|13.7|12.8|9.2|10|16.3"/>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Layers</Template>
  <TotalTime>60918</TotalTime>
  <Words>2358</Words>
  <Application>Microsoft Office PowerPoint</Application>
  <PresentationFormat>Widescreen</PresentationFormat>
  <Paragraphs>57</Paragraphs>
  <Slides>9</Slides>
  <Notes>9</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Wingdings</vt:lpstr>
      <vt:lpstr>Layers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NIST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Quantitation</dc:title>
  <dc:creator>Lane Sander</dc:creator>
  <cp:lastModifiedBy>Sander, Lane C. Dr. (Fed)</cp:lastModifiedBy>
  <cp:revision>471</cp:revision>
  <cp:lastPrinted>2015-06-22T20:05:53Z</cp:lastPrinted>
  <dcterms:created xsi:type="dcterms:W3CDTF">2003-06-25T13:09:07Z</dcterms:created>
  <dcterms:modified xsi:type="dcterms:W3CDTF">2017-09-21T19:16:41Z</dcterms:modified>
</cp:coreProperties>
</file>