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jpeg" ContentType="image/jpeg"/>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0.xml" ContentType="application/vnd.openxmlformats-officedocument.presentationml.slideLayout+xml"/>
  <Default Extension="vml" ContentType="application/vnd.openxmlformats-officedocument.vmlDrawing"/>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Default Extension="png" ContentType="image/png"/>
  <Default Extension="bin" ContentType="application/vnd.openxmlformats-officedocument.oleObject"/>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257" r:id="rId2"/>
    <p:sldId id="258" r:id="rId3"/>
    <p:sldId id="263" r:id="rId4"/>
    <p:sldId id="266" r:id="rId5"/>
    <p:sldId id="259" r:id="rId6"/>
    <p:sldId id="271" r:id="rId7"/>
    <p:sldId id="273" r:id="rId8"/>
    <p:sldId id="275" r:id="rId9"/>
    <p:sldId id="261" r:id="rId10"/>
    <p:sldId id="269" r:id="rId11"/>
    <p:sldId id="264" r:id="rId12"/>
    <p:sldId id="272" r:id="rId13"/>
    <p:sldId id="276" r:id="rId14"/>
    <p:sldId id="284" r:id="rId15"/>
    <p:sldId id="274" r:id="rId16"/>
    <p:sldId id="277" r:id="rId17"/>
    <p:sldId id="283" r:id="rId18"/>
    <p:sldId id="262" r:id="rId19"/>
    <p:sldId id="278" r:id="rId20"/>
    <p:sldId id="279" r:id="rId21"/>
    <p:sldId id="270" r:id="rId22"/>
    <p:sldId id="280" r:id="rId23"/>
    <p:sldId id="282" r:id="rId24"/>
    <p:sldId id="281" r:id="rId25"/>
    <p:sldId id="286" r:id="rId26"/>
  </p:sldIdLst>
  <p:sldSz cx="9144000" cy="6858000" type="screen4x3"/>
  <p:notesSz cx="6858000" cy="9144000"/>
  <p:defaultTextStyle>
    <a:defPPr>
      <a:defRPr lang="en-US"/>
    </a:defPPr>
    <a:lvl1pPr algn="ctr" rtl="0" fontAlgn="base">
      <a:spcBef>
        <a:spcPct val="0"/>
      </a:spcBef>
      <a:spcAft>
        <a:spcPct val="0"/>
      </a:spcAft>
      <a:defRPr kern="1200">
        <a:solidFill>
          <a:schemeClr val="tx1"/>
        </a:solidFill>
        <a:latin typeface="Arial" charset="0"/>
        <a:ea typeface="+mn-ea"/>
        <a:cs typeface="Arial" charset="0"/>
      </a:defRPr>
    </a:lvl1pPr>
    <a:lvl2pPr marL="457200" algn="ctr" rtl="0" fontAlgn="base">
      <a:spcBef>
        <a:spcPct val="0"/>
      </a:spcBef>
      <a:spcAft>
        <a:spcPct val="0"/>
      </a:spcAft>
      <a:defRPr kern="1200">
        <a:solidFill>
          <a:schemeClr val="tx1"/>
        </a:solidFill>
        <a:latin typeface="Arial" charset="0"/>
        <a:ea typeface="+mn-ea"/>
        <a:cs typeface="Arial" charset="0"/>
      </a:defRPr>
    </a:lvl2pPr>
    <a:lvl3pPr marL="914400" algn="ctr" rtl="0" fontAlgn="base">
      <a:spcBef>
        <a:spcPct val="0"/>
      </a:spcBef>
      <a:spcAft>
        <a:spcPct val="0"/>
      </a:spcAft>
      <a:defRPr kern="1200">
        <a:solidFill>
          <a:schemeClr val="tx1"/>
        </a:solidFill>
        <a:latin typeface="Arial" charset="0"/>
        <a:ea typeface="+mn-ea"/>
        <a:cs typeface="Arial" charset="0"/>
      </a:defRPr>
    </a:lvl3pPr>
    <a:lvl4pPr marL="1371600" algn="ctr" rtl="0" fontAlgn="base">
      <a:spcBef>
        <a:spcPct val="0"/>
      </a:spcBef>
      <a:spcAft>
        <a:spcPct val="0"/>
      </a:spcAft>
      <a:defRPr kern="1200">
        <a:solidFill>
          <a:schemeClr val="tx1"/>
        </a:solidFill>
        <a:latin typeface="Arial" charset="0"/>
        <a:ea typeface="+mn-ea"/>
        <a:cs typeface="Arial" charset="0"/>
      </a:defRPr>
    </a:lvl4pPr>
    <a:lvl5pPr marL="1828800" algn="ctr"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vertBarState="minimized" horzBarState="maximized">
    <p:restoredLeft sz="6250" autoAdjust="0"/>
    <p:restoredTop sz="94660"/>
  </p:normalViewPr>
  <p:slideViewPr>
    <p:cSldViewPr>
      <p:cViewPr varScale="1">
        <p:scale>
          <a:sx n="84" d="100"/>
          <a:sy n="84" d="100"/>
        </p:scale>
        <p:origin x="-810" y="-84"/>
      </p:cViewPr>
      <p:guideLst>
        <p:guide orient="horz" pos="2160"/>
        <p:guide pos="2880"/>
      </p:guideLst>
    </p:cSldViewPr>
  </p:slideViewPr>
  <p:outlineViewPr>
    <p:cViewPr>
      <p:scale>
        <a:sx n="33" d="100"/>
        <a:sy n="33" d="100"/>
      </p:scale>
      <p:origin x="0" y="0"/>
    </p:cViewPr>
    <p:sldLst>
      <p:sld r:id="rId1" collapse="1"/>
      <p:sld r:id="rId2" collapse="1"/>
    </p:sldLst>
  </p:outlineViewPr>
  <p:notesTextViewPr>
    <p:cViewPr>
      <p:scale>
        <a:sx n="100" d="100"/>
        <a:sy n="100" d="100"/>
      </p:scale>
      <p:origin x="0" y="0"/>
    </p:cViewPr>
  </p:notesTextViewPr>
  <p:notesViewPr>
    <p:cSldViewPr>
      <p:cViewPr varScale="1">
        <p:scale>
          <a:sx n="79" d="100"/>
          <a:sy n="79" d="100"/>
        </p:scale>
        <p:origin x="-798" y="-102"/>
      </p:cViewPr>
      <p:guideLst>
        <p:guide orient="horz" pos="2880"/>
        <p:guide pos="2160"/>
      </p:guideLst>
    </p:cSldViewPr>
  </p:notes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theme" Target="theme/theme1.xml"/></Relationships>
</file>

<file path=ppt/_rels/viewProps.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slide" Target="slides/slide7.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8AC165A-028B-423F-8C0F-34D144976356}" type="datetimeFigureOut">
              <a:rPr lang="en-US" smtClean="0"/>
              <a:pPr/>
              <a:t>5/7/2008</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9200272-9E06-4456-876F-95204D281A11}" type="slidenum">
              <a:rPr lang="en-US" smtClean="0"/>
              <a:pPr/>
              <a:t>‹#›</a:t>
            </a:fld>
            <a:endParaRPr lang="en-US" dirty="0"/>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9200272-9E06-4456-876F-95204D281A11}" type="slidenum">
              <a:rPr lang="en-US" smtClean="0"/>
              <a:pPr/>
              <a:t>1</a:t>
            </a:fld>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32C04814-58F7-469E-845E-A818EEA03F88}" type="slidenum">
              <a:rPr lang="en-US"/>
              <a:pPr>
                <a:defRPr/>
              </a:pPr>
              <a:t>‹#›</a:t>
            </a:fld>
            <a:endParaRPr 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21AC0F39-05CE-44CA-9046-68B59B4B4E26}" type="slidenum">
              <a:rPr lang="en-US"/>
              <a:pPr>
                <a:defRPr/>
              </a:pPr>
              <a:t>‹#›</a:t>
            </a:fld>
            <a:endParaRPr 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295400"/>
            <a:ext cx="2057400" cy="48307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295400"/>
            <a:ext cx="6019800" cy="48307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157B120-7E21-43C9-B3BE-F86461657577}" type="slidenum">
              <a:rPr lang="en-US"/>
              <a:pPr>
                <a:defRPr/>
              </a:pPr>
              <a:t>‹#›</a:t>
            </a:fld>
            <a:endParaRPr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CFF89CD-1850-447D-8E6D-D02A01B97FFA}" type="slidenum">
              <a:rPr lang="en-US"/>
              <a:pPr>
                <a:defRPr/>
              </a:pPr>
              <a:t>‹#›</a:t>
            </a:fld>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23E9AD41-B32F-490A-9CA3-40E21E64E0F5}" type="slidenum">
              <a:rPr lang="en-US"/>
              <a:pPr>
                <a:defRPr/>
              </a:pPr>
              <a:t>‹#›</a:t>
            </a:fld>
            <a:endParaRPr 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2057400"/>
            <a:ext cx="4038600" cy="4068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2057400"/>
            <a:ext cx="4038600" cy="4068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763C6314-52CA-4FB4-92CA-905027B4D1E6}" type="slidenum">
              <a:rPr lang="en-US"/>
              <a:pPr>
                <a:defRPr/>
              </a:pPr>
              <a:t>‹#›</a:t>
            </a:fld>
            <a:endParaRPr 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89E851B3-C42D-425C-8C68-6980F9286562}" type="slidenum">
              <a:rPr lang="en-US"/>
              <a:pPr>
                <a:defRPr/>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A4AB8630-64B1-4C41-A734-1E83A41EF433}" type="slidenum">
              <a:rPr lang="en-US"/>
              <a:pPr>
                <a:defRPr/>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C9A31020-D426-444D-9247-216C34FCC9B1}" type="slidenum">
              <a:rPr lang="en-US"/>
              <a:pPr>
                <a:defRPr/>
              </a:pPr>
              <a:t>‹#›</a:t>
            </a:fld>
            <a:endParaRPr 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BC920DB1-CB7F-4EED-AA7D-CB8631159147}" type="slidenum">
              <a:rPr lang="en-US"/>
              <a:pPr>
                <a:defRPr/>
              </a:pPr>
              <a:t>‹#›</a:t>
            </a:fld>
            <a:endParaRPr lang="en-US"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C4EF1C34-3974-430E-887F-1F53171B5E37}" type="slidenum">
              <a:rPr lang="en-US"/>
              <a:pPr>
                <a:defRPr/>
              </a:pPr>
              <a:t>‹#›</a:t>
            </a:fld>
            <a:endParaRPr lang="en-US"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074" name="Picture 7" descr="globe_shield_banner"/>
          <p:cNvPicPr>
            <a:picLocks noChangeAspect="1" noChangeArrowheads="1"/>
          </p:cNvPicPr>
          <p:nvPr userDrawn="1"/>
        </p:nvPicPr>
        <p:blipFill>
          <a:blip r:embed="rId13"/>
          <a:srcRect/>
          <a:stretch>
            <a:fillRect/>
          </a:stretch>
        </p:blipFill>
        <p:spPr bwMode="auto">
          <a:xfrm>
            <a:off x="0" y="0"/>
            <a:ext cx="9144000" cy="2009775"/>
          </a:xfrm>
          <a:prstGeom prst="rect">
            <a:avLst/>
          </a:prstGeom>
          <a:noFill/>
          <a:ln w="9525">
            <a:noFill/>
            <a:miter lim="800000"/>
            <a:headEnd/>
            <a:tailEnd/>
          </a:ln>
        </p:spPr>
      </p:pic>
      <p:sp>
        <p:nvSpPr>
          <p:cNvPr id="3075" name="Rectangle 2"/>
          <p:cNvSpPr>
            <a:spLocks noGrp="1" noChangeArrowheads="1"/>
          </p:cNvSpPr>
          <p:nvPr>
            <p:ph type="title"/>
          </p:nvPr>
        </p:nvSpPr>
        <p:spPr bwMode="auto">
          <a:xfrm>
            <a:off x="1981200" y="1295400"/>
            <a:ext cx="6705600" cy="3048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3076" name="Rectangle 3"/>
          <p:cNvSpPr>
            <a:spLocks noGrp="1" noChangeArrowheads="1"/>
          </p:cNvSpPr>
          <p:nvPr>
            <p:ph type="body" idx="1"/>
          </p:nvPr>
        </p:nvSpPr>
        <p:spPr bwMode="auto">
          <a:xfrm>
            <a:off x="457200" y="2057400"/>
            <a:ext cx="8229600" cy="40687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9F9A4B6A-3141-4152-A6E5-6DDD66F42E5A}" type="slidenum">
              <a:rPr lang="en-US"/>
              <a:pPr>
                <a:defRPr/>
              </a:pPr>
              <a:t>‹#›</a:t>
            </a:fld>
            <a:endParaRPr lang="en-US" dirty="0"/>
          </a:p>
        </p:txBody>
      </p:sp>
    </p:spTree>
  </p:cSld>
  <p:clrMap bg1="lt1" tx1="dk1" bg2="lt2" tx2="dk2" accent1="accent1" accent2="accent2" accent3="accent3" accent4="accent4" accent5="accent5" accent6="accent6" hlink="hlink" folHlink="folHlink"/>
  <p:sldLayoutIdLst>
    <p:sldLayoutId id="2147483659" r:id="rId1"/>
    <p:sldLayoutId id="2147483658" r:id="rId2"/>
    <p:sldLayoutId id="2147483657" r:id="rId3"/>
    <p:sldLayoutId id="2147483656" r:id="rId4"/>
    <p:sldLayoutId id="2147483655" r:id="rId5"/>
    <p:sldLayoutId id="2147483654" r:id="rId6"/>
    <p:sldLayoutId id="2147483653" r:id="rId7"/>
    <p:sldLayoutId id="2147483652" r:id="rId8"/>
    <p:sldLayoutId id="2147483651" r:id="rId9"/>
    <p:sldLayoutId id="2147483650" r:id="rId10"/>
    <p:sldLayoutId id="2147483649" r:id="rId11"/>
  </p:sldLayoutIdLst>
  <p:txStyles>
    <p:titleStyle>
      <a:lvl1pPr algn="ctr" rtl="0" eaLnBrk="0" fontAlgn="base" hangingPunct="0">
        <a:spcBef>
          <a:spcPct val="0"/>
        </a:spcBef>
        <a:spcAft>
          <a:spcPct val="0"/>
        </a:spcAft>
        <a:defRPr sz="3200" i="1">
          <a:solidFill>
            <a:schemeClr val="tx2"/>
          </a:solidFill>
          <a:latin typeface="+mj-lt"/>
          <a:ea typeface="+mj-ea"/>
          <a:cs typeface="+mj-cs"/>
        </a:defRPr>
      </a:lvl1pPr>
      <a:lvl2pPr algn="ctr" rtl="0" eaLnBrk="0" fontAlgn="base" hangingPunct="0">
        <a:spcBef>
          <a:spcPct val="0"/>
        </a:spcBef>
        <a:spcAft>
          <a:spcPct val="0"/>
        </a:spcAft>
        <a:defRPr sz="3200" i="1">
          <a:solidFill>
            <a:schemeClr val="tx2"/>
          </a:solidFill>
          <a:latin typeface="Arial" charset="0"/>
          <a:cs typeface="Arial" charset="0"/>
        </a:defRPr>
      </a:lvl2pPr>
      <a:lvl3pPr algn="ctr" rtl="0" eaLnBrk="0" fontAlgn="base" hangingPunct="0">
        <a:spcBef>
          <a:spcPct val="0"/>
        </a:spcBef>
        <a:spcAft>
          <a:spcPct val="0"/>
        </a:spcAft>
        <a:defRPr sz="3200" i="1">
          <a:solidFill>
            <a:schemeClr val="tx2"/>
          </a:solidFill>
          <a:latin typeface="Arial" charset="0"/>
          <a:cs typeface="Arial" charset="0"/>
        </a:defRPr>
      </a:lvl3pPr>
      <a:lvl4pPr algn="ctr" rtl="0" eaLnBrk="0" fontAlgn="base" hangingPunct="0">
        <a:spcBef>
          <a:spcPct val="0"/>
        </a:spcBef>
        <a:spcAft>
          <a:spcPct val="0"/>
        </a:spcAft>
        <a:defRPr sz="3200" i="1">
          <a:solidFill>
            <a:schemeClr val="tx2"/>
          </a:solidFill>
          <a:latin typeface="Arial" charset="0"/>
          <a:cs typeface="Arial" charset="0"/>
        </a:defRPr>
      </a:lvl4pPr>
      <a:lvl5pPr algn="ctr" rtl="0" eaLnBrk="0" fontAlgn="base" hangingPunct="0">
        <a:spcBef>
          <a:spcPct val="0"/>
        </a:spcBef>
        <a:spcAft>
          <a:spcPct val="0"/>
        </a:spcAft>
        <a:defRPr sz="3200" i="1">
          <a:solidFill>
            <a:schemeClr val="tx2"/>
          </a:solidFill>
          <a:latin typeface="Arial" charset="0"/>
          <a:cs typeface="Arial" charset="0"/>
        </a:defRPr>
      </a:lvl5pPr>
      <a:lvl6pPr marL="457200" algn="ctr" rtl="0" fontAlgn="base">
        <a:spcBef>
          <a:spcPct val="0"/>
        </a:spcBef>
        <a:spcAft>
          <a:spcPct val="0"/>
        </a:spcAft>
        <a:defRPr sz="3200" i="1">
          <a:solidFill>
            <a:schemeClr val="tx2"/>
          </a:solidFill>
          <a:latin typeface="Arial" charset="0"/>
          <a:cs typeface="Arial" charset="0"/>
        </a:defRPr>
      </a:lvl6pPr>
      <a:lvl7pPr marL="914400" algn="ctr" rtl="0" fontAlgn="base">
        <a:spcBef>
          <a:spcPct val="0"/>
        </a:spcBef>
        <a:spcAft>
          <a:spcPct val="0"/>
        </a:spcAft>
        <a:defRPr sz="3200" i="1">
          <a:solidFill>
            <a:schemeClr val="tx2"/>
          </a:solidFill>
          <a:latin typeface="Arial" charset="0"/>
          <a:cs typeface="Arial" charset="0"/>
        </a:defRPr>
      </a:lvl7pPr>
      <a:lvl8pPr marL="1371600" algn="ctr" rtl="0" fontAlgn="base">
        <a:spcBef>
          <a:spcPct val="0"/>
        </a:spcBef>
        <a:spcAft>
          <a:spcPct val="0"/>
        </a:spcAft>
        <a:defRPr sz="3200" i="1">
          <a:solidFill>
            <a:schemeClr val="tx2"/>
          </a:solidFill>
          <a:latin typeface="Arial" charset="0"/>
          <a:cs typeface="Arial" charset="0"/>
        </a:defRPr>
      </a:lvl8pPr>
      <a:lvl9pPr marL="1828800" algn="ctr" rtl="0" fontAlgn="base">
        <a:spcBef>
          <a:spcPct val="0"/>
        </a:spcBef>
        <a:spcAft>
          <a:spcPct val="0"/>
        </a:spcAft>
        <a:defRPr sz="3200" i="1">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cs typeface="+mn-cs"/>
        </a:defRPr>
      </a:lvl2pPr>
      <a:lvl3pPr marL="1143000" indent="-228600" algn="l" rtl="0" eaLnBrk="0" fontAlgn="base" hangingPunct="0">
        <a:spcBef>
          <a:spcPct val="20000"/>
        </a:spcBef>
        <a:spcAft>
          <a:spcPct val="0"/>
        </a:spcAft>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7.wmf"/><Relationship Id="rId7" Type="http://schemas.openxmlformats.org/officeDocument/2006/relationships/image" Target="../media/image10.wmf"/><Relationship Id="rId2" Type="http://schemas.openxmlformats.org/officeDocument/2006/relationships/slideLayout" Target="../slideLayouts/slideLayout6.xml"/><Relationship Id="rId1" Type="http://schemas.openxmlformats.org/officeDocument/2006/relationships/vmlDrawing" Target="../drawings/vmlDrawing2.vml"/><Relationship Id="rId6" Type="http://schemas.openxmlformats.org/officeDocument/2006/relationships/oleObject" Target="../embeddings/oleObject4.bin"/><Relationship Id="rId5" Type="http://schemas.openxmlformats.org/officeDocument/2006/relationships/image" Target="../media/image6.png"/><Relationship Id="rId4" Type="http://schemas.openxmlformats.org/officeDocument/2006/relationships/oleObject" Target="../embeddings/oleObject3.bin"/></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hyperlink" Target="http://hissa.nist.gov/~black/Papers/swAssur%20DASC007.html" TargetMode="External"/><Relationship Id="rId2" Type="http://schemas.openxmlformats.org/officeDocument/2006/relationships/hyperlink" Target="http://samate.nist.gov/docs/wa_paper2.pdf" TargetMode="Externa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hyperlink" Target="http://samate.nist.gov/docs/SA_tool_effect_QoP.pdf"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hyperlink" Target="http://samate.nist.gov/index.php/SAW" TargetMode="External"/><Relationship Id="rId2" Type="http://schemas.openxmlformats.org/officeDocument/2006/relationships/hyperlink" Target="http://samate.nist.gov/index.php/SATE" TargetMode="Externa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hyperlink" Target="http://samate.nist.gov/index.php/SASII"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1.bin"/><Relationship Id="rId7" Type="http://schemas.openxmlformats.org/officeDocument/2006/relationships/image" Target="../media/image7.wmf"/><Relationship Id="rId2" Type="http://schemas.openxmlformats.org/officeDocument/2006/relationships/slideLayout" Target="../slideLayouts/slideLayout6.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6.png"/><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hyperlink" Target="http://cwe.mitre.org/" TargetMode="Externa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
          <p:cNvSpPr txBox="1">
            <a:spLocks noChangeArrowheads="1"/>
          </p:cNvSpPr>
          <p:nvPr/>
        </p:nvSpPr>
        <p:spPr bwMode="auto">
          <a:xfrm>
            <a:off x="762000" y="2209800"/>
            <a:ext cx="7905750" cy="2514600"/>
          </a:xfrm>
          <a:prstGeom prst="rect">
            <a:avLst/>
          </a:prstGeom>
          <a:noFill/>
          <a:ln w="12700" algn="ctr">
            <a:noFill/>
            <a:miter lim="800000"/>
            <a:headEnd/>
            <a:tailEnd/>
          </a:ln>
          <a:effectLst/>
        </p:spPr>
        <p:txBody>
          <a:bodyPr lIns="90487" tIns="44450" rIns="90487" bIns="44450" anchor="ctr"/>
          <a:lstStyle/>
          <a:p>
            <a:pPr algn="r" eaLnBrk="0" hangingPunct="0">
              <a:lnSpc>
                <a:spcPct val="85000"/>
              </a:lnSpc>
            </a:pPr>
            <a:r>
              <a:rPr lang="en-US" sz="4000" dirty="0">
                <a:latin typeface="Calibri" pitchFamily="34" charset="0"/>
              </a:rPr>
              <a:t>DHS-DoD-DoC</a:t>
            </a:r>
          </a:p>
          <a:p>
            <a:pPr algn="r" eaLnBrk="0" hangingPunct="0">
              <a:lnSpc>
                <a:spcPct val="85000"/>
              </a:lnSpc>
            </a:pPr>
            <a:r>
              <a:rPr lang="en-US" sz="4000" dirty="0">
                <a:latin typeface="Calibri" pitchFamily="34" charset="0"/>
              </a:rPr>
              <a:t>Software Assurance</a:t>
            </a:r>
            <a:r>
              <a:rPr lang="en-US" sz="4000" dirty="0">
                <a:effectLst>
                  <a:outerShdw blurRad="38100" dist="38100" dir="2700000" algn="tl">
                    <a:srgbClr val="C0C0C0"/>
                  </a:outerShdw>
                </a:effectLst>
                <a:latin typeface="Calibri" pitchFamily="34" charset="0"/>
              </a:rPr>
              <a:t> </a:t>
            </a:r>
            <a:r>
              <a:rPr lang="en-US" sz="4000" dirty="0">
                <a:latin typeface="Calibri" pitchFamily="34" charset="0"/>
              </a:rPr>
              <a:t>Forum</a:t>
            </a:r>
          </a:p>
          <a:p>
            <a:pPr algn="r" eaLnBrk="0" hangingPunct="0">
              <a:lnSpc>
                <a:spcPct val="85000"/>
              </a:lnSpc>
            </a:pPr>
            <a:r>
              <a:rPr lang="en-US" sz="4000" dirty="0">
                <a:latin typeface="Calibri" pitchFamily="34" charset="0"/>
              </a:rPr>
              <a:t>Technology, Tools and Product Evaluation Working Group</a:t>
            </a:r>
          </a:p>
          <a:p>
            <a:pPr algn="r" eaLnBrk="0" hangingPunct="0">
              <a:lnSpc>
                <a:spcPct val="85000"/>
              </a:lnSpc>
            </a:pPr>
            <a:r>
              <a:rPr lang="en-US" sz="4000" dirty="0">
                <a:latin typeface="Calibri" pitchFamily="34" charset="0"/>
              </a:rPr>
              <a:t>Status Briefing</a:t>
            </a:r>
          </a:p>
        </p:txBody>
      </p:sp>
      <p:pic>
        <p:nvPicPr>
          <p:cNvPr id="4099" name="Picture 5" descr="DHS_GrayTypeLogo"/>
          <p:cNvPicPr>
            <a:picLocks noChangeAspect="1" noChangeArrowheads="1"/>
          </p:cNvPicPr>
          <p:nvPr/>
        </p:nvPicPr>
        <p:blipFill>
          <a:blip r:embed="rId3"/>
          <a:srcRect/>
          <a:stretch>
            <a:fillRect/>
          </a:stretch>
        </p:blipFill>
        <p:spPr bwMode="auto">
          <a:xfrm>
            <a:off x="6400800" y="6019800"/>
            <a:ext cx="2235200" cy="650875"/>
          </a:xfrm>
          <a:prstGeom prst="rect">
            <a:avLst/>
          </a:prstGeom>
          <a:noFill/>
          <a:ln w="9525">
            <a:noFill/>
            <a:miter lim="800000"/>
            <a:headEnd/>
            <a:tailEnd/>
          </a:ln>
        </p:spPr>
      </p:pic>
      <p:grpSp>
        <p:nvGrpSpPr>
          <p:cNvPr id="4100" name="Group 10"/>
          <p:cNvGrpSpPr>
            <a:grpSpLocks/>
          </p:cNvGrpSpPr>
          <p:nvPr/>
        </p:nvGrpSpPr>
        <p:grpSpPr bwMode="auto">
          <a:xfrm>
            <a:off x="5562600" y="6019800"/>
            <a:ext cx="609600" cy="609600"/>
            <a:chOff x="2207" y="1561"/>
            <a:chExt cx="1345" cy="1345"/>
          </a:xfrm>
        </p:grpSpPr>
        <p:sp>
          <p:nvSpPr>
            <p:cNvPr id="4104"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4105"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4106"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4107"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4108"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4109"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4110"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4111"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4112"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4113"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4114"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4115"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4116"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4117"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4118"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4119"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4120"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4121"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4122"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4123"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4124"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4125"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4126"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4127"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4128"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129"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4130"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4131"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4132"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4133"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4134"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4135"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4136"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4137"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4138"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4139"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4140"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4141"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4142"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4143"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144"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145"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146"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147"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4148"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4149"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4150"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151"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4152"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4153"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4154"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4155"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4156"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4157"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158"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4159"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160"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161"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4162"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4163"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4164"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4165"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4166"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4167"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4168"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4169"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4170"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71"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72"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73"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74"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75"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76"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77"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78"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79"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80"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4181"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4182"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4183"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4184"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4185"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4186"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4187"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4188"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4189"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4190"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91"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92"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93"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94"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95"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96"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4197"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4198"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4199"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4200"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4201"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4202"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4203"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4204"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05"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06"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07"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08"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09"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10"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11"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12"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13"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14"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4215"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4216"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4217"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4218"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4219"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4220"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4221"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4222"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4223"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4224"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25"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26"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27"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28"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29"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230"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4231"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4232"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33"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4234"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4235"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4236"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4237"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4238"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39"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4240"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4241"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4242"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4243"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4244"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4245"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4246"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4247"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4248"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4249"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250"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51"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252"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253"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4254"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255"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56"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257"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258"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259"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260"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61"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262"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263"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264"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265"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66"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267"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268"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269"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4270"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71"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4272"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4273"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4274"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75"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276"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77"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278"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279"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280"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4281"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82"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283"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284"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285"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286"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4287"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4288"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89"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4290"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4291"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4292"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93"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4294"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4295"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4296"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297"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4298"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4299"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300"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01"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302"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303"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304"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305"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06"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307"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308"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309"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310"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11"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312"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313"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314"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315"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16"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317"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318"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319"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320"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21"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322"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323"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324"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4325"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26"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4327"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328"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4329"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30"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331"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32"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4333"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334"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335"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4336"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337"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4338"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4339"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40"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4341"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342"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4343"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44"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4345"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46"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4347"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348"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4349"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50"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4351"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4352"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4353"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354"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4355"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4356"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4357"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4358"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4359"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4360"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4361"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4362"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4363"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4364"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4365"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366"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4367"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68"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369"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70"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71"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372"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373"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4374"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75"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76"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377"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378"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379"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80"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81"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382"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383"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384"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85"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86"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387"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388"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4389"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4390"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4391"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392"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4393"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4394"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395"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96"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397"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398"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399"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400"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01"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02"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403"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404"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4405"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4406"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4407"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4408"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09"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4410"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4411"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4412"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4413"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4414"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15"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4416"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17"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418"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19"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20"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421"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422"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423"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24"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25"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426"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427"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428"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29"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30"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431"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432"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4433"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34"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35"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436"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437"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438"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39"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40"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441"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442"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4443"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4444"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4445"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46"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4447"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4448"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449"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50"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4451"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452"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453"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4454"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55"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4456"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4457"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4458"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4459"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60"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4461"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4462"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4463"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4464"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4465"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66"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4467"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4468"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69"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4470"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4471"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72"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4473"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4474"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75"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4476"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4477"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78"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479"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80"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481"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4482"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4483"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4484"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4485"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86"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487"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4488"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4489"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4490"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491"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92"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493"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94"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495"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4496"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4497"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498"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499"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4500"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4501"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4502"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4503"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4504"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4505"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506"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507"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4508"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4509"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4510"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4511"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4512"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4513"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4514"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4515"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4516"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4517"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4518"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4519"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4520"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4521"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4522"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523"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4524"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4525"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4526"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4527"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4528"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4529"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4530"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4531"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4532"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4533"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4534"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4535"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536"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4537"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538"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4539"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4540"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4541"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4542"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4543"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4544"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4545"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4546"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4547"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4548"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4549"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4550"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551"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552"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53"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54"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555"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556"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557"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58"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59"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560"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561"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4562"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63"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64"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565"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566"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567"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68"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569"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570"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571"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572"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73"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574"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575"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576"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577"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78"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579"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580"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581"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582"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83"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584"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585"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586"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587"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88"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89"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590"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591"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592"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93"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594"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595"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596"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4597"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98"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599"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600"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601"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602"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03"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04"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605"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606"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607"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08"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09"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610"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611"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4612"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4613"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4614"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4615"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4616"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4617"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4618"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4619"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4620"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21"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622"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23"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624"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4625"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4626"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627"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4628"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4629"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630"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631"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632"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633"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634"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4635"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4636"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4637"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sp>
        <p:nvSpPr>
          <p:cNvPr id="4101" name="Text Box 545"/>
          <p:cNvSpPr txBox="1">
            <a:spLocks noChangeArrowheads="1"/>
          </p:cNvSpPr>
          <p:nvPr/>
        </p:nvSpPr>
        <p:spPr bwMode="auto">
          <a:xfrm>
            <a:off x="533400" y="4572000"/>
            <a:ext cx="8153400" cy="1370013"/>
          </a:xfrm>
          <a:prstGeom prst="rect">
            <a:avLst/>
          </a:prstGeom>
          <a:noFill/>
          <a:ln w="9525">
            <a:noFill/>
            <a:miter lim="800000"/>
            <a:headEnd/>
            <a:tailEnd/>
          </a:ln>
        </p:spPr>
        <p:txBody>
          <a:bodyPr>
            <a:spAutoFit/>
          </a:bodyPr>
          <a:lstStyle/>
          <a:p>
            <a:pPr algn="l">
              <a:spcBef>
                <a:spcPct val="50000"/>
              </a:spcBef>
            </a:pPr>
            <a:r>
              <a:rPr lang="en-US" sz="2400" dirty="0">
                <a:latin typeface="Calibri" pitchFamily="34" charset="0"/>
              </a:rPr>
              <a:t>(Co-)Chair(s) </a:t>
            </a:r>
          </a:p>
          <a:p>
            <a:pPr algn="l">
              <a:spcBef>
                <a:spcPct val="50000"/>
              </a:spcBef>
            </a:pPr>
            <a:r>
              <a:rPr lang="en-US" sz="2400" dirty="0">
                <a:latin typeface="Calibri" pitchFamily="34" charset="0"/>
              </a:rPr>
              <a:t>Michael Kass (NIST)</a:t>
            </a:r>
          </a:p>
          <a:p>
            <a:pPr algn="l"/>
            <a:r>
              <a:rPr lang="en-US" sz="2400" dirty="0">
                <a:latin typeface="Calibri" pitchFamily="34" charset="0"/>
              </a:rPr>
              <a:t>Larry Wagoner (NSA)</a:t>
            </a:r>
          </a:p>
        </p:txBody>
      </p:sp>
      <p:pic>
        <p:nvPicPr>
          <p:cNvPr id="4102" name="Picture 546" descr="C:\Documents and Settings\524593\My Documents\My Pictures\dev01_002608.gif"/>
          <p:cNvPicPr>
            <a:picLocks noChangeAspect="1" noChangeArrowheads="1"/>
          </p:cNvPicPr>
          <p:nvPr/>
        </p:nvPicPr>
        <p:blipFill>
          <a:blip r:embed="rId4"/>
          <a:srcRect/>
          <a:stretch>
            <a:fillRect/>
          </a:stretch>
        </p:blipFill>
        <p:spPr bwMode="auto">
          <a:xfrm>
            <a:off x="4648200" y="6019800"/>
            <a:ext cx="685800" cy="652463"/>
          </a:xfrm>
          <a:prstGeom prst="rect">
            <a:avLst/>
          </a:prstGeom>
          <a:noFill/>
          <a:ln w="9525">
            <a:noFill/>
            <a:miter lim="800000"/>
            <a:headEnd/>
            <a:tailEnd/>
          </a:ln>
        </p:spPr>
      </p:pic>
      <p:sp>
        <p:nvSpPr>
          <p:cNvPr id="545" name="Rectangle 544"/>
          <p:cNvSpPr/>
          <p:nvPr/>
        </p:nvSpPr>
        <p:spPr>
          <a:xfrm>
            <a:off x="6781800" y="1143000"/>
            <a:ext cx="1644103" cy="461665"/>
          </a:xfrm>
          <a:prstGeom prst="rect">
            <a:avLst/>
          </a:prstGeom>
          <a:noFill/>
        </p:spPr>
        <p:txBody>
          <a:bodyPr wrap="none">
            <a:spAutoFit/>
          </a:bodyPr>
          <a:lstStyle/>
          <a:p>
            <a:pPr>
              <a:defRPr/>
            </a:pPr>
            <a:r>
              <a:rPr lang="en-US" sz="2400" i="1"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Calibri" pitchFamily="34" charset="0"/>
              </a:rPr>
              <a:t>7 May 2008</a:t>
            </a:r>
            <a:endParaRPr lang="en-US" sz="2400" i="1" dirty="0">
              <a:ln w="18415" cmpd="sng">
                <a:solidFill>
                  <a:srgbClr val="FFFFFF"/>
                </a:solidFill>
                <a:prstDash val="solid"/>
              </a:ln>
              <a:solidFill>
                <a:srgbClr val="FFFFFF"/>
              </a:solidFill>
              <a:effectLst>
                <a:outerShdw blurRad="63500" dir="3600000" algn="tl" rotWithShape="0">
                  <a:srgbClr val="000000">
                    <a:alpha val="70000"/>
                  </a:srgbClr>
                </a:outerShdw>
              </a:effectLst>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2"/>
          <p:cNvSpPr>
            <a:spLocks noGrp="1" noChangeArrowheads="1"/>
          </p:cNvSpPr>
          <p:nvPr>
            <p:ph type="title"/>
          </p:nvPr>
        </p:nvSpPr>
        <p:spPr>
          <a:xfrm>
            <a:off x="1828800" y="1219200"/>
            <a:ext cx="7315200" cy="381000"/>
          </a:xfrm>
        </p:spPr>
        <p:txBody>
          <a:bodyPr/>
          <a:lstStyle/>
          <a:p>
            <a:r>
              <a:rPr lang="en-US" b="1" dirty="0" smtClean="0">
                <a:latin typeface="Calibri" pitchFamily="34" charset="0"/>
              </a:rPr>
              <a:t>Not All  SwA Tools are Created Equal</a:t>
            </a:r>
          </a:p>
        </p:txBody>
      </p:sp>
      <p:sp>
        <p:nvSpPr>
          <p:cNvPr id="2052" name="Rectangle 5"/>
          <p:cNvSpPr>
            <a:spLocks noChangeArrowheads="1"/>
          </p:cNvSpPr>
          <p:nvPr/>
        </p:nvSpPr>
        <p:spPr bwMode="auto">
          <a:xfrm>
            <a:off x="3797300" y="3321050"/>
            <a:ext cx="1779588" cy="1989138"/>
          </a:xfrm>
          <a:prstGeom prst="rect">
            <a:avLst/>
          </a:prstGeom>
          <a:solidFill>
            <a:schemeClr val="accent1"/>
          </a:solidFill>
          <a:ln w="9525">
            <a:solidFill>
              <a:schemeClr val="tx1"/>
            </a:solidFill>
            <a:miter lim="800000"/>
            <a:headEnd/>
            <a:tailEnd/>
          </a:ln>
        </p:spPr>
        <p:txBody>
          <a:bodyPr wrap="none" anchor="ctr"/>
          <a:lstStyle/>
          <a:p>
            <a:endParaRPr lang="en-US" dirty="0"/>
          </a:p>
        </p:txBody>
      </p:sp>
      <p:sp>
        <p:nvSpPr>
          <p:cNvPr id="2055" name="Text Box 7"/>
          <p:cNvSpPr txBox="1">
            <a:spLocks noChangeArrowheads="1"/>
          </p:cNvSpPr>
          <p:nvPr/>
        </p:nvSpPr>
        <p:spPr bwMode="auto">
          <a:xfrm>
            <a:off x="3797300" y="3467100"/>
            <a:ext cx="1779588" cy="1008063"/>
          </a:xfrm>
          <a:prstGeom prst="rect">
            <a:avLst/>
          </a:prstGeom>
          <a:noFill/>
          <a:ln w="9525">
            <a:noFill/>
            <a:miter lim="800000"/>
            <a:headEnd/>
            <a:tailEnd/>
          </a:ln>
        </p:spPr>
        <p:txBody>
          <a:bodyPr>
            <a:spAutoFit/>
          </a:bodyPr>
          <a:lstStyle/>
          <a:p>
            <a:pPr>
              <a:spcBef>
                <a:spcPct val="50000"/>
              </a:spcBef>
            </a:pPr>
            <a:r>
              <a:rPr lang="en-US" b="1" i="1" dirty="0"/>
              <a:t>S/W  Dev    Artifact</a:t>
            </a:r>
          </a:p>
          <a:p>
            <a:pPr>
              <a:spcBef>
                <a:spcPct val="50000"/>
              </a:spcBef>
            </a:pPr>
            <a:r>
              <a:rPr lang="en-US" sz="1600" b="1" i="1" dirty="0"/>
              <a:t>(source code)</a:t>
            </a:r>
          </a:p>
        </p:txBody>
      </p:sp>
      <p:pic>
        <p:nvPicPr>
          <p:cNvPr id="2059" name="Picture 34"/>
          <p:cNvPicPr>
            <a:picLocks noChangeAspect="1" noChangeArrowheads="1"/>
          </p:cNvPicPr>
          <p:nvPr/>
        </p:nvPicPr>
        <p:blipFill>
          <a:blip r:embed="rId3"/>
          <a:srcRect/>
          <a:stretch>
            <a:fillRect/>
          </a:stretch>
        </p:blipFill>
        <p:spPr bwMode="auto">
          <a:xfrm>
            <a:off x="4019550" y="2362200"/>
            <a:ext cx="1187450" cy="727075"/>
          </a:xfrm>
          <a:prstGeom prst="rect">
            <a:avLst/>
          </a:prstGeom>
          <a:noFill/>
          <a:ln w="9525">
            <a:noFill/>
            <a:miter lim="800000"/>
            <a:headEnd/>
            <a:tailEnd/>
          </a:ln>
        </p:spPr>
      </p:pic>
      <p:sp>
        <p:nvSpPr>
          <p:cNvPr id="2060" name="Line 37"/>
          <p:cNvSpPr>
            <a:spLocks noChangeShapeType="1"/>
          </p:cNvSpPr>
          <p:nvPr/>
        </p:nvSpPr>
        <p:spPr bwMode="auto">
          <a:xfrm>
            <a:off x="5207000" y="2805113"/>
            <a:ext cx="1333500" cy="515937"/>
          </a:xfrm>
          <a:prstGeom prst="line">
            <a:avLst/>
          </a:prstGeom>
          <a:noFill/>
          <a:ln w="28575">
            <a:solidFill>
              <a:srgbClr val="C00000"/>
            </a:solidFill>
            <a:round/>
            <a:headEnd/>
            <a:tailEnd type="triangle" w="med" len="med"/>
          </a:ln>
        </p:spPr>
        <p:txBody>
          <a:bodyPr/>
          <a:lstStyle/>
          <a:p>
            <a:endParaRPr lang="en-US" dirty="0"/>
          </a:p>
        </p:txBody>
      </p:sp>
      <p:sp>
        <p:nvSpPr>
          <p:cNvPr id="2061" name="Line 38"/>
          <p:cNvSpPr>
            <a:spLocks noChangeShapeType="1"/>
          </p:cNvSpPr>
          <p:nvPr/>
        </p:nvSpPr>
        <p:spPr bwMode="auto">
          <a:xfrm flipH="1">
            <a:off x="2908300" y="2878138"/>
            <a:ext cx="1260475" cy="368300"/>
          </a:xfrm>
          <a:prstGeom prst="line">
            <a:avLst/>
          </a:prstGeom>
          <a:noFill/>
          <a:ln w="28575">
            <a:solidFill>
              <a:srgbClr val="C00000"/>
            </a:solidFill>
            <a:round/>
            <a:headEnd/>
            <a:tailEnd type="triangle" w="med" len="med"/>
          </a:ln>
        </p:spPr>
        <p:txBody>
          <a:bodyPr/>
          <a:lstStyle/>
          <a:p>
            <a:endParaRPr lang="en-US" dirty="0"/>
          </a:p>
        </p:txBody>
      </p:sp>
      <p:grpSp>
        <p:nvGrpSpPr>
          <p:cNvPr id="2062" name="Group 40"/>
          <p:cNvGrpSpPr>
            <a:grpSpLocks/>
          </p:cNvGrpSpPr>
          <p:nvPr/>
        </p:nvGrpSpPr>
        <p:grpSpPr bwMode="auto">
          <a:xfrm>
            <a:off x="6318250" y="3173413"/>
            <a:ext cx="890588" cy="884237"/>
            <a:chOff x="1632" y="1248"/>
            <a:chExt cx="2682" cy="2286"/>
          </a:xfrm>
        </p:grpSpPr>
        <p:sp>
          <p:nvSpPr>
            <p:cNvPr id="2080" name="Gear"/>
            <p:cNvSpPr>
              <a:spLocks noEditPoints="1" noChangeArrowheads="1"/>
            </p:cNvSpPr>
            <p:nvPr/>
          </p:nvSpPr>
          <p:spPr bwMode="auto">
            <a:xfrm>
              <a:off x="3119" y="1248"/>
              <a:ext cx="1195" cy="1048"/>
            </a:xfrm>
            <a:custGeom>
              <a:avLst/>
              <a:gdLst>
                <a:gd name="T0" fmla="*/ 33 w 21600"/>
                <a:gd name="T1" fmla="*/ 0 h 21600"/>
                <a:gd name="T2" fmla="*/ 66 w 21600"/>
                <a:gd name="T3" fmla="*/ 25 h 21600"/>
                <a:gd name="T4" fmla="*/ 33 w 21600"/>
                <a:gd name="T5" fmla="*/ 51 h 21600"/>
                <a:gd name="T6" fmla="*/ 0 w 21600"/>
                <a:gd name="T7" fmla="*/ 25 h 21600"/>
                <a:gd name="T8" fmla="*/ 0 60000 65536"/>
                <a:gd name="T9" fmla="*/ 0 60000 65536"/>
                <a:gd name="T10" fmla="*/ 0 60000 65536"/>
                <a:gd name="T11" fmla="*/ 0 60000 65536"/>
                <a:gd name="T12" fmla="*/ 4374 w 21600"/>
                <a:gd name="T13" fmla="*/ 3957 h 21600"/>
                <a:gd name="T14" fmla="*/ 17840 w 21600"/>
                <a:gd name="T15" fmla="*/ 17643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sp>
          <p:nvSpPr>
            <p:cNvPr id="2081" name="AutoShape 42"/>
            <p:cNvSpPr>
              <a:spLocks noEditPoints="1" noChangeArrowheads="1"/>
            </p:cNvSpPr>
            <p:nvPr/>
          </p:nvSpPr>
          <p:spPr bwMode="auto">
            <a:xfrm>
              <a:off x="1632" y="1680"/>
              <a:ext cx="1429" cy="1253"/>
            </a:xfrm>
            <a:custGeom>
              <a:avLst/>
              <a:gdLst>
                <a:gd name="T0" fmla="*/ 47 w 21600"/>
                <a:gd name="T1" fmla="*/ 0 h 21600"/>
                <a:gd name="T2" fmla="*/ 95 w 21600"/>
                <a:gd name="T3" fmla="*/ 36 h 21600"/>
                <a:gd name="T4" fmla="*/ 47 w 21600"/>
                <a:gd name="T5" fmla="*/ 73 h 21600"/>
                <a:gd name="T6" fmla="*/ 0 w 21600"/>
                <a:gd name="T7" fmla="*/ 36 h 21600"/>
                <a:gd name="T8" fmla="*/ 0 60000 65536"/>
                <a:gd name="T9" fmla="*/ 0 60000 65536"/>
                <a:gd name="T10" fmla="*/ 0 60000 65536"/>
                <a:gd name="T11" fmla="*/ 0 60000 65536"/>
                <a:gd name="T12" fmla="*/ 4368 w 21600"/>
                <a:gd name="T13" fmla="*/ 3965 h 21600"/>
                <a:gd name="T14" fmla="*/ 17836 w 21600"/>
                <a:gd name="T15" fmla="*/ 17635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sp>
          <p:nvSpPr>
            <p:cNvPr id="2082" name="AutoShape 43"/>
            <p:cNvSpPr>
              <a:spLocks noEditPoints="1" noChangeArrowheads="1"/>
            </p:cNvSpPr>
            <p:nvPr/>
          </p:nvSpPr>
          <p:spPr bwMode="auto">
            <a:xfrm>
              <a:off x="2559" y="2142"/>
              <a:ext cx="1588" cy="1392"/>
            </a:xfrm>
            <a:custGeom>
              <a:avLst/>
              <a:gdLst>
                <a:gd name="T0" fmla="*/ 58 w 21600"/>
                <a:gd name="T1" fmla="*/ 0 h 21600"/>
                <a:gd name="T2" fmla="*/ 117 w 21600"/>
                <a:gd name="T3" fmla="*/ 45 h 21600"/>
                <a:gd name="T4" fmla="*/ 58 w 21600"/>
                <a:gd name="T5" fmla="*/ 90 h 21600"/>
                <a:gd name="T6" fmla="*/ 0 w 21600"/>
                <a:gd name="T7" fmla="*/ 45 h 21600"/>
                <a:gd name="T8" fmla="*/ 0 60000 65536"/>
                <a:gd name="T9" fmla="*/ 0 60000 65536"/>
                <a:gd name="T10" fmla="*/ 0 60000 65536"/>
                <a:gd name="T11" fmla="*/ 0 60000 65536"/>
                <a:gd name="T12" fmla="*/ 4380 w 21600"/>
                <a:gd name="T13" fmla="*/ 3957 h 21600"/>
                <a:gd name="T14" fmla="*/ 17846 w 21600"/>
                <a:gd name="T15" fmla="*/ 17628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grpSp>
      <p:grpSp>
        <p:nvGrpSpPr>
          <p:cNvPr id="2063" name="Group 40"/>
          <p:cNvGrpSpPr>
            <a:grpSpLocks/>
          </p:cNvGrpSpPr>
          <p:nvPr/>
        </p:nvGrpSpPr>
        <p:grpSpPr bwMode="auto">
          <a:xfrm>
            <a:off x="2017713" y="3173413"/>
            <a:ext cx="890587" cy="884237"/>
            <a:chOff x="1632" y="1248"/>
            <a:chExt cx="2682" cy="2286"/>
          </a:xfrm>
        </p:grpSpPr>
        <p:sp>
          <p:nvSpPr>
            <p:cNvPr id="2077" name="Gear"/>
            <p:cNvSpPr>
              <a:spLocks noEditPoints="1" noChangeArrowheads="1"/>
            </p:cNvSpPr>
            <p:nvPr/>
          </p:nvSpPr>
          <p:spPr bwMode="auto">
            <a:xfrm>
              <a:off x="3119" y="1248"/>
              <a:ext cx="1195" cy="1048"/>
            </a:xfrm>
            <a:custGeom>
              <a:avLst/>
              <a:gdLst>
                <a:gd name="T0" fmla="*/ 33 w 21600"/>
                <a:gd name="T1" fmla="*/ 0 h 21600"/>
                <a:gd name="T2" fmla="*/ 66 w 21600"/>
                <a:gd name="T3" fmla="*/ 25 h 21600"/>
                <a:gd name="T4" fmla="*/ 33 w 21600"/>
                <a:gd name="T5" fmla="*/ 51 h 21600"/>
                <a:gd name="T6" fmla="*/ 0 w 21600"/>
                <a:gd name="T7" fmla="*/ 25 h 21600"/>
                <a:gd name="T8" fmla="*/ 0 60000 65536"/>
                <a:gd name="T9" fmla="*/ 0 60000 65536"/>
                <a:gd name="T10" fmla="*/ 0 60000 65536"/>
                <a:gd name="T11" fmla="*/ 0 60000 65536"/>
                <a:gd name="T12" fmla="*/ 4374 w 21600"/>
                <a:gd name="T13" fmla="*/ 3957 h 21600"/>
                <a:gd name="T14" fmla="*/ 17840 w 21600"/>
                <a:gd name="T15" fmla="*/ 17643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sp>
          <p:nvSpPr>
            <p:cNvPr id="2078" name="AutoShape 42"/>
            <p:cNvSpPr>
              <a:spLocks noEditPoints="1" noChangeArrowheads="1"/>
            </p:cNvSpPr>
            <p:nvPr/>
          </p:nvSpPr>
          <p:spPr bwMode="auto">
            <a:xfrm>
              <a:off x="1632" y="1680"/>
              <a:ext cx="1429" cy="1253"/>
            </a:xfrm>
            <a:custGeom>
              <a:avLst/>
              <a:gdLst>
                <a:gd name="T0" fmla="*/ 47 w 21600"/>
                <a:gd name="T1" fmla="*/ 0 h 21600"/>
                <a:gd name="T2" fmla="*/ 95 w 21600"/>
                <a:gd name="T3" fmla="*/ 36 h 21600"/>
                <a:gd name="T4" fmla="*/ 47 w 21600"/>
                <a:gd name="T5" fmla="*/ 73 h 21600"/>
                <a:gd name="T6" fmla="*/ 0 w 21600"/>
                <a:gd name="T7" fmla="*/ 36 h 21600"/>
                <a:gd name="T8" fmla="*/ 0 60000 65536"/>
                <a:gd name="T9" fmla="*/ 0 60000 65536"/>
                <a:gd name="T10" fmla="*/ 0 60000 65536"/>
                <a:gd name="T11" fmla="*/ 0 60000 65536"/>
                <a:gd name="T12" fmla="*/ 4368 w 21600"/>
                <a:gd name="T13" fmla="*/ 3965 h 21600"/>
                <a:gd name="T14" fmla="*/ 17836 w 21600"/>
                <a:gd name="T15" fmla="*/ 17635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sp>
          <p:nvSpPr>
            <p:cNvPr id="2079" name="AutoShape 43"/>
            <p:cNvSpPr>
              <a:spLocks noEditPoints="1" noChangeArrowheads="1"/>
            </p:cNvSpPr>
            <p:nvPr/>
          </p:nvSpPr>
          <p:spPr bwMode="auto">
            <a:xfrm>
              <a:off x="2559" y="2142"/>
              <a:ext cx="1588" cy="1392"/>
            </a:xfrm>
            <a:custGeom>
              <a:avLst/>
              <a:gdLst>
                <a:gd name="T0" fmla="*/ 58 w 21600"/>
                <a:gd name="T1" fmla="*/ 0 h 21600"/>
                <a:gd name="T2" fmla="*/ 117 w 21600"/>
                <a:gd name="T3" fmla="*/ 45 h 21600"/>
                <a:gd name="T4" fmla="*/ 58 w 21600"/>
                <a:gd name="T5" fmla="*/ 90 h 21600"/>
                <a:gd name="T6" fmla="*/ 0 w 21600"/>
                <a:gd name="T7" fmla="*/ 45 h 21600"/>
                <a:gd name="T8" fmla="*/ 0 60000 65536"/>
                <a:gd name="T9" fmla="*/ 0 60000 65536"/>
                <a:gd name="T10" fmla="*/ 0 60000 65536"/>
                <a:gd name="T11" fmla="*/ 0 60000 65536"/>
                <a:gd name="T12" fmla="*/ 4380 w 21600"/>
                <a:gd name="T13" fmla="*/ 3957 h 21600"/>
                <a:gd name="T14" fmla="*/ 17846 w 21600"/>
                <a:gd name="T15" fmla="*/ 17628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grpSp>
      <p:sp>
        <p:nvSpPr>
          <p:cNvPr id="2073" name="TextBox 32"/>
          <p:cNvSpPr txBox="1">
            <a:spLocks noChangeArrowheads="1"/>
          </p:cNvSpPr>
          <p:nvPr/>
        </p:nvSpPr>
        <p:spPr bwMode="auto">
          <a:xfrm>
            <a:off x="457200" y="3541713"/>
            <a:ext cx="1560513" cy="581025"/>
          </a:xfrm>
          <a:prstGeom prst="rect">
            <a:avLst/>
          </a:prstGeom>
          <a:noFill/>
          <a:ln w="9525">
            <a:noFill/>
            <a:miter lim="800000"/>
            <a:headEnd/>
            <a:tailEnd/>
          </a:ln>
        </p:spPr>
        <p:txBody>
          <a:bodyPr>
            <a:spAutoFit/>
          </a:bodyPr>
          <a:lstStyle/>
          <a:p>
            <a:r>
              <a:rPr lang="en-US" sz="1600" b="1" dirty="0">
                <a:latin typeface="Calibri" pitchFamily="34" charset="0"/>
              </a:rPr>
              <a:t>Analysis Tool</a:t>
            </a:r>
          </a:p>
          <a:p>
            <a:r>
              <a:rPr lang="en-US" sz="1600" b="1" dirty="0">
                <a:latin typeface="Calibri" pitchFamily="34" charset="0"/>
              </a:rPr>
              <a:t>(A)</a:t>
            </a:r>
          </a:p>
        </p:txBody>
      </p:sp>
      <p:sp>
        <p:nvSpPr>
          <p:cNvPr id="2074" name="TextBox 33"/>
          <p:cNvSpPr txBox="1">
            <a:spLocks noChangeArrowheads="1"/>
          </p:cNvSpPr>
          <p:nvPr/>
        </p:nvSpPr>
        <p:spPr bwMode="auto">
          <a:xfrm>
            <a:off x="7281863" y="3614738"/>
            <a:ext cx="1633537" cy="581025"/>
          </a:xfrm>
          <a:prstGeom prst="rect">
            <a:avLst/>
          </a:prstGeom>
          <a:noFill/>
          <a:ln w="9525">
            <a:noFill/>
            <a:miter lim="800000"/>
            <a:headEnd/>
            <a:tailEnd/>
          </a:ln>
        </p:spPr>
        <p:txBody>
          <a:bodyPr>
            <a:spAutoFit/>
          </a:bodyPr>
          <a:lstStyle/>
          <a:p>
            <a:r>
              <a:rPr lang="en-US" sz="1600" b="1" dirty="0">
                <a:latin typeface="Calibri" pitchFamily="34" charset="0"/>
              </a:rPr>
              <a:t>Analysis Tool</a:t>
            </a:r>
          </a:p>
          <a:p>
            <a:r>
              <a:rPr lang="en-US" sz="1600" b="1" dirty="0">
                <a:latin typeface="Calibri" pitchFamily="34" charset="0"/>
              </a:rPr>
              <a:t>(B)</a:t>
            </a:r>
          </a:p>
        </p:txBody>
      </p:sp>
      <p:sp>
        <p:nvSpPr>
          <p:cNvPr id="2084" name="Text Box 36"/>
          <p:cNvSpPr txBox="1">
            <a:spLocks noChangeArrowheads="1"/>
          </p:cNvSpPr>
          <p:nvPr/>
        </p:nvSpPr>
        <p:spPr bwMode="auto">
          <a:xfrm>
            <a:off x="2209800" y="1905000"/>
            <a:ext cx="4648200" cy="336550"/>
          </a:xfrm>
          <a:prstGeom prst="rect">
            <a:avLst/>
          </a:prstGeom>
          <a:noFill/>
          <a:ln w="9525">
            <a:noFill/>
            <a:miter lim="800000"/>
            <a:headEnd/>
            <a:tailEnd/>
          </a:ln>
          <a:effectLst/>
        </p:spPr>
        <p:txBody>
          <a:bodyPr>
            <a:spAutoFit/>
          </a:bodyPr>
          <a:lstStyle/>
          <a:p>
            <a:pPr>
              <a:spcBef>
                <a:spcPct val="50000"/>
              </a:spcBef>
            </a:pPr>
            <a:r>
              <a:rPr lang="en-US" sz="1600" b="1" dirty="0">
                <a:latin typeface="Calibri" pitchFamily="34" charset="0"/>
              </a:rPr>
              <a:t>Common Weakness Enumeration (CWE)</a:t>
            </a:r>
          </a:p>
        </p:txBody>
      </p:sp>
      <p:grpSp>
        <p:nvGrpSpPr>
          <p:cNvPr id="2085" name="Group 40"/>
          <p:cNvGrpSpPr>
            <a:grpSpLocks/>
          </p:cNvGrpSpPr>
          <p:nvPr/>
        </p:nvGrpSpPr>
        <p:grpSpPr bwMode="auto">
          <a:xfrm>
            <a:off x="4125913" y="5791200"/>
            <a:ext cx="890587" cy="884238"/>
            <a:chOff x="1632" y="1248"/>
            <a:chExt cx="2682" cy="2286"/>
          </a:xfrm>
        </p:grpSpPr>
        <p:sp>
          <p:nvSpPr>
            <p:cNvPr id="2086" name="Gear"/>
            <p:cNvSpPr>
              <a:spLocks noEditPoints="1" noChangeArrowheads="1"/>
            </p:cNvSpPr>
            <p:nvPr/>
          </p:nvSpPr>
          <p:spPr bwMode="auto">
            <a:xfrm>
              <a:off x="3119" y="1248"/>
              <a:ext cx="1195" cy="1048"/>
            </a:xfrm>
            <a:custGeom>
              <a:avLst/>
              <a:gdLst>
                <a:gd name="T0" fmla="*/ 33 w 21600"/>
                <a:gd name="T1" fmla="*/ 0 h 21600"/>
                <a:gd name="T2" fmla="*/ 66 w 21600"/>
                <a:gd name="T3" fmla="*/ 25 h 21600"/>
                <a:gd name="T4" fmla="*/ 33 w 21600"/>
                <a:gd name="T5" fmla="*/ 51 h 21600"/>
                <a:gd name="T6" fmla="*/ 0 w 21600"/>
                <a:gd name="T7" fmla="*/ 25 h 21600"/>
                <a:gd name="T8" fmla="*/ 0 60000 65536"/>
                <a:gd name="T9" fmla="*/ 0 60000 65536"/>
                <a:gd name="T10" fmla="*/ 0 60000 65536"/>
                <a:gd name="T11" fmla="*/ 0 60000 65536"/>
                <a:gd name="T12" fmla="*/ 4374 w 21600"/>
                <a:gd name="T13" fmla="*/ 3957 h 21600"/>
                <a:gd name="T14" fmla="*/ 17840 w 21600"/>
                <a:gd name="T15" fmla="*/ 17643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sp>
          <p:nvSpPr>
            <p:cNvPr id="2087" name="AutoShape 42"/>
            <p:cNvSpPr>
              <a:spLocks noEditPoints="1" noChangeArrowheads="1"/>
            </p:cNvSpPr>
            <p:nvPr/>
          </p:nvSpPr>
          <p:spPr bwMode="auto">
            <a:xfrm>
              <a:off x="1632" y="1680"/>
              <a:ext cx="1429" cy="1253"/>
            </a:xfrm>
            <a:custGeom>
              <a:avLst/>
              <a:gdLst>
                <a:gd name="T0" fmla="*/ 47 w 21600"/>
                <a:gd name="T1" fmla="*/ 0 h 21600"/>
                <a:gd name="T2" fmla="*/ 95 w 21600"/>
                <a:gd name="T3" fmla="*/ 36 h 21600"/>
                <a:gd name="T4" fmla="*/ 47 w 21600"/>
                <a:gd name="T5" fmla="*/ 73 h 21600"/>
                <a:gd name="T6" fmla="*/ 0 w 21600"/>
                <a:gd name="T7" fmla="*/ 36 h 21600"/>
                <a:gd name="T8" fmla="*/ 0 60000 65536"/>
                <a:gd name="T9" fmla="*/ 0 60000 65536"/>
                <a:gd name="T10" fmla="*/ 0 60000 65536"/>
                <a:gd name="T11" fmla="*/ 0 60000 65536"/>
                <a:gd name="T12" fmla="*/ 4368 w 21600"/>
                <a:gd name="T13" fmla="*/ 3965 h 21600"/>
                <a:gd name="T14" fmla="*/ 17836 w 21600"/>
                <a:gd name="T15" fmla="*/ 17635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sp>
          <p:nvSpPr>
            <p:cNvPr id="2088" name="AutoShape 43"/>
            <p:cNvSpPr>
              <a:spLocks noEditPoints="1" noChangeArrowheads="1"/>
            </p:cNvSpPr>
            <p:nvPr/>
          </p:nvSpPr>
          <p:spPr bwMode="auto">
            <a:xfrm>
              <a:off x="2559" y="2142"/>
              <a:ext cx="1588" cy="1392"/>
            </a:xfrm>
            <a:custGeom>
              <a:avLst/>
              <a:gdLst>
                <a:gd name="T0" fmla="*/ 58 w 21600"/>
                <a:gd name="T1" fmla="*/ 0 h 21600"/>
                <a:gd name="T2" fmla="*/ 117 w 21600"/>
                <a:gd name="T3" fmla="*/ 45 h 21600"/>
                <a:gd name="T4" fmla="*/ 58 w 21600"/>
                <a:gd name="T5" fmla="*/ 90 h 21600"/>
                <a:gd name="T6" fmla="*/ 0 w 21600"/>
                <a:gd name="T7" fmla="*/ 45 h 21600"/>
                <a:gd name="T8" fmla="*/ 0 60000 65536"/>
                <a:gd name="T9" fmla="*/ 0 60000 65536"/>
                <a:gd name="T10" fmla="*/ 0 60000 65536"/>
                <a:gd name="T11" fmla="*/ 0 60000 65536"/>
                <a:gd name="T12" fmla="*/ 4380 w 21600"/>
                <a:gd name="T13" fmla="*/ 3957 h 21600"/>
                <a:gd name="T14" fmla="*/ 17846 w 21600"/>
                <a:gd name="T15" fmla="*/ 17628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grpSp>
      <p:sp>
        <p:nvSpPr>
          <p:cNvPr id="2089" name="AutoShape 41"/>
          <p:cNvSpPr>
            <a:spLocks noChangeArrowheads="1"/>
          </p:cNvSpPr>
          <p:nvPr/>
        </p:nvSpPr>
        <p:spPr bwMode="auto">
          <a:xfrm>
            <a:off x="4457700" y="5334000"/>
            <a:ext cx="266700" cy="533400"/>
          </a:xfrm>
          <a:prstGeom prst="upArrow">
            <a:avLst>
              <a:gd name="adj1" fmla="val 50000"/>
              <a:gd name="adj2" fmla="val 50000"/>
            </a:avLst>
          </a:prstGeom>
          <a:solidFill>
            <a:schemeClr val="accent1"/>
          </a:solidFill>
          <a:ln w="9525">
            <a:solidFill>
              <a:schemeClr val="tx1"/>
            </a:solidFill>
            <a:miter lim="800000"/>
            <a:headEnd/>
            <a:tailEnd/>
          </a:ln>
          <a:effectLst/>
        </p:spPr>
        <p:txBody>
          <a:bodyPr wrap="none" anchor="ctr"/>
          <a:lstStyle/>
          <a:p>
            <a:endParaRPr lang="en-US" dirty="0"/>
          </a:p>
        </p:txBody>
      </p:sp>
      <p:sp>
        <p:nvSpPr>
          <p:cNvPr id="30" name="Left Arrow 29"/>
          <p:cNvSpPr/>
          <p:nvPr/>
        </p:nvSpPr>
        <p:spPr>
          <a:xfrm>
            <a:off x="2971800" y="3657600"/>
            <a:ext cx="762000" cy="15240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en-US" dirty="0"/>
          </a:p>
        </p:txBody>
      </p:sp>
      <p:sp>
        <p:nvSpPr>
          <p:cNvPr id="31" name="Right Arrow 30"/>
          <p:cNvSpPr/>
          <p:nvPr/>
        </p:nvSpPr>
        <p:spPr>
          <a:xfrm>
            <a:off x="5638800" y="3657600"/>
            <a:ext cx="685800" cy="1524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en-US" dirty="0"/>
          </a:p>
        </p:txBody>
      </p:sp>
      <p:sp>
        <p:nvSpPr>
          <p:cNvPr id="2092" name="Text Box 44"/>
          <p:cNvSpPr txBox="1">
            <a:spLocks noChangeArrowheads="1"/>
          </p:cNvSpPr>
          <p:nvPr/>
        </p:nvSpPr>
        <p:spPr bwMode="auto">
          <a:xfrm>
            <a:off x="685800" y="6172200"/>
            <a:ext cx="3352800" cy="336550"/>
          </a:xfrm>
          <a:prstGeom prst="rect">
            <a:avLst/>
          </a:prstGeom>
          <a:noFill/>
          <a:ln w="9525">
            <a:noFill/>
            <a:miter lim="800000"/>
            <a:headEnd/>
            <a:tailEnd/>
          </a:ln>
          <a:effectLst/>
        </p:spPr>
        <p:txBody>
          <a:bodyPr>
            <a:spAutoFit/>
          </a:bodyPr>
          <a:lstStyle/>
          <a:p>
            <a:pPr>
              <a:spcBef>
                <a:spcPct val="50000"/>
              </a:spcBef>
            </a:pPr>
            <a:r>
              <a:rPr lang="en-US" sz="1600" b="1" dirty="0">
                <a:latin typeface="Calibri" pitchFamily="34" charset="0"/>
              </a:rPr>
              <a:t>Reference Dataset of Artifacts</a:t>
            </a:r>
          </a:p>
        </p:txBody>
      </p:sp>
      <p:grpSp>
        <p:nvGrpSpPr>
          <p:cNvPr id="2114" name="Group 66"/>
          <p:cNvGrpSpPr>
            <a:grpSpLocks/>
          </p:cNvGrpSpPr>
          <p:nvPr/>
        </p:nvGrpSpPr>
        <p:grpSpPr bwMode="auto">
          <a:xfrm>
            <a:off x="152400" y="4205288"/>
            <a:ext cx="3422650" cy="1738312"/>
            <a:chOff x="96" y="2649"/>
            <a:chExt cx="2156" cy="1095"/>
          </a:xfrm>
        </p:grpSpPr>
        <p:sp>
          <p:nvSpPr>
            <p:cNvPr id="2056" name="AutoShape 26"/>
            <p:cNvSpPr>
              <a:spLocks noChangeArrowheads="1"/>
            </p:cNvSpPr>
            <p:nvPr/>
          </p:nvSpPr>
          <p:spPr bwMode="auto">
            <a:xfrm>
              <a:off x="1645" y="2649"/>
              <a:ext cx="93" cy="278"/>
            </a:xfrm>
            <a:prstGeom prst="downArrow">
              <a:avLst>
                <a:gd name="adj1" fmla="val 50000"/>
                <a:gd name="adj2" fmla="val 174373"/>
              </a:avLst>
            </a:prstGeom>
            <a:solidFill>
              <a:srgbClr val="000000"/>
            </a:solidFill>
            <a:ln w="9525">
              <a:solidFill>
                <a:schemeClr val="tx1"/>
              </a:solidFill>
              <a:miter lim="800000"/>
              <a:headEnd/>
              <a:tailEnd/>
            </a:ln>
          </p:spPr>
          <p:txBody>
            <a:bodyPr wrap="none" anchor="ctr"/>
            <a:lstStyle/>
            <a:p>
              <a:endParaRPr lang="en-US" dirty="0"/>
            </a:p>
          </p:txBody>
        </p:sp>
        <p:sp>
          <p:nvSpPr>
            <p:cNvPr id="2075" name="TextBox 35"/>
            <p:cNvSpPr txBox="1">
              <a:spLocks noChangeArrowheads="1"/>
            </p:cNvSpPr>
            <p:nvPr/>
          </p:nvSpPr>
          <p:spPr bwMode="auto">
            <a:xfrm>
              <a:off x="96" y="3120"/>
              <a:ext cx="528" cy="366"/>
            </a:xfrm>
            <a:prstGeom prst="rect">
              <a:avLst/>
            </a:prstGeom>
            <a:noFill/>
            <a:ln w="9525">
              <a:noFill/>
              <a:miter lim="800000"/>
              <a:headEnd/>
              <a:tailEnd/>
            </a:ln>
          </p:spPr>
          <p:txBody>
            <a:bodyPr>
              <a:spAutoFit/>
            </a:bodyPr>
            <a:lstStyle/>
            <a:p>
              <a:r>
                <a:rPr lang="en-US" sz="1600" b="1" dirty="0">
                  <a:latin typeface="Calibri" pitchFamily="34" charset="0"/>
                </a:rPr>
                <a:t>Tool </a:t>
              </a:r>
            </a:p>
            <a:p>
              <a:r>
                <a:rPr lang="en-US" sz="1600" b="1" dirty="0">
                  <a:latin typeface="Calibri" pitchFamily="34" charset="0"/>
                </a:rPr>
                <a:t>Report</a:t>
              </a:r>
            </a:p>
          </p:txBody>
        </p:sp>
        <p:graphicFrame>
          <p:nvGraphicFramePr>
            <p:cNvPr id="2051" name="Object 3"/>
            <p:cNvGraphicFramePr>
              <a:graphicFrameLocks noChangeAspect="1"/>
            </p:cNvGraphicFramePr>
            <p:nvPr/>
          </p:nvGraphicFramePr>
          <p:xfrm>
            <a:off x="816" y="2927"/>
            <a:ext cx="1436" cy="817"/>
          </p:xfrm>
          <a:graphic>
            <a:graphicData uri="http://schemas.openxmlformats.org/presentationml/2006/ole">
              <p:oleObj spid="_x0000_s2051" name="Visio" r:id="rId4" imgW="714960" imgH="542160" progId="Visio.Drawing.11">
                <p:embed/>
              </p:oleObj>
            </a:graphicData>
          </a:graphic>
        </p:graphicFrame>
        <p:pic>
          <p:nvPicPr>
            <p:cNvPr id="2065" name="Picture 15" descr="C:\Documents and Settings\Michael Kass\Desktop\apple.png"/>
            <p:cNvPicPr>
              <a:picLocks noChangeAspect="1" noChangeArrowheads="1"/>
            </p:cNvPicPr>
            <p:nvPr/>
          </p:nvPicPr>
          <p:blipFill>
            <a:blip r:embed="rId5"/>
            <a:srcRect/>
            <a:stretch>
              <a:fillRect/>
            </a:stretch>
          </p:blipFill>
          <p:spPr bwMode="auto">
            <a:xfrm>
              <a:off x="912" y="2976"/>
              <a:ext cx="259" cy="288"/>
            </a:xfrm>
            <a:prstGeom prst="rect">
              <a:avLst/>
            </a:prstGeom>
            <a:noFill/>
            <a:ln w="9525">
              <a:noFill/>
              <a:miter lim="800000"/>
              <a:headEnd/>
              <a:tailEnd/>
            </a:ln>
          </p:spPr>
        </p:pic>
        <p:pic>
          <p:nvPicPr>
            <p:cNvPr id="2068" name="Picture 15" descr="C:\Documents and Settings\Michael Kass\Desktop\apple.png"/>
            <p:cNvPicPr>
              <a:picLocks noChangeAspect="1" noChangeArrowheads="1"/>
            </p:cNvPicPr>
            <p:nvPr/>
          </p:nvPicPr>
          <p:blipFill>
            <a:blip r:embed="rId5"/>
            <a:srcRect/>
            <a:stretch>
              <a:fillRect/>
            </a:stretch>
          </p:blipFill>
          <p:spPr bwMode="auto">
            <a:xfrm>
              <a:off x="912" y="3264"/>
              <a:ext cx="259" cy="288"/>
            </a:xfrm>
            <a:prstGeom prst="rect">
              <a:avLst/>
            </a:prstGeom>
            <a:noFill/>
            <a:ln w="9525">
              <a:noFill/>
              <a:miter lim="800000"/>
              <a:headEnd/>
              <a:tailEnd/>
            </a:ln>
          </p:spPr>
        </p:pic>
        <p:sp>
          <p:nvSpPr>
            <p:cNvPr id="2099" name="Text Box 51"/>
            <p:cNvSpPr txBox="1">
              <a:spLocks noChangeArrowheads="1"/>
            </p:cNvSpPr>
            <p:nvPr/>
          </p:nvSpPr>
          <p:spPr bwMode="auto">
            <a:xfrm>
              <a:off x="864" y="3024"/>
              <a:ext cx="336" cy="173"/>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124</a:t>
              </a:r>
            </a:p>
          </p:txBody>
        </p:sp>
        <p:sp>
          <p:nvSpPr>
            <p:cNvPr id="2100" name="Text Box 52"/>
            <p:cNvSpPr txBox="1">
              <a:spLocks noChangeArrowheads="1"/>
            </p:cNvSpPr>
            <p:nvPr/>
          </p:nvSpPr>
          <p:spPr bwMode="auto">
            <a:xfrm>
              <a:off x="864" y="3360"/>
              <a:ext cx="336" cy="173"/>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120</a:t>
              </a:r>
            </a:p>
          </p:txBody>
        </p:sp>
        <p:sp>
          <p:nvSpPr>
            <p:cNvPr id="35" name="TextBox 34"/>
            <p:cNvSpPr txBox="1"/>
            <p:nvPr/>
          </p:nvSpPr>
          <p:spPr>
            <a:xfrm>
              <a:off x="1200" y="3024"/>
              <a:ext cx="912" cy="174"/>
            </a:xfrm>
            <a:prstGeom prst="rect">
              <a:avLst/>
            </a:prstGeom>
            <a:solidFill>
              <a:schemeClr val="accent2">
                <a:lumMod val="20000"/>
                <a:lumOff val="80000"/>
              </a:schemeClr>
            </a:solidFill>
          </p:spPr>
          <p:txBody>
            <a:bodyPr>
              <a:spAutoFit/>
            </a:bodyPr>
            <a:lstStyle/>
            <a:p>
              <a:r>
                <a:rPr lang="en-US" sz="1200" dirty="0">
                  <a:latin typeface="Calibri" pitchFamily="34" charset="0"/>
                </a:rPr>
                <a:t>Buffer Underwrite</a:t>
              </a:r>
            </a:p>
          </p:txBody>
        </p:sp>
        <p:sp>
          <p:nvSpPr>
            <p:cNvPr id="2" name="TextBox 34"/>
            <p:cNvSpPr txBox="1"/>
            <p:nvPr/>
          </p:nvSpPr>
          <p:spPr>
            <a:xfrm>
              <a:off x="1200" y="3312"/>
              <a:ext cx="912" cy="174"/>
            </a:xfrm>
            <a:prstGeom prst="rect">
              <a:avLst/>
            </a:prstGeom>
            <a:solidFill>
              <a:schemeClr val="accent2">
                <a:lumMod val="20000"/>
                <a:lumOff val="80000"/>
              </a:schemeClr>
            </a:solidFill>
          </p:spPr>
          <p:txBody>
            <a:bodyPr>
              <a:spAutoFit/>
            </a:bodyPr>
            <a:lstStyle/>
            <a:p>
              <a:r>
                <a:rPr lang="en-US" sz="1200" dirty="0">
                  <a:latin typeface="Calibri" pitchFamily="34" charset="0"/>
                </a:rPr>
                <a:t>Buffer Overflow</a:t>
              </a:r>
            </a:p>
          </p:txBody>
        </p:sp>
      </p:grpSp>
      <p:grpSp>
        <p:nvGrpSpPr>
          <p:cNvPr id="2159" name="Group 111"/>
          <p:cNvGrpSpPr>
            <a:grpSpLocks/>
          </p:cNvGrpSpPr>
          <p:nvPr/>
        </p:nvGrpSpPr>
        <p:grpSpPr bwMode="auto">
          <a:xfrm>
            <a:off x="5791200" y="4205288"/>
            <a:ext cx="3200400" cy="2500312"/>
            <a:chOff x="3648" y="2649"/>
            <a:chExt cx="2016" cy="1575"/>
          </a:xfrm>
        </p:grpSpPr>
        <p:graphicFrame>
          <p:nvGraphicFramePr>
            <p:cNvPr id="2050" name="Object 2"/>
            <p:cNvGraphicFramePr>
              <a:graphicFrameLocks noChangeAspect="1"/>
            </p:cNvGraphicFramePr>
            <p:nvPr/>
          </p:nvGraphicFramePr>
          <p:xfrm>
            <a:off x="3648" y="2927"/>
            <a:ext cx="1440" cy="1297"/>
          </p:xfrm>
          <a:graphic>
            <a:graphicData uri="http://schemas.openxmlformats.org/presentationml/2006/ole">
              <p:oleObj spid="_x0000_s2050" name="Visio" r:id="rId6" imgW="714960" imgH="542160" progId="Visio.Drawing.11">
                <p:embed/>
              </p:oleObj>
            </a:graphicData>
          </a:graphic>
        </p:graphicFrame>
        <p:sp>
          <p:nvSpPr>
            <p:cNvPr id="2057" name="AutoShape 27"/>
            <p:cNvSpPr>
              <a:spLocks noChangeArrowheads="1"/>
            </p:cNvSpPr>
            <p:nvPr/>
          </p:nvSpPr>
          <p:spPr bwMode="auto">
            <a:xfrm>
              <a:off x="4354" y="2649"/>
              <a:ext cx="93" cy="278"/>
            </a:xfrm>
            <a:prstGeom prst="downArrow">
              <a:avLst>
                <a:gd name="adj1" fmla="val 50000"/>
                <a:gd name="adj2" fmla="val 173169"/>
              </a:avLst>
            </a:prstGeom>
            <a:solidFill>
              <a:srgbClr val="000000"/>
            </a:solidFill>
            <a:ln w="9525">
              <a:solidFill>
                <a:schemeClr val="tx1"/>
              </a:solidFill>
              <a:miter lim="800000"/>
              <a:headEnd/>
              <a:tailEnd/>
            </a:ln>
          </p:spPr>
          <p:txBody>
            <a:bodyPr wrap="none" anchor="ctr"/>
            <a:lstStyle/>
            <a:p>
              <a:endParaRPr lang="en-US" dirty="0"/>
            </a:p>
          </p:txBody>
        </p:sp>
        <p:sp>
          <p:nvSpPr>
            <p:cNvPr id="2076" name="TextBox 36"/>
            <p:cNvSpPr txBox="1">
              <a:spLocks noChangeArrowheads="1"/>
            </p:cNvSpPr>
            <p:nvPr/>
          </p:nvSpPr>
          <p:spPr bwMode="auto">
            <a:xfrm>
              <a:off x="5136" y="3120"/>
              <a:ext cx="528" cy="366"/>
            </a:xfrm>
            <a:prstGeom prst="rect">
              <a:avLst/>
            </a:prstGeom>
            <a:noFill/>
            <a:ln w="9525">
              <a:noFill/>
              <a:miter lim="800000"/>
              <a:headEnd/>
              <a:tailEnd/>
            </a:ln>
          </p:spPr>
          <p:txBody>
            <a:bodyPr>
              <a:spAutoFit/>
            </a:bodyPr>
            <a:lstStyle/>
            <a:p>
              <a:r>
                <a:rPr lang="en-US" sz="1600" b="1" dirty="0">
                  <a:latin typeface="Calibri" pitchFamily="34" charset="0"/>
                </a:rPr>
                <a:t>Tool </a:t>
              </a:r>
            </a:p>
            <a:p>
              <a:r>
                <a:rPr lang="en-US" sz="1600" b="1" dirty="0">
                  <a:latin typeface="Calibri" pitchFamily="34" charset="0"/>
                </a:rPr>
                <a:t>Report</a:t>
              </a:r>
            </a:p>
          </p:txBody>
        </p:sp>
        <p:pic>
          <p:nvPicPr>
            <p:cNvPr id="2064" name="Picture 31" descr="C:\Documents and Settings\Michael Kass\Desktop\apple.png"/>
            <p:cNvPicPr>
              <a:picLocks noChangeAspect="1" noChangeArrowheads="1"/>
            </p:cNvPicPr>
            <p:nvPr/>
          </p:nvPicPr>
          <p:blipFill>
            <a:blip r:embed="rId5"/>
            <a:srcRect/>
            <a:stretch>
              <a:fillRect/>
            </a:stretch>
          </p:blipFill>
          <p:spPr bwMode="auto">
            <a:xfrm>
              <a:off x="3744" y="2976"/>
              <a:ext cx="259" cy="288"/>
            </a:xfrm>
            <a:prstGeom prst="rect">
              <a:avLst/>
            </a:prstGeom>
            <a:noFill/>
            <a:ln w="9525">
              <a:noFill/>
              <a:miter lim="800000"/>
              <a:headEnd/>
              <a:tailEnd/>
            </a:ln>
          </p:spPr>
        </p:pic>
        <p:pic>
          <p:nvPicPr>
            <p:cNvPr id="2066" name="Picture 15" descr="C:\Documents and Settings\Michael Kass\Desktop\apple.png"/>
            <p:cNvPicPr>
              <a:picLocks noChangeAspect="1" noChangeArrowheads="1"/>
            </p:cNvPicPr>
            <p:nvPr/>
          </p:nvPicPr>
          <p:blipFill>
            <a:blip r:embed="rId5"/>
            <a:srcRect/>
            <a:stretch>
              <a:fillRect/>
            </a:stretch>
          </p:blipFill>
          <p:spPr bwMode="auto">
            <a:xfrm>
              <a:off x="3744" y="3264"/>
              <a:ext cx="259" cy="288"/>
            </a:xfrm>
            <a:prstGeom prst="rect">
              <a:avLst/>
            </a:prstGeom>
            <a:noFill/>
            <a:ln w="9525">
              <a:noFill/>
              <a:miter lim="800000"/>
              <a:headEnd/>
              <a:tailEnd/>
            </a:ln>
          </p:spPr>
        </p:pic>
        <p:pic>
          <p:nvPicPr>
            <p:cNvPr id="2067" name="Picture 15" descr="C:\Documents and Settings\Michael Kass\Desktop\apple.png"/>
            <p:cNvPicPr>
              <a:picLocks noChangeAspect="1" noChangeArrowheads="1"/>
            </p:cNvPicPr>
            <p:nvPr/>
          </p:nvPicPr>
          <p:blipFill>
            <a:blip r:embed="rId5"/>
            <a:srcRect/>
            <a:stretch>
              <a:fillRect/>
            </a:stretch>
          </p:blipFill>
          <p:spPr bwMode="auto">
            <a:xfrm>
              <a:off x="3744" y="3552"/>
              <a:ext cx="259" cy="288"/>
            </a:xfrm>
            <a:prstGeom prst="rect">
              <a:avLst/>
            </a:prstGeom>
            <a:noFill/>
            <a:ln w="9525">
              <a:noFill/>
              <a:miter lim="800000"/>
              <a:headEnd/>
              <a:tailEnd/>
            </a:ln>
          </p:spPr>
        </p:pic>
        <p:pic>
          <p:nvPicPr>
            <p:cNvPr id="2093" name="Picture 31" descr="C:\Documents and Settings\Michael Kass\Desktop\apple.png"/>
            <p:cNvPicPr>
              <a:picLocks noChangeAspect="1" noChangeArrowheads="1"/>
            </p:cNvPicPr>
            <p:nvPr/>
          </p:nvPicPr>
          <p:blipFill>
            <a:blip r:embed="rId5"/>
            <a:srcRect/>
            <a:stretch>
              <a:fillRect/>
            </a:stretch>
          </p:blipFill>
          <p:spPr bwMode="auto">
            <a:xfrm>
              <a:off x="4368" y="3552"/>
              <a:ext cx="259" cy="288"/>
            </a:xfrm>
            <a:prstGeom prst="rect">
              <a:avLst/>
            </a:prstGeom>
            <a:noFill/>
            <a:ln w="9525">
              <a:noFill/>
              <a:miter lim="800000"/>
              <a:headEnd/>
              <a:tailEnd/>
            </a:ln>
          </p:spPr>
        </p:pic>
        <p:pic>
          <p:nvPicPr>
            <p:cNvPr id="2094" name="Picture 31" descr="C:\Documents and Settings\Michael Kass\Desktop\apple.png"/>
            <p:cNvPicPr>
              <a:picLocks noChangeAspect="1" noChangeArrowheads="1"/>
            </p:cNvPicPr>
            <p:nvPr/>
          </p:nvPicPr>
          <p:blipFill>
            <a:blip r:embed="rId5"/>
            <a:srcRect/>
            <a:stretch>
              <a:fillRect/>
            </a:stretch>
          </p:blipFill>
          <p:spPr bwMode="auto">
            <a:xfrm>
              <a:off x="4032" y="2976"/>
              <a:ext cx="259" cy="288"/>
            </a:xfrm>
            <a:prstGeom prst="rect">
              <a:avLst/>
            </a:prstGeom>
            <a:noFill/>
            <a:ln w="9525">
              <a:noFill/>
              <a:miter lim="800000"/>
              <a:headEnd/>
              <a:tailEnd/>
            </a:ln>
          </p:spPr>
        </p:pic>
        <p:pic>
          <p:nvPicPr>
            <p:cNvPr id="2095" name="Picture 31" descr="C:\Documents and Settings\Michael Kass\Desktop\apple.png"/>
            <p:cNvPicPr>
              <a:picLocks noChangeAspect="1" noChangeArrowheads="1"/>
            </p:cNvPicPr>
            <p:nvPr/>
          </p:nvPicPr>
          <p:blipFill>
            <a:blip r:embed="rId5"/>
            <a:srcRect/>
            <a:stretch>
              <a:fillRect/>
            </a:stretch>
          </p:blipFill>
          <p:spPr bwMode="auto">
            <a:xfrm>
              <a:off x="4032" y="3264"/>
              <a:ext cx="259" cy="288"/>
            </a:xfrm>
            <a:prstGeom prst="rect">
              <a:avLst/>
            </a:prstGeom>
            <a:noFill/>
            <a:ln w="9525">
              <a:noFill/>
              <a:miter lim="800000"/>
              <a:headEnd/>
              <a:tailEnd/>
            </a:ln>
          </p:spPr>
        </p:pic>
        <p:pic>
          <p:nvPicPr>
            <p:cNvPr id="3" name="Picture 7" descr="C:\Documents and Settings\Michael Kass\Local Settings\Temporary Internet Files\Content.IE5\1C6RW8W8\MCj04125000000[1].wmf"/>
            <p:cNvPicPr>
              <a:picLocks noChangeAspect="1" noChangeArrowheads="1"/>
            </p:cNvPicPr>
            <p:nvPr/>
          </p:nvPicPr>
          <p:blipFill>
            <a:blip r:embed="rId7"/>
            <a:srcRect/>
            <a:stretch>
              <a:fillRect/>
            </a:stretch>
          </p:blipFill>
          <p:spPr bwMode="auto">
            <a:xfrm>
              <a:off x="4032" y="3600"/>
              <a:ext cx="342" cy="139"/>
            </a:xfrm>
            <a:prstGeom prst="rect">
              <a:avLst/>
            </a:prstGeom>
            <a:noFill/>
            <a:ln w="9525">
              <a:noFill/>
              <a:miter lim="800000"/>
              <a:headEnd/>
              <a:tailEnd/>
            </a:ln>
          </p:spPr>
        </p:pic>
        <p:pic>
          <p:nvPicPr>
            <p:cNvPr id="4" name="Picture 7" descr="C:\Documents and Settings\Michael Kass\Local Settings\Temporary Internet Files\Content.IE5\1C6RW8W8\MCj04125000000[1].wmf"/>
            <p:cNvPicPr>
              <a:picLocks noChangeAspect="1" noChangeArrowheads="1"/>
            </p:cNvPicPr>
            <p:nvPr/>
          </p:nvPicPr>
          <p:blipFill>
            <a:blip r:embed="rId7"/>
            <a:srcRect/>
            <a:stretch>
              <a:fillRect/>
            </a:stretch>
          </p:blipFill>
          <p:spPr bwMode="auto">
            <a:xfrm>
              <a:off x="4320" y="3024"/>
              <a:ext cx="342" cy="139"/>
            </a:xfrm>
            <a:prstGeom prst="rect">
              <a:avLst/>
            </a:prstGeom>
            <a:noFill/>
            <a:ln w="9525">
              <a:noFill/>
              <a:miter lim="800000"/>
              <a:headEnd/>
              <a:tailEnd/>
            </a:ln>
          </p:spPr>
        </p:pic>
        <p:pic>
          <p:nvPicPr>
            <p:cNvPr id="2098" name="Picture 31" descr="C:\Documents and Settings\Michael Kass\Desktop\apple.png"/>
            <p:cNvPicPr>
              <a:picLocks noChangeAspect="1" noChangeArrowheads="1"/>
            </p:cNvPicPr>
            <p:nvPr/>
          </p:nvPicPr>
          <p:blipFill>
            <a:blip r:embed="rId5"/>
            <a:srcRect/>
            <a:stretch>
              <a:fillRect/>
            </a:stretch>
          </p:blipFill>
          <p:spPr bwMode="auto">
            <a:xfrm>
              <a:off x="4368" y="3264"/>
              <a:ext cx="259" cy="288"/>
            </a:xfrm>
            <a:prstGeom prst="rect">
              <a:avLst/>
            </a:prstGeom>
            <a:noFill/>
            <a:ln w="9525">
              <a:noFill/>
              <a:miter lim="800000"/>
              <a:headEnd/>
              <a:tailEnd/>
            </a:ln>
          </p:spPr>
        </p:pic>
        <p:sp>
          <p:nvSpPr>
            <p:cNvPr id="2102" name="Text Box 54"/>
            <p:cNvSpPr txBox="1">
              <a:spLocks noChangeArrowheads="1"/>
            </p:cNvSpPr>
            <p:nvPr/>
          </p:nvSpPr>
          <p:spPr bwMode="auto">
            <a:xfrm>
              <a:off x="3696" y="3312"/>
              <a:ext cx="336" cy="173"/>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120</a:t>
              </a:r>
            </a:p>
          </p:txBody>
        </p:sp>
        <p:sp>
          <p:nvSpPr>
            <p:cNvPr id="2103" name="Text Box 55"/>
            <p:cNvSpPr txBox="1">
              <a:spLocks noChangeArrowheads="1"/>
            </p:cNvSpPr>
            <p:nvPr/>
          </p:nvSpPr>
          <p:spPr bwMode="auto">
            <a:xfrm>
              <a:off x="3696" y="3024"/>
              <a:ext cx="336" cy="173"/>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124</a:t>
              </a:r>
            </a:p>
          </p:txBody>
        </p:sp>
        <p:sp>
          <p:nvSpPr>
            <p:cNvPr id="2104" name="Text Box 56"/>
            <p:cNvSpPr txBox="1">
              <a:spLocks noChangeArrowheads="1"/>
            </p:cNvSpPr>
            <p:nvPr/>
          </p:nvSpPr>
          <p:spPr bwMode="auto">
            <a:xfrm>
              <a:off x="3696" y="3648"/>
              <a:ext cx="336" cy="173"/>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120</a:t>
              </a:r>
            </a:p>
          </p:txBody>
        </p:sp>
        <p:sp>
          <p:nvSpPr>
            <p:cNvPr id="2105" name="Text Box 57"/>
            <p:cNvSpPr txBox="1">
              <a:spLocks noChangeArrowheads="1"/>
            </p:cNvSpPr>
            <p:nvPr/>
          </p:nvSpPr>
          <p:spPr bwMode="auto">
            <a:xfrm>
              <a:off x="3984" y="3024"/>
              <a:ext cx="336" cy="173"/>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126</a:t>
              </a:r>
            </a:p>
          </p:txBody>
        </p:sp>
        <p:sp>
          <p:nvSpPr>
            <p:cNvPr id="2106" name="Text Box 58"/>
            <p:cNvSpPr txBox="1">
              <a:spLocks noChangeArrowheads="1"/>
            </p:cNvSpPr>
            <p:nvPr/>
          </p:nvSpPr>
          <p:spPr bwMode="auto">
            <a:xfrm>
              <a:off x="3984" y="3312"/>
              <a:ext cx="336" cy="173"/>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127</a:t>
              </a:r>
            </a:p>
          </p:txBody>
        </p:sp>
        <p:sp>
          <p:nvSpPr>
            <p:cNvPr id="2107" name="Text Box 59"/>
            <p:cNvSpPr txBox="1">
              <a:spLocks noChangeArrowheads="1"/>
            </p:cNvSpPr>
            <p:nvPr/>
          </p:nvSpPr>
          <p:spPr bwMode="auto">
            <a:xfrm>
              <a:off x="4320" y="3312"/>
              <a:ext cx="336" cy="173"/>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190</a:t>
              </a:r>
            </a:p>
          </p:txBody>
        </p:sp>
        <p:sp>
          <p:nvSpPr>
            <p:cNvPr id="2108" name="Text Box 60"/>
            <p:cNvSpPr txBox="1">
              <a:spLocks noChangeArrowheads="1"/>
            </p:cNvSpPr>
            <p:nvPr/>
          </p:nvSpPr>
          <p:spPr bwMode="auto">
            <a:xfrm>
              <a:off x="4320" y="3600"/>
              <a:ext cx="336" cy="173"/>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120</a:t>
              </a:r>
            </a:p>
          </p:txBody>
        </p:sp>
        <p:sp>
          <p:nvSpPr>
            <p:cNvPr id="2136" name="Text Box 88"/>
            <p:cNvSpPr txBox="1">
              <a:spLocks noChangeArrowheads="1"/>
            </p:cNvSpPr>
            <p:nvPr/>
          </p:nvSpPr>
          <p:spPr bwMode="auto">
            <a:xfrm>
              <a:off x="3696" y="3648"/>
              <a:ext cx="336" cy="173"/>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120</a:t>
              </a:r>
            </a:p>
          </p:txBody>
        </p:sp>
        <p:sp>
          <p:nvSpPr>
            <p:cNvPr id="2157" name="Text Box 109"/>
            <p:cNvSpPr txBox="1">
              <a:spLocks noChangeArrowheads="1"/>
            </p:cNvSpPr>
            <p:nvPr/>
          </p:nvSpPr>
          <p:spPr bwMode="auto">
            <a:xfrm>
              <a:off x="4320" y="3024"/>
              <a:ext cx="336" cy="173"/>
            </a:xfrm>
            <a:prstGeom prst="rect">
              <a:avLst/>
            </a:prstGeom>
            <a:noFill/>
            <a:ln w="9525">
              <a:noFill/>
              <a:miter lim="800000"/>
              <a:headEnd/>
              <a:tailEnd/>
            </a:ln>
            <a:effectLst/>
          </p:spPr>
          <p:txBody>
            <a:bodyPr>
              <a:spAutoFit/>
            </a:bodyPr>
            <a:lstStyle/>
            <a:p>
              <a:pPr>
                <a:spcBef>
                  <a:spcPct val="50000"/>
                </a:spcBef>
              </a:pPr>
              <a:r>
                <a:rPr lang="en-US" sz="1200" b="1" dirty="0"/>
                <a:t>120</a:t>
              </a:r>
            </a:p>
          </p:txBody>
        </p:sp>
        <p:sp>
          <p:nvSpPr>
            <p:cNvPr id="2158" name="Text Box 110"/>
            <p:cNvSpPr txBox="1">
              <a:spLocks noChangeArrowheads="1"/>
            </p:cNvSpPr>
            <p:nvPr/>
          </p:nvSpPr>
          <p:spPr bwMode="auto">
            <a:xfrm>
              <a:off x="4032" y="3600"/>
              <a:ext cx="336" cy="173"/>
            </a:xfrm>
            <a:prstGeom prst="rect">
              <a:avLst/>
            </a:prstGeom>
            <a:noFill/>
            <a:ln w="9525">
              <a:noFill/>
              <a:miter lim="800000"/>
              <a:headEnd/>
              <a:tailEnd/>
            </a:ln>
            <a:effectLst/>
          </p:spPr>
          <p:txBody>
            <a:bodyPr>
              <a:spAutoFit/>
            </a:bodyPr>
            <a:lstStyle/>
            <a:p>
              <a:pPr>
                <a:spcBef>
                  <a:spcPct val="50000"/>
                </a:spcBef>
              </a:pPr>
              <a:r>
                <a:rPr lang="en-US" sz="1200" b="1" dirty="0"/>
                <a:t>120</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085"/>
                                        </p:tgtEl>
                                        <p:attrNameLst>
                                          <p:attrName>style.visibility</p:attrName>
                                        </p:attrNameLst>
                                      </p:cBhvr>
                                      <p:to>
                                        <p:strVal val="visible"/>
                                      </p:to>
                                    </p:set>
                                    <p:anim calcmode="lin" valueType="num">
                                      <p:cBhvr additive="base">
                                        <p:cTn id="7" dur="500" fill="hold"/>
                                        <p:tgtEl>
                                          <p:spTgt spid="2085"/>
                                        </p:tgtEl>
                                        <p:attrNameLst>
                                          <p:attrName>ppt_x</p:attrName>
                                        </p:attrNameLst>
                                      </p:cBhvr>
                                      <p:tavLst>
                                        <p:tav tm="0">
                                          <p:val>
                                            <p:strVal val="0-#ppt_w/2"/>
                                          </p:val>
                                        </p:tav>
                                        <p:tav tm="100000">
                                          <p:val>
                                            <p:strVal val="#ppt_x"/>
                                          </p:val>
                                        </p:tav>
                                      </p:tavLst>
                                    </p:anim>
                                    <p:anim calcmode="lin" valueType="num">
                                      <p:cBhvr additive="base">
                                        <p:cTn id="8" dur="500" fill="hold"/>
                                        <p:tgtEl>
                                          <p:spTgt spid="208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92"/>
                                        </p:tgtEl>
                                        <p:attrNameLst>
                                          <p:attrName>style.visibility</p:attrName>
                                        </p:attrNameLst>
                                      </p:cBhvr>
                                      <p:to>
                                        <p:strVal val="visible"/>
                                      </p:to>
                                    </p:set>
                                    <p:anim calcmode="lin" valueType="num">
                                      <p:cBhvr additive="base">
                                        <p:cTn id="13" dur="500" fill="hold"/>
                                        <p:tgtEl>
                                          <p:spTgt spid="2092"/>
                                        </p:tgtEl>
                                        <p:attrNameLst>
                                          <p:attrName>ppt_x</p:attrName>
                                        </p:attrNameLst>
                                      </p:cBhvr>
                                      <p:tavLst>
                                        <p:tav tm="0">
                                          <p:val>
                                            <p:strVal val="0-#ppt_w/2"/>
                                          </p:val>
                                        </p:tav>
                                        <p:tav tm="100000">
                                          <p:val>
                                            <p:strVal val="#ppt_x"/>
                                          </p:val>
                                        </p:tav>
                                      </p:tavLst>
                                    </p:anim>
                                    <p:anim calcmode="lin" valueType="num">
                                      <p:cBhvr additive="base">
                                        <p:cTn id="14" dur="500" fill="hold"/>
                                        <p:tgtEl>
                                          <p:spTgt spid="209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89"/>
                                        </p:tgtEl>
                                        <p:attrNameLst>
                                          <p:attrName>style.visibility</p:attrName>
                                        </p:attrNameLst>
                                      </p:cBhvr>
                                      <p:to>
                                        <p:strVal val="visible"/>
                                      </p:to>
                                    </p:set>
                                    <p:anim calcmode="lin" valueType="num">
                                      <p:cBhvr additive="base">
                                        <p:cTn id="19" dur="500" fill="hold"/>
                                        <p:tgtEl>
                                          <p:spTgt spid="2089"/>
                                        </p:tgtEl>
                                        <p:attrNameLst>
                                          <p:attrName>ppt_x</p:attrName>
                                        </p:attrNameLst>
                                      </p:cBhvr>
                                      <p:tavLst>
                                        <p:tav tm="0">
                                          <p:val>
                                            <p:strVal val="0-#ppt_w/2"/>
                                          </p:val>
                                        </p:tav>
                                        <p:tav tm="100000">
                                          <p:val>
                                            <p:strVal val="#ppt_x"/>
                                          </p:val>
                                        </p:tav>
                                      </p:tavLst>
                                    </p:anim>
                                    <p:anim calcmode="lin" valueType="num">
                                      <p:cBhvr additive="base">
                                        <p:cTn id="20" dur="500" fill="hold"/>
                                        <p:tgtEl>
                                          <p:spTgt spid="208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114"/>
                                        </p:tgtEl>
                                        <p:attrNameLst>
                                          <p:attrName>style.visibility</p:attrName>
                                        </p:attrNameLst>
                                      </p:cBhvr>
                                      <p:to>
                                        <p:strVal val="visible"/>
                                      </p:to>
                                    </p:set>
                                    <p:anim calcmode="lin" valueType="num">
                                      <p:cBhvr additive="base">
                                        <p:cTn id="25" dur="500" fill="hold"/>
                                        <p:tgtEl>
                                          <p:spTgt spid="2114"/>
                                        </p:tgtEl>
                                        <p:attrNameLst>
                                          <p:attrName>ppt_x</p:attrName>
                                        </p:attrNameLst>
                                      </p:cBhvr>
                                      <p:tavLst>
                                        <p:tav tm="0">
                                          <p:val>
                                            <p:strVal val="0-#ppt_w/2"/>
                                          </p:val>
                                        </p:tav>
                                        <p:tav tm="100000">
                                          <p:val>
                                            <p:strVal val="#ppt_x"/>
                                          </p:val>
                                        </p:tav>
                                      </p:tavLst>
                                    </p:anim>
                                    <p:anim calcmode="lin" valueType="num">
                                      <p:cBhvr additive="base">
                                        <p:cTn id="26" dur="500" fill="hold"/>
                                        <p:tgtEl>
                                          <p:spTgt spid="211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159"/>
                                        </p:tgtEl>
                                        <p:attrNameLst>
                                          <p:attrName>style.visibility</p:attrName>
                                        </p:attrNameLst>
                                      </p:cBhvr>
                                      <p:to>
                                        <p:strVal val="visible"/>
                                      </p:to>
                                    </p:set>
                                    <p:anim calcmode="lin" valueType="num">
                                      <p:cBhvr additive="base">
                                        <p:cTn id="31" dur="500" fill="hold"/>
                                        <p:tgtEl>
                                          <p:spTgt spid="2159"/>
                                        </p:tgtEl>
                                        <p:attrNameLst>
                                          <p:attrName>ppt_x</p:attrName>
                                        </p:attrNameLst>
                                      </p:cBhvr>
                                      <p:tavLst>
                                        <p:tav tm="0">
                                          <p:val>
                                            <p:strVal val="0-#ppt_w/2"/>
                                          </p:val>
                                        </p:tav>
                                        <p:tav tm="100000">
                                          <p:val>
                                            <p:strVal val="#ppt_x"/>
                                          </p:val>
                                        </p:tav>
                                      </p:tavLst>
                                    </p:anim>
                                    <p:anim calcmode="lin" valueType="num">
                                      <p:cBhvr additive="base">
                                        <p:cTn id="32" dur="500" fill="hold"/>
                                        <p:tgtEl>
                                          <p:spTgt spid="21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9" grpId="0" animBg="1"/>
      <p:bldP spid="2092"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idx="4294967295"/>
          </p:nvPr>
        </p:nvSpPr>
        <p:spPr>
          <a:xfrm>
            <a:off x="1752600" y="1295400"/>
            <a:ext cx="7391400" cy="304800"/>
          </a:xfrm>
        </p:spPr>
        <p:txBody>
          <a:bodyPr/>
          <a:lstStyle/>
          <a:p>
            <a:pPr eaLnBrk="1" hangingPunct="1"/>
            <a:r>
              <a:rPr lang="en-US" sz="2800" b="1" dirty="0" smtClean="0">
                <a:latin typeface="Calibri" pitchFamily="34" charset="0"/>
              </a:rPr>
              <a:t>Software Assurance Metrics and Tool Evaluation</a:t>
            </a:r>
          </a:p>
        </p:txBody>
      </p:sp>
      <p:sp>
        <p:nvSpPr>
          <p:cNvPr id="10243" name="Content Placeholder 2"/>
          <p:cNvSpPr>
            <a:spLocks noGrp="1"/>
          </p:cNvSpPr>
          <p:nvPr>
            <p:ph idx="4294967295"/>
          </p:nvPr>
        </p:nvSpPr>
        <p:spPr/>
        <p:txBody>
          <a:bodyPr/>
          <a:lstStyle/>
          <a:p>
            <a:pPr eaLnBrk="1" hangingPunct="1"/>
            <a:r>
              <a:rPr lang="en-US" dirty="0" smtClean="0">
                <a:solidFill>
                  <a:srgbClr val="000000"/>
                </a:solidFill>
                <a:latin typeface="Calibri" pitchFamily="34" charset="0"/>
              </a:rPr>
              <a:t>NIST SAMATE project co-sponsored with DHS to:</a:t>
            </a:r>
          </a:p>
          <a:p>
            <a:pPr eaLnBrk="1" hangingPunct="1"/>
            <a:endParaRPr lang="en-US" sz="2400" dirty="0" smtClean="0">
              <a:solidFill>
                <a:srgbClr val="000000"/>
              </a:solidFill>
              <a:latin typeface="Calibri" pitchFamily="34" charset="0"/>
            </a:endParaRPr>
          </a:p>
          <a:p>
            <a:pPr lvl="1" eaLnBrk="1" hangingPunct="1"/>
            <a:r>
              <a:rPr lang="en-US" dirty="0" smtClean="0">
                <a:solidFill>
                  <a:srgbClr val="000000"/>
                </a:solidFill>
                <a:latin typeface="Calibri" pitchFamily="34" charset="0"/>
              </a:rPr>
              <a:t>Measure of the effectiveness of today’s software assurance tools</a:t>
            </a:r>
          </a:p>
          <a:p>
            <a:pPr lvl="1" eaLnBrk="1" hangingPunct="1"/>
            <a:r>
              <a:rPr lang="en-US" dirty="0" smtClean="0">
                <a:solidFill>
                  <a:srgbClr val="000000"/>
                </a:solidFill>
                <a:latin typeface="Calibri" pitchFamily="34" charset="0"/>
              </a:rPr>
              <a:t>Identify gaps in technology and make recommendations to DHS for areas of research</a:t>
            </a:r>
          </a:p>
          <a:p>
            <a:pPr lvl="1" eaLnBrk="1" hangingPunct="1"/>
            <a:r>
              <a:rPr lang="en-US" dirty="0" smtClean="0">
                <a:solidFill>
                  <a:srgbClr val="000000"/>
                </a:solidFill>
                <a:latin typeface="Calibri" pitchFamily="34" charset="0"/>
              </a:rPr>
              <a:t>Define metrics for the measurement of software assurance tool effectiveness</a:t>
            </a:r>
          </a:p>
          <a:p>
            <a:pPr eaLnBrk="1" hangingPunct="1"/>
            <a:endParaRPr lang="en-US" sz="2000" dirty="0" smtClean="0">
              <a:solidFill>
                <a:srgbClr val="000000"/>
              </a:solidFill>
              <a:latin typeface="Calibri" pitchFamily="34" charset="0"/>
            </a:endParaRPr>
          </a:p>
          <a:p>
            <a:pPr eaLnBrk="1" hangingPunct="1"/>
            <a:endParaRPr lang="en-US" sz="2400" dirty="0" smtClean="0">
              <a:solidFill>
                <a:srgbClr val="000000"/>
              </a:solidFill>
              <a:latin typeface="Calibri" pitchFamily="34" charset="0"/>
            </a:endParaRPr>
          </a:p>
          <a:p>
            <a:pPr eaLnBrk="1" hangingPunct="1"/>
            <a:endParaRPr lang="en-US" dirty="0" smtClean="0"/>
          </a:p>
        </p:txBody>
      </p:sp>
      <p:pic>
        <p:nvPicPr>
          <p:cNvPr id="10244"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10245" name="Group 10"/>
          <p:cNvGrpSpPr>
            <a:grpSpLocks/>
          </p:cNvGrpSpPr>
          <p:nvPr/>
        </p:nvGrpSpPr>
        <p:grpSpPr bwMode="auto">
          <a:xfrm>
            <a:off x="5562600" y="6019800"/>
            <a:ext cx="609600" cy="609600"/>
            <a:chOff x="2207" y="1561"/>
            <a:chExt cx="1345" cy="1345"/>
          </a:xfrm>
        </p:grpSpPr>
        <p:sp>
          <p:nvSpPr>
            <p:cNvPr id="10247"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0248"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0249"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0250"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0251"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10252"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10253"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10254"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0255"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0256"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0257"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10258"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10259"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10260"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0261"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10262"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10263"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10264"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10265"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10266"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10267"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10268"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10269"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0270"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10271"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0272"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10273"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10274"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0275"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10276"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10277"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10278"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10279"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10280"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10281"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10282"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10283"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0284"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10285"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0286"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0287"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288"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289"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290"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10291"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10292"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10293"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294"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0295"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10296"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10297"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10298"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299"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0300"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301"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10302"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303"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304"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10305"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10306"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10307"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10308"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10309"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310"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311"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312"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0313"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14"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15"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16"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17"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18"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19"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20"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21"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22"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23"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324"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10325"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326"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327"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10328"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29"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30"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0331"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10332"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333"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34"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35"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36"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37"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38"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39"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10340"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10341"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10342"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343"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344"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345"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346"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0347"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48"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49"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50"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51"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52"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53"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54"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55"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56"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57"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358"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10359"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360"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361"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0362"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0363"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64"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0365"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0366"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367"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68"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69"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70"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71"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72"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373"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374"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10375"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376"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10377"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378"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0379"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10380"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0381"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382"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10383"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384"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0385"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386"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0387"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388"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0389"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390"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0391"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10392"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0393"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394"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395"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396"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10397"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398"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399"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400"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401"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402"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403"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04"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0405"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0406"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407"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408"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09"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410"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411"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412"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10413"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14"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0415"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416"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10417"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18"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419"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20"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0421"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0422"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423"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0424"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25"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0426"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427"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428"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429"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0430"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10431"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32"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0433"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434"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10435"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36"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10437"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38"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0439"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440"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0441"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442"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0443"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44"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445"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446"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447"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448"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49"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450"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451"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452"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453"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54"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0455"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456"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457"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458"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59"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460"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461"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462"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0463"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64"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465"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466"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467"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10468"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69"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10470"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471"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10472"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73"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0474"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75"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10476"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477"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478"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10479"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480"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10481"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10482"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83"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10484"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485"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10486"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87"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10488"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89"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10490"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491"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10492"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93"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10494"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495"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0496"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497"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0498"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499"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0500"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501"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0502"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503"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0504"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505"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0506"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507"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0508"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509"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0510"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11"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0512"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13"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14"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515"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516"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0517"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18"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19"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520"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521"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0522"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23"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24"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525"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526"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0527"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28"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29"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530"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531"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10532"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533"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10534"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535"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10536"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537"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538"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39"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40"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541"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542"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0543"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44"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45"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546"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547"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10548"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10549"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550"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10551"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552"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10553"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554"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10555"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10556"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0557"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558"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10559"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60"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561"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62"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63"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564"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565"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0566"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67"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68"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0569"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570"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571"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72"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73"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574"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0575"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0576"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77"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78"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579"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580"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581"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82"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83"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0584"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585"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10586"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587"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10588"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589"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10590"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591"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592"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93"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94"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0595"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596"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10597"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598"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10599"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10600"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601"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10602"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03"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10604"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605"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10606"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10607"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10608"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09"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10610"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10611"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12"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10613"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614"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15"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10616"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10617"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18"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10619"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10620"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21"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622"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23"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624"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10625"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10626"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0627"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10628"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29"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630"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0631"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10632"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10633"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634"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35"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636"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37"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638"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10639"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10640"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41"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642"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10643"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10644"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10645"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10646"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10647"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10648"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49"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650"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10651"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10652"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10653"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10654"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10655"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10656"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10657"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10658"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10659"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10660"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10661"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10662"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10663"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10664"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10665"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10666"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10667"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10668"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10669"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10670"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10671"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10672"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10673"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10674"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10675"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10676"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10677"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10678"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10679"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10680"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10681"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10682"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10683"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10684"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10685"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10686"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10687"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10688"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10689"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10690"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10691"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10692"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0693"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694"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695"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696"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697"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698"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699"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700"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01"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02"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703"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704"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10705"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06"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07"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708"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0709"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0710"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11"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712"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713"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714"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0715"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16"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717"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718"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719"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720"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21"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0722"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723"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724"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725"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26"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727"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728"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729"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730"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31"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32"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733"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734"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735"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36"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0737"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738"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739"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0740"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41"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742"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743"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744"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0745"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46"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47"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748"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0749"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0750"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51"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52"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753"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754"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10755"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10756"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10757"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10758"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10759"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10760"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10761"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10762"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10763"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64"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65"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766"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67"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10768"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10769"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70"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0771"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0772"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73"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74"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75"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76"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77"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0778"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10779"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780"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10246"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3" name="Picture 3" descr="C:\Documents and Settings\Michael Kass\Desktop\samate_web.png"/>
          <p:cNvPicPr>
            <a:picLocks noChangeAspect="1" noChangeArrowheads="1"/>
          </p:cNvPicPr>
          <p:nvPr/>
        </p:nvPicPr>
        <p:blipFill>
          <a:blip r:embed="rId2"/>
          <a:srcRect/>
          <a:stretch>
            <a:fillRect/>
          </a:stretch>
        </p:blipFill>
        <p:spPr bwMode="auto">
          <a:xfrm>
            <a:off x="0" y="1676400"/>
            <a:ext cx="9144000" cy="5046663"/>
          </a:xfrm>
          <a:prstGeom prst="rect">
            <a:avLst/>
          </a:prstGeom>
          <a:noFill/>
        </p:spPr>
      </p:pic>
      <p:sp>
        <p:nvSpPr>
          <p:cNvPr id="25602" name="Rectangle 2"/>
          <p:cNvSpPr>
            <a:spLocks noGrp="1" noChangeArrowheads="1"/>
          </p:cNvSpPr>
          <p:nvPr>
            <p:ph type="title"/>
          </p:nvPr>
        </p:nvSpPr>
        <p:spPr/>
        <p:txBody>
          <a:bodyPr/>
          <a:lstStyle/>
          <a:p>
            <a:r>
              <a:rPr lang="en-US" sz="2400" b="1" dirty="0" smtClean="0">
                <a:latin typeface="Calibri" pitchFamily="34" charset="0"/>
              </a:rPr>
              <a:t>SAMATE on the web at http://samate.nist.gov</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p:txBody>
          <a:bodyPr/>
          <a:lstStyle/>
          <a:p>
            <a:r>
              <a:rPr lang="en-US" sz="2800" b="1" dirty="0" smtClean="0">
                <a:latin typeface="Calibri" pitchFamily="34" charset="0"/>
              </a:rPr>
              <a:t>SAMATE Stakeholders</a:t>
            </a:r>
          </a:p>
        </p:txBody>
      </p:sp>
      <p:sp>
        <p:nvSpPr>
          <p:cNvPr id="29699" name="Rectangle 3"/>
          <p:cNvSpPr>
            <a:spLocks noGrp="1" noChangeArrowheads="1"/>
          </p:cNvSpPr>
          <p:nvPr>
            <p:ph type="body" idx="1"/>
          </p:nvPr>
        </p:nvSpPr>
        <p:spPr/>
        <p:txBody>
          <a:bodyPr/>
          <a:lstStyle/>
          <a:p>
            <a:r>
              <a:rPr lang="en-US" sz="1800" b="1" dirty="0" smtClean="0">
                <a:latin typeface="Calibri" pitchFamily="34" charset="0"/>
              </a:rPr>
              <a:t>Assessment Vendors </a:t>
            </a:r>
          </a:p>
          <a:p>
            <a:pPr lvl="1"/>
            <a:r>
              <a:rPr lang="en-US" sz="1400" dirty="0" smtClean="0">
                <a:latin typeface="Calibri" pitchFamily="34" charset="0"/>
              </a:rPr>
              <a:t>Developers of code scanners, services, and other types of assessment technologies</a:t>
            </a:r>
          </a:p>
          <a:p>
            <a:r>
              <a:rPr lang="en-US" sz="1800" b="1" dirty="0" smtClean="0">
                <a:latin typeface="Calibri" pitchFamily="34" charset="0"/>
              </a:rPr>
              <a:t>Assessment Customers</a:t>
            </a:r>
          </a:p>
          <a:p>
            <a:pPr lvl="1"/>
            <a:r>
              <a:rPr lang="en-US" sz="1400" dirty="0" smtClean="0">
                <a:latin typeface="Calibri" pitchFamily="34" charset="0"/>
              </a:rPr>
              <a:t>Purchasers and users of assessment technologies and services</a:t>
            </a:r>
          </a:p>
          <a:p>
            <a:r>
              <a:rPr lang="en-US" sz="1800" b="1" dirty="0" smtClean="0">
                <a:latin typeface="Calibri" pitchFamily="34" charset="0"/>
              </a:rPr>
              <a:t>Assurance Vendors</a:t>
            </a:r>
          </a:p>
          <a:p>
            <a:pPr lvl="1"/>
            <a:r>
              <a:rPr lang="en-US" sz="1400" dirty="0" smtClean="0">
                <a:latin typeface="Calibri" pitchFamily="34" charset="0"/>
              </a:rPr>
              <a:t>Developers of safer languages, and better software development environments.</a:t>
            </a:r>
          </a:p>
          <a:p>
            <a:r>
              <a:rPr lang="en-US" sz="1800" b="1" dirty="0" smtClean="0">
                <a:latin typeface="Calibri" pitchFamily="34" charset="0"/>
              </a:rPr>
              <a:t>Academic Researchers</a:t>
            </a:r>
          </a:p>
          <a:p>
            <a:pPr lvl="1"/>
            <a:r>
              <a:rPr lang="en-US" sz="1400" dirty="0" smtClean="0">
                <a:latin typeface="Calibri" pitchFamily="34" charset="0"/>
              </a:rPr>
              <a:t>Researchers in academia</a:t>
            </a:r>
          </a:p>
          <a:p>
            <a:r>
              <a:rPr lang="en-US" sz="1800" b="1" dirty="0" smtClean="0">
                <a:latin typeface="Calibri" pitchFamily="34" charset="0"/>
              </a:rPr>
              <a:t>Applied Vulnerability Researchers</a:t>
            </a:r>
          </a:p>
          <a:p>
            <a:pPr lvl="1"/>
            <a:r>
              <a:rPr lang="en-US" sz="1400" dirty="0" smtClean="0">
                <a:latin typeface="Calibri" pitchFamily="34" charset="0"/>
              </a:rPr>
              <a:t>Examiners of  software for vulnerabilities, using manual and/or tool-based methods, both static and dynamic</a:t>
            </a:r>
            <a:endParaRPr lang="en-US" sz="1800" dirty="0" smtClean="0">
              <a:latin typeface="Calibri" pitchFamily="34" charset="0"/>
            </a:endParaRPr>
          </a:p>
          <a:p>
            <a:r>
              <a:rPr lang="en-US" sz="1800" b="1" dirty="0" smtClean="0">
                <a:latin typeface="Calibri" pitchFamily="34" charset="0"/>
              </a:rPr>
              <a:t>Educators</a:t>
            </a:r>
          </a:p>
          <a:p>
            <a:pPr lvl="1"/>
            <a:r>
              <a:rPr lang="en-US" sz="1400" dirty="0" smtClean="0">
                <a:latin typeface="Calibri" pitchFamily="34" charset="0"/>
              </a:rPr>
              <a:t>Educators or certification programs that teach developers how to develop more secure code, and/or find vulnerabilities ,and choose good languages and development environments.</a:t>
            </a:r>
            <a:r>
              <a:rPr lang="en-US" dirty="0" smtClean="0"/>
              <a:t/>
            </a:r>
            <a:br>
              <a:rPr lang="en-US" dirty="0" smtClean="0"/>
            </a:br>
            <a:endParaRPr lang="en-US" dirty="0" smtClean="0">
              <a:latin typeface="Calibri" pitchFamily="34" charset="0"/>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p:txBody>
          <a:bodyPr/>
          <a:lstStyle/>
          <a:p>
            <a:r>
              <a:rPr lang="en-US" sz="2800" b="1" dirty="0" smtClean="0">
                <a:latin typeface="Calibri" pitchFamily="34" charset="0"/>
              </a:rPr>
              <a:t>SAMATE Stakeholders</a:t>
            </a:r>
          </a:p>
        </p:txBody>
      </p:sp>
      <p:sp>
        <p:nvSpPr>
          <p:cNvPr id="29699" name="Rectangle 3"/>
          <p:cNvSpPr>
            <a:spLocks noGrp="1" noChangeArrowheads="1"/>
          </p:cNvSpPr>
          <p:nvPr>
            <p:ph type="body" idx="1"/>
          </p:nvPr>
        </p:nvSpPr>
        <p:spPr/>
        <p:txBody>
          <a:bodyPr/>
          <a:lstStyle/>
          <a:p>
            <a:r>
              <a:rPr lang="en-US" sz="1800" b="1" dirty="0" smtClean="0">
                <a:latin typeface="Calibri" pitchFamily="34" charset="0"/>
              </a:rPr>
              <a:t>Assessment Vendors </a:t>
            </a:r>
          </a:p>
          <a:p>
            <a:pPr lvl="1"/>
            <a:r>
              <a:rPr lang="en-US" sz="1400" dirty="0" smtClean="0">
                <a:latin typeface="Calibri" pitchFamily="34" charset="0"/>
              </a:rPr>
              <a:t>Developers of code scanners, services, and other types of assessment technologies</a:t>
            </a:r>
          </a:p>
          <a:p>
            <a:r>
              <a:rPr lang="en-US" sz="1800" b="1" dirty="0" smtClean="0">
                <a:latin typeface="Calibri" pitchFamily="34" charset="0"/>
              </a:rPr>
              <a:t>Assessment Customers</a:t>
            </a:r>
          </a:p>
          <a:p>
            <a:pPr lvl="1"/>
            <a:r>
              <a:rPr lang="en-US" sz="1400" dirty="0" smtClean="0">
                <a:latin typeface="Calibri" pitchFamily="34" charset="0"/>
              </a:rPr>
              <a:t>Purchasers and users of assessment technologies and services</a:t>
            </a:r>
          </a:p>
          <a:p>
            <a:r>
              <a:rPr lang="en-US" sz="1800" b="1" dirty="0" smtClean="0">
                <a:latin typeface="Calibri" pitchFamily="34" charset="0"/>
              </a:rPr>
              <a:t>Assurance Vendors</a:t>
            </a:r>
          </a:p>
          <a:p>
            <a:pPr lvl="1"/>
            <a:r>
              <a:rPr lang="en-US" sz="1400" dirty="0" smtClean="0">
                <a:latin typeface="Calibri" pitchFamily="34" charset="0"/>
              </a:rPr>
              <a:t>Developers of safer languages, and better software development environments.</a:t>
            </a:r>
          </a:p>
          <a:p>
            <a:r>
              <a:rPr lang="en-US" sz="1800" b="1" dirty="0" smtClean="0">
                <a:latin typeface="Calibri" pitchFamily="34" charset="0"/>
              </a:rPr>
              <a:t>Academic Researchers</a:t>
            </a:r>
          </a:p>
          <a:p>
            <a:pPr lvl="1"/>
            <a:r>
              <a:rPr lang="en-US" sz="1400" dirty="0" smtClean="0">
                <a:latin typeface="Calibri" pitchFamily="34" charset="0"/>
              </a:rPr>
              <a:t>Researchers in academia</a:t>
            </a:r>
          </a:p>
          <a:p>
            <a:r>
              <a:rPr lang="en-US" sz="1800" b="1" dirty="0" smtClean="0">
                <a:latin typeface="Calibri" pitchFamily="34" charset="0"/>
              </a:rPr>
              <a:t>Applied Vulnerability Researchers</a:t>
            </a:r>
          </a:p>
          <a:p>
            <a:pPr lvl="1"/>
            <a:r>
              <a:rPr lang="en-US" sz="1400" dirty="0" smtClean="0">
                <a:latin typeface="Calibri" pitchFamily="34" charset="0"/>
              </a:rPr>
              <a:t>Examiners of  software for vulnerabilities, using manual and/or tool-based methods, both static and dynamic.</a:t>
            </a:r>
            <a:endParaRPr lang="en-US" sz="1800" dirty="0" smtClean="0">
              <a:latin typeface="Calibri" pitchFamily="34" charset="0"/>
            </a:endParaRPr>
          </a:p>
          <a:p>
            <a:r>
              <a:rPr lang="en-US" sz="1800" b="1" dirty="0" smtClean="0">
                <a:latin typeface="Calibri" pitchFamily="34" charset="0"/>
              </a:rPr>
              <a:t>Educators</a:t>
            </a:r>
          </a:p>
          <a:p>
            <a:pPr lvl="1"/>
            <a:r>
              <a:rPr lang="en-US" sz="1400" dirty="0" smtClean="0">
                <a:latin typeface="Calibri" pitchFamily="34" charset="0"/>
              </a:rPr>
              <a:t>Educators or certification programs that teach developers how to develop more secure code, and/or find vulnerabilities ,and choose good languages and development environments</a:t>
            </a:r>
            <a:r>
              <a:rPr lang="en-US" dirty="0" smtClean="0"/>
              <a:t/>
            </a:r>
            <a:br>
              <a:rPr lang="en-US" dirty="0" smtClean="0"/>
            </a:br>
            <a:endParaRPr lang="en-US" dirty="0" smtClean="0">
              <a:latin typeface="Calibri" pitchFamily="34" charset="0"/>
            </a:endParaRPr>
          </a:p>
        </p:txBody>
      </p:sp>
      <p:pic>
        <p:nvPicPr>
          <p:cNvPr id="5" name="Picture 5" descr="DHS_GrayTypeLogo"/>
          <p:cNvPicPr>
            <a:picLocks noChangeAspect="1" noChangeArrowheads="1"/>
          </p:cNvPicPr>
          <p:nvPr/>
        </p:nvPicPr>
        <p:blipFill>
          <a:blip r:embed="rId2"/>
          <a:srcRect/>
          <a:stretch>
            <a:fillRect/>
          </a:stretch>
        </p:blipFill>
        <p:spPr bwMode="auto">
          <a:xfrm>
            <a:off x="6629400" y="6019800"/>
            <a:ext cx="2235200" cy="650875"/>
          </a:xfrm>
          <a:prstGeom prst="rect">
            <a:avLst/>
          </a:prstGeom>
          <a:noFill/>
          <a:ln w="9525">
            <a:noFill/>
            <a:miter lim="800000"/>
            <a:headEnd/>
            <a:tailEnd/>
          </a:ln>
        </p:spPr>
      </p:pic>
      <p:grpSp>
        <p:nvGrpSpPr>
          <p:cNvPr id="6" name="Group 10"/>
          <p:cNvGrpSpPr>
            <a:grpSpLocks/>
          </p:cNvGrpSpPr>
          <p:nvPr/>
        </p:nvGrpSpPr>
        <p:grpSpPr bwMode="auto">
          <a:xfrm>
            <a:off x="5791200" y="6019798"/>
            <a:ext cx="609600" cy="609599"/>
            <a:chOff x="2207" y="1561"/>
            <a:chExt cx="1345" cy="1345"/>
          </a:xfrm>
        </p:grpSpPr>
        <p:sp>
          <p:nvSpPr>
            <p:cNvPr id="8"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9"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0"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1"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2"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13"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14"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15"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6"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7"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8"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19"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20"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21"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2"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23"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24"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25"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26"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27"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28"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29"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30"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1"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2"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3"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34"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35"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6"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37"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38"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39"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40"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41"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42"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43"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44"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45"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46"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47"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8"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0"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1"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52"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53"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54"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5"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6"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57"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58"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59"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60"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1"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2"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63"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4"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5"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66"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67"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68"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69"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70"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1"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73"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74"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6"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7"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8"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9"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0"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1"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2"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3"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4"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85"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86"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87"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88"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89"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90"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91"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92"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93"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4"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5"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8"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9"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0"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101"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102"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103"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4"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5"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6"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7"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08"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9"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0"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1"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2"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4"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5"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7"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8"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19"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120"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1"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2"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23"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24"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25"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26"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27"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8"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9"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0"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1"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2"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3"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4"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135"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136"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37"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138"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39"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40"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141"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42"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43"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144"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45"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46"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147"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48"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149"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50"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51"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52"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153"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54"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55"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56"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57"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158"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59"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60"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61"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62"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63"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64"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65"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66"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67"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68"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69"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0"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71"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72"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73"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174"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5"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76"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77"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178"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9"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80"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81"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82"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83"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84"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85"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86"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87"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88"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89"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90"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91"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192"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3"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94"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95"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196"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7"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198"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9"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00"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01"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02"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203"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04"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05"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06"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07"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08"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09"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10"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11"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12"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13"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14"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15"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16"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17"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18"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19"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20"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21"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22"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23"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24"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25"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26"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27"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28"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229"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0"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231"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32"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233"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4"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35"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6"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237"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38"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39"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240"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1"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242"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243"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4"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45"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6"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47"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249"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251"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52"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253"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4"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255"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256"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57"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58"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59"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0"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61"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2"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63"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264"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65"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6"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67"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8"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69"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0"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71"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2"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73"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4"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5"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6"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77"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78"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0"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2"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83"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4"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5"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6"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7"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88"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9"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90"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91"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92"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293"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94"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295"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96"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297"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98"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99"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0"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1"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02"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3"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04"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5"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6"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7"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08"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09"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310"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1"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12"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3"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314"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5"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316"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7"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18"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20"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1"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2"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3"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4"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5"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26"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27"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8"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9"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30"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31"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32"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3"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4"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35"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36"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37"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8"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9"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40"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41"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42"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43"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44"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45"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46"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347"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348"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49"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50"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51"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352"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53"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54"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55"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56"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57"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58"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59"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360"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61"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62"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363"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64"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65"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66"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367"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368"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69"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0"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71"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372"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3"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74"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75"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6"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77"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78"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9"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380"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381"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3"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4"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5"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386"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387"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88"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389"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0"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1"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92"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393"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94"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5"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6"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7"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8"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9"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400"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401"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02"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03"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404"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405"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406"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407"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408"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409"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10"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1"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412"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413"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414"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415"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416"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417"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418"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419"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420"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421"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422"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423"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424"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425"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426"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27"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428"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429"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430"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431"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432"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433"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434"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435"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436"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437"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438"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439"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40"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441"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42"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443"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444"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445"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446"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447"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448"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449"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450"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451"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452"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453"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454"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55"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56"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7"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8"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59"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60"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61"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2"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3"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64"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65"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466"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7"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8"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69"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70"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71"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72"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73"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74"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75"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76"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77"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78"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79"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80"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81"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82"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83"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84"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85"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86"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487"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88"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89"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90"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91"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2"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3"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94"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95"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96"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7"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98"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99"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00"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01"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2"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03"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04"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05"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06"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7"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8"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09"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10"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11"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12"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13"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14"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15"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516"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517"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518"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519"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520"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521"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522"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523"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524"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5"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6"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7"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8"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529"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530"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1"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532"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533"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4"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5"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6"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7"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8"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539"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540"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541"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7" name="Picture 546" descr="C:\Documents and Settings\524593\My Documents\My Pictures\dev01_002608.gif"/>
          <p:cNvPicPr>
            <a:picLocks noChangeAspect="1" noChangeArrowheads="1"/>
          </p:cNvPicPr>
          <p:nvPr/>
        </p:nvPicPr>
        <p:blipFill>
          <a:blip r:embed="rId3"/>
          <a:srcRect/>
          <a:stretch>
            <a:fillRect/>
          </a:stretch>
        </p:blipFill>
        <p:spPr bwMode="auto">
          <a:xfrm>
            <a:off x="4876800" y="6019800"/>
            <a:ext cx="685800" cy="6524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idx="4294967295"/>
          </p:nvPr>
        </p:nvSpPr>
        <p:spPr>
          <a:xfrm>
            <a:off x="1752600" y="1295400"/>
            <a:ext cx="7391400" cy="304800"/>
          </a:xfrm>
        </p:spPr>
        <p:txBody>
          <a:bodyPr/>
          <a:lstStyle/>
          <a:p>
            <a:pPr eaLnBrk="1" hangingPunct="1"/>
            <a:r>
              <a:rPr lang="en-US" sz="2800" b="1" dirty="0" smtClean="0">
                <a:latin typeface="Calibri" pitchFamily="34" charset="0"/>
              </a:rPr>
              <a:t>SAMATE Work to Date</a:t>
            </a:r>
          </a:p>
        </p:txBody>
      </p:sp>
      <p:sp>
        <p:nvSpPr>
          <p:cNvPr id="27651" name="Content Placeholder 2"/>
          <p:cNvSpPr>
            <a:spLocks noGrp="1"/>
          </p:cNvSpPr>
          <p:nvPr>
            <p:ph idx="4294967295"/>
          </p:nvPr>
        </p:nvSpPr>
        <p:spPr>
          <a:xfrm>
            <a:off x="381000" y="1828800"/>
            <a:ext cx="8229600" cy="4068763"/>
          </a:xfrm>
        </p:spPr>
        <p:txBody>
          <a:bodyPr/>
          <a:lstStyle/>
          <a:p>
            <a:pPr eaLnBrk="1" hangingPunct="1"/>
            <a:r>
              <a:rPr lang="en-US" sz="2000" b="1" dirty="0" smtClean="0">
                <a:solidFill>
                  <a:srgbClr val="000000"/>
                </a:solidFill>
                <a:latin typeface="Calibri" pitchFamily="34" charset="0"/>
              </a:rPr>
              <a:t>SAMATE products include:</a:t>
            </a:r>
          </a:p>
          <a:p>
            <a:pPr lvl="1" eaLnBrk="1" hangingPunct="1"/>
            <a:r>
              <a:rPr lang="en-US" sz="1800" dirty="0" smtClean="0">
                <a:solidFill>
                  <a:srgbClr val="000000"/>
                </a:solidFill>
                <a:latin typeface="Calibri" pitchFamily="34" charset="0"/>
              </a:rPr>
              <a:t>SAMATE Reference Dataset (SRD) of tool tests</a:t>
            </a:r>
          </a:p>
          <a:p>
            <a:pPr lvl="2" eaLnBrk="1" hangingPunct="1"/>
            <a:r>
              <a:rPr lang="en-US" sz="1800" dirty="0" smtClean="0">
                <a:solidFill>
                  <a:srgbClr val="000000"/>
                </a:solidFill>
                <a:latin typeface="Calibri" pitchFamily="34" charset="0"/>
              </a:rPr>
              <a:t>An online repository of thousands of discrete tool tests (C, C++ and Java source code to date)</a:t>
            </a:r>
          </a:p>
          <a:p>
            <a:pPr lvl="2" eaLnBrk="1" hangingPunct="1"/>
            <a:r>
              <a:rPr lang="en-US" sz="1800" dirty="0" smtClean="0">
                <a:solidFill>
                  <a:srgbClr val="000000"/>
                </a:solidFill>
                <a:latin typeface="Calibri" pitchFamily="34" charset="0"/>
              </a:rPr>
              <a:t>Tests based upon interpretation of current software weakness definitions</a:t>
            </a:r>
          </a:p>
          <a:p>
            <a:pPr lvl="2" eaLnBrk="1" hangingPunct="1"/>
            <a:r>
              <a:rPr lang="en-US" sz="1800" dirty="0" smtClean="0">
                <a:solidFill>
                  <a:srgbClr val="000000"/>
                </a:solidFill>
                <a:latin typeface="Calibri" pitchFamily="34" charset="0"/>
              </a:rPr>
              <a:t>Contributed by NIST, academia, tool developers</a:t>
            </a:r>
          </a:p>
          <a:p>
            <a:pPr lvl="1" eaLnBrk="1" hangingPunct="1"/>
            <a:r>
              <a:rPr lang="en-US" sz="1800" dirty="0" smtClean="0">
                <a:solidFill>
                  <a:srgbClr val="000000"/>
                </a:solidFill>
                <a:latin typeface="Calibri" pitchFamily="34" charset="0"/>
              </a:rPr>
              <a:t>SwA Tool Functional Specifications (NIST Special Publications 500-268,500-269) for source code analyzers and web application scanner tools respectively</a:t>
            </a:r>
          </a:p>
          <a:p>
            <a:pPr lvl="1" eaLnBrk="1" hangingPunct="1"/>
            <a:r>
              <a:rPr lang="en-US" sz="1800" dirty="0" smtClean="0">
                <a:solidFill>
                  <a:srgbClr val="000000"/>
                </a:solidFill>
                <a:latin typeface="Calibri" pitchFamily="34" charset="0"/>
              </a:rPr>
              <a:t>Papers</a:t>
            </a:r>
          </a:p>
          <a:p>
            <a:pPr lvl="2" eaLnBrk="1" hangingPunct="1"/>
            <a:r>
              <a:rPr lang="en-US" sz="1800" dirty="0" smtClean="0">
                <a:solidFill>
                  <a:srgbClr val="000000"/>
                </a:solidFill>
                <a:latin typeface="Calibri" pitchFamily="34" charset="0"/>
                <a:hlinkClick r:id="rId2" tooltip="http://samate.nist.gov/docs/wa paper2.pdf"/>
              </a:rPr>
              <a:t>Building a Test Suite for Web Application Scanners</a:t>
            </a:r>
            <a:r>
              <a:rPr lang="en-US" sz="1800" dirty="0" smtClean="0">
                <a:solidFill>
                  <a:srgbClr val="000000"/>
                </a:solidFill>
                <a:latin typeface="Calibri" pitchFamily="34" charset="0"/>
              </a:rPr>
              <a:t> </a:t>
            </a:r>
          </a:p>
          <a:p>
            <a:pPr lvl="2" eaLnBrk="1" hangingPunct="1"/>
            <a:r>
              <a:rPr lang="en-US" sz="1800" dirty="0" smtClean="0">
                <a:solidFill>
                  <a:srgbClr val="000000"/>
                </a:solidFill>
                <a:latin typeface="Calibri" pitchFamily="34" charset="0"/>
                <a:hlinkClick r:id="rId3" tooltip="http://hissa.nist.gov/~black/Papers/swAssur DASC007.html"/>
              </a:rPr>
              <a:t>Software Assurance with SAMATE Reference Dataset, Tool Standards, and Studies</a:t>
            </a:r>
            <a:r>
              <a:rPr lang="en-US" sz="1800" dirty="0" smtClean="0">
                <a:solidFill>
                  <a:srgbClr val="000000"/>
                </a:solidFill>
                <a:latin typeface="Calibri" pitchFamily="34" charset="0"/>
              </a:rPr>
              <a:t> </a:t>
            </a:r>
          </a:p>
          <a:p>
            <a:pPr lvl="2" eaLnBrk="1" hangingPunct="1"/>
            <a:r>
              <a:rPr lang="en-US" sz="1800" dirty="0" smtClean="0">
                <a:solidFill>
                  <a:srgbClr val="000000"/>
                </a:solidFill>
                <a:latin typeface="Calibri" pitchFamily="34" charset="0"/>
                <a:hlinkClick r:id="rId4" tooltip="http://samate.nist.gov/docs/SA tool effect QoP.pdf"/>
              </a:rPr>
              <a:t>Effect of Static Analysis Tools on Software Security: Preliminary Investigation</a:t>
            </a:r>
            <a:r>
              <a:rPr lang="en-US" sz="1800" dirty="0" smtClean="0">
                <a:solidFill>
                  <a:srgbClr val="000000"/>
                </a:solidFill>
                <a:latin typeface="Calibri" pitchFamily="34" charset="0"/>
              </a:rPr>
              <a:t> </a:t>
            </a:r>
          </a:p>
          <a:p>
            <a:pPr eaLnBrk="1" hangingPunct="1"/>
            <a:endParaRPr lang="en-US" dirty="0" smtClean="0"/>
          </a:p>
        </p:txBody>
      </p:sp>
      <p:pic>
        <p:nvPicPr>
          <p:cNvPr id="27652" name="Picture 5" descr="DHS_GrayTypeLogo"/>
          <p:cNvPicPr>
            <a:picLocks noChangeAspect="1" noChangeArrowheads="1"/>
          </p:cNvPicPr>
          <p:nvPr/>
        </p:nvPicPr>
        <p:blipFill>
          <a:blip r:embed="rId5"/>
          <a:srcRect/>
          <a:stretch>
            <a:fillRect/>
          </a:stretch>
        </p:blipFill>
        <p:spPr bwMode="auto">
          <a:xfrm>
            <a:off x="6400800" y="6019800"/>
            <a:ext cx="2235200" cy="650875"/>
          </a:xfrm>
          <a:prstGeom prst="rect">
            <a:avLst/>
          </a:prstGeom>
          <a:noFill/>
          <a:ln w="9525">
            <a:noFill/>
            <a:miter lim="800000"/>
            <a:headEnd/>
            <a:tailEnd/>
          </a:ln>
        </p:spPr>
      </p:pic>
      <p:grpSp>
        <p:nvGrpSpPr>
          <p:cNvPr id="27653" name="Group 10"/>
          <p:cNvGrpSpPr>
            <a:grpSpLocks/>
          </p:cNvGrpSpPr>
          <p:nvPr/>
        </p:nvGrpSpPr>
        <p:grpSpPr bwMode="auto">
          <a:xfrm>
            <a:off x="5562600" y="6019800"/>
            <a:ext cx="609600" cy="609600"/>
            <a:chOff x="2207" y="1561"/>
            <a:chExt cx="1345" cy="1345"/>
          </a:xfrm>
        </p:grpSpPr>
        <p:sp>
          <p:nvSpPr>
            <p:cNvPr id="27654"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27655"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27656"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27657"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27658"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27659"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27660"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27661"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27662"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27663"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27664"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27665"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27666"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27667"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7668"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27669"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27670"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27671"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27672"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27673"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27674"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27675"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27676"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27677"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27678"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7679"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27680"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27681"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7682"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27683"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27684"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27685"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27686"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27687"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27688"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27689"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27690"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27691"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27692"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7693"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7694"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695"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7696"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697"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27698"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27699"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27700"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7701"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7702"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27703"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27704"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27705"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706"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7707"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708"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27709"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710"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7711"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27712"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27713"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27714"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27715"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27716"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7717"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7718"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7719"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27720"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21"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22"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23"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24"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25"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26"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27"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28"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29"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30"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7731"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27732"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7733"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7734"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27735"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36"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37"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27738"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27739"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7740"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41"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42"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43"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44"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45"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46"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27747"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27748"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27749"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7750"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7751"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7752"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7753"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27754"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55"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56"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57"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58"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59"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60"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61"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62"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63"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64"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7765"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27766"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7767"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7768"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27769"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27770"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71"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27772"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27773"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7774"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75"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76"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77"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78"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79"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7780"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781"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27782"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783"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27784"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785"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7786"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27787"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7788"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789"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27790"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791"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7792"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793"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7794"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795"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7796"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797"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7798"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27799"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7800"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01"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7802"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803"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27804"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805"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06"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7807"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7808"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7809"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810"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11"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7812"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7813"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7814"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815"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16"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7817"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818"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7819"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27820"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21"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7822"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823"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27824"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25"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826"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27"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7828"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7829"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7830"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7831"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32"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7833"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834"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7835"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836"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7837"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27838"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39"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7840"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841"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27842"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43"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27844"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45"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7846"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847"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7848"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849"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7850"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51"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7852"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853"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7854"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855"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56"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7857"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7858"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7859"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860"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61"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7862"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863"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7864"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865"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66"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7867"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868"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7869"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7870"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71"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7872"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7873"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7874"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27875"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76"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27877"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878"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27879"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80"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7881"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82"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27883"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884"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7885"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27886"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887"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27888"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27889"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90"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7891"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892"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7893"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94"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27895"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896"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27897"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898"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27899"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00"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27901"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902"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7903"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904"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7905"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906"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7907"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908"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7909"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910"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7911"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912"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7913"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914"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7915"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916"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7917"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18"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7919"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20"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21"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922"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7923"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7924"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25"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26"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927"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928"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7929"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30"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31"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932"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933"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7934"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35"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36"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937"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7938"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27939"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940"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27941"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942"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27943"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944"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945"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46"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47"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7948"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949"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7950"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51"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52"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953"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954"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27955"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27956"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27957"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27958"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959"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27960"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961"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27962"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27963"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7964"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965"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27966"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67"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968"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69"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70"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971"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7972"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7973"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74"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75"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7976"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977"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978"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79"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80"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981"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7982"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7983"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84"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85"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986"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7987"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988"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89"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90"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7991"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992"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27993"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27994"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27995"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996"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27997"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27998"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7999"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000"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001"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8002"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003"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28004"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05"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28006"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28007"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28008"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28009"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10"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28011"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8012"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28013"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28014"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28015"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16"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28017"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28018"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19"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28020"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28021"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22"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28023"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28024"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25"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28026"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28027"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28"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029"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30"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031"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28032"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28033"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28034"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28035"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36"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037"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28038"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28039"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28040"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041"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42"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043"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44"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045"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28046"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28047"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48"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049"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28050"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28051"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28052"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28053"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28054"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28055"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056"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057"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28058"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28059"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28060"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28061"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28062"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28063"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28064"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28065"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28066"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28067"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28068"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28069"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28070"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28071"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28072"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28073"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28074"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28075"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28076"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28077"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28078"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28079"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28080"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28081"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28082"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28083"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28084"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28085"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28086"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28087"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28088"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28089"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28090"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28091"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28092"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28093"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28094"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28095"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28096"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28097"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28098"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28099"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28100"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101"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8102"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03"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04"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8105"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06"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8107"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08"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09"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10"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8111"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28112"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13"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14"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115"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8116"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8117"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18"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8119"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20"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8121"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8122"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23"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8124"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125"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8126"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8127"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28"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8129"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30"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8131"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8132"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33"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8134"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35"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8136"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8137"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38"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39"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8140"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41"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8142"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43"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8144"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45"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8146"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8147"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48"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8149"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150"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8151"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8152"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53"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54"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155"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8156"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8157"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58"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59"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60"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161"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28162"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28163"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28164"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28165"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28166"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28167"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28168"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28169"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28170"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71"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172"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173"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174"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28175"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28176"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177"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28178"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28179"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180"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181"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182"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183"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8184"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28185"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28186"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8187"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28188" name="Picture 546" descr="C:\Documents and Settings\524593\My Documents\My Pictures\dev01_002608.gif"/>
          <p:cNvPicPr>
            <a:picLocks noChangeAspect="1" noChangeArrowheads="1"/>
          </p:cNvPicPr>
          <p:nvPr/>
        </p:nvPicPr>
        <p:blipFill>
          <a:blip r:embed="rId6"/>
          <a:srcRect/>
          <a:stretch>
            <a:fillRect/>
          </a:stretch>
        </p:blipFill>
        <p:spPr bwMode="auto">
          <a:xfrm>
            <a:off x="4648200" y="6019800"/>
            <a:ext cx="685800" cy="6524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itle 1"/>
          <p:cNvSpPr>
            <a:spLocks noGrp="1"/>
          </p:cNvSpPr>
          <p:nvPr>
            <p:ph type="title" idx="4294967295"/>
          </p:nvPr>
        </p:nvSpPr>
        <p:spPr>
          <a:xfrm>
            <a:off x="1752600" y="1295400"/>
            <a:ext cx="7391400" cy="304800"/>
          </a:xfrm>
        </p:spPr>
        <p:txBody>
          <a:bodyPr/>
          <a:lstStyle/>
          <a:p>
            <a:pPr eaLnBrk="1" hangingPunct="1"/>
            <a:r>
              <a:rPr lang="en-US" sz="2800" b="1" dirty="0" smtClean="0">
                <a:latin typeface="Calibri" pitchFamily="34" charset="0"/>
              </a:rPr>
              <a:t>SAMATE Work to Date (cont.)</a:t>
            </a:r>
          </a:p>
        </p:txBody>
      </p:sp>
      <p:sp>
        <p:nvSpPr>
          <p:cNvPr id="30723" name="Content Placeholder 2"/>
          <p:cNvSpPr>
            <a:spLocks noGrp="1"/>
          </p:cNvSpPr>
          <p:nvPr>
            <p:ph idx="4294967295"/>
          </p:nvPr>
        </p:nvSpPr>
        <p:spPr/>
        <p:txBody>
          <a:bodyPr/>
          <a:lstStyle/>
          <a:p>
            <a:pPr eaLnBrk="1" hangingPunct="1"/>
            <a:r>
              <a:rPr lang="en-US" sz="2000" b="1" dirty="0" smtClean="0">
                <a:solidFill>
                  <a:srgbClr val="000000"/>
                </a:solidFill>
                <a:latin typeface="Calibri" pitchFamily="34" charset="0"/>
              </a:rPr>
              <a:t>SAMATE products (cont.)</a:t>
            </a:r>
          </a:p>
          <a:p>
            <a:pPr lvl="1" eaLnBrk="1" hangingPunct="1"/>
            <a:r>
              <a:rPr lang="en-US" sz="1800" dirty="0" smtClean="0">
                <a:solidFill>
                  <a:srgbClr val="000000"/>
                </a:solidFill>
                <a:latin typeface="Calibri" pitchFamily="34" charset="0"/>
              </a:rPr>
              <a:t>Automated Source Code Analyzer Test Case generation pilot started, using formal CWE definitions to auto-generate source code tests and provide extensive testing coverage</a:t>
            </a:r>
          </a:p>
          <a:p>
            <a:pPr lvl="2" eaLnBrk="1" hangingPunct="1"/>
            <a:r>
              <a:rPr lang="en-US" sz="1600" dirty="0" smtClean="0">
                <a:latin typeface="Calibri" pitchFamily="34" charset="0"/>
              </a:rPr>
              <a:t>Based on formal white-box definitions of software weaknesses</a:t>
            </a:r>
          </a:p>
          <a:p>
            <a:pPr lvl="2" eaLnBrk="1" hangingPunct="1"/>
            <a:r>
              <a:rPr lang="en-US" sz="1600" dirty="0" smtClean="0">
                <a:latin typeface="Calibri" pitchFamily="34" charset="0"/>
              </a:rPr>
              <a:t>Generated tests for 3 CWE’s </a:t>
            </a:r>
          </a:p>
          <a:p>
            <a:pPr lvl="2" eaLnBrk="1" hangingPunct="1"/>
            <a:r>
              <a:rPr lang="en-US" sz="1600" dirty="0" smtClean="0">
                <a:latin typeface="Calibri" pitchFamily="34" charset="0"/>
              </a:rPr>
              <a:t>26 CWE white-box definitions for “high priority” CWE’s  are complete</a:t>
            </a:r>
          </a:p>
          <a:p>
            <a:pPr lvl="2" eaLnBrk="1" hangingPunct="1"/>
            <a:r>
              <a:rPr lang="en-US" sz="1600" dirty="0" smtClean="0">
                <a:latin typeface="Calibri" pitchFamily="34" charset="0"/>
              </a:rPr>
              <a:t>Long term, automated test case generation will cover as many CWEs as possible</a:t>
            </a:r>
            <a:endParaRPr lang="en-US" sz="1800" dirty="0" smtClean="0">
              <a:solidFill>
                <a:srgbClr val="000000"/>
              </a:solidFill>
              <a:latin typeface="Calibri" pitchFamily="34" charset="0"/>
            </a:endParaRPr>
          </a:p>
          <a:p>
            <a:pPr lvl="1" eaLnBrk="1" hangingPunct="1"/>
            <a:r>
              <a:rPr lang="en-US" sz="1800" dirty="0" smtClean="0">
                <a:solidFill>
                  <a:srgbClr val="000000"/>
                </a:solidFill>
                <a:latin typeface="Calibri" pitchFamily="34" charset="0"/>
              </a:rPr>
              <a:t>The Static Analysis Tool Exposition (SATE) – “Real-world” source code used to represent the more complex problems facing today’s SwA tools </a:t>
            </a:r>
          </a:p>
          <a:p>
            <a:pPr lvl="2" eaLnBrk="1" hangingPunct="1"/>
            <a:r>
              <a:rPr lang="en-US" sz="1800" dirty="0" smtClean="0">
                <a:solidFill>
                  <a:srgbClr val="000000"/>
                </a:solidFill>
                <a:latin typeface="Calibri" pitchFamily="34" charset="0"/>
              </a:rPr>
              <a:t>9 tool developers participating</a:t>
            </a:r>
          </a:p>
          <a:p>
            <a:pPr lvl="2" eaLnBrk="1" hangingPunct="1"/>
            <a:r>
              <a:rPr lang="en-US" sz="1800" dirty="0" smtClean="0">
                <a:solidFill>
                  <a:srgbClr val="000000"/>
                </a:solidFill>
                <a:latin typeface="Calibri" pitchFamily="34" charset="0"/>
              </a:rPr>
              <a:t>Results reported by developers at Static Analysis Workshop (June 2008)</a:t>
            </a:r>
          </a:p>
          <a:p>
            <a:pPr lvl="2" eaLnBrk="1" hangingPunct="1"/>
            <a:r>
              <a:rPr lang="en-US" sz="1800" dirty="0" smtClean="0">
                <a:solidFill>
                  <a:srgbClr val="000000"/>
                </a:solidFill>
                <a:latin typeface="Calibri" pitchFamily="34" charset="0"/>
              </a:rPr>
              <a:t>Results made public in December 2008</a:t>
            </a:r>
          </a:p>
        </p:txBody>
      </p:sp>
      <p:pic>
        <p:nvPicPr>
          <p:cNvPr id="30724"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30725" name="Group 10"/>
          <p:cNvGrpSpPr>
            <a:grpSpLocks/>
          </p:cNvGrpSpPr>
          <p:nvPr/>
        </p:nvGrpSpPr>
        <p:grpSpPr bwMode="auto">
          <a:xfrm>
            <a:off x="5562600" y="6019800"/>
            <a:ext cx="609600" cy="609600"/>
            <a:chOff x="2207" y="1561"/>
            <a:chExt cx="1345" cy="1345"/>
          </a:xfrm>
        </p:grpSpPr>
        <p:sp>
          <p:nvSpPr>
            <p:cNvPr id="30726"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0727"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0728"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0729"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0730"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30731"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30732"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30733"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30734"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30735"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30736"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30737"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30738"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30739"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0740"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30741"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30742"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30743"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30744"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30745"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30746"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30747"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30748"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0749"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0750"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0751"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30752"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30753"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0754"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30755"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30756"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30757"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30758"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30759"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30760"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0761"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30762"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0763"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0764"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0765"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0766"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767"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0768"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0769"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30770"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30771"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30772"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0773"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0774"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30775"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30776"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30777"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778"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0779"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780"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30781"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782"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0783"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30784"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30785"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30786"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30787"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30788"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0789"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0790"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0791"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0792"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793"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794"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795"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796"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797"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798"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799"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00"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01"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02"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0803"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30804"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0805"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0806"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30807"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08"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09"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0810"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30811"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0812"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13"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14"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15"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16"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17"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18"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30819"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30820"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30821"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0822"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0823"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0824"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0825"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0826"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27"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28"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29"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30"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31"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32"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33"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34"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35"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36"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0837"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30838"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0839"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0840"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30841"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30842"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43"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0844"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30845"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0846"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47"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48"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49"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50"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51"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0852"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853"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30854"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855"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30856"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857"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0858"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30859"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0860"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861"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30862"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863"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0864"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30865"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0866"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30867"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0868"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869"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0870"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30871"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0872"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873"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0874"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0875"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30876"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0877"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878"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0879"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0880"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0881"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0882"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883"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0884"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0885"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0886"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0887"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888"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0889"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0890"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0891"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30892"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893"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30894"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895"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30896"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897"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0898"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899"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0900"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0901"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0902"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0903"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04"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0905"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906"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0907"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908"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0909"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30910"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11"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0912"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913"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30914"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15"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30916"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17"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0918"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919"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30920"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30921"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0922"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23"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0924"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0925"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0926"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0927"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28"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0929"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0930"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0931"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0932"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33"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0934"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935"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0936"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0937"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38"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0939"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0940"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0941"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0942"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43"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0944"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0945"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0946"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30947"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48"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30949"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950"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30951"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52"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0953"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54"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30955"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956"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0957"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30958"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959"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30960"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0961"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62"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30963"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964"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30965"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66"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30967"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68"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30969"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970"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30971"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72"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30973"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0974"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0975"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976"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0977"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30978"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0979"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30980"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0981"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982"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30983"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30984"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0985"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30986"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0987"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0988"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0989"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90"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0991"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92"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93"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0994"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0995"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0996"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97"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998"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999"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000"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1001"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02"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03"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004"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005"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1006"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07"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08"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009"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1010"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31011"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012"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31013"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014"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31015"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016"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017"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18"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19"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1020"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021"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1022"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23"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24"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025"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026"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1027"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31028"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029"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1030"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031"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31032"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033"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31034"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035"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1036"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037"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1038"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39"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040"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41"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42"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043"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1044"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1045"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46"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47"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1048"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049"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050"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51"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52"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053"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1054"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1055"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56"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57"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058"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059"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060"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61"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62"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1063"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064"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31065"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066"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1067"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068"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1069"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070"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071"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72"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073"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1074"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075"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1076"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077"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31078"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1079"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080"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31081"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082"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1083"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084"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31085"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086"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1087"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088"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1089"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090"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091"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1092"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093"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094"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1095"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096"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097"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31098"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31099"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100"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101"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102"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103"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31104"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31105"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1106"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31107"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108"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109"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1110"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31111"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1112"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113"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114"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115"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116"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117"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31118"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31119"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120"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121"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31122"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31123"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31124"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31125"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31126"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31127"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128"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129"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31130"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31131"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31132"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31133"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31134"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31135"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31136"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31137"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31138"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31139"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31140"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31141"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31142"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31143"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31144"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31145"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31146"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31147"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31148"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31149"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31150"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31151"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31152"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31153"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31154"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31155"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31156"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31157"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31158"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31159"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31160"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31161"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31162"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31163"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31164"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31165"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31166"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31167"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31168"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31169"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31170"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31171"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172"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173"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174"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175"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176"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1177"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178"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179"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180"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181"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182"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1183"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31184"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185"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186"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187"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1188"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1189"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190"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191"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192"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1193"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1194"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195"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196"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197"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1198"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199"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00"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201"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202"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1203"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204"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05"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206"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207"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1208"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209"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10"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11"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1212"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213"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214"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15"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216"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217"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1218"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1219"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20"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221"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222"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1223"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1224"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25"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26"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227"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1228"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1229"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30"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31"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232"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233"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31234"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31235"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31236"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31237"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31238"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31239"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31240"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31241"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31242"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43"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244"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245"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246"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31247"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31248"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249"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1250"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31251"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252"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253"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254"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255"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256"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31257"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31258"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1259"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31260"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itle 1"/>
          <p:cNvSpPr>
            <a:spLocks noGrp="1"/>
          </p:cNvSpPr>
          <p:nvPr>
            <p:ph type="title" idx="4294967295"/>
          </p:nvPr>
        </p:nvSpPr>
        <p:spPr>
          <a:xfrm>
            <a:off x="1752600" y="1295400"/>
            <a:ext cx="7391400" cy="304800"/>
          </a:xfrm>
        </p:spPr>
        <p:txBody>
          <a:bodyPr/>
          <a:lstStyle/>
          <a:p>
            <a:pPr eaLnBrk="1" hangingPunct="1"/>
            <a:r>
              <a:rPr lang="en-US" sz="2800" b="1" dirty="0" smtClean="0">
                <a:latin typeface="Calibri" pitchFamily="34" charset="0"/>
              </a:rPr>
              <a:t>SAMATE Work to Date (cont.)</a:t>
            </a:r>
          </a:p>
        </p:txBody>
      </p:sp>
      <p:sp>
        <p:nvSpPr>
          <p:cNvPr id="37891" name="Content Placeholder 2"/>
          <p:cNvSpPr>
            <a:spLocks noGrp="1"/>
          </p:cNvSpPr>
          <p:nvPr>
            <p:ph idx="4294967295"/>
          </p:nvPr>
        </p:nvSpPr>
        <p:spPr/>
        <p:txBody>
          <a:bodyPr/>
          <a:lstStyle/>
          <a:p>
            <a:pPr eaLnBrk="1" hangingPunct="1"/>
            <a:r>
              <a:rPr lang="en-US" sz="2000" b="1" dirty="0" smtClean="0">
                <a:solidFill>
                  <a:srgbClr val="000000"/>
                </a:solidFill>
                <a:latin typeface="Calibri" pitchFamily="34" charset="0"/>
              </a:rPr>
              <a:t>SAMATE products (cont.)</a:t>
            </a:r>
          </a:p>
          <a:p>
            <a:pPr lvl="1" eaLnBrk="1" hangingPunct="1"/>
            <a:endParaRPr lang="en-US" sz="1800" dirty="0" smtClean="0">
              <a:solidFill>
                <a:srgbClr val="000000"/>
              </a:solidFill>
              <a:latin typeface="Calibri" pitchFamily="34" charset="0"/>
            </a:endParaRPr>
          </a:p>
          <a:p>
            <a:pPr lvl="1" eaLnBrk="1" hangingPunct="1"/>
            <a:r>
              <a:rPr lang="en-US" sz="1800" dirty="0" smtClean="0">
                <a:solidFill>
                  <a:srgbClr val="000000"/>
                </a:solidFill>
                <a:latin typeface="Calibri" pitchFamily="34" charset="0"/>
              </a:rPr>
              <a:t>Workshops to determine the state of the art/practice in SwA tool technology</a:t>
            </a:r>
          </a:p>
          <a:p>
            <a:pPr lvl="2" eaLnBrk="1" hangingPunct="1"/>
            <a:r>
              <a:rPr lang="en-US" sz="1800" dirty="0" smtClean="0">
                <a:solidFill>
                  <a:srgbClr val="000000"/>
                </a:solidFill>
                <a:latin typeface="Calibri" pitchFamily="34" charset="0"/>
                <a:hlinkClick r:id="rId2" tooltip="SATE"/>
              </a:rPr>
              <a:t>Static Analysis Tools Exposition</a:t>
            </a:r>
            <a:r>
              <a:rPr lang="en-US" sz="1800" dirty="0" smtClean="0">
                <a:solidFill>
                  <a:srgbClr val="000000"/>
                </a:solidFill>
                <a:latin typeface="Calibri" pitchFamily="34" charset="0"/>
              </a:rPr>
              <a:t> at </a:t>
            </a:r>
            <a:r>
              <a:rPr lang="en-US" sz="1800" dirty="0" smtClean="0">
                <a:solidFill>
                  <a:srgbClr val="000000"/>
                </a:solidFill>
                <a:latin typeface="Calibri" pitchFamily="34" charset="0"/>
                <a:hlinkClick r:id="rId3" tooltip="SAW"/>
              </a:rPr>
              <a:t>Static Analysis Workshop</a:t>
            </a:r>
            <a:r>
              <a:rPr lang="en-US" sz="1800" dirty="0" smtClean="0">
                <a:solidFill>
                  <a:srgbClr val="000000"/>
                </a:solidFill>
                <a:latin typeface="Calibri" pitchFamily="34" charset="0"/>
              </a:rPr>
              <a:t>, June 2008 </a:t>
            </a:r>
          </a:p>
          <a:p>
            <a:pPr lvl="2" eaLnBrk="1" hangingPunct="1"/>
            <a:r>
              <a:rPr lang="en-US" sz="1800" dirty="0" smtClean="0">
                <a:solidFill>
                  <a:srgbClr val="000000"/>
                </a:solidFill>
                <a:latin typeface="Calibri" pitchFamily="34" charset="0"/>
                <a:hlinkClick r:id="rId4" tooltip="SASII"/>
              </a:rPr>
              <a:t>Static Analysis Summit II</a:t>
            </a:r>
            <a:r>
              <a:rPr lang="en-US" sz="1800" dirty="0" smtClean="0">
                <a:solidFill>
                  <a:srgbClr val="000000"/>
                </a:solidFill>
                <a:latin typeface="Calibri" pitchFamily="34" charset="0"/>
              </a:rPr>
              <a:t>, November 2007 </a:t>
            </a:r>
          </a:p>
          <a:p>
            <a:pPr lvl="2" eaLnBrk="1" hangingPunct="1"/>
            <a:endParaRPr lang="en-US" sz="1800" dirty="0" smtClean="0">
              <a:solidFill>
                <a:srgbClr val="000000"/>
              </a:solidFill>
              <a:latin typeface="Calibri" pitchFamily="34" charset="0"/>
            </a:endParaRPr>
          </a:p>
          <a:p>
            <a:pPr eaLnBrk="1" hangingPunct="1"/>
            <a:endParaRPr lang="en-US" sz="1800" dirty="0" smtClean="0">
              <a:solidFill>
                <a:srgbClr val="000000"/>
              </a:solidFill>
              <a:latin typeface="Calibri" pitchFamily="34" charset="0"/>
            </a:endParaRPr>
          </a:p>
          <a:p>
            <a:pPr eaLnBrk="1" hangingPunct="1"/>
            <a:endParaRPr lang="en-US" sz="2400" dirty="0" smtClean="0">
              <a:solidFill>
                <a:srgbClr val="000000"/>
              </a:solidFill>
              <a:latin typeface="Calibri" pitchFamily="34" charset="0"/>
            </a:endParaRPr>
          </a:p>
          <a:p>
            <a:pPr eaLnBrk="1" hangingPunct="1"/>
            <a:endParaRPr lang="en-US" sz="1800" dirty="0" smtClean="0">
              <a:solidFill>
                <a:srgbClr val="000000"/>
              </a:solidFill>
              <a:latin typeface="Calibri" pitchFamily="34" charset="0"/>
            </a:endParaRPr>
          </a:p>
          <a:p>
            <a:pPr eaLnBrk="1" hangingPunct="1"/>
            <a:endParaRPr lang="en-US" sz="2400" dirty="0" smtClean="0">
              <a:solidFill>
                <a:srgbClr val="000000"/>
              </a:solidFill>
              <a:latin typeface="Calibri" pitchFamily="34" charset="0"/>
            </a:endParaRPr>
          </a:p>
          <a:p>
            <a:pPr eaLnBrk="1" hangingPunct="1"/>
            <a:endParaRPr lang="en-US" dirty="0" smtClean="0"/>
          </a:p>
          <a:p>
            <a:pPr eaLnBrk="1" hangingPunct="1"/>
            <a:endParaRPr lang="en-US" sz="2000" b="1" dirty="0" smtClean="0">
              <a:solidFill>
                <a:srgbClr val="000000"/>
              </a:solidFill>
              <a:latin typeface="Calibri" pitchFamily="34" charset="0"/>
            </a:endParaRPr>
          </a:p>
        </p:txBody>
      </p:sp>
      <p:grpSp>
        <p:nvGrpSpPr>
          <p:cNvPr id="541" name="Group 540"/>
          <p:cNvGrpSpPr/>
          <p:nvPr/>
        </p:nvGrpSpPr>
        <p:grpSpPr>
          <a:xfrm>
            <a:off x="4648200" y="6019800"/>
            <a:ext cx="3987800" cy="652463"/>
            <a:chOff x="4648200" y="6019800"/>
            <a:chExt cx="3987800" cy="652463"/>
          </a:xfrm>
        </p:grpSpPr>
        <p:pic>
          <p:nvPicPr>
            <p:cNvPr id="37892" name="Picture 5" descr="DHS_GrayTypeLogo"/>
            <p:cNvPicPr>
              <a:picLocks noChangeAspect="1" noChangeArrowheads="1"/>
            </p:cNvPicPr>
            <p:nvPr/>
          </p:nvPicPr>
          <p:blipFill>
            <a:blip r:embed="rId5"/>
            <a:srcRect/>
            <a:stretch>
              <a:fillRect/>
            </a:stretch>
          </p:blipFill>
          <p:spPr bwMode="auto">
            <a:xfrm>
              <a:off x="6400800" y="6019800"/>
              <a:ext cx="2235200" cy="650875"/>
            </a:xfrm>
            <a:prstGeom prst="rect">
              <a:avLst/>
            </a:prstGeom>
            <a:noFill/>
            <a:ln w="9525">
              <a:noFill/>
              <a:miter lim="800000"/>
              <a:headEnd/>
              <a:tailEnd/>
            </a:ln>
          </p:spPr>
        </p:pic>
        <p:grpSp>
          <p:nvGrpSpPr>
            <p:cNvPr id="37893" name="Group 10"/>
            <p:cNvGrpSpPr>
              <a:grpSpLocks/>
            </p:cNvGrpSpPr>
            <p:nvPr/>
          </p:nvGrpSpPr>
          <p:grpSpPr bwMode="auto">
            <a:xfrm>
              <a:off x="5562600" y="6019800"/>
              <a:ext cx="609600" cy="609600"/>
              <a:chOff x="2207" y="1561"/>
              <a:chExt cx="1345" cy="1345"/>
            </a:xfrm>
          </p:grpSpPr>
          <p:sp>
            <p:nvSpPr>
              <p:cNvPr id="37894"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7895"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7896"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7897"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7898"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37899"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37900"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37901"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37902"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37903"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37904"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37905"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37906"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37907"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7908"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37909"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37910"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37911"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37912"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37913"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37914"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37915"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37916"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7917"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7918"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7919"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37920"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37921"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7922"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37923"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37924"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37925"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37926"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37927"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37928"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7929"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37930"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7931"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7932"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7933"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7934"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7935"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7936"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7937"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37938"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37939"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37940"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7941"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7942"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37943"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37944"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37945"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946"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7947"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7948"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37949"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950"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7951"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37952"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37953"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37954"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37955"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37956"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7957"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7958"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7959"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7960"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61"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62"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63"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64"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65"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66"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67"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68"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69"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70"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7971"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37972"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7973"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7974"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37975"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76"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77"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7978"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37979"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7980"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81"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82"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83"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84"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85"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86"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37987"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37988"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37989"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7990"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7991"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7992"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7993"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7994"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95"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96"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97"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98"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7999"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00"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01"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02"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03"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04"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8005"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38006"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8007"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8008"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38009"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38010"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11"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8012"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38013"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8014"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15"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16"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17"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18"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19"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020"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021"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38022"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23"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38024"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025"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8026"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38027"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8028"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29"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38030"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031"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8032"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033"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8034"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035"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8036"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037"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8038"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38039"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8040"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41"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042"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043"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38044"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045"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46"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047"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8048"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8049"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050"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51"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8052"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8053"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8054"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055"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56"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057"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058"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8059"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38060"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61"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38062"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063"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38064"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65"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066"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67"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8068"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8069"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8070"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8071"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72"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8073"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074"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8075"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076"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8077"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38078"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79"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8080"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081"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38082"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83"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38084"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85"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8086"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087"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38088"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089"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8090"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91"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092"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093"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8094"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095"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096"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097"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8098"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8099"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100"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01"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8102"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103"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8104"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105"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06"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107"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108"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8109"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8110"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11"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112"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8113"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8114"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38115"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16"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38117"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118"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38119"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20"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8121"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22"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38123"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124"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8125"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38126"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127"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38128"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8129"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30"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38131"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132"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38133"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34"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38135"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36"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38137"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138"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38139"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40"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38141"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142"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8143"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144"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8145"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146"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8147"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148"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8149"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150"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38151"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152"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8153"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154"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8155"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156"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8157"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58"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8159"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60"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61"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162"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8163"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8164"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65"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66"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167"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168"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8169"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70"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71"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172"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173"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8174"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75"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76"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177"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8178"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38179"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180"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38181"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182"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38183"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184"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185"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86"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87"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8188"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189"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8190"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91"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192"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193"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194"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8195"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38196"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197"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8198"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199"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38200"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201"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38202"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38203"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8204"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05"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8206"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07"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208"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09"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10"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211"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8212"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8213"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14"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15"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8216"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217"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218"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19"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20"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221"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8222"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8223"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24"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25"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226"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227"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228"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29"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30"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8231"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232"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38233"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234"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8235"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36"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8237"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238"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239"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40"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241"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8242"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243"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8244"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45"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38246"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8247"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248"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38249"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50"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8251"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252"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38253"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38254"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8255"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56"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8257"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38258"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59"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8260"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261"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62"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8263"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8264"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65"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38266"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38267"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68"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269"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70"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271"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38272"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38273"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8274"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38275"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76"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277"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8278"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38279"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8280"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281"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82"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283"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84"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285"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38286"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38287"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88"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289"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38290"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38291"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38292"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38293"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38294"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38295"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96"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297"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38298"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38299"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38300"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38301"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38302"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38303"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38304"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38305"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38306"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38307"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38308"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38309"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38310"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38311"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38312"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38313"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38314"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38315"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38316"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38317"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38318"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38319"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38320"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38321"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38322"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38323"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38324"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38325"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38326"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38327"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38328"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38329"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38330"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38331"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38332"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38333"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38334"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38335"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38336"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38337"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38338"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38339"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340"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341"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342"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43"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44"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8345"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346"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347"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48"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49"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350"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8351"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38352"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53"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54"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355"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8356"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8357"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58"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359"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360"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8361"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8362"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63"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364"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365"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8366"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367"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68"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8369"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370"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8371"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372"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73"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374"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375"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8376"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377"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78"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79"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8380"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381"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8382"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83"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8384"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385"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8386"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8387"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88"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8389"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390"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8391"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8392"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93"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94"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395"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8396"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8397"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98"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399"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8400"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8401"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38402"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38403"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38404"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38405"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38406"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38407"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38408"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38409"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38410"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411"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412"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8413"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414"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38415"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38416"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417"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8418"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38419"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420"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421"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422"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423"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424"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38425"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38426"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8427"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38428" name="Picture 546" descr="C:\Documents and Settings\524593\My Documents\My Pictures\dev01_002608.gif"/>
            <p:cNvPicPr>
              <a:picLocks noChangeAspect="1" noChangeArrowheads="1"/>
            </p:cNvPicPr>
            <p:nvPr/>
          </p:nvPicPr>
          <p:blipFill>
            <a:blip r:embed="rId6"/>
            <a:srcRect/>
            <a:stretch>
              <a:fillRect/>
            </a:stretch>
          </p:blipFill>
          <p:spPr bwMode="auto">
            <a:xfrm>
              <a:off x="4648200" y="6019800"/>
              <a:ext cx="685800" cy="652463"/>
            </a:xfrm>
            <a:prstGeom prst="rect">
              <a:avLst/>
            </a:prstGeom>
            <a:noFill/>
            <a:ln w="9525">
              <a:noFill/>
              <a:miter lim="800000"/>
              <a:headEnd/>
              <a:tailEnd/>
            </a:ln>
          </p:spPr>
        </p:pic>
      </p:gr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idx="4294967295"/>
          </p:nvPr>
        </p:nvSpPr>
        <p:spPr/>
        <p:txBody>
          <a:bodyPr/>
          <a:lstStyle/>
          <a:p>
            <a:pPr eaLnBrk="1" hangingPunct="1"/>
            <a:r>
              <a:rPr lang="en-US" b="1" dirty="0" smtClean="0">
                <a:latin typeface="Calibri" pitchFamily="34" charset="0"/>
              </a:rPr>
              <a:t>TT&amp;PE Standards Activity</a:t>
            </a:r>
          </a:p>
        </p:txBody>
      </p:sp>
      <p:sp>
        <p:nvSpPr>
          <p:cNvPr id="12291" name="Content Placeholder 2"/>
          <p:cNvSpPr>
            <a:spLocks noGrp="1"/>
          </p:cNvSpPr>
          <p:nvPr>
            <p:ph idx="4294967295"/>
          </p:nvPr>
        </p:nvSpPr>
        <p:spPr/>
        <p:txBody>
          <a:bodyPr/>
          <a:lstStyle/>
          <a:p>
            <a:pPr eaLnBrk="1" hangingPunct="1"/>
            <a:r>
              <a:rPr lang="en-US" sz="2000" dirty="0" smtClean="0">
                <a:solidFill>
                  <a:srgbClr val="000000"/>
                </a:solidFill>
                <a:latin typeface="Calibri" pitchFamily="34" charset="0"/>
              </a:rPr>
              <a:t>TT&amp;PE supports the vision of a software assurance “ecosystem” to provide an interoperability framework for automated tool technology in support of the assurance case  </a:t>
            </a:r>
          </a:p>
          <a:p>
            <a:pPr lvl="1" eaLnBrk="1" hangingPunct="1"/>
            <a:r>
              <a:rPr lang="en-US" sz="2000" dirty="0" smtClean="0">
                <a:solidFill>
                  <a:srgbClr val="000000"/>
                </a:solidFill>
                <a:latin typeface="Calibri" pitchFamily="34" charset="0"/>
              </a:rPr>
              <a:t>TT&amp;PE is involved in the development of  OMG Standards (moving toward ISO acceptance) that facilitate:</a:t>
            </a:r>
          </a:p>
          <a:p>
            <a:pPr lvl="2" eaLnBrk="1" hangingPunct="1"/>
            <a:r>
              <a:rPr lang="en-US" sz="1800" b="1" dirty="0" smtClean="0">
                <a:solidFill>
                  <a:srgbClr val="000000"/>
                </a:solidFill>
                <a:latin typeface="Calibri" pitchFamily="34" charset="0"/>
              </a:rPr>
              <a:t>SwA Tool Interoperability through technical-level formalization</a:t>
            </a:r>
            <a:r>
              <a:rPr lang="en-US" sz="2000" b="1" dirty="0" smtClean="0">
                <a:solidFill>
                  <a:srgbClr val="000000"/>
                </a:solidFill>
                <a:latin typeface="Calibri" pitchFamily="34" charset="0"/>
              </a:rPr>
              <a:t> </a:t>
            </a:r>
          </a:p>
          <a:p>
            <a:pPr lvl="3" eaLnBrk="1" hangingPunct="1"/>
            <a:r>
              <a:rPr lang="en-US" sz="1600" dirty="0" smtClean="0">
                <a:solidFill>
                  <a:srgbClr val="000000"/>
                </a:solidFill>
                <a:latin typeface="Calibri" pitchFamily="34" charset="0"/>
              </a:rPr>
              <a:t>The OMG Knowledge Discovery Metamodel (KDM) specification defines a meta-model for representing information related to existing software assets and their operational environments</a:t>
            </a:r>
          </a:p>
          <a:p>
            <a:pPr lvl="3" eaLnBrk="1" hangingPunct="1"/>
            <a:r>
              <a:rPr lang="en-US" sz="1600" dirty="0" smtClean="0">
                <a:solidFill>
                  <a:srgbClr val="000000"/>
                </a:solidFill>
                <a:latin typeface="Calibri" pitchFamily="34" charset="0"/>
              </a:rPr>
              <a:t>This facilitates technical-level formalization of “white-box” definitions of CWEs that can be used to verify the presence or absence of those CWEs in an application</a:t>
            </a:r>
          </a:p>
          <a:p>
            <a:pPr lvl="3" eaLnBrk="1" hangingPunct="1"/>
            <a:r>
              <a:rPr lang="en-US" sz="1600" dirty="0" smtClean="0">
                <a:solidFill>
                  <a:srgbClr val="000000"/>
                </a:solidFill>
                <a:latin typeface="Calibri" pitchFamily="34" charset="0"/>
              </a:rPr>
              <a:t>KDM 1.0 is an OMG formal publication of the first release of the specification and is on ISO “fast track” </a:t>
            </a:r>
            <a:endParaRPr lang="en-US" dirty="0" smtClean="0"/>
          </a:p>
        </p:txBody>
      </p:sp>
      <p:pic>
        <p:nvPicPr>
          <p:cNvPr id="12292"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12293" name="Group 10"/>
          <p:cNvGrpSpPr>
            <a:grpSpLocks/>
          </p:cNvGrpSpPr>
          <p:nvPr/>
        </p:nvGrpSpPr>
        <p:grpSpPr bwMode="auto">
          <a:xfrm>
            <a:off x="5562600" y="6019800"/>
            <a:ext cx="609600" cy="609600"/>
            <a:chOff x="2207" y="1561"/>
            <a:chExt cx="1345" cy="1345"/>
          </a:xfrm>
        </p:grpSpPr>
        <p:sp>
          <p:nvSpPr>
            <p:cNvPr id="12295"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2296"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2297"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2298"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2299"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12300"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12301"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12302"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2303"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2304"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2305"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12306"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12307"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12308"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2309"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12310"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12311"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12312"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12313"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12314"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12315"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12316"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12317"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2318"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12319"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2320"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12321"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12322"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2323"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12324"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12325"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12326"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12327"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12328"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12329"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12330"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12331"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2332"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12333"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2334"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2335"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336"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337"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338"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12339"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12340"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12341"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2342"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2343"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12344"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12345"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12346"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347"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2348"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349"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12350"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351"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2352"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12353"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12354"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12355"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12356"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12357"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358"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359"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2360"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2361"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62"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63"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64"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65"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66"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67"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68"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69"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70"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71"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2372"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12373"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2374"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375"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12376"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77"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78"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2379"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12380"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381"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82"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83"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84"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85"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86"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87"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12388"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12389"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12390"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391"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2392"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393"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2394"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2395"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96"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97"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98"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399"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00"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01"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02"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03"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04"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05"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2406"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12407"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408"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409"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2410"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2411"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12"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2413"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2414"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415"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16"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17"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18"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19"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20"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421"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422"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12423"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24"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12425"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426"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2427"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12428"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2429"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30"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12431"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432"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2433"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434"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2435"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436"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2437"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438"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2439"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12440"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2441"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42"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443"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444"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12445"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446"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47"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448"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2449"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2450"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451"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52"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2453"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2454"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2455"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456"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57"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458"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459"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2460"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12461"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62"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2463"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464"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12465"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66"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467"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68"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2469"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2470"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2471"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2472"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73"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2474"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475"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2476"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477"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2478"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12479"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80"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2481"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482"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12483"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84"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12485"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86"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2487"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488"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2489"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490"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2491"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92"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493"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494"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2495"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496"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497"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498"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2499"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2500"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501"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02"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2503"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504"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2505"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506"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07"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508"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509"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2510"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2511"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12"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513"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2514"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2515"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12516"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17"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12518"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519"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12520"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21"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2522"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23"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12524"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525"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2526"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12527"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528"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12529"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12530"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31"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12532"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533"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12534"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35"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12536"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37"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12538"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539"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12540"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41"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12542"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543"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2544"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545"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2546"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547"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2548"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549"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2550"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551"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2552"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553"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2554"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555"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2556"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557"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2558"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59"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2560"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61"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62"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563"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2564"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2565"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66"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67"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568"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569"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2570"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71"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72"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573"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574"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2575"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76"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77"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578"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2579"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12580"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581"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12582"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583"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12584"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585"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586"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87"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88"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2589"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590"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2591"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92"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593"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594"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595"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12596"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12597"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598"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12599"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00"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12601"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602"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12603"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12604"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2605"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06"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12607"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08"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609"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10"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11"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612"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2613"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2614"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15"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16"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2617"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618"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619"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20"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21"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622"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2623"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2624"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25"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26"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627"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628"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629"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30"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31"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2632"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633"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12634"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635"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12636"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37"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12638"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639"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640"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41"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642"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2643"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644"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12645"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46"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12647"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12648"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649"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12650"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51"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12652"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653"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12654"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12655"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12656"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57"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12658"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12659"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60"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12661"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662"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63"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12664"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12665"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66"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12667"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12668"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69"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670"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71"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672"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12673"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12674"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2675"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12676"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77"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678"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2679"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12680"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12681"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682"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83"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684"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85"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686"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12687"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12688"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89"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690"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12691"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12692"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12693"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12694"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12695"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12696"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697"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698"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12699"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12700"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12701"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12702"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12703"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12704"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12705"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12706"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12707"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12708"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12709"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12710"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12711"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12712"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12713"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12714"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12715"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12716"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12717"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12718"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12719"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12720"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12721"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12722"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12723"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12724"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12725"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12726"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12727"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12728"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12729"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12730"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12731"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12732"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12733"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12734"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12735"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12736"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12737"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12738"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12739"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12740"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2741"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742"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743"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44"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45"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2746"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747"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748"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49"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50"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751"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2752"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12753"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54"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55"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756"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2757"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2758"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59"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760"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761"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2762"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2763"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64"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765"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766"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2767"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768"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69"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2770"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771"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2772"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773"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74"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775"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776"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2777"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778"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79"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80"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2781"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782"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2783"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84"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2785"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786"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2787"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2788"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89"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2790"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791"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2792"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2793"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94"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95"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796"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2797"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2798"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799"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800"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2801"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2802"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12803"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12804"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12805"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12806"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12807"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12808"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12809"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12810"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12811"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812"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813"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2814"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815"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12816"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12817"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818"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2819"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2820"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821"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822"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823"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824"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825"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2826"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12827"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2828"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12294"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idx="4294967295"/>
          </p:nvPr>
        </p:nvSpPr>
        <p:spPr/>
        <p:txBody>
          <a:bodyPr/>
          <a:lstStyle/>
          <a:p>
            <a:pPr eaLnBrk="1" hangingPunct="1"/>
            <a:r>
              <a:rPr lang="en-US" b="1" dirty="0" smtClean="0">
                <a:latin typeface="Calibri" pitchFamily="34" charset="0"/>
              </a:rPr>
              <a:t>TT&amp;PE Standards Activity (cont.)</a:t>
            </a:r>
          </a:p>
        </p:txBody>
      </p:sp>
      <p:sp>
        <p:nvSpPr>
          <p:cNvPr id="31747" name="Content Placeholder 2"/>
          <p:cNvSpPr>
            <a:spLocks noGrp="1"/>
          </p:cNvSpPr>
          <p:nvPr>
            <p:ph idx="4294967295"/>
          </p:nvPr>
        </p:nvSpPr>
        <p:spPr/>
        <p:txBody>
          <a:bodyPr/>
          <a:lstStyle/>
          <a:p>
            <a:pPr eaLnBrk="1" hangingPunct="1"/>
            <a:r>
              <a:rPr lang="en-US" sz="2000" dirty="0" smtClean="0">
                <a:solidFill>
                  <a:srgbClr val="000000"/>
                </a:solidFill>
                <a:latin typeface="Calibri" pitchFamily="34" charset="0"/>
              </a:rPr>
              <a:t>The SwA “ecosystem”, supported by TT&amp;PE working group is based upon a set of OMG Standards (moving toward ISO acceptance) that facilitate:</a:t>
            </a:r>
          </a:p>
          <a:p>
            <a:pPr lvl="2" eaLnBrk="1" hangingPunct="1"/>
            <a:r>
              <a:rPr lang="en-US" sz="2000" b="1" dirty="0" smtClean="0">
                <a:solidFill>
                  <a:srgbClr val="000000"/>
                </a:solidFill>
                <a:latin typeface="Calibri" pitchFamily="34" charset="0"/>
              </a:rPr>
              <a:t>Contractual formalization of CWEs</a:t>
            </a:r>
          </a:p>
          <a:p>
            <a:pPr lvl="3" eaLnBrk="1" hangingPunct="1"/>
            <a:r>
              <a:rPr lang="en-US" sz="1800" dirty="0" smtClean="0">
                <a:solidFill>
                  <a:srgbClr val="000000"/>
                </a:solidFill>
                <a:latin typeface="Calibri" pitchFamily="34" charset="0"/>
              </a:rPr>
              <a:t>The OMG Semantics of Business Vocabulary and Business Rules (SBVR) specification facilitates “contractual level” formalization of CWEs,  providing a human-readable representation of white-box CWE and defines the vocabulary and rules for documenting the semantics of vocabularies, facts, and rules of weaknesses</a:t>
            </a:r>
          </a:p>
          <a:p>
            <a:pPr lvl="2" eaLnBrk="1" hangingPunct="1"/>
            <a:r>
              <a:rPr lang="en-US" sz="2000" b="1" dirty="0" smtClean="0">
                <a:solidFill>
                  <a:srgbClr val="000000"/>
                </a:solidFill>
                <a:latin typeface="Calibri" pitchFamily="34" charset="0"/>
              </a:rPr>
              <a:t>An assurance case metamodel, integrating SwA tool output as evidence </a:t>
            </a:r>
          </a:p>
          <a:p>
            <a:pPr lvl="3" eaLnBrk="1" hangingPunct="1"/>
            <a:r>
              <a:rPr lang="en-US" sz="1800" dirty="0" smtClean="0">
                <a:solidFill>
                  <a:srgbClr val="000000"/>
                </a:solidFill>
                <a:latin typeface="Calibri" pitchFamily="34" charset="0"/>
              </a:rPr>
              <a:t>OMG Software Assurance Evidence Metamodel (SAEM) specification  RFP was solicited, responses to RFP received, and proposals have been consolidated</a:t>
            </a:r>
          </a:p>
          <a:p>
            <a:pPr lvl="2" eaLnBrk="1" hangingPunct="1"/>
            <a:endParaRPr lang="en-US" sz="2000" dirty="0" smtClean="0">
              <a:solidFill>
                <a:srgbClr val="000000"/>
              </a:solidFill>
              <a:latin typeface="Calibri" pitchFamily="34" charset="0"/>
            </a:endParaRPr>
          </a:p>
          <a:p>
            <a:pPr eaLnBrk="1" hangingPunct="1"/>
            <a:endParaRPr lang="en-US" dirty="0" smtClean="0"/>
          </a:p>
        </p:txBody>
      </p:sp>
      <p:pic>
        <p:nvPicPr>
          <p:cNvPr id="31748"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31749" name="Group 10"/>
          <p:cNvGrpSpPr>
            <a:grpSpLocks/>
          </p:cNvGrpSpPr>
          <p:nvPr/>
        </p:nvGrpSpPr>
        <p:grpSpPr bwMode="auto">
          <a:xfrm>
            <a:off x="5562600" y="6019800"/>
            <a:ext cx="609600" cy="609600"/>
            <a:chOff x="2207" y="1561"/>
            <a:chExt cx="1345" cy="1345"/>
          </a:xfrm>
        </p:grpSpPr>
        <p:sp>
          <p:nvSpPr>
            <p:cNvPr id="31750"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1751"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1752"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1753"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31754"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31755"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31756"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31757"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31758"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31759"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31760"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31761"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31762"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31763"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1764"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31765"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31766"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31767"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31768"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31769"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31770"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31771"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31772"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1773"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1774"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1775"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31776"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31777"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1778"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31779"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31780"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31781"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31782"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31783"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31784"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1785"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31786"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1787"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1788"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1789"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1790"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791"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792"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793"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31794"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31795"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31796"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1797"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1798"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31799"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31800"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31801"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802"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1803"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804"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31805"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806"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1807"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31808"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31809"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31810"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31811"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31812"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1813"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1814"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1815"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1816"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17"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18"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19"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20"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21"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22"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23"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24"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25"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26"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1827"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31828"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1829"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1830"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31831"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32"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33"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1834"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31835"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1836"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37"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38"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39"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40"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41"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42"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31843"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31844"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31845"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1846"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1847"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1848"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1849"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1850"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51"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52"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53"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54"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55"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56"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57"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58"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59"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60"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1861"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31862"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1863"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1864"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31865"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31866"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67"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1868"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31869"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31870"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71"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72"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73"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74"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75"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1876"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877"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31878"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879"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31880"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881"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1882"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31883"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1884"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885"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31886"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887"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1888"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889"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1890"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891"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1892"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893"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1894"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31895"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1896"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897"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898"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899"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31900"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901"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02"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903"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1904"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1905"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906"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07"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908"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1909"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1910"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911"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12"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913"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914"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1915"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31916"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17"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31918"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19"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31920"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21"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922"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23"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924"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1925"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1926"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1927"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28"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929"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930"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1931"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32"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1933"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31934"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35"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1936"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37"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31938"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39"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31940"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41"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1942"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43"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31944"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945"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1946"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47"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948"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949"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1950"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951"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52"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953"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1954"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1955"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956"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57"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958"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959"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1960"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1961"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62"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963"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1964"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1965"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1966"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67"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968"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1969"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1970"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31971"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72"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31973"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74"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31975"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76"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1977"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78"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31979"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1980"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1981"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31982"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83"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31984"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1985"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86"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31987"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88"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31989"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90"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31991"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92"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31993"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94"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31995"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31996"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31997"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998"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1999"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000"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2001"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32002"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2003"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32004"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2005"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006"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32007"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32008"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2009"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32010"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32011"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012"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2013"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14"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2015"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16"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17"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018"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2019"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2020"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21"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22"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023"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024"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2025"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26"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27"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028"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029"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2030"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31"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32"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033"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2034"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32035"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2036"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32037"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038"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32039"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2040"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041"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42"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43"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2044"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045"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2046"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47"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48"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049"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050"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2051"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32052"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2053"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2054"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055"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32056"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2057"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32058"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32059"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2060"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061"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2062"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63"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064"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65"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66"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067"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2068"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2069"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70"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71"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2072"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073"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074"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75"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76"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077"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2078"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2079"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80"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81"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082"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083"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084"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85"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86"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2087"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088"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32089"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32090"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2091"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092"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2093"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32094"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095"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96"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097"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2098"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099"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2100"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01"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32102"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2103"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2104"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32105"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06"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2107"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2108"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32109"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32110"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2111"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12"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2113"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32114"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15"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2116"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2117"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18"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2119"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2120"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21"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32122"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32123"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24"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125"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26"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127"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32128"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32129"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2130"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32131"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32"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133"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2134"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32135"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2136"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137"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38"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139"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40"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141"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32142"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32143"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44"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145"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32146"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32147"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32148"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32149"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32150"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32151"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52"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153"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32154"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32155"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32156"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32157"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32158"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32159"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32160"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32161"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32162"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32163"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32164"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32165"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32166"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32167"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32168"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32169"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32170"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32171"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32172"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32173"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32174"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32175"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32176"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32177"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32178"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32179"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32180"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32181"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32182"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32183"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32184"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32185"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32186"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32187"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32188"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32189"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32190"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32191"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32192"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32193"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32194"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32195"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32196"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197"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198"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199"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00"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2201"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202"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203"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04"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05"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206"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2207"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32208"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09"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10"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211"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2212"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2213"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14"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2215"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216"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2217"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2218"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19"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2220"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221"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2222"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223"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24"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2225"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226"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2227"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228"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29"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2230"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231"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2232"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233"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34"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35"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2236"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237"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238"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39"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32240"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241"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32242"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2243"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44"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32245"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246"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32247"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2248"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49"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50"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251"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2252"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2253"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54"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55"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256"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2257"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32258"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32259"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32260"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32261"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32262"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32263"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32264"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32265"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32266"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67"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268"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269"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270"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32271"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32272"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273"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32274"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32275"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276"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277"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278"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279"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2280"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32281"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32282"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32283"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32284"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pPr eaLnBrk="1" hangingPunct="1"/>
            <a:r>
              <a:rPr lang="en-US" b="1" dirty="0" smtClean="0">
                <a:latin typeface="Calibri" pitchFamily="34" charset="0"/>
              </a:rPr>
              <a:t>TT&amp;PE Working Group Goal</a:t>
            </a:r>
          </a:p>
        </p:txBody>
      </p:sp>
      <p:sp>
        <p:nvSpPr>
          <p:cNvPr id="5123" name="Content Placeholder 2"/>
          <p:cNvSpPr>
            <a:spLocks noGrp="1"/>
          </p:cNvSpPr>
          <p:nvPr>
            <p:ph idx="1"/>
          </p:nvPr>
        </p:nvSpPr>
        <p:spPr/>
        <p:txBody>
          <a:bodyPr/>
          <a:lstStyle/>
          <a:p>
            <a:pPr eaLnBrk="1" hangingPunct="1"/>
            <a:r>
              <a:rPr lang="en-US" sz="1800" dirty="0" smtClean="0">
                <a:solidFill>
                  <a:srgbClr val="000000"/>
                </a:solidFill>
                <a:latin typeface="Calibri" pitchFamily="34" charset="0"/>
              </a:rPr>
              <a:t>To assist in bringing software assurance (SwA) tools and technologies into the government's effort to improve the speed and accuracy of software assurance evaluation and certification of COTS, GOTS and open source software.</a:t>
            </a:r>
          </a:p>
          <a:p>
            <a:pPr eaLnBrk="1" hangingPunct="1"/>
            <a:r>
              <a:rPr lang="en-US" sz="1800" dirty="0" smtClean="0">
                <a:solidFill>
                  <a:srgbClr val="000000"/>
                </a:solidFill>
                <a:latin typeface="Calibri" pitchFamily="34" charset="0"/>
              </a:rPr>
              <a:t>Current state of SwA technology and tools is “stovepipe” in nature, making a tool-based argument for software assurance difficult:</a:t>
            </a:r>
          </a:p>
          <a:p>
            <a:pPr eaLnBrk="1" hangingPunct="1"/>
            <a:endParaRPr lang="en-US" sz="1800" dirty="0" smtClean="0">
              <a:solidFill>
                <a:srgbClr val="000000"/>
              </a:solidFill>
              <a:latin typeface="Calibri" pitchFamily="34" charset="0"/>
            </a:endParaRPr>
          </a:p>
          <a:p>
            <a:pPr lvl="1" eaLnBrk="1" hangingPunct="1"/>
            <a:r>
              <a:rPr lang="en-US" sz="1600" dirty="0" smtClean="0">
                <a:solidFill>
                  <a:srgbClr val="000000"/>
                </a:solidFill>
                <a:latin typeface="Calibri" pitchFamily="34" charset="0"/>
              </a:rPr>
              <a:t>Tools use different terminology and definitions for software weaknesses</a:t>
            </a:r>
          </a:p>
          <a:p>
            <a:pPr lvl="1" eaLnBrk="1" hangingPunct="1"/>
            <a:r>
              <a:rPr lang="en-US" sz="1600" dirty="0" smtClean="0">
                <a:solidFill>
                  <a:srgbClr val="000000"/>
                </a:solidFill>
                <a:latin typeface="Calibri" pitchFamily="34" charset="0"/>
              </a:rPr>
              <a:t>Software assurance tools vary in their capabilities , tool users need a way to measure and compare them</a:t>
            </a:r>
          </a:p>
          <a:p>
            <a:pPr lvl="1" eaLnBrk="1" hangingPunct="1"/>
            <a:r>
              <a:rPr lang="en-US" sz="1600" dirty="0" smtClean="0">
                <a:solidFill>
                  <a:srgbClr val="000000"/>
                </a:solidFill>
                <a:latin typeface="Calibri" pitchFamily="34" charset="0"/>
              </a:rPr>
              <a:t>Standards are needed to bring software assurance tools and technology into one “eco-system” to create a full solution that supports the assurance case</a:t>
            </a:r>
          </a:p>
          <a:p>
            <a:pPr lvl="1" eaLnBrk="1" hangingPunct="1"/>
            <a:r>
              <a:rPr lang="en-US" sz="1600" dirty="0" smtClean="0">
                <a:solidFill>
                  <a:srgbClr val="000000"/>
                </a:solidFill>
                <a:latin typeface="Calibri" pitchFamily="34" charset="0"/>
              </a:rPr>
              <a:t>An “attacker’s view” of an application’s security is just as important as a “defender’s view”, and a formalized catalog of attack patterns can aide risk analysis and software assurance evaluations</a:t>
            </a:r>
          </a:p>
          <a:p>
            <a:pPr lvl="1" eaLnBrk="1" hangingPunct="1"/>
            <a:endParaRPr lang="en-US" sz="1600" dirty="0" smtClean="0">
              <a:solidFill>
                <a:srgbClr val="000000"/>
              </a:solidFill>
              <a:latin typeface="Calibri" pitchFamily="34" charset="0"/>
            </a:endParaRPr>
          </a:p>
        </p:txBody>
      </p:sp>
      <p:pic>
        <p:nvPicPr>
          <p:cNvPr id="5124"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5125" name="Group 10"/>
          <p:cNvGrpSpPr>
            <a:grpSpLocks/>
          </p:cNvGrpSpPr>
          <p:nvPr/>
        </p:nvGrpSpPr>
        <p:grpSpPr bwMode="auto">
          <a:xfrm>
            <a:off x="5562600" y="6019800"/>
            <a:ext cx="609600" cy="609600"/>
            <a:chOff x="2207" y="1561"/>
            <a:chExt cx="1345" cy="1345"/>
          </a:xfrm>
        </p:grpSpPr>
        <p:sp>
          <p:nvSpPr>
            <p:cNvPr id="5127"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5128"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5129"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5130"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5131"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5132"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5133"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5134"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5135"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5136"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5137"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5138"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5139"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5140"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141"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5142"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5143"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5144"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5145"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5146"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5147"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5148"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5149"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5150"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5151"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152"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5153"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5154"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155"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5156"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5157"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5158"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5159"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5160"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5161"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5162"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5163"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5164"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5165"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166"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167"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168"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169"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170"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5171"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5172"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5173"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174"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175"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5176"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5177"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5178"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5179"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180"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181"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5182"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183"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184"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5185"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5186"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5187"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5188"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5189"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5190"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5191"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5192"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5193"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194"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195"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196"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197"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198"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199"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00"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01"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02"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03"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5204"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5205"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5206"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5207"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5208"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5209"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5210"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5211"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5212"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5213"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14"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15"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16"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17"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18"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19"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5220"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5221"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5222"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5223"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5224"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5225"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5226"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5227"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28"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29"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30"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31"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32"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33"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34"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35"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36"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37"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5238"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5239"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5240"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5241"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5242"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5243"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5244"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5245"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5246"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5247"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48"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49"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50"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51"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52"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53"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5254"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5255"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56"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5257"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5258"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5259"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5260"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261"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62"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5263"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5264"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5265"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5266"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267"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5268"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5269"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5270"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5271"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5272"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273"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74"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275"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276"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5277"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278"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79"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280"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5281"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282"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283"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84"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5285"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286"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287"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288"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89"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290"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291"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292"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5293"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94"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5295"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5296"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5297"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98"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299"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00"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5301"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302"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303"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304"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05"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5306"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307"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308"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309"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310"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5311"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12"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5313"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5314"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5315"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16"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5317"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18"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5319"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5320"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5321"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5322"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323"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24"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325"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326"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327"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328"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29"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330"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5331"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332"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333"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34"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5335"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336"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337"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338"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39"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340"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341"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342"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343"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44"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345"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5346"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347"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5348"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49"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5350"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351"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5352"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53"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354"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55"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5356"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357"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358"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5359"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360"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5361"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5362"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63"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5364"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365"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5366"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67"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5368"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69"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5370"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371"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5372"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73"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5374"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5375"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5376"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377"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5378"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5379"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380"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5381"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5382"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5383"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5384"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5385"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386"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5387"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5388"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389"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5390"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91"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392"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93"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94"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395"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5396"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397"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98"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5399"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400"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401"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402"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03"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04"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405"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406"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407"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08"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09"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410"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5411"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5412"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5413"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5414"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5415"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5416"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5417"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418"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19"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20"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5421"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422"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423"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24"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25"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426"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427"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5428"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5429"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5430"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5431"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5432"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5433"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5434"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5435"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5436"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5437"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5438"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5439"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40"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441"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42"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43"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444"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5445"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446"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47"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48"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449"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450"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451"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52"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53"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454"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455"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456"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57"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58"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459"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460"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461"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62"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63"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464"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465"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5466"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5467"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5468"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5469"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5470"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5471"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472"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73"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5474"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475"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476"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5477"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5478"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5479"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5480"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5481"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5482"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5483"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5484"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5485"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5486"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5487"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5488"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5489"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5490"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5491"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492"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5493"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5494"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495"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5496"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5497"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498"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5499"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5500"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5501"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502"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5503"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504"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5505"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5506"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5507"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5508"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5509"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510"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5511"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5512"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5513"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514"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5515"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516"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5517"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518"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5519"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5520"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5521"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522"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5523"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5524"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5525"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5526"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5527"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5528"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5529"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530"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5531"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5532"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5533"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5534"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5535"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5536"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5537"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5538"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5539"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5540"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5541"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5542"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5543"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5544"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5545"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5546"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5547"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5548"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5549"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5550"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5551"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5552"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5553"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5554"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5555"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5556"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5557"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5558"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5559"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5560"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5561"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5562"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5563"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5564"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5565"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5566"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5567"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5568"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5569"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5570"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5571"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5572"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5573"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574"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575"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576"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577"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5578"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579"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580"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581"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582"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583"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5584"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5585"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586"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5587"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588"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589"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590"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591"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592"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593"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594"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595"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596"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597"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598"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599"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600"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01"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5602"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603"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604"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605"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06"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607"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608"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609"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610"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11"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12"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5613"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614"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5615"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16"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5617"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618"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619"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620"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21"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622"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623"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624"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625"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26"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27"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628"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629"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630"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31"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32"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633"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634"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5635"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5636"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5637"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5638"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5639"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5640"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5641"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5642"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5643"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44"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645"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5646"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647"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5648"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5649"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650"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5651"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5652"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653"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654"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655"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656"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657"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5658"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5659"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5660"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5126"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p:txBody>
          <a:bodyPr/>
          <a:lstStyle/>
          <a:p>
            <a:r>
              <a:rPr lang="en-US" b="1" dirty="0" smtClean="0">
                <a:latin typeface="Calibri" pitchFamily="34" charset="0"/>
              </a:rPr>
              <a:t>TT&amp;PE Standards Activity (cont.)</a:t>
            </a:r>
          </a:p>
        </p:txBody>
      </p:sp>
      <p:sp>
        <p:nvSpPr>
          <p:cNvPr id="32771" name="Rectangle 3"/>
          <p:cNvSpPr>
            <a:spLocks noGrp="1" noChangeArrowheads="1"/>
          </p:cNvSpPr>
          <p:nvPr>
            <p:ph type="body" idx="1"/>
          </p:nvPr>
        </p:nvSpPr>
        <p:spPr/>
        <p:txBody>
          <a:bodyPr/>
          <a:lstStyle/>
          <a:p>
            <a:r>
              <a:rPr lang="en-US" dirty="0" smtClean="0"/>
              <a:t>OMG Specifications are being implemented, evaluated and aligned with other standards through (respectively):</a:t>
            </a:r>
          </a:p>
          <a:p>
            <a:pPr lvl="1"/>
            <a:r>
              <a:rPr lang="en-US" dirty="0" smtClean="0"/>
              <a:t>CWE formalization (sponsored by DHS and DoD)</a:t>
            </a:r>
          </a:p>
          <a:p>
            <a:pPr lvl="1"/>
            <a:r>
              <a:rPr lang="en-US" dirty="0" smtClean="0"/>
              <a:t>Tool test case generation (through SAMATE) and KDM-enabled tool interoperability demonstrations</a:t>
            </a:r>
          </a:p>
          <a:p>
            <a:pPr lvl="1"/>
            <a:r>
              <a:rPr lang="en-US" dirty="0" smtClean="0"/>
              <a:t>Alignment with ISO/IEC 15026 “Systems and Software Assurance”</a:t>
            </a:r>
          </a:p>
          <a:p>
            <a:pPr lvl="1"/>
            <a:endParaRPr lang="en-US" dirty="0" smtClean="0"/>
          </a:p>
          <a:p>
            <a:pPr lvl="1"/>
            <a:endParaRPr lang="en-US" dirty="0" smtClean="0"/>
          </a:p>
        </p:txBody>
      </p:sp>
      <p:grpSp>
        <p:nvGrpSpPr>
          <p:cNvPr id="4" name="Group 3"/>
          <p:cNvGrpSpPr/>
          <p:nvPr/>
        </p:nvGrpSpPr>
        <p:grpSpPr>
          <a:xfrm>
            <a:off x="4648200" y="6019800"/>
            <a:ext cx="3987800" cy="652463"/>
            <a:chOff x="4648200" y="6019800"/>
            <a:chExt cx="3987800" cy="652463"/>
          </a:xfrm>
        </p:grpSpPr>
        <p:pic>
          <p:nvPicPr>
            <p:cNvPr id="5"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6" name="Group 10"/>
            <p:cNvGrpSpPr>
              <a:grpSpLocks/>
            </p:cNvGrpSpPr>
            <p:nvPr/>
          </p:nvGrpSpPr>
          <p:grpSpPr bwMode="auto">
            <a:xfrm>
              <a:off x="5562600" y="6019798"/>
              <a:ext cx="609600" cy="609599"/>
              <a:chOff x="2207" y="1561"/>
              <a:chExt cx="1345" cy="1345"/>
            </a:xfrm>
          </p:grpSpPr>
          <p:sp>
            <p:nvSpPr>
              <p:cNvPr id="8"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9"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0"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1"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2"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13"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14"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15"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6"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7"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8"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19"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20"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21"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2"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23"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24"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25"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26"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27"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28"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29"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30"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1"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2"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3"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34"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35"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6"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37"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38"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39"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40"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41"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42"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43"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44"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45"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46"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47"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8"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0"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1"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52"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53"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54"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5"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6"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57"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58"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59"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60"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1"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2"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63"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4"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5"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66"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67"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68"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69"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70"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1"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73"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74"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6"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7"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8"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9"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0"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1"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2"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3"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4"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85"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86"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87"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88"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89"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90"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91"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92"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93"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4"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5"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8"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9"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0"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101"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102"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103"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4"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5"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6"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7"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08"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9"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0"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1"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2"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4"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5"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7"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8"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19"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120"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1"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2"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23"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24"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25"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26"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27"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8"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9"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0"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1"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2"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3"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4"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135"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136"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37"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138"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39"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40"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141"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42"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43"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144"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45"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46"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147"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48"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149"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50"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51"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52"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153"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54"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55"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56"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57"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158"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59"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60"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61"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62"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63"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64"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65"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66"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67"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68"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69"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0"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71"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72"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73"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174"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5"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76"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77"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178"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9"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80"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81"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82"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83"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84"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85"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86"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87"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88"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89"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90"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91"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192"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3"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94"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95"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196"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7"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198"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9"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00"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01"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02"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203"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04"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05"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06"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07"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08"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09"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10"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11"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12"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13"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14"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15"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16"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17"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18"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19"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20"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21"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22"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23"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24"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25"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26"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27"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28"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229"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0"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231"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32"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233"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4"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35"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6"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237"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38"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39"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240"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1"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242"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243"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4"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45"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6"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47"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249"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251"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52"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253"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4"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255"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256"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57"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58"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59"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0"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61"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2"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63"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264"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65"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6"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67"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8"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69"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0"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71"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2"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73"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4"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5"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6"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77"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78"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0"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2"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83"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4"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5"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6"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7"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88"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9"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90"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91"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92"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293"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94"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295"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96"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297"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98"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99"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0"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1"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02"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3"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04"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5"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6"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7"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08"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09"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310"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1"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12"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3"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314"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5"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316"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7"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18"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20"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1"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2"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3"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4"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5"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26"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27"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8"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9"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30"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31"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32"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3"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4"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35"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36"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37"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8"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9"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40"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41"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42"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43"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44"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45"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46"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347"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348"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49"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50"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51"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352"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53"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54"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55"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56"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57"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58"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59"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360"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61"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62"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363"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64"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65"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66"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367"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368"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69"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0"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71"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372"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3"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74"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75"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6"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77"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78"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9"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380"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381"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3"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4"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5"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386"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387"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88"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389"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0"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1"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92"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393"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94"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5"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6"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7"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8"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9"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400"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401"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02"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03"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404"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405"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406"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407"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408"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409"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10"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1"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412"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413"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414"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415"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416"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417"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418"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419"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420"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421"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422"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423"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424"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425"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426"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27"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428"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429"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430"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431"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432"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433"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434"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435"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436"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437"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438"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439"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40"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441"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42"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443"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444"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445"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446"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447"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448"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449"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450"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451"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452"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453"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454"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55"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56"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7"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8"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59"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60"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61"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2"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3"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64"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65"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466"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7"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8"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69"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70"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71"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72"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73"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74"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75"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76"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77"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78"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79"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80"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81"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82"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83"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84"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85"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86"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487"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88"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89"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90"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91"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2"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3"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94"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95"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96"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7"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98"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99"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00"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01"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2"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03"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04"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05"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06"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7"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8"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09"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10"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11"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12"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13"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14"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15"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516"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517"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518"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519"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520"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521"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522"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523"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524"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5"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6"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7"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8"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529"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530"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1"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532"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533"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4"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5"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6"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7"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8"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539"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540"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541"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7"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gr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idx="4294967295"/>
          </p:nvPr>
        </p:nvSpPr>
        <p:spPr>
          <a:xfrm>
            <a:off x="1600200" y="1295400"/>
            <a:ext cx="7772400" cy="304800"/>
          </a:xfrm>
        </p:spPr>
        <p:txBody>
          <a:bodyPr/>
          <a:lstStyle/>
          <a:p>
            <a:pPr eaLnBrk="1" hangingPunct="1"/>
            <a:r>
              <a:rPr lang="en-US" sz="2000" b="1" dirty="0" smtClean="0">
                <a:latin typeface="Calibri" pitchFamily="34" charset="0"/>
              </a:rPr>
              <a:t>The Common Attack Pattern Enumeration and Classification (CAPEC)</a:t>
            </a:r>
          </a:p>
        </p:txBody>
      </p:sp>
      <p:sp>
        <p:nvSpPr>
          <p:cNvPr id="11267" name="Content Placeholder 2"/>
          <p:cNvSpPr>
            <a:spLocks noGrp="1"/>
          </p:cNvSpPr>
          <p:nvPr>
            <p:ph idx="4294967295"/>
          </p:nvPr>
        </p:nvSpPr>
        <p:spPr/>
        <p:txBody>
          <a:bodyPr/>
          <a:lstStyle/>
          <a:p>
            <a:pPr eaLnBrk="1" hangingPunct="1"/>
            <a:r>
              <a:rPr lang="en-US" sz="2000" dirty="0" smtClean="0">
                <a:solidFill>
                  <a:srgbClr val="000000"/>
                </a:solidFill>
                <a:latin typeface="Calibri" pitchFamily="34" charset="0"/>
              </a:rPr>
              <a:t>CAPEC is sponsored by the Department of Homeland Security as part of the Software Assurance strategic initiative of the National Cyber Security Division. The objective of this effort is to provide a publicly available catalog of attack patterns along with a comprehensive schema and classification taxonomy</a:t>
            </a:r>
          </a:p>
          <a:p>
            <a:pPr eaLnBrk="1" hangingPunct="1"/>
            <a:r>
              <a:rPr lang="en-US" sz="2000" dirty="0" smtClean="0">
                <a:solidFill>
                  <a:srgbClr val="000000"/>
                </a:solidFill>
                <a:latin typeface="Calibri" pitchFamily="34" charset="0"/>
              </a:rPr>
              <a:t>Stakeholders include:</a:t>
            </a:r>
          </a:p>
          <a:p>
            <a:pPr lvl="1" eaLnBrk="1" hangingPunct="1"/>
            <a:r>
              <a:rPr lang="en-US" sz="1800" dirty="0" smtClean="0">
                <a:latin typeface="Calibri" pitchFamily="34" charset="0"/>
              </a:rPr>
              <a:t>Software Developers</a:t>
            </a:r>
          </a:p>
          <a:p>
            <a:pPr lvl="1"/>
            <a:r>
              <a:rPr lang="en-US" sz="1800" dirty="0" smtClean="0">
                <a:latin typeface="Calibri" pitchFamily="34" charset="0"/>
              </a:rPr>
              <a:t>Software Customers</a:t>
            </a:r>
          </a:p>
          <a:p>
            <a:pPr lvl="1"/>
            <a:r>
              <a:rPr lang="en-US" sz="1800" dirty="0" smtClean="0">
                <a:latin typeface="Calibri" pitchFamily="34" charset="0"/>
              </a:rPr>
              <a:t>Academic Researchers</a:t>
            </a:r>
          </a:p>
          <a:p>
            <a:pPr lvl="1"/>
            <a:r>
              <a:rPr lang="en-US" sz="1800" dirty="0" smtClean="0">
                <a:latin typeface="Calibri" pitchFamily="34" charset="0"/>
              </a:rPr>
              <a:t>Applied Vulnerability Researchers</a:t>
            </a:r>
          </a:p>
          <a:p>
            <a:pPr lvl="1"/>
            <a:r>
              <a:rPr lang="en-US" sz="1800" dirty="0" smtClean="0">
                <a:latin typeface="Calibri" pitchFamily="34" charset="0"/>
              </a:rPr>
              <a:t>Educators</a:t>
            </a:r>
          </a:p>
          <a:p>
            <a:pPr lvl="1" eaLnBrk="1" hangingPunct="1"/>
            <a:endParaRPr lang="en-US" sz="1800" dirty="0" smtClean="0">
              <a:solidFill>
                <a:srgbClr val="000000"/>
              </a:solidFill>
              <a:latin typeface="Calibri" pitchFamily="34" charset="0"/>
            </a:endParaRPr>
          </a:p>
          <a:p>
            <a:pPr lvl="1" eaLnBrk="1" hangingPunct="1"/>
            <a:endParaRPr lang="en-US" sz="1800" dirty="0" smtClean="0">
              <a:solidFill>
                <a:srgbClr val="000000"/>
              </a:solidFill>
              <a:latin typeface="Calibri" pitchFamily="34" charset="0"/>
            </a:endParaRPr>
          </a:p>
          <a:p>
            <a:pPr lvl="1" eaLnBrk="1" hangingPunct="1"/>
            <a:endParaRPr lang="en-US" sz="2000" dirty="0" smtClean="0">
              <a:solidFill>
                <a:srgbClr val="000000"/>
              </a:solidFill>
              <a:latin typeface="Calibri" pitchFamily="34" charset="0"/>
            </a:endParaRPr>
          </a:p>
          <a:p>
            <a:pPr eaLnBrk="1" hangingPunct="1"/>
            <a:endParaRPr lang="en-US" dirty="0" smtClean="0"/>
          </a:p>
        </p:txBody>
      </p:sp>
      <p:pic>
        <p:nvPicPr>
          <p:cNvPr id="11268"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11269" name="Group 10"/>
          <p:cNvGrpSpPr>
            <a:grpSpLocks/>
          </p:cNvGrpSpPr>
          <p:nvPr/>
        </p:nvGrpSpPr>
        <p:grpSpPr bwMode="auto">
          <a:xfrm>
            <a:off x="5562600" y="6019800"/>
            <a:ext cx="609600" cy="609600"/>
            <a:chOff x="2207" y="1561"/>
            <a:chExt cx="1345" cy="1345"/>
          </a:xfrm>
        </p:grpSpPr>
        <p:sp>
          <p:nvSpPr>
            <p:cNvPr id="11271"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1272"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1273"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1274"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1275"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11276"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11277"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11278"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1279"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1280"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1281"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11282"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11283"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11284"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1285"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11286"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11287"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11288"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11289"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11290"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11291"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11292"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11293"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1294"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11295"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1296"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11297"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11298"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1299"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11300"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11301"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11302"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11303"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11304"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11305"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11306"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11307"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1308"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11309"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1310"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1311"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312"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313"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314"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11315"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11316"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11317"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1318"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1319"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11320"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11321"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11322"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323"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1324"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325"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11326"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327"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1328"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11329"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11330"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11331"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11332"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11333"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1334"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1335"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1336"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1337"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38"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39"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40"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41"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42"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43"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44"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45"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46"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47"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1348"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11349"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1350"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1351"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11352"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53"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54"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1355"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11356"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1357"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58"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59"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60"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61"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62"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63"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11364"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11365"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11366"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1367"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1368"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1369"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1370"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1371"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72"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73"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74"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75"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76"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77"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78"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79"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80"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81"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1382"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11383"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1384"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1385"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1386"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1387"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88"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1389"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1390"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1391"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92"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93"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94"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95"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96"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97"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398"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11399"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00"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11401"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402"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1403"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11404"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1405"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06"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11407"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408"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1409"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410"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1411"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412"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1413"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414"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1415"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11416"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1417"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18"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419"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420"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11421"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422"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23"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424"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1425"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1426"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427"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28"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1429"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1430"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1431"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432"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33"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434"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435"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1436"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11437"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38"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1439"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440"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11441"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42"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443"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44"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1445"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1446"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1447"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1448"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49"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1450"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451"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1452"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453"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1454"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11455"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56"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1457"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458"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11459"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60"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11461"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62"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1463"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464"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1465"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466"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1467"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68"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469"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470"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1471"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472"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73"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474"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1475"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1476"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477"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78"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1479"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480"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1481"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482"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83"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484"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485"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1486"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1487"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88"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489"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1490"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1491"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11492"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93"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11494"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495"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11496"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97"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1498"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499"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11500"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501"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1502"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11503"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504"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11505"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11506"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07"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11508"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509"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11510"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11"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11512"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13"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11514"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515"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11516"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17"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11518"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519"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1520"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521"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1522"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523"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1524"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525"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1526"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527"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1528"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529"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1530"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531"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1532"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533"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1534"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35"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1536"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37"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38"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539"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1540"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1541"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42"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43"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544"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545"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1546"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47"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48"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549"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550"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1551"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52"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53"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554"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1555"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11556"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557"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11558"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559"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11560"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561"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562"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63"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64"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1565"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566"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1567"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68"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69"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570"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571"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11572"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11573"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574"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11575"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576"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11577"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578"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11579"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11580"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1581"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582"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11583"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84"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585"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86"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87"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588"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1589"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1590"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91"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92"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1593"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594"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595"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96"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597"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598"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1599"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1600"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601"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602"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603"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604"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605"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606"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607"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1608"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609"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11610"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611"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11612"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13"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11614"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615"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616"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617"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618"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1619"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620"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11621"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22"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11623"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11624"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625"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11626"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27"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11628"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629"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11630"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11631"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11632"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33"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11634"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11635"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36"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11637"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638"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39"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11640"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11641"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42"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11643"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11644"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45"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46"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47"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48"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11649"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11650"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1651"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11652"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53"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54"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11655"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11656"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11657"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58"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59"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60"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61"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62"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11663"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11664"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65"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66"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11667"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11668"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11669"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11670"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11671"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11672"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673"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74"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11675"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11676"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11677"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11678"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11679"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11680"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11681"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11682"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11683"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11684"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11685"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11686"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11687"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11688"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11689"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11690"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11691"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11692"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11693"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11694"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11695"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11696"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11697"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11698"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11699"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11700"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11701"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11702"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11703"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11704"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11705"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11706"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11707"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11708"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11709"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11710"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11711"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11712"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11713"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11714"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11715"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11716"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1717"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718"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719"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20"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21"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1722"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723"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724"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25"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26"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727"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1728"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11729"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30"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31"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732"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1733"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1734"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35"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736"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737"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1738"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1739"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40"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741"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742"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1743"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744"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45"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1746"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747"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1748"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749"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50"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751"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752"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1753"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754"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55"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56"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1757"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758"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1759"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60"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1761"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762"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1763"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1764"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65"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1766"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767"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1768"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1769"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70"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71"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772"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1773"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1774"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75"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76"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1777"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1778"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11779"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11780"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11781"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11782"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11783"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11784"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11785"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11786"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11787"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88"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789"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1790"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791"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11792"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11793"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794"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1795"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1796"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797"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798"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799"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800"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801"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1802"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11803"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1804"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11270"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r>
              <a:rPr lang="en-US" sz="2400" b="1" dirty="0" smtClean="0">
                <a:latin typeface="Calibri" pitchFamily="34" charset="0"/>
              </a:rPr>
              <a:t>CAPEC on the web at http://capec.mitre.org</a:t>
            </a:r>
          </a:p>
        </p:txBody>
      </p:sp>
      <p:pic>
        <p:nvPicPr>
          <p:cNvPr id="33796" name="Picture 4" descr="C:\Documents and Settings\Michael Kass\Desktop\capec_web.png"/>
          <p:cNvPicPr>
            <a:picLocks noChangeAspect="1" noChangeArrowheads="1"/>
          </p:cNvPicPr>
          <p:nvPr/>
        </p:nvPicPr>
        <p:blipFill>
          <a:blip r:embed="rId2"/>
          <a:srcRect/>
          <a:stretch>
            <a:fillRect/>
          </a:stretch>
        </p:blipFill>
        <p:spPr bwMode="auto">
          <a:xfrm>
            <a:off x="0" y="1981200"/>
            <a:ext cx="9144000" cy="4708525"/>
          </a:xfrm>
          <a:prstGeom prst="rect">
            <a:avLst/>
          </a:prstGeom>
          <a:noFill/>
        </p:spPr>
      </p:pic>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1828800" y="1295400"/>
            <a:ext cx="7086600" cy="304800"/>
          </a:xfrm>
        </p:spPr>
        <p:txBody>
          <a:bodyPr/>
          <a:lstStyle/>
          <a:p>
            <a:r>
              <a:rPr lang="en-US" sz="2800" b="1" dirty="0" smtClean="0"/>
              <a:t>CAPEC Primary Attack Pattern Content</a:t>
            </a:r>
          </a:p>
        </p:txBody>
      </p:sp>
      <p:sp>
        <p:nvSpPr>
          <p:cNvPr id="36867" name="Rectangle 3"/>
          <p:cNvSpPr>
            <a:spLocks noGrp="1" noChangeArrowheads="1"/>
          </p:cNvSpPr>
          <p:nvPr>
            <p:ph type="body" sz="half" idx="1"/>
          </p:nvPr>
        </p:nvSpPr>
        <p:spPr/>
        <p:txBody>
          <a:bodyPr/>
          <a:lstStyle/>
          <a:p>
            <a:pPr>
              <a:lnSpc>
                <a:spcPct val="90000"/>
              </a:lnSpc>
            </a:pPr>
            <a:r>
              <a:rPr lang="en-US" sz="1800" dirty="0" smtClean="0"/>
              <a:t>Attack Pattern ID</a:t>
            </a:r>
          </a:p>
          <a:p>
            <a:pPr>
              <a:lnSpc>
                <a:spcPct val="90000"/>
              </a:lnSpc>
            </a:pPr>
            <a:r>
              <a:rPr lang="en-US" sz="1800" dirty="0" smtClean="0"/>
              <a:t>Attack Pattern Name</a:t>
            </a:r>
          </a:p>
          <a:p>
            <a:r>
              <a:rPr lang="en-US" sz="1800" dirty="0" smtClean="0"/>
              <a:t>Description </a:t>
            </a:r>
            <a:r>
              <a:rPr lang="en-US" sz="1800" i="1" dirty="0" smtClean="0"/>
              <a:t>(newly extended</a:t>
            </a:r>
            <a:r>
              <a:rPr lang="en-US" sz="1800" i="1" dirty="0" smtClean="0"/>
              <a:t>)</a:t>
            </a:r>
            <a:endParaRPr lang="en-US" sz="1800" dirty="0" smtClean="0"/>
          </a:p>
          <a:p>
            <a:pPr>
              <a:lnSpc>
                <a:spcPct val="90000"/>
              </a:lnSpc>
            </a:pPr>
            <a:r>
              <a:rPr lang="en-US" sz="1800" dirty="0" smtClean="0"/>
              <a:t>Related Weaknesses</a:t>
            </a:r>
          </a:p>
          <a:p>
            <a:pPr>
              <a:lnSpc>
                <a:spcPct val="90000"/>
              </a:lnSpc>
            </a:pPr>
            <a:r>
              <a:rPr lang="en-US" sz="1800" dirty="0" smtClean="0"/>
              <a:t>Related Vulnerabilities</a:t>
            </a:r>
          </a:p>
          <a:p>
            <a:pPr>
              <a:lnSpc>
                <a:spcPct val="90000"/>
              </a:lnSpc>
            </a:pPr>
            <a:r>
              <a:rPr lang="en-US" sz="1800" dirty="0" smtClean="0"/>
              <a:t>Methods of Attack</a:t>
            </a:r>
          </a:p>
          <a:p>
            <a:pPr>
              <a:lnSpc>
                <a:spcPct val="90000"/>
              </a:lnSpc>
            </a:pPr>
            <a:r>
              <a:rPr lang="en-US" sz="1800" dirty="0" smtClean="0"/>
              <a:t>Examples-Instances</a:t>
            </a:r>
          </a:p>
          <a:p>
            <a:pPr>
              <a:lnSpc>
                <a:spcPct val="90000"/>
              </a:lnSpc>
            </a:pPr>
            <a:r>
              <a:rPr lang="en-US" sz="1800" dirty="0" smtClean="0"/>
              <a:t>References</a:t>
            </a:r>
          </a:p>
          <a:p>
            <a:pPr>
              <a:lnSpc>
                <a:spcPct val="90000"/>
              </a:lnSpc>
            </a:pPr>
            <a:r>
              <a:rPr lang="en-US" sz="1800" dirty="0" smtClean="0"/>
              <a:t>Solutions and Mitigations</a:t>
            </a:r>
          </a:p>
          <a:p>
            <a:pPr>
              <a:lnSpc>
                <a:spcPct val="90000"/>
              </a:lnSpc>
            </a:pPr>
            <a:r>
              <a:rPr lang="en-US" sz="1800" dirty="0" smtClean="0"/>
              <a:t>Typical Severity</a:t>
            </a:r>
          </a:p>
          <a:p>
            <a:pPr>
              <a:lnSpc>
                <a:spcPct val="90000"/>
              </a:lnSpc>
            </a:pPr>
            <a:r>
              <a:rPr lang="en-US" sz="1800" dirty="0" smtClean="0"/>
              <a:t>Typical Likelihood of Exploit</a:t>
            </a:r>
          </a:p>
          <a:p>
            <a:pPr>
              <a:lnSpc>
                <a:spcPct val="90000"/>
              </a:lnSpc>
            </a:pPr>
            <a:r>
              <a:rPr lang="en-US" sz="1800" dirty="0" smtClean="0"/>
              <a:t>Attack Prerequisites</a:t>
            </a:r>
          </a:p>
        </p:txBody>
      </p:sp>
      <p:sp>
        <p:nvSpPr>
          <p:cNvPr id="36868" name="Rectangle 4"/>
          <p:cNvSpPr>
            <a:spLocks noGrp="1" noChangeArrowheads="1"/>
          </p:cNvSpPr>
          <p:nvPr>
            <p:ph type="body" sz="half" idx="2"/>
          </p:nvPr>
        </p:nvSpPr>
        <p:spPr/>
        <p:txBody>
          <a:bodyPr/>
          <a:lstStyle/>
          <a:p>
            <a:pPr>
              <a:lnSpc>
                <a:spcPct val="90000"/>
              </a:lnSpc>
            </a:pPr>
            <a:r>
              <a:rPr lang="en-US" sz="1800" dirty="0" smtClean="0"/>
              <a:t>Attacker Skill or Knowledge Required</a:t>
            </a:r>
          </a:p>
          <a:p>
            <a:pPr>
              <a:lnSpc>
                <a:spcPct val="90000"/>
              </a:lnSpc>
            </a:pPr>
            <a:r>
              <a:rPr lang="en-US" sz="1800" dirty="0" smtClean="0"/>
              <a:t>Resources Required</a:t>
            </a:r>
          </a:p>
          <a:p>
            <a:pPr>
              <a:lnSpc>
                <a:spcPct val="90000"/>
              </a:lnSpc>
            </a:pPr>
            <a:r>
              <a:rPr lang="en-US" sz="1800" dirty="0" smtClean="0"/>
              <a:t>Attack Motivation-Consequences</a:t>
            </a:r>
          </a:p>
          <a:p>
            <a:pPr>
              <a:lnSpc>
                <a:spcPct val="90000"/>
              </a:lnSpc>
            </a:pPr>
            <a:r>
              <a:rPr lang="en-US" sz="1800" dirty="0" smtClean="0"/>
              <a:t>Context Description</a:t>
            </a:r>
          </a:p>
          <a:p>
            <a:pPr>
              <a:lnSpc>
                <a:spcPct val="90000"/>
              </a:lnSpc>
            </a:pPr>
            <a:r>
              <a:rPr lang="en-US" sz="1800" dirty="0" smtClean="0"/>
              <a:t>Purpose</a:t>
            </a:r>
          </a:p>
          <a:p>
            <a:pPr>
              <a:lnSpc>
                <a:spcPct val="90000"/>
              </a:lnSpc>
            </a:pPr>
            <a:r>
              <a:rPr lang="en-US" sz="1800" dirty="0" smtClean="0"/>
              <a:t>Confidentiality/Integrity/ Availability Impact</a:t>
            </a:r>
          </a:p>
          <a:p>
            <a:pPr>
              <a:lnSpc>
                <a:spcPct val="90000"/>
              </a:lnSpc>
            </a:pPr>
            <a:r>
              <a:rPr lang="en-US" sz="1800" dirty="0" smtClean="0"/>
              <a:t>Technical Context </a:t>
            </a:r>
          </a:p>
          <a:p>
            <a:pPr>
              <a:lnSpc>
                <a:spcPct val="90000"/>
              </a:lnSpc>
            </a:pPr>
            <a:r>
              <a:rPr lang="en-US" sz="1800" dirty="0" smtClean="0"/>
              <a:t>Keywords</a:t>
            </a:r>
          </a:p>
          <a:p>
            <a:pPr>
              <a:lnSpc>
                <a:spcPct val="90000"/>
              </a:lnSpc>
            </a:pPr>
            <a:r>
              <a:rPr lang="en-US" sz="1800" dirty="0" smtClean="0"/>
              <a:t>Pattern Abstraction Level</a:t>
            </a:r>
          </a:p>
          <a:p>
            <a:pPr>
              <a:lnSpc>
                <a:spcPct val="90000"/>
              </a:lnSpc>
            </a:pPr>
            <a:r>
              <a:rPr lang="en-US" sz="1800" dirty="0" smtClean="0"/>
              <a:t>Source</a:t>
            </a:r>
          </a:p>
        </p:txBody>
      </p:sp>
      <p:grpSp>
        <p:nvGrpSpPr>
          <p:cNvPr id="543" name="Group 542"/>
          <p:cNvGrpSpPr/>
          <p:nvPr/>
        </p:nvGrpSpPr>
        <p:grpSpPr>
          <a:xfrm>
            <a:off x="4648200" y="6019800"/>
            <a:ext cx="3987800" cy="652463"/>
            <a:chOff x="4648200" y="6019800"/>
            <a:chExt cx="3987800" cy="652463"/>
          </a:xfrm>
        </p:grpSpPr>
        <p:pic>
          <p:nvPicPr>
            <p:cNvPr id="544"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545" name="Group 10"/>
            <p:cNvGrpSpPr>
              <a:grpSpLocks/>
            </p:cNvGrpSpPr>
            <p:nvPr/>
          </p:nvGrpSpPr>
          <p:grpSpPr bwMode="auto">
            <a:xfrm>
              <a:off x="5562600" y="6019798"/>
              <a:ext cx="609600" cy="609599"/>
              <a:chOff x="2207" y="1561"/>
              <a:chExt cx="1345" cy="1345"/>
            </a:xfrm>
          </p:grpSpPr>
          <p:sp>
            <p:nvSpPr>
              <p:cNvPr id="547"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548"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549"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550"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551"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552"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553"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554"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555"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556"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557"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558"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559"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560"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61"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562"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563"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564"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565"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566"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567"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568"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569"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570"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571"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72"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573"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574"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75"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576"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577"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578"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579"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580"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581"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582"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583"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584"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585"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86"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87"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88"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89"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90"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591"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592"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593"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94"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95"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596"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597"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598"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599"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00"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01"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602"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03"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04"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605"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606"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607"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608"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609"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10"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11"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12"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613"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14"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15"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16"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17"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18"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19"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0"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1"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2"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3"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24"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625"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26"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27"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628"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629"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630"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631"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632"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33"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34"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35"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36"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37"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38"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39"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640"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641"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642"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43"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44"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45"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46"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647"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48"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49"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0"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1"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2"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3"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4"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5"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6"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7"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58"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659"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60"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61"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662"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663"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664"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665"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666"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67"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68"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69"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70"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71"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72"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73"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674"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675"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676"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677"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678"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679"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680"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681"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82"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683"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684"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685"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686"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687"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688"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689"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690"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691"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692"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693"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94"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95"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96"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697"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98"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99"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00"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01"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02"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03"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04"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705"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706"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07"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08"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09"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10"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11"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12"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713"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14"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715"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716"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717"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718"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19"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20"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721"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722"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23"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724"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25"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726"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27"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28"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29"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730"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731"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2"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733"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734"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735"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6"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737"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8"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739"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740"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741"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742"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43"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4"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45"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46"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47"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48"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9"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50"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51"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52"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53"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54"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755"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56"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57"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58"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59"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60"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61"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62"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63"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4"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65"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66"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67"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768"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9"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770"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71"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772"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773"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74"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75"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776"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77"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78"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779"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80"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781"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782"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783"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784"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85"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786"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787"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788"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789"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790"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91"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792"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793"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794"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795"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796"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97"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798"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799"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800"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801"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802"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803"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804"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805"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806"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807"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808"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809"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810"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811"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812"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13"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814"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815"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816"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817"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18"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819"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820"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821"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822"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23"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824"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825"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826"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827"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28"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829"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830"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831"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832"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833"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834"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835"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836"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837"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838"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39"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840"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841"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842"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843"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44"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845"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846"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847"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848"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849"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850"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851"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852"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853"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854"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855"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856"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857"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858"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859"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860"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861"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62"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863"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864"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865"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866"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67"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868"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869"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870"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871"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72"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873"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874"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875"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876"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77"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878"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879"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880"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881"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82"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883"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884"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885"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886"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887"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888"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889"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890"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891"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892"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893"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894"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895"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896"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897"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898"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899"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900"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901"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902"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903"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904"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905"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906"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907"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908"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909"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910"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911"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12"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913"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914"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15"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916"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917"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18"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919"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920"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921"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22"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923"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24"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925"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926"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927"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928"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929"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0"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931"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932"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933"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4"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35"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6"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937"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8"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939"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940"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1"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42"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943"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944"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945"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946"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947"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948"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9"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50"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951"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952"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953"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954"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955"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956"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957"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958"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959"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960"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961"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962"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963"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964"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965"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966"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967"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968"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969"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970"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971"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972"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973"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974"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975"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976"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977"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978"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979"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980"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981"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982"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983"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984"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985"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986"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987"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988"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989"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990"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991"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992"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993"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94"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95"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96"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97"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998"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99"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00"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01"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02"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03"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04"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1005"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06"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07"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08"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009"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010"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11"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12"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13"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14"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015"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16"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17"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18"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19"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20"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21"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022"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23"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24"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25"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26"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27"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28"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29"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30"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31"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32"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033"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34"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035"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36"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037"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38"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039"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040"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1"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042"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43"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044"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1045"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6"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47"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48"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049"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050"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1"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52"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053"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054"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1055"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1056"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1057"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1058"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1059"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1060"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1061"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1062"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1063"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64"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65"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1066"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67"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1068"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1069"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0"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071"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072"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3"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4"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5"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6"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77"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078"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1079"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80"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546"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r>
              <a:rPr lang="en-US" b="1" dirty="0" smtClean="0">
                <a:latin typeface="Calibri" pitchFamily="34" charset="0"/>
              </a:rPr>
              <a:t>CAPEC Status</a:t>
            </a:r>
          </a:p>
        </p:txBody>
      </p:sp>
      <p:sp>
        <p:nvSpPr>
          <p:cNvPr id="34819" name="Rectangle 3"/>
          <p:cNvSpPr>
            <a:spLocks noGrp="1" noChangeArrowheads="1"/>
          </p:cNvSpPr>
          <p:nvPr>
            <p:ph type="body" idx="1"/>
          </p:nvPr>
        </p:nvSpPr>
        <p:spPr/>
        <p:txBody>
          <a:bodyPr/>
          <a:lstStyle/>
          <a:p>
            <a:r>
              <a:rPr lang="en-US" sz="2400" dirty="0" smtClean="0">
                <a:solidFill>
                  <a:srgbClr val="000000"/>
                </a:solidFill>
                <a:latin typeface="Calibri" pitchFamily="34" charset="0"/>
              </a:rPr>
              <a:t>Web site contains the initial set of content and will continue to evolve with public participation and contributions</a:t>
            </a:r>
          </a:p>
          <a:p>
            <a:r>
              <a:rPr lang="en-GB" sz="2400" dirty="0" smtClean="0">
                <a:latin typeface="Calibri" pitchFamily="34" charset="0"/>
                <a:cs typeface="Lucida Sans Unicode" pitchFamily="34" charset="0"/>
              </a:rPr>
              <a:t>All current authored patterns (101) as well as all potential patterns in the attack taxonomy have been tagged</a:t>
            </a:r>
          </a:p>
          <a:p>
            <a:r>
              <a:rPr lang="en-GB" sz="2400" dirty="0" smtClean="0">
                <a:latin typeface="Calibri" pitchFamily="34" charset="0"/>
                <a:cs typeface="Lucida Sans Unicode" pitchFamily="34" charset="0"/>
              </a:rPr>
              <a:t>Attack Pattern multi-level abstraction tagging</a:t>
            </a:r>
          </a:p>
          <a:p>
            <a:pPr lvl="1"/>
            <a:r>
              <a:rPr lang="en-GB" sz="2000" dirty="0" smtClean="0">
                <a:latin typeface="Calibri" pitchFamily="34" charset="0"/>
                <a:cs typeface="Lucida Sans Unicode" pitchFamily="34" charset="0"/>
              </a:rPr>
              <a:t>Meta</a:t>
            </a:r>
          </a:p>
          <a:p>
            <a:pPr lvl="1"/>
            <a:r>
              <a:rPr lang="en-GB" sz="2000" dirty="0" smtClean="0">
                <a:latin typeface="Calibri" pitchFamily="34" charset="0"/>
                <a:cs typeface="Lucida Sans Unicode" pitchFamily="34" charset="0"/>
              </a:rPr>
              <a:t>Standard</a:t>
            </a:r>
          </a:p>
          <a:p>
            <a:pPr lvl="1"/>
            <a:r>
              <a:rPr lang="en-GB" sz="2000" dirty="0" smtClean="0">
                <a:latin typeface="Calibri" pitchFamily="34" charset="0"/>
                <a:cs typeface="Lucida Sans Unicode" pitchFamily="34" charset="0"/>
              </a:rPr>
              <a:t>Detailed</a:t>
            </a:r>
            <a:endParaRPr lang="en-US" dirty="0" smtClean="0"/>
          </a:p>
          <a:p>
            <a:endParaRPr lang="en-US" dirty="0" smtClean="0"/>
          </a:p>
        </p:txBody>
      </p:sp>
      <p:grpSp>
        <p:nvGrpSpPr>
          <p:cNvPr id="4" name="Group 3"/>
          <p:cNvGrpSpPr/>
          <p:nvPr/>
        </p:nvGrpSpPr>
        <p:grpSpPr>
          <a:xfrm>
            <a:off x="4648200" y="6019800"/>
            <a:ext cx="3987800" cy="652463"/>
            <a:chOff x="4648200" y="6019800"/>
            <a:chExt cx="3987800" cy="652463"/>
          </a:xfrm>
        </p:grpSpPr>
        <p:pic>
          <p:nvPicPr>
            <p:cNvPr id="5"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6" name="Group 10"/>
            <p:cNvGrpSpPr>
              <a:grpSpLocks/>
            </p:cNvGrpSpPr>
            <p:nvPr/>
          </p:nvGrpSpPr>
          <p:grpSpPr bwMode="auto">
            <a:xfrm>
              <a:off x="5562600" y="6019798"/>
              <a:ext cx="609600" cy="609599"/>
              <a:chOff x="2207" y="1561"/>
              <a:chExt cx="1345" cy="1345"/>
            </a:xfrm>
          </p:grpSpPr>
          <p:sp>
            <p:nvSpPr>
              <p:cNvPr id="8"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9"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0"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1"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2"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13"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14"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15"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6"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7"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8"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19"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20"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21"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2"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23"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24"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25"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26"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27"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28"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29"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30"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1"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2"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3"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34"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35"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6"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37"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38"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39"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40"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41"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42"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43"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44"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45"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46"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47"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8"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0"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1"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52"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53"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54"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5"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6"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57"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58"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59"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60"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1"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2"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63"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4"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5"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66"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67"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68"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69"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70"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1"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73"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74"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6"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7"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8"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9"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0"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1"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2"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3"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4"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85"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86"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87"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88"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89"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90"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91"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92"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93"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4"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5"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8"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9"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0"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101"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102"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103"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4"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5"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6"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7"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08"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9"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0"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1"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2"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4"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5"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7"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8"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19"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120"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1"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2"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23"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24"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25"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26"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27"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8"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9"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0"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1"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2"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3"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4"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135"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136"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37"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138"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39"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40"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141"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42"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43"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144"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45"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46"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147"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48"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149"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50"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51"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52"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153"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54"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55"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56"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57"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158"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59"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60"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61"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62"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63"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64"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65"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66"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67"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68"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69"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0"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71"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72"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73"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174"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5"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76"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77"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178"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9"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80"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81"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82"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83"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84"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85"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86"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87"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88"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89"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90"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91"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192"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3"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94"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95"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196"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7"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198"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9"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00"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01"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02"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203"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04"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05"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06"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07"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08"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09"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10"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11"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12"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13"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14"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15"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16"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17"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18"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19"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20"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21"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22"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23"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24"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25"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26"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27"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28"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229"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0"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231"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32"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233"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4"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35"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6"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237"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38"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39"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240"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1"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242"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243"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4"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45"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6"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47"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249"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251"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52"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253"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4"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255"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256"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57"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58"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59"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0"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61"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2"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63"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264"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65"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6"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67"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8"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69"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0"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71"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2"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73"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4"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5"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6"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77"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78"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0"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2"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83"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4"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5"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6"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7"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88"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9"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90"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91"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92"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293"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94"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295"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96"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297"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98"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99"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0"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1"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02"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3"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04"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5"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6"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7"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08"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09"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310"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1"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12"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3"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314"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5"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316"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7"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18"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20"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1"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2"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3"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4"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5"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26"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27"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8"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9"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30"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31"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32"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3"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4"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35"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36"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37"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8"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9"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40"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41"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42"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43"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44"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45"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46"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347"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348"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49"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50"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51"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352"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53"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54"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55"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56"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57"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58"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59"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360"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61"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62"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363"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64"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65"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66"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367"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368"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69"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0"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71"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372"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3"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74"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75"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6"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77"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78"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9"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380"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381"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3"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4"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5"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386"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387"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88"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389"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0"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1"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92"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393"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94"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5"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6"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7"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8"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9"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400"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401"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02"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03"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404"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405"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406"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407"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408"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409"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10"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1"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412"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413"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414"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415"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416"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417"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418"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419"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420"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421"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422"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423"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424"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425"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426"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27"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428"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429"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430"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431"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432"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433"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434"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435"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436"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437"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438"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439"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40"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441"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42"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443"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444"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445"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446"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447"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448"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449"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450"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451"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452"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453"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454"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55"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56"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7"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8"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59"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60"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61"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2"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3"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64"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65"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466"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7"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8"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69"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70"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71"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72"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73"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74"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75"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76"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77"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78"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79"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80"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81"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82"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83"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84"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85"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86"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487"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88"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89"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90"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91"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2"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3"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94"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95"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96"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7"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98"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99"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00"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01"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2"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03"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04"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05"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06"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7"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8"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09"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10"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11"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12"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13"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14"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15"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516"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517"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518"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519"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520"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521"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522"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523"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524"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5"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6"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7"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8"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529"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530"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1"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532"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533"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4"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5"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6"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7"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8"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539"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540"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541"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7"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gr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r>
              <a:rPr lang="en-US" b="1" dirty="0" smtClean="0">
                <a:latin typeface="Calibri" pitchFamily="34" charset="0"/>
              </a:rPr>
              <a:t>CAPEC – New Developments</a:t>
            </a:r>
            <a:endParaRPr lang="en-US" b="1" dirty="0" smtClean="0">
              <a:latin typeface="Calibri" pitchFamily="34" charset="0"/>
            </a:endParaRPr>
          </a:p>
        </p:txBody>
      </p:sp>
      <p:sp>
        <p:nvSpPr>
          <p:cNvPr id="34819" name="Rectangle 3"/>
          <p:cNvSpPr>
            <a:spLocks noGrp="1" noChangeArrowheads="1"/>
          </p:cNvSpPr>
          <p:nvPr>
            <p:ph type="body" idx="1"/>
          </p:nvPr>
        </p:nvSpPr>
        <p:spPr/>
        <p:txBody>
          <a:bodyPr/>
          <a:lstStyle/>
          <a:p>
            <a:r>
              <a:rPr lang="en-GB" dirty="0" smtClean="0">
                <a:latin typeface="Calibri" pitchFamily="34" charset="0"/>
              </a:rPr>
              <a:t>Description </a:t>
            </a:r>
            <a:r>
              <a:rPr lang="en-GB" dirty="0" smtClean="0">
                <a:latin typeface="Calibri" pitchFamily="34" charset="0"/>
              </a:rPr>
              <a:t>schema extended significantly to support greater detail with an aim toward test case generation</a:t>
            </a:r>
          </a:p>
          <a:p>
            <a:r>
              <a:rPr lang="en-GB" dirty="0" smtClean="0">
                <a:latin typeface="Calibri" pitchFamily="34" charset="0"/>
              </a:rPr>
              <a:t>25 </a:t>
            </a:r>
            <a:r>
              <a:rPr lang="en-GB" dirty="0" smtClean="0">
                <a:latin typeface="Calibri" pitchFamily="34" charset="0"/>
              </a:rPr>
              <a:t>of the patterns were updated to this new schema standard with detailed descriptions</a:t>
            </a:r>
            <a:endParaRPr lang="en-US" dirty="0" smtClean="0">
              <a:latin typeface="Calibri" pitchFamily="34" charset="0"/>
            </a:endParaRPr>
          </a:p>
          <a:p>
            <a:endParaRPr lang="en-US" dirty="0" smtClean="0"/>
          </a:p>
          <a:p>
            <a:endParaRPr lang="en-US" dirty="0" smtClean="0"/>
          </a:p>
        </p:txBody>
      </p:sp>
      <p:grpSp>
        <p:nvGrpSpPr>
          <p:cNvPr id="2" name="Group 3"/>
          <p:cNvGrpSpPr/>
          <p:nvPr/>
        </p:nvGrpSpPr>
        <p:grpSpPr>
          <a:xfrm>
            <a:off x="4648200" y="6019800"/>
            <a:ext cx="3987800" cy="652463"/>
            <a:chOff x="4648200" y="6019800"/>
            <a:chExt cx="3987800" cy="652463"/>
          </a:xfrm>
        </p:grpSpPr>
        <p:pic>
          <p:nvPicPr>
            <p:cNvPr id="5"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3" name="Group 10"/>
            <p:cNvGrpSpPr>
              <a:grpSpLocks/>
            </p:cNvGrpSpPr>
            <p:nvPr/>
          </p:nvGrpSpPr>
          <p:grpSpPr bwMode="auto">
            <a:xfrm>
              <a:off x="5562600" y="6019798"/>
              <a:ext cx="609600" cy="609599"/>
              <a:chOff x="2207" y="1561"/>
              <a:chExt cx="1345" cy="1345"/>
            </a:xfrm>
          </p:grpSpPr>
          <p:sp>
            <p:nvSpPr>
              <p:cNvPr id="8"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9"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0"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1"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12"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13"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14"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15"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6"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7"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18"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19"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20"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21"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2"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23"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24"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25"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26"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27"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28"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29"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30"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1"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2"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3"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34"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35"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36"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37"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38"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39"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40"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41"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42"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43"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44"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45"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46"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47"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8"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0"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1"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52"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53"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54"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5"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56"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57"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58"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59"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60"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1"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2"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63"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4"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5"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66"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67"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68"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69"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70"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1"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73"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74"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6"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7"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8"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9"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0"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1"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2"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3"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84"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85"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86"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87"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88"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89"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90"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91"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92"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93"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4"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5"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8"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9"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0"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101"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102"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103"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4"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5"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06"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07"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08"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09"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0"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1"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2"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3"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4"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5"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6"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7"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18"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119"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120"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1"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2"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23"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124"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125"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126"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127"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128"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29"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0"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1"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2"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3"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134"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135"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136"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37"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138"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139"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40"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141"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42"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43"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144"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145"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46"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147"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148"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149"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50"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151"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152"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153"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154"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55"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56"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57"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158"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59"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60"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61"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162"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63"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64"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65"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66"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67"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68"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69"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0"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171"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172"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173"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174"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5"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176"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77"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178"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79"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180"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81"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82"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183"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84"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85"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186"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187"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188"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189"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190"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191"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192"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3"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194"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195"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196"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7"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198"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199"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00"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01"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02"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203"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04"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05"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06"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07"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08"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09"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10"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11"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12"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13"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14"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15"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16"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17"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18"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19"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20"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21"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22"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23"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24"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25"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26"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27"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28"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229"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0"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231"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32"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233"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4"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35"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36"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237"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38"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39"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240"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1"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242"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243"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4"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45"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6"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47"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249"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251"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52"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253"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4"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255"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256"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57"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58"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59"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0"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61"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2"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63"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264"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65"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6"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67"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68"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69"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70"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71"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2"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73"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4"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5"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76"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77"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78"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79"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0"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1"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2"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83"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4"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5"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86"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87"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88"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89"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90"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91"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92"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293"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94"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295"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96"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297"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98"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99"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0"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1"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02"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3"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304"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5"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306"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07"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08"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309"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310"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11"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12"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3"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314"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15"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316"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317"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318"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319"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320"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1"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22"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3"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4"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25"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326"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327"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8"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329"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30"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31"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32"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3"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4"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35"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36"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337"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8"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39"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40"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341"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42"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43"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44"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45"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46"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347"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348"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49"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50"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51"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352"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353"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354"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355"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356"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357"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58"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59"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360"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361"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362"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363"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364"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365"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366"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367"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368"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69"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0"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371"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372"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3"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74"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75"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6"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377"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378"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79"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380"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381"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2"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3"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384"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85"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386"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387"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88"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389"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0"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1"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392"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393"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394"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5"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6"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7"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398"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399"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400"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401"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02"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03"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404"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405"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406"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407"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408"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409"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410"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11"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412"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413"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414"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415"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416"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417"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418"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419"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420"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421"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422"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423"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424"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425"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426"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27"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428"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429"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430"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431"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432"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433"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434"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435"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436"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437"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438"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439"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40"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441"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442"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443"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444"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445"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446"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447"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448"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449"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450"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451"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452"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453"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454"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455"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56"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7"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58"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59"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60"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61"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2"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3"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64"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65"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466"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7"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468"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69"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470"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471"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72"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73"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74"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475"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476"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77"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78"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479"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80"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81"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82"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83"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84"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85"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86"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487"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488"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89"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490"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91"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2"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3"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494"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95"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496"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497"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498"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499"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500"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501"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2"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503"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04"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505"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506"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7"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08"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09"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510"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511"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12"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513"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514"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515"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516"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517"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518"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519"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520"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521"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522"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523"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524"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5"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6"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527"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28"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529"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530"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1"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532"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533"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4"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5"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6"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7"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538"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539"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540"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541"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7"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gr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idx="4294967295"/>
          </p:nvPr>
        </p:nvSpPr>
        <p:spPr/>
        <p:txBody>
          <a:bodyPr/>
          <a:lstStyle/>
          <a:p>
            <a:pPr eaLnBrk="1" hangingPunct="1"/>
            <a:r>
              <a:rPr lang="en-US" b="1" dirty="0" smtClean="0">
                <a:latin typeface="Calibri" pitchFamily="34" charset="0"/>
              </a:rPr>
              <a:t>TT&amp;PE Working Group Actions</a:t>
            </a:r>
          </a:p>
        </p:txBody>
      </p:sp>
      <p:sp>
        <p:nvSpPr>
          <p:cNvPr id="6147" name="Content Placeholder 2"/>
          <p:cNvSpPr>
            <a:spLocks noGrp="1"/>
          </p:cNvSpPr>
          <p:nvPr>
            <p:ph idx="4294967295"/>
          </p:nvPr>
        </p:nvSpPr>
        <p:spPr>
          <a:xfrm>
            <a:off x="457200" y="1828800"/>
            <a:ext cx="8229600" cy="4068763"/>
          </a:xfrm>
        </p:spPr>
        <p:txBody>
          <a:bodyPr/>
          <a:lstStyle/>
          <a:p>
            <a:pPr lvl="1" eaLnBrk="1" hangingPunct="1"/>
            <a:endParaRPr lang="en-US" sz="1800" dirty="0" smtClean="0">
              <a:solidFill>
                <a:srgbClr val="000000"/>
              </a:solidFill>
              <a:latin typeface="Calibri" pitchFamily="34" charset="0"/>
            </a:endParaRPr>
          </a:p>
          <a:p>
            <a:pPr eaLnBrk="1" hangingPunct="1"/>
            <a:r>
              <a:rPr lang="en-US" dirty="0" smtClean="0">
                <a:solidFill>
                  <a:srgbClr val="000000"/>
                </a:solidFill>
                <a:latin typeface="Calibri" pitchFamily="34" charset="0"/>
              </a:rPr>
              <a:t>Develop a Common Weakness Enumeration (CWE)</a:t>
            </a:r>
          </a:p>
          <a:p>
            <a:pPr eaLnBrk="1" hangingPunct="1"/>
            <a:r>
              <a:rPr lang="en-US" dirty="0" smtClean="0">
                <a:solidFill>
                  <a:srgbClr val="000000"/>
                </a:solidFill>
                <a:latin typeface="Calibri" pitchFamily="34" charset="0"/>
              </a:rPr>
              <a:t>Measure and Evaluate SwA Tool Effectiveness (SAMATE)</a:t>
            </a:r>
          </a:p>
          <a:p>
            <a:pPr eaLnBrk="1" hangingPunct="1"/>
            <a:r>
              <a:rPr lang="en-US" dirty="0" smtClean="0">
                <a:solidFill>
                  <a:srgbClr val="000000"/>
                </a:solidFill>
                <a:latin typeface="Calibri" pitchFamily="34" charset="0"/>
              </a:rPr>
              <a:t>Support SwA Tool Interoperability, Testing and Integration with the Assurance Case through OMG/ISO Standards  </a:t>
            </a:r>
          </a:p>
          <a:p>
            <a:pPr eaLnBrk="1" hangingPunct="1"/>
            <a:r>
              <a:rPr lang="en-US" dirty="0" smtClean="0">
                <a:solidFill>
                  <a:srgbClr val="000000"/>
                </a:solidFill>
                <a:latin typeface="Calibri" pitchFamily="34" charset="0"/>
              </a:rPr>
              <a:t>Develop a Common Attack Pattern Enumeration and Classification (CAPEC)</a:t>
            </a:r>
          </a:p>
          <a:p>
            <a:pPr eaLnBrk="1" hangingPunct="1"/>
            <a:endParaRPr lang="en-US" dirty="0" smtClean="0"/>
          </a:p>
        </p:txBody>
      </p:sp>
      <p:pic>
        <p:nvPicPr>
          <p:cNvPr id="6148"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6149" name="Group 10"/>
          <p:cNvGrpSpPr>
            <a:grpSpLocks/>
          </p:cNvGrpSpPr>
          <p:nvPr/>
        </p:nvGrpSpPr>
        <p:grpSpPr bwMode="auto">
          <a:xfrm>
            <a:off x="5562600" y="6019800"/>
            <a:ext cx="609600" cy="609600"/>
            <a:chOff x="2207" y="1561"/>
            <a:chExt cx="1345" cy="1345"/>
          </a:xfrm>
        </p:grpSpPr>
        <p:sp>
          <p:nvSpPr>
            <p:cNvPr id="6151"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6152"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6153"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6154"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6155"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6156"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6157"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6158"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6159"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6160"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6161"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6162"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6163"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6164"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6165"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6166"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6167"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6168"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6169"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6170"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6171"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6172"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6173"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6174"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6175"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6176"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6177"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6178"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6179"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6180"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6181"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6182"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6183"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6184"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6185"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6186"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6187"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6188"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6189"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190"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6191"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192"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193"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194"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6195"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6196"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6197"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6198"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6199"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6200"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6201"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6202"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6203"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204"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205"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6206"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207"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208"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6209"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6210"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6211"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6212"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6213"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214"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215"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216"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6217"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18"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19"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20"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21"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22"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23"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24"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25"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26"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27"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228"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6229"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230"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231"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6232"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6233"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6234"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6235"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6236"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237"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38"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39"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40"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41"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42"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43"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6244"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6245"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6246"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247"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248"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249"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250"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6251"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52"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53"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54"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55"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56"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57"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58"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59"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60"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61"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262"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6263"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264"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265"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6266"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6267"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6268"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6269"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6270"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6271"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72"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73"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74"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75"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76"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277"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6278"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6279"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6280"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6281"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6282"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6283"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6284"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6285"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286"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6287"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6288"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6289"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6290"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6291"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6292"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6293"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6294"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6295"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6296"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6297"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298"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299"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300"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6301"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302"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03"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304"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6305"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6306"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307"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08"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6309"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6310"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6311"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312"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13"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314"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315"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316"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6317"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18"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6319"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6320"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6321"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22"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323"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24"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6325"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6326"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6327"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328"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29"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6330"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331"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6332"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333"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334"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6335"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36"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6337"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6338"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6339"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40"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6341"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42"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6343"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6344"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6345"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6346"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6347"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48"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349"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350"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351"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352"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53"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354"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6355"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6356"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357"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58"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6359"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360"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361"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362"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63"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364"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365"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366"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6367"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68"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369"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6370"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6371"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6372"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73"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6374"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375"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6376"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77"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6378"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79"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6380"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381"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6382"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6383"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384"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6385"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6386"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87"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6388"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389"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6390"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91"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6392"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93"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6394"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395"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6396"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6397"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6398"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6399"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6400"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401"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6402"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6403"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6404"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6405"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6406"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6407"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6408"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6409"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6410"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6411"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6412"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413"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6414"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15"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6416"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17"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18"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419"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6420"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421"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22"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23"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424"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425"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6426"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27"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28"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429"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430"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6431"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32"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33"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434"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6435"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6436"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6437"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6438"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6439"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6440"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6441"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442"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43"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44"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6445"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446"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6447"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48"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49"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450"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451"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6452"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6453"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6454"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6455"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6456"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6457"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6458"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6459"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6460"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6461"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6462"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6463"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64"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465"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66"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67"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468"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6469"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6470"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71"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72"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6473"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474"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475"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76"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77"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478"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6479"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480"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81"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82"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483"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484"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485"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86"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87"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6488"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489"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6490"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6491"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6492"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6493"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6494"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6495"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496"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97"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6498"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6499"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500"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6501"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02"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6503"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6504"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6505"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6506"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07"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6508"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6509"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6510"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6511"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6512"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13"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6514"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6515"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16"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6517"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6518"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19"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6520"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6521"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22"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6523"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6524"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25"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26"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27"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28"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6529"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6530"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6531"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6532"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33"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34"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6535"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6536"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6537"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38"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39"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40"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41"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42"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6543"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6544"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45"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46"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6547"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6548"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6549"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6550"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6551"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6552"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53"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54"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6555"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6556"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6557"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6558"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6559"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6560"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6561"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6562"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6563"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6564"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6565"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6566"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6567"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6568"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6569"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6570"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6571"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6572"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6573"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6574"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6575"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6576"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6577"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6578"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6579"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6580"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6581"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6582"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6583"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6584"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6585"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6586"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6587"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6588"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6589"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6590"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6591"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6592"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6593"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6594"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6595"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6596"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6597"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598"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599"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00"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01"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6602"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603"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604"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05"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06"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607"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6608"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6609"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10"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11"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612"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6613"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6614"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15"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616"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617"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6618"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6619"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20"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621"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622"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623"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624"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25"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6626"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627"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628"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629"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30"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631"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632"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633"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634"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35"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36"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6637"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638"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6639"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40"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6641"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642"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6643"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6644"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45"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6646"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647"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6648"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6649"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50"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51"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652"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6653"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6654"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55"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56"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6657"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6658"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6659"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6660"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6661"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6662"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6663"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6664"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6665"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6666"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6667"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68"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669"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6670"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671"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6672"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6673"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674"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6675"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6676"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677"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678"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679"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680"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6681"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6682"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6683"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6684"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6150"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Rectangle 2"/>
          <p:cNvSpPr>
            <a:spLocks noGrp="1" noChangeArrowheads="1"/>
          </p:cNvSpPr>
          <p:nvPr>
            <p:ph type="title"/>
          </p:nvPr>
        </p:nvSpPr>
        <p:spPr>
          <a:xfrm>
            <a:off x="1828800" y="1219200"/>
            <a:ext cx="7315200" cy="381000"/>
          </a:xfrm>
        </p:spPr>
        <p:txBody>
          <a:bodyPr/>
          <a:lstStyle/>
          <a:p>
            <a:r>
              <a:rPr lang="en-US" sz="2800" b="1" dirty="0" smtClean="0">
                <a:latin typeface="Calibri" pitchFamily="34" charset="0"/>
              </a:rPr>
              <a:t>Getting Tools to Speak a Common Language</a:t>
            </a:r>
          </a:p>
        </p:txBody>
      </p:sp>
      <p:sp>
        <p:nvSpPr>
          <p:cNvPr id="1029" name="TextBox 27"/>
          <p:cNvSpPr txBox="1">
            <a:spLocks noChangeArrowheads="1"/>
          </p:cNvSpPr>
          <p:nvPr/>
        </p:nvSpPr>
        <p:spPr bwMode="auto">
          <a:xfrm>
            <a:off x="152400" y="4876800"/>
            <a:ext cx="990600" cy="581025"/>
          </a:xfrm>
          <a:prstGeom prst="rect">
            <a:avLst/>
          </a:prstGeom>
          <a:noFill/>
          <a:ln w="9525">
            <a:noFill/>
            <a:miter lim="800000"/>
            <a:headEnd/>
            <a:tailEnd/>
          </a:ln>
        </p:spPr>
        <p:txBody>
          <a:bodyPr>
            <a:spAutoFit/>
          </a:bodyPr>
          <a:lstStyle/>
          <a:p>
            <a:r>
              <a:rPr lang="en-US" sz="1600" b="1" dirty="0"/>
              <a:t>Tool </a:t>
            </a:r>
          </a:p>
          <a:p>
            <a:r>
              <a:rPr lang="en-US" sz="1600" b="1" dirty="0"/>
              <a:t>Report</a:t>
            </a:r>
          </a:p>
        </p:txBody>
      </p:sp>
      <p:sp>
        <p:nvSpPr>
          <p:cNvPr id="1030" name="TextBox 28"/>
          <p:cNvSpPr txBox="1">
            <a:spLocks noChangeArrowheads="1"/>
          </p:cNvSpPr>
          <p:nvPr/>
        </p:nvSpPr>
        <p:spPr bwMode="auto">
          <a:xfrm>
            <a:off x="7924800" y="4876800"/>
            <a:ext cx="1066800" cy="581025"/>
          </a:xfrm>
          <a:prstGeom prst="rect">
            <a:avLst/>
          </a:prstGeom>
          <a:noFill/>
          <a:ln w="9525">
            <a:noFill/>
            <a:miter lim="800000"/>
            <a:headEnd/>
            <a:tailEnd/>
          </a:ln>
        </p:spPr>
        <p:txBody>
          <a:bodyPr>
            <a:spAutoFit/>
          </a:bodyPr>
          <a:lstStyle/>
          <a:p>
            <a:r>
              <a:rPr lang="en-US" sz="1600" b="1" dirty="0"/>
              <a:t>Tool Report</a:t>
            </a:r>
          </a:p>
        </p:txBody>
      </p:sp>
      <p:graphicFrame>
        <p:nvGraphicFramePr>
          <p:cNvPr id="1026" name="Object 9"/>
          <p:cNvGraphicFramePr>
            <a:graphicFrameLocks noChangeAspect="1"/>
          </p:cNvGraphicFramePr>
          <p:nvPr/>
        </p:nvGraphicFramePr>
        <p:xfrm>
          <a:off x="5638800" y="4648200"/>
          <a:ext cx="2209800" cy="1219200"/>
        </p:xfrm>
        <a:graphic>
          <a:graphicData uri="http://schemas.openxmlformats.org/presentationml/2006/ole">
            <p:oleObj spid="_x0000_s1026" name="Visio" r:id="rId3" imgW="714960" imgH="542160" progId="Visio.Drawing.11">
              <p:embed/>
            </p:oleObj>
          </a:graphicData>
        </a:graphic>
      </p:graphicFrame>
      <p:pic>
        <p:nvPicPr>
          <p:cNvPr id="1031" name="Picture 16" descr="C:\Documents and Settings\Michael Kass\Desktop\orange.png"/>
          <p:cNvPicPr>
            <a:picLocks noChangeAspect="1" noChangeArrowheads="1"/>
          </p:cNvPicPr>
          <p:nvPr/>
        </p:nvPicPr>
        <p:blipFill>
          <a:blip r:embed="rId4"/>
          <a:srcRect/>
          <a:stretch>
            <a:fillRect/>
          </a:stretch>
        </p:blipFill>
        <p:spPr bwMode="auto">
          <a:xfrm>
            <a:off x="5715000" y="4724400"/>
            <a:ext cx="381000" cy="381000"/>
          </a:xfrm>
          <a:prstGeom prst="rect">
            <a:avLst/>
          </a:prstGeom>
          <a:noFill/>
          <a:ln w="9525">
            <a:noFill/>
            <a:miter lim="800000"/>
            <a:headEnd/>
            <a:tailEnd/>
          </a:ln>
        </p:spPr>
      </p:pic>
      <p:sp>
        <p:nvSpPr>
          <p:cNvPr id="1032" name="Rectangle 5"/>
          <p:cNvSpPr>
            <a:spLocks noChangeArrowheads="1"/>
          </p:cNvSpPr>
          <p:nvPr/>
        </p:nvSpPr>
        <p:spPr bwMode="auto">
          <a:xfrm>
            <a:off x="3657600" y="3429000"/>
            <a:ext cx="1828800" cy="2438400"/>
          </a:xfrm>
          <a:prstGeom prst="rect">
            <a:avLst/>
          </a:prstGeom>
          <a:solidFill>
            <a:schemeClr val="accent1"/>
          </a:solidFill>
          <a:ln w="9525">
            <a:solidFill>
              <a:schemeClr val="tx1"/>
            </a:solidFill>
            <a:miter lim="800000"/>
            <a:headEnd/>
            <a:tailEnd/>
          </a:ln>
        </p:spPr>
        <p:txBody>
          <a:bodyPr wrap="none" anchor="ctr"/>
          <a:lstStyle/>
          <a:p>
            <a:endParaRPr lang="en-US" dirty="0"/>
          </a:p>
        </p:txBody>
      </p:sp>
      <p:pic>
        <p:nvPicPr>
          <p:cNvPr id="1033" name="Picture 31" descr="C:\Documents and Settings\Michael Kass\Desktop\apple.png"/>
          <p:cNvPicPr>
            <a:picLocks noChangeAspect="1" noChangeArrowheads="1"/>
          </p:cNvPicPr>
          <p:nvPr/>
        </p:nvPicPr>
        <p:blipFill>
          <a:blip r:embed="rId5"/>
          <a:srcRect/>
          <a:stretch>
            <a:fillRect/>
          </a:stretch>
        </p:blipFill>
        <p:spPr bwMode="auto">
          <a:xfrm>
            <a:off x="5715000" y="4724400"/>
            <a:ext cx="381000" cy="427038"/>
          </a:xfrm>
          <a:prstGeom prst="rect">
            <a:avLst/>
          </a:prstGeom>
          <a:noFill/>
          <a:ln w="9525">
            <a:noFill/>
            <a:miter lim="800000"/>
            <a:headEnd/>
            <a:tailEnd/>
          </a:ln>
        </p:spPr>
      </p:pic>
      <p:sp>
        <p:nvSpPr>
          <p:cNvPr id="1034" name="Text Box 7"/>
          <p:cNvSpPr txBox="1">
            <a:spLocks noChangeArrowheads="1"/>
          </p:cNvSpPr>
          <p:nvPr/>
        </p:nvSpPr>
        <p:spPr bwMode="auto">
          <a:xfrm>
            <a:off x="3657600" y="3733800"/>
            <a:ext cx="1828800" cy="1008063"/>
          </a:xfrm>
          <a:prstGeom prst="rect">
            <a:avLst/>
          </a:prstGeom>
          <a:noFill/>
          <a:ln w="9525">
            <a:noFill/>
            <a:miter lim="800000"/>
            <a:headEnd/>
            <a:tailEnd/>
          </a:ln>
        </p:spPr>
        <p:txBody>
          <a:bodyPr>
            <a:spAutoFit/>
          </a:bodyPr>
          <a:lstStyle/>
          <a:p>
            <a:pPr>
              <a:spcBef>
                <a:spcPct val="50000"/>
              </a:spcBef>
            </a:pPr>
            <a:r>
              <a:rPr lang="en-US" b="1" i="1" dirty="0"/>
              <a:t>S/W  Dev    Artifact</a:t>
            </a:r>
          </a:p>
          <a:p>
            <a:pPr>
              <a:spcBef>
                <a:spcPct val="50000"/>
              </a:spcBef>
            </a:pPr>
            <a:r>
              <a:rPr lang="en-US" sz="1600" b="1" i="1" dirty="0"/>
              <a:t>(source code)</a:t>
            </a:r>
          </a:p>
        </p:txBody>
      </p:sp>
      <p:graphicFrame>
        <p:nvGraphicFramePr>
          <p:cNvPr id="1027" name="Object 8"/>
          <p:cNvGraphicFramePr>
            <a:graphicFrameLocks noChangeAspect="1"/>
          </p:cNvGraphicFramePr>
          <p:nvPr/>
        </p:nvGraphicFramePr>
        <p:xfrm>
          <a:off x="1219200" y="4648200"/>
          <a:ext cx="2286000" cy="1143000"/>
        </p:xfrm>
        <a:graphic>
          <a:graphicData uri="http://schemas.openxmlformats.org/presentationml/2006/ole">
            <p:oleObj spid="_x0000_s1027" name="Visio" r:id="rId6" imgW="714960" imgH="542160" progId="Visio.Drawing.11">
              <p:embed/>
            </p:oleObj>
          </a:graphicData>
        </a:graphic>
      </p:graphicFrame>
      <p:pic>
        <p:nvPicPr>
          <p:cNvPr id="1035" name="Picture 15" descr="C:\Documents and Settings\Michael Kass\Desktop\apple.png"/>
          <p:cNvPicPr>
            <a:picLocks noChangeAspect="1" noChangeArrowheads="1"/>
          </p:cNvPicPr>
          <p:nvPr/>
        </p:nvPicPr>
        <p:blipFill>
          <a:blip r:embed="rId5"/>
          <a:srcRect/>
          <a:stretch>
            <a:fillRect/>
          </a:stretch>
        </p:blipFill>
        <p:spPr bwMode="auto">
          <a:xfrm>
            <a:off x="1295400" y="4724400"/>
            <a:ext cx="381000" cy="427038"/>
          </a:xfrm>
          <a:prstGeom prst="rect">
            <a:avLst/>
          </a:prstGeom>
          <a:noFill/>
          <a:ln w="9525">
            <a:noFill/>
            <a:miter lim="800000"/>
            <a:headEnd/>
            <a:tailEnd/>
          </a:ln>
        </p:spPr>
      </p:pic>
      <p:sp>
        <p:nvSpPr>
          <p:cNvPr id="1036" name="AutoShape 26"/>
          <p:cNvSpPr>
            <a:spLocks noChangeArrowheads="1"/>
          </p:cNvSpPr>
          <p:nvPr/>
        </p:nvSpPr>
        <p:spPr bwMode="auto">
          <a:xfrm>
            <a:off x="2438400" y="4191000"/>
            <a:ext cx="152400" cy="457200"/>
          </a:xfrm>
          <a:prstGeom prst="downArrow">
            <a:avLst>
              <a:gd name="adj1" fmla="val 50000"/>
              <a:gd name="adj2" fmla="val 175000"/>
            </a:avLst>
          </a:prstGeom>
          <a:solidFill>
            <a:schemeClr val="accent1"/>
          </a:solidFill>
          <a:ln w="9525">
            <a:solidFill>
              <a:schemeClr val="tx1"/>
            </a:solidFill>
            <a:miter lim="800000"/>
            <a:headEnd/>
            <a:tailEnd/>
          </a:ln>
        </p:spPr>
        <p:txBody>
          <a:bodyPr wrap="none" anchor="ctr"/>
          <a:lstStyle/>
          <a:p>
            <a:endParaRPr lang="en-US" dirty="0"/>
          </a:p>
        </p:txBody>
      </p:sp>
      <p:sp>
        <p:nvSpPr>
          <p:cNvPr id="1037" name="AutoShape 27"/>
          <p:cNvSpPr>
            <a:spLocks noChangeArrowheads="1"/>
          </p:cNvSpPr>
          <p:nvPr/>
        </p:nvSpPr>
        <p:spPr bwMode="auto">
          <a:xfrm>
            <a:off x="6858000" y="4191000"/>
            <a:ext cx="152400" cy="457200"/>
          </a:xfrm>
          <a:prstGeom prst="downArrow">
            <a:avLst>
              <a:gd name="adj1" fmla="val 50000"/>
              <a:gd name="adj2" fmla="val 173792"/>
            </a:avLst>
          </a:prstGeom>
          <a:solidFill>
            <a:schemeClr val="accent1"/>
          </a:solidFill>
          <a:ln w="9525">
            <a:solidFill>
              <a:schemeClr val="tx1"/>
            </a:solidFill>
            <a:miter lim="800000"/>
            <a:headEnd/>
            <a:tailEnd/>
          </a:ln>
        </p:spPr>
        <p:txBody>
          <a:bodyPr wrap="none" anchor="ctr"/>
          <a:lstStyle/>
          <a:p>
            <a:endParaRPr lang="en-US" dirty="0"/>
          </a:p>
        </p:txBody>
      </p:sp>
      <p:sp>
        <p:nvSpPr>
          <p:cNvPr id="1038" name="Text Box 29"/>
          <p:cNvSpPr txBox="1">
            <a:spLocks noChangeArrowheads="1"/>
          </p:cNvSpPr>
          <p:nvPr/>
        </p:nvSpPr>
        <p:spPr bwMode="auto">
          <a:xfrm>
            <a:off x="457200" y="5791200"/>
            <a:ext cx="184150" cy="366713"/>
          </a:xfrm>
          <a:prstGeom prst="rect">
            <a:avLst/>
          </a:prstGeom>
          <a:noFill/>
          <a:ln w="9525">
            <a:noFill/>
            <a:miter lim="800000"/>
            <a:headEnd/>
            <a:tailEnd/>
          </a:ln>
        </p:spPr>
        <p:txBody>
          <a:bodyPr>
            <a:spAutoFit/>
          </a:bodyPr>
          <a:lstStyle/>
          <a:p>
            <a:pPr algn="l">
              <a:spcBef>
                <a:spcPct val="50000"/>
              </a:spcBef>
            </a:pPr>
            <a:endParaRPr lang="en-US" dirty="0"/>
          </a:p>
        </p:txBody>
      </p:sp>
      <p:grpSp>
        <p:nvGrpSpPr>
          <p:cNvPr id="1042" name="Group 40"/>
          <p:cNvGrpSpPr>
            <a:grpSpLocks/>
          </p:cNvGrpSpPr>
          <p:nvPr/>
        </p:nvGrpSpPr>
        <p:grpSpPr bwMode="auto">
          <a:xfrm>
            <a:off x="6248400" y="3124200"/>
            <a:ext cx="914400" cy="914400"/>
            <a:chOff x="1632" y="1248"/>
            <a:chExt cx="2682" cy="2286"/>
          </a:xfrm>
        </p:grpSpPr>
        <p:sp>
          <p:nvSpPr>
            <p:cNvPr id="1056" name="Gear"/>
            <p:cNvSpPr>
              <a:spLocks noEditPoints="1" noChangeArrowheads="1"/>
            </p:cNvSpPr>
            <p:nvPr/>
          </p:nvSpPr>
          <p:spPr bwMode="auto">
            <a:xfrm>
              <a:off x="3119" y="1248"/>
              <a:ext cx="1195" cy="1048"/>
            </a:xfrm>
            <a:custGeom>
              <a:avLst/>
              <a:gdLst>
                <a:gd name="T0" fmla="*/ 33 w 21600"/>
                <a:gd name="T1" fmla="*/ 0 h 21600"/>
                <a:gd name="T2" fmla="*/ 66 w 21600"/>
                <a:gd name="T3" fmla="*/ 25 h 21600"/>
                <a:gd name="T4" fmla="*/ 33 w 21600"/>
                <a:gd name="T5" fmla="*/ 51 h 21600"/>
                <a:gd name="T6" fmla="*/ 0 w 21600"/>
                <a:gd name="T7" fmla="*/ 25 h 21600"/>
                <a:gd name="T8" fmla="*/ 0 60000 65536"/>
                <a:gd name="T9" fmla="*/ 0 60000 65536"/>
                <a:gd name="T10" fmla="*/ 0 60000 65536"/>
                <a:gd name="T11" fmla="*/ 0 60000 65536"/>
                <a:gd name="T12" fmla="*/ 4374 w 21600"/>
                <a:gd name="T13" fmla="*/ 3957 h 21600"/>
                <a:gd name="T14" fmla="*/ 17840 w 21600"/>
                <a:gd name="T15" fmla="*/ 17643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sp>
          <p:nvSpPr>
            <p:cNvPr id="1057" name="AutoShape 42"/>
            <p:cNvSpPr>
              <a:spLocks noEditPoints="1" noChangeArrowheads="1"/>
            </p:cNvSpPr>
            <p:nvPr/>
          </p:nvSpPr>
          <p:spPr bwMode="auto">
            <a:xfrm>
              <a:off x="1632" y="1680"/>
              <a:ext cx="1429" cy="1253"/>
            </a:xfrm>
            <a:custGeom>
              <a:avLst/>
              <a:gdLst>
                <a:gd name="T0" fmla="*/ 47 w 21600"/>
                <a:gd name="T1" fmla="*/ 0 h 21600"/>
                <a:gd name="T2" fmla="*/ 95 w 21600"/>
                <a:gd name="T3" fmla="*/ 36 h 21600"/>
                <a:gd name="T4" fmla="*/ 47 w 21600"/>
                <a:gd name="T5" fmla="*/ 73 h 21600"/>
                <a:gd name="T6" fmla="*/ 0 w 21600"/>
                <a:gd name="T7" fmla="*/ 36 h 21600"/>
                <a:gd name="T8" fmla="*/ 0 60000 65536"/>
                <a:gd name="T9" fmla="*/ 0 60000 65536"/>
                <a:gd name="T10" fmla="*/ 0 60000 65536"/>
                <a:gd name="T11" fmla="*/ 0 60000 65536"/>
                <a:gd name="T12" fmla="*/ 4368 w 21600"/>
                <a:gd name="T13" fmla="*/ 3965 h 21600"/>
                <a:gd name="T14" fmla="*/ 17836 w 21600"/>
                <a:gd name="T15" fmla="*/ 17635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sp>
          <p:nvSpPr>
            <p:cNvPr id="1058" name="AutoShape 43"/>
            <p:cNvSpPr>
              <a:spLocks noEditPoints="1" noChangeArrowheads="1"/>
            </p:cNvSpPr>
            <p:nvPr/>
          </p:nvSpPr>
          <p:spPr bwMode="auto">
            <a:xfrm>
              <a:off x="2559" y="2142"/>
              <a:ext cx="1588" cy="1392"/>
            </a:xfrm>
            <a:custGeom>
              <a:avLst/>
              <a:gdLst>
                <a:gd name="T0" fmla="*/ 58 w 21600"/>
                <a:gd name="T1" fmla="*/ 0 h 21600"/>
                <a:gd name="T2" fmla="*/ 117 w 21600"/>
                <a:gd name="T3" fmla="*/ 45 h 21600"/>
                <a:gd name="T4" fmla="*/ 58 w 21600"/>
                <a:gd name="T5" fmla="*/ 90 h 21600"/>
                <a:gd name="T6" fmla="*/ 0 w 21600"/>
                <a:gd name="T7" fmla="*/ 45 h 21600"/>
                <a:gd name="T8" fmla="*/ 0 60000 65536"/>
                <a:gd name="T9" fmla="*/ 0 60000 65536"/>
                <a:gd name="T10" fmla="*/ 0 60000 65536"/>
                <a:gd name="T11" fmla="*/ 0 60000 65536"/>
                <a:gd name="T12" fmla="*/ 4380 w 21600"/>
                <a:gd name="T13" fmla="*/ 3957 h 21600"/>
                <a:gd name="T14" fmla="*/ 17846 w 21600"/>
                <a:gd name="T15" fmla="*/ 17628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grpSp>
      <p:grpSp>
        <p:nvGrpSpPr>
          <p:cNvPr id="1043" name="Group 40"/>
          <p:cNvGrpSpPr>
            <a:grpSpLocks/>
          </p:cNvGrpSpPr>
          <p:nvPr/>
        </p:nvGrpSpPr>
        <p:grpSpPr bwMode="auto">
          <a:xfrm>
            <a:off x="1828800" y="3124200"/>
            <a:ext cx="914400" cy="914400"/>
            <a:chOff x="1632" y="1248"/>
            <a:chExt cx="2682" cy="2286"/>
          </a:xfrm>
        </p:grpSpPr>
        <p:sp>
          <p:nvSpPr>
            <p:cNvPr id="1053" name="Gear"/>
            <p:cNvSpPr>
              <a:spLocks noEditPoints="1" noChangeArrowheads="1"/>
            </p:cNvSpPr>
            <p:nvPr/>
          </p:nvSpPr>
          <p:spPr bwMode="auto">
            <a:xfrm>
              <a:off x="3119" y="1248"/>
              <a:ext cx="1195" cy="1048"/>
            </a:xfrm>
            <a:custGeom>
              <a:avLst/>
              <a:gdLst>
                <a:gd name="T0" fmla="*/ 33 w 21600"/>
                <a:gd name="T1" fmla="*/ 0 h 21600"/>
                <a:gd name="T2" fmla="*/ 66 w 21600"/>
                <a:gd name="T3" fmla="*/ 25 h 21600"/>
                <a:gd name="T4" fmla="*/ 33 w 21600"/>
                <a:gd name="T5" fmla="*/ 51 h 21600"/>
                <a:gd name="T6" fmla="*/ 0 w 21600"/>
                <a:gd name="T7" fmla="*/ 25 h 21600"/>
                <a:gd name="T8" fmla="*/ 0 60000 65536"/>
                <a:gd name="T9" fmla="*/ 0 60000 65536"/>
                <a:gd name="T10" fmla="*/ 0 60000 65536"/>
                <a:gd name="T11" fmla="*/ 0 60000 65536"/>
                <a:gd name="T12" fmla="*/ 4374 w 21600"/>
                <a:gd name="T13" fmla="*/ 3957 h 21600"/>
                <a:gd name="T14" fmla="*/ 17840 w 21600"/>
                <a:gd name="T15" fmla="*/ 17643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sp>
          <p:nvSpPr>
            <p:cNvPr id="1054" name="AutoShape 42"/>
            <p:cNvSpPr>
              <a:spLocks noEditPoints="1" noChangeArrowheads="1"/>
            </p:cNvSpPr>
            <p:nvPr/>
          </p:nvSpPr>
          <p:spPr bwMode="auto">
            <a:xfrm>
              <a:off x="1632" y="1680"/>
              <a:ext cx="1429" cy="1253"/>
            </a:xfrm>
            <a:custGeom>
              <a:avLst/>
              <a:gdLst>
                <a:gd name="T0" fmla="*/ 47 w 21600"/>
                <a:gd name="T1" fmla="*/ 0 h 21600"/>
                <a:gd name="T2" fmla="*/ 95 w 21600"/>
                <a:gd name="T3" fmla="*/ 36 h 21600"/>
                <a:gd name="T4" fmla="*/ 47 w 21600"/>
                <a:gd name="T5" fmla="*/ 73 h 21600"/>
                <a:gd name="T6" fmla="*/ 0 w 21600"/>
                <a:gd name="T7" fmla="*/ 36 h 21600"/>
                <a:gd name="T8" fmla="*/ 0 60000 65536"/>
                <a:gd name="T9" fmla="*/ 0 60000 65536"/>
                <a:gd name="T10" fmla="*/ 0 60000 65536"/>
                <a:gd name="T11" fmla="*/ 0 60000 65536"/>
                <a:gd name="T12" fmla="*/ 4368 w 21600"/>
                <a:gd name="T13" fmla="*/ 3965 h 21600"/>
                <a:gd name="T14" fmla="*/ 17836 w 21600"/>
                <a:gd name="T15" fmla="*/ 17635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sp>
          <p:nvSpPr>
            <p:cNvPr id="1055" name="AutoShape 43"/>
            <p:cNvSpPr>
              <a:spLocks noEditPoints="1" noChangeArrowheads="1"/>
            </p:cNvSpPr>
            <p:nvPr/>
          </p:nvSpPr>
          <p:spPr bwMode="auto">
            <a:xfrm>
              <a:off x="2559" y="2142"/>
              <a:ext cx="1588" cy="1392"/>
            </a:xfrm>
            <a:custGeom>
              <a:avLst/>
              <a:gdLst>
                <a:gd name="T0" fmla="*/ 58 w 21600"/>
                <a:gd name="T1" fmla="*/ 0 h 21600"/>
                <a:gd name="T2" fmla="*/ 117 w 21600"/>
                <a:gd name="T3" fmla="*/ 45 h 21600"/>
                <a:gd name="T4" fmla="*/ 58 w 21600"/>
                <a:gd name="T5" fmla="*/ 90 h 21600"/>
                <a:gd name="T6" fmla="*/ 0 w 21600"/>
                <a:gd name="T7" fmla="*/ 45 h 21600"/>
                <a:gd name="T8" fmla="*/ 0 60000 65536"/>
                <a:gd name="T9" fmla="*/ 0 60000 65536"/>
                <a:gd name="T10" fmla="*/ 0 60000 65536"/>
                <a:gd name="T11" fmla="*/ 0 60000 65536"/>
                <a:gd name="T12" fmla="*/ 4380 w 21600"/>
                <a:gd name="T13" fmla="*/ 3957 h 21600"/>
                <a:gd name="T14" fmla="*/ 17846 w 21600"/>
                <a:gd name="T15" fmla="*/ 17628 h 21600"/>
              </a:gdLst>
              <a:ahLst/>
              <a:cxnLst>
                <a:cxn ang="T8">
                  <a:pos x="T0" y="T1"/>
                </a:cxn>
                <a:cxn ang="T9">
                  <a:pos x="T2" y="T3"/>
                </a:cxn>
                <a:cxn ang="T10">
                  <a:pos x="T4" y="T5"/>
                </a:cxn>
                <a:cxn ang="T11">
                  <a:pos x="T6" y="T7"/>
                </a:cxn>
              </a:cxnLst>
              <a:rect l="T12" t="T13" r="T14" b="T15"/>
              <a:pathLst>
                <a:path w="21600" h="21600">
                  <a:moveTo>
                    <a:pt x="9689" y="1725"/>
                  </a:moveTo>
                  <a:lnTo>
                    <a:pt x="10304" y="85"/>
                  </a:lnTo>
                  <a:lnTo>
                    <a:pt x="11637" y="85"/>
                  </a:lnTo>
                  <a:lnTo>
                    <a:pt x="12303" y="1777"/>
                  </a:lnTo>
                  <a:lnTo>
                    <a:pt x="13072" y="1931"/>
                  </a:lnTo>
                  <a:lnTo>
                    <a:pt x="14303" y="598"/>
                  </a:lnTo>
                  <a:lnTo>
                    <a:pt x="15533" y="1110"/>
                  </a:lnTo>
                  <a:lnTo>
                    <a:pt x="15584" y="2905"/>
                  </a:lnTo>
                  <a:lnTo>
                    <a:pt x="16405" y="3520"/>
                  </a:lnTo>
                  <a:lnTo>
                    <a:pt x="17891" y="2751"/>
                  </a:lnTo>
                  <a:lnTo>
                    <a:pt x="18917" y="3674"/>
                  </a:lnTo>
                  <a:lnTo>
                    <a:pt x="18199" y="5314"/>
                  </a:lnTo>
                  <a:lnTo>
                    <a:pt x="18763" y="6083"/>
                  </a:lnTo>
                  <a:lnTo>
                    <a:pt x="20403" y="6032"/>
                  </a:lnTo>
                  <a:lnTo>
                    <a:pt x="20865" y="7211"/>
                  </a:lnTo>
                  <a:lnTo>
                    <a:pt x="19737" y="8185"/>
                  </a:lnTo>
                  <a:lnTo>
                    <a:pt x="20096" y="9723"/>
                  </a:lnTo>
                  <a:lnTo>
                    <a:pt x="21634" y="10287"/>
                  </a:lnTo>
                  <a:lnTo>
                    <a:pt x="21582" y="11620"/>
                  </a:lnTo>
                  <a:lnTo>
                    <a:pt x="20147" y="12184"/>
                  </a:lnTo>
                  <a:lnTo>
                    <a:pt x="19942" y="13158"/>
                  </a:lnTo>
                  <a:lnTo>
                    <a:pt x="21070" y="14234"/>
                  </a:lnTo>
                  <a:lnTo>
                    <a:pt x="20608" y="15362"/>
                  </a:lnTo>
                  <a:lnTo>
                    <a:pt x="19019" y="15465"/>
                  </a:lnTo>
                  <a:lnTo>
                    <a:pt x="18404" y="16439"/>
                  </a:lnTo>
                  <a:lnTo>
                    <a:pt x="19122" y="17925"/>
                  </a:lnTo>
                  <a:lnTo>
                    <a:pt x="18096" y="18797"/>
                  </a:lnTo>
                  <a:lnTo>
                    <a:pt x="16763" y="18284"/>
                  </a:lnTo>
                  <a:lnTo>
                    <a:pt x="15431" y="19002"/>
                  </a:lnTo>
                  <a:lnTo>
                    <a:pt x="15277" y="20848"/>
                  </a:lnTo>
                  <a:lnTo>
                    <a:pt x="14149" y="21155"/>
                  </a:lnTo>
                  <a:lnTo>
                    <a:pt x="13021" y="19925"/>
                  </a:lnTo>
                  <a:lnTo>
                    <a:pt x="12252" y="20181"/>
                  </a:lnTo>
                  <a:lnTo>
                    <a:pt x="11739" y="21668"/>
                  </a:lnTo>
                  <a:lnTo>
                    <a:pt x="10201" y="21668"/>
                  </a:lnTo>
                  <a:lnTo>
                    <a:pt x="9740" y="20130"/>
                  </a:lnTo>
                  <a:lnTo>
                    <a:pt x="8253" y="19771"/>
                  </a:lnTo>
                  <a:lnTo>
                    <a:pt x="7125" y="21001"/>
                  </a:lnTo>
                  <a:lnTo>
                    <a:pt x="5895" y="20489"/>
                  </a:lnTo>
                  <a:lnTo>
                    <a:pt x="5946" y="18592"/>
                  </a:lnTo>
                  <a:lnTo>
                    <a:pt x="5177" y="18131"/>
                  </a:lnTo>
                  <a:lnTo>
                    <a:pt x="3383" y="18848"/>
                  </a:lnTo>
                  <a:lnTo>
                    <a:pt x="2614" y="17874"/>
                  </a:lnTo>
                  <a:lnTo>
                    <a:pt x="3383" y="16182"/>
                  </a:lnTo>
                  <a:lnTo>
                    <a:pt x="2922" y="15465"/>
                  </a:lnTo>
                  <a:lnTo>
                    <a:pt x="922" y="15516"/>
                  </a:lnTo>
                  <a:lnTo>
                    <a:pt x="512" y="14234"/>
                  </a:lnTo>
                  <a:lnTo>
                    <a:pt x="1948" y="12901"/>
                  </a:lnTo>
                  <a:lnTo>
                    <a:pt x="1896" y="12184"/>
                  </a:lnTo>
                  <a:lnTo>
                    <a:pt x="0" y="11415"/>
                  </a:lnTo>
                  <a:lnTo>
                    <a:pt x="51" y="10031"/>
                  </a:lnTo>
                  <a:lnTo>
                    <a:pt x="1948" y="9313"/>
                  </a:lnTo>
                  <a:lnTo>
                    <a:pt x="2101" y="8595"/>
                  </a:lnTo>
                  <a:lnTo>
                    <a:pt x="615" y="7160"/>
                  </a:lnTo>
                  <a:lnTo>
                    <a:pt x="1127" y="5878"/>
                  </a:lnTo>
                  <a:lnTo>
                    <a:pt x="3178" y="5981"/>
                  </a:lnTo>
                  <a:lnTo>
                    <a:pt x="3588" y="5417"/>
                  </a:lnTo>
                  <a:lnTo>
                    <a:pt x="2819" y="3520"/>
                  </a:lnTo>
                  <a:lnTo>
                    <a:pt x="3742" y="2597"/>
                  </a:lnTo>
                  <a:lnTo>
                    <a:pt x="5536" y="3417"/>
                  </a:lnTo>
                  <a:lnTo>
                    <a:pt x="6049" y="3058"/>
                  </a:lnTo>
                  <a:lnTo>
                    <a:pt x="6100" y="1264"/>
                  </a:lnTo>
                  <a:lnTo>
                    <a:pt x="7228" y="700"/>
                  </a:lnTo>
                  <a:lnTo>
                    <a:pt x="8510" y="2033"/>
                  </a:lnTo>
                  <a:lnTo>
                    <a:pt x="9689" y="1725"/>
                  </a:lnTo>
                  <a:close/>
                  <a:moveTo>
                    <a:pt x="10817" y="14422"/>
                  </a:moveTo>
                  <a:lnTo>
                    <a:pt x="11175" y="14388"/>
                  </a:lnTo>
                  <a:lnTo>
                    <a:pt x="11534" y="14354"/>
                  </a:lnTo>
                  <a:lnTo>
                    <a:pt x="11893" y="14268"/>
                  </a:lnTo>
                  <a:lnTo>
                    <a:pt x="12218" y="14166"/>
                  </a:lnTo>
                  <a:lnTo>
                    <a:pt x="12508" y="13995"/>
                  </a:lnTo>
                  <a:lnTo>
                    <a:pt x="12816" y="13807"/>
                  </a:lnTo>
                  <a:lnTo>
                    <a:pt x="13106" y="13602"/>
                  </a:lnTo>
                  <a:lnTo>
                    <a:pt x="13329" y="13380"/>
                  </a:lnTo>
                  <a:lnTo>
                    <a:pt x="13568" y="13106"/>
                  </a:lnTo>
                  <a:lnTo>
                    <a:pt x="13790" y="12850"/>
                  </a:lnTo>
                  <a:lnTo>
                    <a:pt x="13961" y="12560"/>
                  </a:lnTo>
                  <a:lnTo>
                    <a:pt x="14115" y="12269"/>
                  </a:lnTo>
                  <a:lnTo>
                    <a:pt x="14217" y="11927"/>
                  </a:lnTo>
                  <a:lnTo>
                    <a:pt x="14320" y="11568"/>
                  </a:lnTo>
                  <a:lnTo>
                    <a:pt x="14388" y="11210"/>
                  </a:lnTo>
                  <a:lnTo>
                    <a:pt x="14388" y="10851"/>
                  </a:lnTo>
                  <a:lnTo>
                    <a:pt x="14388" y="10492"/>
                  </a:lnTo>
                  <a:lnTo>
                    <a:pt x="14320" y="10133"/>
                  </a:lnTo>
                  <a:lnTo>
                    <a:pt x="14217" y="9808"/>
                  </a:lnTo>
                  <a:lnTo>
                    <a:pt x="14115" y="9467"/>
                  </a:lnTo>
                  <a:lnTo>
                    <a:pt x="13961" y="9142"/>
                  </a:lnTo>
                  <a:lnTo>
                    <a:pt x="13790" y="8851"/>
                  </a:lnTo>
                  <a:lnTo>
                    <a:pt x="13568" y="8595"/>
                  </a:lnTo>
                  <a:lnTo>
                    <a:pt x="13329" y="8322"/>
                  </a:lnTo>
                  <a:lnTo>
                    <a:pt x="13106" y="8100"/>
                  </a:lnTo>
                  <a:lnTo>
                    <a:pt x="12816" y="7894"/>
                  </a:lnTo>
                  <a:lnTo>
                    <a:pt x="12508" y="7741"/>
                  </a:lnTo>
                  <a:lnTo>
                    <a:pt x="12218" y="7570"/>
                  </a:lnTo>
                  <a:lnTo>
                    <a:pt x="11893" y="7433"/>
                  </a:lnTo>
                  <a:lnTo>
                    <a:pt x="11534" y="7382"/>
                  </a:lnTo>
                  <a:lnTo>
                    <a:pt x="11175" y="7313"/>
                  </a:lnTo>
                  <a:lnTo>
                    <a:pt x="10817" y="7313"/>
                  </a:lnTo>
                  <a:lnTo>
                    <a:pt x="10441" y="7313"/>
                  </a:lnTo>
                  <a:lnTo>
                    <a:pt x="10082" y="7382"/>
                  </a:lnTo>
                  <a:lnTo>
                    <a:pt x="9757" y="7433"/>
                  </a:lnTo>
                  <a:lnTo>
                    <a:pt x="9432" y="7570"/>
                  </a:lnTo>
                  <a:lnTo>
                    <a:pt x="9142" y="7741"/>
                  </a:lnTo>
                  <a:lnTo>
                    <a:pt x="8834" y="7894"/>
                  </a:lnTo>
                  <a:lnTo>
                    <a:pt x="8544" y="8100"/>
                  </a:lnTo>
                  <a:lnTo>
                    <a:pt x="8287" y="8322"/>
                  </a:lnTo>
                  <a:lnTo>
                    <a:pt x="8048" y="8595"/>
                  </a:lnTo>
                  <a:lnTo>
                    <a:pt x="7860" y="8851"/>
                  </a:lnTo>
                  <a:lnTo>
                    <a:pt x="7689" y="9142"/>
                  </a:lnTo>
                  <a:lnTo>
                    <a:pt x="7536" y="9467"/>
                  </a:lnTo>
                  <a:lnTo>
                    <a:pt x="7399" y="9808"/>
                  </a:lnTo>
                  <a:lnTo>
                    <a:pt x="7331" y="10133"/>
                  </a:lnTo>
                  <a:lnTo>
                    <a:pt x="7262" y="10492"/>
                  </a:lnTo>
                  <a:lnTo>
                    <a:pt x="7262" y="10851"/>
                  </a:lnTo>
                  <a:lnTo>
                    <a:pt x="7262" y="11210"/>
                  </a:lnTo>
                  <a:lnTo>
                    <a:pt x="7331" y="11568"/>
                  </a:lnTo>
                  <a:lnTo>
                    <a:pt x="7399" y="11927"/>
                  </a:lnTo>
                  <a:lnTo>
                    <a:pt x="7536" y="12269"/>
                  </a:lnTo>
                  <a:lnTo>
                    <a:pt x="7689" y="12560"/>
                  </a:lnTo>
                  <a:lnTo>
                    <a:pt x="7860" y="12850"/>
                  </a:lnTo>
                  <a:lnTo>
                    <a:pt x="8048" y="13106"/>
                  </a:lnTo>
                  <a:lnTo>
                    <a:pt x="8287" y="13380"/>
                  </a:lnTo>
                  <a:lnTo>
                    <a:pt x="8544" y="13602"/>
                  </a:lnTo>
                  <a:lnTo>
                    <a:pt x="8834" y="13807"/>
                  </a:lnTo>
                  <a:lnTo>
                    <a:pt x="9142" y="13995"/>
                  </a:lnTo>
                  <a:lnTo>
                    <a:pt x="9432" y="14166"/>
                  </a:lnTo>
                  <a:lnTo>
                    <a:pt x="9757" y="14268"/>
                  </a:lnTo>
                  <a:lnTo>
                    <a:pt x="10082" y="14354"/>
                  </a:lnTo>
                  <a:lnTo>
                    <a:pt x="10441" y="14388"/>
                  </a:lnTo>
                  <a:lnTo>
                    <a:pt x="10817" y="14422"/>
                  </a:lnTo>
                  <a:close/>
                </a:path>
              </a:pathLst>
            </a:custGeom>
            <a:solidFill>
              <a:srgbClr val="C0C0C0"/>
            </a:solidFill>
            <a:ln w="9525">
              <a:miter lim="800000"/>
              <a:headEnd/>
              <a:tailEnd/>
            </a:ln>
            <a:scene3d>
              <a:camera prst="legacyPerspectiveFront">
                <a:rot lat="20099996" lon="1500000" rev="0"/>
              </a:camera>
              <a:lightRig rig="legacyFlat4" dir="b"/>
            </a:scene3d>
            <a:sp3d extrusionH="430200" prstMaterial="legacyMatte">
              <a:bevelT w="13500" h="13500" prst="angle"/>
              <a:bevelB w="13500" h="13500" prst="angle"/>
              <a:extrusionClr>
                <a:srgbClr val="C0C0C0"/>
              </a:extrusionClr>
            </a:sp3d>
          </p:spPr>
          <p:txBody>
            <a:bodyPr>
              <a:flatTx/>
            </a:bodyPr>
            <a:lstStyle/>
            <a:p>
              <a:endParaRPr lang="en-US" dirty="0"/>
            </a:p>
          </p:txBody>
        </p:sp>
      </p:grpSp>
      <p:sp>
        <p:nvSpPr>
          <p:cNvPr id="1044" name="TextBox 25"/>
          <p:cNvSpPr txBox="1">
            <a:spLocks noChangeArrowheads="1"/>
          </p:cNvSpPr>
          <p:nvPr/>
        </p:nvSpPr>
        <p:spPr bwMode="auto">
          <a:xfrm>
            <a:off x="228600" y="3505200"/>
            <a:ext cx="1600200" cy="581025"/>
          </a:xfrm>
          <a:prstGeom prst="rect">
            <a:avLst/>
          </a:prstGeom>
          <a:noFill/>
          <a:ln w="9525">
            <a:noFill/>
            <a:miter lim="800000"/>
            <a:headEnd/>
            <a:tailEnd/>
          </a:ln>
        </p:spPr>
        <p:txBody>
          <a:bodyPr>
            <a:spAutoFit/>
          </a:bodyPr>
          <a:lstStyle/>
          <a:p>
            <a:r>
              <a:rPr lang="en-US" sz="1600" b="1" dirty="0"/>
              <a:t>Analysis Tool</a:t>
            </a:r>
          </a:p>
          <a:p>
            <a:r>
              <a:rPr lang="en-US" sz="1600" b="1" dirty="0"/>
              <a:t>(A)</a:t>
            </a:r>
          </a:p>
        </p:txBody>
      </p:sp>
      <p:sp>
        <p:nvSpPr>
          <p:cNvPr id="1045" name="TextBox 26"/>
          <p:cNvSpPr txBox="1">
            <a:spLocks noChangeArrowheads="1"/>
          </p:cNvSpPr>
          <p:nvPr/>
        </p:nvSpPr>
        <p:spPr bwMode="auto">
          <a:xfrm>
            <a:off x="7239000" y="3505200"/>
            <a:ext cx="1600200" cy="581025"/>
          </a:xfrm>
          <a:prstGeom prst="rect">
            <a:avLst/>
          </a:prstGeom>
          <a:noFill/>
          <a:ln w="9525">
            <a:noFill/>
            <a:miter lim="800000"/>
            <a:headEnd/>
            <a:tailEnd/>
          </a:ln>
        </p:spPr>
        <p:txBody>
          <a:bodyPr>
            <a:spAutoFit/>
          </a:bodyPr>
          <a:lstStyle/>
          <a:p>
            <a:r>
              <a:rPr lang="en-US" sz="1600" b="1" dirty="0"/>
              <a:t>Analysis Tool</a:t>
            </a:r>
          </a:p>
          <a:p>
            <a:r>
              <a:rPr lang="en-US" sz="1600" b="1" dirty="0"/>
              <a:t>(B)</a:t>
            </a:r>
          </a:p>
        </p:txBody>
      </p:sp>
      <p:sp>
        <p:nvSpPr>
          <p:cNvPr id="30" name="Left Arrow 29"/>
          <p:cNvSpPr/>
          <p:nvPr/>
        </p:nvSpPr>
        <p:spPr>
          <a:xfrm>
            <a:off x="2819400" y="3581400"/>
            <a:ext cx="762000" cy="15240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en-US" dirty="0"/>
          </a:p>
        </p:txBody>
      </p:sp>
      <p:sp>
        <p:nvSpPr>
          <p:cNvPr id="31" name="Right Arrow 30"/>
          <p:cNvSpPr/>
          <p:nvPr/>
        </p:nvSpPr>
        <p:spPr>
          <a:xfrm>
            <a:off x="5562600" y="3581400"/>
            <a:ext cx="685800" cy="1524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en-US" dirty="0"/>
          </a:p>
        </p:txBody>
      </p:sp>
      <p:sp>
        <p:nvSpPr>
          <p:cNvPr id="33" name="TextBox 32"/>
          <p:cNvSpPr txBox="1"/>
          <p:nvPr/>
        </p:nvSpPr>
        <p:spPr>
          <a:xfrm>
            <a:off x="1447800" y="5181600"/>
            <a:ext cx="1981200" cy="276225"/>
          </a:xfrm>
          <a:prstGeom prst="rect">
            <a:avLst/>
          </a:prstGeom>
          <a:solidFill>
            <a:schemeClr val="accent2">
              <a:lumMod val="20000"/>
              <a:lumOff val="80000"/>
            </a:schemeClr>
          </a:solidFill>
        </p:spPr>
        <p:txBody>
          <a:bodyPr>
            <a:spAutoFit/>
          </a:bodyPr>
          <a:lstStyle/>
          <a:p>
            <a:r>
              <a:rPr lang="en-US" sz="1200" dirty="0"/>
              <a:t>Array Bounds Error</a:t>
            </a:r>
          </a:p>
        </p:txBody>
      </p:sp>
      <p:sp>
        <p:nvSpPr>
          <p:cNvPr id="34" name="TextBox 33"/>
          <p:cNvSpPr txBox="1"/>
          <p:nvPr/>
        </p:nvSpPr>
        <p:spPr>
          <a:xfrm>
            <a:off x="6172200" y="5257800"/>
            <a:ext cx="1143000" cy="276225"/>
          </a:xfrm>
          <a:prstGeom prst="rect">
            <a:avLst/>
          </a:prstGeom>
          <a:solidFill>
            <a:schemeClr val="accent2">
              <a:lumMod val="20000"/>
              <a:lumOff val="80000"/>
            </a:schemeClr>
          </a:solidFill>
        </p:spPr>
        <p:txBody>
          <a:bodyPr>
            <a:spAutoFit/>
          </a:bodyPr>
          <a:lstStyle/>
          <a:p>
            <a:pPr>
              <a:defRPr/>
            </a:pPr>
            <a:r>
              <a:rPr lang="en-US" sz="1200" dirty="0"/>
              <a:t>Buffer Error</a:t>
            </a:r>
          </a:p>
        </p:txBody>
      </p:sp>
      <p:sp>
        <p:nvSpPr>
          <p:cNvPr id="35" name="TextBox 34"/>
          <p:cNvSpPr txBox="1"/>
          <p:nvPr/>
        </p:nvSpPr>
        <p:spPr>
          <a:xfrm>
            <a:off x="5791200" y="5257800"/>
            <a:ext cx="1981200" cy="276225"/>
          </a:xfrm>
          <a:prstGeom prst="rect">
            <a:avLst/>
          </a:prstGeom>
          <a:solidFill>
            <a:schemeClr val="accent2">
              <a:lumMod val="20000"/>
              <a:lumOff val="80000"/>
            </a:schemeClr>
          </a:solidFill>
        </p:spPr>
        <p:txBody>
          <a:bodyPr>
            <a:spAutoFit/>
          </a:bodyPr>
          <a:lstStyle/>
          <a:p>
            <a:r>
              <a:rPr lang="en-US" sz="1200" dirty="0"/>
              <a:t>Buffer Under-read</a:t>
            </a:r>
          </a:p>
        </p:txBody>
      </p:sp>
      <p:grpSp>
        <p:nvGrpSpPr>
          <p:cNvPr id="1062" name="Group 38"/>
          <p:cNvGrpSpPr>
            <a:grpSpLocks/>
          </p:cNvGrpSpPr>
          <p:nvPr/>
        </p:nvGrpSpPr>
        <p:grpSpPr bwMode="auto">
          <a:xfrm>
            <a:off x="2743200" y="1905000"/>
            <a:ext cx="4343400" cy="1371600"/>
            <a:chOff x="1728" y="1200"/>
            <a:chExt cx="2736" cy="864"/>
          </a:xfrm>
        </p:grpSpPr>
        <p:pic>
          <p:nvPicPr>
            <p:cNvPr id="1039" name="Picture 34"/>
            <p:cNvPicPr>
              <a:picLocks noChangeAspect="1" noChangeArrowheads="1"/>
            </p:cNvPicPr>
            <p:nvPr/>
          </p:nvPicPr>
          <p:blipFill>
            <a:blip r:embed="rId7"/>
            <a:srcRect/>
            <a:stretch>
              <a:fillRect/>
            </a:stretch>
          </p:blipFill>
          <p:spPr bwMode="auto">
            <a:xfrm>
              <a:off x="2496" y="1440"/>
              <a:ext cx="768" cy="474"/>
            </a:xfrm>
            <a:prstGeom prst="rect">
              <a:avLst/>
            </a:prstGeom>
            <a:noFill/>
            <a:ln w="9525">
              <a:noFill/>
              <a:miter lim="800000"/>
              <a:headEnd/>
              <a:tailEnd/>
            </a:ln>
          </p:spPr>
        </p:pic>
        <p:sp>
          <p:nvSpPr>
            <p:cNvPr id="1040" name="Line 37"/>
            <p:cNvSpPr>
              <a:spLocks noChangeShapeType="1"/>
            </p:cNvSpPr>
            <p:nvPr/>
          </p:nvSpPr>
          <p:spPr bwMode="auto">
            <a:xfrm>
              <a:off x="3216" y="1728"/>
              <a:ext cx="864" cy="336"/>
            </a:xfrm>
            <a:prstGeom prst="line">
              <a:avLst/>
            </a:prstGeom>
            <a:noFill/>
            <a:ln w="28575">
              <a:solidFill>
                <a:srgbClr val="C00000"/>
              </a:solidFill>
              <a:round/>
              <a:headEnd/>
              <a:tailEnd type="triangle" w="med" len="med"/>
            </a:ln>
          </p:spPr>
          <p:txBody>
            <a:bodyPr/>
            <a:lstStyle/>
            <a:p>
              <a:endParaRPr lang="en-US" dirty="0"/>
            </a:p>
          </p:txBody>
        </p:sp>
        <p:sp>
          <p:nvSpPr>
            <p:cNvPr id="1041" name="Line 38"/>
            <p:cNvSpPr>
              <a:spLocks noChangeShapeType="1"/>
            </p:cNvSpPr>
            <p:nvPr/>
          </p:nvSpPr>
          <p:spPr bwMode="auto">
            <a:xfrm flipH="1">
              <a:off x="1728" y="1728"/>
              <a:ext cx="864" cy="288"/>
            </a:xfrm>
            <a:prstGeom prst="line">
              <a:avLst/>
            </a:prstGeom>
            <a:noFill/>
            <a:ln w="28575">
              <a:solidFill>
                <a:srgbClr val="C00000"/>
              </a:solidFill>
              <a:round/>
              <a:headEnd/>
              <a:tailEnd type="triangle" w="med" len="med"/>
            </a:ln>
          </p:spPr>
          <p:txBody>
            <a:bodyPr/>
            <a:lstStyle/>
            <a:p>
              <a:endParaRPr lang="en-US" dirty="0"/>
            </a:p>
          </p:txBody>
        </p:sp>
        <p:sp>
          <p:nvSpPr>
            <p:cNvPr id="1052" name="TextBox 35"/>
            <p:cNvSpPr txBox="1">
              <a:spLocks noChangeArrowheads="1"/>
            </p:cNvSpPr>
            <p:nvPr/>
          </p:nvSpPr>
          <p:spPr bwMode="auto">
            <a:xfrm>
              <a:off x="1728" y="1200"/>
              <a:ext cx="2736" cy="213"/>
            </a:xfrm>
            <a:prstGeom prst="rect">
              <a:avLst/>
            </a:prstGeom>
            <a:noFill/>
            <a:ln w="9525">
              <a:noFill/>
              <a:miter lim="800000"/>
              <a:headEnd/>
              <a:tailEnd/>
            </a:ln>
          </p:spPr>
          <p:txBody>
            <a:bodyPr>
              <a:spAutoFit/>
            </a:bodyPr>
            <a:lstStyle/>
            <a:p>
              <a:r>
                <a:rPr lang="en-US" sz="1600" b="1" dirty="0"/>
                <a:t>Dictionary of Software Weaknesses (CWE)</a:t>
              </a:r>
            </a:p>
          </p:txBody>
        </p:sp>
      </p:grpSp>
      <p:sp>
        <p:nvSpPr>
          <p:cNvPr id="2" name="TextBox 34"/>
          <p:cNvSpPr txBox="1"/>
          <p:nvPr/>
        </p:nvSpPr>
        <p:spPr>
          <a:xfrm>
            <a:off x="1447800" y="5181600"/>
            <a:ext cx="1981200" cy="276225"/>
          </a:xfrm>
          <a:prstGeom prst="rect">
            <a:avLst/>
          </a:prstGeom>
          <a:solidFill>
            <a:schemeClr val="accent2">
              <a:lumMod val="20000"/>
              <a:lumOff val="80000"/>
            </a:schemeClr>
          </a:solidFill>
        </p:spPr>
        <p:txBody>
          <a:bodyPr>
            <a:spAutoFit/>
          </a:bodyPr>
          <a:lstStyle/>
          <a:p>
            <a:r>
              <a:rPr lang="en-US" sz="1200" dirty="0"/>
              <a:t>Buffer Under-read</a:t>
            </a:r>
          </a:p>
        </p:txBody>
      </p:sp>
      <p:sp>
        <p:nvSpPr>
          <p:cNvPr id="1060" name="Text Box 36"/>
          <p:cNvSpPr txBox="1">
            <a:spLocks noChangeArrowheads="1"/>
          </p:cNvSpPr>
          <p:nvPr/>
        </p:nvSpPr>
        <p:spPr bwMode="auto">
          <a:xfrm>
            <a:off x="1219200" y="4800600"/>
            <a:ext cx="533400" cy="274638"/>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127</a:t>
            </a:r>
          </a:p>
        </p:txBody>
      </p:sp>
      <p:sp>
        <p:nvSpPr>
          <p:cNvPr id="1061" name="Text Box 37"/>
          <p:cNvSpPr txBox="1">
            <a:spLocks noChangeArrowheads="1"/>
          </p:cNvSpPr>
          <p:nvPr/>
        </p:nvSpPr>
        <p:spPr bwMode="auto">
          <a:xfrm>
            <a:off x="5638800" y="4800600"/>
            <a:ext cx="533400" cy="274638"/>
          </a:xfrm>
          <a:prstGeom prst="rect">
            <a:avLst/>
          </a:prstGeom>
          <a:noFill/>
          <a:ln w="9525">
            <a:noFill/>
            <a:miter lim="800000"/>
            <a:headEnd/>
            <a:tailEnd/>
          </a:ln>
          <a:effectLst/>
        </p:spPr>
        <p:txBody>
          <a:bodyPr>
            <a:spAutoFit/>
          </a:bodyPr>
          <a:lstStyle/>
          <a:p>
            <a:pPr>
              <a:spcBef>
                <a:spcPct val="50000"/>
              </a:spcBef>
            </a:pPr>
            <a:r>
              <a:rPr lang="en-US" sz="1200" b="1" dirty="0">
                <a:solidFill>
                  <a:schemeClr val="bg1"/>
                </a:solidFill>
              </a:rPr>
              <a:t>127</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62"/>
                                        </p:tgtEl>
                                        <p:attrNameLst>
                                          <p:attrName>style.visibility</p:attrName>
                                        </p:attrNameLst>
                                      </p:cBhvr>
                                      <p:to>
                                        <p:strVal val="visible"/>
                                      </p:to>
                                    </p:set>
                                    <p:anim calcmode="lin" valueType="num">
                                      <p:cBhvr additive="base">
                                        <p:cTn id="7" dur="500" fill="hold"/>
                                        <p:tgtEl>
                                          <p:spTgt spid="1062"/>
                                        </p:tgtEl>
                                        <p:attrNameLst>
                                          <p:attrName>ppt_x</p:attrName>
                                        </p:attrNameLst>
                                      </p:cBhvr>
                                      <p:tavLst>
                                        <p:tav tm="0">
                                          <p:val>
                                            <p:strVal val="0-#ppt_w/2"/>
                                          </p:val>
                                        </p:tav>
                                        <p:tav tm="100000">
                                          <p:val>
                                            <p:strVal val="#ppt_x"/>
                                          </p:val>
                                        </p:tav>
                                      </p:tavLst>
                                    </p:anim>
                                    <p:anim calcmode="lin" valueType="num">
                                      <p:cBhvr additive="base">
                                        <p:cTn id="8" dur="500" fill="hold"/>
                                        <p:tgtEl>
                                          <p:spTgt spid="106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33"/>
                                        </p:tgtEl>
                                        <p:attrNameLst>
                                          <p:attrName>style.visibility</p:attrName>
                                        </p:attrNameLst>
                                      </p:cBhvr>
                                      <p:to>
                                        <p:strVal val="visible"/>
                                      </p:to>
                                    </p:set>
                                    <p:anim calcmode="lin" valueType="num">
                                      <p:cBhvr additive="base">
                                        <p:cTn id="13" dur="500" fill="hold"/>
                                        <p:tgtEl>
                                          <p:spTgt spid="1033"/>
                                        </p:tgtEl>
                                        <p:attrNameLst>
                                          <p:attrName>ppt_x</p:attrName>
                                        </p:attrNameLst>
                                      </p:cBhvr>
                                      <p:tavLst>
                                        <p:tav tm="0">
                                          <p:val>
                                            <p:strVal val="0-#ppt_w/2"/>
                                          </p:val>
                                        </p:tav>
                                        <p:tav tm="100000">
                                          <p:val>
                                            <p:strVal val="#ppt_x"/>
                                          </p:val>
                                        </p:tav>
                                      </p:tavLst>
                                    </p:anim>
                                    <p:anim calcmode="lin" valueType="num">
                                      <p:cBhvr additive="base">
                                        <p:cTn id="14" dur="500" fill="hold"/>
                                        <p:tgtEl>
                                          <p:spTgt spid="103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0-#ppt_w/2"/>
                                          </p:val>
                                        </p:tav>
                                        <p:tav tm="100000">
                                          <p:val>
                                            <p:strVal val="#ppt_x"/>
                                          </p:val>
                                        </p:tav>
                                      </p:tavLst>
                                    </p:anim>
                                    <p:anim calcmode="lin" valueType="num">
                                      <p:cBhvr additive="base">
                                        <p:cTn id="20"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061"/>
                                        </p:tgtEl>
                                        <p:attrNameLst>
                                          <p:attrName>style.visibility</p:attrName>
                                        </p:attrNameLst>
                                      </p:cBhvr>
                                      <p:to>
                                        <p:strVal val="visible"/>
                                      </p:to>
                                    </p:set>
                                    <p:anim calcmode="lin" valueType="num">
                                      <p:cBhvr additive="base">
                                        <p:cTn id="31" dur="500" fill="hold"/>
                                        <p:tgtEl>
                                          <p:spTgt spid="1061"/>
                                        </p:tgtEl>
                                        <p:attrNameLst>
                                          <p:attrName>ppt_x</p:attrName>
                                        </p:attrNameLst>
                                      </p:cBhvr>
                                      <p:tavLst>
                                        <p:tav tm="0">
                                          <p:val>
                                            <p:strVal val="0-#ppt_w/2"/>
                                          </p:val>
                                        </p:tav>
                                        <p:tav tm="100000">
                                          <p:val>
                                            <p:strVal val="#ppt_x"/>
                                          </p:val>
                                        </p:tav>
                                      </p:tavLst>
                                    </p:anim>
                                    <p:anim calcmode="lin" valueType="num">
                                      <p:cBhvr additive="base">
                                        <p:cTn id="32" dur="500" fill="hold"/>
                                        <p:tgtEl>
                                          <p:spTgt spid="106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060"/>
                                        </p:tgtEl>
                                        <p:attrNameLst>
                                          <p:attrName>style.visibility</p:attrName>
                                        </p:attrNameLst>
                                      </p:cBhvr>
                                      <p:to>
                                        <p:strVal val="visible"/>
                                      </p:to>
                                    </p:set>
                                    <p:anim calcmode="lin" valueType="num">
                                      <p:cBhvr additive="base">
                                        <p:cTn id="37" dur="500" fill="hold"/>
                                        <p:tgtEl>
                                          <p:spTgt spid="1060"/>
                                        </p:tgtEl>
                                        <p:attrNameLst>
                                          <p:attrName>ppt_x</p:attrName>
                                        </p:attrNameLst>
                                      </p:cBhvr>
                                      <p:tavLst>
                                        <p:tav tm="0">
                                          <p:val>
                                            <p:strVal val="0-#ppt_w/2"/>
                                          </p:val>
                                        </p:tav>
                                        <p:tav tm="100000">
                                          <p:val>
                                            <p:strVal val="#ppt_x"/>
                                          </p:val>
                                        </p:tav>
                                      </p:tavLst>
                                    </p:anim>
                                    <p:anim calcmode="lin" valueType="num">
                                      <p:cBhvr additive="base">
                                        <p:cTn id="38" dur="500" fill="hold"/>
                                        <p:tgtEl>
                                          <p:spTgt spid="10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autoUpdateAnimBg="0"/>
      <p:bldP spid="2" grpId="0" animBg="1" autoUpdateAnimBg="0"/>
      <p:bldP spid="1060" grpId="0" autoUpdateAnimBg="0"/>
      <p:bldP spid="1061"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p:txBody>
          <a:bodyPr/>
          <a:lstStyle/>
          <a:p>
            <a:pPr eaLnBrk="1" hangingPunct="1"/>
            <a:r>
              <a:rPr lang="en-US" sz="2800" b="1" dirty="0" smtClean="0">
                <a:latin typeface="Calibri" pitchFamily="34" charset="0"/>
              </a:rPr>
              <a:t>Common Weakness Enumeration (CWE)</a:t>
            </a:r>
          </a:p>
        </p:txBody>
      </p:sp>
      <p:sp>
        <p:nvSpPr>
          <p:cNvPr id="7171" name="Content Placeholder 2"/>
          <p:cNvSpPr>
            <a:spLocks noGrp="1"/>
          </p:cNvSpPr>
          <p:nvPr>
            <p:ph idx="1"/>
          </p:nvPr>
        </p:nvSpPr>
        <p:spPr/>
        <p:txBody>
          <a:bodyPr/>
          <a:lstStyle/>
          <a:p>
            <a:pPr eaLnBrk="1" hangingPunct="1"/>
            <a:r>
              <a:rPr lang="en-US" sz="2400" dirty="0" smtClean="0">
                <a:solidFill>
                  <a:srgbClr val="000000"/>
                </a:solidFill>
                <a:latin typeface="Calibri" pitchFamily="34" charset="0"/>
              </a:rPr>
              <a:t>A DHS-sponsored, community-developed dictionary of software weakness types that provides a unified, measurable set of software weaknesses that will enable more effective discussion, description, selection, and use of software security tools and services that can find these weaknesses </a:t>
            </a:r>
          </a:p>
          <a:p>
            <a:pPr eaLnBrk="1" hangingPunct="1"/>
            <a:r>
              <a:rPr lang="en-US" sz="2400" dirty="0" smtClean="0">
                <a:solidFill>
                  <a:srgbClr val="000000"/>
                </a:solidFill>
                <a:latin typeface="Calibri" pitchFamily="34" charset="0"/>
              </a:rPr>
              <a:t>Available online at </a:t>
            </a:r>
            <a:r>
              <a:rPr lang="en-US" sz="2400" dirty="0" smtClean="0">
                <a:solidFill>
                  <a:srgbClr val="000000"/>
                </a:solidFill>
                <a:latin typeface="Calibri" pitchFamily="34" charset="0"/>
                <a:hlinkClick r:id="rId2"/>
              </a:rPr>
              <a:t>http://cwe.mitre.org</a:t>
            </a:r>
            <a:endParaRPr lang="en-US" sz="2400" dirty="0" smtClean="0">
              <a:solidFill>
                <a:srgbClr val="000000"/>
              </a:solidFill>
              <a:latin typeface="Calibri" pitchFamily="34" charset="0"/>
            </a:endParaRPr>
          </a:p>
          <a:p>
            <a:pPr eaLnBrk="1" hangingPunct="1"/>
            <a:r>
              <a:rPr lang="en-US" sz="2400" dirty="0" smtClean="0">
                <a:solidFill>
                  <a:srgbClr val="000000"/>
                </a:solidFill>
                <a:latin typeface="Calibri" pitchFamily="34" charset="0"/>
              </a:rPr>
              <a:t>Contains ~700 descriptions and associated information for  weaknesses introduced anywhere in the software development lifecycle</a:t>
            </a:r>
          </a:p>
          <a:p>
            <a:pPr eaLnBrk="1" hangingPunct="1"/>
            <a:endParaRPr lang="en-US" sz="2400" dirty="0" smtClean="0">
              <a:solidFill>
                <a:srgbClr val="000000"/>
              </a:solidFill>
              <a:latin typeface="Calibri" pitchFamily="34" charset="0"/>
            </a:endParaRPr>
          </a:p>
          <a:p>
            <a:pPr eaLnBrk="1" hangingPunct="1"/>
            <a:endParaRPr lang="en-US" sz="2400" dirty="0" smtClean="0">
              <a:solidFill>
                <a:srgbClr val="000000"/>
              </a:solidFill>
              <a:latin typeface="Calibri" pitchFamily="34" charset="0"/>
            </a:endParaRPr>
          </a:p>
          <a:p>
            <a:pPr eaLnBrk="1" hangingPunct="1"/>
            <a:endParaRPr lang="en-US" dirty="0" smtClean="0"/>
          </a:p>
        </p:txBody>
      </p:sp>
      <p:pic>
        <p:nvPicPr>
          <p:cNvPr id="7172" name="Picture 5" descr="DHS_GrayTypeLogo"/>
          <p:cNvPicPr>
            <a:picLocks noChangeAspect="1" noChangeArrowheads="1"/>
          </p:cNvPicPr>
          <p:nvPr/>
        </p:nvPicPr>
        <p:blipFill>
          <a:blip r:embed="rId3"/>
          <a:srcRect/>
          <a:stretch>
            <a:fillRect/>
          </a:stretch>
        </p:blipFill>
        <p:spPr bwMode="auto">
          <a:xfrm>
            <a:off x="6400800" y="6019800"/>
            <a:ext cx="2235200" cy="650875"/>
          </a:xfrm>
          <a:prstGeom prst="rect">
            <a:avLst/>
          </a:prstGeom>
          <a:noFill/>
          <a:ln w="9525">
            <a:noFill/>
            <a:miter lim="800000"/>
            <a:headEnd/>
            <a:tailEnd/>
          </a:ln>
        </p:spPr>
      </p:pic>
      <p:grpSp>
        <p:nvGrpSpPr>
          <p:cNvPr id="7173" name="Group 10"/>
          <p:cNvGrpSpPr>
            <a:grpSpLocks/>
          </p:cNvGrpSpPr>
          <p:nvPr/>
        </p:nvGrpSpPr>
        <p:grpSpPr bwMode="auto">
          <a:xfrm>
            <a:off x="5562600" y="6019800"/>
            <a:ext cx="609600" cy="609600"/>
            <a:chOff x="2207" y="1561"/>
            <a:chExt cx="1345" cy="1345"/>
          </a:xfrm>
        </p:grpSpPr>
        <p:sp>
          <p:nvSpPr>
            <p:cNvPr id="7175"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7176"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7177"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7178"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7179"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7180"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7181"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7182"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7183"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7184"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7185"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7186"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7187"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7188"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7189"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7190"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7191"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7192"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7193"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7194"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7195"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7196"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7197"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7198"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7199"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7200"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7201"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7202"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7203"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7204"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7205"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7206"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7207"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7208"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7209"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7210"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7211"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7212"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7213"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7214"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7215"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216"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217"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218"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7219"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7220"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7221"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222"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7223"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7224"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7225"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7226"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7227"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7228"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229"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7230"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231"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232"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7233"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7234"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7235"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7236"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7237"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38"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39"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7240"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7241"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42"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43"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44"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45"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46"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47"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48"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49"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50"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51"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7252"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7253"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7254"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55"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7256"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7257"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7258"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7259"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7260"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61"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62"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63"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64"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65"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66"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67"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7268"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7269"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7270"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71"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7272"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73"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7274"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7275"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76"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77"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78"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79"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80"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81"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82"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83"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84"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85"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7286"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7287"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88"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89"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7290"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7291"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7292"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7293"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7294"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7295"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96"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97"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98"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299"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300"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301"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7302"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7303"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04"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7305"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7306"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7307"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7308"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7309"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10"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7311"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7312"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7313"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7314"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7315"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7316"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7317"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7318"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7319"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7320"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7321"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22"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323"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324"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7325"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326"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27"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328"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329"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330"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331"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32"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7333"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7334"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335"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336"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37"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338"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339"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340"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7341"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42"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7343"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7344"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7345"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46"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347"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48"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7349"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7350"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351"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7352"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53"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7354"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355"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356"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357"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7358"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7359"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60"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7361"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7362"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7363"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64"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7365"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66"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7367"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7368"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7369"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7370"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371"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72"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373"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374"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375"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376"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77"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378"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379"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380"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381"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82"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7383"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384"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385"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386"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87"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388"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389"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390"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391"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92"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393"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394"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395"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7396"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7397"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7398"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399"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7400"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01"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402"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03"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7404"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405"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406"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7407"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408"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7409"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7410"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11"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7412"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413"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7414"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15"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7416"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17"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7418"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419"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7420"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21"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7422"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7423"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7424"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425"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7426"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7427"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7428"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7429"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7430"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7431"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7432"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7433"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7434"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7435"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7436"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437"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7438"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39"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440"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41"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42"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443"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444"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7445"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46"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47"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448"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449"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450"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51"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52"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453"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454"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455"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56"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57"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458"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459"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7460"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7461"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7462"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7463"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7464"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7465"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466"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67"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68"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469"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470"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7471"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72"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73"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474"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475"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7476"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7477"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7478"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7479"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7480"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7481"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7482"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7483"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7484"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7485"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7486"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7487"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88"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489"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90"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91"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492"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493"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494"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95"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496"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7497"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498"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499"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500"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7501"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502"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7503"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7504"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505"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7506"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507"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508"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509"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510"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7511"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7512"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513"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7514"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7515"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7516"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17"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7518"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7519"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520"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521"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7522"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7523"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524"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7525"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26"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7527"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7528"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7529"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7530"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31"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7532"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7533"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7534"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7535"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7536"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37"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7538"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7539"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40"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7541"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7542"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43"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7544"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7545"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46"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7547"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7548"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49"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50"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51"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52"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7553"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7554"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7555"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7556"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57"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58"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7559"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7560"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7561"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62"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63"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64"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65"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66"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7567"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7568"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69"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70"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7571"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7572"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7573"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7574"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7575"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7576"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7577"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578"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7579"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7580"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7581"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7582"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7583"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7584"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7585"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7586"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7587"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7588"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7589"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7590"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7591"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7592"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7593"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7594"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7595"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7596"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7597"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7598"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7599"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7600"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7601"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7602"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7603"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7604"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7605"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7606"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7607"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7608"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7609"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7610"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7611"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7612"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7613"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7614"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7615"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7616"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7617"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7618"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7619"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7620"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7621"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622"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623"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24"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25"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626"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627"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628"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29"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30"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631"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632"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7633"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34"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35"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636"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7637"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7638"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39"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640"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641"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642"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643"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44"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645"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646"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647"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648"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49"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7650"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651"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652"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653"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54"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655"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656"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657"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658"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59"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60"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7661"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662"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7663"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64"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7665"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666"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7667"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7668"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69"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7670"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671"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7672"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7673"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74"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75"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676"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7677"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7678"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79"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80"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7681"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7682"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7683"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7684"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7685"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7686"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7687"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7688"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7689"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7690"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7691"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92"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693"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7694"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695"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7696"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7697"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698"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7699"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7700"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701"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702"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703"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704"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7705"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7706"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7707"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7708"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7174" name="Picture 546" descr="C:\Documents and Settings\524593\My Documents\My Pictures\dev01_002608.gif"/>
          <p:cNvPicPr>
            <a:picLocks noChangeAspect="1" noChangeArrowheads="1"/>
          </p:cNvPicPr>
          <p:nvPr/>
        </p:nvPicPr>
        <p:blipFill>
          <a:blip r:embed="rId4"/>
          <a:srcRect/>
          <a:stretch>
            <a:fillRect/>
          </a:stretch>
        </p:blipFill>
        <p:spPr bwMode="auto">
          <a:xfrm>
            <a:off x="4648200" y="6019800"/>
            <a:ext cx="685800" cy="6524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idx="4294967295"/>
          </p:nvPr>
        </p:nvSpPr>
        <p:spPr/>
        <p:txBody>
          <a:bodyPr/>
          <a:lstStyle/>
          <a:p>
            <a:pPr eaLnBrk="1" hangingPunct="1"/>
            <a:r>
              <a:rPr lang="en-US" sz="2800" b="1" dirty="0" smtClean="0">
                <a:latin typeface="Calibri" pitchFamily="34" charset="0"/>
              </a:rPr>
              <a:t>CWE on the web at http://cwe.mitre.org</a:t>
            </a:r>
          </a:p>
        </p:txBody>
      </p:sp>
      <p:pic>
        <p:nvPicPr>
          <p:cNvPr id="24579"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24580" name="Group 10"/>
          <p:cNvGrpSpPr>
            <a:grpSpLocks/>
          </p:cNvGrpSpPr>
          <p:nvPr/>
        </p:nvGrpSpPr>
        <p:grpSpPr bwMode="auto">
          <a:xfrm>
            <a:off x="5562600" y="6019800"/>
            <a:ext cx="609600" cy="609600"/>
            <a:chOff x="2207" y="1561"/>
            <a:chExt cx="1345" cy="1345"/>
          </a:xfrm>
        </p:grpSpPr>
        <p:sp>
          <p:nvSpPr>
            <p:cNvPr id="24581"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24582"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24583"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24584"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24585"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24586"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24587"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24588"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24589"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24590"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24591"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24592"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24593"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24594"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4595"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24596"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24597"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24598"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24599"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24600"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24601"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24602"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24603"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24604"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24605"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4606"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24607"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24608"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4609"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24610"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24611"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24612"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24613"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24614"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24615"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24616"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24617"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24618"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24619"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4620"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4621"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622"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4623"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624"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24625"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24626"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24627"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4628"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4629"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24630"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24631"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24632"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633"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4634"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635"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24636"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637"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4638"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24639"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24640"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24641"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24642"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24643"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4644"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4645"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4646"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24647"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48"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49"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50"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51"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52"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53"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54"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55"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56"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57"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4658"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24659"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4660"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4661"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24662"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63"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64"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24665"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24666"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4667"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68"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69"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70"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71"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72"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73"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24674"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24675"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24676"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4677"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4678"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4679"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4680"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24681"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82"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83"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84"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85"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86"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87"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88"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89"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90"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91"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4692"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24693"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4694"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4695"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24696"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24697"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24698"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24699"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24700"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24701"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702"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703"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704"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705"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706"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707"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708"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24709"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10"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24711"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712"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4713"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24714"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4715"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16"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24717"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718"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4719"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720"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4721"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722"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4723"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724"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4725"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24726"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4727"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28"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4729"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730"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24731"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732"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33"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4734"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4735"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4736"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737"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38"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4739"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4740"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4741"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742"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43"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4744"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745"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4746"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24747"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48"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4749"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750"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24751"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52"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753"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54"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4755"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4756"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4757"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4758"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59"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4760"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761"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4762"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763"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4764"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24765"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66"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4767"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768"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24769"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70"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24771"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72"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4773"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774"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4775"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776"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4777"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78"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4779"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780"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4781"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782"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83"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4784"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4785"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4786"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787"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88"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4789"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790"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4791"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792"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93"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4794"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795"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4796"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4797"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798"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4799"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4800"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4801"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24802"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03"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24804"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805"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24806"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07"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4808"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09"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24810"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811"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4812"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24813"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814"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24815"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24816"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17"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4818"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819"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24820"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21"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24822"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23"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24824"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825"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24826"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27"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24828"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829"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4830"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831"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4832"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833"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4834"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835"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4836"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837"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24838"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839"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24840"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841"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24842"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843"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4844"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45"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4846"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47"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48"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849"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4850"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4851"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52"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53"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854"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855"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4856"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57"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58"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859"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860"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4861"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62"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63"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864"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4865"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24866"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867"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24868"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869"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24870"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871"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872"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73"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74"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4875"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876"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4877"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78"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79"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880"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881"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24882"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24883"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24884"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24885"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886"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24887"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888"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24889"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24890"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24891"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892"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24893"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94"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895"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96"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897"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898"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4899"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4900"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901"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902"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4903"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904"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905"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906"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907"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908"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4909"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4910"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911"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912"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913"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4914"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915"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916"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917"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4918"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919"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24920"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24921"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24922"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23"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24924"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925"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4926"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927"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24928"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4929"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4930"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24931"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32"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24933"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24934"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24935"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24936"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37"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24938"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939"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24940"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24941"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24942"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43"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24944"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24945"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46"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24947"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948"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49"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24950"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24951"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52"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24953"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24954"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55"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956"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57"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958"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24959"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24960"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24961"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24962"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63"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964"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24965"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24966"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24967"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968"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69"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970"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71"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972"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24973"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24974"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75"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976"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24977"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24978"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24979"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24980"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24981"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24982"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24983"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4984"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24985"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24986"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24987"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24988"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24989"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24990"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24991"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24992"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24993"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24994"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24995"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24996"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24997"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24998"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24999"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25000"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25001"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25002"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25003"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25004"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25005"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25006"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25007"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25008"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25009"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25010"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25011"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25012"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25013"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25014"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25015"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25016"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25017"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25018"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25019"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25020"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25021"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25022"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25023"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25024"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25025"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25026"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25027"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5028"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5029"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30"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31"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5032"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5033"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5034"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35"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36"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5037"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5038"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25039"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40"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41"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5042"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5043"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5044"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45"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5046"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5047"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5048"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5049"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50"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5051"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5052"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5053"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5054"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55"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5056"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5057"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5058"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5059"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60"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5061"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5062"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5063"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5064"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65"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66"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25067"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5068"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25069"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70"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25071"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5072"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25073"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25074"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75"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25076"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5077"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25078"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25079"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80"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81"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5082"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25083"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25084"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85"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86"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25087"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25088"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25089"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25090"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25091"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25092"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25093"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25094"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25095"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25096"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25097"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098"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5099"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25100"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5101"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25102"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25103"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5104"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25105"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25106"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5107"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5108"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5109"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5110"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25111"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25112"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25113"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25114"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25115"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pic>
        <p:nvPicPr>
          <p:cNvPr id="25117" name="Picture 541" descr="C:\Documents and Settings\Michael Kass\Desktop\cwe_web.png"/>
          <p:cNvPicPr>
            <a:picLocks noChangeAspect="1" noChangeArrowheads="1"/>
          </p:cNvPicPr>
          <p:nvPr/>
        </p:nvPicPr>
        <p:blipFill>
          <a:blip r:embed="rId4"/>
          <a:srcRect/>
          <a:stretch>
            <a:fillRect/>
          </a:stretch>
        </p:blipFill>
        <p:spPr bwMode="auto">
          <a:xfrm>
            <a:off x="0" y="1828800"/>
            <a:ext cx="9144000" cy="5029200"/>
          </a:xfrm>
          <a:prstGeom prst="rect">
            <a:avLst/>
          </a:prstGeom>
          <a:noFill/>
        </p:spPr>
      </p:pic>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p:txBody>
          <a:bodyPr/>
          <a:lstStyle/>
          <a:p>
            <a:endParaRPr lang="en-US" dirty="0" smtClean="0"/>
          </a:p>
        </p:txBody>
      </p:sp>
      <p:pic>
        <p:nvPicPr>
          <p:cNvPr id="26629" name="Picture 5" descr="C:\Documents and Settings\Michael Kass\Desktop\cwe_hierarchy.png"/>
          <p:cNvPicPr>
            <a:picLocks noChangeAspect="1" noChangeArrowheads="1"/>
          </p:cNvPicPr>
          <p:nvPr/>
        </p:nvPicPr>
        <p:blipFill>
          <a:blip r:embed="rId2"/>
          <a:srcRect/>
          <a:stretch>
            <a:fillRect/>
          </a:stretch>
        </p:blipFill>
        <p:spPr bwMode="auto">
          <a:xfrm>
            <a:off x="152400" y="1981200"/>
            <a:ext cx="8839200" cy="4800600"/>
          </a:xfrm>
          <a:prstGeom prst="rect">
            <a:avLst/>
          </a:prstGeom>
          <a:noFill/>
        </p:spPr>
      </p:pic>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p:txBody>
          <a:bodyPr/>
          <a:lstStyle/>
          <a:p>
            <a:r>
              <a:rPr lang="en-US" dirty="0" smtClean="0"/>
              <a:t>CWE Stakeholders</a:t>
            </a:r>
          </a:p>
        </p:txBody>
      </p:sp>
      <p:sp>
        <p:nvSpPr>
          <p:cNvPr id="28675" name="Rectangle 3"/>
          <p:cNvSpPr>
            <a:spLocks noGrp="1" noChangeArrowheads="1"/>
          </p:cNvSpPr>
          <p:nvPr>
            <p:ph type="body" idx="1"/>
          </p:nvPr>
        </p:nvSpPr>
        <p:spPr/>
        <p:txBody>
          <a:bodyPr/>
          <a:lstStyle/>
          <a:p>
            <a:pPr>
              <a:lnSpc>
                <a:spcPct val="90000"/>
              </a:lnSpc>
            </a:pPr>
            <a:r>
              <a:rPr lang="en-US" sz="1600" b="1" dirty="0" smtClean="0">
                <a:latin typeface="Calibri" pitchFamily="34" charset="0"/>
              </a:rPr>
              <a:t>Assessment Vendors</a:t>
            </a:r>
            <a:r>
              <a:rPr lang="en-US" sz="1600" b="1" dirty="0" smtClean="0"/>
              <a:t> </a:t>
            </a:r>
          </a:p>
          <a:p>
            <a:pPr lvl="1">
              <a:lnSpc>
                <a:spcPct val="90000"/>
              </a:lnSpc>
            </a:pPr>
            <a:r>
              <a:rPr lang="en-US" sz="1200" dirty="0" smtClean="0">
                <a:latin typeface="Calibri" pitchFamily="34" charset="0"/>
              </a:rPr>
              <a:t>Developers of code scanners, services, and other types of assessment technologies</a:t>
            </a:r>
          </a:p>
          <a:p>
            <a:pPr>
              <a:lnSpc>
                <a:spcPct val="90000"/>
              </a:lnSpc>
            </a:pPr>
            <a:r>
              <a:rPr lang="en-US" sz="1600" b="1" dirty="0" smtClean="0">
                <a:latin typeface="Calibri" pitchFamily="34" charset="0"/>
              </a:rPr>
              <a:t>Assessment Customers</a:t>
            </a:r>
          </a:p>
          <a:p>
            <a:pPr lvl="1">
              <a:lnSpc>
                <a:spcPct val="90000"/>
              </a:lnSpc>
            </a:pPr>
            <a:r>
              <a:rPr lang="en-US" sz="1200" dirty="0" smtClean="0">
                <a:latin typeface="Calibri" pitchFamily="34" charset="0"/>
              </a:rPr>
              <a:t>Purchasers and users of assessment technologies and services</a:t>
            </a:r>
          </a:p>
          <a:p>
            <a:pPr>
              <a:lnSpc>
                <a:spcPct val="90000"/>
              </a:lnSpc>
            </a:pPr>
            <a:r>
              <a:rPr lang="en-US" sz="1600" b="1" dirty="0" smtClean="0">
                <a:latin typeface="Calibri" pitchFamily="34" charset="0"/>
              </a:rPr>
              <a:t>Software Developers</a:t>
            </a:r>
          </a:p>
          <a:p>
            <a:pPr lvl="1">
              <a:lnSpc>
                <a:spcPct val="90000"/>
              </a:lnSpc>
            </a:pPr>
            <a:r>
              <a:rPr lang="en-US" sz="1200" dirty="0" smtClean="0">
                <a:latin typeface="Calibri" pitchFamily="34" charset="0"/>
              </a:rPr>
              <a:t>Developers, designers, architects, and vendors of software, whether it is commercial or open source</a:t>
            </a:r>
          </a:p>
          <a:p>
            <a:pPr>
              <a:lnSpc>
                <a:spcPct val="90000"/>
              </a:lnSpc>
            </a:pPr>
            <a:r>
              <a:rPr lang="en-US" sz="1600" b="1" dirty="0" smtClean="0">
                <a:latin typeface="Calibri" pitchFamily="34" charset="0"/>
              </a:rPr>
              <a:t>Software Customers</a:t>
            </a:r>
          </a:p>
          <a:p>
            <a:pPr lvl="1">
              <a:lnSpc>
                <a:spcPct val="90000"/>
              </a:lnSpc>
            </a:pPr>
            <a:r>
              <a:rPr lang="en-US" sz="1200" dirty="0" smtClean="0">
                <a:latin typeface="Calibri" pitchFamily="34" charset="0"/>
              </a:rPr>
              <a:t>Customers of software, whether it is commercial or open source, customized or widely available</a:t>
            </a:r>
          </a:p>
          <a:p>
            <a:pPr>
              <a:lnSpc>
                <a:spcPct val="90000"/>
              </a:lnSpc>
            </a:pPr>
            <a:r>
              <a:rPr lang="en-US" sz="1600" b="1" dirty="0" smtClean="0">
                <a:latin typeface="Calibri" pitchFamily="34" charset="0"/>
              </a:rPr>
              <a:t>Academic Researchers</a:t>
            </a:r>
          </a:p>
          <a:p>
            <a:pPr lvl="1">
              <a:lnSpc>
                <a:spcPct val="90000"/>
              </a:lnSpc>
            </a:pPr>
            <a:r>
              <a:rPr lang="en-US" sz="1200" dirty="0" smtClean="0">
                <a:latin typeface="Calibri" pitchFamily="34" charset="0"/>
              </a:rPr>
              <a:t>Researchers in academia</a:t>
            </a:r>
          </a:p>
          <a:p>
            <a:pPr>
              <a:lnSpc>
                <a:spcPct val="90000"/>
              </a:lnSpc>
            </a:pPr>
            <a:r>
              <a:rPr lang="en-US" sz="1600" b="1" dirty="0" smtClean="0">
                <a:latin typeface="Calibri" pitchFamily="34" charset="0"/>
              </a:rPr>
              <a:t>Applied Vulnerability Researchers</a:t>
            </a:r>
          </a:p>
          <a:p>
            <a:pPr lvl="1">
              <a:lnSpc>
                <a:spcPct val="90000"/>
              </a:lnSpc>
            </a:pPr>
            <a:r>
              <a:rPr lang="en-US" sz="1200" dirty="0" smtClean="0">
                <a:latin typeface="Calibri" pitchFamily="34" charset="0"/>
              </a:rPr>
              <a:t>Examiners of software for vulnerabilities, using manual and/or tool-based methods, both static and dynamic.</a:t>
            </a:r>
            <a:endParaRPr lang="en-US" sz="1600" dirty="0" smtClean="0">
              <a:latin typeface="Calibri" pitchFamily="34" charset="0"/>
            </a:endParaRPr>
          </a:p>
          <a:p>
            <a:pPr>
              <a:lnSpc>
                <a:spcPct val="90000"/>
              </a:lnSpc>
            </a:pPr>
            <a:r>
              <a:rPr lang="en-US" sz="1600" b="1" dirty="0" smtClean="0">
                <a:latin typeface="Calibri" pitchFamily="34" charset="0"/>
              </a:rPr>
              <a:t>Refined Vulnerability Information Providers</a:t>
            </a:r>
          </a:p>
          <a:p>
            <a:pPr lvl="1">
              <a:lnSpc>
                <a:spcPct val="90000"/>
              </a:lnSpc>
            </a:pPr>
            <a:r>
              <a:rPr lang="en-US" sz="1200" dirty="0" smtClean="0">
                <a:latin typeface="Calibri" pitchFamily="34" charset="0"/>
              </a:rPr>
              <a:t>CVE, vulnerability databases</a:t>
            </a:r>
            <a:endParaRPr lang="en-US" sz="1600" dirty="0" smtClean="0">
              <a:latin typeface="Calibri" pitchFamily="34" charset="0"/>
            </a:endParaRPr>
          </a:p>
          <a:p>
            <a:pPr>
              <a:lnSpc>
                <a:spcPct val="90000"/>
              </a:lnSpc>
            </a:pPr>
            <a:r>
              <a:rPr lang="en-US" sz="1600" b="1" dirty="0" smtClean="0">
                <a:latin typeface="Calibri" pitchFamily="34" charset="0"/>
              </a:rPr>
              <a:t>Educators</a:t>
            </a:r>
          </a:p>
          <a:p>
            <a:pPr lvl="1">
              <a:lnSpc>
                <a:spcPct val="90000"/>
              </a:lnSpc>
            </a:pPr>
            <a:r>
              <a:rPr lang="en-US" sz="1200" dirty="0" smtClean="0">
                <a:latin typeface="Calibri" pitchFamily="34" charset="0"/>
              </a:rPr>
              <a:t>Educators or certification programs that teach developers how to develop more secure code, and/or find vulnerabilities </a:t>
            </a:r>
          </a:p>
          <a:p>
            <a:pPr>
              <a:lnSpc>
                <a:spcPct val="90000"/>
              </a:lnSpc>
            </a:pPr>
            <a:r>
              <a:rPr lang="en-US" sz="1600" b="1" dirty="0" smtClean="0">
                <a:latin typeface="Calibri" pitchFamily="34" charset="0"/>
              </a:rPr>
              <a:t>Specialized Communities</a:t>
            </a:r>
          </a:p>
          <a:p>
            <a:pPr lvl="1">
              <a:lnSpc>
                <a:spcPct val="90000"/>
              </a:lnSpc>
            </a:pPr>
            <a:r>
              <a:rPr lang="en-US" sz="1400" dirty="0" smtClean="0">
                <a:latin typeface="Calibri" pitchFamily="34" charset="0"/>
              </a:rPr>
              <a:t>SAMATE</a:t>
            </a:r>
          </a:p>
          <a:p>
            <a:pPr>
              <a:lnSpc>
                <a:spcPct val="90000"/>
              </a:lnSpc>
            </a:pPr>
            <a:endParaRPr lang="en-US" sz="1600" dirty="0" smtClean="0">
              <a:latin typeface="Calibri" pitchFamily="34" charset="0"/>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idx="4294967295"/>
          </p:nvPr>
        </p:nvSpPr>
        <p:spPr>
          <a:xfrm>
            <a:off x="1600200" y="1143000"/>
            <a:ext cx="7848600" cy="533400"/>
          </a:xfrm>
        </p:spPr>
        <p:txBody>
          <a:bodyPr/>
          <a:lstStyle/>
          <a:p>
            <a:pPr eaLnBrk="1" hangingPunct="1"/>
            <a:r>
              <a:rPr lang="en-US" sz="2800" b="1" dirty="0" smtClean="0">
                <a:latin typeface="Calibri" pitchFamily="34" charset="0"/>
              </a:rPr>
              <a:t>CWE Content</a:t>
            </a:r>
            <a:r>
              <a:rPr lang="en-US" sz="2400" b="1" dirty="0" smtClean="0">
                <a:latin typeface="Calibri" pitchFamily="34" charset="0"/>
              </a:rPr>
              <a:t> </a:t>
            </a:r>
          </a:p>
        </p:txBody>
      </p:sp>
      <p:pic>
        <p:nvPicPr>
          <p:cNvPr id="9219" name="Picture 5" descr="DHS_GrayTypeLogo"/>
          <p:cNvPicPr>
            <a:picLocks noChangeAspect="1" noChangeArrowheads="1"/>
          </p:cNvPicPr>
          <p:nvPr/>
        </p:nvPicPr>
        <p:blipFill>
          <a:blip r:embed="rId2"/>
          <a:srcRect/>
          <a:stretch>
            <a:fillRect/>
          </a:stretch>
        </p:blipFill>
        <p:spPr bwMode="auto">
          <a:xfrm>
            <a:off x="6400800" y="6019800"/>
            <a:ext cx="2235200" cy="650875"/>
          </a:xfrm>
          <a:prstGeom prst="rect">
            <a:avLst/>
          </a:prstGeom>
          <a:noFill/>
          <a:ln w="9525">
            <a:noFill/>
            <a:miter lim="800000"/>
            <a:headEnd/>
            <a:tailEnd/>
          </a:ln>
        </p:spPr>
      </p:pic>
      <p:grpSp>
        <p:nvGrpSpPr>
          <p:cNvPr id="9220" name="Group 10"/>
          <p:cNvGrpSpPr>
            <a:grpSpLocks/>
          </p:cNvGrpSpPr>
          <p:nvPr/>
        </p:nvGrpSpPr>
        <p:grpSpPr bwMode="auto">
          <a:xfrm>
            <a:off x="5562600" y="6019800"/>
            <a:ext cx="609600" cy="609600"/>
            <a:chOff x="2207" y="1561"/>
            <a:chExt cx="1345" cy="1345"/>
          </a:xfrm>
        </p:grpSpPr>
        <p:sp>
          <p:nvSpPr>
            <p:cNvPr id="9226" name="Freeform 11"/>
            <p:cNvSpPr>
              <a:spLocks/>
            </p:cNvSpPr>
            <p:nvPr/>
          </p:nvSpPr>
          <p:spPr bwMode="auto">
            <a:xfrm>
              <a:off x="2878" y="2234"/>
              <a:ext cx="674" cy="672"/>
            </a:xfrm>
            <a:custGeom>
              <a:avLst/>
              <a:gdLst>
                <a:gd name="T0" fmla="*/ 668 w 674"/>
                <a:gd name="T1" fmla="*/ 0 h 672"/>
                <a:gd name="T2" fmla="*/ 664 w 674"/>
                <a:gd name="T3" fmla="*/ 68 h 672"/>
                <a:gd name="T4" fmla="*/ 655 w 674"/>
                <a:gd name="T5" fmla="*/ 134 h 672"/>
                <a:gd name="T6" fmla="*/ 638 w 674"/>
                <a:gd name="T7" fmla="*/ 197 h 672"/>
                <a:gd name="T8" fmla="*/ 616 w 674"/>
                <a:gd name="T9" fmla="*/ 259 h 672"/>
                <a:gd name="T10" fmla="*/ 587 w 674"/>
                <a:gd name="T11" fmla="*/ 318 h 672"/>
                <a:gd name="T12" fmla="*/ 554 w 674"/>
                <a:gd name="T13" fmla="*/ 373 h 672"/>
                <a:gd name="T14" fmla="*/ 515 w 674"/>
                <a:gd name="T15" fmla="*/ 423 h 672"/>
                <a:gd name="T16" fmla="*/ 473 w 674"/>
                <a:gd name="T17" fmla="*/ 471 h 672"/>
                <a:gd name="T18" fmla="*/ 425 w 674"/>
                <a:gd name="T19" fmla="*/ 515 h 672"/>
                <a:gd name="T20" fmla="*/ 375 w 674"/>
                <a:gd name="T21" fmla="*/ 552 h 672"/>
                <a:gd name="T22" fmla="*/ 320 w 674"/>
                <a:gd name="T23" fmla="*/ 585 h 672"/>
                <a:gd name="T24" fmla="*/ 261 w 674"/>
                <a:gd name="T25" fmla="*/ 614 h 672"/>
                <a:gd name="T26" fmla="*/ 199 w 674"/>
                <a:gd name="T27" fmla="*/ 636 h 672"/>
                <a:gd name="T28" fmla="*/ 136 w 674"/>
                <a:gd name="T29" fmla="*/ 653 h 672"/>
                <a:gd name="T30" fmla="*/ 70 w 674"/>
                <a:gd name="T31" fmla="*/ 662 h 672"/>
                <a:gd name="T32" fmla="*/ 0 w 674"/>
                <a:gd name="T33" fmla="*/ 666 h 672"/>
                <a:gd name="T34" fmla="*/ 35 w 674"/>
                <a:gd name="T35" fmla="*/ 671 h 672"/>
                <a:gd name="T36" fmla="*/ 103 w 674"/>
                <a:gd name="T37" fmla="*/ 662 h 672"/>
                <a:gd name="T38" fmla="*/ 168 w 674"/>
                <a:gd name="T39" fmla="*/ 649 h 672"/>
                <a:gd name="T40" fmla="*/ 232 w 674"/>
                <a:gd name="T41" fmla="*/ 629 h 672"/>
                <a:gd name="T42" fmla="*/ 291 w 674"/>
                <a:gd name="T43" fmla="*/ 605 h 672"/>
                <a:gd name="T44" fmla="*/ 348 w 674"/>
                <a:gd name="T45" fmla="*/ 572 h 672"/>
                <a:gd name="T46" fmla="*/ 403 w 674"/>
                <a:gd name="T47" fmla="*/ 537 h 672"/>
                <a:gd name="T48" fmla="*/ 451 w 674"/>
                <a:gd name="T49" fmla="*/ 495 h 672"/>
                <a:gd name="T50" fmla="*/ 497 w 674"/>
                <a:gd name="T51" fmla="*/ 449 h 672"/>
                <a:gd name="T52" fmla="*/ 539 w 674"/>
                <a:gd name="T53" fmla="*/ 401 h 672"/>
                <a:gd name="T54" fmla="*/ 574 w 674"/>
                <a:gd name="T55" fmla="*/ 346 h 672"/>
                <a:gd name="T56" fmla="*/ 607 w 674"/>
                <a:gd name="T57" fmla="*/ 289 h 672"/>
                <a:gd name="T58" fmla="*/ 631 w 674"/>
                <a:gd name="T59" fmla="*/ 230 h 672"/>
                <a:gd name="T60" fmla="*/ 651 w 674"/>
                <a:gd name="T61" fmla="*/ 166 h 672"/>
                <a:gd name="T62" fmla="*/ 664 w 674"/>
                <a:gd name="T63" fmla="*/ 101 h 672"/>
                <a:gd name="T64" fmla="*/ 670 w 674"/>
                <a:gd name="T65" fmla="*/ 33 h 672"/>
                <a:gd name="T66" fmla="*/ 668 w 674"/>
                <a:gd name="T67" fmla="*/ 0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2"/>
                <a:gd name="T104" fmla="*/ 674 w 674"/>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2">
                  <a:moveTo>
                    <a:pt x="668" y="0"/>
                  </a:moveTo>
                  <a:lnTo>
                    <a:pt x="668" y="0"/>
                  </a:lnTo>
                  <a:lnTo>
                    <a:pt x="666" y="33"/>
                  </a:lnTo>
                  <a:lnTo>
                    <a:pt x="664" y="68"/>
                  </a:lnTo>
                  <a:lnTo>
                    <a:pt x="660" y="101"/>
                  </a:lnTo>
                  <a:lnTo>
                    <a:pt x="655" y="134"/>
                  </a:lnTo>
                  <a:lnTo>
                    <a:pt x="646" y="166"/>
                  </a:lnTo>
                  <a:lnTo>
                    <a:pt x="638" y="197"/>
                  </a:lnTo>
                  <a:lnTo>
                    <a:pt x="627" y="228"/>
                  </a:lnTo>
                  <a:lnTo>
                    <a:pt x="616" y="259"/>
                  </a:lnTo>
                  <a:lnTo>
                    <a:pt x="603" y="287"/>
                  </a:lnTo>
                  <a:lnTo>
                    <a:pt x="587" y="318"/>
                  </a:lnTo>
                  <a:lnTo>
                    <a:pt x="572" y="344"/>
                  </a:lnTo>
                  <a:lnTo>
                    <a:pt x="554" y="373"/>
                  </a:lnTo>
                  <a:lnTo>
                    <a:pt x="535" y="399"/>
                  </a:lnTo>
                  <a:lnTo>
                    <a:pt x="515" y="423"/>
                  </a:lnTo>
                  <a:lnTo>
                    <a:pt x="495" y="447"/>
                  </a:lnTo>
                  <a:lnTo>
                    <a:pt x="473" y="471"/>
                  </a:lnTo>
                  <a:lnTo>
                    <a:pt x="449" y="493"/>
                  </a:lnTo>
                  <a:lnTo>
                    <a:pt x="425" y="515"/>
                  </a:lnTo>
                  <a:lnTo>
                    <a:pt x="401" y="535"/>
                  </a:lnTo>
                  <a:lnTo>
                    <a:pt x="375" y="552"/>
                  </a:lnTo>
                  <a:lnTo>
                    <a:pt x="346" y="570"/>
                  </a:lnTo>
                  <a:lnTo>
                    <a:pt x="320" y="585"/>
                  </a:lnTo>
                  <a:lnTo>
                    <a:pt x="289" y="601"/>
                  </a:lnTo>
                  <a:lnTo>
                    <a:pt x="261" y="614"/>
                  </a:lnTo>
                  <a:lnTo>
                    <a:pt x="230" y="627"/>
                  </a:lnTo>
                  <a:lnTo>
                    <a:pt x="199" y="636"/>
                  </a:lnTo>
                  <a:lnTo>
                    <a:pt x="166" y="644"/>
                  </a:lnTo>
                  <a:lnTo>
                    <a:pt x="136" y="653"/>
                  </a:lnTo>
                  <a:lnTo>
                    <a:pt x="103" y="660"/>
                  </a:lnTo>
                  <a:lnTo>
                    <a:pt x="70" y="662"/>
                  </a:lnTo>
                  <a:lnTo>
                    <a:pt x="35" y="666"/>
                  </a:lnTo>
                  <a:lnTo>
                    <a:pt x="0" y="666"/>
                  </a:lnTo>
                  <a:lnTo>
                    <a:pt x="0" y="671"/>
                  </a:lnTo>
                  <a:lnTo>
                    <a:pt x="35" y="671"/>
                  </a:lnTo>
                  <a:lnTo>
                    <a:pt x="70" y="666"/>
                  </a:lnTo>
                  <a:lnTo>
                    <a:pt x="103" y="662"/>
                  </a:lnTo>
                  <a:lnTo>
                    <a:pt x="136" y="658"/>
                  </a:lnTo>
                  <a:lnTo>
                    <a:pt x="168" y="649"/>
                  </a:lnTo>
                  <a:lnTo>
                    <a:pt x="199" y="640"/>
                  </a:lnTo>
                  <a:lnTo>
                    <a:pt x="232" y="629"/>
                  </a:lnTo>
                  <a:lnTo>
                    <a:pt x="263" y="618"/>
                  </a:lnTo>
                  <a:lnTo>
                    <a:pt x="291" y="605"/>
                  </a:lnTo>
                  <a:lnTo>
                    <a:pt x="320" y="590"/>
                  </a:lnTo>
                  <a:lnTo>
                    <a:pt x="348" y="572"/>
                  </a:lnTo>
                  <a:lnTo>
                    <a:pt x="377" y="554"/>
                  </a:lnTo>
                  <a:lnTo>
                    <a:pt x="403" y="537"/>
                  </a:lnTo>
                  <a:lnTo>
                    <a:pt x="427" y="517"/>
                  </a:lnTo>
                  <a:lnTo>
                    <a:pt x="451" y="495"/>
                  </a:lnTo>
                  <a:lnTo>
                    <a:pt x="475" y="473"/>
                  </a:lnTo>
                  <a:lnTo>
                    <a:pt x="497" y="449"/>
                  </a:lnTo>
                  <a:lnTo>
                    <a:pt x="519" y="425"/>
                  </a:lnTo>
                  <a:lnTo>
                    <a:pt x="539" y="401"/>
                  </a:lnTo>
                  <a:lnTo>
                    <a:pt x="556" y="375"/>
                  </a:lnTo>
                  <a:lnTo>
                    <a:pt x="574" y="346"/>
                  </a:lnTo>
                  <a:lnTo>
                    <a:pt x="592" y="320"/>
                  </a:lnTo>
                  <a:lnTo>
                    <a:pt x="607" y="289"/>
                  </a:lnTo>
                  <a:lnTo>
                    <a:pt x="620" y="261"/>
                  </a:lnTo>
                  <a:lnTo>
                    <a:pt x="631" y="230"/>
                  </a:lnTo>
                  <a:lnTo>
                    <a:pt x="642" y="199"/>
                  </a:lnTo>
                  <a:lnTo>
                    <a:pt x="651" y="166"/>
                  </a:lnTo>
                  <a:lnTo>
                    <a:pt x="660" y="134"/>
                  </a:lnTo>
                  <a:lnTo>
                    <a:pt x="664" y="101"/>
                  </a:lnTo>
                  <a:lnTo>
                    <a:pt x="668" y="68"/>
                  </a:lnTo>
                  <a:lnTo>
                    <a:pt x="670" y="33"/>
                  </a:lnTo>
                  <a:lnTo>
                    <a:pt x="673" y="0"/>
                  </a:lnTo>
                  <a:lnTo>
                    <a:pt x="668" y="0"/>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9227" name="Freeform 12"/>
            <p:cNvSpPr>
              <a:spLocks/>
            </p:cNvSpPr>
            <p:nvPr/>
          </p:nvSpPr>
          <p:spPr bwMode="auto">
            <a:xfrm>
              <a:off x="2878" y="1561"/>
              <a:ext cx="674" cy="674"/>
            </a:xfrm>
            <a:custGeom>
              <a:avLst/>
              <a:gdLst>
                <a:gd name="T0" fmla="*/ 0 w 674"/>
                <a:gd name="T1" fmla="*/ 4 h 674"/>
                <a:gd name="T2" fmla="*/ 70 w 674"/>
                <a:gd name="T3" fmla="*/ 9 h 674"/>
                <a:gd name="T4" fmla="*/ 136 w 674"/>
                <a:gd name="T5" fmla="*/ 17 h 674"/>
                <a:gd name="T6" fmla="*/ 199 w 674"/>
                <a:gd name="T7" fmla="*/ 35 h 674"/>
                <a:gd name="T8" fmla="*/ 261 w 674"/>
                <a:gd name="T9" fmla="*/ 57 h 674"/>
                <a:gd name="T10" fmla="*/ 320 w 674"/>
                <a:gd name="T11" fmla="*/ 85 h 674"/>
                <a:gd name="T12" fmla="*/ 375 w 674"/>
                <a:gd name="T13" fmla="*/ 118 h 674"/>
                <a:gd name="T14" fmla="*/ 425 w 674"/>
                <a:gd name="T15" fmla="*/ 155 h 674"/>
                <a:gd name="T16" fmla="*/ 473 w 674"/>
                <a:gd name="T17" fmla="*/ 199 h 674"/>
                <a:gd name="T18" fmla="*/ 515 w 674"/>
                <a:gd name="T19" fmla="*/ 248 h 674"/>
                <a:gd name="T20" fmla="*/ 554 w 674"/>
                <a:gd name="T21" fmla="*/ 298 h 674"/>
                <a:gd name="T22" fmla="*/ 587 w 674"/>
                <a:gd name="T23" fmla="*/ 353 h 674"/>
                <a:gd name="T24" fmla="*/ 616 w 674"/>
                <a:gd name="T25" fmla="*/ 412 h 674"/>
                <a:gd name="T26" fmla="*/ 638 w 674"/>
                <a:gd name="T27" fmla="*/ 473 h 674"/>
                <a:gd name="T28" fmla="*/ 655 w 674"/>
                <a:gd name="T29" fmla="*/ 537 h 674"/>
                <a:gd name="T30" fmla="*/ 664 w 674"/>
                <a:gd name="T31" fmla="*/ 603 h 674"/>
                <a:gd name="T32" fmla="*/ 668 w 674"/>
                <a:gd name="T33" fmla="*/ 673 h 674"/>
                <a:gd name="T34" fmla="*/ 670 w 674"/>
                <a:gd name="T35" fmla="*/ 638 h 674"/>
                <a:gd name="T36" fmla="*/ 664 w 674"/>
                <a:gd name="T37" fmla="*/ 570 h 674"/>
                <a:gd name="T38" fmla="*/ 651 w 674"/>
                <a:gd name="T39" fmla="*/ 504 h 674"/>
                <a:gd name="T40" fmla="*/ 631 w 674"/>
                <a:gd name="T41" fmla="*/ 440 h 674"/>
                <a:gd name="T42" fmla="*/ 607 w 674"/>
                <a:gd name="T43" fmla="*/ 381 h 674"/>
                <a:gd name="T44" fmla="*/ 574 w 674"/>
                <a:gd name="T45" fmla="*/ 324 h 674"/>
                <a:gd name="T46" fmla="*/ 539 w 674"/>
                <a:gd name="T47" fmla="*/ 269 h 674"/>
                <a:gd name="T48" fmla="*/ 497 w 674"/>
                <a:gd name="T49" fmla="*/ 221 h 674"/>
                <a:gd name="T50" fmla="*/ 451 w 674"/>
                <a:gd name="T51" fmla="*/ 175 h 674"/>
                <a:gd name="T52" fmla="*/ 403 w 674"/>
                <a:gd name="T53" fmla="*/ 134 h 674"/>
                <a:gd name="T54" fmla="*/ 348 w 674"/>
                <a:gd name="T55" fmla="*/ 98 h 674"/>
                <a:gd name="T56" fmla="*/ 291 w 674"/>
                <a:gd name="T57" fmla="*/ 66 h 674"/>
                <a:gd name="T58" fmla="*/ 232 w 674"/>
                <a:gd name="T59" fmla="*/ 41 h 674"/>
                <a:gd name="T60" fmla="*/ 168 w 674"/>
                <a:gd name="T61" fmla="*/ 22 h 674"/>
                <a:gd name="T62" fmla="*/ 103 w 674"/>
                <a:gd name="T63" fmla="*/ 9 h 674"/>
                <a:gd name="T64" fmla="*/ 35 w 674"/>
                <a:gd name="T65" fmla="*/ 0 h 674"/>
                <a:gd name="T66" fmla="*/ 0 w 674"/>
                <a:gd name="T67" fmla="*/ 4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4"/>
                <a:gd name="T103" fmla="*/ 0 h 674"/>
                <a:gd name="T104" fmla="*/ 674 w 674"/>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4" h="674">
                  <a:moveTo>
                    <a:pt x="0" y="4"/>
                  </a:moveTo>
                  <a:lnTo>
                    <a:pt x="0" y="4"/>
                  </a:lnTo>
                  <a:lnTo>
                    <a:pt x="35" y="4"/>
                  </a:lnTo>
                  <a:lnTo>
                    <a:pt x="70" y="9"/>
                  </a:lnTo>
                  <a:lnTo>
                    <a:pt x="103" y="11"/>
                  </a:lnTo>
                  <a:lnTo>
                    <a:pt x="136" y="17"/>
                  </a:lnTo>
                  <a:lnTo>
                    <a:pt x="166" y="26"/>
                  </a:lnTo>
                  <a:lnTo>
                    <a:pt x="199" y="35"/>
                  </a:lnTo>
                  <a:lnTo>
                    <a:pt x="230" y="44"/>
                  </a:lnTo>
                  <a:lnTo>
                    <a:pt x="261" y="57"/>
                  </a:lnTo>
                  <a:lnTo>
                    <a:pt x="289" y="70"/>
                  </a:lnTo>
                  <a:lnTo>
                    <a:pt x="320" y="85"/>
                  </a:lnTo>
                  <a:lnTo>
                    <a:pt x="346" y="101"/>
                  </a:lnTo>
                  <a:lnTo>
                    <a:pt x="375" y="118"/>
                  </a:lnTo>
                  <a:lnTo>
                    <a:pt x="401" y="136"/>
                  </a:lnTo>
                  <a:lnTo>
                    <a:pt x="425" y="155"/>
                  </a:lnTo>
                  <a:lnTo>
                    <a:pt x="449" y="177"/>
                  </a:lnTo>
                  <a:lnTo>
                    <a:pt x="473" y="199"/>
                  </a:lnTo>
                  <a:lnTo>
                    <a:pt x="495" y="223"/>
                  </a:lnTo>
                  <a:lnTo>
                    <a:pt x="515" y="248"/>
                  </a:lnTo>
                  <a:lnTo>
                    <a:pt x="535" y="272"/>
                  </a:lnTo>
                  <a:lnTo>
                    <a:pt x="554" y="298"/>
                  </a:lnTo>
                  <a:lnTo>
                    <a:pt x="572" y="326"/>
                  </a:lnTo>
                  <a:lnTo>
                    <a:pt x="587" y="353"/>
                  </a:lnTo>
                  <a:lnTo>
                    <a:pt x="603" y="383"/>
                  </a:lnTo>
                  <a:lnTo>
                    <a:pt x="616" y="412"/>
                  </a:lnTo>
                  <a:lnTo>
                    <a:pt x="627" y="443"/>
                  </a:lnTo>
                  <a:lnTo>
                    <a:pt x="638" y="473"/>
                  </a:lnTo>
                  <a:lnTo>
                    <a:pt x="646" y="504"/>
                  </a:lnTo>
                  <a:lnTo>
                    <a:pt x="655" y="537"/>
                  </a:lnTo>
                  <a:lnTo>
                    <a:pt x="660" y="570"/>
                  </a:lnTo>
                  <a:lnTo>
                    <a:pt x="664" y="603"/>
                  </a:lnTo>
                  <a:lnTo>
                    <a:pt x="666" y="638"/>
                  </a:lnTo>
                  <a:lnTo>
                    <a:pt x="668" y="673"/>
                  </a:lnTo>
                  <a:lnTo>
                    <a:pt x="673" y="673"/>
                  </a:lnTo>
                  <a:lnTo>
                    <a:pt x="670" y="638"/>
                  </a:lnTo>
                  <a:lnTo>
                    <a:pt x="668" y="603"/>
                  </a:lnTo>
                  <a:lnTo>
                    <a:pt x="664" y="570"/>
                  </a:lnTo>
                  <a:lnTo>
                    <a:pt x="660" y="537"/>
                  </a:lnTo>
                  <a:lnTo>
                    <a:pt x="651" y="504"/>
                  </a:lnTo>
                  <a:lnTo>
                    <a:pt x="642" y="471"/>
                  </a:lnTo>
                  <a:lnTo>
                    <a:pt x="631" y="440"/>
                  </a:lnTo>
                  <a:lnTo>
                    <a:pt x="620" y="410"/>
                  </a:lnTo>
                  <a:lnTo>
                    <a:pt x="607" y="381"/>
                  </a:lnTo>
                  <a:lnTo>
                    <a:pt x="592" y="351"/>
                  </a:lnTo>
                  <a:lnTo>
                    <a:pt x="574" y="324"/>
                  </a:lnTo>
                  <a:lnTo>
                    <a:pt x="556" y="296"/>
                  </a:lnTo>
                  <a:lnTo>
                    <a:pt x="539" y="269"/>
                  </a:lnTo>
                  <a:lnTo>
                    <a:pt x="519" y="245"/>
                  </a:lnTo>
                  <a:lnTo>
                    <a:pt x="497" y="221"/>
                  </a:lnTo>
                  <a:lnTo>
                    <a:pt x="475" y="197"/>
                  </a:lnTo>
                  <a:lnTo>
                    <a:pt x="451" y="175"/>
                  </a:lnTo>
                  <a:lnTo>
                    <a:pt x="427" y="153"/>
                  </a:lnTo>
                  <a:lnTo>
                    <a:pt x="403" y="134"/>
                  </a:lnTo>
                  <a:lnTo>
                    <a:pt x="377" y="114"/>
                  </a:lnTo>
                  <a:lnTo>
                    <a:pt x="348" y="98"/>
                  </a:lnTo>
                  <a:lnTo>
                    <a:pt x="320" y="81"/>
                  </a:lnTo>
                  <a:lnTo>
                    <a:pt x="291" y="66"/>
                  </a:lnTo>
                  <a:lnTo>
                    <a:pt x="263" y="52"/>
                  </a:lnTo>
                  <a:lnTo>
                    <a:pt x="232" y="41"/>
                  </a:lnTo>
                  <a:lnTo>
                    <a:pt x="199" y="30"/>
                  </a:lnTo>
                  <a:lnTo>
                    <a:pt x="168" y="22"/>
                  </a:lnTo>
                  <a:lnTo>
                    <a:pt x="136" y="13"/>
                  </a:lnTo>
                  <a:lnTo>
                    <a:pt x="103" y="9"/>
                  </a:lnTo>
                  <a:lnTo>
                    <a:pt x="70" y="4"/>
                  </a:lnTo>
                  <a:lnTo>
                    <a:pt x="35" y="0"/>
                  </a:lnTo>
                  <a:lnTo>
                    <a:pt x="0" y="0"/>
                  </a:lnTo>
                  <a:lnTo>
                    <a:pt x="0" y="4"/>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9228" name="Freeform 13"/>
            <p:cNvSpPr>
              <a:spLocks/>
            </p:cNvSpPr>
            <p:nvPr/>
          </p:nvSpPr>
          <p:spPr bwMode="auto">
            <a:xfrm>
              <a:off x="2207" y="1561"/>
              <a:ext cx="672" cy="674"/>
            </a:xfrm>
            <a:custGeom>
              <a:avLst/>
              <a:gdLst>
                <a:gd name="T0" fmla="*/ 4 w 672"/>
                <a:gd name="T1" fmla="*/ 673 h 674"/>
                <a:gd name="T2" fmla="*/ 6 w 672"/>
                <a:gd name="T3" fmla="*/ 603 h 674"/>
                <a:gd name="T4" fmla="*/ 17 w 672"/>
                <a:gd name="T5" fmla="*/ 537 h 674"/>
                <a:gd name="T6" fmla="*/ 35 w 672"/>
                <a:gd name="T7" fmla="*/ 473 h 674"/>
                <a:gd name="T8" fmla="*/ 57 w 672"/>
                <a:gd name="T9" fmla="*/ 412 h 674"/>
                <a:gd name="T10" fmla="*/ 85 w 672"/>
                <a:gd name="T11" fmla="*/ 353 h 674"/>
                <a:gd name="T12" fmla="*/ 118 w 672"/>
                <a:gd name="T13" fmla="*/ 298 h 674"/>
                <a:gd name="T14" fmla="*/ 155 w 672"/>
                <a:gd name="T15" fmla="*/ 248 h 674"/>
                <a:gd name="T16" fmla="*/ 199 w 672"/>
                <a:gd name="T17" fmla="*/ 199 h 674"/>
                <a:gd name="T18" fmla="*/ 248 w 672"/>
                <a:gd name="T19" fmla="*/ 155 h 674"/>
                <a:gd name="T20" fmla="*/ 298 w 672"/>
                <a:gd name="T21" fmla="*/ 118 h 674"/>
                <a:gd name="T22" fmla="*/ 353 w 672"/>
                <a:gd name="T23" fmla="*/ 85 h 674"/>
                <a:gd name="T24" fmla="*/ 412 w 672"/>
                <a:gd name="T25" fmla="*/ 57 h 674"/>
                <a:gd name="T26" fmla="*/ 473 w 672"/>
                <a:gd name="T27" fmla="*/ 35 h 674"/>
                <a:gd name="T28" fmla="*/ 537 w 672"/>
                <a:gd name="T29" fmla="*/ 17 h 674"/>
                <a:gd name="T30" fmla="*/ 603 w 672"/>
                <a:gd name="T31" fmla="*/ 9 h 674"/>
                <a:gd name="T32" fmla="*/ 671 w 672"/>
                <a:gd name="T33" fmla="*/ 4 h 674"/>
                <a:gd name="T34" fmla="*/ 638 w 672"/>
                <a:gd name="T35" fmla="*/ 0 h 674"/>
                <a:gd name="T36" fmla="*/ 570 w 672"/>
                <a:gd name="T37" fmla="*/ 9 h 674"/>
                <a:gd name="T38" fmla="*/ 504 w 672"/>
                <a:gd name="T39" fmla="*/ 22 h 674"/>
                <a:gd name="T40" fmla="*/ 440 w 672"/>
                <a:gd name="T41" fmla="*/ 41 h 674"/>
                <a:gd name="T42" fmla="*/ 381 w 672"/>
                <a:gd name="T43" fmla="*/ 66 h 674"/>
                <a:gd name="T44" fmla="*/ 322 w 672"/>
                <a:gd name="T45" fmla="*/ 98 h 674"/>
                <a:gd name="T46" fmla="*/ 269 w 672"/>
                <a:gd name="T47" fmla="*/ 134 h 674"/>
                <a:gd name="T48" fmla="*/ 219 w 672"/>
                <a:gd name="T49" fmla="*/ 175 h 674"/>
                <a:gd name="T50" fmla="*/ 175 w 672"/>
                <a:gd name="T51" fmla="*/ 221 h 674"/>
                <a:gd name="T52" fmla="*/ 134 w 672"/>
                <a:gd name="T53" fmla="*/ 269 h 674"/>
                <a:gd name="T54" fmla="*/ 96 w 672"/>
                <a:gd name="T55" fmla="*/ 324 h 674"/>
                <a:gd name="T56" fmla="*/ 66 w 672"/>
                <a:gd name="T57" fmla="*/ 381 h 674"/>
                <a:gd name="T58" fmla="*/ 41 w 672"/>
                <a:gd name="T59" fmla="*/ 440 h 674"/>
                <a:gd name="T60" fmla="*/ 22 w 672"/>
                <a:gd name="T61" fmla="*/ 504 h 674"/>
                <a:gd name="T62" fmla="*/ 9 w 672"/>
                <a:gd name="T63" fmla="*/ 570 h 674"/>
                <a:gd name="T64" fmla="*/ 0 w 672"/>
                <a:gd name="T65" fmla="*/ 638 h 674"/>
                <a:gd name="T66" fmla="*/ 4 w 672"/>
                <a:gd name="T67" fmla="*/ 673 h 6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4"/>
                <a:gd name="T104" fmla="*/ 672 w 672"/>
                <a:gd name="T105" fmla="*/ 674 h 6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4">
                  <a:moveTo>
                    <a:pt x="4" y="673"/>
                  </a:moveTo>
                  <a:lnTo>
                    <a:pt x="4" y="673"/>
                  </a:lnTo>
                  <a:lnTo>
                    <a:pt x="4" y="638"/>
                  </a:lnTo>
                  <a:lnTo>
                    <a:pt x="6" y="603"/>
                  </a:lnTo>
                  <a:lnTo>
                    <a:pt x="11" y="570"/>
                  </a:lnTo>
                  <a:lnTo>
                    <a:pt x="17" y="537"/>
                  </a:lnTo>
                  <a:lnTo>
                    <a:pt x="24" y="504"/>
                  </a:lnTo>
                  <a:lnTo>
                    <a:pt x="35" y="473"/>
                  </a:lnTo>
                  <a:lnTo>
                    <a:pt x="44" y="443"/>
                  </a:lnTo>
                  <a:lnTo>
                    <a:pt x="57" y="412"/>
                  </a:lnTo>
                  <a:lnTo>
                    <a:pt x="70" y="383"/>
                  </a:lnTo>
                  <a:lnTo>
                    <a:pt x="85" y="353"/>
                  </a:lnTo>
                  <a:lnTo>
                    <a:pt x="101" y="326"/>
                  </a:lnTo>
                  <a:lnTo>
                    <a:pt x="118" y="298"/>
                  </a:lnTo>
                  <a:lnTo>
                    <a:pt x="136" y="272"/>
                  </a:lnTo>
                  <a:lnTo>
                    <a:pt x="155" y="248"/>
                  </a:lnTo>
                  <a:lnTo>
                    <a:pt x="177" y="223"/>
                  </a:lnTo>
                  <a:lnTo>
                    <a:pt x="199" y="199"/>
                  </a:lnTo>
                  <a:lnTo>
                    <a:pt x="223" y="177"/>
                  </a:lnTo>
                  <a:lnTo>
                    <a:pt x="248" y="155"/>
                  </a:lnTo>
                  <a:lnTo>
                    <a:pt x="272" y="136"/>
                  </a:lnTo>
                  <a:lnTo>
                    <a:pt x="298" y="118"/>
                  </a:lnTo>
                  <a:lnTo>
                    <a:pt x="326" y="101"/>
                  </a:lnTo>
                  <a:lnTo>
                    <a:pt x="353" y="85"/>
                  </a:lnTo>
                  <a:lnTo>
                    <a:pt x="381" y="70"/>
                  </a:lnTo>
                  <a:lnTo>
                    <a:pt x="412" y="57"/>
                  </a:lnTo>
                  <a:lnTo>
                    <a:pt x="443" y="44"/>
                  </a:lnTo>
                  <a:lnTo>
                    <a:pt x="473" y="35"/>
                  </a:lnTo>
                  <a:lnTo>
                    <a:pt x="504" y="26"/>
                  </a:lnTo>
                  <a:lnTo>
                    <a:pt x="537" y="17"/>
                  </a:lnTo>
                  <a:lnTo>
                    <a:pt x="570" y="11"/>
                  </a:lnTo>
                  <a:lnTo>
                    <a:pt x="603" y="9"/>
                  </a:lnTo>
                  <a:lnTo>
                    <a:pt x="638" y="4"/>
                  </a:lnTo>
                  <a:lnTo>
                    <a:pt x="671" y="4"/>
                  </a:lnTo>
                  <a:lnTo>
                    <a:pt x="671" y="0"/>
                  </a:lnTo>
                  <a:lnTo>
                    <a:pt x="638" y="0"/>
                  </a:lnTo>
                  <a:lnTo>
                    <a:pt x="603" y="4"/>
                  </a:lnTo>
                  <a:lnTo>
                    <a:pt x="570" y="9"/>
                  </a:lnTo>
                  <a:lnTo>
                    <a:pt x="537" y="13"/>
                  </a:lnTo>
                  <a:lnTo>
                    <a:pt x="504" y="22"/>
                  </a:lnTo>
                  <a:lnTo>
                    <a:pt x="471" y="30"/>
                  </a:lnTo>
                  <a:lnTo>
                    <a:pt x="440" y="41"/>
                  </a:lnTo>
                  <a:lnTo>
                    <a:pt x="410" y="52"/>
                  </a:lnTo>
                  <a:lnTo>
                    <a:pt x="381" y="66"/>
                  </a:lnTo>
                  <a:lnTo>
                    <a:pt x="351" y="81"/>
                  </a:lnTo>
                  <a:lnTo>
                    <a:pt x="322" y="98"/>
                  </a:lnTo>
                  <a:lnTo>
                    <a:pt x="296" y="114"/>
                  </a:lnTo>
                  <a:lnTo>
                    <a:pt x="269" y="134"/>
                  </a:lnTo>
                  <a:lnTo>
                    <a:pt x="243" y="153"/>
                  </a:lnTo>
                  <a:lnTo>
                    <a:pt x="219" y="175"/>
                  </a:lnTo>
                  <a:lnTo>
                    <a:pt x="197" y="197"/>
                  </a:lnTo>
                  <a:lnTo>
                    <a:pt x="175" y="221"/>
                  </a:lnTo>
                  <a:lnTo>
                    <a:pt x="153" y="245"/>
                  </a:lnTo>
                  <a:lnTo>
                    <a:pt x="134" y="269"/>
                  </a:lnTo>
                  <a:lnTo>
                    <a:pt x="114" y="296"/>
                  </a:lnTo>
                  <a:lnTo>
                    <a:pt x="96" y="324"/>
                  </a:lnTo>
                  <a:lnTo>
                    <a:pt x="81" y="351"/>
                  </a:lnTo>
                  <a:lnTo>
                    <a:pt x="66" y="381"/>
                  </a:lnTo>
                  <a:lnTo>
                    <a:pt x="52" y="410"/>
                  </a:lnTo>
                  <a:lnTo>
                    <a:pt x="41" y="440"/>
                  </a:lnTo>
                  <a:lnTo>
                    <a:pt x="30" y="471"/>
                  </a:lnTo>
                  <a:lnTo>
                    <a:pt x="22" y="504"/>
                  </a:lnTo>
                  <a:lnTo>
                    <a:pt x="13" y="537"/>
                  </a:lnTo>
                  <a:lnTo>
                    <a:pt x="9" y="570"/>
                  </a:lnTo>
                  <a:lnTo>
                    <a:pt x="4" y="603"/>
                  </a:lnTo>
                  <a:lnTo>
                    <a:pt x="0" y="638"/>
                  </a:lnTo>
                  <a:lnTo>
                    <a:pt x="0" y="673"/>
                  </a:lnTo>
                  <a:lnTo>
                    <a:pt x="4" y="673"/>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9229" name="Freeform 14"/>
            <p:cNvSpPr>
              <a:spLocks/>
            </p:cNvSpPr>
            <p:nvPr/>
          </p:nvSpPr>
          <p:spPr bwMode="auto">
            <a:xfrm>
              <a:off x="2207" y="2234"/>
              <a:ext cx="672" cy="672"/>
            </a:xfrm>
            <a:custGeom>
              <a:avLst/>
              <a:gdLst>
                <a:gd name="T0" fmla="*/ 671 w 672"/>
                <a:gd name="T1" fmla="*/ 666 h 672"/>
                <a:gd name="T2" fmla="*/ 603 w 672"/>
                <a:gd name="T3" fmla="*/ 662 h 672"/>
                <a:gd name="T4" fmla="*/ 537 w 672"/>
                <a:gd name="T5" fmla="*/ 653 h 672"/>
                <a:gd name="T6" fmla="*/ 473 w 672"/>
                <a:gd name="T7" fmla="*/ 636 h 672"/>
                <a:gd name="T8" fmla="*/ 412 w 672"/>
                <a:gd name="T9" fmla="*/ 614 h 672"/>
                <a:gd name="T10" fmla="*/ 353 w 672"/>
                <a:gd name="T11" fmla="*/ 585 h 672"/>
                <a:gd name="T12" fmla="*/ 298 w 672"/>
                <a:gd name="T13" fmla="*/ 552 h 672"/>
                <a:gd name="T14" fmla="*/ 248 w 672"/>
                <a:gd name="T15" fmla="*/ 515 h 672"/>
                <a:gd name="T16" fmla="*/ 199 w 672"/>
                <a:gd name="T17" fmla="*/ 471 h 672"/>
                <a:gd name="T18" fmla="*/ 155 w 672"/>
                <a:gd name="T19" fmla="*/ 423 h 672"/>
                <a:gd name="T20" fmla="*/ 118 w 672"/>
                <a:gd name="T21" fmla="*/ 373 h 672"/>
                <a:gd name="T22" fmla="*/ 85 w 672"/>
                <a:gd name="T23" fmla="*/ 318 h 672"/>
                <a:gd name="T24" fmla="*/ 57 w 672"/>
                <a:gd name="T25" fmla="*/ 259 h 672"/>
                <a:gd name="T26" fmla="*/ 35 w 672"/>
                <a:gd name="T27" fmla="*/ 197 h 672"/>
                <a:gd name="T28" fmla="*/ 17 w 672"/>
                <a:gd name="T29" fmla="*/ 134 h 672"/>
                <a:gd name="T30" fmla="*/ 6 w 672"/>
                <a:gd name="T31" fmla="*/ 68 h 672"/>
                <a:gd name="T32" fmla="*/ 4 w 672"/>
                <a:gd name="T33" fmla="*/ 0 h 672"/>
                <a:gd name="T34" fmla="*/ 0 w 672"/>
                <a:gd name="T35" fmla="*/ 33 h 672"/>
                <a:gd name="T36" fmla="*/ 9 w 672"/>
                <a:gd name="T37" fmla="*/ 101 h 672"/>
                <a:gd name="T38" fmla="*/ 22 w 672"/>
                <a:gd name="T39" fmla="*/ 166 h 672"/>
                <a:gd name="T40" fmla="*/ 41 w 672"/>
                <a:gd name="T41" fmla="*/ 230 h 672"/>
                <a:gd name="T42" fmla="*/ 66 w 672"/>
                <a:gd name="T43" fmla="*/ 289 h 672"/>
                <a:gd name="T44" fmla="*/ 96 w 672"/>
                <a:gd name="T45" fmla="*/ 346 h 672"/>
                <a:gd name="T46" fmla="*/ 134 w 672"/>
                <a:gd name="T47" fmla="*/ 401 h 672"/>
                <a:gd name="T48" fmla="*/ 175 w 672"/>
                <a:gd name="T49" fmla="*/ 449 h 672"/>
                <a:gd name="T50" fmla="*/ 219 w 672"/>
                <a:gd name="T51" fmla="*/ 495 h 672"/>
                <a:gd name="T52" fmla="*/ 269 w 672"/>
                <a:gd name="T53" fmla="*/ 537 h 672"/>
                <a:gd name="T54" fmla="*/ 322 w 672"/>
                <a:gd name="T55" fmla="*/ 572 h 672"/>
                <a:gd name="T56" fmla="*/ 381 w 672"/>
                <a:gd name="T57" fmla="*/ 605 h 672"/>
                <a:gd name="T58" fmla="*/ 440 w 672"/>
                <a:gd name="T59" fmla="*/ 629 h 672"/>
                <a:gd name="T60" fmla="*/ 504 w 672"/>
                <a:gd name="T61" fmla="*/ 649 h 672"/>
                <a:gd name="T62" fmla="*/ 570 w 672"/>
                <a:gd name="T63" fmla="*/ 662 h 672"/>
                <a:gd name="T64" fmla="*/ 638 w 672"/>
                <a:gd name="T65" fmla="*/ 671 h 672"/>
                <a:gd name="T66" fmla="*/ 671 w 672"/>
                <a:gd name="T67" fmla="*/ 666 h 6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672"/>
                <a:gd name="T104" fmla="*/ 672 w 672"/>
                <a:gd name="T105" fmla="*/ 672 h 6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672">
                  <a:moveTo>
                    <a:pt x="671" y="666"/>
                  </a:moveTo>
                  <a:lnTo>
                    <a:pt x="671" y="666"/>
                  </a:lnTo>
                  <a:lnTo>
                    <a:pt x="638" y="666"/>
                  </a:lnTo>
                  <a:lnTo>
                    <a:pt x="603" y="662"/>
                  </a:lnTo>
                  <a:lnTo>
                    <a:pt x="570" y="660"/>
                  </a:lnTo>
                  <a:lnTo>
                    <a:pt x="537" y="653"/>
                  </a:lnTo>
                  <a:lnTo>
                    <a:pt x="504" y="644"/>
                  </a:lnTo>
                  <a:lnTo>
                    <a:pt x="473" y="636"/>
                  </a:lnTo>
                  <a:lnTo>
                    <a:pt x="443" y="627"/>
                  </a:lnTo>
                  <a:lnTo>
                    <a:pt x="412" y="614"/>
                  </a:lnTo>
                  <a:lnTo>
                    <a:pt x="381" y="601"/>
                  </a:lnTo>
                  <a:lnTo>
                    <a:pt x="353" y="585"/>
                  </a:lnTo>
                  <a:lnTo>
                    <a:pt x="326" y="570"/>
                  </a:lnTo>
                  <a:lnTo>
                    <a:pt x="298" y="552"/>
                  </a:lnTo>
                  <a:lnTo>
                    <a:pt x="272" y="535"/>
                  </a:lnTo>
                  <a:lnTo>
                    <a:pt x="248" y="515"/>
                  </a:lnTo>
                  <a:lnTo>
                    <a:pt x="223" y="493"/>
                  </a:lnTo>
                  <a:lnTo>
                    <a:pt x="199" y="471"/>
                  </a:lnTo>
                  <a:lnTo>
                    <a:pt x="177" y="447"/>
                  </a:lnTo>
                  <a:lnTo>
                    <a:pt x="155" y="423"/>
                  </a:lnTo>
                  <a:lnTo>
                    <a:pt x="136" y="399"/>
                  </a:lnTo>
                  <a:lnTo>
                    <a:pt x="118" y="373"/>
                  </a:lnTo>
                  <a:lnTo>
                    <a:pt x="101" y="344"/>
                  </a:lnTo>
                  <a:lnTo>
                    <a:pt x="85" y="318"/>
                  </a:lnTo>
                  <a:lnTo>
                    <a:pt x="70" y="287"/>
                  </a:lnTo>
                  <a:lnTo>
                    <a:pt x="57" y="259"/>
                  </a:lnTo>
                  <a:lnTo>
                    <a:pt x="44" y="228"/>
                  </a:lnTo>
                  <a:lnTo>
                    <a:pt x="35" y="197"/>
                  </a:lnTo>
                  <a:lnTo>
                    <a:pt x="24" y="166"/>
                  </a:lnTo>
                  <a:lnTo>
                    <a:pt x="17" y="134"/>
                  </a:lnTo>
                  <a:lnTo>
                    <a:pt x="11" y="101"/>
                  </a:lnTo>
                  <a:lnTo>
                    <a:pt x="6" y="68"/>
                  </a:lnTo>
                  <a:lnTo>
                    <a:pt x="4" y="33"/>
                  </a:lnTo>
                  <a:lnTo>
                    <a:pt x="4" y="0"/>
                  </a:lnTo>
                  <a:lnTo>
                    <a:pt x="0" y="0"/>
                  </a:lnTo>
                  <a:lnTo>
                    <a:pt x="0" y="33"/>
                  </a:lnTo>
                  <a:lnTo>
                    <a:pt x="4" y="68"/>
                  </a:lnTo>
                  <a:lnTo>
                    <a:pt x="9" y="101"/>
                  </a:lnTo>
                  <a:lnTo>
                    <a:pt x="13" y="134"/>
                  </a:lnTo>
                  <a:lnTo>
                    <a:pt x="22" y="166"/>
                  </a:lnTo>
                  <a:lnTo>
                    <a:pt x="30" y="199"/>
                  </a:lnTo>
                  <a:lnTo>
                    <a:pt x="41" y="230"/>
                  </a:lnTo>
                  <a:lnTo>
                    <a:pt x="52" y="261"/>
                  </a:lnTo>
                  <a:lnTo>
                    <a:pt x="66" y="289"/>
                  </a:lnTo>
                  <a:lnTo>
                    <a:pt x="81" y="320"/>
                  </a:lnTo>
                  <a:lnTo>
                    <a:pt x="96" y="346"/>
                  </a:lnTo>
                  <a:lnTo>
                    <a:pt x="114" y="375"/>
                  </a:lnTo>
                  <a:lnTo>
                    <a:pt x="134" y="401"/>
                  </a:lnTo>
                  <a:lnTo>
                    <a:pt x="153" y="425"/>
                  </a:lnTo>
                  <a:lnTo>
                    <a:pt x="175" y="449"/>
                  </a:lnTo>
                  <a:lnTo>
                    <a:pt x="197" y="473"/>
                  </a:lnTo>
                  <a:lnTo>
                    <a:pt x="219" y="495"/>
                  </a:lnTo>
                  <a:lnTo>
                    <a:pt x="243" y="517"/>
                  </a:lnTo>
                  <a:lnTo>
                    <a:pt x="269" y="537"/>
                  </a:lnTo>
                  <a:lnTo>
                    <a:pt x="296" y="554"/>
                  </a:lnTo>
                  <a:lnTo>
                    <a:pt x="322" y="572"/>
                  </a:lnTo>
                  <a:lnTo>
                    <a:pt x="351" y="590"/>
                  </a:lnTo>
                  <a:lnTo>
                    <a:pt x="381" y="605"/>
                  </a:lnTo>
                  <a:lnTo>
                    <a:pt x="410" y="618"/>
                  </a:lnTo>
                  <a:lnTo>
                    <a:pt x="440" y="629"/>
                  </a:lnTo>
                  <a:lnTo>
                    <a:pt x="471" y="640"/>
                  </a:lnTo>
                  <a:lnTo>
                    <a:pt x="504" y="649"/>
                  </a:lnTo>
                  <a:lnTo>
                    <a:pt x="537" y="658"/>
                  </a:lnTo>
                  <a:lnTo>
                    <a:pt x="570" y="662"/>
                  </a:lnTo>
                  <a:lnTo>
                    <a:pt x="603" y="666"/>
                  </a:lnTo>
                  <a:lnTo>
                    <a:pt x="638" y="671"/>
                  </a:lnTo>
                  <a:lnTo>
                    <a:pt x="671" y="671"/>
                  </a:lnTo>
                  <a:lnTo>
                    <a:pt x="671" y="666"/>
                  </a:lnTo>
                </a:path>
              </a:pathLst>
            </a:custGeom>
            <a:solidFill>
              <a:srgbClr val="0F0FFF"/>
            </a:solidFill>
            <a:ln w="12700" cap="rnd">
              <a:solidFill>
                <a:srgbClr val="081D58"/>
              </a:solidFill>
              <a:round/>
              <a:headEnd type="none" w="sm" len="sm"/>
              <a:tailEnd type="none" w="sm" len="sm"/>
            </a:ln>
          </p:spPr>
          <p:txBody>
            <a:bodyPr/>
            <a:lstStyle/>
            <a:p>
              <a:pPr algn="l"/>
              <a:endParaRPr lang="en-US" dirty="0"/>
            </a:p>
          </p:txBody>
        </p:sp>
        <p:sp>
          <p:nvSpPr>
            <p:cNvPr id="9230" name="Freeform 15"/>
            <p:cNvSpPr>
              <a:spLocks/>
            </p:cNvSpPr>
            <p:nvPr/>
          </p:nvSpPr>
          <p:spPr bwMode="auto">
            <a:xfrm>
              <a:off x="2229" y="1583"/>
              <a:ext cx="1301" cy="1301"/>
            </a:xfrm>
            <a:custGeom>
              <a:avLst/>
              <a:gdLst>
                <a:gd name="T0" fmla="*/ 717 w 1301"/>
                <a:gd name="T1" fmla="*/ 1295 h 1301"/>
                <a:gd name="T2" fmla="*/ 813 w 1301"/>
                <a:gd name="T3" fmla="*/ 1278 h 1301"/>
                <a:gd name="T4" fmla="*/ 903 w 1301"/>
                <a:gd name="T5" fmla="*/ 1249 h 1301"/>
                <a:gd name="T6" fmla="*/ 988 w 1301"/>
                <a:gd name="T7" fmla="*/ 1205 h 1301"/>
                <a:gd name="T8" fmla="*/ 1063 w 1301"/>
                <a:gd name="T9" fmla="*/ 1151 h 1301"/>
                <a:gd name="T10" fmla="*/ 1131 w 1301"/>
                <a:gd name="T11" fmla="*/ 1087 h 1301"/>
                <a:gd name="T12" fmla="*/ 1190 w 1301"/>
                <a:gd name="T13" fmla="*/ 1013 h 1301"/>
                <a:gd name="T14" fmla="*/ 1236 w 1301"/>
                <a:gd name="T15" fmla="*/ 931 h 1301"/>
                <a:gd name="T16" fmla="*/ 1271 w 1301"/>
                <a:gd name="T17" fmla="*/ 842 h 1301"/>
                <a:gd name="T18" fmla="*/ 1293 w 1301"/>
                <a:gd name="T19" fmla="*/ 747 h 1301"/>
                <a:gd name="T20" fmla="*/ 1300 w 1301"/>
                <a:gd name="T21" fmla="*/ 649 h 1301"/>
                <a:gd name="T22" fmla="*/ 1293 w 1301"/>
                <a:gd name="T23" fmla="*/ 550 h 1301"/>
                <a:gd name="T24" fmla="*/ 1271 w 1301"/>
                <a:gd name="T25" fmla="*/ 456 h 1301"/>
                <a:gd name="T26" fmla="*/ 1236 w 1301"/>
                <a:gd name="T27" fmla="*/ 368 h 1301"/>
                <a:gd name="T28" fmla="*/ 1190 w 1301"/>
                <a:gd name="T29" fmla="*/ 287 h 1301"/>
                <a:gd name="T30" fmla="*/ 1131 w 1301"/>
                <a:gd name="T31" fmla="*/ 212 h 1301"/>
                <a:gd name="T32" fmla="*/ 1063 w 1301"/>
                <a:gd name="T33" fmla="*/ 147 h 1301"/>
                <a:gd name="T34" fmla="*/ 988 w 1301"/>
                <a:gd name="T35" fmla="*/ 94 h 1301"/>
                <a:gd name="T36" fmla="*/ 903 w 1301"/>
                <a:gd name="T37" fmla="*/ 50 h 1301"/>
                <a:gd name="T38" fmla="*/ 813 w 1301"/>
                <a:gd name="T39" fmla="*/ 19 h 1301"/>
                <a:gd name="T40" fmla="*/ 717 w 1301"/>
                <a:gd name="T41" fmla="*/ 2 h 1301"/>
                <a:gd name="T42" fmla="*/ 616 w 1301"/>
                <a:gd name="T43" fmla="*/ 0 h 1301"/>
                <a:gd name="T44" fmla="*/ 519 w 1301"/>
                <a:gd name="T45" fmla="*/ 13 h 1301"/>
                <a:gd name="T46" fmla="*/ 427 w 1301"/>
                <a:gd name="T47" fmla="*/ 39 h 1301"/>
                <a:gd name="T48" fmla="*/ 340 w 1301"/>
                <a:gd name="T49" fmla="*/ 76 h 1301"/>
                <a:gd name="T50" fmla="*/ 261 w 1301"/>
                <a:gd name="T51" fmla="*/ 129 h 1301"/>
                <a:gd name="T52" fmla="*/ 190 w 1301"/>
                <a:gd name="T53" fmla="*/ 188 h 1301"/>
                <a:gd name="T54" fmla="*/ 129 w 1301"/>
                <a:gd name="T55" fmla="*/ 261 h 1301"/>
                <a:gd name="T56" fmla="*/ 79 w 1301"/>
                <a:gd name="T57" fmla="*/ 340 h 1301"/>
                <a:gd name="T58" fmla="*/ 39 w 1301"/>
                <a:gd name="T59" fmla="*/ 425 h 1301"/>
                <a:gd name="T60" fmla="*/ 13 w 1301"/>
                <a:gd name="T61" fmla="*/ 517 h 1301"/>
                <a:gd name="T62" fmla="*/ 2 w 1301"/>
                <a:gd name="T63" fmla="*/ 616 h 1301"/>
                <a:gd name="T64" fmla="*/ 4 w 1301"/>
                <a:gd name="T65" fmla="*/ 717 h 1301"/>
                <a:gd name="T66" fmla="*/ 22 w 1301"/>
                <a:gd name="T67" fmla="*/ 811 h 1301"/>
                <a:gd name="T68" fmla="*/ 50 w 1301"/>
                <a:gd name="T69" fmla="*/ 903 h 1301"/>
                <a:gd name="T70" fmla="*/ 94 w 1301"/>
                <a:gd name="T71" fmla="*/ 986 h 1301"/>
                <a:gd name="T72" fmla="*/ 149 w 1301"/>
                <a:gd name="T73" fmla="*/ 1063 h 1301"/>
                <a:gd name="T74" fmla="*/ 212 w 1301"/>
                <a:gd name="T75" fmla="*/ 1131 h 1301"/>
                <a:gd name="T76" fmla="*/ 287 w 1301"/>
                <a:gd name="T77" fmla="*/ 1188 h 1301"/>
                <a:gd name="T78" fmla="*/ 368 w 1301"/>
                <a:gd name="T79" fmla="*/ 1236 h 1301"/>
                <a:gd name="T80" fmla="*/ 458 w 1301"/>
                <a:gd name="T81" fmla="*/ 1271 h 1301"/>
                <a:gd name="T82" fmla="*/ 552 w 1301"/>
                <a:gd name="T83" fmla="*/ 1291 h 1301"/>
                <a:gd name="T84" fmla="*/ 651 w 1301"/>
                <a:gd name="T85" fmla="*/ 1300 h 13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01"/>
                <a:gd name="T130" fmla="*/ 0 h 1301"/>
                <a:gd name="T131" fmla="*/ 1301 w 1301"/>
                <a:gd name="T132" fmla="*/ 1301 h 13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01" h="1301">
                  <a:moveTo>
                    <a:pt x="651" y="1300"/>
                  </a:moveTo>
                  <a:lnTo>
                    <a:pt x="684" y="1298"/>
                  </a:lnTo>
                  <a:lnTo>
                    <a:pt x="717" y="1295"/>
                  </a:lnTo>
                  <a:lnTo>
                    <a:pt x="749" y="1291"/>
                  </a:lnTo>
                  <a:lnTo>
                    <a:pt x="782" y="1287"/>
                  </a:lnTo>
                  <a:lnTo>
                    <a:pt x="813" y="1278"/>
                  </a:lnTo>
                  <a:lnTo>
                    <a:pt x="844" y="1271"/>
                  </a:lnTo>
                  <a:lnTo>
                    <a:pt x="874" y="1260"/>
                  </a:lnTo>
                  <a:lnTo>
                    <a:pt x="903" y="1249"/>
                  </a:lnTo>
                  <a:lnTo>
                    <a:pt x="931" y="1236"/>
                  </a:lnTo>
                  <a:lnTo>
                    <a:pt x="960" y="1221"/>
                  </a:lnTo>
                  <a:lnTo>
                    <a:pt x="988" y="1205"/>
                  </a:lnTo>
                  <a:lnTo>
                    <a:pt x="1015" y="1188"/>
                  </a:lnTo>
                  <a:lnTo>
                    <a:pt x="1039" y="1170"/>
                  </a:lnTo>
                  <a:lnTo>
                    <a:pt x="1063" y="1151"/>
                  </a:lnTo>
                  <a:lnTo>
                    <a:pt x="1087" y="1131"/>
                  </a:lnTo>
                  <a:lnTo>
                    <a:pt x="1111" y="1109"/>
                  </a:lnTo>
                  <a:lnTo>
                    <a:pt x="1131" y="1087"/>
                  </a:lnTo>
                  <a:lnTo>
                    <a:pt x="1153" y="1063"/>
                  </a:lnTo>
                  <a:lnTo>
                    <a:pt x="1170" y="1039"/>
                  </a:lnTo>
                  <a:lnTo>
                    <a:pt x="1190" y="1013"/>
                  </a:lnTo>
                  <a:lnTo>
                    <a:pt x="1205" y="986"/>
                  </a:lnTo>
                  <a:lnTo>
                    <a:pt x="1223" y="960"/>
                  </a:lnTo>
                  <a:lnTo>
                    <a:pt x="1236" y="931"/>
                  </a:lnTo>
                  <a:lnTo>
                    <a:pt x="1249" y="903"/>
                  </a:lnTo>
                  <a:lnTo>
                    <a:pt x="1260" y="872"/>
                  </a:lnTo>
                  <a:lnTo>
                    <a:pt x="1271" y="842"/>
                  </a:lnTo>
                  <a:lnTo>
                    <a:pt x="1280" y="811"/>
                  </a:lnTo>
                  <a:lnTo>
                    <a:pt x="1287" y="780"/>
                  </a:lnTo>
                  <a:lnTo>
                    <a:pt x="1293" y="747"/>
                  </a:lnTo>
                  <a:lnTo>
                    <a:pt x="1298" y="717"/>
                  </a:lnTo>
                  <a:lnTo>
                    <a:pt x="1300" y="684"/>
                  </a:lnTo>
                  <a:lnTo>
                    <a:pt x="1300" y="649"/>
                  </a:lnTo>
                  <a:lnTo>
                    <a:pt x="1300" y="616"/>
                  </a:lnTo>
                  <a:lnTo>
                    <a:pt x="1298" y="583"/>
                  </a:lnTo>
                  <a:lnTo>
                    <a:pt x="1293" y="550"/>
                  </a:lnTo>
                  <a:lnTo>
                    <a:pt x="1287" y="517"/>
                  </a:lnTo>
                  <a:lnTo>
                    <a:pt x="1280" y="486"/>
                  </a:lnTo>
                  <a:lnTo>
                    <a:pt x="1271" y="456"/>
                  </a:lnTo>
                  <a:lnTo>
                    <a:pt x="1260" y="425"/>
                  </a:lnTo>
                  <a:lnTo>
                    <a:pt x="1249" y="397"/>
                  </a:lnTo>
                  <a:lnTo>
                    <a:pt x="1236" y="368"/>
                  </a:lnTo>
                  <a:lnTo>
                    <a:pt x="1223" y="340"/>
                  </a:lnTo>
                  <a:lnTo>
                    <a:pt x="1205" y="311"/>
                  </a:lnTo>
                  <a:lnTo>
                    <a:pt x="1190" y="287"/>
                  </a:lnTo>
                  <a:lnTo>
                    <a:pt x="1170" y="261"/>
                  </a:lnTo>
                  <a:lnTo>
                    <a:pt x="1153" y="236"/>
                  </a:lnTo>
                  <a:lnTo>
                    <a:pt x="1131" y="212"/>
                  </a:lnTo>
                  <a:lnTo>
                    <a:pt x="1111" y="188"/>
                  </a:lnTo>
                  <a:lnTo>
                    <a:pt x="1087" y="169"/>
                  </a:lnTo>
                  <a:lnTo>
                    <a:pt x="1063" y="147"/>
                  </a:lnTo>
                  <a:lnTo>
                    <a:pt x="1039" y="129"/>
                  </a:lnTo>
                  <a:lnTo>
                    <a:pt x="1015" y="109"/>
                  </a:lnTo>
                  <a:lnTo>
                    <a:pt x="988" y="94"/>
                  </a:lnTo>
                  <a:lnTo>
                    <a:pt x="960" y="76"/>
                  </a:lnTo>
                  <a:lnTo>
                    <a:pt x="931" y="63"/>
                  </a:lnTo>
                  <a:lnTo>
                    <a:pt x="903" y="50"/>
                  </a:lnTo>
                  <a:lnTo>
                    <a:pt x="874" y="39"/>
                  </a:lnTo>
                  <a:lnTo>
                    <a:pt x="844" y="28"/>
                  </a:lnTo>
                  <a:lnTo>
                    <a:pt x="813" y="19"/>
                  </a:lnTo>
                  <a:lnTo>
                    <a:pt x="782" y="13"/>
                  </a:lnTo>
                  <a:lnTo>
                    <a:pt x="749" y="6"/>
                  </a:lnTo>
                  <a:lnTo>
                    <a:pt x="717" y="2"/>
                  </a:lnTo>
                  <a:lnTo>
                    <a:pt x="684" y="0"/>
                  </a:lnTo>
                  <a:lnTo>
                    <a:pt x="651" y="0"/>
                  </a:lnTo>
                  <a:lnTo>
                    <a:pt x="616" y="0"/>
                  </a:lnTo>
                  <a:lnTo>
                    <a:pt x="583" y="2"/>
                  </a:lnTo>
                  <a:lnTo>
                    <a:pt x="552" y="6"/>
                  </a:lnTo>
                  <a:lnTo>
                    <a:pt x="519" y="13"/>
                  </a:lnTo>
                  <a:lnTo>
                    <a:pt x="489" y="19"/>
                  </a:lnTo>
                  <a:lnTo>
                    <a:pt x="458" y="28"/>
                  </a:lnTo>
                  <a:lnTo>
                    <a:pt x="427" y="39"/>
                  </a:lnTo>
                  <a:lnTo>
                    <a:pt x="397" y="50"/>
                  </a:lnTo>
                  <a:lnTo>
                    <a:pt x="368" y="63"/>
                  </a:lnTo>
                  <a:lnTo>
                    <a:pt x="340" y="76"/>
                  </a:lnTo>
                  <a:lnTo>
                    <a:pt x="313" y="94"/>
                  </a:lnTo>
                  <a:lnTo>
                    <a:pt x="287" y="109"/>
                  </a:lnTo>
                  <a:lnTo>
                    <a:pt x="261" y="129"/>
                  </a:lnTo>
                  <a:lnTo>
                    <a:pt x="236" y="147"/>
                  </a:lnTo>
                  <a:lnTo>
                    <a:pt x="212" y="169"/>
                  </a:lnTo>
                  <a:lnTo>
                    <a:pt x="190" y="188"/>
                  </a:lnTo>
                  <a:lnTo>
                    <a:pt x="169" y="212"/>
                  </a:lnTo>
                  <a:lnTo>
                    <a:pt x="149" y="236"/>
                  </a:lnTo>
                  <a:lnTo>
                    <a:pt x="129" y="261"/>
                  </a:lnTo>
                  <a:lnTo>
                    <a:pt x="112" y="287"/>
                  </a:lnTo>
                  <a:lnTo>
                    <a:pt x="94" y="311"/>
                  </a:lnTo>
                  <a:lnTo>
                    <a:pt x="79" y="340"/>
                  </a:lnTo>
                  <a:lnTo>
                    <a:pt x="63" y="368"/>
                  </a:lnTo>
                  <a:lnTo>
                    <a:pt x="50" y="397"/>
                  </a:lnTo>
                  <a:lnTo>
                    <a:pt x="39" y="425"/>
                  </a:lnTo>
                  <a:lnTo>
                    <a:pt x="30" y="456"/>
                  </a:lnTo>
                  <a:lnTo>
                    <a:pt x="22" y="486"/>
                  </a:lnTo>
                  <a:lnTo>
                    <a:pt x="13" y="517"/>
                  </a:lnTo>
                  <a:lnTo>
                    <a:pt x="8" y="550"/>
                  </a:lnTo>
                  <a:lnTo>
                    <a:pt x="4" y="583"/>
                  </a:lnTo>
                  <a:lnTo>
                    <a:pt x="2" y="616"/>
                  </a:lnTo>
                  <a:lnTo>
                    <a:pt x="0" y="649"/>
                  </a:lnTo>
                  <a:lnTo>
                    <a:pt x="2" y="684"/>
                  </a:lnTo>
                  <a:lnTo>
                    <a:pt x="4" y="717"/>
                  </a:lnTo>
                  <a:lnTo>
                    <a:pt x="8" y="747"/>
                  </a:lnTo>
                  <a:lnTo>
                    <a:pt x="13" y="780"/>
                  </a:lnTo>
                  <a:lnTo>
                    <a:pt x="22" y="811"/>
                  </a:lnTo>
                  <a:lnTo>
                    <a:pt x="30" y="842"/>
                  </a:lnTo>
                  <a:lnTo>
                    <a:pt x="39" y="872"/>
                  </a:lnTo>
                  <a:lnTo>
                    <a:pt x="50" y="903"/>
                  </a:lnTo>
                  <a:lnTo>
                    <a:pt x="63" y="931"/>
                  </a:lnTo>
                  <a:lnTo>
                    <a:pt x="79" y="960"/>
                  </a:lnTo>
                  <a:lnTo>
                    <a:pt x="94" y="986"/>
                  </a:lnTo>
                  <a:lnTo>
                    <a:pt x="112" y="1013"/>
                  </a:lnTo>
                  <a:lnTo>
                    <a:pt x="129" y="1039"/>
                  </a:lnTo>
                  <a:lnTo>
                    <a:pt x="149" y="1063"/>
                  </a:lnTo>
                  <a:lnTo>
                    <a:pt x="169" y="1087"/>
                  </a:lnTo>
                  <a:lnTo>
                    <a:pt x="190" y="1109"/>
                  </a:lnTo>
                  <a:lnTo>
                    <a:pt x="212" y="1131"/>
                  </a:lnTo>
                  <a:lnTo>
                    <a:pt x="236" y="1151"/>
                  </a:lnTo>
                  <a:lnTo>
                    <a:pt x="261" y="1170"/>
                  </a:lnTo>
                  <a:lnTo>
                    <a:pt x="287" y="1188"/>
                  </a:lnTo>
                  <a:lnTo>
                    <a:pt x="313" y="1205"/>
                  </a:lnTo>
                  <a:lnTo>
                    <a:pt x="340" y="1221"/>
                  </a:lnTo>
                  <a:lnTo>
                    <a:pt x="368" y="1236"/>
                  </a:lnTo>
                  <a:lnTo>
                    <a:pt x="397" y="1249"/>
                  </a:lnTo>
                  <a:lnTo>
                    <a:pt x="427" y="1260"/>
                  </a:lnTo>
                  <a:lnTo>
                    <a:pt x="458" y="1271"/>
                  </a:lnTo>
                  <a:lnTo>
                    <a:pt x="489" y="1278"/>
                  </a:lnTo>
                  <a:lnTo>
                    <a:pt x="519" y="1287"/>
                  </a:lnTo>
                  <a:lnTo>
                    <a:pt x="552" y="1291"/>
                  </a:lnTo>
                  <a:lnTo>
                    <a:pt x="583" y="1295"/>
                  </a:lnTo>
                  <a:lnTo>
                    <a:pt x="616" y="1298"/>
                  </a:lnTo>
                  <a:lnTo>
                    <a:pt x="651" y="1300"/>
                  </a:lnTo>
                </a:path>
              </a:pathLst>
            </a:custGeom>
            <a:solidFill>
              <a:srgbClr val="081D58"/>
            </a:solidFill>
            <a:ln w="9525" cap="rnd">
              <a:noFill/>
              <a:round/>
              <a:headEnd type="none" w="sm" len="sm"/>
              <a:tailEnd type="none" w="sm" len="sm"/>
            </a:ln>
          </p:spPr>
          <p:txBody>
            <a:bodyPr/>
            <a:lstStyle/>
            <a:p>
              <a:pPr algn="l"/>
              <a:endParaRPr lang="en-US" dirty="0"/>
            </a:p>
          </p:txBody>
        </p:sp>
        <p:sp>
          <p:nvSpPr>
            <p:cNvPr id="9231" name="Freeform 16"/>
            <p:cNvSpPr>
              <a:spLocks/>
            </p:cNvSpPr>
            <p:nvPr/>
          </p:nvSpPr>
          <p:spPr bwMode="auto">
            <a:xfrm>
              <a:off x="2378" y="1727"/>
              <a:ext cx="1009" cy="1012"/>
            </a:xfrm>
            <a:custGeom>
              <a:avLst/>
              <a:gdLst>
                <a:gd name="T0" fmla="*/ 554 w 1009"/>
                <a:gd name="T1" fmla="*/ 1009 h 1012"/>
                <a:gd name="T2" fmla="*/ 629 w 1009"/>
                <a:gd name="T3" fmla="*/ 994 h 1012"/>
                <a:gd name="T4" fmla="*/ 699 w 1009"/>
                <a:gd name="T5" fmla="*/ 972 h 1012"/>
                <a:gd name="T6" fmla="*/ 765 w 1009"/>
                <a:gd name="T7" fmla="*/ 937 h 1012"/>
                <a:gd name="T8" fmla="*/ 824 w 1009"/>
                <a:gd name="T9" fmla="*/ 895 h 1012"/>
                <a:gd name="T10" fmla="*/ 877 w 1009"/>
                <a:gd name="T11" fmla="*/ 844 h 1012"/>
                <a:gd name="T12" fmla="*/ 923 w 1009"/>
                <a:gd name="T13" fmla="*/ 787 h 1012"/>
                <a:gd name="T14" fmla="*/ 958 w 1009"/>
                <a:gd name="T15" fmla="*/ 724 h 1012"/>
                <a:gd name="T16" fmla="*/ 986 w 1009"/>
                <a:gd name="T17" fmla="*/ 656 h 1012"/>
                <a:gd name="T18" fmla="*/ 1002 w 1009"/>
                <a:gd name="T19" fmla="*/ 581 h 1012"/>
                <a:gd name="T20" fmla="*/ 1008 w 1009"/>
                <a:gd name="T21" fmla="*/ 507 h 1012"/>
                <a:gd name="T22" fmla="*/ 1002 w 1009"/>
                <a:gd name="T23" fmla="*/ 430 h 1012"/>
                <a:gd name="T24" fmla="*/ 986 w 1009"/>
                <a:gd name="T25" fmla="*/ 356 h 1012"/>
                <a:gd name="T26" fmla="*/ 958 w 1009"/>
                <a:gd name="T27" fmla="*/ 288 h 1012"/>
                <a:gd name="T28" fmla="*/ 923 w 1009"/>
                <a:gd name="T29" fmla="*/ 224 h 1012"/>
                <a:gd name="T30" fmla="*/ 877 w 1009"/>
                <a:gd name="T31" fmla="*/ 167 h 1012"/>
                <a:gd name="T32" fmla="*/ 824 w 1009"/>
                <a:gd name="T33" fmla="*/ 117 h 1012"/>
                <a:gd name="T34" fmla="*/ 765 w 1009"/>
                <a:gd name="T35" fmla="*/ 75 h 1012"/>
                <a:gd name="T36" fmla="*/ 699 w 1009"/>
                <a:gd name="T37" fmla="*/ 42 h 1012"/>
                <a:gd name="T38" fmla="*/ 629 w 1009"/>
                <a:gd name="T39" fmla="*/ 18 h 1012"/>
                <a:gd name="T40" fmla="*/ 554 w 1009"/>
                <a:gd name="T41" fmla="*/ 5 h 1012"/>
                <a:gd name="T42" fmla="*/ 478 w 1009"/>
                <a:gd name="T43" fmla="*/ 3 h 1012"/>
                <a:gd name="T44" fmla="*/ 401 w 1009"/>
                <a:gd name="T45" fmla="*/ 11 h 1012"/>
                <a:gd name="T46" fmla="*/ 331 w 1009"/>
                <a:gd name="T47" fmla="*/ 31 h 1012"/>
                <a:gd name="T48" fmla="*/ 263 w 1009"/>
                <a:gd name="T49" fmla="*/ 62 h 1012"/>
                <a:gd name="T50" fmla="*/ 201 w 1009"/>
                <a:gd name="T51" fmla="*/ 101 h 1012"/>
                <a:gd name="T52" fmla="*/ 147 w 1009"/>
                <a:gd name="T53" fmla="*/ 149 h 1012"/>
                <a:gd name="T54" fmla="*/ 101 w 1009"/>
                <a:gd name="T55" fmla="*/ 204 h 1012"/>
                <a:gd name="T56" fmla="*/ 59 w 1009"/>
                <a:gd name="T57" fmla="*/ 266 h 1012"/>
                <a:gd name="T58" fmla="*/ 30 w 1009"/>
                <a:gd name="T59" fmla="*/ 331 h 1012"/>
                <a:gd name="T60" fmla="*/ 11 w 1009"/>
                <a:gd name="T61" fmla="*/ 404 h 1012"/>
                <a:gd name="T62" fmla="*/ 0 w 1009"/>
                <a:gd name="T63" fmla="*/ 481 h 1012"/>
                <a:gd name="T64" fmla="*/ 2 w 1009"/>
                <a:gd name="T65" fmla="*/ 557 h 1012"/>
                <a:gd name="T66" fmla="*/ 15 w 1009"/>
                <a:gd name="T67" fmla="*/ 632 h 1012"/>
                <a:gd name="T68" fmla="*/ 39 w 1009"/>
                <a:gd name="T69" fmla="*/ 702 h 1012"/>
                <a:gd name="T70" fmla="*/ 72 w 1009"/>
                <a:gd name="T71" fmla="*/ 768 h 1012"/>
                <a:gd name="T72" fmla="*/ 114 w 1009"/>
                <a:gd name="T73" fmla="*/ 827 h 1012"/>
                <a:gd name="T74" fmla="*/ 164 w 1009"/>
                <a:gd name="T75" fmla="*/ 880 h 1012"/>
                <a:gd name="T76" fmla="*/ 221 w 1009"/>
                <a:gd name="T77" fmla="*/ 923 h 1012"/>
                <a:gd name="T78" fmla="*/ 285 w 1009"/>
                <a:gd name="T79" fmla="*/ 961 h 1012"/>
                <a:gd name="T80" fmla="*/ 353 w 1009"/>
                <a:gd name="T81" fmla="*/ 987 h 1012"/>
                <a:gd name="T82" fmla="*/ 427 w 1009"/>
                <a:gd name="T83" fmla="*/ 1004 h 1012"/>
                <a:gd name="T84" fmla="*/ 504 w 1009"/>
                <a:gd name="T85" fmla="*/ 1011 h 10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09"/>
                <a:gd name="T130" fmla="*/ 0 h 1012"/>
                <a:gd name="T131" fmla="*/ 1009 w 1009"/>
                <a:gd name="T132" fmla="*/ 1012 h 10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09" h="1012">
                  <a:moveTo>
                    <a:pt x="504" y="1011"/>
                  </a:moveTo>
                  <a:lnTo>
                    <a:pt x="530" y="1009"/>
                  </a:lnTo>
                  <a:lnTo>
                    <a:pt x="554" y="1009"/>
                  </a:lnTo>
                  <a:lnTo>
                    <a:pt x="581" y="1004"/>
                  </a:lnTo>
                  <a:lnTo>
                    <a:pt x="605" y="1000"/>
                  </a:lnTo>
                  <a:lnTo>
                    <a:pt x="629" y="994"/>
                  </a:lnTo>
                  <a:lnTo>
                    <a:pt x="653" y="987"/>
                  </a:lnTo>
                  <a:lnTo>
                    <a:pt x="677" y="980"/>
                  </a:lnTo>
                  <a:lnTo>
                    <a:pt x="699" y="972"/>
                  </a:lnTo>
                  <a:lnTo>
                    <a:pt x="723" y="961"/>
                  </a:lnTo>
                  <a:lnTo>
                    <a:pt x="745" y="950"/>
                  </a:lnTo>
                  <a:lnTo>
                    <a:pt x="765" y="937"/>
                  </a:lnTo>
                  <a:lnTo>
                    <a:pt x="787" y="923"/>
                  </a:lnTo>
                  <a:lnTo>
                    <a:pt x="807" y="910"/>
                  </a:lnTo>
                  <a:lnTo>
                    <a:pt x="824" y="895"/>
                  </a:lnTo>
                  <a:lnTo>
                    <a:pt x="844" y="880"/>
                  </a:lnTo>
                  <a:lnTo>
                    <a:pt x="861" y="862"/>
                  </a:lnTo>
                  <a:lnTo>
                    <a:pt x="877" y="844"/>
                  </a:lnTo>
                  <a:lnTo>
                    <a:pt x="894" y="827"/>
                  </a:lnTo>
                  <a:lnTo>
                    <a:pt x="907" y="807"/>
                  </a:lnTo>
                  <a:lnTo>
                    <a:pt x="923" y="787"/>
                  </a:lnTo>
                  <a:lnTo>
                    <a:pt x="936" y="768"/>
                  </a:lnTo>
                  <a:lnTo>
                    <a:pt x="947" y="746"/>
                  </a:lnTo>
                  <a:lnTo>
                    <a:pt x="958" y="724"/>
                  </a:lnTo>
                  <a:lnTo>
                    <a:pt x="969" y="702"/>
                  </a:lnTo>
                  <a:lnTo>
                    <a:pt x="978" y="680"/>
                  </a:lnTo>
                  <a:lnTo>
                    <a:pt x="986" y="656"/>
                  </a:lnTo>
                  <a:lnTo>
                    <a:pt x="993" y="632"/>
                  </a:lnTo>
                  <a:lnTo>
                    <a:pt x="997" y="608"/>
                  </a:lnTo>
                  <a:lnTo>
                    <a:pt x="1002" y="581"/>
                  </a:lnTo>
                  <a:lnTo>
                    <a:pt x="1006" y="557"/>
                  </a:lnTo>
                  <a:lnTo>
                    <a:pt x="1008" y="531"/>
                  </a:lnTo>
                  <a:lnTo>
                    <a:pt x="1008" y="507"/>
                  </a:lnTo>
                  <a:lnTo>
                    <a:pt x="1008" y="481"/>
                  </a:lnTo>
                  <a:lnTo>
                    <a:pt x="1006" y="454"/>
                  </a:lnTo>
                  <a:lnTo>
                    <a:pt x="1002" y="430"/>
                  </a:lnTo>
                  <a:lnTo>
                    <a:pt x="997" y="404"/>
                  </a:lnTo>
                  <a:lnTo>
                    <a:pt x="993" y="380"/>
                  </a:lnTo>
                  <a:lnTo>
                    <a:pt x="986" y="356"/>
                  </a:lnTo>
                  <a:lnTo>
                    <a:pt x="978" y="331"/>
                  </a:lnTo>
                  <a:lnTo>
                    <a:pt x="969" y="310"/>
                  </a:lnTo>
                  <a:lnTo>
                    <a:pt x="958" y="288"/>
                  </a:lnTo>
                  <a:lnTo>
                    <a:pt x="947" y="266"/>
                  </a:lnTo>
                  <a:lnTo>
                    <a:pt x="936" y="244"/>
                  </a:lnTo>
                  <a:lnTo>
                    <a:pt x="923" y="224"/>
                  </a:lnTo>
                  <a:lnTo>
                    <a:pt x="907" y="204"/>
                  </a:lnTo>
                  <a:lnTo>
                    <a:pt x="894" y="185"/>
                  </a:lnTo>
                  <a:lnTo>
                    <a:pt x="877" y="167"/>
                  </a:lnTo>
                  <a:lnTo>
                    <a:pt x="861" y="149"/>
                  </a:lnTo>
                  <a:lnTo>
                    <a:pt x="844" y="132"/>
                  </a:lnTo>
                  <a:lnTo>
                    <a:pt x="824" y="117"/>
                  </a:lnTo>
                  <a:lnTo>
                    <a:pt x="807" y="101"/>
                  </a:lnTo>
                  <a:lnTo>
                    <a:pt x="787" y="88"/>
                  </a:lnTo>
                  <a:lnTo>
                    <a:pt x="765" y="75"/>
                  </a:lnTo>
                  <a:lnTo>
                    <a:pt x="745" y="62"/>
                  </a:lnTo>
                  <a:lnTo>
                    <a:pt x="723" y="51"/>
                  </a:lnTo>
                  <a:lnTo>
                    <a:pt x="699" y="42"/>
                  </a:lnTo>
                  <a:lnTo>
                    <a:pt x="677" y="31"/>
                  </a:lnTo>
                  <a:lnTo>
                    <a:pt x="653" y="25"/>
                  </a:lnTo>
                  <a:lnTo>
                    <a:pt x="629" y="18"/>
                  </a:lnTo>
                  <a:lnTo>
                    <a:pt x="605" y="11"/>
                  </a:lnTo>
                  <a:lnTo>
                    <a:pt x="581" y="7"/>
                  </a:lnTo>
                  <a:lnTo>
                    <a:pt x="554" y="5"/>
                  </a:lnTo>
                  <a:lnTo>
                    <a:pt x="530" y="3"/>
                  </a:lnTo>
                  <a:lnTo>
                    <a:pt x="504" y="0"/>
                  </a:lnTo>
                  <a:lnTo>
                    <a:pt x="478" y="3"/>
                  </a:lnTo>
                  <a:lnTo>
                    <a:pt x="451" y="5"/>
                  </a:lnTo>
                  <a:lnTo>
                    <a:pt x="427" y="7"/>
                  </a:lnTo>
                  <a:lnTo>
                    <a:pt x="401" y="11"/>
                  </a:lnTo>
                  <a:lnTo>
                    <a:pt x="377" y="18"/>
                  </a:lnTo>
                  <a:lnTo>
                    <a:pt x="353" y="25"/>
                  </a:lnTo>
                  <a:lnTo>
                    <a:pt x="331" y="31"/>
                  </a:lnTo>
                  <a:lnTo>
                    <a:pt x="307" y="42"/>
                  </a:lnTo>
                  <a:lnTo>
                    <a:pt x="285" y="51"/>
                  </a:lnTo>
                  <a:lnTo>
                    <a:pt x="263" y="62"/>
                  </a:lnTo>
                  <a:lnTo>
                    <a:pt x="243" y="75"/>
                  </a:lnTo>
                  <a:lnTo>
                    <a:pt x="221" y="88"/>
                  </a:lnTo>
                  <a:lnTo>
                    <a:pt x="201" y="101"/>
                  </a:lnTo>
                  <a:lnTo>
                    <a:pt x="182" y="117"/>
                  </a:lnTo>
                  <a:lnTo>
                    <a:pt x="164" y="132"/>
                  </a:lnTo>
                  <a:lnTo>
                    <a:pt x="147" y="149"/>
                  </a:lnTo>
                  <a:lnTo>
                    <a:pt x="131" y="167"/>
                  </a:lnTo>
                  <a:lnTo>
                    <a:pt x="114" y="185"/>
                  </a:lnTo>
                  <a:lnTo>
                    <a:pt x="101" y="204"/>
                  </a:lnTo>
                  <a:lnTo>
                    <a:pt x="85" y="224"/>
                  </a:lnTo>
                  <a:lnTo>
                    <a:pt x="72" y="244"/>
                  </a:lnTo>
                  <a:lnTo>
                    <a:pt x="59" y="266"/>
                  </a:lnTo>
                  <a:lnTo>
                    <a:pt x="50" y="288"/>
                  </a:lnTo>
                  <a:lnTo>
                    <a:pt x="39" y="310"/>
                  </a:lnTo>
                  <a:lnTo>
                    <a:pt x="30" y="331"/>
                  </a:lnTo>
                  <a:lnTo>
                    <a:pt x="22" y="356"/>
                  </a:lnTo>
                  <a:lnTo>
                    <a:pt x="15" y="380"/>
                  </a:lnTo>
                  <a:lnTo>
                    <a:pt x="11" y="404"/>
                  </a:lnTo>
                  <a:lnTo>
                    <a:pt x="4" y="430"/>
                  </a:lnTo>
                  <a:lnTo>
                    <a:pt x="2" y="454"/>
                  </a:lnTo>
                  <a:lnTo>
                    <a:pt x="0" y="481"/>
                  </a:lnTo>
                  <a:lnTo>
                    <a:pt x="0" y="507"/>
                  </a:lnTo>
                  <a:lnTo>
                    <a:pt x="0" y="531"/>
                  </a:lnTo>
                  <a:lnTo>
                    <a:pt x="2" y="557"/>
                  </a:lnTo>
                  <a:lnTo>
                    <a:pt x="4" y="581"/>
                  </a:lnTo>
                  <a:lnTo>
                    <a:pt x="11" y="608"/>
                  </a:lnTo>
                  <a:lnTo>
                    <a:pt x="15" y="632"/>
                  </a:lnTo>
                  <a:lnTo>
                    <a:pt x="22" y="656"/>
                  </a:lnTo>
                  <a:lnTo>
                    <a:pt x="30" y="680"/>
                  </a:lnTo>
                  <a:lnTo>
                    <a:pt x="39" y="702"/>
                  </a:lnTo>
                  <a:lnTo>
                    <a:pt x="50" y="724"/>
                  </a:lnTo>
                  <a:lnTo>
                    <a:pt x="59" y="746"/>
                  </a:lnTo>
                  <a:lnTo>
                    <a:pt x="72" y="768"/>
                  </a:lnTo>
                  <a:lnTo>
                    <a:pt x="85" y="787"/>
                  </a:lnTo>
                  <a:lnTo>
                    <a:pt x="101" y="807"/>
                  </a:lnTo>
                  <a:lnTo>
                    <a:pt x="114" y="827"/>
                  </a:lnTo>
                  <a:lnTo>
                    <a:pt x="131" y="844"/>
                  </a:lnTo>
                  <a:lnTo>
                    <a:pt x="147" y="862"/>
                  </a:lnTo>
                  <a:lnTo>
                    <a:pt x="164" y="880"/>
                  </a:lnTo>
                  <a:lnTo>
                    <a:pt x="182" y="895"/>
                  </a:lnTo>
                  <a:lnTo>
                    <a:pt x="201" y="910"/>
                  </a:lnTo>
                  <a:lnTo>
                    <a:pt x="221" y="923"/>
                  </a:lnTo>
                  <a:lnTo>
                    <a:pt x="243" y="937"/>
                  </a:lnTo>
                  <a:lnTo>
                    <a:pt x="263" y="950"/>
                  </a:lnTo>
                  <a:lnTo>
                    <a:pt x="285" y="961"/>
                  </a:lnTo>
                  <a:lnTo>
                    <a:pt x="307" y="972"/>
                  </a:lnTo>
                  <a:lnTo>
                    <a:pt x="331" y="980"/>
                  </a:lnTo>
                  <a:lnTo>
                    <a:pt x="353" y="987"/>
                  </a:lnTo>
                  <a:lnTo>
                    <a:pt x="377" y="994"/>
                  </a:lnTo>
                  <a:lnTo>
                    <a:pt x="401" y="1000"/>
                  </a:lnTo>
                  <a:lnTo>
                    <a:pt x="427" y="1004"/>
                  </a:lnTo>
                  <a:lnTo>
                    <a:pt x="451" y="1009"/>
                  </a:lnTo>
                  <a:lnTo>
                    <a:pt x="478" y="1009"/>
                  </a:lnTo>
                  <a:lnTo>
                    <a:pt x="504" y="1011"/>
                  </a:lnTo>
                </a:path>
              </a:pathLst>
            </a:custGeom>
            <a:solidFill>
              <a:srgbClr val="FFFFFF"/>
            </a:solidFill>
            <a:ln w="9525" cap="rnd">
              <a:noFill/>
              <a:round/>
              <a:headEnd type="none" w="sm" len="sm"/>
              <a:tailEnd type="none" w="sm" len="sm"/>
            </a:ln>
          </p:spPr>
          <p:txBody>
            <a:bodyPr/>
            <a:lstStyle/>
            <a:p>
              <a:pPr algn="l"/>
              <a:endParaRPr lang="en-US" dirty="0"/>
            </a:p>
          </p:txBody>
        </p:sp>
        <p:sp>
          <p:nvSpPr>
            <p:cNvPr id="9232" name="Freeform 17"/>
            <p:cNvSpPr>
              <a:spLocks/>
            </p:cNvSpPr>
            <p:nvPr/>
          </p:nvSpPr>
          <p:spPr bwMode="auto">
            <a:xfrm>
              <a:off x="2393" y="1743"/>
              <a:ext cx="979" cy="979"/>
            </a:xfrm>
            <a:custGeom>
              <a:avLst/>
              <a:gdLst>
                <a:gd name="T0" fmla="*/ 513 w 979"/>
                <a:gd name="T1" fmla="*/ 978 h 979"/>
                <a:gd name="T2" fmla="*/ 588 w 979"/>
                <a:gd name="T3" fmla="*/ 969 h 979"/>
                <a:gd name="T4" fmla="*/ 658 w 979"/>
                <a:gd name="T5" fmla="*/ 949 h 979"/>
                <a:gd name="T6" fmla="*/ 721 w 979"/>
                <a:gd name="T7" fmla="*/ 918 h 979"/>
                <a:gd name="T8" fmla="*/ 781 w 979"/>
                <a:gd name="T9" fmla="*/ 881 h 979"/>
                <a:gd name="T10" fmla="*/ 835 w 979"/>
                <a:gd name="T11" fmla="*/ 835 h 979"/>
                <a:gd name="T12" fmla="*/ 881 w 979"/>
                <a:gd name="T13" fmla="*/ 782 h 979"/>
                <a:gd name="T14" fmla="*/ 919 w 979"/>
                <a:gd name="T15" fmla="*/ 723 h 979"/>
                <a:gd name="T16" fmla="*/ 947 w 979"/>
                <a:gd name="T17" fmla="*/ 657 h 979"/>
                <a:gd name="T18" fmla="*/ 967 w 979"/>
                <a:gd name="T19" fmla="*/ 587 h 979"/>
                <a:gd name="T20" fmla="*/ 978 w 979"/>
                <a:gd name="T21" fmla="*/ 515 h 979"/>
                <a:gd name="T22" fmla="*/ 976 w 979"/>
                <a:gd name="T23" fmla="*/ 438 h 979"/>
                <a:gd name="T24" fmla="*/ 963 w 979"/>
                <a:gd name="T25" fmla="*/ 366 h 979"/>
                <a:gd name="T26" fmla="*/ 938 w 979"/>
                <a:gd name="T27" fmla="*/ 298 h 979"/>
                <a:gd name="T28" fmla="*/ 908 w 979"/>
                <a:gd name="T29" fmla="*/ 234 h 979"/>
                <a:gd name="T30" fmla="*/ 866 w 979"/>
                <a:gd name="T31" fmla="*/ 177 h 979"/>
                <a:gd name="T32" fmla="*/ 818 w 979"/>
                <a:gd name="T33" fmla="*/ 127 h 979"/>
                <a:gd name="T34" fmla="*/ 761 w 979"/>
                <a:gd name="T35" fmla="*/ 83 h 979"/>
                <a:gd name="T36" fmla="*/ 702 w 979"/>
                <a:gd name="T37" fmla="*/ 48 h 979"/>
                <a:gd name="T38" fmla="*/ 634 w 979"/>
                <a:gd name="T39" fmla="*/ 22 h 979"/>
                <a:gd name="T40" fmla="*/ 564 w 979"/>
                <a:gd name="T41" fmla="*/ 6 h 979"/>
                <a:gd name="T42" fmla="*/ 489 w 979"/>
                <a:gd name="T43" fmla="*/ 0 h 979"/>
                <a:gd name="T44" fmla="*/ 414 w 979"/>
                <a:gd name="T45" fmla="*/ 6 h 979"/>
                <a:gd name="T46" fmla="*/ 342 w 979"/>
                <a:gd name="T47" fmla="*/ 22 h 979"/>
                <a:gd name="T48" fmla="*/ 276 w 979"/>
                <a:gd name="T49" fmla="*/ 48 h 979"/>
                <a:gd name="T50" fmla="*/ 215 w 979"/>
                <a:gd name="T51" fmla="*/ 83 h 979"/>
                <a:gd name="T52" fmla="*/ 160 w 979"/>
                <a:gd name="T53" fmla="*/ 127 h 979"/>
                <a:gd name="T54" fmla="*/ 112 w 979"/>
                <a:gd name="T55" fmla="*/ 177 h 979"/>
                <a:gd name="T56" fmla="*/ 70 w 979"/>
                <a:gd name="T57" fmla="*/ 234 h 979"/>
                <a:gd name="T58" fmla="*/ 37 w 979"/>
                <a:gd name="T59" fmla="*/ 298 h 979"/>
                <a:gd name="T60" fmla="*/ 15 w 979"/>
                <a:gd name="T61" fmla="*/ 366 h 979"/>
                <a:gd name="T62" fmla="*/ 2 w 979"/>
                <a:gd name="T63" fmla="*/ 438 h 979"/>
                <a:gd name="T64" fmla="*/ 0 w 979"/>
                <a:gd name="T65" fmla="*/ 515 h 979"/>
                <a:gd name="T66" fmla="*/ 9 w 979"/>
                <a:gd name="T67" fmla="*/ 587 h 979"/>
                <a:gd name="T68" fmla="*/ 29 w 979"/>
                <a:gd name="T69" fmla="*/ 657 h 979"/>
                <a:gd name="T70" fmla="*/ 57 w 979"/>
                <a:gd name="T71" fmla="*/ 723 h 979"/>
                <a:gd name="T72" fmla="*/ 97 w 979"/>
                <a:gd name="T73" fmla="*/ 782 h 979"/>
                <a:gd name="T74" fmla="*/ 143 w 979"/>
                <a:gd name="T75" fmla="*/ 835 h 979"/>
                <a:gd name="T76" fmla="*/ 195 w 979"/>
                <a:gd name="T77" fmla="*/ 881 h 979"/>
                <a:gd name="T78" fmla="*/ 254 w 979"/>
                <a:gd name="T79" fmla="*/ 918 h 979"/>
                <a:gd name="T80" fmla="*/ 320 w 979"/>
                <a:gd name="T81" fmla="*/ 949 h 979"/>
                <a:gd name="T82" fmla="*/ 390 w 979"/>
                <a:gd name="T83" fmla="*/ 969 h 979"/>
                <a:gd name="T84" fmla="*/ 463 w 979"/>
                <a:gd name="T85" fmla="*/ 978 h 9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9"/>
                <a:gd name="T130" fmla="*/ 0 h 979"/>
                <a:gd name="T131" fmla="*/ 979 w 979"/>
                <a:gd name="T132" fmla="*/ 979 h 9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9" h="979">
                  <a:moveTo>
                    <a:pt x="489" y="978"/>
                  </a:moveTo>
                  <a:lnTo>
                    <a:pt x="489" y="978"/>
                  </a:lnTo>
                  <a:lnTo>
                    <a:pt x="513" y="978"/>
                  </a:lnTo>
                  <a:lnTo>
                    <a:pt x="539" y="975"/>
                  </a:lnTo>
                  <a:lnTo>
                    <a:pt x="564" y="973"/>
                  </a:lnTo>
                  <a:lnTo>
                    <a:pt x="588" y="969"/>
                  </a:lnTo>
                  <a:lnTo>
                    <a:pt x="612" y="962"/>
                  </a:lnTo>
                  <a:lnTo>
                    <a:pt x="634" y="956"/>
                  </a:lnTo>
                  <a:lnTo>
                    <a:pt x="658" y="949"/>
                  </a:lnTo>
                  <a:lnTo>
                    <a:pt x="680" y="940"/>
                  </a:lnTo>
                  <a:lnTo>
                    <a:pt x="702" y="929"/>
                  </a:lnTo>
                  <a:lnTo>
                    <a:pt x="721" y="918"/>
                  </a:lnTo>
                  <a:lnTo>
                    <a:pt x="741" y="907"/>
                  </a:lnTo>
                  <a:lnTo>
                    <a:pt x="761" y="894"/>
                  </a:lnTo>
                  <a:lnTo>
                    <a:pt x="781" y="881"/>
                  </a:lnTo>
                  <a:lnTo>
                    <a:pt x="800" y="866"/>
                  </a:lnTo>
                  <a:lnTo>
                    <a:pt x="818" y="850"/>
                  </a:lnTo>
                  <a:lnTo>
                    <a:pt x="835" y="835"/>
                  </a:lnTo>
                  <a:lnTo>
                    <a:pt x="851" y="817"/>
                  </a:lnTo>
                  <a:lnTo>
                    <a:pt x="866" y="800"/>
                  </a:lnTo>
                  <a:lnTo>
                    <a:pt x="881" y="782"/>
                  </a:lnTo>
                  <a:lnTo>
                    <a:pt x="895" y="763"/>
                  </a:lnTo>
                  <a:lnTo>
                    <a:pt x="908" y="743"/>
                  </a:lnTo>
                  <a:lnTo>
                    <a:pt x="919" y="723"/>
                  </a:lnTo>
                  <a:lnTo>
                    <a:pt x="930" y="701"/>
                  </a:lnTo>
                  <a:lnTo>
                    <a:pt x="938" y="679"/>
                  </a:lnTo>
                  <a:lnTo>
                    <a:pt x="947" y="657"/>
                  </a:lnTo>
                  <a:lnTo>
                    <a:pt x="956" y="636"/>
                  </a:lnTo>
                  <a:lnTo>
                    <a:pt x="963" y="611"/>
                  </a:lnTo>
                  <a:lnTo>
                    <a:pt x="967" y="587"/>
                  </a:lnTo>
                  <a:lnTo>
                    <a:pt x="971" y="563"/>
                  </a:lnTo>
                  <a:lnTo>
                    <a:pt x="976" y="539"/>
                  </a:lnTo>
                  <a:lnTo>
                    <a:pt x="978" y="515"/>
                  </a:lnTo>
                  <a:lnTo>
                    <a:pt x="978" y="489"/>
                  </a:lnTo>
                  <a:lnTo>
                    <a:pt x="978" y="465"/>
                  </a:lnTo>
                  <a:lnTo>
                    <a:pt x="976" y="438"/>
                  </a:lnTo>
                  <a:lnTo>
                    <a:pt x="971" y="414"/>
                  </a:lnTo>
                  <a:lnTo>
                    <a:pt x="967" y="390"/>
                  </a:lnTo>
                  <a:lnTo>
                    <a:pt x="963" y="366"/>
                  </a:lnTo>
                  <a:lnTo>
                    <a:pt x="956" y="344"/>
                  </a:lnTo>
                  <a:lnTo>
                    <a:pt x="947" y="322"/>
                  </a:lnTo>
                  <a:lnTo>
                    <a:pt x="938" y="298"/>
                  </a:lnTo>
                  <a:lnTo>
                    <a:pt x="930" y="276"/>
                  </a:lnTo>
                  <a:lnTo>
                    <a:pt x="919" y="256"/>
                  </a:lnTo>
                  <a:lnTo>
                    <a:pt x="908" y="234"/>
                  </a:lnTo>
                  <a:lnTo>
                    <a:pt x="895" y="215"/>
                  </a:lnTo>
                  <a:lnTo>
                    <a:pt x="881" y="197"/>
                  </a:lnTo>
                  <a:lnTo>
                    <a:pt x="866" y="177"/>
                  </a:lnTo>
                  <a:lnTo>
                    <a:pt x="851" y="160"/>
                  </a:lnTo>
                  <a:lnTo>
                    <a:pt x="835" y="142"/>
                  </a:lnTo>
                  <a:lnTo>
                    <a:pt x="818" y="127"/>
                  </a:lnTo>
                  <a:lnTo>
                    <a:pt x="800" y="112"/>
                  </a:lnTo>
                  <a:lnTo>
                    <a:pt x="781" y="96"/>
                  </a:lnTo>
                  <a:lnTo>
                    <a:pt x="761" y="83"/>
                  </a:lnTo>
                  <a:lnTo>
                    <a:pt x="741" y="70"/>
                  </a:lnTo>
                  <a:lnTo>
                    <a:pt x="721" y="59"/>
                  </a:lnTo>
                  <a:lnTo>
                    <a:pt x="702" y="48"/>
                  </a:lnTo>
                  <a:lnTo>
                    <a:pt x="680" y="39"/>
                  </a:lnTo>
                  <a:lnTo>
                    <a:pt x="658" y="28"/>
                  </a:lnTo>
                  <a:lnTo>
                    <a:pt x="634" y="22"/>
                  </a:lnTo>
                  <a:lnTo>
                    <a:pt x="612" y="15"/>
                  </a:lnTo>
                  <a:lnTo>
                    <a:pt x="588" y="11"/>
                  </a:lnTo>
                  <a:lnTo>
                    <a:pt x="564" y="6"/>
                  </a:lnTo>
                  <a:lnTo>
                    <a:pt x="539" y="2"/>
                  </a:lnTo>
                  <a:lnTo>
                    <a:pt x="513" y="0"/>
                  </a:lnTo>
                  <a:lnTo>
                    <a:pt x="489" y="0"/>
                  </a:lnTo>
                  <a:lnTo>
                    <a:pt x="463" y="0"/>
                  </a:lnTo>
                  <a:lnTo>
                    <a:pt x="439" y="2"/>
                  </a:lnTo>
                  <a:lnTo>
                    <a:pt x="414" y="6"/>
                  </a:lnTo>
                  <a:lnTo>
                    <a:pt x="390" y="11"/>
                  </a:lnTo>
                  <a:lnTo>
                    <a:pt x="366" y="15"/>
                  </a:lnTo>
                  <a:lnTo>
                    <a:pt x="342" y="22"/>
                  </a:lnTo>
                  <a:lnTo>
                    <a:pt x="320" y="28"/>
                  </a:lnTo>
                  <a:lnTo>
                    <a:pt x="298" y="39"/>
                  </a:lnTo>
                  <a:lnTo>
                    <a:pt x="276" y="48"/>
                  </a:lnTo>
                  <a:lnTo>
                    <a:pt x="254" y="59"/>
                  </a:lnTo>
                  <a:lnTo>
                    <a:pt x="235" y="70"/>
                  </a:lnTo>
                  <a:lnTo>
                    <a:pt x="215" y="83"/>
                  </a:lnTo>
                  <a:lnTo>
                    <a:pt x="195" y="96"/>
                  </a:lnTo>
                  <a:lnTo>
                    <a:pt x="178" y="112"/>
                  </a:lnTo>
                  <a:lnTo>
                    <a:pt x="160" y="127"/>
                  </a:lnTo>
                  <a:lnTo>
                    <a:pt x="143" y="142"/>
                  </a:lnTo>
                  <a:lnTo>
                    <a:pt x="127" y="160"/>
                  </a:lnTo>
                  <a:lnTo>
                    <a:pt x="112" y="177"/>
                  </a:lnTo>
                  <a:lnTo>
                    <a:pt x="97" y="197"/>
                  </a:lnTo>
                  <a:lnTo>
                    <a:pt x="83" y="215"/>
                  </a:lnTo>
                  <a:lnTo>
                    <a:pt x="70" y="234"/>
                  </a:lnTo>
                  <a:lnTo>
                    <a:pt x="57" y="256"/>
                  </a:lnTo>
                  <a:lnTo>
                    <a:pt x="46" y="276"/>
                  </a:lnTo>
                  <a:lnTo>
                    <a:pt x="37" y="298"/>
                  </a:lnTo>
                  <a:lnTo>
                    <a:pt x="29" y="322"/>
                  </a:lnTo>
                  <a:lnTo>
                    <a:pt x="22" y="344"/>
                  </a:lnTo>
                  <a:lnTo>
                    <a:pt x="15" y="366"/>
                  </a:lnTo>
                  <a:lnTo>
                    <a:pt x="9" y="390"/>
                  </a:lnTo>
                  <a:lnTo>
                    <a:pt x="5" y="414"/>
                  </a:lnTo>
                  <a:lnTo>
                    <a:pt x="2" y="438"/>
                  </a:lnTo>
                  <a:lnTo>
                    <a:pt x="0" y="465"/>
                  </a:lnTo>
                  <a:lnTo>
                    <a:pt x="0" y="489"/>
                  </a:lnTo>
                  <a:lnTo>
                    <a:pt x="0" y="515"/>
                  </a:lnTo>
                  <a:lnTo>
                    <a:pt x="2" y="539"/>
                  </a:lnTo>
                  <a:lnTo>
                    <a:pt x="5" y="563"/>
                  </a:lnTo>
                  <a:lnTo>
                    <a:pt x="9" y="587"/>
                  </a:lnTo>
                  <a:lnTo>
                    <a:pt x="15" y="611"/>
                  </a:lnTo>
                  <a:lnTo>
                    <a:pt x="22" y="636"/>
                  </a:lnTo>
                  <a:lnTo>
                    <a:pt x="29" y="657"/>
                  </a:lnTo>
                  <a:lnTo>
                    <a:pt x="37" y="679"/>
                  </a:lnTo>
                  <a:lnTo>
                    <a:pt x="46" y="701"/>
                  </a:lnTo>
                  <a:lnTo>
                    <a:pt x="57" y="723"/>
                  </a:lnTo>
                  <a:lnTo>
                    <a:pt x="70" y="743"/>
                  </a:lnTo>
                  <a:lnTo>
                    <a:pt x="83" y="763"/>
                  </a:lnTo>
                  <a:lnTo>
                    <a:pt x="97" y="782"/>
                  </a:lnTo>
                  <a:lnTo>
                    <a:pt x="112" y="800"/>
                  </a:lnTo>
                  <a:lnTo>
                    <a:pt x="127" y="817"/>
                  </a:lnTo>
                  <a:lnTo>
                    <a:pt x="143" y="835"/>
                  </a:lnTo>
                  <a:lnTo>
                    <a:pt x="160" y="850"/>
                  </a:lnTo>
                  <a:lnTo>
                    <a:pt x="178" y="866"/>
                  </a:lnTo>
                  <a:lnTo>
                    <a:pt x="195" y="881"/>
                  </a:lnTo>
                  <a:lnTo>
                    <a:pt x="215" y="894"/>
                  </a:lnTo>
                  <a:lnTo>
                    <a:pt x="235" y="907"/>
                  </a:lnTo>
                  <a:lnTo>
                    <a:pt x="254" y="918"/>
                  </a:lnTo>
                  <a:lnTo>
                    <a:pt x="276" y="929"/>
                  </a:lnTo>
                  <a:lnTo>
                    <a:pt x="298" y="940"/>
                  </a:lnTo>
                  <a:lnTo>
                    <a:pt x="320" y="949"/>
                  </a:lnTo>
                  <a:lnTo>
                    <a:pt x="342" y="956"/>
                  </a:lnTo>
                  <a:lnTo>
                    <a:pt x="366" y="962"/>
                  </a:lnTo>
                  <a:lnTo>
                    <a:pt x="390" y="969"/>
                  </a:lnTo>
                  <a:lnTo>
                    <a:pt x="414" y="973"/>
                  </a:lnTo>
                  <a:lnTo>
                    <a:pt x="439" y="975"/>
                  </a:lnTo>
                  <a:lnTo>
                    <a:pt x="463" y="978"/>
                  </a:lnTo>
                  <a:lnTo>
                    <a:pt x="489" y="978"/>
                  </a:lnTo>
                </a:path>
              </a:pathLst>
            </a:custGeom>
            <a:noFill/>
            <a:ln w="12700" cap="rnd">
              <a:solidFill>
                <a:srgbClr val="081D58"/>
              </a:solidFill>
              <a:round/>
              <a:headEnd type="none" w="sm" len="sm"/>
              <a:tailEnd type="none" w="sm" len="sm"/>
            </a:ln>
          </p:spPr>
          <p:txBody>
            <a:bodyPr/>
            <a:lstStyle/>
            <a:p>
              <a:pPr algn="l"/>
              <a:endParaRPr lang="en-US" dirty="0"/>
            </a:p>
          </p:txBody>
        </p:sp>
        <p:sp>
          <p:nvSpPr>
            <p:cNvPr id="9233" name="Line 18"/>
            <p:cNvSpPr>
              <a:spLocks noChangeShapeType="1"/>
            </p:cNvSpPr>
            <p:nvPr/>
          </p:nvSpPr>
          <p:spPr bwMode="auto">
            <a:xfrm>
              <a:off x="2861" y="2121"/>
              <a:ext cx="6"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9234" name="Line 19"/>
            <p:cNvSpPr>
              <a:spLocks noChangeShapeType="1"/>
            </p:cNvSpPr>
            <p:nvPr/>
          </p:nvSpPr>
          <p:spPr bwMode="auto">
            <a:xfrm flipH="1">
              <a:off x="2846" y="2104"/>
              <a:ext cx="10"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9235" name="Line 20"/>
            <p:cNvSpPr>
              <a:spLocks noChangeShapeType="1"/>
            </p:cNvSpPr>
            <p:nvPr/>
          </p:nvSpPr>
          <p:spPr bwMode="auto">
            <a:xfrm flipH="1">
              <a:off x="2854" y="2104"/>
              <a:ext cx="2" cy="1"/>
            </a:xfrm>
            <a:prstGeom prst="line">
              <a:avLst/>
            </a:prstGeom>
            <a:noFill/>
            <a:ln w="12700">
              <a:solidFill>
                <a:srgbClr val="000000"/>
              </a:solidFill>
              <a:round/>
              <a:headEnd type="none" w="sm" len="sm"/>
              <a:tailEnd type="none" w="sm" len="sm"/>
            </a:ln>
          </p:spPr>
          <p:txBody>
            <a:bodyPr wrap="none" anchor="ctr"/>
            <a:lstStyle/>
            <a:p>
              <a:endParaRPr lang="en-US" dirty="0"/>
            </a:p>
          </p:txBody>
        </p:sp>
        <p:sp>
          <p:nvSpPr>
            <p:cNvPr id="9236" name="Freeform 21"/>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37 w 111"/>
                <a:gd name="T117" fmla="*/ 26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104"/>
                <a:gd name="T179" fmla="*/ 111 w 111"/>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lnTo>
                    <a:pt x="37" y="26"/>
                  </a:lnTo>
                </a:path>
              </a:pathLst>
            </a:custGeom>
            <a:solidFill>
              <a:srgbClr val="B79900"/>
            </a:solidFill>
            <a:ln w="9525" cap="rnd">
              <a:noFill/>
              <a:round/>
              <a:headEnd type="none" w="sm" len="sm"/>
              <a:tailEnd type="none" w="sm" len="sm"/>
            </a:ln>
          </p:spPr>
          <p:txBody>
            <a:bodyPr/>
            <a:lstStyle/>
            <a:p>
              <a:pPr algn="l"/>
              <a:endParaRPr lang="en-US" dirty="0"/>
            </a:p>
          </p:txBody>
        </p:sp>
        <p:sp>
          <p:nvSpPr>
            <p:cNvPr id="9237" name="Freeform 22"/>
            <p:cNvSpPr>
              <a:spLocks/>
            </p:cNvSpPr>
            <p:nvPr/>
          </p:nvSpPr>
          <p:spPr bwMode="auto">
            <a:xfrm>
              <a:off x="2825" y="2096"/>
              <a:ext cx="111" cy="104"/>
            </a:xfrm>
            <a:custGeom>
              <a:avLst/>
              <a:gdLst>
                <a:gd name="T0" fmla="*/ 37 w 111"/>
                <a:gd name="T1" fmla="*/ 26 h 104"/>
                <a:gd name="T2" fmla="*/ 13 w 111"/>
                <a:gd name="T3" fmla="*/ 24 h 104"/>
                <a:gd name="T4" fmla="*/ 9 w 111"/>
                <a:gd name="T5" fmla="*/ 24 h 104"/>
                <a:gd name="T6" fmla="*/ 7 w 111"/>
                <a:gd name="T7" fmla="*/ 24 h 104"/>
                <a:gd name="T8" fmla="*/ 4 w 111"/>
                <a:gd name="T9" fmla="*/ 26 h 104"/>
                <a:gd name="T10" fmla="*/ 2 w 111"/>
                <a:gd name="T11" fmla="*/ 28 h 104"/>
                <a:gd name="T12" fmla="*/ 0 w 111"/>
                <a:gd name="T13" fmla="*/ 28 h 104"/>
                <a:gd name="T14" fmla="*/ 0 w 111"/>
                <a:gd name="T15" fmla="*/ 30 h 104"/>
                <a:gd name="T16" fmla="*/ 0 w 111"/>
                <a:gd name="T17" fmla="*/ 33 h 104"/>
                <a:gd name="T18" fmla="*/ 0 w 111"/>
                <a:gd name="T19" fmla="*/ 24 h 104"/>
                <a:gd name="T20" fmla="*/ 2 w 111"/>
                <a:gd name="T21" fmla="*/ 17 h 104"/>
                <a:gd name="T22" fmla="*/ 7 w 111"/>
                <a:gd name="T23" fmla="*/ 13 h 104"/>
                <a:gd name="T24" fmla="*/ 13 w 111"/>
                <a:gd name="T25" fmla="*/ 11 h 104"/>
                <a:gd name="T26" fmla="*/ 18 w 111"/>
                <a:gd name="T27" fmla="*/ 8 h 104"/>
                <a:gd name="T28" fmla="*/ 24 w 111"/>
                <a:gd name="T29" fmla="*/ 8 h 104"/>
                <a:gd name="T30" fmla="*/ 29 w 111"/>
                <a:gd name="T31" fmla="*/ 8 h 104"/>
                <a:gd name="T32" fmla="*/ 31 w 111"/>
                <a:gd name="T33" fmla="*/ 8 h 104"/>
                <a:gd name="T34" fmla="*/ 33 w 111"/>
                <a:gd name="T35" fmla="*/ 4 h 104"/>
                <a:gd name="T36" fmla="*/ 35 w 111"/>
                <a:gd name="T37" fmla="*/ 2 h 104"/>
                <a:gd name="T38" fmla="*/ 37 w 111"/>
                <a:gd name="T39" fmla="*/ 0 h 104"/>
                <a:gd name="T40" fmla="*/ 39 w 111"/>
                <a:gd name="T41" fmla="*/ 0 h 104"/>
                <a:gd name="T42" fmla="*/ 70 w 111"/>
                <a:gd name="T43" fmla="*/ 2 h 104"/>
                <a:gd name="T44" fmla="*/ 72 w 111"/>
                <a:gd name="T45" fmla="*/ 2 h 104"/>
                <a:gd name="T46" fmla="*/ 77 w 111"/>
                <a:gd name="T47" fmla="*/ 4 h 104"/>
                <a:gd name="T48" fmla="*/ 79 w 111"/>
                <a:gd name="T49" fmla="*/ 4 h 104"/>
                <a:gd name="T50" fmla="*/ 79 w 111"/>
                <a:gd name="T51" fmla="*/ 6 h 104"/>
                <a:gd name="T52" fmla="*/ 81 w 111"/>
                <a:gd name="T53" fmla="*/ 8 h 104"/>
                <a:gd name="T54" fmla="*/ 81 w 111"/>
                <a:gd name="T55" fmla="*/ 11 h 104"/>
                <a:gd name="T56" fmla="*/ 81 w 111"/>
                <a:gd name="T57" fmla="*/ 13 h 104"/>
                <a:gd name="T58" fmla="*/ 86 w 111"/>
                <a:gd name="T59" fmla="*/ 57 h 104"/>
                <a:gd name="T60" fmla="*/ 86 w 111"/>
                <a:gd name="T61" fmla="*/ 65 h 104"/>
                <a:gd name="T62" fmla="*/ 90 w 111"/>
                <a:gd name="T63" fmla="*/ 74 h 104"/>
                <a:gd name="T64" fmla="*/ 94 w 111"/>
                <a:gd name="T65" fmla="*/ 81 h 104"/>
                <a:gd name="T66" fmla="*/ 96 w 111"/>
                <a:gd name="T67" fmla="*/ 87 h 104"/>
                <a:gd name="T68" fmla="*/ 103 w 111"/>
                <a:gd name="T69" fmla="*/ 94 h 104"/>
                <a:gd name="T70" fmla="*/ 105 w 111"/>
                <a:gd name="T71" fmla="*/ 98 h 104"/>
                <a:gd name="T72" fmla="*/ 107 w 111"/>
                <a:gd name="T73" fmla="*/ 101 h 104"/>
                <a:gd name="T74" fmla="*/ 110 w 111"/>
                <a:gd name="T75" fmla="*/ 103 h 104"/>
                <a:gd name="T76" fmla="*/ 4 w 111"/>
                <a:gd name="T77" fmla="*/ 103 h 104"/>
                <a:gd name="T78" fmla="*/ 15 w 111"/>
                <a:gd name="T79" fmla="*/ 87 h 104"/>
                <a:gd name="T80" fmla="*/ 22 w 111"/>
                <a:gd name="T81" fmla="*/ 74 h 104"/>
                <a:gd name="T82" fmla="*/ 29 w 111"/>
                <a:gd name="T83" fmla="*/ 63 h 104"/>
                <a:gd name="T84" fmla="*/ 33 w 111"/>
                <a:gd name="T85" fmla="*/ 55 h 104"/>
                <a:gd name="T86" fmla="*/ 33 w 111"/>
                <a:gd name="T87" fmla="*/ 48 h 104"/>
                <a:gd name="T88" fmla="*/ 35 w 111"/>
                <a:gd name="T89" fmla="*/ 44 h 104"/>
                <a:gd name="T90" fmla="*/ 35 w 111"/>
                <a:gd name="T91" fmla="*/ 39 h 104"/>
                <a:gd name="T92" fmla="*/ 35 w 111"/>
                <a:gd name="T93" fmla="*/ 37 h 104"/>
                <a:gd name="T94" fmla="*/ 29 w 111"/>
                <a:gd name="T95" fmla="*/ 35 h 104"/>
                <a:gd name="T96" fmla="*/ 24 w 111"/>
                <a:gd name="T97" fmla="*/ 30 h 104"/>
                <a:gd name="T98" fmla="*/ 20 w 111"/>
                <a:gd name="T99" fmla="*/ 28 h 104"/>
                <a:gd name="T100" fmla="*/ 15 w 111"/>
                <a:gd name="T101" fmla="*/ 28 h 104"/>
                <a:gd name="T102" fmla="*/ 11 w 111"/>
                <a:gd name="T103" fmla="*/ 28 h 104"/>
                <a:gd name="T104" fmla="*/ 7 w 111"/>
                <a:gd name="T105" fmla="*/ 28 h 104"/>
                <a:gd name="T106" fmla="*/ 4 w 111"/>
                <a:gd name="T107" fmla="*/ 28 h 104"/>
                <a:gd name="T108" fmla="*/ 9 w 111"/>
                <a:gd name="T109" fmla="*/ 26 h 104"/>
                <a:gd name="T110" fmla="*/ 11 w 111"/>
                <a:gd name="T111" fmla="*/ 24 h 104"/>
                <a:gd name="T112" fmla="*/ 13 w 111"/>
                <a:gd name="T113" fmla="*/ 24 h 104"/>
                <a:gd name="T114" fmla="*/ 15 w 111"/>
                <a:gd name="T115" fmla="*/ 24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
                <a:gd name="T175" fmla="*/ 0 h 104"/>
                <a:gd name="T176" fmla="*/ 111 w 111"/>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 h="104">
                  <a:moveTo>
                    <a:pt x="37" y="26"/>
                  </a:moveTo>
                  <a:lnTo>
                    <a:pt x="13" y="24"/>
                  </a:lnTo>
                  <a:lnTo>
                    <a:pt x="9" y="24"/>
                  </a:lnTo>
                  <a:lnTo>
                    <a:pt x="7" y="24"/>
                  </a:lnTo>
                  <a:lnTo>
                    <a:pt x="4" y="26"/>
                  </a:lnTo>
                  <a:lnTo>
                    <a:pt x="2" y="28"/>
                  </a:lnTo>
                  <a:lnTo>
                    <a:pt x="0" y="28"/>
                  </a:lnTo>
                  <a:lnTo>
                    <a:pt x="0" y="30"/>
                  </a:lnTo>
                  <a:lnTo>
                    <a:pt x="0" y="33"/>
                  </a:lnTo>
                  <a:lnTo>
                    <a:pt x="0" y="24"/>
                  </a:lnTo>
                  <a:lnTo>
                    <a:pt x="2" y="17"/>
                  </a:lnTo>
                  <a:lnTo>
                    <a:pt x="7" y="13"/>
                  </a:lnTo>
                  <a:lnTo>
                    <a:pt x="13" y="11"/>
                  </a:lnTo>
                  <a:lnTo>
                    <a:pt x="18" y="8"/>
                  </a:lnTo>
                  <a:lnTo>
                    <a:pt x="24" y="8"/>
                  </a:lnTo>
                  <a:lnTo>
                    <a:pt x="29" y="8"/>
                  </a:lnTo>
                  <a:lnTo>
                    <a:pt x="31" y="8"/>
                  </a:lnTo>
                  <a:lnTo>
                    <a:pt x="33" y="4"/>
                  </a:lnTo>
                  <a:lnTo>
                    <a:pt x="35" y="2"/>
                  </a:lnTo>
                  <a:lnTo>
                    <a:pt x="37" y="0"/>
                  </a:lnTo>
                  <a:lnTo>
                    <a:pt x="39" y="0"/>
                  </a:lnTo>
                  <a:lnTo>
                    <a:pt x="70" y="2"/>
                  </a:lnTo>
                  <a:lnTo>
                    <a:pt x="72" y="2"/>
                  </a:lnTo>
                  <a:lnTo>
                    <a:pt x="77" y="4"/>
                  </a:lnTo>
                  <a:lnTo>
                    <a:pt x="79" y="4"/>
                  </a:lnTo>
                  <a:lnTo>
                    <a:pt x="79" y="6"/>
                  </a:lnTo>
                  <a:lnTo>
                    <a:pt x="81" y="8"/>
                  </a:lnTo>
                  <a:lnTo>
                    <a:pt x="81" y="11"/>
                  </a:lnTo>
                  <a:lnTo>
                    <a:pt x="81" y="13"/>
                  </a:lnTo>
                  <a:lnTo>
                    <a:pt x="86" y="57"/>
                  </a:lnTo>
                  <a:lnTo>
                    <a:pt x="86" y="65"/>
                  </a:lnTo>
                  <a:lnTo>
                    <a:pt x="90" y="74"/>
                  </a:lnTo>
                  <a:lnTo>
                    <a:pt x="94" y="81"/>
                  </a:lnTo>
                  <a:lnTo>
                    <a:pt x="96" y="87"/>
                  </a:lnTo>
                  <a:lnTo>
                    <a:pt x="103" y="94"/>
                  </a:lnTo>
                  <a:lnTo>
                    <a:pt x="105" y="98"/>
                  </a:lnTo>
                  <a:lnTo>
                    <a:pt x="107" y="101"/>
                  </a:lnTo>
                  <a:lnTo>
                    <a:pt x="110" y="103"/>
                  </a:lnTo>
                  <a:lnTo>
                    <a:pt x="4" y="103"/>
                  </a:lnTo>
                  <a:lnTo>
                    <a:pt x="15" y="87"/>
                  </a:lnTo>
                  <a:lnTo>
                    <a:pt x="22" y="74"/>
                  </a:lnTo>
                  <a:lnTo>
                    <a:pt x="29" y="63"/>
                  </a:lnTo>
                  <a:lnTo>
                    <a:pt x="33" y="55"/>
                  </a:lnTo>
                  <a:lnTo>
                    <a:pt x="33" y="48"/>
                  </a:lnTo>
                  <a:lnTo>
                    <a:pt x="35" y="44"/>
                  </a:lnTo>
                  <a:lnTo>
                    <a:pt x="35" y="39"/>
                  </a:lnTo>
                  <a:lnTo>
                    <a:pt x="35" y="37"/>
                  </a:lnTo>
                  <a:lnTo>
                    <a:pt x="29" y="35"/>
                  </a:lnTo>
                  <a:lnTo>
                    <a:pt x="24" y="30"/>
                  </a:lnTo>
                  <a:lnTo>
                    <a:pt x="20" y="28"/>
                  </a:lnTo>
                  <a:lnTo>
                    <a:pt x="15" y="28"/>
                  </a:lnTo>
                  <a:lnTo>
                    <a:pt x="11" y="28"/>
                  </a:lnTo>
                  <a:lnTo>
                    <a:pt x="7" y="28"/>
                  </a:lnTo>
                  <a:lnTo>
                    <a:pt x="4" y="28"/>
                  </a:lnTo>
                  <a:lnTo>
                    <a:pt x="9" y="26"/>
                  </a:lnTo>
                  <a:lnTo>
                    <a:pt x="11" y="24"/>
                  </a:lnTo>
                  <a:lnTo>
                    <a:pt x="13" y="24"/>
                  </a:lnTo>
                  <a:lnTo>
                    <a:pt x="15" y="24"/>
                  </a:lnTo>
                </a:path>
              </a:pathLst>
            </a:custGeom>
            <a:noFill/>
            <a:ln w="12700" cap="rnd">
              <a:solidFill>
                <a:srgbClr val="000000"/>
              </a:solidFill>
              <a:round/>
              <a:headEnd type="none" w="sm" len="sm"/>
              <a:tailEnd type="none" w="sm" len="sm"/>
            </a:ln>
          </p:spPr>
          <p:txBody>
            <a:bodyPr/>
            <a:lstStyle/>
            <a:p>
              <a:pPr algn="l"/>
              <a:endParaRPr lang="en-US" dirty="0"/>
            </a:p>
          </p:txBody>
        </p:sp>
        <p:sp>
          <p:nvSpPr>
            <p:cNvPr id="9238" name="Freeform 23"/>
            <p:cNvSpPr>
              <a:spLocks/>
            </p:cNvSpPr>
            <p:nvPr/>
          </p:nvSpPr>
          <p:spPr bwMode="auto">
            <a:xfrm>
              <a:off x="2490" y="2078"/>
              <a:ext cx="58" cy="27"/>
            </a:xfrm>
            <a:custGeom>
              <a:avLst/>
              <a:gdLst>
                <a:gd name="T0" fmla="*/ 57 w 58"/>
                <a:gd name="T1" fmla="*/ 24 h 27"/>
                <a:gd name="T2" fmla="*/ 57 w 58"/>
                <a:gd name="T3" fmla="*/ 22 h 27"/>
                <a:gd name="T4" fmla="*/ 0 w 58"/>
                <a:gd name="T5" fmla="*/ 0 h 27"/>
                <a:gd name="T6" fmla="*/ 0 w 58"/>
                <a:gd name="T7" fmla="*/ 5 h 27"/>
                <a:gd name="T8" fmla="*/ 54 w 58"/>
                <a:gd name="T9" fmla="*/ 26 h 27"/>
                <a:gd name="T10" fmla="*/ 57 w 58"/>
                <a:gd name="T11" fmla="*/ 24 h 27"/>
                <a:gd name="T12" fmla="*/ 0 60000 65536"/>
                <a:gd name="T13" fmla="*/ 0 60000 65536"/>
                <a:gd name="T14" fmla="*/ 0 60000 65536"/>
                <a:gd name="T15" fmla="*/ 0 60000 65536"/>
                <a:gd name="T16" fmla="*/ 0 60000 65536"/>
                <a:gd name="T17" fmla="*/ 0 60000 65536"/>
                <a:gd name="T18" fmla="*/ 0 w 58"/>
                <a:gd name="T19" fmla="*/ 0 h 27"/>
                <a:gd name="T20" fmla="*/ 58 w 5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58" h="27">
                  <a:moveTo>
                    <a:pt x="57" y="24"/>
                  </a:moveTo>
                  <a:lnTo>
                    <a:pt x="57" y="22"/>
                  </a:lnTo>
                  <a:lnTo>
                    <a:pt x="0" y="0"/>
                  </a:lnTo>
                  <a:lnTo>
                    <a:pt x="0" y="5"/>
                  </a:lnTo>
                  <a:lnTo>
                    <a:pt x="54" y="26"/>
                  </a:lnTo>
                  <a:lnTo>
                    <a:pt x="57" y="24"/>
                  </a:lnTo>
                </a:path>
              </a:pathLst>
            </a:custGeom>
            <a:solidFill>
              <a:srgbClr val="B79900"/>
            </a:solidFill>
            <a:ln w="9525" cap="rnd">
              <a:noFill/>
              <a:round/>
              <a:headEnd type="none" w="sm" len="sm"/>
              <a:tailEnd type="none" w="sm" len="sm"/>
            </a:ln>
          </p:spPr>
          <p:txBody>
            <a:bodyPr/>
            <a:lstStyle/>
            <a:p>
              <a:pPr algn="l"/>
              <a:endParaRPr lang="en-US" dirty="0"/>
            </a:p>
          </p:txBody>
        </p:sp>
        <p:sp>
          <p:nvSpPr>
            <p:cNvPr id="9239" name="Freeform 24"/>
            <p:cNvSpPr>
              <a:spLocks/>
            </p:cNvSpPr>
            <p:nvPr/>
          </p:nvSpPr>
          <p:spPr bwMode="auto">
            <a:xfrm>
              <a:off x="2527" y="2010"/>
              <a:ext cx="135" cy="82"/>
            </a:xfrm>
            <a:custGeom>
              <a:avLst/>
              <a:gdLst>
                <a:gd name="T0" fmla="*/ 131 w 135"/>
                <a:gd name="T1" fmla="*/ 79 h 82"/>
                <a:gd name="T2" fmla="*/ 134 w 135"/>
                <a:gd name="T3" fmla="*/ 77 h 82"/>
                <a:gd name="T4" fmla="*/ 2 w 135"/>
                <a:gd name="T5" fmla="*/ 0 h 82"/>
                <a:gd name="T6" fmla="*/ 0 w 135"/>
                <a:gd name="T7" fmla="*/ 5 h 82"/>
                <a:gd name="T8" fmla="*/ 131 w 135"/>
                <a:gd name="T9" fmla="*/ 81 h 82"/>
                <a:gd name="T10" fmla="*/ 131 w 135"/>
                <a:gd name="T11" fmla="*/ 79 h 82"/>
                <a:gd name="T12" fmla="*/ 0 60000 65536"/>
                <a:gd name="T13" fmla="*/ 0 60000 65536"/>
                <a:gd name="T14" fmla="*/ 0 60000 65536"/>
                <a:gd name="T15" fmla="*/ 0 60000 65536"/>
                <a:gd name="T16" fmla="*/ 0 60000 65536"/>
                <a:gd name="T17" fmla="*/ 0 60000 65536"/>
                <a:gd name="T18" fmla="*/ 0 w 135"/>
                <a:gd name="T19" fmla="*/ 0 h 82"/>
                <a:gd name="T20" fmla="*/ 135 w 135"/>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35" h="82">
                  <a:moveTo>
                    <a:pt x="131" y="79"/>
                  </a:moveTo>
                  <a:lnTo>
                    <a:pt x="134" y="77"/>
                  </a:lnTo>
                  <a:lnTo>
                    <a:pt x="2" y="0"/>
                  </a:lnTo>
                  <a:lnTo>
                    <a:pt x="0" y="5"/>
                  </a:lnTo>
                  <a:lnTo>
                    <a:pt x="131" y="81"/>
                  </a:lnTo>
                  <a:lnTo>
                    <a:pt x="131" y="79"/>
                  </a:lnTo>
                </a:path>
              </a:pathLst>
            </a:custGeom>
            <a:solidFill>
              <a:srgbClr val="B79900"/>
            </a:solidFill>
            <a:ln w="9525" cap="rnd">
              <a:noFill/>
              <a:round/>
              <a:headEnd type="none" w="sm" len="sm"/>
              <a:tailEnd type="none" w="sm" len="sm"/>
            </a:ln>
          </p:spPr>
          <p:txBody>
            <a:bodyPr/>
            <a:lstStyle/>
            <a:p>
              <a:pPr algn="l"/>
              <a:endParaRPr lang="en-US" dirty="0"/>
            </a:p>
          </p:txBody>
        </p:sp>
        <p:sp>
          <p:nvSpPr>
            <p:cNvPr id="9240" name="Freeform 25"/>
            <p:cNvSpPr>
              <a:spLocks/>
            </p:cNvSpPr>
            <p:nvPr/>
          </p:nvSpPr>
          <p:spPr bwMode="auto">
            <a:xfrm>
              <a:off x="2573" y="1947"/>
              <a:ext cx="124" cy="112"/>
            </a:xfrm>
            <a:custGeom>
              <a:avLst/>
              <a:gdLst>
                <a:gd name="T0" fmla="*/ 123 w 124"/>
                <a:gd name="T1" fmla="*/ 109 h 112"/>
                <a:gd name="T2" fmla="*/ 123 w 124"/>
                <a:gd name="T3" fmla="*/ 107 h 112"/>
                <a:gd name="T4" fmla="*/ 2 w 124"/>
                <a:gd name="T5" fmla="*/ 0 h 112"/>
                <a:gd name="T6" fmla="*/ 0 w 124"/>
                <a:gd name="T7" fmla="*/ 2 h 112"/>
                <a:gd name="T8" fmla="*/ 120 w 124"/>
                <a:gd name="T9" fmla="*/ 111 h 112"/>
                <a:gd name="T10" fmla="*/ 123 w 124"/>
                <a:gd name="T11" fmla="*/ 109 h 112"/>
                <a:gd name="T12" fmla="*/ 0 60000 65536"/>
                <a:gd name="T13" fmla="*/ 0 60000 65536"/>
                <a:gd name="T14" fmla="*/ 0 60000 65536"/>
                <a:gd name="T15" fmla="*/ 0 60000 65536"/>
                <a:gd name="T16" fmla="*/ 0 60000 65536"/>
                <a:gd name="T17" fmla="*/ 0 60000 65536"/>
                <a:gd name="T18" fmla="*/ 0 w 124"/>
                <a:gd name="T19" fmla="*/ 0 h 112"/>
                <a:gd name="T20" fmla="*/ 124 w 12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24" h="112">
                  <a:moveTo>
                    <a:pt x="123" y="109"/>
                  </a:moveTo>
                  <a:lnTo>
                    <a:pt x="123" y="107"/>
                  </a:lnTo>
                  <a:lnTo>
                    <a:pt x="2" y="0"/>
                  </a:lnTo>
                  <a:lnTo>
                    <a:pt x="0" y="2"/>
                  </a:lnTo>
                  <a:lnTo>
                    <a:pt x="120" y="111"/>
                  </a:lnTo>
                  <a:lnTo>
                    <a:pt x="123" y="109"/>
                  </a:lnTo>
                </a:path>
              </a:pathLst>
            </a:custGeom>
            <a:solidFill>
              <a:srgbClr val="B79900"/>
            </a:solidFill>
            <a:ln w="9525" cap="rnd">
              <a:noFill/>
              <a:round/>
              <a:headEnd type="none" w="sm" len="sm"/>
              <a:tailEnd type="none" w="sm" len="sm"/>
            </a:ln>
          </p:spPr>
          <p:txBody>
            <a:bodyPr/>
            <a:lstStyle/>
            <a:p>
              <a:pPr algn="l"/>
              <a:endParaRPr lang="en-US" dirty="0"/>
            </a:p>
          </p:txBody>
        </p:sp>
        <p:sp>
          <p:nvSpPr>
            <p:cNvPr id="9241" name="Freeform 26"/>
            <p:cNvSpPr>
              <a:spLocks/>
            </p:cNvSpPr>
            <p:nvPr/>
          </p:nvSpPr>
          <p:spPr bwMode="auto">
            <a:xfrm>
              <a:off x="2626" y="1892"/>
              <a:ext cx="110" cy="146"/>
            </a:xfrm>
            <a:custGeom>
              <a:avLst/>
              <a:gdLst>
                <a:gd name="T0" fmla="*/ 107 w 110"/>
                <a:gd name="T1" fmla="*/ 142 h 146"/>
                <a:gd name="T2" fmla="*/ 109 w 110"/>
                <a:gd name="T3" fmla="*/ 140 h 146"/>
                <a:gd name="T4" fmla="*/ 4 w 110"/>
                <a:gd name="T5" fmla="*/ 0 h 146"/>
                <a:gd name="T6" fmla="*/ 0 w 110"/>
                <a:gd name="T7" fmla="*/ 4 h 146"/>
                <a:gd name="T8" fmla="*/ 107 w 110"/>
                <a:gd name="T9" fmla="*/ 145 h 146"/>
                <a:gd name="T10" fmla="*/ 107 w 110"/>
                <a:gd name="T11" fmla="*/ 142 h 146"/>
                <a:gd name="T12" fmla="*/ 0 60000 65536"/>
                <a:gd name="T13" fmla="*/ 0 60000 65536"/>
                <a:gd name="T14" fmla="*/ 0 60000 65536"/>
                <a:gd name="T15" fmla="*/ 0 60000 65536"/>
                <a:gd name="T16" fmla="*/ 0 60000 65536"/>
                <a:gd name="T17" fmla="*/ 0 60000 65536"/>
                <a:gd name="T18" fmla="*/ 0 w 110"/>
                <a:gd name="T19" fmla="*/ 0 h 146"/>
                <a:gd name="T20" fmla="*/ 110 w 110"/>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10" h="146">
                  <a:moveTo>
                    <a:pt x="107" y="142"/>
                  </a:moveTo>
                  <a:lnTo>
                    <a:pt x="109" y="140"/>
                  </a:lnTo>
                  <a:lnTo>
                    <a:pt x="4" y="0"/>
                  </a:lnTo>
                  <a:lnTo>
                    <a:pt x="0" y="4"/>
                  </a:lnTo>
                  <a:lnTo>
                    <a:pt x="107" y="145"/>
                  </a:lnTo>
                  <a:lnTo>
                    <a:pt x="107" y="142"/>
                  </a:lnTo>
                </a:path>
              </a:pathLst>
            </a:custGeom>
            <a:solidFill>
              <a:srgbClr val="B79900"/>
            </a:solidFill>
            <a:ln w="9525" cap="rnd">
              <a:noFill/>
              <a:round/>
              <a:headEnd type="none" w="sm" len="sm"/>
              <a:tailEnd type="none" w="sm" len="sm"/>
            </a:ln>
          </p:spPr>
          <p:txBody>
            <a:bodyPr/>
            <a:lstStyle/>
            <a:p>
              <a:pPr algn="l"/>
              <a:endParaRPr lang="en-US" dirty="0"/>
            </a:p>
          </p:txBody>
        </p:sp>
        <p:sp>
          <p:nvSpPr>
            <p:cNvPr id="9242" name="Freeform 27"/>
            <p:cNvSpPr>
              <a:spLocks/>
            </p:cNvSpPr>
            <p:nvPr/>
          </p:nvSpPr>
          <p:spPr bwMode="auto">
            <a:xfrm>
              <a:off x="2693" y="1852"/>
              <a:ext cx="91" cy="172"/>
            </a:xfrm>
            <a:custGeom>
              <a:avLst/>
              <a:gdLst>
                <a:gd name="T0" fmla="*/ 88 w 91"/>
                <a:gd name="T1" fmla="*/ 171 h 172"/>
                <a:gd name="T2" fmla="*/ 90 w 91"/>
                <a:gd name="T3" fmla="*/ 169 h 172"/>
                <a:gd name="T4" fmla="*/ 5 w 91"/>
                <a:gd name="T5" fmla="*/ 0 h 172"/>
                <a:gd name="T6" fmla="*/ 0 w 91"/>
                <a:gd name="T7" fmla="*/ 3 h 172"/>
                <a:gd name="T8" fmla="*/ 86 w 91"/>
                <a:gd name="T9" fmla="*/ 171 h 172"/>
                <a:gd name="T10" fmla="*/ 88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88" y="171"/>
                  </a:moveTo>
                  <a:lnTo>
                    <a:pt x="90" y="169"/>
                  </a:lnTo>
                  <a:lnTo>
                    <a:pt x="5" y="0"/>
                  </a:lnTo>
                  <a:lnTo>
                    <a:pt x="0" y="3"/>
                  </a:lnTo>
                  <a:lnTo>
                    <a:pt x="86" y="171"/>
                  </a:lnTo>
                  <a:lnTo>
                    <a:pt x="88"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9243" name="Freeform 28"/>
            <p:cNvSpPr>
              <a:spLocks/>
            </p:cNvSpPr>
            <p:nvPr/>
          </p:nvSpPr>
          <p:spPr bwMode="auto">
            <a:xfrm>
              <a:off x="2768" y="1826"/>
              <a:ext cx="60" cy="196"/>
            </a:xfrm>
            <a:custGeom>
              <a:avLst/>
              <a:gdLst>
                <a:gd name="T0" fmla="*/ 59 w 60"/>
                <a:gd name="T1" fmla="*/ 195 h 196"/>
                <a:gd name="T2" fmla="*/ 59 w 60"/>
                <a:gd name="T3" fmla="*/ 195 h 196"/>
                <a:gd name="T4" fmla="*/ 4 w 60"/>
                <a:gd name="T5" fmla="*/ 0 h 196"/>
                <a:gd name="T6" fmla="*/ 0 w 60"/>
                <a:gd name="T7" fmla="*/ 0 h 196"/>
                <a:gd name="T8" fmla="*/ 57 w 60"/>
                <a:gd name="T9" fmla="*/ 195 h 196"/>
                <a:gd name="T10" fmla="*/ 59 w 60"/>
                <a:gd name="T11" fmla="*/ 195 h 196"/>
                <a:gd name="T12" fmla="*/ 0 60000 65536"/>
                <a:gd name="T13" fmla="*/ 0 60000 65536"/>
                <a:gd name="T14" fmla="*/ 0 60000 65536"/>
                <a:gd name="T15" fmla="*/ 0 60000 65536"/>
                <a:gd name="T16" fmla="*/ 0 60000 65536"/>
                <a:gd name="T17" fmla="*/ 0 60000 65536"/>
                <a:gd name="T18" fmla="*/ 0 w 60"/>
                <a:gd name="T19" fmla="*/ 0 h 196"/>
                <a:gd name="T20" fmla="*/ 60 w 6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60" h="196">
                  <a:moveTo>
                    <a:pt x="59" y="195"/>
                  </a:moveTo>
                  <a:lnTo>
                    <a:pt x="59" y="195"/>
                  </a:lnTo>
                  <a:lnTo>
                    <a:pt x="4" y="0"/>
                  </a:lnTo>
                  <a:lnTo>
                    <a:pt x="0" y="0"/>
                  </a:lnTo>
                  <a:lnTo>
                    <a:pt x="57" y="195"/>
                  </a:lnTo>
                  <a:lnTo>
                    <a:pt x="59" y="195"/>
                  </a:lnTo>
                </a:path>
              </a:pathLst>
            </a:custGeom>
            <a:solidFill>
              <a:srgbClr val="B79900"/>
            </a:solidFill>
            <a:ln w="9525" cap="rnd">
              <a:noFill/>
              <a:round/>
              <a:headEnd type="none" w="sm" len="sm"/>
              <a:tailEnd type="none" w="sm" len="sm"/>
            </a:ln>
          </p:spPr>
          <p:txBody>
            <a:bodyPr/>
            <a:lstStyle/>
            <a:p>
              <a:pPr algn="l"/>
              <a:endParaRPr lang="en-US" dirty="0"/>
            </a:p>
          </p:txBody>
        </p:sp>
        <p:sp>
          <p:nvSpPr>
            <p:cNvPr id="9244" name="Freeform 29"/>
            <p:cNvSpPr>
              <a:spLocks/>
            </p:cNvSpPr>
            <p:nvPr/>
          </p:nvSpPr>
          <p:spPr bwMode="auto">
            <a:xfrm>
              <a:off x="2843" y="1813"/>
              <a:ext cx="22" cy="198"/>
            </a:xfrm>
            <a:custGeom>
              <a:avLst/>
              <a:gdLst>
                <a:gd name="T0" fmla="*/ 19 w 22"/>
                <a:gd name="T1" fmla="*/ 197 h 198"/>
                <a:gd name="T2" fmla="*/ 21 w 22"/>
                <a:gd name="T3" fmla="*/ 197 h 198"/>
                <a:gd name="T4" fmla="*/ 4 w 22"/>
                <a:gd name="T5" fmla="*/ 0 h 198"/>
                <a:gd name="T6" fmla="*/ 0 w 22"/>
                <a:gd name="T7" fmla="*/ 0 h 198"/>
                <a:gd name="T8" fmla="*/ 17 w 22"/>
                <a:gd name="T9" fmla="*/ 197 h 198"/>
                <a:gd name="T10" fmla="*/ 19 w 22"/>
                <a:gd name="T11" fmla="*/ 197 h 198"/>
                <a:gd name="T12" fmla="*/ 0 60000 65536"/>
                <a:gd name="T13" fmla="*/ 0 60000 65536"/>
                <a:gd name="T14" fmla="*/ 0 60000 65536"/>
                <a:gd name="T15" fmla="*/ 0 60000 65536"/>
                <a:gd name="T16" fmla="*/ 0 60000 65536"/>
                <a:gd name="T17" fmla="*/ 0 60000 65536"/>
                <a:gd name="T18" fmla="*/ 0 w 22"/>
                <a:gd name="T19" fmla="*/ 0 h 198"/>
                <a:gd name="T20" fmla="*/ 22 w 22"/>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2" h="198">
                  <a:moveTo>
                    <a:pt x="19" y="197"/>
                  </a:moveTo>
                  <a:lnTo>
                    <a:pt x="21" y="197"/>
                  </a:lnTo>
                  <a:lnTo>
                    <a:pt x="4" y="0"/>
                  </a:lnTo>
                  <a:lnTo>
                    <a:pt x="0" y="0"/>
                  </a:lnTo>
                  <a:lnTo>
                    <a:pt x="17" y="197"/>
                  </a:lnTo>
                  <a:lnTo>
                    <a:pt x="19" y="197"/>
                  </a:lnTo>
                </a:path>
              </a:pathLst>
            </a:custGeom>
            <a:solidFill>
              <a:srgbClr val="B79900"/>
            </a:solidFill>
            <a:ln w="9525" cap="rnd">
              <a:noFill/>
              <a:round/>
              <a:headEnd type="none" w="sm" len="sm"/>
              <a:tailEnd type="none" w="sm" len="sm"/>
            </a:ln>
          </p:spPr>
          <p:txBody>
            <a:bodyPr/>
            <a:lstStyle/>
            <a:p>
              <a:pPr algn="l"/>
              <a:endParaRPr lang="en-US" dirty="0"/>
            </a:p>
          </p:txBody>
        </p:sp>
        <p:sp>
          <p:nvSpPr>
            <p:cNvPr id="9245" name="Freeform 30"/>
            <p:cNvSpPr>
              <a:spLocks/>
            </p:cNvSpPr>
            <p:nvPr/>
          </p:nvSpPr>
          <p:spPr bwMode="auto">
            <a:xfrm>
              <a:off x="2501" y="2019"/>
              <a:ext cx="64" cy="65"/>
            </a:xfrm>
            <a:custGeom>
              <a:avLst/>
              <a:gdLst>
                <a:gd name="T0" fmla="*/ 8 w 64"/>
                <a:gd name="T1" fmla="*/ 59 h 65"/>
                <a:gd name="T2" fmla="*/ 17 w 64"/>
                <a:gd name="T3" fmla="*/ 37 h 65"/>
                <a:gd name="T4" fmla="*/ 0 w 64"/>
                <a:gd name="T5" fmla="*/ 20 h 65"/>
                <a:gd name="T6" fmla="*/ 24 w 64"/>
                <a:gd name="T7" fmla="*/ 22 h 65"/>
                <a:gd name="T8" fmla="*/ 32 w 64"/>
                <a:gd name="T9" fmla="*/ 0 h 65"/>
                <a:gd name="T10" fmla="*/ 39 w 64"/>
                <a:gd name="T11" fmla="*/ 24 h 65"/>
                <a:gd name="T12" fmla="*/ 63 w 64"/>
                <a:gd name="T13" fmla="*/ 26 h 65"/>
                <a:gd name="T14" fmla="*/ 41 w 64"/>
                <a:gd name="T15" fmla="*/ 39 h 65"/>
                <a:gd name="T16" fmla="*/ 48 w 64"/>
                <a:gd name="T17" fmla="*/ 64 h 65"/>
                <a:gd name="T18" fmla="*/ 28 w 64"/>
                <a:gd name="T19" fmla="*/ 46 h 65"/>
                <a:gd name="T20" fmla="*/ 8 w 64"/>
                <a:gd name="T21" fmla="*/ 59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5"/>
                <a:gd name="T35" fmla="*/ 64 w 6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5">
                  <a:moveTo>
                    <a:pt x="8" y="59"/>
                  </a:moveTo>
                  <a:lnTo>
                    <a:pt x="17" y="37"/>
                  </a:lnTo>
                  <a:lnTo>
                    <a:pt x="0" y="20"/>
                  </a:lnTo>
                  <a:lnTo>
                    <a:pt x="24" y="22"/>
                  </a:lnTo>
                  <a:lnTo>
                    <a:pt x="32" y="0"/>
                  </a:lnTo>
                  <a:lnTo>
                    <a:pt x="39" y="24"/>
                  </a:lnTo>
                  <a:lnTo>
                    <a:pt x="63" y="26"/>
                  </a:lnTo>
                  <a:lnTo>
                    <a:pt x="41" y="39"/>
                  </a:lnTo>
                  <a:lnTo>
                    <a:pt x="48" y="64"/>
                  </a:lnTo>
                  <a:lnTo>
                    <a:pt x="28" y="46"/>
                  </a:lnTo>
                  <a:lnTo>
                    <a:pt x="8" y="59"/>
                  </a:lnTo>
                </a:path>
              </a:pathLst>
            </a:custGeom>
            <a:solidFill>
              <a:srgbClr val="B79900"/>
            </a:solidFill>
            <a:ln w="9525" cap="rnd">
              <a:noFill/>
              <a:round/>
              <a:headEnd type="none" w="sm" len="sm"/>
              <a:tailEnd type="none" w="sm" len="sm"/>
            </a:ln>
          </p:spPr>
          <p:txBody>
            <a:bodyPr/>
            <a:lstStyle/>
            <a:p>
              <a:pPr algn="l"/>
              <a:endParaRPr lang="en-US" dirty="0"/>
            </a:p>
          </p:txBody>
        </p:sp>
        <p:sp>
          <p:nvSpPr>
            <p:cNvPr id="9246" name="Freeform 31"/>
            <p:cNvSpPr>
              <a:spLocks/>
            </p:cNvSpPr>
            <p:nvPr/>
          </p:nvSpPr>
          <p:spPr bwMode="auto">
            <a:xfrm>
              <a:off x="2540" y="1958"/>
              <a:ext cx="62" cy="64"/>
            </a:xfrm>
            <a:custGeom>
              <a:avLst/>
              <a:gdLst>
                <a:gd name="T0" fmla="*/ 4 w 62"/>
                <a:gd name="T1" fmla="*/ 54 h 64"/>
                <a:gd name="T2" fmla="*/ 15 w 62"/>
                <a:gd name="T3" fmla="*/ 35 h 64"/>
                <a:gd name="T4" fmla="*/ 0 w 62"/>
                <a:gd name="T5" fmla="*/ 15 h 64"/>
                <a:gd name="T6" fmla="*/ 24 w 62"/>
                <a:gd name="T7" fmla="*/ 22 h 64"/>
                <a:gd name="T8" fmla="*/ 37 w 62"/>
                <a:gd name="T9" fmla="*/ 0 h 64"/>
                <a:gd name="T10" fmla="*/ 39 w 62"/>
                <a:gd name="T11" fmla="*/ 26 h 64"/>
                <a:gd name="T12" fmla="*/ 61 w 62"/>
                <a:gd name="T13" fmla="*/ 30 h 64"/>
                <a:gd name="T14" fmla="*/ 39 w 62"/>
                <a:gd name="T15" fmla="*/ 39 h 64"/>
                <a:gd name="T16" fmla="*/ 42 w 62"/>
                <a:gd name="T17" fmla="*/ 63 h 64"/>
                <a:gd name="T18" fmla="*/ 26 w 62"/>
                <a:gd name="T19" fmla="*/ 46 h 64"/>
                <a:gd name="T20" fmla="*/ 4 w 62"/>
                <a:gd name="T21" fmla="*/ 54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4"/>
                <a:gd name="T35" fmla="*/ 62 w 62"/>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4">
                  <a:moveTo>
                    <a:pt x="4" y="54"/>
                  </a:moveTo>
                  <a:lnTo>
                    <a:pt x="15" y="35"/>
                  </a:lnTo>
                  <a:lnTo>
                    <a:pt x="0" y="15"/>
                  </a:lnTo>
                  <a:lnTo>
                    <a:pt x="24" y="22"/>
                  </a:lnTo>
                  <a:lnTo>
                    <a:pt x="37" y="0"/>
                  </a:lnTo>
                  <a:lnTo>
                    <a:pt x="39" y="26"/>
                  </a:lnTo>
                  <a:lnTo>
                    <a:pt x="61" y="30"/>
                  </a:lnTo>
                  <a:lnTo>
                    <a:pt x="39" y="39"/>
                  </a:lnTo>
                  <a:lnTo>
                    <a:pt x="42" y="63"/>
                  </a:lnTo>
                  <a:lnTo>
                    <a:pt x="26" y="46"/>
                  </a:lnTo>
                  <a:lnTo>
                    <a:pt x="4" y="54"/>
                  </a:lnTo>
                </a:path>
              </a:pathLst>
            </a:custGeom>
            <a:solidFill>
              <a:srgbClr val="B79900"/>
            </a:solidFill>
            <a:ln w="9525" cap="rnd">
              <a:noFill/>
              <a:round/>
              <a:headEnd type="none" w="sm" len="sm"/>
              <a:tailEnd type="none" w="sm" len="sm"/>
            </a:ln>
          </p:spPr>
          <p:txBody>
            <a:bodyPr/>
            <a:lstStyle/>
            <a:p>
              <a:pPr algn="l"/>
              <a:endParaRPr lang="en-US" dirty="0"/>
            </a:p>
          </p:txBody>
        </p:sp>
        <p:sp>
          <p:nvSpPr>
            <p:cNvPr id="9247" name="Freeform 32"/>
            <p:cNvSpPr>
              <a:spLocks/>
            </p:cNvSpPr>
            <p:nvPr/>
          </p:nvSpPr>
          <p:spPr bwMode="auto">
            <a:xfrm>
              <a:off x="2586" y="1909"/>
              <a:ext cx="65" cy="65"/>
            </a:xfrm>
            <a:custGeom>
              <a:avLst/>
              <a:gdLst>
                <a:gd name="T0" fmla="*/ 0 w 65"/>
                <a:gd name="T1" fmla="*/ 44 h 65"/>
                <a:gd name="T2" fmla="*/ 18 w 65"/>
                <a:gd name="T3" fmla="*/ 27 h 65"/>
                <a:gd name="T4" fmla="*/ 7 w 65"/>
                <a:gd name="T5" fmla="*/ 5 h 65"/>
                <a:gd name="T6" fmla="*/ 29 w 65"/>
                <a:gd name="T7" fmla="*/ 18 h 65"/>
                <a:gd name="T8" fmla="*/ 46 w 65"/>
                <a:gd name="T9" fmla="*/ 0 h 65"/>
                <a:gd name="T10" fmla="*/ 42 w 65"/>
                <a:gd name="T11" fmla="*/ 24 h 65"/>
                <a:gd name="T12" fmla="*/ 64 w 65"/>
                <a:gd name="T13" fmla="*/ 35 h 65"/>
                <a:gd name="T14" fmla="*/ 40 w 65"/>
                <a:gd name="T15" fmla="*/ 40 h 65"/>
                <a:gd name="T16" fmla="*/ 35 w 65"/>
                <a:gd name="T17" fmla="*/ 64 h 65"/>
                <a:gd name="T18" fmla="*/ 24 w 65"/>
                <a:gd name="T19" fmla="*/ 40 h 65"/>
                <a:gd name="T20" fmla="*/ 0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0" y="44"/>
                  </a:moveTo>
                  <a:lnTo>
                    <a:pt x="18" y="27"/>
                  </a:lnTo>
                  <a:lnTo>
                    <a:pt x="7" y="5"/>
                  </a:lnTo>
                  <a:lnTo>
                    <a:pt x="29" y="18"/>
                  </a:lnTo>
                  <a:lnTo>
                    <a:pt x="46" y="0"/>
                  </a:lnTo>
                  <a:lnTo>
                    <a:pt x="42" y="24"/>
                  </a:lnTo>
                  <a:lnTo>
                    <a:pt x="64" y="35"/>
                  </a:lnTo>
                  <a:lnTo>
                    <a:pt x="40" y="40"/>
                  </a:lnTo>
                  <a:lnTo>
                    <a:pt x="35" y="64"/>
                  </a:lnTo>
                  <a:lnTo>
                    <a:pt x="24" y="40"/>
                  </a:lnTo>
                  <a:lnTo>
                    <a:pt x="0" y="44"/>
                  </a:lnTo>
                </a:path>
              </a:pathLst>
            </a:custGeom>
            <a:solidFill>
              <a:srgbClr val="B79900"/>
            </a:solidFill>
            <a:ln w="9525" cap="rnd">
              <a:noFill/>
              <a:round/>
              <a:headEnd type="none" w="sm" len="sm"/>
              <a:tailEnd type="none" w="sm" len="sm"/>
            </a:ln>
          </p:spPr>
          <p:txBody>
            <a:bodyPr/>
            <a:lstStyle/>
            <a:p>
              <a:pPr algn="l"/>
              <a:endParaRPr lang="en-US" dirty="0"/>
            </a:p>
          </p:txBody>
        </p:sp>
        <p:sp>
          <p:nvSpPr>
            <p:cNvPr id="9248" name="Freeform 33"/>
            <p:cNvSpPr>
              <a:spLocks/>
            </p:cNvSpPr>
            <p:nvPr/>
          </p:nvSpPr>
          <p:spPr bwMode="auto">
            <a:xfrm>
              <a:off x="2641" y="1866"/>
              <a:ext cx="64" cy="62"/>
            </a:xfrm>
            <a:custGeom>
              <a:avLst/>
              <a:gdLst>
                <a:gd name="T0" fmla="*/ 0 w 64"/>
                <a:gd name="T1" fmla="*/ 37 h 62"/>
                <a:gd name="T2" fmla="*/ 20 w 64"/>
                <a:gd name="T3" fmla="*/ 24 h 62"/>
                <a:gd name="T4" fmla="*/ 15 w 64"/>
                <a:gd name="T5" fmla="*/ 0 h 62"/>
                <a:gd name="T6" fmla="*/ 33 w 64"/>
                <a:gd name="T7" fmla="*/ 15 h 62"/>
                <a:gd name="T8" fmla="*/ 55 w 64"/>
                <a:gd name="T9" fmla="*/ 2 h 62"/>
                <a:gd name="T10" fmla="*/ 44 w 64"/>
                <a:gd name="T11" fmla="*/ 26 h 62"/>
                <a:gd name="T12" fmla="*/ 63 w 64"/>
                <a:gd name="T13" fmla="*/ 41 h 62"/>
                <a:gd name="T14" fmla="*/ 39 w 64"/>
                <a:gd name="T15" fmla="*/ 39 h 62"/>
                <a:gd name="T16" fmla="*/ 31 w 64"/>
                <a:gd name="T17" fmla="*/ 61 h 62"/>
                <a:gd name="T18" fmla="*/ 24 w 64"/>
                <a:gd name="T19" fmla="*/ 39 h 62"/>
                <a:gd name="T20" fmla="*/ 0 w 64"/>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37"/>
                  </a:moveTo>
                  <a:lnTo>
                    <a:pt x="20" y="24"/>
                  </a:lnTo>
                  <a:lnTo>
                    <a:pt x="15" y="0"/>
                  </a:lnTo>
                  <a:lnTo>
                    <a:pt x="33" y="15"/>
                  </a:lnTo>
                  <a:lnTo>
                    <a:pt x="55" y="2"/>
                  </a:lnTo>
                  <a:lnTo>
                    <a:pt x="44" y="26"/>
                  </a:lnTo>
                  <a:lnTo>
                    <a:pt x="63" y="41"/>
                  </a:lnTo>
                  <a:lnTo>
                    <a:pt x="39" y="39"/>
                  </a:lnTo>
                  <a:lnTo>
                    <a:pt x="31" y="61"/>
                  </a:lnTo>
                  <a:lnTo>
                    <a:pt x="24" y="39"/>
                  </a:lnTo>
                  <a:lnTo>
                    <a:pt x="0" y="37"/>
                  </a:lnTo>
                </a:path>
              </a:pathLst>
            </a:custGeom>
            <a:solidFill>
              <a:srgbClr val="B79900"/>
            </a:solidFill>
            <a:ln w="9525" cap="rnd">
              <a:noFill/>
              <a:round/>
              <a:headEnd type="none" w="sm" len="sm"/>
              <a:tailEnd type="none" w="sm" len="sm"/>
            </a:ln>
          </p:spPr>
          <p:txBody>
            <a:bodyPr/>
            <a:lstStyle/>
            <a:p>
              <a:pPr algn="l"/>
              <a:endParaRPr lang="en-US" dirty="0"/>
            </a:p>
          </p:txBody>
        </p:sp>
        <p:sp>
          <p:nvSpPr>
            <p:cNvPr id="9249" name="Freeform 34"/>
            <p:cNvSpPr>
              <a:spLocks/>
            </p:cNvSpPr>
            <p:nvPr/>
          </p:nvSpPr>
          <p:spPr bwMode="auto">
            <a:xfrm>
              <a:off x="2707" y="1828"/>
              <a:ext cx="62" cy="65"/>
            </a:xfrm>
            <a:custGeom>
              <a:avLst/>
              <a:gdLst>
                <a:gd name="T0" fmla="*/ 0 w 62"/>
                <a:gd name="T1" fmla="*/ 33 h 65"/>
                <a:gd name="T2" fmla="*/ 22 w 62"/>
                <a:gd name="T3" fmla="*/ 24 h 65"/>
                <a:gd name="T4" fmla="*/ 17 w 62"/>
                <a:gd name="T5" fmla="*/ 0 h 65"/>
                <a:gd name="T6" fmla="*/ 35 w 62"/>
                <a:gd name="T7" fmla="*/ 18 h 65"/>
                <a:gd name="T8" fmla="*/ 57 w 62"/>
                <a:gd name="T9" fmla="*/ 9 h 65"/>
                <a:gd name="T10" fmla="*/ 46 w 62"/>
                <a:gd name="T11" fmla="*/ 29 h 65"/>
                <a:gd name="T12" fmla="*/ 61 w 62"/>
                <a:gd name="T13" fmla="*/ 46 h 65"/>
                <a:gd name="T14" fmla="*/ 37 w 62"/>
                <a:gd name="T15" fmla="*/ 42 h 65"/>
                <a:gd name="T16" fmla="*/ 26 w 62"/>
                <a:gd name="T17" fmla="*/ 64 h 65"/>
                <a:gd name="T18" fmla="*/ 24 w 62"/>
                <a:gd name="T19" fmla="*/ 40 h 65"/>
                <a:gd name="T20" fmla="*/ 0 w 62"/>
                <a:gd name="T21" fmla="*/ 33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3"/>
                  </a:moveTo>
                  <a:lnTo>
                    <a:pt x="22" y="24"/>
                  </a:lnTo>
                  <a:lnTo>
                    <a:pt x="17" y="0"/>
                  </a:lnTo>
                  <a:lnTo>
                    <a:pt x="35" y="18"/>
                  </a:lnTo>
                  <a:lnTo>
                    <a:pt x="57" y="9"/>
                  </a:lnTo>
                  <a:lnTo>
                    <a:pt x="46" y="29"/>
                  </a:lnTo>
                  <a:lnTo>
                    <a:pt x="61" y="46"/>
                  </a:lnTo>
                  <a:lnTo>
                    <a:pt x="37" y="42"/>
                  </a:lnTo>
                  <a:lnTo>
                    <a:pt x="26" y="64"/>
                  </a:lnTo>
                  <a:lnTo>
                    <a:pt x="24" y="40"/>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9250" name="Freeform 35"/>
            <p:cNvSpPr>
              <a:spLocks/>
            </p:cNvSpPr>
            <p:nvPr/>
          </p:nvSpPr>
          <p:spPr bwMode="auto">
            <a:xfrm>
              <a:off x="2777" y="1804"/>
              <a:ext cx="62" cy="65"/>
            </a:xfrm>
            <a:custGeom>
              <a:avLst/>
              <a:gdLst>
                <a:gd name="T0" fmla="*/ 0 w 62"/>
                <a:gd name="T1" fmla="*/ 31 h 65"/>
                <a:gd name="T2" fmla="*/ 24 w 62"/>
                <a:gd name="T3" fmla="*/ 24 h 65"/>
                <a:gd name="T4" fmla="*/ 26 w 62"/>
                <a:gd name="T5" fmla="*/ 0 h 65"/>
                <a:gd name="T6" fmla="*/ 39 w 62"/>
                <a:gd name="T7" fmla="*/ 20 h 65"/>
                <a:gd name="T8" fmla="*/ 61 w 62"/>
                <a:gd name="T9" fmla="*/ 15 h 65"/>
                <a:gd name="T10" fmla="*/ 46 w 62"/>
                <a:gd name="T11" fmla="*/ 33 h 65"/>
                <a:gd name="T12" fmla="*/ 59 w 62"/>
                <a:gd name="T13" fmla="*/ 55 h 65"/>
                <a:gd name="T14" fmla="*/ 37 w 62"/>
                <a:gd name="T15" fmla="*/ 44 h 65"/>
                <a:gd name="T16" fmla="*/ 22 w 62"/>
                <a:gd name="T17" fmla="*/ 64 h 65"/>
                <a:gd name="T18" fmla="*/ 24 w 62"/>
                <a:gd name="T19" fmla="*/ 40 h 65"/>
                <a:gd name="T20" fmla="*/ 0 w 62"/>
                <a:gd name="T21" fmla="*/ 31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5"/>
                <a:gd name="T35" fmla="*/ 62 w 62"/>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5">
                  <a:moveTo>
                    <a:pt x="0" y="31"/>
                  </a:moveTo>
                  <a:lnTo>
                    <a:pt x="24" y="24"/>
                  </a:lnTo>
                  <a:lnTo>
                    <a:pt x="26" y="0"/>
                  </a:lnTo>
                  <a:lnTo>
                    <a:pt x="39" y="20"/>
                  </a:lnTo>
                  <a:lnTo>
                    <a:pt x="61" y="15"/>
                  </a:lnTo>
                  <a:lnTo>
                    <a:pt x="46" y="33"/>
                  </a:lnTo>
                  <a:lnTo>
                    <a:pt x="59" y="55"/>
                  </a:lnTo>
                  <a:lnTo>
                    <a:pt x="37" y="44"/>
                  </a:lnTo>
                  <a:lnTo>
                    <a:pt x="22" y="64"/>
                  </a:lnTo>
                  <a:lnTo>
                    <a:pt x="24" y="40"/>
                  </a:lnTo>
                  <a:lnTo>
                    <a:pt x="0" y="31"/>
                  </a:lnTo>
                </a:path>
              </a:pathLst>
            </a:custGeom>
            <a:solidFill>
              <a:srgbClr val="B79900"/>
            </a:solidFill>
            <a:ln w="9525" cap="rnd">
              <a:noFill/>
              <a:round/>
              <a:headEnd type="none" w="sm" len="sm"/>
              <a:tailEnd type="none" w="sm" len="sm"/>
            </a:ln>
          </p:spPr>
          <p:txBody>
            <a:bodyPr/>
            <a:lstStyle/>
            <a:p>
              <a:pPr algn="l"/>
              <a:endParaRPr lang="en-US" dirty="0"/>
            </a:p>
          </p:txBody>
        </p:sp>
        <p:sp>
          <p:nvSpPr>
            <p:cNvPr id="9251" name="Freeform 36"/>
            <p:cNvSpPr>
              <a:spLocks/>
            </p:cNvSpPr>
            <p:nvPr/>
          </p:nvSpPr>
          <p:spPr bwMode="auto">
            <a:xfrm>
              <a:off x="2854" y="1798"/>
              <a:ext cx="64" cy="62"/>
            </a:xfrm>
            <a:custGeom>
              <a:avLst/>
              <a:gdLst>
                <a:gd name="T0" fmla="*/ 0 w 64"/>
                <a:gd name="T1" fmla="*/ 21 h 62"/>
                <a:gd name="T2" fmla="*/ 24 w 64"/>
                <a:gd name="T3" fmla="*/ 21 h 62"/>
                <a:gd name="T4" fmla="*/ 30 w 64"/>
                <a:gd name="T5" fmla="*/ 0 h 62"/>
                <a:gd name="T6" fmla="*/ 39 w 64"/>
                <a:gd name="T7" fmla="*/ 24 h 62"/>
                <a:gd name="T8" fmla="*/ 63 w 64"/>
                <a:gd name="T9" fmla="*/ 24 h 62"/>
                <a:gd name="T10" fmla="*/ 43 w 64"/>
                <a:gd name="T11" fmla="*/ 37 h 62"/>
                <a:gd name="T12" fmla="*/ 50 w 64"/>
                <a:gd name="T13" fmla="*/ 61 h 62"/>
                <a:gd name="T14" fmla="*/ 30 w 64"/>
                <a:gd name="T15" fmla="*/ 46 h 62"/>
                <a:gd name="T16" fmla="*/ 10 w 64"/>
                <a:gd name="T17" fmla="*/ 59 h 62"/>
                <a:gd name="T18" fmla="*/ 17 w 64"/>
                <a:gd name="T19" fmla="*/ 37 h 62"/>
                <a:gd name="T20" fmla="*/ 0 w 64"/>
                <a:gd name="T21" fmla="*/ 2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2"/>
                <a:gd name="T35" fmla="*/ 64 w 64"/>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2">
                  <a:moveTo>
                    <a:pt x="0" y="21"/>
                  </a:moveTo>
                  <a:lnTo>
                    <a:pt x="24" y="21"/>
                  </a:lnTo>
                  <a:lnTo>
                    <a:pt x="30" y="0"/>
                  </a:lnTo>
                  <a:lnTo>
                    <a:pt x="39" y="24"/>
                  </a:lnTo>
                  <a:lnTo>
                    <a:pt x="63" y="24"/>
                  </a:lnTo>
                  <a:lnTo>
                    <a:pt x="43" y="37"/>
                  </a:lnTo>
                  <a:lnTo>
                    <a:pt x="50" y="61"/>
                  </a:lnTo>
                  <a:lnTo>
                    <a:pt x="30" y="46"/>
                  </a:lnTo>
                  <a:lnTo>
                    <a:pt x="10" y="59"/>
                  </a:lnTo>
                  <a:lnTo>
                    <a:pt x="17" y="37"/>
                  </a:lnTo>
                  <a:lnTo>
                    <a:pt x="0" y="21"/>
                  </a:lnTo>
                </a:path>
              </a:pathLst>
            </a:custGeom>
            <a:solidFill>
              <a:srgbClr val="B79900"/>
            </a:solidFill>
            <a:ln w="9525" cap="rnd">
              <a:noFill/>
              <a:round/>
              <a:headEnd type="none" w="sm" len="sm"/>
              <a:tailEnd type="none" w="sm" len="sm"/>
            </a:ln>
          </p:spPr>
          <p:txBody>
            <a:bodyPr/>
            <a:lstStyle/>
            <a:p>
              <a:pPr algn="l"/>
              <a:endParaRPr lang="en-US" dirty="0"/>
            </a:p>
          </p:txBody>
        </p:sp>
        <p:sp>
          <p:nvSpPr>
            <p:cNvPr id="9252" name="Freeform 37"/>
            <p:cNvSpPr>
              <a:spLocks/>
            </p:cNvSpPr>
            <p:nvPr/>
          </p:nvSpPr>
          <p:spPr bwMode="auto">
            <a:xfrm>
              <a:off x="3222" y="2085"/>
              <a:ext cx="60" cy="27"/>
            </a:xfrm>
            <a:custGeom>
              <a:avLst/>
              <a:gdLst>
                <a:gd name="T0" fmla="*/ 2 w 60"/>
                <a:gd name="T1" fmla="*/ 24 h 27"/>
                <a:gd name="T2" fmla="*/ 2 w 60"/>
                <a:gd name="T3" fmla="*/ 26 h 27"/>
                <a:gd name="T4" fmla="*/ 59 w 60"/>
                <a:gd name="T5" fmla="*/ 4 h 27"/>
                <a:gd name="T6" fmla="*/ 57 w 60"/>
                <a:gd name="T7" fmla="*/ 0 h 27"/>
                <a:gd name="T8" fmla="*/ 0 w 60"/>
                <a:gd name="T9" fmla="*/ 22 h 27"/>
                <a:gd name="T10" fmla="*/ 2 w 60"/>
                <a:gd name="T11" fmla="*/ 24 h 27"/>
                <a:gd name="T12" fmla="*/ 0 60000 65536"/>
                <a:gd name="T13" fmla="*/ 0 60000 65536"/>
                <a:gd name="T14" fmla="*/ 0 60000 65536"/>
                <a:gd name="T15" fmla="*/ 0 60000 65536"/>
                <a:gd name="T16" fmla="*/ 0 60000 65536"/>
                <a:gd name="T17" fmla="*/ 0 60000 65536"/>
                <a:gd name="T18" fmla="*/ 0 w 60"/>
                <a:gd name="T19" fmla="*/ 0 h 27"/>
                <a:gd name="T20" fmla="*/ 60 w 60"/>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60" h="27">
                  <a:moveTo>
                    <a:pt x="2" y="24"/>
                  </a:moveTo>
                  <a:lnTo>
                    <a:pt x="2" y="26"/>
                  </a:lnTo>
                  <a:lnTo>
                    <a:pt x="59" y="4"/>
                  </a:lnTo>
                  <a:lnTo>
                    <a:pt x="57" y="0"/>
                  </a:lnTo>
                  <a:lnTo>
                    <a:pt x="0" y="22"/>
                  </a:lnTo>
                  <a:lnTo>
                    <a:pt x="2" y="24"/>
                  </a:lnTo>
                </a:path>
              </a:pathLst>
            </a:custGeom>
            <a:solidFill>
              <a:srgbClr val="B79900"/>
            </a:solidFill>
            <a:ln w="9525" cap="rnd">
              <a:noFill/>
              <a:round/>
              <a:headEnd type="none" w="sm" len="sm"/>
              <a:tailEnd type="none" w="sm" len="sm"/>
            </a:ln>
          </p:spPr>
          <p:txBody>
            <a:bodyPr/>
            <a:lstStyle/>
            <a:p>
              <a:pPr algn="l"/>
              <a:endParaRPr lang="en-US" dirty="0"/>
            </a:p>
          </p:txBody>
        </p:sp>
        <p:sp>
          <p:nvSpPr>
            <p:cNvPr id="9253" name="Freeform 38"/>
            <p:cNvSpPr>
              <a:spLocks/>
            </p:cNvSpPr>
            <p:nvPr/>
          </p:nvSpPr>
          <p:spPr bwMode="auto">
            <a:xfrm>
              <a:off x="3110" y="2017"/>
              <a:ext cx="133" cy="80"/>
            </a:xfrm>
            <a:custGeom>
              <a:avLst/>
              <a:gdLst>
                <a:gd name="T0" fmla="*/ 0 w 133"/>
                <a:gd name="T1" fmla="*/ 79 h 80"/>
                <a:gd name="T2" fmla="*/ 2 w 133"/>
                <a:gd name="T3" fmla="*/ 79 h 80"/>
                <a:gd name="T4" fmla="*/ 132 w 133"/>
                <a:gd name="T5" fmla="*/ 4 h 80"/>
                <a:gd name="T6" fmla="*/ 129 w 133"/>
                <a:gd name="T7" fmla="*/ 0 h 80"/>
                <a:gd name="T8" fmla="*/ 0 w 133"/>
                <a:gd name="T9" fmla="*/ 77 h 80"/>
                <a:gd name="T10" fmla="*/ 0 w 133"/>
                <a:gd name="T11" fmla="*/ 79 h 80"/>
                <a:gd name="T12" fmla="*/ 0 60000 65536"/>
                <a:gd name="T13" fmla="*/ 0 60000 65536"/>
                <a:gd name="T14" fmla="*/ 0 60000 65536"/>
                <a:gd name="T15" fmla="*/ 0 60000 65536"/>
                <a:gd name="T16" fmla="*/ 0 60000 65536"/>
                <a:gd name="T17" fmla="*/ 0 60000 65536"/>
                <a:gd name="T18" fmla="*/ 0 w 133"/>
                <a:gd name="T19" fmla="*/ 0 h 80"/>
                <a:gd name="T20" fmla="*/ 133 w 133"/>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33" h="80">
                  <a:moveTo>
                    <a:pt x="0" y="79"/>
                  </a:moveTo>
                  <a:lnTo>
                    <a:pt x="2" y="79"/>
                  </a:lnTo>
                  <a:lnTo>
                    <a:pt x="132" y="4"/>
                  </a:lnTo>
                  <a:lnTo>
                    <a:pt x="129" y="0"/>
                  </a:lnTo>
                  <a:lnTo>
                    <a:pt x="0" y="77"/>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9254" name="Freeform 39"/>
            <p:cNvSpPr>
              <a:spLocks/>
            </p:cNvSpPr>
            <p:nvPr/>
          </p:nvSpPr>
          <p:spPr bwMode="auto">
            <a:xfrm>
              <a:off x="3073" y="1953"/>
              <a:ext cx="126" cy="113"/>
            </a:xfrm>
            <a:custGeom>
              <a:avLst/>
              <a:gdLst>
                <a:gd name="T0" fmla="*/ 2 w 126"/>
                <a:gd name="T1" fmla="*/ 110 h 113"/>
                <a:gd name="T2" fmla="*/ 2 w 126"/>
                <a:gd name="T3" fmla="*/ 112 h 113"/>
                <a:gd name="T4" fmla="*/ 125 w 126"/>
                <a:gd name="T5" fmla="*/ 5 h 113"/>
                <a:gd name="T6" fmla="*/ 123 w 126"/>
                <a:gd name="T7" fmla="*/ 0 h 113"/>
                <a:gd name="T8" fmla="*/ 0 w 126"/>
                <a:gd name="T9" fmla="*/ 108 h 113"/>
                <a:gd name="T10" fmla="*/ 2 w 126"/>
                <a:gd name="T11" fmla="*/ 110 h 113"/>
                <a:gd name="T12" fmla="*/ 0 60000 65536"/>
                <a:gd name="T13" fmla="*/ 0 60000 65536"/>
                <a:gd name="T14" fmla="*/ 0 60000 65536"/>
                <a:gd name="T15" fmla="*/ 0 60000 65536"/>
                <a:gd name="T16" fmla="*/ 0 60000 65536"/>
                <a:gd name="T17" fmla="*/ 0 60000 65536"/>
                <a:gd name="T18" fmla="*/ 0 w 126"/>
                <a:gd name="T19" fmla="*/ 0 h 113"/>
                <a:gd name="T20" fmla="*/ 126 w 126"/>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26" h="113">
                  <a:moveTo>
                    <a:pt x="2" y="110"/>
                  </a:moveTo>
                  <a:lnTo>
                    <a:pt x="2" y="112"/>
                  </a:lnTo>
                  <a:lnTo>
                    <a:pt x="125" y="5"/>
                  </a:lnTo>
                  <a:lnTo>
                    <a:pt x="123" y="0"/>
                  </a:lnTo>
                  <a:lnTo>
                    <a:pt x="0" y="108"/>
                  </a:lnTo>
                  <a:lnTo>
                    <a:pt x="2" y="110"/>
                  </a:lnTo>
                </a:path>
              </a:pathLst>
            </a:custGeom>
            <a:solidFill>
              <a:srgbClr val="B79900"/>
            </a:solidFill>
            <a:ln w="9525" cap="rnd">
              <a:noFill/>
              <a:round/>
              <a:headEnd type="none" w="sm" len="sm"/>
              <a:tailEnd type="none" w="sm" len="sm"/>
            </a:ln>
          </p:spPr>
          <p:txBody>
            <a:bodyPr/>
            <a:lstStyle/>
            <a:p>
              <a:pPr algn="l"/>
              <a:endParaRPr lang="en-US" dirty="0"/>
            </a:p>
          </p:txBody>
        </p:sp>
        <p:sp>
          <p:nvSpPr>
            <p:cNvPr id="9255" name="Freeform 40"/>
            <p:cNvSpPr>
              <a:spLocks/>
            </p:cNvSpPr>
            <p:nvPr/>
          </p:nvSpPr>
          <p:spPr bwMode="auto">
            <a:xfrm>
              <a:off x="3033" y="1898"/>
              <a:ext cx="113" cy="144"/>
            </a:xfrm>
            <a:custGeom>
              <a:avLst/>
              <a:gdLst>
                <a:gd name="T0" fmla="*/ 2 w 113"/>
                <a:gd name="T1" fmla="*/ 143 h 144"/>
                <a:gd name="T2" fmla="*/ 5 w 113"/>
                <a:gd name="T3" fmla="*/ 143 h 144"/>
                <a:gd name="T4" fmla="*/ 112 w 113"/>
                <a:gd name="T5" fmla="*/ 3 h 144"/>
                <a:gd name="T6" fmla="*/ 108 w 113"/>
                <a:gd name="T7" fmla="*/ 0 h 144"/>
                <a:gd name="T8" fmla="*/ 0 w 113"/>
                <a:gd name="T9" fmla="*/ 141 h 144"/>
                <a:gd name="T10" fmla="*/ 2 w 113"/>
                <a:gd name="T11" fmla="*/ 143 h 144"/>
                <a:gd name="T12" fmla="*/ 0 60000 65536"/>
                <a:gd name="T13" fmla="*/ 0 60000 65536"/>
                <a:gd name="T14" fmla="*/ 0 60000 65536"/>
                <a:gd name="T15" fmla="*/ 0 60000 65536"/>
                <a:gd name="T16" fmla="*/ 0 60000 65536"/>
                <a:gd name="T17" fmla="*/ 0 60000 65536"/>
                <a:gd name="T18" fmla="*/ 0 w 113"/>
                <a:gd name="T19" fmla="*/ 0 h 144"/>
                <a:gd name="T20" fmla="*/ 113 w 113"/>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13" h="144">
                  <a:moveTo>
                    <a:pt x="2" y="143"/>
                  </a:moveTo>
                  <a:lnTo>
                    <a:pt x="5" y="143"/>
                  </a:lnTo>
                  <a:lnTo>
                    <a:pt x="112" y="3"/>
                  </a:lnTo>
                  <a:lnTo>
                    <a:pt x="108" y="0"/>
                  </a:lnTo>
                  <a:lnTo>
                    <a:pt x="0" y="141"/>
                  </a:lnTo>
                  <a:lnTo>
                    <a:pt x="2" y="143"/>
                  </a:lnTo>
                </a:path>
              </a:pathLst>
            </a:custGeom>
            <a:solidFill>
              <a:srgbClr val="B79900"/>
            </a:solidFill>
            <a:ln w="9525" cap="rnd">
              <a:noFill/>
              <a:round/>
              <a:headEnd type="none" w="sm" len="sm"/>
              <a:tailEnd type="none" w="sm" len="sm"/>
            </a:ln>
          </p:spPr>
          <p:txBody>
            <a:bodyPr/>
            <a:lstStyle/>
            <a:p>
              <a:pPr algn="l"/>
              <a:endParaRPr lang="en-US" dirty="0"/>
            </a:p>
          </p:txBody>
        </p:sp>
        <p:sp>
          <p:nvSpPr>
            <p:cNvPr id="9256" name="Freeform 41"/>
            <p:cNvSpPr>
              <a:spLocks/>
            </p:cNvSpPr>
            <p:nvPr/>
          </p:nvSpPr>
          <p:spPr bwMode="auto">
            <a:xfrm>
              <a:off x="2987" y="1859"/>
              <a:ext cx="91" cy="172"/>
            </a:xfrm>
            <a:custGeom>
              <a:avLst/>
              <a:gdLst>
                <a:gd name="T0" fmla="*/ 2 w 91"/>
                <a:gd name="T1" fmla="*/ 171 h 172"/>
                <a:gd name="T2" fmla="*/ 2 w 91"/>
                <a:gd name="T3" fmla="*/ 171 h 172"/>
                <a:gd name="T4" fmla="*/ 90 w 91"/>
                <a:gd name="T5" fmla="*/ 2 h 172"/>
                <a:gd name="T6" fmla="*/ 86 w 91"/>
                <a:gd name="T7" fmla="*/ 0 h 172"/>
                <a:gd name="T8" fmla="*/ 0 w 91"/>
                <a:gd name="T9" fmla="*/ 169 h 172"/>
                <a:gd name="T10" fmla="*/ 2 w 91"/>
                <a:gd name="T11" fmla="*/ 171 h 172"/>
                <a:gd name="T12" fmla="*/ 0 60000 65536"/>
                <a:gd name="T13" fmla="*/ 0 60000 65536"/>
                <a:gd name="T14" fmla="*/ 0 60000 65536"/>
                <a:gd name="T15" fmla="*/ 0 60000 65536"/>
                <a:gd name="T16" fmla="*/ 0 60000 65536"/>
                <a:gd name="T17" fmla="*/ 0 60000 65536"/>
                <a:gd name="T18" fmla="*/ 0 w 91"/>
                <a:gd name="T19" fmla="*/ 0 h 172"/>
                <a:gd name="T20" fmla="*/ 91 w 91"/>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91" h="172">
                  <a:moveTo>
                    <a:pt x="2" y="171"/>
                  </a:moveTo>
                  <a:lnTo>
                    <a:pt x="2" y="171"/>
                  </a:lnTo>
                  <a:lnTo>
                    <a:pt x="90" y="2"/>
                  </a:lnTo>
                  <a:lnTo>
                    <a:pt x="86" y="0"/>
                  </a:lnTo>
                  <a:lnTo>
                    <a:pt x="0" y="169"/>
                  </a:lnTo>
                  <a:lnTo>
                    <a:pt x="2" y="171"/>
                  </a:lnTo>
                </a:path>
              </a:pathLst>
            </a:custGeom>
            <a:solidFill>
              <a:srgbClr val="B79900"/>
            </a:solidFill>
            <a:ln w="9525" cap="rnd">
              <a:noFill/>
              <a:round/>
              <a:headEnd type="none" w="sm" len="sm"/>
              <a:tailEnd type="none" w="sm" len="sm"/>
            </a:ln>
          </p:spPr>
          <p:txBody>
            <a:bodyPr/>
            <a:lstStyle/>
            <a:p>
              <a:pPr algn="l"/>
              <a:endParaRPr lang="en-US" dirty="0"/>
            </a:p>
          </p:txBody>
        </p:sp>
        <p:sp>
          <p:nvSpPr>
            <p:cNvPr id="9257" name="Freeform 42"/>
            <p:cNvSpPr>
              <a:spLocks/>
            </p:cNvSpPr>
            <p:nvPr/>
          </p:nvSpPr>
          <p:spPr bwMode="auto">
            <a:xfrm>
              <a:off x="2941" y="1833"/>
              <a:ext cx="63" cy="194"/>
            </a:xfrm>
            <a:custGeom>
              <a:avLst/>
              <a:gdLst>
                <a:gd name="T0" fmla="*/ 2 w 63"/>
                <a:gd name="T1" fmla="*/ 193 h 194"/>
                <a:gd name="T2" fmla="*/ 5 w 63"/>
                <a:gd name="T3" fmla="*/ 193 h 194"/>
                <a:gd name="T4" fmla="*/ 62 w 63"/>
                <a:gd name="T5" fmla="*/ 0 h 194"/>
                <a:gd name="T6" fmla="*/ 57 w 63"/>
                <a:gd name="T7" fmla="*/ 0 h 194"/>
                <a:gd name="T8" fmla="*/ 0 w 63"/>
                <a:gd name="T9" fmla="*/ 193 h 194"/>
                <a:gd name="T10" fmla="*/ 2 w 63"/>
                <a:gd name="T11" fmla="*/ 193 h 194"/>
                <a:gd name="T12" fmla="*/ 0 60000 65536"/>
                <a:gd name="T13" fmla="*/ 0 60000 65536"/>
                <a:gd name="T14" fmla="*/ 0 60000 65536"/>
                <a:gd name="T15" fmla="*/ 0 60000 65536"/>
                <a:gd name="T16" fmla="*/ 0 60000 65536"/>
                <a:gd name="T17" fmla="*/ 0 60000 65536"/>
                <a:gd name="T18" fmla="*/ 0 w 63"/>
                <a:gd name="T19" fmla="*/ 0 h 194"/>
                <a:gd name="T20" fmla="*/ 63 w 63"/>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63" h="194">
                  <a:moveTo>
                    <a:pt x="2" y="193"/>
                  </a:moveTo>
                  <a:lnTo>
                    <a:pt x="5" y="193"/>
                  </a:lnTo>
                  <a:lnTo>
                    <a:pt x="62" y="0"/>
                  </a:lnTo>
                  <a:lnTo>
                    <a:pt x="57" y="0"/>
                  </a:lnTo>
                  <a:lnTo>
                    <a:pt x="0" y="193"/>
                  </a:lnTo>
                  <a:lnTo>
                    <a:pt x="2" y="193"/>
                  </a:lnTo>
                </a:path>
              </a:pathLst>
            </a:custGeom>
            <a:solidFill>
              <a:srgbClr val="B79900"/>
            </a:solidFill>
            <a:ln w="9525" cap="rnd">
              <a:noFill/>
              <a:round/>
              <a:headEnd type="none" w="sm" len="sm"/>
              <a:tailEnd type="none" w="sm" len="sm"/>
            </a:ln>
          </p:spPr>
          <p:txBody>
            <a:bodyPr/>
            <a:lstStyle/>
            <a:p>
              <a:pPr algn="l"/>
              <a:endParaRPr lang="en-US" dirty="0"/>
            </a:p>
          </p:txBody>
        </p:sp>
        <p:sp>
          <p:nvSpPr>
            <p:cNvPr id="9258" name="Freeform 43"/>
            <p:cNvSpPr>
              <a:spLocks/>
            </p:cNvSpPr>
            <p:nvPr/>
          </p:nvSpPr>
          <p:spPr bwMode="auto">
            <a:xfrm>
              <a:off x="2904" y="1819"/>
              <a:ext cx="25" cy="197"/>
            </a:xfrm>
            <a:custGeom>
              <a:avLst/>
              <a:gdLst>
                <a:gd name="T0" fmla="*/ 4 w 25"/>
                <a:gd name="T1" fmla="*/ 196 h 197"/>
                <a:gd name="T2" fmla="*/ 4 w 25"/>
                <a:gd name="T3" fmla="*/ 196 h 197"/>
                <a:gd name="T4" fmla="*/ 24 w 25"/>
                <a:gd name="T5" fmla="*/ 0 h 197"/>
                <a:gd name="T6" fmla="*/ 20 w 25"/>
                <a:gd name="T7" fmla="*/ 0 h 197"/>
                <a:gd name="T8" fmla="*/ 0 w 25"/>
                <a:gd name="T9" fmla="*/ 196 h 197"/>
                <a:gd name="T10" fmla="*/ 4 w 25"/>
                <a:gd name="T11" fmla="*/ 196 h 197"/>
                <a:gd name="T12" fmla="*/ 0 60000 65536"/>
                <a:gd name="T13" fmla="*/ 0 60000 65536"/>
                <a:gd name="T14" fmla="*/ 0 60000 65536"/>
                <a:gd name="T15" fmla="*/ 0 60000 65536"/>
                <a:gd name="T16" fmla="*/ 0 60000 65536"/>
                <a:gd name="T17" fmla="*/ 0 60000 65536"/>
                <a:gd name="T18" fmla="*/ 0 w 25"/>
                <a:gd name="T19" fmla="*/ 0 h 197"/>
                <a:gd name="T20" fmla="*/ 25 w 25"/>
                <a:gd name="T21" fmla="*/ 197 h 197"/>
              </a:gdLst>
              <a:ahLst/>
              <a:cxnLst>
                <a:cxn ang="T12">
                  <a:pos x="T0" y="T1"/>
                </a:cxn>
                <a:cxn ang="T13">
                  <a:pos x="T2" y="T3"/>
                </a:cxn>
                <a:cxn ang="T14">
                  <a:pos x="T4" y="T5"/>
                </a:cxn>
                <a:cxn ang="T15">
                  <a:pos x="T6" y="T7"/>
                </a:cxn>
                <a:cxn ang="T16">
                  <a:pos x="T8" y="T9"/>
                </a:cxn>
                <a:cxn ang="T17">
                  <a:pos x="T10" y="T11"/>
                </a:cxn>
              </a:cxnLst>
              <a:rect l="T18" t="T19" r="T20" b="T21"/>
              <a:pathLst>
                <a:path w="25" h="197">
                  <a:moveTo>
                    <a:pt x="4" y="196"/>
                  </a:moveTo>
                  <a:lnTo>
                    <a:pt x="4" y="196"/>
                  </a:lnTo>
                  <a:lnTo>
                    <a:pt x="24" y="0"/>
                  </a:lnTo>
                  <a:lnTo>
                    <a:pt x="20" y="0"/>
                  </a:lnTo>
                  <a:lnTo>
                    <a:pt x="0" y="196"/>
                  </a:lnTo>
                  <a:lnTo>
                    <a:pt x="4" y="196"/>
                  </a:lnTo>
                </a:path>
              </a:pathLst>
            </a:custGeom>
            <a:solidFill>
              <a:srgbClr val="B79900"/>
            </a:solidFill>
            <a:ln w="9525" cap="rnd">
              <a:noFill/>
              <a:round/>
              <a:headEnd type="none" w="sm" len="sm"/>
              <a:tailEnd type="none" w="sm" len="sm"/>
            </a:ln>
          </p:spPr>
          <p:txBody>
            <a:bodyPr/>
            <a:lstStyle/>
            <a:p>
              <a:pPr algn="l"/>
              <a:endParaRPr lang="en-US" dirty="0"/>
            </a:p>
          </p:txBody>
        </p:sp>
        <p:sp>
          <p:nvSpPr>
            <p:cNvPr id="9259" name="Freeform 44"/>
            <p:cNvSpPr>
              <a:spLocks/>
            </p:cNvSpPr>
            <p:nvPr/>
          </p:nvSpPr>
          <p:spPr bwMode="auto">
            <a:xfrm>
              <a:off x="3204" y="2026"/>
              <a:ext cx="67" cy="64"/>
            </a:xfrm>
            <a:custGeom>
              <a:avLst/>
              <a:gdLst>
                <a:gd name="T0" fmla="*/ 55 w 67"/>
                <a:gd name="T1" fmla="*/ 59 h 64"/>
                <a:gd name="T2" fmla="*/ 46 w 67"/>
                <a:gd name="T3" fmla="*/ 37 h 64"/>
                <a:gd name="T4" fmla="*/ 66 w 67"/>
                <a:gd name="T5" fmla="*/ 21 h 64"/>
                <a:gd name="T6" fmla="*/ 40 w 67"/>
                <a:gd name="T7" fmla="*/ 24 h 64"/>
                <a:gd name="T8" fmla="*/ 31 w 67"/>
                <a:gd name="T9" fmla="*/ 0 h 64"/>
                <a:gd name="T10" fmla="*/ 27 w 67"/>
                <a:gd name="T11" fmla="*/ 24 h 64"/>
                <a:gd name="T12" fmla="*/ 0 w 67"/>
                <a:gd name="T13" fmla="*/ 26 h 64"/>
                <a:gd name="T14" fmla="*/ 22 w 67"/>
                <a:gd name="T15" fmla="*/ 39 h 64"/>
                <a:gd name="T16" fmla="*/ 16 w 67"/>
                <a:gd name="T17" fmla="*/ 63 h 64"/>
                <a:gd name="T18" fmla="*/ 35 w 67"/>
                <a:gd name="T19" fmla="*/ 46 h 64"/>
                <a:gd name="T20" fmla="*/ 55 w 67"/>
                <a:gd name="T21" fmla="*/ 59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
                <a:gd name="T34" fmla="*/ 0 h 64"/>
                <a:gd name="T35" fmla="*/ 67 w 67"/>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 h="64">
                  <a:moveTo>
                    <a:pt x="55" y="59"/>
                  </a:moveTo>
                  <a:lnTo>
                    <a:pt x="46" y="37"/>
                  </a:lnTo>
                  <a:lnTo>
                    <a:pt x="66" y="21"/>
                  </a:lnTo>
                  <a:lnTo>
                    <a:pt x="40" y="24"/>
                  </a:lnTo>
                  <a:lnTo>
                    <a:pt x="31" y="0"/>
                  </a:lnTo>
                  <a:lnTo>
                    <a:pt x="27" y="24"/>
                  </a:lnTo>
                  <a:lnTo>
                    <a:pt x="0" y="26"/>
                  </a:lnTo>
                  <a:lnTo>
                    <a:pt x="22" y="39"/>
                  </a:lnTo>
                  <a:lnTo>
                    <a:pt x="16" y="63"/>
                  </a:lnTo>
                  <a:lnTo>
                    <a:pt x="35" y="46"/>
                  </a:lnTo>
                  <a:lnTo>
                    <a:pt x="55" y="59"/>
                  </a:lnTo>
                </a:path>
              </a:pathLst>
            </a:custGeom>
            <a:solidFill>
              <a:srgbClr val="B79900"/>
            </a:solidFill>
            <a:ln w="9525" cap="rnd">
              <a:noFill/>
              <a:round/>
              <a:headEnd type="none" w="sm" len="sm"/>
              <a:tailEnd type="none" w="sm" len="sm"/>
            </a:ln>
          </p:spPr>
          <p:txBody>
            <a:bodyPr/>
            <a:lstStyle/>
            <a:p>
              <a:pPr algn="l"/>
              <a:endParaRPr lang="en-US" dirty="0"/>
            </a:p>
          </p:txBody>
        </p:sp>
        <p:sp>
          <p:nvSpPr>
            <p:cNvPr id="9260" name="Freeform 45"/>
            <p:cNvSpPr>
              <a:spLocks/>
            </p:cNvSpPr>
            <p:nvPr/>
          </p:nvSpPr>
          <p:spPr bwMode="auto">
            <a:xfrm>
              <a:off x="3167" y="1964"/>
              <a:ext cx="62" cy="67"/>
            </a:xfrm>
            <a:custGeom>
              <a:avLst/>
              <a:gdLst>
                <a:gd name="T0" fmla="*/ 59 w 62"/>
                <a:gd name="T1" fmla="*/ 55 h 67"/>
                <a:gd name="T2" fmla="*/ 46 w 62"/>
                <a:gd name="T3" fmla="*/ 35 h 67"/>
                <a:gd name="T4" fmla="*/ 61 w 62"/>
                <a:gd name="T5" fmla="*/ 16 h 67"/>
                <a:gd name="T6" fmla="*/ 37 w 62"/>
                <a:gd name="T7" fmla="*/ 22 h 67"/>
                <a:gd name="T8" fmla="*/ 26 w 62"/>
                <a:gd name="T9" fmla="*/ 0 h 67"/>
                <a:gd name="T10" fmla="*/ 24 w 62"/>
                <a:gd name="T11" fmla="*/ 24 h 67"/>
                <a:gd name="T12" fmla="*/ 0 w 62"/>
                <a:gd name="T13" fmla="*/ 31 h 67"/>
                <a:gd name="T14" fmla="*/ 22 w 62"/>
                <a:gd name="T15" fmla="*/ 40 h 67"/>
                <a:gd name="T16" fmla="*/ 20 w 62"/>
                <a:gd name="T17" fmla="*/ 66 h 67"/>
                <a:gd name="T18" fmla="*/ 37 w 62"/>
                <a:gd name="T19" fmla="*/ 46 h 67"/>
                <a:gd name="T20" fmla="*/ 59 w 62"/>
                <a:gd name="T21" fmla="*/ 55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7"/>
                <a:gd name="T35" fmla="*/ 62 w 6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7">
                  <a:moveTo>
                    <a:pt x="59" y="55"/>
                  </a:moveTo>
                  <a:lnTo>
                    <a:pt x="46" y="35"/>
                  </a:lnTo>
                  <a:lnTo>
                    <a:pt x="61" y="16"/>
                  </a:lnTo>
                  <a:lnTo>
                    <a:pt x="37" y="22"/>
                  </a:lnTo>
                  <a:lnTo>
                    <a:pt x="26" y="0"/>
                  </a:lnTo>
                  <a:lnTo>
                    <a:pt x="24" y="24"/>
                  </a:lnTo>
                  <a:lnTo>
                    <a:pt x="0" y="31"/>
                  </a:lnTo>
                  <a:lnTo>
                    <a:pt x="22" y="40"/>
                  </a:lnTo>
                  <a:lnTo>
                    <a:pt x="20" y="66"/>
                  </a:lnTo>
                  <a:lnTo>
                    <a:pt x="37" y="46"/>
                  </a:lnTo>
                  <a:lnTo>
                    <a:pt x="59" y="55"/>
                  </a:lnTo>
                </a:path>
              </a:pathLst>
            </a:custGeom>
            <a:solidFill>
              <a:srgbClr val="B79900"/>
            </a:solidFill>
            <a:ln w="9525" cap="rnd">
              <a:noFill/>
              <a:round/>
              <a:headEnd type="none" w="sm" len="sm"/>
              <a:tailEnd type="none" w="sm" len="sm"/>
            </a:ln>
          </p:spPr>
          <p:txBody>
            <a:bodyPr/>
            <a:lstStyle/>
            <a:p>
              <a:pPr algn="l"/>
              <a:endParaRPr lang="en-US" dirty="0"/>
            </a:p>
          </p:txBody>
        </p:sp>
        <p:sp>
          <p:nvSpPr>
            <p:cNvPr id="9261" name="Freeform 46"/>
            <p:cNvSpPr>
              <a:spLocks/>
            </p:cNvSpPr>
            <p:nvPr/>
          </p:nvSpPr>
          <p:spPr bwMode="auto">
            <a:xfrm>
              <a:off x="3121" y="1916"/>
              <a:ext cx="65" cy="65"/>
            </a:xfrm>
            <a:custGeom>
              <a:avLst/>
              <a:gdLst>
                <a:gd name="T0" fmla="*/ 64 w 65"/>
                <a:gd name="T1" fmla="*/ 44 h 65"/>
                <a:gd name="T2" fmla="*/ 44 w 65"/>
                <a:gd name="T3" fmla="*/ 26 h 65"/>
                <a:gd name="T4" fmla="*/ 55 w 65"/>
                <a:gd name="T5" fmla="*/ 4 h 65"/>
                <a:gd name="T6" fmla="*/ 33 w 65"/>
                <a:gd name="T7" fmla="*/ 17 h 65"/>
                <a:gd name="T8" fmla="*/ 15 w 65"/>
                <a:gd name="T9" fmla="*/ 0 h 65"/>
                <a:gd name="T10" fmla="*/ 22 w 65"/>
                <a:gd name="T11" fmla="*/ 24 h 65"/>
                <a:gd name="T12" fmla="*/ 0 w 65"/>
                <a:gd name="T13" fmla="*/ 35 h 65"/>
                <a:gd name="T14" fmla="*/ 24 w 65"/>
                <a:gd name="T15" fmla="*/ 37 h 65"/>
                <a:gd name="T16" fmla="*/ 28 w 65"/>
                <a:gd name="T17" fmla="*/ 64 h 65"/>
                <a:gd name="T18" fmla="*/ 39 w 65"/>
                <a:gd name="T19" fmla="*/ 42 h 65"/>
                <a:gd name="T20" fmla="*/ 64 w 65"/>
                <a:gd name="T21" fmla="*/ 44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5"/>
                <a:gd name="T35" fmla="*/ 65 w 65"/>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5">
                  <a:moveTo>
                    <a:pt x="64" y="44"/>
                  </a:moveTo>
                  <a:lnTo>
                    <a:pt x="44" y="26"/>
                  </a:lnTo>
                  <a:lnTo>
                    <a:pt x="55" y="4"/>
                  </a:lnTo>
                  <a:lnTo>
                    <a:pt x="33" y="17"/>
                  </a:lnTo>
                  <a:lnTo>
                    <a:pt x="15" y="0"/>
                  </a:lnTo>
                  <a:lnTo>
                    <a:pt x="22" y="24"/>
                  </a:lnTo>
                  <a:lnTo>
                    <a:pt x="0" y="35"/>
                  </a:lnTo>
                  <a:lnTo>
                    <a:pt x="24" y="37"/>
                  </a:lnTo>
                  <a:lnTo>
                    <a:pt x="28" y="64"/>
                  </a:lnTo>
                  <a:lnTo>
                    <a:pt x="39" y="42"/>
                  </a:lnTo>
                  <a:lnTo>
                    <a:pt x="64" y="44"/>
                  </a:lnTo>
                </a:path>
              </a:pathLst>
            </a:custGeom>
            <a:solidFill>
              <a:srgbClr val="B79900"/>
            </a:solidFill>
            <a:ln w="9525" cap="rnd">
              <a:noFill/>
              <a:round/>
              <a:headEnd type="none" w="sm" len="sm"/>
              <a:tailEnd type="none" w="sm" len="sm"/>
            </a:ln>
          </p:spPr>
          <p:txBody>
            <a:bodyPr/>
            <a:lstStyle/>
            <a:p>
              <a:pPr algn="l"/>
              <a:endParaRPr lang="en-US" dirty="0"/>
            </a:p>
          </p:txBody>
        </p:sp>
        <p:sp>
          <p:nvSpPr>
            <p:cNvPr id="9262" name="Freeform 47"/>
            <p:cNvSpPr>
              <a:spLocks/>
            </p:cNvSpPr>
            <p:nvPr/>
          </p:nvSpPr>
          <p:spPr bwMode="auto">
            <a:xfrm>
              <a:off x="3066" y="1872"/>
              <a:ext cx="65" cy="62"/>
            </a:xfrm>
            <a:custGeom>
              <a:avLst/>
              <a:gdLst>
                <a:gd name="T0" fmla="*/ 64 w 65"/>
                <a:gd name="T1" fmla="*/ 37 h 62"/>
                <a:gd name="T2" fmla="*/ 42 w 65"/>
                <a:gd name="T3" fmla="*/ 24 h 62"/>
                <a:gd name="T4" fmla="*/ 48 w 65"/>
                <a:gd name="T5" fmla="*/ 0 h 62"/>
                <a:gd name="T6" fmla="*/ 29 w 65"/>
                <a:gd name="T7" fmla="*/ 15 h 62"/>
                <a:gd name="T8" fmla="*/ 9 w 65"/>
                <a:gd name="T9" fmla="*/ 2 h 62"/>
                <a:gd name="T10" fmla="*/ 18 w 65"/>
                <a:gd name="T11" fmla="*/ 24 h 62"/>
                <a:gd name="T12" fmla="*/ 0 w 65"/>
                <a:gd name="T13" fmla="*/ 40 h 62"/>
                <a:gd name="T14" fmla="*/ 24 w 65"/>
                <a:gd name="T15" fmla="*/ 40 h 62"/>
                <a:gd name="T16" fmla="*/ 33 w 65"/>
                <a:gd name="T17" fmla="*/ 61 h 62"/>
                <a:gd name="T18" fmla="*/ 40 w 65"/>
                <a:gd name="T19" fmla="*/ 37 h 62"/>
                <a:gd name="T20" fmla="*/ 64 w 65"/>
                <a:gd name="T21" fmla="*/ 3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62"/>
                <a:gd name="T35" fmla="*/ 65 w 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62">
                  <a:moveTo>
                    <a:pt x="64" y="37"/>
                  </a:moveTo>
                  <a:lnTo>
                    <a:pt x="42" y="24"/>
                  </a:lnTo>
                  <a:lnTo>
                    <a:pt x="48" y="0"/>
                  </a:lnTo>
                  <a:lnTo>
                    <a:pt x="29" y="15"/>
                  </a:lnTo>
                  <a:lnTo>
                    <a:pt x="9" y="2"/>
                  </a:lnTo>
                  <a:lnTo>
                    <a:pt x="18" y="24"/>
                  </a:lnTo>
                  <a:lnTo>
                    <a:pt x="0" y="40"/>
                  </a:lnTo>
                  <a:lnTo>
                    <a:pt x="24" y="40"/>
                  </a:lnTo>
                  <a:lnTo>
                    <a:pt x="33" y="61"/>
                  </a:lnTo>
                  <a:lnTo>
                    <a:pt x="40" y="37"/>
                  </a:lnTo>
                  <a:lnTo>
                    <a:pt x="64" y="37"/>
                  </a:lnTo>
                </a:path>
              </a:pathLst>
            </a:custGeom>
            <a:solidFill>
              <a:srgbClr val="B79900"/>
            </a:solidFill>
            <a:ln w="9525" cap="rnd">
              <a:noFill/>
              <a:round/>
              <a:headEnd type="none" w="sm" len="sm"/>
              <a:tailEnd type="none" w="sm" len="sm"/>
            </a:ln>
          </p:spPr>
          <p:txBody>
            <a:bodyPr/>
            <a:lstStyle/>
            <a:p>
              <a:pPr algn="l"/>
              <a:endParaRPr lang="en-US" dirty="0"/>
            </a:p>
          </p:txBody>
        </p:sp>
        <p:sp>
          <p:nvSpPr>
            <p:cNvPr id="9263" name="Freeform 48"/>
            <p:cNvSpPr>
              <a:spLocks/>
            </p:cNvSpPr>
            <p:nvPr/>
          </p:nvSpPr>
          <p:spPr bwMode="auto">
            <a:xfrm>
              <a:off x="3003" y="1835"/>
              <a:ext cx="62" cy="62"/>
            </a:xfrm>
            <a:custGeom>
              <a:avLst/>
              <a:gdLst>
                <a:gd name="T0" fmla="*/ 61 w 62"/>
                <a:gd name="T1" fmla="*/ 33 h 62"/>
                <a:gd name="T2" fmla="*/ 39 w 62"/>
                <a:gd name="T3" fmla="*/ 24 h 62"/>
                <a:gd name="T4" fmla="*/ 41 w 62"/>
                <a:gd name="T5" fmla="*/ 0 h 62"/>
                <a:gd name="T6" fmla="*/ 26 w 62"/>
                <a:gd name="T7" fmla="*/ 17 h 62"/>
                <a:gd name="T8" fmla="*/ 4 w 62"/>
                <a:gd name="T9" fmla="*/ 6 h 62"/>
                <a:gd name="T10" fmla="*/ 15 w 62"/>
                <a:gd name="T11" fmla="*/ 28 h 62"/>
                <a:gd name="T12" fmla="*/ 0 w 62"/>
                <a:gd name="T13" fmla="*/ 46 h 62"/>
                <a:gd name="T14" fmla="*/ 22 w 62"/>
                <a:gd name="T15" fmla="*/ 41 h 62"/>
                <a:gd name="T16" fmla="*/ 35 w 62"/>
                <a:gd name="T17" fmla="*/ 61 h 62"/>
                <a:gd name="T18" fmla="*/ 37 w 62"/>
                <a:gd name="T19" fmla="*/ 39 h 62"/>
                <a:gd name="T20" fmla="*/ 61 w 62"/>
                <a:gd name="T21" fmla="*/ 3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62"/>
                <a:gd name="T35" fmla="*/ 62 w 6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62">
                  <a:moveTo>
                    <a:pt x="61" y="33"/>
                  </a:moveTo>
                  <a:lnTo>
                    <a:pt x="39" y="24"/>
                  </a:lnTo>
                  <a:lnTo>
                    <a:pt x="41" y="0"/>
                  </a:lnTo>
                  <a:lnTo>
                    <a:pt x="26" y="17"/>
                  </a:lnTo>
                  <a:lnTo>
                    <a:pt x="4" y="6"/>
                  </a:lnTo>
                  <a:lnTo>
                    <a:pt x="15" y="28"/>
                  </a:lnTo>
                  <a:lnTo>
                    <a:pt x="0" y="46"/>
                  </a:lnTo>
                  <a:lnTo>
                    <a:pt x="22" y="41"/>
                  </a:lnTo>
                  <a:lnTo>
                    <a:pt x="35" y="61"/>
                  </a:lnTo>
                  <a:lnTo>
                    <a:pt x="37" y="39"/>
                  </a:lnTo>
                  <a:lnTo>
                    <a:pt x="61" y="33"/>
                  </a:lnTo>
                </a:path>
              </a:pathLst>
            </a:custGeom>
            <a:solidFill>
              <a:srgbClr val="B79900"/>
            </a:solidFill>
            <a:ln w="9525" cap="rnd">
              <a:noFill/>
              <a:round/>
              <a:headEnd type="none" w="sm" len="sm"/>
              <a:tailEnd type="none" w="sm" len="sm"/>
            </a:ln>
          </p:spPr>
          <p:txBody>
            <a:bodyPr/>
            <a:lstStyle/>
            <a:p>
              <a:pPr algn="l"/>
              <a:endParaRPr lang="en-US" dirty="0"/>
            </a:p>
          </p:txBody>
        </p:sp>
        <p:sp>
          <p:nvSpPr>
            <p:cNvPr id="9264" name="Freeform 49"/>
            <p:cNvSpPr>
              <a:spLocks/>
            </p:cNvSpPr>
            <p:nvPr/>
          </p:nvSpPr>
          <p:spPr bwMode="auto">
            <a:xfrm>
              <a:off x="2930" y="1809"/>
              <a:ext cx="63" cy="66"/>
            </a:xfrm>
            <a:custGeom>
              <a:avLst/>
              <a:gdLst>
                <a:gd name="T0" fmla="*/ 62 w 63"/>
                <a:gd name="T1" fmla="*/ 30 h 66"/>
                <a:gd name="T2" fmla="*/ 40 w 63"/>
                <a:gd name="T3" fmla="*/ 26 h 66"/>
                <a:gd name="T4" fmla="*/ 38 w 63"/>
                <a:gd name="T5" fmla="*/ 0 h 66"/>
                <a:gd name="T6" fmla="*/ 24 w 63"/>
                <a:gd name="T7" fmla="*/ 21 h 66"/>
                <a:gd name="T8" fmla="*/ 0 w 63"/>
                <a:gd name="T9" fmla="*/ 15 h 66"/>
                <a:gd name="T10" fmla="*/ 18 w 63"/>
                <a:gd name="T11" fmla="*/ 35 h 66"/>
                <a:gd name="T12" fmla="*/ 5 w 63"/>
                <a:gd name="T13" fmla="*/ 54 h 66"/>
                <a:gd name="T14" fmla="*/ 27 w 63"/>
                <a:gd name="T15" fmla="*/ 46 h 66"/>
                <a:gd name="T16" fmla="*/ 42 w 63"/>
                <a:gd name="T17" fmla="*/ 65 h 66"/>
                <a:gd name="T18" fmla="*/ 40 w 63"/>
                <a:gd name="T19" fmla="*/ 41 h 66"/>
                <a:gd name="T20" fmla="*/ 62 w 63"/>
                <a:gd name="T21" fmla="*/ 30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66"/>
                <a:gd name="T35" fmla="*/ 63 w 6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66">
                  <a:moveTo>
                    <a:pt x="62" y="30"/>
                  </a:moveTo>
                  <a:lnTo>
                    <a:pt x="40" y="26"/>
                  </a:lnTo>
                  <a:lnTo>
                    <a:pt x="38" y="0"/>
                  </a:lnTo>
                  <a:lnTo>
                    <a:pt x="24" y="21"/>
                  </a:lnTo>
                  <a:lnTo>
                    <a:pt x="0" y="15"/>
                  </a:lnTo>
                  <a:lnTo>
                    <a:pt x="18" y="35"/>
                  </a:lnTo>
                  <a:lnTo>
                    <a:pt x="5" y="54"/>
                  </a:lnTo>
                  <a:lnTo>
                    <a:pt x="27" y="46"/>
                  </a:lnTo>
                  <a:lnTo>
                    <a:pt x="42" y="65"/>
                  </a:lnTo>
                  <a:lnTo>
                    <a:pt x="40" y="41"/>
                  </a:lnTo>
                  <a:lnTo>
                    <a:pt x="62" y="30"/>
                  </a:lnTo>
                </a:path>
              </a:pathLst>
            </a:custGeom>
            <a:solidFill>
              <a:srgbClr val="B79900"/>
            </a:solidFill>
            <a:ln w="9525" cap="rnd">
              <a:noFill/>
              <a:round/>
              <a:headEnd type="none" w="sm" len="sm"/>
              <a:tailEnd type="none" w="sm" len="sm"/>
            </a:ln>
          </p:spPr>
          <p:txBody>
            <a:bodyPr/>
            <a:lstStyle/>
            <a:p>
              <a:pPr algn="l"/>
              <a:endParaRPr lang="en-US" dirty="0"/>
            </a:p>
          </p:txBody>
        </p:sp>
        <p:sp>
          <p:nvSpPr>
            <p:cNvPr id="9265" name="Freeform 50"/>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9266" name="Freeform 51"/>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267" name="Freeform 52"/>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268" name="Freeform 53"/>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269" name="Freeform 54"/>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9270" name="Freeform 55"/>
            <p:cNvSpPr>
              <a:spLocks/>
            </p:cNvSpPr>
            <p:nvPr/>
          </p:nvSpPr>
          <p:spPr bwMode="auto">
            <a:xfrm>
              <a:off x="2689" y="2365"/>
              <a:ext cx="418" cy="148"/>
            </a:xfrm>
            <a:custGeom>
              <a:avLst/>
              <a:gdLst>
                <a:gd name="T0" fmla="*/ 61 w 418"/>
                <a:gd name="T1" fmla="*/ 132 h 148"/>
                <a:gd name="T2" fmla="*/ 70 w 418"/>
                <a:gd name="T3" fmla="*/ 147 h 148"/>
                <a:gd name="T4" fmla="*/ 0 w 418"/>
                <a:gd name="T5" fmla="*/ 143 h 148"/>
                <a:gd name="T6" fmla="*/ 57 w 418"/>
                <a:gd name="T7" fmla="*/ 101 h 148"/>
                <a:gd name="T8" fmla="*/ 57 w 418"/>
                <a:gd name="T9" fmla="*/ 121 h 148"/>
                <a:gd name="T10" fmla="*/ 59 w 418"/>
                <a:gd name="T11" fmla="*/ 121 h 148"/>
                <a:gd name="T12" fmla="*/ 325 w 418"/>
                <a:gd name="T13" fmla="*/ 42 h 148"/>
                <a:gd name="T14" fmla="*/ 342 w 418"/>
                <a:gd name="T15" fmla="*/ 20 h 148"/>
                <a:gd name="T16" fmla="*/ 406 w 418"/>
                <a:gd name="T17" fmla="*/ 0 h 148"/>
                <a:gd name="T18" fmla="*/ 395 w 418"/>
                <a:gd name="T19" fmla="*/ 29 h 148"/>
                <a:gd name="T20" fmla="*/ 417 w 418"/>
                <a:gd name="T21" fmla="*/ 42 h 148"/>
                <a:gd name="T22" fmla="*/ 353 w 418"/>
                <a:gd name="T23" fmla="*/ 62 h 148"/>
                <a:gd name="T24" fmla="*/ 327 w 418"/>
                <a:gd name="T25" fmla="*/ 53 h 148"/>
                <a:gd name="T26" fmla="*/ 61 w 418"/>
                <a:gd name="T27" fmla="*/ 132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148"/>
                <a:gd name="T44" fmla="*/ 418 w 418"/>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148">
                  <a:moveTo>
                    <a:pt x="61" y="132"/>
                  </a:moveTo>
                  <a:lnTo>
                    <a:pt x="70" y="147"/>
                  </a:lnTo>
                  <a:lnTo>
                    <a:pt x="0" y="143"/>
                  </a:lnTo>
                  <a:lnTo>
                    <a:pt x="57" y="101"/>
                  </a:lnTo>
                  <a:lnTo>
                    <a:pt x="57" y="121"/>
                  </a:lnTo>
                  <a:lnTo>
                    <a:pt x="59" y="121"/>
                  </a:lnTo>
                  <a:lnTo>
                    <a:pt x="325" y="42"/>
                  </a:lnTo>
                  <a:lnTo>
                    <a:pt x="342" y="20"/>
                  </a:lnTo>
                  <a:lnTo>
                    <a:pt x="406" y="0"/>
                  </a:lnTo>
                  <a:lnTo>
                    <a:pt x="395" y="29"/>
                  </a:lnTo>
                  <a:lnTo>
                    <a:pt x="417" y="42"/>
                  </a:lnTo>
                  <a:lnTo>
                    <a:pt x="353" y="62"/>
                  </a:lnTo>
                  <a:lnTo>
                    <a:pt x="327" y="53"/>
                  </a:lnTo>
                  <a:lnTo>
                    <a:pt x="61" y="132"/>
                  </a:lnTo>
                </a:path>
              </a:pathLst>
            </a:custGeom>
            <a:solidFill>
              <a:srgbClr val="B79900"/>
            </a:solidFill>
            <a:ln w="9525" cap="rnd">
              <a:noFill/>
              <a:round/>
              <a:headEnd type="none" w="sm" len="sm"/>
              <a:tailEnd type="none" w="sm" len="sm"/>
            </a:ln>
          </p:spPr>
          <p:txBody>
            <a:bodyPr/>
            <a:lstStyle/>
            <a:p>
              <a:pPr algn="l"/>
              <a:endParaRPr lang="en-US" dirty="0"/>
            </a:p>
          </p:txBody>
        </p:sp>
        <p:sp>
          <p:nvSpPr>
            <p:cNvPr id="9271" name="Freeform 56"/>
            <p:cNvSpPr>
              <a:spLocks/>
            </p:cNvSpPr>
            <p:nvPr/>
          </p:nvSpPr>
          <p:spPr bwMode="auto">
            <a:xfrm>
              <a:off x="3014" y="2370"/>
              <a:ext cx="75" cy="42"/>
            </a:xfrm>
            <a:custGeom>
              <a:avLst/>
              <a:gdLst>
                <a:gd name="T0" fmla="*/ 65 w 75"/>
                <a:gd name="T1" fmla="*/ 22 h 42"/>
                <a:gd name="T2" fmla="*/ 74 w 75"/>
                <a:gd name="T3" fmla="*/ 0 h 42"/>
                <a:gd name="T4" fmla="*/ 19 w 75"/>
                <a:gd name="T5" fmla="*/ 17 h 42"/>
                <a:gd name="T6" fmla="*/ 0 w 75"/>
                <a:gd name="T7" fmla="*/ 41 h 42"/>
                <a:gd name="T8" fmla="*/ 65 w 75"/>
                <a:gd name="T9" fmla="*/ 22 h 42"/>
                <a:gd name="T10" fmla="*/ 0 60000 65536"/>
                <a:gd name="T11" fmla="*/ 0 60000 65536"/>
                <a:gd name="T12" fmla="*/ 0 60000 65536"/>
                <a:gd name="T13" fmla="*/ 0 60000 65536"/>
                <a:gd name="T14" fmla="*/ 0 60000 65536"/>
                <a:gd name="T15" fmla="*/ 0 w 75"/>
                <a:gd name="T16" fmla="*/ 0 h 42"/>
                <a:gd name="T17" fmla="*/ 75 w 75"/>
                <a:gd name="T18" fmla="*/ 42 h 42"/>
              </a:gdLst>
              <a:ahLst/>
              <a:cxnLst>
                <a:cxn ang="T10">
                  <a:pos x="T0" y="T1"/>
                </a:cxn>
                <a:cxn ang="T11">
                  <a:pos x="T2" y="T3"/>
                </a:cxn>
                <a:cxn ang="T12">
                  <a:pos x="T4" y="T5"/>
                </a:cxn>
                <a:cxn ang="T13">
                  <a:pos x="T6" y="T7"/>
                </a:cxn>
                <a:cxn ang="T14">
                  <a:pos x="T8" y="T9"/>
                </a:cxn>
              </a:cxnLst>
              <a:rect l="T15" t="T16" r="T17" b="T18"/>
              <a:pathLst>
                <a:path w="75" h="42">
                  <a:moveTo>
                    <a:pt x="65" y="22"/>
                  </a:moveTo>
                  <a:lnTo>
                    <a:pt x="74" y="0"/>
                  </a:lnTo>
                  <a:lnTo>
                    <a:pt x="19" y="17"/>
                  </a:lnTo>
                  <a:lnTo>
                    <a:pt x="0" y="41"/>
                  </a:lnTo>
                  <a:lnTo>
                    <a:pt x="65" y="22"/>
                  </a:lnTo>
                </a:path>
              </a:pathLst>
            </a:custGeom>
            <a:solidFill>
              <a:srgbClr val="000000"/>
            </a:solidFill>
            <a:ln w="9525" cap="rnd">
              <a:noFill/>
              <a:round/>
              <a:headEnd type="none" w="sm" len="sm"/>
              <a:tailEnd type="none" w="sm" len="sm"/>
            </a:ln>
          </p:spPr>
          <p:txBody>
            <a:bodyPr/>
            <a:lstStyle/>
            <a:p>
              <a:pPr algn="l"/>
              <a:endParaRPr lang="en-US" dirty="0"/>
            </a:p>
          </p:txBody>
        </p:sp>
        <p:sp>
          <p:nvSpPr>
            <p:cNvPr id="9272" name="Freeform 57"/>
            <p:cNvSpPr>
              <a:spLocks/>
            </p:cNvSpPr>
            <p:nvPr/>
          </p:nvSpPr>
          <p:spPr bwMode="auto">
            <a:xfrm>
              <a:off x="2696" y="2495"/>
              <a:ext cx="58" cy="14"/>
            </a:xfrm>
            <a:custGeom>
              <a:avLst/>
              <a:gdLst>
                <a:gd name="T0" fmla="*/ 57 w 58"/>
                <a:gd name="T1" fmla="*/ 13 h 14"/>
                <a:gd name="T2" fmla="*/ 48 w 58"/>
                <a:gd name="T3" fmla="*/ 0 h 14"/>
                <a:gd name="T4" fmla="*/ 0 w 58"/>
                <a:gd name="T5" fmla="*/ 11 h 14"/>
                <a:gd name="T6" fmla="*/ 57 w 58"/>
                <a:gd name="T7" fmla="*/ 13 h 14"/>
                <a:gd name="T8" fmla="*/ 0 60000 65536"/>
                <a:gd name="T9" fmla="*/ 0 60000 65536"/>
                <a:gd name="T10" fmla="*/ 0 60000 65536"/>
                <a:gd name="T11" fmla="*/ 0 60000 65536"/>
                <a:gd name="T12" fmla="*/ 0 w 58"/>
                <a:gd name="T13" fmla="*/ 0 h 14"/>
                <a:gd name="T14" fmla="*/ 58 w 58"/>
                <a:gd name="T15" fmla="*/ 14 h 14"/>
              </a:gdLst>
              <a:ahLst/>
              <a:cxnLst>
                <a:cxn ang="T8">
                  <a:pos x="T0" y="T1"/>
                </a:cxn>
                <a:cxn ang="T9">
                  <a:pos x="T2" y="T3"/>
                </a:cxn>
                <a:cxn ang="T10">
                  <a:pos x="T4" y="T5"/>
                </a:cxn>
                <a:cxn ang="T11">
                  <a:pos x="T6" y="T7"/>
                </a:cxn>
              </a:cxnLst>
              <a:rect l="T12" t="T13" r="T14" b="T15"/>
              <a:pathLst>
                <a:path w="58" h="14">
                  <a:moveTo>
                    <a:pt x="57" y="13"/>
                  </a:moveTo>
                  <a:lnTo>
                    <a:pt x="48" y="0"/>
                  </a:lnTo>
                  <a:lnTo>
                    <a:pt x="0" y="11"/>
                  </a:lnTo>
                  <a:lnTo>
                    <a:pt x="57" y="13"/>
                  </a:lnTo>
                </a:path>
              </a:pathLst>
            </a:custGeom>
            <a:solidFill>
              <a:srgbClr val="000000"/>
            </a:solidFill>
            <a:ln w="9525" cap="rnd">
              <a:noFill/>
              <a:round/>
              <a:headEnd type="none" w="sm" len="sm"/>
              <a:tailEnd type="none" w="sm" len="sm"/>
            </a:ln>
          </p:spPr>
          <p:txBody>
            <a:bodyPr/>
            <a:lstStyle/>
            <a:p>
              <a:pPr algn="l"/>
              <a:endParaRPr lang="en-US" dirty="0"/>
            </a:p>
          </p:txBody>
        </p:sp>
        <p:sp>
          <p:nvSpPr>
            <p:cNvPr id="9273" name="Freeform 58"/>
            <p:cNvSpPr>
              <a:spLocks/>
            </p:cNvSpPr>
            <p:nvPr/>
          </p:nvSpPr>
          <p:spPr bwMode="auto">
            <a:xfrm>
              <a:off x="2748" y="2409"/>
              <a:ext cx="264" cy="87"/>
            </a:xfrm>
            <a:custGeom>
              <a:avLst/>
              <a:gdLst>
                <a:gd name="T0" fmla="*/ 0 w 264"/>
                <a:gd name="T1" fmla="*/ 79 h 87"/>
                <a:gd name="T2" fmla="*/ 2 w 264"/>
                <a:gd name="T3" fmla="*/ 86 h 87"/>
                <a:gd name="T4" fmla="*/ 263 w 264"/>
                <a:gd name="T5" fmla="*/ 7 h 87"/>
                <a:gd name="T6" fmla="*/ 261 w 264"/>
                <a:gd name="T7" fmla="*/ 0 h 87"/>
                <a:gd name="T8" fmla="*/ 0 w 264"/>
                <a:gd name="T9" fmla="*/ 79 h 87"/>
                <a:gd name="T10" fmla="*/ 0 60000 65536"/>
                <a:gd name="T11" fmla="*/ 0 60000 65536"/>
                <a:gd name="T12" fmla="*/ 0 60000 65536"/>
                <a:gd name="T13" fmla="*/ 0 60000 65536"/>
                <a:gd name="T14" fmla="*/ 0 60000 65536"/>
                <a:gd name="T15" fmla="*/ 0 w 264"/>
                <a:gd name="T16" fmla="*/ 0 h 87"/>
                <a:gd name="T17" fmla="*/ 264 w 264"/>
                <a:gd name="T18" fmla="*/ 87 h 87"/>
              </a:gdLst>
              <a:ahLst/>
              <a:cxnLst>
                <a:cxn ang="T10">
                  <a:pos x="T0" y="T1"/>
                </a:cxn>
                <a:cxn ang="T11">
                  <a:pos x="T2" y="T3"/>
                </a:cxn>
                <a:cxn ang="T12">
                  <a:pos x="T4" y="T5"/>
                </a:cxn>
                <a:cxn ang="T13">
                  <a:pos x="T6" y="T7"/>
                </a:cxn>
                <a:cxn ang="T14">
                  <a:pos x="T8" y="T9"/>
                </a:cxn>
              </a:cxnLst>
              <a:rect l="T15" t="T16" r="T17" b="T18"/>
              <a:pathLst>
                <a:path w="264" h="87">
                  <a:moveTo>
                    <a:pt x="0" y="79"/>
                  </a:moveTo>
                  <a:lnTo>
                    <a:pt x="2" y="86"/>
                  </a:lnTo>
                  <a:lnTo>
                    <a:pt x="263" y="7"/>
                  </a:lnTo>
                  <a:lnTo>
                    <a:pt x="261" y="0"/>
                  </a:lnTo>
                  <a:lnTo>
                    <a:pt x="0" y="79"/>
                  </a:lnTo>
                </a:path>
              </a:pathLst>
            </a:custGeom>
            <a:solidFill>
              <a:srgbClr val="B79900"/>
            </a:solidFill>
            <a:ln w="9525" cap="rnd">
              <a:noFill/>
              <a:round/>
              <a:headEnd type="none" w="sm" len="sm"/>
              <a:tailEnd type="none" w="sm" len="sm"/>
            </a:ln>
          </p:spPr>
          <p:txBody>
            <a:bodyPr/>
            <a:lstStyle/>
            <a:p>
              <a:pPr algn="l"/>
              <a:endParaRPr lang="en-US" dirty="0"/>
            </a:p>
          </p:txBody>
        </p:sp>
        <p:sp>
          <p:nvSpPr>
            <p:cNvPr id="9274" name="Freeform 59"/>
            <p:cNvSpPr>
              <a:spLocks/>
            </p:cNvSpPr>
            <p:nvPr/>
          </p:nvSpPr>
          <p:spPr bwMode="auto">
            <a:xfrm>
              <a:off x="2680" y="2376"/>
              <a:ext cx="409" cy="170"/>
            </a:xfrm>
            <a:custGeom>
              <a:avLst/>
              <a:gdLst>
                <a:gd name="T0" fmla="*/ 55 w 409"/>
                <a:gd name="T1" fmla="*/ 27 h 170"/>
                <a:gd name="T2" fmla="*/ 53 w 409"/>
                <a:gd name="T3" fmla="*/ 44 h 170"/>
                <a:gd name="T4" fmla="*/ 0 w 409"/>
                <a:gd name="T5" fmla="*/ 0 h 170"/>
                <a:gd name="T6" fmla="*/ 70 w 409"/>
                <a:gd name="T7" fmla="*/ 0 h 170"/>
                <a:gd name="T8" fmla="*/ 57 w 409"/>
                <a:gd name="T9" fmla="*/ 16 h 170"/>
                <a:gd name="T10" fmla="*/ 60 w 409"/>
                <a:gd name="T11" fmla="*/ 16 h 170"/>
                <a:gd name="T12" fmla="*/ 318 w 409"/>
                <a:gd name="T13" fmla="*/ 112 h 170"/>
                <a:gd name="T14" fmla="*/ 347 w 409"/>
                <a:gd name="T15" fmla="*/ 106 h 170"/>
                <a:gd name="T16" fmla="*/ 408 w 409"/>
                <a:gd name="T17" fmla="*/ 130 h 170"/>
                <a:gd name="T18" fmla="*/ 384 w 409"/>
                <a:gd name="T19" fmla="*/ 145 h 170"/>
                <a:gd name="T20" fmla="*/ 393 w 409"/>
                <a:gd name="T21" fmla="*/ 169 h 170"/>
                <a:gd name="T22" fmla="*/ 331 w 409"/>
                <a:gd name="T23" fmla="*/ 147 h 170"/>
                <a:gd name="T24" fmla="*/ 314 w 409"/>
                <a:gd name="T25" fmla="*/ 123 h 170"/>
                <a:gd name="T26" fmla="*/ 55 w 409"/>
                <a:gd name="T27" fmla="*/ 27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9"/>
                <a:gd name="T43" fmla="*/ 0 h 170"/>
                <a:gd name="T44" fmla="*/ 409 w 40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9" h="170">
                  <a:moveTo>
                    <a:pt x="55" y="27"/>
                  </a:moveTo>
                  <a:lnTo>
                    <a:pt x="53" y="44"/>
                  </a:lnTo>
                  <a:lnTo>
                    <a:pt x="0" y="0"/>
                  </a:lnTo>
                  <a:lnTo>
                    <a:pt x="70" y="0"/>
                  </a:lnTo>
                  <a:lnTo>
                    <a:pt x="57" y="16"/>
                  </a:lnTo>
                  <a:lnTo>
                    <a:pt x="60" y="16"/>
                  </a:lnTo>
                  <a:lnTo>
                    <a:pt x="318" y="112"/>
                  </a:lnTo>
                  <a:lnTo>
                    <a:pt x="347" y="106"/>
                  </a:lnTo>
                  <a:lnTo>
                    <a:pt x="408" y="130"/>
                  </a:lnTo>
                  <a:lnTo>
                    <a:pt x="384" y="145"/>
                  </a:lnTo>
                  <a:lnTo>
                    <a:pt x="393" y="169"/>
                  </a:lnTo>
                  <a:lnTo>
                    <a:pt x="331" y="147"/>
                  </a:lnTo>
                  <a:lnTo>
                    <a:pt x="314" y="123"/>
                  </a:lnTo>
                  <a:lnTo>
                    <a:pt x="55" y="27"/>
                  </a:lnTo>
                </a:path>
              </a:pathLst>
            </a:custGeom>
            <a:solidFill>
              <a:srgbClr val="B79900"/>
            </a:solidFill>
            <a:ln w="9525" cap="rnd">
              <a:noFill/>
              <a:round/>
              <a:headEnd type="none" w="sm" len="sm"/>
              <a:tailEnd type="none" w="sm" len="sm"/>
            </a:ln>
          </p:spPr>
          <p:txBody>
            <a:bodyPr/>
            <a:lstStyle/>
            <a:p>
              <a:pPr algn="l"/>
              <a:endParaRPr lang="en-US" dirty="0"/>
            </a:p>
          </p:txBody>
        </p:sp>
        <p:sp>
          <p:nvSpPr>
            <p:cNvPr id="9275" name="Freeform 60"/>
            <p:cNvSpPr>
              <a:spLocks/>
            </p:cNvSpPr>
            <p:nvPr/>
          </p:nvSpPr>
          <p:spPr bwMode="auto">
            <a:xfrm>
              <a:off x="2996" y="2486"/>
              <a:ext cx="87" cy="32"/>
            </a:xfrm>
            <a:custGeom>
              <a:avLst/>
              <a:gdLst>
                <a:gd name="T0" fmla="*/ 66 w 87"/>
                <a:gd name="T1" fmla="*/ 31 h 32"/>
                <a:gd name="T2" fmla="*/ 86 w 87"/>
                <a:gd name="T3" fmla="*/ 20 h 32"/>
                <a:gd name="T4" fmla="*/ 31 w 87"/>
                <a:gd name="T5" fmla="*/ 0 h 32"/>
                <a:gd name="T6" fmla="*/ 0 w 87"/>
                <a:gd name="T7" fmla="*/ 9 h 32"/>
                <a:gd name="T8" fmla="*/ 66 w 87"/>
                <a:gd name="T9" fmla="*/ 31 h 32"/>
                <a:gd name="T10" fmla="*/ 0 60000 65536"/>
                <a:gd name="T11" fmla="*/ 0 60000 65536"/>
                <a:gd name="T12" fmla="*/ 0 60000 65536"/>
                <a:gd name="T13" fmla="*/ 0 60000 65536"/>
                <a:gd name="T14" fmla="*/ 0 60000 65536"/>
                <a:gd name="T15" fmla="*/ 0 w 87"/>
                <a:gd name="T16" fmla="*/ 0 h 32"/>
                <a:gd name="T17" fmla="*/ 87 w 87"/>
                <a:gd name="T18" fmla="*/ 32 h 32"/>
              </a:gdLst>
              <a:ahLst/>
              <a:cxnLst>
                <a:cxn ang="T10">
                  <a:pos x="T0" y="T1"/>
                </a:cxn>
                <a:cxn ang="T11">
                  <a:pos x="T2" y="T3"/>
                </a:cxn>
                <a:cxn ang="T12">
                  <a:pos x="T4" y="T5"/>
                </a:cxn>
                <a:cxn ang="T13">
                  <a:pos x="T6" y="T7"/>
                </a:cxn>
                <a:cxn ang="T14">
                  <a:pos x="T8" y="T9"/>
                </a:cxn>
              </a:cxnLst>
              <a:rect l="T15" t="T16" r="T17" b="T18"/>
              <a:pathLst>
                <a:path w="87" h="32">
                  <a:moveTo>
                    <a:pt x="66" y="31"/>
                  </a:moveTo>
                  <a:lnTo>
                    <a:pt x="86" y="20"/>
                  </a:lnTo>
                  <a:lnTo>
                    <a:pt x="31" y="0"/>
                  </a:lnTo>
                  <a:lnTo>
                    <a:pt x="0" y="9"/>
                  </a:lnTo>
                  <a:lnTo>
                    <a:pt x="66" y="31"/>
                  </a:lnTo>
                </a:path>
              </a:pathLst>
            </a:custGeom>
            <a:solidFill>
              <a:srgbClr val="000000"/>
            </a:solidFill>
            <a:ln w="9525" cap="rnd">
              <a:noFill/>
              <a:round/>
              <a:headEnd type="none" w="sm" len="sm"/>
              <a:tailEnd type="none" w="sm" len="sm"/>
            </a:ln>
          </p:spPr>
          <p:txBody>
            <a:bodyPr/>
            <a:lstStyle/>
            <a:p>
              <a:pPr algn="l"/>
              <a:endParaRPr lang="en-US" dirty="0"/>
            </a:p>
          </p:txBody>
        </p:sp>
        <p:sp>
          <p:nvSpPr>
            <p:cNvPr id="9276" name="Freeform 61"/>
            <p:cNvSpPr>
              <a:spLocks/>
            </p:cNvSpPr>
            <p:nvPr/>
          </p:nvSpPr>
          <p:spPr bwMode="auto">
            <a:xfrm>
              <a:off x="2687" y="2379"/>
              <a:ext cx="47" cy="38"/>
            </a:xfrm>
            <a:custGeom>
              <a:avLst/>
              <a:gdLst>
                <a:gd name="T0" fmla="*/ 44 w 47"/>
                <a:gd name="T1" fmla="*/ 37 h 38"/>
                <a:gd name="T2" fmla="*/ 46 w 47"/>
                <a:gd name="T3" fmla="*/ 19 h 38"/>
                <a:gd name="T4" fmla="*/ 0 w 47"/>
                <a:gd name="T5" fmla="*/ 0 h 38"/>
                <a:gd name="T6" fmla="*/ 44 w 47"/>
                <a:gd name="T7" fmla="*/ 37 h 38"/>
                <a:gd name="T8" fmla="*/ 0 60000 65536"/>
                <a:gd name="T9" fmla="*/ 0 60000 65536"/>
                <a:gd name="T10" fmla="*/ 0 60000 65536"/>
                <a:gd name="T11" fmla="*/ 0 60000 65536"/>
                <a:gd name="T12" fmla="*/ 0 w 47"/>
                <a:gd name="T13" fmla="*/ 0 h 38"/>
                <a:gd name="T14" fmla="*/ 47 w 47"/>
                <a:gd name="T15" fmla="*/ 38 h 38"/>
              </a:gdLst>
              <a:ahLst/>
              <a:cxnLst>
                <a:cxn ang="T8">
                  <a:pos x="T0" y="T1"/>
                </a:cxn>
                <a:cxn ang="T9">
                  <a:pos x="T2" y="T3"/>
                </a:cxn>
                <a:cxn ang="T10">
                  <a:pos x="T4" y="T5"/>
                </a:cxn>
                <a:cxn ang="T11">
                  <a:pos x="T6" y="T7"/>
                </a:cxn>
              </a:cxnLst>
              <a:rect l="T12" t="T13" r="T14" b="T15"/>
              <a:pathLst>
                <a:path w="47" h="38">
                  <a:moveTo>
                    <a:pt x="44" y="37"/>
                  </a:moveTo>
                  <a:lnTo>
                    <a:pt x="46" y="19"/>
                  </a:lnTo>
                  <a:lnTo>
                    <a:pt x="0" y="0"/>
                  </a:lnTo>
                  <a:lnTo>
                    <a:pt x="44" y="37"/>
                  </a:lnTo>
                </a:path>
              </a:pathLst>
            </a:custGeom>
            <a:solidFill>
              <a:srgbClr val="000000"/>
            </a:solidFill>
            <a:ln w="9525" cap="rnd">
              <a:noFill/>
              <a:round/>
              <a:headEnd type="none" w="sm" len="sm"/>
              <a:tailEnd type="none" w="sm" len="sm"/>
            </a:ln>
          </p:spPr>
          <p:txBody>
            <a:bodyPr/>
            <a:lstStyle/>
            <a:p>
              <a:pPr algn="l"/>
              <a:endParaRPr lang="en-US" dirty="0"/>
            </a:p>
          </p:txBody>
        </p:sp>
        <p:sp>
          <p:nvSpPr>
            <p:cNvPr id="9277" name="Freeform 62"/>
            <p:cNvSpPr>
              <a:spLocks/>
            </p:cNvSpPr>
            <p:nvPr/>
          </p:nvSpPr>
          <p:spPr bwMode="auto">
            <a:xfrm>
              <a:off x="2735" y="2394"/>
              <a:ext cx="260" cy="104"/>
            </a:xfrm>
            <a:custGeom>
              <a:avLst/>
              <a:gdLst>
                <a:gd name="T0" fmla="*/ 2 w 260"/>
                <a:gd name="T1" fmla="*/ 0 h 104"/>
                <a:gd name="T2" fmla="*/ 0 w 260"/>
                <a:gd name="T3" fmla="*/ 6 h 104"/>
                <a:gd name="T4" fmla="*/ 257 w 260"/>
                <a:gd name="T5" fmla="*/ 103 h 104"/>
                <a:gd name="T6" fmla="*/ 259 w 260"/>
                <a:gd name="T7" fmla="*/ 96 h 104"/>
                <a:gd name="T8" fmla="*/ 2 w 260"/>
                <a:gd name="T9" fmla="*/ 0 h 104"/>
                <a:gd name="T10" fmla="*/ 0 60000 65536"/>
                <a:gd name="T11" fmla="*/ 0 60000 65536"/>
                <a:gd name="T12" fmla="*/ 0 60000 65536"/>
                <a:gd name="T13" fmla="*/ 0 60000 65536"/>
                <a:gd name="T14" fmla="*/ 0 60000 65536"/>
                <a:gd name="T15" fmla="*/ 0 w 260"/>
                <a:gd name="T16" fmla="*/ 0 h 104"/>
                <a:gd name="T17" fmla="*/ 260 w 260"/>
                <a:gd name="T18" fmla="*/ 104 h 104"/>
              </a:gdLst>
              <a:ahLst/>
              <a:cxnLst>
                <a:cxn ang="T10">
                  <a:pos x="T0" y="T1"/>
                </a:cxn>
                <a:cxn ang="T11">
                  <a:pos x="T2" y="T3"/>
                </a:cxn>
                <a:cxn ang="T12">
                  <a:pos x="T4" y="T5"/>
                </a:cxn>
                <a:cxn ang="T13">
                  <a:pos x="T6" y="T7"/>
                </a:cxn>
                <a:cxn ang="T14">
                  <a:pos x="T8" y="T9"/>
                </a:cxn>
              </a:cxnLst>
              <a:rect l="T15" t="T16" r="T17" b="T18"/>
              <a:pathLst>
                <a:path w="260" h="104">
                  <a:moveTo>
                    <a:pt x="2" y="0"/>
                  </a:moveTo>
                  <a:lnTo>
                    <a:pt x="0" y="6"/>
                  </a:lnTo>
                  <a:lnTo>
                    <a:pt x="257" y="103"/>
                  </a:lnTo>
                  <a:lnTo>
                    <a:pt x="259" y="96"/>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9278" name="Freeform 63"/>
            <p:cNvSpPr>
              <a:spLocks/>
            </p:cNvSpPr>
            <p:nvPr/>
          </p:nvSpPr>
          <p:spPr bwMode="auto">
            <a:xfrm>
              <a:off x="2654" y="2427"/>
              <a:ext cx="429" cy="49"/>
            </a:xfrm>
            <a:custGeom>
              <a:avLst/>
              <a:gdLst>
                <a:gd name="T0" fmla="*/ 59 w 429"/>
                <a:gd name="T1" fmla="*/ 30 h 49"/>
                <a:gd name="T2" fmla="*/ 64 w 429"/>
                <a:gd name="T3" fmla="*/ 46 h 49"/>
                <a:gd name="T4" fmla="*/ 0 w 429"/>
                <a:gd name="T5" fmla="*/ 24 h 49"/>
                <a:gd name="T6" fmla="*/ 64 w 429"/>
                <a:gd name="T7" fmla="*/ 0 h 49"/>
                <a:gd name="T8" fmla="*/ 59 w 429"/>
                <a:gd name="T9" fmla="*/ 19 h 49"/>
                <a:gd name="T10" fmla="*/ 61 w 429"/>
                <a:gd name="T11" fmla="*/ 19 h 49"/>
                <a:gd name="T12" fmla="*/ 338 w 429"/>
                <a:gd name="T13" fmla="*/ 19 h 49"/>
                <a:gd name="T14" fmla="*/ 362 w 429"/>
                <a:gd name="T15" fmla="*/ 4 h 49"/>
                <a:gd name="T16" fmla="*/ 428 w 429"/>
                <a:gd name="T17" fmla="*/ 4 h 49"/>
                <a:gd name="T18" fmla="*/ 410 w 429"/>
                <a:gd name="T19" fmla="*/ 26 h 49"/>
                <a:gd name="T20" fmla="*/ 425 w 429"/>
                <a:gd name="T21" fmla="*/ 48 h 49"/>
                <a:gd name="T22" fmla="*/ 362 w 429"/>
                <a:gd name="T23" fmla="*/ 48 h 49"/>
                <a:gd name="T24" fmla="*/ 335 w 429"/>
                <a:gd name="T25" fmla="*/ 30 h 49"/>
                <a:gd name="T26" fmla="*/ 59 w 429"/>
                <a:gd name="T27" fmla="*/ 3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9"/>
                <a:gd name="T43" fmla="*/ 0 h 49"/>
                <a:gd name="T44" fmla="*/ 429 w 429"/>
                <a:gd name="T45" fmla="*/ 49 h 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9" h="49">
                  <a:moveTo>
                    <a:pt x="59" y="30"/>
                  </a:moveTo>
                  <a:lnTo>
                    <a:pt x="64" y="46"/>
                  </a:lnTo>
                  <a:lnTo>
                    <a:pt x="0" y="24"/>
                  </a:lnTo>
                  <a:lnTo>
                    <a:pt x="64" y="0"/>
                  </a:lnTo>
                  <a:lnTo>
                    <a:pt x="59" y="19"/>
                  </a:lnTo>
                  <a:lnTo>
                    <a:pt x="61" y="19"/>
                  </a:lnTo>
                  <a:lnTo>
                    <a:pt x="338" y="19"/>
                  </a:lnTo>
                  <a:lnTo>
                    <a:pt x="362" y="4"/>
                  </a:lnTo>
                  <a:lnTo>
                    <a:pt x="428" y="4"/>
                  </a:lnTo>
                  <a:lnTo>
                    <a:pt x="410" y="26"/>
                  </a:lnTo>
                  <a:lnTo>
                    <a:pt x="425" y="48"/>
                  </a:lnTo>
                  <a:lnTo>
                    <a:pt x="362" y="48"/>
                  </a:lnTo>
                  <a:lnTo>
                    <a:pt x="335" y="30"/>
                  </a:lnTo>
                  <a:lnTo>
                    <a:pt x="59" y="30"/>
                  </a:lnTo>
                </a:path>
              </a:pathLst>
            </a:custGeom>
            <a:solidFill>
              <a:srgbClr val="B79900"/>
            </a:solidFill>
            <a:ln w="9525" cap="rnd">
              <a:noFill/>
              <a:round/>
              <a:headEnd type="none" w="sm" len="sm"/>
              <a:tailEnd type="none" w="sm" len="sm"/>
            </a:ln>
          </p:spPr>
          <p:txBody>
            <a:bodyPr/>
            <a:lstStyle/>
            <a:p>
              <a:pPr algn="l"/>
              <a:endParaRPr lang="en-US" dirty="0"/>
            </a:p>
          </p:txBody>
        </p:sp>
        <p:sp>
          <p:nvSpPr>
            <p:cNvPr id="9279" name="Freeform 64"/>
            <p:cNvSpPr>
              <a:spLocks/>
            </p:cNvSpPr>
            <p:nvPr/>
          </p:nvSpPr>
          <p:spPr bwMode="auto">
            <a:xfrm>
              <a:off x="2989" y="2433"/>
              <a:ext cx="87" cy="19"/>
            </a:xfrm>
            <a:custGeom>
              <a:avLst/>
              <a:gdLst>
                <a:gd name="T0" fmla="*/ 71 w 87"/>
                <a:gd name="T1" fmla="*/ 18 h 19"/>
                <a:gd name="T2" fmla="*/ 86 w 87"/>
                <a:gd name="T3" fmla="*/ 0 h 19"/>
                <a:gd name="T4" fmla="*/ 29 w 87"/>
                <a:gd name="T5" fmla="*/ 0 h 19"/>
                <a:gd name="T6" fmla="*/ 0 w 87"/>
                <a:gd name="T7" fmla="*/ 18 h 19"/>
                <a:gd name="T8" fmla="*/ 71 w 87"/>
                <a:gd name="T9" fmla="*/ 18 h 19"/>
                <a:gd name="T10" fmla="*/ 0 60000 65536"/>
                <a:gd name="T11" fmla="*/ 0 60000 65536"/>
                <a:gd name="T12" fmla="*/ 0 60000 65536"/>
                <a:gd name="T13" fmla="*/ 0 60000 65536"/>
                <a:gd name="T14" fmla="*/ 0 60000 65536"/>
                <a:gd name="T15" fmla="*/ 0 w 87"/>
                <a:gd name="T16" fmla="*/ 0 h 19"/>
                <a:gd name="T17" fmla="*/ 87 w 87"/>
                <a:gd name="T18" fmla="*/ 19 h 19"/>
              </a:gdLst>
              <a:ahLst/>
              <a:cxnLst>
                <a:cxn ang="T10">
                  <a:pos x="T0" y="T1"/>
                </a:cxn>
                <a:cxn ang="T11">
                  <a:pos x="T2" y="T3"/>
                </a:cxn>
                <a:cxn ang="T12">
                  <a:pos x="T4" y="T5"/>
                </a:cxn>
                <a:cxn ang="T13">
                  <a:pos x="T6" y="T7"/>
                </a:cxn>
                <a:cxn ang="T14">
                  <a:pos x="T8" y="T9"/>
                </a:cxn>
              </a:cxnLst>
              <a:rect l="T15" t="T16" r="T17" b="T18"/>
              <a:pathLst>
                <a:path w="87" h="19">
                  <a:moveTo>
                    <a:pt x="71" y="18"/>
                  </a:moveTo>
                  <a:lnTo>
                    <a:pt x="86" y="0"/>
                  </a:lnTo>
                  <a:lnTo>
                    <a:pt x="29" y="0"/>
                  </a:lnTo>
                  <a:lnTo>
                    <a:pt x="0" y="18"/>
                  </a:lnTo>
                  <a:lnTo>
                    <a:pt x="71"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280" name="Freeform 65"/>
            <p:cNvSpPr>
              <a:spLocks/>
            </p:cNvSpPr>
            <p:nvPr/>
          </p:nvSpPr>
          <p:spPr bwMode="auto">
            <a:xfrm>
              <a:off x="2661" y="2449"/>
              <a:ext cx="53" cy="23"/>
            </a:xfrm>
            <a:custGeom>
              <a:avLst/>
              <a:gdLst>
                <a:gd name="T0" fmla="*/ 52 w 53"/>
                <a:gd name="T1" fmla="*/ 22 h 23"/>
                <a:gd name="T2" fmla="*/ 50 w 53"/>
                <a:gd name="T3" fmla="*/ 4 h 23"/>
                <a:gd name="T4" fmla="*/ 0 w 53"/>
                <a:gd name="T5" fmla="*/ 0 h 23"/>
                <a:gd name="T6" fmla="*/ 52 w 53"/>
                <a:gd name="T7" fmla="*/ 22 h 23"/>
                <a:gd name="T8" fmla="*/ 0 60000 65536"/>
                <a:gd name="T9" fmla="*/ 0 60000 65536"/>
                <a:gd name="T10" fmla="*/ 0 60000 65536"/>
                <a:gd name="T11" fmla="*/ 0 60000 65536"/>
                <a:gd name="T12" fmla="*/ 0 w 53"/>
                <a:gd name="T13" fmla="*/ 0 h 23"/>
                <a:gd name="T14" fmla="*/ 53 w 53"/>
                <a:gd name="T15" fmla="*/ 23 h 23"/>
              </a:gdLst>
              <a:ahLst/>
              <a:cxnLst>
                <a:cxn ang="T8">
                  <a:pos x="T0" y="T1"/>
                </a:cxn>
                <a:cxn ang="T9">
                  <a:pos x="T2" y="T3"/>
                </a:cxn>
                <a:cxn ang="T10">
                  <a:pos x="T4" y="T5"/>
                </a:cxn>
                <a:cxn ang="T11">
                  <a:pos x="T6" y="T7"/>
                </a:cxn>
              </a:cxnLst>
              <a:rect l="T12" t="T13" r="T14" b="T15"/>
              <a:pathLst>
                <a:path w="53" h="23">
                  <a:moveTo>
                    <a:pt x="52" y="22"/>
                  </a:moveTo>
                  <a:lnTo>
                    <a:pt x="50" y="4"/>
                  </a:lnTo>
                  <a:lnTo>
                    <a:pt x="0" y="0"/>
                  </a:lnTo>
                  <a:lnTo>
                    <a:pt x="52" y="22"/>
                  </a:lnTo>
                </a:path>
              </a:pathLst>
            </a:custGeom>
            <a:solidFill>
              <a:srgbClr val="000000"/>
            </a:solidFill>
            <a:ln w="9525" cap="rnd">
              <a:noFill/>
              <a:round/>
              <a:headEnd type="none" w="sm" len="sm"/>
              <a:tailEnd type="none" w="sm" len="sm"/>
            </a:ln>
          </p:spPr>
          <p:txBody>
            <a:bodyPr/>
            <a:lstStyle/>
            <a:p>
              <a:pPr algn="l"/>
              <a:endParaRPr lang="en-US" dirty="0"/>
            </a:p>
          </p:txBody>
        </p:sp>
        <p:sp>
          <p:nvSpPr>
            <p:cNvPr id="9281" name="Freeform 66"/>
            <p:cNvSpPr>
              <a:spLocks/>
            </p:cNvSpPr>
            <p:nvPr/>
          </p:nvSpPr>
          <p:spPr bwMode="auto">
            <a:xfrm>
              <a:off x="2713" y="2446"/>
              <a:ext cx="275" cy="10"/>
            </a:xfrm>
            <a:custGeom>
              <a:avLst/>
              <a:gdLst>
                <a:gd name="T0" fmla="*/ 0 w 275"/>
                <a:gd name="T1" fmla="*/ 0 h 10"/>
                <a:gd name="T2" fmla="*/ 0 w 275"/>
                <a:gd name="T3" fmla="*/ 9 h 10"/>
                <a:gd name="T4" fmla="*/ 274 w 275"/>
                <a:gd name="T5" fmla="*/ 9 h 10"/>
                <a:gd name="T6" fmla="*/ 274 w 275"/>
                <a:gd name="T7" fmla="*/ 3 h 10"/>
                <a:gd name="T8" fmla="*/ 0 w 275"/>
                <a:gd name="T9" fmla="*/ 0 h 10"/>
                <a:gd name="T10" fmla="*/ 0 60000 65536"/>
                <a:gd name="T11" fmla="*/ 0 60000 65536"/>
                <a:gd name="T12" fmla="*/ 0 60000 65536"/>
                <a:gd name="T13" fmla="*/ 0 60000 65536"/>
                <a:gd name="T14" fmla="*/ 0 60000 65536"/>
                <a:gd name="T15" fmla="*/ 0 w 275"/>
                <a:gd name="T16" fmla="*/ 0 h 10"/>
                <a:gd name="T17" fmla="*/ 275 w 275"/>
                <a:gd name="T18" fmla="*/ 10 h 10"/>
              </a:gdLst>
              <a:ahLst/>
              <a:cxnLst>
                <a:cxn ang="T10">
                  <a:pos x="T0" y="T1"/>
                </a:cxn>
                <a:cxn ang="T11">
                  <a:pos x="T2" y="T3"/>
                </a:cxn>
                <a:cxn ang="T12">
                  <a:pos x="T4" y="T5"/>
                </a:cxn>
                <a:cxn ang="T13">
                  <a:pos x="T6" y="T7"/>
                </a:cxn>
                <a:cxn ang="T14">
                  <a:pos x="T8" y="T9"/>
                </a:cxn>
              </a:cxnLst>
              <a:rect l="T15" t="T16" r="T17" b="T18"/>
              <a:pathLst>
                <a:path w="275" h="10">
                  <a:moveTo>
                    <a:pt x="0" y="0"/>
                  </a:moveTo>
                  <a:lnTo>
                    <a:pt x="0" y="9"/>
                  </a:lnTo>
                  <a:lnTo>
                    <a:pt x="274" y="9"/>
                  </a:lnTo>
                  <a:lnTo>
                    <a:pt x="274"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282" name="Freeform 67"/>
            <p:cNvSpPr>
              <a:spLocks/>
            </p:cNvSpPr>
            <p:nvPr/>
          </p:nvSpPr>
          <p:spPr bwMode="auto">
            <a:xfrm>
              <a:off x="2687" y="2210"/>
              <a:ext cx="43" cy="14"/>
            </a:xfrm>
            <a:custGeom>
              <a:avLst/>
              <a:gdLst>
                <a:gd name="T0" fmla="*/ 0 w 43"/>
                <a:gd name="T1" fmla="*/ 11 h 14"/>
                <a:gd name="T2" fmla="*/ 6 w 43"/>
                <a:gd name="T3" fmla="*/ 13 h 14"/>
                <a:gd name="T4" fmla="*/ 15 w 43"/>
                <a:gd name="T5" fmla="*/ 13 h 14"/>
                <a:gd name="T6" fmla="*/ 22 w 43"/>
                <a:gd name="T7" fmla="*/ 11 h 14"/>
                <a:gd name="T8" fmla="*/ 28 w 43"/>
                <a:gd name="T9" fmla="*/ 8 h 14"/>
                <a:gd name="T10" fmla="*/ 35 w 43"/>
                <a:gd name="T11" fmla="*/ 6 h 14"/>
                <a:gd name="T12" fmla="*/ 37 w 43"/>
                <a:gd name="T13" fmla="*/ 2 h 14"/>
                <a:gd name="T14" fmla="*/ 42 w 43"/>
                <a:gd name="T15" fmla="*/ 0 h 14"/>
                <a:gd name="T16" fmla="*/ 0 w 43"/>
                <a:gd name="T17" fmla="*/ 1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4"/>
                <a:gd name="T29" fmla="*/ 43 w 4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4">
                  <a:moveTo>
                    <a:pt x="0" y="11"/>
                  </a:moveTo>
                  <a:lnTo>
                    <a:pt x="6" y="13"/>
                  </a:lnTo>
                  <a:lnTo>
                    <a:pt x="15" y="13"/>
                  </a:lnTo>
                  <a:lnTo>
                    <a:pt x="22" y="11"/>
                  </a:lnTo>
                  <a:lnTo>
                    <a:pt x="28" y="8"/>
                  </a:lnTo>
                  <a:lnTo>
                    <a:pt x="35" y="6"/>
                  </a:lnTo>
                  <a:lnTo>
                    <a:pt x="37" y="2"/>
                  </a:lnTo>
                  <a:lnTo>
                    <a:pt x="42" y="0"/>
                  </a:lnTo>
                  <a:lnTo>
                    <a:pt x="0" y="11"/>
                  </a:lnTo>
                </a:path>
              </a:pathLst>
            </a:custGeom>
            <a:solidFill>
              <a:srgbClr val="000000"/>
            </a:solidFill>
            <a:ln w="9525" cap="rnd">
              <a:noFill/>
              <a:round/>
              <a:headEnd type="none" w="sm" len="sm"/>
              <a:tailEnd type="none" w="sm" len="sm"/>
            </a:ln>
          </p:spPr>
          <p:txBody>
            <a:bodyPr/>
            <a:lstStyle/>
            <a:p>
              <a:pPr algn="l"/>
              <a:endParaRPr lang="en-US" dirty="0"/>
            </a:p>
          </p:txBody>
        </p:sp>
        <p:sp>
          <p:nvSpPr>
            <p:cNvPr id="9283" name="Freeform 68"/>
            <p:cNvSpPr>
              <a:spLocks/>
            </p:cNvSpPr>
            <p:nvPr/>
          </p:nvSpPr>
          <p:spPr bwMode="auto">
            <a:xfrm>
              <a:off x="2766" y="2313"/>
              <a:ext cx="23" cy="7"/>
            </a:xfrm>
            <a:custGeom>
              <a:avLst/>
              <a:gdLst>
                <a:gd name="T0" fmla="*/ 0 w 23"/>
                <a:gd name="T1" fmla="*/ 6 h 7"/>
                <a:gd name="T2" fmla="*/ 6 w 23"/>
                <a:gd name="T3" fmla="*/ 4 h 7"/>
                <a:gd name="T4" fmla="*/ 11 w 23"/>
                <a:gd name="T5" fmla="*/ 4 h 7"/>
                <a:gd name="T6" fmla="*/ 15 w 23"/>
                <a:gd name="T7" fmla="*/ 2 h 7"/>
                <a:gd name="T8" fmla="*/ 17 w 23"/>
                <a:gd name="T9" fmla="*/ 2 h 7"/>
                <a:gd name="T10" fmla="*/ 20 w 23"/>
                <a:gd name="T11" fmla="*/ 2 h 7"/>
                <a:gd name="T12" fmla="*/ 22 w 23"/>
                <a:gd name="T13" fmla="*/ 0 h 7"/>
                <a:gd name="T14" fmla="*/ 0 w 23"/>
                <a:gd name="T15" fmla="*/ 6 h 7"/>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7"/>
                <a:gd name="T26" fmla="*/ 23 w 2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7">
                  <a:moveTo>
                    <a:pt x="0" y="6"/>
                  </a:moveTo>
                  <a:lnTo>
                    <a:pt x="6" y="4"/>
                  </a:lnTo>
                  <a:lnTo>
                    <a:pt x="11" y="4"/>
                  </a:lnTo>
                  <a:lnTo>
                    <a:pt x="15" y="2"/>
                  </a:lnTo>
                  <a:lnTo>
                    <a:pt x="17" y="2"/>
                  </a:lnTo>
                  <a:lnTo>
                    <a:pt x="20" y="2"/>
                  </a:lnTo>
                  <a:lnTo>
                    <a:pt x="22" y="0"/>
                  </a:lnTo>
                  <a:lnTo>
                    <a:pt x="0" y="6"/>
                  </a:lnTo>
                </a:path>
              </a:pathLst>
            </a:custGeom>
            <a:solidFill>
              <a:srgbClr val="000000"/>
            </a:solidFill>
            <a:ln w="9525" cap="rnd">
              <a:noFill/>
              <a:round/>
              <a:headEnd type="none" w="sm" len="sm"/>
              <a:tailEnd type="none" w="sm" len="sm"/>
            </a:ln>
          </p:spPr>
          <p:txBody>
            <a:bodyPr/>
            <a:lstStyle/>
            <a:p>
              <a:pPr algn="l"/>
              <a:endParaRPr lang="en-US" dirty="0"/>
            </a:p>
          </p:txBody>
        </p:sp>
        <p:sp>
          <p:nvSpPr>
            <p:cNvPr id="9284" name="Freeform 69"/>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329 w 330"/>
                <a:gd name="T113" fmla="*/ 199 h 2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0"/>
                <a:gd name="T172" fmla="*/ 0 h 203"/>
                <a:gd name="T173" fmla="*/ 330 w 330"/>
                <a:gd name="T174" fmla="*/ 203 h 2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lnTo>
                    <a:pt x="329"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9285" name="Freeform 70"/>
            <p:cNvSpPr>
              <a:spLocks/>
            </p:cNvSpPr>
            <p:nvPr/>
          </p:nvSpPr>
          <p:spPr bwMode="auto">
            <a:xfrm>
              <a:off x="2465" y="2120"/>
              <a:ext cx="330" cy="203"/>
            </a:xfrm>
            <a:custGeom>
              <a:avLst/>
              <a:gdLst>
                <a:gd name="T0" fmla="*/ 329 w 330"/>
                <a:gd name="T1" fmla="*/ 199 h 203"/>
                <a:gd name="T2" fmla="*/ 329 w 330"/>
                <a:gd name="T3" fmla="*/ 199 h 203"/>
                <a:gd name="T4" fmla="*/ 327 w 330"/>
                <a:gd name="T5" fmla="*/ 202 h 203"/>
                <a:gd name="T6" fmla="*/ 323 w 330"/>
                <a:gd name="T7" fmla="*/ 202 h 203"/>
                <a:gd name="T8" fmla="*/ 318 w 330"/>
                <a:gd name="T9" fmla="*/ 202 h 203"/>
                <a:gd name="T10" fmla="*/ 312 w 330"/>
                <a:gd name="T11" fmla="*/ 202 h 203"/>
                <a:gd name="T12" fmla="*/ 305 w 330"/>
                <a:gd name="T13" fmla="*/ 202 h 203"/>
                <a:gd name="T14" fmla="*/ 299 w 330"/>
                <a:gd name="T15" fmla="*/ 199 h 203"/>
                <a:gd name="T16" fmla="*/ 290 w 330"/>
                <a:gd name="T17" fmla="*/ 197 h 203"/>
                <a:gd name="T18" fmla="*/ 281 w 330"/>
                <a:gd name="T19" fmla="*/ 195 h 203"/>
                <a:gd name="T20" fmla="*/ 275 w 330"/>
                <a:gd name="T21" fmla="*/ 188 h 203"/>
                <a:gd name="T22" fmla="*/ 266 w 330"/>
                <a:gd name="T23" fmla="*/ 184 h 203"/>
                <a:gd name="T24" fmla="*/ 257 w 330"/>
                <a:gd name="T25" fmla="*/ 177 h 203"/>
                <a:gd name="T26" fmla="*/ 250 w 330"/>
                <a:gd name="T27" fmla="*/ 166 h 203"/>
                <a:gd name="T28" fmla="*/ 242 w 330"/>
                <a:gd name="T29" fmla="*/ 155 h 203"/>
                <a:gd name="T30" fmla="*/ 235 w 330"/>
                <a:gd name="T31" fmla="*/ 142 h 203"/>
                <a:gd name="T32" fmla="*/ 231 w 330"/>
                <a:gd name="T33" fmla="*/ 127 h 203"/>
                <a:gd name="T34" fmla="*/ 231 w 330"/>
                <a:gd name="T35" fmla="*/ 125 h 203"/>
                <a:gd name="T36" fmla="*/ 231 w 330"/>
                <a:gd name="T37" fmla="*/ 120 h 203"/>
                <a:gd name="T38" fmla="*/ 228 w 330"/>
                <a:gd name="T39" fmla="*/ 116 h 203"/>
                <a:gd name="T40" fmla="*/ 226 w 330"/>
                <a:gd name="T41" fmla="*/ 109 h 203"/>
                <a:gd name="T42" fmla="*/ 222 w 330"/>
                <a:gd name="T43" fmla="*/ 103 h 203"/>
                <a:gd name="T44" fmla="*/ 218 w 330"/>
                <a:gd name="T45" fmla="*/ 98 h 203"/>
                <a:gd name="T46" fmla="*/ 209 w 330"/>
                <a:gd name="T47" fmla="*/ 94 h 203"/>
                <a:gd name="T48" fmla="*/ 198 w 330"/>
                <a:gd name="T49" fmla="*/ 94 h 203"/>
                <a:gd name="T50" fmla="*/ 191 w 330"/>
                <a:gd name="T51" fmla="*/ 94 h 203"/>
                <a:gd name="T52" fmla="*/ 185 w 330"/>
                <a:gd name="T53" fmla="*/ 92 h 203"/>
                <a:gd name="T54" fmla="*/ 174 w 330"/>
                <a:gd name="T55" fmla="*/ 90 h 203"/>
                <a:gd name="T56" fmla="*/ 161 w 330"/>
                <a:gd name="T57" fmla="*/ 88 h 203"/>
                <a:gd name="T58" fmla="*/ 145 w 330"/>
                <a:gd name="T59" fmla="*/ 85 h 203"/>
                <a:gd name="T60" fmla="*/ 130 w 330"/>
                <a:gd name="T61" fmla="*/ 81 h 203"/>
                <a:gd name="T62" fmla="*/ 114 w 330"/>
                <a:gd name="T63" fmla="*/ 74 h 203"/>
                <a:gd name="T64" fmla="*/ 97 w 330"/>
                <a:gd name="T65" fmla="*/ 70 h 203"/>
                <a:gd name="T66" fmla="*/ 79 w 330"/>
                <a:gd name="T67" fmla="*/ 63 h 203"/>
                <a:gd name="T68" fmla="*/ 62 w 330"/>
                <a:gd name="T69" fmla="*/ 55 h 203"/>
                <a:gd name="T70" fmla="*/ 47 w 330"/>
                <a:gd name="T71" fmla="*/ 46 h 203"/>
                <a:gd name="T72" fmla="*/ 33 w 330"/>
                <a:gd name="T73" fmla="*/ 37 h 203"/>
                <a:gd name="T74" fmla="*/ 20 w 330"/>
                <a:gd name="T75" fmla="*/ 26 h 203"/>
                <a:gd name="T76" fmla="*/ 7 w 330"/>
                <a:gd name="T77" fmla="*/ 13 h 203"/>
                <a:gd name="T78" fmla="*/ 0 w 330"/>
                <a:gd name="T79" fmla="*/ 0 h 203"/>
                <a:gd name="T80" fmla="*/ 275 w 330"/>
                <a:gd name="T81" fmla="*/ 0 h 203"/>
                <a:gd name="T82" fmla="*/ 285 w 330"/>
                <a:gd name="T83" fmla="*/ 2 h 203"/>
                <a:gd name="T84" fmla="*/ 294 w 330"/>
                <a:gd name="T85" fmla="*/ 4 h 203"/>
                <a:gd name="T86" fmla="*/ 303 w 330"/>
                <a:gd name="T87" fmla="*/ 9 h 203"/>
                <a:gd name="T88" fmla="*/ 307 w 330"/>
                <a:gd name="T89" fmla="*/ 15 h 203"/>
                <a:gd name="T90" fmla="*/ 312 w 330"/>
                <a:gd name="T91" fmla="*/ 22 h 203"/>
                <a:gd name="T92" fmla="*/ 318 w 330"/>
                <a:gd name="T93" fmla="*/ 28 h 203"/>
                <a:gd name="T94" fmla="*/ 321 w 330"/>
                <a:gd name="T95" fmla="*/ 35 h 203"/>
                <a:gd name="T96" fmla="*/ 323 w 330"/>
                <a:gd name="T97" fmla="*/ 41 h 203"/>
                <a:gd name="T98" fmla="*/ 325 w 330"/>
                <a:gd name="T99" fmla="*/ 50 h 203"/>
                <a:gd name="T100" fmla="*/ 325 w 330"/>
                <a:gd name="T101" fmla="*/ 57 h 203"/>
                <a:gd name="T102" fmla="*/ 325 w 330"/>
                <a:gd name="T103" fmla="*/ 63 h 203"/>
                <a:gd name="T104" fmla="*/ 325 w 330"/>
                <a:gd name="T105" fmla="*/ 70 h 203"/>
                <a:gd name="T106" fmla="*/ 325 w 330"/>
                <a:gd name="T107" fmla="*/ 74 h 203"/>
                <a:gd name="T108" fmla="*/ 325 w 330"/>
                <a:gd name="T109" fmla="*/ 79 h 203"/>
                <a:gd name="T110" fmla="*/ 325 w 330"/>
                <a:gd name="T111" fmla="*/ 81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0"/>
                <a:gd name="T169" fmla="*/ 0 h 203"/>
                <a:gd name="T170" fmla="*/ 330 w 330"/>
                <a:gd name="T171" fmla="*/ 203 h 20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0" h="203">
                  <a:moveTo>
                    <a:pt x="329" y="199"/>
                  </a:moveTo>
                  <a:lnTo>
                    <a:pt x="329" y="199"/>
                  </a:lnTo>
                  <a:lnTo>
                    <a:pt x="327" y="202"/>
                  </a:lnTo>
                  <a:lnTo>
                    <a:pt x="323" y="202"/>
                  </a:lnTo>
                  <a:lnTo>
                    <a:pt x="318" y="202"/>
                  </a:lnTo>
                  <a:lnTo>
                    <a:pt x="312" y="202"/>
                  </a:lnTo>
                  <a:lnTo>
                    <a:pt x="305" y="202"/>
                  </a:lnTo>
                  <a:lnTo>
                    <a:pt x="299" y="199"/>
                  </a:lnTo>
                  <a:lnTo>
                    <a:pt x="290" y="197"/>
                  </a:lnTo>
                  <a:lnTo>
                    <a:pt x="281" y="195"/>
                  </a:lnTo>
                  <a:lnTo>
                    <a:pt x="275" y="188"/>
                  </a:lnTo>
                  <a:lnTo>
                    <a:pt x="266" y="184"/>
                  </a:lnTo>
                  <a:lnTo>
                    <a:pt x="257" y="177"/>
                  </a:lnTo>
                  <a:lnTo>
                    <a:pt x="250" y="166"/>
                  </a:lnTo>
                  <a:lnTo>
                    <a:pt x="242" y="155"/>
                  </a:lnTo>
                  <a:lnTo>
                    <a:pt x="235" y="142"/>
                  </a:lnTo>
                  <a:lnTo>
                    <a:pt x="231" y="127"/>
                  </a:lnTo>
                  <a:lnTo>
                    <a:pt x="231" y="125"/>
                  </a:lnTo>
                  <a:lnTo>
                    <a:pt x="231" y="120"/>
                  </a:lnTo>
                  <a:lnTo>
                    <a:pt x="228" y="116"/>
                  </a:lnTo>
                  <a:lnTo>
                    <a:pt x="226" y="109"/>
                  </a:lnTo>
                  <a:lnTo>
                    <a:pt x="222" y="103"/>
                  </a:lnTo>
                  <a:lnTo>
                    <a:pt x="218" y="98"/>
                  </a:lnTo>
                  <a:lnTo>
                    <a:pt x="209" y="94"/>
                  </a:lnTo>
                  <a:lnTo>
                    <a:pt x="198" y="94"/>
                  </a:lnTo>
                  <a:lnTo>
                    <a:pt x="191" y="94"/>
                  </a:lnTo>
                  <a:lnTo>
                    <a:pt x="185" y="92"/>
                  </a:lnTo>
                  <a:lnTo>
                    <a:pt x="174" y="90"/>
                  </a:lnTo>
                  <a:lnTo>
                    <a:pt x="161" y="88"/>
                  </a:lnTo>
                  <a:lnTo>
                    <a:pt x="145" y="85"/>
                  </a:lnTo>
                  <a:lnTo>
                    <a:pt x="130" y="81"/>
                  </a:lnTo>
                  <a:lnTo>
                    <a:pt x="114" y="74"/>
                  </a:lnTo>
                  <a:lnTo>
                    <a:pt x="97" y="70"/>
                  </a:lnTo>
                  <a:lnTo>
                    <a:pt x="79" y="63"/>
                  </a:lnTo>
                  <a:lnTo>
                    <a:pt x="62" y="55"/>
                  </a:lnTo>
                  <a:lnTo>
                    <a:pt x="47" y="46"/>
                  </a:lnTo>
                  <a:lnTo>
                    <a:pt x="33" y="37"/>
                  </a:lnTo>
                  <a:lnTo>
                    <a:pt x="20" y="26"/>
                  </a:lnTo>
                  <a:lnTo>
                    <a:pt x="7" y="13"/>
                  </a:lnTo>
                  <a:lnTo>
                    <a:pt x="0" y="0"/>
                  </a:lnTo>
                  <a:lnTo>
                    <a:pt x="275" y="0"/>
                  </a:lnTo>
                  <a:lnTo>
                    <a:pt x="285" y="2"/>
                  </a:lnTo>
                  <a:lnTo>
                    <a:pt x="294" y="4"/>
                  </a:lnTo>
                  <a:lnTo>
                    <a:pt x="303" y="9"/>
                  </a:lnTo>
                  <a:lnTo>
                    <a:pt x="307" y="15"/>
                  </a:lnTo>
                  <a:lnTo>
                    <a:pt x="312" y="22"/>
                  </a:lnTo>
                  <a:lnTo>
                    <a:pt x="318" y="28"/>
                  </a:lnTo>
                  <a:lnTo>
                    <a:pt x="321" y="35"/>
                  </a:lnTo>
                  <a:lnTo>
                    <a:pt x="323" y="41"/>
                  </a:lnTo>
                  <a:lnTo>
                    <a:pt x="325" y="50"/>
                  </a:lnTo>
                  <a:lnTo>
                    <a:pt x="325" y="57"/>
                  </a:lnTo>
                  <a:lnTo>
                    <a:pt x="325" y="63"/>
                  </a:lnTo>
                  <a:lnTo>
                    <a:pt x="325" y="70"/>
                  </a:lnTo>
                  <a:lnTo>
                    <a:pt x="325" y="74"/>
                  </a:lnTo>
                  <a:lnTo>
                    <a:pt x="325" y="79"/>
                  </a:lnTo>
                  <a:lnTo>
                    <a:pt x="325"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9286" name="Freeform 71"/>
            <p:cNvSpPr>
              <a:spLocks/>
            </p:cNvSpPr>
            <p:nvPr/>
          </p:nvSpPr>
          <p:spPr bwMode="auto">
            <a:xfrm>
              <a:off x="2634" y="2122"/>
              <a:ext cx="139" cy="144"/>
            </a:xfrm>
            <a:custGeom>
              <a:avLst/>
              <a:gdLst>
                <a:gd name="T0" fmla="*/ 9 w 139"/>
                <a:gd name="T1" fmla="*/ 2 h 144"/>
                <a:gd name="T2" fmla="*/ 29 w 139"/>
                <a:gd name="T3" fmla="*/ 7 h 144"/>
                <a:gd name="T4" fmla="*/ 46 w 139"/>
                <a:gd name="T5" fmla="*/ 9 h 144"/>
                <a:gd name="T6" fmla="*/ 59 w 139"/>
                <a:gd name="T7" fmla="*/ 9 h 144"/>
                <a:gd name="T8" fmla="*/ 66 w 139"/>
                <a:gd name="T9" fmla="*/ 9 h 144"/>
                <a:gd name="T10" fmla="*/ 46 w 139"/>
                <a:gd name="T11" fmla="*/ 9 h 144"/>
                <a:gd name="T12" fmla="*/ 24 w 139"/>
                <a:gd name="T13" fmla="*/ 13 h 144"/>
                <a:gd name="T14" fmla="*/ 24 w 139"/>
                <a:gd name="T15" fmla="*/ 18 h 144"/>
                <a:gd name="T16" fmla="*/ 38 w 139"/>
                <a:gd name="T17" fmla="*/ 20 h 144"/>
                <a:gd name="T18" fmla="*/ 53 w 139"/>
                <a:gd name="T19" fmla="*/ 22 h 144"/>
                <a:gd name="T20" fmla="*/ 62 w 139"/>
                <a:gd name="T21" fmla="*/ 22 h 144"/>
                <a:gd name="T22" fmla="*/ 68 w 139"/>
                <a:gd name="T23" fmla="*/ 22 h 144"/>
                <a:gd name="T24" fmla="*/ 51 w 139"/>
                <a:gd name="T25" fmla="*/ 26 h 144"/>
                <a:gd name="T26" fmla="*/ 38 w 139"/>
                <a:gd name="T27" fmla="*/ 35 h 144"/>
                <a:gd name="T28" fmla="*/ 33 w 139"/>
                <a:gd name="T29" fmla="*/ 37 h 144"/>
                <a:gd name="T30" fmla="*/ 64 w 139"/>
                <a:gd name="T31" fmla="*/ 35 h 144"/>
                <a:gd name="T32" fmla="*/ 79 w 139"/>
                <a:gd name="T33" fmla="*/ 31 h 144"/>
                <a:gd name="T34" fmla="*/ 66 w 139"/>
                <a:gd name="T35" fmla="*/ 37 h 144"/>
                <a:gd name="T36" fmla="*/ 51 w 139"/>
                <a:gd name="T37" fmla="*/ 50 h 144"/>
                <a:gd name="T38" fmla="*/ 53 w 139"/>
                <a:gd name="T39" fmla="*/ 59 h 144"/>
                <a:gd name="T40" fmla="*/ 73 w 139"/>
                <a:gd name="T41" fmla="*/ 50 h 144"/>
                <a:gd name="T42" fmla="*/ 84 w 139"/>
                <a:gd name="T43" fmla="*/ 42 h 144"/>
                <a:gd name="T44" fmla="*/ 75 w 139"/>
                <a:gd name="T45" fmla="*/ 50 h 144"/>
                <a:gd name="T46" fmla="*/ 64 w 139"/>
                <a:gd name="T47" fmla="*/ 68 h 144"/>
                <a:gd name="T48" fmla="*/ 70 w 139"/>
                <a:gd name="T49" fmla="*/ 70 h 144"/>
                <a:gd name="T50" fmla="*/ 88 w 139"/>
                <a:gd name="T51" fmla="*/ 61 h 144"/>
                <a:gd name="T52" fmla="*/ 95 w 139"/>
                <a:gd name="T53" fmla="*/ 59 h 144"/>
                <a:gd name="T54" fmla="*/ 88 w 139"/>
                <a:gd name="T55" fmla="*/ 72 h 144"/>
                <a:gd name="T56" fmla="*/ 77 w 139"/>
                <a:gd name="T57" fmla="*/ 88 h 144"/>
                <a:gd name="T58" fmla="*/ 73 w 139"/>
                <a:gd name="T59" fmla="*/ 94 h 144"/>
                <a:gd name="T60" fmla="*/ 97 w 139"/>
                <a:gd name="T61" fmla="*/ 86 h 144"/>
                <a:gd name="T62" fmla="*/ 108 w 139"/>
                <a:gd name="T63" fmla="*/ 77 h 144"/>
                <a:gd name="T64" fmla="*/ 99 w 139"/>
                <a:gd name="T65" fmla="*/ 96 h 144"/>
                <a:gd name="T66" fmla="*/ 95 w 139"/>
                <a:gd name="T67" fmla="*/ 112 h 144"/>
                <a:gd name="T68" fmla="*/ 108 w 139"/>
                <a:gd name="T69" fmla="*/ 107 h 144"/>
                <a:gd name="T70" fmla="*/ 121 w 139"/>
                <a:gd name="T71" fmla="*/ 96 h 144"/>
                <a:gd name="T72" fmla="*/ 123 w 139"/>
                <a:gd name="T73" fmla="*/ 90 h 144"/>
                <a:gd name="T74" fmla="*/ 114 w 139"/>
                <a:gd name="T75" fmla="*/ 127 h 144"/>
                <a:gd name="T76" fmla="*/ 125 w 139"/>
                <a:gd name="T77" fmla="*/ 118 h 144"/>
                <a:gd name="T78" fmla="*/ 132 w 139"/>
                <a:gd name="T79" fmla="*/ 103 h 144"/>
                <a:gd name="T80" fmla="*/ 134 w 139"/>
                <a:gd name="T81" fmla="*/ 96 h 144"/>
                <a:gd name="T82" fmla="*/ 127 w 139"/>
                <a:gd name="T83" fmla="*/ 123 h 144"/>
                <a:gd name="T84" fmla="*/ 127 w 139"/>
                <a:gd name="T85" fmla="*/ 138 h 144"/>
                <a:gd name="T86" fmla="*/ 138 w 139"/>
                <a:gd name="T87" fmla="*/ 125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144"/>
                <a:gd name="T134" fmla="*/ 139 w 139"/>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144">
                  <a:moveTo>
                    <a:pt x="0" y="0"/>
                  </a:moveTo>
                  <a:lnTo>
                    <a:pt x="0" y="0"/>
                  </a:lnTo>
                  <a:lnTo>
                    <a:pt x="9" y="2"/>
                  </a:lnTo>
                  <a:lnTo>
                    <a:pt x="16" y="2"/>
                  </a:lnTo>
                  <a:lnTo>
                    <a:pt x="22" y="4"/>
                  </a:lnTo>
                  <a:lnTo>
                    <a:pt x="29" y="7"/>
                  </a:lnTo>
                  <a:lnTo>
                    <a:pt x="35" y="7"/>
                  </a:lnTo>
                  <a:lnTo>
                    <a:pt x="42" y="7"/>
                  </a:lnTo>
                  <a:lnTo>
                    <a:pt x="46" y="9"/>
                  </a:lnTo>
                  <a:lnTo>
                    <a:pt x="51" y="9"/>
                  </a:lnTo>
                  <a:lnTo>
                    <a:pt x="55" y="9"/>
                  </a:lnTo>
                  <a:lnTo>
                    <a:pt x="59" y="9"/>
                  </a:lnTo>
                  <a:lnTo>
                    <a:pt x="62" y="9"/>
                  </a:lnTo>
                  <a:lnTo>
                    <a:pt x="64" y="9"/>
                  </a:lnTo>
                  <a:lnTo>
                    <a:pt x="66" y="9"/>
                  </a:lnTo>
                  <a:lnTo>
                    <a:pt x="68" y="9"/>
                  </a:lnTo>
                  <a:lnTo>
                    <a:pt x="57" y="9"/>
                  </a:lnTo>
                  <a:lnTo>
                    <a:pt x="46" y="9"/>
                  </a:lnTo>
                  <a:lnTo>
                    <a:pt x="38" y="9"/>
                  </a:lnTo>
                  <a:lnTo>
                    <a:pt x="31" y="11"/>
                  </a:lnTo>
                  <a:lnTo>
                    <a:pt x="24" y="13"/>
                  </a:lnTo>
                  <a:lnTo>
                    <a:pt x="20" y="13"/>
                  </a:lnTo>
                  <a:lnTo>
                    <a:pt x="18" y="15"/>
                  </a:lnTo>
                  <a:lnTo>
                    <a:pt x="24" y="18"/>
                  </a:lnTo>
                  <a:lnTo>
                    <a:pt x="29" y="18"/>
                  </a:lnTo>
                  <a:lnTo>
                    <a:pt x="33" y="20"/>
                  </a:lnTo>
                  <a:lnTo>
                    <a:pt x="38" y="20"/>
                  </a:lnTo>
                  <a:lnTo>
                    <a:pt x="44" y="22"/>
                  </a:lnTo>
                  <a:lnTo>
                    <a:pt x="49" y="22"/>
                  </a:lnTo>
                  <a:lnTo>
                    <a:pt x="53" y="22"/>
                  </a:lnTo>
                  <a:lnTo>
                    <a:pt x="55" y="22"/>
                  </a:lnTo>
                  <a:lnTo>
                    <a:pt x="59" y="22"/>
                  </a:lnTo>
                  <a:lnTo>
                    <a:pt x="62" y="22"/>
                  </a:lnTo>
                  <a:lnTo>
                    <a:pt x="64" y="22"/>
                  </a:lnTo>
                  <a:lnTo>
                    <a:pt x="66" y="22"/>
                  </a:lnTo>
                  <a:lnTo>
                    <a:pt x="68" y="22"/>
                  </a:lnTo>
                  <a:lnTo>
                    <a:pt x="70" y="20"/>
                  </a:lnTo>
                  <a:lnTo>
                    <a:pt x="59" y="24"/>
                  </a:lnTo>
                  <a:lnTo>
                    <a:pt x="51" y="26"/>
                  </a:lnTo>
                  <a:lnTo>
                    <a:pt x="44" y="29"/>
                  </a:lnTo>
                  <a:lnTo>
                    <a:pt x="40" y="33"/>
                  </a:lnTo>
                  <a:lnTo>
                    <a:pt x="38" y="35"/>
                  </a:lnTo>
                  <a:lnTo>
                    <a:pt x="35" y="35"/>
                  </a:lnTo>
                  <a:lnTo>
                    <a:pt x="35" y="37"/>
                  </a:lnTo>
                  <a:lnTo>
                    <a:pt x="33" y="37"/>
                  </a:lnTo>
                  <a:lnTo>
                    <a:pt x="46" y="37"/>
                  </a:lnTo>
                  <a:lnTo>
                    <a:pt x="57" y="37"/>
                  </a:lnTo>
                  <a:lnTo>
                    <a:pt x="64" y="35"/>
                  </a:lnTo>
                  <a:lnTo>
                    <a:pt x="70" y="35"/>
                  </a:lnTo>
                  <a:lnTo>
                    <a:pt x="75" y="33"/>
                  </a:lnTo>
                  <a:lnTo>
                    <a:pt x="79" y="31"/>
                  </a:lnTo>
                  <a:lnTo>
                    <a:pt x="81" y="29"/>
                  </a:lnTo>
                  <a:lnTo>
                    <a:pt x="73" y="33"/>
                  </a:lnTo>
                  <a:lnTo>
                    <a:pt x="66" y="37"/>
                  </a:lnTo>
                  <a:lnTo>
                    <a:pt x="59" y="42"/>
                  </a:lnTo>
                  <a:lnTo>
                    <a:pt x="53" y="46"/>
                  </a:lnTo>
                  <a:lnTo>
                    <a:pt x="51" y="50"/>
                  </a:lnTo>
                  <a:lnTo>
                    <a:pt x="46" y="55"/>
                  </a:lnTo>
                  <a:lnTo>
                    <a:pt x="44" y="57"/>
                  </a:lnTo>
                  <a:lnTo>
                    <a:pt x="53" y="59"/>
                  </a:lnTo>
                  <a:lnTo>
                    <a:pt x="62" y="57"/>
                  </a:lnTo>
                  <a:lnTo>
                    <a:pt x="68" y="55"/>
                  </a:lnTo>
                  <a:lnTo>
                    <a:pt x="73" y="50"/>
                  </a:lnTo>
                  <a:lnTo>
                    <a:pt x="79" y="46"/>
                  </a:lnTo>
                  <a:lnTo>
                    <a:pt x="81" y="44"/>
                  </a:lnTo>
                  <a:lnTo>
                    <a:pt x="84" y="42"/>
                  </a:lnTo>
                  <a:lnTo>
                    <a:pt x="86" y="39"/>
                  </a:lnTo>
                  <a:lnTo>
                    <a:pt x="79" y="44"/>
                  </a:lnTo>
                  <a:lnTo>
                    <a:pt x="75" y="50"/>
                  </a:lnTo>
                  <a:lnTo>
                    <a:pt x="70" y="57"/>
                  </a:lnTo>
                  <a:lnTo>
                    <a:pt x="68" y="61"/>
                  </a:lnTo>
                  <a:lnTo>
                    <a:pt x="64" y="68"/>
                  </a:lnTo>
                  <a:lnTo>
                    <a:pt x="64" y="70"/>
                  </a:lnTo>
                  <a:lnTo>
                    <a:pt x="62" y="75"/>
                  </a:lnTo>
                  <a:lnTo>
                    <a:pt x="70" y="70"/>
                  </a:lnTo>
                  <a:lnTo>
                    <a:pt x="77" y="68"/>
                  </a:lnTo>
                  <a:lnTo>
                    <a:pt x="84" y="64"/>
                  </a:lnTo>
                  <a:lnTo>
                    <a:pt x="88" y="61"/>
                  </a:lnTo>
                  <a:lnTo>
                    <a:pt x="90" y="59"/>
                  </a:lnTo>
                  <a:lnTo>
                    <a:pt x="92" y="59"/>
                  </a:lnTo>
                  <a:lnTo>
                    <a:pt x="95" y="59"/>
                  </a:lnTo>
                  <a:lnTo>
                    <a:pt x="95" y="57"/>
                  </a:lnTo>
                  <a:lnTo>
                    <a:pt x="90" y="66"/>
                  </a:lnTo>
                  <a:lnTo>
                    <a:pt x="88" y="72"/>
                  </a:lnTo>
                  <a:lnTo>
                    <a:pt x="84" y="79"/>
                  </a:lnTo>
                  <a:lnTo>
                    <a:pt x="81" y="83"/>
                  </a:lnTo>
                  <a:lnTo>
                    <a:pt x="77" y="88"/>
                  </a:lnTo>
                  <a:lnTo>
                    <a:pt x="75" y="92"/>
                  </a:lnTo>
                  <a:lnTo>
                    <a:pt x="75" y="94"/>
                  </a:lnTo>
                  <a:lnTo>
                    <a:pt x="73" y="94"/>
                  </a:lnTo>
                  <a:lnTo>
                    <a:pt x="84" y="92"/>
                  </a:lnTo>
                  <a:lnTo>
                    <a:pt x="90" y="90"/>
                  </a:lnTo>
                  <a:lnTo>
                    <a:pt x="97" y="86"/>
                  </a:lnTo>
                  <a:lnTo>
                    <a:pt x="101" y="83"/>
                  </a:lnTo>
                  <a:lnTo>
                    <a:pt x="106" y="79"/>
                  </a:lnTo>
                  <a:lnTo>
                    <a:pt x="108" y="77"/>
                  </a:lnTo>
                  <a:lnTo>
                    <a:pt x="106" y="83"/>
                  </a:lnTo>
                  <a:lnTo>
                    <a:pt x="101" y="90"/>
                  </a:lnTo>
                  <a:lnTo>
                    <a:pt x="99" y="96"/>
                  </a:lnTo>
                  <a:lnTo>
                    <a:pt x="97" y="103"/>
                  </a:lnTo>
                  <a:lnTo>
                    <a:pt x="97" y="107"/>
                  </a:lnTo>
                  <a:lnTo>
                    <a:pt x="95" y="112"/>
                  </a:lnTo>
                  <a:lnTo>
                    <a:pt x="95" y="114"/>
                  </a:lnTo>
                  <a:lnTo>
                    <a:pt x="101" y="112"/>
                  </a:lnTo>
                  <a:lnTo>
                    <a:pt x="108" y="107"/>
                  </a:lnTo>
                  <a:lnTo>
                    <a:pt x="112" y="103"/>
                  </a:lnTo>
                  <a:lnTo>
                    <a:pt x="116" y="99"/>
                  </a:lnTo>
                  <a:lnTo>
                    <a:pt x="121" y="96"/>
                  </a:lnTo>
                  <a:lnTo>
                    <a:pt x="121" y="92"/>
                  </a:lnTo>
                  <a:lnTo>
                    <a:pt x="123" y="92"/>
                  </a:lnTo>
                  <a:lnTo>
                    <a:pt x="123" y="90"/>
                  </a:lnTo>
                  <a:lnTo>
                    <a:pt x="119" y="105"/>
                  </a:lnTo>
                  <a:lnTo>
                    <a:pt x="116" y="118"/>
                  </a:lnTo>
                  <a:lnTo>
                    <a:pt x="114" y="127"/>
                  </a:lnTo>
                  <a:lnTo>
                    <a:pt x="114" y="132"/>
                  </a:lnTo>
                  <a:lnTo>
                    <a:pt x="121" y="125"/>
                  </a:lnTo>
                  <a:lnTo>
                    <a:pt x="125" y="118"/>
                  </a:lnTo>
                  <a:lnTo>
                    <a:pt x="127" y="112"/>
                  </a:lnTo>
                  <a:lnTo>
                    <a:pt x="130" y="107"/>
                  </a:lnTo>
                  <a:lnTo>
                    <a:pt x="132" y="103"/>
                  </a:lnTo>
                  <a:lnTo>
                    <a:pt x="134" y="101"/>
                  </a:lnTo>
                  <a:lnTo>
                    <a:pt x="134" y="99"/>
                  </a:lnTo>
                  <a:lnTo>
                    <a:pt x="134" y="96"/>
                  </a:lnTo>
                  <a:lnTo>
                    <a:pt x="130" y="105"/>
                  </a:lnTo>
                  <a:lnTo>
                    <a:pt x="127" y="114"/>
                  </a:lnTo>
                  <a:lnTo>
                    <a:pt x="127" y="123"/>
                  </a:lnTo>
                  <a:lnTo>
                    <a:pt x="127" y="129"/>
                  </a:lnTo>
                  <a:lnTo>
                    <a:pt x="127" y="134"/>
                  </a:lnTo>
                  <a:lnTo>
                    <a:pt x="127" y="138"/>
                  </a:lnTo>
                  <a:lnTo>
                    <a:pt x="127" y="143"/>
                  </a:lnTo>
                  <a:lnTo>
                    <a:pt x="130" y="143"/>
                  </a:lnTo>
                  <a:lnTo>
                    <a:pt x="138"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9287" name="Freeform 72"/>
            <p:cNvSpPr>
              <a:spLocks/>
            </p:cNvSpPr>
            <p:nvPr/>
          </p:nvSpPr>
          <p:spPr bwMode="auto">
            <a:xfrm>
              <a:off x="2547" y="2122"/>
              <a:ext cx="115" cy="10"/>
            </a:xfrm>
            <a:custGeom>
              <a:avLst/>
              <a:gdLst>
                <a:gd name="T0" fmla="*/ 0 w 115"/>
                <a:gd name="T1" fmla="*/ 0 h 10"/>
                <a:gd name="T2" fmla="*/ 0 w 115"/>
                <a:gd name="T3" fmla="*/ 0 h 10"/>
                <a:gd name="T4" fmla="*/ 8 w 115"/>
                <a:gd name="T5" fmla="*/ 2 h 10"/>
                <a:gd name="T6" fmla="*/ 15 w 115"/>
                <a:gd name="T7" fmla="*/ 4 h 10"/>
                <a:gd name="T8" fmla="*/ 24 w 115"/>
                <a:gd name="T9" fmla="*/ 7 h 10"/>
                <a:gd name="T10" fmla="*/ 32 w 115"/>
                <a:gd name="T11" fmla="*/ 7 h 10"/>
                <a:gd name="T12" fmla="*/ 43 w 115"/>
                <a:gd name="T13" fmla="*/ 9 h 10"/>
                <a:gd name="T14" fmla="*/ 52 w 115"/>
                <a:gd name="T15" fmla="*/ 9 h 10"/>
                <a:gd name="T16" fmla="*/ 63 w 115"/>
                <a:gd name="T17" fmla="*/ 9 h 10"/>
                <a:gd name="T18" fmla="*/ 72 w 115"/>
                <a:gd name="T19" fmla="*/ 9 h 10"/>
                <a:gd name="T20" fmla="*/ 81 w 115"/>
                <a:gd name="T21" fmla="*/ 9 h 10"/>
                <a:gd name="T22" fmla="*/ 87 w 115"/>
                <a:gd name="T23" fmla="*/ 9 h 10"/>
                <a:gd name="T24" fmla="*/ 96 w 115"/>
                <a:gd name="T25" fmla="*/ 9 h 10"/>
                <a:gd name="T26" fmla="*/ 103 w 115"/>
                <a:gd name="T27" fmla="*/ 9 h 10"/>
                <a:gd name="T28" fmla="*/ 107 w 115"/>
                <a:gd name="T29" fmla="*/ 9 h 10"/>
                <a:gd name="T30" fmla="*/ 111 w 115"/>
                <a:gd name="T31" fmla="*/ 9 h 10"/>
                <a:gd name="T32" fmla="*/ 114 w 115"/>
                <a:gd name="T33" fmla="*/ 9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
                <a:gd name="T53" fmla="*/ 115 w 115"/>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
                  <a:moveTo>
                    <a:pt x="0" y="0"/>
                  </a:moveTo>
                  <a:lnTo>
                    <a:pt x="0" y="0"/>
                  </a:lnTo>
                  <a:lnTo>
                    <a:pt x="8" y="2"/>
                  </a:lnTo>
                  <a:lnTo>
                    <a:pt x="15" y="4"/>
                  </a:lnTo>
                  <a:lnTo>
                    <a:pt x="24" y="7"/>
                  </a:lnTo>
                  <a:lnTo>
                    <a:pt x="32" y="7"/>
                  </a:lnTo>
                  <a:lnTo>
                    <a:pt x="43" y="9"/>
                  </a:lnTo>
                  <a:lnTo>
                    <a:pt x="52" y="9"/>
                  </a:lnTo>
                  <a:lnTo>
                    <a:pt x="63" y="9"/>
                  </a:lnTo>
                  <a:lnTo>
                    <a:pt x="72" y="9"/>
                  </a:lnTo>
                  <a:lnTo>
                    <a:pt x="81" y="9"/>
                  </a:lnTo>
                  <a:lnTo>
                    <a:pt x="87" y="9"/>
                  </a:lnTo>
                  <a:lnTo>
                    <a:pt x="96" y="9"/>
                  </a:lnTo>
                  <a:lnTo>
                    <a:pt x="103" y="9"/>
                  </a:lnTo>
                  <a:lnTo>
                    <a:pt x="107" y="9"/>
                  </a:lnTo>
                  <a:lnTo>
                    <a:pt x="111" y="9"/>
                  </a:lnTo>
                  <a:lnTo>
                    <a:pt x="114" y="9"/>
                  </a:lnTo>
                </a:path>
              </a:pathLst>
            </a:custGeom>
            <a:noFill/>
            <a:ln w="12700" cap="rnd">
              <a:solidFill>
                <a:srgbClr val="000000"/>
              </a:solidFill>
              <a:round/>
              <a:headEnd type="none" w="sm" len="sm"/>
              <a:tailEnd type="none" w="sm" len="sm"/>
            </a:ln>
          </p:spPr>
          <p:txBody>
            <a:bodyPr/>
            <a:lstStyle/>
            <a:p>
              <a:pPr algn="l"/>
              <a:endParaRPr lang="en-US" dirty="0"/>
            </a:p>
          </p:txBody>
        </p:sp>
        <p:sp>
          <p:nvSpPr>
            <p:cNvPr id="9288" name="Freeform 73"/>
            <p:cNvSpPr>
              <a:spLocks/>
            </p:cNvSpPr>
            <p:nvPr/>
          </p:nvSpPr>
          <p:spPr bwMode="auto">
            <a:xfrm>
              <a:off x="2582" y="2131"/>
              <a:ext cx="80" cy="14"/>
            </a:xfrm>
            <a:custGeom>
              <a:avLst/>
              <a:gdLst>
                <a:gd name="T0" fmla="*/ 0 w 80"/>
                <a:gd name="T1" fmla="*/ 0 h 14"/>
                <a:gd name="T2" fmla="*/ 0 w 80"/>
                <a:gd name="T3" fmla="*/ 0 h 14"/>
                <a:gd name="T4" fmla="*/ 6 w 80"/>
                <a:gd name="T5" fmla="*/ 2 h 14"/>
                <a:gd name="T6" fmla="*/ 15 w 80"/>
                <a:gd name="T7" fmla="*/ 6 h 14"/>
                <a:gd name="T8" fmla="*/ 22 w 80"/>
                <a:gd name="T9" fmla="*/ 9 h 14"/>
                <a:gd name="T10" fmla="*/ 28 w 80"/>
                <a:gd name="T11" fmla="*/ 11 h 14"/>
                <a:gd name="T12" fmla="*/ 35 w 80"/>
                <a:gd name="T13" fmla="*/ 11 h 14"/>
                <a:gd name="T14" fmla="*/ 41 w 80"/>
                <a:gd name="T15" fmla="*/ 13 h 14"/>
                <a:gd name="T16" fmla="*/ 48 w 80"/>
                <a:gd name="T17" fmla="*/ 13 h 14"/>
                <a:gd name="T18" fmla="*/ 54 w 80"/>
                <a:gd name="T19" fmla="*/ 13 h 14"/>
                <a:gd name="T20" fmla="*/ 61 w 80"/>
                <a:gd name="T21" fmla="*/ 13 h 14"/>
                <a:gd name="T22" fmla="*/ 65 w 80"/>
                <a:gd name="T23" fmla="*/ 13 h 14"/>
                <a:gd name="T24" fmla="*/ 70 w 80"/>
                <a:gd name="T25" fmla="*/ 13 h 14"/>
                <a:gd name="T26" fmla="*/ 72 w 80"/>
                <a:gd name="T27" fmla="*/ 11 h 14"/>
                <a:gd name="T28" fmla="*/ 76 w 80"/>
                <a:gd name="T29" fmla="*/ 11 h 14"/>
                <a:gd name="T30" fmla="*/ 79 w 80"/>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4"/>
                <a:gd name="T50" fmla="*/ 80 w 80"/>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4">
                  <a:moveTo>
                    <a:pt x="0" y="0"/>
                  </a:moveTo>
                  <a:lnTo>
                    <a:pt x="0" y="0"/>
                  </a:lnTo>
                  <a:lnTo>
                    <a:pt x="6" y="2"/>
                  </a:lnTo>
                  <a:lnTo>
                    <a:pt x="15" y="6"/>
                  </a:lnTo>
                  <a:lnTo>
                    <a:pt x="22" y="9"/>
                  </a:lnTo>
                  <a:lnTo>
                    <a:pt x="28" y="11"/>
                  </a:lnTo>
                  <a:lnTo>
                    <a:pt x="35" y="11"/>
                  </a:lnTo>
                  <a:lnTo>
                    <a:pt x="41" y="13"/>
                  </a:lnTo>
                  <a:lnTo>
                    <a:pt x="48" y="13"/>
                  </a:lnTo>
                  <a:lnTo>
                    <a:pt x="54" y="13"/>
                  </a:lnTo>
                  <a:lnTo>
                    <a:pt x="61" y="13"/>
                  </a:lnTo>
                  <a:lnTo>
                    <a:pt x="65" y="13"/>
                  </a:lnTo>
                  <a:lnTo>
                    <a:pt x="70" y="13"/>
                  </a:lnTo>
                  <a:lnTo>
                    <a:pt x="72" y="11"/>
                  </a:lnTo>
                  <a:lnTo>
                    <a:pt x="76" y="11"/>
                  </a:lnTo>
                  <a:lnTo>
                    <a:pt x="79"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289" name="Freeform 74"/>
            <p:cNvSpPr>
              <a:spLocks/>
            </p:cNvSpPr>
            <p:nvPr/>
          </p:nvSpPr>
          <p:spPr bwMode="auto">
            <a:xfrm>
              <a:off x="2608" y="2140"/>
              <a:ext cx="71" cy="16"/>
            </a:xfrm>
            <a:custGeom>
              <a:avLst/>
              <a:gdLst>
                <a:gd name="T0" fmla="*/ 0 w 71"/>
                <a:gd name="T1" fmla="*/ 0 h 16"/>
                <a:gd name="T2" fmla="*/ 0 w 71"/>
                <a:gd name="T3" fmla="*/ 0 h 16"/>
                <a:gd name="T4" fmla="*/ 7 w 71"/>
                <a:gd name="T5" fmla="*/ 4 h 16"/>
                <a:gd name="T6" fmla="*/ 13 w 71"/>
                <a:gd name="T7" fmla="*/ 6 h 16"/>
                <a:gd name="T8" fmla="*/ 20 w 71"/>
                <a:gd name="T9" fmla="*/ 8 h 16"/>
                <a:gd name="T10" fmla="*/ 26 w 71"/>
                <a:gd name="T11" fmla="*/ 11 h 16"/>
                <a:gd name="T12" fmla="*/ 33 w 71"/>
                <a:gd name="T13" fmla="*/ 13 h 16"/>
                <a:gd name="T14" fmla="*/ 39 w 71"/>
                <a:gd name="T15" fmla="*/ 13 h 16"/>
                <a:gd name="T16" fmla="*/ 44 w 71"/>
                <a:gd name="T17" fmla="*/ 13 h 16"/>
                <a:gd name="T18" fmla="*/ 50 w 71"/>
                <a:gd name="T19" fmla="*/ 15 h 16"/>
                <a:gd name="T20" fmla="*/ 55 w 71"/>
                <a:gd name="T21" fmla="*/ 13 h 16"/>
                <a:gd name="T22" fmla="*/ 57 w 71"/>
                <a:gd name="T23" fmla="*/ 13 h 16"/>
                <a:gd name="T24" fmla="*/ 61 w 71"/>
                <a:gd name="T25" fmla="*/ 13 h 16"/>
                <a:gd name="T26" fmla="*/ 64 w 71"/>
                <a:gd name="T27" fmla="*/ 13 h 16"/>
                <a:gd name="T28" fmla="*/ 68 w 71"/>
                <a:gd name="T29" fmla="*/ 11 h 16"/>
                <a:gd name="T30" fmla="*/ 70 w 71"/>
                <a:gd name="T31" fmla="*/ 1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6"/>
                <a:gd name="T50" fmla="*/ 71 w 7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6">
                  <a:moveTo>
                    <a:pt x="0" y="0"/>
                  </a:moveTo>
                  <a:lnTo>
                    <a:pt x="0" y="0"/>
                  </a:lnTo>
                  <a:lnTo>
                    <a:pt x="7" y="4"/>
                  </a:lnTo>
                  <a:lnTo>
                    <a:pt x="13" y="6"/>
                  </a:lnTo>
                  <a:lnTo>
                    <a:pt x="20" y="8"/>
                  </a:lnTo>
                  <a:lnTo>
                    <a:pt x="26" y="11"/>
                  </a:lnTo>
                  <a:lnTo>
                    <a:pt x="33" y="13"/>
                  </a:lnTo>
                  <a:lnTo>
                    <a:pt x="39" y="13"/>
                  </a:lnTo>
                  <a:lnTo>
                    <a:pt x="44" y="13"/>
                  </a:lnTo>
                  <a:lnTo>
                    <a:pt x="50" y="15"/>
                  </a:lnTo>
                  <a:lnTo>
                    <a:pt x="55" y="13"/>
                  </a:lnTo>
                  <a:lnTo>
                    <a:pt x="57" y="13"/>
                  </a:lnTo>
                  <a:lnTo>
                    <a:pt x="61" y="13"/>
                  </a:lnTo>
                  <a:lnTo>
                    <a:pt x="64" y="13"/>
                  </a:lnTo>
                  <a:lnTo>
                    <a:pt x="68" y="11"/>
                  </a:lnTo>
                  <a:lnTo>
                    <a:pt x="7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290" name="Freeform 75"/>
            <p:cNvSpPr>
              <a:spLocks/>
            </p:cNvSpPr>
            <p:nvPr/>
          </p:nvSpPr>
          <p:spPr bwMode="auto">
            <a:xfrm>
              <a:off x="2630" y="2151"/>
              <a:ext cx="64" cy="14"/>
            </a:xfrm>
            <a:custGeom>
              <a:avLst/>
              <a:gdLst>
                <a:gd name="T0" fmla="*/ 0 w 64"/>
                <a:gd name="T1" fmla="*/ 0 h 14"/>
                <a:gd name="T2" fmla="*/ 0 w 64"/>
                <a:gd name="T3" fmla="*/ 0 h 14"/>
                <a:gd name="T4" fmla="*/ 6 w 64"/>
                <a:gd name="T5" fmla="*/ 4 h 14"/>
                <a:gd name="T6" fmla="*/ 11 w 64"/>
                <a:gd name="T7" fmla="*/ 6 h 14"/>
                <a:gd name="T8" fmla="*/ 17 w 64"/>
                <a:gd name="T9" fmla="*/ 8 h 14"/>
                <a:gd name="T10" fmla="*/ 22 w 64"/>
                <a:gd name="T11" fmla="*/ 10 h 14"/>
                <a:gd name="T12" fmla="*/ 28 w 64"/>
                <a:gd name="T13" fmla="*/ 13 h 14"/>
                <a:gd name="T14" fmla="*/ 33 w 64"/>
                <a:gd name="T15" fmla="*/ 13 h 14"/>
                <a:gd name="T16" fmla="*/ 37 w 64"/>
                <a:gd name="T17" fmla="*/ 13 h 14"/>
                <a:gd name="T18" fmla="*/ 42 w 64"/>
                <a:gd name="T19" fmla="*/ 13 h 14"/>
                <a:gd name="T20" fmla="*/ 48 w 64"/>
                <a:gd name="T21" fmla="*/ 13 h 14"/>
                <a:gd name="T22" fmla="*/ 50 w 64"/>
                <a:gd name="T23" fmla="*/ 13 h 14"/>
                <a:gd name="T24" fmla="*/ 55 w 64"/>
                <a:gd name="T25" fmla="*/ 13 h 14"/>
                <a:gd name="T26" fmla="*/ 57 w 64"/>
                <a:gd name="T27" fmla="*/ 13 h 14"/>
                <a:gd name="T28" fmla="*/ 59 w 64"/>
                <a:gd name="T29" fmla="*/ 13 h 14"/>
                <a:gd name="T30" fmla="*/ 63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0" y="0"/>
                  </a:moveTo>
                  <a:lnTo>
                    <a:pt x="0" y="0"/>
                  </a:lnTo>
                  <a:lnTo>
                    <a:pt x="6" y="4"/>
                  </a:lnTo>
                  <a:lnTo>
                    <a:pt x="11" y="6"/>
                  </a:lnTo>
                  <a:lnTo>
                    <a:pt x="17" y="8"/>
                  </a:lnTo>
                  <a:lnTo>
                    <a:pt x="22" y="10"/>
                  </a:lnTo>
                  <a:lnTo>
                    <a:pt x="28" y="13"/>
                  </a:lnTo>
                  <a:lnTo>
                    <a:pt x="33" y="13"/>
                  </a:lnTo>
                  <a:lnTo>
                    <a:pt x="37" y="13"/>
                  </a:lnTo>
                  <a:lnTo>
                    <a:pt x="42" y="13"/>
                  </a:lnTo>
                  <a:lnTo>
                    <a:pt x="48" y="13"/>
                  </a:lnTo>
                  <a:lnTo>
                    <a:pt x="50" y="13"/>
                  </a:lnTo>
                  <a:lnTo>
                    <a:pt x="55" y="13"/>
                  </a:lnTo>
                  <a:lnTo>
                    <a:pt x="57" y="13"/>
                  </a:lnTo>
                  <a:lnTo>
                    <a:pt x="59" y="13"/>
                  </a:lnTo>
                  <a:lnTo>
                    <a:pt x="63"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9291" name="Freeform 76"/>
            <p:cNvSpPr>
              <a:spLocks/>
            </p:cNvSpPr>
            <p:nvPr/>
          </p:nvSpPr>
          <p:spPr bwMode="auto">
            <a:xfrm>
              <a:off x="2654" y="2164"/>
              <a:ext cx="34" cy="9"/>
            </a:xfrm>
            <a:custGeom>
              <a:avLst/>
              <a:gdLst>
                <a:gd name="T0" fmla="*/ 0 w 34"/>
                <a:gd name="T1" fmla="*/ 0 h 9"/>
                <a:gd name="T2" fmla="*/ 0 w 34"/>
                <a:gd name="T3" fmla="*/ 0 h 9"/>
                <a:gd name="T4" fmla="*/ 7 w 34"/>
                <a:gd name="T5" fmla="*/ 4 h 9"/>
                <a:gd name="T6" fmla="*/ 13 w 34"/>
                <a:gd name="T7" fmla="*/ 6 h 9"/>
                <a:gd name="T8" fmla="*/ 18 w 34"/>
                <a:gd name="T9" fmla="*/ 8 h 9"/>
                <a:gd name="T10" fmla="*/ 24 w 34"/>
                <a:gd name="T11" fmla="*/ 8 h 9"/>
                <a:gd name="T12" fmla="*/ 26 w 34"/>
                <a:gd name="T13" fmla="*/ 8 h 9"/>
                <a:gd name="T14" fmla="*/ 31 w 34"/>
                <a:gd name="T15" fmla="*/ 8 h 9"/>
                <a:gd name="T16" fmla="*/ 33 w 34"/>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9"/>
                <a:gd name="T29" fmla="*/ 34 w 3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9">
                  <a:moveTo>
                    <a:pt x="0" y="0"/>
                  </a:moveTo>
                  <a:lnTo>
                    <a:pt x="0" y="0"/>
                  </a:lnTo>
                  <a:lnTo>
                    <a:pt x="7" y="4"/>
                  </a:lnTo>
                  <a:lnTo>
                    <a:pt x="13" y="6"/>
                  </a:lnTo>
                  <a:lnTo>
                    <a:pt x="18" y="8"/>
                  </a:lnTo>
                  <a:lnTo>
                    <a:pt x="24" y="8"/>
                  </a:lnTo>
                  <a:lnTo>
                    <a:pt x="26" y="8"/>
                  </a:lnTo>
                  <a:lnTo>
                    <a:pt x="31" y="8"/>
                  </a:lnTo>
                  <a:lnTo>
                    <a:pt x="33" y="6"/>
                  </a:lnTo>
                </a:path>
              </a:pathLst>
            </a:custGeom>
            <a:noFill/>
            <a:ln w="12700" cap="rnd">
              <a:solidFill>
                <a:srgbClr val="000000"/>
              </a:solidFill>
              <a:round/>
              <a:headEnd type="none" w="sm" len="sm"/>
              <a:tailEnd type="none" w="sm" len="sm"/>
            </a:ln>
          </p:spPr>
          <p:txBody>
            <a:bodyPr/>
            <a:lstStyle/>
            <a:p>
              <a:pPr algn="l"/>
              <a:endParaRPr lang="en-US" dirty="0"/>
            </a:p>
          </p:txBody>
        </p:sp>
        <p:sp>
          <p:nvSpPr>
            <p:cNvPr id="9292" name="Freeform 77"/>
            <p:cNvSpPr>
              <a:spLocks/>
            </p:cNvSpPr>
            <p:nvPr/>
          </p:nvSpPr>
          <p:spPr bwMode="auto">
            <a:xfrm>
              <a:off x="2676" y="2186"/>
              <a:ext cx="49" cy="29"/>
            </a:xfrm>
            <a:custGeom>
              <a:avLst/>
              <a:gdLst>
                <a:gd name="T0" fmla="*/ 0 w 49"/>
                <a:gd name="T1" fmla="*/ 28 h 29"/>
                <a:gd name="T2" fmla="*/ 0 w 49"/>
                <a:gd name="T3" fmla="*/ 28 h 29"/>
                <a:gd name="T4" fmla="*/ 9 w 49"/>
                <a:gd name="T5" fmla="*/ 28 h 29"/>
                <a:gd name="T6" fmla="*/ 17 w 49"/>
                <a:gd name="T7" fmla="*/ 26 h 29"/>
                <a:gd name="T8" fmla="*/ 26 w 49"/>
                <a:gd name="T9" fmla="*/ 22 h 29"/>
                <a:gd name="T10" fmla="*/ 35 w 49"/>
                <a:gd name="T11" fmla="*/ 15 h 29"/>
                <a:gd name="T12" fmla="*/ 39 w 49"/>
                <a:gd name="T13" fmla="*/ 11 h 29"/>
                <a:gd name="T14" fmla="*/ 44 w 49"/>
                <a:gd name="T15" fmla="*/ 6 h 29"/>
                <a:gd name="T16" fmla="*/ 46 w 49"/>
                <a:gd name="T17" fmla="*/ 2 h 29"/>
                <a:gd name="T18" fmla="*/ 48 w 49"/>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9"/>
                <a:gd name="T32" fmla="*/ 49 w 49"/>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9">
                  <a:moveTo>
                    <a:pt x="0" y="28"/>
                  </a:moveTo>
                  <a:lnTo>
                    <a:pt x="0" y="28"/>
                  </a:lnTo>
                  <a:lnTo>
                    <a:pt x="9" y="28"/>
                  </a:lnTo>
                  <a:lnTo>
                    <a:pt x="17" y="26"/>
                  </a:lnTo>
                  <a:lnTo>
                    <a:pt x="26" y="22"/>
                  </a:lnTo>
                  <a:lnTo>
                    <a:pt x="35" y="15"/>
                  </a:lnTo>
                  <a:lnTo>
                    <a:pt x="39" y="11"/>
                  </a:lnTo>
                  <a:lnTo>
                    <a:pt x="44" y="6"/>
                  </a:lnTo>
                  <a:lnTo>
                    <a:pt x="46" y="2"/>
                  </a:lnTo>
                  <a:lnTo>
                    <a:pt x="4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293" name="Freeform 78"/>
            <p:cNvSpPr>
              <a:spLocks/>
            </p:cNvSpPr>
            <p:nvPr/>
          </p:nvSpPr>
          <p:spPr bwMode="auto">
            <a:xfrm>
              <a:off x="2691" y="2214"/>
              <a:ext cx="45" cy="19"/>
            </a:xfrm>
            <a:custGeom>
              <a:avLst/>
              <a:gdLst>
                <a:gd name="T0" fmla="*/ 0 w 45"/>
                <a:gd name="T1" fmla="*/ 15 h 19"/>
                <a:gd name="T2" fmla="*/ 0 w 45"/>
                <a:gd name="T3" fmla="*/ 15 h 19"/>
                <a:gd name="T4" fmla="*/ 9 w 45"/>
                <a:gd name="T5" fmla="*/ 18 h 19"/>
                <a:gd name="T6" fmla="*/ 18 w 45"/>
                <a:gd name="T7" fmla="*/ 15 h 19"/>
                <a:gd name="T8" fmla="*/ 27 w 45"/>
                <a:gd name="T9" fmla="*/ 13 h 19"/>
                <a:gd name="T10" fmla="*/ 31 w 45"/>
                <a:gd name="T11" fmla="*/ 11 h 19"/>
                <a:gd name="T12" fmla="*/ 38 w 45"/>
                <a:gd name="T13" fmla="*/ 7 h 19"/>
                <a:gd name="T14" fmla="*/ 40 w 45"/>
                <a:gd name="T15" fmla="*/ 4 h 19"/>
                <a:gd name="T16" fmla="*/ 42 w 45"/>
                <a:gd name="T17" fmla="*/ 2 h 19"/>
                <a:gd name="T18" fmla="*/ 44 w 45"/>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9"/>
                <a:gd name="T32" fmla="*/ 45 w 45"/>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9">
                  <a:moveTo>
                    <a:pt x="0" y="15"/>
                  </a:moveTo>
                  <a:lnTo>
                    <a:pt x="0" y="15"/>
                  </a:lnTo>
                  <a:lnTo>
                    <a:pt x="9" y="18"/>
                  </a:lnTo>
                  <a:lnTo>
                    <a:pt x="18" y="15"/>
                  </a:lnTo>
                  <a:lnTo>
                    <a:pt x="27" y="13"/>
                  </a:lnTo>
                  <a:lnTo>
                    <a:pt x="31" y="11"/>
                  </a:lnTo>
                  <a:lnTo>
                    <a:pt x="38" y="7"/>
                  </a:lnTo>
                  <a:lnTo>
                    <a:pt x="40" y="4"/>
                  </a:lnTo>
                  <a:lnTo>
                    <a:pt x="42" y="2"/>
                  </a:lnTo>
                  <a:lnTo>
                    <a:pt x="4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294" name="Freeform 79"/>
            <p:cNvSpPr>
              <a:spLocks/>
            </p:cNvSpPr>
            <p:nvPr/>
          </p:nvSpPr>
          <p:spPr bwMode="auto">
            <a:xfrm>
              <a:off x="2696" y="2232"/>
              <a:ext cx="36" cy="9"/>
            </a:xfrm>
            <a:custGeom>
              <a:avLst/>
              <a:gdLst>
                <a:gd name="T0" fmla="*/ 0 w 36"/>
                <a:gd name="T1" fmla="*/ 6 h 9"/>
                <a:gd name="T2" fmla="*/ 0 w 36"/>
                <a:gd name="T3" fmla="*/ 6 h 9"/>
                <a:gd name="T4" fmla="*/ 11 w 36"/>
                <a:gd name="T5" fmla="*/ 8 h 9"/>
                <a:gd name="T6" fmla="*/ 19 w 36"/>
                <a:gd name="T7" fmla="*/ 8 h 9"/>
                <a:gd name="T8" fmla="*/ 24 w 36"/>
                <a:gd name="T9" fmla="*/ 6 h 9"/>
                <a:gd name="T10" fmla="*/ 28 w 36"/>
                <a:gd name="T11" fmla="*/ 6 h 9"/>
                <a:gd name="T12" fmla="*/ 33 w 36"/>
                <a:gd name="T13" fmla="*/ 4 h 9"/>
                <a:gd name="T14" fmla="*/ 33 w 36"/>
                <a:gd name="T15" fmla="*/ 2 h 9"/>
                <a:gd name="T16" fmla="*/ 35 w 36"/>
                <a:gd name="T17" fmla="*/ 2 h 9"/>
                <a:gd name="T18" fmla="*/ 35 w 3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9"/>
                <a:gd name="T32" fmla="*/ 36 w 3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9">
                  <a:moveTo>
                    <a:pt x="0" y="6"/>
                  </a:moveTo>
                  <a:lnTo>
                    <a:pt x="0" y="6"/>
                  </a:lnTo>
                  <a:lnTo>
                    <a:pt x="11" y="8"/>
                  </a:lnTo>
                  <a:lnTo>
                    <a:pt x="19" y="8"/>
                  </a:lnTo>
                  <a:lnTo>
                    <a:pt x="24" y="6"/>
                  </a:lnTo>
                  <a:lnTo>
                    <a:pt x="28" y="6"/>
                  </a:lnTo>
                  <a:lnTo>
                    <a:pt x="33" y="4"/>
                  </a:lnTo>
                  <a:lnTo>
                    <a:pt x="33" y="2"/>
                  </a:lnTo>
                  <a:lnTo>
                    <a:pt x="35" y="2"/>
                  </a:lnTo>
                  <a:lnTo>
                    <a:pt x="3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295" name="Freeform 80"/>
            <p:cNvSpPr>
              <a:spLocks/>
            </p:cNvSpPr>
            <p:nvPr/>
          </p:nvSpPr>
          <p:spPr bwMode="auto">
            <a:xfrm>
              <a:off x="2696" y="2236"/>
              <a:ext cx="55" cy="14"/>
            </a:xfrm>
            <a:custGeom>
              <a:avLst/>
              <a:gdLst>
                <a:gd name="T0" fmla="*/ 0 w 55"/>
                <a:gd name="T1" fmla="*/ 11 h 14"/>
                <a:gd name="T2" fmla="*/ 0 w 55"/>
                <a:gd name="T3" fmla="*/ 11 h 14"/>
                <a:gd name="T4" fmla="*/ 8 w 55"/>
                <a:gd name="T5" fmla="*/ 13 h 14"/>
                <a:gd name="T6" fmla="*/ 15 w 55"/>
                <a:gd name="T7" fmla="*/ 13 h 14"/>
                <a:gd name="T8" fmla="*/ 22 w 55"/>
                <a:gd name="T9" fmla="*/ 13 h 14"/>
                <a:gd name="T10" fmla="*/ 28 w 55"/>
                <a:gd name="T11" fmla="*/ 13 h 14"/>
                <a:gd name="T12" fmla="*/ 33 w 55"/>
                <a:gd name="T13" fmla="*/ 11 h 14"/>
                <a:gd name="T14" fmla="*/ 37 w 55"/>
                <a:gd name="T15" fmla="*/ 11 h 14"/>
                <a:gd name="T16" fmla="*/ 41 w 55"/>
                <a:gd name="T17" fmla="*/ 9 h 14"/>
                <a:gd name="T18" fmla="*/ 44 w 55"/>
                <a:gd name="T19" fmla="*/ 9 h 14"/>
                <a:gd name="T20" fmla="*/ 46 w 55"/>
                <a:gd name="T21" fmla="*/ 7 h 14"/>
                <a:gd name="T22" fmla="*/ 50 w 55"/>
                <a:gd name="T23" fmla="*/ 4 h 14"/>
                <a:gd name="T24" fmla="*/ 52 w 55"/>
                <a:gd name="T25" fmla="*/ 2 h 14"/>
                <a:gd name="T26" fmla="*/ 52 w 55"/>
                <a:gd name="T27" fmla="*/ 0 h 14"/>
                <a:gd name="T28" fmla="*/ 54 w 55"/>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4"/>
                <a:gd name="T47" fmla="*/ 55 w 55"/>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4">
                  <a:moveTo>
                    <a:pt x="0" y="11"/>
                  </a:moveTo>
                  <a:lnTo>
                    <a:pt x="0" y="11"/>
                  </a:lnTo>
                  <a:lnTo>
                    <a:pt x="8" y="13"/>
                  </a:lnTo>
                  <a:lnTo>
                    <a:pt x="15" y="13"/>
                  </a:lnTo>
                  <a:lnTo>
                    <a:pt x="22" y="13"/>
                  </a:lnTo>
                  <a:lnTo>
                    <a:pt x="28" y="13"/>
                  </a:lnTo>
                  <a:lnTo>
                    <a:pt x="33" y="11"/>
                  </a:lnTo>
                  <a:lnTo>
                    <a:pt x="37" y="11"/>
                  </a:lnTo>
                  <a:lnTo>
                    <a:pt x="41" y="9"/>
                  </a:lnTo>
                  <a:lnTo>
                    <a:pt x="44" y="9"/>
                  </a:lnTo>
                  <a:lnTo>
                    <a:pt x="46" y="7"/>
                  </a:lnTo>
                  <a:lnTo>
                    <a:pt x="50" y="4"/>
                  </a:lnTo>
                  <a:lnTo>
                    <a:pt x="52" y="2"/>
                  </a:lnTo>
                  <a:lnTo>
                    <a:pt x="52" y="0"/>
                  </a:lnTo>
                  <a:lnTo>
                    <a:pt x="5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296" name="Freeform 81"/>
            <p:cNvSpPr>
              <a:spLocks/>
            </p:cNvSpPr>
            <p:nvPr/>
          </p:nvSpPr>
          <p:spPr bwMode="auto">
            <a:xfrm>
              <a:off x="2698" y="2251"/>
              <a:ext cx="51" cy="8"/>
            </a:xfrm>
            <a:custGeom>
              <a:avLst/>
              <a:gdLst>
                <a:gd name="T0" fmla="*/ 0 w 51"/>
                <a:gd name="T1" fmla="*/ 0 h 8"/>
                <a:gd name="T2" fmla="*/ 0 w 51"/>
                <a:gd name="T3" fmla="*/ 0 h 8"/>
                <a:gd name="T4" fmla="*/ 15 w 51"/>
                <a:gd name="T5" fmla="*/ 5 h 8"/>
                <a:gd name="T6" fmla="*/ 26 w 51"/>
                <a:gd name="T7" fmla="*/ 7 h 8"/>
                <a:gd name="T8" fmla="*/ 37 w 51"/>
                <a:gd name="T9" fmla="*/ 7 h 8"/>
                <a:gd name="T10" fmla="*/ 44 w 51"/>
                <a:gd name="T11" fmla="*/ 5 h 8"/>
                <a:gd name="T12" fmla="*/ 46 w 51"/>
                <a:gd name="T13" fmla="*/ 5 h 8"/>
                <a:gd name="T14" fmla="*/ 48 w 51"/>
                <a:gd name="T15" fmla="*/ 3 h 8"/>
                <a:gd name="T16" fmla="*/ 5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0" y="0"/>
                  </a:moveTo>
                  <a:lnTo>
                    <a:pt x="0" y="0"/>
                  </a:lnTo>
                  <a:lnTo>
                    <a:pt x="15" y="5"/>
                  </a:lnTo>
                  <a:lnTo>
                    <a:pt x="26" y="7"/>
                  </a:lnTo>
                  <a:lnTo>
                    <a:pt x="37" y="7"/>
                  </a:lnTo>
                  <a:lnTo>
                    <a:pt x="44" y="5"/>
                  </a:lnTo>
                  <a:lnTo>
                    <a:pt x="46" y="5"/>
                  </a:lnTo>
                  <a:lnTo>
                    <a:pt x="48" y="3"/>
                  </a:lnTo>
                  <a:lnTo>
                    <a:pt x="5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297" name="Freeform 82"/>
            <p:cNvSpPr>
              <a:spLocks/>
            </p:cNvSpPr>
            <p:nvPr/>
          </p:nvSpPr>
          <p:spPr bwMode="auto">
            <a:xfrm>
              <a:off x="2700" y="2258"/>
              <a:ext cx="62" cy="10"/>
            </a:xfrm>
            <a:custGeom>
              <a:avLst/>
              <a:gdLst>
                <a:gd name="T0" fmla="*/ 0 w 62"/>
                <a:gd name="T1" fmla="*/ 4 h 10"/>
                <a:gd name="T2" fmla="*/ 0 w 62"/>
                <a:gd name="T3" fmla="*/ 4 h 10"/>
                <a:gd name="T4" fmla="*/ 11 w 62"/>
                <a:gd name="T5" fmla="*/ 7 h 10"/>
                <a:gd name="T6" fmla="*/ 18 w 62"/>
                <a:gd name="T7" fmla="*/ 7 h 10"/>
                <a:gd name="T8" fmla="*/ 24 w 62"/>
                <a:gd name="T9" fmla="*/ 9 h 10"/>
                <a:gd name="T10" fmla="*/ 33 w 62"/>
                <a:gd name="T11" fmla="*/ 9 h 10"/>
                <a:gd name="T12" fmla="*/ 37 w 62"/>
                <a:gd name="T13" fmla="*/ 9 h 10"/>
                <a:gd name="T14" fmla="*/ 42 w 62"/>
                <a:gd name="T15" fmla="*/ 9 h 10"/>
                <a:gd name="T16" fmla="*/ 46 w 62"/>
                <a:gd name="T17" fmla="*/ 9 h 10"/>
                <a:gd name="T18" fmla="*/ 50 w 62"/>
                <a:gd name="T19" fmla="*/ 7 h 10"/>
                <a:gd name="T20" fmla="*/ 53 w 62"/>
                <a:gd name="T21" fmla="*/ 7 h 10"/>
                <a:gd name="T22" fmla="*/ 55 w 62"/>
                <a:gd name="T23" fmla="*/ 4 h 10"/>
                <a:gd name="T24" fmla="*/ 57 w 62"/>
                <a:gd name="T25" fmla="*/ 4 h 10"/>
                <a:gd name="T26" fmla="*/ 59 w 62"/>
                <a:gd name="T27" fmla="*/ 2 h 10"/>
                <a:gd name="T28" fmla="*/ 59 w 62"/>
                <a:gd name="T29" fmla="*/ 0 h 10"/>
                <a:gd name="T30" fmla="*/ 61 w 62"/>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
                <a:gd name="T49" fmla="*/ 0 h 10"/>
                <a:gd name="T50" fmla="*/ 62 w 62"/>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 h="10">
                  <a:moveTo>
                    <a:pt x="0" y="4"/>
                  </a:moveTo>
                  <a:lnTo>
                    <a:pt x="0" y="4"/>
                  </a:lnTo>
                  <a:lnTo>
                    <a:pt x="11" y="7"/>
                  </a:lnTo>
                  <a:lnTo>
                    <a:pt x="18" y="7"/>
                  </a:lnTo>
                  <a:lnTo>
                    <a:pt x="24" y="9"/>
                  </a:lnTo>
                  <a:lnTo>
                    <a:pt x="33" y="9"/>
                  </a:lnTo>
                  <a:lnTo>
                    <a:pt x="37" y="9"/>
                  </a:lnTo>
                  <a:lnTo>
                    <a:pt x="42" y="9"/>
                  </a:lnTo>
                  <a:lnTo>
                    <a:pt x="46" y="9"/>
                  </a:lnTo>
                  <a:lnTo>
                    <a:pt x="50" y="7"/>
                  </a:lnTo>
                  <a:lnTo>
                    <a:pt x="53" y="7"/>
                  </a:lnTo>
                  <a:lnTo>
                    <a:pt x="55" y="4"/>
                  </a:lnTo>
                  <a:lnTo>
                    <a:pt x="57" y="4"/>
                  </a:lnTo>
                  <a:lnTo>
                    <a:pt x="59" y="2"/>
                  </a:lnTo>
                  <a:lnTo>
                    <a:pt x="59" y="0"/>
                  </a:lnTo>
                  <a:lnTo>
                    <a:pt x="6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298" name="Freeform 83"/>
            <p:cNvSpPr>
              <a:spLocks/>
            </p:cNvSpPr>
            <p:nvPr/>
          </p:nvSpPr>
          <p:spPr bwMode="auto">
            <a:xfrm>
              <a:off x="2707" y="2267"/>
              <a:ext cx="66" cy="12"/>
            </a:xfrm>
            <a:custGeom>
              <a:avLst/>
              <a:gdLst>
                <a:gd name="T0" fmla="*/ 0 w 66"/>
                <a:gd name="T1" fmla="*/ 6 h 12"/>
                <a:gd name="T2" fmla="*/ 0 w 66"/>
                <a:gd name="T3" fmla="*/ 6 h 12"/>
                <a:gd name="T4" fmla="*/ 8 w 66"/>
                <a:gd name="T5" fmla="*/ 8 h 12"/>
                <a:gd name="T6" fmla="*/ 15 w 66"/>
                <a:gd name="T7" fmla="*/ 8 h 12"/>
                <a:gd name="T8" fmla="*/ 24 w 66"/>
                <a:gd name="T9" fmla="*/ 11 h 12"/>
                <a:gd name="T10" fmla="*/ 28 w 66"/>
                <a:gd name="T11" fmla="*/ 11 h 12"/>
                <a:gd name="T12" fmla="*/ 35 w 66"/>
                <a:gd name="T13" fmla="*/ 11 h 12"/>
                <a:gd name="T14" fmla="*/ 41 w 66"/>
                <a:gd name="T15" fmla="*/ 8 h 12"/>
                <a:gd name="T16" fmla="*/ 46 w 66"/>
                <a:gd name="T17" fmla="*/ 8 h 12"/>
                <a:gd name="T18" fmla="*/ 50 w 66"/>
                <a:gd name="T19" fmla="*/ 6 h 12"/>
                <a:gd name="T20" fmla="*/ 54 w 66"/>
                <a:gd name="T21" fmla="*/ 6 h 12"/>
                <a:gd name="T22" fmla="*/ 57 w 66"/>
                <a:gd name="T23" fmla="*/ 4 h 12"/>
                <a:gd name="T24" fmla="*/ 61 w 66"/>
                <a:gd name="T25" fmla="*/ 4 h 12"/>
                <a:gd name="T26" fmla="*/ 63 w 66"/>
                <a:gd name="T27" fmla="*/ 2 h 12"/>
                <a:gd name="T28" fmla="*/ 63 w 66"/>
                <a:gd name="T29" fmla="*/ 0 h 12"/>
                <a:gd name="T30" fmla="*/ 65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0" y="6"/>
                  </a:moveTo>
                  <a:lnTo>
                    <a:pt x="0" y="6"/>
                  </a:lnTo>
                  <a:lnTo>
                    <a:pt x="8" y="8"/>
                  </a:lnTo>
                  <a:lnTo>
                    <a:pt x="15" y="8"/>
                  </a:lnTo>
                  <a:lnTo>
                    <a:pt x="24" y="11"/>
                  </a:lnTo>
                  <a:lnTo>
                    <a:pt x="28" y="11"/>
                  </a:lnTo>
                  <a:lnTo>
                    <a:pt x="35" y="11"/>
                  </a:lnTo>
                  <a:lnTo>
                    <a:pt x="41" y="8"/>
                  </a:lnTo>
                  <a:lnTo>
                    <a:pt x="46" y="8"/>
                  </a:lnTo>
                  <a:lnTo>
                    <a:pt x="50" y="6"/>
                  </a:lnTo>
                  <a:lnTo>
                    <a:pt x="54" y="6"/>
                  </a:lnTo>
                  <a:lnTo>
                    <a:pt x="57" y="4"/>
                  </a:lnTo>
                  <a:lnTo>
                    <a:pt x="61" y="4"/>
                  </a:lnTo>
                  <a:lnTo>
                    <a:pt x="63" y="2"/>
                  </a:lnTo>
                  <a:lnTo>
                    <a:pt x="63" y="0"/>
                  </a:lnTo>
                  <a:lnTo>
                    <a:pt x="6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299" name="Freeform 84"/>
            <p:cNvSpPr>
              <a:spLocks/>
            </p:cNvSpPr>
            <p:nvPr/>
          </p:nvSpPr>
          <p:spPr bwMode="auto">
            <a:xfrm>
              <a:off x="2715" y="2280"/>
              <a:ext cx="61" cy="10"/>
            </a:xfrm>
            <a:custGeom>
              <a:avLst/>
              <a:gdLst>
                <a:gd name="T0" fmla="*/ 0 w 61"/>
                <a:gd name="T1" fmla="*/ 6 h 10"/>
                <a:gd name="T2" fmla="*/ 0 w 61"/>
                <a:gd name="T3" fmla="*/ 6 h 10"/>
                <a:gd name="T4" fmla="*/ 7 w 61"/>
                <a:gd name="T5" fmla="*/ 6 h 10"/>
                <a:gd name="T6" fmla="*/ 16 w 61"/>
                <a:gd name="T7" fmla="*/ 9 h 10"/>
                <a:gd name="T8" fmla="*/ 22 w 61"/>
                <a:gd name="T9" fmla="*/ 9 h 10"/>
                <a:gd name="T10" fmla="*/ 29 w 61"/>
                <a:gd name="T11" fmla="*/ 9 h 10"/>
                <a:gd name="T12" fmla="*/ 35 w 61"/>
                <a:gd name="T13" fmla="*/ 9 h 10"/>
                <a:gd name="T14" fmla="*/ 40 w 61"/>
                <a:gd name="T15" fmla="*/ 6 h 10"/>
                <a:gd name="T16" fmla="*/ 44 w 61"/>
                <a:gd name="T17" fmla="*/ 6 h 10"/>
                <a:gd name="T18" fmla="*/ 46 w 61"/>
                <a:gd name="T19" fmla="*/ 6 h 10"/>
                <a:gd name="T20" fmla="*/ 51 w 61"/>
                <a:gd name="T21" fmla="*/ 4 h 10"/>
                <a:gd name="T22" fmla="*/ 53 w 61"/>
                <a:gd name="T23" fmla="*/ 4 h 10"/>
                <a:gd name="T24" fmla="*/ 55 w 61"/>
                <a:gd name="T25" fmla="*/ 4 h 10"/>
                <a:gd name="T26" fmla="*/ 57 w 61"/>
                <a:gd name="T27" fmla="*/ 2 h 10"/>
                <a:gd name="T28" fmla="*/ 60 w 61"/>
                <a:gd name="T29" fmla="*/ 2 h 10"/>
                <a:gd name="T30" fmla="*/ 60 w 61"/>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
                <a:gd name="T49" fmla="*/ 0 h 10"/>
                <a:gd name="T50" fmla="*/ 61 w 61"/>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 h="10">
                  <a:moveTo>
                    <a:pt x="0" y="6"/>
                  </a:moveTo>
                  <a:lnTo>
                    <a:pt x="0" y="6"/>
                  </a:lnTo>
                  <a:lnTo>
                    <a:pt x="7" y="6"/>
                  </a:lnTo>
                  <a:lnTo>
                    <a:pt x="16" y="9"/>
                  </a:lnTo>
                  <a:lnTo>
                    <a:pt x="22" y="9"/>
                  </a:lnTo>
                  <a:lnTo>
                    <a:pt x="29" y="9"/>
                  </a:lnTo>
                  <a:lnTo>
                    <a:pt x="35" y="9"/>
                  </a:lnTo>
                  <a:lnTo>
                    <a:pt x="40" y="6"/>
                  </a:lnTo>
                  <a:lnTo>
                    <a:pt x="44" y="6"/>
                  </a:lnTo>
                  <a:lnTo>
                    <a:pt x="46" y="6"/>
                  </a:lnTo>
                  <a:lnTo>
                    <a:pt x="51" y="4"/>
                  </a:lnTo>
                  <a:lnTo>
                    <a:pt x="53" y="4"/>
                  </a:lnTo>
                  <a:lnTo>
                    <a:pt x="55" y="4"/>
                  </a:lnTo>
                  <a:lnTo>
                    <a:pt x="57" y="2"/>
                  </a:lnTo>
                  <a:lnTo>
                    <a:pt x="60" y="2"/>
                  </a:lnTo>
                  <a:lnTo>
                    <a:pt x="6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00" name="Freeform 85"/>
            <p:cNvSpPr>
              <a:spLocks/>
            </p:cNvSpPr>
            <p:nvPr/>
          </p:nvSpPr>
          <p:spPr bwMode="auto">
            <a:xfrm>
              <a:off x="2726" y="2293"/>
              <a:ext cx="54" cy="8"/>
            </a:xfrm>
            <a:custGeom>
              <a:avLst/>
              <a:gdLst>
                <a:gd name="T0" fmla="*/ 0 w 54"/>
                <a:gd name="T1" fmla="*/ 7 h 8"/>
                <a:gd name="T2" fmla="*/ 0 w 54"/>
                <a:gd name="T3" fmla="*/ 7 h 8"/>
                <a:gd name="T4" fmla="*/ 7 w 54"/>
                <a:gd name="T5" fmla="*/ 7 h 8"/>
                <a:gd name="T6" fmla="*/ 14 w 54"/>
                <a:gd name="T7" fmla="*/ 7 h 8"/>
                <a:gd name="T8" fmla="*/ 20 w 54"/>
                <a:gd name="T9" fmla="*/ 7 h 8"/>
                <a:gd name="T10" fmla="*/ 24 w 54"/>
                <a:gd name="T11" fmla="*/ 7 h 8"/>
                <a:gd name="T12" fmla="*/ 31 w 54"/>
                <a:gd name="T13" fmla="*/ 7 h 8"/>
                <a:gd name="T14" fmla="*/ 33 w 54"/>
                <a:gd name="T15" fmla="*/ 4 h 8"/>
                <a:gd name="T16" fmla="*/ 38 w 54"/>
                <a:gd name="T17" fmla="*/ 4 h 8"/>
                <a:gd name="T18" fmla="*/ 42 w 54"/>
                <a:gd name="T19" fmla="*/ 4 h 8"/>
                <a:gd name="T20" fmla="*/ 44 w 54"/>
                <a:gd name="T21" fmla="*/ 4 h 8"/>
                <a:gd name="T22" fmla="*/ 46 w 54"/>
                <a:gd name="T23" fmla="*/ 2 h 8"/>
                <a:gd name="T24" fmla="*/ 49 w 54"/>
                <a:gd name="T25" fmla="*/ 2 h 8"/>
                <a:gd name="T26" fmla="*/ 51 w 54"/>
                <a:gd name="T27" fmla="*/ 0 h 8"/>
                <a:gd name="T28" fmla="*/ 53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0" y="7"/>
                  </a:moveTo>
                  <a:lnTo>
                    <a:pt x="0" y="7"/>
                  </a:lnTo>
                  <a:lnTo>
                    <a:pt x="7" y="7"/>
                  </a:lnTo>
                  <a:lnTo>
                    <a:pt x="14" y="7"/>
                  </a:lnTo>
                  <a:lnTo>
                    <a:pt x="20" y="7"/>
                  </a:lnTo>
                  <a:lnTo>
                    <a:pt x="24" y="7"/>
                  </a:lnTo>
                  <a:lnTo>
                    <a:pt x="31" y="7"/>
                  </a:lnTo>
                  <a:lnTo>
                    <a:pt x="33" y="4"/>
                  </a:lnTo>
                  <a:lnTo>
                    <a:pt x="38" y="4"/>
                  </a:lnTo>
                  <a:lnTo>
                    <a:pt x="42" y="4"/>
                  </a:lnTo>
                  <a:lnTo>
                    <a:pt x="44" y="4"/>
                  </a:lnTo>
                  <a:lnTo>
                    <a:pt x="46" y="2"/>
                  </a:lnTo>
                  <a:lnTo>
                    <a:pt x="49" y="2"/>
                  </a:lnTo>
                  <a:lnTo>
                    <a:pt x="51" y="0"/>
                  </a:lnTo>
                  <a:lnTo>
                    <a:pt x="53"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01" name="Freeform 86"/>
            <p:cNvSpPr>
              <a:spLocks/>
            </p:cNvSpPr>
            <p:nvPr/>
          </p:nvSpPr>
          <p:spPr bwMode="auto">
            <a:xfrm>
              <a:off x="2742" y="2304"/>
              <a:ext cx="42" cy="8"/>
            </a:xfrm>
            <a:custGeom>
              <a:avLst/>
              <a:gdLst>
                <a:gd name="T0" fmla="*/ 0 w 42"/>
                <a:gd name="T1" fmla="*/ 7 h 8"/>
                <a:gd name="T2" fmla="*/ 0 w 42"/>
                <a:gd name="T3" fmla="*/ 7 h 8"/>
                <a:gd name="T4" fmla="*/ 11 w 42"/>
                <a:gd name="T5" fmla="*/ 7 h 8"/>
                <a:gd name="T6" fmla="*/ 19 w 42"/>
                <a:gd name="T7" fmla="*/ 7 h 8"/>
                <a:gd name="T8" fmla="*/ 28 w 42"/>
                <a:gd name="T9" fmla="*/ 7 h 8"/>
                <a:gd name="T10" fmla="*/ 33 w 42"/>
                <a:gd name="T11" fmla="*/ 4 h 8"/>
                <a:gd name="T12" fmla="*/ 37 w 42"/>
                <a:gd name="T13" fmla="*/ 2 h 8"/>
                <a:gd name="T14" fmla="*/ 39 w 42"/>
                <a:gd name="T15" fmla="*/ 2 h 8"/>
                <a:gd name="T16" fmla="*/ 41 w 4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8"/>
                <a:gd name="T29" fmla="*/ 42 w 42"/>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8">
                  <a:moveTo>
                    <a:pt x="0" y="7"/>
                  </a:moveTo>
                  <a:lnTo>
                    <a:pt x="0" y="7"/>
                  </a:lnTo>
                  <a:lnTo>
                    <a:pt x="11" y="7"/>
                  </a:lnTo>
                  <a:lnTo>
                    <a:pt x="19" y="7"/>
                  </a:lnTo>
                  <a:lnTo>
                    <a:pt x="28" y="7"/>
                  </a:lnTo>
                  <a:lnTo>
                    <a:pt x="33" y="4"/>
                  </a:lnTo>
                  <a:lnTo>
                    <a:pt x="37" y="2"/>
                  </a:lnTo>
                  <a:lnTo>
                    <a:pt x="39" y="2"/>
                  </a:lnTo>
                  <a:lnTo>
                    <a:pt x="4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02" name="Freeform 87"/>
            <p:cNvSpPr>
              <a:spLocks/>
            </p:cNvSpPr>
            <p:nvPr/>
          </p:nvSpPr>
          <p:spPr bwMode="auto">
            <a:xfrm>
              <a:off x="2514" y="2122"/>
              <a:ext cx="75" cy="19"/>
            </a:xfrm>
            <a:custGeom>
              <a:avLst/>
              <a:gdLst>
                <a:gd name="T0" fmla="*/ 0 w 75"/>
                <a:gd name="T1" fmla="*/ 0 h 19"/>
                <a:gd name="T2" fmla="*/ 0 w 75"/>
                <a:gd name="T3" fmla="*/ 0 h 19"/>
                <a:gd name="T4" fmla="*/ 8 w 75"/>
                <a:gd name="T5" fmla="*/ 4 h 19"/>
                <a:gd name="T6" fmla="*/ 17 w 75"/>
                <a:gd name="T7" fmla="*/ 9 h 19"/>
                <a:gd name="T8" fmla="*/ 24 w 75"/>
                <a:gd name="T9" fmla="*/ 11 h 19"/>
                <a:gd name="T10" fmla="*/ 30 w 75"/>
                <a:gd name="T11" fmla="*/ 13 h 19"/>
                <a:gd name="T12" fmla="*/ 39 w 75"/>
                <a:gd name="T13" fmla="*/ 15 h 19"/>
                <a:gd name="T14" fmla="*/ 44 w 75"/>
                <a:gd name="T15" fmla="*/ 15 h 19"/>
                <a:gd name="T16" fmla="*/ 50 w 75"/>
                <a:gd name="T17" fmla="*/ 18 h 19"/>
                <a:gd name="T18" fmla="*/ 55 w 75"/>
                <a:gd name="T19" fmla="*/ 18 h 19"/>
                <a:gd name="T20" fmla="*/ 59 w 75"/>
                <a:gd name="T21" fmla="*/ 18 h 19"/>
                <a:gd name="T22" fmla="*/ 63 w 75"/>
                <a:gd name="T23" fmla="*/ 15 h 19"/>
                <a:gd name="T24" fmla="*/ 65 w 75"/>
                <a:gd name="T25" fmla="*/ 15 h 19"/>
                <a:gd name="T26" fmla="*/ 68 w 75"/>
                <a:gd name="T27" fmla="*/ 15 h 19"/>
                <a:gd name="T28" fmla="*/ 72 w 75"/>
                <a:gd name="T29" fmla="*/ 15 h 19"/>
                <a:gd name="T30" fmla="*/ 72 w 75"/>
                <a:gd name="T31" fmla="*/ 13 h 19"/>
                <a:gd name="T32" fmla="*/ 74 w 75"/>
                <a:gd name="T33" fmla="*/ 1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9"/>
                <a:gd name="T53" fmla="*/ 75 w 7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9">
                  <a:moveTo>
                    <a:pt x="0" y="0"/>
                  </a:moveTo>
                  <a:lnTo>
                    <a:pt x="0" y="0"/>
                  </a:lnTo>
                  <a:lnTo>
                    <a:pt x="8" y="4"/>
                  </a:lnTo>
                  <a:lnTo>
                    <a:pt x="17" y="9"/>
                  </a:lnTo>
                  <a:lnTo>
                    <a:pt x="24" y="11"/>
                  </a:lnTo>
                  <a:lnTo>
                    <a:pt x="30" y="13"/>
                  </a:lnTo>
                  <a:lnTo>
                    <a:pt x="39" y="15"/>
                  </a:lnTo>
                  <a:lnTo>
                    <a:pt x="44" y="15"/>
                  </a:lnTo>
                  <a:lnTo>
                    <a:pt x="50" y="18"/>
                  </a:lnTo>
                  <a:lnTo>
                    <a:pt x="55" y="18"/>
                  </a:lnTo>
                  <a:lnTo>
                    <a:pt x="59" y="18"/>
                  </a:lnTo>
                  <a:lnTo>
                    <a:pt x="63" y="15"/>
                  </a:lnTo>
                  <a:lnTo>
                    <a:pt x="65" y="15"/>
                  </a:lnTo>
                  <a:lnTo>
                    <a:pt x="68" y="15"/>
                  </a:lnTo>
                  <a:lnTo>
                    <a:pt x="72" y="15"/>
                  </a:lnTo>
                  <a:lnTo>
                    <a:pt x="72" y="13"/>
                  </a:lnTo>
                  <a:lnTo>
                    <a:pt x="7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9303" name="Freeform 88"/>
            <p:cNvSpPr>
              <a:spLocks/>
            </p:cNvSpPr>
            <p:nvPr/>
          </p:nvSpPr>
          <p:spPr bwMode="auto">
            <a:xfrm>
              <a:off x="2525" y="2129"/>
              <a:ext cx="88" cy="20"/>
            </a:xfrm>
            <a:custGeom>
              <a:avLst/>
              <a:gdLst>
                <a:gd name="T0" fmla="*/ 0 w 88"/>
                <a:gd name="T1" fmla="*/ 0 h 20"/>
                <a:gd name="T2" fmla="*/ 0 w 88"/>
                <a:gd name="T3" fmla="*/ 0 h 20"/>
                <a:gd name="T4" fmla="*/ 4 w 88"/>
                <a:gd name="T5" fmla="*/ 6 h 20"/>
                <a:gd name="T6" fmla="*/ 8 w 88"/>
                <a:gd name="T7" fmla="*/ 11 h 20"/>
                <a:gd name="T8" fmla="*/ 13 w 88"/>
                <a:gd name="T9" fmla="*/ 15 h 20"/>
                <a:gd name="T10" fmla="*/ 19 w 88"/>
                <a:gd name="T11" fmla="*/ 17 h 20"/>
                <a:gd name="T12" fmla="*/ 26 w 88"/>
                <a:gd name="T13" fmla="*/ 17 h 20"/>
                <a:gd name="T14" fmla="*/ 33 w 88"/>
                <a:gd name="T15" fmla="*/ 19 h 20"/>
                <a:gd name="T16" fmla="*/ 39 w 88"/>
                <a:gd name="T17" fmla="*/ 19 h 20"/>
                <a:gd name="T18" fmla="*/ 48 w 88"/>
                <a:gd name="T19" fmla="*/ 19 h 20"/>
                <a:gd name="T20" fmla="*/ 54 w 88"/>
                <a:gd name="T21" fmla="*/ 19 h 20"/>
                <a:gd name="T22" fmla="*/ 63 w 88"/>
                <a:gd name="T23" fmla="*/ 19 h 20"/>
                <a:gd name="T24" fmla="*/ 70 w 88"/>
                <a:gd name="T25" fmla="*/ 19 h 20"/>
                <a:gd name="T26" fmla="*/ 74 w 88"/>
                <a:gd name="T27" fmla="*/ 17 h 20"/>
                <a:gd name="T28" fmla="*/ 81 w 88"/>
                <a:gd name="T29" fmla="*/ 17 h 20"/>
                <a:gd name="T30" fmla="*/ 85 w 88"/>
                <a:gd name="T31" fmla="*/ 17 h 20"/>
                <a:gd name="T32" fmla="*/ 87 w 88"/>
                <a:gd name="T33" fmla="*/ 17 h 20"/>
                <a:gd name="T34" fmla="*/ 87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0" y="0"/>
                  </a:moveTo>
                  <a:lnTo>
                    <a:pt x="0" y="0"/>
                  </a:lnTo>
                  <a:lnTo>
                    <a:pt x="4" y="6"/>
                  </a:lnTo>
                  <a:lnTo>
                    <a:pt x="8" y="11"/>
                  </a:lnTo>
                  <a:lnTo>
                    <a:pt x="13" y="15"/>
                  </a:lnTo>
                  <a:lnTo>
                    <a:pt x="19" y="17"/>
                  </a:lnTo>
                  <a:lnTo>
                    <a:pt x="26" y="17"/>
                  </a:lnTo>
                  <a:lnTo>
                    <a:pt x="33" y="19"/>
                  </a:lnTo>
                  <a:lnTo>
                    <a:pt x="39" y="19"/>
                  </a:lnTo>
                  <a:lnTo>
                    <a:pt x="48" y="19"/>
                  </a:lnTo>
                  <a:lnTo>
                    <a:pt x="54" y="19"/>
                  </a:lnTo>
                  <a:lnTo>
                    <a:pt x="63" y="19"/>
                  </a:lnTo>
                  <a:lnTo>
                    <a:pt x="70" y="19"/>
                  </a:lnTo>
                  <a:lnTo>
                    <a:pt x="74" y="17"/>
                  </a:lnTo>
                  <a:lnTo>
                    <a:pt x="81" y="17"/>
                  </a:lnTo>
                  <a:lnTo>
                    <a:pt x="85" y="17"/>
                  </a:lnTo>
                  <a:lnTo>
                    <a:pt x="87" y="17"/>
                  </a:lnTo>
                  <a:lnTo>
                    <a:pt x="87"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9304" name="Freeform 89"/>
            <p:cNvSpPr>
              <a:spLocks/>
            </p:cNvSpPr>
            <p:nvPr/>
          </p:nvSpPr>
          <p:spPr bwMode="auto">
            <a:xfrm>
              <a:off x="2542" y="2146"/>
              <a:ext cx="100" cy="16"/>
            </a:xfrm>
            <a:custGeom>
              <a:avLst/>
              <a:gdLst>
                <a:gd name="T0" fmla="*/ 0 w 100"/>
                <a:gd name="T1" fmla="*/ 0 h 16"/>
                <a:gd name="T2" fmla="*/ 0 w 100"/>
                <a:gd name="T3" fmla="*/ 0 h 16"/>
                <a:gd name="T4" fmla="*/ 2 w 100"/>
                <a:gd name="T5" fmla="*/ 5 h 16"/>
                <a:gd name="T6" fmla="*/ 7 w 100"/>
                <a:gd name="T7" fmla="*/ 7 h 16"/>
                <a:gd name="T8" fmla="*/ 13 w 100"/>
                <a:gd name="T9" fmla="*/ 9 h 16"/>
                <a:gd name="T10" fmla="*/ 20 w 100"/>
                <a:gd name="T11" fmla="*/ 11 h 16"/>
                <a:gd name="T12" fmla="*/ 29 w 100"/>
                <a:gd name="T13" fmla="*/ 13 h 16"/>
                <a:gd name="T14" fmla="*/ 35 w 100"/>
                <a:gd name="T15" fmla="*/ 13 h 16"/>
                <a:gd name="T16" fmla="*/ 44 w 100"/>
                <a:gd name="T17" fmla="*/ 15 h 16"/>
                <a:gd name="T18" fmla="*/ 53 w 100"/>
                <a:gd name="T19" fmla="*/ 15 h 16"/>
                <a:gd name="T20" fmla="*/ 62 w 100"/>
                <a:gd name="T21" fmla="*/ 15 h 16"/>
                <a:gd name="T22" fmla="*/ 70 w 100"/>
                <a:gd name="T23" fmla="*/ 15 h 16"/>
                <a:gd name="T24" fmla="*/ 79 w 100"/>
                <a:gd name="T25" fmla="*/ 13 h 16"/>
                <a:gd name="T26" fmla="*/ 86 w 100"/>
                <a:gd name="T27" fmla="*/ 13 h 16"/>
                <a:gd name="T28" fmla="*/ 90 w 100"/>
                <a:gd name="T29" fmla="*/ 13 h 16"/>
                <a:gd name="T30" fmla="*/ 94 w 100"/>
                <a:gd name="T31" fmla="*/ 13 h 16"/>
                <a:gd name="T32" fmla="*/ 99 w 100"/>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6"/>
                <a:gd name="T53" fmla="*/ 100 w 100"/>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6">
                  <a:moveTo>
                    <a:pt x="0" y="0"/>
                  </a:moveTo>
                  <a:lnTo>
                    <a:pt x="0" y="0"/>
                  </a:lnTo>
                  <a:lnTo>
                    <a:pt x="2" y="5"/>
                  </a:lnTo>
                  <a:lnTo>
                    <a:pt x="7" y="7"/>
                  </a:lnTo>
                  <a:lnTo>
                    <a:pt x="13" y="9"/>
                  </a:lnTo>
                  <a:lnTo>
                    <a:pt x="20" y="11"/>
                  </a:lnTo>
                  <a:lnTo>
                    <a:pt x="29" y="13"/>
                  </a:lnTo>
                  <a:lnTo>
                    <a:pt x="35" y="13"/>
                  </a:lnTo>
                  <a:lnTo>
                    <a:pt x="44" y="15"/>
                  </a:lnTo>
                  <a:lnTo>
                    <a:pt x="53" y="15"/>
                  </a:lnTo>
                  <a:lnTo>
                    <a:pt x="62" y="15"/>
                  </a:lnTo>
                  <a:lnTo>
                    <a:pt x="70" y="15"/>
                  </a:lnTo>
                  <a:lnTo>
                    <a:pt x="79" y="13"/>
                  </a:lnTo>
                  <a:lnTo>
                    <a:pt x="86" y="13"/>
                  </a:lnTo>
                  <a:lnTo>
                    <a:pt x="90" y="13"/>
                  </a:lnTo>
                  <a:lnTo>
                    <a:pt x="94" y="13"/>
                  </a:lnTo>
                  <a:lnTo>
                    <a:pt x="99"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9305" name="Freeform 90"/>
            <p:cNvSpPr>
              <a:spLocks/>
            </p:cNvSpPr>
            <p:nvPr/>
          </p:nvSpPr>
          <p:spPr bwMode="auto">
            <a:xfrm>
              <a:off x="2560" y="2159"/>
              <a:ext cx="106" cy="17"/>
            </a:xfrm>
            <a:custGeom>
              <a:avLst/>
              <a:gdLst>
                <a:gd name="T0" fmla="*/ 0 w 106"/>
                <a:gd name="T1" fmla="*/ 0 h 17"/>
                <a:gd name="T2" fmla="*/ 0 w 106"/>
                <a:gd name="T3" fmla="*/ 0 h 17"/>
                <a:gd name="T4" fmla="*/ 6 w 106"/>
                <a:gd name="T5" fmla="*/ 5 h 17"/>
                <a:gd name="T6" fmla="*/ 13 w 106"/>
                <a:gd name="T7" fmla="*/ 7 h 17"/>
                <a:gd name="T8" fmla="*/ 19 w 106"/>
                <a:gd name="T9" fmla="*/ 9 h 17"/>
                <a:gd name="T10" fmla="*/ 26 w 106"/>
                <a:gd name="T11" fmla="*/ 11 h 17"/>
                <a:gd name="T12" fmla="*/ 35 w 106"/>
                <a:gd name="T13" fmla="*/ 13 h 17"/>
                <a:gd name="T14" fmla="*/ 44 w 106"/>
                <a:gd name="T15" fmla="*/ 13 h 17"/>
                <a:gd name="T16" fmla="*/ 52 w 106"/>
                <a:gd name="T17" fmla="*/ 16 h 17"/>
                <a:gd name="T18" fmla="*/ 61 w 106"/>
                <a:gd name="T19" fmla="*/ 16 h 17"/>
                <a:gd name="T20" fmla="*/ 70 w 106"/>
                <a:gd name="T21" fmla="*/ 16 h 17"/>
                <a:gd name="T22" fmla="*/ 76 w 106"/>
                <a:gd name="T23" fmla="*/ 13 h 17"/>
                <a:gd name="T24" fmla="*/ 85 w 106"/>
                <a:gd name="T25" fmla="*/ 13 h 17"/>
                <a:gd name="T26" fmla="*/ 92 w 106"/>
                <a:gd name="T27" fmla="*/ 13 h 17"/>
                <a:gd name="T28" fmla="*/ 96 w 106"/>
                <a:gd name="T29" fmla="*/ 13 h 17"/>
                <a:gd name="T30" fmla="*/ 101 w 106"/>
                <a:gd name="T31" fmla="*/ 13 h 17"/>
                <a:gd name="T32" fmla="*/ 103 w 106"/>
                <a:gd name="T33" fmla="*/ 11 h 17"/>
                <a:gd name="T34" fmla="*/ 105 w 106"/>
                <a:gd name="T35" fmla="*/ 1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7"/>
                <a:gd name="T56" fmla="*/ 106 w 106"/>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7">
                  <a:moveTo>
                    <a:pt x="0" y="0"/>
                  </a:moveTo>
                  <a:lnTo>
                    <a:pt x="0" y="0"/>
                  </a:lnTo>
                  <a:lnTo>
                    <a:pt x="6" y="5"/>
                  </a:lnTo>
                  <a:lnTo>
                    <a:pt x="13" y="7"/>
                  </a:lnTo>
                  <a:lnTo>
                    <a:pt x="19" y="9"/>
                  </a:lnTo>
                  <a:lnTo>
                    <a:pt x="26" y="11"/>
                  </a:lnTo>
                  <a:lnTo>
                    <a:pt x="35" y="13"/>
                  </a:lnTo>
                  <a:lnTo>
                    <a:pt x="44" y="13"/>
                  </a:lnTo>
                  <a:lnTo>
                    <a:pt x="52" y="16"/>
                  </a:lnTo>
                  <a:lnTo>
                    <a:pt x="61" y="16"/>
                  </a:lnTo>
                  <a:lnTo>
                    <a:pt x="70" y="16"/>
                  </a:lnTo>
                  <a:lnTo>
                    <a:pt x="76" y="13"/>
                  </a:lnTo>
                  <a:lnTo>
                    <a:pt x="85" y="13"/>
                  </a:lnTo>
                  <a:lnTo>
                    <a:pt x="92" y="13"/>
                  </a:lnTo>
                  <a:lnTo>
                    <a:pt x="96" y="13"/>
                  </a:lnTo>
                  <a:lnTo>
                    <a:pt x="101" y="13"/>
                  </a:lnTo>
                  <a:lnTo>
                    <a:pt x="103" y="11"/>
                  </a:lnTo>
                  <a:lnTo>
                    <a:pt x="105"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306" name="Freeform 91"/>
            <p:cNvSpPr>
              <a:spLocks/>
            </p:cNvSpPr>
            <p:nvPr/>
          </p:nvSpPr>
          <p:spPr bwMode="auto">
            <a:xfrm>
              <a:off x="2577" y="2170"/>
              <a:ext cx="122" cy="21"/>
            </a:xfrm>
            <a:custGeom>
              <a:avLst/>
              <a:gdLst>
                <a:gd name="T0" fmla="*/ 0 w 122"/>
                <a:gd name="T1" fmla="*/ 0 h 21"/>
                <a:gd name="T2" fmla="*/ 0 w 122"/>
                <a:gd name="T3" fmla="*/ 0 h 21"/>
                <a:gd name="T4" fmla="*/ 7 w 122"/>
                <a:gd name="T5" fmla="*/ 5 h 21"/>
                <a:gd name="T6" fmla="*/ 16 w 122"/>
                <a:gd name="T7" fmla="*/ 9 h 21"/>
                <a:gd name="T8" fmla="*/ 24 w 122"/>
                <a:gd name="T9" fmla="*/ 11 h 21"/>
                <a:gd name="T10" fmla="*/ 33 w 122"/>
                <a:gd name="T11" fmla="*/ 13 h 21"/>
                <a:gd name="T12" fmla="*/ 44 w 122"/>
                <a:gd name="T13" fmla="*/ 16 h 21"/>
                <a:gd name="T14" fmla="*/ 53 w 122"/>
                <a:gd name="T15" fmla="*/ 18 h 21"/>
                <a:gd name="T16" fmla="*/ 64 w 122"/>
                <a:gd name="T17" fmla="*/ 18 h 21"/>
                <a:gd name="T18" fmla="*/ 75 w 122"/>
                <a:gd name="T19" fmla="*/ 20 h 21"/>
                <a:gd name="T20" fmla="*/ 84 w 122"/>
                <a:gd name="T21" fmla="*/ 20 h 21"/>
                <a:gd name="T22" fmla="*/ 92 w 122"/>
                <a:gd name="T23" fmla="*/ 18 h 21"/>
                <a:gd name="T24" fmla="*/ 101 w 122"/>
                <a:gd name="T25" fmla="*/ 18 h 21"/>
                <a:gd name="T26" fmla="*/ 108 w 122"/>
                <a:gd name="T27" fmla="*/ 18 h 21"/>
                <a:gd name="T28" fmla="*/ 112 w 122"/>
                <a:gd name="T29" fmla="*/ 16 h 21"/>
                <a:gd name="T30" fmla="*/ 119 w 122"/>
                <a:gd name="T31" fmla="*/ 16 h 21"/>
                <a:gd name="T32" fmla="*/ 121 w 122"/>
                <a:gd name="T33" fmla="*/ 1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
                <a:gd name="T53" fmla="*/ 122 w 12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
                  <a:moveTo>
                    <a:pt x="0" y="0"/>
                  </a:moveTo>
                  <a:lnTo>
                    <a:pt x="0" y="0"/>
                  </a:lnTo>
                  <a:lnTo>
                    <a:pt x="7" y="5"/>
                  </a:lnTo>
                  <a:lnTo>
                    <a:pt x="16" y="9"/>
                  </a:lnTo>
                  <a:lnTo>
                    <a:pt x="24" y="11"/>
                  </a:lnTo>
                  <a:lnTo>
                    <a:pt x="33" y="13"/>
                  </a:lnTo>
                  <a:lnTo>
                    <a:pt x="44" y="16"/>
                  </a:lnTo>
                  <a:lnTo>
                    <a:pt x="53" y="18"/>
                  </a:lnTo>
                  <a:lnTo>
                    <a:pt x="64" y="18"/>
                  </a:lnTo>
                  <a:lnTo>
                    <a:pt x="75" y="20"/>
                  </a:lnTo>
                  <a:lnTo>
                    <a:pt x="84" y="20"/>
                  </a:lnTo>
                  <a:lnTo>
                    <a:pt x="92" y="18"/>
                  </a:lnTo>
                  <a:lnTo>
                    <a:pt x="101" y="18"/>
                  </a:lnTo>
                  <a:lnTo>
                    <a:pt x="108" y="18"/>
                  </a:lnTo>
                  <a:lnTo>
                    <a:pt x="112" y="16"/>
                  </a:lnTo>
                  <a:lnTo>
                    <a:pt x="119" y="16"/>
                  </a:lnTo>
                  <a:lnTo>
                    <a:pt x="121"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9307" name="Freeform 92"/>
            <p:cNvSpPr>
              <a:spLocks/>
            </p:cNvSpPr>
            <p:nvPr/>
          </p:nvSpPr>
          <p:spPr bwMode="auto">
            <a:xfrm>
              <a:off x="2593" y="2181"/>
              <a:ext cx="119" cy="21"/>
            </a:xfrm>
            <a:custGeom>
              <a:avLst/>
              <a:gdLst>
                <a:gd name="T0" fmla="*/ 0 w 119"/>
                <a:gd name="T1" fmla="*/ 0 h 21"/>
                <a:gd name="T2" fmla="*/ 0 w 119"/>
                <a:gd name="T3" fmla="*/ 0 h 21"/>
                <a:gd name="T4" fmla="*/ 2 w 119"/>
                <a:gd name="T5" fmla="*/ 5 h 21"/>
                <a:gd name="T6" fmla="*/ 6 w 119"/>
                <a:gd name="T7" fmla="*/ 7 h 21"/>
                <a:gd name="T8" fmla="*/ 13 w 119"/>
                <a:gd name="T9" fmla="*/ 11 h 21"/>
                <a:gd name="T10" fmla="*/ 19 w 119"/>
                <a:gd name="T11" fmla="*/ 13 h 21"/>
                <a:gd name="T12" fmla="*/ 28 w 119"/>
                <a:gd name="T13" fmla="*/ 16 h 21"/>
                <a:gd name="T14" fmla="*/ 39 w 119"/>
                <a:gd name="T15" fmla="*/ 16 h 21"/>
                <a:gd name="T16" fmla="*/ 50 w 119"/>
                <a:gd name="T17" fmla="*/ 18 h 21"/>
                <a:gd name="T18" fmla="*/ 59 w 119"/>
                <a:gd name="T19" fmla="*/ 18 h 21"/>
                <a:gd name="T20" fmla="*/ 70 w 119"/>
                <a:gd name="T21" fmla="*/ 18 h 21"/>
                <a:gd name="T22" fmla="*/ 81 w 119"/>
                <a:gd name="T23" fmla="*/ 20 h 21"/>
                <a:gd name="T24" fmla="*/ 90 w 119"/>
                <a:gd name="T25" fmla="*/ 20 h 21"/>
                <a:gd name="T26" fmla="*/ 100 w 119"/>
                <a:gd name="T27" fmla="*/ 20 h 21"/>
                <a:gd name="T28" fmla="*/ 107 w 119"/>
                <a:gd name="T29" fmla="*/ 20 h 21"/>
                <a:gd name="T30" fmla="*/ 111 w 119"/>
                <a:gd name="T31" fmla="*/ 20 h 21"/>
                <a:gd name="T32" fmla="*/ 116 w 119"/>
                <a:gd name="T33" fmla="*/ 20 h 21"/>
                <a:gd name="T34" fmla="*/ 118 w 119"/>
                <a:gd name="T35" fmla="*/ 2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21"/>
                <a:gd name="T56" fmla="*/ 119 w 119"/>
                <a:gd name="T57" fmla="*/ 21 h 2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21">
                  <a:moveTo>
                    <a:pt x="0" y="0"/>
                  </a:moveTo>
                  <a:lnTo>
                    <a:pt x="0" y="0"/>
                  </a:lnTo>
                  <a:lnTo>
                    <a:pt x="2" y="5"/>
                  </a:lnTo>
                  <a:lnTo>
                    <a:pt x="6" y="7"/>
                  </a:lnTo>
                  <a:lnTo>
                    <a:pt x="13" y="11"/>
                  </a:lnTo>
                  <a:lnTo>
                    <a:pt x="19" y="13"/>
                  </a:lnTo>
                  <a:lnTo>
                    <a:pt x="28" y="16"/>
                  </a:lnTo>
                  <a:lnTo>
                    <a:pt x="39" y="16"/>
                  </a:lnTo>
                  <a:lnTo>
                    <a:pt x="50" y="18"/>
                  </a:lnTo>
                  <a:lnTo>
                    <a:pt x="59" y="18"/>
                  </a:lnTo>
                  <a:lnTo>
                    <a:pt x="70" y="18"/>
                  </a:lnTo>
                  <a:lnTo>
                    <a:pt x="81" y="20"/>
                  </a:lnTo>
                  <a:lnTo>
                    <a:pt x="90" y="20"/>
                  </a:lnTo>
                  <a:lnTo>
                    <a:pt x="100" y="20"/>
                  </a:lnTo>
                  <a:lnTo>
                    <a:pt x="107" y="20"/>
                  </a:lnTo>
                  <a:lnTo>
                    <a:pt x="111" y="20"/>
                  </a:lnTo>
                  <a:lnTo>
                    <a:pt x="116" y="20"/>
                  </a:lnTo>
                  <a:lnTo>
                    <a:pt x="118"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9308" name="Freeform 93"/>
            <p:cNvSpPr>
              <a:spLocks/>
            </p:cNvSpPr>
            <p:nvPr/>
          </p:nvSpPr>
          <p:spPr bwMode="auto">
            <a:xfrm>
              <a:off x="2608" y="2194"/>
              <a:ext cx="71" cy="21"/>
            </a:xfrm>
            <a:custGeom>
              <a:avLst/>
              <a:gdLst>
                <a:gd name="T0" fmla="*/ 0 w 71"/>
                <a:gd name="T1" fmla="*/ 0 h 21"/>
                <a:gd name="T2" fmla="*/ 0 w 71"/>
                <a:gd name="T3" fmla="*/ 0 h 21"/>
                <a:gd name="T4" fmla="*/ 2 w 71"/>
                <a:gd name="T5" fmla="*/ 3 h 21"/>
                <a:gd name="T6" fmla="*/ 4 w 71"/>
                <a:gd name="T7" fmla="*/ 5 h 21"/>
                <a:gd name="T8" fmla="*/ 9 w 71"/>
                <a:gd name="T9" fmla="*/ 7 h 21"/>
                <a:gd name="T10" fmla="*/ 13 w 71"/>
                <a:gd name="T11" fmla="*/ 9 h 21"/>
                <a:gd name="T12" fmla="*/ 18 w 71"/>
                <a:gd name="T13" fmla="*/ 11 h 21"/>
                <a:gd name="T14" fmla="*/ 24 w 71"/>
                <a:gd name="T15" fmla="*/ 14 h 21"/>
                <a:gd name="T16" fmla="*/ 31 w 71"/>
                <a:gd name="T17" fmla="*/ 16 h 21"/>
                <a:gd name="T18" fmla="*/ 37 w 71"/>
                <a:gd name="T19" fmla="*/ 16 h 21"/>
                <a:gd name="T20" fmla="*/ 44 w 71"/>
                <a:gd name="T21" fmla="*/ 18 h 21"/>
                <a:gd name="T22" fmla="*/ 50 w 71"/>
                <a:gd name="T23" fmla="*/ 18 h 21"/>
                <a:gd name="T24" fmla="*/ 55 w 71"/>
                <a:gd name="T25" fmla="*/ 20 h 21"/>
                <a:gd name="T26" fmla="*/ 59 w 71"/>
                <a:gd name="T27" fmla="*/ 20 h 21"/>
                <a:gd name="T28" fmla="*/ 64 w 71"/>
                <a:gd name="T29" fmla="*/ 20 h 21"/>
                <a:gd name="T30" fmla="*/ 68 w 71"/>
                <a:gd name="T31" fmla="*/ 20 h 21"/>
                <a:gd name="T32" fmla="*/ 7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0" y="0"/>
                  </a:moveTo>
                  <a:lnTo>
                    <a:pt x="0" y="0"/>
                  </a:lnTo>
                  <a:lnTo>
                    <a:pt x="2" y="3"/>
                  </a:lnTo>
                  <a:lnTo>
                    <a:pt x="4" y="5"/>
                  </a:lnTo>
                  <a:lnTo>
                    <a:pt x="9" y="7"/>
                  </a:lnTo>
                  <a:lnTo>
                    <a:pt x="13" y="9"/>
                  </a:lnTo>
                  <a:lnTo>
                    <a:pt x="18" y="11"/>
                  </a:lnTo>
                  <a:lnTo>
                    <a:pt x="24" y="14"/>
                  </a:lnTo>
                  <a:lnTo>
                    <a:pt x="31" y="16"/>
                  </a:lnTo>
                  <a:lnTo>
                    <a:pt x="37" y="16"/>
                  </a:lnTo>
                  <a:lnTo>
                    <a:pt x="44" y="18"/>
                  </a:lnTo>
                  <a:lnTo>
                    <a:pt x="50" y="18"/>
                  </a:lnTo>
                  <a:lnTo>
                    <a:pt x="55" y="20"/>
                  </a:lnTo>
                  <a:lnTo>
                    <a:pt x="59" y="20"/>
                  </a:lnTo>
                  <a:lnTo>
                    <a:pt x="64" y="20"/>
                  </a:lnTo>
                  <a:lnTo>
                    <a:pt x="68" y="20"/>
                  </a:lnTo>
                  <a:lnTo>
                    <a:pt x="7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9309" name="Freeform 94"/>
            <p:cNvSpPr>
              <a:spLocks/>
            </p:cNvSpPr>
            <p:nvPr/>
          </p:nvSpPr>
          <p:spPr bwMode="auto">
            <a:xfrm>
              <a:off x="2472" y="2131"/>
              <a:ext cx="58" cy="10"/>
            </a:xfrm>
            <a:custGeom>
              <a:avLst/>
              <a:gdLst>
                <a:gd name="T0" fmla="*/ 0 w 58"/>
                <a:gd name="T1" fmla="*/ 0 h 10"/>
                <a:gd name="T2" fmla="*/ 0 w 58"/>
                <a:gd name="T3" fmla="*/ 0 h 10"/>
                <a:gd name="T4" fmla="*/ 7 w 58"/>
                <a:gd name="T5" fmla="*/ 2 h 10"/>
                <a:gd name="T6" fmla="*/ 11 w 58"/>
                <a:gd name="T7" fmla="*/ 4 h 10"/>
                <a:gd name="T8" fmla="*/ 15 w 58"/>
                <a:gd name="T9" fmla="*/ 6 h 10"/>
                <a:gd name="T10" fmla="*/ 20 w 58"/>
                <a:gd name="T11" fmla="*/ 6 h 10"/>
                <a:gd name="T12" fmla="*/ 26 w 58"/>
                <a:gd name="T13" fmla="*/ 9 h 10"/>
                <a:gd name="T14" fmla="*/ 31 w 58"/>
                <a:gd name="T15" fmla="*/ 9 h 10"/>
                <a:gd name="T16" fmla="*/ 35 w 58"/>
                <a:gd name="T17" fmla="*/ 9 h 10"/>
                <a:gd name="T18" fmla="*/ 40 w 58"/>
                <a:gd name="T19" fmla="*/ 9 h 10"/>
                <a:gd name="T20" fmla="*/ 44 w 58"/>
                <a:gd name="T21" fmla="*/ 9 h 10"/>
                <a:gd name="T22" fmla="*/ 46 w 58"/>
                <a:gd name="T23" fmla="*/ 9 h 10"/>
                <a:gd name="T24" fmla="*/ 50 w 58"/>
                <a:gd name="T25" fmla="*/ 9 h 10"/>
                <a:gd name="T26" fmla="*/ 53 w 58"/>
                <a:gd name="T27" fmla="*/ 6 h 10"/>
                <a:gd name="T28" fmla="*/ 55 w 58"/>
                <a:gd name="T29" fmla="*/ 6 h 10"/>
                <a:gd name="T30" fmla="*/ 57 w 58"/>
                <a:gd name="T31" fmla="*/ 6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10"/>
                <a:gd name="T50" fmla="*/ 58 w 58"/>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10">
                  <a:moveTo>
                    <a:pt x="0" y="0"/>
                  </a:moveTo>
                  <a:lnTo>
                    <a:pt x="0" y="0"/>
                  </a:lnTo>
                  <a:lnTo>
                    <a:pt x="7" y="2"/>
                  </a:lnTo>
                  <a:lnTo>
                    <a:pt x="11" y="4"/>
                  </a:lnTo>
                  <a:lnTo>
                    <a:pt x="15" y="6"/>
                  </a:lnTo>
                  <a:lnTo>
                    <a:pt x="20" y="6"/>
                  </a:lnTo>
                  <a:lnTo>
                    <a:pt x="26" y="9"/>
                  </a:lnTo>
                  <a:lnTo>
                    <a:pt x="31" y="9"/>
                  </a:lnTo>
                  <a:lnTo>
                    <a:pt x="35" y="9"/>
                  </a:lnTo>
                  <a:lnTo>
                    <a:pt x="40" y="9"/>
                  </a:lnTo>
                  <a:lnTo>
                    <a:pt x="44" y="9"/>
                  </a:lnTo>
                  <a:lnTo>
                    <a:pt x="46" y="9"/>
                  </a:lnTo>
                  <a:lnTo>
                    <a:pt x="50" y="9"/>
                  </a:lnTo>
                  <a:lnTo>
                    <a:pt x="53" y="6"/>
                  </a:lnTo>
                  <a:lnTo>
                    <a:pt x="55" y="6"/>
                  </a:lnTo>
                  <a:lnTo>
                    <a:pt x="57" y="6"/>
                  </a:lnTo>
                </a:path>
              </a:pathLst>
            </a:custGeom>
            <a:noFill/>
            <a:ln w="12700" cap="rnd">
              <a:solidFill>
                <a:srgbClr val="000000"/>
              </a:solidFill>
              <a:round/>
              <a:headEnd type="none" w="sm" len="sm"/>
              <a:tailEnd type="none" w="sm" len="sm"/>
            </a:ln>
          </p:spPr>
          <p:txBody>
            <a:bodyPr/>
            <a:lstStyle/>
            <a:p>
              <a:pPr algn="l"/>
              <a:endParaRPr lang="en-US" dirty="0"/>
            </a:p>
          </p:txBody>
        </p:sp>
        <p:sp>
          <p:nvSpPr>
            <p:cNvPr id="9310" name="Freeform 95"/>
            <p:cNvSpPr>
              <a:spLocks/>
            </p:cNvSpPr>
            <p:nvPr/>
          </p:nvSpPr>
          <p:spPr bwMode="auto">
            <a:xfrm>
              <a:off x="2487" y="2146"/>
              <a:ext cx="67" cy="12"/>
            </a:xfrm>
            <a:custGeom>
              <a:avLst/>
              <a:gdLst>
                <a:gd name="T0" fmla="*/ 0 w 67"/>
                <a:gd name="T1" fmla="*/ 0 h 12"/>
                <a:gd name="T2" fmla="*/ 0 w 67"/>
                <a:gd name="T3" fmla="*/ 0 h 12"/>
                <a:gd name="T4" fmla="*/ 9 w 67"/>
                <a:gd name="T5" fmla="*/ 2 h 12"/>
                <a:gd name="T6" fmla="*/ 16 w 67"/>
                <a:gd name="T7" fmla="*/ 5 h 12"/>
                <a:gd name="T8" fmla="*/ 22 w 67"/>
                <a:gd name="T9" fmla="*/ 7 h 12"/>
                <a:gd name="T10" fmla="*/ 29 w 67"/>
                <a:gd name="T11" fmla="*/ 9 h 12"/>
                <a:gd name="T12" fmla="*/ 33 w 67"/>
                <a:gd name="T13" fmla="*/ 9 h 12"/>
                <a:gd name="T14" fmla="*/ 40 w 67"/>
                <a:gd name="T15" fmla="*/ 11 h 12"/>
                <a:gd name="T16" fmla="*/ 44 w 67"/>
                <a:gd name="T17" fmla="*/ 11 h 12"/>
                <a:gd name="T18" fmla="*/ 49 w 67"/>
                <a:gd name="T19" fmla="*/ 11 h 12"/>
                <a:gd name="T20" fmla="*/ 53 w 67"/>
                <a:gd name="T21" fmla="*/ 11 h 12"/>
                <a:gd name="T22" fmla="*/ 55 w 67"/>
                <a:gd name="T23" fmla="*/ 11 h 12"/>
                <a:gd name="T24" fmla="*/ 60 w 67"/>
                <a:gd name="T25" fmla="*/ 9 h 12"/>
                <a:gd name="T26" fmla="*/ 62 w 67"/>
                <a:gd name="T27" fmla="*/ 9 h 12"/>
                <a:gd name="T28" fmla="*/ 64 w 67"/>
                <a:gd name="T29" fmla="*/ 9 h 12"/>
                <a:gd name="T30" fmla="*/ 66 w 67"/>
                <a:gd name="T31" fmla="*/ 9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2"/>
                <a:gd name="T50" fmla="*/ 67 w 67"/>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2">
                  <a:moveTo>
                    <a:pt x="0" y="0"/>
                  </a:moveTo>
                  <a:lnTo>
                    <a:pt x="0" y="0"/>
                  </a:lnTo>
                  <a:lnTo>
                    <a:pt x="9" y="2"/>
                  </a:lnTo>
                  <a:lnTo>
                    <a:pt x="16" y="5"/>
                  </a:lnTo>
                  <a:lnTo>
                    <a:pt x="22" y="7"/>
                  </a:lnTo>
                  <a:lnTo>
                    <a:pt x="29" y="9"/>
                  </a:lnTo>
                  <a:lnTo>
                    <a:pt x="33" y="9"/>
                  </a:lnTo>
                  <a:lnTo>
                    <a:pt x="40" y="11"/>
                  </a:lnTo>
                  <a:lnTo>
                    <a:pt x="44" y="11"/>
                  </a:lnTo>
                  <a:lnTo>
                    <a:pt x="49" y="11"/>
                  </a:lnTo>
                  <a:lnTo>
                    <a:pt x="53" y="11"/>
                  </a:lnTo>
                  <a:lnTo>
                    <a:pt x="55" y="11"/>
                  </a:lnTo>
                  <a:lnTo>
                    <a:pt x="60" y="9"/>
                  </a:lnTo>
                  <a:lnTo>
                    <a:pt x="62" y="9"/>
                  </a:lnTo>
                  <a:lnTo>
                    <a:pt x="64" y="9"/>
                  </a:lnTo>
                  <a:lnTo>
                    <a:pt x="66" y="9"/>
                  </a:lnTo>
                </a:path>
              </a:pathLst>
            </a:custGeom>
            <a:noFill/>
            <a:ln w="12700" cap="rnd">
              <a:solidFill>
                <a:srgbClr val="000000"/>
              </a:solidFill>
              <a:round/>
              <a:headEnd type="none" w="sm" len="sm"/>
              <a:tailEnd type="none" w="sm" len="sm"/>
            </a:ln>
          </p:spPr>
          <p:txBody>
            <a:bodyPr/>
            <a:lstStyle/>
            <a:p>
              <a:pPr algn="l"/>
              <a:endParaRPr lang="en-US" dirty="0"/>
            </a:p>
          </p:txBody>
        </p:sp>
        <p:sp>
          <p:nvSpPr>
            <p:cNvPr id="9311" name="Freeform 96"/>
            <p:cNvSpPr>
              <a:spLocks/>
            </p:cNvSpPr>
            <p:nvPr/>
          </p:nvSpPr>
          <p:spPr bwMode="auto">
            <a:xfrm>
              <a:off x="2512" y="2164"/>
              <a:ext cx="73" cy="14"/>
            </a:xfrm>
            <a:custGeom>
              <a:avLst/>
              <a:gdLst>
                <a:gd name="T0" fmla="*/ 0 w 73"/>
                <a:gd name="T1" fmla="*/ 0 h 14"/>
                <a:gd name="T2" fmla="*/ 0 w 73"/>
                <a:gd name="T3" fmla="*/ 0 h 14"/>
                <a:gd name="T4" fmla="*/ 10 w 73"/>
                <a:gd name="T5" fmla="*/ 2 h 14"/>
                <a:gd name="T6" fmla="*/ 21 w 73"/>
                <a:gd name="T7" fmla="*/ 4 h 14"/>
                <a:gd name="T8" fmla="*/ 28 w 73"/>
                <a:gd name="T9" fmla="*/ 8 h 14"/>
                <a:gd name="T10" fmla="*/ 37 w 73"/>
                <a:gd name="T11" fmla="*/ 8 h 14"/>
                <a:gd name="T12" fmla="*/ 43 w 73"/>
                <a:gd name="T13" fmla="*/ 11 h 14"/>
                <a:gd name="T14" fmla="*/ 50 w 73"/>
                <a:gd name="T15" fmla="*/ 11 h 14"/>
                <a:gd name="T16" fmla="*/ 54 w 73"/>
                <a:gd name="T17" fmla="*/ 13 h 14"/>
                <a:gd name="T18" fmla="*/ 59 w 73"/>
                <a:gd name="T19" fmla="*/ 13 h 14"/>
                <a:gd name="T20" fmla="*/ 63 w 73"/>
                <a:gd name="T21" fmla="*/ 13 h 14"/>
                <a:gd name="T22" fmla="*/ 65 w 73"/>
                <a:gd name="T23" fmla="*/ 13 h 14"/>
                <a:gd name="T24" fmla="*/ 67 w 73"/>
                <a:gd name="T25" fmla="*/ 13 h 14"/>
                <a:gd name="T26" fmla="*/ 70 w 73"/>
                <a:gd name="T27" fmla="*/ 13 h 14"/>
                <a:gd name="T28" fmla="*/ 72 w 73"/>
                <a:gd name="T29" fmla="*/ 13 h 14"/>
                <a:gd name="T30" fmla="*/ 72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0" y="0"/>
                  </a:moveTo>
                  <a:lnTo>
                    <a:pt x="0" y="0"/>
                  </a:lnTo>
                  <a:lnTo>
                    <a:pt x="10" y="2"/>
                  </a:lnTo>
                  <a:lnTo>
                    <a:pt x="21" y="4"/>
                  </a:lnTo>
                  <a:lnTo>
                    <a:pt x="28" y="8"/>
                  </a:lnTo>
                  <a:lnTo>
                    <a:pt x="37" y="8"/>
                  </a:lnTo>
                  <a:lnTo>
                    <a:pt x="43" y="11"/>
                  </a:lnTo>
                  <a:lnTo>
                    <a:pt x="50" y="11"/>
                  </a:lnTo>
                  <a:lnTo>
                    <a:pt x="54" y="13"/>
                  </a:lnTo>
                  <a:lnTo>
                    <a:pt x="59" y="13"/>
                  </a:lnTo>
                  <a:lnTo>
                    <a:pt x="63" y="13"/>
                  </a:lnTo>
                  <a:lnTo>
                    <a:pt x="65" y="13"/>
                  </a:lnTo>
                  <a:lnTo>
                    <a:pt x="67" y="13"/>
                  </a:lnTo>
                  <a:lnTo>
                    <a:pt x="70" y="13"/>
                  </a:lnTo>
                  <a:lnTo>
                    <a:pt x="72" y="13"/>
                  </a:lnTo>
                  <a:lnTo>
                    <a:pt x="72"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312" name="Freeform 97"/>
            <p:cNvSpPr>
              <a:spLocks/>
            </p:cNvSpPr>
            <p:nvPr/>
          </p:nvSpPr>
          <p:spPr bwMode="auto">
            <a:xfrm>
              <a:off x="2729" y="2159"/>
              <a:ext cx="22" cy="21"/>
            </a:xfrm>
            <a:custGeom>
              <a:avLst/>
              <a:gdLst>
                <a:gd name="T0" fmla="*/ 0 w 22"/>
                <a:gd name="T1" fmla="*/ 20 h 21"/>
                <a:gd name="T2" fmla="*/ 0 w 22"/>
                <a:gd name="T3" fmla="*/ 20 h 21"/>
                <a:gd name="T4" fmla="*/ 4 w 22"/>
                <a:gd name="T5" fmla="*/ 18 h 21"/>
                <a:gd name="T6" fmla="*/ 8 w 22"/>
                <a:gd name="T7" fmla="*/ 13 h 21"/>
                <a:gd name="T8" fmla="*/ 13 w 22"/>
                <a:gd name="T9" fmla="*/ 9 h 21"/>
                <a:gd name="T10" fmla="*/ 15 w 22"/>
                <a:gd name="T11" fmla="*/ 7 h 21"/>
                <a:gd name="T12" fmla="*/ 17 w 22"/>
                <a:gd name="T13" fmla="*/ 2 h 21"/>
                <a:gd name="T14" fmla="*/ 19 w 22"/>
                <a:gd name="T15" fmla="*/ 0 h 21"/>
                <a:gd name="T16" fmla="*/ 21 w 2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1"/>
                <a:gd name="T29" fmla="*/ 22 w 2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1">
                  <a:moveTo>
                    <a:pt x="0" y="20"/>
                  </a:moveTo>
                  <a:lnTo>
                    <a:pt x="0" y="20"/>
                  </a:lnTo>
                  <a:lnTo>
                    <a:pt x="4" y="18"/>
                  </a:lnTo>
                  <a:lnTo>
                    <a:pt x="8" y="13"/>
                  </a:lnTo>
                  <a:lnTo>
                    <a:pt x="13" y="9"/>
                  </a:lnTo>
                  <a:lnTo>
                    <a:pt x="15" y="7"/>
                  </a:lnTo>
                  <a:lnTo>
                    <a:pt x="17" y="2"/>
                  </a:lnTo>
                  <a:lnTo>
                    <a:pt x="19" y="0"/>
                  </a:lnTo>
                  <a:lnTo>
                    <a:pt x="2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13" name="Freeform 98"/>
            <p:cNvSpPr>
              <a:spLocks/>
            </p:cNvSpPr>
            <p:nvPr/>
          </p:nvSpPr>
          <p:spPr bwMode="auto">
            <a:xfrm>
              <a:off x="2744" y="2177"/>
              <a:ext cx="18" cy="23"/>
            </a:xfrm>
            <a:custGeom>
              <a:avLst/>
              <a:gdLst>
                <a:gd name="T0" fmla="*/ 0 w 18"/>
                <a:gd name="T1" fmla="*/ 22 h 23"/>
                <a:gd name="T2" fmla="*/ 0 w 18"/>
                <a:gd name="T3" fmla="*/ 22 h 23"/>
                <a:gd name="T4" fmla="*/ 4 w 18"/>
                <a:gd name="T5" fmla="*/ 17 h 23"/>
                <a:gd name="T6" fmla="*/ 9 w 18"/>
                <a:gd name="T7" fmla="*/ 13 h 23"/>
                <a:gd name="T8" fmla="*/ 11 w 18"/>
                <a:gd name="T9" fmla="*/ 11 h 23"/>
                <a:gd name="T10" fmla="*/ 13 w 18"/>
                <a:gd name="T11" fmla="*/ 6 h 23"/>
                <a:gd name="T12" fmla="*/ 15 w 18"/>
                <a:gd name="T13" fmla="*/ 4 h 23"/>
                <a:gd name="T14" fmla="*/ 17 w 18"/>
                <a:gd name="T15" fmla="*/ 2 h 23"/>
                <a:gd name="T16" fmla="*/ 17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0" y="22"/>
                  </a:moveTo>
                  <a:lnTo>
                    <a:pt x="0" y="22"/>
                  </a:lnTo>
                  <a:lnTo>
                    <a:pt x="4" y="17"/>
                  </a:lnTo>
                  <a:lnTo>
                    <a:pt x="9" y="13"/>
                  </a:lnTo>
                  <a:lnTo>
                    <a:pt x="11" y="11"/>
                  </a:lnTo>
                  <a:lnTo>
                    <a:pt x="13" y="6"/>
                  </a:lnTo>
                  <a:lnTo>
                    <a:pt x="15" y="4"/>
                  </a:lnTo>
                  <a:lnTo>
                    <a:pt x="17" y="2"/>
                  </a:lnTo>
                  <a:lnTo>
                    <a:pt x="1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14" name="Freeform 99"/>
            <p:cNvSpPr>
              <a:spLocks/>
            </p:cNvSpPr>
            <p:nvPr/>
          </p:nvSpPr>
          <p:spPr bwMode="auto">
            <a:xfrm>
              <a:off x="2720" y="2146"/>
              <a:ext cx="23" cy="16"/>
            </a:xfrm>
            <a:custGeom>
              <a:avLst/>
              <a:gdLst>
                <a:gd name="T0" fmla="*/ 0 w 23"/>
                <a:gd name="T1" fmla="*/ 15 h 16"/>
                <a:gd name="T2" fmla="*/ 0 w 23"/>
                <a:gd name="T3" fmla="*/ 15 h 16"/>
                <a:gd name="T4" fmla="*/ 2 w 23"/>
                <a:gd name="T5" fmla="*/ 13 h 16"/>
                <a:gd name="T6" fmla="*/ 9 w 23"/>
                <a:gd name="T7" fmla="*/ 11 h 16"/>
                <a:gd name="T8" fmla="*/ 11 w 23"/>
                <a:gd name="T9" fmla="*/ 7 h 16"/>
                <a:gd name="T10" fmla="*/ 15 w 23"/>
                <a:gd name="T11" fmla="*/ 5 h 16"/>
                <a:gd name="T12" fmla="*/ 17 w 23"/>
                <a:gd name="T13" fmla="*/ 2 h 16"/>
                <a:gd name="T14" fmla="*/ 20 w 23"/>
                <a:gd name="T15" fmla="*/ 2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15"/>
                  </a:moveTo>
                  <a:lnTo>
                    <a:pt x="0" y="15"/>
                  </a:lnTo>
                  <a:lnTo>
                    <a:pt x="2" y="13"/>
                  </a:lnTo>
                  <a:lnTo>
                    <a:pt x="9" y="11"/>
                  </a:lnTo>
                  <a:lnTo>
                    <a:pt x="11" y="7"/>
                  </a:lnTo>
                  <a:lnTo>
                    <a:pt x="15" y="5"/>
                  </a:lnTo>
                  <a:lnTo>
                    <a:pt x="17" y="2"/>
                  </a:lnTo>
                  <a:lnTo>
                    <a:pt x="20" y="2"/>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15" name="Freeform 100"/>
            <p:cNvSpPr>
              <a:spLocks/>
            </p:cNvSpPr>
            <p:nvPr/>
          </p:nvSpPr>
          <p:spPr bwMode="auto">
            <a:xfrm>
              <a:off x="2753" y="2137"/>
              <a:ext cx="9" cy="4"/>
            </a:xfrm>
            <a:custGeom>
              <a:avLst/>
              <a:gdLst>
                <a:gd name="T0" fmla="*/ 0 w 9"/>
                <a:gd name="T1" fmla="*/ 3 h 4"/>
                <a:gd name="T2" fmla="*/ 0 w 9"/>
                <a:gd name="T3" fmla="*/ 3 h 4"/>
                <a:gd name="T4" fmla="*/ 2 w 9"/>
                <a:gd name="T5" fmla="*/ 0 h 4"/>
                <a:gd name="T6" fmla="*/ 6 w 9"/>
                <a:gd name="T7" fmla="*/ 0 h 4"/>
                <a:gd name="T8" fmla="*/ 8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0" y="3"/>
                  </a:moveTo>
                  <a:lnTo>
                    <a:pt x="0" y="3"/>
                  </a:lnTo>
                  <a:lnTo>
                    <a:pt x="2" y="0"/>
                  </a:lnTo>
                  <a:lnTo>
                    <a:pt x="6" y="0"/>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16" name="Freeform 101"/>
            <p:cNvSpPr>
              <a:spLocks/>
            </p:cNvSpPr>
            <p:nvPr/>
          </p:nvSpPr>
          <p:spPr bwMode="auto">
            <a:xfrm>
              <a:off x="2768" y="2155"/>
              <a:ext cx="8" cy="12"/>
            </a:xfrm>
            <a:custGeom>
              <a:avLst/>
              <a:gdLst>
                <a:gd name="T0" fmla="*/ 0 w 8"/>
                <a:gd name="T1" fmla="*/ 11 h 12"/>
                <a:gd name="T2" fmla="*/ 0 w 8"/>
                <a:gd name="T3" fmla="*/ 11 h 12"/>
                <a:gd name="T4" fmla="*/ 2 w 8"/>
                <a:gd name="T5" fmla="*/ 9 h 12"/>
                <a:gd name="T6" fmla="*/ 4 w 8"/>
                <a:gd name="T7" fmla="*/ 4 h 12"/>
                <a:gd name="T8" fmla="*/ 7 w 8"/>
                <a:gd name="T9" fmla="*/ 2 h 12"/>
                <a:gd name="T10" fmla="*/ 7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0" y="11"/>
                  </a:moveTo>
                  <a:lnTo>
                    <a:pt x="0" y="11"/>
                  </a:lnTo>
                  <a:lnTo>
                    <a:pt x="2" y="9"/>
                  </a:lnTo>
                  <a:lnTo>
                    <a:pt x="4" y="4"/>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17" name="Freeform 102"/>
            <p:cNvSpPr>
              <a:spLocks/>
            </p:cNvSpPr>
            <p:nvPr/>
          </p:nvSpPr>
          <p:spPr bwMode="auto">
            <a:xfrm>
              <a:off x="2761" y="2197"/>
              <a:ext cx="8" cy="9"/>
            </a:xfrm>
            <a:custGeom>
              <a:avLst/>
              <a:gdLst>
                <a:gd name="T0" fmla="*/ 0 w 8"/>
                <a:gd name="T1" fmla="*/ 8 h 9"/>
                <a:gd name="T2" fmla="*/ 0 w 8"/>
                <a:gd name="T3" fmla="*/ 8 h 9"/>
                <a:gd name="T4" fmla="*/ 5 w 8"/>
                <a:gd name="T5" fmla="*/ 6 h 9"/>
                <a:gd name="T6" fmla="*/ 5 w 8"/>
                <a:gd name="T7" fmla="*/ 2 h 9"/>
                <a:gd name="T8" fmla="*/ 7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0" y="8"/>
                  </a:moveTo>
                  <a:lnTo>
                    <a:pt x="0" y="8"/>
                  </a:lnTo>
                  <a:lnTo>
                    <a:pt x="5" y="6"/>
                  </a:lnTo>
                  <a:lnTo>
                    <a:pt x="5"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18" name="Freeform 103"/>
            <p:cNvSpPr>
              <a:spLocks/>
            </p:cNvSpPr>
            <p:nvPr/>
          </p:nvSpPr>
          <p:spPr bwMode="auto">
            <a:xfrm>
              <a:off x="2959" y="2120"/>
              <a:ext cx="330" cy="203"/>
            </a:xfrm>
            <a:custGeom>
              <a:avLst/>
              <a:gdLst>
                <a:gd name="T0" fmla="*/ 0 w 330"/>
                <a:gd name="T1" fmla="*/ 199 h 203"/>
                <a:gd name="T2" fmla="*/ 2 w 330"/>
                <a:gd name="T3" fmla="*/ 199 h 203"/>
                <a:gd name="T4" fmla="*/ 4 w 330"/>
                <a:gd name="T5" fmla="*/ 202 h 203"/>
                <a:gd name="T6" fmla="*/ 6 w 330"/>
                <a:gd name="T7" fmla="*/ 202 h 203"/>
                <a:gd name="T8" fmla="*/ 11 w 330"/>
                <a:gd name="T9" fmla="*/ 202 h 203"/>
                <a:gd name="T10" fmla="*/ 17 w 330"/>
                <a:gd name="T11" fmla="*/ 202 h 203"/>
                <a:gd name="T12" fmla="*/ 24 w 330"/>
                <a:gd name="T13" fmla="*/ 202 h 203"/>
                <a:gd name="T14" fmla="*/ 33 w 330"/>
                <a:gd name="T15" fmla="*/ 199 h 203"/>
                <a:gd name="T16" fmla="*/ 39 w 330"/>
                <a:gd name="T17" fmla="*/ 197 h 203"/>
                <a:gd name="T18" fmla="*/ 48 w 330"/>
                <a:gd name="T19" fmla="*/ 195 h 203"/>
                <a:gd name="T20" fmla="*/ 57 w 330"/>
                <a:gd name="T21" fmla="*/ 188 h 203"/>
                <a:gd name="T22" fmla="*/ 66 w 330"/>
                <a:gd name="T23" fmla="*/ 184 h 203"/>
                <a:gd name="T24" fmla="*/ 72 w 330"/>
                <a:gd name="T25" fmla="*/ 177 h 203"/>
                <a:gd name="T26" fmla="*/ 81 w 330"/>
                <a:gd name="T27" fmla="*/ 166 h 203"/>
                <a:gd name="T28" fmla="*/ 87 w 330"/>
                <a:gd name="T29" fmla="*/ 155 h 203"/>
                <a:gd name="T30" fmla="*/ 94 w 330"/>
                <a:gd name="T31" fmla="*/ 142 h 203"/>
                <a:gd name="T32" fmla="*/ 98 w 330"/>
                <a:gd name="T33" fmla="*/ 127 h 203"/>
                <a:gd name="T34" fmla="*/ 98 w 330"/>
                <a:gd name="T35" fmla="*/ 125 h 203"/>
                <a:gd name="T36" fmla="*/ 101 w 330"/>
                <a:gd name="T37" fmla="*/ 120 h 203"/>
                <a:gd name="T38" fmla="*/ 101 w 330"/>
                <a:gd name="T39" fmla="*/ 116 h 203"/>
                <a:gd name="T40" fmla="*/ 103 w 330"/>
                <a:gd name="T41" fmla="*/ 109 h 203"/>
                <a:gd name="T42" fmla="*/ 107 w 330"/>
                <a:gd name="T43" fmla="*/ 103 h 203"/>
                <a:gd name="T44" fmla="*/ 114 w 330"/>
                <a:gd name="T45" fmla="*/ 98 h 203"/>
                <a:gd name="T46" fmla="*/ 120 w 330"/>
                <a:gd name="T47" fmla="*/ 94 h 203"/>
                <a:gd name="T48" fmla="*/ 131 w 330"/>
                <a:gd name="T49" fmla="*/ 94 h 203"/>
                <a:gd name="T50" fmla="*/ 133 w 330"/>
                <a:gd name="T51" fmla="*/ 94 h 203"/>
                <a:gd name="T52" fmla="*/ 138 w 330"/>
                <a:gd name="T53" fmla="*/ 94 h 203"/>
                <a:gd name="T54" fmla="*/ 147 w 330"/>
                <a:gd name="T55" fmla="*/ 92 h 203"/>
                <a:gd name="T56" fmla="*/ 158 w 330"/>
                <a:gd name="T57" fmla="*/ 90 h 203"/>
                <a:gd name="T58" fmla="*/ 169 w 330"/>
                <a:gd name="T59" fmla="*/ 88 h 203"/>
                <a:gd name="T60" fmla="*/ 184 w 330"/>
                <a:gd name="T61" fmla="*/ 83 h 203"/>
                <a:gd name="T62" fmla="*/ 199 w 330"/>
                <a:gd name="T63" fmla="*/ 79 h 203"/>
                <a:gd name="T64" fmla="*/ 217 w 330"/>
                <a:gd name="T65" fmla="*/ 74 h 203"/>
                <a:gd name="T66" fmla="*/ 232 w 330"/>
                <a:gd name="T67" fmla="*/ 70 h 203"/>
                <a:gd name="T68" fmla="*/ 250 w 330"/>
                <a:gd name="T69" fmla="*/ 61 h 203"/>
                <a:gd name="T70" fmla="*/ 267 w 330"/>
                <a:gd name="T71" fmla="*/ 55 h 203"/>
                <a:gd name="T72" fmla="*/ 283 w 330"/>
                <a:gd name="T73" fmla="*/ 46 h 203"/>
                <a:gd name="T74" fmla="*/ 298 w 330"/>
                <a:gd name="T75" fmla="*/ 35 h 203"/>
                <a:gd name="T76" fmla="*/ 311 w 330"/>
                <a:gd name="T77" fmla="*/ 24 h 203"/>
                <a:gd name="T78" fmla="*/ 320 w 330"/>
                <a:gd name="T79" fmla="*/ 13 h 203"/>
                <a:gd name="T80" fmla="*/ 329 w 330"/>
                <a:gd name="T81" fmla="*/ 0 h 203"/>
                <a:gd name="T82" fmla="*/ 55 w 330"/>
                <a:gd name="T83" fmla="*/ 0 h 203"/>
                <a:gd name="T84" fmla="*/ 44 w 330"/>
                <a:gd name="T85" fmla="*/ 2 h 203"/>
                <a:gd name="T86" fmla="*/ 35 w 330"/>
                <a:gd name="T87" fmla="*/ 4 h 203"/>
                <a:gd name="T88" fmla="*/ 28 w 330"/>
                <a:gd name="T89" fmla="*/ 9 h 203"/>
                <a:gd name="T90" fmla="*/ 22 w 330"/>
                <a:gd name="T91" fmla="*/ 15 h 203"/>
                <a:gd name="T92" fmla="*/ 17 w 330"/>
                <a:gd name="T93" fmla="*/ 22 h 203"/>
                <a:gd name="T94" fmla="*/ 13 w 330"/>
                <a:gd name="T95" fmla="*/ 28 h 203"/>
                <a:gd name="T96" fmla="*/ 9 w 330"/>
                <a:gd name="T97" fmla="*/ 35 h 203"/>
                <a:gd name="T98" fmla="*/ 6 w 330"/>
                <a:gd name="T99" fmla="*/ 41 h 203"/>
                <a:gd name="T100" fmla="*/ 6 w 330"/>
                <a:gd name="T101" fmla="*/ 50 h 203"/>
                <a:gd name="T102" fmla="*/ 4 w 330"/>
                <a:gd name="T103" fmla="*/ 57 h 203"/>
                <a:gd name="T104" fmla="*/ 4 w 330"/>
                <a:gd name="T105" fmla="*/ 63 h 203"/>
                <a:gd name="T106" fmla="*/ 4 w 330"/>
                <a:gd name="T107" fmla="*/ 70 h 203"/>
                <a:gd name="T108" fmla="*/ 4 w 330"/>
                <a:gd name="T109" fmla="*/ 74 h 203"/>
                <a:gd name="T110" fmla="*/ 4 w 330"/>
                <a:gd name="T111" fmla="*/ 79 h 203"/>
                <a:gd name="T112" fmla="*/ 4 w 330"/>
                <a:gd name="T113" fmla="*/ 81 h 203"/>
                <a:gd name="T114" fmla="*/ 0 w 330"/>
                <a:gd name="T115" fmla="*/ 199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lnTo>
                    <a:pt x="0" y="199"/>
                  </a:lnTo>
                </a:path>
              </a:pathLst>
            </a:custGeom>
            <a:solidFill>
              <a:srgbClr val="B79900"/>
            </a:solidFill>
            <a:ln w="9525" cap="rnd">
              <a:noFill/>
              <a:round/>
              <a:headEnd type="none" w="sm" len="sm"/>
              <a:tailEnd type="none" w="sm" len="sm"/>
            </a:ln>
          </p:spPr>
          <p:txBody>
            <a:bodyPr/>
            <a:lstStyle/>
            <a:p>
              <a:pPr algn="l"/>
              <a:endParaRPr lang="en-US" dirty="0"/>
            </a:p>
          </p:txBody>
        </p:sp>
        <p:sp>
          <p:nvSpPr>
            <p:cNvPr id="9319" name="Freeform 104"/>
            <p:cNvSpPr>
              <a:spLocks/>
            </p:cNvSpPr>
            <p:nvPr/>
          </p:nvSpPr>
          <p:spPr bwMode="auto">
            <a:xfrm>
              <a:off x="2959" y="2120"/>
              <a:ext cx="330" cy="203"/>
            </a:xfrm>
            <a:custGeom>
              <a:avLst/>
              <a:gdLst>
                <a:gd name="T0" fmla="*/ 0 w 330"/>
                <a:gd name="T1" fmla="*/ 199 h 203"/>
                <a:gd name="T2" fmla="*/ 0 w 330"/>
                <a:gd name="T3" fmla="*/ 199 h 203"/>
                <a:gd name="T4" fmla="*/ 2 w 330"/>
                <a:gd name="T5" fmla="*/ 199 h 203"/>
                <a:gd name="T6" fmla="*/ 4 w 330"/>
                <a:gd name="T7" fmla="*/ 202 h 203"/>
                <a:gd name="T8" fmla="*/ 6 w 330"/>
                <a:gd name="T9" fmla="*/ 202 h 203"/>
                <a:gd name="T10" fmla="*/ 11 w 330"/>
                <a:gd name="T11" fmla="*/ 202 h 203"/>
                <a:gd name="T12" fmla="*/ 17 w 330"/>
                <a:gd name="T13" fmla="*/ 202 h 203"/>
                <a:gd name="T14" fmla="*/ 24 w 330"/>
                <a:gd name="T15" fmla="*/ 202 h 203"/>
                <a:gd name="T16" fmla="*/ 33 w 330"/>
                <a:gd name="T17" fmla="*/ 199 h 203"/>
                <a:gd name="T18" fmla="*/ 39 w 330"/>
                <a:gd name="T19" fmla="*/ 197 h 203"/>
                <a:gd name="T20" fmla="*/ 48 w 330"/>
                <a:gd name="T21" fmla="*/ 195 h 203"/>
                <a:gd name="T22" fmla="*/ 57 w 330"/>
                <a:gd name="T23" fmla="*/ 188 h 203"/>
                <a:gd name="T24" fmla="*/ 66 w 330"/>
                <a:gd name="T25" fmla="*/ 184 h 203"/>
                <a:gd name="T26" fmla="*/ 72 w 330"/>
                <a:gd name="T27" fmla="*/ 177 h 203"/>
                <a:gd name="T28" fmla="*/ 81 w 330"/>
                <a:gd name="T29" fmla="*/ 166 h 203"/>
                <a:gd name="T30" fmla="*/ 87 w 330"/>
                <a:gd name="T31" fmla="*/ 155 h 203"/>
                <a:gd name="T32" fmla="*/ 94 w 330"/>
                <a:gd name="T33" fmla="*/ 142 h 203"/>
                <a:gd name="T34" fmla="*/ 98 w 330"/>
                <a:gd name="T35" fmla="*/ 127 h 203"/>
                <a:gd name="T36" fmla="*/ 98 w 330"/>
                <a:gd name="T37" fmla="*/ 125 h 203"/>
                <a:gd name="T38" fmla="*/ 101 w 330"/>
                <a:gd name="T39" fmla="*/ 120 h 203"/>
                <a:gd name="T40" fmla="*/ 101 w 330"/>
                <a:gd name="T41" fmla="*/ 116 h 203"/>
                <a:gd name="T42" fmla="*/ 103 w 330"/>
                <a:gd name="T43" fmla="*/ 109 h 203"/>
                <a:gd name="T44" fmla="*/ 107 w 330"/>
                <a:gd name="T45" fmla="*/ 103 h 203"/>
                <a:gd name="T46" fmla="*/ 114 w 330"/>
                <a:gd name="T47" fmla="*/ 98 h 203"/>
                <a:gd name="T48" fmla="*/ 120 w 330"/>
                <a:gd name="T49" fmla="*/ 94 h 203"/>
                <a:gd name="T50" fmla="*/ 131 w 330"/>
                <a:gd name="T51" fmla="*/ 94 h 203"/>
                <a:gd name="T52" fmla="*/ 133 w 330"/>
                <a:gd name="T53" fmla="*/ 94 h 203"/>
                <a:gd name="T54" fmla="*/ 138 w 330"/>
                <a:gd name="T55" fmla="*/ 94 h 203"/>
                <a:gd name="T56" fmla="*/ 147 w 330"/>
                <a:gd name="T57" fmla="*/ 92 h 203"/>
                <a:gd name="T58" fmla="*/ 158 w 330"/>
                <a:gd name="T59" fmla="*/ 90 h 203"/>
                <a:gd name="T60" fmla="*/ 169 w 330"/>
                <a:gd name="T61" fmla="*/ 88 h 203"/>
                <a:gd name="T62" fmla="*/ 184 w 330"/>
                <a:gd name="T63" fmla="*/ 83 h 203"/>
                <a:gd name="T64" fmla="*/ 199 w 330"/>
                <a:gd name="T65" fmla="*/ 79 h 203"/>
                <a:gd name="T66" fmla="*/ 217 w 330"/>
                <a:gd name="T67" fmla="*/ 74 h 203"/>
                <a:gd name="T68" fmla="*/ 232 w 330"/>
                <a:gd name="T69" fmla="*/ 70 h 203"/>
                <a:gd name="T70" fmla="*/ 250 w 330"/>
                <a:gd name="T71" fmla="*/ 61 h 203"/>
                <a:gd name="T72" fmla="*/ 267 w 330"/>
                <a:gd name="T73" fmla="*/ 55 h 203"/>
                <a:gd name="T74" fmla="*/ 283 w 330"/>
                <a:gd name="T75" fmla="*/ 46 h 203"/>
                <a:gd name="T76" fmla="*/ 298 w 330"/>
                <a:gd name="T77" fmla="*/ 35 h 203"/>
                <a:gd name="T78" fmla="*/ 311 w 330"/>
                <a:gd name="T79" fmla="*/ 24 h 203"/>
                <a:gd name="T80" fmla="*/ 320 w 330"/>
                <a:gd name="T81" fmla="*/ 13 h 203"/>
                <a:gd name="T82" fmla="*/ 329 w 330"/>
                <a:gd name="T83" fmla="*/ 0 h 203"/>
                <a:gd name="T84" fmla="*/ 55 w 330"/>
                <a:gd name="T85" fmla="*/ 0 h 203"/>
                <a:gd name="T86" fmla="*/ 44 w 330"/>
                <a:gd name="T87" fmla="*/ 2 h 203"/>
                <a:gd name="T88" fmla="*/ 35 w 330"/>
                <a:gd name="T89" fmla="*/ 4 h 203"/>
                <a:gd name="T90" fmla="*/ 28 w 330"/>
                <a:gd name="T91" fmla="*/ 9 h 203"/>
                <a:gd name="T92" fmla="*/ 22 w 330"/>
                <a:gd name="T93" fmla="*/ 15 h 203"/>
                <a:gd name="T94" fmla="*/ 17 w 330"/>
                <a:gd name="T95" fmla="*/ 22 h 203"/>
                <a:gd name="T96" fmla="*/ 13 w 330"/>
                <a:gd name="T97" fmla="*/ 28 h 203"/>
                <a:gd name="T98" fmla="*/ 9 w 330"/>
                <a:gd name="T99" fmla="*/ 35 h 203"/>
                <a:gd name="T100" fmla="*/ 6 w 330"/>
                <a:gd name="T101" fmla="*/ 41 h 203"/>
                <a:gd name="T102" fmla="*/ 6 w 330"/>
                <a:gd name="T103" fmla="*/ 50 h 203"/>
                <a:gd name="T104" fmla="*/ 4 w 330"/>
                <a:gd name="T105" fmla="*/ 57 h 203"/>
                <a:gd name="T106" fmla="*/ 4 w 330"/>
                <a:gd name="T107" fmla="*/ 63 h 203"/>
                <a:gd name="T108" fmla="*/ 4 w 330"/>
                <a:gd name="T109" fmla="*/ 70 h 203"/>
                <a:gd name="T110" fmla="*/ 4 w 330"/>
                <a:gd name="T111" fmla="*/ 74 h 203"/>
                <a:gd name="T112" fmla="*/ 4 w 330"/>
                <a:gd name="T113" fmla="*/ 79 h 203"/>
                <a:gd name="T114" fmla="*/ 4 w 330"/>
                <a:gd name="T115" fmla="*/ 81 h 2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0"/>
                <a:gd name="T175" fmla="*/ 0 h 203"/>
                <a:gd name="T176" fmla="*/ 330 w 330"/>
                <a:gd name="T177" fmla="*/ 203 h 2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0" h="203">
                  <a:moveTo>
                    <a:pt x="0" y="199"/>
                  </a:moveTo>
                  <a:lnTo>
                    <a:pt x="0" y="199"/>
                  </a:lnTo>
                  <a:lnTo>
                    <a:pt x="2" y="199"/>
                  </a:lnTo>
                  <a:lnTo>
                    <a:pt x="4" y="202"/>
                  </a:lnTo>
                  <a:lnTo>
                    <a:pt x="6" y="202"/>
                  </a:lnTo>
                  <a:lnTo>
                    <a:pt x="11" y="202"/>
                  </a:lnTo>
                  <a:lnTo>
                    <a:pt x="17" y="202"/>
                  </a:lnTo>
                  <a:lnTo>
                    <a:pt x="24" y="202"/>
                  </a:lnTo>
                  <a:lnTo>
                    <a:pt x="33" y="199"/>
                  </a:lnTo>
                  <a:lnTo>
                    <a:pt x="39" y="197"/>
                  </a:lnTo>
                  <a:lnTo>
                    <a:pt x="48" y="195"/>
                  </a:lnTo>
                  <a:lnTo>
                    <a:pt x="57" y="188"/>
                  </a:lnTo>
                  <a:lnTo>
                    <a:pt x="66" y="184"/>
                  </a:lnTo>
                  <a:lnTo>
                    <a:pt x="72" y="177"/>
                  </a:lnTo>
                  <a:lnTo>
                    <a:pt x="81" y="166"/>
                  </a:lnTo>
                  <a:lnTo>
                    <a:pt x="87" y="155"/>
                  </a:lnTo>
                  <a:lnTo>
                    <a:pt x="94" y="142"/>
                  </a:lnTo>
                  <a:lnTo>
                    <a:pt x="98" y="127"/>
                  </a:lnTo>
                  <a:lnTo>
                    <a:pt x="98" y="125"/>
                  </a:lnTo>
                  <a:lnTo>
                    <a:pt x="101" y="120"/>
                  </a:lnTo>
                  <a:lnTo>
                    <a:pt x="101" y="116"/>
                  </a:lnTo>
                  <a:lnTo>
                    <a:pt x="103" y="109"/>
                  </a:lnTo>
                  <a:lnTo>
                    <a:pt x="107" y="103"/>
                  </a:lnTo>
                  <a:lnTo>
                    <a:pt x="114" y="98"/>
                  </a:lnTo>
                  <a:lnTo>
                    <a:pt x="120" y="94"/>
                  </a:lnTo>
                  <a:lnTo>
                    <a:pt x="131" y="94"/>
                  </a:lnTo>
                  <a:lnTo>
                    <a:pt x="133" y="94"/>
                  </a:lnTo>
                  <a:lnTo>
                    <a:pt x="138" y="94"/>
                  </a:lnTo>
                  <a:lnTo>
                    <a:pt x="147" y="92"/>
                  </a:lnTo>
                  <a:lnTo>
                    <a:pt x="158" y="90"/>
                  </a:lnTo>
                  <a:lnTo>
                    <a:pt x="169" y="88"/>
                  </a:lnTo>
                  <a:lnTo>
                    <a:pt x="184" y="83"/>
                  </a:lnTo>
                  <a:lnTo>
                    <a:pt x="199" y="79"/>
                  </a:lnTo>
                  <a:lnTo>
                    <a:pt x="217" y="74"/>
                  </a:lnTo>
                  <a:lnTo>
                    <a:pt x="232" y="70"/>
                  </a:lnTo>
                  <a:lnTo>
                    <a:pt x="250" y="61"/>
                  </a:lnTo>
                  <a:lnTo>
                    <a:pt x="267" y="55"/>
                  </a:lnTo>
                  <a:lnTo>
                    <a:pt x="283" y="46"/>
                  </a:lnTo>
                  <a:lnTo>
                    <a:pt x="298" y="35"/>
                  </a:lnTo>
                  <a:lnTo>
                    <a:pt x="311" y="24"/>
                  </a:lnTo>
                  <a:lnTo>
                    <a:pt x="320" y="13"/>
                  </a:lnTo>
                  <a:lnTo>
                    <a:pt x="329" y="0"/>
                  </a:lnTo>
                  <a:lnTo>
                    <a:pt x="55" y="0"/>
                  </a:lnTo>
                  <a:lnTo>
                    <a:pt x="44" y="2"/>
                  </a:lnTo>
                  <a:lnTo>
                    <a:pt x="35" y="4"/>
                  </a:lnTo>
                  <a:lnTo>
                    <a:pt x="28" y="9"/>
                  </a:lnTo>
                  <a:lnTo>
                    <a:pt x="22" y="15"/>
                  </a:lnTo>
                  <a:lnTo>
                    <a:pt x="17" y="22"/>
                  </a:lnTo>
                  <a:lnTo>
                    <a:pt x="13" y="28"/>
                  </a:lnTo>
                  <a:lnTo>
                    <a:pt x="9" y="35"/>
                  </a:lnTo>
                  <a:lnTo>
                    <a:pt x="6" y="41"/>
                  </a:lnTo>
                  <a:lnTo>
                    <a:pt x="6" y="50"/>
                  </a:lnTo>
                  <a:lnTo>
                    <a:pt x="4" y="57"/>
                  </a:lnTo>
                  <a:lnTo>
                    <a:pt x="4" y="63"/>
                  </a:lnTo>
                  <a:lnTo>
                    <a:pt x="4" y="70"/>
                  </a:lnTo>
                  <a:lnTo>
                    <a:pt x="4" y="74"/>
                  </a:lnTo>
                  <a:lnTo>
                    <a:pt x="4" y="79"/>
                  </a:lnTo>
                  <a:lnTo>
                    <a:pt x="4" y="81"/>
                  </a:lnTo>
                </a:path>
              </a:pathLst>
            </a:custGeom>
            <a:noFill/>
            <a:ln w="12700" cap="rnd">
              <a:solidFill>
                <a:srgbClr val="000000"/>
              </a:solidFill>
              <a:round/>
              <a:headEnd type="none" w="sm" len="sm"/>
              <a:tailEnd type="none" w="sm" len="sm"/>
            </a:ln>
          </p:spPr>
          <p:txBody>
            <a:bodyPr/>
            <a:lstStyle/>
            <a:p>
              <a:pPr algn="l"/>
              <a:endParaRPr lang="en-US" dirty="0"/>
            </a:p>
          </p:txBody>
        </p:sp>
        <p:sp>
          <p:nvSpPr>
            <p:cNvPr id="9320" name="Freeform 105"/>
            <p:cNvSpPr>
              <a:spLocks/>
            </p:cNvSpPr>
            <p:nvPr/>
          </p:nvSpPr>
          <p:spPr bwMode="auto">
            <a:xfrm>
              <a:off x="2981" y="2122"/>
              <a:ext cx="139" cy="144"/>
            </a:xfrm>
            <a:custGeom>
              <a:avLst/>
              <a:gdLst>
                <a:gd name="T0" fmla="*/ 129 w 139"/>
                <a:gd name="T1" fmla="*/ 2 h 144"/>
                <a:gd name="T2" fmla="*/ 109 w 139"/>
                <a:gd name="T3" fmla="*/ 4 h 144"/>
                <a:gd name="T4" fmla="*/ 92 w 139"/>
                <a:gd name="T5" fmla="*/ 7 h 144"/>
                <a:gd name="T6" fmla="*/ 81 w 139"/>
                <a:gd name="T7" fmla="*/ 9 h 144"/>
                <a:gd name="T8" fmla="*/ 72 w 139"/>
                <a:gd name="T9" fmla="*/ 9 h 144"/>
                <a:gd name="T10" fmla="*/ 81 w 139"/>
                <a:gd name="T11" fmla="*/ 9 h 144"/>
                <a:gd name="T12" fmla="*/ 96 w 139"/>
                <a:gd name="T13" fmla="*/ 9 h 144"/>
                <a:gd name="T14" fmla="*/ 107 w 139"/>
                <a:gd name="T15" fmla="*/ 11 h 144"/>
                <a:gd name="T16" fmla="*/ 116 w 139"/>
                <a:gd name="T17" fmla="*/ 13 h 144"/>
                <a:gd name="T18" fmla="*/ 120 w 139"/>
                <a:gd name="T19" fmla="*/ 15 h 144"/>
                <a:gd name="T20" fmla="*/ 109 w 139"/>
                <a:gd name="T21" fmla="*/ 18 h 144"/>
                <a:gd name="T22" fmla="*/ 94 w 139"/>
                <a:gd name="T23" fmla="*/ 20 h 144"/>
                <a:gd name="T24" fmla="*/ 83 w 139"/>
                <a:gd name="T25" fmla="*/ 22 h 144"/>
                <a:gd name="T26" fmla="*/ 74 w 139"/>
                <a:gd name="T27" fmla="*/ 22 h 144"/>
                <a:gd name="T28" fmla="*/ 68 w 139"/>
                <a:gd name="T29" fmla="*/ 20 h 144"/>
                <a:gd name="T30" fmla="*/ 94 w 139"/>
                <a:gd name="T31" fmla="*/ 29 h 144"/>
                <a:gd name="T32" fmla="*/ 103 w 139"/>
                <a:gd name="T33" fmla="*/ 35 h 144"/>
                <a:gd name="T34" fmla="*/ 81 w 139"/>
                <a:gd name="T35" fmla="*/ 35 h 144"/>
                <a:gd name="T36" fmla="*/ 63 w 139"/>
                <a:gd name="T37" fmla="*/ 33 h 144"/>
                <a:gd name="T38" fmla="*/ 65 w 139"/>
                <a:gd name="T39" fmla="*/ 33 h 144"/>
                <a:gd name="T40" fmla="*/ 85 w 139"/>
                <a:gd name="T41" fmla="*/ 46 h 144"/>
                <a:gd name="T42" fmla="*/ 94 w 139"/>
                <a:gd name="T43" fmla="*/ 57 h 144"/>
                <a:gd name="T44" fmla="*/ 72 w 139"/>
                <a:gd name="T45" fmla="*/ 55 h 144"/>
                <a:gd name="T46" fmla="*/ 57 w 139"/>
                <a:gd name="T47" fmla="*/ 44 h 144"/>
                <a:gd name="T48" fmla="*/ 63 w 139"/>
                <a:gd name="T49" fmla="*/ 50 h 144"/>
                <a:gd name="T50" fmla="*/ 74 w 139"/>
                <a:gd name="T51" fmla="*/ 68 h 144"/>
                <a:gd name="T52" fmla="*/ 70 w 139"/>
                <a:gd name="T53" fmla="*/ 70 h 144"/>
                <a:gd name="T54" fmla="*/ 52 w 139"/>
                <a:gd name="T55" fmla="*/ 61 h 144"/>
                <a:gd name="T56" fmla="*/ 44 w 139"/>
                <a:gd name="T57" fmla="*/ 57 h 144"/>
                <a:gd name="T58" fmla="*/ 54 w 139"/>
                <a:gd name="T59" fmla="*/ 77 h 144"/>
                <a:gd name="T60" fmla="*/ 63 w 139"/>
                <a:gd name="T61" fmla="*/ 92 h 144"/>
                <a:gd name="T62" fmla="*/ 57 w 139"/>
                <a:gd name="T63" fmla="*/ 92 h 144"/>
                <a:gd name="T64" fmla="*/ 37 w 139"/>
                <a:gd name="T65" fmla="*/ 83 h 144"/>
                <a:gd name="T66" fmla="*/ 30 w 139"/>
                <a:gd name="T67" fmla="*/ 77 h 144"/>
                <a:gd name="T68" fmla="*/ 39 w 139"/>
                <a:gd name="T69" fmla="*/ 96 h 144"/>
                <a:gd name="T70" fmla="*/ 44 w 139"/>
                <a:gd name="T71" fmla="*/ 112 h 144"/>
                <a:gd name="T72" fmla="*/ 30 w 139"/>
                <a:gd name="T73" fmla="*/ 107 h 144"/>
                <a:gd name="T74" fmla="*/ 19 w 139"/>
                <a:gd name="T75" fmla="*/ 96 h 144"/>
                <a:gd name="T76" fmla="*/ 15 w 139"/>
                <a:gd name="T77" fmla="*/ 90 h 144"/>
                <a:gd name="T78" fmla="*/ 24 w 139"/>
                <a:gd name="T79" fmla="*/ 127 h 144"/>
                <a:gd name="T80" fmla="*/ 15 w 139"/>
                <a:gd name="T81" fmla="*/ 118 h 144"/>
                <a:gd name="T82" fmla="*/ 6 w 139"/>
                <a:gd name="T83" fmla="*/ 103 h 144"/>
                <a:gd name="T84" fmla="*/ 6 w 139"/>
                <a:gd name="T85" fmla="*/ 96 h 144"/>
                <a:gd name="T86" fmla="*/ 13 w 139"/>
                <a:gd name="T87" fmla="*/ 123 h 144"/>
                <a:gd name="T88" fmla="*/ 11 w 139"/>
                <a:gd name="T89" fmla="*/ 138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44"/>
                <a:gd name="T137" fmla="*/ 139 w 139"/>
                <a:gd name="T138" fmla="*/ 144 h 1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44">
                  <a:moveTo>
                    <a:pt x="138" y="0"/>
                  </a:moveTo>
                  <a:lnTo>
                    <a:pt x="138" y="0"/>
                  </a:lnTo>
                  <a:lnTo>
                    <a:pt x="129" y="2"/>
                  </a:lnTo>
                  <a:lnTo>
                    <a:pt x="122" y="2"/>
                  </a:lnTo>
                  <a:lnTo>
                    <a:pt x="116" y="4"/>
                  </a:lnTo>
                  <a:lnTo>
                    <a:pt x="109" y="4"/>
                  </a:lnTo>
                  <a:lnTo>
                    <a:pt x="103" y="7"/>
                  </a:lnTo>
                  <a:lnTo>
                    <a:pt x="98" y="7"/>
                  </a:lnTo>
                  <a:lnTo>
                    <a:pt x="92" y="7"/>
                  </a:lnTo>
                  <a:lnTo>
                    <a:pt x="87" y="9"/>
                  </a:lnTo>
                  <a:lnTo>
                    <a:pt x="83" y="9"/>
                  </a:lnTo>
                  <a:lnTo>
                    <a:pt x="81" y="9"/>
                  </a:lnTo>
                  <a:lnTo>
                    <a:pt x="76" y="9"/>
                  </a:lnTo>
                  <a:lnTo>
                    <a:pt x="74" y="9"/>
                  </a:lnTo>
                  <a:lnTo>
                    <a:pt x="72" y="9"/>
                  </a:lnTo>
                  <a:lnTo>
                    <a:pt x="70" y="9"/>
                  </a:lnTo>
                  <a:lnTo>
                    <a:pt x="76" y="9"/>
                  </a:lnTo>
                  <a:lnTo>
                    <a:pt x="81" y="9"/>
                  </a:lnTo>
                  <a:lnTo>
                    <a:pt x="87" y="9"/>
                  </a:lnTo>
                  <a:lnTo>
                    <a:pt x="92" y="9"/>
                  </a:lnTo>
                  <a:lnTo>
                    <a:pt x="96" y="9"/>
                  </a:lnTo>
                  <a:lnTo>
                    <a:pt x="101" y="9"/>
                  </a:lnTo>
                  <a:lnTo>
                    <a:pt x="105" y="9"/>
                  </a:lnTo>
                  <a:lnTo>
                    <a:pt x="107" y="11"/>
                  </a:lnTo>
                  <a:lnTo>
                    <a:pt x="111" y="11"/>
                  </a:lnTo>
                  <a:lnTo>
                    <a:pt x="114" y="11"/>
                  </a:lnTo>
                  <a:lnTo>
                    <a:pt x="116" y="13"/>
                  </a:lnTo>
                  <a:lnTo>
                    <a:pt x="118" y="13"/>
                  </a:lnTo>
                  <a:lnTo>
                    <a:pt x="120" y="13"/>
                  </a:lnTo>
                  <a:lnTo>
                    <a:pt x="120" y="15"/>
                  </a:lnTo>
                  <a:lnTo>
                    <a:pt x="122" y="15"/>
                  </a:lnTo>
                  <a:lnTo>
                    <a:pt x="116" y="15"/>
                  </a:lnTo>
                  <a:lnTo>
                    <a:pt x="109" y="18"/>
                  </a:lnTo>
                  <a:lnTo>
                    <a:pt x="105" y="20"/>
                  </a:lnTo>
                  <a:lnTo>
                    <a:pt x="98" y="20"/>
                  </a:lnTo>
                  <a:lnTo>
                    <a:pt x="94" y="20"/>
                  </a:lnTo>
                  <a:lnTo>
                    <a:pt x="90" y="22"/>
                  </a:lnTo>
                  <a:lnTo>
                    <a:pt x="87" y="22"/>
                  </a:lnTo>
                  <a:lnTo>
                    <a:pt x="83" y="22"/>
                  </a:lnTo>
                  <a:lnTo>
                    <a:pt x="79" y="22"/>
                  </a:lnTo>
                  <a:lnTo>
                    <a:pt x="76" y="22"/>
                  </a:lnTo>
                  <a:lnTo>
                    <a:pt x="74" y="22"/>
                  </a:lnTo>
                  <a:lnTo>
                    <a:pt x="72" y="22"/>
                  </a:lnTo>
                  <a:lnTo>
                    <a:pt x="70" y="20"/>
                  </a:lnTo>
                  <a:lnTo>
                    <a:pt x="68" y="20"/>
                  </a:lnTo>
                  <a:lnTo>
                    <a:pt x="79" y="24"/>
                  </a:lnTo>
                  <a:lnTo>
                    <a:pt x="87" y="26"/>
                  </a:lnTo>
                  <a:lnTo>
                    <a:pt x="94" y="29"/>
                  </a:lnTo>
                  <a:lnTo>
                    <a:pt x="98" y="31"/>
                  </a:lnTo>
                  <a:lnTo>
                    <a:pt x="101" y="33"/>
                  </a:lnTo>
                  <a:lnTo>
                    <a:pt x="103" y="35"/>
                  </a:lnTo>
                  <a:lnTo>
                    <a:pt x="105" y="35"/>
                  </a:lnTo>
                  <a:lnTo>
                    <a:pt x="92" y="37"/>
                  </a:lnTo>
                  <a:lnTo>
                    <a:pt x="81" y="35"/>
                  </a:lnTo>
                  <a:lnTo>
                    <a:pt x="74" y="35"/>
                  </a:lnTo>
                  <a:lnTo>
                    <a:pt x="68" y="33"/>
                  </a:lnTo>
                  <a:lnTo>
                    <a:pt x="63" y="33"/>
                  </a:lnTo>
                  <a:lnTo>
                    <a:pt x="61" y="31"/>
                  </a:lnTo>
                  <a:lnTo>
                    <a:pt x="59" y="29"/>
                  </a:lnTo>
                  <a:lnTo>
                    <a:pt x="65" y="33"/>
                  </a:lnTo>
                  <a:lnTo>
                    <a:pt x="74" y="37"/>
                  </a:lnTo>
                  <a:lnTo>
                    <a:pt x="79" y="42"/>
                  </a:lnTo>
                  <a:lnTo>
                    <a:pt x="85" y="46"/>
                  </a:lnTo>
                  <a:lnTo>
                    <a:pt x="90" y="50"/>
                  </a:lnTo>
                  <a:lnTo>
                    <a:pt x="92" y="55"/>
                  </a:lnTo>
                  <a:lnTo>
                    <a:pt x="94" y="57"/>
                  </a:lnTo>
                  <a:lnTo>
                    <a:pt x="85" y="59"/>
                  </a:lnTo>
                  <a:lnTo>
                    <a:pt x="79" y="57"/>
                  </a:lnTo>
                  <a:lnTo>
                    <a:pt x="72" y="55"/>
                  </a:lnTo>
                  <a:lnTo>
                    <a:pt x="65" y="50"/>
                  </a:lnTo>
                  <a:lnTo>
                    <a:pt x="61" y="46"/>
                  </a:lnTo>
                  <a:lnTo>
                    <a:pt x="57" y="44"/>
                  </a:lnTo>
                  <a:lnTo>
                    <a:pt x="54" y="39"/>
                  </a:lnTo>
                  <a:lnTo>
                    <a:pt x="59" y="44"/>
                  </a:lnTo>
                  <a:lnTo>
                    <a:pt x="63" y="50"/>
                  </a:lnTo>
                  <a:lnTo>
                    <a:pt x="68" y="57"/>
                  </a:lnTo>
                  <a:lnTo>
                    <a:pt x="72" y="61"/>
                  </a:lnTo>
                  <a:lnTo>
                    <a:pt x="74" y="68"/>
                  </a:lnTo>
                  <a:lnTo>
                    <a:pt x="76" y="70"/>
                  </a:lnTo>
                  <a:lnTo>
                    <a:pt x="76" y="75"/>
                  </a:lnTo>
                  <a:lnTo>
                    <a:pt x="70" y="70"/>
                  </a:lnTo>
                  <a:lnTo>
                    <a:pt x="61" y="68"/>
                  </a:lnTo>
                  <a:lnTo>
                    <a:pt x="57" y="64"/>
                  </a:lnTo>
                  <a:lnTo>
                    <a:pt x="52" y="61"/>
                  </a:lnTo>
                  <a:lnTo>
                    <a:pt x="48" y="59"/>
                  </a:lnTo>
                  <a:lnTo>
                    <a:pt x="46" y="59"/>
                  </a:lnTo>
                  <a:lnTo>
                    <a:pt x="44" y="57"/>
                  </a:lnTo>
                  <a:lnTo>
                    <a:pt x="48" y="64"/>
                  </a:lnTo>
                  <a:lnTo>
                    <a:pt x="52" y="72"/>
                  </a:lnTo>
                  <a:lnTo>
                    <a:pt x="54" y="77"/>
                  </a:lnTo>
                  <a:lnTo>
                    <a:pt x="59" y="83"/>
                  </a:lnTo>
                  <a:lnTo>
                    <a:pt x="61" y="88"/>
                  </a:lnTo>
                  <a:lnTo>
                    <a:pt x="63" y="92"/>
                  </a:lnTo>
                  <a:lnTo>
                    <a:pt x="63" y="94"/>
                  </a:lnTo>
                  <a:lnTo>
                    <a:pt x="65" y="94"/>
                  </a:lnTo>
                  <a:lnTo>
                    <a:pt x="57" y="92"/>
                  </a:lnTo>
                  <a:lnTo>
                    <a:pt x="48" y="88"/>
                  </a:lnTo>
                  <a:lnTo>
                    <a:pt x="44" y="86"/>
                  </a:lnTo>
                  <a:lnTo>
                    <a:pt x="37" y="83"/>
                  </a:lnTo>
                  <a:lnTo>
                    <a:pt x="35" y="79"/>
                  </a:lnTo>
                  <a:lnTo>
                    <a:pt x="33" y="77"/>
                  </a:lnTo>
                  <a:lnTo>
                    <a:pt x="30" y="77"/>
                  </a:lnTo>
                  <a:lnTo>
                    <a:pt x="35" y="83"/>
                  </a:lnTo>
                  <a:lnTo>
                    <a:pt x="37" y="90"/>
                  </a:lnTo>
                  <a:lnTo>
                    <a:pt x="39" y="96"/>
                  </a:lnTo>
                  <a:lnTo>
                    <a:pt x="41" y="103"/>
                  </a:lnTo>
                  <a:lnTo>
                    <a:pt x="44" y="107"/>
                  </a:lnTo>
                  <a:lnTo>
                    <a:pt x="44" y="112"/>
                  </a:lnTo>
                  <a:lnTo>
                    <a:pt x="44" y="114"/>
                  </a:lnTo>
                  <a:lnTo>
                    <a:pt x="37" y="112"/>
                  </a:lnTo>
                  <a:lnTo>
                    <a:pt x="30" y="107"/>
                  </a:lnTo>
                  <a:lnTo>
                    <a:pt x="26" y="103"/>
                  </a:lnTo>
                  <a:lnTo>
                    <a:pt x="22" y="99"/>
                  </a:lnTo>
                  <a:lnTo>
                    <a:pt x="19" y="96"/>
                  </a:lnTo>
                  <a:lnTo>
                    <a:pt x="17" y="92"/>
                  </a:lnTo>
                  <a:lnTo>
                    <a:pt x="15" y="92"/>
                  </a:lnTo>
                  <a:lnTo>
                    <a:pt x="15" y="90"/>
                  </a:lnTo>
                  <a:lnTo>
                    <a:pt x="19" y="105"/>
                  </a:lnTo>
                  <a:lnTo>
                    <a:pt x="24" y="118"/>
                  </a:lnTo>
                  <a:lnTo>
                    <a:pt x="24" y="127"/>
                  </a:lnTo>
                  <a:lnTo>
                    <a:pt x="24" y="132"/>
                  </a:lnTo>
                  <a:lnTo>
                    <a:pt x="19" y="125"/>
                  </a:lnTo>
                  <a:lnTo>
                    <a:pt x="15" y="118"/>
                  </a:lnTo>
                  <a:lnTo>
                    <a:pt x="11" y="112"/>
                  </a:lnTo>
                  <a:lnTo>
                    <a:pt x="8" y="107"/>
                  </a:lnTo>
                  <a:lnTo>
                    <a:pt x="6" y="103"/>
                  </a:lnTo>
                  <a:lnTo>
                    <a:pt x="6" y="101"/>
                  </a:lnTo>
                  <a:lnTo>
                    <a:pt x="6" y="99"/>
                  </a:lnTo>
                  <a:lnTo>
                    <a:pt x="6" y="96"/>
                  </a:lnTo>
                  <a:lnTo>
                    <a:pt x="8" y="105"/>
                  </a:lnTo>
                  <a:lnTo>
                    <a:pt x="11" y="114"/>
                  </a:lnTo>
                  <a:lnTo>
                    <a:pt x="13" y="123"/>
                  </a:lnTo>
                  <a:lnTo>
                    <a:pt x="13" y="129"/>
                  </a:lnTo>
                  <a:lnTo>
                    <a:pt x="11" y="134"/>
                  </a:lnTo>
                  <a:lnTo>
                    <a:pt x="11" y="138"/>
                  </a:lnTo>
                  <a:lnTo>
                    <a:pt x="11" y="143"/>
                  </a:lnTo>
                  <a:lnTo>
                    <a:pt x="0" y="125"/>
                  </a:lnTo>
                </a:path>
              </a:pathLst>
            </a:custGeom>
            <a:noFill/>
            <a:ln w="12700" cap="rnd">
              <a:solidFill>
                <a:srgbClr val="000000"/>
              </a:solidFill>
              <a:round/>
              <a:headEnd type="none" w="sm" len="sm"/>
              <a:tailEnd type="none" w="sm" len="sm"/>
            </a:ln>
          </p:spPr>
          <p:txBody>
            <a:bodyPr/>
            <a:lstStyle/>
            <a:p>
              <a:pPr algn="l"/>
              <a:endParaRPr lang="en-US" dirty="0"/>
            </a:p>
          </p:txBody>
        </p:sp>
        <p:sp>
          <p:nvSpPr>
            <p:cNvPr id="9321" name="Freeform 106"/>
            <p:cNvSpPr>
              <a:spLocks/>
            </p:cNvSpPr>
            <p:nvPr/>
          </p:nvSpPr>
          <p:spPr bwMode="auto">
            <a:xfrm>
              <a:off x="3092" y="2120"/>
              <a:ext cx="115" cy="12"/>
            </a:xfrm>
            <a:custGeom>
              <a:avLst/>
              <a:gdLst>
                <a:gd name="T0" fmla="*/ 114 w 115"/>
                <a:gd name="T1" fmla="*/ 0 h 12"/>
                <a:gd name="T2" fmla="*/ 114 w 115"/>
                <a:gd name="T3" fmla="*/ 0 h 12"/>
                <a:gd name="T4" fmla="*/ 106 w 115"/>
                <a:gd name="T5" fmla="*/ 4 h 12"/>
                <a:gd name="T6" fmla="*/ 99 w 115"/>
                <a:gd name="T7" fmla="*/ 6 h 12"/>
                <a:gd name="T8" fmla="*/ 90 w 115"/>
                <a:gd name="T9" fmla="*/ 6 h 12"/>
                <a:gd name="T10" fmla="*/ 79 w 115"/>
                <a:gd name="T11" fmla="*/ 9 h 12"/>
                <a:gd name="T12" fmla="*/ 71 w 115"/>
                <a:gd name="T13" fmla="*/ 9 h 12"/>
                <a:gd name="T14" fmla="*/ 62 w 115"/>
                <a:gd name="T15" fmla="*/ 11 h 12"/>
                <a:gd name="T16" fmla="*/ 53 w 115"/>
                <a:gd name="T17" fmla="*/ 11 h 12"/>
                <a:gd name="T18" fmla="*/ 42 w 115"/>
                <a:gd name="T19" fmla="*/ 11 h 12"/>
                <a:gd name="T20" fmla="*/ 36 w 115"/>
                <a:gd name="T21" fmla="*/ 11 h 12"/>
                <a:gd name="T22" fmla="*/ 27 w 115"/>
                <a:gd name="T23" fmla="*/ 11 h 12"/>
                <a:gd name="T24" fmla="*/ 18 w 115"/>
                <a:gd name="T25" fmla="*/ 11 h 12"/>
                <a:gd name="T26" fmla="*/ 14 w 115"/>
                <a:gd name="T27" fmla="*/ 11 h 12"/>
                <a:gd name="T28" fmla="*/ 7 w 115"/>
                <a:gd name="T29" fmla="*/ 11 h 12"/>
                <a:gd name="T30" fmla="*/ 3 w 115"/>
                <a:gd name="T31" fmla="*/ 11 h 12"/>
                <a:gd name="T32" fmla="*/ 0 w 115"/>
                <a:gd name="T33" fmla="*/ 1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2"/>
                <a:gd name="T53" fmla="*/ 115 w 115"/>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2">
                  <a:moveTo>
                    <a:pt x="114" y="0"/>
                  </a:moveTo>
                  <a:lnTo>
                    <a:pt x="114" y="0"/>
                  </a:lnTo>
                  <a:lnTo>
                    <a:pt x="106" y="4"/>
                  </a:lnTo>
                  <a:lnTo>
                    <a:pt x="99" y="6"/>
                  </a:lnTo>
                  <a:lnTo>
                    <a:pt x="90" y="6"/>
                  </a:lnTo>
                  <a:lnTo>
                    <a:pt x="79" y="9"/>
                  </a:lnTo>
                  <a:lnTo>
                    <a:pt x="71" y="9"/>
                  </a:lnTo>
                  <a:lnTo>
                    <a:pt x="62" y="11"/>
                  </a:lnTo>
                  <a:lnTo>
                    <a:pt x="53" y="11"/>
                  </a:lnTo>
                  <a:lnTo>
                    <a:pt x="42" y="11"/>
                  </a:lnTo>
                  <a:lnTo>
                    <a:pt x="36" y="11"/>
                  </a:lnTo>
                  <a:lnTo>
                    <a:pt x="27" y="11"/>
                  </a:lnTo>
                  <a:lnTo>
                    <a:pt x="18" y="11"/>
                  </a:lnTo>
                  <a:lnTo>
                    <a:pt x="14" y="11"/>
                  </a:lnTo>
                  <a:lnTo>
                    <a:pt x="7" y="11"/>
                  </a:lnTo>
                  <a:lnTo>
                    <a:pt x="3"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322" name="Freeform 107"/>
            <p:cNvSpPr>
              <a:spLocks/>
            </p:cNvSpPr>
            <p:nvPr/>
          </p:nvSpPr>
          <p:spPr bwMode="auto">
            <a:xfrm>
              <a:off x="3092" y="2129"/>
              <a:ext cx="80" cy="16"/>
            </a:xfrm>
            <a:custGeom>
              <a:avLst/>
              <a:gdLst>
                <a:gd name="T0" fmla="*/ 79 w 80"/>
                <a:gd name="T1" fmla="*/ 0 h 16"/>
                <a:gd name="T2" fmla="*/ 79 w 80"/>
                <a:gd name="T3" fmla="*/ 0 h 16"/>
                <a:gd name="T4" fmla="*/ 73 w 80"/>
                <a:gd name="T5" fmla="*/ 4 h 16"/>
                <a:gd name="T6" fmla="*/ 66 w 80"/>
                <a:gd name="T7" fmla="*/ 8 h 16"/>
                <a:gd name="T8" fmla="*/ 57 w 80"/>
                <a:gd name="T9" fmla="*/ 11 h 16"/>
                <a:gd name="T10" fmla="*/ 51 w 80"/>
                <a:gd name="T11" fmla="*/ 11 h 16"/>
                <a:gd name="T12" fmla="*/ 44 w 80"/>
                <a:gd name="T13" fmla="*/ 13 h 16"/>
                <a:gd name="T14" fmla="*/ 38 w 80"/>
                <a:gd name="T15" fmla="*/ 13 h 16"/>
                <a:gd name="T16" fmla="*/ 31 w 80"/>
                <a:gd name="T17" fmla="*/ 13 h 16"/>
                <a:gd name="T18" fmla="*/ 25 w 80"/>
                <a:gd name="T19" fmla="*/ 15 h 16"/>
                <a:gd name="T20" fmla="*/ 20 w 80"/>
                <a:gd name="T21" fmla="*/ 15 h 16"/>
                <a:gd name="T22" fmla="*/ 14 w 80"/>
                <a:gd name="T23" fmla="*/ 15 h 16"/>
                <a:gd name="T24" fmla="*/ 11 w 80"/>
                <a:gd name="T25" fmla="*/ 13 h 16"/>
                <a:gd name="T26" fmla="*/ 7 w 80"/>
                <a:gd name="T27" fmla="*/ 13 h 16"/>
                <a:gd name="T28" fmla="*/ 3 w 80"/>
                <a:gd name="T29" fmla="*/ 13 h 16"/>
                <a:gd name="T30" fmla="*/ 0 w 80"/>
                <a:gd name="T31" fmla="*/ 13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6"/>
                <a:gd name="T50" fmla="*/ 80 w 80"/>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6">
                  <a:moveTo>
                    <a:pt x="79" y="0"/>
                  </a:moveTo>
                  <a:lnTo>
                    <a:pt x="79" y="0"/>
                  </a:lnTo>
                  <a:lnTo>
                    <a:pt x="73" y="4"/>
                  </a:lnTo>
                  <a:lnTo>
                    <a:pt x="66" y="8"/>
                  </a:lnTo>
                  <a:lnTo>
                    <a:pt x="57" y="11"/>
                  </a:lnTo>
                  <a:lnTo>
                    <a:pt x="51" y="11"/>
                  </a:lnTo>
                  <a:lnTo>
                    <a:pt x="44" y="13"/>
                  </a:lnTo>
                  <a:lnTo>
                    <a:pt x="38" y="13"/>
                  </a:lnTo>
                  <a:lnTo>
                    <a:pt x="31" y="13"/>
                  </a:lnTo>
                  <a:lnTo>
                    <a:pt x="25" y="15"/>
                  </a:lnTo>
                  <a:lnTo>
                    <a:pt x="20" y="15"/>
                  </a:lnTo>
                  <a:lnTo>
                    <a:pt x="14" y="15"/>
                  </a:lnTo>
                  <a:lnTo>
                    <a:pt x="11" y="13"/>
                  </a:lnTo>
                  <a:lnTo>
                    <a:pt x="7" y="13"/>
                  </a:lnTo>
                  <a:lnTo>
                    <a:pt x="3"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9323" name="Freeform 108"/>
            <p:cNvSpPr>
              <a:spLocks/>
            </p:cNvSpPr>
            <p:nvPr/>
          </p:nvSpPr>
          <p:spPr bwMode="auto">
            <a:xfrm>
              <a:off x="3075" y="2140"/>
              <a:ext cx="73" cy="14"/>
            </a:xfrm>
            <a:custGeom>
              <a:avLst/>
              <a:gdLst>
                <a:gd name="T0" fmla="*/ 72 w 73"/>
                <a:gd name="T1" fmla="*/ 0 h 14"/>
                <a:gd name="T2" fmla="*/ 72 w 73"/>
                <a:gd name="T3" fmla="*/ 0 h 14"/>
                <a:gd name="T4" fmla="*/ 64 w 73"/>
                <a:gd name="T5" fmla="*/ 4 h 14"/>
                <a:gd name="T6" fmla="*/ 57 w 73"/>
                <a:gd name="T7" fmla="*/ 6 h 14"/>
                <a:gd name="T8" fmla="*/ 50 w 73"/>
                <a:gd name="T9" fmla="*/ 8 h 14"/>
                <a:gd name="T10" fmla="*/ 44 w 73"/>
                <a:gd name="T11" fmla="*/ 11 h 14"/>
                <a:gd name="T12" fmla="*/ 37 w 73"/>
                <a:gd name="T13" fmla="*/ 11 h 14"/>
                <a:gd name="T14" fmla="*/ 33 w 73"/>
                <a:gd name="T15" fmla="*/ 13 h 14"/>
                <a:gd name="T16" fmla="*/ 26 w 73"/>
                <a:gd name="T17" fmla="*/ 13 h 14"/>
                <a:gd name="T18" fmla="*/ 22 w 73"/>
                <a:gd name="T19" fmla="*/ 13 h 14"/>
                <a:gd name="T20" fmla="*/ 17 w 73"/>
                <a:gd name="T21" fmla="*/ 13 h 14"/>
                <a:gd name="T22" fmla="*/ 13 w 73"/>
                <a:gd name="T23" fmla="*/ 13 h 14"/>
                <a:gd name="T24" fmla="*/ 9 w 73"/>
                <a:gd name="T25" fmla="*/ 13 h 14"/>
                <a:gd name="T26" fmla="*/ 7 w 73"/>
                <a:gd name="T27" fmla="*/ 11 h 14"/>
                <a:gd name="T28" fmla="*/ 2 w 73"/>
                <a:gd name="T29" fmla="*/ 11 h 14"/>
                <a:gd name="T30" fmla="*/ 0 w 73"/>
                <a:gd name="T31" fmla="*/ 11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
                <a:gd name="T50" fmla="*/ 73 w 73"/>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
                  <a:moveTo>
                    <a:pt x="72" y="0"/>
                  </a:moveTo>
                  <a:lnTo>
                    <a:pt x="72" y="0"/>
                  </a:lnTo>
                  <a:lnTo>
                    <a:pt x="64" y="4"/>
                  </a:lnTo>
                  <a:lnTo>
                    <a:pt x="57" y="6"/>
                  </a:lnTo>
                  <a:lnTo>
                    <a:pt x="50" y="8"/>
                  </a:lnTo>
                  <a:lnTo>
                    <a:pt x="44" y="11"/>
                  </a:lnTo>
                  <a:lnTo>
                    <a:pt x="37" y="11"/>
                  </a:lnTo>
                  <a:lnTo>
                    <a:pt x="33" y="13"/>
                  </a:lnTo>
                  <a:lnTo>
                    <a:pt x="26" y="13"/>
                  </a:lnTo>
                  <a:lnTo>
                    <a:pt x="22" y="13"/>
                  </a:lnTo>
                  <a:lnTo>
                    <a:pt x="17" y="13"/>
                  </a:lnTo>
                  <a:lnTo>
                    <a:pt x="13" y="13"/>
                  </a:lnTo>
                  <a:lnTo>
                    <a:pt x="9" y="13"/>
                  </a:lnTo>
                  <a:lnTo>
                    <a:pt x="7"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324" name="Freeform 109"/>
            <p:cNvSpPr>
              <a:spLocks/>
            </p:cNvSpPr>
            <p:nvPr/>
          </p:nvSpPr>
          <p:spPr bwMode="auto">
            <a:xfrm>
              <a:off x="3060" y="2151"/>
              <a:ext cx="64" cy="14"/>
            </a:xfrm>
            <a:custGeom>
              <a:avLst/>
              <a:gdLst>
                <a:gd name="T0" fmla="*/ 63 w 64"/>
                <a:gd name="T1" fmla="*/ 0 h 14"/>
                <a:gd name="T2" fmla="*/ 63 w 64"/>
                <a:gd name="T3" fmla="*/ 0 h 14"/>
                <a:gd name="T4" fmla="*/ 57 w 64"/>
                <a:gd name="T5" fmla="*/ 4 h 14"/>
                <a:gd name="T6" fmla="*/ 52 w 64"/>
                <a:gd name="T7" fmla="*/ 6 h 14"/>
                <a:gd name="T8" fmla="*/ 46 w 64"/>
                <a:gd name="T9" fmla="*/ 8 h 14"/>
                <a:gd name="T10" fmla="*/ 41 w 64"/>
                <a:gd name="T11" fmla="*/ 10 h 14"/>
                <a:gd name="T12" fmla="*/ 35 w 64"/>
                <a:gd name="T13" fmla="*/ 10 h 14"/>
                <a:gd name="T14" fmla="*/ 30 w 64"/>
                <a:gd name="T15" fmla="*/ 13 h 14"/>
                <a:gd name="T16" fmla="*/ 26 w 64"/>
                <a:gd name="T17" fmla="*/ 13 h 14"/>
                <a:gd name="T18" fmla="*/ 22 w 64"/>
                <a:gd name="T19" fmla="*/ 13 h 14"/>
                <a:gd name="T20" fmla="*/ 17 w 64"/>
                <a:gd name="T21" fmla="*/ 13 h 14"/>
                <a:gd name="T22" fmla="*/ 13 w 64"/>
                <a:gd name="T23" fmla="*/ 13 h 14"/>
                <a:gd name="T24" fmla="*/ 8 w 64"/>
                <a:gd name="T25" fmla="*/ 13 h 14"/>
                <a:gd name="T26" fmla="*/ 6 w 64"/>
                <a:gd name="T27" fmla="*/ 13 h 14"/>
                <a:gd name="T28" fmla="*/ 2 w 64"/>
                <a:gd name="T29" fmla="*/ 13 h 14"/>
                <a:gd name="T30" fmla="*/ 0 w 64"/>
                <a:gd name="T31" fmla="*/ 13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4"/>
                <a:gd name="T50" fmla="*/ 64 w 64"/>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4">
                  <a:moveTo>
                    <a:pt x="63" y="0"/>
                  </a:moveTo>
                  <a:lnTo>
                    <a:pt x="63" y="0"/>
                  </a:lnTo>
                  <a:lnTo>
                    <a:pt x="57" y="4"/>
                  </a:lnTo>
                  <a:lnTo>
                    <a:pt x="52" y="6"/>
                  </a:lnTo>
                  <a:lnTo>
                    <a:pt x="46" y="8"/>
                  </a:lnTo>
                  <a:lnTo>
                    <a:pt x="41" y="10"/>
                  </a:lnTo>
                  <a:lnTo>
                    <a:pt x="35" y="10"/>
                  </a:lnTo>
                  <a:lnTo>
                    <a:pt x="30" y="13"/>
                  </a:lnTo>
                  <a:lnTo>
                    <a:pt x="26" y="13"/>
                  </a:lnTo>
                  <a:lnTo>
                    <a:pt x="22" y="13"/>
                  </a:lnTo>
                  <a:lnTo>
                    <a:pt x="17" y="13"/>
                  </a:lnTo>
                  <a:lnTo>
                    <a:pt x="13" y="13"/>
                  </a:lnTo>
                  <a:lnTo>
                    <a:pt x="8" y="13"/>
                  </a:lnTo>
                  <a:lnTo>
                    <a:pt x="6" y="13"/>
                  </a:lnTo>
                  <a:lnTo>
                    <a:pt x="2" y="13"/>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9325" name="Freeform 110"/>
            <p:cNvSpPr>
              <a:spLocks/>
            </p:cNvSpPr>
            <p:nvPr/>
          </p:nvSpPr>
          <p:spPr bwMode="auto">
            <a:xfrm>
              <a:off x="3068" y="2164"/>
              <a:ext cx="32" cy="9"/>
            </a:xfrm>
            <a:custGeom>
              <a:avLst/>
              <a:gdLst>
                <a:gd name="T0" fmla="*/ 31 w 32"/>
                <a:gd name="T1" fmla="*/ 0 h 9"/>
                <a:gd name="T2" fmla="*/ 31 w 32"/>
                <a:gd name="T3" fmla="*/ 0 h 9"/>
                <a:gd name="T4" fmla="*/ 24 w 32"/>
                <a:gd name="T5" fmla="*/ 4 h 9"/>
                <a:gd name="T6" fmla="*/ 18 w 32"/>
                <a:gd name="T7" fmla="*/ 6 h 9"/>
                <a:gd name="T8" fmla="*/ 11 w 32"/>
                <a:gd name="T9" fmla="*/ 8 h 9"/>
                <a:gd name="T10" fmla="*/ 7 w 32"/>
                <a:gd name="T11" fmla="*/ 8 h 9"/>
                <a:gd name="T12" fmla="*/ 5 w 32"/>
                <a:gd name="T13" fmla="*/ 8 h 9"/>
                <a:gd name="T14" fmla="*/ 3 w 32"/>
                <a:gd name="T15" fmla="*/ 8 h 9"/>
                <a:gd name="T16" fmla="*/ 0 w 32"/>
                <a:gd name="T17" fmla="*/ 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9"/>
                <a:gd name="T29" fmla="*/ 32 w 32"/>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9">
                  <a:moveTo>
                    <a:pt x="31" y="0"/>
                  </a:moveTo>
                  <a:lnTo>
                    <a:pt x="31" y="0"/>
                  </a:lnTo>
                  <a:lnTo>
                    <a:pt x="24" y="4"/>
                  </a:lnTo>
                  <a:lnTo>
                    <a:pt x="18" y="6"/>
                  </a:lnTo>
                  <a:lnTo>
                    <a:pt x="11" y="8"/>
                  </a:lnTo>
                  <a:lnTo>
                    <a:pt x="7" y="8"/>
                  </a:lnTo>
                  <a:lnTo>
                    <a:pt x="5" y="8"/>
                  </a:lnTo>
                  <a:lnTo>
                    <a:pt x="3" y="8"/>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9326" name="Freeform 111"/>
            <p:cNvSpPr>
              <a:spLocks/>
            </p:cNvSpPr>
            <p:nvPr/>
          </p:nvSpPr>
          <p:spPr bwMode="auto">
            <a:xfrm>
              <a:off x="3029" y="2186"/>
              <a:ext cx="51" cy="29"/>
            </a:xfrm>
            <a:custGeom>
              <a:avLst/>
              <a:gdLst>
                <a:gd name="T0" fmla="*/ 50 w 51"/>
                <a:gd name="T1" fmla="*/ 28 h 29"/>
                <a:gd name="T2" fmla="*/ 50 w 51"/>
                <a:gd name="T3" fmla="*/ 28 h 29"/>
                <a:gd name="T4" fmla="*/ 39 w 51"/>
                <a:gd name="T5" fmla="*/ 28 h 29"/>
                <a:gd name="T6" fmla="*/ 31 w 51"/>
                <a:gd name="T7" fmla="*/ 26 h 29"/>
                <a:gd name="T8" fmla="*/ 22 w 51"/>
                <a:gd name="T9" fmla="*/ 22 h 29"/>
                <a:gd name="T10" fmla="*/ 15 w 51"/>
                <a:gd name="T11" fmla="*/ 15 h 29"/>
                <a:gd name="T12" fmla="*/ 9 w 51"/>
                <a:gd name="T13" fmla="*/ 11 h 29"/>
                <a:gd name="T14" fmla="*/ 4 w 51"/>
                <a:gd name="T15" fmla="*/ 4 h 29"/>
                <a:gd name="T16" fmla="*/ 2 w 51"/>
                <a:gd name="T17" fmla="*/ 0 h 29"/>
                <a:gd name="T18" fmla="*/ 0 w 51"/>
                <a:gd name="T19" fmla="*/ 0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29"/>
                <a:gd name="T32" fmla="*/ 51 w 51"/>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29">
                  <a:moveTo>
                    <a:pt x="50" y="28"/>
                  </a:moveTo>
                  <a:lnTo>
                    <a:pt x="50" y="28"/>
                  </a:lnTo>
                  <a:lnTo>
                    <a:pt x="39" y="28"/>
                  </a:lnTo>
                  <a:lnTo>
                    <a:pt x="31" y="26"/>
                  </a:lnTo>
                  <a:lnTo>
                    <a:pt x="22" y="22"/>
                  </a:lnTo>
                  <a:lnTo>
                    <a:pt x="15" y="15"/>
                  </a:lnTo>
                  <a:lnTo>
                    <a:pt x="9" y="11"/>
                  </a:lnTo>
                  <a:lnTo>
                    <a:pt x="4" y="4"/>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27" name="Freeform 112"/>
            <p:cNvSpPr>
              <a:spLocks/>
            </p:cNvSpPr>
            <p:nvPr/>
          </p:nvSpPr>
          <p:spPr bwMode="auto">
            <a:xfrm>
              <a:off x="3018" y="2214"/>
              <a:ext cx="45" cy="16"/>
            </a:xfrm>
            <a:custGeom>
              <a:avLst/>
              <a:gdLst>
                <a:gd name="T0" fmla="*/ 44 w 45"/>
                <a:gd name="T1" fmla="*/ 15 h 16"/>
                <a:gd name="T2" fmla="*/ 44 w 45"/>
                <a:gd name="T3" fmla="*/ 15 h 16"/>
                <a:gd name="T4" fmla="*/ 35 w 45"/>
                <a:gd name="T5" fmla="*/ 15 h 16"/>
                <a:gd name="T6" fmla="*/ 26 w 45"/>
                <a:gd name="T7" fmla="*/ 15 h 16"/>
                <a:gd name="T8" fmla="*/ 20 w 45"/>
                <a:gd name="T9" fmla="*/ 13 h 16"/>
                <a:gd name="T10" fmla="*/ 13 w 45"/>
                <a:gd name="T11" fmla="*/ 11 h 16"/>
                <a:gd name="T12" fmla="*/ 7 w 45"/>
                <a:gd name="T13" fmla="*/ 7 h 16"/>
                <a:gd name="T14" fmla="*/ 4 w 45"/>
                <a:gd name="T15" fmla="*/ 4 h 16"/>
                <a:gd name="T16" fmla="*/ 2 w 45"/>
                <a:gd name="T17" fmla="*/ 2 h 16"/>
                <a:gd name="T18" fmla="*/ 0 w 45"/>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
                <a:gd name="T31" fmla="*/ 0 h 16"/>
                <a:gd name="T32" fmla="*/ 45 w 45"/>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 h="16">
                  <a:moveTo>
                    <a:pt x="44" y="15"/>
                  </a:moveTo>
                  <a:lnTo>
                    <a:pt x="44" y="15"/>
                  </a:lnTo>
                  <a:lnTo>
                    <a:pt x="35" y="15"/>
                  </a:lnTo>
                  <a:lnTo>
                    <a:pt x="26" y="15"/>
                  </a:lnTo>
                  <a:lnTo>
                    <a:pt x="20" y="13"/>
                  </a:lnTo>
                  <a:lnTo>
                    <a:pt x="13" y="11"/>
                  </a:lnTo>
                  <a:lnTo>
                    <a:pt x="7"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28" name="Freeform 113"/>
            <p:cNvSpPr>
              <a:spLocks/>
            </p:cNvSpPr>
            <p:nvPr/>
          </p:nvSpPr>
          <p:spPr bwMode="auto">
            <a:xfrm>
              <a:off x="3022" y="2232"/>
              <a:ext cx="36" cy="9"/>
            </a:xfrm>
            <a:custGeom>
              <a:avLst/>
              <a:gdLst>
                <a:gd name="T0" fmla="*/ 35 w 36"/>
                <a:gd name="T1" fmla="*/ 6 h 9"/>
                <a:gd name="T2" fmla="*/ 35 w 36"/>
                <a:gd name="T3" fmla="*/ 6 h 9"/>
                <a:gd name="T4" fmla="*/ 24 w 36"/>
                <a:gd name="T5" fmla="*/ 6 h 9"/>
                <a:gd name="T6" fmla="*/ 18 w 36"/>
                <a:gd name="T7" fmla="*/ 8 h 9"/>
                <a:gd name="T8" fmla="*/ 11 w 36"/>
                <a:gd name="T9" fmla="*/ 6 h 9"/>
                <a:gd name="T10" fmla="*/ 7 w 36"/>
                <a:gd name="T11" fmla="*/ 6 h 9"/>
                <a:gd name="T12" fmla="*/ 5 w 36"/>
                <a:gd name="T13" fmla="*/ 4 h 9"/>
                <a:gd name="T14" fmla="*/ 3 w 36"/>
                <a:gd name="T15" fmla="*/ 2 h 9"/>
                <a:gd name="T16" fmla="*/ 0 w 3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9"/>
                <a:gd name="T29" fmla="*/ 36 w 3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9">
                  <a:moveTo>
                    <a:pt x="35" y="6"/>
                  </a:moveTo>
                  <a:lnTo>
                    <a:pt x="35" y="6"/>
                  </a:lnTo>
                  <a:lnTo>
                    <a:pt x="24" y="6"/>
                  </a:lnTo>
                  <a:lnTo>
                    <a:pt x="18" y="8"/>
                  </a:lnTo>
                  <a:lnTo>
                    <a:pt x="11" y="6"/>
                  </a:lnTo>
                  <a:lnTo>
                    <a:pt x="7" y="6"/>
                  </a:lnTo>
                  <a:lnTo>
                    <a:pt x="5"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29" name="Freeform 114"/>
            <p:cNvSpPr>
              <a:spLocks/>
            </p:cNvSpPr>
            <p:nvPr/>
          </p:nvSpPr>
          <p:spPr bwMode="auto">
            <a:xfrm>
              <a:off x="3005" y="2236"/>
              <a:ext cx="53" cy="14"/>
            </a:xfrm>
            <a:custGeom>
              <a:avLst/>
              <a:gdLst>
                <a:gd name="T0" fmla="*/ 52 w 53"/>
                <a:gd name="T1" fmla="*/ 11 h 14"/>
                <a:gd name="T2" fmla="*/ 52 w 53"/>
                <a:gd name="T3" fmla="*/ 11 h 14"/>
                <a:gd name="T4" fmla="*/ 44 w 53"/>
                <a:gd name="T5" fmla="*/ 11 h 14"/>
                <a:gd name="T6" fmla="*/ 37 w 53"/>
                <a:gd name="T7" fmla="*/ 13 h 14"/>
                <a:gd name="T8" fmla="*/ 30 w 53"/>
                <a:gd name="T9" fmla="*/ 13 h 14"/>
                <a:gd name="T10" fmla="*/ 24 w 53"/>
                <a:gd name="T11" fmla="*/ 13 h 14"/>
                <a:gd name="T12" fmla="*/ 20 w 53"/>
                <a:gd name="T13" fmla="*/ 11 h 14"/>
                <a:gd name="T14" fmla="*/ 15 w 53"/>
                <a:gd name="T15" fmla="*/ 11 h 14"/>
                <a:gd name="T16" fmla="*/ 11 w 53"/>
                <a:gd name="T17" fmla="*/ 9 h 14"/>
                <a:gd name="T18" fmla="*/ 9 w 53"/>
                <a:gd name="T19" fmla="*/ 9 h 14"/>
                <a:gd name="T20" fmla="*/ 6 w 53"/>
                <a:gd name="T21" fmla="*/ 7 h 14"/>
                <a:gd name="T22" fmla="*/ 4 w 53"/>
                <a:gd name="T23" fmla="*/ 4 h 14"/>
                <a:gd name="T24" fmla="*/ 2 w 53"/>
                <a:gd name="T25" fmla="*/ 2 h 14"/>
                <a:gd name="T26" fmla="*/ 0 w 5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
                <a:gd name="T43" fmla="*/ 0 h 14"/>
                <a:gd name="T44" fmla="*/ 53 w 53"/>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 h="14">
                  <a:moveTo>
                    <a:pt x="52" y="11"/>
                  </a:moveTo>
                  <a:lnTo>
                    <a:pt x="52" y="11"/>
                  </a:lnTo>
                  <a:lnTo>
                    <a:pt x="44" y="11"/>
                  </a:lnTo>
                  <a:lnTo>
                    <a:pt x="37" y="13"/>
                  </a:lnTo>
                  <a:lnTo>
                    <a:pt x="30" y="13"/>
                  </a:lnTo>
                  <a:lnTo>
                    <a:pt x="24" y="13"/>
                  </a:lnTo>
                  <a:lnTo>
                    <a:pt x="20" y="11"/>
                  </a:lnTo>
                  <a:lnTo>
                    <a:pt x="15" y="11"/>
                  </a:lnTo>
                  <a:lnTo>
                    <a:pt x="11" y="9"/>
                  </a:lnTo>
                  <a:lnTo>
                    <a:pt x="9" y="9"/>
                  </a:lnTo>
                  <a:lnTo>
                    <a:pt x="6" y="7"/>
                  </a:lnTo>
                  <a:lnTo>
                    <a:pt x="4" y="4"/>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30" name="Freeform 115"/>
            <p:cNvSpPr>
              <a:spLocks/>
            </p:cNvSpPr>
            <p:nvPr/>
          </p:nvSpPr>
          <p:spPr bwMode="auto">
            <a:xfrm>
              <a:off x="3005" y="2251"/>
              <a:ext cx="51" cy="8"/>
            </a:xfrm>
            <a:custGeom>
              <a:avLst/>
              <a:gdLst>
                <a:gd name="T0" fmla="*/ 50 w 51"/>
                <a:gd name="T1" fmla="*/ 0 h 8"/>
                <a:gd name="T2" fmla="*/ 50 w 51"/>
                <a:gd name="T3" fmla="*/ 0 h 8"/>
                <a:gd name="T4" fmla="*/ 35 w 51"/>
                <a:gd name="T5" fmla="*/ 5 h 8"/>
                <a:gd name="T6" fmla="*/ 24 w 51"/>
                <a:gd name="T7" fmla="*/ 7 h 8"/>
                <a:gd name="T8" fmla="*/ 15 w 51"/>
                <a:gd name="T9" fmla="*/ 7 h 8"/>
                <a:gd name="T10" fmla="*/ 9 w 51"/>
                <a:gd name="T11" fmla="*/ 5 h 8"/>
                <a:gd name="T12" fmla="*/ 4 w 51"/>
                <a:gd name="T13" fmla="*/ 3 h 8"/>
                <a:gd name="T14" fmla="*/ 2 w 51"/>
                <a:gd name="T15" fmla="*/ 3 h 8"/>
                <a:gd name="T16" fmla="*/ 0 w 5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8"/>
                <a:gd name="T29" fmla="*/ 51 w 5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8">
                  <a:moveTo>
                    <a:pt x="50" y="0"/>
                  </a:moveTo>
                  <a:lnTo>
                    <a:pt x="50" y="0"/>
                  </a:lnTo>
                  <a:lnTo>
                    <a:pt x="35" y="5"/>
                  </a:lnTo>
                  <a:lnTo>
                    <a:pt x="24" y="7"/>
                  </a:lnTo>
                  <a:lnTo>
                    <a:pt x="15" y="7"/>
                  </a:lnTo>
                  <a:lnTo>
                    <a:pt x="9" y="5"/>
                  </a:lnTo>
                  <a:lnTo>
                    <a:pt x="4" y="3"/>
                  </a:lnTo>
                  <a:lnTo>
                    <a:pt x="2" y="3"/>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31" name="Freeform 116"/>
            <p:cNvSpPr>
              <a:spLocks/>
            </p:cNvSpPr>
            <p:nvPr/>
          </p:nvSpPr>
          <p:spPr bwMode="auto">
            <a:xfrm>
              <a:off x="2994" y="2258"/>
              <a:ext cx="60" cy="10"/>
            </a:xfrm>
            <a:custGeom>
              <a:avLst/>
              <a:gdLst>
                <a:gd name="T0" fmla="*/ 59 w 60"/>
                <a:gd name="T1" fmla="*/ 4 h 10"/>
                <a:gd name="T2" fmla="*/ 59 w 60"/>
                <a:gd name="T3" fmla="*/ 4 h 10"/>
                <a:gd name="T4" fmla="*/ 50 w 60"/>
                <a:gd name="T5" fmla="*/ 7 h 10"/>
                <a:gd name="T6" fmla="*/ 41 w 60"/>
                <a:gd name="T7" fmla="*/ 7 h 10"/>
                <a:gd name="T8" fmla="*/ 35 w 60"/>
                <a:gd name="T9" fmla="*/ 9 h 10"/>
                <a:gd name="T10" fmla="*/ 28 w 60"/>
                <a:gd name="T11" fmla="*/ 9 h 10"/>
                <a:gd name="T12" fmla="*/ 22 w 60"/>
                <a:gd name="T13" fmla="*/ 9 h 10"/>
                <a:gd name="T14" fmla="*/ 17 w 60"/>
                <a:gd name="T15" fmla="*/ 9 h 10"/>
                <a:gd name="T16" fmla="*/ 13 w 60"/>
                <a:gd name="T17" fmla="*/ 9 h 10"/>
                <a:gd name="T18" fmla="*/ 9 w 60"/>
                <a:gd name="T19" fmla="*/ 7 h 10"/>
                <a:gd name="T20" fmla="*/ 6 w 60"/>
                <a:gd name="T21" fmla="*/ 7 h 10"/>
                <a:gd name="T22" fmla="*/ 4 w 60"/>
                <a:gd name="T23" fmla="*/ 4 h 10"/>
                <a:gd name="T24" fmla="*/ 2 w 60"/>
                <a:gd name="T25" fmla="*/ 4 h 10"/>
                <a:gd name="T26" fmla="*/ 2 w 60"/>
                <a:gd name="T27" fmla="*/ 2 h 10"/>
                <a:gd name="T28" fmla="*/ 0 w 60"/>
                <a:gd name="T29" fmla="*/ 2 h 10"/>
                <a:gd name="T30" fmla="*/ 0 w 60"/>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
                <a:gd name="T49" fmla="*/ 0 h 10"/>
                <a:gd name="T50" fmla="*/ 60 w 60"/>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 h="10">
                  <a:moveTo>
                    <a:pt x="59" y="4"/>
                  </a:moveTo>
                  <a:lnTo>
                    <a:pt x="59" y="4"/>
                  </a:lnTo>
                  <a:lnTo>
                    <a:pt x="50" y="7"/>
                  </a:lnTo>
                  <a:lnTo>
                    <a:pt x="41" y="7"/>
                  </a:lnTo>
                  <a:lnTo>
                    <a:pt x="35" y="9"/>
                  </a:lnTo>
                  <a:lnTo>
                    <a:pt x="28" y="9"/>
                  </a:lnTo>
                  <a:lnTo>
                    <a:pt x="22" y="9"/>
                  </a:lnTo>
                  <a:lnTo>
                    <a:pt x="17" y="9"/>
                  </a:lnTo>
                  <a:lnTo>
                    <a:pt x="13" y="9"/>
                  </a:lnTo>
                  <a:lnTo>
                    <a:pt x="9" y="7"/>
                  </a:lnTo>
                  <a:lnTo>
                    <a:pt x="6" y="7"/>
                  </a:lnTo>
                  <a:lnTo>
                    <a:pt x="4" y="4"/>
                  </a:lnTo>
                  <a:lnTo>
                    <a:pt x="2" y="4"/>
                  </a:lnTo>
                  <a:lnTo>
                    <a:pt x="2" y="2"/>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32" name="Freeform 117"/>
            <p:cNvSpPr>
              <a:spLocks/>
            </p:cNvSpPr>
            <p:nvPr/>
          </p:nvSpPr>
          <p:spPr bwMode="auto">
            <a:xfrm>
              <a:off x="2981" y="2267"/>
              <a:ext cx="66" cy="12"/>
            </a:xfrm>
            <a:custGeom>
              <a:avLst/>
              <a:gdLst>
                <a:gd name="T0" fmla="*/ 65 w 66"/>
                <a:gd name="T1" fmla="*/ 6 h 12"/>
                <a:gd name="T2" fmla="*/ 65 w 66"/>
                <a:gd name="T3" fmla="*/ 6 h 12"/>
                <a:gd name="T4" fmla="*/ 59 w 66"/>
                <a:gd name="T5" fmla="*/ 8 h 12"/>
                <a:gd name="T6" fmla="*/ 50 w 66"/>
                <a:gd name="T7" fmla="*/ 8 h 12"/>
                <a:gd name="T8" fmla="*/ 44 w 66"/>
                <a:gd name="T9" fmla="*/ 11 h 12"/>
                <a:gd name="T10" fmla="*/ 37 w 66"/>
                <a:gd name="T11" fmla="*/ 11 h 12"/>
                <a:gd name="T12" fmla="*/ 30 w 66"/>
                <a:gd name="T13" fmla="*/ 8 h 12"/>
                <a:gd name="T14" fmla="*/ 26 w 66"/>
                <a:gd name="T15" fmla="*/ 8 h 12"/>
                <a:gd name="T16" fmla="*/ 22 w 66"/>
                <a:gd name="T17" fmla="*/ 8 h 12"/>
                <a:gd name="T18" fmla="*/ 15 w 66"/>
                <a:gd name="T19" fmla="*/ 6 h 12"/>
                <a:gd name="T20" fmla="*/ 13 w 66"/>
                <a:gd name="T21" fmla="*/ 6 h 12"/>
                <a:gd name="T22" fmla="*/ 8 w 66"/>
                <a:gd name="T23" fmla="*/ 4 h 12"/>
                <a:gd name="T24" fmla="*/ 6 w 66"/>
                <a:gd name="T25" fmla="*/ 2 h 12"/>
                <a:gd name="T26" fmla="*/ 4 w 66"/>
                <a:gd name="T27" fmla="*/ 2 h 12"/>
                <a:gd name="T28" fmla="*/ 2 w 66"/>
                <a:gd name="T29" fmla="*/ 0 h 12"/>
                <a:gd name="T30" fmla="*/ 0 w 66"/>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6"/>
                <a:gd name="T49" fmla="*/ 0 h 12"/>
                <a:gd name="T50" fmla="*/ 66 w 66"/>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6" h="12">
                  <a:moveTo>
                    <a:pt x="65" y="6"/>
                  </a:moveTo>
                  <a:lnTo>
                    <a:pt x="65" y="6"/>
                  </a:lnTo>
                  <a:lnTo>
                    <a:pt x="59" y="8"/>
                  </a:lnTo>
                  <a:lnTo>
                    <a:pt x="50" y="8"/>
                  </a:lnTo>
                  <a:lnTo>
                    <a:pt x="44" y="11"/>
                  </a:lnTo>
                  <a:lnTo>
                    <a:pt x="37" y="11"/>
                  </a:lnTo>
                  <a:lnTo>
                    <a:pt x="30" y="8"/>
                  </a:lnTo>
                  <a:lnTo>
                    <a:pt x="26" y="8"/>
                  </a:lnTo>
                  <a:lnTo>
                    <a:pt x="22" y="8"/>
                  </a:lnTo>
                  <a:lnTo>
                    <a:pt x="15" y="6"/>
                  </a:lnTo>
                  <a:lnTo>
                    <a:pt x="13" y="6"/>
                  </a:lnTo>
                  <a:lnTo>
                    <a:pt x="8" y="4"/>
                  </a:lnTo>
                  <a:lnTo>
                    <a:pt x="6"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33" name="Freeform 118"/>
            <p:cNvSpPr>
              <a:spLocks/>
            </p:cNvSpPr>
            <p:nvPr/>
          </p:nvSpPr>
          <p:spPr bwMode="auto">
            <a:xfrm>
              <a:off x="2978" y="2280"/>
              <a:ext cx="63" cy="10"/>
            </a:xfrm>
            <a:custGeom>
              <a:avLst/>
              <a:gdLst>
                <a:gd name="T0" fmla="*/ 62 w 63"/>
                <a:gd name="T1" fmla="*/ 6 h 10"/>
                <a:gd name="T2" fmla="*/ 62 w 63"/>
                <a:gd name="T3" fmla="*/ 6 h 10"/>
                <a:gd name="T4" fmla="*/ 53 w 63"/>
                <a:gd name="T5" fmla="*/ 6 h 10"/>
                <a:gd name="T6" fmla="*/ 44 w 63"/>
                <a:gd name="T7" fmla="*/ 9 h 10"/>
                <a:gd name="T8" fmla="*/ 38 w 63"/>
                <a:gd name="T9" fmla="*/ 9 h 10"/>
                <a:gd name="T10" fmla="*/ 31 w 63"/>
                <a:gd name="T11" fmla="*/ 9 h 10"/>
                <a:gd name="T12" fmla="*/ 27 w 63"/>
                <a:gd name="T13" fmla="*/ 9 h 10"/>
                <a:gd name="T14" fmla="*/ 20 w 63"/>
                <a:gd name="T15" fmla="*/ 6 h 10"/>
                <a:gd name="T16" fmla="*/ 16 w 63"/>
                <a:gd name="T17" fmla="*/ 6 h 10"/>
                <a:gd name="T18" fmla="*/ 14 w 63"/>
                <a:gd name="T19" fmla="*/ 6 h 10"/>
                <a:gd name="T20" fmla="*/ 9 w 63"/>
                <a:gd name="T21" fmla="*/ 4 h 10"/>
                <a:gd name="T22" fmla="*/ 7 w 63"/>
                <a:gd name="T23" fmla="*/ 4 h 10"/>
                <a:gd name="T24" fmla="*/ 5 w 63"/>
                <a:gd name="T25" fmla="*/ 2 h 10"/>
                <a:gd name="T26" fmla="*/ 3 w 63"/>
                <a:gd name="T27" fmla="*/ 2 h 10"/>
                <a:gd name="T28" fmla="*/ 0 w 63"/>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3"/>
                <a:gd name="T46" fmla="*/ 0 h 10"/>
                <a:gd name="T47" fmla="*/ 63 w 6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3" h="10">
                  <a:moveTo>
                    <a:pt x="62" y="6"/>
                  </a:moveTo>
                  <a:lnTo>
                    <a:pt x="62" y="6"/>
                  </a:lnTo>
                  <a:lnTo>
                    <a:pt x="53" y="6"/>
                  </a:lnTo>
                  <a:lnTo>
                    <a:pt x="44" y="9"/>
                  </a:lnTo>
                  <a:lnTo>
                    <a:pt x="38" y="9"/>
                  </a:lnTo>
                  <a:lnTo>
                    <a:pt x="31" y="9"/>
                  </a:lnTo>
                  <a:lnTo>
                    <a:pt x="27" y="9"/>
                  </a:lnTo>
                  <a:lnTo>
                    <a:pt x="20" y="6"/>
                  </a:lnTo>
                  <a:lnTo>
                    <a:pt x="16" y="6"/>
                  </a:lnTo>
                  <a:lnTo>
                    <a:pt x="14" y="6"/>
                  </a:lnTo>
                  <a:lnTo>
                    <a:pt x="9" y="4"/>
                  </a:lnTo>
                  <a:lnTo>
                    <a:pt x="7" y="4"/>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34" name="Freeform 119"/>
            <p:cNvSpPr>
              <a:spLocks/>
            </p:cNvSpPr>
            <p:nvPr/>
          </p:nvSpPr>
          <p:spPr bwMode="auto">
            <a:xfrm>
              <a:off x="2974" y="2293"/>
              <a:ext cx="54" cy="8"/>
            </a:xfrm>
            <a:custGeom>
              <a:avLst/>
              <a:gdLst>
                <a:gd name="T0" fmla="*/ 53 w 54"/>
                <a:gd name="T1" fmla="*/ 7 h 8"/>
                <a:gd name="T2" fmla="*/ 53 w 54"/>
                <a:gd name="T3" fmla="*/ 7 h 8"/>
                <a:gd name="T4" fmla="*/ 46 w 54"/>
                <a:gd name="T5" fmla="*/ 7 h 8"/>
                <a:gd name="T6" fmla="*/ 40 w 54"/>
                <a:gd name="T7" fmla="*/ 7 h 8"/>
                <a:gd name="T8" fmla="*/ 33 w 54"/>
                <a:gd name="T9" fmla="*/ 7 h 8"/>
                <a:gd name="T10" fmla="*/ 29 w 54"/>
                <a:gd name="T11" fmla="*/ 7 h 8"/>
                <a:gd name="T12" fmla="*/ 24 w 54"/>
                <a:gd name="T13" fmla="*/ 7 h 8"/>
                <a:gd name="T14" fmla="*/ 20 w 54"/>
                <a:gd name="T15" fmla="*/ 4 h 8"/>
                <a:gd name="T16" fmla="*/ 15 w 54"/>
                <a:gd name="T17" fmla="*/ 4 h 8"/>
                <a:gd name="T18" fmla="*/ 11 w 54"/>
                <a:gd name="T19" fmla="*/ 4 h 8"/>
                <a:gd name="T20" fmla="*/ 9 w 54"/>
                <a:gd name="T21" fmla="*/ 4 h 8"/>
                <a:gd name="T22" fmla="*/ 7 w 54"/>
                <a:gd name="T23" fmla="*/ 2 h 8"/>
                <a:gd name="T24" fmla="*/ 4 w 54"/>
                <a:gd name="T25" fmla="*/ 2 h 8"/>
                <a:gd name="T26" fmla="*/ 2 w 54"/>
                <a:gd name="T27" fmla="*/ 0 h 8"/>
                <a:gd name="T28" fmla="*/ 0 w 54"/>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8"/>
                <a:gd name="T47" fmla="*/ 54 w 54"/>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8">
                  <a:moveTo>
                    <a:pt x="53" y="7"/>
                  </a:moveTo>
                  <a:lnTo>
                    <a:pt x="53" y="7"/>
                  </a:lnTo>
                  <a:lnTo>
                    <a:pt x="46" y="7"/>
                  </a:lnTo>
                  <a:lnTo>
                    <a:pt x="40" y="7"/>
                  </a:lnTo>
                  <a:lnTo>
                    <a:pt x="33" y="7"/>
                  </a:lnTo>
                  <a:lnTo>
                    <a:pt x="29" y="7"/>
                  </a:lnTo>
                  <a:lnTo>
                    <a:pt x="24" y="7"/>
                  </a:lnTo>
                  <a:lnTo>
                    <a:pt x="20" y="4"/>
                  </a:lnTo>
                  <a:lnTo>
                    <a:pt x="15" y="4"/>
                  </a:lnTo>
                  <a:lnTo>
                    <a:pt x="11" y="4"/>
                  </a:lnTo>
                  <a:lnTo>
                    <a:pt x="9" y="4"/>
                  </a:lnTo>
                  <a:lnTo>
                    <a:pt x="7" y="2"/>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35" name="Freeform 120"/>
            <p:cNvSpPr>
              <a:spLocks/>
            </p:cNvSpPr>
            <p:nvPr/>
          </p:nvSpPr>
          <p:spPr bwMode="auto">
            <a:xfrm>
              <a:off x="2970" y="2304"/>
              <a:ext cx="42" cy="8"/>
            </a:xfrm>
            <a:custGeom>
              <a:avLst/>
              <a:gdLst>
                <a:gd name="T0" fmla="*/ 41 w 42"/>
                <a:gd name="T1" fmla="*/ 7 h 8"/>
                <a:gd name="T2" fmla="*/ 41 w 42"/>
                <a:gd name="T3" fmla="*/ 7 h 8"/>
                <a:gd name="T4" fmla="*/ 30 w 42"/>
                <a:gd name="T5" fmla="*/ 7 h 8"/>
                <a:gd name="T6" fmla="*/ 22 w 42"/>
                <a:gd name="T7" fmla="*/ 7 h 8"/>
                <a:gd name="T8" fmla="*/ 15 w 42"/>
                <a:gd name="T9" fmla="*/ 7 h 8"/>
                <a:gd name="T10" fmla="*/ 8 w 42"/>
                <a:gd name="T11" fmla="*/ 4 h 8"/>
                <a:gd name="T12" fmla="*/ 6 w 42"/>
                <a:gd name="T13" fmla="*/ 2 h 8"/>
                <a:gd name="T14" fmla="*/ 2 w 42"/>
                <a:gd name="T15" fmla="*/ 2 h 8"/>
                <a:gd name="T16" fmla="*/ 2 w 42"/>
                <a:gd name="T17" fmla="*/ 0 h 8"/>
                <a:gd name="T18" fmla="*/ 0 w 42"/>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8"/>
                <a:gd name="T32" fmla="*/ 42 w 42"/>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8">
                  <a:moveTo>
                    <a:pt x="41" y="7"/>
                  </a:moveTo>
                  <a:lnTo>
                    <a:pt x="41" y="7"/>
                  </a:lnTo>
                  <a:lnTo>
                    <a:pt x="30" y="7"/>
                  </a:lnTo>
                  <a:lnTo>
                    <a:pt x="22" y="7"/>
                  </a:lnTo>
                  <a:lnTo>
                    <a:pt x="15" y="7"/>
                  </a:lnTo>
                  <a:lnTo>
                    <a:pt x="8" y="4"/>
                  </a:lnTo>
                  <a:lnTo>
                    <a:pt x="6" y="2"/>
                  </a:lnTo>
                  <a:lnTo>
                    <a:pt x="2"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36" name="Freeform 121"/>
            <p:cNvSpPr>
              <a:spLocks/>
            </p:cNvSpPr>
            <p:nvPr/>
          </p:nvSpPr>
          <p:spPr bwMode="auto">
            <a:xfrm>
              <a:off x="3165" y="2120"/>
              <a:ext cx="75" cy="18"/>
            </a:xfrm>
            <a:custGeom>
              <a:avLst/>
              <a:gdLst>
                <a:gd name="T0" fmla="*/ 74 w 75"/>
                <a:gd name="T1" fmla="*/ 0 h 18"/>
                <a:gd name="T2" fmla="*/ 74 w 75"/>
                <a:gd name="T3" fmla="*/ 0 h 18"/>
                <a:gd name="T4" fmla="*/ 66 w 75"/>
                <a:gd name="T5" fmla="*/ 6 h 18"/>
                <a:gd name="T6" fmla="*/ 57 w 75"/>
                <a:gd name="T7" fmla="*/ 9 h 18"/>
                <a:gd name="T8" fmla="*/ 50 w 75"/>
                <a:gd name="T9" fmla="*/ 13 h 18"/>
                <a:gd name="T10" fmla="*/ 41 w 75"/>
                <a:gd name="T11" fmla="*/ 15 h 18"/>
                <a:gd name="T12" fmla="*/ 37 w 75"/>
                <a:gd name="T13" fmla="*/ 17 h 18"/>
                <a:gd name="T14" fmla="*/ 31 w 75"/>
                <a:gd name="T15" fmla="*/ 17 h 18"/>
                <a:gd name="T16" fmla="*/ 24 w 75"/>
                <a:gd name="T17" fmla="*/ 17 h 18"/>
                <a:gd name="T18" fmla="*/ 20 w 75"/>
                <a:gd name="T19" fmla="*/ 17 h 18"/>
                <a:gd name="T20" fmla="*/ 15 w 75"/>
                <a:gd name="T21" fmla="*/ 17 h 18"/>
                <a:gd name="T22" fmla="*/ 11 w 75"/>
                <a:gd name="T23" fmla="*/ 17 h 18"/>
                <a:gd name="T24" fmla="*/ 9 w 75"/>
                <a:gd name="T25" fmla="*/ 17 h 18"/>
                <a:gd name="T26" fmla="*/ 4 w 75"/>
                <a:gd name="T27" fmla="*/ 17 h 18"/>
                <a:gd name="T28" fmla="*/ 2 w 75"/>
                <a:gd name="T29" fmla="*/ 15 h 18"/>
                <a:gd name="T30" fmla="*/ 0 w 75"/>
                <a:gd name="T31" fmla="*/ 13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8"/>
                <a:gd name="T50" fmla="*/ 75 w 7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8">
                  <a:moveTo>
                    <a:pt x="74" y="0"/>
                  </a:moveTo>
                  <a:lnTo>
                    <a:pt x="74" y="0"/>
                  </a:lnTo>
                  <a:lnTo>
                    <a:pt x="66" y="6"/>
                  </a:lnTo>
                  <a:lnTo>
                    <a:pt x="57" y="9"/>
                  </a:lnTo>
                  <a:lnTo>
                    <a:pt x="50" y="13"/>
                  </a:lnTo>
                  <a:lnTo>
                    <a:pt x="41" y="15"/>
                  </a:lnTo>
                  <a:lnTo>
                    <a:pt x="37" y="17"/>
                  </a:lnTo>
                  <a:lnTo>
                    <a:pt x="31" y="17"/>
                  </a:lnTo>
                  <a:lnTo>
                    <a:pt x="24" y="17"/>
                  </a:lnTo>
                  <a:lnTo>
                    <a:pt x="20" y="17"/>
                  </a:lnTo>
                  <a:lnTo>
                    <a:pt x="15" y="17"/>
                  </a:lnTo>
                  <a:lnTo>
                    <a:pt x="11" y="17"/>
                  </a:lnTo>
                  <a:lnTo>
                    <a:pt x="9" y="17"/>
                  </a:lnTo>
                  <a:lnTo>
                    <a:pt x="4" y="17"/>
                  </a:lnTo>
                  <a:lnTo>
                    <a:pt x="2" y="15"/>
                  </a:lnTo>
                  <a:lnTo>
                    <a:pt x="0"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9337" name="Freeform 122"/>
            <p:cNvSpPr>
              <a:spLocks/>
            </p:cNvSpPr>
            <p:nvPr/>
          </p:nvSpPr>
          <p:spPr bwMode="auto">
            <a:xfrm>
              <a:off x="3141" y="2129"/>
              <a:ext cx="88" cy="20"/>
            </a:xfrm>
            <a:custGeom>
              <a:avLst/>
              <a:gdLst>
                <a:gd name="T0" fmla="*/ 87 w 88"/>
                <a:gd name="T1" fmla="*/ 0 h 20"/>
                <a:gd name="T2" fmla="*/ 87 w 88"/>
                <a:gd name="T3" fmla="*/ 0 h 20"/>
                <a:gd name="T4" fmla="*/ 83 w 88"/>
                <a:gd name="T5" fmla="*/ 4 h 20"/>
                <a:gd name="T6" fmla="*/ 81 w 88"/>
                <a:gd name="T7" fmla="*/ 11 h 20"/>
                <a:gd name="T8" fmla="*/ 74 w 88"/>
                <a:gd name="T9" fmla="*/ 13 h 20"/>
                <a:gd name="T10" fmla="*/ 70 w 88"/>
                <a:gd name="T11" fmla="*/ 15 h 20"/>
                <a:gd name="T12" fmla="*/ 61 w 88"/>
                <a:gd name="T13" fmla="*/ 17 h 20"/>
                <a:gd name="T14" fmla="*/ 55 w 88"/>
                <a:gd name="T15" fmla="*/ 19 h 20"/>
                <a:gd name="T16" fmla="*/ 48 w 88"/>
                <a:gd name="T17" fmla="*/ 19 h 20"/>
                <a:gd name="T18" fmla="*/ 39 w 88"/>
                <a:gd name="T19" fmla="*/ 19 h 20"/>
                <a:gd name="T20" fmla="*/ 33 w 88"/>
                <a:gd name="T21" fmla="*/ 19 h 20"/>
                <a:gd name="T22" fmla="*/ 24 w 88"/>
                <a:gd name="T23" fmla="*/ 19 h 20"/>
                <a:gd name="T24" fmla="*/ 17 w 88"/>
                <a:gd name="T25" fmla="*/ 17 h 20"/>
                <a:gd name="T26" fmla="*/ 11 w 88"/>
                <a:gd name="T27" fmla="*/ 17 h 20"/>
                <a:gd name="T28" fmla="*/ 6 w 88"/>
                <a:gd name="T29" fmla="*/ 17 h 20"/>
                <a:gd name="T30" fmla="*/ 4 w 88"/>
                <a:gd name="T31" fmla="*/ 15 h 20"/>
                <a:gd name="T32" fmla="*/ 2 w 88"/>
                <a:gd name="T33" fmla="*/ 15 h 20"/>
                <a:gd name="T34" fmla="*/ 0 w 88"/>
                <a:gd name="T35" fmla="*/ 15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20"/>
                <a:gd name="T56" fmla="*/ 88 w 8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20">
                  <a:moveTo>
                    <a:pt x="87" y="0"/>
                  </a:moveTo>
                  <a:lnTo>
                    <a:pt x="87" y="0"/>
                  </a:lnTo>
                  <a:lnTo>
                    <a:pt x="83" y="4"/>
                  </a:lnTo>
                  <a:lnTo>
                    <a:pt x="81" y="11"/>
                  </a:lnTo>
                  <a:lnTo>
                    <a:pt x="74" y="13"/>
                  </a:lnTo>
                  <a:lnTo>
                    <a:pt x="70" y="15"/>
                  </a:lnTo>
                  <a:lnTo>
                    <a:pt x="61" y="17"/>
                  </a:lnTo>
                  <a:lnTo>
                    <a:pt x="55" y="19"/>
                  </a:lnTo>
                  <a:lnTo>
                    <a:pt x="48" y="19"/>
                  </a:lnTo>
                  <a:lnTo>
                    <a:pt x="39" y="19"/>
                  </a:lnTo>
                  <a:lnTo>
                    <a:pt x="33" y="19"/>
                  </a:lnTo>
                  <a:lnTo>
                    <a:pt x="24" y="19"/>
                  </a:lnTo>
                  <a:lnTo>
                    <a:pt x="17" y="17"/>
                  </a:lnTo>
                  <a:lnTo>
                    <a:pt x="11" y="17"/>
                  </a:lnTo>
                  <a:lnTo>
                    <a:pt x="6" y="17"/>
                  </a:lnTo>
                  <a:lnTo>
                    <a:pt x="4" y="15"/>
                  </a:lnTo>
                  <a:lnTo>
                    <a:pt x="2" y="15"/>
                  </a:lnTo>
                  <a:lnTo>
                    <a:pt x="0" y="15"/>
                  </a:lnTo>
                </a:path>
              </a:pathLst>
            </a:custGeom>
            <a:noFill/>
            <a:ln w="12700" cap="rnd">
              <a:solidFill>
                <a:srgbClr val="000000"/>
              </a:solidFill>
              <a:round/>
              <a:headEnd type="none" w="sm" len="sm"/>
              <a:tailEnd type="none" w="sm" len="sm"/>
            </a:ln>
          </p:spPr>
          <p:txBody>
            <a:bodyPr/>
            <a:lstStyle/>
            <a:p>
              <a:pPr algn="l"/>
              <a:endParaRPr lang="en-US" dirty="0"/>
            </a:p>
          </p:txBody>
        </p:sp>
        <p:sp>
          <p:nvSpPr>
            <p:cNvPr id="9338" name="Freeform 123"/>
            <p:cNvSpPr>
              <a:spLocks/>
            </p:cNvSpPr>
            <p:nvPr/>
          </p:nvSpPr>
          <p:spPr bwMode="auto">
            <a:xfrm>
              <a:off x="3112" y="2146"/>
              <a:ext cx="100" cy="14"/>
            </a:xfrm>
            <a:custGeom>
              <a:avLst/>
              <a:gdLst>
                <a:gd name="T0" fmla="*/ 99 w 100"/>
                <a:gd name="T1" fmla="*/ 0 h 14"/>
                <a:gd name="T2" fmla="*/ 99 w 100"/>
                <a:gd name="T3" fmla="*/ 0 h 14"/>
                <a:gd name="T4" fmla="*/ 97 w 100"/>
                <a:gd name="T5" fmla="*/ 2 h 14"/>
                <a:gd name="T6" fmla="*/ 92 w 100"/>
                <a:gd name="T7" fmla="*/ 7 h 14"/>
                <a:gd name="T8" fmla="*/ 86 w 100"/>
                <a:gd name="T9" fmla="*/ 9 h 14"/>
                <a:gd name="T10" fmla="*/ 79 w 100"/>
                <a:gd name="T11" fmla="*/ 11 h 14"/>
                <a:gd name="T12" fmla="*/ 73 w 100"/>
                <a:gd name="T13" fmla="*/ 13 h 14"/>
                <a:gd name="T14" fmla="*/ 64 w 100"/>
                <a:gd name="T15" fmla="*/ 13 h 14"/>
                <a:gd name="T16" fmla="*/ 55 w 100"/>
                <a:gd name="T17" fmla="*/ 13 h 14"/>
                <a:gd name="T18" fmla="*/ 46 w 100"/>
                <a:gd name="T19" fmla="*/ 13 h 14"/>
                <a:gd name="T20" fmla="*/ 37 w 100"/>
                <a:gd name="T21" fmla="*/ 13 h 14"/>
                <a:gd name="T22" fmla="*/ 29 w 100"/>
                <a:gd name="T23" fmla="*/ 13 h 14"/>
                <a:gd name="T24" fmla="*/ 22 w 100"/>
                <a:gd name="T25" fmla="*/ 13 h 14"/>
                <a:gd name="T26" fmla="*/ 16 w 100"/>
                <a:gd name="T27" fmla="*/ 13 h 14"/>
                <a:gd name="T28" fmla="*/ 9 w 100"/>
                <a:gd name="T29" fmla="*/ 13 h 14"/>
                <a:gd name="T30" fmla="*/ 5 w 100"/>
                <a:gd name="T31" fmla="*/ 13 h 14"/>
                <a:gd name="T32" fmla="*/ 2 w 100"/>
                <a:gd name="T33" fmla="*/ 11 h 14"/>
                <a:gd name="T34" fmla="*/ 0 w 100"/>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14"/>
                <a:gd name="T56" fmla="*/ 100 w 100"/>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14">
                  <a:moveTo>
                    <a:pt x="99" y="0"/>
                  </a:moveTo>
                  <a:lnTo>
                    <a:pt x="99" y="0"/>
                  </a:lnTo>
                  <a:lnTo>
                    <a:pt x="97" y="2"/>
                  </a:lnTo>
                  <a:lnTo>
                    <a:pt x="92" y="7"/>
                  </a:lnTo>
                  <a:lnTo>
                    <a:pt x="86" y="9"/>
                  </a:lnTo>
                  <a:lnTo>
                    <a:pt x="79" y="11"/>
                  </a:lnTo>
                  <a:lnTo>
                    <a:pt x="73" y="13"/>
                  </a:lnTo>
                  <a:lnTo>
                    <a:pt x="64" y="13"/>
                  </a:lnTo>
                  <a:lnTo>
                    <a:pt x="55" y="13"/>
                  </a:lnTo>
                  <a:lnTo>
                    <a:pt x="46" y="13"/>
                  </a:lnTo>
                  <a:lnTo>
                    <a:pt x="37" y="13"/>
                  </a:lnTo>
                  <a:lnTo>
                    <a:pt x="29" y="13"/>
                  </a:lnTo>
                  <a:lnTo>
                    <a:pt x="22" y="13"/>
                  </a:lnTo>
                  <a:lnTo>
                    <a:pt x="16" y="13"/>
                  </a:lnTo>
                  <a:lnTo>
                    <a:pt x="9" y="13"/>
                  </a:lnTo>
                  <a:lnTo>
                    <a:pt x="5" y="13"/>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339" name="Freeform 124"/>
            <p:cNvSpPr>
              <a:spLocks/>
            </p:cNvSpPr>
            <p:nvPr/>
          </p:nvSpPr>
          <p:spPr bwMode="auto">
            <a:xfrm>
              <a:off x="3088" y="2159"/>
              <a:ext cx="106" cy="14"/>
            </a:xfrm>
            <a:custGeom>
              <a:avLst/>
              <a:gdLst>
                <a:gd name="T0" fmla="*/ 105 w 106"/>
                <a:gd name="T1" fmla="*/ 0 h 14"/>
                <a:gd name="T2" fmla="*/ 105 w 106"/>
                <a:gd name="T3" fmla="*/ 0 h 14"/>
                <a:gd name="T4" fmla="*/ 99 w 106"/>
                <a:gd name="T5" fmla="*/ 5 h 14"/>
                <a:gd name="T6" fmla="*/ 94 w 106"/>
                <a:gd name="T7" fmla="*/ 7 h 14"/>
                <a:gd name="T8" fmla="*/ 88 w 106"/>
                <a:gd name="T9" fmla="*/ 9 h 14"/>
                <a:gd name="T10" fmla="*/ 79 w 106"/>
                <a:gd name="T11" fmla="*/ 11 h 14"/>
                <a:gd name="T12" fmla="*/ 70 w 106"/>
                <a:gd name="T13" fmla="*/ 13 h 14"/>
                <a:gd name="T14" fmla="*/ 61 w 106"/>
                <a:gd name="T15" fmla="*/ 13 h 14"/>
                <a:gd name="T16" fmla="*/ 53 w 106"/>
                <a:gd name="T17" fmla="*/ 13 h 14"/>
                <a:gd name="T18" fmla="*/ 44 w 106"/>
                <a:gd name="T19" fmla="*/ 13 h 14"/>
                <a:gd name="T20" fmla="*/ 35 w 106"/>
                <a:gd name="T21" fmla="*/ 13 h 14"/>
                <a:gd name="T22" fmla="*/ 29 w 106"/>
                <a:gd name="T23" fmla="*/ 13 h 14"/>
                <a:gd name="T24" fmla="*/ 20 w 106"/>
                <a:gd name="T25" fmla="*/ 13 h 14"/>
                <a:gd name="T26" fmla="*/ 13 w 106"/>
                <a:gd name="T27" fmla="*/ 13 h 14"/>
                <a:gd name="T28" fmla="*/ 9 w 106"/>
                <a:gd name="T29" fmla="*/ 13 h 14"/>
                <a:gd name="T30" fmla="*/ 4 w 106"/>
                <a:gd name="T31" fmla="*/ 11 h 14"/>
                <a:gd name="T32" fmla="*/ 2 w 106"/>
                <a:gd name="T33" fmla="*/ 11 h 14"/>
                <a:gd name="T34" fmla="*/ 0 w 106"/>
                <a:gd name="T35" fmla="*/ 1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4"/>
                <a:gd name="T56" fmla="*/ 106 w 106"/>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4">
                  <a:moveTo>
                    <a:pt x="105" y="0"/>
                  </a:moveTo>
                  <a:lnTo>
                    <a:pt x="105" y="0"/>
                  </a:lnTo>
                  <a:lnTo>
                    <a:pt x="99" y="5"/>
                  </a:lnTo>
                  <a:lnTo>
                    <a:pt x="94" y="7"/>
                  </a:lnTo>
                  <a:lnTo>
                    <a:pt x="88" y="9"/>
                  </a:lnTo>
                  <a:lnTo>
                    <a:pt x="79" y="11"/>
                  </a:lnTo>
                  <a:lnTo>
                    <a:pt x="70" y="13"/>
                  </a:lnTo>
                  <a:lnTo>
                    <a:pt x="61" y="13"/>
                  </a:lnTo>
                  <a:lnTo>
                    <a:pt x="53" y="13"/>
                  </a:lnTo>
                  <a:lnTo>
                    <a:pt x="44" y="13"/>
                  </a:lnTo>
                  <a:lnTo>
                    <a:pt x="35" y="13"/>
                  </a:lnTo>
                  <a:lnTo>
                    <a:pt x="29" y="13"/>
                  </a:lnTo>
                  <a:lnTo>
                    <a:pt x="20" y="13"/>
                  </a:lnTo>
                  <a:lnTo>
                    <a:pt x="13" y="13"/>
                  </a:lnTo>
                  <a:lnTo>
                    <a:pt x="9" y="13"/>
                  </a:lnTo>
                  <a:lnTo>
                    <a:pt x="4"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340" name="Freeform 125"/>
            <p:cNvSpPr>
              <a:spLocks/>
            </p:cNvSpPr>
            <p:nvPr/>
          </p:nvSpPr>
          <p:spPr bwMode="auto">
            <a:xfrm>
              <a:off x="3055" y="2168"/>
              <a:ext cx="124" cy="21"/>
            </a:xfrm>
            <a:custGeom>
              <a:avLst/>
              <a:gdLst>
                <a:gd name="T0" fmla="*/ 123 w 124"/>
                <a:gd name="T1" fmla="*/ 0 h 21"/>
                <a:gd name="T2" fmla="*/ 123 w 124"/>
                <a:gd name="T3" fmla="*/ 0 h 21"/>
                <a:gd name="T4" fmla="*/ 114 w 124"/>
                <a:gd name="T5" fmla="*/ 7 h 21"/>
                <a:gd name="T6" fmla="*/ 105 w 124"/>
                <a:gd name="T7" fmla="*/ 11 h 21"/>
                <a:gd name="T8" fmla="*/ 97 w 124"/>
                <a:gd name="T9" fmla="*/ 13 h 21"/>
                <a:gd name="T10" fmla="*/ 88 w 124"/>
                <a:gd name="T11" fmla="*/ 15 h 21"/>
                <a:gd name="T12" fmla="*/ 77 w 124"/>
                <a:gd name="T13" fmla="*/ 18 h 21"/>
                <a:gd name="T14" fmla="*/ 68 w 124"/>
                <a:gd name="T15" fmla="*/ 20 h 21"/>
                <a:gd name="T16" fmla="*/ 57 w 124"/>
                <a:gd name="T17" fmla="*/ 20 h 21"/>
                <a:gd name="T18" fmla="*/ 48 w 124"/>
                <a:gd name="T19" fmla="*/ 20 h 21"/>
                <a:gd name="T20" fmla="*/ 37 w 124"/>
                <a:gd name="T21" fmla="*/ 20 h 21"/>
                <a:gd name="T22" fmla="*/ 29 w 124"/>
                <a:gd name="T23" fmla="*/ 20 h 21"/>
                <a:gd name="T24" fmla="*/ 20 w 124"/>
                <a:gd name="T25" fmla="*/ 20 h 21"/>
                <a:gd name="T26" fmla="*/ 13 w 124"/>
                <a:gd name="T27" fmla="*/ 18 h 21"/>
                <a:gd name="T28" fmla="*/ 7 w 124"/>
                <a:gd name="T29" fmla="*/ 18 h 21"/>
                <a:gd name="T30" fmla="*/ 5 w 124"/>
                <a:gd name="T31" fmla="*/ 18 h 21"/>
                <a:gd name="T32" fmla="*/ 0 w 124"/>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21"/>
                <a:gd name="T53" fmla="*/ 124 w 12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21">
                  <a:moveTo>
                    <a:pt x="123" y="0"/>
                  </a:moveTo>
                  <a:lnTo>
                    <a:pt x="123" y="0"/>
                  </a:lnTo>
                  <a:lnTo>
                    <a:pt x="114" y="7"/>
                  </a:lnTo>
                  <a:lnTo>
                    <a:pt x="105" y="11"/>
                  </a:lnTo>
                  <a:lnTo>
                    <a:pt x="97" y="13"/>
                  </a:lnTo>
                  <a:lnTo>
                    <a:pt x="88" y="15"/>
                  </a:lnTo>
                  <a:lnTo>
                    <a:pt x="77" y="18"/>
                  </a:lnTo>
                  <a:lnTo>
                    <a:pt x="68" y="20"/>
                  </a:lnTo>
                  <a:lnTo>
                    <a:pt x="57" y="20"/>
                  </a:lnTo>
                  <a:lnTo>
                    <a:pt x="48" y="20"/>
                  </a:lnTo>
                  <a:lnTo>
                    <a:pt x="37" y="20"/>
                  </a:lnTo>
                  <a:lnTo>
                    <a:pt x="29" y="20"/>
                  </a:lnTo>
                  <a:lnTo>
                    <a:pt x="20" y="20"/>
                  </a:lnTo>
                  <a:lnTo>
                    <a:pt x="13" y="18"/>
                  </a:lnTo>
                  <a:lnTo>
                    <a:pt x="7"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9341" name="Freeform 126"/>
            <p:cNvSpPr>
              <a:spLocks/>
            </p:cNvSpPr>
            <p:nvPr/>
          </p:nvSpPr>
          <p:spPr bwMode="auto">
            <a:xfrm>
              <a:off x="3044" y="2181"/>
              <a:ext cx="117" cy="19"/>
            </a:xfrm>
            <a:custGeom>
              <a:avLst/>
              <a:gdLst>
                <a:gd name="T0" fmla="*/ 116 w 117"/>
                <a:gd name="T1" fmla="*/ 0 h 19"/>
                <a:gd name="T2" fmla="*/ 116 w 117"/>
                <a:gd name="T3" fmla="*/ 0 h 19"/>
                <a:gd name="T4" fmla="*/ 114 w 117"/>
                <a:gd name="T5" fmla="*/ 2 h 19"/>
                <a:gd name="T6" fmla="*/ 110 w 117"/>
                <a:gd name="T7" fmla="*/ 7 h 19"/>
                <a:gd name="T8" fmla="*/ 103 w 117"/>
                <a:gd name="T9" fmla="*/ 9 h 19"/>
                <a:gd name="T10" fmla="*/ 97 w 117"/>
                <a:gd name="T11" fmla="*/ 11 h 19"/>
                <a:gd name="T12" fmla="*/ 88 w 117"/>
                <a:gd name="T13" fmla="*/ 13 h 19"/>
                <a:gd name="T14" fmla="*/ 79 w 117"/>
                <a:gd name="T15" fmla="*/ 16 h 19"/>
                <a:gd name="T16" fmla="*/ 68 w 117"/>
                <a:gd name="T17" fmla="*/ 16 h 19"/>
                <a:gd name="T18" fmla="*/ 57 w 117"/>
                <a:gd name="T19" fmla="*/ 18 h 19"/>
                <a:gd name="T20" fmla="*/ 46 w 117"/>
                <a:gd name="T21" fmla="*/ 18 h 19"/>
                <a:gd name="T22" fmla="*/ 35 w 117"/>
                <a:gd name="T23" fmla="*/ 18 h 19"/>
                <a:gd name="T24" fmla="*/ 27 w 117"/>
                <a:gd name="T25" fmla="*/ 18 h 19"/>
                <a:gd name="T26" fmla="*/ 18 w 117"/>
                <a:gd name="T27" fmla="*/ 18 h 19"/>
                <a:gd name="T28" fmla="*/ 11 w 117"/>
                <a:gd name="T29" fmla="*/ 18 h 19"/>
                <a:gd name="T30" fmla="*/ 5 w 117"/>
                <a:gd name="T31" fmla="*/ 18 h 19"/>
                <a:gd name="T32" fmla="*/ 0 w 117"/>
                <a:gd name="T33" fmla="*/ 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19"/>
                <a:gd name="T53" fmla="*/ 117 w 117"/>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19">
                  <a:moveTo>
                    <a:pt x="116" y="0"/>
                  </a:moveTo>
                  <a:lnTo>
                    <a:pt x="116" y="0"/>
                  </a:lnTo>
                  <a:lnTo>
                    <a:pt x="114" y="2"/>
                  </a:lnTo>
                  <a:lnTo>
                    <a:pt x="110" y="7"/>
                  </a:lnTo>
                  <a:lnTo>
                    <a:pt x="103" y="9"/>
                  </a:lnTo>
                  <a:lnTo>
                    <a:pt x="97" y="11"/>
                  </a:lnTo>
                  <a:lnTo>
                    <a:pt x="88" y="13"/>
                  </a:lnTo>
                  <a:lnTo>
                    <a:pt x="79" y="16"/>
                  </a:lnTo>
                  <a:lnTo>
                    <a:pt x="68" y="16"/>
                  </a:lnTo>
                  <a:lnTo>
                    <a:pt x="57" y="18"/>
                  </a:lnTo>
                  <a:lnTo>
                    <a:pt x="46" y="18"/>
                  </a:lnTo>
                  <a:lnTo>
                    <a:pt x="35" y="18"/>
                  </a:lnTo>
                  <a:lnTo>
                    <a:pt x="27" y="18"/>
                  </a:lnTo>
                  <a:lnTo>
                    <a:pt x="18" y="18"/>
                  </a:lnTo>
                  <a:lnTo>
                    <a:pt x="11" y="18"/>
                  </a:lnTo>
                  <a:lnTo>
                    <a:pt x="5" y="18"/>
                  </a:lnTo>
                  <a:lnTo>
                    <a:pt x="0" y="18"/>
                  </a:lnTo>
                </a:path>
              </a:pathLst>
            </a:custGeom>
            <a:noFill/>
            <a:ln w="12700" cap="rnd">
              <a:solidFill>
                <a:srgbClr val="000000"/>
              </a:solidFill>
              <a:round/>
              <a:headEnd type="none" w="sm" len="sm"/>
              <a:tailEnd type="none" w="sm" len="sm"/>
            </a:ln>
          </p:spPr>
          <p:txBody>
            <a:bodyPr/>
            <a:lstStyle/>
            <a:p>
              <a:pPr algn="l"/>
              <a:endParaRPr lang="en-US" dirty="0"/>
            </a:p>
          </p:txBody>
        </p:sp>
        <p:sp>
          <p:nvSpPr>
            <p:cNvPr id="9342" name="Freeform 127"/>
            <p:cNvSpPr>
              <a:spLocks/>
            </p:cNvSpPr>
            <p:nvPr/>
          </p:nvSpPr>
          <p:spPr bwMode="auto">
            <a:xfrm>
              <a:off x="3075" y="2194"/>
              <a:ext cx="71" cy="21"/>
            </a:xfrm>
            <a:custGeom>
              <a:avLst/>
              <a:gdLst>
                <a:gd name="T0" fmla="*/ 70 w 71"/>
                <a:gd name="T1" fmla="*/ 0 h 21"/>
                <a:gd name="T2" fmla="*/ 70 w 71"/>
                <a:gd name="T3" fmla="*/ 0 h 21"/>
                <a:gd name="T4" fmla="*/ 70 w 71"/>
                <a:gd name="T5" fmla="*/ 3 h 21"/>
                <a:gd name="T6" fmla="*/ 66 w 71"/>
                <a:gd name="T7" fmla="*/ 5 h 21"/>
                <a:gd name="T8" fmla="*/ 61 w 71"/>
                <a:gd name="T9" fmla="*/ 7 h 21"/>
                <a:gd name="T10" fmla="*/ 57 w 71"/>
                <a:gd name="T11" fmla="*/ 9 h 21"/>
                <a:gd name="T12" fmla="*/ 53 w 71"/>
                <a:gd name="T13" fmla="*/ 11 h 21"/>
                <a:gd name="T14" fmla="*/ 48 w 71"/>
                <a:gd name="T15" fmla="*/ 14 h 21"/>
                <a:gd name="T16" fmla="*/ 39 w 71"/>
                <a:gd name="T17" fmla="*/ 14 h 21"/>
                <a:gd name="T18" fmla="*/ 35 w 71"/>
                <a:gd name="T19" fmla="*/ 16 h 21"/>
                <a:gd name="T20" fmla="*/ 28 w 71"/>
                <a:gd name="T21" fmla="*/ 18 h 21"/>
                <a:gd name="T22" fmla="*/ 22 w 71"/>
                <a:gd name="T23" fmla="*/ 18 h 21"/>
                <a:gd name="T24" fmla="*/ 15 w 71"/>
                <a:gd name="T25" fmla="*/ 18 h 21"/>
                <a:gd name="T26" fmla="*/ 11 w 71"/>
                <a:gd name="T27" fmla="*/ 20 h 21"/>
                <a:gd name="T28" fmla="*/ 7 w 71"/>
                <a:gd name="T29" fmla="*/ 20 h 21"/>
                <a:gd name="T30" fmla="*/ 2 w 71"/>
                <a:gd name="T31" fmla="*/ 20 h 21"/>
                <a:gd name="T32" fmla="*/ 0 w 71"/>
                <a:gd name="T33" fmla="*/ 2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1"/>
                <a:gd name="T53" fmla="*/ 71 w 7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1">
                  <a:moveTo>
                    <a:pt x="70" y="0"/>
                  </a:moveTo>
                  <a:lnTo>
                    <a:pt x="70" y="0"/>
                  </a:lnTo>
                  <a:lnTo>
                    <a:pt x="70" y="3"/>
                  </a:lnTo>
                  <a:lnTo>
                    <a:pt x="66" y="5"/>
                  </a:lnTo>
                  <a:lnTo>
                    <a:pt x="61" y="7"/>
                  </a:lnTo>
                  <a:lnTo>
                    <a:pt x="57" y="9"/>
                  </a:lnTo>
                  <a:lnTo>
                    <a:pt x="53" y="11"/>
                  </a:lnTo>
                  <a:lnTo>
                    <a:pt x="48" y="14"/>
                  </a:lnTo>
                  <a:lnTo>
                    <a:pt x="39" y="14"/>
                  </a:lnTo>
                  <a:lnTo>
                    <a:pt x="35" y="16"/>
                  </a:lnTo>
                  <a:lnTo>
                    <a:pt x="28" y="18"/>
                  </a:lnTo>
                  <a:lnTo>
                    <a:pt x="22" y="18"/>
                  </a:lnTo>
                  <a:lnTo>
                    <a:pt x="15" y="18"/>
                  </a:lnTo>
                  <a:lnTo>
                    <a:pt x="11" y="20"/>
                  </a:lnTo>
                  <a:lnTo>
                    <a:pt x="7" y="20"/>
                  </a:lnTo>
                  <a:lnTo>
                    <a:pt x="2" y="20"/>
                  </a:lnTo>
                  <a:lnTo>
                    <a:pt x="0" y="20"/>
                  </a:lnTo>
                </a:path>
              </a:pathLst>
            </a:custGeom>
            <a:noFill/>
            <a:ln w="12700" cap="rnd">
              <a:solidFill>
                <a:srgbClr val="000000"/>
              </a:solidFill>
              <a:round/>
              <a:headEnd type="none" w="sm" len="sm"/>
              <a:tailEnd type="none" w="sm" len="sm"/>
            </a:ln>
          </p:spPr>
          <p:txBody>
            <a:bodyPr/>
            <a:lstStyle/>
            <a:p>
              <a:pPr algn="l"/>
              <a:endParaRPr lang="en-US" dirty="0"/>
            </a:p>
          </p:txBody>
        </p:sp>
        <p:sp>
          <p:nvSpPr>
            <p:cNvPr id="9343" name="Freeform 128"/>
            <p:cNvSpPr>
              <a:spLocks/>
            </p:cNvSpPr>
            <p:nvPr/>
          </p:nvSpPr>
          <p:spPr bwMode="auto">
            <a:xfrm>
              <a:off x="3224" y="2131"/>
              <a:ext cx="58" cy="10"/>
            </a:xfrm>
            <a:custGeom>
              <a:avLst/>
              <a:gdLst>
                <a:gd name="T0" fmla="*/ 57 w 58"/>
                <a:gd name="T1" fmla="*/ 0 h 10"/>
                <a:gd name="T2" fmla="*/ 57 w 58"/>
                <a:gd name="T3" fmla="*/ 0 h 10"/>
                <a:gd name="T4" fmla="*/ 53 w 58"/>
                <a:gd name="T5" fmla="*/ 2 h 10"/>
                <a:gd name="T6" fmla="*/ 46 w 58"/>
                <a:gd name="T7" fmla="*/ 4 h 10"/>
                <a:gd name="T8" fmla="*/ 42 w 58"/>
                <a:gd name="T9" fmla="*/ 4 h 10"/>
                <a:gd name="T10" fmla="*/ 37 w 58"/>
                <a:gd name="T11" fmla="*/ 6 h 10"/>
                <a:gd name="T12" fmla="*/ 33 w 58"/>
                <a:gd name="T13" fmla="*/ 6 h 10"/>
                <a:gd name="T14" fmla="*/ 29 w 58"/>
                <a:gd name="T15" fmla="*/ 6 h 10"/>
                <a:gd name="T16" fmla="*/ 24 w 58"/>
                <a:gd name="T17" fmla="*/ 9 h 10"/>
                <a:gd name="T18" fmla="*/ 20 w 58"/>
                <a:gd name="T19" fmla="*/ 9 h 10"/>
                <a:gd name="T20" fmla="*/ 15 w 58"/>
                <a:gd name="T21" fmla="*/ 6 h 10"/>
                <a:gd name="T22" fmla="*/ 11 w 58"/>
                <a:gd name="T23" fmla="*/ 6 h 10"/>
                <a:gd name="T24" fmla="*/ 9 w 58"/>
                <a:gd name="T25" fmla="*/ 6 h 10"/>
                <a:gd name="T26" fmla="*/ 7 w 58"/>
                <a:gd name="T27" fmla="*/ 6 h 10"/>
                <a:gd name="T28" fmla="*/ 4 w 58"/>
                <a:gd name="T29" fmla="*/ 6 h 10"/>
                <a:gd name="T30" fmla="*/ 2 w 58"/>
                <a:gd name="T31" fmla="*/ 6 h 10"/>
                <a:gd name="T32" fmla="*/ 0 w 58"/>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
                <a:gd name="T53" fmla="*/ 58 w 5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
                  <a:moveTo>
                    <a:pt x="57" y="0"/>
                  </a:moveTo>
                  <a:lnTo>
                    <a:pt x="57" y="0"/>
                  </a:lnTo>
                  <a:lnTo>
                    <a:pt x="53" y="2"/>
                  </a:lnTo>
                  <a:lnTo>
                    <a:pt x="46" y="4"/>
                  </a:lnTo>
                  <a:lnTo>
                    <a:pt x="42" y="4"/>
                  </a:lnTo>
                  <a:lnTo>
                    <a:pt x="37" y="6"/>
                  </a:lnTo>
                  <a:lnTo>
                    <a:pt x="33" y="6"/>
                  </a:lnTo>
                  <a:lnTo>
                    <a:pt x="29" y="6"/>
                  </a:lnTo>
                  <a:lnTo>
                    <a:pt x="24" y="9"/>
                  </a:lnTo>
                  <a:lnTo>
                    <a:pt x="20" y="9"/>
                  </a:lnTo>
                  <a:lnTo>
                    <a:pt x="15" y="6"/>
                  </a:lnTo>
                  <a:lnTo>
                    <a:pt x="11" y="6"/>
                  </a:lnTo>
                  <a:lnTo>
                    <a:pt x="9" y="6"/>
                  </a:lnTo>
                  <a:lnTo>
                    <a:pt x="7" y="6"/>
                  </a:lnTo>
                  <a:lnTo>
                    <a:pt x="4" y="6"/>
                  </a:lnTo>
                  <a:lnTo>
                    <a:pt x="2" y="6"/>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9344" name="Freeform 129"/>
            <p:cNvSpPr>
              <a:spLocks/>
            </p:cNvSpPr>
            <p:nvPr/>
          </p:nvSpPr>
          <p:spPr bwMode="auto">
            <a:xfrm>
              <a:off x="3200" y="2146"/>
              <a:ext cx="67" cy="10"/>
            </a:xfrm>
            <a:custGeom>
              <a:avLst/>
              <a:gdLst>
                <a:gd name="T0" fmla="*/ 66 w 67"/>
                <a:gd name="T1" fmla="*/ 0 h 10"/>
                <a:gd name="T2" fmla="*/ 66 w 67"/>
                <a:gd name="T3" fmla="*/ 0 h 10"/>
                <a:gd name="T4" fmla="*/ 57 w 67"/>
                <a:gd name="T5" fmla="*/ 2 h 10"/>
                <a:gd name="T6" fmla="*/ 50 w 67"/>
                <a:gd name="T7" fmla="*/ 5 h 10"/>
                <a:gd name="T8" fmla="*/ 44 w 67"/>
                <a:gd name="T9" fmla="*/ 7 h 10"/>
                <a:gd name="T10" fmla="*/ 39 w 67"/>
                <a:gd name="T11" fmla="*/ 9 h 10"/>
                <a:gd name="T12" fmla="*/ 33 w 67"/>
                <a:gd name="T13" fmla="*/ 9 h 10"/>
                <a:gd name="T14" fmla="*/ 28 w 67"/>
                <a:gd name="T15" fmla="*/ 9 h 10"/>
                <a:gd name="T16" fmla="*/ 22 w 67"/>
                <a:gd name="T17" fmla="*/ 9 h 10"/>
                <a:gd name="T18" fmla="*/ 17 w 67"/>
                <a:gd name="T19" fmla="*/ 9 h 10"/>
                <a:gd name="T20" fmla="*/ 13 w 67"/>
                <a:gd name="T21" fmla="*/ 9 h 10"/>
                <a:gd name="T22" fmla="*/ 11 w 67"/>
                <a:gd name="T23" fmla="*/ 9 h 10"/>
                <a:gd name="T24" fmla="*/ 6 w 67"/>
                <a:gd name="T25" fmla="*/ 9 h 10"/>
                <a:gd name="T26" fmla="*/ 4 w 67"/>
                <a:gd name="T27" fmla="*/ 9 h 10"/>
                <a:gd name="T28" fmla="*/ 2 w 67"/>
                <a:gd name="T29" fmla="*/ 9 h 10"/>
                <a:gd name="T30" fmla="*/ 0 w 67"/>
                <a:gd name="T31" fmla="*/ 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
                <a:gd name="T50" fmla="*/ 67 w 67"/>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
                  <a:moveTo>
                    <a:pt x="66" y="0"/>
                  </a:moveTo>
                  <a:lnTo>
                    <a:pt x="66" y="0"/>
                  </a:lnTo>
                  <a:lnTo>
                    <a:pt x="57" y="2"/>
                  </a:lnTo>
                  <a:lnTo>
                    <a:pt x="50" y="5"/>
                  </a:lnTo>
                  <a:lnTo>
                    <a:pt x="44" y="7"/>
                  </a:lnTo>
                  <a:lnTo>
                    <a:pt x="39" y="9"/>
                  </a:lnTo>
                  <a:lnTo>
                    <a:pt x="33" y="9"/>
                  </a:lnTo>
                  <a:lnTo>
                    <a:pt x="28" y="9"/>
                  </a:lnTo>
                  <a:lnTo>
                    <a:pt x="22" y="9"/>
                  </a:lnTo>
                  <a:lnTo>
                    <a:pt x="17" y="9"/>
                  </a:lnTo>
                  <a:lnTo>
                    <a:pt x="13" y="9"/>
                  </a:lnTo>
                  <a:lnTo>
                    <a:pt x="11" y="9"/>
                  </a:lnTo>
                  <a:lnTo>
                    <a:pt x="6" y="9"/>
                  </a:lnTo>
                  <a:lnTo>
                    <a:pt x="4" y="9"/>
                  </a:lnTo>
                  <a:lnTo>
                    <a:pt x="2" y="9"/>
                  </a:lnTo>
                  <a:lnTo>
                    <a:pt x="0" y="7"/>
                  </a:lnTo>
                </a:path>
              </a:pathLst>
            </a:custGeom>
            <a:noFill/>
            <a:ln w="12700" cap="rnd">
              <a:solidFill>
                <a:srgbClr val="000000"/>
              </a:solidFill>
              <a:round/>
              <a:headEnd type="none" w="sm" len="sm"/>
              <a:tailEnd type="none" w="sm" len="sm"/>
            </a:ln>
          </p:spPr>
          <p:txBody>
            <a:bodyPr/>
            <a:lstStyle/>
            <a:p>
              <a:pPr algn="l"/>
              <a:endParaRPr lang="en-US" dirty="0"/>
            </a:p>
          </p:txBody>
        </p:sp>
        <p:sp>
          <p:nvSpPr>
            <p:cNvPr id="9345" name="Freeform 130"/>
            <p:cNvSpPr>
              <a:spLocks/>
            </p:cNvSpPr>
            <p:nvPr/>
          </p:nvSpPr>
          <p:spPr bwMode="auto">
            <a:xfrm>
              <a:off x="3169" y="2164"/>
              <a:ext cx="74" cy="14"/>
            </a:xfrm>
            <a:custGeom>
              <a:avLst/>
              <a:gdLst>
                <a:gd name="T0" fmla="*/ 73 w 74"/>
                <a:gd name="T1" fmla="*/ 0 h 14"/>
                <a:gd name="T2" fmla="*/ 73 w 74"/>
                <a:gd name="T3" fmla="*/ 0 h 14"/>
                <a:gd name="T4" fmla="*/ 62 w 74"/>
                <a:gd name="T5" fmla="*/ 2 h 14"/>
                <a:gd name="T6" fmla="*/ 53 w 74"/>
                <a:gd name="T7" fmla="*/ 4 h 14"/>
                <a:gd name="T8" fmla="*/ 44 w 74"/>
                <a:gd name="T9" fmla="*/ 6 h 14"/>
                <a:gd name="T10" fmla="*/ 35 w 74"/>
                <a:gd name="T11" fmla="*/ 8 h 14"/>
                <a:gd name="T12" fmla="*/ 29 w 74"/>
                <a:gd name="T13" fmla="*/ 11 h 14"/>
                <a:gd name="T14" fmla="*/ 22 w 74"/>
                <a:gd name="T15" fmla="*/ 11 h 14"/>
                <a:gd name="T16" fmla="*/ 18 w 74"/>
                <a:gd name="T17" fmla="*/ 11 h 14"/>
                <a:gd name="T18" fmla="*/ 13 w 74"/>
                <a:gd name="T19" fmla="*/ 11 h 14"/>
                <a:gd name="T20" fmla="*/ 9 w 74"/>
                <a:gd name="T21" fmla="*/ 11 h 14"/>
                <a:gd name="T22" fmla="*/ 7 w 74"/>
                <a:gd name="T23" fmla="*/ 13 h 14"/>
                <a:gd name="T24" fmla="*/ 5 w 74"/>
                <a:gd name="T25" fmla="*/ 11 h 14"/>
                <a:gd name="T26" fmla="*/ 2 w 74"/>
                <a:gd name="T27" fmla="*/ 11 h 14"/>
                <a:gd name="T28" fmla="*/ 0 w 74"/>
                <a:gd name="T29" fmla="*/ 1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14"/>
                <a:gd name="T47" fmla="*/ 74 w 74"/>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14">
                  <a:moveTo>
                    <a:pt x="73" y="0"/>
                  </a:moveTo>
                  <a:lnTo>
                    <a:pt x="73" y="0"/>
                  </a:lnTo>
                  <a:lnTo>
                    <a:pt x="62" y="2"/>
                  </a:lnTo>
                  <a:lnTo>
                    <a:pt x="53" y="4"/>
                  </a:lnTo>
                  <a:lnTo>
                    <a:pt x="44" y="6"/>
                  </a:lnTo>
                  <a:lnTo>
                    <a:pt x="35" y="8"/>
                  </a:lnTo>
                  <a:lnTo>
                    <a:pt x="29" y="11"/>
                  </a:lnTo>
                  <a:lnTo>
                    <a:pt x="22" y="11"/>
                  </a:lnTo>
                  <a:lnTo>
                    <a:pt x="18" y="11"/>
                  </a:lnTo>
                  <a:lnTo>
                    <a:pt x="13" y="11"/>
                  </a:lnTo>
                  <a:lnTo>
                    <a:pt x="9" y="11"/>
                  </a:lnTo>
                  <a:lnTo>
                    <a:pt x="7" y="13"/>
                  </a:lnTo>
                  <a:lnTo>
                    <a:pt x="5" y="11"/>
                  </a:lnTo>
                  <a:lnTo>
                    <a:pt x="2" y="11"/>
                  </a:lnTo>
                  <a:lnTo>
                    <a:pt x="0" y="11"/>
                  </a:lnTo>
                </a:path>
              </a:pathLst>
            </a:custGeom>
            <a:noFill/>
            <a:ln w="12700" cap="rnd">
              <a:solidFill>
                <a:srgbClr val="000000"/>
              </a:solidFill>
              <a:round/>
              <a:headEnd type="none" w="sm" len="sm"/>
              <a:tailEnd type="none" w="sm" len="sm"/>
            </a:ln>
          </p:spPr>
          <p:txBody>
            <a:bodyPr/>
            <a:lstStyle/>
            <a:p>
              <a:pPr algn="l"/>
              <a:endParaRPr lang="en-US" dirty="0"/>
            </a:p>
          </p:txBody>
        </p:sp>
        <p:sp>
          <p:nvSpPr>
            <p:cNvPr id="9346" name="Freeform 131"/>
            <p:cNvSpPr>
              <a:spLocks/>
            </p:cNvSpPr>
            <p:nvPr/>
          </p:nvSpPr>
          <p:spPr bwMode="auto">
            <a:xfrm>
              <a:off x="3003" y="2159"/>
              <a:ext cx="23" cy="21"/>
            </a:xfrm>
            <a:custGeom>
              <a:avLst/>
              <a:gdLst>
                <a:gd name="T0" fmla="*/ 22 w 23"/>
                <a:gd name="T1" fmla="*/ 20 h 21"/>
                <a:gd name="T2" fmla="*/ 22 w 23"/>
                <a:gd name="T3" fmla="*/ 20 h 21"/>
                <a:gd name="T4" fmla="*/ 17 w 23"/>
                <a:gd name="T5" fmla="*/ 16 h 21"/>
                <a:gd name="T6" fmla="*/ 13 w 23"/>
                <a:gd name="T7" fmla="*/ 13 h 21"/>
                <a:gd name="T8" fmla="*/ 8 w 23"/>
                <a:gd name="T9" fmla="*/ 9 h 21"/>
                <a:gd name="T10" fmla="*/ 6 w 23"/>
                <a:gd name="T11" fmla="*/ 5 h 21"/>
                <a:gd name="T12" fmla="*/ 4 w 23"/>
                <a:gd name="T13" fmla="*/ 2 h 21"/>
                <a:gd name="T14" fmla="*/ 2 w 23"/>
                <a:gd name="T15" fmla="*/ 0 h 21"/>
                <a:gd name="T16" fmla="*/ 0 w 2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1"/>
                <a:gd name="T29" fmla="*/ 23 w 2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1">
                  <a:moveTo>
                    <a:pt x="22" y="20"/>
                  </a:moveTo>
                  <a:lnTo>
                    <a:pt x="22" y="20"/>
                  </a:lnTo>
                  <a:lnTo>
                    <a:pt x="17" y="16"/>
                  </a:lnTo>
                  <a:lnTo>
                    <a:pt x="13" y="13"/>
                  </a:lnTo>
                  <a:lnTo>
                    <a:pt x="8" y="9"/>
                  </a:lnTo>
                  <a:lnTo>
                    <a:pt x="6" y="5"/>
                  </a:lnTo>
                  <a:lnTo>
                    <a:pt x="4" y="2"/>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47" name="Freeform 132"/>
            <p:cNvSpPr>
              <a:spLocks/>
            </p:cNvSpPr>
            <p:nvPr/>
          </p:nvSpPr>
          <p:spPr bwMode="auto">
            <a:xfrm>
              <a:off x="2992" y="2177"/>
              <a:ext cx="18" cy="23"/>
            </a:xfrm>
            <a:custGeom>
              <a:avLst/>
              <a:gdLst>
                <a:gd name="T0" fmla="*/ 17 w 18"/>
                <a:gd name="T1" fmla="*/ 22 h 23"/>
                <a:gd name="T2" fmla="*/ 17 w 18"/>
                <a:gd name="T3" fmla="*/ 22 h 23"/>
                <a:gd name="T4" fmla="*/ 13 w 18"/>
                <a:gd name="T5" fmla="*/ 17 h 23"/>
                <a:gd name="T6" fmla="*/ 11 w 18"/>
                <a:gd name="T7" fmla="*/ 13 h 23"/>
                <a:gd name="T8" fmla="*/ 6 w 18"/>
                <a:gd name="T9" fmla="*/ 9 h 23"/>
                <a:gd name="T10" fmla="*/ 4 w 18"/>
                <a:gd name="T11" fmla="*/ 6 h 23"/>
                <a:gd name="T12" fmla="*/ 2 w 18"/>
                <a:gd name="T13" fmla="*/ 4 h 23"/>
                <a:gd name="T14" fmla="*/ 0 w 18"/>
                <a:gd name="T15" fmla="*/ 2 h 23"/>
                <a:gd name="T16" fmla="*/ 0 w 1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3"/>
                <a:gd name="T29" fmla="*/ 18 w 1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3">
                  <a:moveTo>
                    <a:pt x="17" y="22"/>
                  </a:moveTo>
                  <a:lnTo>
                    <a:pt x="17" y="22"/>
                  </a:lnTo>
                  <a:lnTo>
                    <a:pt x="13" y="17"/>
                  </a:lnTo>
                  <a:lnTo>
                    <a:pt x="11" y="13"/>
                  </a:lnTo>
                  <a:lnTo>
                    <a:pt x="6" y="9"/>
                  </a:lnTo>
                  <a:lnTo>
                    <a:pt x="4" y="6"/>
                  </a:lnTo>
                  <a:lnTo>
                    <a:pt x="2" y="4"/>
                  </a:lnTo>
                  <a:lnTo>
                    <a:pt x="0"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48" name="Freeform 133"/>
            <p:cNvSpPr>
              <a:spLocks/>
            </p:cNvSpPr>
            <p:nvPr/>
          </p:nvSpPr>
          <p:spPr bwMode="auto">
            <a:xfrm>
              <a:off x="3011" y="2146"/>
              <a:ext cx="25" cy="16"/>
            </a:xfrm>
            <a:custGeom>
              <a:avLst/>
              <a:gdLst>
                <a:gd name="T0" fmla="*/ 24 w 25"/>
                <a:gd name="T1" fmla="*/ 15 h 16"/>
                <a:gd name="T2" fmla="*/ 24 w 25"/>
                <a:gd name="T3" fmla="*/ 15 h 16"/>
                <a:gd name="T4" fmla="*/ 18 w 25"/>
                <a:gd name="T5" fmla="*/ 13 h 16"/>
                <a:gd name="T6" fmla="*/ 16 w 25"/>
                <a:gd name="T7" fmla="*/ 9 h 16"/>
                <a:gd name="T8" fmla="*/ 11 w 25"/>
                <a:gd name="T9" fmla="*/ 7 h 16"/>
                <a:gd name="T10" fmla="*/ 9 w 25"/>
                <a:gd name="T11" fmla="*/ 5 h 16"/>
                <a:gd name="T12" fmla="*/ 5 w 25"/>
                <a:gd name="T13" fmla="*/ 2 h 16"/>
                <a:gd name="T14" fmla="*/ 3 w 25"/>
                <a:gd name="T15" fmla="*/ 2 h 16"/>
                <a:gd name="T16" fmla="*/ 0 w 2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16"/>
                <a:gd name="T29" fmla="*/ 25 w 25"/>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16">
                  <a:moveTo>
                    <a:pt x="24" y="15"/>
                  </a:moveTo>
                  <a:lnTo>
                    <a:pt x="24" y="15"/>
                  </a:lnTo>
                  <a:lnTo>
                    <a:pt x="18" y="13"/>
                  </a:lnTo>
                  <a:lnTo>
                    <a:pt x="16" y="9"/>
                  </a:lnTo>
                  <a:lnTo>
                    <a:pt x="11" y="7"/>
                  </a:lnTo>
                  <a:lnTo>
                    <a:pt x="9" y="5"/>
                  </a:lnTo>
                  <a:lnTo>
                    <a:pt x="5" y="2"/>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49" name="Freeform 134"/>
            <p:cNvSpPr>
              <a:spLocks/>
            </p:cNvSpPr>
            <p:nvPr/>
          </p:nvSpPr>
          <p:spPr bwMode="auto">
            <a:xfrm>
              <a:off x="2992" y="2137"/>
              <a:ext cx="12" cy="4"/>
            </a:xfrm>
            <a:custGeom>
              <a:avLst/>
              <a:gdLst>
                <a:gd name="T0" fmla="*/ 11 w 12"/>
                <a:gd name="T1" fmla="*/ 3 h 4"/>
                <a:gd name="T2" fmla="*/ 11 w 12"/>
                <a:gd name="T3" fmla="*/ 3 h 4"/>
                <a:gd name="T4" fmla="*/ 6 w 12"/>
                <a:gd name="T5" fmla="*/ 0 h 4"/>
                <a:gd name="T6" fmla="*/ 4 w 12"/>
                <a:gd name="T7" fmla="*/ 0 h 4"/>
                <a:gd name="T8" fmla="*/ 2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1" y="3"/>
                  </a:moveTo>
                  <a:lnTo>
                    <a:pt x="11" y="3"/>
                  </a:lnTo>
                  <a:lnTo>
                    <a:pt x="6" y="0"/>
                  </a:lnTo>
                  <a:lnTo>
                    <a:pt x="4" y="0"/>
                  </a:lnTo>
                  <a:lnTo>
                    <a:pt x="2" y="0"/>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50" name="Freeform 135"/>
            <p:cNvSpPr>
              <a:spLocks/>
            </p:cNvSpPr>
            <p:nvPr/>
          </p:nvSpPr>
          <p:spPr bwMode="auto">
            <a:xfrm>
              <a:off x="2978" y="2155"/>
              <a:ext cx="8" cy="12"/>
            </a:xfrm>
            <a:custGeom>
              <a:avLst/>
              <a:gdLst>
                <a:gd name="T0" fmla="*/ 7 w 8"/>
                <a:gd name="T1" fmla="*/ 11 h 12"/>
                <a:gd name="T2" fmla="*/ 7 w 8"/>
                <a:gd name="T3" fmla="*/ 11 h 12"/>
                <a:gd name="T4" fmla="*/ 5 w 8"/>
                <a:gd name="T5" fmla="*/ 9 h 12"/>
                <a:gd name="T6" fmla="*/ 3 w 8"/>
                <a:gd name="T7" fmla="*/ 4 h 12"/>
                <a:gd name="T8" fmla="*/ 3 w 8"/>
                <a:gd name="T9" fmla="*/ 2 h 12"/>
                <a:gd name="T10" fmla="*/ 0 w 8"/>
                <a:gd name="T11" fmla="*/ 0 h 12"/>
                <a:gd name="T12" fmla="*/ 0 60000 65536"/>
                <a:gd name="T13" fmla="*/ 0 60000 65536"/>
                <a:gd name="T14" fmla="*/ 0 60000 65536"/>
                <a:gd name="T15" fmla="*/ 0 60000 65536"/>
                <a:gd name="T16" fmla="*/ 0 60000 65536"/>
                <a:gd name="T17" fmla="*/ 0 60000 65536"/>
                <a:gd name="T18" fmla="*/ 0 w 8"/>
                <a:gd name="T19" fmla="*/ 0 h 12"/>
                <a:gd name="T20" fmla="*/ 8 w 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 h="12">
                  <a:moveTo>
                    <a:pt x="7" y="11"/>
                  </a:moveTo>
                  <a:lnTo>
                    <a:pt x="7" y="11"/>
                  </a:lnTo>
                  <a:lnTo>
                    <a:pt x="5" y="9"/>
                  </a:lnTo>
                  <a:lnTo>
                    <a:pt x="3" y="4"/>
                  </a:lnTo>
                  <a:lnTo>
                    <a:pt x="3"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51" name="Freeform 136"/>
            <p:cNvSpPr>
              <a:spLocks/>
            </p:cNvSpPr>
            <p:nvPr/>
          </p:nvSpPr>
          <p:spPr bwMode="auto">
            <a:xfrm>
              <a:off x="2985" y="2197"/>
              <a:ext cx="8" cy="9"/>
            </a:xfrm>
            <a:custGeom>
              <a:avLst/>
              <a:gdLst>
                <a:gd name="T0" fmla="*/ 7 w 8"/>
                <a:gd name="T1" fmla="*/ 8 h 9"/>
                <a:gd name="T2" fmla="*/ 7 w 8"/>
                <a:gd name="T3" fmla="*/ 8 h 9"/>
                <a:gd name="T4" fmla="*/ 4 w 8"/>
                <a:gd name="T5" fmla="*/ 6 h 9"/>
                <a:gd name="T6" fmla="*/ 2 w 8"/>
                <a:gd name="T7" fmla="*/ 2 h 9"/>
                <a:gd name="T8" fmla="*/ 0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8"/>
                  </a:moveTo>
                  <a:lnTo>
                    <a:pt x="7" y="8"/>
                  </a:lnTo>
                  <a:lnTo>
                    <a:pt x="4"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352" name="Freeform 137"/>
            <p:cNvSpPr>
              <a:spLocks/>
            </p:cNvSpPr>
            <p:nvPr/>
          </p:nvSpPr>
          <p:spPr bwMode="auto">
            <a:xfrm>
              <a:off x="2829" y="2622"/>
              <a:ext cx="124" cy="12"/>
            </a:xfrm>
            <a:custGeom>
              <a:avLst/>
              <a:gdLst>
                <a:gd name="T0" fmla="*/ 123 w 124"/>
                <a:gd name="T1" fmla="*/ 0 h 12"/>
                <a:gd name="T2" fmla="*/ 121 w 124"/>
                <a:gd name="T3" fmla="*/ 0 h 12"/>
                <a:gd name="T4" fmla="*/ 119 w 124"/>
                <a:gd name="T5" fmla="*/ 0 h 12"/>
                <a:gd name="T6" fmla="*/ 117 w 124"/>
                <a:gd name="T7" fmla="*/ 0 h 12"/>
                <a:gd name="T8" fmla="*/ 112 w 124"/>
                <a:gd name="T9" fmla="*/ 2 h 12"/>
                <a:gd name="T10" fmla="*/ 106 w 124"/>
                <a:gd name="T11" fmla="*/ 2 h 12"/>
                <a:gd name="T12" fmla="*/ 101 w 124"/>
                <a:gd name="T13" fmla="*/ 4 h 12"/>
                <a:gd name="T14" fmla="*/ 92 w 124"/>
                <a:gd name="T15" fmla="*/ 4 h 12"/>
                <a:gd name="T16" fmla="*/ 86 w 124"/>
                <a:gd name="T17" fmla="*/ 4 h 12"/>
                <a:gd name="T18" fmla="*/ 75 w 124"/>
                <a:gd name="T19" fmla="*/ 6 h 12"/>
                <a:gd name="T20" fmla="*/ 66 w 124"/>
                <a:gd name="T21" fmla="*/ 6 h 12"/>
                <a:gd name="T22" fmla="*/ 57 w 124"/>
                <a:gd name="T23" fmla="*/ 6 h 12"/>
                <a:gd name="T24" fmla="*/ 46 w 124"/>
                <a:gd name="T25" fmla="*/ 6 h 12"/>
                <a:gd name="T26" fmla="*/ 35 w 124"/>
                <a:gd name="T27" fmla="*/ 6 h 12"/>
                <a:gd name="T28" fmla="*/ 25 w 124"/>
                <a:gd name="T29" fmla="*/ 4 h 12"/>
                <a:gd name="T30" fmla="*/ 14 w 124"/>
                <a:gd name="T31" fmla="*/ 4 h 12"/>
                <a:gd name="T32" fmla="*/ 0 w 124"/>
                <a:gd name="T33" fmla="*/ 2 h 12"/>
                <a:gd name="T34" fmla="*/ 0 w 124"/>
                <a:gd name="T35" fmla="*/ 4 h 12"/>
                <a:gd name="T36" fmla="*/ 11 w 124"/>
                <a:gd name="T37" fmla="*/ 6 h 12"/>
                <a:gd name="T38" fmla="*/ 25 w 124"/>
                <a:gd name="T39" fmla="*/ 9 h 12"/>
                <a:gd name="T40" fmla="*/ 35 w 124"/>
                <a:gd name="T41" fmla="*/ 11 h 12"/>
                <a:gd name="T42" fmla="*/ 46 w 124"/>
                <a:gd name="T43" fmla="*/ 11 h 12"/>
                <a:gd name="T44" fmla="*/ 57 w 124"/>
                <a:gd name="T45" fmla="*/ 11 h 12"/>
                <a:gd name="T46" fmla="*/ 66 w 124"/>
                <a:gd name="T47" fmla="*/ 11 h 12"/>
                <a:gd name="T48" fmla="*/ 75 w 124"/>
                <a:gd name="T49" fmla="*/ 11 h 12"/>
                <a:gd name="T50" fmla="*/ 86 w 124"/>
                <a:gd name="T51" fmla="*/ 9 h 12"/>
                <a:gd name="T52" fmla="*/ 92 w 124"/>
                <a:gd name="T53" fmla="*/ 9 h 12"/>
                <a:gd name="T54" fmla="*/ 101 w 124"/>
                <a:gd name="T55" fmla="*/ 6 h 12"/>
                <a:gd name="T56" fmla="*/ 108 w 124"/>
                <a:gd name="T57" fmla="*/ 6 h 12"/>
                <a:gd name="T58" fmla="*/ 112 w 124"/>
                <a:gd name="T59" fmla="*/ 4 h 12"/>
                <a:gd name="T60" fmla="*/ 117 w 124"/>
                <a:gd name="T61" fmla="*/ 4 h 12"/>
                <a:gd name="T62" fmla="*/ 121 w 124"/>
                <a:gd name="T63" fmla="*/ 4 h 12"/>
                <a:gd name="T64" fmla="*/ 123 w 124"/>
                <a:gd name="T65" fmla="*/ 4 h 12"/>
                <a:gd name="T66" fmla="*/ 123 w 124"/>
                <a:gd name="T67" fmla="*/ 2 h 12"/>
                <a:gd name="T68" fmla="*/ 123 w 124"/>
                <a:gd name="T69" fmla="*/ 0 h 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4"/>
                <a:gd name="T106" fmla="*/ 0 h 12"/>
                <a:gd name="T107" fmla="*/ 124 w 124"/>
                <a:gd name="T108" fmla="*/ 12 h 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4" h="12">
                  <a:moveTo>
                    <a:pt x="123" y="0"/>
                  </a:moveTo>
                  <a:lnTo>
                    <a:pt x="121" y="0"/>
                  </a:lnTo>
                  <a:lnTo>
                    <a:pt x="119" y="0"/>
                  </a:lnTo>
                  <a:lnTo>
                    <a:pt x="117" y="0"/>
                  </a:lnTo>
                  <a:lnTo>
                    <a:pt x="112" y="2"/>
                  </a:lnTo>
                  <a:lnTo>
                    <a:pt x="106" y="2"/>
                  </a:lnTo>
                  <a:lnTo>
                    <a:pt x="101" y="4"/>
                  </a:lnTo>
                  <a:lnTo>
                    <a:pt x="92" y="4"/>
                  </a:lnTo>
                  <a:lnTo>
                    <a:pt x="86" y="4"/>
                  </a:lnTo>
                  <a:lnTo>
                    <a:pt x="75" y="6"/>
                  </a:lnTo>
                  <a:lnTo>
                    <a:pt x="66" y="6"/>
                  </a:lnTo>
                  <a:lnTo>
                    <a:pt x="57" y="6"/>
                  </a:lnTo>
                  <a:lnTo>
                    <a:pt x="46" y="6"/>
                  </a:lnTo>
                  <a:lnTo>
                    <a:pt x="35" y="6"/>
                  </a:lnTo>
                  <a:lnTo>
                    <a:pt x="25" y="4"/>
                  </a:lnTo>
                  <a:lnTo>
                    <a:pt x="14" y="4"/>
                  </a:lnTo>
                  <a:lnTo>
                    <a:pt x="0" y="2"/>
                  </a:lnTo>
                  <a:lnTo>
                    <a:pt x="0" y="4"/>
                  </a:lnTo>
                  <a:lnTo>
                    <a:pt x="11" y="6"/>
                  </a:lnTo>
                  <a:lnTo>
                    <a:pt x="25" y="9"/>
                  </a:lnTo>
                  <a:lnTo>
                    <a:pt x="35" y="11"/>
                  </a:lnTo>
                  <a:lnTo>
                    <a:pt x="46" y="11"/>
                  </a:lnTo>
                  <a:lnTo>
                    <a:pt x="57" y="11"/>
                  </a:lnTo>
                  <a:lnTo>
                    <a:pt x="66" y="11"/>
                  </a:lnTo>
                  <a:lnTo>
                    <a:pt x="75" y="11"/>
                  </a:lnTo>
                  <a:lnTo>
                    <a:pt x="86" y="9"/>
                  </a:lnTo>
                  <a:lnTo>
                    <a:pt x="92" y="9"/>
                  </a:lnTo>
                  <a:lnTo>
                    <a:pt x="101" y="6"/>
                  </a:lnTo>
                  <a:lnTo>
                    <a:pt x="108" y="6"/>
                  </a:lnTo>
                  <a:lnTo>
                    <a:pt x="112" y="4"/>
                  </a:lnTo>
                  <a:lnTo>
                    <a:pt x="117" y="4"/>
                  </a:lnTo>
                  <a:lnTo>
                    <a:pt x="121" y="4"/>
                  </a:lnTo>
                  <a:lnTo>
                    <a:pt x="123" y="4"/>
                  </a:lnTo>
                  <a:lnTo>
                    <a:pt x="123" y="2"/>
                  </a:lnTo>
                  <a:lnTo>
                    <a:pt x="123" y="0"/>
                  </a:lnTo>
                </a:path>
              </a:pathLst>
            </a:custGeom>
            <a:solidFill>
              <a:srgbClr val="B79900"/>
            </a:solidFill>
            <a:ln w="9525" cap="rnd">
              <a:noFill/>
              <a:round/>
              <a:headEnd type="none" w="sm" len="sm"/>
              <a:tailEnd type="none" w="sm" len="sm"/>
            </a:ln>
          </p:spPr>
          <p:txBody>
            <a:bodyPr/>
            <a:lstStyle/>
            <a:p>
              <a:pPr algn="l"/>
              <a:endParaRPr lang="en-US" dirty="0"/>
            </a:p>
          </p:txBody>
        </p:sp>
        <p:sp>
          <p:nvSpPr>
            <p:cNvPr id="9353" name="Freeform 138"/>
            <p:cNvSpPr>
              <a:spLocks/>
            </p:cNvSpPr>
            <p:nvPr/>
          </p:nvSpPr>
          <p:spPr bwMode="auto">
            <a:xfrm>
              <a:off x="2481" y="2183"/>
              <a:ext cx="29" cy="83"/>
            </a:xfrm>
            <a:custGeom>
              <a:avLst/>
              <a:gdLst>
                <a:gd name="T0" fmla="*/ 13 w 29"/>
                <a:gd name="T1" fmla="*/ 82 h 83"/>
                <a:gd name="T2" fmla="*/ 4 w 29"/>
                <a:gd name="T3" fmla="*/ 64 h 83"/>
                <a:gd name="T4" fmla="*/ 0 w 29"/>
                <a:gd name="T5" fmla="*/ 46 h 83"/>
                <a:gd name="T6" fmla="*/ 0 w 29"/>
                <a:gd name="T7" fmla="*/ 33 h 83"/>
                <a:gd name="T8" fmla="*/ 2 w 29"/>
                <a:gd name="T9" fmla="*/ 22 h 83"/>
                <a:gd name="T10" fmla="*/ 6 w 29"/>
                <a:gd name="T11" fmla="*/ 14 h 83"/>
                <a:gd name="T12" fmla="*/ 11 w 29"/>
                <a:gd name="T13" fmla="*/ 7 h 83"/>
                <a:gd name="T14" fmla="*/ 15 w 29"/>
                <a:gd name="T15" fmla="*/ 3 h 83"/>
                <a:gd name="T16" fmla="*/ 15 w 29"/>
                <a:gd name="T17" fmla="*/ 0 h 83"/>
                <a:gd name="T18" fmla="*/ 24 w 29"/>
                <a:gd name="T19" fmla="*/ 18 h 83"/>
                <a:gd name="T20" fmla="*/ 28 w 29"/>
                <a:gd name="T21" fmla="*/ 33 h 83"/>
                <a:gd name="T22" fmla="*/ 28 w 29"/>
                <a:gd name="T23" fmla="*/ 46 h 83"/>
                <a:gd name="T24" fmla="*/ 26 w 29"/>
                <a:gd name="T25" fmla="*/ 60 h 83"/>
                <a:gd name="T26" fmla="*/ 22 w 29"/>
                <a:gd name="T27" fmla="*/ 68 h 83"/>
                <a:gd name="T28" fmla="*/ 17 w 29"/>
                <a:gd name="T29" fmla="*/ 75 h 83"/>
                <a:gd name="T30" fmla="*/ 15 w 29"/>
                <a:gd name="T31" fmla="*/ 79 h 83"/>
                <a:gd name="T32" fmla="*/ 13 w 29"/>
                <a:gd name="T33" fmla="*/ 8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3"/>
                <a:gd name="T53" fmla="*/ 29 w 2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3">
                  <a:moveTo>
                    <a:pt x="13" y="82"/>
                  </a:moveTo>
                  <a:lnTo>
                    <a:pt x="4" y="64"/>
                  </a:lnTo>
                  <a:lnTo>
                    <a:pt x="0" y="46"/>
                  </a:lnTo>
                  <a:lnTo>
                    <a:pt x="0" y="33"/>
                  </a:lnTo>
                  <a:lnTo>
                    <a:pt x="2" y="22"/>
                  </a:lnTo>
                  <a:lnTo>
                    <a:pt x="6" y="14"/>
                  </a:lnTo>
                  <a:lnTo>
                    <a:pt x="11" y="7"/>
                  </a:lnTo>
                  <a:lnTo>
                    <a:pt x="15" y="3"/>
                  </a:lnTo>
                  <a:lnTo>
                    <a:pt x="15" y="0"/>
                  </a:lnTo>
                  <a:lnTo>
                    <a:pt x="24" y="18"/>
                  </a:lnTo>
                  <a:lnTo>
                    <a:pt x="28" y="33"/>
                  </a:lnTo>
                  <a:lnTo>
                    <a:pt x="28" y="46"/>
                  </a:lnTo>
                  <a:lnTo>
                    <a:pt x="26" y="60"/>
                  </a:lnTo>
                  <a:lnTo>
                    <a:pt x="22" y="68"/>
                  </a:lnTo>
                  <a:lnTo>
                    <a:pt x="17" y="75"/>
                  </a:lnTo>
                  <a:lnTo>
                    <a:pt x="15" y="79"/>
                  </a:lnTo>
                  <a:lnTo>
                    <a:pt x="13" y="82"/>
                  </a:lnTo>
                </a:path>
              </a:pathLst>
            </a:custGeom>
            <a:solidFill>
              <a:srgbClr val="B79900"/>
            </a:solidFill>
            <a:ln w="9525" cap="rnd">
              <a:noFill/>
              <a:round/>
              <a:headEnd type="none" w="sm" len="sm"/>
              <a:tailEnd type="none" w="sm" len="sm"/>
            </a:ln>
          </p:spPr>
          <p:txBody>
            <a:bodyPr/>
            <a:lstStyle/>
            <a:p>
              <a:pPr algn="l"/>
              <a:endParaRPr lang="en-US" dirty="0"/>
            </a:p>
          </p:txBody>
        </p:sp>
        <p:sp>
          <p:nvSpPr>
            <p:cNvPr id="9354" name="Freeform 139"/>
            <p:cNvSpPr>
              <a:spLocks/>
            </p:cNvSpPr>
            <p:nvPr/>
          </p:nvSpPr>
          <p:spPr bwMode="auto">
            <a:xfrm>
              <a:off x="2479" y="2183"/>
              <a:ext cx="20" cy="85"/>
            </a:xfrm>
            <a:custGeom>
              <a:avLst/>
              <a:gdLst>
                <a:gd name="T0" fmla="*/ 19 w 20"/>
                <a:gd name="T1" fmla="*/ 0 h 85"/>
                <a:gd name="T2" fmla="*/ 17 w 20"/>
                <a:gd name="T3" fmla="*/ 0 h 85"/>
                <a:gd name="T4" fmla="*/ 15 w 20"/>
                <a:gd name="T5" fmla="*/ 0 h 85"/>
                <a:gd name="T6" fmla="*/ 11 w 20"/>
                <a:gd name="T7" fmla="*/ 5 h 85"/>
                <a:gd name="T8" fmla="*/ 6 w 20"/>
                <a:gd name="T9" fmla="*/ 11 h 85"/>
                <a:gd name="T10" fmla="*/ 2 w 20"/>
                <a:gd name="T11" fmla="*/ 20 h 85"/>
                <a:gd name="T12" fmla="*/ 0 w 20"/>
                <a:gd name="T13" fmla="*/ 33 h 85"/>
                <a:gd name="T14" fmla="*/ 0 w 20"/>
                <a:gd name="T15" fmla="*/ 46 h 85"/>
                <a:gd name="T16" fmla="*/ 4 w 20"/>
                <a:gd name="T17" fmla="*/ 64 h 85"/>
                <a:gd name="T18" fmla="*/ 13 w 20"/>
                <a:gd name="T19" fmla="*/ 84 h 85"/>
                <a:gd name="T20" fmla="*/ 17 w 20"/>
                <a:gd name="T21" fmla="*/ 82 h 85"/>
                <a:gd name="T22" fmla="*/ 8 w 20"/>
                <a:gd name="T23" fmla="*/ 62 h 85"/>
                <a:gd name="T24" fmla="*/ 4 w 20"/>
                <a:gd name="T25" fmla="*/ 46 h 85"/>
                <a:gd name="T26" fmla="*/ 4 w 20"/>
                <a:gd name="T27" fmla="*/ 33 h 85"/>
                <a:gd name="T28" fmla="*/ 6 w 20"/>
                <a:gd name="T29" fmla="*/ 22 h 85"/>
                <a:gd name="T30" fmla="*/ 11 w 20"/>
                <a:gd name="T31" fmla="*/ 14 h 85"/>
                <a:gd name="T32" fmla="*/ 15 w 20"/>
                <a:gd name="T33" fmla="*/ 9 h 85"/>
                <a:gd name="T34" fmla="*/ 17 w 20"/>
                <a:gd name="T35" fmla="*/ 5 h 85"/>
                <a:gd name="T36" fmla="*/ 19 w 20"/>
                <a:gd name="T37" fmla="*/ 3 h 85"/>
                <a:gd name="T38" fmla="*/ 17 w 20"/>
                <a:gd name="T39" fmla="*/ 3 h 85"/>
                <a:gd name="T40" fmla="*/ 19 w 20"/>
                <a:gd name="T41" fmla="*/ 0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5"/>
                <a:gd name="T65" fmla="*/ 20 w 20"/>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5">
                  <a:moveTo>
                    <a:pt x="19" y="0"/>
                  </a:moveTo>
                  <a:lnTo>
                    <a:pt x="17" y="0"/>
                  </a:lnTo>
                  <a:lnTo>
                    <a:pt x="15" y="0"/>
                  </a:lnTo>
                  <a:lnTo>
                    <a:pt x="11" y="5"/>
                  </a:lnTo>
                  <a:lnTo>
                    <a:pt x="6" y="11"/>
                  </a:lnTo>
                  <a:lnTo>
                    <a:pt x="2" y="20"/>
                  </a:lnTo>
                  <a:lnTo>
                    <a:pt x="0" y="33"/>
                  </a:lnTo>
                  <a:lnTo>
                    <a:pt x="0" y="46"/>
                  </a:lnTo>
                  <a:lnTo>
                    <a:pt x="4" y="64"/>
                  </a:lnTo>
                  <a:lnTo>
                    <a:pt x="13" y="84"/>
                  </a:lnTo>
                  <a:lnTo>
                    <a:pt x="17" y="82"/>
                  </a:lnTo>
                  <a:lnTo>
                    <a:pt x="8" y="62"/>
                  </a:lnTo>
                  <a:lnTo>
                    <a:pt x="4" y="46"/>
                  </a:lnTo>
                  <a:lnTo>
                    <a:pt x="4" y="33"/>
                  </a:lnTo>
                  <a:lnTo>
                    <a:pt x="6" y="22"/>
                  </a:lnTo>
                  <a:lnTo>
                    <a:pt x="11" y="14"/>
                  </a:lnTo>
                  <a:lnTo>
                    <a:pt x="15" y="9"/>
                  </a:lnTo>
                  <a:lnTo>
                    <a:pt x="17" y="5"/>
                  </a:lnTo>
                  <a:lnTo>
                    <a:pt x="19" y="3"/>
                  </a:lnTo>
                  <a:lnTo>
                    <a:pt x="17" y="3"/>
                  </a:lnTo>
                  <a:lnTo>
                    <a:pt x="19" y="0"/>
                  </a:lnTo>
                </a:path>
              </a:pathLst>
            </a:custGeom>
            <a:solidFill>
              <a:srgbClr val="000000"/>
            </a:solidFill>
            <a:ln w="9525" cap="rnd">
              <a:noFill/>
              <a:round/>
              <a:headEnd type="none" w="sm" len="sm"/>
              <a:tailEnd type="none" w="sm" len="sm"/>
            </a:ln>
          </p:spPr>
          <p:txBody>
            <a:bodyPr/>
            <a:lstStyle/>
            <a:p>
              <a:pPr algn="l"/>
              <a:endParaRPr lang="en-US" dirty="0"/>
            </a:p>
          </p:txBody>
        </p:sp>
        <p:sp>
          <p:nvSpPr>
            <p:cNvPr id="9355" name="Freeform 140"/>
            <p:cNvSpPr>
              <a:spLocks/>
            </p:cNvSpPr>
            <p:nvPr/>
          </p:nvSpPr>
          <p:spPr bwMode="auto">
            <a:xfrm>
              <a:off x="2492" y="2183"/>
              <a:ext cx="21" cy="85"/>
            </a:xfrm>
            <a:custGeom>
              <a:avLst/>
              <a:gdLst>
                <a:gd name="T0" fmla="*/ 0 w 21"/>
                <a:gd name="T1" fmla="*/ 84 h 85"/>
                <a:gd name="T2" fmla="*/ 4 w 21"/>
                <a:gd name="T3" fmla="*/ 84 h 85"/>
                <a:gd name="T4" fmla="*/ 4 w 21"/>
                <a:gd name="T5" fmla="*/ 82 h 85"/>
                <a:gd name="T6" fmla="*/ 9 w 21"/>
                <a:gd name="T7" fmla="*/ 77 h 85"/>
                <a:gd name="T8" fmla="*/ 13 w 21"/>
                <a:gd name="T9" fmla="*/ 68 h 85"/>
                <a:gd name="T10" fmla="*/ 17 w 21"/>
                <a:gd name="T11" fmla="*/ 60 h 85"/>
                <a:gd name="T12" fmla="*/ 20 w 21"/>
                <a:gd name="T13" fmla="*/ 46 h 85"/>
                <a:gd name="T14" fmla="*/ 20 w 21"/>
                <a:gd name="T15" fmla="*/ 33 h 85"/>
                <a:gd name="T16" fmla="*/ 15 w 21"/>
                <a:gd name="T17" fmla="*/ 18 h 85"/>
                <a:gd name="T18" fmla="*/ 6 w 21"/>
                <a:gd name="T19" fmla="*/ 0 h 85"/>
                <a:gd name="T20" fmla="*/ 4 w 21"/>
                <a:gd name="T21" fmla="*/ 3 h 85"/>
                <a:gd name="T22" fmla="*/ 11 w 21"/>
                <a:gd name="T23" fmla="*/ 18 h 85"/>
                <a:gd name="T24" fmla="*/ 15 w 21"/>
                <a:gd name="T25" fmla="*/ 33 h 85"/>
                <a:gd name="T26" fmla="*/ 15 w 21"/>
                <a:gd name="T27" fmla="*/ 46 h 85"/>
                <a:gd name="T28" fmla="*/ 13 w 21"/>
                <a:gd name="T29" fmla="*/ 57 h 85"/>
                <a:gd name="T30" fmla="*/ 9 w 21"/>
                <a:gd name="T31" fmla="*/ 68 h 85"/>
                <a:gd name="T32" fmla="*/ 4 w 21"/>
                <a:gd name="T33" fmla="*/ 75 h 85"/>
                <a:gd name="T34" fmla="*/ 2 w 21"/>
                <a:gd name="T35" fmla="*/ 79 h 85"/>
                <a:gd name="T36" fmla="*/ 0 w 21"/>
                <a:gd name="T37" fmla="*/ 82 h 85"/>
                <a:gd name="T38" fmla="*/ 4 w 21"/>
                <a:gd name="T39" fmla="*/ 82 h 85"/>
                <a:gd name="T40" fmla="*/ 0 w 21"/>
                <a:gd name="T41" fmla="*/ 84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85"/>
                <a:gd name="T65" fmla="*/ 21 w 21"/>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85">
                  <a:moveTo>
                    <a:pt x="0" y="84"/>
                  </a:moveTo>
                  <a:lnTo>
                    <a:pt x="4" y="84"/>
                  </a:lnTo>
                  <a:lnTo>
                    <a:pt x="4" y="82"/>
                  </a:lnTo>
                  <a:lnTo>
                    <a:pt x="9" y="77"/>
                  </a:lnTo>
                  <a:lnTo>
                    <a:pt x="13" y="68"/>
                  </a:lnTo>
                  <a:lnTo>
                    <a:pt x="17" y="60"/>
                  </a:lnTo>
                  <a:lnTo>
                    <a:pt x="20" y="46"/>
                  </a:lnTo>
                  <a:lnTo>
                    <a:pt x="20" y="33"/>
                  </a:lnTo>
                  <a:lnTo>
                    <a:pt x="15" y="18"/>
                  </a:lnTo>
                  <a:lnTo>
                    <a:pt x="6" y="0"/>
                  </a:lnTo>
                  <a:lnTo>
                    <a:pt x="4" y="3"/>
                  </a:lnTo>
                  <a:lnTo>
                    <a:pt x="11" y="18"/>
                  </a:lnTo>
                  <a:lnTo>
                    <a:pt x="15" y="33"/>
                  </a:lnTo>
                  <a:lnTo>
                    <a:pt x="15" y="46"/>
                  </a:lnTo>
                  <a:lnTo>
                    <a:pt x="13" y="57"/>
                  </a:lnTo>
                  <a:lnTo>
                    <a:pt x="9" y="68"/>
                  </a:lnTo>
                  <a:lnTo>
                    <a:pt x="4" y="75"/>
                  </a:lnTo>
                  <a:lnTo>
                    <a:pt x="2" y="79"/>
                  </a:lnTo>
                  <a:lnTo>
                    <a:pt x="0" y="82"/>
                  </a:lnTo>
                  <a:lnTo>
                    <a:pt x="4" y="82"/>
                  </a:lnTo>
                  <a:lnTo>
                    <a:pt x="0" y="84"/>
                  </a:lnTo>
                </a:path>
              </a:pathLst>
            </a:custGeom>
            <a:solidFill>
              <a:srgbClr val="000000"/>
            </a:solidFill>
            <a:ln w="9525" cap="rnd">
              <a:noFill/>
              <a:round/>
              <a:headEnd type="none" w="sm" len="sm"/>
              <a:tailEnd type="none" w="sm" len="sm"/>
            </a:ln>
          </p:spPr>
          <p:txBody>
            <a:bodyPr/>
            <a:lstStyle/>
            <a:p>
              <a:pPr algn="l"/>
              <a:endParaRPr lang="en-US" dirty="0"/>
            </a:p>
          </p:txBody>
        </p:sp>
        <p:sp>
          <p:nvSpPr>
            <p:cNvPr id="9356" name="Freeform 141"/>
            <p:cNvSpPr>
              <a:spLocks/>
            </p:cNvSpPr>
            <p:nvPr/>
          </p:nvSpPr>
          <p:spPr bwMode="auto">
            <a:xfrm>
              <a:off x="2479" y="2186"/>
              <a:ext cx="20" cy="80"/>
            </a:xfrm>
            <a:custGeom>
              <a:avLst/>
              <a:gdLst>
                <a:gd name="T0" fmla="*/ 19 w 20"/>
                <a:gd name="T1" fmla="*/ 0 h 80"/>
                <a:gd name="T2" fmla="*/ 15 w 20"/>
                <a:gd name="T3" fmla="*/ 26 h 80"/>
                <a:gd name="T4" fmla="*/ 15 w 20"/>
                <a:gd name="T5" fmla="*/ 52 h 80"/>
                <a:gd name="T6" fmla="*/ 15 w 20"/>
                <a:gd name="T7" fmla="*/ 70 h 80"/>
                <a:gd name="T8" fmla="*/ 17 w 20"/>
                <a:gd name="T9" fmla="*/ 79 h 80"/>
                <a:gd name="T10" fmla="*/ 6 w 20"/>
                <a:gd name="T11" fmla="*/ 61 h 80"/>
                <a:gd name="T12" fmla="*/ 2 w 20"/>
                <a:gd name="T13" fmla="*/ 43 h 80"/>
                <a:gd name="T14" fmla="*/ 0 w 20"/>
                <a:gd name="T15" fmla="*/ 30 h 80"/>
                <a:gd name="T16" fmla="*/ 4 w 20"/>
                <a:gd name="T17" fmla="*/ 19 h 80"/>
                <a:gd name="T18" fmla="*/ 8 w 20"/>
                <a:gd name="T19" fmla="*/ 11 h 80"/>
                <a:gd name="T20" fmla="*/ 13 w 20"/>
                <a:gd name="T21" fmla="*/ 4 h 80"/>
                <a:gd name="T22" fmla="*/ 17 w 20"/>
                <a:gd name="T23" fmla="*/ 0 h 80"/>
                <a:gd name="T24" fmla="*/ 19 w 20"/>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80"/>
                <a:gd name="T41" fmla="*/ 20 w 20"/>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80">
                  <a:moveTo>
                    <a:pt x="19" y="0"/>
                  </a:moveTo>
                  <a:lnTo>
                    <a:pt x="15" y="26"/>
                  </a:lnTo>
                  <a:lnTo>
                    <a:pt x="15" y="52"/>
                  </a:lnTo>
                  <a:lnTo>
                    <a:pt x="15" y="70"/>
                  </a:lnTo>
                  <a:lnTo>
                    <a:pt x="17" y="79"/>
                  </a:lnTo>
                  <a:lnTo>
                    <a:pt x="6" y="61"/>
                  </a:lnTo>
                  <a:lnTo>
                    <a:pt x="2" y="43"/>
                  </a:lnTo>
                  <a:lnTo>
                    <a:pt x="0" y="30"/>
                  </a:lnTo>
                  <a:lnTo>
                    <a:pt x="4" y="19"/>
                  </a:lnTo>
                  <a:lnTo>
                    <a:pt x="8" y="11"/>
                  </a:lnTo>
                  <a:lnTo>
                    <a:pt x="13" y="4"/>
                  </a:lnTo>
                  <a:lnTo>
                    <a:pt x="17"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9357" name="Freeform 142"/>
            <p:cNvSpPr>
              <a:spLocks/>
            </p:cNvSpPr>
            <p:nvPr/>
          </p:nvSpPr>
          <p:spPr bwMode="auto">
            <a:xfrm>
              <a:off x="2492" y="2186"/>
              <a:ext cx="7" cy="80"/>
            </a:xfrm>
            <a:custGeom>
              <a:avLst/>
              <a:gdLst>
                <a:gd name="T0" fmla="*/ 2 w 7"/>
                <a:gd name="T1" fmla="*/ 79 h 80"/>
                <a:gd name="T2" fmla="*/ 4 w 7"/>
                <a:gd name="T3" fmla="*/ 79 h 80"/>
                <a:gd name="T4" fmla="*/ 4 w 7"/>
                <a:gd name="T5" fmla="*/ 70 h 80"/>
                <a:gd name="T6" fmla="*/ 4 w 7"/>
                <a:gd name="T7" fmla="*/ 52 h 80"/>
                <a:gd name="T8" fmla="*/ 4 w 7"/>
                <a:gd name="T9" fmla="*/ 26 h 80"/>
                <a:gd name="T10" fmla="*/ 6 w 7"/>
                <a:gd name="T11" fmla="*/ 0 h 80"/>
                <a:gd name="T12" fmla="*/ 4 w 7"/>
                <a:gd name="T13" fmla="*/ 0 h 80"/>
                <a:gd name="T14" fmla="*/ 0 w 7"/>
                <a:gd name="T15" fmla="*/ 26 h 80"/>
                <a:gd name="T16" fmla="*/ 0 w 7"/>
                <a:gd name="T17" fmla="*/ 52 h 80"/>
                <a:gd name="T18" fmla="*/ 0 w 7"/>
                <a:gd name="T19" fmla="*/ 70 h 80"/>
                <a:gd name="T20" fmla="*/ 2 w 7"/>
                <a:gd name="T21" fmla="*/ 79 h 80"/>
                <a:gd name="T22" fmla="*/ 4 w 7"/>
                <a:gd name="T23" fmla="*/ 76 h 80"/>
                <a:gd name="T24" fmla="*/ 2 w 7"/>
                <a:gd name="T25" fmla="*/ 79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80"/>
                <a:gd name="T41" fmla="*/ 7 w 7"/>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80">
                  <a:moveTo>
                    <a:pt x="2" y="79"/>
                  </a:moveTo>
                  <a:lnTo>
                    <a:pt x="4" y="79"/>
                  </a:lnTo>
                  <a:lnTo>
                    <a:pt x="4" y="70"/>
                  </a:lnTo>
                  <a:lnTo>
                    <a:pt x="4" y="52"/>
                  </a:lnTo>
                  <a:lnTo>
                    <a:pt x="4" y="26"/>
                  </a:lnTo>
                  <a:lnTo>
                    <a:pt x="6" y="0"/>
                  </a:lnTo>
                  <a:lnTo>
                    <a:pt x="4" y="0"/>
                  </a:lnTo>
                  <a:lnTo>
                    <a:pt x="0" y="26"/>
                  </a:lnTo>
                  <a:lnTo>
                    <a:pt x="0" y="52"/>
                  </a:lnTo>
                  <a:lnTo>
                    <a:pt x="0" y="70"/>
                  </a:lnTo>
                  <a:lnTo>
                    <a:pt x="2" y="79"/>
                  </a:lnTo>
                  <a:lnTo>
                    <a:pt x="4" y="76"/>
                  </a:lnTo>
                  <a:lnTo>
                    <a:pt x="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9358" name="Freeform 143"/>
            <p:cNvSpPr>
              <a:spLocks/>
            </p:cNvSpPr>
            <p:nvPr/>
          </p:nvSpPr>
          <p:spPr bwMode="auto">
            <a:xfrm>
              <a:off x="2479" y="2183"/>
              <a:ext cx="20" cy="83"/>
            </a:xfrm>
            <a:custGeom>
              <a:avLst/>
              <a:gdLst>
                <a:gd name="T0" fmla="*/ 19 w 20"/>
                <a:gd name="T1" fmla="*/ 3 h 83"/>
                <a:gd name="T2" fmla="*/ 17 w 20"/>
                <a:gd name="T3" fmla="*/ 0 h 83"/>
                <a:gd name="T4" fmla="*/ 15 w 20"/>
                <a:gd name="T5" fmla="*/ 3 h 83"/>
                <a:gd name="T6" fmla="*/ 11 w 20"/>
                <a:gd name="T7" fmla="*/ 7 h 83"/>
                <a:gd name="T8" fmla="*/ 6 w 20"/>
                <a:gd name="T9" fmla="*/ 14 h 83"/>
                <a:gd name="T10" fmla="*/ 2 w 20"/>
                <a:gd name="T11" fmla="*/ 22 h 83"/>
                <a:gd name="T12" fmla="*/ 0 w 20"/>
                <a:gd name="T13" fmla="*/ 33 h 83"/>
                <a:gd name="T14" fmla="*/ 0 w 20"/>
                <a:gd name="T15" fmla="*/ 49 h 83"/>
                <a:gd name="T16" fmla="*/ 4 w 20"/>
                <a:gd name="T17" fmla="*/ 64 h 83"/>
                <a:gd name="T18" fmla="*/ 15 w 20"/>
                <a:gd name="T19" fmla="*/ 82 h 83"/>
                <a:gd name="T20" fmla="*/ 17 w 20"/>
                <a:gd name="T21" fmla="*/ 79 h 83"/>
                <a:gd name="T22" fmla="*/ 8 w 20"/>
                <a:gd name="T23" fmla="*/ 62 h 83"/>
                <a:gd name="T24" fmla="*/ 2 w 20"/>
                <a:gd name="T25" fmla="*/ 46 h 83"/>
                <a:gd name="T26" fmla="*/ 2 w 20"/>
                <a:gd name="T27" fmla="*/ 33 h 83"/>
                <a:gd name="T28" fmla="*/ 6 w 20"/>
                <a:gd name="T29" fmla="*/ 22 h 83"/>
                <a:gd name="T30" fmla="*/ 8 w 20"/>
                <a:gd name="T31" fmla="*/ 16 h 83"/>
                <a:gd name="T32" fmla="*/ 15 w 20"/>
                <a:gd name="T33" fmla="*/ 9 h 83"/>
                <a:gd name="T34" fmla="*/ 17 w 20"/>
                <a:gd name="T35" fmla="*/ 5 h 83"/>
                <a:gd name="T36" fmla="*/ 19 w 20"/>
                <a:gd name="T37" fmla="*/ 5 h 83"/>
                <a:gd name="T38" fmla="*/ 17 w 20"/>
                <a:gd name="T39" fmla="*/ 3 h 83"/>
                <a:gd name="T40" fmla="*/ 19 w 20"/>
                <a:gd name="T41" fmla="*/ 3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3"/>
                <a:gd name="T65" fmla="*/ 20 w 20"/>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3">
                  <a:moveTo>
                    <a:pt x="19" y="3"/>
                  </a:moveTo>
                  <a:lnTo>
                    <a:pt x="17" y="0"/>
                  </a:lnTo>
                  <a:lnTo>
                    <a:pt x="15" y="3"/>
                  </a:lnTo>
                  <a:lnTo>
                    <a:pt x="11" y="7"/>
                  </a:lnTo>
                  <a:lnTo>
                    <a:pt x="6" y="14"/>
                  </a:lnTo>
                  <a:lnTo>
                    <a:pt x="2" y="22"/>
                  </a:lnTo>
                  <a:lnTo>
                    <a:pt x="0" y="33"/>
                  </a:lnTo>
                  <a:lnTo>
                    <a:pt x="0" y="49"/>
                  </a:lnTo>
                  <a:lnTo>
                    <a:pt x="4" y="64"/>
                  </a:lnTo>
                  <a:lnTo>
                    <a:pt x="15" y="82"/>
                  </a:lnTo>
                  <a:lnTo>
                    <a:pt x="17" y="79"/>
                  </a:lnTo>
                  <a:lnTo>
                    <a:pt x="8" y="62"/>
                  </a:lnTo>
                  <a:lnTo>
                    <a:pt x="2" y="46"/>
                  </a:lnTo>
                  <a:lnTo>
                    <a:pt x="2" y="33"/>
                  </a:lnTo>
                  <a:lnTo>
                    <a:pt x="6" y="22"/>
                  </a:lnTo>
                  <a:lnTo>
                    <a:pt x="8" y="16"/>
                  </a:lnTo>
                  <a:lnTo>
                    <a:pt x="15" y="9"/>
                  </a:lnTo>
                  <a:lnTo>
                    <a:pt x="17" y="5"/>
                  </a:lnTo>
                  <a:lnTo>
                    <a:pt x="19" y="5"/>
                  </a:lnTo>
                  <a:lnTo>
                    <a:pt x="17" y="3"/>
                  </a:lnTo>
                  <a:lnTo>
                    <a:pt x="19" y="3"/>
                  </a:lnTo>
                </a:path>
              </a:pathLst>
            </a:custGeom>
            <a:solidFill>
              <a:srgbClr val="000000"/>
            </a:solidFill>
            <a:ln w="9525" cap="rnd">
              <a:noFill/>
              <a:round/>
              <a:headEnd type="none" w="sm" len="sm"/>
              <a:tailEnd type="none" w="sm" len="sm"/>
            </a:ln>
          </p:spPr>
          <p:txBody>
            <a:bodyPr/>
            <a:lstStyle/>
            <a:p>
              <a:pPr algn="l"/>
              <a:endParaRPr lang="en-US" dirty="0"/>
            </a:p>
          </p:txBody>
        </p:sp>
        <p:sp>
          <p:nvSpPr>
            <p:cNvPr id="9359" name="Freeform 144"/>
            <p:cNvSpPr>
              <a:spLocks/>
            </p:cNvSpPr>
            <p:nvPr/>
          </p:nvSpPr>
          <p:spPr bwMode="auto">
            <a:xfrm>
              <a:off x="2465" y="2238"/>
              <a:ext cx="32" cy="80"/>
            </a:xfrm>
            <a:custGeom>
              <a:avLst/>
              <a:gdLst>
                <a:gd name="T0" fmla="*/ 25 w 32"/>
                <a:gd name="T1" fmla="*/ 79 h 80"/>
                <a:gd name="T2" fmla="*/ 11 w 32"/>
                <a:gd name="T3" fmla="*/ 64 h 80"/>
                <a:gd name="T4" fmla="*/ 3 w 32"/>
                <a:gd name="T5" fmla="*/ 48 h 80"/>
                <a:gd name="T6" fmla="*/ 0 w 32"/>
                <a:gd name="T7" fmla="*/ 35 h 80"/>
                <a:gd name="T8" fmla="*/ 0 w 32"/>
                <a:gd name="T9" fmla="*/ 24 h 80"/>
                <a:gd name="T10" fmla="*/ 0 w 32"/>
                <a:gd name="T11" fmla="*/ 13 h 80"/>
                <a:gd name="T12" fmla="*/ 5 w 32"/>
                <a:gd name="T13" fmla="*/ 7 h 80"/>
                <a:gd name="T14" fmla="*/ 7 w 32"/>
                <a:gd name="T15" fmla="*/ 2 h 80"/>
                <a:gd name="T16" fmla="*/ 7 w 32"/>
                <a:gd name="T17" fmla="*/ 0 h 80"/>
                <a:gd name="T18" fmla="*/ 20 w 32"/>
                <a:gd name="T19" fmla="*/ 16 h 80"/>
                <a:gd name="T20" fmla="*/ 27 w 32"/>
                <a:gd name="T21" fmla="*/ 29 h 80"/>
                <a:gd name="T22" fmla="*/ 31 w 32"/>
                <a:gd name="T23" fmla="*/ 42 h 80"/>
                <a:gd name="T24" fmla="*/ 31 w 32"/>
                <a:gd name="T25" fmla="*/ 55 h 80"/>
                <a:gd name="T26" fmla="*/ 31 w 32"/>
                <a:gd name="T27" fmla="*/ 64 h 80"/>
                <a:gd name="T28" fmla="*/ 27 w 32"/>
                <a:gd name="T29" fmla="*/ 73 h 80"/>
                <a:gd name="T30" fmla="*/ 27 w 32"/>
                <a:gd name="T31" fmla="*/ 77 h 80"/>
                <a:gd name="T32" fmla="*/ 25 w 32"/>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80"/>
                <a:gd name="T53" fmla="*/ 32 w 3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80">
                  <a:moveTo>
                    <a:pt x="25" y="79"/>
                  </a:moveTo>
                  <a:lnTo>
                    <a:pt x="11" y="64"/>
                  </a:lnTo>
                  <a:lnTo>
                    <a:pt x="3" y="48"/>
                  </a:lnTo>
                  <a:lnTo>
                    <a:pt x="0" y="35"/>
                  </a:lnTo>
                  <a:lnTo>
                    <a:pt x="0" y="24"/>
                  </a:lnTo>
                  <a:lnTo>
                    <a:pt x="0" y="13"/>
                  </a:lnTo>
                  <a:lnTo>
                    <a:pt x="5" y="7"/>
                  </a:lnTo>
                  <a:lnTo>
                    <a:pt x="7" y="2"/>
                  </a:lnTo>
                  <a:lnTo>
                    <a:pt x="7" y="0"/>
                  </a:lnTo>
                  <a:lnTo>
                    <a:pt x="20" y="16"/>
                  </a:lnTo>
                  <a:lnTo>
                    <a:pt x="27" y="29"/>
                  </a:lnTo>
                  <a:lnTo>
                    <a:pt x="31" y="42"/>
                  </a:lnTo>
                  <a:lnTo>
                    <a:pt x="31" y="55"/>
                  </a:lnTo>
                  <a:lnTo>
                    <a:pt x="31" y="64"/>
                  </a:lnTo>
                  <a:lnTo>
                    <a:pt x="27" y="73"/>
                  </a:lnTo>
                  <a:lnTo>
                    <a:pt x="27" y="77"/>
                  </a:lnTo>
                  <a:lnTo>
                    <a:pt x="25" y="79"/>
                  </a:lnTo>
                </a:path>
              </a:pathLst>
            </a:custGeom>
            <a:solidFill>
              <a:srgbClr val="B79900"/>
            </a:solidFill>
            <a:ln w="9525" cap="rnd">
              <a:noFill/>
              <a:round/>
              <a:headEnd type="none" w="sm" len="sm"/>
              <a:tailEnd type="none" w="sm" len="sm"/>
            </a:ln>
          </p:spPr>
          <p:txBody>
            <a:bodyPr/>
            <a:lstStyle/>
            <a:p>
              <a:pPr algn="l"/>
              <a:endParaRPr lang="en-US" dirty="0"/>
            </a:p>
          </p:txBody>
        </p:sp>
        <p:sp>
          <p:nvSpPr>
            <p:cNvPr id="9360" name="Freeform 145"/>
            <p:cNvSpPr>
              <a:spLocks/>
            </p:cNvSpPr>
            <p:nvPr/>
          </p:nvSpPr>
          <p:spPr bwMode="auto">
            <a:xfrm>
              <a:off x="2463" y="2238"/>
              <a:ext cx="30" cy="82"/>
            </a:xfrm>
            <a:custGeom>
              <a:avLst/>
              <a:gdLst>
                <a:gd name="T0" fmla="*/ 11 w 30"/>
                <a:gd name="T1" fmla="*/ 0 h 82"/>
                <a:gd name="T2" fmla="*/ 9 w 30"/>
                <a:gd name="T3" fmla="*/ 0 h 82"/>
                <a:gd name="T4" fmla="*/ 7 w 30"/>
                <a:gd name="T5" fmla="*/ 2 h 82"/>
                <a:gd name="T6" fmla="*/ 5 w 30"/>
                <a:gd name="T7" fmla="*/ 7 h 82"/>
                <a:gd name="T8" fmla="*/ 2 w 30"/>
                <a:gd name="T9" fmla="*/ 13 h 82"/>
                <a:gd name="T10" fmla="*/ 0 w 30"/>
                <a:gd name="T11" fmla="*/ 24 h 82"/>
                <a:gd name="T12" fmla="*/ 0 w 30"/>
                <a:gd name="T13" fmla="*/ 35 h 82"/>
                <a:gd name="T14" fmla="*/ 2 w 30"/>
                <a:gd name="T15" fmla="*/ 51 h 82"/>
                <a:gd name="T16" fmla="*/ 11 w 30"/>
                <a:gd name="T17" fmla="*/ 66 h 82"/>
                <a:gd name="T18" fmla="*/ 24 w 30"/>
                <a:gd name="T19" fmla="*/ 81 h 82"/>
                <a:gd name="T20" fmla="*/ 29 w 30"/>
                <a:gd name="T21" fmla="*/ 79 h 82"/>
                <a:gd name="T22" fmla="*/ 16 w 30"/>
                <a:gd name="T23" fmla="*/ 62 h 82"/>
                <a:gd name="T24" fmla="*/ 7 w 30"/>
                <a:gd name="T25" fmla="*/ 48 h 82"/>
                <a:gd name="T26" fmla="*/ 5 w 30"/>
                <a:gd name="T27" fmla="*/ 35 h 82"/>
                <a:gd name="T28" fmla="*/ 2 w 30"/>
                <a:gd name="T29" fmla="*/ 24 h 82"/>
                <a:gd name="T30" fmla="*/ 5 w 30"/>
                <a:gd name="T31" fmla="*/ 16 h 82"/>
                <a:gd name="T32" fmla="*/ 9 w 30"/>
                <a:gd name="T33" fmla="*/ 9 h 82"/>
                <a:gd name="T34" fmla="*/ 11 w 30"/>
                <a:gd name="T35" fmla="*/ 2 h 82"/>
                <a:gd name="T36" fmla="*/ 9 w 30"/>
                <a:gd name="T37" fmla="*/ 2 h 82"/>
                <a:gd name="T38" fmla="*/ 11 w 30"/>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82"/>
                <a:gd name="T62" fmla="*/ 30 w 30"/>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82">
                  <a:moveTo>
                    <a:pt x="11" y="0"/>
                  </a:moveTo>
                  <a:lnTo>
                    <a:pt x="9" y="0"/>
                  </a:lnTo>
                  <a:lnTo>
                    <a:pt x="7" y="2"/>
                  </a:lnTo>
                  <a:lnTo>
                    <a:pt x="5" y="7"/>
                  </a:lnTo>
                  <a:lnTo>
                    <a:pt x="2" y="13"/>
                  </a:lnTo>
                  <a:lnTo>
                    <a:pt x="0" y="24"/>
                  </a:lnTo>
                  <a:lnTo>
                    <a:pt x="0" y="35"/>
                  </a:lnTo>
                  <a:lnTo>
                    <a:pt x="2" y="51"/>
                  </a:lnTo>
                  <a:lnTo>
                    <a:pt x="11" y="66"/>
                  </a:lnTo>
                  <a:lnTo>
                    <a:pt x="24" y="81"/>
                  </a:lnTo>
                  <a:lnTo>
                    <a:pt x="29" y="79"/>
                  </a:lnTo>
                  <a:lnTo>
                    <a:pt x="16" y="62"/>
                  </a:lnTo>
                  <a:lnTo>
                    <a:pt x="7" y="48"/>
                  </a:lnTo>
                  <a:lnTo>
                    <a:pt x="5" y="35"/>
                  </a:lnTo>
                  <a:lnTo>
                    <a:pt x="2" y="24"/>
                  </a:lnTo>
                  <a:lnTo>
                    <a:pt x="5" y="16"/>
                  </a:lnTo>
                  <a:lnTo>
                    <a:pt x="9" y="9"/>
                  </a:lnTo>
                  <a:lnTo>
                    <a:pt x="11" y="2"/>
                  </a:lnTo>
                  <a:lnTo>
                    <a:pt x="9" y="2"/>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361" name="Freeform 146"/>
            <p:cNvSpPr>
              <a:spLocks/>
            </p:cNvSpPr>
            <p:nvPr/>
          </p:nvSpPr>
          <p:spPr bwMode="auto">
            <a:xfrm>
              <a:off x="2472" y="2238"/>
              <a:ext cx="27" cy="82"/>
            </a:xfrm>
            <a:custGeom>
              <a:avLst/>
              <a:gdLst>
                <a:gd name="T0" fmla="*/ 15 w 27"/>
                <a:gd name="T1" fmla="*/ 81 h 82"/>
                <a:gd name="T2" fmla="*/ 20 w 27"/>
                <a:gd name="T3" fmla="*/ 81 h 82"/>
                <a:gd name="T4" fmla="*/ 20 w 27"/>
                <a:gd name="T5" fmla="*/ 79 h 82"/>
                <a:gd name="T6" fmla="*/ 22 w 27"/>
                <a:gd name="T7" fmla="*/ 73 h 82"/>
                <a:gd name="T8" fmla="*/ 24 w 27"/>
                <a:gd name="T9" fmla="*/ 66 h 82"/>
                <a:gd name="T10" fmla="*/ 26 w 27"/>
                <a:gd name="T11" fmla="*/ 55 h 82"/>
                <a:gd name="T12" fmla="*/ 26 w 27"/>
                <a:gd name="T13" fmla="*/ 42 h 82"/>
                <a:gd name="T14" fmla="*/ 22 w 27"/>
                <a:gd name="T15" fmla="*/ 29 h 82"/>
                <a:gd name="T16" fmla="*/ 15 w 27"/>
                <a:gd name="T17" fmla="*/ 13 h 82"/>
                <a:gd name="T18" fmla="*/ 2 w 27"/>
                <a:gd name="T19" fmla="*/ 0 h 82"/>
                <a:gd name="T20" fmla="*/ 0 w 27"/>
                <a:gd name="T21" fmla="*/ 2 h 82"/>
                <a:gd name="T22" fmla="*/ 11 w 27"/>
                <a:gd name="T23" fmla="*/ 16 h 82"/>
                <a:gd name="T24" fmla="*/ 18 w 27"/>
                <a:gd name="T25" fmla="*/ 31 h 82"/>
                <a:gd name="T26" fmla="*/ 22 w 27"/>
                <a:gd name="T27" fmla="*/ 44 h 82"/>
                <a:gd name="T28" fmla="*/ 22 w 27"/>
                <a:gd name="T29" fmla="*/ 55 h 82"/>
                <a:gd name="T30" fmla="*/ 22 w 27"/>
                <a:gd name="T31" fmla="*/ 64 h 82"/>
                <a:gd name="T32" fmla="*/ 20 w 27"/>
                <a:gd name="T33" fmla="*/ 73 h 82"/>
                <a:gd name="T34" fmla="*/ 18 w 27"/>
                <a:gd name="T35" fmla="*/ 77 h 82"/>
                <a:gd name="T36" fmla="*/ 15 w 27"/>
                <a:gd name="T37" fmla="*/ 79 h 82"/>
                <a:gd name="T38" fmla="*/ 20 w 27"/>
                <a:gd name="T39" fmla="*/ 79 h 82"/>
                <a:gd name="T40" fmla="*/ 15 w 27"/>
                <a:gd name="T41" fmla="*/ 8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15" y="81"/>
                  </a:moveTo>
                  <a:lnTo>
                    <a:pt x="20" y="81"/>
                  </a:lnTo>
                  <a:lnTo>
                    <a:pt x="20" y="79"/>
                  </a:lnTo>
                  <a:lnTo>
                    <a:pt x="22" y="73"/>
                  </a:lnTo>
                  <a:lnTo>
                    <a:pt x="24" y="66"/>
                  </a:lnTo>
                  <a:lnTo>
                    <a:pt x="26" y="55"/>
                  </a:lnTo>
                  <a:lnTo>
                    <a:pt x="26" y="42"/>
                  </a:lnTo>
                  <a:lnTo>
                    <a:pt x="22" y="29"/>
                  </a:lnTo>
                  <a:lnTo>
                    <a:pt x="15" y="13"/>
                  </a:lnTo>
                  <a:lnTo>
                    <a:pt x="2" y="0"/>
                  </a:lnTo>
                  <a:lnTo>
                    <a:pt x="0" y="2"/>
                  </a:lnTo>
                  <a:lnTo>
                    <a:pt x="11" y="16"/>
                  </a:lnTo>
                  <a:lnTo>
                    <a:pt x="18" y="31"/>
                  </a:lnTo>
                  <a:lnTo>
                    <a:pt x="22" y="44"/>
                  </a:lnTo>
                  <a:lnTo>
                    <a:pt x="22" y="55"/>
                  </a:lnTo>
                  <a:lnTo>
                    <a:pt x="22" y="64"/>
                  </a:lnTo>
                  <a:lnTo>
                    <a:pt x="20" y="73"/>
                  </a:lnTo>
                  <a:lnTo>
                    <a:pt x="18" y="77"/>
                  </a:lnTo>
                  <a:lnTo>
                    <a:pt x="15" y="79"/>
                  </a:lnTo>
                  <a:lnTo>
                    <a:pt x="20" y="79"/>
                  </a:lnTo>
                  <a:lnTo>
                    <a:pt x="15" y="81"/>
                  </a:lnTo>
                </a:path>
              </a:pathLst>
            </a:custGeom>
            <a:solidFill>
              <a:srgbClr val="000000"/>
            </a:solidFill>
            <a:ln w="9525" cap="rnd">
              <a:noFill/>
              <a:round/>
              <a:headEnd type="none" w="sm" len="sm"/>
              <a:tailEnd type="none" w="sm" len="sm"/>
            </a:ln>
          </p:spPr>
          <p:txBody>
            <a:bodyPr/>
            <a:lstStyle/>
            <a:p>
              <a:pPr algn="l"/>
              <a:endParaRPr lang="en-US" dirty="0"/>
            </a:p>
          </p:txBody>
        </p:sp>
        <p:sp>
          <p:nvSpPr>
            <p:cNvPr id="9362" name="Freeform 147"/>
            <p:cNvSpPr>
              <a:spLocks/>
            </p:cNvSpPr>
            <p:nvPr/>
          </p:nvSpPr>
          <p:spPr bwMode="auto">
            <a:xfrm>
              <a:off x="2463" y="2240"/>
              <a:ext cx="30" cy="78"/>
            </a:xfrm>
            <a:custGeom>
              <a:avLst/>
              <a:gdLst>
                <a:gd name="T0" fmla="*/ 11 w 30"/>
                <a:gd name="T1" fmla="*/ 0 h 78"/>
                <a:gd name="T2" fmla="*/ 11 w 30"/>
                <a:gd name="T3" fmla="*/ 14 h 78"/>
                <a:gd name="T4" fmla="*/ 13 w 30"/>
                <a:gd name="T5" fmla="*/ 27 h 78"/>
                <a:gd name="T6" fmla="*/ 18 w 30"/>
                <a:gd name="T7" fmla="*/ 40 h 78"/>
                <a:gd name="T8" fmla="*/ 20 w 30"/>
                <a:gd name="T9" fmla="*/ 51 h 78"/>
                <a:gd name="T10" fmla="*/ 22 w 30"/>
                <a:gd name="T11" fmla="*/ 62 h 78"/>
                <a:gd name="T12" fmla="*/ 24 w 30"/>
                <a:gd name="T13" fmla="*/ 68 h 78"/>
                <a:gd name="T14" fmla="*/ 27 w 30"/>
                <a:gd name="T15" fmla="*/ 75 h 78"/>
                <a:gd name="T16" fmla="*/ 29 w 30"/>
                <a:gd name="T17" fmla="*/ 77 h 78"/>
                <a:gd name="T18" fmla="*/ 13 w 30"/>
                <a:gd name="T19" fmla="*/ 62 h 78"/>
                <a:gd name="T20" fmla="*/ 5 w 30"/>
                <a:gd name="T21" fmla="*/ 46 h 78"/>
                <a:gd name="T22" fmla="*/ 0 w 30"/>
                <a:gd name="T23" fmla="*/ 33 h 78"/>
                <a:gd name="T24" fmla="*/ 2 w 30"/>
                <a:gd name="T25" fmla="*/ 22 h 78"/>
                <a:gd name="T26" fmla="*/ 5 w 30"/>
                <a:gd name="T27" fmla="*/ 14 h 78"/>
                <a:gd name="T28" fmla="*/ 7 w 30"/>
                <a:gd name="T29" fmla="*/ 7 h 78"/>
                <a:gd name="T30" fmla="*/ 9 w 30"/>
                <a:gd name="T31" fmla="*/ 0 h 78"/>
                <a:gd name="T32" fmla="*/ 11 w 3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78"/>
                <a:gd name="T53" fmla="*/ 30 w 3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78">
                  <a:moveTo>
                    <a:pt x="11" y="0"/>
                  </a:moveTo>
                  <a:lnTo>
                    <a:pt x="11" y="14"/>
                  </a:lnTo>
                  <a:lnTo>
                    <a:pt x="13" y="27"/>
                  </a:lnTo>
                  <a:lnTo>
                    <a:pt x="18" y="40"/>
                  </a:lnTo>
                  <a:lnTo>
                    <a:pt x="20" y="51"/>
                  </a:lnTo>
                  <a:lnTo>
                    <a:pt x="22" y="62"/>
                  </a:lnTo>
                  <a:lnTo>
                    <a:pt x="24" y="68"/>
                  </a:lnTo>
                  <a:lnTo>
                    <a:pt x="27" y="75"/>
                  </a:lnTo>
                  <a:lnTo>
                    <a:pt x="29" y="77"/>
                  </a:lnTo>
                  <a:lnTo>
                    <a:pt x="13" y="62"/>
                  </a:lnTo>
                  <a:lnTo>
                    <a:pt x="5" y="46"/>
                  </a:lnTo>
                  <a:lnTo>
                    <a:pt x="0" y="33"/>
                  </a:lnTo>
                  <a:lnTo>
                    <a:pt x="2" y="22"/>
                  </a:lnTo>
                  <a:lnTo>
                    <a:pt x="5" y="14"/>
                  </a:lnTo>
                  <a:lnTo>
                    <a:pt x="7" y="7"/>
                  </a:lnTo>
                  <a:lnTo>
                    <a:pt x="9" y="0"/>
                  </a:lnTo>
                  <a:lnTo>
                    <a:pt x="11" y="0"/>
                  </a:lnTo>
                </a:path>
              </a:pathLst>
            </a:custGeom>
            <a:solidFill>
              <a:srgbClr val="B79900"/>
            </a:solidFill>
            <a:ln w="9525" cap="rnd">
              <a:noFill/>
              <a:round/>
              <a:headEnd type="none" w="sm" len="sm"/>
              <a:tailEnd type="none" w="sm" len="sm"/>
            </a:ln>
          </p:spPr>
          <p:txBody>
            <a:bodyPr/>
            <a:lstStyle/>
            <a:p>
              <a:pPr algn="l"/>
              <a:endParaRPr lang="en-US" dirty="0"/>
            </a:p>
          </p:txBody>
        </p:sp>
        <p:sp>
          <p:nvSpPr>
            <p:cNvPr id="9363" name="Freeform 148"/>
            <p:cNvSpPr>
              <a:spLocks/>
            </p:cNvSpPr>
            <p:nvPr/>
          </p:nvSpPr>
          <p:spPr bwMode="auto">
            <a:xfrm>
              <a:off x="2472" y="2240"/>
              <a:ext cx="21" cy="78"/>
            </a:xfrm>
            <a:custGeom>
              <a:avLst/>
              <a:gdLst>
                <a:gd name="T0" fmla="*/ 18 w 21"/>
                <a:gd name="T1" fmla="*/ 77 h 78"/>
                <a:gd name="T2" fmla="*/ 20 w 21"/>
                <a:gd name="T3" fmla="*/ 75 h 78"/>
                <a:gd name="T4" fmla="*/ 20 w 21"/>
                <a:gd name="T5" fmla="*/ 73 h 78"/>
                <a:gd name="T6" fmla="*/ 18 w 21"/>
                <a:gd name="T7" fmla="*/ 68 h 78"/>
                <a:gd name="T8" fmla="*/ 15 w 21"/>
                <a:gd name="T9" fmla="*/ 60 h 78"/>
                <a:gd name="T10" fmla="*/ 13 w 21"/>
                <a:gd name="T11" fmla="*/ 51 h 78"/>
                <a:gd name="T12" fmla="*/ 9 w 21"/>
                <a:gd name="T13" fmla="*/ 40 h 78"/>
                <a:gd name="T14" fmla="*/ 7 w 21"/>
                <a:gd name="T15" fmla="*/ 27 h 78"/>
                <a:gd name="T16" fmla="*/ 4 w 21"/>
                <a:gd name="T17" fmla="*/ 14 h 78"/>
                <a:gd name="T18" fmla="*/ 4 w 21"/>
                <a:gd name="T19" fmla="*/ 0 h 78"/>
                <a:gd name="T20" fmla="*/ 0 w 21"/>
                <a:gd name="T21" fmla="*/ 0 h 78"/>
                <a:gd name="T22" fmla="*/ 0 w 21"/>
                <a:gd name="T23" fmla="*/ 14 h 78"/>
                <a:gd name="T24" fmla="*/ 2 w 21"/>
                <a:gd name="T25" fmla="*/ 27 h 78"/>
                <a:gd name="T26" fmla="*/ 7 w 21"/>
                <a:gd name="T27" fmla="*/ 40 h 78"/>
                <a:gd name="T28" fmla="*/ 9 w 21"/>
                <a:gd name="T29" fmla="*/ 51 h 78"/>
                <a:gd name="T30" fmla="*/ 11 w 21"/>
                <a:gd name="T31" fmla="*/ 62 h 78"/>
                <a:gd name="T32" fmla="*/ 13 w 21"/>
                <a:gd name="T33" fmla="*/ 68 h 78"/>
                <a:gd name="T34" fmla="*/ 15 w 21"/>
                <a:gd name="T35" fmla="*/ 75 h 78"/>
                <a:gd name="T36" fmla="*/ 18 w 21"/>
                <a:gd name="T37" fmla="*/ 77 h 78"/>
                <a:gd name="T38" fmla="*/ 20 w 21"/>
                <a:gd name="T39" fmla="*/ 75 h 78"/>
                <a:gd name="T40" fmla="*/ 18 w 21"/>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78"/>
                <a:gd name="T65" fmla="*/ 21 w 21"/>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78">
                  <a:moveTo>
                    <a:pt x="18" y="77"/>
                  </a:moveTo>
                  <a:lnTo>
                    <a:pt x="20" y="75"/>
                  </a:lnTo>
                  <a:lnTo>
                    <a:pt x="20" y="73"/>
                  </a:lnTo>
                  <a:lnTo>
                    <a:pt x="18" y="68"/>
                  </a:lnTo>
                  <a:lnTo>
                    <a:pt x="15" y="60"/>
                  </a:lnTo>
                  <a:lnTo>
                    <a:pt x="13" y="51"/>
                  </a:lnTo>
                  <a:lnTo>
                    <a:pt x="9" y="40"/>
                  </a:lnTo>
                  <a:lnTo>
                    <a:pt x="7" y="27"/>
                  </a:lnTo>
                  <a:lnTo>
                    <a:pt x="4" y="14"/>
                  </a:lnTo>
                  <a:lnTo>
                    <a:pt x="4" y="0"/>
                  </a:lnTo>
                  <a:lnTo>
                    <a:pt x="0" y="0"/>
                  </a:lnTo>
                  <a:lnTo>
                    <a:pt x="0" y="14"/>
                  </a:lnTo>
                  <a:lnTo>
                    <a:pt x="2" y="27"/>
                  </a:lnTo>
                  <a:lnTo>
                    <a:pt x="7" y="40"/>
                  </a:lnTo>
                  <a:lnTo>
                    <a:pt x="9" y="51"/>
                  </a:lnTo>
                  <a:lnTo>
                    <a:pt x="11" y="62"/>
                  </a:lnTo>
                  <a:lnTo>
                    <a:pt x="13" y="68"/>
                  </a:lnTo>
                  <a:lnTo>
                    <a:pt x="15" y="75"/>
                  </a:lnTo>
                  <a:lnTo>
                    <a:pt x="18" y="77"/>
                  </a:lnTo>
                  <a:lnTo>
                    <a:pt x="20" y="75"/>
                  </a:lnTo>
                  <a:lnTo>
                    <a:pt x="1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9364" name="Freeform 149"/>
            <p:cNvSpPr>
              <a:spLocks/>
            </p:cNvSpPr>
            <p:nvPr/>
          </p:nvSpPr>
          <p:spPr bwMode="auto">
            <a:xfrm>
              <a:off x="2463" y="2238"/>
              <a:ext cx="30" cy="80"/>
            </a:xfrm>
            <a:custGeom>
              <a:avLst/>
              <a:gdLst>
                <a:gd name="T0" fmla="*/ 13 w 30"/>
                <a:gd name="T1" fmla="*/ 2 h 80"/>
                <a:gd name="T2" fmla="*/ 9 w 30"/>
                <a:gd name="T3" fmla="*/ 0 h 80"/>
                <a:gd name="T4" fmla="*/ 9 w 30"/>
                <a:gd name="T5" fmla="*/ 2 h 80"/>
                <a:gd name="T6" fmla="*/ 5 w 30"/>
                <a:gd name="T7" fmla="*/ 7 h 80"/>
                <a:gd name="T8" fmla="*/ 2 w 30"/>
                <a:gd name="T9" fmla="*/ 16 h 80"/>
                <a:gd name="T10" fmla="*/ 0 w 30"/>
                <a:gd name="T11" fmla="*/ 24 h 80"/>
                <a:gd name="T12" fmla="*/ 0 w 30"/>
                <a:gd name="T13" fmla="*/ 35 h 80"/>
                <a:gd name="T14" fmla="*/ 2 w 30"/>
                <a:gd name="T15" fmla="*/ 51 h 80"/>
                <a:gd name="T16" fmla="*/ 11 w 30"/>
                <a:gd name="T17" fmla="*/ 64 h 80"/>
                <a:gd name="T18" fmla="*/ 27 w 30"/>
                <a:gd name="T19" fmla="*/ 79 h 80"/>
                <a:gd name="T20" fmla="*/ 29 w 30"/>
                <a:gd name="T21" fmla="*/ 77 h 80"/>
                <a:gd name="T22" fmla="*/ 16 w 30"/>
                <a:gd name="T23" fmla="*/ 62 h 80"/>
                <a:gd name="T24" fmla="*/ 7 w 30"/>
                <a:gd name="T25" fmla="*/ 48 h 80"/>
                <a:gd name="T26" fmla="*/ 2 w 30"/>
                <a:gd name="T27" fmla="*/ 35 h 80"/>
                <a:gd name="T28" fmla="*/ 2 w 30"/>
                <a:gd name="T29" fmla="*/ 24 h 80"/>
                <a:gd name="T30" fmla="*/ 5 w 30"/>
                <a:gd name="T31" fmla="*/ 16 h 80"/>
                <a:gd name="T32" fmla="*/ 9 w 30"/>
                <a:gd name="T33" fmla="*/ 9 h 80"/>
                <a:gd name="T34" fmla="*/ 11 w 30"/>
                <a:gd name="T35" fmla="*/ 5 h 80"/>
                <a:gd name="T36" fmla="*/ 13 w 30"/>
                <a:gd name="T37" fmla="*/ 2 h 80"/>
                <a:gd name="T38" fmla="*/ 9 w 30"/>
                <a:gd name="T39" fmla="*/ 2 h 80"/>
                <a:gd name="T40" fmla="*/ 13 w 30"/>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0"/>
                <a:gd name="T65" fmla="*/ 30 w 3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0">
                  <a:moveTo>
                    <a:pt x="13" y="2"/>
                  </a:moveTo>
                  <a:lnTo>
                    <a:pt x="9" y="0"/>
                  </a:lnTo>
                  <a:lnTo>
                    <a:pt x="9" y="2"/>
                  </a:lnTo>
                  <a:lnTo>
                    <a:pt x="5" y="7"/>
                  </a:lnTo>
                  <a:lnTo>
                    <a:pt x="2" y="16"/>
                  </a:lnTo>
                  <a:lnTo>
                    <a:pt x="0" y="24"/>
                  </a:lnTo>
                  <a:lnTo>
                    <a:pt x="0" y="35"/>
                  </a:lnTo>
                  <a:lnTo>
                    <a:pt x="2" y="51"/>
                  </a:lnTo>
                  <a:lnTo>
                    <a:pt x="11" y="64"/>
                  </a:lnTo>
                  <a:lnTo>
                    <a:pt x="27" y="79"/>
                  </a:lnTo>
                  <a:lnTo>
                    <a:pt x="29" y="77"/>
                  </a:lnTo>
                  <a:lnTo>
                    <a:pt x="16" y="62"/>
                  </a:lnTo>
                  <a:lnTo>
                    <a:pt x="7" y="48"/>
                  </a:lnTo>
                  <a:lnTo>
                    <a:pt x="2" y="35"/>
                  </a:lnTo>
                  <a:lnTo>
                    <a:pt x="2" y="24"/>
                  </a:lnTo>
                  <a:lnTo>
                    <a:pt x="5" y="16"/>
                  </a:lnTo>
                  <a:lnTo>
                    <a:pt x="9" y="9"/>
                  </a:lnTo>
                  <a:lnTo>
                    <a:pt x="11" y="5"/>
                  </a:lnTo>
                  <a:lnTo>
                    <a:pt x="13" y="2"/>
                  </a:lnTo>
                  <a:lnTo>
                    <a:pt x="9" y="2"/>
                  </a:lnTo>
                  <a:lnTo>
                    <a:pt x="13" y="2"/>
                  </a:lnTo>
                </a:path>
              </a:pathLst>
            </a:custGeom>
            <a:solidFill>
              <a:srgbClr val="000000"/>
            </a:solidFill>
            <a:ln w="9525" cap="rnd">
              <a:noFill/>
              <a:round/>
              <a:headEnd type="none" w="sm" len="sm"/>
              <a:tailEnd type="none" w="sm" len="sm"/>
            </a:ln>
          </p:spPr>
          <p:txBody>
            <a:bodyPr/>
            <a:lstStyle/>
            <a:p>
              <a:pPr algn="l"/>
              <a:endParaRPr lang="en-US" dirty="0"/>
            </a:p>
          </p:txBody>
        </p:sp>
        <p:sp>
          <p:nvSpPr>
            <p:cNvPr id="9365" name="Freeform 150"/>
            <p:cNvSpPr>
              <a:spLocks/>
            </p:cNvSpPr>
            <p:nvPr/>
          </p:nvSpPr>
          <p:spPr bwMode="auto">
            <a:xfrm>
              <a:off x="2496" y="2240"/>
              <a:ext cx="30" cy="80"/>
            </a:xfrm>
            <a:custGeom>
              <a:avLst/>
              <a:gdLst>
                <a:gd name="T0" fmla="*/ 9 w 30"/>
                <a:gd name="T1" fmla="*/ 79 h 80"/>
                <a:gd name="T2" fmla="*/ 2 w 30"/>
                <a:gd name="T3" fmla="*/ 60 h 80"/>
                <a:gd name="T4" fmla="*/ 0 w 30"/>
                <a:gd name="T5" fmla="*/ 44 h 80"/>
                <a:gd name="T6" fmla="*/ 2 w 30"/>
                <a:gd name="T7" fmla="*/ 29 h 80"/>
                <a:gd name="T8" fmla="*/ 5 w 30"/>
                <a:gd name="T9" fmla="*/ 18 h 80"/>
                <a:gd name="T10" fmla="*/ 11 w 30"/>
                <a:gd name="T11" fmla="*/ 11 h 80"/>
                <a:gd name="T12" fmla="*/ 16 w 30"/>
                <a:gd name="T13" fmla="*/ 5 h 80"/>
                <a:gd name="T14" fmla="*/ 20 w 30"/>
                <a:gd name="T15" fmla="*/ 0 h 80"/>
                <a:gd name="T16" fmla="*/ 22 w 30"/>
                <a:gd name="T17" fmla="*/ 0 h 80"/>
                <a:gd name="T18" fmla="*/ 29 w 30"/>
                <a:gd name="T19" fmla="*/ 18 h 80"/>
                <a:gd name="T20" fmla="*/ 29 w 30"/>
                <a:gd name="T21" fmla="*/ 33 h 80"/>
                <a:gd name="T22" fmla="*/ 29 w 30"/>
                <a:gd name="T23" fmla="*/ 46 h 80"/>
                <a:gd name="T24" fmla="*/ 24 w 30"/>
                <a:gd name="T25" fmla="*/ 60 h 80"/>
                <a:gd name="T26" fmla="*/ 20 w 30"/>
                <a:gd name="T27" fmla="*/ 68 h 80"/>
                <a:gd name="T28" fmla="*/ 13 w 30"/>
                <a:gd name="T29" fmla="*/ 75 h 80"/>
                <a:gd name="T30" fmla="*/ 11 w 30"/>
                <a:gd name="T31" fmla="*/ 79 h 80"/>
                <a:gd name="T32" fmla="*/ 9 w 30"/>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80"/>
                <a:gd name="T53" fmla="*/ 30 w 30"/>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80">
                  <a:moveTo>
                    <a:pt x="9" y="79"/>
                  </a:moveTo>
                  <a:lnTo>
                    <a:pt x="2" y="60"/>
                  </a:lnTo>
                  <a:lnTo>
                    <a:pt x="0" y="44"/>
                  </a:lnTo>
                  <a:lnTo>
                    <a:pt x="2" y="29"/>
                  </a:lnTo>
                  <a:lnTo>
                    <a:pt x="5" y="18"/>
                  </a:lnTo>
                  <a:lnTo>
                    <a:pt x="11" y="11"/>
                  </a:lnTo>
                  <a:lnTo>
                    <a:pt x="16" y="5"/>
                  </a:lnTo>
                  <a:lnTo>
                    <a:pt x="20" y="0"/>
                  </a:lnTo>
                  <a:lnTo>
                    <a:pt x="22" y="0"/>
                  </a:lnTo>
                  <a:lnTo>
                    <a:pt x="29" y="18"/>
                  </a:lnTo>
                  <a:lnTo>
                    <a:pt x="29" y="33"/>
                  </a:lnTo>
                  <a:lnTo>
                    <a:pt x="29" y="46"/>
                  </a:lnTo>
                  <a:lnTo>
                    <a:pt x="24" y="60"/>
                  </a:lnTo>
                  <a:lnTo>
                    <a:pt x="20" y="68"/>
                  </a:lnTo>
                  <a:lnTo>
                    <a:pt x="13" y="75"/>
                  </a:lnTo>
                  <a:lnTo>
                    <a:pt x="11" y="79"/>
                  </a:lnTo>
                  <a:lnTo>
                    <a:pt x="9" y="79"/>
                  </a:lnTo>
                </a:path>
              </a:pathLst>
            </a:custGeom>
            <a:solidFill>
              <a:srgbClr val="B79900"/>
            </a:solidFill>
            <a:ln w="9525" cap="rnd">
              <a:noFill/>
              <a:round/>
              <a:headEnd type="none" w="sm" len="sm"/>
              <a:tailEnd type="none" w="sm" len="sm"/>
            </a:ln>
          </p:spPr>
          <p:txBody>
            <a:bodyPr/>
            <a:lstStyle/>
            <a:p>
              <a:pPr algn="l"/>
              <a:endParaRPr lang="en-US" dirty="0"/>
            </a:p>
          </p:txBody>
        </p:sp>
        <p:sp>
          <p:nvSpPr>
            <p:cNvPr id="9366" name="Freeform 151"/>
            <p:cNvSpPr>
              <a:spLocks/>
            </p:cNvSpPr>
            <p:nvPr/>
          </p:nvSpPr>
          <p:spPr bwMode="auto">
            <a:xfrm>
              <a:off x="2494" y="2238"/>
              <a:ext cx="27" cy="82"/>
            </a:xfrm>
            <a:custGeom>
              <a:avLst/>
              <a:gdLst>
                <a:gd name="T0" fmla="*/ 26 w 27"/>
                <a:gd name="T1" fmla="*/ 2 h 82"/>
                <a:gd name="T2" fmla="*/ 22 w 27"/>
                <a:gd name="T3" fmla="*/ 0 h 82"/>
                <a:gd name="T4" fmla="*/ 22 w 27"/>
                <a:gd name="T5" fmla="*/ 2 h 82"/>
                <a:gd name="T6" fmla="*/ 18 w 27"/>
                <a:gd name="T7" fmla="*/ 5 h 82"/>
                <a:gd name="T8" fmla="*/ 11 w 27"/>
                <a:gd name="T9" fmla="*/ 11 h 82"/>
                <a:gd name="T10" fmla="*/ 4 w 27"/>
                <a:gd name="T11" fmla="*/ 20 h 82"/>
                <a:gd name="T12" fmla="*/ 2 w 27"/>
                <a:gd name="T13" fmla="*/ 31 h 82"/>
                <a:gd name="T14" fmla="*/ 0 w 27"/>
                <a:gd name="T15" fmla="*/ 46 h 82"/>
                <a:gd name="T16" fmla="*/ 2 w 27"/>
                <a:gd name="T17" fmla="*/ 62 h 82"/>
                <a:gd name="T18" fmla="*/ 9 w 27"/>
                <a:gd name="T19" fmla="*/ 81 h 82"/>
                <a:gd name="T20" fmla="*/ 13 w 27"/>
                <a:gd name="T21" fmla="*/ 81 h 82"/>
                <a:gd name="T22" fmla="*/ 7 w 27"/>
                <a:gd name="T23" fmla="*/ 62 h 82"/>
                <a:gd name="T24" fmla="*/ 4 w 27"/>
                <a:gd name="T25" fmla="*/ 46 h 82"/>
                <a:gd name="T26" fmla="*/ 4 w 27"/>
                <a:gd name="T27" fmla="*/ 33 h 82"/>
                <a:gd name="T28" fmla="*/ 9 w 27"/>
                <a:gd name="T29" fmla="*/ 22 h 82"/>
                <a:gd name="T30" fmla="*/ 13 w 27"/>
                <a:gd name="T31" fmla="*/ 13 h 82"/>
                <a:gd name="T32" fmla="*/ 20 w 27"/>
                <a:gd name="T33" fmla="*/ 9 h 82"/>
                <a:gd name="T34" fmla="*/ 24 w 27"/>
                <a:gd name="T35" fmla="*/ 5 h 82"/>
                <a:gd name="T36" fmla="*/ 22 w 27"/>
                <a:gd name="T37" fmla="*/ 2 h 82"/>
                <a:gd name="T38" fmla="*/ 26 w 27"/>
                <a:gd name="T39" fmla="*/ 2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26" y="2"/>
                  </a:moveTo>
                  <a:lnTo>
                    <a:pt x="22" y="0"/>
                  </a:lnTo>
                  <a:lnTo>
                    <a:pt x="22" y="2"/>
                  </a:lnTo>
                  <a:lnTo>
                    <a:pt x="18" y="5"/>
                  </a:lnTo>
                  <a:lnTo>
                    <a:pt x="11" y="11"/>
                  </a:lnTo>
                  <a:lnTo>
                    <a:pt x="4" y="20"/>
                  </a:lnTo>
                  <a:lnTo>
                    <a:pt x="2" y="31"/>
                  </a:lnTo>
                  <a:lnTo>
                    <a:pt x="0" y="46"/>
                  </a:lnTo>
                  <a:lnTo>
                    <a:pt x="2" y="62"/>
                  </a:lnTo>
                  <a:lnTo>
                    <a:pt x="9" y="81"/>
                  </a:lnTo>
                  <a:lnTo>
                    <a:pt x="13" y="81"/>
                  </a:lnTo>
                  <a:lnTo>
                    <a:pt x="7" y="62"/>
                  </a:lnTo>
                  <a:lnTo>
                    <a:pt x="4" y="46"/>
                  </a:lnTo>
                  <a:lnTo>
                    <a:pt x="4" y="33"/>
                  </a:lnTo>
                  <a:lnTo>
                    <a:pt x="9" y="22"/>
                  </a:lnTo>
                  <a:lnTo>
                    <a:pt x="13" y="13"/>
                  </a:lnTo>
                  <a:lnTo>
                    <a:pt x="20" y="9"/>
                  </a:lnTo>
                  <a:lnTo>
                    <a:pt x="24" y="5"/>
                  </a:lnTo>
                  <a:lnTo>
                    <a:pt x="22" y="2"/>
                  </a:lnTo>
                  <a:lnTo>
                    <a:pt x="26" y="2"/>
                  </a:lnTo>
                </a:path>
              </a:pathLst>
            </a:custGeom>
            <a:solidFill>
              <a:srgbClr val="000000"/>
            </a:solidFill>
            <a:ln w="9525" cap="rnd">
              <a:noFill/>
              <a:round/>
              <a:headEnd type="none" w="sm" len="sm"/>
              <a:tailEnd type="none" w="sm" len="sm"/>
            </a:ln>
          </p:spPr>
          <p:txBody>
            <a:bodyPr/>
            <a:lstStyle/>
            <a:p>
              <a:pPr algn="l"/>
              <a:endParaRPr lang="en-US" dirty="0"/>
            </a:p>
          </p:txBody>
        </p:sp>
        <p:sp>
          <p:nvSpPr>
            <p:cNvPr id="9367" name="Freeform 152"/>
            <p:cNvSpPr>
              <a:spLocks/>
            </p:cNvSpPr>
            <p:nvPr/>
          </p:nvSpPr>
          <p:spPr bwMode="auto">
            <a:xfrm>
              <a:off x="2503" y="2240"/>
              <a:ext cx="25" cy="83"/>
            </a:xfrm>
            <a:custGeom>
              <a:avLst/>
              <a:gdLst>
                <a:gd name="T0" fmla="*/ 0 w 25"/>
                <a:gd name="T1" fmla="*/ 79 h 83"/>
                <a:gd name="T2" fmla="*/ 4 w 25"/>
                <a:gd name="T3" fmla="*/ 82 h 83"/>
                <a:gd name="T4" fmla="*/ 6 w 25"/>
                <a:gd name="T5" fmla="*/ 79 h 83"/>
                <a:gd name="T6" fmla="*/ 9 w 25"/>
                <a:gd name="T7" fmla="*/ 75 h 83"/>
                <a:gd name="T8" fmla="*/ 15 w 25"/>
                <a:gd name="T9" fmla="*/ 68 h 83"/>
                <a:gd name="T10" fmla="*/ 19 w 25"/>
                <a:gd name="T11" fmla="*/ 60 h 83"/>
                <a:gd name="T12" fmla="*/ 22 w 25"/>
                <a:gd name="T13" fmla="*/ 49 h 83"/>
                <a:gd name="T14" fmla="*/ 24 w 25"/>
                <a:gd name="T15" fmla="*/ 33 h 83"/>
                <a:gd name="T16" fmla="*/ 22 w 25"/>
                <a:gd name="T17" fmla="*/ 18 h 83"/>
                <a:gd name="T18" fmla="*/ 17 w 25"/>
                <a:gd name="T19" fmla="*/ 0 h 83"/>
                <a:gd name="T20" fmla="*/ 13 w 25"/>
                <a:gd name="T21" fmla="*/ 0 h 83"/>
                <a:gd name="T22" fmla="*/ 19 w 25"/>
                <a:gd name="T23" fmla="*/ 18 h 83"/>
                <a:gd name="T24" fmla="*/ 19 w 25"/>
                <a:gd name="T25" fmla="*/ 33 h 83"/>
                <a:gd name="T26" fmla="*/ 19 w 25"/>
                <a:gd name="T27" fmla="*/ 46 h 83"/>
                <a:gd name="T28" fmla="*/ 15 w 25"/>
                <a:gd name="T29" fmla="*/ 57 h 83"/>
                <a:gd name="T30" fmla="*/ 11 w 25"/>
                <a:gd name="T31" fmla="*/ 66 h 83"/>
                <a:gd name="T32" fmla="*/ 6 w 25"/>
                <a:gd name="T33" fmla="*/ 73 h 83"/>
                <a:gd name="T34" fmla="*/ 2 w 25"/>
                <a:gd name="T35" fmla="*/ 77 h 83"/>
                <a:gd name="T36" fmla="*/ 4 w 25"/>
                <a:gd name="T37" fmla="*/ 79 h 83"/>
                <a:gd name="T38" fmla="*/ 0 w 25"/>
                <a:gd name="T39" fmla="*/ 79 h 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3"/>
                <a:gd name="T62" fmla="*/ 25 w 25"/>
                <a:gd name="T63" fmla="*/ 83 h 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3">
                  <a:moveTo>
                    <a:pt x="0" y="79"/>
                  </a:moveTo>
                  <a:lnTo>
                    <a:pt x="4" y="82"/>
                  </a:lnTo>
                  <a:lnTo>
                    <a:pt x="6" y="79"/>
                  </a:lnTo>
                  <a:lnTo>
                    <a:pt x="9" y="75"/>
                  </a:lnTo>
                  <a:lnTo>
                    <a:pt x="15" y="68"/>
                  </a:lnTo>
                  <a:lnTo>
                    <a:pt x="19" y="60"/>
                  </a:lnTo>
                  <a:lnTo>
                    <a:pt x="22" y="49"/>
                  </a:lnTo>
                  <a:lnTo>
                    <a:pt x="24" y="33"/>
                  </a:lnTo>
                  <a:lnTo>
                    <a:pt x="22" y="18"/>
                  </a:lnTo>
                  <a:lnTo>
                    <a:pt x="17" y="0"/>
                  </a:lnTo>
                  <a:lnTo>
                    <a:pt x="13" y="0"/>
                  </a:lnTo>
                  <a:lnTo>
                    <a:pt x="19" y="18"/>
                  </a:lnTo>
                  <a:lnTo>
                    <a:pt x="19" y="33"/>
                  </a:lnTo>
                  <a:lnTo>
                    <a:pt x="19" y="46"/>
                  </a:lnTo>
                  <a:lnTo>
                    <a:pt x="15" y="57"/>
                  </a:lnTo>
                  <a:lnTo>
                    <a:pt x="11" y="66"/>
                  </a:lnTo>
                  <a:lnTo>
                    <a:pt x="6" y="73"/>
                  </a:lnTo>
                  <a:lnTo>
                    <a:pt x="2" y="77"/>
                  </a:lnTo>
                  <a:lnTo>
                    <a:pt x="4" y="79"/>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9368" name="Freeform 153"/>
            <p:cNvSpPr>
              <a:spLocks/>
            </p:cNvSpPr>
            <p:nvPr/>
          </p:nvSpPr>
          <p:spPr bwMode="auto">
            <a:xfrm>
              <a:off x="2496" y="2240"/>
              <a:ext cx="23" cy="80"/>
            </a:xfrm>
            <a:custGeom>
              <a:avLst/>
              <a:gdLst>
                <a:gd name="T0" fmla="*/ 22 w 23"/>
                <a:gd name="T1" fmla="*/ 0 h 80"/>
                <a:gd name="T2" fmla="*/ 18 w 23"/>
                <a:gd name="T3" fmla="*/ 14 h 80"/>
                <a:gd name="T4" fmla="*/ 16 w 23"/>
                <a:gd name="T5" fmla="*/ 27 h 80"/>
                <a:gd name="T6" fmla="*/ 13 w 23"/>
                <a:gd name="T7" fmla="*/ 40 h 80"/>
                <a:gd name="T8" fmla="*/ 11 w 23"/>
                <a:gd name="T9" fmla="*/ 53 h 80"/>
                <a:gd name="T10" fmla="*/ 11 w 23"/>
                <a:gd name="T11" fmla="*/ 64 h 80"/>
                <a:gd name="T12" fmla="*/ 11 w 23"/>
                <a:gd name="T13" fmla="*/ 71 h 80"/>
                <a:gd name="T14" fmla="*/ 11 w 23"/>
                <a:gd name="T15" fmla="*/ 77 h 80"/>
                <a:gd name="T16" fmla="*/ 11 w 23"/>
                <a:gd name="T17" fmla="*/ 79 h 80"/>
                <a:gd name="T18" fmla="*/ 2 w 23"/>
                <a:gd name="T19" fmla="*/ 60 h 80"/>
                <a:gd name="T20" fmla="*/ 0 w 23"/>
                <a:gd name="T21" fmla="*/ 44 h 80"/>
                <a:gd name="T22" fmla="*/ 0 w 23"/>
                <a:gd name="T23" fmla="*/ 31 h 80"/>
                <a:gd name="T24" fmla="*/ 5 w 23"/>
                <a:gd name="T25" fmla="*/ 20 h 80"/>
                <a:gd name="T26" fmla="*/ 11 w 23"/>
                <a:gd name="T27" fmla="*/ 11 h 80"/>
                <a:gd name="T28" fmla="*/ 16 w 23"/>
                <a:gd name="T29" fmla="*/ 7 h 80"/>
                <a:gd name="T30" fmla="*/ 20 w 23"/>
                <a:gd name="T31" fmla="*/ 3 h 80"/>
                <a:gd name="T32" fmla="*/ 22 w 23"/>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80"/>
                <a:gd name="T53" fmla="*/ 23 w 23"/>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80">
                  <a:moveTo>
                    <a:pt x="22" y="0"/>
                  </a:moveTo>
                  <a:lnTo>
                    <a:pt x="18" y="14"/>
                  </a:lnTo>
                  <a:lnTo>
                    <a:pt x="16" y="27"/>
                  </a:lnTo>
                  <a:lnTo>
                    <a:pt x="13" y="40"/>
                  </a:lnTo>
                  <a:lnTo>
                    <a:pt x="11" y="53"/>
                  </a:lnTo>
                  <a:lnTo>
                    <a:pt x="11" y="64"/>
                  </a:lnTo>
                  <a:lnTo>
                    <a:pt x="11" y="71"/>
                  </a:lnTo>
                  <a:lnTo>
                    <a:pt x="11" y="77"/>
                  </a:lnTo>
                  <a:lnTo>
                    <a:pt x="11" y="79"/>
                  </a:lnTo>
                  <a:lnTo>
                    <a:pt x="2" y="60"/>
                  </a:lnTo>
                  <a:lnTo>
                    <a:pt x="0" y="44"/>
                  </a:lnTo>
                  <a:lnTo>
                    <a:pt x="0" y="31"/>
                  </a:lnTo>
                  <a:lnTo>
                    <a:pt x="5" y="20"/>
                  </a:lnTo>
                  <a:lnTo>
                    <a:pt x="11" y="11"/>
                  </a:lnTo>
                  <a:lnTo>
                    <a:pt x="16" y="7"/>
                  </a:lnTo>
                  <a:lnTo>
                    <a:pt x="20" y="3"/>
                  </a:lnTo>
                  <a:lnTo>
                    <a:pt x="22" y="0"/>
                  </a:lnTo>
                </a:path>
              </a:pathLst>
            </a:custGeom>
            <a:solidFill>
              <a:srgbClr val="B79900"/>
            </a:solidFill>
            <a:ln w="9525" cap="rnd">
              <a:noFill/>
              <a:round/>
              <a:headEnd type="none" w="sm" len="sm"/>
              <a:tailEnd type="none" w="sm" len="sm"/>
            </a:ln>
          </p:spPr>
          <p:txBody>
            <a:bodyPr/>
            <a:lstStyle/>
            <a:p>
              <a:pPr algn="l"/>
              <a:endParaRPr lang="en-US" dirty="0"/>
            </a:p>
          </p:txBody>
        </p:sp>
        <p:sp>
          <p:nvSpPr>
            <p:cNvPr id="9369" name="Freeform 154"/>
            <p:cNvSpPr>
              <a:spLocks/>
            </p:cNvSpPr>
            <p:nvPr/>
          </p:nvSpPr>
          <p:spPr bwMode="auto">
            <a:xfrm>
              <a:off x="2505" y="2240"/>
              <a:ext cx="16" cy="80"/>
            </a:xfrm>
            <a:custGeom>
              <a:avLst/>
              <a:gdLst>
                <a:gd name="T0" fmla="*/ 0 w 16"/>
                <a:gd name="T1" fmla="*/ 79 h 80"/>
                <a:gd name="T2" fmla="*/ 4 w 16"/>
                <a:gd name="T3" fmla="*/ 79 h 80"/>
                <a:gd name="T4" fmla="*/ 4 w 16"/>
                <a:gd name="T5" fmla="*/ 77 h 80"/>
                <a:gd name="T6" fmla="*/ 4 w 16"/>
                <a:gd name="T7" fmla="*/ 71 h 80"/>
                <a:gd name="T8" fmla="*/ 4 w 16"/>
                <a:gd name="T9" fmla="*/ 64 h 80"/>
                <a:gd name="T10" fmla="*/ 4 w 16"/>
                <a:gd name="T11" fmla="*/ 53 h 80"/>
                <a:gd name="T12" fmla="*/ 7 w 16"/>
                <a:gd name="T13" fmla="*/ 40 h 80"/>
                <a:gd name="T14" fmla="*/ 9 w 16"/>
                <a:gd name="T15" fmla="*/ 29 h 80"/>
                <a:gd name="T16" fmla="*/ 11 w 16"/>
                <a:gd name="T17" fmla="*/ 14 h 80"/>
                <a:gd name="T18" fmla="*/ 15 w 16"/>
                <a:gd name="T19" fmla="*/ 3 h 80"/>
                <a:gd name="T20" fmla="*/ 11 w 16"/>
                <a:gd name="T21" fmla="*/ 0 h 80"/>
                <a:gd name="T22" fmla="*/ 9 w 16"/>
                <a:gd name="T23" fmla="*/ 14 h 80"/>
                <a:gd name="T24" fmla="*/ 4 w 16"/>
                <a:gd name="T25" fmla="*/ 27 h 80"/>
                <a:gd name="T26" fmla="*/ 2 w 16"/>
                <a:gd name="T27" fmla="*/ 40 h 80"/>
                <a:gd name="T28" fmla="*/ 0 w 16"/>
                <a:gd name="T29" fmla="*/ 53 h 80"/>
                <a:gd name="T30" fmla="*/ 0 w 16"/>
                <a:gd name="T31" fmla="*/ 64 h 80"/>
                <a:gd name="T32" fmla="*/ 0 w 16"/>
                <a:gd name="T33" fmla="*/ 71 h 80"/>
                <a:gd name="T34" fmla="*/ 0 w 16"/>
                <a:gd name="T35" fmla="*/ 77 h 80"/>
                <a:gd name="T36" fmla="*/ 0 w 16"/>
                <a:gd name="T37" fmla="*/ 79 h 80"/>
                <a:gd name="T38" fmla="*/ 4 w 16"/>
                <a:gd name="T39" fmla="*/ 77 h 80"/>
                <a:gd name="T40" fmla="*/ 0 w 16"/>
                <a:gd name="T41" fmla="*/ 79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0" y="79"/>
                  </a:moveTo>
                  <a:lnTo>
                    <a:pt x="4" y="79"/>
                  </a:lnTo>
                  <a:lnTo>
                    <a:pt x="4" y="77"/>
                  </a:lnTo>
                  <a:lnTo>
                    <a:pt x="4" y="71"/>
                  </a:lnTo>
                  <a:lnTo>
                    <a:pt x="4" y="64"/>
                  </a:lnTo>
                  <a:lnTo>
                    <a:pt x="4" y="53"/>
                  </a:lnTo>
                  <a:lnTo>
                    <a:pt x="7" y="40"/>
                  </a:lnTo>
                  <a:lnTo>
                    <a:pt x="9" y="29"/>
                  </a:lnTo>
                  <a:lnTo>
                    <a:pt x="11" y="14"/>
                  </a:lnTo>
                  <a:lnTo>
                    <a:pt x="15" y="3"/>
                  </a:lnTo>
                  <a:lnTo>
                    <a:pt x="11" y="0"/>
                  </a:lnTo>
                  <a:lnTo>
                    <a:pt x="9" y="14"/>
                  </a:lnTo>
                  <a:lnTo>
                    <a:pt x="4" y="27"/>
                  </a:lnTo>
                  <a:lnTo>
                    <a:pt x="2" y="40"/>
                  </a:lnTo>
                  <a:lnTo>
                    <a:pt x="0" y="53"/>
                  </a:lnTo>
                  <a:lnTo>
                    <a:pt x="0" y="64"/>
                  </a:lnTo>
                  <a:lnTo>
                    <a:pt x="0" y="71"/>
                  </a:lnTo>
                  <a:lnTo>
                    <a:pt x="0" y="77"/>
                  </a:lnTo>
                  <a:lnTo>
                    <a:pt x="0" y="79"/>
                  </a:lnTo>
                  <a:lnTo>
                    <a:pt x="4" y="77"/>
                  </a:lnTo>
                  <a:lnTo>
                    <a:pt x="0" y="79"/>
                  </a:lnTo>
                </a:path>
              </a:pathLst>
            </a:custGeom>
            <a:solidFill>
              <a:srgbClr val="000000"/>
            </a:solidFill>
            <a:ln w="9525" cap="rnd">
              <a:noFill/>
              <a:round/>
              <a:headEnd type="none" w="sm" len="sm"/>
              <a:tailEnd type="none" w="sm" len="sm"/>
            </a:ln>
          </p:spPr>
          <p:txBody>
            <a:bodyPr/>
            <a:lstStyle/>
            <a:p>
              <a:pPr algn="l"/>
              <a:endParaRPr lang="en-US" dirty="0"/>
            </a:p>
          </p:txBody>
        </p:sp>
        <p:sp>
          <p:nvSpPr>
            <p:cNvPr id="9370" name="Freeform 155"/>
            <p:cNvSpPr>
              <a:spLocks/>
            </p:cNvSpPr>
            <p:nvPr/>
          </p:nvSpPr>
          <p:spPr bwMode="auto">
            <a:xfrm>
              <a:off x="2494" y="2240"/>
              <a:ext cx="27" cy="80"/>
            </a:xfrm>
            <a:custGeom>
              <a:avLst/>
              <a:gdLst>
                <a:gd name="T0" fmla="*/ 26 w 27"/>
                <a:gd name="T1" fmla="*/ 3 h 80"/>
                <a:gd name="T2" fmla="*/ 24 w 27"/>
                <a:gd name="T3" fmla="*/ 0 h 80"/>
                <a:gd name="T4" fmla="*/ 22 w 27"/>
                <a:gd name="T5" fmla="*/ 0 h 80"/>
                <a:gd name="T6" fmla="*/ 18 w 27"/>
                <a:gd name="T7" fmla="*/ 5 h 80"/>
                <a:gd name="T8" fmla="*/ 11 w 27"/>
                <a:gd name="T9" fmla="*/ 9 h 80"/>
                <a:gd name="T10" fmla="*/ 4 w 27"/>
                <a:gd name="T11" fmla="*/ 18 h 80"/>
                <a:gd name="T12" fmla="*/ 0 w 27"/>
                <a:gd name="T13" fmla="*/ 29 h 80"/>
                <a:gd name="T14" fmla="*/ 0 w 27"/>
                <a:gd name="T15" fmla="*/ 44 h 80"/>
                <a:gd name="T16" fmla="*/ 2 w 27"/>
                <a:gd name="T17" fmla="*/ 60 h 80"/>
                <a:gd name="T18" fmla="*/ 11 w 27"/>
                <a:gd name="T19" fmla="*/ 79 h 80"/>
                <a:gd name="T20" fmla="*/ 15 w 27"/>
                <a:gd name="T21" fmla="*/ 77 h 80"/>
                <a:gd name="T22" fmla="*/ 7 w 27"/>
                <a:gd name="T23" fmla="*/ 60 h 80"/>
                <a:gd name="T24" fmla="*/ 4 w 27"/>
                <a:gd name="T25" fmla="*/ 44 h 80"/>
                <a:gd name="T26" fmla="*/ 4 w 27"/>
                <a:gd name="T27" fmla="*/ 31 h 80"/>
                <a:gd name="T28" fmla="*/ 9 w 27"/>
                <a:gd name="T29" fmla="*/ 20 h 80"/>
                <a:gd name="T30" fmla="*/ 13 w 27"/>
                <a:gd name="T31" fmla="*/ 14 h 80"/>
                <a:gd name="T32" fmla="*/ 20 w 27"/>
                <a:gd name="T33" fmla="*/ 7 h 80"/>
                <a:gd name="T34" fmla="*/ 24 w 27"/>
                <a:gd name="T35" fmla="*/ 5 h 80"/>
                <a:gd name="T36" fmla="*/ 26 w 27"/>
                <a:gd name="T37" fmla="*/ 5 h 80"/>
                <a:gd name="T38" fmla="*/ 22 w 27"/>
                <a:gd name="T39" fmla="*/ 0 h 80"/>
                <a:gd name="T40" fmla="*/ 26 w 27"/>
                <a:gd name="T41" fmla="*/ 3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6" y="3"/>
                  </a:moveTo>
                  <a:lnTo>
                    <a:pt x="24" y="0"/>
                  </a:lnTo>
                  <a:lnTo>
                    <a:pt x="22" y="0"/>
                  </a:lnTo>
                  <a:lnTo>
                    <a:pt x="18" y="5"/>
                  </a:lnTo>
                  <a:lnTo>
                    <a:pt x="11" y="9"/>
                  </a:lnTo>
                  <a:lnTo>
                    <a:pt x="4" y="18"/>
                  </a:lnTo>
                  <a:lnTo>
                    <a:pt x="0" y="29"/>
                  </a:lnTo>
                  <a:lnTo>
                    <a:pt x="0" y="44"/>
                  </a:lnTo>
                  <a:lnTo>
                    <a:pt x="2" y="60"/>
                  </a:lnTo>
                  <a:lnTo>
                    <a:pt x="11" y="79"/>
                  </a:lnTo>
                  <a:lnTo>
                    <a:pt x="15" y="77"/>
                  </a:lnTo>
                  <a:lnTo>
                    <a:pt x="7" y="60"/>
                  </a:lnTo>
                  <a:lnTo>
                    <a:pt x="4" y="44"/>
                  </a:lnTo>
                  <a:lnTo>
                    <a:pt x="4" y="31"/>
                  </a:lnTo>
                  <a:lnTo>
                    <a:pt x="9" y="20"/>
                  </a:lnTo>
                  <a:lnTo>
                    <a:pt x="13" y="14"/>
                  </a:lnTo>
                  <a:lnTo>
                    <a:pt x="20" y="7"/>
                  </a:lnTo>
                  <a:lnTo>
                    <a:pt x="24" y="5"/>
                  </a:lnTo>
                  <a:lnTo>
                    <a:pt x="26" y="5"/>
                  </a:lnTo>
                  <a:lnTo>
                    <a:pt x="22" y="0"/>
                  </a:lnTo>
                  <a:lnTo>
                    <a:pt x="26" y="3"/>
                  </a:lnTo>
                </a:path>
              </a:pathLst>
            </a:custGeom>
            <a:solidFill>
              <a:srgbClr val="000000"/>
            </a:solidFill>
            <a:ln w="9525" cap="rnd">
              <a:noFill/>
              <a:round/>
              <a:headEnd type="none" w="sm" len="sm"/>
              <a:tailEnd type="none" w="sm" len="sm"/>
            </a:ln>
          </p:spPr>
          <p:txBody>
            <a:bodyPr/>
            <a:lstStyle/>
            <a:p>
              <a:pPr algn="l"/>
              <a:endParaRPr lang="en-US" dirty="0"/>
            </a:p>
          </p:txBody>
        </p:sp>
        <p:sp>
          <p:nvSpPr>
            <p:cNvPr id="9371" name="Freeform 156"/>
            <p:cNvSpPr>
              <a:spLocks/>
            </p:cNvSpPr>
            <p:nvPr/>
          </p:nvSpPr>
          <p:spPr bwMode="auto">
            <a:xfrm>
              <a:off x="2472" y="2317"/>
              <a:ext cx="30" cy="32"/>
            </a:xfrm>
            <a:custGeom>
              <a:avLst/>
              <a:gdLst>
                <a:gd name="T0" fmla="*/ 15 w 30"/>
                <a:gd name="T1" fmla="*/ 31 h 32"/>
                <a:gd name="T2" fmla="*/ 18 w 30"/>
                <a:gd name="T3" fmla="*/ 29 h 32"/>
                <a:gd name="T4" fmla="*/ 20 w 30"/>
                <a:gd name="T5" fmla="*/ 29 h 32"/>
                <a:gd name="T6" fmla="*/ 22 w 30"/>
                <a:gd name="T7" fmla="*/ 26 h 32"/>
                <a:gd name="T8" fmla="*/ 24 w 30"/>
                <a:gd name="T9" fmla="*/ 26 h 32"/>
                <a:gd name="T10" fmla="*/ 26 w 30"/>
                <a:gd name="T11" fmla="*/ 24 h 32"/>
                <a:gd name="T12" fmla="*/ 26 w 30"/>
                <a:gd name="T13" fmla="*/ 22 h 32"/>
                <a:gd name="T14" fmla="*/ 29 w 30"/>
                <a:gd name="T15" fmla="*/ 18 h 32"/>
                <a:gd name="T16" fmla="*/ 29 w 30"/>
                <a:gd name="T17" fmla="*/ 15 h 32"/>
                <a:gd name="T18" fmla="*/ 29 w 30"/>
                <a:gd name="T19" fmla="*/ 13 h 32"/>
                <a:gd name="T20" fmla="*/ 26 w 30"/>
                <a:gd name="T21" fmla="*/ 9 h 32"/>
                <a:gd name="T22" fmla="*/ 26 w 30"/>
                <a:gd name="T23" fmla="*/ 7 h 32"/>
                <a:gd name="T24" fmla="*/ 24 w 30"/>
                <a:gd name="T25" fmla="*/ 5 h 32"/>
                <a:gd name="T26" fmla="*/ 22 w 30"/>
                <a:gd name="T27" fmla="*/ 5 h 32"/>
                <a:gd name="T28" fmla="*/ 20 w 30"/>
                <a:gd name="T29" fmla="*/ 2 h 32"/>
                <a:gd name="T30" fmla="*/ 18 w 30"/>
                <a:gd name="T31" fmla="*/ 2 h 32"/>
                <a:gd name="T32" fmla="*/ 15 w 30"/>
                <a:gd name="T33" fmla="*/ 0 h 32"/>
                <a:gd name="T34" fmla="*/ 11 w 30"/>
                <a:gd name="T35" fmla="*/ 2 h 32"/>
                <a:gd name="T36" fmla="*/ 9 w 30"/>
                <a:gd name="T37" fmla="*/ 2 h 32"/>
                <a:gd name="T38" fmla="*/ 7 w 30"/>
                <a:gd name="T39" fmla="*/ 5 h 32"/>
                <a:gd name="T40" fmla="*/ 4 w 30"/>
                <a:gd name="T41" fmla="*/ 5 h 32"/>
                <a:gd name="T42" fmla="*/ 2 w 30"/>
                <a:gd name="T43" fmla="*/ 7 h 32"/>
                <a:gd name="T44" fmla="*/ 2 w 30"/>
                <a:gd name="T45" fmla="*/ 9 h 32"/>
                <a:gd name="T46" fmla="*/ 2 w 30"/>
                <a:gd name="T47" fmla="*/ 13 h 32"/>
                <a:gd name="T48" fmla="*/ 0 w 30"/>
                <a:gd name="T49" fmla="*/ 15 h 32"/>
                <a:gd name="T50" fmla="*/ 2 w 30"/>
                <a:gd name="T51" fmla="*/ 18 h 32"/>
                <a:gd name="T52" fmla="*/ 2 w 30"/>
                <a:gd name="T53" fmla="*/ 22 h 32"/>
                <a:gd name="T54" fmla="*/ 2 w 30"/>
                <a:gd name="T55" fmla="*/ 24 h 32"/>
                <a:gd name="T56" fmla="*/ 4 w 30"/>
                <a:gd name="T57" fmla="*/ 26 h 32"/>
                <a:gd name="T58" fmla="*/ 7 w 30"/>
                <a:gd name="T59" fmla="*/ 26 h 32"/>
                <a:gd name="T60" fmla="*/ 9 w 30"/>
                <a:gd name="T61" fmla="*/ 29 h 32"/>
                <a:gd name="T62" fmla="*/ 11 w 30"/>
                <a:gd name="T63" fmla="*/ 29 h 32"/>
                <a:gd name="T64" fmla="*/ 15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5" y="31"/>
                  </a:moveTo>
                  <a:lnTo>
                    <a:pt x="18" y="29"/>
                  </a:lnTo>
                  <a:lnTo>
                    <a:pt x="20" y="29"/>
                  </a:lnTo>
                  <a:lnTo>
                    <a:pt x="22" y="26"/>
                  </a:lnTo>
                  <a:lnTo>
                    <a:pt x="24" y="26"/>
                  </a:lnTo>
                  <a:lnTo>
                    <a:pt x="26" y="24"/>
                  </a:lnTo>
                  <a:lnTo>
                    <a:pt x="26" y="22"/>
                  </a:lnTo>
                  <a:lnTo>
                    <a:pt x="29" y="18"/>
                  </a:lnTo>
                  <a:lnTo>
                    <a:pt x="29" y="15"/>
                  </a:lnTo>
                  <a:lnTo>
                    <a:pt x="29" y="13"/>
                  </a:lnTo>
                  <a:lnTo>
                    <a:pt x="26" y="9"/>
                  </a:lnTo>
                  <a:lnTo>
                    <a:pt x="26" y="7"/>
                  </a:lnTo>
                  <a:lnTo>
                    <a:pt x="24" y="5"/>
                  </a:lnTo>
                  <a:lnTo>
                    <a:pt x="22" y="5"/>
                  </a:lnTo>
                  <a:lnTo>
                    <a:pt x="20" y="2"/>
                  </a:lnTo>
                  <a:lnTo>
                    <a:pt x="18" y="2"/>
                  </a:lnTo>
                  <a:lnTo>
                    <a:pt x="15" y="0"/>
                  </a:lnTo>
                  <a:lnTo>
                    <a:pt x="11" y="2"/>
                  </a:lnTo>
                  <a:lnTo>
                    <a:pt x="9" y="2"/>
                  </a:lnTo>
                  <a:lnTo>
                    <a:pt x="7" y="5"/>
                  </a:lnTo>
                  <a:lnTo>
                    <a:pt x="4" y="5"/>
                  </a:lnTo>
                  <a:lnTo>
                    <a:pt x="2" y="7"/>
                  </a:lnTo>
                  <a:lnTo>
                    <a:pt x="2" y="9"/>
                  </a:lnTo>
                  <a:lnTo>
                    <a:pt x="2" y="13"/>
                  </a:lnTo>
                  <a:lnTo>
                    <a:pt x="0" y="15"/>
                  </a:lnTo>
                  <a:lnTo>
                    <a:pt x="2" y="18"/>
                  </a:lnTo>
                  <a:lnTo>
                    <a:pt x="2" y="22"/>
                  </a:lnTo>
                  <a:lnTo>
                    <a:pt x="2" y="24"/>
                  </a:lnTo>
                  <a:lnTo>
                    <a:pt x="4" y="26"/>
                  </a:lnTo>
                  <a:lnTo>
                    <a:pt x="7" y="26"/>
                  </a:lnTo>
                  <a:lnTo>
                    <a:pt x="9" y="29"/>
                  </a:lnTo>
                  <a:lnTo>
                    <a:pt x="11" y="29"/>
                  </a:lnTo>
                  <a:lnTo>
                    <a:pt x="15" y="31"/>
                  </a:lnTo>
                </a:path>
              </a:pathLst>
            </a:custGeom>
            <a:solidFill>
              <a:srgbClr val="B79900"/>
            </a:solidFill>
            <a:ln w="9525" cap="rnd">
              <a:noFill/>
              <a:round/>
              <a:headEnd type="none" w="sm" len="sm"/>
              <a:tailEnd type="none" w="sm" len="sm"/>
            </a:ln>
          </p:spPr>
          <p:txBody>
            <a:bodyPr/>
            <a:lstStyle/>
            <a:p>
              <a:pPr algn="l"/>
              <a:endParaRPr lang="en-US" dirty="0"/>
            </a:p>
          </p:txBody>
        </p:sp>
        <p:sp>
          <p:nvSpPr>
            <p:cNvPr id="9372" name="Freeform 157"/>
            <p:cNvSpPr>
              <a:spLocks/>
            </p:cNvSpPr>
            <p:nvPr/>
          </p:nvSpPr>
          <p:spPr bwMode="auto">
            <a:xfrm>
              <a:off x="2487" y="2332"/>
              <a:ext cx="17" cy="19"/>
            </a:xfrm>
            <a:custGeom>
              <a:avLst/>
              <a:gdLst>
                <a:gd name="T0" fmla="*/ 11 w 17"/>
                <a:gd name="T1" fmla="*/ 0 h 19"/>
                <a:gd name="T2" fmla="*/ 11 w 17"/>
                <a:gd name="T3" fmla="*/ 0 h 19"/>
                <a:gd name="T4" fmla="*/ 11 w 17"/>
                <a:gd name="T5" fmla="*/ 3 h 19"/>
                <a:gd name="T6" fmla="*/ 11 w 17"/>
                <a:gd name="T7" fmla="*/ 5 h 19"/>
                <a:gd name="T8" fmla="*/ 9 w 17"/>
                <a:gd name="T9" fmla="*/ 7 h 19"/>
                <a:gd name="T10" fmla="*/ 9 w 17"/>
                <a:gd name="T11" fmla="*/ 9 h 19"/>
                <a:gd name="T12" fmla="*/ 7 w 17"/>
                <a:gd name="T13" fmla="*/ 11 h 19"/>
                <a:gd name="T14" fmla="*/ 5 w 17"/>
                <a:gd name="T15" fmla="*/ 11 h 19"/>
                <a:gd name="T16" fmla="*/ 3 w 17"/>
                <a:gd name="T17" fmla="*/ 14 h 19"/>
                <a:gd name="T18" fmla="*/ 0 w 17"/>
                <a:gd name="T19" fmla="*/ 14 h 19"/>
                <a:gd name="T20" fmla="*/ 0 w 17"/>
                <a:gd name="T21" fmla="*/ 18 h 19"/>
                <a:gd name="T22" fmla="*/ 3 w 17"/>
                <a:gd name="T23" fmla="*/ 16 h 19"/>
                <a:gd name="T24" fmla="*/ 5 w 17"/>
                <a:gd name="T25" fmla="*/ 16 h 19"/>
                <a:gd name="T26" fmla="*/ 9 w 17"/>
                <a:gd name="T27" fmla="*/ 14 h 19"/>
                <a:gd name="T28" fmla="*/ 11 w 17"/>
                <a:gd name="T29" fmla="*/ 11 h 19"/>
                <a:gd name="T30" fmla="*/ 14 w 17"/>
                <a:gd name="T31" fmla="*/ 9 h 19"/>
                <a:gd name="T32" fmla="*/ 14 w 17"/>
                <a:gd name="T33" fmla="*/ 7 h 19"/>
                <a:gd name="T34" fmla="*/ 16 w 17"/>
                <a:gd name="T35" fmla="*/ 5 h 19"/>
                <a:gd name="T36" fmla="*/ 16 w 17"/>
                <a:gd name="T37" fmla="*/ 0 h 19"/>
                <a:gd name="T38" fmla="*/ 11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1" y="0"/>
                  </a:moveTo>
                  <a:lnTo>
                    <a:pt x="11" y="0"/>
                  </a:lnTo>
                  <a:lnTo>
                    <a:pt x="11" y="3"/>
                  </a:lnTo>
                  <a:lnTo>
                    <a:pt x="11" y="5"/>
                  </a:lnTo>
                  <a:lnTo>
                    <a:pt x="9" y="7"/>
                  </a:lnTo>
                  <a:lnTo>
                    <a:pt x="9" y="9"/>
                  </a:lnTo>
                  <a:lnTo>
                    <a:pt x="7" y="11"/>
                  </a:lnTo>
                  <a:lnTo>
                    <a:pt x="5" y="11"/>
                  </a:lnTo>
                  <a:lnTo>
                    <a:pt x="3" y="14"/>
                  </a:lnTo>
                  <a:lnTo>
                    <a:pt x="0" y="14"/>
                  </a:lnTo>
                  <a:lnTo>
                    <a:pt x="0" y="18"/>
                  </a:lnTo>
                  <a:lnTo>
                    <a:pt x="3" y="16"/>
                  </a:lnTo>
                  <a:lnTo>
                    <a:pt x="5" y="16"/>
                  </a:lnTo>
                  <a:lnTo>
                    <a:pt x="9" y="14"/>
                  </a:lnTo>
                  <a:lnTo>
                    <a:pt x="11" y="11"/>
                  </a:lnTo>
                  <a:lnTo>
                    <a:pt x="14" y="9"/>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373" name="Freeform 158"/>
            <p:cNvSpPr>
              <a:spLocks/>
            </p:cNvSpPr>
            <p:nvPr/>
          </p:nvSpPr>
          <p:spPr bwMode="auto">
            <a:xfrm>
              <a:off x="2487" y="2315"/>
              <a:ext cx="17" cy="18"/>
            </a:xfrm>
            <a:custGeom>
              <a:avLst/>
              <a:gdLst>
                <a:gd name="T0" fmla="*/ 0 w 17"/>
                <a:gd name="T1" fmla="*/ 4 h 18"/>
                <a:gd name="T2" fmla="*/ 0 w 17"/>
                <a:gd name="T3" fmla="*/ 4 h 18"/>
                <a:gd name="T4" fmla="*/ 3 w 17"/>
                <a:gd name="T5" fmla="*/ 4 h 18"/>
                <a:gd name="T6" fmla="*/ 5 w 17"/>
                <a:gd name="T7" fmla="*/ 7 h 18"/>
                <a:gd name="T8" fmla="*/ 7 w 17"/>
                <a:gd name="T9" fmla="*/ 7 h 18"/>
                <a:gd name="T10" fmla="*/ 9 w 17"/>
                <a:gd name="T11" fmla="*/ 9 h 18"/>
                <a:gd name="T12" fmla="*/ 9 w 17"/>
                <a:gd name="T13" fmla="*/ 11 h 18"/>
                <a:gd name="T14" fmla="*/ 11 w 17"/>
                <a:gd name="T15" fmla="*/ 13 h 18"/>
                <a:gd name="T16" fmla="*/ 11 w 17"/>
                <a:gd name="T17" fmla="*/ 15 h 18"/>
                <a:gd name="T18" fmla="*/ 11 w 17"/>
                <a:gd name="T19" fmla="*/ 17 h 18"/>
                <a:gd name="T20" fmla="*/ 16 w 17"/>
                <a:gd name="T21" fmla="*/ 17 h 18"/>
                <a:gd name="T22" fmla="*/ 16 w 17"/>
                <a:gd name="T23" fmla="*/ 15 h 18"/>
                <a:gd name="T24" fmla="*/ 14 w 17"/>
                <a:gd name="T25" fmla="*/ 11 h 18"/>
                <a:gd name="T26" fmla="*/ 14 w 17"/>
                <a:gd name="T27" fmla="*/ 9 h 18"/>
                <a:gd name="T28" fmla="*/ 11 w 17"/>
                <a:gd name="T29" fmla="*/ 7 h 18"/>
                <a:gd name="T30" fmla="*/ 9 w 17"/>
                <a:gd name="T31" fmla="*/ 4 h 18"/>
                <a:gd name="T32" fmla="*/ 5 w 17"/>
                <a:gd name="T33" fmla="*/ 2 h 18"/>
                <a:gd name="T34" fmla="*/ 3 w 17"/>
                <a:gd name="T35" fmla="*/ 2 h 18"/>
                <a:gd name="T36" fmla="*/ 0 w 17"/>
                <a:gd name="T37" fmla="*/ 0 h 18"/>
                <a:gd name="T38" fmla="*/ 0 w 17"/>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4"/>
                  </a:moveTo>
                  <a:lnTo>
                    <a:pt x="0" y="4"/>
                  </a:lnTo>
                  <a:lnTo>
                    <a:pt x="3" y="4"/>
                  </a:lnTo>
                  <a:lnTo>
                    <a:pt x="5" y="7"/>
                  </a:lnTo>
                  <a:lnTo>
                    <a:pt x="7" y="7"/>
                  </a:lnTo>
                  <a:lnTo>
                    <a:pt x="9" y="9"/>
                  </a:lnTo>
                  <a:lnTo>
                    <a:pt x="9" y="11"/>
                  </a:lnTo>
                  <a:lnTo>
                    <a:pt x="11" y="13"/>
                  </a:lnTo>
                  <a:lnTo>
                    <a:pt x="11" y="15"/>
                  </a:lnTo>
                  <a:lnTo>
                    <a:pt x="11" y="17"/>
                  </a:lnTo>
                  <a:lnTo>
                    <a:pt x="16" y="17"/>
                  </a:lnTo>
                  <a:lnTo>
                    <a:pt x="16" y="15"/>
                  </a:lnTo>
                  <a:lnTo>
                    <a:pt x="14" y="11"/>
                  </a:lnTo>
                  <a:lnTo>
                    <a:pt x="14" y="9"/>
                  </a:lnTo>
                  <a:lnTo>
                    <a:pt x="11" y="7"/>
                  </a:lnTo>
                  <a:lnTo>
                    <a:pt x="9" y="4"/>
                  </a:lnTo>
                  <a:lnTo>
                    <a:pt x="5" y="2"/>
                  </a:lnTo>
                  <a:lnTo>
                    <a:pt x="3"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374" name="Freeform 159"/>
            <p:cNvSpPr>
              <a:spLocks/>
            </p:cNvSpPr>
            <p:nvPr/>
          </p:nvSpPr>
          <p:spPr bwMode="auto">
            <a:xfrm>
              <a:off x="2470" y="2315"/>
              <a:ext cx="18" cy="18"/>
            </a:xfrm>
            <a:custGeom>
              <a:avLst/>
              <a:gdLst>
                <a:gd name="T0" fmla="*/ 4 w 18"/>
                <a:gd name="T1" fmla="*/ 17 h 18"/>
                <a:gd name="T2" fmla="*/ 4 w 18"/>
                <a:gd name="T3" fmla="*/ 17 h 18"/>
                <a:gd name="T4" fmla="*/ 4 w 18"/>
                <a:gd name="T5" fmla="*/ 15 h 18"/>
                <a:gd name="T6" fmla="*/ 6 w 18"/>
                <a:gd name="T7" fmla="*/ 13 h 18"/>
                <a:gd name="T8" fmla="*/ 6 w 18"/>
                <a:gd name="T9" fmla="*/ 11 h 18"/>
                <a:gd name="T10" fmla="*/ 9 w 18"/>
                <a:gd name="T11" fmla="*/ 9 h 18"/>
                <a:gd name="T12" fmla="*/ 11 w 18"/>
                <a:gd name="T13" fmla="*/ 7 h 18"/>
                <a:gd name="T14" fmla="*/ 13 w 18"/>
                <a:gd name="T15" fmla="*/ 7 h 18"/>
                <a:gd name="T16" fmla="*/ 15 w 18"/>
                <a:gd name="T17" fmla="*/ 4 h 18"/>
                <a:gd name="T18" fmla="*/ 17 w 18"/>
                <a:gd name="T19" fmla="*/ 4 h 18"/>
                <a:gd name="T20" fmla="*/ 17 w 18"/>
                <a:gd name="T21" fmla="*/ 0 h 18"/>
                <a:gd name="T22" fmla="*/ 13 w 18"/>
                <a:gd name="T23" fmla="*/ 2 h 18"/>
                <a:gd name="T24" fmla="*/ 11 w 18"/>
                <a:gd name="T25" fmla="*/ 2 h 18"/>
                <a:gd name="T26" fmla="*/ 9 w 18"/>
                <a:gd name="T27" fmla="*/ 4 h 18"/>
                <a:gd name="T28" fmla="*/ 4 w 18"/>
                <a:gd name="T29" fmla="*/ 7 h 18"/>
                <a:gd name="T30" fmla="*/ 4 w 18"/>
                <a:gd name="T31" fmla="*/ 9 h 18"/>
                <a:gd name="T32" fmla="*/ 2 w 18"/>
                <a:gd name="T33" fmla="*/ 11 h 18"/>
                <a:gd name="T34" fmla="*/ 2 w 18"/>
                <a:gd name="T35" fmla="*/ 15 h 18"/>
                <a:gd name="T36" fmla="*/ 0 w 18"/>
                <a:gd name="T37" fmla="*/ 17 h 18"/>
                <a:gd name="T38" fmla="*/ 4 w 18"/>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4" y="17"/>
                  </a:moveTo>
                  <a:lnTo>
                    <a:pt x="4" y="17"/>
                  </a:lnTo>
                  <a:lnTo>
                    <a:pt x="4" y="15"/>
                  </a:lnTo>
                  <a:lnTo>
                    <a:pt x="6" y="13"/>
                  </a:lnTo>
                  <a:lnTo>
                    <a:pt x="6" y="11"/>
                  </a:lnTo>
                  <a:lnTo>
                    <a:pt x="9" y="9"/>
                  </a:lnTo>
                  <a:lnTo>
                    <a:pt x="11" y="7"/>
                  </a:lnTo>
                  <a:lnTo>
                    <a:pt x="13" y="7"/>
                  </a:lnTo>
                  <a:lnTo>
                    <a:pt x="15" y="4"/>
                  </a:lnTo>
                  <a:lnTo>
                    <a:pt x="17" y="4"/>
                  </a:lnTo>
                  <a:lnTo>
                    <a:pt x="17" y="0"/>
                  </a:lnTo>
                  <a:lnTo>
                    <a:pt x="13" y="2"/>
                  </a:lnTo>
                  <a:lnTo>
                    <a:pt x="11" y="2"/>
                  </a:lnTo>
                  <a:lnTo>
                    <a:pt x="9" y="4"/>
                  </a:lnTo>
                  <a:lnTo>
                    <a:pt x="4" y="7"/>
                  </a:lnTo>
                  <a:lnTo>
                    <a:pt x="4" y="9"/>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375" name="Freeform 160"/>
            <p:cNvSpPr>
              <a:spLocks/>
            </p:cNvSpPr>
            <p:nvPr/>
          </p:nvSpPr>
          <p:spPr bwMode="auto">
            <a:xfrm>
              <a:off x="2470" y="2332"/>
              <a:ext cx="18" cy="19"/>
            </a:xfrm>
            <a:custGeom>
              <a:avLst/>
              <a:gdLst>
                <a:gd name="T0" fmla="*/ 17 w 18"/>
                <a:gd name="T1" fmla="*/ 14 h 19"/>
                <a:gd name="T2" fmla="*/ 17 w 18"/>
                <a:gd name="T3" fmla="*/ 14 h 19"/>
                <a:gd name="T4" fmla="*/ 15 w 18"/>
                <a:gd name="T5" fmla="*/ 14 h 19"/>
                <a:gd name="T6" fmla="*/ 13 w 18"/>
                <a:gd name="T7" fmla="*/ 11 h 19"/>
                <a:gd name="T8" fmla="*/ 11 w 18"/>
                <a:gd name="T9" fmla="*/ 11 h 19"/>
                <a:gd name="T10" fmla="*/ 9 w 18"/>
                <a:gd name="T11" fmla="*/ 9 h 19"/>
                <a:gd name="T12" fmla="*/ 6 w 18"/>
                <a:gd name="T13" fmla="*/ 7 h 19"/>
                <a:gd name="T14" fmla="*/ 6 w 18"/>
                <a:gd name="T15" fmla="*/ 5 h 19"/>
                <a:gd name="T16" fmla="*/ 4 w 18"/>
                <a:gd name="T17" fmla="*/ 3 h 19"/>
                <a:gd name="T18" fmla="*/ 4 w 18"/>
                <a:gd name="T19" fmla="*/ 0 h 19"/>
                <a:gd name="T20" fmla="*/ 0 w 18"/>
                <a:gd name="T21" fmla="*/ 0 h 19"/>
                <a:gd name="T22" fmla="*/ 2 w 18"/>
                <a:gd name="T23" fmla="*/ 5 h 19"/>
                <a:gd name="T24" fmla="*/ 2 w 18"/>
                <a:gd name="T25" fmla="*/ 7 h 19"/>
                <a:gd name="T26" fmla="*/ 4 w 18"/>
                <a:gd name="T27" fmla="*/ 9 h 19"/>
                <a:gd name="T28" fmla="*/ 4 w 18"/>
                <a:gd name="T29" fmla="*/ 11 h 19"/>
                <a:gd name="T30" fmla="*/ 9 w 18"/>
                <a:gd name="T31" fmla="*/ 14 h 19"/>
                <a:gd name="T32" fmla="*/ 11 w 18"/>
                <a:gd name="T33" fmla="*/ 16 h 19"/>
                <a:gd name="T34" fmla="*/ 13 w 18"/>
                <a:gd name="T35" fmla="*/ 16 h 19"/>
                <a:gd name="T36" fmla="*/ 17 w 18"/>
                <a:gd name="T37" fmla="*/ 18 h 19"/>
                <a:gd name="T38" fmla="*/ 17 w 18"/>
                <a:gd name="T39" fmla="*/ 1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14"/>
                  </a:moveTo>
                  <a:lnTo>
                    <a:pt x="17" y="14"/>
                  </a:lnTo>
                  <a:lnTo>
                    <a:pt x="15" y="14"/>
                  </a:lnTo>
                  <a:lnTo>
                    <a:pt x="13" y="11"/>
                  </a:lnTo>
                  <a:lnTo>
                    <a:pt x="11" y="11"/>
                  </a:lnTo>
                  <a:lnTo>
                    <a:pt x="9" y="9"/>
                  </a:lnTo>
                  <a:lnTo>
                    <a:pt x="6" y="7"/>
                  </a:lnTo>
                  <a:lnTo>
                    <a:pt x="6" y="5"/>
                  </a:lnTo>
                  <a:lnTo>
                    <a:pt x="4" y="3"/>
                  </a:lnTo>
                  <a:lnTo>
                    <a:pt x="4" y="0"/>
                  </a:lnTo>
                  <a:lnTo>
                    <a:pt x="0" y="0"/>
                  </a:lnTo>
                  <a:lnTo>
                    <a:pt x="2" y="5"/>
                  </a:lnTo>
                  <a:lnTo>
                    <a:pt x="2" y="7"/>
                  </a:lnTo>
                  <a:lnTo>
                    <a:pt x="4" y="9"/>
                  </a:lnTo>
                  <a:lnTo>
                    <a:pt x="4" y="11"/>
                  </a:lnTo>
                  <a:lnTo>
                    <a:pt x="9" y="14"/>
                  </a:lnTo>
                  <a:lnTo>
                    <a:pt x="11" y="16"/>
                  </a:lnTo>
                  <a:lnTo>
                    <a:pt x="13" y="16"/>
                  </a:lnTo>
                  <a:lnTo>
                    <a:pt x="17" y="18"/>
                  </a:lnTo>
                  <a:lnTo>
                    <a:pt x="17" y="14"/>
                  </a:lnTo>
                </a:path>
              </a:pathLst>
            </a:custGeom>
            <a:solidFill>
              <a:srgbClr val="000000"/>
            </a:solidFill>
            <a:ln w="9525" cap="rnd">
              <a:noFill/>
              <a:round/>
              <a:headEnd type="none" w="sm" len="sm"/>
              <a:tailEnd type="none" w="sm" len="sm"/>
            </a:ln>
          </p:spPr>
          <p:txBody>
            <a:bodyPr/>
            <a:lstStyle/>
            <a:p>
              <a:pPr algn="l"/>
              <a:endParaRPr lang="en-US" dirty="0"/>
            </a:p>
          </p:txBody>
        </p:sp>
        <p:sp>
          <p:nvSpPr>
            <p:cNvPr id="9376" name="Freeform 161"/>
            <p:cNvSpPr>
              <a:spLocks/>
            </p:cNvSpPr>
            <p:nvPr/>
          </p:nvSpPr>
          <p:spPr bwMode="auto">
            <a:xfrm>
              <a:off x="2501" y="2317"/>
              <a:ext cx="29" cy="30"/>
            </a:xfrm>
            <a:custGeom>
              <a:avLst/>
              <a:gdLst>
                <a:gd name="T0" fmla="*/ 15 w 29"/>
                <a:gd name="T1" fmla="*/ 29 h 30"/>
                <a:gd name="T2" fmla="*/ 17 w 29"/>
                <a:gd name="T3" fmla="*/ 29 h 30"/>
                <a:gd name="T4" fmla="*/ 19 w 29"/>
                <a:gd name="T5" fmla="*/ 26 h 30"/>
                <a:gd name="T6" fmla="*/ 21 w 29"/>
                <a:gd name="T7" fmla="*/ 26 h 30"/>
                <a:gd name="T8" fmla="*/ 24 w 29"/>
                <a:gd name="T9" fmla="*/ 24 h 30"/>
                <a:gd name="T10" fmla="*/ 26 w 29"/>
                <a:gd name="T11" fmla="*/ 22 h 30"/>
                <a:gd name="T12" fmla="*/ 26 w 29"/>
                <a:gd name="T13" fmla="*/ 20 h 30"/>
                <a:gd name="T14" fmla="*/ 28 w 29"/>
                <a:gd name="T15" fmla="*/ 18 h 30"/>
                <a:gd name="T16" fmla="*/ 28 w 29"/>
                <a:gd name="T17" fmla="*/ 13 h 30"/>
                <a:gd name="T18" fmla="*/ 28 w 29"/>
                <a:gd name="T19" fmla="*/ 11 h 30"/>
                <a:gd name="T20" fmla="*/ 26 w 29"/>
                <a:gd name="T21" fmla="*/ 9 h 30"/>
                <a:gd name="T22" fmla="*/ 26 w 29"/>
                <a:gd name="T23" fmla="*/ 7 h 30"/>
                <a:gd name="T24" fmla="*/ 24 w 29"/>
                <a:gd name="T25" fmla="*/ 5 h 30"/>
                <a:gd name="T26" fmla="*/ 21 w 29"/>
                <a:gd name="T27" fmla="*/ 2 h 30"/>
                <a:gd name="T28" fmla="*/ 19 w 29"/>
                <a:gd name="T29" fmla="*/ 0 h 30"/>
                <a:gd name="T30" fmla="*/ 17 w 29"/>
                <a:gd name="T31" fmla="*/ 0 h 30"/>
                <a:gd name="T32" fmla="*/ 15 w 29"/>
                <a:gd name="T33" fmla="*/ 0 h 30"/>
                <a:gd name="T34" fmla="*/ 13 w 29"/>
                <a:gd name="T35" fmla="*/ 0 h 30"/>
                <a:gd name="T36" fmla="*/ 8 w 29"/>
                <a:gd name="T37" fmla="*/ 0 h 30"/>
                <a:gd name="T38" fmla="*/ 6 w 29"/>
                <a:gd name="T39" fmla="*/ 2 h 30"/>
                <a:gd name="T40" fmla="*/ 4 w 29"/>
                <a:gd name="T41" fmla="*/ 5 h 30"/>
                <a:gd name="T42" fmla="*/ 2 w 29"/>
                <a:gd name="T43" fmla="*/ 7 h 30"/>
                <a:gd name="T44" fmla="*/ 2 w 29"/>
                <a:gd name="T45" fmla="*/ 9 h 30"/>
                <a:gd name="T46" fmla="*/ 2 w 29"/>
                <a:gd name="T47" fmla="*/ 11 h 30"/>
                <a:gd name="T48" fmla="*/ 0 w 29"/>
                <a:gd name="T49" fmla="*/ 13 h 30"/>
                <a:gd name="T50" fmla="*/ 2 w 29"/>
                <a:gd name="T51" fmla="*/ 18 h 30"/>
                <a:gd name="T52" fmla="*/ 2 w 29"/>
                <a:gd name="T53" fmla="*/ 20 h 30"/>
                <a:gd name="T54" fmla="*/ 2 w 29"/>
                <a:gd name="T55" fmla="*/ 22 h 30"/>
                <a:gd name="T56" fmla="*/ 4 w 29"/>
                <a:gd name="T57" fmla="*/ 24 h 30"/>
                <a:gd name="T58" fmla="*/ 6 w 29"/>
                <a:gd name="T59" fmla="*/ 26 h 30"/>
                <a:gd name="T60" fmla="*/ 8 w 29"/>
                <a:gd name="T61" fmla="*/ 26 h 30"/>
                <a:gd name="T62" fmla="*/ 13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7" y="29"/>
                  </a:lnTo>
                  <a:lnTo>
                    <a:pt x="19" y="26"/>
                  </a:lnTo>
                  <a:lnTo>
                    <a:pt x="21" y="26"/>
                  </a:lnTo>
                  <a:lnTo>
                    <a:pt x="24" y="24"/>
                  </a:lnTo>
                  <a:lnTo>
                    <a:pt x="26" y="22"/>
                  </a:lnTo>
                  <a:lnTo>
                    <a:pt x="26" y="20"/>
                  </a:lnTo>
                  <a:lnTo>
                    <a:pt x="28" y="18"/>
                  </a:lnTo>
                  <a:lnTo>
                    <a:pt x="28" y="13"/>
                  </a:lnTo>
                  <a:lnTo>
                    <a:pt x="28" y="11"/>
                  </a:lnTo>
                  <a:lnTo>
                    <a:pt x="26" y="9"/>
                  </a:lnTo>
                  <a:lnTo>
                    <a:pt x="26" y="7"/>
                  </a:lnTo>
                  <a:lnTo>
                    <a:pt x="24" y="5"/>
                  </a:lnTo>
                  <a:lnTo>
                    <a:pt x="21" y="2"/>
                  </a:lnTo>
                  <a:lnTo>
                    <a:pt x="19" y="0"/>
                  </a:lnTo>
                  <a:lnTo>
                    <a:pt x="17" y="0"/>
                  </a:lnTo>
                  <a:lnTo>
                    <a:pt x="15" y="0"/>
                  </a:lnTo>
                  <a:lnTo>
                    <a:pt x="13" y="0"/>
                  </a:lnTo>
                  <a:lnTo>
                    <a:pt x="8" y="0"/>
                  </a:lnTo>
                  <a:lnTo>
                    <a:pt x="6" y="2"/>
                  </a:lnTo>
                  <a:lnTo>
                    <a:pt x="4" y="5"/>
                  </a:lnTo>
                  <a:lnTo>
                    <a:pt x="2" y="7"/>
                  </a:lnTo>
                  <a:lnTo>
                    <a:pt x="2" y="9"/>
                  </a:lnTo>
                  <a:lnTo>
                    <a:pt x="2" y="11"/>
                  </a:lnTo>
                  <a:lnTo>
                    <a:pt x="0" y="13"/>
                  </a:lnTo>
                  <a:lnTo>
                    <a:pt x="2" y="18"/>
                  </a:lnTo>
                  <a:lnTo>
                    <a:pt x="2" y="20"/>
                  </a:lnTo>
                  <a:lnTo>
                    <a:pt x="2" y="22"/>
                  </a:lnTo>
                  <a:lnTo>
                    <a:pt x="4" y="24"/>
                  </a:lnTo>
                  <a:lnTo>
                    <a:pt x="6" y="26"/>
                  </a:lnTo>
                  <a:lnTo>
                    <a:pt x="8" y="26"/>
                  </a:lnTo>
                  <a:lnTo>
                    <a:pt x="13"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377" name="Freeform 162"/>
            <p:cNvSpPr>
              <a:spLocks/>
            </p:cNvSpPr>
            <p:nvPr/>
          </p:nvSpPr>
          <p:spPr bwMode="auto">
            <a:xfrm>
              <a:off x="2516" y="2330"/>
              <a:ext cx="16" cy="19"/>
            </a:xfrm>
            <a:custGeom>
              <a:avLst/>
              <a:gdLst>
                <a:gd name="T0" fmla="*/ 11 w 16"/>
                <a:gd name="T1" fmla="*/ 0 h 19"/>
                <a:gd name="T2" fmla="*/ 11 w 16"/>
                <a:gd name="T3" fmla="*/ 0 h 19"/>
                <a:gd name="T4" fmla="*/ 11 w 16"/>
                <a:gd name="T5" fmla="*/ 2 h 19"/>
                <a:gd name="T6" fmla="*/ 9 w 16"/>
                <a:gd name="T7" fmla="*/ 7 h 19"/>
                <a:gd name="T8" fmla="*/ 6 w 16"/>
                <a:gd name="T9" fmla="*/ 9 h 19"/>
                <a:gd name="T10" fmla="*/ 6 w 16"/>
                <a:gd name="T11" fmla="*/ 11 h 19"/>
                <a:gd name="T12" fmla="*/ 4 w 16"/>
                <a:gd name="T13" fmla="*/ 11 h 19"/>
                <a:gd name="T14" fmla="*/ 2 w 16"/>
                <a:gd name="T15" fmla="*/ 13 h 19"/>
                <a:gd name="T16" fmla="*/ 0 w 16"/>
                <a:gd name="T17" fmla="*/ 13 h 19"/>
                <a:gd name="T18" fmla="*/ 0 w 16"/>
                <a:gd name="T19" fmla="*/ 18 h 19"/>
                <a:gd name="T20" fmla="*/ 2 w 16"/>
                <a:gd name="T21" fmla="*/ 18 h 19"/>
                <a:gd name="T22" fmla="*/ 4 w 16"/>
                <a:gd name="T23" fmla="*/ 16 h 19"/>
                <a:gd name="T24" fmla="*/ 6 w 16"/>
                <a:gd name="T25" fmla="*/ 13 h 19"/>
                <a:gd name="T26" fmla="*/ 11 w 16"/>
                <a:gd name="T27" fmla="*/ 13 h 19"/>
                <a:gd name="T28" fmla="*/ 11 w 16"/>
                <a:gd name="T29" fmla="*/ 9 h 19"/>
                <a:gd name="T30" fmla="*/ 13 w 16"/>
                <a:gd name="T31" fmla="*/ 7 h 19"/>
                <a:gd name="T32" fmla="*/ 13 w 16"/>
                <a:gd name="T33" fmla="*/ 5 h 19"/>
                <a:gd name="T34" fmla="*/ 15 w 16"/>
                <a:gd name="T35" fmla="*/ 0 h 19"/>
                <a:gd name="T36" fmla="*/ 11 w 1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1" y="0"/>
                  </a:moveTo>
                  <a:lnTo>
                    <a:pt x="11" y="0"/>
                  </a:lnTo>
                  <a:lnTo>
                    <a:pt x="11" y="2"/>
                  </a:lnTo>
                  <a:lnTo>
                    <a:pt x="9" y="7"/>
                  </a:lnTo>
                  <a:lnTo>
                    <a:pt x="6" y="9"/>
                  </a:lnTo>
                  <a:lnTo>
                    <a:pt x="6" y="11"/>
                  </a:lnTo>
                  <a:lnTo>
                    <a:pt x="4" y="11"/>
                  </a:lnTo>
                  <a:lnTo>
                    <a:pt x="2" y="13"/>
                  </a:lnTo>
                  <a:lnTo>
                    <a:pt x="0" y="13"/>
                  </a:lnTo>
                  <a:lnTo>
                    <a:pt x="0" y="18"/>
                  </a:lnTo>
                  <a:lnTo>
                    <a:pt x="2" y="18"/>
                  </a:lnTo>
                  <a:lnTo>
                    <a:pt x="4" y="16"/>
                  </a:lnTo>
                  <a:lnTo>
                    <a:pt x="6" y="13"/>
                  </a:lnTo>
                  <a:lnTo>
                    <a:pt x="11" y="13"/>
                  </a:lnTo>
                  <a:lnTo>
                    <a:pt x="11" y="9"/>
                  </a:lnTo>
                  <a:lnTo>
                    <a:pt x="13" y="7"/>
                  </a:lnTo>
                  <a:lnTo>
                    <a:pt x="13" y="5"/>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378" name="Freeform 163"/>
            <p:cNvSpPr>
              <a:spLocks/>
            </p:cNvSpPr>
            <p:nvPr/>
          </p:nvSpPr>
          <p:spPr bwMode="auto">
            <a:xfrm>
              <a:off x="2516" y="2315"/>
              <a:ext cx="16" cy="16"/>
            </a:xfrm>
            <a:custGeom>
              <a:avLst/>
              <a:gdLst>
                <a:gd name="T0" fmla="*/ 0 w 16"/>
                <a:gd name="T1" fmla="*/ 4 h 16"/>
                <a:gd name="T2" fmla="*/ 0 w 16"/>
                <a:gd name="T3" fmla="*/ 4 h 16"/>
                <a:gd name="T4" fmla="*/ 2 w 16"/>
                <a:gd name="T5" fmla="*/ 4 h 16"/>
                <a:gd name="T6" fmla="*/ 4 w 16"/>
                <a:gd name="T7" fmla="*/ 4 h 16"/>
                <a:gd name="T8" fmla="*/ 4 w 16"/>
                <a:gd name="T9" fmla="*/ 7 h 16"/>
                <a:gd name="T10" fmla="*/ 6 w 16"/>
                <a:gd name="T11" fmla="*/ 7 h 16"/>
                <a:gd name="T12" fmla="*/ 9 w 16"/>
                <a:gd name="T13" fmla="*/ 9 h 16"/>
                <a:gd name="T14" fmla="*/ 9 w 16"/>
                <a:gd name="T15" fmla="*/ 11 h 16"/>
                <a:gd name="T16" fmla="*/ 11 w 16"/>
                <a:gd name="T17" fmla="*/ 13 h 16"/>
                <a:gd name="T18" fmla="*/ 11 w 16"/>
                <a:gd name="T19" fmla="*/ 15 h 16"/>
                <a:gd name="T20" fmla="*/ 15 w 16"/>
                <a:gd name="T21" fmla="*/ 15 h 16"/>
                <a:gd name="T22" fmla="*/ 13 w 16"/>
                <a:gd name="T23" fmla="*/ 13 h 16"/>
                <a:gd name="T24" fmla="*/ 13 w 16"/>
                <a:gd name="T25" fmla="*/ 9 h 16"/>
                <a:gd name="T26" fmla="*/ 11 w 16"/>
                <a:gd name="T27" fmla="*/ 7 h 16"/>
                <a:gd name="T28" fmla="*/ 11 w 16"/>
                <a:gd name="T29" fmla="*/ 4 h 16"/>
                <a:gd name="T30" fmla="*/ 9 w 16"/>
                <a:gd name="T31" fmla="*/ 2 h 16"/>
                <a:gd name="T32" fmla="*/ 4 w 16"/>
                <a:gd name="T33" fmla="*/ 0 h 16"/>
                <a:gd name="T34" fmla="*/ 2 w 16"/>
                <a:gd name="T35" fmla="*/ 0 h 16"/>
                <a:gd name="T36" fmla="*/ 0 w 16"/>
                <a:gd name="T37" fmla="*/ 0 h 16"/>
                <a:gd name="T38" fmla="*/ 0 w 16"/>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4"/>
                  </a:moveTo>
                  <a:lnTo>
                    <a:pt x="0" y="4"/>
                  </a:lnTo>
                  <a:lnTo>
                    <a:pt x="2" y="4"/>
                  </a:lnTo>
                  <a:lnTo>
                    <a:pt x="4" y="4"/>
                  </a:lnTo>
                  <a:lnTo>
                    <a:pt x="4" y="7"/>
                  </a:lnTo>
                  <a:lnTo>
                    <a:pt x="6" y="7"/>
                  </a:lnTo>
                  <a:lnTo>
                    <a:pt x="9" y="9"/>
                  </a:lnTo>
                  <a:lnTo>
                    <a:pt x="9" y="11"/>
                  </a:lnTo>
                  <a:lnTo>
                    <a:pt x="11" y="13"/>
                  </a:lnTo>
                  <a:lnTo>
                    <a:pt x="11" y="15"/>
                  </a:lnTo>
                  <a:lnTo>
                    <a:pt x="15" y="15"/>
                  </a:lnTo>
                  <a:lnTo>
                    <a:pt x="13" y="13"/>
                  </a:lnTo>
                  <a:lnTo>
                    <a:pt x="13" y="9"/>
                  </a:lnTo>
                  <a:lnTo>
                    <a:pt x="11" y="7"/>
                  </a:lnTo>
                  <a:lnTo>
                    <a:pt x="11" y="4"/>
                  </a:lnTo>
                  <a:lnTo>
                    <a:pt x="9" y="2"/>
                  </a:lnTo>
                  <a:lnTo>
                    <a:pt x="4" y="0"/>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379" name="Freeform 164"/>
            <p:cNvSpPr>
              <a:spLocks/>
            </p:cNvSpPr>
            <p:nvPr/>
          </p:nvSpPr>
          <p:spPr bwMode="auto">
            <a:xfrm>
              <a:off x="2498" y="2315"/>
              <a:ext cx="19" cy="16"/>
            </a:xfrm>
            <a:custGeom>
              <a:avLst/>
              <a:gdLst>
                <a:gd name="T0" fmla="*/ 5 w 19"/>
                <a:gd name="T1" fmla="*/ 15 h 16"/>
                <a:gd name="T2" fmla="*/ 5 w 19"/>
                <a:gd name="T3" fmla="*/ 15 h 16"/>
                <a:gd name="T4" fmla="*/ 5 w 19"/>
                <a:gd name="T5" fmla="*/ 13 h 16"/>
                <a:gd name="T6" fmla="*/ 7 w 19"/>
                <a:gd name="T7" fmla="*/ 11 h 16"/>
                <a:gd name="T8" fmla="*/ 7 w 19"/>
                <a:gd name="T9" fmla="*/ 9 h 16"/>
                <a:gd name="T10" fmla="*/ 9 w 19"/>
                <a:gd name="T11" fmla="*/ 7 h 16"/>
                <a:gd name="T12" fmla="*/ 11 w 19"/>
                <a:gd name="T13" fmla="*/ 7 h 16"/>
                <a:gd name="T14" fmla="*/ 11 w 19"/>
                <a:gd name="T15" fmla="*/ 4 h 16"/>
                <a:gd name="T16" fmla="*/ 16 w 19"/>
                <a:gd name="T17" fmla="*/ 4 h 16"/>
                <a:gd name="T18" fmla="*/ 18 w 19"/>
                <a:gd name="T19" fmla="*/ 4 h 16"/>
                <a:gd name="T20" fmla="*/ 18 w 19"/>
                <a:gd name="T21" fmla="*/ 0 h 16"/>
                <a:gd name="T22" fmla="*/ 14 w 19"/>
                <a:gd name="T23" fmla="*/ 0 h 16"/>
                <a:gd name="T24" fmla="*/ 11 w 19"/>
                <a:gd name="T25" fmla="*/ 0 h 16"/>
                <a:gd name="T26" fmla="*/ 9 w 19"/>
                <a:gd name="T27" fmla="*/ 2 h 16"/>
                <a:gd name="T28" fmla="*/ 7 w 19"/>
                <a:gd name="T29" fmla="*/ 4 h 16"/>
                <a:gd name="T30" fmla="*/ 5 w 19"/>
                <a:gd name="T31" fmla="*/ 7 h 16"/>
                <a:gd name="T32" fmla="*/ 3 w 19"/>
                <a:gd name="T33" fmla="*/ 9 h 16"/>
                <a:gd name="T34" fmla="*/ 3 w 19"/>
                <a:gd name="T35" fmla="*/ 13 h 16"/>
                <a:gd name="T36" fmla="*/ 0 w 19"/>
                <a:gd name="T37" fmla="*/ 15 h 16"/>
                <a:gd name="T38" fmla="*/ 5 w 19"/>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5" y="15"/>
                  </a:moveTo>
                  <a:lnTo>
                    <a:pt x="5" y="15"/>
                  </a:lnTo>
                  <a:lnTo>
                    <a:pt x="5" y="13"/>
                  </a:lnTo>
                  <a:lnTo>
                    <a:pt x="7" y="11"/>
                  </a:lnTo>
                  <a:lnTo>
                    <a:pt x="7" y="9"/>
                  </a:lnTo>
                  <a:lnTo>
                    <a:pt x="9" y="7"/>
                  </a:lnTo>
                  <a:lnTo>
                    <a:pt x="11" y="7"/>
                  </a:lnTo>
                  <a:lnTo>
                    <a:pt x="11" y="4"/>
                  </a:lnTo>
                  <a:lnTo>
                    <a:pt x="16" y="4"/>
                  </a:lnTo>
                  <a:lnTo>
                    <a:pt x="18" y="4"/>
                  </a:lnTo>
                  <a:lnTo>
                    <a:pt x="18" y="0"/>
                  </a:lnTo>
                  <a:lnTo>
                    <a:pt x="14" y="0"/>
                  </a:lnTo>
                  <a:lnTo>
                    <a:pt x="11" y="0"/>
                  </a:lnTo>
                  <a:lnTo>
                    <a:pt x="9" y="2"/>
                  </a:lnTo>
                  <a:lnTo>
                    <a:pt x="7" y="4"/>
                  </a:lnTo>
                  <a:lnTo>
                    <a:pt x="5" y="7"/>
                  </a:lnTo>
                  <a:lnTo>
                    <a:pt x="3" y="9"/>
                  </a:lnTo>
                  <a:lnTo>
                    <a:pt x="3" y="13"/>
                  </a:lnTo>
                  <a:lnTo>
                    <a:pt x="0" y="15"/>
                  </a:lnTo>
                  <a:lnTo>
                    <a:pt x="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9380" name="Freeform 165"/>
            <p:cNvSpPr>
              <a:spLocks/>
            </p:cNvSpPr>
            <p:nvPr/>
          </p:nvSpPr>
          <p:spPr bwMode="auto">
            <a:xfrm>
              <a:off x="2498" y="2330"/>
              <a:ext cx="19" cy="19"/>
            </a:xfrm>
            <a:custGeom>
              <a:avLst/>
              <a:gdLst>
                <a:gd name="T0" fmla="*/ 18 w 19"/>
                <a:gd name="T1" fmla="*/ 13 h 19"/>
                <a:gd name="T2" fmla="*/ 18 w 19"/>
                <a:gd name="T3" fmla="*/ 13 h 19"/>
                <a:gd name="T4" fmla="*/ 16 w 19"/>
                <a:gd name="T5" fmla="*/ 13 h 19"/>
                <a:gd name="T6" fmla="*/ 11 w 19"/>
                <a:gd name="T7" fmla="*/ 11 h 19"/>
                <a:gd name="T8" fmla="*/ 9 w 19"/>
                <a:gd name="T9" fmla="*/ 9 h 19"/>
                <a:gd name="T10" fmla="*/ 7 w 19"/>
                <a:gd name="T11" fmla="*/ 7 h 19"/>
                <a:gd name="T12" fmla="*/ 5 w 19"/>
                <a:gd name="T13" fmla="*/ 2 h 19"/>
                <a:gd name="T14" fmla="*/ 5 w 19"/>
                <a:gd name="T15" fmla="*/ 0 h 19"/>
                <a:gd name="T16" fmla="*/ 0 w 19"/>
                <a:gd name="T17" fmla="*/ 0 h 19"/>
                <a:gd name="T18" fmla="*/ 3 w 19"/>
                <a:gd name="T19" fmla="*/ 5 h 19"/>
                <a:gd name="T20" fmla="*/ 3 w 19"/>
                <a:gd name="T21" fmla="*/ 7 h 19"/>
                <a:gd name="T22" fmla="*/ 5 w 19"/>
                <a:gd name="T23" fmla="*/ 9 h 19"/>
                <a:gd name="T24" fmla="*/ 7 w 19"/>
                <a:gd name="T25" fmla="*/ 13 h 19"/>
                <a:gd name="T26" fmla="*/ 9 w 19"/>
                <a:gd name="T27" fmla="*/ 13 h 19"/>
                <a:gd name="T28" fmla="*/ 11 w 19"/>
                <a:gd name="T29" fmla="*/ 16 h 19"/>
                <a:gd name="T30" fmla="*/ 14 w 19"/>
                <a:gd name="T31" fmla="*/ 18 h 19"/>
                <a:gd name="T32" fmla="*/ 18 w 19"/>
                <a:gd name="T33" fmla="*/ 18 h 19"/>
                <a:gd name="T34" fmla="*/ 18 w 19"/>
                <a:gd name="T35" fmla="*/ 13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9"/>
                <a:gd name="T56" fmla="*/ 19 w 19"/>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9">
                  <a:moveTo>
                    <a:pt x="18" y="13"/>
                  </a:moveTo>
                  <a:lnTo>
                    <a:pt x="18" y="13"/>
                  </a:lnTo>
                  <a:lnTo>
                    <a:pt x="16" y="13"/>
                  </a:lnTo>
                  <a:lnTo>
                    <a:pt x="11" y="11"/>
                  </a:lnTo>
                  <a:lnTo>
                    <a:pt x="9" y="9"/>
                  </a:lnTo>
                  <a:lnTo>
                    <a:pt x="7" y="7"/>
                  </a:lnTo>
                  <a:lnTo>
                    <a:pt x="5" y="2"/>
                  </a:lnTo>
                  <a:lnTo>
                    <a:pt x="5" y="0"/>
                  </a:lnTo>
                  <a:lnTo>
                    <a:pt x="0" y="0"/>
                  </a:lnTo>
                  <a:lnTo>
                    <a:pt x="3" y="5"/>
                  </a:lnTo>
                  <a:lnTo>
                    <a:pt x="3" y="7"/>
                  </a:lnTo>
                  <a:lnTo>
                    <a:pt x="5" y="9"/>
                  </a:lnTo>
                  <a:lnTo>
                    <a:pt x="7" y="13"/>
                  </a:lnTo>
                  <a:lnTo>
                    <a:pt x="9" y="13"/>
                  </a:lnTo>
                  <a:lnTo>
                    <a:pt x="11" y="16"/>
                  </a:lnTo>
                  <a:lnTo>
                    <a:pt x="14" y="18"/>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9381" name="Freeform 166"/>
            <p:cNvSpPr>
              <a:spLocks/>
            </p:cNvSpPr>
            <p:nvPr/>
          </p:nvSpPr>
          <p:spPr bwMode="auto">
            <a:xfrm>
              <a:off x="2485" y="2343"/>
              <a:ext cx="30" cy="30"/>
            </a:xfrm>
            <a:custGeom>
              <a:avLst/>
              <a:gdLst>
                <a:gd name="T0" fmla="*/ 13 w 30"/>
                <a:gd name="T1" fmla="*/ 29 h 30"/>
                <a:gd name="T2" fmla="*/ 18 w 30"/>
                <a:gd name="T3" fmla="*/ 29 h 30"/>
                <a:gd name="T4" fmla="*/ 20 w 30"/>
                <a:gd name="T5" fmla="*/ 27 h 30"/>
                <a:gd name="T6" fmla="*/ 22 w 30"/>
                <a:gd name="T7" fmla="*/ 27 h 30"/>
                <a:gd name="T8" fmla="*/ 24 w 30"/>
                <a:gd name="T9" fmla="*/ 25 h 30"/>
                <a:gd name="T10" fmla="*/ 24 w 30"/>
                <a:gd name="T11" fmla="*/ 22 h 30"/>
                <a:gd name="T12" fmla="*/ 27 w 30"/>
                <a:gd name="T13" fmla="*/ 20 h 30"/>
                <a:gd name="T14" fmla="*/ 29 w 30"/>
                <a:gd name="T15" fmla="*/ 16 h 30"/>
                <a:gd name="T16" fmla="*/ 29 w 30"/>
                <a:gd name="T17" fmla="*/ 14 h 30"/>
                <a:gd name="T18" fmla="*/ 29 w 30"/>
                <a:gd name="T19" fmla="*/ 11 h 30"/>
                <a:gd name="T20" fmla="*/ 27 w 30"/>
                <a:gd name="T21" fmla="*/ 9 h 30"/>
                <a:gd name="T22" fmla="*/ 24 w 30"/>
                <a:gd name="T23" fmla="*/ 7 h 30"/>
                <a:gd name="T24" fmla="*/ 24 w 30"/>
                <a:gd name="T25" fmla="*/ 3 h 30"/>
                <a:gd name="T26" fmla="*/ 22 w 30"/>
                <a:gd name="T27" fmla="*/ 3 h 30"/>
                <a:gd name="T28" fmla="*/ 20 w 30"/>
                <a:gd name="T29" fmla="*/ 0 h 30"/>
                <a:gd name="T30" fmla="*/ 18 w 30"/>
                <a:gd name="T31" fmla="*/ 0 h 30"/>
                <a:gd name="T32" fmla="*/ 13 w 30"/>
                <a:gd name="T33" fmla="*/ 0 h 30"/>
                <a:gd name="T34" fmla="*/ 11 w 30"/>
                <a:gd name="T35" fmla="*/ 0 h 30"/>
                <a:gd name="T36" fmla="*/ 9 w 30"/>
                <a:gd name="T37" fmla="*/ 0 h 30"/>
                <a:gd name="T38" fmla="*/ 7 w 30"/>
                <a:gd name="T39" fmla="*/ 3 h 30"/>
                <a:gd name="T40" fmla="*/ 5 w 30"/>
                <a:gd name="T41" fmla="*/ 3 h 30"/>
                <a:gd name="T42" fmla="*/ 2 w 30"/>
                <a:gd name="T43" fmla="*/ 7 h 30"/>
                <a:gd name="T44" fmla="*/ 2 w 30"/>
                <a:gd name="T45" fmla="*/ 9 h 30"/>
                <a:gd name="T46" fmla="*/ 0 w 30"/>
                <a:gd name="T47" fmla="*/ 11 h 30"/>
                <a:gd name="T48" fmla="*/ 0 w 30"/>
                <a:gd name="T49" fmla="*/ 14 h 30"/>
                <a:gd name="T50" fmla="*/ 0 w 30"/>
                <a:gd name="T51" fmla="*/ 16 h 30"/>
                <a:gd name="T52" fmla="*/ 2 w 30"/>
                <a:gd name="T53" fmla="*/ 20 h 30"/>
                <a:gd name="T54" fmla="*/ 2 w 30"/>
                <a:gd name="T55" fmla="*/ 22 h 30"/>
                <a:gd name="T56" fmla="*/ 5 w 30"/>
                <a:gd name="T57" fmla="*/ 25 h 30"/>
                <a:gd name="T58" fmla="*/ 7 w 30"/>
                <a:gd name="T59" fmla="*/ 27 h 30"/>
                <a:gd name="T60" fmla="*/ 9 w 30"/>
                <a:gd name="T61" fmla="*/ 27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8" y="29"/>
                  </a:lnTo>
                  <a:lnTo>
                    <a:pt x="20" y="27"/>
                  </a:lnTo>
                  <a:lnTo>
                    <a:pt x="22" y="27"/>
                  </a:lnTo>
                  <a:lnTo>
                    <a:pt x="24" y="25"/>
                  </a:lnTo>
                  <a:lnTo>
                    <a:pt x="24" y="22"/>
                  </a:lnTo>
                  <a:lnTo>
                    <a:pt x="27" y="20"/>
                  </a:lnTo>
                  <a:lnTo>
                    <a:pt x="29" y="16"/>
                  </a:lnTo>
                  <a:lnTo>
                    <a:pt x="29" y="14"/>
                  </a:lnTo>
                  <a:lnTo>
                    <a:pt x="29" y="11"/>
                  </a:lnTo>
                  <a:lnTo>
                    <a:pt x="27" y="9"/>
                  </a:lnTo>
                  <a:lnTo>
                    <a:pt x="24" y="7"/>
                  </a:lnTo>
                  <a:lnTo>
                    <a:pt x="24" y="3"/>
                  </a:lnTo>
                  <a:lnTo>
                    <a:pt x="22" y="3"/>
                  </a:lnTo>
                  <a:lnTo>
                    <a:pt x="20" y="0"/>
                  </a:lnTo>
                  <a:lnTo>
                    <a:pt x="18" y="0"/>
                  </a:lnTo>
                  <a:lnTo>
                    <a:pt x="13" y="0"/>
                  </a:lnTo>
                  <a:lnTo>
                    <a:pt x="11" y="0"/>
                  </a:lnTo>
                  <a:lnTo>
                    <a:pt x="9" y="0"/>
                  </a:lnTo>
                  <a:lnTo>
                    <a:pt x="7" y="3"/>
                  </a:lnTo>
                  <a:lnTo>
                    <a:pt x="5" y="3"/>
                  </a:lnTo>
                  <a:lnTo>
                    <a:pt x="2" y="7"/>
                  </a:lnTo>
                  <a:lnTo>
                    <a:pt x="2" y="9"/>
                  </a:lnTo>
                  <a:lnTo>
                    <a:pt x="0" y="11"/>
                  </a:lnTo>
                  <a:lnTo>
                    <a:pt x="0" y="14"/>
                  </a:lnTo>
                  <a:lnTo>
                    <a:pt x="0" y="16"/>
                  </a:lnTo>
                  <a:lnTo>
                    <a:pt x="2"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382" name="Freeform 167"/>
            <p:cNvSpPr>
              <a:spLocks/>
            </p:cNvSpPr>
            <p:nvPr/>
          </p:nvSpPr>
          <p:spPr bwMode="auto">
            <a:xfrm>
              <a:off x="2498" y="2357"/>
              <a:ext cx="19" cy="18"/>
            </a:xfrm>
            <a:custGeom>
              <a:avLst/>
              <a:gdLst>
                <a:gd name="T0" fmla="*/ 11 w 19"/>
                <a:gd name="T1" fmla="*/ 0 h 18"/>
                <a:gd name="T2" fmla="*/ 11 w 19"/>
                <a:gd name="T3" fmla="*/ 0 h 18"/>
                <a:gd name="T4" fmla="*/ 11 w 19"/>
                <a:gd name="T5" fmla="*/ 2 h 18"/>
                <a:gd name="T6" fmla="*/ 11 w 19"/>
                <a:gd name="T7" fmla="*/ 4 h 18"/>
                <a:gd name="T8" fmla="*/ 11 w 19"/>
                <a:gd name="T9" fmla="*/ 6 h 18"/>
                <a:gd name="T10" fmla="*/ 9 w 19"/>
                <a:gd name="T11" fmla="*/ 8 h 18"/>
                <a:gd name="T12" fmla="*/ 7 w 19"/>
                <a:gd name="T13" fmla="*/ 11 h 18"/>
                <a:gd name="T14" fmla="*/ 5 w 19"/>
                <a:gd name="T15" fmla="*/ 13 h 18"/>
                <a:gd name="T16" fmla="*/ 0 w 19"/>
                <a:gd name="T17" fmla="*/ 13 h 18"/>
                <a:gd name="T18" fmla="*/ 0 w 19"/>
                <a:gd name="T19" fmla="*/ 17 h 18"/>
                <a:gd name="T20" fmla="*/ 5 w 19"/>
                <a:gd name="T21" fmla="*/ 15 h 18"/>
                <a:gd name="T22" fmla="*/ 7 w 19"/>
                <a:gd name="T23" fmla="*/ 15 h 18"/>
                <a:gd name="T24" fmla="*/ 9 w 19"/>
                <a:gd name="T25" fmla="*/ 13 h 18"/>
                <a:gd name="T26" fmla="*/ 11 w 19"/>
                <a:gd name="T27" fmla="*/ 11 h 18"/>
                <a:gd name="T28" fmla="*/ 14 w 19"/>
                <a:gd name="T29" fmla="*/ 8 h 18"/>
                <a:gd name="T30" fmla="*/ 16 w 19"/>
                <a:gd name="T31" fmla="*/ 6 h 18"/>
                <a:gd name="T32" fmla="*/ 16 w 19"/>
                <a:gd name="T33" fmla="*/ 4 h 18"/>
                <a:gd name="T34" fmla="*/ 18 w 19"/>
                <a:gd name="T35" fmla="*/ 0 h 18"/>
                <a:gd name="T36" fmla="*/ 11 w 19"/>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11" y="0"/>
                  </a:moveTo>
                  <a:lnTo>
                    <a:pt x="11" y="0"/>
                  </a:lnTo>
                  <a:lnTo>
                    <a:pt x="11" y="2"/>
                  </a:lnTo>
                  <a:lnTo>
                    <a:pt x="11" y="4"/>
                  </a:lnTo>
                  <a:lnTo>
                    <a:pt x="11" y="6"/>
                  </a:lnTo>
                  <a:lnTo>
                    <a:pt x="9" y="8"/>
                  </a:lnTo>
                  <a:lnTo>
                    <a:pt x="7" y="11"/>
                  </a:lnTo>
                  <a:lnTo>
                    <a:pt x="5" y="13"/>
                  </a:lnTo>
                  <a:lnTo>
                    <a:pt x="0" y="13"/>
                  </a:lnTo>
                  <a:lnTo>
                    <a:pt x="0" y="17"/>
                  </a:lnTo>
                  <a:lnTo>
                    <a:pt x="5" y="15"/>
                  </a:lnTo>
                  <a:lnTo>
                    <a:pt x="7" y="15"/>
                  </a:lnTo>
                  <a:lnTo>
                    <a:pt x="9" y="13"/>
                  </a:lnTo>
                  <a:lnTo>
                    <a:pt x="11" y="11"/>
                  </a:lnTo>
                  <a:lnTo>
                    <a:pt x="14" y="8"/>
                  </a:lnTo>
                  <a:lnTo>
                    <a:pt x="16" y="6"/>
                  </a:lnTo>
                  <a:lnTo>
                    <a:pt x="16" y="4"/>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383" name="Freeform 168"/>
            <p:cNvSpPr>
              <a:spLocks/>
            </p:cNvSpPr>
            <p:nvPr/>
          </p:nvSpPr>
          <p:spPr bwMode="auto">
            <a:xfrm>
              <a:off x="2498" y="2341"/>
              <a:ext cx="19" cy="17"/>
            </a:xfrm>
            <a:custGeom>
              <a:avLst/>
              <a:gdLst>
                <a:gd name="T0" fmla="*/ 0 w 19"/>
                <a:gd name="T1" fmla="*/ 5 h 17"/>
                <a:gd name="T2" fmla="*/ 0 w 19"/>
                <a:gd name="T3" fmla="*/ 5 h 17"/>
                <a:gd name="T4" fmla="*/ 5 w 19"/>
                <a:gd name="T5" fmla="*/ 5 h 17"/>
                <a:gd name="T6" fmla="*/ 7 w 19"/>
                <a:gd name="T7" fmla="*/ 5 h 17"/>
                <a:gd name="T8" fmla="*/ 9 w 19"/>
                <a:gd name="T9" fmla="*/ 7 h 17"/>
                <a:gd name="T10" fmla="*/ 11 w 19"/>
                <a:gd name="T11" fmla="*/ 9 h 17"/>
                <a:gd name="T12" fmla="*/ 11 w 19"/>
                <a:gd name="T13" fmla="*/ 11 h 17"/>
                <a:gd name="T14" fmla="*/ 11 w 19"/>
                <a:gd name="T15" fmla="*/ 13 h 17"/>
                <a:gd name="T16" fmla="*/ 11 w 19"/>
                <a:gd name="T17" fmla="*/ 16 h 17"/>
                <a:gd name="T18" fmla="*/ 18 w 19"/>
                <a:gd name="T19" fmla="*/ 16 h 17"/>
                <a:gd name="T20" fmla="*/ 16 w 19"/>
                <a:gd name="T21" fmla="*/ 13 h 17"/>
                <a:gd name="T22" fmla="*/ 16 w 19"/>
                <a:gd name="T23" fmla="*/ 9 h 17"/>
                <a:gd name="T24" fmla="*/ 14 w 19"/>
                <a:gd name="T25" fmla="*/ 7 h 17"/>
                <a:gd name="T26" fmla="*/ 11 w 19"/>
                <a:gd name="T27" fmla="*/ 5 h 17"/>
                <a:gd name="T28" fmla="*/ 9 w 19"/>
                <a:gd name="T29" fmla="*/ 2 h 17"/>
                <a:gd name="T30" fmla="*/ 7 w 19"/>
                <a:gd name="T31" fmla="*/ 0 h 17"/>
                <a:gd name="T32" fmla="*/ 5 w 19"/>
                <a:gd name="T33" fmla="*/ 0 h 17"/>
                <a:gd name="T34" fmla="*/ 0 w 19"/>
                <a:gd name="T35" fmla="*/ 0 h 17"/>
                <a:gd name="T36" fmla="*/ 0 w 19"/>
                <a:gd name="T37" fmla="*/ 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7"/>
                <a:gd name="T59" fmla="*/ 19 w 1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7">
                  <a:moveTo>
                    <a:pt x="0" y="5"/>
                  </a:moveTo>
                  <a:lnTo>
                    <a:pt x="0" y="5"/>
                  </a:lnTo>
                  <a:lnTo>
                    <a:pt x="5" y="5"/>
                  </a:lnTo>
                  <a:lnTo>
                    <a:pt x="7" y="5"/>
                  </a:lnTo>
                  <a:lnTo>
                    <a:pt x="9" y="7"/>
                  </a:lnTo>
                  <a:lnTo>
                    <a:pt x="11" y="9"/>
                  </a:lnTo>
                  <a:lnTo>
                    <a:pt x="11" y="11"/>
                  </a:lnTo>
                  <a:lnTo>
                    <a:pt x="11" y="13"/>
                  </a:lnTo>
                  <a:lnTo>
                    <a:pt x="11" y="16"/>
                  </a:lnTo>
                  <a:lnTo>
                    <a:pt x="18" y="16"/>
                  </a:lnTo>
                  <a:lnTo>
                    <a:pt x="16" y="13"/>
                  </a:lnTo>
                  <a:lnTo>
                    <a:pt x="16" y="9"/>
                  </a:lnTo>
                  <a:lnTo>
                    <a:pt x="14" y="7"/>
                  </a:lnTo>
                  <a:lnTo>
                    <a:pt x="11" y="5"/>
                  </a:lnTo>
                  <a:lnTo>
                    <a:pt x="9" y="2"/>
                  </a:lnTo>
                  <a:lnTo>
                    <a:pt x="7" y="0"/>
                  </a:lnTo>
                  <a:lnTo>
                    <a:pt x="5"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9384" name="Freeform 169"/>
            <p:cNvSpPr>
              <a:spLocks/>
            </p:cNvSpPr>
            <p:nvPr/>
          </p:nvSpPr>
          <p:spPr bwMode="auto">
            <a:xfrm>
              <a:off x="2483" y="2341"/>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9 w 16"/>
                <a:gd name="T11" fmla="*/ 7 h 17"/>
                <a:gd name="T12" fmla="*/ 9 w 16"/>
                <a:gd name="T13" fmla="*/ 5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2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9" y="7"/>
                  </a:lnTo>
                  <a:lnTo>
                    <a:pt x="9" y="5"/>
                  </a:lnTo>
                  <a:lnTo>
                    <a:pt x="11" y="5"/>
                  </a:lnTo>
                  <a:lnTo>
                    <a:pt x="13" y="5"/>
                  </a:lnTo>
                  <a:lnTo>
                    <a:pt x="15" y="5"/>
                  </a:lnTo>
                  <a:lnTo>
                    <a:pt x="15" y="0"/>
                  </a:lnTo>
                  <a:lnTo>
                    <a:pt x="13" y="0"/>
                  </a:lnTo>
                  <a:lnTo>
                    <a:pt x="11" y="0"/>
                  </a:lnTo>
                  <a:lnTo>
                    <a:pt x="7" y="2"/>
                  </a:lnTo>
                  <a:lnTo>
                    <a:pt x="4" y="5"/>
                  </a:lnTo>
                  <a:lnTo>
                    <a:pt x="2" y="7"/>
                  </a:lnTo>
                  <a:lnTo>
                    <a:pt x="2"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9385" name="Freeform 170"/>
            <p:cNvSpPr>
              <a:spLocks/>
            </p:cNvSpPr>
            <p:nvPr/>
          </p:nvSpPr>
          <p:spPr bwMode="auto">
            <a:xfrm>
              <a:off x="2483" y="2357"/>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9 w 16"/>
                <a:gd name="T11" fmla="*/ 8 h 18"/>
                <a:gd name="T12" fmla="*/ 7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9" y="8"/>
                  </a:lnTo>
                  <a:lnTo>
                    <a:pt x="7" y="6"/>
                  </a:lnTo>
                  <a:lnTo>
                    <a:pt x="4" y="4"/>
                  </a:lnTo>
                  <a:lnTo>
                    <a:pt x="4" y="2"/>
                  </a:lnTo>
                  <a:lnTo>
                    <a:pt x="4" y="0"/>
                  </a:lnTo>
                  <a:lnTo>
                    <a:pt x="0" y="0"/>
                  </a:lnTo>
                  <a:lnTo>
                    <a:pt x="0" y="4"/>
                  </a:lnTo>
                  <a:lnTo>
                    <a:pt x="2"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9386" name="Freeform 171"/>
            <p:cNvSpPr>
              <a:spLocks/>
            </p:cNvSpPr>
            <p:nvPr/>
          </p:nvSpPr>
          <p:spPr bwMode="auto">
            <a:xfrm>
              <a:off x="2514" y="2339"/>
              <a:ext cx="27" cy="30"/>
            </a:xfrm>
            <a:custGeom>
              <a:avLst/>
              <a:gdLst>
                <a:gd name="T0" fmla="*/ 13 w 27"/>
                <a:gd name="T1" fmla="*/ 29 h 30"/>
                <a:gd name="T2" fmla="*/ 15 w 27"/>
                <a:gd name="T3" fmla="*/ 29 h 30"/>
                <a:gd name="T4" fmla="*/ 17 w 27"/>
                <a:gd name="T5" fmla="*/ 26 h 30"/>
                <a:gd name="T6" fmla="*/ 19 w 27"/>
                <a:gd name="T7" fmla="*/ 26 h 30"/>
                <a:gd name="T8" fmla="*/ 22 w 27"/>
                <a:gd name="T9" fmla="*/ 24 h 30"/>
                <a:gd name="T10" fmla="*/ 24 w 27"/>
                <a:gd name="T11" fmla="*/ 22 h 30"/>
                <a:gd name="T12" fmla="*/ 26 w 27"/>
                <a:gd name="T13" fmla="*/ 20 h 30"/>
                <a:gd name="T14" fmla="*/ 26 w 27"/>
                <a:gd name="T15" fmla="*/ 18 h 30"/>
                <a:gd name="T16" fmla="*/ 26 w 27"/>
                <a:gd name="T17" fmla="*/ 15 h 30"/>
                <a:gd name="T18" fmla="*/ 26 w 27"/>
                <a:gd name="T19" fmla="*/ 11 h 30"/>
                <a:gd name="T20" fmla="*/ 26 w 27"/>
                <a:gd name="T21" fmla="*/ 9 h 30"/>
                <a:gd name="T22" fmla="*/ 24 w 27"/>
                <a:gd name="T23" fmla="*/ 7 h 30"/>
                <a:gd name="T24" fmla="*/ 22 w 27"/>
                <a:gd name="T25" fmla="*/ 4 h 30"/>
                <a:gd name="T26" fmla="*/ 19 w 27"/>
                <a:gd name="T27" fmla="*/ 2 h 30"/>
                <a:gd name="T28" fmla="*/ 17 w 27"/>
                <a:gd name="T29" fmla="*/ 2 h 30"/>
                <a:gd name="T30" fmla="*/ 15 w 27"/>
                <a:gd name="T31" fmla="*/ 0 h 30"/>
                <a:gd name="T32" fmla="*/ 13 w 27"/>
                <a:gd name="T33" fmla="*/ 0 h 30"/>
                <a:gd name="T34" fmla="*/ 11 w 27"/>
                <a:gd name="T35" fmla="*/ 0 h 30"/>
                <a:gd name="T36" fmla="*/ 6 w 27"/>
                <a:gd name="T37" fmla="*/ 2 h 30"/>
                <a:gd name="T38" fmla="*/ 4 w 27"/>
                <a:gd name="T39" fmla="*/ 2 h 30"/>
                <a:gd name="T40" fmla="*/ 2 w 27"/>
                <a:gd name="T41" fmla="*/ 4 h 30"/>
                <a:gd name="T42" fmla="*/ 2 w 27"/>
                <a:gd name="T43" fmla="*/ 7 h 30"/>
                <a:gd name="T44" fmla="*/ 0 w 27"/>
                <a:gd name="T45" fmla="*/ 9 h 30"/>
                <a:gd name="T46" fmla="*/ 0 w 27"/>
                <a:gd name="T47" fmla="*/ 11 h 30"/>
                <a:gd name="T48" fmla="*/ 0 w 27"/>
                <a:gd name="T49" fmla="*/ 15 h 30"/>
                <a:gd name="T50" fmla="*/ 0 w 27"/>
                <a:gd name="T51" fmla="*/ 18 h 30"/>
                <a:gd name="T52" fmla="*/ 0 w 27"/>
                <a:gd name="T53" fmla="*/ 20 h 30"/>
                <a:gd name="T54" fmla="*/ 2 w 27"/>
                <a:gd name="T55" fmla="*/ 22 h 30"/>
                <a:gd name="T56" fmla="*/ 2 w 27"/>
                <a:gd name="T57" fmla="*/ 24 h 30"/>
                <a:gd name="T58" fmla="*/ 4 w 27"/>
                <a:gd name="T59" fmla="*/ 26 h 30"/>
                <a:gd name="T60" fmla="*/ 6 w 27"/>
                <a:gd name="T61" fmla="*/ 26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5" y="29"/>
                  </a:lnTo>
                  <a:lnTo>
                    <a:pt x="17" y="26"/>
                  </a:lnTo>
                  <a:lnTo>
                    <a:pt x="19" y="26"/>
                  </a:lnTo>
                  <a:lnTo>
                    <a:pt x="22" y="24"/>
                  </a:lnTo>
                  <a:lnTo>
                    <a:pt x="24" y="22"/>
                  </a:lnTo>
                  <a:lnTo>
                    <a:pt x="26" y="20"/>
                  </a:lnTo>
                  <a:lnTo>
                    <a:pt x="26" y="18"/>
                  </a:lnTo>
                  <a:lnTo>
                    <a:pt x="26" y="15"/>
                  </a:lnTo>
                  <a:lnTo>
                    <a:pt x="26" y="11"/>
                  </a:lnTo>
                  <a:lnTo>
                    <a:pt x="26" y="9"/>
                  </a:lnTo>
                  <a:lnTo>
                    <a:pt x="24" y="7"/>
                  </a:lnTo>
                  <a:lnTo>
                    <a:pt x="22" y="4"/>
                  </a:lnTo>
                  <a:lnTo>
                    <a:pt x="19" y="2"/>
                  </a:lnTo>
                  <a:lnTo>
                    <a:pt x="17" y="2"/>
                  </a:lnTo>
                  <a:lnTo>
                    <a:pt x="15" y="0"/>
                  </a:lnTo>
                  <a:lnTo>
                    <a:pt x="13" y="0"/>
                  </a:lnTo>
                  <a:lnTo>
                    <a:pt x="11" y="0"/>
                  </a:lnTo>
                  <a:lnTo>
                    <a:pt x="6" y="2"/>
                  </a:lnTo>
                  <a:lnTo>
                    <a:pt x="4" y="2"/>
                  </a:lnTo>
                  <a:lnTo>
                    <a:pt x="2" y="4"/>
                  </a:lnTo>
                  <a:lnTo>
                    <a:pt x="2" y="7"/>
                  </a:lnTo>
                  <a:lnTo>
                    <a:pt x="0" y="9"/>
                  </a:lnTo>
                  <a:lnTo>
                    <a:pt x="0" y="11"/>
                  </a:lnTo>
                  <a:lnTo>
                    <a:pt x="0" y="15"/>
                  </a:lnTo>
                  <a:lnTo>
                    <a:pt x="0" y="18"/>
                  </a:lnTo>
                  <a:lnTo>
                    <a:pt x="0" y="20"/>
                  </a:lnTo>
                  <a:lnTo>
                    <a:pt x="2" y="22"/>
                  </a:lnTo>
                  <a:lnTo>
                    <a:pt x="2" y="24"/>
                  </a:lnTo>
                  <a:lnTo>
                    <a:pt x="4" y="26"/>
                  </a:lnTo>
                  <a:lnTo>
                    <a:pt x="6" y="26"/>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387" name="Freeform 172"/>
            <p:cNvSpPr>
              <a:spLocks/>
            </p:cNvSpPr>
            <p:nvPr/>
          </p:nvSpPr>
          <p:spPr bwMode="auto">
            <a:xfrm>
              <a:off x="2527" y="2354"/>
              <a:ext cx="16" cy="17"/>
            </a:xfrm>
            <a:custGeom>
              <a:avLst/>
              <a:gdLst>
                <a:gd name="T0" fmla="*/ 11 w 16"/>
                <a:gd name="T1" fmla="*/ 0 h 17"/>
                <a:gd name="T2" fmla="*/ 11 w 16"/>
                <a:gd name="T3" fmla="*/ 0 h 17"/>
                <a:gd name="T4" fmla="*/ 11 w 16"/>
                <a:gd name="T5" fmla="*/ 3 h 17"/>
                <a:gd name="T6" fmla="*/ 11 w 16"/>
                <a:gd name="T7" fmla="*/ 5 h 17"/>
                <a:gd name="T8" fmla="*/ 9 w 16"/>
                <a:gd name="T9" fmla="*/ 7 h 17"/>
                <a:gd name="T10" fmla="*/ 9 w 16"/>
                <a:gd name="T11" fmla="*/ 9 h 17"/>
                <a:gd name="T12" fmla="*/ 6 w 16"/>
                <a:gd name="T13" fmla="*/ 9 h 17"/>
                <a:gd name="T14" fmla="*/ 4 w 16"/>
                <a:gd name="T15" fmla="*/ 11 h 17"/>
                <a:gd name="T16" fmla="*/ 2 w 16"/>
                <a:gd name="T17" fmla="*/ 11 h 17"/>
                <a:gd name="T18" fmla="*/ 0 w 16"/>
                <a:gd name="T19" fmla="*/ 11 h 17"/>
                <a:gd name="T20" fmla="*/ 0 w 16"/>
                <a:gd name="T21" fmla="*/ 16 h 17"/>
                <a:gd name="T22" fmla="*/ 2 w 16"/>
                <a:gd name="T23" fmla="*/ 16 h 17"/>
                <a:gd name="T24" fmla="*/ 6 w 16"/>
                <a:gd name="T25" fmla="*/ 16 h 17"/>
                <a:gd name="T26" fmla="*/ 9 w 16"/>
                <a:gd name="T27" fmla="*/ 14 h 17"/>
                <a:gd name="T28" fmla="*/ 11 w 16"/>
                <a:gd name="T29" fmla="*/ 11 h 17"/>
                <a:gd name="T30" fmla="*/ 13 w 16"/>
                <a:gd name="T31" fmla="*/ 9 h 17"/>
                <a:gd name="T32" fmla="*/ 13 w 16"/>
                <a:gd name="T33" fmla="*/ 5 h 17"/>
                <a:gd name="T34" fmla="*/ 15 w 16"/>
                <a:gd name="T35" fmla="*/ 3 h 17"/>
                <a:gd name="T36" fmla="*/ 15 w 16"/>
                <a:gd name="T37" fmla="*/ 0 h 17"/>
                <a:gd name="T38" fmla="*/ 11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1" y="0"/>
                  </a:moveTo>
                  <a:lnTo>
                    <a:pt x="11" y="0"/>
                  </a:lnTo>
                  <a:lnTo>
                    <a:pt x="11" y="3"/>
                  </a:lnTo>
                  <a:lnTo>
                    <a:pt x="11" y="5"/>
                  </a:lnTo>
                  <a:lnTo>
                    <a:pt x="9" y="7"/>
                  </a:lnTo>
                  <a:lnTo>
                    <a:pt x="9" y="9"/>
                  </a:lnTo>
                  <a:lnTo>
                    <a:pt x="6" y="9"/>
                  </a:lnTo>
                  <a:lnTo>
                    <a:pt x="4" y="11"/>
                  </a:lnTo>
                  <a:lnTo>
                    <a:pt x="2" y="11"/>
                  </a:lnTo>
                  <a:lnTo>
                    <a:pt x="0" y="11"/>
                  </a:lnTo>
                  <a:lnTo>
                    <a:pt x="0" y="16"/>
                  </a:lnTo>
                  <a:lnTo>
                    <a:pt x="2" y="16"/>
                  </a:lnTo>
                  <a:lnTo>
                    <a:pt x="6" y="16"/>
                  </a:lnTo>
                  <a:lnTo>
                    <a:pt x="9" y="14"/>
                  </a:lnTo>
                  <a:lnTo>
                    <a:pt x="11" y="11"/>
                  </a:lnTo>
                  <a:lnTo>
                    <a:pt x="13" y="9"/>
                  </a:lnTo>
                  <a:lnTo>
                    <a:pt x="13" y="5"/>
                  </a:lnTo>
                  <a:lnTo>
                    <a:pt x="15" y="3"/>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388" name="Freeform 173"/>
            <p:cNvSpPr>
              <a:spLocks/>
            </p:cNvSpPr>
            <p:nvPr/>
          </p:nvSpPr>
          <p:spPr bwMode="auto">
            <a:xfrm>
              <a:off x="2527" y="2337"/>
              <a:ext cx="16" cy="18"/>
            </a:xfrm>
            <a:custGeom>
              <a:avLst/>
              <a:gdLst>
                <a:gd name="T0" fmla="*/ 0 w 16"/>
                <a:gd name="T1" fmla="*/ 4 h 18"/>
                <a:gd name="T2" fmla="*/ 0 w 16"/>
                <a:gd name="T3" fmla="*/ 4 h 18"/>
                <a:gd name="T4" fmla="*/ 2 w 16"/>
                <a:gd name="T5" fmla="*/ 4 h 18"/>
                <a:gd name="T6" fmla="*/ 4 w 16"/>
                <a:gd name="T7" fmla="*/ 4 h 18"/>
                <a:gd name="T8" fmla="*/ 6 w 16"/>
                <a:gd name="T9" fmla="*/ 6 h 18"/>
                <a:gd name="T10" fmla="*/ 9 w 16"/>
                <a:gd name="T11" fmla="*/ 9 h 18"/>
                <a:gd name="T12" fmla="*/ 11 w 16"/>
                <a:gd name="T13" fmla="*/ 11 h 18"/>
                <a:gd name="T14" fmla="*/ 11 w 16"/>
                <a:gd name="T15" fmla="*/ 13 h 18"/>
                <a:gd name="T16" fmla="*/ 11 w 16"/>
                <a:gd name="T17" fmla="*/ 17 h 18"/>
                <a:gd name="T18" fmla="*/ 15 w 16"/>
                <a:gd name="T19" fmla="*/ 17 h 18"/>
                <a:gd name="T20" fmla="*/ 15 w 16"/>
                <a:gd name="T21" fmla="*/ 13 h 18"/>
                <a:gd name="T22" fmla="*/ 13 w 16"/>
                <a:gd name="T23" fmla="*/ 11 h 18"/>
                <a:gd name="T24" fmla="*/ 13 w 16"/>
                <a:gd name="T25" fmla="*/ 6 h 18"/>
                <a:gd name="T26" fmla="*/ 11 w 16"/>
                <a:gd name="T27" fmla="*/ 4 h 18"/>
                <a:gd name="T28" fmla="*/ 9 w 16"/>
                <a:gd name="T29" fmla="*/ 2 h 18"/>
                <a:gd name="T30" fmla="*/ 6 w 16"/>
                <a:gd name="T31" fmla="*/ 2 h 18"/>
                <a:gd name="T32" fmla="*/ 2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4"/>
                  </a:lnTo>
                  <a:lnTo>
                    <a:pt x="6" y="6"/>
                  </a:lnTo>
                  <a:lnTo>
                    <a:pt x="9" y="9"/>
                  </a:lnTo>
                  <a:lnTo>
                    <a:pt x="11" y="11"/>
                  </a:lnTo>
                  <a:lnTo>
                    <a:pt x="11" y="13"/>
                  </a:lnTo>
                  <a:lnTo>
                    <a:pt x="11" y="17"/>
                  </a:lnTo>
                  <a:lnTo>
                    <a:pt x="15" y="17"/>
                  </a:lnTo>
                  <a:lnTo>
                    <a:pt x="15" y="13"/>
                  </a:lnTo>
                  <a:lnTo>
                    <a:pt x="13" y="11"/>
                  </a:lnTo>
                  <a:lnTo>
                    <a:pt x="13" y="6"/>
                  </a:lnTo>
                  <a:lnTo>
                    <a:pt x="11" y="4"/>
                  </a:lnTo>
                  <a:lnTo>
                    <a:pt x="9" y="2"/>
                  </a:lnTo>
                  <a:lnTo>
                    <a:pt x="6" y="2"/>
                  </a:lnTo>
                  <a:lnTo>
                    <a:pt x="2"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389" name="Freeform 174"/>
            <p:cNvSpPr>
              <a:spLocks/>
            </p:cNvSpPr>
            <p:nvPr/>
          </p:nvSpPr>
          <p:spPr bwMode="auto">
            <a:xfrm>
              <a:off x="2509" y="2337"/>
              <a:ext cx="19" cy="18"/>
            </a:xfrm>
            <a:custGeom>
              <a:avLst/>
              <a:gdLst>
                <a:gd name="T0" fmla="*/ 7 w 19"/>
                <a:gd name="T1" fmla="*/ 17 h 18"/>
                <a:gd name="T2" fmla="*/ 7 w 19"/>
                <a:gd name="T3" fmla="*/ 17 h 18"/>
                <a:gd name="T4" fmla="*/ 7 w 19"/>
                <a:gd name="T5" fmla="*/ 13 h 18"/>
                <a:gd name="T6" fmla="*/ 7 w 19"/>
                <a:gd name="T7" fmla="*/ 11 h 18"/>
                <a:gd name="T8" fmla="*/ 7 w 19"/>
                <a:gd name="T9" fmla="*/ 9 h 18"/>
                <a:gd name="T10" fmla="*/ 9 w 19"/>
                <a:gd name="T11" fmla="*/ 9 h 18"/>
                <a:gd name="T12" fmla="*/ 11 w 19"/>
                <a:gd name="T13" fmla="*/ 6 h 18"/>
                <a:gd name="T14" fmla="*/ 13 w 19"/>
                <a:gd name="T15" fmla="*/ 4 h 18"/>
                <a:gd name="T16" fmla="*/ 16 w 19"/>
                <a:gd name="T17" fmla="*/ 4 h 18"/>
                <a:gd name="T18" fmla="*/ 18 w 19"/>
                <a:gd name="T19" fmla="*/ 4 h 18"/>
                <a:gd name="T20" fmla="*/ 18 w 19"/>
                <a:gd name="T21" fmla="*/ 0 h 18"/>
                <a:gd name="T22" fmla="*/ 13 w 19"/>
                <a:gd name="T23" fmla="*/ 0 h 18"/>
                <a:gd name="T24" fmla="*/ 11 w 19"/>
                <a:gd name="T25" fmla="*/ 2 h 18"/>
                <a:gd name="T26" fmla="*/ 9 w 19"/>
                <a:gd name="T27" fmla="*/ 2 h 18"/>
                <a:gd name="T28" fmla="*/ 7 w 19"/>
                <a:gd name="T29" fmla="*/ 4 h 18"/>
                <a:gd name="T30" fmla="*/ 5 w 19"/>
                <a:gd name="T31" fmla="*/ 6 h 18"/>
                <a:gd name="T32" fmla="*/ 3 w 19"/>
                <a:gd name="T33" fmla="*/ 11 h 18"/>
                <a:gd name="T34" fmla="*/ 3 w 19"/>
                <a:gd name="T35" fmla="*/ 13 h 18"/>
                <a:gd name="T36" fmla="*/ 0 w 19"/>
                <a:gd name="T37" fmla="*/ 17 h 18"/>
                <a:gd name="T38" fmla="*/ 7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7" y="17"/>
                  </a:moveTo>
                  <a:lnTo>
                    <a:pt x="7" y="17"/>
                  </a:lnTo>
                  <a:lnTo>
                    <a:pt x="7" y="13"/>
                  </a:lnTo>
                  <a:lnTo>
                    <a:pt x="7" y="11"/>
                  </a:lnTo>
                  <a:lnTo>
                    <a:pt x="7" y="9"/>
                  </a:lnTo>
                  <a:lnTo>
                    <a:pt x="9" y="9"/>
                  </a:lnTo>
                  <a:lnTo>
                    <a:pt x="11" y="6"/>
                  </a:lnTo>
                  <a:lnTo>
                    <a:pt x="13" y="4"/>
                  </a:lnTo>
                  <a:lnTo>
                    <a:pt x="16" y="4"/>
                  </a:lnTo>
                  <a:lnTo>
                    <a:pt x="18" y="4"/>
                  </a:lnTo>
                  <a:lnTo>
                    <a:pt x="18" y="0"/>
                  </a:lnTo>
                  <a:lnTo>
                    <a:pt x="13" y="0"/>
                  </a:lnTo>
                  <a:lnTo>
                    <a:pt x="11" y="2"/>
                  </a:lnTo>
                  <a:lnTo>
                    <a:pt x="9" y="2"/>
                  </a:lnTo>
                  <a:lnTo>
                    <a:pt x="7" y="4"/>
                  </a:lnTo>
                  <a:lnTo>
                    <a:pt x="5" y="6"/>
                  </a:lnTo>
                  <a:lnTo>
                    <a:pt x="3" y="11"/>
                  </a:lnTo>
                  <a:lnTo>
                    <a:pt x="3" y="13"/>
                  </a:lnTo>
                  <a:lnTo>
                    <a:pt x="0" y="17"/>
                  </a:lnTo>
                  <a:lnTo>
                    <a:pt x="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390" name="Freeform 175"/>
            <p:cNvSpPr>
              <a:spLocks/>
            </p:cNvSpPr>
            <p:nvPr/>
          </p:nvSpPr>
          <p:spPr bwMode="auto">
            <a:xfrm>
              <a:off x="2509" y="2354"/>
              <a:ext cx="19" cy="17"/>
            </a:xfrm>
            <a:custGeom>
              <a:avLst/>
              <a:gdLst>
                <a:gd name="T0" fmla="*/ 18 w 19"/>
                <a:gd name="T1" fmla="*/ 11 h 17"/>
                <a:gd name="T2" fmla="*/ 18 w 19"/>
                <a:gd name="T3" fmla="*/ 11 h 17"/>
                <a:gd name="T4" fmla="*/ 16 w 19"/>
                <a:gd name="T5" fmla="*/ 11 h 17"/>
                <a:gd name="T6" fmla="*/ 13 w 19"/>
                <a:gd name="T7" fmla="*/ 11 h 17"/>
                <a:gd name="T8" fmla="*/ 11 w 19"/>
                <a:gd name="T9" fmla="*/ 9 h 17"/>
                <a:gd name="T10" fmla="*/ 9 w 19"/>
                <a:gd name="T11" fmla="*/ 9 h 17"/>
                <a:gd name="T12" fmla="*/ 7 w 19"/>
                <a:gd name="T13" fmla="*/ 7 h 17"/>
                <a:gd name="T14" fmla="*/ 7 w 19"/>
                <a:gd name="T15" fmla="*/ 5 h 17"/>
                <a:gd name="T16" fmla="*/ 7 w 19"/>
                <a:gd name="T17" fmla="*/ 3 h 17"/>
                <a:gd name="T18" fmla="*/ 7 w 19"/>
                <a:gd name="T19" fmla="*/ 0 h 17"/>
                <a:gd name="T20" fmla="*/ 0 w 19"/>
                <a:gd name="T21" fmla="*/ 0 h 17"/>
                <a:gd name="T22" fmla="*/ 3 w 19"/>
                <a:gd name="T23" fmla="*/ 3 h 17"/>
                <a:gd name="T24" fmla="*/ 3 w 19"/>
                <a:gd name="T25" fmla="*/ 5 h 17"/>
                <a:gd name="T26" fmla="*/ 5 w 19"/>
                <a:gd name="T27" fmla="*/ 9 h 17"/>
                <a:gd name="T28" fmla="*/ 7 w 19"/>
                <a:gd name="T29" fmla="*/ 11 h 17"/>
                <a:gd name="T30" fmla="*/ 9 w 19"/>
                <a:gd name="T31" fmla="*/ 14 h 17"/>
                <a:gd name="T32" fmla="*/ 11 w 19"/>
                <a:gd name="T33" fmla="*/ 16 h 17"/>
                <a:gd name="T34" fmla="*/ 13 w 19"/>
                <a:gd name="T35" fmla="*/ 16 h 17"/>
                <a:gd name="T36" fmla="*/ 18 w 19"/>
                <a:gd name="T37" fmla="*/ 16 h 17"/>
                <a:gd name="T38" fmla="*/ 18 w 19"/>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8" y="11"/>
                  </a:moveTo>
                  <a:lnTo>
                    <a:pt x="18" y="11"/>
                  </a:lnTo>
                  <a:lnTo>
                    <a:pt x="16" y="11"/>
                  </a:lnTo>
                  <a:lnTo>
                    <a:pt x="13" y="11"/>
                  </a:lnTo>
                  <a:lnTo>
                    <a:pt x="11" y="9"/>
                  </a:lnTo>
                  <a:lnTo>
                    <a:pt x="9" y="9"/>
                  </a:lnTo>
                  <a:lnTo>
                    <a:pt x="7" y="7"/>
                  </a:lnTo>
                  <a:lnTo>
                    <a:pt x="7" y="5"/>
                  </a:lnTo>
                  <a:lnTo>
                    <a:pt x="7" y="3"/>
                  </a:lnTo>
                  <a:lnTo>
                    <a:pt x="7" y="0"/>
                  </a:lnTo>
                  <a:lnTo>
                    <a:pt x="0" y="0"/>
                  </a:lnTo>
                  <a:lnTo>
                    <a:pt x="3" y="3"/>
                  </a:lnTo>
                  <a:lnTo>
                    <a:pt x="3" y="5"/>
                  </a:lnTo>
                  <a:lnTo>
                    <a:pt x="5" y="9"/>
                  </a:lnTo>
                  <a:lnTo>
                    <a:pt x="7" y="11"/>
                  </a:lnTo>
                  <a:lnTo>
                    <a:pt x="9" y="14"/>
                  </a:lnTo>
                  <a:lnTo>
                    <a:pt x="11" y="16"/>
                  </a:lnTo>
                  <a:lnTo>
                    <a:pt x="13" y="16"/>
                  </a:lnTo>
                  <a:lnTo>
                    <a:pt x="18" y="16"/>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9391" name="Freeform 176"/>
            <p:cNvSpPr>
              <a:spLocks/>
            </p:cNvSpPr>
            <p:nvPr/>
          </p:nvSpPr>
          <p:spPr bwMode="auto">
            <a:xfrm>
              <a:off x="2505" y="2357"/>
              <a:ext cx="40" cy="71"/>
            </a:xfrm>
            <a:custGeom>
              <a:avLst/>
              <a:gdLst>
                <a:gd name="T0" fmla="*/ 39 w 40"/>
                <a:gd name="T1" fmla="*/ 70 h 71"/>
                <a:gd name="T2" fmla="*/ 31 w 40"/>
                <a:gd name="T3" fmla="*/ 65 h 71"/>
                <a:gd name="T4" fmla="*/ 22 w 40"/>
                <a:gd name="T5" fmla="*/ 59 h 71"/>
                <a:gd name="T6" fmla="*/ 15 w 40"/>
                <a:gd name="T7" fmla="*/ 52 h 71"/>
                <a:gd name="T8" fmla="*/ 11 w 40"/>
                <a:gd name="T9" fmla="*/ 46 h 71"/>
                <a:gd name="T10" fmla="*/ 7 w 40"/>
                <a:gd name="T11" fmla="*/ 39 h 71"/>
                <a:gd name="T12" fmla="*/ 4 w 40"/>
                <a:gd name="T13" fmla="*/ 35 h 71"/>
                <a:gd name="T14" fmla="*/ 2 w 40"/>
                <a:gd name="T15" fmla="*/ 28 h 71"/>
                <a:gd name="T16" fmla="*/ 0 w 40"/>
                <a:gd name="T17" fmla="*/ 24 h 71"/>
                <a:gd name="T18" fmla="*/ 0 w 40"/>
                <a:gd name="T19" fmla="*/ 17 h 71"/>
                <a:gd name="T20" fmla="*/ 0 w 40"/>
                <a:gd name="T21" fmla="*/ 13 h 71"/>
                <a:gd name="T22" fmla="*/ 0 w 40"/>
                <a:gd name="T23" fmla="*/ 8 h 71"/>
                <a:gd name="T24" fmla="*/ 2 w 40"/>
                <a:gd name="T25" fmla="*/ 6 h 71"/>
                <a:gd name="T26" fmla="*/ 2 w 40"/>
                <a:gd name="T27" fmla="*/ 2 h 71"/>
                <a:gd name="T28" fmla="*/ 2 w 40"/>
                <a:gd name="T29" fmla="*/ 0 h 71"/>
                <a:gd name="T30" fmla="*/ 17 w 40"/>
                <a:gd name="T31" fmla="*/ 8 h 71"/>
                <a:gd name="T32" fmla="*/ 28 w 40"/>
                <a:gd name="T33" fmla="*/ 22 h 71"/>
                <a:gd name="T34" fmla="*/ 35 w 40"/>
                <a:gd name="T35" fmla="*/ 32 h 71"/>
                <a:gd name="T36" fmla="*/ 39 w 40"/>
                <a:gd name="T37" fmla="*/ 43 h 71"/>
                <a:gd name="T38" fmla="*/ 39 w 40"/>
                <a:gd name="T39" fmla="*/ 54 h 71"/>
                <a:gd name="T40" fmla="*/ 39 w 40"/>
                <a:gd name="T41" fmla="*/ 63 h 71"/>
                <a:gd name="T42" fmla="*/ 39 w 40"/>
                <a:gd name="T43" fmla="*/ 68 h 71"/>
                <a:gd name="T44" fmla="*/ 39 w 40"/>
                <a:gd name="T45" fmla="*/ 7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71"/>
                <a:gd name="T71" fmla="*/ 40 w 40"/>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71">
                  <a:moveTo>
                    <a:pt x="39" y="70"/>
                  </a:moveTo>
                  <a:lnTo>
                    <a:pt x="31" y="65"/>
                  </a:lnTo>
                  <a:lnTo>
                    <a:pt x="22" y="59"/>
                  </a:lnTo>
                  <a:lnTo>
                    <a:pt x="15" y="52"/>
                  </a:lnTo>
                  <a:lnTo>
                    <a:pt x="11" y="46"/>
                  </a:lnTo>
                  <a:lnTo>
                    <a:pt x="7" y="39"/>
                  </a:lnTo>
                  <a:lnTo>
                    <a:pt x="4" y="35"/>
                  </a:lnTo>
                  <a:lnTo>
                    <a:pt x="2" y="28"/>
                  </a:lnTo>
                  <a:lnTo>
                    <a:pt x="0" y="24"/>
                  </a:lnTo>
                  <a:lnTo>
                    <a:pt x="0" y="17"/>
                  </a:lnTo>
                  <a:lnTo>
                    <a:pt x="0" y="13"/>
                  </a:lnTo>
                  <a:lnTo>
                    <a:pt x="0" y="8"/>
                  </a:lnTo>
                  <a:lnTo>
                    <a:pt x="2" y="6"/>
                  </a:lnTo>
                  <a:lnTo>
                    <a:pt x="2" y="2"/>
                  </a:lnTo>
                  <a:lnTo>
                    <a:pt x="2" y="0"/>
                  </a:lnTo>
                  <a:lnTo>
                    <a:pt x="17" y="8"/>
                  </a:lnTo>
                  <a:lnTo>
                    <a:pt x="28" y="22"/>
                  </a:lnTo>
                  <a:lnTo>
                    <a:pt x="35" y="32"/>
                  </a:lnTo>
                  <a:lnTo>
                    <a:pt x="39" y="43"/>
                  </a:lnTo>
                  <a:lnTo>
                    <a:pt x="39" y="54"/>
                  </a:lnTo>
                  <a:lnTo>
                    <a:pt x="39" y="63"/>
                  </a:lnTo>
                  <a:lnTo>
                    <a:pt x="39" y="68"/>
                  </a:lnTo>
                  <a:lnTo>
                    <a:pt x="39" y="70"/>
                  </a:lnTo>
                </a:path>
              </a:pathLst>
            </a:custGeom>
            <a:solidFill>
              <a:srgbClr val="B79900"/>
            </a:solidFill>
            <a:ln w="9525" cap="rnd">
              <a:noFill/>
              <a:round/>
              <a:headEnd type="none" w="sm" len="sm"/>
              <a:tailEnd type="none" w="sm" len="sm"/>
            </a:ln>
          </p:spPr>
          <p:txBody>
            <a:bodyPr/>
            <a:lstStyle/>
            <a:p>
              <a:pPr algn="l"/>
              <a:endParaRPr lang="en-US" dirty="0"/>
            </a:p>
          </p:txBody>
        </p:sp>
        <p:sp>
          <p:nvSpPr>
            <p:cNvPr id="9392" name="Freeform 177"/>
            <p:cNvSpPr>
              <a:spLocks/>
            </p:cNvSpPr>
            <p:nvPr/>
          </p:nvSpPr>
          <p:spPr bwMode="auto">
            <a:xfrm>
              <a:off x="2503" y="2354"/>
              <a:ext cx="42" cy="76"/>
            </a:xfrm>
            <a:custGeom>
              <a:avLst/>
              <a:gdLst>
                <a:gd name="T0" fmla="*/ 6 w 42"/>
                <a:gd name="T1" fmla="*/ 0 h 76"/>
                <a:gd name="T2" fmla="*/ 4 w 42"/>
                <a:gd name="T3" fmla="*/ 0 h 76"/>
                <a:gd name="T4" fmla="*/ 2 w 42"/>
                <a:gd name="T5" fmla="*/ 0 h 76"/>
                <a:gd name="T6" fmla="*/ 2 w 42"/>
                <a:gd name="T7" fmla="*/ 3 h 76"/>
                <a:gd name="T8" fmla="*/ 2 w 42"/>
                <a:gd name="T9" fmla="*/ 5 h 76"/>
                <a:gd name="T10" fmla="*/ 2 w 42"/>
                <a:gd name="T11" fmla="*/ 7 h 76"/>
                <a:gd name="T12" fmla="*/ 0 w 42"/>
                <a:gd name="T13" fmla="*/ 11 h 76"/>
                <a:gd name="T14" fmla="*/ 0 w 42"/>
                <a:gd name="T15" fmla="*/ 16 h 76"/>
                <a:gd name="T16" fmla="*/ 0 w 42"/>
                <a:gd name="T17" fmla="*/ 20 h 76"/>
                <a:gd name="T18" fmla="*/ 2 w 42"/>
                <a:gd name="T19" fmla="*/ 27 h 76"/>
                <a:gd name="T20" fmla="*/ 2 w 42"/>
                <a:gd name="T21" fmla="*/ 31 h 76"/>
                <a:gd name="T22" fmla="*/ 4 w 42"/>
                <a:gd name="T23" fmla="*/ 38 h 76"/>
                <a:gd name="T24" fmla="*/ 6 w 42"/>
                <a:gd name="T25" fmla="*/ 44 h 76"/>
                <a:gd name="T26" fmla="*/ 11 w 42"/>
                <a:gd name="T27" fmla="*/ 51 h 76"/>
                <a:gd name="T28" fmla="*/ 15 w 42"/>
                <a:gd name="T29" fmla="*/ 57 h 76"/>
                <a:gd name="T30" fmla="*/ 22 w 42"/>
                <a:gd name="T31" fmla="*/ 62 h 76"/>
                <a:gd name="T32" fmla="*/ 30 w 42"/>
                <a:gd name="T33" fmla="*/ 68 h 76"/>
                <a:gd name="T34" fmla="*/ 39 w 42"/>
                <a:gd name="T35" fmla="*/ 75 h 76"/>
                <a:gd name="T36" fmla="*/ 41 w 42"/>
                <a:gd name="T37" fmla="*/ 71 h 76"/>
                <a:gd name="T38" fmla="*/ 33 w 42"/>
                <a:gd name="T39" fmla="*/ 66 h 76"/>
                <a:gd name="T40" fmla="*/ 26 w 42"/>
                <a:gd name="T41" fmla="*/ 60 h 76"/>
                <a:gd name="T42" fmla="*/ 19 w 42"/>
                <a:gd name="T43" fmla="*/ 53 h 76"/>
                <a:gd name="T44" fmla="*/ 15 w 42"/>
                <a:gd name="T45" fmla="*/ 46 h 76"/>
                <a:gd name="T46" fmla="*/ 11 w 42"/>
                <a:gd name="T47" fmla="*/ 42 h 76"/>
                <a:gd name="T48" fmla="*/ 9 w 42"/>
                <a:gd name="T49" fmla="*/ 38 h 76"/>
                <a:gd name="T50" fmla="*/ 6 w 42"/>
                <a:gd name="T51" fmla="*/ 31 h 76"/>
                <a:gd name="T52" fmla="*/ 4 w 42"/>
                <a:gd name="T53" fmla="*/ 25 h 76"/>
                <a:gd name="T54" fmla="*/ 4 w 42"/>
                <a:gd name="T55" fmla="*/ 20 h 76"/>
                <a:gd name="T56" fmla="*/ 4 w 42"/>
                <a:gd name="T57" fmla="*/ 16 h 76"/>
                <a:gd name="T58" fmla="*/ 4 w 42"/>
                <a:gd name="T59" fmla="*/ 11 h 76"/>
                <a:gd name="T60" fmla="*/ 4 w 42"/>
                <a:gd name="T61" fmla="*/ 9 h 76"/>
                <a:gd name="T62" fmla="*/ 6 w 42"/>
                <a:gd name="T63" fmla="*/ 5 h 76"/>
                <a:gd name="T64" fmla="*/ 6 w 42"/>
                <a:gd name="T65" fmla="*/ 3 h 76"/>
                <a:gd name="T66" fmla="*/ 4 w 42"/>
                <a:gd name="T67" fmla="*/ 3 h 76"/>
                <a:gd name="T68" fmla="*/ 6 w 42"/>
                <a:gd name="T69" fmla="*/ 0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76"/>
                <a:gd name="T107" fmla="*/ 42 w 42"/>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76">
                  <a:moveTo>
                    <a:pt x="6" y="0"/>
                  </a:moveTo>
                  <a:lnTo>
                    <a:pt x="4" y="0"/>
                  </a:lnTo>
                  <a:lnTo>
                    <a:pt x="2" y="0"/>
                  </a:lnTo>
                  <a:lnTo>
                    <a:pt x="2" y="3"/>
                  </a:lnTo>
                  <a:lnTo>
                    <a:pt x="2" y="5"/>
                  </a:lnTo>
                  <a:lnTo>
                    <a:pt x="2" y="7"/>
                  </a:lnTo>
                  <a:lnTo>
                    <a:pt x="0" y="11"/>
                  </a:lnTo>
                  <a:lnTo>
                    <a:pt x="0" y="16"/>
                  </a:lnTo>
                  <a:lnTo>
                    <a:pt x="0" y="20"/>
                  </a:lnTo>
                  <a:lnTo>
                    <a:pt x="2" y="27"/>
                  </a:lnTo>
                  <a:lnTo>
                    <a:pt x="2" y="31"/>
                  </a:lnTo>
                  <a:lnTo>
                    <a:pt x="4" y="38"/>
                  </a:lnTo>
                  <a:lnTo>
                    <a:pt x="6" y="44"/>
                  </a:lnTo>
                  <a:lnTo>
                    <a:pt x="11" y="51"/>
                  </a:lnTo>
                  <a:lnTo>
                    <a:pt x="15" y="57"/>
                  </a:lnTo>
                  <a:lnTo>
                    <a:pt x="22" y="62"/>
                  </a:lnTo>
                  <a:lnTo>
                    <a:pt x="30" y="68"/>
                  </a:lnTo>
                  <a:lnTo>
                    <a:pt x="39" y="75"/>
                  </a:lnTo>
                  <a:lnTo>
                    <a:pt x="41" y="71"/>
                  </a:lnTo>
                  <a:lnTo>
                    <a:pt x="33" y="66"/>
                  </a:lnTo>
                  <a:lnTo>
                    <a:pt x="26" y="60"/>
                  </a:lnTo>
                  <a:lnTo>
                    <a:pt x="19" y="53"/>
                  </a:lnTo>
                  <a:lnTo>
                    <a:pt x="15" y="46"/>
                  </a:lnTo>
                  <a:lnTo>
                    <a:pt x="11" y="42"/>
                  </a:lnTo>
                  <a:lnTo>
                    <a:pt x="9" y="38"/>
                  </a:lnTo>
                  <a:lnTo>
                    <a:pt x="6" y="31"/>
                  </a:lnTo>
                  <a:lnTo>
                    <a:pt x="4" y="25"/>
                  </a:lnTo>
                  <a:lnTo>
                    <a:pt x="4" y="20"/>
                  </a:lnTo>
                  <a:lnTo>
                    <a:pt x="4" y="16"/>
                  </a:lnTo>
                  <a:lnTo>
                    <a:pt x="4" y="11"/>
                  </a:lnTo>
                  <a:lnTo>
                    <a:pt x="4" y="9"/>
                  </a:lnTo>
                  <a:lnTo>
                    <a:pt x="6" y="5"/>
                  </a:lnTo>
                  <a:lnTo>
                    <a:pt x="6" y="3"/>
                  </a:lnTo>
                  <a:lnTo>
                    <a:pt x="4" y="3"/>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393" name="Freeform 178"/>
            <p:cNvSpPr>
              <a:spLocks/>
            </p:cNvSpPr>
            <p:nvPr/>
          </p:nvSpPr>
          <p:spPr bwMode="auto">
            <a:xfrm>
              <a:off x="2507" y="2354"/>
              <a:ext cx="41" cy="76"/>
            </a:xfrm>
            <a:custGeom>
              <a:avLst/>
              <a:gdLst>
                <a:gd name="T0" fmla="*/ 35 w 41"/>
                <a:gd name="T1" fmla="*/ 75 h 76"/>
                <a:gd name="T2" fmla="*/ 40 w 41"/>
                <a:gd name="T3" fmla="*/ 73 h 76"/>
                <a:gd name="T4" fmla="*/ 40 w 41"/>
                <a:gd name="T5" fmla="*/ 71 h 76"/>
                <a:gd name="T6" fmla="*/ 40 w 41"/>
                <a:gd name="T7" fmla="*/ 66 h 76"/>
                <a:gd name="T8" fmla="*/ 40 w 41"/>
                <a:gd name="T9" fmla="*/ 57 h 76"/>
                <a:gd name="T10" fmla="*/ 40 w 41"/>
                <a:gd name="T11" fmla="*/ 46 h 76"/>
                <a:gd name="T12" fmla="*/ 35 w 41"/>
                <a:gd name="T13" fmla="*/ 35 h 76"/>
                <a:gd name="T14" fmla="*/ 29 w 41"/>
                <a:gd name="T15" fmla="*/ 22 h 76"/>
                <a:gd name="T16" fmla="*/ 18 w 41"/>
                <a:gd name="T17" fmla="*/ 11 h 76"/>
                <a:gd name="T18" fmla="*/ 2 w 41"/>
                <a:gd name="T19" fmla="*/ 0 h 76"/>
                <a:gd name="T20" fmla="*/ 0 w 41"/>
                <a:gd name="T21" fmla="*/ 3 h 76"/>
                <a:gd name="T22" fmla="*/ 15 w 41"/>
                <a:gd name="T23" fmla="*/ 14 h 76"/>
                <a:gd name="T24" fmla="*/ 26 w 41"/>
                <a:gd name="T25" fmla="*/ 25 h 76"/>
                <a:gd name="T26" fmla="*/ 31 w 41"/>
                <a:gd name="T27" fmla="*/ 38 h 76"/>
                <a:gd name="T28" fmla="*/ 35 w 41"/>
                <a:gd name="T29" fmla="*/ 46 h 76"/>
                <a:gd name="T30" fmla="*/ 35 w 41"/>
                <a:gd name="T31" fmla="*/ 57 h 76"/>
                <a:gd name="T32" fmla="*/ 35 w 41"/>
                <a:gd name="T33" fmla="*/ 66 h 76"/>
                <a:gd name="T34" fmla="*/ 35 w 41"/>
                <a:gd name="T35" fmla="*/ 71 h 76"/>
                <a:gd name="T36" fmla="*/ 35 w 41"/>
                <a:gd name="T37" fmla="*/ 73 h 76"/>
                <a:gd name="T38" fmla="*/ 37 w 41"/>
                <a:gd name="T39" fmla="*/ 71 h 76"/>
                <a:gd name="T40" fmla="*/ 35 w 41"/>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6"/>
                <a:gd name="T65" fmla="*/ 41 w 41"/>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6">
                  <a:moveTo>
                    <a:pt x="35" y="75"/>
                  </a:moveTo>
                  <a:lnTo>
                    <a:pt x="40" y="73"/>
                  </a:lnTo>
                  <a:lnTo>
                    <a:pt x="40" y="71"/>
                  </a:lnTo>
                  <a:lnTo>
                    <a:pt x="40" y="66"/>
                  </a:lnTo>
                  <a:lnTo>
                    <a:pt x="40" y="57"/>
                  </a:lnTo>
                  <a:lnTo>
                    <a:pt x="40" y="46"/>
                  </a:lnTo>
                  <a:lnTo>
                    <a:pt x="35" y="35"/>
                  </a:lnTo>
                  <a:lnTo>
                    <a:pt x="29" y="22"/>
                  </a:lnTo>
                  <a:lnTo>
                    <a:pt x="18" y="11"/>
                  </a:lnTo>
                  <a:lnTo>
                    <a:pt x="2" y="0"/>
                  </a:lnTo>
                  <a:lnTo>
                    <a:pt x="0" y="3"/>
                  </a:lnTo>
                  <a:lnTo>
                    <a:pt x="15" y="14"/>
                  </a:lnTo>
                  <a:lnTo>
                    <a:pt x="26" y="25"/>
                  </a:lnTo>
                  <a:lnTo>
                    <a:pt x="31" y="38"/>
                  </a:lnTo>
                  <a:lnTo>
                    <a:pt x="35" y="46"/>
                  </a:lnTo>
                  <a:lnTo>
                    <a:pt x="35" y="57"/>
                  </a:lnTo>
                  <a:lnTo>
                    <a:pt x="35" y="66"/>
                  </a:lnTo>
                  <a:lnTo>
                    <a:pt x="35" y="71"/>
                  </a:lnTo>
                  <a:lnTo>
                    <a:pt x="35" y="73"/>
                  </a:lnTo>
                  <a:lnTo>
                    <a:pt x="37" y="71"/>
                  </a:lnTo>
                  <a:lnTo>
                    <a:pt x="35" y="75"/>
                  </a:lnTo>
                </a:path>
              </a:pathLst>
            </a:custGeom>
            <a:solidFill>
              <a:srgbClr val="000000"/>
            </a:solidFill>
            <a:ln w="9525" cap="rnd">
              <a:noFill/>
              <a:round/>
              <a:headEnd type="none" w="sm" len="sm"/>
              <a:tailEnd type="none" w="sm" len="sm"/>
            </a:ln>
          </p:spPr>
          <p:txBody>
            <a:bodyPr/>
            <a:lstStyle/>
            <a:p>
              <a:pPr algn="l"/>
              <a:endParaRPr lang="en-US" dirty="0"/>
            </a:p>
          </p:txBody>
        </p:sp>
        <p:sp>
          <p:nvSpPr>
            <p:cNvPr id="9394" name="Freeform 179"/>
            <p:cNvSpPr>
              <a:spLocks/>
            </p:cNvSpPr>
            <p:nvPr/>
          </p:nvSpPr>
          <p:spPr bwMode="auto">
            <a:xfrm>
              <a:off x="2505" y="2357"/>
              <a:ext cx="40" cy="69"/>
            </a:xfrm>
            <a:custGeom>
              <a:avLst/>
              <a:gdLst>
                <a:gd name="T0" fmla="*/ 4 w 40"/>
                <a:gd name="T1" fmla="*/ 0 h 69"/>
                <a:gd name="T2" fmla="*/ 9 w 40"/>
                <a:gd name="T3" fmla="*/ 13 h 69"/>
                <a:gd name="T4" fmla="*/ 13 w 40"/>
                <a:gd name="T5" fmla="*/ 24 h 69"/>
                <a:gd name="T6" fmla="*/ 20 w 40"/>
                <a:gd name="T7" fmla="*/ 37 h 69"/>
                <a:gd name="T8" fmla="*/ 26 w 40"/>
                <a:gd name="T9" fmla="*/ 48 h 69"/>
                <a:gd name="T10" fmla="*/ 31 w 40"/>
                <a:gd name="T11" fmla="*/ 54 h 69"/>
                <a:gd name="T12" fmla="*/ 35 w 40"/>
                <a:gd name="T13" fmla="*/ 61 h 69"/>
                <a:gd name="T14" fmla="*/ 39 w 40"/>
                <a:gd name="T15" fmla="*/ 68 h 69"/>
                <a:gd name="T16" fmla="*/ 31 w 40"/>
                <a:gd name="T17" fmla="*/ 63 h 69"/>
                <a:gd name="T18" fmla="*/ 22 w 40"/>
                <a:gd name="T19" fmla="*/ 59 h 69"/>
                <a:gd name="T20" fmla="*/ 15 w 40"/>
                <a:gd name="T21" fmla="*/ 52 h 69"/>
                <a:gd name="T22" fmla="*/ 11 w 40"/>
                <a:gd name="T23" fmla="*/ 48 h 69"/>
                <a:gd name="T24" fmla="*/ 7 w 40"/>
                <a:gd name="T25" fmla="*/ 41 h 69"/>
                <a:gd name="T26" fmla="*/ 4 w 40"/>
                <a:gd name="T27" fmla="*/ 35 h 69"/>
                <a:gd name="T28" fmla="*/ 2 w 40"/>
                <a:gd name="T29" fmla="*/ 30 h 69"/>
                <a:gd name="T30" fmla="*/ 0 w 40"/>
                <a:gd name="T31" fmla="*/ 24 h 69"/>
                <a:gd name="T32" fmla="*/ 0 w 40"/>
                <a:gd name="T33" fmla="*/ 19 h 69"/>
                <a:gd name="T34" fmla="*/ 0 w 40"/>
                <a:gd name="T35" fmla="*/ 15 h 69"/>
                <a:gd name="T36" fmla="*/ 0 w 40"/>
                <a:gd name="T37" fmla="*/ 11 h 69"/>
                <a:gd name="T38" fmla="*/ 2 w 40"/>
                <a:gd name="T39" fmla="*/ 6 h 69"/>
                <a:gd name="T40" fmla="*/ 2 w 40"/>
                <a:gd name="T41" fmla="*/ 4 h 69"/>
                <a:gd name="T42" fmla="*/ 4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3"/>
                  </a:lnTo>
                  <a:lnTo>
                    <a:pt x="13" y="24"/>
                  </a:lnTo>
                  <a:lnTo>
                    <a:pt x="20" y="37"/>
                  </a:lnTo>
                  <a:lnTo>
                    <a:pt x="26" y="48"/>
                  </a:lnTo>
                  <a:lnTo>
                    <a:pt x="31" y="54"/>
                  </a:lnTo>
                  <a:lnTo>
                    <a:pt x="35" y="61"/>
                  </a:lnTo>
                  <a:lnTo>
                    <a:pt x="39" y="68"/>
                  </a:lnTo>
                  <a:lnTo>
                    <a:pt x="31" y="63"/>
                  </a:lnTo>
                  <a:lnTo>
                    <a:pt x="22" y="59"/>
                  </a:lnTo>
                  <a:lnTo>
                    <a:pt x="15" y="52"/>
                  </a:lnTo>
                  <a:lnTo>
                    <a:pt x="11" y="48"/>
                  </a:lnTo>
                  <a:lnTo>
                    <a:pt x="7" y="41"/>
                  </a:lnTo>
                  <a:lnTo>
                    <a:pt x="4" y="35"/>
                  </a:lnTo>
                  <a:lnTo>
                    <a:pt x="2" y="30"/>
                  </a:lnTo>
                  <a:lnTo>
                    <a:pt x="0" y="24"/>
                  </a:lnTo>
                  <a:lnTo>
                    <a:pt x="0" y="19"/>
                  </a:lnTo>
                  <a:lnTo>
                    <a:pt x="0" y="15"/>
                  </a:lnTo>
                  <a:lnTo>
                    <a:pt x="0" y="11"/>
                  </a:lnTo>
                  <a:lnTo>
                    <a:pt x="2" y="6"/>
                  </a:lnTo>
                  <a:lnTo>
                    <a:pt x="2" y="4"/>
                  </a:lnTo>
                  <a:lnTo>
                    <a:pt x="4"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9395" name="Freeform 180"/>
            <p:cNvSpPr>
              <a:spLocks/>
            </p:cNvSpPr>
            <p:nvPr/>
          </p:nvSpPr>
          <p:spPr bwMode="auto">
            <a:xfrm>
              <a:off x="2507" y="2357"/>
              <a:ext cx="41" cy="71"/>
            </a:xfrm>
            <a:custGeom>
              <a:avLst/>
              <a:gdLst>
                <a:gd name="T0" fmla="*/ 37 w 41"/>
                <a:gd name="T1" fmla="*/ 70 h 71"/>
                <a:gd name="T2" fmla="*/ 40 w 41"/>
                <a:gd name="T3" fmla="*/ 68 h 71"/>
                <a:gd name="T4" fmla="*/ 37 w 41"/>
                <a:gd name="T5" fmla="*/ 65 h 71"/>
                <a:gd name="T6" fmla="*/ 35 w 41"/>
                <a:gd name="T7" fmla="*/ 61 h 71"/>
                <a:gd name="T8" fmla="*/ 31 w 41"/>
                <a:gd name="T9" fmla="*/ 54 h 71"/>
                <a:gd name="T10" fmla="*/ 26 w 41"/>
                <a:gd name="T11" fmla="*/ 46 h 71"/>
                <a:gd name="T12" fmla="*/ 20 w 41"/>
                <a:gd name="T13" fmla="*/ 35 h 71"/>
                <a:gd name="T14" fmla="*/ 13 w 41"/>
                <a:gd name="T15" fmla="*/ 24 h 71"/>
                <a:gd name="T16" fmla="*/ 9 w 41"/>
                <a:gd name="T17" fmla="*/ 13 h 71"/>
                <a:gd name="T18" fmla="*/ 5 w 41"/>
                <a:gd name="T19" fmla="*/ 0 h 71"/>
                <a:gd name="T20" fmla="*/ 0 w 41"/>
                <a:gd name="T21" fmla="*/ 0 h 71"/>
                <a:gd name="T22" fmla="*/ 5 w 41"/>
                <a:gd name="T23" fmla="*/ 13 h 71"/>
                <a:gd name="T24" fmla="*/ 9 w 41"/>
                <a:gd name="T25" fmla="*/ 26 h 71"/>
                <a:gd name="T26" fmla="*/ 15 w 41"/>
                <a:gd name="T27" fmla="*/ 37 h 71"/>
                <a:gd name="T28" fmla="*/ 22 w 41"/>
                <a:gd name="T29" fmla="*/ 48 h 71"/>
                <a:gd name="T30" fmla="*/ 29 w 41"/>
                <a:gd name="T31" fmla="*/ 57 h 71"/>
                <a:gd name="T32" fmla="*/ 33 w 41"/>
                <a:gd name="T33" fmla="*/ 63 h 71"/>
                <a:gd name="T34" fmla="*/ 35 w 41"/>
                <a:gd name="T35" fmla="*/ 68 h 71"/>
                <a:gd name="T36" fmla="*/ 35 w 41"/>
                <a:gd name="T37" fmla="*/ 70 h 71"/>
                <a:gd name="T38" fmla="*/ 37 w 41"/>
                <a:gd name="T39" fmla="*/ 68 h 71"/>
                <a:gd name="T40" fmla="*/ 37 w 41"/>
                <a:gd name="T41" fmla="*/ 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71"/>
                <a:gd name="T65" fmla="*/ 41 w 41"/>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71">
                  <a:moveTo>
                    <a:pt x="37" y="70"/>
                  </a:moveTo>
                  <a:lnTo>
                    <a:pt x="40" y="68"/>
                  </a:lnTo>
                  <a:lnTo>
                    <a:pt x="37" y="65"/>
                  </a:lnTo>
                  <a:lnTo>
                    <a:pt x="35" y="61"/>
                  </a:lnTo>
                  <a:lnTo>
                    <a:pt x="31" y="54"/>
                  </a:lnTo>
                  <a:lnTo>
                    <a:pt x="26" y="46"/>
                  </a:lnTo>
                  <a:lnTo>
                    <a:pt x="20" y="35"/>
                  </a:lnTo>
                  <a:lnTo>
                    <a:pt x="13" y="24"/>
                  </a:lnTo>
                  <a:lnTo>
                    <a:pt x="9" y="13"/>
                  </a:lnTo>
                  <a:lnTo>
                    <a:pt x="5" y="0"/>
                  </a:lnTo>
                  <a:lnTo>
                    <a:pt x="0" y="0"/>
                  </a:lnTo>
                  <a:lnTo>
                    <a:pt x="5" y="13"/>
                  </a:lnTo>
                  <a:lnTo>
                    <a:pt x="9" y="26"/>
                  </a:lnTo>
                  <a:lnTo>
                    <a:pt x="15" y="37"/>
                  </a:lnTo>
                  <a:lnTo>
                    <a:pt x="22" y="48"/>
                  </a:lnTo>
                  <a:lnTo>
                    <a:pt x="29" y="57"/>
                  </a:lnTo>
                  <a:lnTo>
                    <a:pt x="33" y="63"/>
                  </a:lnTo>
                  <a:lnTo>
                    <a:pt x="35" y="68"/>
                  </a:lnTo>
                  <a:lnTo>
                    <a:pt x="35" y="70"/>
                  </a:lnTo>
                  <a:lnTo>
                    <a:pt x="37" y="68"/>
                  </a:lnTo>
                  <a:lnTo>
                    <a:pt x="37" y="70"/>
                  </a:lnTo>
                </a:path>
              </a:pathLst>
            </a:custGeom>
            <a:solidFill>
              <a:srgbClr val="000000"/>
            </a:solidFill>
            <a:ln w="9525" cap="rnd">
              <a:noFill/>
              <a:round/>
              <a:headEnd type="none" w="sm" len="sm"/>
              <a:tailEnd type="none" w="sm" len="sm"/>
            </a:ln>
          </p:spPr>
          <p:txBody>
            <a:bodyPr/>
            <a:lstStyle/>
            <a:p>
              <a:pPr algn="l"/>
              <a:endParaRPr lang="en-US" dirty="0"/>
            </a:p>
          </p:txBody>
        </p:sp>
        <p:sp>
          <p:nvSpPr>
            <p:cNvPr id="9396" name="Freeform 181"/>
            <p:cNvSpPr>
              <a:spLocks/>
            </p:cNvSpPr>
            <p:nvPr/>
          </p:nvSpPr>
          <p:spPr bwMode="auto">
            <a:xfrm>
              <a:off x="2503" y="2357"/>
              <a:ext cx="42" cy="71"/>
            </a:xfrm>
            <a:custGeom>
              <a:avLst/>
              <a:gdLst>
                <a:gd name="T0" fmla="*/ 9 w 42"/>
                <a:gd name="T1" fmla="*/ 0 h 71"/>
                <a:gd name="T2" fmla="*/ 4 w 42"/>
                <a:gd name="T3" fmla="*/ 0 h 71"/>
                <a:gd name="T4" fmla="*/ 4 w 42"/>
                <a:gd name="T5" fmla="*/ 2 h 71"/>
                <a:gd name="T6" fmla="*/ 2 w 42"/>
                <a:gd name="T7" fmla="*/ 4 h 71"/>
                <a:gd name="T8" fmla="*/ 2 w 42"/>
                <a:gd name="T9" fmla="*/ 6 h 71"/>
                <a:gd name="T10" fmla="*/ 2 w 42"/>
                <a:gd name="T11" fmla="*/ 11 h 71"/>
                <a:gd name="T12" fmla="*/ 0 w 42"/>
                <a:gd name="T13" fmla="*/ 15 h 71"/>
                <a:gd name="T14" fmla="*/ 0 w 42"/>
                <a:gd name="T15" fmla="*/ 19 h 71"/>
                <a:gd name="T16" fmla="*/ 0 w 42"/>
                <a:gd name="T17" fmla="*/ 24 h 71"/>
                <a:gd name="T18" fmla="*/ 2 w 42"/>
                <a:gd name="T19" fmla="*/ 30 h 71"/>
                <a:gd name="T20" fmla="*/ 4 w 42"/>
                <a:gd name="T21" fmla="*/ 37 h 71"/>
                <a:gd name="T22" fmla="*/ 6 w 42"/>
                <a:gd name="T23" fmla="*/ 41 h 71"/>
                <a:gd name="T24" fmla="*/ 11 w 42"/>
                <a:gd name="T25" fmla="*/ 48 h 71"/>
                <a:gd name="T26" fmla="*/ 15 w 42"/>
                <a:gd name="T27" fmla="*/ 54 h 71"/>
                <a:gd name="T28" fmla="*/ 22 w 42"/>
                <a:gd name="T29" fmla="*/ 59 h 71"/>
                <a:gd name="T30" fmla="*/ 30 w 42"/>
                <a:gd name="T31" fmla="*/ 65 h 71"/>
                <a:gd name="T32" fmla="*/ 41 w 42"/>
                <a:gd name="T33" fmla="*/ 70 h 71"/>
                <a:gd name="T34" fmla="*/ 41 w 42"/>
                <a:gd name="T35" fmla="*/ 68 h 71"/>
                <a:gd name="T36" fmla="*/ 33 w 42"/>
                <a:gd name="T37" fmla="*/ 61 h 71"/>
                <a:gd name="T38" fmla="*/ 26 w 42"/>
                <a:gd name="T39" fmla="*/ 57 h 71"/>
                <a:gd name="T40" fmla="*/ 19 w 42"/>
                <a:gd name="T41" fmla="*/ 50 h 71"/>
                <a:gd name="T42" fmla="*/ 15 w 42"/>
                <a:gd name="T43" fmla="*/ 46 h 71"/>
                <a:gd name="T44" fmla="*/ 11 w 42"/>
                <a:gd name="T45" fmla="*/ 39 h 71"/>
                <a:gd name="T46" fmla="*/ 6 w 42"/>
                <a:gd name="T47" fmla="*/ 35 h 71"/>
                <a:gd name="T48" fmla="*/ 6 w 42"/>
                <a:gd name="T49" fmla="*/ 30 h 71"/>
                <a:gd name="T50" fmla="*/ 4 w 42"/>
                <a:gd name="T51" fmla="*/ 24 h 71"/>
                <a:gd name="T52" fmla="*/ 4 w 42"/>
                <a:gd name="T53" fmla="*/ 19 h 71"/>
                <a:gd name="T54" fmla="*/ 4 w 42"/>
                <a:gd name="T55" fmla="*/ 15 h 71"/>
                <a:gd name="T56" fmla="*/ 4 w 42"/>
                <a:gd name="T57" fmla="*/ 11 h 71"/>
                <a:gd name="T58" fmla="*/ 6 w 42"/>
                <a:gd name="T59" fmla="*/ 6 h 71"/>
                <a:gd name="T60" fmla="*/ 6 w 42"/>
                <a:gd name="T61" fmla="*/ 4 h 71"/>
                <a:gd name="T62" fmla="*/ 6 w 42"/>
                <a:gd name="T63" fmla="*/ 2 h 71"/>
                <a:gd name="T64" fmla="*/ 9 w 42"/>
                <a:gd name="T65" fmla="*/ 2 h 71"/>
                <a:gd name="T66" fmla="*/ 9 w 42"/>
                <a:gd name="T67" fmla="*/ 0 h 71"/>
                <a:gd name="T68" fmla="*/ 4 w 42"/>
                <a:gd name="T69" fmla="*/ 0 h 71"/>
                <a:gd name="T70" fmla="*/ 9 w 42"/>
                <a:gd name="T71" fmla="*/ 0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71"/>
                <a:gd name="T110" fmla="*/ 42 w 42"/>
                <a:gd name="T111" fmla="*/ 71 h 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71">
                  <a:moveTo>
                    <a:pt x="9" y="0"/>
                  </a:moveTo>
                  <a:lnTo>
                    <a:pt x="4" y="0"/>
                  </a:lnTo>
                  <a:lnTo>
                    <a:pt x="4" y="2"/>
                  </a:lnTo>
                  <a:lnTo>
                    <a:pt x="2" y="4"/>
                  </a:lnTo>
                  <a:lnTo>
                    <a:pt x="2" y="6"/>
                  </a:lnTo>
                  <a:lnTo>
                    <a:pt x="2" y="11"/>
                  </a:lnTo>
                  <a:lnTo>
                    <a:pt x="0" y="15"/>
                  </a:lnTo>
                  <a:lnTo>
                    <a:pt x="0" y="19"/>
                  </a:lnTo>
                  <a:lnTo>
                    <a:pt x="0" y="24"/>
                  </a:lnTo>
                  <a:lnTo>
                    <a:pt x="2" y="30"/>
                  </a:lnTo>
                  <a:lnTo>
                    <a:pt x="4" y="37"/>
                  </a:lnTo>
                  <a:lnTo>
                    <a:pt x="6" y="41"/>
                  </a:lnTo>
                  <a:lnTo>
                    <a:pt x="11" y="48"/>
                  </a:lnTo>
                  <a:lnTo>
                    <a:pt x="15" y="54"/>
                  </a:lnTo>
                  <a:lnTo>
                    <a:pt x="22" y="59"/>
                  </a:lnTo>
                  <a:lnTo>
                    <a:pt x="30" y="65"/>
                  </a:lnTo>
                  <a:lnTo>
                    <a:pt x="41" y="70"/>
                  </a:lnTo>
                  <a:lnTo>
                    <a:pt x="41" y="68"/>
                  </a:lnTo>
                  <a:lnTo>
                    <a:pt x="33" y="61"/>
                  </a:lnTo>
                  <a:lnTo>
                    <a:pt x="26" y="57"/>
                  </a:lnTo>
                  <a:lnTo>
                    <a:pt x="19" y="50"/>
                  </a:lnTo>
                  <a:lnTo>
                    <a:pt x="15" y="46"/>
                  </a:lnTo>
                  <a:lnTo>
                    <a:pt x="11" y="39"/>
                  </a:lnTo>
                  <a:lnTo>
                    <a:pt x="6" y="35"/>
                  </a:lnTo>
                  <a:lnTo>
                    <a:pt x="6" y="30"/>
                  </a:lnTo>
                  <a:lnTo>
                    <a:pt x="4" y="24"/>
                  </a:lnTo>
                  <a:lnTo>
                    <a:pt x="4" y="19"/>
                  </a:lnTo>
                  <a:lnTo>
                    <a:pt x="4" y="15"/>
                  </a:lnTo>
                  <a:lnTo>
                    <a:pt x="4" y="11"/>
                  </a:lnTo>
                  <a:lnTo>
                    <a:pt x="6" y="6"/>
                  </a:lnTo>
                  <a:lnTo>
                    <a:pt x="6" y="4"/>
                  </a:lnTo>
                  <a:lnTo>
                    <a:pt x="6" y="2"/>
                  </a:lnTo>
                  <a:lnTo>
                    <a:pt x="9" y="2"/>
                  </a:lnTo>
                  <a:lnTo>
                    <a:pt x="9" y="0"/>
                  </a:lnTo>
                  <a:lnTo>
                    <a:pt x="4" y="0"/>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9397" name="Freeform 182"/>
            <p:cNvSpPr>
              <a:spLocks/>
            </p:cNvSpPr>
            <p:nvPr/>
          </p:nvSpPr>
          <p:spPr bwMode="auto">
            <a:xfrm>
              <a:off x="2542" y="2389"/>
              <a:ext cx="28" cy="30"/>
            </a:xfrm>
            <a:custGeom>
              <a:avLst/>
              <a:gdLst>
                <a:gd name="T0" fmla="*/ 13 w 28"/>
                <a:gd name="T1" fmla="*/ 29 h 30"/>
                <a:gd name="T2" fmla="*/ 16 w 28"/>
                <a:gd name="T3" fmla="*/ 29 h 30"/>
                <a:gd name="T4" fmla="*/ 18 w 28"/>
                <a:gd name="T5" fmla="*/ 27 h 30"/>
                <a:gd name="T6" fmla="*/ 20 w 28"/>
                <a:gd name="T7" fmla="*/ 27 h 30"/>
                <a:gd name="T8" fmla="*/ 22 w 28"/>
                <a:gd name="T9" fmla="*/ 25 h 30"/>
                <a:gd name="T10" fmla="*/ 24 w 28"/>
                <a:gd name="T11" fmla="*/ 22 h 30"/>
                <a:gd name="T12" fmla="*/ 27 w 28"/>
                <a:gd name="T13" fmla="*/ 20 h 30"/>
                <a:gd name="T14" fmla="*/ 27 w 28"/>
                <a:gd name="T15" fmla="*/ 18 h 30"/>
                <a:gd name="T16" fmla="*/ 27 w 28"/>
                <a:gd name="T17" fmla="*/ 14 h 30"/>
                <a:gd name="T18" fmla="*/ 27 w 28"/>
                <a:gd name="T19" fmla="*/ 11 h 30"/>
                <a:gd name="T20" fmla="*/ 27 w 28"/>
                <a:gd name="T21" fmla="*/ 9 h 30"/>
                <a:gd name="T22" fmla="*/ 24 w 28"/>
                <a:gd name="T23" fmla="*/ 7 h 30"/>
                <a:gd name="T24" fmla="*/ 22 w 28"/>
                <a:gd name="T25" fmla="*/ 5 h 30"/>
                <a:gd name="T26" fmla="*/ 20 w 28"/>
                <a:gd name="T27" fmla="*/ 3 h 30"/>
                <a:gd name="T28" fmla="*/ 18 w 28"/>
                <a:gd name="T29" fmla="*/ 0 h 30"/>
                <a:gd name="T30" fmla="*/ 16 w 28"/>
                <a:gd name="T31" fmla="*/ 0 h 30"/>
                <a:gd name="T32" fmla="*/ 13 w 28"/>
                <a:gd name="T33" fmla="*/ 0 h 30"/>
                <a:gd name="T34" fmla="*/ 11 w 28"/>
                <a:gd name="T35" fmla="*/ 0 h 30"/>
                <a:gd name="T36" fmla="*/ 9 w 28"/>
                <a:gd name="T37" fmla="*/ 0 h 30"/>
                <a:gd name="T38" fmla="*/ 7 w 28"/>
                <a:gd name="T39" fmla="*/ 3 h 30"/>
                <a:gd name="T40" fmla="*/ 5 w 28"/>
                <a:gd name="T41" fmla="*/ 5 h 30"/>
                <a:gd name="T42" fmla="*/ 2 w 28"/>
                <a:gd name="T43" fmla="*/ 7 h 30"/>
                <a:gd name="T44" fmla="*/ 0 w 28"/>
                <a:gd name="T45" fmla="*/ 9 h 30"/>
                <a:gd name="T46" fmla="*/ 0 w 28"/>
                <a:gd name="T47" fmla="*/ 11 h 30"/>
                <a:gd name="T48" fmla="*/ 0 w 28"/>
                <a:gd name="T49" fmla="*/ 14 h 30"/>
                <a:gd name="T50" fmla="*/ 0 w 28"/>
                <a:gd name="T51" fmla="*/ 18 h 30"/>
                <a:gd name="T52" fmla="*/ 0 w 28"/>
                <a:gd name="T53" fmla="*/ 20 h 30"/>
                <a:gd name="T54" fmla="*/ 2 w 28"/>
                <a:gd name="T55" fmla="*/ 22 h 30"/>
                <a:gd name="T56" fmla="*/ 5 w 28"/>
                <a:gd name="T57" fmla="*/ 25 h 30"/>
                <a:gd name="T58" fmla="*/ 7 w 28"/>
                <a:gd name="T59" fmla="*/ 27 h 30"/>
                <a:gd name="T60" fmla="*/ 9 w 28"/>
                <a:gd name="T61" fmla="*/ 27 h 30"/>
                <a:gd name="T62" fmla="*/ 11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7"/>
                  </a:lnTo>
                  <a:lnTo>
                    <a:pt x="20" y="27"/>
                  </a:lnTo>
                  <a:lnTo>
                    <a:pt x="22" y="25"/>
                  </a:lnTo>
                  <a:lnTo>
                    <a:pt x="24" y="22"/>
                  </a:lnTo>
                  <a:lnTo>
                    <a:pt x="27" y="20"/>
                  </a:lnTo>
                  <a:lnTo>
                    <a:pt x="27" y="18"/>
                  </a:lnTo>
                  <a:lnTo>
                    <a:pt x="27" y="14"/>
                  </a:lnTo>
                  <a:lnTo>
                    <a:pt x="27" y="11"/>
                  </a:lnTo>
                  <a:lnTo>
                    <a:pt x="27" y="9"/>
                  </a:lnTo>
                  <a:lnTo>
                    <a:pt x="24" y="7"/>
                  </a:lnTo>
                  <a:lnTo>
                    <a:pt x="22" y="5"/>
                  </a:lnTo>
                  <a:lnTo>
                    <a:pt x="20" y="3"/>
                  </a:lnTo>
                  <a:lnTo>
                    <a:pt x="18" y="0"/>
                  </a:lnTo>
                  <a:lnTo>
                    <a:pt x="16" y="0"/>
                  </a:lnTo>
                  <a:lnTo>
                    <a:pt x="13" y="0"/>
                  </a:lnTo>
                  <a:lnTo>
                    <a:pt x="11" y="0"/>
                  </a:lnTo>
                  <a:lnTo>
                    <a:pt x="9" y="0"/>
                  </a:lnTo>
                  <a:lnTo>
                    <a:pt x="7" y="3"/>
                  </a:lnTo>
                  <a:lnTo>
                    <a:pt x="5" y="5"/>
                  </a:lnTo>
                  <a:lnTo>
                    <a:pt x="2" y="7"/>
                  </a:lnTo>
                  <a:lnTo>
                    <a:pt x="0" y="9"/>
                  </a:lnTo>
                  <a:lnTo>
                    <a:pt x="0" y="11"/>
                  </a:lnTo>
                  <a:lnTo>
                    <a:pt x="0" y="14"/>
                  </a:lnTo>
                  <a:lnTo>
                    <a:pt x="0" y="18"/>
                  </a:lnTo>
                  <a:lnTo>
                    <a:pt x="0" y="20"/>
                  </a:lnTo>
                  <a:lnTo>
                    <a:pt x="2" y="22"/>
                  </a:lnTo>
                  <a:lnTo>
                    <a:pt x="5" y="25"/>
                  </a:lnTo>
                  <a:lnTo>
                    <a:pt x="7" y="27"/>
                  </a:lnTo>
                  <a:lnTo>
                    <a:pt x="9" y="27"/>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398" name="Freeform 183"/>
            <p:cNvSpPr>
              <a:spLocks/>
            </p:cNvSpPr>
            <p:nvPr/>
          </p:nvSpPr>
          <p:spPr bwMode="auto">
            <a:xfrm>
              <a:off x="2555" y="2403"/>
              <a:ext cx="17" cy="18"/>
            </a:xfrm>
            <a:custGeom>
              <a:avLst/>
              <a:gdLst>
                <a:gd name="T0" fmla="*/ 11 w 17"/>
                <a:gd name="T1" fmla="*/ 0 h 18"/>
                <a:gd name="T2" fmla="*/ 11 w 17"/>
                <a:gd name="T3" fmla="*/ 0 h 18"/>
                <a:gd name="T4" fmla="*/ 11 w 17"/>
                <a:gd name="T5" fmla="*/ 4 h 18"/>
                <a:gd name="T6" fmla="*/ 11 w 17"/>
                <a:gd name="T7" fmla="*/ 6 h 18"/>
                <a:gd name="T8" fmla="*/ 9 w 17"/>
                <a:gd name="T9" fmla="*/ 6 h 18"/>
                <a:gd name="T10" fmla="*/ 9 w 17"/>
                <a:gd name="T11" fmla="*/ 8 h 18"/>
                <a:gd name="T12" fmla="*/ 7 w 17"/>
                <a:gd name="T13" fmla="*/ 11 h 18"/>
                <a:gd name="T14" fmla="*/ 5 w 17"/>
                <a:gd name="T15" fmla="*/ 11 h 18"/>
                <a:gd name="T16" fmla="*/ 3 w 17"/>
                <a:gd name="T17" fmla="*/ 13 h 18"/>
                <a:gd name="T18" fmla="*/ 0 w 17"/>
                <a:gd name="T19" fmla="*/ 13 h 18"/>
                <a:gd name="T20" fmla="*/ 0 w 17"/>
                <a:gd name="T21" fmla="*/ 17 h 18"/>
                <a:gd name="T22" fmla="*/ 3 w 17"/>
                <a:gd name="T23" fmla="*/ 15 h 18"/>
                <a:gd name="T24" fmla="*/ 7 w 17"/>
                <a:gd name="T25" fmla="*/ 15 h 18"/>
                <a:gd name="T26" fmla="*/ 9 w 17"/>
                <a:gd name="T27" fmla="*/ 13 h 18"/>
                <a:gd name="T28" fmla="*/ 11 w 17"/>
                <a:gd name="T29" fmla="*/ 11 h 18"/>
                <a:gd name="T30" fmla="*/ 14 w 17"/>
                <a:gd name="T31" fmla="*/ 8 h 18"/>
                <a:gd name="T32" fmla="*/ 16 w 17"/>
                <a:gd name="T33" fmla="*/ 6 h 18"/>
                <a:gd name="T34" fmla="*/ 16 w 17"/>
                <a:gd name="T35" fmla="*/ 4 h 18"/>
                <a:gd name="T36" fmla="*/ 16 w 17"/>
                <a:gd name="T37" fmla="*/ 0 h 18"/>
                <a:gd name="T38" fmla="*/ 11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1" y="0"/>
                  </a:moveTo>
                  <a:lnTo>
                    <a:pt x="11" y="0"/>
                  </a:lnTo>
                  <a:lnTo>
                    <a:pt x="11" y="4"/>
                  </a:lnTo>
                  <a:lnTo>
                    <a:pt x="11" y="6"/>
                  </a:lnTo>
                  <a:lnTo>
                    <a:pt x="9" y="6"/>
                  </a:lnTo>
                  <a:lnTo>
                    <a:pt x="9" y="8"/>
                  </a:lnTo>
                  <a:lnTo>
                    <a:pt x="7" y="11"/>
                  </a:lnTo>
                  <a:lnTo>
                    <a:pt x="5" y="11"/>
                  </a:lnTo>
                  <a:lnTo>
                    <a:pt x="3" y="13"/>
                  </a:lnTo>
                  <a:lnTo>
                    <a:pt x="0" y="13"/>
                  </a:lnTo>
                  <a:lnTo>
                    <a:pt x="0" y="17"/>
                  </a:lnTo>
                  <a:lnTo>
                    <a:pt x="3" y="15"/>
                  </a:lnTo>
                  <a:lnTo>
                    <a:pt x="7" y="15"/>
                  </a:lnTo>
                  <a:lnTo>
                    <a:pt x="9" y="13"/>
                  </a:lnTo>
                  <a:lnTo>
                    <a:pt x="11" y="11"/>
                  </a:lnTo>
                  <a:lnTo>
                    <a:pt x="14" y="8"/>
                  </a:lnTo>
                  <a:lnTo>
                    <a:pt x="16" y="6"/>
                  </a:lnTo>
                  <a:lnTo>
                    <a:pt x="16" y="4"/>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399" name="Freeform 184"/>
            <p:cNvSpPr>
              <a:spLocks/>
            </p:cNvSpPr>
            <p:nvPr/>
          </p:nvSpPr>
          <p:spPr bwMode="auto">
            <a:xfrm>
              <a:off x="2555" y="2387"/>
              <a:ext cx="17" cy="17"/>
            </a:xfrm>
            <a:custGeom>
              <a:avLst/>
              <a:gdLst>
                <a:gd name="T0" fmla="*/ 0 w 17"/>
                <a:gd name="T1" fmla="*/ 5 h 17"/>
                <a:gd name="T2" fmla="*/ 0 w 17"/>
                <a:gd name="T3" fmla="*/ 5 h 17"/>
                <a:gd name="T4" fmla="*/ 3 w 17"/>
                <a:gd name="T5" fmla="*/ 5 h 17"/>
                <a:gd name="T6" fmla="*/ 5 w 17"/>
                <a:gd name="T7" fmla="*/ 5 h 17"/>
                <a:gd name="T8" fmla="*/ 7 w 17"/>
                <a:gd name="T9" fmla="*/ 7 h 17"/>
                <a:gd name="T10" fmla="*/ 9 w 17"/>
                <a:gd name="T11" fmla="*/ 7 h 17"/>
                <a:gd name="T12" fmla="*/ 9 w 17"/>
                <a:gd name="T13" fmla="*/ 9 h 17"/>
                <a:gd name="T14" fmla="*/ 11 w 17"/>
                <a:gd name="T15" fmla="*/ 11 h 17"/>
                <a:gd name="T16" fmla="*/ 11 w 17"/>
                <a:gd name="T17" fmla="*/ 13 h 17"/>
                <a:gd name="T18" fmla="*/ 11 w 17"/>
                <a:gd name="T19" fmla="*/ 16 h 17"/>
                <a:gd name="T20" fmla="*/ 16 w 17"/>
                <a:gd name="T21" fmla="*/ 16 h 17"/>
                <a:gd name="T22" fmla="*/ 16 w 17"/>
                <a:gd name="T23" fmla="*/ 13 h 17"/>
                <a:gd name="T24" fmla="*/ 16 w 17"/>
                <a:gd name="T25" fmla="*/ 9 h 17"/>
                <a:gd name="T26" fmla="*/ 14 w 17"/>
                <a:gd name="T27" fmla="*/ 7 h 17"/>
                <a:gd name="T28" fmla="*/ 11 w 17"/>
                <a:gd name="T29" fmla="*/ 5 h 17"/>
                <a:gd name="T30" fmla="*/ 9 w 17"/>
                <a:gd name="T31" fmla="*/ 2 h 17"/>
                <a:gd name="T32" fmla="*/ 7 w 17"/>
                <a:gd name="T33" fmla="*/ 0 h 17"/>
                <a:gd name="T34" fmla="*/ 3 w 17"/>
                <a:gd name="T35" fmla="*/ 0 h 17"/>
                <a:gd name="T36" fmla="*/ 0 w 17"/>
                <a:gd name="T37" fmla="*/ 0 h 17"/>
                <a:gd name="T38" fmla="*/ 0 w 17"/>
                <a:gd name="T39" fmla="*/ 5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5"/>
                  </a:moveTo>
                  <a:lnTo>
                    <a:pt x="0" y="5"/>
                  </a:lnTo>
                  <a:lnTo>
                    <a:pt x="3" y="5"/>
                  </a:lnTo>
                  <a:lnTo>
                    <a:pt x="5" y="5"/>
                  </a:lnTo>
                  <a:lnTo>
                    <a:pt x="7" y="7"/>
                  </a:lnTo>
                  <a:lnTo>
                    <a:pt x="9" y="7"/>
                  </a:lnTo>
                  <a:lnTo>
                    <a:pt x="9" y="9"/>
                  </a:lnTo>
                  <a:lnTo>
                    <a:pt x="11" y="11"/>
                  </a:lnTo>
                  <a:lnTo>
                    <a:pt x="11" y="13"/>
                  </a:lnTo>
                  <a:lnTo>
                    <a:pt x="11" y="16"/>
                  </a:lnTo>
                  <a:lnTo>
                    <a:pt x="16" y="16"/>
                  </a:lnTo>
                  <a:lnTo>
                    <a:pt x="16" y="13"/>
                  </a:lnTo>
                  <a:lnTo>
                    <a:pt x="16" y="9"/>
                  </a:lnTo>
                  <a:lnTo>
                    <a:pt x="14" y="7"/>
                  </a:lnTo>
                  <a:lnTo>
                    <a:pt x="11" y="5"/>
                  </a:lnTo>
                  <a:lnTo>
                    <a:pt x="9" y="2"/>
                  </a:lnTo>
                  <a:lnTo>
                    <a:pt x="7" y="0"/>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9400" name="Freeform 185"/>
            <p:cNvSpPr>
              <a:spLocks/>
            </p:cNvSpPr>
            <p:nvPr/>
          </p:nvSpPr>
          <p:spPr bwMode="auto">
            <a:xfrm>
              <a:off x="2540" y="2387"/>
              <a:ext cx="16" cy="17"/>
            </a:xfrm>
            <a:custGeom>
              <a:avLst/>
              <a:gdLst>
                <a:gd name="T0" fmla="*/ 4 w 16"/>
                <a:gd name="T1" fmla="*/ 16 h 17"/>
                <a:gd name="T2" fmla="*/ 4 w 16"/>
                <a:gd name="T3" fmla="*/ 16 h 17"/>
                <a:gd name="T4" fmla="*/ 4 w 16"/>
                <a:gd name="T5" fmla="*/ 13 h 17"/>
                <a:gd name="T6" fmla="*/ 4 w 16"/>
                <a:gd name="T7" fmla="*/ 11 h 17"/>
                <a:gd name="T8" fmla="*/ 7 w 16"/>
                <a:gd name="T9" fmla="*/ 9 h 17"/>
                <a:gd name="T10" fmla="*/ 7 w 16"/>
                <a:gd name="T11" fmla="*/ 7 h 17"/>
                <a:gd name="T12" fmla="*/ 9 w 16"/>
                <a:gd name="T13" fmla="*/ 7 h 17"/>
                <a:gd name="T14" fmla="*/ 11 w 16"/>
                <a:gd name="T15" fmla="*/ 5 h 17"/>
                <a:gd name="T16" fmla="*/ 13 w 16"/>
                <a:gd name="T17" fmla="*/ 5 h 17"/>
                <a:gd name="T18" fmla="*/ 15 w 16"/>
                <a:gd name="T19" fmla="*/ 5 h 17"/>
                <a:gd name="T20" fmla="*/ 15 w 16"/>
                <a:gd name="T21" fmla="*/ 0 h 17"/>
                <a:gd name="T22" fmla="*/ 13 w 16"/>
                <a:gd name="T23" fmla="*/ 0 h 17"/>
                <a:gd name="T24" fmla="*/ 11 w 16"/>
                <a:gd name="T25" fmla="*/ 0 h 17"/>
                <a:gd name="T26" fmla="*/ 7 w 16"/>
                <a:gd name="T27" fmla="*/ 2 h 17"/>
                <a:gd name="T28" fmla="*/ 4 w 16"/>
                <a:gd name="T29" fmla="*/ 5 h 17"/>
                <a:gd name="T30" fmla="*/ 2 w 16"/>
                <a:gd name="T31" fmla="*/ 7 h 17"/>
                <a:gd name="T32" fmla="*/ 0 w 16"/>
                <a:gd name="T33" fmla="*/ 9 h 17"/>
                <a:gd name="T34" fmla="*/ 0 w 16"/>
                <a:gd name="T35" fmla="*/ 13 h 17"/>
                <a:gd name="T36" fmla="*/ 0 w 16"/>
                <a:gd name="T37" fmla="*/ 16 h 17"/>
                <a:gd name="T38" fmla="*/ 4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4" y="16"/>
                  </a:moveTo>
                  <a:lnTo>
                    <a:pt x="4" y="16"/>
                  </a:lnTo>
                  <a:lnTo>
                    <a:pt x="4" y="13"/>
                  </a:lnTo>
                  <a:lnTo>
                    <a:pt x="4" y="11"/>
                  </a:lnTo>
                  <a:lnTo>
                    <a:pt x="7" y="9"/>
                  </a:lnTo>
                  <a:lnTo>
                    <a:pt x="7" y="7"/>
                  </a:lnTo>
                  <a:lnTo>
                    <a:pt x="9" y="7"/>
                  </a:lnTo>
                  <a:lnTo>
                    <a:pt x="11" y="5"/>
                  </a:lnTo>
                  <a:lnTo>
                    <a:pt x="13" y="5"/>
                  </a:lnTo>
                  <a:lnTo>
                    <a:pt x="15" y="5"/>
                  </a:lnTo>
                  <a:lnTo>
                    <a:pt x="15" y="0"/>
                  </a:lnTo>
                  <a:lnTo>
                    <a:pt x="13" y="0"/>
                  </a:lnTo>
                  <a:lnTo>
                    <a:pt x="11" y="0"/>
                  </a:lnTo>
                  <a:lnTo>
                    <a:pt x="7" y="2"/>
                  </a:lnTo>
                  <a:lnTo>
                    <a:pt x="4" y="5"/>
                  </a:lnTo>
                  <a:lnTo>
                    <a:pt x="2" y="7"/>
                  </a:lnTo>
                  <a:lnTo>
                    <a:pt x="0" y="9"/>
                  </a:lnTo>
                  <a:lnTo>
                    <a:pt x="0" y="13"/>
                  </a:lnTo>
                  <a:lnTo>
                    <a:pt x="0" y="16"/>
                  </a:lnTo>
                  <a:lnTo>
                    <a:pt x="4" y="16"/>
                  </a:lnTo>
                </a:path>
              </a:pathLst>
            </a:custGeom>
            <a:solidFill>
              <a:srgbClr val="000000"/>
            </a:solidFill>
            <a:ln w="9525" cap="rnd">
              <a:noFill/>
              <a:round/>
              <a:headEnd type="none" w="sm" len="sm"/>
              <a:tailEnd type="none" w="sm" len="sm"/>
            </a:ln>
          </p:spPr>
          <p:txBody>
            <a:bodyPr/>
            <a:lstStyle/>
            <a:p>
              <a:pPr algn="l"/>
              <a:endParaRPr lang="en-US" dirty="0"/>
            </a:p>
          </p:txBody>
        </p:sp>
        <p:sp>
          <p:nvSpPr>
            <p:cNvPr id="9401" name="Freeform 186"/>
            <p:cNvSpPr>
              <a:spLocks/>
            </p:cNvSpPr>
            <p:nvPr/>
          </p:nvSpPr>
          <p:spPr bwMode="auto">
            <a:xfrm>
              <a:off x="2540" y="2403"/>
              <a:ext cx="16" cy="18"/>
            </a:xfrm>
            <a:custGeom>
              <a:avLst/>
              <a:gdLst>
                <a:gd name="T0" fmla="*/ 15 w 16"/>
                <a:gd name="T1" fmla="*/ 13 h 18"/>
                <a:gd name="T2" fmla="*/ 15 w 16"/>
                <a:gd name="T3" fmla="*/ 13 h 18"/>
                <a:gd name="T4" fmla="*/ 13 w 16"/>
                <a:gd name="T5" fmla="*/ 13 h 18"/>
                <a:gd name="T6" fmla="*/ 11 w 16"/>
                <a:gd name="T7" fmla="*/ 11 h 18"/>
                <a:gd name="T8" fmla="*/ 9 w 16"/>
                <a:gd name="T9" fmla="*/ 11 h 18"/>
                <a:gd name="T10" fmla="*/ 7 w 16"/>
                <a:gd name="T11" fmla="*/ 8 h 18"/>
                <a:gd name="T12" fmla="*/ 7 w 16"/>
                <a:gd name="T13" fmla="*/ 6 h 18"/>
                <a:gd name="T14" fmla="*/ 4 w 16"/>
                <a:gd name="T15" fmla="*/ 6 h 18"/>
                <a:gd name="T16" fmla="*/ 4 w 16"/>
                <a:gd name="T17" fmla="*/ 4 h 18"/>
                <a:gd name="T18" fmla="*/ 4 w 16"/>
                <a:gd name="T19" fmla="*/ 0 h 18"/>
                <a:gd name="T20" fmla="*/ 0 w 16"/>
                <a:gd name="T21" fmla="*/ 0 h 18"/>
                <a:gd name="T22" fmla="*/ 0 w 16"/>
                <a:gd name="T23" fmla="*/ 4 h 18"/>
                <a:gd name="T24" fmla="*/ 0 w 16"/>
                <a:gd name="T25" fmla="*/ 6 h 18"/>
                <a:gd name="T26" fmla="*/ 2 w 16"/>
                <a:gd name="T27" fmla="*/ 8 h 18"/>
                <a:gd name="T28" fmla="*/ 4 w 16"/>
                <a:gd name="T29" fmla="*/ 11 h 18"/>
                <a:gd name="T30" fmla="*/ 7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9" y="11"/>
                  </a:lnTo>
                  <a:lnTo>
                    <a:pt x="7" y="8"/>
                  </a:lnTo>
                  <a:lnTo>
                    <a:pt x="7" y="6"/>
                  </a:lnTo>
                  <a:lnTo>
                    <a:pt x="4" y="6"/>
                  </a:lnTo>
                  <a:lnTo>
                    <a:pt x="4" y="4"/>
                  </a:lnTo>
                  <a:lnTo>
                    <a:pt x="4" y="0"/>
                  </a:lnTo>
                  <a:lnTo>
                    <a:pt x="0" y="0"/>
                  </a:lnTo>
                  <a:lnTo>
                    <a:pt x="0" y="4"/>
                  </a:lnTo>
                  <a:lnTo>
                    <a:pt x="0" y="6"/>
                  </a:lnTo>
                  <a:lnTo>
                    <a:pt x="2" y="8"/>
                  </a:lnTo>
                  <a:lnTo>
                    <a:pt x="4" y="11"/>
                  </a:lnTo>
                  <a:lnTo>
                    <a:pt x="7"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9402" name="Freeform 187"/>
            <p:cNvSpPr>
              <a:spLocks/>
            </p:cNvSpPr>
            <p:nvPr/>
          </p:nvSpPr>
          <p:spPr bwMode="auto">
            <a:xfrm>
              <a:off x="2512" y="2414"/>
              <a:ext cx="27" cy="31"/>
            </a:xfrm>
            <a:custGeom>
              <a:avLst/>
              <a:gdLst>
                <a:gd name="T0" fmla="*/ 13 w 27"/>
                <a:gd name="T1" fmla="*/ 30 h 31"/>
                <a:gd name="T2" fmla="*/ 15 w 27"/>
                <a:gd name="T3" fmla="*/ 30 h 31"/>
                <a:gd name="T4" fmla="*/ 17 w 27"/>
                <a:gd name="T5" fmla="*/ 28 h 31"/>
                <a:gd name="T6" fmla="*/ 21 w 27"/>
                <a:gd name="T7" fmla="*/ 28 h 31"/>
                <a:gd name="T8" fmla="*/ 24 w 27"/>
                <a:gd name="T9" fmla="*/ 26 h 31"/>
                <a:gd name="T10" fmla="*/ 24 w 27"/>
                <a:gd name="T11" fmla="*/ 24 h 31"/>
                <a:gd name="T12" fmla="*/ 26 w 27"/>
                <a:gd name="T13" fmla="*/ 22 h 31"/>
                <a:gd name="T14" fmla="*/ 26 w 27"/>
                <a:gd name="T15" fmla="*/ 17 h 31"/>
                <a:gd name="T16" fmla="*/ 26 w 27"/>
                <a:gd name="T17" fmla="*/ 15 h 31"/>
                <a:gd name="T18" fmla="*/ 26 w 27"/>
                <a:gd name="T19" fmla="*/ 13 h 31"/>
                <a:gd name="T20" fmla="*/ 26 w 27"/>
                <a:gd name="T21" fmla="*/ 11 h 31"/>
                <a:gd name="T22" fmla="*/ 24 w 27"/>
                <a:gd name="T23" fmla="*/ 8 h 31"/>
                <a:gd name="T24" fmla="*/ 24 w 27"/>
                <a:gd name="T25" fmla="*/ 4 h 31"/>
                <a:gd name="T26" fmla="*/ 21 w 27"/>
                <a:gd name="T27" fmla="*/ 4 h 31"/>
                <a:gd name="T28" fmla="*/ 17 w 27"/>
                <a:gd name="T29" fmla="*/ 2 h 31"/>
                <a:gd name="T30" fmla="*/ 15 w 27"/>
                <a:gd name="T31" fmla="*/ 2 h 31"/>
                <a:gd name="T32" fmla="*/ 13 w 27"/>
                <a:gd name="T33" fmla="*/ 0 h 31"/>
                <a:gd name="T34" fmla="*/ 10 w 27"/>
                <a:gd name="T35" fmla="*/ 2 h 31"/>
                <a:gd name="T36" fmla="*/ 8 w 27"/>
                <a:gd name="T37" fmla="*/ 2 h 31"/>
                <a:gd name="T38" fmla="*/ 6 w 27"/>
                <a:gd name="T39" fmla="*/ 4 h 31"/>
                <a:gd name="T40" fmla="*/ 4 w 27"/>
                <a:gd name="T41" fmla="*/ 4 h 31"/>
                <a:gd name="T42" fmla="*/ 2 w 27"/>
                <a:gd name="T43" fmla="*/ 8 h 31"/>
                <a:gd name="T44" fmla="*/ 2 w 27"/>
                <a:gd name="T45" fmla="*/ 11 h 31"/>
                <a:gd name="T46" fmla="*/ 0 w 27"/>
                <a:gd name="T47" fmla="*/ 13 h 31"/>
                <a:gd name="T48" fmla="*/ 0 w 27"/>
                <a:gd name="T49" fmla="*/ 15 h 31"/>
                <a:gd name="T50" fmla="*/ 0 w 27"/>
                <a:gd name="T51" fmla="*/ 17 h 31"/>
                <a:gd name="T52" fmla="*/ 2 w 27"/>
                <a:gd name="T53" fmla="*/ 22 h 31"/>
                <a:gd name="T54" fmla="*/ 2 w 27"/>
                <a:gd name="T55" fmla="*/ 24 h 31"/>
                <a:gd name="T56" fmla="*/ 4 w 27"/>
                <a:gd name="T57" fmla="*/ 26 h 31"/>
                <a:gd name="T58" fmla="*/ 6 w 27"/>
                <a:gd name="T59" fmla="*/ 28 h 31"/>
                <a:gd name="T60" fmla="*/ 8 w 27"/>
                <a:gd name="T61" fmla="*/ 28 h 31"/>
                <a:gd name="T62" fmla="*/ 10 w 27"/>
                <a:gd name="T63" fmla="*/ 30 h 31"/>
                <a:gd name="T64" fmla="*/ 13 w 27"/>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1"/>
                <a:gd name="T101" fmla="*/ 27 w 27"/>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1">
                  <a:moveTo>
                    <a:pt x="13" y="30"/>
                  </a:moveTo>
                  <a:lnTo>
                    <a:pt x="15" y="30"/>
                  </a:lnTo>
                  <a:lnTo>
                    <a:pt x="17" y="28"/>
                  </a:lnTo>
                  <a:lnTo>
                    <a:pt x="21" y="28"/>
                  </a:lnTo>
                  <a:lnTo>
                    <a:pt x="24" y="26"/>
                  </a:lnTo>
                  <a:lnTo>
                    <a:pt x="24" y="24"/>
                  </a:lnTo>
                  <a:lnTo>
                    <a:pt x="26" y="22"/>
                  </a:lnTo>
                  <a:lnTo>
                    <a:pt x="26" y="17"/>
                  </a:lnTo>
                  <a:lnTo>
                    <a:pt x="26" y="15"/>
                  </a:lnTo>
                  <a:lnTo>
                    <a:pt x="26" y="13"/>
                  </a:lnTo>
                  <a:lnTo>
                    <a:pt x="26" y="11"/>
                  </a:lnTo>
                  <a:lnTo>
                    <a:pt x="24" y="8"/>
                  </a:lnTo>
                  <a:lnTo>
                    <a:pt x="24" y="4"/>
                  </a:lnTo>
                  <a:lnTo>
                    <a:pt x="21" y="4"/>
                  </a:lnTo>
                  <a:lnTo>
                    <a:pt x="17" y="2"/>
                  </a:lnTo>
                  <a:lnTo>
                    <a:pt x="15" y="2"/>
                  </a:lnTo>
                  <a:lnTo>
                    <a:pt x="13" y="0"/>
                  </a:lnTo>
                  <a:lnTo>
                    <a:pt x="10" y="2"/>
                  </a:lnTo>
                  <a:lnTo>
                    <a:pt x="8" y="2"/>
                  </a:lnTo>
                  <a:lnTo>
                    <a:pt x="6" y="4"/>
                  </a:lnTo>
                  <a:lnTo>
                    <a:pt x="4" y="4"/>
                  </a:lnTo>
                  <a:lnTo>
                    <a:pt x="2" y="8"/>
                  </a:lnTo>
                  <a:lnTo>
                    <a:pt x="2" y="11"/>
                  </a:lnTo>
                  <a:lnTo>
                    <a:pt x="0" y="13"/>
                  </a:lnTo>
                  <a:lnTo>
                    <a:pt x="0" y="15"/>
                  </a:lnTo>
                  <a:lnTo>
                    <a:pt x="0" y="17"/>
                  </a:lnTo>
                  <a:lnTo>
                    <a:pt x="2" y="22"/>
                  </a:lnTo>
                  <a:lnTo>
                    <a:pt x="2" y="24"/>
                  </a:lnTo>
                  <a:lnTo>
                    <a:pt x="4" y="26"/>
                  </a:lnTo>
                  <a:lnTo>
                    <a:pt x="6" y="28"/>
                  </a:lnTo>
                  <a:lnTo>
                    <a:pt x="8" y="28"/>
                  </a:lnTo>
                  <a:lnTo>
                    <a:pt x="10"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9403" name="Freeform 188"/>
            <p:cNvSpPr>
              <a:spLocks/>
            </p:cNvSpPr>
            <p:nvPr/>
          </p:nvSpPr>
          <p:spPr bwMode="auto">
            <a:xfrm>
              <a:off x="2525" y="2429"/>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8 w 16"/>
                <a:gd name="T11" fmla="*/ 9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9 h 18"/>
                <a:gd name="T32" fmla="*/ 15 w 16"/>
                <a:gd name="T33" fmla="*/ 7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8" y="9"/>
                  </a:lnTo>
                  <a:lnTo>
                    <a:pt x="6" y="11"/>
                  </a:lnTo>
                  <a:lnTo>
                    <a:pt x="4" y="11"/>
                  </a:lnTo>
                  <a:lnTo>
                    <a:pt x="2" y="13"/>
                  </a:lnTo>
                  <a:lnTo>
                    <a:pt x="0" y="13"/>
                  </a:lnTo>
                  <a:lnTo>
                    <a:pt x="0" y="17"/>
                  </a:lnTo>
                  <a:lnTo>
                    <a:pt x="2" y="15"/>
                  </a:lnTo>
                  <a:lnTo>
                    <a:pt x="6" y="15"/>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04" name="Freeform 189"/>
            <p:cNvSpPr>
              <a:spLocks/>
            </p:cNvSpPr>
            <p:nvPr/>
          </p:nvSpPr>
          <p:spPr bwMode="auto">
            <a:xfrm>
              <a:off x="2525" y="2411"/>
              <a:ext cx="16" cy="19"/>
            </a:xfrm>
            <a:custGeom>
              <a:avLst/>
              <a:gdLst>
                <a:gd name="T0" fmla="*/ 0 w 16"/>
                <a:gd name="T1" fmla="*/ 5 h 19"/>
                <a:gd name="T2" fmla="*/ 0 w 16"/>
                <a:gd name="T3" fmla="*/ 5 h 19"/>
                <a:gd name="T4" fmla="*/ 2 w 16"/>
                <a:gd name="T5" fmla="*/ 5 h 19"/>
                <a:gd name="T6" fmla="*/ 4 w 16"/>
                <a:gd name="T7" fmla="*/ 7 h 19"/>
                <a:gd name="T8" fmla="*/ 6 w 16"/>
                <a:gd name="T9" fmla="*/ 7 h 19"/>
                <a:gd name="T10" fmla="*/ 8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8 w 16"/>
                <a:gd name="T31" fmla="*/ 5 h 19"/>
                <a:gd name="T32" fmla="*/ 6 w 16"/>
                <a:gd name="T33" fmla="*/ 3 h 19"/>
                <a:gd name="T34" fmla="*/ 2 w 16"/>
                <a:gd name="T35" fmla="*/ 3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7"/>
                  </a:lnTo>
                  <a:lnTo>
                    <a:pt x="6" y="7"/>
                  </a:lnTo>
                  <a:lnTo>
                    <a:pt x="8" y="9"/>
                  </a:lnTo>
                  <a:lnTo>
                    <a:pt x="11" y="11"/>
                  </a:lnTo>
                  <a:lnTo>
                    <a:pt x="11" y="14"/>
                  </a:lnTo>
                  <a:lnTo>
                    <a:pt x="11" y="16"/>
                  </a:lnTo>
                  <a:lnTo>
                    <a:pt x="11" y="18"/>
                  </a:lnTo>
                  <a:lnTo>
                    <a:pt x="15" y="18"/>
                  </a:lnTo>
                  <a:lnTo>
                    <a:pt x="15" y="16"/>
                  </a:lnTo>
                  <a:lnTo>
                    <a:pt x="15" y="11"/>
                  </a:lnTo>
                  <a:lnTo>
                    <a:pt x="13" y="9"/>
                  </a:lnTo>
                  <a:lnTo>
                    <a:pt x="11" y="7"/>
                  </a:lnTo>
                  <a:lnTo>
                    <a:pt x="8" y="5"/>
                  </a:lnTo>
                  <a:lnTo>
                    <a:pt x="6" y="3"/>
                  </a:lnTo>
                  <a:lnTo>
                    <a:pt x="2" y="3"/>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9405" name="Freeform 190"/>
            <p:cNvSpPr>
              <a:spLocks/>
            </p:cNvSpPr>
            <p:nvPr/>
          </p:nvSpPr>
          <p:spPr bwMode="auto">
            <a:xfrm>
              <a:off x="2509" y="2411"/>
              <a:ext cx="17" cy="19"/>
            </a:xfrm>
            <a:custGeom>
              <a:avLst/>
              <a:gdLst>
                <a:gd name="T0" fmla="*/ 5 w 17"/>
                <a:gd name="T1" fmla="*/ 18 h 19"/>
                <a:gd name="T2" fmla="*/ 5 w 17"/>
                <a:gd name="T3" fmla="*/ 18 h 19"/>
                <a:gd name="T4" fmla="*/ 5 w 17"/>
                <a:gd name="T5" fmla="*/ 16 h 19"/>
                <a:gd name="T6" fmla="*/ 7 w 17"/>
                <a:gd name="T7" fmla="*/ 14 h 19"/>
                <a:gd name="T8" fmla="*/ 7 w 17"/>
                <a:gd name="T9" fmla="*/ 11 h 19"/>
                <a:gd name="T10" fmla="*/ 9 w 17"/>
                <a:gd name="T11" fmla="*/ 9 h 19"/>
                <a:gd name="T12" fmla="*/ 9 w 17"/>
                <a:gd name="T13" fmla="*/ 7 h 19"/>
                <a:gd name="T14" fmla="*/ 11 w 17"/>
                <a:gd name="T15" fmla="*/ 7 h 19"/>
                <a:gd name="T16" fmla="*/ 13 w 17"/>
                <a:gd name="T17" fmla="*/ 5 h 19"/>
                <a:gd name="T18" fmla="*/ 16 w 17"/>
                <a:gd name="T19" fmla="*/ 5 h 19"/>
                <a:gd name="T20" fmla="*/ 16 w 17"/>
                <a:gd name="T21" fmla="*/ 0 h 19"/>
                <a:gd name="T22" fmla="*/ 13 w 17"/>
                <a:gd name="T23" fmla="*/ 3 h 19"/>
                <a:gd name="T24" fmla="*/ 11 w 17"/>
                <a:gd name="T25" fmla="*/ 3 h 19"/>
                <a:gd name="T26" fmla="*/ 7 w 17"/>
                <a:gd name="T27" fmla="*/ 5 h 19"/>
                <a:gd name="T28" fmla="*/ 5 w 17"/>
                <a:gd name="T29" fmla="*/ 7 h 19"/>
                <a:gd name="T30" fmla="*/ 5 w 17"/>
                <a:gd name="T31" fmla="*/ 9 h 19"/>
                <a:gd name="T32" fmla="*/ 3 w 17"/>
                <a:gd name="T33" fmla="*/ 11 h 19"/>
                <a:gd name="T34" fmla="*/ 0 w 17"/>
                <a:gd name="T35" fmla="*/ 16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6"/>
                  </a:lnTo>
                  <a:lnTo>
                    <a:pt x="7" y="14"/>
                  </a:lnTo>
                  <a:lnTo>
                    <a:pt x="7" y="11"/>
                  </a:lnTo>
                  <a:lnTo>
                    <a:pt x="9" y="9"/>
                  </a:lnTo>
                  <a:lnTo>
                    <a:pt x="9" y="7"/>
                  </a:lnTo>
                  <a:lnTo>
                    <a:pt x="11" y="7"/>
                  </a:lnTo>
                  <a:lnTo>
                    <a:pt x="13" y="5"/>
                  </a:lnTo>
                  <a:lnTo>
                    <a:pt x="16" y="5"/>
                  </a:lnTo>
                  <a:lnTo>
                    <a:pt x="16" y="0"/>
                  </a:lnTo>
                  <a:lnTo>
                    <a:pt x="13" y="3"/>
                  </a:lnTo>
                  <a:lnTo>
                    <a:pt x="11" y="3"/>
                  </a:lnTo>
                  <a:lnTo>
                    <a:pt x="7" y="5"/>
                  </a:lnTo>
                  <a:lnTo>
                    <a:pt x="5" y="7"/>
                  </a:lnTo>
                  <a:lnTo>
                    <a:pt x="5" y="9"/>
                  </a:lnTo>
                  <a:lnTo>
                    <a:pt x="3" y="11"/>
                  </a:lnTo>
                  <a:lnTo>
                    <a:pt x="0" y="16"/>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406" name="Freeform 191"/>
            <p:cNvSpPr>
              <a:spLocks/>
            </p:cNvSpPr>
            <p:nvPr/>
          </p:nvSpPr>
          <p:spPr bwMode="auto">
            <a:xfrm>
              <a:off x="2509" y="2429"/>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9 w 17"/>
                <a:gd name="T11" fmla="*/ 9 h 18"/>
                <a:gd name="T12" fmla="*/ 7 w 17"/>
                <a:gd name="T13" fmla="*/ 7 h 18"/>
                <a:gd name="T14" fmla="*/ 7 w 17"/>
                <a:gd name="T15" fmla="*/ 4 h 18"/>
                <a:gd name="T16" fmla="*/ 5 w 17"/>
                <a:gd name="T17" fmla="*/ 2 h 18"/>
                <a:gd name="T18" fmla="*/ 5 w 17"/>
                <a:gd name="T19" fmla="*/ 0 h 18"/>
                <a:gd name="T20" fmla="*/ 0 w 17"/>
                <a:gd name="T21" fmla="*/ 0 h 18"/>
                <a:gd name="T22" fmla="*/ 0 w 17"/>
                <a:gd name="T23" fmla="*/ 2 h 18"/>
                <a:gd name="T24" fmla="*/ 3 w 17"/>
                <a:gd name="T25" fmla="*/ 7 h 18"/>
                <a:gd name="T26" fmla="*/ 5 w 17"/>
                <a:gd name="T27" fmla="*/ 9 h 18"/>
                <a:gd name="T28" fmla="*/ 5 w 17"/>
                <a:gd name="T29" fmla="*/ 11 h 18"/>
                <a:gd name="T30" fmla="*/ 7 w 17"/>
                <a:gd name="T31" fmla="*/ 13 h 18"/>
                <a:gd name="T32" fmla="*/ 11 w 17"/>
                <a:gd name="T33" fmla="*/ 15 h 18"/>
                <a:gd name="T34" fmla="*/ 13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9" y="9"/>
                  </a:lnTo>
                  <a:lnTo>
                    <a:pt x="7" y="7"/>
                  </a:lnTo>
                  <a:lnTo>
                    <a:pt x="7" y="4"/>
                  </a:lnTo>
                  <a:lnTo>
                    <a:pt x="5" y="2"/>
                  </a:lnTo>
                  <a:lnTo>
                    <a:pt x="5" y="0"/>
                  </a:lnTo>
                  <a:lnTo>
                    <a:pt x="0" y="0"/>
                  </a:lnTo>
                  <a:lnTo>
                    <a:pt x="0" y="2"/>
                  </a:lnTo>
                  <a:lnTo>
                    <a:pt x="3" y="7"/>
                  </a:lnTo>
                  <a:lnTo>
                    <a:pt x="5" y="9"/>
                  </a:lnTo>
                  <a:lnTo>
                    <a:pt x="5" y="11"/>
                  </a:lnTo>
                  <a:lnTo>
                    <a:pt x="7" y="13"/>
                  </a:lnTo>
                  <a:lnTo>
                    <a:pt x="11" y="15"/>
                  </a:lnTo>
                  <a:lnTo>
                    <a:pt x="13"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9407" name="Freeform 192"/>
            <p:cNvSpPr>
              <a:spLocks/>
            </p:cNvSpPr>
            <p:nvPr/>
          </p:nvSpPr>
          <p:spPr bwMode="auto">
            <a:xfrm>
              <a:off x="2547" y="2436"/>
              <a:ext cx="25" cy="31"/>
            </a:xfrm>
            <a:custGeom>
              <a:avLst/>
              <a:gdLst>
                <a:gd name="T0" fmla="*/ 0 w 25"/>
                <a:gd name="T1" fmla="*/ 0 h 31"/>
                <a:gd name="T2" fmla="*/ 4 w 25"/>
                <a:gd name="T3" fmla="*/ 10 h 31"/>
                <a:gd name="T4" fmla="*/ 8 w 25"/>
                <a:gd name="T5" fmla="*/ 19 h 31"/>
                <a:gd name="T6" fmla="*/ 13 w 25"/>
                <a:gd name="T7" fmla="*/ 24 h 31"/>
                <a:gd name="T8" fmla="*/ 15 w 25"/>
                <a:gd name="T9" fmla="*/ 28 h 31"/>
                <a:gd name="T10" fmla="*/ 19 w 25"/>
                <a:gd name="T11" fmla="*/ 30 h 31"/>
                <a:gd name="T12" fmla="*/ 22 w 25"/>
                <a:gd name="T13" fmla="*/ 30 h 31"/>
                <a:gd name="T14" fmla="*/ 24 w 25"/>
                <a:gd name="T15" fmla="*/ 30 h 31"/>
                <a:gd name="T16" fmla="*/ 0 w 2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1"/>
                <a:gd name="T29" fmla="*/ 25 w 2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1">
                  <a:moveTo>
                    <a:pt x="0" y="0"/>
                  </a:moveTo>
                  <a:lnTo>
                    <a:pt x="4" y="10"/>
                  </a:lnTo>
                  <a:lnTo>
                    <a:pt x="8" y="19"/>
                  </a:lnTo>
                  <a:lnTo>
                    <a:pt x="13" y="24"/>
                  </a:lnTo>
                  <a:lnTo>
                    <a:pt x="15" y="28"/>
                  </a:lnTo>
                  <a:lnTo>
                    <a:pt x="19" y="30"/>
                  </a:lnTo>
                  <a:lnTo>
                    <a:pt x="22" y="30"/>
                  </a:lnTo>
                  <a:lnTo>
                    <a:pt x="24" y="3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08" name="Freeform 193"/>
            <p:cNvSpPr>
              <a:spLocks/>
            </p:cNvSpPr>
            <p:nvPr/>
          </p:nvSpPr>
          <p:spPr bwMode="auto">
            <a:xfrm>
              <a:off x="2544" y="2436"/>
              <a:ext cx="28" cy="33"/>
            </a:xfrm>
            <a:custGeom>
              <a:avLst/>
              <a:gdLst>
                <a:gd name="T0" fmla="*/ 27 w 28"/>
                <a:gd name="T1" fmla="*/ 30 h 33"/>
                <a:gd name="T2" fmla="*/ 27 w 28"/>
                <a:gd name="T3" fmla="*/ 30 h 33"/>
                <a:gd name="T4" fmla="*/ 25 w 28"/>
                <a:gd name="T5" fmla="*/ 28 h 33"/>
                <a:gd name="T6" fmla="*/ 20 w 28"/>
                <a:gd name="T7" fmla="*/ 26 h 33"/>
                <a:gd name="T8" fmla="*/ 18 w 28"/>
                <a:gd name="T9" fmla="*/ 24 h 33"/>
                <a:gd name="T10" fmla="*/ 14 w 28"/>
                <a:gd name="T11" fmla="*/ 17 h 33"/>
                <a:gd name="T12" fmla="*/ 9 w 28"/>
                <a:gd name="T13" fmla="*/ 10 h 33"/>
                <a:gd name="T14" fmla="*/ 5 w 28"/>
                <a:gd name="T15" fmla="*/ 0 h 33"/>
                <a:gd name="T16" fmla="*/ 0 w 28"/>
                <a:gd name="T17" fmla="*/ 0 h 33"/>
                <a:gd name="T18" fmla="*/ 5 w 28"/>
                <a:gd name="T19" fmla="*/ 10 h 33"/>
                <a:gd name="T20" fmla="*/ 9 w 28"/>
                <a:gd name="T21" fmla="*/ 19 h 33"/>
                <a:gd name="T22" fmla="*/ 14 w 28"/>
                <a:gd name="T23" fmla="*/ 26 h 33"/>
                <a:gd name="T24" fmla="*/ 18 w 28"/>
                <a:gd name="T25" fmla="*/ 30 h 33"/>
                <a:gd name="T26" fmla="*/ 20 w 28"/>
                <a:gd name="T27" fmla="*/ 32 h 33"/>
                <a:gd name="T28" fmla="*/ 25 w 28"/>
                <a:gd name="T29" fmla="*/ 32 h 33"/>
                <a:gd name="T30" fmla="*/ 27 w 28"/>
                <a:gd name="T31" fmla="*/ 32 h 33"/>
                <a:gd name="T32" fmla="*/ 27 w 28"/>
                <a:gd name="T33" fmla="*/ 3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3"/>
                <a:gd name="T53" fmla="*/ 28 w 2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3">
                  <a:moveTo>
                    <a:pt x="27" y="30"/>
                  </a:moveTo>
                  <a:lnTo>
                    <a:pt x="27" y="30"/>
                  </a:lnTo>
                  <a:lnTo>
                    <a:pt x="25" y="28"/>
                  </a:lnTo>
                  <a:lnTo>
                    <a:pt x="20" y="26"/>
                  </a:lnTo>
                  <a:lnTo>
                    <a:pt x="18" y="24"/>
                  </a:lnTo>
                  <a:lnTo>
                    <a:pt x="14" y="17"/>
                  </a:lnTo>
                  <a:lnTo>
                    <a:pt x="9" y="10"/>
                  </a:lnTo>
                  <a:lnTo>
                    <a:pt x="5" y="0"/>
                  </a:lnTo>
                  <a:lnTo>
                    <a:pt x="0" y="0"/>
                  </a:lnTo>
                  <a:lnTo>
                    <a:pt x="5" y="10"/>
                  </a:lnTo>
                  <a:lnTo>
                    <a:pt x="9" y="19"/>
                  </a:lnTo>
                  <a:lnTo>
                    <a:pt x="14" y="26"/>
                  </a:lnTo>
                  <a:lnTo>
                    <a:pt x="18" y="30"/>
                  </a:lnTo>
                  <a:lnTo>
                    <a:pt x="20" y="32"/>
                  </a:lnTo>
                  <a:lnTo>
                    <a:pt x="25" y="32"/>
                  </a:lnTo>
                  <a:lnTo>
                    <a:pt x="27" y="32"/>
                  </a:lnTo>
                  <a:lnTo>
                    <a:pt x="27" y="30"/>
                  </a:lnTo>
                </a:path>
              </a:pathLst>
            </a:custGeom>
            <a:solidFill>
              <a:srgbClr val="B79900"/>
            </a:solidFill>
            <a:ln w="9525" cap="rnd">
              <a:noFill/>
              <a:round/>
              <a:headEnd type="none" w="sm" len="sm"/>
              <a:tailEnd type="none" w="sm" len="sm"/>
            </a:ln>
          </p:spPr>
          <p:txBody>
            <a:bodyPr/>
            <a:lstStyle/>
            <a:p>
              <a:pPr algn="l"/>
              <a:endParaRPr lang="en-US" dirty="0"/>
            </a:p>
          </p:txBody>
        </p:sp>
        <p:sp>
          <p:nvSpPr>
            <p:cNvPr id="9409" name="Freeform 194"/>
            <p:cNvSpPr>
              <a:spLocks/>
            </p:cNvSpPr>
            <p:nvPr/>
          </p:nvSpPr>
          <p:spPr bwMode="auto">
            <a:xfrm>
              <a:off x="2549" y="2457"/>
              <a:ext cx="42" cy="74"/>
            </a:xfrm>
            <a:custGeom>
              <a:avLst/>
              <a:gdLst>
                <a:gd name="T0" fmla="*/ 39 w 42"/>
                <a:gd name="T1" fmla="*/ 73 h 74"/>
                <a:gd name="T2" fmla="*/ 30 w 42"/>
                <a:gd name="T3" fmla="*/ 66 h 74"/>
                <a:gd name="T4" fmla="*/ 22 w 42"/>
                <a:gd name="T5" fmla="*/ 60 h 74"/>
                <a:gd name="T6" fmla="*/ 15 w 42"/>
                <a:gd name="T7" fmla="*/ 55 h 74"/>
                <a:gd name="T8" fmla="*/ 11 w 42"/>
                <a:gd name="T9" fmla="*/ 49 h 74"/>
                <a:gd name="T10" fmla="*/ 6 w 42"/>
                <a:gd name="T11" fmla="*/ 42 h 74"/>
                <a:gd name="T12" fmla="*/ 4 w 42"/>
                <a:gd name="T13" fmla="*/ 38 h 74"/>
                <a:gd name="T14" fmla="*/ 2 w 42"/>
                <a:gd name="T15" fmla="*/ 31 h 74"/>
                <a:gd name="T16" fmla="*/ 2 w 42"/>
                <a:gd name="T17" fmla="*/ 25 h 74"/>
                <a:gd name="T18" fmla="*/ 0 w 42"/>
                <a:gd name="T19" fmla="*/ 20 h 74"/>
                <a:gd name="T20" fmla="*/ 0 w 42"/>
                <a:gd name="T21" fmla="*/ 16 h 74"/>
                <a:gd name="T22" fmla="*/ 0 w 42"/>
                <a:gd name="T23" fmla="*/ 11 h 74"/>
                <a:gd name="T24" fmla="*/ 2 w 42"/>
                <a:gd name="T25" fmla="*/ 7 h 74"/>
                <a:gd name="T26" fmla="*/ 2 w 42"/>
                <a:gd name="T27" fmla="*/ 5 h 74"/>
                <a:gd name="T28" fmla="*/ 2 w 42"/>
                <a:gd name="T29" fmla="*/ 3 h 74"/>
                <a:gd name="T30" fmla="*/ 2 w 42"/>
                <a:gd name="T31" fmla="*/ 0 h 74"/>
                <a:gd name="T32" fmla="*/ 4 w 42"/>
                <a:gd name="T33" fmla="*/ 0 h 74"/>
                <a:gd name="T34" fmla="*/ 20 w 42"/>
                <a:gd name="T35" fmla="*/ 11 h 74"/>
                <a:gd name="T36" fmla="*/ 28 w 42"/>
                <a:gd name="T37" fmla="*/ 22 h 74"/>
                <a:gd name="T38" fmla="*/ 35 w 42"/>
                <a:gd name="T39" fmla="*/ 36 h 74"/>
                <a:gd name="T40" fmla="*/ 39 w 42"/>
                <a:gd name="T41" fmla="*/ 46 h 74"/>
                <a:gd name="T42" fmla="*/ 41 w 42"/>
                <a:gd name="T43" fmla="*/ 57 h 74"/>
                <a:gd name="T44" fmla="*/ 41 w 42"/>
                <a:gd name="T45" fmla="*/ 64 h 74"/>
                <a:gd name="T46" fmla="*/ 39 w 42"/>
                <a:gd name="T47" fmla="*/ 71 h 74"/>
                <a:gd name="T48" fmla="*/ 39 w 42"/>
                <a:gd name="T49" fmla="*/ 73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4"/>
                <a:gd name="T77" fmla="*/ 42 w 42"/>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4">
                  <a:moveTo>
                    <a:pt x="39" y="73"/>
                  </a:moveTo>
                  <a:lnTo>
                    <a:pt x="30" y="66"/>
                  </a:lnTo>
                  <a:lnTo>
                    <a:pt x="22" y="60"/>
                  </a:lnTo>
                  <a:lnTo>
                    <a:pt x="15" y="55"/>
                  </a:lnTo>
                  <a:lnTo>
                    <a:pt x="11" y="49"/>
                  </a:lnTo>
                  <a:lnTo>
                    <a:pt x="6" y="42"/>
                  </a:lnTo>
                  <a:lnTo>
                    <a:pt x="4" y="38"/>
                  </a:lnTo>
                  <a:lnTo>
                    <a:pt x="2" y="31"/>
                  </a:lnTo>
                  <a:lnTo>
                    <a:pt x="2" y="25"/>
                  </a:lnTo>
                  <a:lnTo>
                    <a:pt x="0" y="20"/>
                  </a:lnTo>
                  <a:lnTo>
                    <a:pt x="0" y="16"/>
                  </a:lnTo>
                  <a:lnTo>
                    <a:pt x="0" y="11"/>
                  </a:lnTo>
                  <a:lnTo>
                    <a:pt x="2" y="7"/>
                  </a:lnTo>
                  <a:lnTo>
                    <a:pt x="2" y="5"/>
                  </a:lnTo>
                  <a:lnTo>
                    <a:pt x="2" y="3"/>
                  </a:lnTo>
                  <a:lnTo>
                    <a:pt x="2" y="0"/>
                  </a:lnTo>
                  <a:lnTo>
                    <a:pt x="4" y="0"/>
                  </a:lnTo>
                  <a:lnTo>
                    <a:pt x="20" y="11"/>
                  </a:lnTo>
                  <a:lnTo>
                    <a:pt x="28" y="22"/>
                  </a:lnTo>
                  <a:lnTo>
                    <a:pt x="35" y="36"/>
                  </a:lnTo>
                  <a:lnTo>
                    <a:pt x="39" y="46"/>
                  </a:lnTo>
                  <a:lnTo>
                    <a:pt x="41" y="57"/>
                  </a:lnTo>
                  <a:lnTo>
                    <a:pt x="41" y="64"/>
                  </a:lnTo>
                  <a:lnTo>
                    <a:pt x="39" y="71"/>
                  </a:lnTo>
                  <a:lnTo>
                    <a:pt x="39" y="73"/>
                  </a:lnTo>
                </a:path>
              </a:pathLst>
            </a:custGeom>
            <a:solidFill>
              <a:srgbClr val="B79900"/>
            </a:solidFill>
            <a:ln w="9525" cap="rnd">
              <a:noFill/>
              <a:round/>
              <a:headEnd type="none" w="sm" len="sm"/>
              <a:tailEnd type="none" w="sm" len="sm"/>
            </a:ln>
          </p:spPr>
          <p:txBody>
            <a:bodyPr/>
            <a:lstStyle/>
            <a:p>
              <a:pPr algn="l"/>
              <a:endParaRPr lang="en-US" dirty="0"/>
            </a:p>
          </p:txBody>
        </p:sp>
        <p:sp>
          <p:nvSpPr>
            <p:cNvPr id="9410" name="Freeform 195"/>
            <p:cNvSpPr>
              <a:spLocks/>
            </p:cNvSpPr>
            <p:nvPr/>
          </p:nvSpPr>
          <p:spPr bwMode="auto">
            <a:xfrm>
              <a:off x="2547" y="2455"/>
              <a:ext cx="44" cy="78"/>
            </a:xfrm>
            <a:custGeom>
              <a:avLst/>
              <a:gdLst>
                <a:gd name="T0" fmla="*/ 6 w 44"/>
                <a:gd name="T1" fmla="*/ 0 h 78"/>
                <a:gd name="T2" fmla="*/ 4 w 44"/>
                <a:gd name="T3" fmla="*/ 2 h 78"/>
                <a:gd name="T4" fmla="*/ 2 w 44"/>
                <a:gd name="T5" fmla="*/ 5 h 78"/>
                <a:gd name="T6" fmla="*/ 2 w 44"/>
                <a:gd name="T7" fmla="*/ 7 h 78"/>
                <a:gd name="T8" fmla="*/ 2 w 44"/>
                <a:gd name="T9" fmla="*/ 9 h 78"/>
                <a:gd name="T10" fmla="*/ 0 w 44"/>
                <a:gd name="T11" fmla="*/ 13 h 78"/>
                <a:gd name="T12" fmla="*/ 0 w 44"/>
                <a:gd name="T13" fmla="*/ 18 h 78"/>
                <a:gd name="T14" fmla="*/ 0 w 44"/>
                <a:gd name="T15" fmla="*/ 22 h 78"/>
                <a:gd name="T16" fmla="*/ 0 w 44"/>
                <a:gd name="T17" fmla="*/ 27 h 78"/>
                <a:gd name="T18" fmla="*/ 2 w 44"/>
                <a:gd name="T19" fmla="*/ 33 h 78"/>
                <a:gd name="T20" fmla="*/ 4 w 44"/>
                <a:gd name="T21" fmla="*/ 40 h 78"/>
                <a:gd name="T22" fmla="*/ 6 w 44"/>
                <a:gd name="T23" fmla="*/ 46 h 78"/>
                <a:gd name="T24" fmla="*/ 11 w 44"/>
                <a:gd name="T25" fmla="*/ 51 h 78"/>
                <a:gd name="T26" fmla="*/ 15 w 44"/>
                <a:gd name="T27" fmla="*/ 57 h 78"/>
                <a:gd name="T28" fmla="*/ 24 w 44"/>
                <a:gd name="T29" fmla="*/ 64 h 78"/>
                <a:gd name="T30" fmla="*/ 30 w 44"/>
                <a:gd name="T31" fmla="*/ 70 h 78"/>
                <a:gd name="T32" fmla="*/ 41 w 44"/>
                <a:gd name="T33" fmla="*/ 77 h 78"/>
                <a:gd name="T34" fmla="*/ 43 w 44"/>
                <a:gd name="T35" fmla="*/ 73 h 78"/>
                <a:gd name="T36" fmla="*/ 32 w 44"/>
                <a:gd name="T37" fmla="*/ 66 h 78"/>
                <a:gd name="T38" fmla="*/ 26 w 44"/>
                <a:gd name="T39" fmla="*/ 62 h 78"/>
                <a:gd name="T40" fmla="*/ 19 w 44"/>
                <a:gd name="T41" fmla="*/ 55 h 78"/>
                <a:gd name="T42" fmla="*/ 15 w 44"/>
                <a:gd name="T43" fmla="*/ 48 h 78"/>
                <a:gd name="T44" fmla="*/ 11 w 44"/>
                <a:gd name="T45" fmla="*/ 44 h 78"/>
                <a:gd name="T46" fmla="*/ 8 w 44"/>
                <a:gd name="T47" fmla="*/ 38 h 78"/>
                <a:gd name="T48" fmla="*/ 6 w 44"/>
                <a:gd name="T49" fmla="*/ 33 h 78"/>
                <a:gd name="T50" fmla="*/ 4 w 44"/>
                <a:gd name="T51" fmla="*/ 27 h 78"/>
                <a:gd name="T52" fmla="*/ 4 w 44"/>
                <a:gd name="T53" fmla="*/ 22 h 78"/>
                <a:gd name="T54" fmla="*/ 4 w 44"/>
                <a:gd name="T55" fmla="*/ 18 h 78"/>
                <a:gd name="T56" fmla="*/ 4 w 44"/>
                <a:gd name="T57" fmla="*/ 13 h 78"/>
                <a:gd name="T58" fmla="*/ 6 w 44"/>
                <a:gd name="T59" fmla="*/ 9 h 78"/>
                <a:gd name="T60" fmla="*/ 6 w 44"/>
                <a:gd name="T61" fmla="*/ 7 h 78"/>
                <a:gd name="T62" fmla="*/ 6 w 44"/>
                <a:gd name="T63" fmla="*/ 5 h 78"/>
                <a:gd name="T64" fmla="*/ 6 w 44"/>
                <a:gd name="T65" fmla="*/ 2 h 78"/>
                <a:gd name="T66" fmla="*/ 4 w 44"/>
                <a:gd name="T67" fmla="*/ 5 h 78"/>
                <a:gd name="T68" fmla="*/ 6 w 44"/>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8"/>
                <a:gd name="T107" fmla="*/ 44 w 44"/>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8">
                  <a:moveTo>
                    <a:pt x="6" y="0"/>
                  </a:moveTo>
                  <a:lnTo>
                    <a:pt x="4" y="2"/>
                  </a:lnTo>
                  <a:lnTo>
                    <a:pt x="2" y="5"/>
                  </a:lnTo>
                  <a:lnTo>
                    <a:pt x="2" y="7"/>
                  </a:lnTo>
                  <a:lnTo>
                    <a:pt x="2" y="9"/>
                  </a:lnTo>
                  <a:lnTo>
                    <a:pt x="0" y="13"/>
                  </a:lnTo>
                  <a:lnTo>
                    <a:pt x="0" y="18"/>
                  </a:lnTo>
                  <a:lnTo>
                    <a:pt x="0" y="22"/>
                  </a:lnTo>
                  <a:lnTo>
                    <a:pt x="0" y="27"/>
                  </a:lnTo>
                  <a:lnTo>
                    <a:pt x="2" y="33"/>
                  </a:lnTo>
                  <a:lnTo>
                    <a:pt x="4" y="40"/>
                  </a:lnTo>
                  <a:lnTo>
                    <a:pt x="6" y="46"/>
                  </a:lnTo>
                  <a:lnTo>
                    <a:pt x="11" y="51"/>
                  </a:lnTo>
                  <a:lnTo>
                    <a:pt x="15" y="57"/>
                  </a:lnTo>
                  <a:lnTo>
                    <a:pt x="24" y="64"/>
                  </a:lnTo>
                  <a:lnTo>
                    <a:pt x="30" y="70"/>
                  </a:lnTo>
                  <a:lnTo>
                    <a:pt x="41" y="77"/>
                  </a:lnTo>
                  <a:lnTo>
                    <a:pt x="43" y="73"/>
                  </a:lnTo>
                  <a:lnTo>
                    <a:pt x="32" y="66"/>
                  </a:lnTo>
                  <a:lnTo>
                    <a:pt x="26" y="62"/>
                  </a:lnTo>
                  <a:lnTo>
                    <a:pt x="19" y="55"/>
                  </a:lnTo>
                  <a:lnTo>
                    <a:pt x="15" y="48"/>
                  </a:lnTo>
                  <a:lnTo>
                    <a:pt x="11" y="44"/>
                  </a:lnTo>
                  <a:lnTo>
                    <a:pt x="8" y="38"/>
                  </a:lnTo>
                  <a:lnTo>
                    <a:pt x="6" y="33"/>
                  </a:lnTo>
                  <a:lnTo>
                    <a:pt x="4" y="27"/>
                  </a:lnTo>
                  <a:lnTo>
                    <a:pt x="4" y="22"/>
                  </a:lnTo>
                  <a:lnTo>
                    <a:pt x="4" y="18"/>
                  </a:lnTo>
                  <a:lnTo>
                    <a:pt x="4" y="13"/>
                  </a:lnTo>
                  <a:lnTo>
                    <a:pt x="6" y="9"/>
                  </a:lnTo>
                  <a:lnTo>
                    <a:pt x="6" y="7"/>
                  </a:lnTo>
                  <a:lnTo>
                    <a:pt x="6" y="5"/>
                  </a:lnTo>
                  <a:lnTo>
                    <a:pt x="6" y="2"/>
                  </a:lnTo>
                  <a:lnTo>
                    <a:pt x="4" y="5"/>
                  </a:lnTo>
                  <a:lnTo>
                    <a:pt x="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11" name="Freeform 196"/>
            <p:cNvSpPr>
              <a:spLocks/>
            </p:cNvSpPr>
            <p:nvPr/>
          </p:nvSpPr>
          <p:spPr bwMode="auto">
            <a:xfrm>
              <a:off x="2551" y="2455"/>
              <a:ext cx="40" cy="78"/>
            </a:xfrm>
            <a:custGeom>
              <a:avLst/>
              <a:gdLst>
                <a:gd name="T0" fmla="*/ 37 w 40"/>
                <a:gd name="T1" fmla="*/ 77 h 78"/>
                <a:gd name="T2" fmla="*/ 39 w 40"/>
                <a:gd name="T3" fmla="*/ 75 h 78"/>
                <a:gd name="T4" fmla="*/ 39 w 40"/>
                <a:gd name="T5" fmla="*/ 73 h 78"/>
                <a:gd name="T6" fmla="*/ 39 w 40"/>
                <a:gd name="T7" fmla="*/ 66 h 78"/>
                <a:gd name="T8" fmla="*/ 39 w 40"/>
                <a:gd name="T9" fmla="*/ 59 h 78"/>
                <a:gd name="T10" fmla="*/ 39 w 40"/>
                <a:gd name="T11" fmla="*/ 48 h 78"/>
                <a:gd name="T12" fmla="*/ 35 w 40"/>
                <a:gd name="T13" fmla="*/ 35 h 78"/>
                <a:gd name="T14" fmla="*/ 28 w 40"/>
                <a:gd name="T15" fmla="*/ 24 h 78"/>
                <a:gd name="T16" fmla="*/ 18 w 40"/>
                <a:gd name="T17" fmla="*/ 11 h 78"/>
                <a:gd name="T18" fmla="*/ 2 w 40"/>
                <a:gd name="T19" fmla="*/ 0 h 78"/>
                <a:gd name="T20" fmla="*/ 0 w 40"/>
                <a:gd name="T21" fmla="*/ 5 h 78"/>
                <a:gd name="T22" fmla="*/ 15 w 40"/>
                <a:gd name="T23" fmla="*/ 16 h 78"/>
                <a:gd name="T24" fmla="*/ 26 w 40"/>
                <a:gd name="T25" fmla="*/ 27 h 78"/>
                <a:gd name="T26" fmla="*/ 31 w 40"/>
                <a:gd name="T27" fmla="*/ 38 h 78"/>
                <a:gd name="T28" fmla="*/ 35 w 40"/>
                <a:gd name="T29" fmla="*/ 48 h 78"/>
                <a:gd name="T30" fmla="*/ 37 w 40"/>
                <a:gd name="T31" fmla="*/ 59 h 78"/>
                <a:gd name="T32" fmla="*/ 37 w 40"/>
                <a:gd name="T33" fmla="*/ 66 h 78"/>
                <a:gd name="T34" fmla="*/ 35 w 40"/>
                <a:gd name="T35" fmla="*/ 73 h 78"/>
                <a:gd name="T36" fmla="*/ 35 w 40"/>
                <a:gd name="T37" fmla="*/ 75 h 78"/>
                <a:gd name="T38" fmla="*/ 39 w 40"/>
                <a:gd name="T39" fmla="*/ 73 h 78"/>
                <a:gd name="T40" fmla="*/ 37 w 40"/>
                <a:gd name="T41" fmla="*/ 77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8"/>
                <a:gd name="T65" fmla="*/ 40 w 40"/>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8">
                  <a:moveTo>
                    <a:pt x="37" y="77"/>
                  </a:moveTo>
                  <a:lnTo>
                    <a:pt x="39" y="75"/>
                  </a:lnTo>
                  <a:lnTo>
                    <a:pt x="39" y="73"/>
                  </a:lnTo>
                  <a:lnTo>
                    <a:pt x="39" y="66"/>
                  </a:lnTo>
                  <a:lnTo>
                    <a:pt x="39" y="59"/>
                  </a:lnTo>
                  <a:lnTo>
                    <a:pt x="39" y="48"/>
                  </a:lnTo>
                  <a:lnTo>
                    <a:pt x="35" y="35"/>
                  </a:lnTo>
                  <a:lnTo>
                    <a:pt x="28" y="24"/>
                  </a:lnTo>
                  <a:lnTo>
                    <a:pt x="18" y="11"/>
                  </a:lnTo>
                  <a:lnTo>
                    <a:pt x="2" y="0"/>
                  </a:lnTo>
                  <a:lnTo>
                    <a:pt x="0" y="5"/>
                  </a:lnTo>
                  <a:lnTo>
                    <a:pt x="15" y="16"/>
                  </a:lnTo>
                  <a:lnTo>
                    <a:pt x="26" y="27"/>
                  </a:lnTo>
                  <a:lnTo>
                    <a:pt x="31" y="38"/>
                  </a:lnTo>
                  <a:lnTo>
                    <a:pt x="35" y="48"/>
                  </a:lnTo>
                  <a:lnTo>
                    <a:pt x="37" y="59"/>
                  </a:lnTo>
                  <a:lnTo>
                    <a:pt x="37" y="66"/>
                  </a:lnTo>
                  <a:lnTo>
                    <a:pt x="35" y="73"/>
                  </a:lnTo>
                  <a:lnTo>
                    <a:pt x="35" y="75"/>
                  </a:lnTo>
                  <a:lnTo>
                    <a:pt x="39" y="73"/>
                  </a:lnTo>
                  <a:lnTo>
                    <a:pt x="37" y="77"/>
                  </a:lnTo>
                </a:path>
              </a:pathLst>
            </a:custGeom>
            <a:solidFill>
              <a:srgbClr val="000000"/>
            </a:solidFill>
            <a:ln w="9525" cap="rnd">
              <a:noFill/>
              <a:round/>
              <a:headEnd type="none" w="sm" len="sm"/>
              <a:tailEnd type="none" w="sm" len="sm"/>
            </a:ln>
          </p:spPr>
          <p:txBody>
            <a:bodyPr/>
            <a:lstStyle/>
            <a:p>
              <a:pPr algn="l"/>
              <a:endParaRPr lang="en-US" dirty="0"/>
            </a:p>
          </p:txBody>
        </p:sp>
        <p:sp>
          <p:nvSpPr>
            <p:cNvPr id="9412" name="Freeform 197"/>
            <p:cNvSpPr>
              <a:spLocks/>
            </p:cNvSpPr>
            <p:nvPr/>
          </p:nvSpPr>
          <p:spPr bwMode="auto">
            <a:xfrm>
              <a:off x="2549" y="2460"/>
              <a:ext cx="40" cy="69"/>
            </a:xfrm>
            <a:custGeom>
              <a:avLst/>
              <a:gdLst>
                <a:gd name="T0" fmla="*/ 4 w 40"/>
                <a:gd name="T1" fmla="*/ 0 h 69"/>
                <a:gd name="T2" fmla="*/ 9 w 40"/>
                <a:gd name="T3" fmla="*/ 11 h 69"/>
                <a:gd name="T4" fmla="*/ 13 w 40"/>
                <a:gd name="T5" fmla="*/ 24 h 69"/>
                <a:gd name="T6" fmla="*/ 20 w 40"/>
                <a:gd name="T7" fmla="*/ 35 h 69"/>
                <a:gd name="T8" fmla="*/ 26 w 40"/>
                <a:gd name="T9" fmla="*/ 46 h 69"/>
                <a:gd name="T10" fmla="*/ 30 w 40"/>
                <a:gd name="T11" fmla="*/ 54 h 69"/>
                <a:gd name="T12" fmla="*/ 37 w 40"/>
                <a:gd name="T13" fmla="*/ 61 h 69"/>
                <a:gd name="T14" fmla="*/ 39 w 40"/>
                <a:gd name="T15" fmla="*/ 65 h 69"/>
                <a:gd name="T16" fmla="*/ 39 w 40"/>
                <a:gd name="T17" fmla="*/ 68 h 69"/>
                <a:gd name="T18" fmla="*/ 30 w 40"/>
                <a:gd name="T19" fmla="*/ 63 h 69"/>
                <a:gd name="T20" fmla="*/ 22 w 40"/>
                <a:gd name="T21" fmla="*/ 57 h 69"/>
                <a:gd name="T22" fmla="*/ 15 w 40"/>
                <a:gd name="T23" fmla="*/ 52 h 69"/>
                <a:gd name="T24" fmla="*/ 11 w 40"/>
                <a:gd name="T25" fmla="*/ 46 h 69"/>
                <a:gd name="T26" fmla="*/ 6 w 40"/>
                <a:gd name="T27" fmla="*/ 39 h 69"/>
                <a:gd name="T28" fmla="*/ 4 w 40"/>
                <a:gd name="T29" fmla="*/ 35 h 69"/>
                <a:gd name="T30" fmla="*/ 2 w 40"/>
                <a:gd name="T31" fmla="*/ 28 h 69"/>
                <a:gd name="T32" fmla="*/ 2 w 40"/>
                <a:gd name="T33" fmla="*/ 24 h 69"/>
                <a:gd name="T34" fmla="*/ 0 w 40"/>
                <a:gd name="T35" fmla="*/ 19 h 69"/>
                <a:gd name="T36" fmla="*/ 0 w 40"/>
                <a:gd name="T37" fmla="*/ 13 h 69"/>
                <a:gd name="T38" fmla="*/ 2 w 40"/>
                <a:gd name="T39" fmla="*/ 8 h 69"/>
                <a:gd name="T40" fmla="*/ 2 w 40"/>
                <a:gd name="T41" fmla="*/ 6 h 69"/>
                <a:gd name="T42" fmla="*/ 2 w 40"/>
                <a:gd name="T43" fmla="*/ 2 h 69"/>
                <a:gd name="T44" fmla="*/ 4 w 40"/>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69"/>
                <a:gd name="T71" fmla="*/ 40 w 40"/>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69">
                  <a:moveTo>
                    <a:pt x="4" y="0"/>
                  </a:moveTo>
                  <a:lnTo>
                    <a:pt x="9" y="11"/>
                  </a:lnTo>
                  <a:lnTo>
                    <a:pt x="13" y="24"/>
                  </a:lnTo>
                  <a:lnTo>
                    <a:pt x="20" y="35"/>
                  </a:lnTo>
                  <a:lnTo>
                    <a:pt x="26" y="46"/>
                  </a:lnTo>
                  <a:lnTo>
                    <a:pt x="30" y="54"/>
                  </a:lnTo>
                  <a:lnTo>
                    <a:pt x="37" y="61"/>
                  </a:lnTo>
                  <a:lnTo>
                    <a:pt x="39" y="65"/>
                  </a:lnTo>
                  <a:lnTo>
                    <a:pt x="39" y="68"/>
                  </a:lnTo>
                  <a:lnTo>
                    <a:pt x="30" y="63"/>
                  </a:lnTo>
                  <a:lnTo>
                    <a:pt x="22" y="57"/>
                  </a:lnTo>
                  <a:lnTo>
                    <a:pt x="15" y="52"/>
                  </a:lnTo>
                  <a:lnTo>
                    <a:pt x="11" y="46"/>
                  </a:lnTo>
                  <a:lnTo>
                    <a:pt x="6" y="39"/>
                  </a:lnTo>
                  <a:lnTo>
                    <a:pt x="4" y="35"/>
                  </a:lnTo>
                  <a:lnTo>
                    <a:pt x="2" y="28"/>
                  </a:lnTo>
                  <a:lnTo>
                    <a:pt x="2" y="24"/>
                  </a:lnTo>
                  <a:lnTo>
                    <a:pt x="0" y="19"/>
                  </a:lnTo>
                  <a:lnTo>
                    <a:pt x="0" y="13"/>
                  </a:lnTo>
                  <a:lnTo>
                    <a:pt x="2" y="8"/>
                  </a:lnTo>
                  <a:lnTo>
                    <a:pt x="2" y="6"/>
                  </a:lnTo>
                  <a:lnTo>
                    <a:pt x="2" y="2"/>
                  </a:lnTo>
                  <a:lnTo>
                    <a:pt x="4"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13" name="Freeform 198"/>
            <p:cNvSpPr>
              <a:spLocks/>
            </p:cNvSpPr>
            <p:nvPr/>
          </p:nvSpPr>
          <p:spPr bwMode="auto">
            <a:xfrm>
              <a:off x="2551" y="2457"/>
              <a:ext cx="40" cy="74"/>
            </a:xfrm>
            <a:custGeom>
              <a:avLst/>
              <a:gdLst>
                <a:gd name="T0" fmla="*/ 37 w 40"/>
                <a:gd name="T1" fmla="*/ 73 h 74"/>
                <a:gd name="T2" fmla="*/ 39 w 40"/>
                <a:gd name="T3" fmla="*/ 68 h 74"/>
                <a:gd name="T4" fmla="*/ 35 w 40"/>
                <a:gd name="T5" fmla="*/ 64 h 74"/>
                <a:gd name="T6" fmla="*/ 31 w 40"/>
                <a:gd name="T7" fmla="*/ 57 h 74"/>
                <a:gd name="T8" fmla="*/ 26 w 40"/>
                <a:gd name="T9" fmla="*/ 49 h 74"/>
                <a:gd name="T10" fmla="*/ 20 w 40"/>
                <a:gd name="T11" fmla="*/ 38 h 74"/>
                <a:gd name="T12" fmla="*/ 13 w 40"/>
                <a:gd name="T13" fmla="*/ 27 h 74"/>
                <a:gd name="T14" fmla="*/ 9 w 40"/>
                <a:gd name="T15" fmla="*/ 14 h 74"/>
                <a:gd name="T16" fmla="*/ 4 w 40"/>
                <a:gd name="T17" fmla="*/ 0 h 74"/>
                <a:gd name="T18" fmla="*/ 0 w 40"/>
                <a:gd name="T19" fmla="*/ 3 h 74"/>
                <a:gd name="T20" fmla="*/ 4 w 40"/>
                <a:gd name="T21" fmla="*/ 16 h 74"/>
                <a:gd name="T22" fmla="*/ 9 w 40"/>
                <a:gd name="T23" fmla="*/ 27 h 74"/>
                <a:gd name="T24" fmla="*/ 15 w 40"/>
                <a:gd name="T25" fmla="*/ 40 h 74"/>
                <a:gd name="T26" fmla="*/ 22 w 40"/>
                <a:gd name="T27" fmla="*/ 49 h 74"/>
                <a:gd name="T28" fmla="*/ 28 w 40"/>
                <a:gd name="T29" fmla="*/ 60 h 74"/>
                <a:gd name="T30" fmla="*/ 33 w 40"/>
                <a:gd name="T31" fmla="*/ 66 h 74"/>
                <a:gd name="T32" fmla="*/ 35 w 40"/>
                <a:gd name="T33" fmla="*/ 71 h 74"/>
                <a:gd name="T34" fmla="*/ 37 w 40"/>
                <a:gd name="T35" fmla="*/ 73 h 74"/>
                <a:gd name="T36" fmla="*/ 39 w 40"/>
                <a:gd name="T37" fmla="*/ 68 h 74"/>
                <a:gd name="T38" fmla="*/ 37 w 40"/>
                <a:gd name="T39" fmla="*/ 73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4"/>
                <a:gd name="T62" fmla="*/ 40 w 40"/>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4">
                  <a:moveTo>
                    <a:pt x="37" y="73"/>
                  </a:moveTo>
                  <a:lnTo>
                    <a:pt x="39" y="68"/>
                  </a:lnTo>
                  <a:lnTo>
                    <a:pt x="35" y="64"/>
                  </a:lnTo>
                  <a:lnTo>
                    <a:pt x="31" y="57"/>
                  </a:lnTo>
                  <a:lnTo>
                    <a:pt x="26" y="49"/>
                  </a:lnTo>
                  <a:lnTo>
                    <a:pt x="20" y="38"/>
                  </a:lnTo>
                  <a:lnTo>
                    <a:pt x="13" y="27"/>
                  </a:lnTo>
                  <a:lnTo>
                    <a:pt x="9" y="14"/>
                  </a:lnTo>
                  <a:lnTo>
                    <a:pt x="4" y="0"/>
                  </a:lnTo>
                  <a:lnTo>
                    <a:pt x="0" y="3"/>
                  </a:lnTo>
                  <a:lnTo>
                    <a:pt x="4" y="16"/>
                  </a:lnTo>
                  <a:lnTo>
                    <a:pt x="9" y="27"/>
                  </a:lnTo>
                  <a:lnTo>
                    <a:pt x="15" y="40"/>
                  </a:lnTo>
                  <a:lnTo>
                    <a:pt x="22" y="49"/>
                  </a:lnTo>
                  <a:lnTo>
                    <a:pt x="28" y="60"/>
                  </a:lnTo>
                  <a:lnTo>
                    <a:pt x="33" y="66"/>
                  </a:lnTo>
                  <a:lnTo>
                    <a:pt x="35" y="71"/>
                  </a:lnTo>
                  <a:lnTo>
                    <a:pt x="37" y="73"/>
                  </a:lnTo>
                  <a:lnTo>
                    <a:pt x="39" y="68"/>
                  </a:lnTo>
                  <a:lnTo>
                    <a:pt x="37" y="73"/>
                  </a:lnTo>
                </a:path>
              </a:pathLst>
            </a:custGeom>
            <a:solidFill>
              <a:srgbClr val="000000"/>
            </a:solidFill>
            <a:ln w="9525" cap="rnd">
              <a:noFill/>
              <a:round/>
              <a:headEnd type="none" w="sm" len="sm"/>
              <a:tailEnd type="none" w="sm" len="sm"/>
            </a:ln>
          </p:spPr>
          <p:txBody>
            <a:bodyPr/>
            <a:lstStyle/>
            <a:p>
              <a:pPr algn="l"/>
              <a:endParaRPr lang="en-US" dirty="0"/>
            </a:p>
          </p:txBody>
        </p:sp>
        <p:sp>
          <p:nvSpPr>
            <p:cNvPr id="9414" name="Freeform 199"/>
            <p:cNvSpPr>
              <a:spLocks/>
            </p:cNvSpPr>
            <p:nvPr/>
          </p:nvSpPr>
          <p:spPr bwMode="auto">
            <a:xfrm>
              <a:off x="2547" y="2457"/>
              <a:ext cx="44" cy="74"/>
            </a:xfrm>
            <a:custGeom>
              <a:avLst/>
              <a:gdLst>
                <a:gd name="T0" fmla="*/ 8 w 44"/>
                <a:gd name="T1" fmla="*/ 0 h 74"/>
                <a:gd name="T2" fmla="*/ 4 w 44"/>
                <a:gd name="T3" fmla="*/ 0 h 74"/>
                <a:gd name="T4" fmla="*/ 4 w 44"/>
                <a:gd name="T5" fmla="*/ 3 h 74"/>
                <a:gd name="T6" fmla="*/ 2 w 44"/>
                <a:gd name="T7" fmla="*/ 5 h 74"/>
                <a:gd name="T8" fmla="*/ 2 w 44"/>
                <a:gd name="T9" fmla="*/ 9 h 74"/>
                <a:gd name="T10" fmla="*/ 0 w 44"/>
                <a:gd name="T11" fmla="*/ 11 h 74"/>
                <a:gd name="T12" fmla="*/ 0 w 44"/>
                <a:gd name="T13" fmla="*/ 16 h 74"/>
                <a:gd name="T14" fmla="*/ 0 w 44"/>
                <a:gd name="T15" fmla="*/ 22 h 74"/>
                <a:gd name="T16" fmla="*/ 0 w 44"/>
                <a:gd name="T17" fmla="*/ 27 h 74"/>
                <a:gd name="T18" fmla="*/ 2 w 44"/>
                <a:gd name="T19" fmla="*/ 31 h 74"/>
                <a:gd name="T20" fmla="*/ 4 w 44"/>
                <a:gd name="T21" fmla="*/ 38 h 74"/>
                <a:gd name="T22" fmla="*/ 6 w 44"/>
                <a:gd name="T23" fmla="*/ 44 h 74"/>
                <a:gd name="T24" fmla="*/ 11 w 44"/>
                <a:gd name="T25" fmla="*/ 51 h 74"/>
                <a:gd name="T26" fmla="*/ 15 w 44"/>
                <a:gd name="T27" fmla="*/ 57 h 74"/>
                <a:gd name="T28" fmla="*/ 24 w 44"/>
                <a:gd name="T29" fmla="*/ 62 h 74"/>
                <a:gd name="T30" fmla="*/ 30 w 44"/>
                <a:gd name="T31" fmla="*/ 66 h 74"/>
                <a:gd name="T32" fmla="*/ 41 w 44"/>
                <a:gd name="T33" fmla="*/ 73 h 74"/>
                <a:gd name="T34" fmla="*/ 43 w 44"/>
                <a:gd name="T35" fmla="*/ 68 h 74"/>
                <a:gd name="T36" fmla="*/ 32 w 44"/>
                <a:gd name="T37" fmla="*/ 64 h 74"/>
                <a:gd name="T38" fmla="*/ 26 w 44"/>
                <a:gd name="T39" fmla="*/ 60 h 74"/>
                <a:gd name="T40" fmla="*/ 19 w 44"/>
                <a:gd name="T41" fmla="*/ 53 h 74"/>
                <a:gd name="T42" fmla="*/ 13 w 44"/>
                <a:gd name="T43" fmla="*/ 46 h 74"/>
                <a:gd name="T44" fmla="*/ 11 w 44"/>
                <a:gd name="T45" fmla="*/ 42 h 74"/>
                <a:gd name="T46" fmla="*/ 8 w 44"/>
                <a:gd name="T47" fmla="*/ 38 h 74"/>
                <a:gd name="T48" fmla="*/ 6 w 44"/>
                <a:gd name="T49" fmla="*/ 31 h 74"/>
                <a:gd name="T50" fmla="*/ 4 w 44"/>
                <a:gd name="T51" fmla="*/ 27 h 74"/>
                <a:gd name="T52" fmla="*/ 4 w 44"/>
                <a:gd name="T53" fmla="*/ 22 h 74"/>
                <a:gd name="T54" fmla="*/ 4 w 44"/>
                <a:gd name="T55" fmla="*/ 16 h 74"/>
                <a:gd name="T56" fmla="*/ 4 w 44"/>
                <a:gd name="T57" fmla="*/ 14 h 74"/>
                <a:gd name="T58" fmla="*/ 6 w 44"/>
                <a:gd name="T59" fmla="*/ 9 h 74"/>
                <a:gd name="T60" fmla="*/ 6 w 44"/>
                <a:gd name="T61" fmla="*/ 7 h 74"/>
                <a:gd name="T62" fmla="*/ 8 w 44"/>
                <a:gd name="T63" fmla="*/ 5 h 74"/>
                <a:gd name="T64" fmla="*/ 8 w 44"/>
                <a:gd name="T65" fmla="*/ 3 h 74"/>
                <a:gd name="T66" fmla="*/ 4 w 44"/>
                <a:gd name="T67" fmla="*/ 3 h 74"/>
                <a:gd name="T68" fmla="*/ 8 w 44"/>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4"/>
                <a:gd name="T107" fmla="*/ 44 w 44"/>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4">
                  <a:moveTo>
                    <a:pt x="8" y="0"/>
                  </a:moveTo>
                  <a:lnTo>
                    <a:pt x="4" y="0"/>
                  </a:lnTo>
                  <a:lnTo>
                    <a:pt x="4" y="3"/>
                  </a:lnTo>
                  <a:lnTo>
                    <a:pt x="2" y="5"/>
                  </a:lnTo>
                  <a:lnTo>
                    <a:pt x="2" y="9"/>
                  </a:lnTo>
                  <a:lnTo>
                    <a:pt x="0" y="11"/>
                  </a:lnTo>
                  <a:lnTo>
                    <a:pt x="0" y="16"/>
                  </a:lnTo>
                  <a:lnTo>
                    <a:pt x="0" y="22"/>
                  </a:lnTo>
                  <a:lnTo>
                    <a:pt x="0" y="27"/>
                  </a:lnTo>
                  <a:lnTo>
                    <a:pt x="2" y="31"/>
                  </a:lnTo>
                  <a:lnTo>
                    <a:pt x="4" y="38"/>
                  </a:lnTo>
                  <a:lnTo>
                    <a:pt x="6" y="44"/>
                  </a:lnTo>
                  <a:lnTo>
                    <a:pt x="11" y="51"/>
                  </a:lnTo>
                  <a:lnTo>
                    <a:pt x="15" y="57"/>
                  </a:lnTo>
                  <a:lnTo>
                    <a:pt x="24" y="62"/>
                  </a:lnTo>
                  <a:lnTo>
                    <a:pt x="30" y="66"/>
                  </a:lnTo>
                  <a:lnTo>
                    <a:pt x="41" y="73"/>
                  </a:lnTo>
                  <a:lnTo>
                    <a:pt x="43" y="68"/>
                  </a:lnTo>
                  <a:lnTo>
                    <a:pt x="32" y="64"/>
                  </a:lnTo>
                  <a:lnTo>
                    <a:pt x="26" y="60"/>
                  </a:lnTo>
                  <a:lnTo>
                    <a:pt x="19" y="53"/>
                  </a:lnTo>
                  <a:lnTo>
                    <a:pt x="13" y="46"/>
                  </a:lnTo>
                  <a:lnTo>
                    <a:pt x="11" y="42"/>
                  </a:lnTo>
                  <a:lnTo>
                    <a:pt x="8" y="38"/>
                  </a:lnTo>
                  <a:lnTo>
                    <a:pt x="6" y="31"/>
                  </a:lnTo>
                  <a:lnTo>
                    <a:pt x="4" y="27"/>
                  </a:lnTo>
                  <a:lnTo>
                    <a:pt x="4" y="22"/>
                  </a:lnTo>
                  <a:lnTo>
                    <a:pt x="4" y="16"/>
                  </a:lnTo>
                  <a:lnTo>
                    <a:pt x="4" y="14"/>
                  </a:lnTo>
                  <a:lnTo>
                    <a:pt x="6" y="9"/>
                  </a:lnTo>
                  <a:lnTo>
                    <a:pt x="6" y="7"/>
                  </a:lnTo>
                  <a:lnTo>
                    <a:pt x="8" y="5"/>
                  </a:lnTo>
                  <a:lnTo>
                    <a:pt x="8" y="3"/>
                  </a:lnTo>
                  <a:lnTo>
                    <a:pt x="4" y="3"/>
                  </a:lnTo>
                  <a:lnTo>
                    <a:pt x="8"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15" name="Freeform 200"/>
            <p:cNvSpPr>
              <a:spLocks/>
            </p:cNvSpPr>
            <p:nvPr/>
          </p:nvSpPr>
          <p:spPr bwMode="auto">
            <a:xfrm>
              <a:off x="2575" y="2440"/>
              <a:ext cx="36" cy="78"/>
            </a:xfrm>
            <a:custGeom>
              <a:avLst/>
              <a:gdLst>
                <a:gd name="T0" fmla="*/ 33 w 36"/>
                <a:gd name="T1" fmla="*/ 77 h 78"/>
                <a:gd name="T2" fmla="*/ 18 w 36"/>
                <a:gd name="T3" fmla="*/ 61 h 78"/>
                <a:gd name="T4" fmla="*/ 7 w 36"/>
                <a:gd name="T5" fmla="*/ 48 h 78"/>
                <a:gd name="T6" fmla="*/ 2 w 36"/>
                <a:gd name="T7" fmla="*/ 35 h 78"/>
                <a:gd name="T8" fmla="*/ 0 w 36"/>
                <a:gd name="T9" fmla="*/ 24 h 78"/>
                <a:gd name="T10" fmla="*/ 2 w 36"/>
                <a:gd name="T11" fmla="*/ 13 h 78"/>
                <a:gd name="T12" fmla="*/ 4 w 36"/>
                <a:gd name="T13" fmla="*/ 6 h 78"/>
                <a:gd name="T14" fmla="*/ 4 w 36"/>
                <a:gd name="T15" fmla="*/ 2 h 78"/>
                <a:gd name="T16" fmla="*/ 7 w 36"/>
                <a:gd name="T17" fmla="*/ 0 h 78"/>
                <a:gd name="T18" fmla="*/ 20 w 36"/>
                <a:gd name="T19" fmla="*/ 13 h 78"/>
                <a:gd name="T20" fmla="*/ 29 w 36"/>
                <a:gd name="T21" fmla="*/ 26 h 78"/>
                <a:gd name="T22" fmla="*/ 33 w 36"/>
                <a:gd name="T23" fmla="*/ 39 h 78"/>
                <a:gd name="T24" fmla="*/ 35 w 36"/>
                <a:gd name="T25" fmla="*/ 50 h 78"/>
                <a:gd name="T26" fmla="*/ 35 w 36"/>
                <a:gd name="T27" fmla="*/ 61 h 78"/>
                <a:gd name="T28" fmla="*/ 35 w 36"/>
                <a:gd name="T29" fmla="*/ 68 h 78"/>
                <a:gd name="T30" fmla="*/ 33 w 36"/>
                <a:gd name="T31" fmla="*/ 74 h 78"/>
                <a:gd name="T32" fmla="*/ 33 w 36"/>
                <a:gd name="T33" fmla="*/ 77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78"/>
                <a:gd name="T53" fmla="*/ 36 w 36"/>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78">
                  <a:moveTo>
                    <a:pt x="33" y="77"/>
                  </a:moveTo>
                  <a:lnTo>
                    <a:pt x="18" y="61"/>
                  </a:lnTo>
                  <a:lnTo>
                    <a:pt x="7" y="48"/>
                  </a:lnTo>
                  <a:lnTo>
                    <a:pt x="2" y="35"/>
                  </a:lnTo>
                  <a:lnTo>
                    <a:pt x="0" y="24"/>
                  </a:lnTo>
                  <a:lnTo>
                    <a:pt x="2" y="13"/>
                  </a:lnTo>
                  <a:lnTo>
                    <a:pt x="4" y="6"/>
                  </a:lnTo>
                  <a:lnTo>
                    <a:pt x="4" y="2"/>
                  </a:lnTo>
                  <a:lnTo>
                    <a:pt x="7" y="0"/>
                  </a:lnTo>
                  <a:lnTo>
                    <a:pt x="20" y="13"/>
                  </a:lnTo>
                  <a:lnTo>
                    <a:pt x="29" y="26"/>
                  </a:lnTo>
                  <a:lnTo>
                    <a:pt x="33" y="39"/>
                  </a:lnTo>
                  <a:lnTo>
                    <a:pt x="35" y="50"/>
                  </a:lnTo>
                  <a:lnTo>
                    <a:pt x="35" y="61"/>
                  </a:lnTo>
                  <a:lnTo>
                    <a:pt x="35" y="68"/>
                  </a:lnTo>
                  <a:lnTo>
                    <a:pt x="33" y="74"/>
                  </a:lnTo>
                  <a:lnTo>
                    <a:pt x="33" y="77"/>
                  </a:lnTo>
                </a:path>
              </a:pathLst>
            </a:custGeom>
            <a:solidFill>
              <a:srgbClr val="B79900"/>
            </a:solidFill>
            <a:ln w="9525" cap="rnd">
              <a:noFill/>
              <a:round/>
              <a:headEnd type="none" w="sm" len="sm"/>
              <a:tailEnd type="none" w="sm" len="sm"/>
            </a:ln>
          </p:spPr>
          <p:txBody>
            <a:bodyPr/>
            <a:lstStyle/>
            <a:p>
              <a:pPr algn="l"/>
              <a:endParaRPr lang="en-US" dirty="0"/>
            </a:p>
          </p:txBody>
        </p:sp>
        <p:sp>
          <p:nvSpPr>
            <p:cNvPr id="9416" name="Freeform 201"/>
            <p:cNvSpPr>
              <a:spLocks/>
            </p:cNvSpPr>
            <p:nvPr/>
          </p:nvSpPr>
          <p:spPr bwMode="auto">
            <a:xfrm>
              <a:off x="2573" y="2438"/>
              <a:ext cx="36" cy="80"/>
            </a:xfrm>
            <a:custGeom>
              <a:avLst/>
              <a:gdLst>
                <a:gd name="T0" fmla="*/ 9 w 36"/>
                <a:gd name="T1" fmla="*/ 0 h 80"/>
                <a:gd name="T2" fmla="*/ 6 w 36"/>
                <a:gd name="T3" fmla="*/ 2 h 80"/>
                <a:gd name="T4" fmla="*/ 6 w 36"/>
                <a:gd name="T5" fmla="*/ 4 h 80"/>
                <a:gd name="T6" fmla="*/ 4 w 36"/>
                <a:gd name="T7" fmla="*/ 8 h 80"/>
                <a:gd name="T8" fmla="*/ 2 w 36"/>
                <a:gd name="T9" fmla="*/ 15 h 80"/>
                <a:gd name="T10" fmla="*/ 0 w 36"/>
                <a:gd name="T11" fmla="*/ 26 h 80"/>
                <a:gd name="T12" fmla="*/ 2 w 36"/>
                <a:gd name="T13" fmla="*/ 37 h 80"/>
                <a:gd name="T14" fmla="*/ 6 w 36"/>
                <a:gd name="T15" fmla="*/ 50 h 80"/>
                <a:gd name="T16" fmla="*/ 17 w 36"/>
                <a:gd name="T17" fmla="*/ 65 h 80"/>
                <a:gd name="T18" fmla="*/ 33 w 36"/>
                <a:gd name="T19" fmla="*/ 79 h 80"/>
                <a:gd name="T20" fmla="*/ 35 w 36"/>
                <a:gd name="T21" fmla="*/ 76 h 80"/>
                <a:gd name="T22" fmla="*/ 20 w 36"/>
                <a:gd name="T23" fmla="*/ 63 h 80"/>
                <a:gd name="T24" fmla="*/ 11 w 36"/>
                <a:gd name="T25" fmla="*/ 50 h 80"/>
                <a:gd name="T26" fmla="*/ 6 w 36"/>
                <a:gd name="T27" fmla="*/ 37 h 80"/>
                <a:gd name="T28" fmla="*/ 4 w 36"/>
                <a:gd name="T29" fmla="*/ 26 h 80"/>
                <a:gd name="T30" fmla="*/ 4 w 36"/>
                <a:gd name="T31" fmla="*/ 17 h 80"/>
                <a:gd name="T32" fmla="*/ 6 w 36"/>
                <a:gd name="T33" fmla="*/ 8 h 80"/>
                <a:gd name="T34" fmla="*/ 9 w 36"/>
                <a:gd name="T35" fmla="*/ 4 h 80"/>
                <a:gd name="T36" fmla="*/ 11 w 36"/>
                <a:gd name="T37" fmla="*/ 4 h 80"/>
                <a:gd name="T38" fmla="*/ 6 w 36"/>
                <a:gd name="T39" fmla="*/ 4 h 80"/>
                <a:gd name="T40" fmla="*/ 9 w 36"/>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0"/>
                <a:gd name="T65" fmla="*/ 36 w 3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0">
                  <a:moveTo>
                    <a:pt x="9" y="0"/>
                  </a:moveTo>
                  <a:lnTo>
                    <a:pt x="6" y="2"/>
                  </a:lnTo>
                  <a:lnTo>
                    <a:pt x="6" y="4"/>
                  </a:lnTo>
                  <a:lnTo>
                    <a:pt x="4" y="8"/>
                  </a:lnTo>
                  <a:lnTo>
                    <a:pt x="2" y="15"/>
                  </a:lnTo>
                  <a:lnTo>
                    <a:pt x="0" y="26"/>
                  </a:lnTo>
                  <a:lnTo>
                    <a:pt x="2" y="37"/>
                  </a:lnTo>
                  <a:lnTo>
                    <a:pt x="6" y="50"/>
                  </a:lnTo>
                  <a:lnTo>
                    <a:pt x="17" y="65"/>
                  </a:lnTo>
                  <a:lnTo>
                    <a:pt x="33" y="79"/>
                  </a:lnTo>
                  <a:lnTo>
                    <a:pt x="35" y="76"/>
                  </a:lnTo>
                  <a:lnTo>
                    <a:pt x="20" y="63"/>
                  </a:lnTo>
                  <a:lnTo>
                    <a:pt x="11" y="50"/>
                  </a:lnTo>
                  <a:lnTo>
                    <a:pt x="6" y="37"/>
                  </a:lnTo>
                  <a:lnTo>
                    <a:pt x="4" y="26"/>
                  </a:lnTo>
                  <a:lnTo>
                    <a:pt x="4" y="17"/>
                  </a:lnTo>
                  <a:lnTo>
                    <a:pt x="6" y="8"/>
                  </a:lnTo>
                  <a:lnTo>
                    <a:pt x="9" y="4"/>
                  </a:lnTo>
                  <a:lnTo>
                    <a:pt x="11" y="4"/>
                  </a:lnTo>
                  <a:lnTo>
                    <a:pt x="6" y="4"/>
                  </a:lnTo>
                  <a:lnTo>
                    <a:pt x="9"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17" name="Freeform 202"/>
            <p:cNvSpPr>
              <a:spLocks/>
            </p:cNvSpPr>
            <p:nvPr/>
          </p:nvSpPr>
          <p:spPr bwMode="auto">
            <a:xfrm>
              <a:off x="2579" y="2438"/>
              <a:ext cx="34" cy="80"/>
            </a:xfrm>
            <a:custGeom>
              <a:avLst/>
              <a:gdLst>
                <a:gd name="T0" fmla="*/ 27 w 34"/>
                <a:gd name="T1" fmla="*/ 79 h 80"/>
                <a:gd name="T2" fmla="*/ 31 w 34"/>
                <a:gd name="T3" fmla="*/ 79 h 80"/>
                <a:gd name="T4" fmla="*/ 31 w 34"/>
                <a:gd name="T5" fmla="*/ 76 h 80"/>
                <a:gd name="T6" fmla="*/ 33 w 34"/>
                <a:gd name="T7" fmla="*/ 70 h 80"/>
                <a:gd name="T8" fmla="*/ 33 w 34"/>
                <a:gd name="T9" fmla="*/ 63 h 80"/>
                <a:gd name="T10" fmla="*/ 33 w 34"/>
                <a:gd name="T11" fmla="*/ 52 h 80"/>
                <a:gd name="T12" fmla="*/ 31 w 34"/>
                <a:gd name="T13" fmla="*/ 41 h 80"/>
                <a:gd name="T14" fmla="*/ 27 w 34"/>
                <a:gd name="T15" fmla="*/ 26 h 80"/>
                <a:gd name="T16" fmla="*/ 18 w 34"/>
                <a:gd name="T17" fmla="*/ 13 h 80"/>
                <a:gd name="T18" fmla="*/ 3 w 34"/>
                <a:gd name="T19" fmla="*/ 0 h 80"/>
                <a:gd name="T20" fmla="*/ 0 w 34"/>
                <a:gd name="T21" fmla="*/ 4 h 80"/>
                <a:gd name="T22" fmla="*/ 14 w 34"/>
                <a:gd name="T23" fmla="*/ 15 h 80"/>
                <a:gd name="T24" fmla="*/ 22 w 34"/>
                <a:gd name="T25" fmla="*/ 28 h 80"/>
                <a:gd name="T26" fmla="*/ 29 w 34"/>
                <a:gd name="T27" fmla="*/ 41 h 80"/>
                <a:gd name="T28" fmla="*/ 29 w 34"/>
                <a:gd name="T29" fmla="*/ 52 h 80"/>
                <a:gd name="T30" fmla="*/ 29 w 34"/>
                <a:gd name="T31" fmla="*/ 63 h 80"/>
                <a:gd name="T32" fmla="*/ 29 w 34"/>
                <a:gd name="T33" fmla="*/ 70 h 80"/>
                <a:gd name="T34" fmla="*/ 27 w 34"/>
                <a:gd name="T35" fmla="*/ 76 h 80"/>
                <a:gd name="T36" fmla="*/ 29 w 34"/>
                <a:gd name="T37" fmla="*/ 76 h 80"/>
                <a:gd name="T38" fmla="*/ 27 w 34"/>
                <a:gd name="T39" fmla="*/ 79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80"/>
                <a:gd name="T62" fmla="*/ 34 w 34"/>
                <a:gd name="T63" fmla="*/ 80 h 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80">
                  <a:moveTo>
                    <a:pt x="27" y="79"/>
                  </a:moveTo>
                  <a:lnTo>
                    <a:pt x="31" y="79"/>
                  </a:lnTo>
                  <a:lnTo>
                    <a:pt x="31" y="76"/>
                  </a:lnTo>
                  <a:lnTo>
                    <a:pt x="33" y="70"/>
                  </a:lnTo>
                  <a:lnTo>
                    <a:pt x="33" y="63"/>
                  </a:lnTo>
                  <a:lnTo>
                    <a:pt x="33" y="52"/>
                  </a:lnTo>
                  <a:lnTo>
                    <a:pt x="31" y="41"/>
                  </a:lnTo>
                  <a:lnTo>
                    <a:pt x="27" y="26"/>
                  </a:lnTo>
                  <a:lnTo>
                    <a:pt x="18" y="13"/>
                  </a:lnTo>
                  <a:lnTo>
                    <a:pt x="3" y="0"/>
                  </a:lnTo>
                  <a:lnTo>
                    <a:pt x="0" y="4"/>
                  </a:lnTo>
                  <a:lnTo>
                    <a:pt x="14" y="15"/>
                  </a:lnTo>
                  <a:lnTo>
                    <a:pt x="22" y="28"/>
                  </a:lnTo>
                  <a:lnTo>
                    <a:pt x="29" y="41"/>
                  </a:lnTo>
                  <a:lnTo>
                    <a:pt x="29" y="52"/>
                  </a:lnTo>
                  <a:lnTo>
                    <a:pt x="29" y="63"/>
                  </a:lnTo>
                  <a:lnTo>
                    <a:pt x="29" y="70"/>
                  </a:lnTo>
                  <a:lnTo>
                    <a:pt x="27" y="76"/>
                  </a:lnTo>
                  <a:lnTo>
                    <a:pt x="29" y="76"/>
                  </a:lnTo>
                  <a:lnTo>
                    <a:pt x="27" y="79"/>
                  </a:lnTo>
                </a:path>
              </a:pathLst>
            </a:custGeom>
            <a:solidFill>
              <a:srgbClr val="000000"/>
            </a:solidFill>
            <a:ln w="9525" cap="rnd">
              <a:noFill/>
              <a:round/>
              <a:headEnd type="none" w="sm" len="sm"/>
              <a:tailEnd type="none" w="sm" len="sm"/>
            </a:ln>
          </p:spPr>
          <p:txBody>
            <a:bodyPr/>
            <a:lstStyle/>
            <a:p>
              <a:pPr algn="l"/>
              <a:endParaRPr lang="en-US" dirty="0"/>
            </a:p>
          </p:txBody>
        </p:sp>
        <p:sp>
          <p:nvSpPr>
            <p:cNvPr id="9418" name="Freeform 203"/>
            <p:cNvSpPr>
              <a:spLocks/>
            </p:cNvSpPr>
            <p:nvPr/>
          </p:nvSpPr>
          <p:spPr bwMode="auto">
            <a:xfrm>
              <a:off x="2575" y="2442"/>
              <a:ext cx="34" cy="73"/>
            </a:xfrm>
            <a:custGeom>
              <a:avLst/>
              <a:gdLst>
                <a:gd name="T0" fmla="*/ 7 w 34"/>
                <a:gd name="T1" fmla="*/ 0 h 73"/>
                <a:gd name="T2" fmla="*/ 11 w 34"/>
                <a:gd name="T3" fmla="*/ 11 h 73"/>
                <a:gd name="T4" fmla="*/ 13 w 34"/>
                <a:gd name="T5" fmla="*/ 24 h 73"/>
                <a:gd name="T6" fmla="*/ 18 w 34"/>
                <a:gd name="T7" fmla="*/ 37 h 73"/>
                <a:gd name="T8" fmla="*/ 22 w 34"/>
                <a:gd name="T9" fmla="*/ 48 h 73"/>
                <a:gd name="T10" fmla="*/ 26 w 34"/>
                <a:gd name="T11" fmla="*/ 59 h 73"/>
                <a:gd name="T12" fmla="*/ 31 w 34"/>
                <a:gd name="T13" fmla="*/ 66 h 73"/>
                <a:gd name="T14" fmla="*/ 33 w 34"/>
                <a:gd name="T15" fmla="*/ 70 h 73"/>
                <a:gd name="T16" fmla="*/ 33 w 34"/>
                <a:gd name="T17" fmla="*/ 72 h 73"/>
                <a:gd name="T18" fmla="*/ 24 w 34"/>
                <a:gd name="T19" fmla="*/ 66 h 73"/>
                <a:gd name="T20" fmla="*/ 18 w 34"/>
                <a:gd name="T21" fmla="*/ 59 h 73"/>
                <a:gd name="T22" fmla="*/ 11 w 34"/>
                <a:gd name="T23" fmla="*/ 53 h 73"/>
                <a:gd name="T24" fmla="*/ 7 w 34"/>
                <a:gd name="T25" fmla="*/ 46 h 73"/>
                <a:gd name="T26" fmla="*/ 4 w 34"/>
                <a:gd name="T27" fmla="*/ 40 h 73"/>
                <a:gd name="T28" fmla="*/ 2 w 34"/>
                <a:gd name="T29" fmla="*/ 35 h 73"/>
                <a:gd name="T30" fmla="*/ 0 w 34"/>
                <a:gd name="T31" fmla="*/ 29 h 73"/>
                <a:gd name="T32" fmla="*/ 0 w 34"/>
                <a:gd name="T33" fmla="*/ 24 h 73"/>
                <a:gd name="T34" fmla="*/ 0 w 34"/>
                <a:gd name="T35" fmla="*/ 18 h 73"/>
                <a:gd name="T36" fmla="*/ 2 w 34"/>
                <a:gd name="T37" fmla="*/ 13 h 73"/>
                <a:gd name="T38" fmla="*/ 2 w 34"/>
                <a:gd name="T39" fmla="*/ 9 h 73"/>
                <a:gd name="T40" fmla="*/ 4 w 34"/>
                <a:gd name="T41" fmla="*/ 7 h 73"/>
                <a:gd name="T42" fmla="*/ 4 w 34"/>
                <a:gd name="T43" fmla="*/ 2 h 73"/>
                <a:gd name="T44" fmla="*/ 7 w 34"/>
                <a:gd name="T45" fmla="*/ 0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73"/>
                <a:gd name="T71" fmla="*/ 34 w 34"/>
                <a:gd name="T72" fmla="*/ 73 h 7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73">
                  <a:moveTo>
                    <a:pt x="7" y="0"/>
                  </a:moveTo>
                  <a:lnTo>
                    <a:pt x="11" y="11"/>
                  </a:lnTo>
                  <a:lnTo>
                    <a:pt x="13" y="24"/>
                  </a:lnTo>
                  <a:lnTo>
                    <a:pt x="18" y="37"/>
                  </a:lnTo>
                  <a:lnTo>
                    <a:pt x="22" y="48"/>
                  </a:lnTo>
                  <a:lnTo>
                    <a:pt x="26" y="59"/>
                  </a:lnTo>
                  <a:lnTo>
                    <a:pt x="31" y="66"/>
                  </a:lnTo>
                  <a:lnTo>
                    <a:pt x="33" y="70"/>
                  </a:lnTo>
                  <a:lnTo>
                    <a:pt x="33" y="72"/>
                  </a:lnTo>
                  <a:lnTo>
                    <a:pt x="24" y="66"/>
                  </a:lnTo>
                  <a:lnTo>
                    <a:pt x="18" y="59"/>
                  </a:lnTo>
                  <a:lnTo>
                    <a:pt x="11" y="53"/>
                  </a:lnTo>
                  <a:lnTo>
                    <a:pt x="7" y="46"/>
                  </a:lnTo>
                  <a:lnTo>
                    <a:pt x="4" y="40"/>
                  </a:lnTo>
                  <a:lnTo>
                    <a:pt x="2" y="35"/>
                  </a:lnTo>
                  <a:lnTo>
                    <a:pt x="0" y="29"/>
                  </a:lnTo>
                  <a:lnTo>
                    <a:pt x="0" y="24"/>
                  </a:lnTo>
                  <a:lnTo>
                    <a:pt x="0" y="18"/>
                  </a:lnTo>
                  <a:lnTo>
                    <a:pt x="2" y="13"/>
                  </a:lnTo>
                  <a:lnTo>
                    <a:pt x="2" y="9"/>
                  </a:lnTo>
                  <a:lnTo>
                    <a:pt x="4" y="7"/>
                  </a:lnTo>
                  <a:lnTo>
                    <a:pt x="4"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19" name="Freeform 204"/>
            <p:cNvSpPr>
              <a:spLocks/>
            </p:cNvSpPr>
            <p:nvPr/>
          </p:nvSpPr>
          <p:spPr bwMode="auto">
            <a:xfrm>
              <a:off x="2579" y="2442"/>
              <a:ext cx="32" cy="76"/>
            </a:xfrm>
            <a:custGeom>
              <a:avLst/>
              <a:gdLst>
                <a:gd name="T0" fmla="*/ 29 w 32"/>
                <a:gd name="T1" fmla="*/ 75 h 76"/>
                <a:gd name="T2" fmla="*/ 31 w 32"/>
                <a:gd name="T3" fmla="*/ 72 h 76"/>
                <a:gd name="T4" fmla="*/ 31 w 32"/>
                <a:gd name="T5" fmla="*/ 70 h 76"/>
                <a:gd name="T6" fmla="*/ 29 w 32"/>
                <a:gd name="T7" fmla="*/ 66 h 76"/>
                <a:gd name="T8" fmla="*/ 25 w 32"/>
                <a:gd name="T9" fmla="*/ 57 h 76"/>
                <a:gd name="T10" fmla="*/ 20 w 32"/>
                <a:gd name="T11" fmla="*/ 48 h 76"/>
                <a:gd name="T12" fmla="*/ 16 w 32"/>
                <a:gd name="T13" fmla="*/ 37 h 76"/>
                <a:gd name="T14" fmla="*/ 11 w 32"/>
                <a:gd name="T15" fmla="*/ 24 h 76"/>
                <a:gd name="T16" fmla="*/ 7 w 32"/>
                <a:gd name="T17" fmla="*/ 11 h 76"/>
                <a:gd name="T18" fmla="*/ 5 w 32"/>
                <a:gd name="T19" fmla="*/ 0 h 76"/>
                <a:gd name="T20" fmla="*/ 0 w 32"/>
                <a:gd name="T21" fmla="*/ 0 h 76"/>
                <a:gd name="T22" fmla="*/ 3 w 32"/>
                <a:gd name="T23" fmla="*/ 13 h 76"/>
                <a:gd name="T24" fmla="*/ 7 w 32"/>
                <a:gd name="T25" fmla="*/ 26 h 76"/>
                <a:gd name="T26" fmla="*/ 11 w 32"/>
                <a:gd name="T27" fmla="*/ 37 h 76"/>
                <a:gd name="T28" fmla="*/ 16 w 32"/>
                <a:gd name="T29" fmla="*/ 48 h 76"/>
                <a:gd name="T30" fmla="*/ 20 w 32"/>
                <a:gd name="T31" fmla="*/ 59 h 76"/>
                <a:gd name="T32" fmla="*/ 25 w 32"/>
                <a:gd name="T33" fmla="*/ 66 h 76"/>
                <a:gd name="T34" fmla="*/ 27 w 32"/>
                <a:gd name="T35" fmla="*/ 72 h 76"/>
                <a:gd name="T36" fmla="*/ 27 w 32"/>
                <a:gd name="T37" fmla="*/ 75 h 76"/>
                <a:gd name="T38" fmla="*/ 31 w 32"/>
                <a:gd name="T39" fmla="*/ 70 h 76"/>
                <a:gd name="T40" fmla="*/ 29 w 32"/>
                <a:gd name="T41" fmla="*/ 75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76"/>
                <a:gd name="T65" fmla="*/ 32 w 32"/>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76">
                  <a:moveTo>
                    <a:pt x="29" y="75"/>
                  </a:moveTo>
                  <a:lnTo>
                    <a:pt x="31" y="72"/>
                  </a:lnTo>
                  <a:lnTo>
                    <a:pt x="31" y="70"/>
                  </a:lnTo>
                  <a:lnTo>
                    <a:pt x="29" y="66"/>
                  </a:lnTo>
                  <a:lnTo>
                    <a:pt x="25" y="57"/>
                  </a:lnTo>
                  <a:lnTo>
                    <a:pt x="20" y="48"/>
                  </a:lnTo>
                  <a:lnTo>
                    <a:pt x="16" y="37"/>
                  </a:lnTo>
                  <a:lnTo>
                    <a:pt x="11" y="24"/>
                  </a:lnTo>
                  <a:lnTo>
                    <a:pt x="7" y="11"/>
                  </a:lnTo>
                  <a:lnTo>
                    <a:pt x="5" y="0"/>
                  </a:lnTo>
                  <a:lnTo>
                    <a:pt x="0" y="0"/>
                  </a:lnTo>
                  <a:lnTo>
                    <a:pt x="3" y="13"/>
                  </a:lnTo>
                  <a:lnTo>
                    <a:pt x="7" y="26"/>
                  </a:lnTo>
                  <a:lnTo>
                    <a:pt x="11" y="37"/>
                  </a:lnTo>
                  <a:lnTo>
                    <a:pt x="16" y="48"/>
                  </a:lnTo>
                  <a:lnTo>
                    <a:pt x="20" y="59"/>
                  </a:lnTo>
                  <a:lnTo>
                    <a:pt x="25" y="66"/>
                  </a:lnTo>
                  <a:lnTo>
                    <a:pt x="27" y="72"/>
                  </a:lnTo>
                  <a:lnTo>
                    <a:pt x="27" y="75"/>
                  </a:lnTo>
                  <a:lnTo>
                    <a:pt x="31" y="70"/>
                  </a:lnTo>
                  <a:lnTo>
                    <a:pt x="29" y="75"/>
                  </a:lnTo>
                </a:path>
              </a:pathLst>
            </a:custGeom>
            <a:solidFill>
              <a:srgbClr val="000000"/>
            </a:solidFill>
            <a:ln w="9525" cap="rnd">
              <a:noFill/>
              <a:round/>
              <a:headEnd type="none" w="sm" len="sm"/>
              <a:tailEnd type="none" w="sm" len="sm"/>
            </a:ln>
          </p:spPr>
          <p:txBody>
            <a:bodyPr/>
            <a:lstStyle/>
            <a:p>
              <a:pPr algn="l"/>
              <a:endParaRPr lang="en-US" dirty="0"/>
            </a:p>
          </p:txBody>
        </p:sp>
        <p:sp>
          <p:nvSpPr>
            <p:cNvPr id="9420" name="Freeform 205"/>
            <p:cNvSpPr>
              <a:spLocks/>
            </p:cNvSpPr>
            <p:nvPr/>
          </p:nvSpPr>
          <p:spPr bwMode="auto">
            <a:xfrm>
              <a:off x="2573" y="2440"/>
              <a:ext cx="38" cy="78"/>
            </a:xfrm>
            <a:custGeom>
              <a:avLst/>
              <a:gdLst>
                <a:gd name="T0" fmla="*/ 11 w 38"/>
                <a:gd name="T1" fmla="*/ 2 h 78"/>
                <a:gd name="T2" fmla="*/ 6 w 38"/>
                <a:gd name="T3" fmla="*/ 0 h 78"/>
                <a:gd name="T4" fmla="*/ 6 w 38"/>
                <a:gd name="T5" fmla="*/ 2 h 78"/>
                <a:gd name="T6" fmla="*/ 4 w 38"/>
                <a:gd name="T7" fmla="*/ 4 h 78"/>
                <a:gd name="T8" fmla="*/ 4 w 38"/>
                <a:gd name="T9" fmla="*/ 6 h 78"/>
                <a:gd name="T10" fmla="*/ 2 w 38"/>
                <a:gd name="T11" fmla="*/ 11 h 78"/>
                <a:gd name="T12" fmla="*/ 2 w 38"/>
                <a:gd name="T13" fmla="*/ 15 h 78"/>
                <a:gd name="T14" fmla="*/ 0 w 38"/>
                <a:gd name="T15" fmla="*/ 20 h 78"/>
                <a:gd name="T16" fmla="*/ 0 w 38"/>
                <a:gd name="T17" fmla="*/ 26 h 78"/>
                <a:gd name="T18" fmla="*/ 0 w 38"/>
                <a:gd name="T19" fmla="*/ 31 h 78"/>
                <a:gd name="T20" fmla="*/ 2 w 38"/>
                <a:gd name="T21" fmla="*/ 37 h 78"/>
                <a:gd name="T22" fmla="*/ 4 w 38"/>
                <a:gd name="T23" fmla="*/ 44 h 78"/>
                <a:gd name="T24" fmla="*/ 6 w 38"/>
                <a:gd name="T25" fmla="*/ 50 h 78"/>
                <a:gd name="T26" fmla="*/ 11 w 38"/>
                <a:gd name="T27" fmla="*/ 57 h 78"/>
                <a:gd name="T28" fmla="*/ 17 w 38"/>
                <a:gd name="T29" fmla="*/ 63 h 78"/>
                <a:gd name="T30" fmla="*/ 24 w 38"/>
                <a:gd name="T31" fmla="*/ 70 h 78"/>
                <a:gd name="T32" fmla="*/ 35 w 38"/>
                <a:gd name="T33" fmla="*/ 77 h 78"/>
                <a:gd name="T34" fmla="*/ 37 w 38"/>
                <a:gd name="T35" fmla="*/ 72 h 78"/>
                <a:gd name="T36" fmla="*/ 26 w 38"/>
                <a:gd name="T37" fmla="*/ 66 h 78"/>
                <a:gd name="T38" fmla="*/ 20 w 38"/>
                <a:gd name="T39" fmla="*/ 61 h 78"/>
                <a:gd name="T40" fmla="*/ 15 w 38"/>
                <a:gd name="T41" fmla="*/ 55 h 78"/>
                <a:gd name="T42" fmla="*/ 11 w 38"/>
                <a:gd name="T43" fmla="*/ 48 h 78"/>
                <a:gd name="T44" fmla="*/ 6 w 38"/>
                <a:gd name="T45" fmla="*/ 42 h 78"/>
                <a:gd name="T46" fmla="*/ 6 w 38"/>
                <a:gd name="T47" fmla="*/ 37 h 78"/>
                <a:gd name="T48" fmla="*/ 4 w 38"/>
                <a:gd name="T49" fmla="*/ 31 h 78"/>
                <a:gd name="T50" fmla="*/ 4 w 38"/>
                <a:gd name="T51" fmla="*/ 26 h 78"/>
                <a:gd name="T52" fmla="*/ 4 w 38"/>
                <a:gd name="T53" fmla="*/ 20 h 78"/>
                <a:gd name="T54" fmla="*/ 4 w 38"/>
                <a:gd name="T55" fmla="*/ 15 h 78"/>
                <a:gd name="T56" fmla="*/ 6 w 38"/>
                <a:gd name="T57" fmla="*/ 11 h 78"/>
                <a:gd name="T58" fmla="*/ 9 w 38"/>
                <a:gd name="T59" fmla="*/ 9 h 78"/>
                <a:gd name="T60" fmla="*/ 9 w 38"/>
                <a:gd name="T61" fmla="*/ 6 h 78"/>
                <a:gd name="T62" fmla="*/ 11 w 38"/>
                <a:gd name="T63" fmla="*/ 4 h 78"/>
                <a:gd name="T64" fmla="*/ 11 w 38"/>
                <a:gd name="T65" fmla="*/ 2 h 78"/>
                <a:gd name="T66" fmla="*/ 6 w 38"/>
                <a:gd name="T67" fmla="*/ 2 h 78"/>
                <a:gd name="T68" fmla="*/ 11 w 38"/>
                <a:gd name="T69" fmla="*/ 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8"/>
                <a:gd name="T107" fmla="*/ 38 w 38"/>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8">
                  <a:moveTo>
                    <a:pt x="11" y="2"/>
                  </a:moveTo>
                  <a:lnTo>
                    <a:pt x="6" y="0"/>
                  </a:lnTo>
                  <a:lnTo>
                    <a:pt x="6" y="2"/>
                  </a:lnTo>
                  <a:lnTo>
                    <a:pt x="4" y="4"/>
                  </a:lnTo>
                  <a:lnTo>
                    <a:pt x="4" y="6"/>
                  </a:lnTo>
                  <a:lnTo>
                    <a:pt x="2" y="11"/>
                  </a:lnTo>
                  <a:lnTo>
                    <a:pt x="2" y="15"/>
                  </a:lnTo>
                  <a:lnTo>
                    <a:pt x="0" y="20"/>
                  </a:lnTo>
                  <a:lnTo>
                    <a:pt x="0" y="26"/>
                  </a:lnTo>
                  <a:lnTo>
                    <a:pt x="0" y="31"/>
                  </a:lnTo>
                  <a:lnTo>
                    <a:pt x="2" y="37"/>
                  </a:lnTo>
                  <a:lnTo>
                    <a:pt x="4" y="44"/>
                  </a:lnTo>
                  <a:lnTo>
                    <a:pt x="6" y="50"/>
                  </a:lnTo>
                  <a:lnTo>
                    <a:pt x="11" y="57"/>
                  </a:lnTo>
                  <a:lnTo>
                    <a:pt x="17" y="63"/>
                  </a:lnTo>
                  <a:lnTo>
                    <a:pt x="24" y="70"/>
                  </a:lnTo>
                  <a:lnTo>
                    <a:pt x="35" y="77"/>
                  </a:lnTo>
                  <a:lnTo>
                    <a:pt x="37" y="72"/>
                  </a:lnTo>
                  <a:lnTo>
                    <a:pt x="26" y="66"/>
                  </a:lnTo>
                  <a:lnTo>
                    <a:pt x="20" y="61"/>
                  </a:lnTo>
                  <a:lnTo>
                    <a:pt x="15" y="55"/>
                  </a:lnTo>
                  <a:lnTo>
                    <a:pt x="11" y="48"/>
                  </a:lnTo>
                  <a:lnTo>
                    <a:pt x="6" y="42"/>
                  </a:lnTo>
                  <a:lnTo>
                    <a:pt x="6" y="37"/>
                  </a:lnTo>
                  <a:lnTo>
                    <a:pt x="4" y="31"/>
                  </a:lnTo>
                  <a:lnTo>
                    <a:pt x="4" y="26"/>
                  </a:lnTo>
                  <a:lnTo>
                    <a:pt x="4" y="20"/>
                  </a:lnTo>
                  <a:lnTo>
                    <a:pt x="4" y="15"/>
                  </a:lnTo>
                  <a:lnTo>
                    <a:pt x="6" y="11"/>
                  </a:lnTo>
                  <a:lnTo>
                    <a:pt x="9" y="9"/>
                  </a:lnTo>
                  <a:lnTo>
                    <a:pt x="9" y="6"/>
                  </a:lnTo>
                  <a:lnTo>
                    <a:pt x="11" y="4"/>
                  </a:lnTo>
                  <a:lnTo>
                    <a:pt x="11" y="2"/>
                  </a:lnTo>
                  <a:lnTo>
                    <a:pt x="6" y="2"/>
                  </a:lnTo>
                  <a:lnTo>
                    <a:pt x="11" y="2"/>
                  </a:lnTo>
                </a:path>
              </a:pathLst>
            </a:custGeom>
            <a:solidFill>
              <a:srgbClr val="000000"/>
            </a:solidFill>
            <a:ln w="9525" cap="rnd">
              <a:noFill/>
              <a:round/>
              <a:headEnd type="none" w="sm" len="sm"/>
              <a:tailEnd type="none" w="sm" len="sm"/>
            </a:ln>
          </p:spPr>
          <p:txBody>
            <a:bodyPr/>
            <a:lstStyle/>
            <a:p>
              <a:pPr algn="l"/>
              <a:endParaRPr lang="en-US" dirty="0"/>
            </a:p>
          </p:txBody>
        </p:sp>
        <p:sp>
          <p:nvSpPr>
            <p:cNvPr id="9421" name="Freeform 206"/>
            <p:cNvSpPr>
              <a:spLocks/>
            </p:cNvSpPr>
            <p:nvPr/>
          </p:nvSpPr>
          <p:spPr bwMode="auto">
            <a:xfrm>
              <a:off x="2610" y="2495"/>
              <a:ext cx="30" cy="29"/>
            </a:xfrm>
            <a:custGeom>
              <a:avLst/>
              <a:gdLst>
                <a:gd name="T0" fmla="*/ 16 w 30"/>
                <a:gd name="T1" fmla="*/ 28 h 29"/>
                <a:gd name="T2" fmla="*/ 18 w 30"/>
                <a:gd name="T3" fmla="*/ 28 h 29"/>
                <a:gd name="T4" fmla="*/ 20 w 30"/>
                <a:gd name="T5" fmla="*/ 28 h 29"/>
                <a:gd name="T6" fmla="*/ 22 w 30"/>
                <a:gd name="T7" fmla="*/ 26 h 29"/>
                <a:gd name="T8" fmla="*/ 24 w 30"/>
                <a:gd name="T9" fmla="*/ 24 h 29"/>
                <a:gd name="T10" fmla="*/ 26 w 30"/>
                <a:gd name="T11" fmla="*/ 22 h 29"/>
                <a:gd name="T12" fmla="*/ 26 w 30"/>
                <a:gd name="T13" fmla="*/ 19 h 29"/>
                <a:gd name="T14" fmla="*/ 29 w 30"/>
                <a:gd name="T15" fmla="*/ 17 h 29"/>
                <a:gd name="T16" fmla="*/ 29 w 30"/>
                <a:gd name="T17" fmla="*/ 15 h 29"/>
                <a:gd name="T18" fmla="*/ 29 w 30"/>
                <a:gd name="T19" fmla="*/ 11 h 29"/>
                <a:gd name="T20" fmla="*/ 26 w 30"/>
                <a:gd name="T21" fmla="*/ 8 h 29"/>
                <a:gd name="T22" fmla="*/ 26 w 30"/>
                <a:gd name="T23" fmla="*/ 6 h 29"/>
                <a:gd name="T24" fmla="*/ 24 w 30"/>
                <a:gd name="T25" fmla="*/ 4 h 29"/>
                <a:gd name="T26" fmla="*/ 22 w 30"/>
                <a:gd name="T27" fmla="*/ 2 h 29"/>
                <a:gd name="T28" fmla="*/ 20 w 30"/>
                <a:gd name="T29" fmla="*/ 2 h 29"/>
                <a:gd name="T30" fmla="*/ 18 w 30"/>
                <a:gd name="T31" fmla="*/ 0 h 29"/>
                <a:gd name="T32" fmla="*/ 16 w 30"/>
                <a:gd name="T33" fmla="*/ 0 h 29"/>
                <a:gd name="T34" fmla="*/ 11 w 30"/>
                <a:gd name="T35" fmla="*/ 0 h 29"/>
                <a:gd name="T36" fmla="*/ 9 w 30"/>
                <a:gd name="T37" fmla="*/ 2 h 29"/>
                <a:gd name="T38" fmla="*/ 7 w 30"/>
                <a:gd name="T39" fmla="*/ 2 h 29"/>
                <a:gd name="T40" fmla="*/ 5 w 30"/>
                <a:gd name="T41" fmla="*/ 4 h 29"/>
                <a:gd name="T42" fmla="*/ 2 w 30"/>
                <a:gd name="T43" fmla="*/ 6 h 29"/>
                <a:gd name="T44" fmla="*/ 2 w 30"/>
                <a:gd name="T45" fmla="*/ 8 h 29"/>
                <a:gd name="T46" fmla="*/ 0 w 30"/>
                <a:gd name="T47" fmla="*/ 11 h 29"/>
                <a:gd name="T48" fmla="*/ 0 w 30"/>
                <a:gd name="T49" fmla="*/ 15 h 29"/>
                <a:gd name="T50" fmla="*/ 0 w 30"/>
                <a:gd name="T51" fmla="*/ 17 h 29"/>
                <a:gd name="T52" fmla="*/ 2 w 30"/>
                <a:gd name="T53" fmla="*/ 19 h 29"/>
                <a:gd name="T54" fmla="*/ 2 w 30"/>
                <a:gd name="T55" fmla="*/ 22 h 29"/>
                <a:gd name="T56" fmla="*/ 5 w 30"/>
                <a:gd name="T57" fmla="*/ 24 h 29"/>
                <a:gd name="T58" fmla="*/ 7 w 30"/>
                <a:gd name="T59" fmla="*/ 26 h 29"/>
                <a:gd name="T60" fmla="*/ 9 w 30"/>
                <a:gd name="T61" fmla="*/ 28 h 29"/>
                <a:gd name="T62" fmla="*/ 11 w 30"/>
                <a:gd name="T63" fmla="*/ 28 h 29"/>
                <a:gd name="T64" fmla="*/ 16 w 30"/>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9"/>
                <a:gd name="T101" fmla="*/ 30 w 30"/>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9">
                  <a:moveTo>
                    <a:pt x="16" y="28"/>
                  </a:moveTo>
                  <a:lnTo>
                    <a:pt x="18" y="28"/>
                  </a:lnTo>
                  <a:lnTo>
                    <a:pt x="20" y="28"/>
                  </a:lnTo>
                  <a:lnTo>
                    <a:pt x="22" y="26"/>
                  </a:lnTo>
                  <a:lnTo>
                    <a:pt x="24" y="24"/>
                  </a:lnTo>
                  <a:lnTo>
                    <a:pt x="26" y="22"/>
                  </a:lnTo>
                  <a:lnTo>
                    <a:pt x="26" y="19"/>
                  </a:lnTo>
                  <a:lnTo>
                    <a:pt x="29" y="17"/>
                  </a:lnTo>
                  <a:lnTo>
                    <a:pt x="29" y="15"/>
                  </a:lnTo>
                  <a:lnTo>
                    <a:pt x="29" y="11"/>
                  </a:lnTo>
                  <a:lnTo>
                    <a:pt x="26" y="8"/>
                  </a:lnTo>
                  <a:lnTo>
                    <a:pt x="26" y="6"/>
                  </a:lnTo>
                  <a:lnTo>
                    <a:pt x="24" y="4"/>
                  </a:lnTo>
                  <a:lnTo>
                    <a:pt x="22" y="2"/>
                  </a:lnTo>
                  <a:lnTo>
                    <a:pt x="20" y="2"/>
                  </a:lnTo>
                  <a:lnTo>
                    <a:pt x="18" y="0"/>
                  </a:lnTo>
                  <a:lnTo>
                    <a:pt x="16" y="0"/>
                  </a:lnTo>
                  <a:lnTo>
                    <a:pt x="11" y="0"/>
                  </a:lnTo>
                  <a:lnTo>
                    <a:pt x="9" y="2"/>
                  </a:lnTo>
                  <a:lnTo>
                    <a:pt x="7" y="2"/>
                  </a:lnTo>
                  <a:lnTo>
                    <a:pt x="5" y="4"/>
                  </a:lnTo>
                  <a:lnTo>
                    <a:pt x="2" y="6"/>
                  </a:lnTo>
                  <a:lnTo>
                    <a:pt x="2" y="8"/>
                  </a:lnTo>
                  <a:lnTo>
                    <a:pt x="0" y="11"/>
                  </a:lnTo>
                  <a:lnTo>
                    <a:pt x="0" y="15"/>
                  </a:lnTo>
                  <a:lnTo>
                    <a:pt x="0" y="17"/>
                  </a:lnTo>
                  <a:lnTo>
                    <a:pt x="2" y="19"/>
                  </a:lnTo>
                  <a:lnTo>
                    <a:pt x="2" y="22"/>
                  </a:lnTo>
                  <a:lnTo>
                    <a:pt x="5" y="24"/>
                  </a:lnTo>
                  <a:lnTo>
                    <a:pt x="7" y="26"/>
                  </a:lnTo>
                  <a:lnTo>
                    <a:pt x="9" y="28"/>
                  </a:lnTo>
                  <a:lnTo>
                    <a:pt x="11" y="28"/>
                  </a:lnTo>
                  <a:lnTo>
                    <a:pt x="16" y="28"/>
                  </a:lnTo>
                </a:path>
              </a:pathLst>
            </a:custGeom>
            <a:solidFill>
              <a:srgbClr val="B79900"/>
            </a:solidFill>
            <a:ln w="9525" cap="rnd">
              <a:noFill/>
              <a:round/>
              <a:headEnd type="none" w="sm" len="sm"/>
              <a:tailEnd type="none" w="sm" len="sm"/>
            </a:ln>
          </p:spPr>
          <p:txBody>
            <a:bodyPr/>
            <a:lstStyle/>
            <a:p>
              <a:pPr algn="l"/>
              <a:endParaRPr lang="en-US" dirty="0"/>
            </a:p>
          </p:txBody>
        </p:sp>
        <p:sp>
          <p:nvSpPr>
            <p:cNvPr id="9422" name="Freeform 207"/>
            <p:cNvSpPr>
              <a:spLocks/>
            </p:cNvSpPr>
            <p:nvPr/>
          </p:nvSpPr>
          <p:spPr bwMode="auto">
            <a:xfrm>
              <a:off x="2626" y="2510"/>
              <a:ext cx="16" cy="16"/>
            </a:xfrm>
            <a:custGeom>
              <a:avLst/>
              <a:gdLst>
                <a:gd name="T0" fmla="*/ 10 w 16"/>
                <a:gd name="T1" fmla="*/ 0 h 16"/>
                <a:gd name="T2" fmla="*/ 10 w 16"/>
                <a:gd name="T3" fmla="*/ 0 h 16"/>
                <a:gd name="T4" fmla="*/ 10 w 16"/>
                <a:gd name="T5" fmla="*/ 2 h 16"/>
                <a:gd name="T6" fmla="*/ 8 w 16"/>
                <a:gd name="T7" fmla="*/ 4 h 16"/>
                <a:gd name="T8" fmla="*/ 8 w 16"/>
                <a:gd name="T9" fmla="*/ 7 h 16"/>
                <a:gd name="T10" fmla="*/ 6 w 16"/>
                <a:gd name="T11" fmla="*/ 9 h 16"/>
                <a:gd name="T12" fmla="*/ 4 w 16"/>
                <a:gd name="T13" fmla="*/ 11 h 16"/>
                <a:gd name="T14" fmla="*/ 2 w 16"/>
                <a:gd name="T15" fmla="*/ 11 h 16"/>
                <a:gd name="T16" fmla="*/ 0 w 16"/>
                <a:gd name="T17" fmla="*/ 11 h 16"/>
                <a:gd name="T18" fmla="*/ 0 w 16"/>
                <a:gd name="T19" fmla="*/ 15 h 16"/>
                <a:gd name="T20" fmla="*/ 2 w 16"/>
                <a:gd name="T21" fmla="*/ 15 h 16"/>
                <a:gd name="T22" fmla="*/ 4 w 16"/>
                <a:gd name="T23" fmla="*/ 13 h 16"/>
                <a:gd name="T24" fmla="*/ 6 w 16"/>
                <a:gd name="T25" fmla="*/ 13 h 16"/>
                <a:gd name="T26" fmla="*/ 10 w 16"/>
                <a:gd name="T27" fmla="*/ 11 h 16"/>
                <a:gd name="T28" fmla="*/ 10 w 16"/>
                <a:gd name="T29" fmla="*/ 9 h 16"/>
                <a:gd name="T30" fmla="*/ 13 w 16"/>
                <a:gd name="T31" fmla="*/ 7 h 16"/>
                <a:gd name="T32" fmla="*/ 15 w 16"/>
                <a:gd name="T33" fmla="*/ 2 h 16"/>
                <a:gd name="T34" fmla="*/ 15 w 16"/>
                <a:gd name="T35" fmla="*/ 0 h 16"/>
                <a:gd name="T36" fmla="*/ 10 w 16"/>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0" y="0"/>
                  </a:moveTo>
                  <a:lnTo>
                    <a:pt x="10" y="0"/>
                  </a:lnTo>
                  <a:lnTo>
                    <a:pt x="10" y="2"/>
                  </a:lnTo>
                  <a:lnTo>
                    <a:pt x="8" y="4"/>
                  </a:lnTo>
                  <a:lnTo>
                    <a:pt x="8" y="7"/>
                  </a:lnTo>
                  <a:lnTo>
                    <a:pt x="6" y="9"/>
                  </a:lnTo>
                  <a:lnTo>
                    <a:pt x="4" y="11"/>
                  </a:lnTo>
                  <a:lnTo>
                    <a:pt x="2" y="11"/>
                  </a:lnTo>
                  <a:lnTo>
                    <a:pt x="0" y="11"/>
                  </a:lnTo>
                  <a:lnTo>
                    <a:pt x="0" y="15"/>
                  </a:lnTo>
                  <a:lnTo>
                    <a:pt x="2" y="15"/>
                  </a:lnTo>
                  <a:lnTo>
                    <a:pt x="4" y="13"/>
                  </a:lnTo>
                  <a:lnTo>
                    <a:pt x="6" y="13"/>
                  </a:lnTo>
                  <a:lnTo>
                    <a:pt x="10" y="11"/>
                  </a:lnTo>
                  <a:lnTo>
                    <a:pt x="10" y="9"/>
                  </a:lnTo>
                  <a:lnTo>
                    <a:pt x="13" y="7"/>
                  </a:lnTo>
                  <a:lnTo>
                    <a:pt x="15" y="2"/>
                  </a:lnTo>
                  <a:lnTo>
                    <a:pt x="15" y="0"/>
                  </a:lnTo>
                  <a:lnTo>
                    <a:pt x="1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23" name="Freeform 208"/>
            <p:cNvSpPr>
              <a:spLocks/>
            </p:cNvSpPr>
            <p:nvPr/>
          </p:nvSpPr>
          <p:spPr bwMode="auto">
            <a:xfrm>
              <a:off x="2626" y="2493"/>
              <a:ext cx="16" cy="18"/>
            </a:xfrm>
            <a:custGeom>
              <a:avLst/>
              <a:gdLst>
                <a:gd name="T0" fmla="*/ 0 w 16"/>
                <a:gd name="T1" fmla="*/ 4 h 18"/>
                <a:gd name="T2" fmla="*/ 0 w 16"/>
                <a:gd name="T3" fmla="*/ 4 h 18"/>
                <a:gd name="T4" fmla="*/ 2 w 16"/>
                <a:gd name="T5" fmla="*/ 4 h 18"/>
                <a:gd name="T6" fmla="*/ 4 w 16"/>
                <a:gd name="T7" fmla="*/ 6 h 18"/>
                <a:gd name="T8" fmla="*/ 6 w 16"/>
                <a:gd name="T9" fmla="*/ 8 h 18"/>
                <a:gd name="T10" fmla="*/ 8 w 16"/>
                <a:gd name="T11" fmla="*/ 10 h 18"/>
                <a:gd name="T12" fmla="*/ 10 w 16"/>
                <a:gd name="T13" fmla="*/ 13 h 18"/>
                <a:gd name="T14" fmla="*/ 10 w 16"/>
                <a:gd name="T15" fmla="*/ 17 h 18"/>
                <a:gd name="T16" fmla="*/ 15 w 16"/>
                <a:gd name="T17" fmla="*/ 17 h 18"/>
                <a:gd name="T18" fmla="*/ 15 w 16"/>
                <a:gd name="T19" fmla="*/ 13 h 18"/>
                <a:gd name="T20" fmla="*/ 13 w 16"/>
                <a:gd name="T21" fmla="*/ 10 h 18"/>
                <a:gd name="T22" fmla="*/ 10 w 16"/>
                <a:gd name="T23" fmla="*/ 8 h 18"/>
                <a:gd name="T24" fmla="*/ 10 w 16"/>
                <a:gd name="T25" fmla="*/ 6 h 18"/>
                <a:gd name="T26" fmla="*/ 8 w 16"/>
                <a:gd name="T27" fmla="*/ 4 h 18"/>
                <a:gd name="T28" fmla="*/ 4 w 16"/>
                <a:gd name="T29" fmla="*/ 2 h 18"/>
                <a:gd name="T30" fmla="*/ 2 w 16"/>
                <a:gd name="T31" fmla="*/ 2 h 18"/>
                <a:gd name="T32" fmla="*/ 0 w 16"/>
                <a:gd name="T33" fmla="*/ 0 h 18"/>
                <a:gd name="T34" fmla="*/ 0 w 16"/>
                <a:gd name="T35" fmla="*/ 4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8"/>
                <a:gd name="T56" fmla="*/ 16 w 16"/>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8">
                  <a:moveTo>
                    <a:pt x="0" y="4"/>
                  </a:moveTo>
                  <a:lnTo>
                    <a:pt x="0" y="4"/>
                  </a:lnTo>
                  <a:lnTo>
                    <a:pt x="2" y="4"/>
                  </a:lnTo>
                  <a:lnTo>
                    <a:pt x="4" y="6"/>
                  </a:lnTo>
                  <a:lnTo>
                    <a:pt x="6" y="8"/>
                  </a:lnTo>
                  <a:lnTo>
                    <a:pt x="8" y="10"/>
                  </a:lnTo>
                  <a:lnTo>
                    <a:pt x="10" y="13"/>
                  </a:lnTo>
                  <a:lnTo>
                    <a:pt x="10" y="17"/>
                  </a:lnTo>
                  <a:lnTo>
                    <a:pt x="15" y="17"/>
                  </a:lnTo>
                  <a:lnTo>
                    <a:pt x="15" y="13"/>
                  </a:lnTo>
                  <a:lnTo>
                    <a:pt x="13" y="10"/>
                  </a:lnTo>
                  <a:lnTo>
                    <a:pt x="10" y="8"/>
                  </a:lnTo>
                  <a:lnTo>
                    <a:pt x="10"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424" name="Freeform 209"/>
            <p:cNvSpPr>
              <a:spLocks/>
            </p:cNvSpPr>
            <p:nvPr/>
          </p:nvSpPr>
          <p:spPr bwMode="auto">
            <a:xfrm>
              <a:off x="2608" y="2493"/>
              <a:ext cx="19" cy="18"/>
            </a:xfrm>
            <a:custGeom>
              <a:avLst/>
              <a:gdLst>
                <a:gd name="T0" fmla="*/ 4 w 19"/>
                <a:gd name="T1" fmla="*/ 17 h 18"/>
                <a:gd name="T2" fmla="*/ 4 w 19"/>
                <a:gd name="T3" fmla="*/ 17 h 18"/>
                <a:gd name="T4" fmla="*/ 4 w 19"/>
                <a:gd name="T5" fmla="*/ 13 h 18"/>
                <a:gd name="T6" fmla="*/ 7 w 19"/>
                <a:gd name="T7" fmla="*/ 10 h 18"/>
                <a:gd name="T8" fmla="*/ 9 w 19"/>
                <a:gd name="T9" fmla="*/ 8 h 18"/>
                <a:gd name="T10" fmla="*/ 11 w 19"/>
                <a:gd name="T11" fmla="*/ 6 h 18"/>
                <a:gd name="T12" fmla="*/ 13 w 19"/>
                <a:gd name="T13" fmla="*/ 6 h 18"/>
                <a:gd name="T14" fmla="*/ 15 w 19"/>
                <a:gd name="T15" fmla="*/ 4 h 18"/>
                <a:gd name="T16" fmla="*/ 18 w 19"/>
                <a:gd name="T17" fmla="*/ 4 h 18"/>
                <a:gd name="T18" fmla="*/ 18 w 19"/>
                <a:gd name="T19" fmla="*/ 0 h 18"/>
                <a:gd name="T20" fmla="*/ 13 w 19"/>
                <a:gd name="T21" fmla="*/ 2 h 18"/>
                <a:gd name="T22" fmla="*/ 11 w 19"/>
                <a:gd name="T23" fmla="*/ 2 h 18"/>
                <a:gd name="T24" fmla="*/ 9 w 19"/>
                <a:gd name="T25" fmla="*/ 4 h 18"/>
                <a:gd name="T26" fmla="*/ 7 w 19"/>
                <a:gd name="T27" fmla="*/ 6 h 18"/>
                <a:gd name="T28" fmla="*/ 4 w 19"/>
                <a:gd name="T29" fmla="*/ 8 h 18"/>
                <a:gd name="T30" fmla="*/ 2 w 19"/>
                <a:gd name="T31" fmla="*/ 10 h 18"/>
                <a:gd name="T32" fmla="*/ 2 w 19"/>
                <a:gd name="T33" fmla="*/ 13 h 18"/>
                <a:gd name="T34" fmla="*/ 0 w 19"/>
                <a:gd name="T35" fmla="*/ 17 h 18"/>
                <a:gd name="T36" fmla="*/ 4 w 19"/>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8"/>
                <a:gd name="T59" fmla="*/ 19 w 1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8">
                  <a:moveTo>
                    <a:pt x="4" y="17"/>
                  </a:moveTo>
                  <a:lnTo>
                    <a:pt x="4" y="17"/>
                  </a:lnTo>
                  <a:lnTo>
                    <a:pt x="4" y="13"/>
                  </a:lnTo>
                  <a:lnTo>
                    <a:pt x="7" y="10"/>
                  </a:lnTo>
                  <a:lnTo>
                    <a:pt x="9" y="8"/>
                  </a:lnTo>
                  <a:lnTo>
                    <a:pt x="11" y="6"/>
                  </a:lnTo>
                  <a:lnTo>
                    <a:pt x="13" y="6"/>
                  </a:lnTo>
                  <a:lnTo>
                    <a:pt x="15" y="4"/>
                  </a:lnTo>
                  <a:lnTo>
                    <a:pt x="18" y="4"/>
                  </a:lnTo>
                  <a:lnTo>
                    <a:pt x="18" y="0"/>
                  </a:lnTo>
                  <a:lnTo>
                    <a:pt x="13" y="2"/>
                  </a:lnTo>
                  <a:lnTo>
                    <a:pt x="11" y="2"/>
                  </a:lnTo>
                  <a:lnTo>
                    <a:pt x="9" y="4"/>
                  </a:lnTo>
                  <a:lnTo>
                    <a:pt x="7" y="6"/>
                  </a:lnTo>
                  <a:lnTo>
                    <a:pt x="4" y="8"/>
                  </a:lnTo>
                  <a:lnTo>
                    <a:pt x="2" y="10"/>
                  </a:lnTo>
                  <a:lnTo>
                    <a:pt x="2"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425" name="Freeform 210"/>
            <p:cNvSpPr>
              <a:spLocks/>
            </p:cNvSpPr>
            <p:nvPr/>
          </p:nvSpPr>
          <p:spPr bwMode="auto">
            <a:xfrm>
              <a:off x="2608" y="2510"/>
              <a:ext cx="19" cy="16"/>
            </a:xfrm>
            <a:custGeom>
              <a:avLst/>
              <a:gdLst>
                <a:gd name="T0" fmla="*/ 18 w 19"/>
                <a:gd name="T1" fmla="*/ 11 h 16"/>
                <a:gd name="T2" fmla="*/ 18 w 19"/>
                <a:gd name="T3" fmla="*/ 11 h 16"/>
                <a:gd name="T4" fmla="*/ 15 w 19"/>
                <a:gd name="T5" fmla="*/ 11 h 16"/>
                <a:gd name="T6" fmla="*/ 13 w 19"/>
                <a:gd name="T7" fmla="*/ 11 h 16"/>
                <a:gd name="T8" fmla="*/ 11 w 19"/>
                <a:gd name="T9" fmla="*/ 9 h 16"/>
                <a:gd name="T10" fmla="*/ 9 w 19"/>
                <a:gd name="T11" fmla="*/ 9 h 16"/>
                <a:gd name="T12" fmla="*/ 7 w 19"/>
                <a:gd name="T13" fmla="*/ 7 h 16"/>
                <a:gd name="T14" fmla="*/ 7 w 19"/>
                <a:gd name="T15" fmla="*/ 4 h 16"/>
                <a:gd name="T16" fmla="*/ 4 w 19"/>
                <a:gd name="T17" fmla="*/ 2 h 16"/>
                <a:gd name="T18" fmla="*/ 4 w 19"/>
                <a:gd name="T19" fmla="*/ 0 h 16"/>
                <a:gd name="T20" fmla="*/ 0 w 19"/>
                <a:gd name="T21" fmla="*/ 0 h 16"/>
                <a:gd name="T22" fmla="*/ 2 w 19"/>
                <a:gd name="T23" fmla="*/ 2 h 16"/>
                <a:gd name="T24" fmla="*/ 2 w 19"/>
                <a:gd name="T25" fmla="*/ 7 h 16"/>
                <a:gd name="T26" fmla="*/ 4 w 19"/>
                <a:gd name="T27" fmla="*/ 9 h 16"/>
                <a:gd name="T28" fmla="*/ 7 w 19"/>
                <a:gd name="T29" fmla="*/ 11 h 16"/>
                <a:gd name="T30" fmla="*/ 9 w 19"/>
                <a:gd name="T31" fmla="*/ 13 h 16"/>
                <a:gd name="T32" fmla="*/ 11 w 19"/>
                <a:gd name="T33" fmla="*/ 13 h 16"/>
                <a:gd name="T34" fmla="*/ 13 w 19"/>
                <a:gd name="T35" fmla="*/ 15 h 16"/>
                <a:gd name="T36" fmla="*/ 18 w 19"/>
                <a:gd name="T37" fmla="*/ 15 h 16"/>
                <a:gd name="T38" fmla="*/ 18 w 19"/>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11"/>
                  </a:moveTo>
                  <a:lnTo>
                    <a:pt x="18" y="11"/>
                  </a:lnTo>
                  <a:lnTo>
                    <a:pt x="15" y="11"/>
                  </a:lnTo>
                  <a:lnTo>
                    <a:pt x="13" y="11"/>
                  </a:lnTo>
                  <a:lnTo>
                    <a:pt x="11" y="9"/>
                  </a:lnTo>
                  <a:lnTo>
                    <a:pt x="9" y="9"/>
                  </a:lnTo>
                  <a:lnTo>
                    <a:pt x="7" y="7"/>
                  </a:lnTo>
                  <a:lnTo>
                    <a:pt x="7" y="4"/>
                  </a:lnTo>
                  <a:lnTo>
                    <a:pt x="4" y="2"/>
                  </a:lnTo>
                  <a:lnTo>
                    <a:pt x="4" y="0"/>
                  </a:lnTo>
                  <a:lnTo>
                    <a:pt x="0" y="0"/>
                  </a:lnTo>
                  <a:lnTo>
                    <a:pt x="2" y="2"/>
                  </a:lnTo>
                  <a:lnTo>
                    <a:pt x="2" y="7"/>
                  </a:lnTo>
                  <a:lnTo>
                    <a:pt x="4" y="9"/>
                  </a:lnTo>
                  <a:lnTo>
                    <a:pt x="7" y="11"/>
                  </a:lnTo>
                  <a:lnTo>
                    <a:pt x="9" y="13"/>
                  </a:lnTo>
                  <a:lnTo>
                    <a:pt x="11" y="13"/>
                  </a:lnTo>
                  <a:lnTo>
                    <a:pt x="13" y="15"/>
                  </a:lnTo>
                  <a:lnTo>
                    <a:pt x="18" y="15"/>
                  </a:lnTo>
                  <a:lnTo>
                    <a:pt x="18" y="11"/>
                  </a:lnTo>
                </a:path>
              </a:pathLst>
            </a:custGeom>
            <a:solidFill>
              <a:srgbClr val="000000"/>
            </a:solidFill>
            <a:ln w="9525" cap="rnd">
              <a:noFill/>
              <a:round/>
              <a:headEnd type="none" w="sm" len="sm"/>
              <a:tailEnd type="none" w="sm" len="sm"/>
            </a:ln>
          </p:spPr>
          <p:txBody>
            <a:bodyPr/>
            <a:lstStyle/>
            <a:p>
              <a:pPr algn="l"/>
              <a:endParaRPr lang="en-US" dirty="0"/>
            </a:p>
          </p:txBody>
        </p:sp>
        <p:sp>
          <p:nvSpPr>
            <p:cNvPr id="9426" name="Freeform 211"/>
            <p:cNvSpPr>
              <a:spLocks/>
            </p:cNvSpPr>
            <p:nvPr/>
          </p:nvSpPr>
          <p:spPr bwMode="auto">
            <a:xfrm>
              <a:off x="2588" y="2510"/>
              <a:ext cx="28" cy="30"/>
            </a:xfrm>
            <a:custGeom>
              <a:avLst/>
              <a:gdLst>
                <a:gd name="T0" fmla="*/ 13 w 28"/>
                <a:gd name="T1" fmla="*/ 29 h 30"/>
                <a:gd name="T2" fmla="*/ 16 w 28"/>
                <a:gd name="T3" fmla="*/ 29 h 30"/>
                <a:gd name="T4" fmla="*/ 18 w 28"/>
                <a:gd name="T5" fmla="*/ 26 h 30"/>
                <a:gd name="T6" fmla="*/ 20 w 28"/>
                <a:gd name="T7" fmla="*/ 26 h 30"/>
                <a:gd name="T8" fmla="*/ 22 w 28"/>
                <a:gd name="T9" fmla="*/ 24 h 30"/>
                <a:gd name="T10" fmla="*/ 24 w 28"/>
                <a:gd name="T11" fmla="*/ 22 h 30"/>
                <a:gd name="T12" fmla="*/ 27 w 28"/>
                <a:gd name="T13" fmla="*/ 20 h 30"/>
                <a:gd name="T14" fmla="*/ 27 w 28"/>
                <a:gd name="T15" fmla="*/ 18 h 30"/>
                <a:gd name="T16" fmla="*/ 27 w 28"/>
                <a:gd name="T17" fmla="*/ 13 h 30"/>
                <a:gd name="T18" fmla="*/ 27 w 28"/>
                <a:gd name="T19" fmla="*/ 11 h 30"/>
                <a:gd name="T20" fmla="*/ 27 w 28"/>
                <a:gd name="T21" fmla="*/ 9 h 30"/>
                <a:gd name="T22" fmla="*/ 24 w 28"/>
                <a:gd name="T23" fmla="*/ 7 h 30"/>
                <a:gd name="T24" fmla="*/ 22 w 28"/>
                <a:gd name="T25" fmla="*/ 4 h 30"/>
                <a:gd name="T26" fmla="*/ 20 w 28"/>
                <a:gd name="T27" fmla="*/ 2 h 30"/>
                <a:gd name="T28" fmla="*/ 18 w 28"/>
                <a:gd name="T29" fmla="*/ 0 h 30"/>
                <a:gd name="T30" fmla="*/ 16 w 28"/>
                <a:gd name="T31" fmla="*/ 0 h 30"/>
                <a:gd name="T32" fmla="*/ 13 w 28"/>
                <a:gd name="T33" fmla="*/ 0 h 30"/>
                <a:gd name="T34" fmla="*/ 9 w 28"/>
                <a:gd name="T35" fmla="*/ 0 h 30"/>
                <a:gd name="T36" fmla="*/ 7 w 28"/>
                <a:gd name="T37" fmla="*/ 0 h 30"/>
                <a:gd name="T38" fmla="*/ 5 w 28"/>
                <a:gd name="T39" fmla="*/ 2 h 30"/>
                <a:gd name="T40" fmla="*/ 2 w 28"/>
                <a:gd name="T41" fmla="*/ 4 h 30"/>
                <a:gd name="T42" fmla="*/ 2 w 28"/>
                <a:gd name="T43" fmla="*/ 7 h 30"/>
                <a:gd name="T44" fmla="*/ 0 w 28"/>
                <a:gd name="T45" fmla="*/ 9 h 30"/>
                <a:gd name="T46" fmla="*/ 0 w 28"/>
                <a:gd name="T47" fmla="*/ 11 h 30"/>
                <a:gd name="T48" fmla="*/ 0 w 28"/>
                <a:gd name="T49" fmla="*/ 13 h 30"/>
                <a:gd name="T50" fmla="*/ 0 w 28"/>
                <a:gd name="T51" fmla="*/ 18 h 30"/>
                <a:gd name="T52" fmla="*/ 0 w 28"/>
                <a:gd name="T53" fmla="*/ 20 h 30"/>
                <a:gd name="T54" fmla="*/ 2 w 28"/>
                <a:gd name="T55" fmla="*/ 22 h 30"/>
                <a:gd name="T56" fmla="*/ 2 w 28"/>
                <a:gd name="T57" fmla="*/ 24 h 30"/>
                <a:gd name="T58" fmla="*/ 5 w 28"/>
                <a:gd name="T59" fmla="*/ 26 h 30"/>
                <a:gd name="T60" fmla="*/ 7 w 28"/>
                <a:gd name="T61" fmla="*/ 26 h 30"/>
                <a:gd name="T62" fmla="*/ 9 w 28"/>
                <a:gd name="T63" fmla="*/ 29 h 30"/>
                <a:gd name="T64" fmla="*/ 13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3" y="29"/>
                  </a:moveTo>
                  <a:lnTo>
                    <a:pt x="16" y="29"/>
                  </a:lnTo>
                  <a:lnTo>
                    <a:pt x="18" y="26"/>
                  </a:lnTo>
                  <a:lnTo>
                    <a:pt x="20" y="26"/>
                  </a:lnTo>
                  <a:lnTo>
                    <a:pt x="22" y="24"/>
                  </a:lnTo>
                  <a:lnTo>
                    <a:pt x="24" y="22"/>
                  </a:lnTo>
                  <a:lnTo>
                    <a:pt x="27" y="20"/>
                  </a:lnTo>
                  <a:lnTo>
                    <a:pt x="27" y="18"/>
                  </a:lnTo>
                  <a:lnTo>
                    <a:pt x="27" y="13"/>
                  </a:lnTo>
                  <a:lnTo>
                    <a:pt x="27" y="11"/>
                  </a:lnTo>
                  <a:lnTo>
                    <a:pt x="27" y="9"/>
                  </a:lnTo>
                  <a:lnTo>
                    <a:pt x="24" y="7"/>
                  </a:lnTo>
                  <a:lnTo>
                    <a:pt x="22" y="4"/>
                  </a:lnTo>
                  <a:lnTo>
                    <a:pt x="20" y="2"/>
                  </a:lnTo>
                  <a:lnTo>
                    <a:pt x="18" y="0"/>
                  </a:lnTo>
                  <a:lnTo>
                    <a:pt x="16" y="0"/>
                  </a:lnTo>
                  <a:lnTo>
                    <a:pt x="13" y="0"/>
                  </a:lnTo>
                  <a:lnTo>
                    <a:pt x="9" y="0"/>
                  </a:lnTo>
                  <a:lnTo>
                    <a:pt x="7" y="0"/>
                  </a:lnTo>
                  <a:lnTo>
                    <a:pt x="5" y="2"/>
                  </a:lnTo>
                  <a:lnTo>
                    <a:pt x="2" y="4"/>
                  </a:lnTo>
                  <a:lnTo>
                    <a:pt x="2" y="7"/>
                  </a:lnTo>
                  <a:lnTo>
                    <a:pt x="0" y="9"/>
                  </a:lnTo>
                  <a:lnTo>
                    <a:pt x="0" y="11"/>
                  </a:lnTo>
                  <a:lnTo>
                    <a:pt x="0" y="13"/>
                  </a:lnTo>
                  <a:lnTo>
                    <a:pt x="0" y="18"/>
                  </a:lnTo>
                  <a:lnTo>
                    <a:pt x="0" y="20"/>
                  </a:lnTo>
                  <a:lnTo>
                    <a:pt x="2" y="22"/>
                  </a:lnTo>
                  <a:lnTo>
                    <a:pt x="2" y="24"/>
                  </a:lnTo>
                  <a:lnTo>
                    <a:pt x="5" y="26"/>
                  </a:lnTo>
                  <a:lnTo>
                    <a:pt x="7" y="26"/>
                  </a:lnTo>
                  <a:lnTo>
                    <a:pt x="9"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427" name="Freeform 212"/>
            <p:cNvSpPr>
              <a:spLocks/>
            </p:cNvSpPr>
            <p:nvPr/>
          </p:nvSpPr>
          <p:spPr bwMode="auto">
            <a:xfrm>
              <a:off x="2601" y="2523"/>
              <a:ext cx="17" cy="19"/>
            </a:xfrm>
            <a:custGeom>
              <a:avLst/>
              <a:gdLst>
                <a:gd name="T0" fmla="*/ 11 w 17"/>
                <a:gd name="T1" fmla="*/ 0 h 19"/>
                <a:gd name="T2" fmla="*/ 11 w 17"/>
                <a:gd name="T3" fmla="*/ 0 h 19"/>
                <a:gd name="T4" fmla="*/ 11 w 17"/>
                <a:gd name="T5" fmla="*/ 2 h 19"/>
                <a:gd name="T6" fmla="*/ 11 w 17"/>
                <a:gd name="T7" fmla="*/ 7 h 19"/>
                <a:gd name="T8" fmla="*/ 9 w 17"/>
                <a:gd name="T9" fmla="*/ 9 h 19"/>
                <a:gd name="T10" fmla="*/ 7 w 17"/>
                <a:gd name="T11" fmla="*/ 11 h 19"/>
                <a:gd name="T12" fmla="*/ 5 w 17"/>
                <a:gd name="T13" fmla="*/ 13 h 19"/>
                <a:gd name="T14" fmla="*/ 3 w 17"/>
                <a:gd name="T15" fmla="*/ 13 h 19"/>
                <a:gd name="T16" fmla="*/ 0 w 17"/>
                <a:gd name="T17" fmla="*/ 13 h 19"/>
                <a:gd name="T18" fmla="*/ 0 w 17"/>
                <a:gd name="T19" fmla="*/ 18 h 19"/>
                <a:gd name="T20" fmla="*/ 3 w 17"/>
                <a:gd name="T21" fmla="*/ 18 h 19"/>
                <a:gd name="T22" fmla="*/ 5 w 17"/>
                <a:gd name="T23" fmla="*/ 16 h 19"/>
                <a:gd name="T24" fmla="*/ 9 w 17"/>
                <a:gd name="T25" fmla="*/ 16 h 19"/>
                <a:gd name="T26" fmla="*/ 11 w 17"/>
                <a:gd name="T27" fmla="*/ 13 h 19"/>
                <a:gd name="T28" fmla="*/ 14 w 17"/>
                <a:gd name="T29" fmla="*/ 11 h 19"/>
                <a:gd name="T30" fmla="*/ 14 w 17"/>
                <a:gd name="T31" fmla="*/ 7 h 19"/>
                <a:gd name="T32" fmla="*/ 16 w 17"/>
                <a:gd name="T33" fmla="*/ 5 h 19"/>
                <a:gd name="T34" fmla="*/ 16 w 17"/>
                <a:gd name="T35" fmla="*/ 0 h 19"/>
                <a:gd name="T36" fmla="*/ 11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1" y="0"/>
                  </a:moveTo>
                  <a:lnTo>
                    <a:pt x="11" y="0"/>
                  </a:lnTo>
                  <a:lnTo>
                    <a:pt x="11" y="2"/>
                  </a:lnTo>
                  <a:lnTo>
                    <a:pt x="11" y="7"/>
                  </a:lnTo>
                  <a:lnTo>
                    <a:pt x="9" y="9"/>
                  </a:lnTo>
                  <a:lnTo>
                    <a:pt x="7" y="11"/>
                  </a:lnTo>
                  <a:lnTo>
                    <a:pt x="5" y="13"/>
                  </a:lnTo>
                  <a:lnTo>
                    <a:pt x="3" y="13"/>
                  </a:lnTo>
                  <a:lnTo>
                    <a:pt x="0" y="13"/>
                  </a:lnTo>
                  <a:lnTo>
                    <a:pt x="0" y="18"/>
                  </a:lnTo>
                  <a:lnTo>
                    <a:pt x="3" y="18"/>
                  </a:lnTo>
                  <a:lnTo>
                    <a:pt x="5" y="16"/>
                  </a:lnTo>
                  <a:lnTo>
                    <a:pt x="9" y="16"/>
                  </a:lnTo>
                  <a:lnTo>
                    <a:pt x="11" y="13"/>
                  </a:lnTo>
                  <a:lnTo>
                    <a:pt x="14" y="11"/>
                  </a:lnTo>
                  <a:lnTo>
                    <a:pt x="14" y="7"/>
                  </a:lnTo>
                  <a:lnTo>
                    <a:pt x="16" y="5"/>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28" name="Freeform 213"/>
            <p:cNvSpPr>
              <a:spLocks/>
            </p:cNvSpPr>
            <p:nvPr/>
          </p:nvSpPr>
          <p:spPr bwMode="auto">
            <a:xfrm>
              <a:off x="2601" y="2508"/>
              <a:ext cx="17" cy="16"/>
            </a:xfrm>
            <a:custGeom>
              <a:avLst/>
              <a:gdLst>
                <a:gd name="T0" fmla="*/ 0 w 17"/>
                <a:gd name="T1" fmla="*/ 4 h 16"/>
                <a:gd name="T2" fmla="*/ 0 w 17"/>
                <a:gd name="T3" fmla="*/ 4 h 16"/>
                <a:gd name="T4" fmla="*/ 3 w 17"/>
                <a:gd name="T5" fmla="*/ 4 h 16"/>
                <a:gd name="T6" fmla="*/ 5 w 17"/>
                <a:gd name="T7" fmla="*/ 4 h 16"/>
                <a:gd name="T8" fmla="*/ 7 w 17"/>
                <a:gd name="T9" fmla="*/ 6 h 16"/>
                <a:gd name="T10" fmla="*/ 9 w 17"/>
                <a:gd name="T11" fmla="*/ 6 h 16"/>
                <a:gd name="T12" fmla="*/ 9 w 17"/>
                <a:gd name="T13" fmla="*/ 9 h 16"/>
                <a:gd name="T14" fmla="*/ 11 w 17"/>
                <a:gd name="T15" fmla="*/ 11 h 16"/>
                <a:gd name="T16" fmla="*/ 11 w 17"/>
                <a:gd name="T17" fmla="*/ 13 h 16"/>
                <a:gd name="T18" fmla="*/ 11 w 17"/>
                <a:gd name="T19" fmla="*/ 15 h 16"/>
                <a:gd name="T20" fmla="*/ 16 w 17"/>
                <a:gd name="T21" fmla="*/ 15 h 16"/>
                <a:gd name="T22" fmla="*/ 16 w 17"/>
                <a:gd name="T23" fmla="*/ 13 h 16"/>
                <a:gd name="T24" fmla="*/ 14 w 17"/>
                <a:gd name="T25" fmla="*/ 11 h 16"/>
                <a:gd name="T26" fmla="*/ 14 w 17"/>
                <a:gd name="T27" fmla="*/ 6 h 16"/>
                <a:gd name="T28" fmla="*/ 11 w 17"/>
                <a:gd name="T29" fmla="*/ 4 h 16"/>
                <a:gd name="T30" fmla="*/ 9 w 17"/>
                <a:gd name="T31" fmla="*/ 2 h 16"/>
                <a:gd name="T32" fmla="*/ 5 w 17"/>
                <a:gd name="T33" fmla="*/ 0 h 16"/>
                <a:gd name="T34" fmla="*/ 3 w 17"/>
                <a:gd name="T35" fmla="*/ 0 h 16"/>
                <a:gd name="T36" fmla="*/ 0 w 17"/>
                <a:gd name="T37" fmla="*/ 0 h 16"/>
                <a:gd name="T38" fmla="*/ 0 w 17"/>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4"/>
                  </a:moveTo>
                  <a:lnTo>
                    <a:pt x="0" y="4"/>
                  </a:lnTo>
                  <a:lnTo>
                    <a:pt x="3" y="4"/>
                  </a:lnTo>
                  <a:lnTo>
                    <a:pt x="5" y="4"/>
                  </a:lnTo>
                  <a:lnTo>
                    <a:pt x="7" y="6"/>
                  </a:lnTo>
                  <a:lnTo>
                    <a:pt x="9" y="6"/>
                  </a:lnTo>
                  <a:lnTo>
                    <a:pt x="9" y="9"/>
                  </a:lnTo>
                  <a:lnTo>
                    <a:pt x="11" y="11"/>
                  </a:lnTo>
                  <a:lnTo>
                    <a:pt x="11" y="13"/>
                  </a:lnTo>
                  <a:lnTo>
                    <a:pt x="11" y="15"/>
                  </a:lnTo>
                  <a:lnTo>
                    <a:pt x="16" y="15"/>
                  </a:lnTo>
                  <a:lnTo>
                    <a:pt x="16" y="13"/>
                  </a:lnTo>
                  <a:lnTo>
                    <a:pt x="14" y="11"/>
                  </a:lnTo>
                  <a:lnTo>
                    <a:pt x="14" y="6"/>
                  </a:lnTo>
                  <a:lnTo>
                    <a:pt x="11" y="4"/>
                  </a:lnTo>
                  <a:lnTo>
                    <a:pt x="9" y="2"/>
                  </a:lnTo>
                  <a:lnTo>
                    <a:pt x="5" y="0"/>
                  </a:lnTo>
                  <a:lnTo>
                    <a:pt x="3"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429" name="Freeform 214"/>
            <p:cNvSpPr>
              <a:spLocks/>
            </p:cNvSpPr>
            <p:nvPr/>
          </p:nvSpPr>
          <p:spPr bwMode="auto">
            <a:xfrm>
              <a:off x="2586" y="2508"/>
              <a:ext cx="16" cy="16"/>
            </a:xfrm>
            <a:custGeom>
              <a:avLst/>
              <a:gdLst>
                <a:gd name="T0" fmla="*/ 4 w 16"/>
                <a:gd name="T1" fmla="*/ 15 h 16"/>
                <a:gd name="T2" fmla="*/ 4 w 16"/>
                <a:gd name="T3" fmla="*/ 15 h 16"/>
                <a:gd name="T4" fmla="*/ 4 w 16"/>
                <a:gd name="T5" fmla="*/ 13 h 16"/>
                <a:gd name="T6" fmla="*/ 4 w 16"/>
                <a:gd name="T7" fmla="*/ 11 h 16"/>
                <a:gd name="T8" fmla="*/ 4 w 16"/>
                <a:gd name="T9" fmla="*/ 9 h 16"/>
                <a:gd name="T10" fmla="*/ 7 w 16"/>
                <a:gd name="T11" fmla="*/ 6 h 16"/>
                <a:gd name="T12" fmla="*/ 9 w 16"/>
                <a:gd name="T13" fmla="*/ 6 h 16"/>
                <a:gd name="T14" fmla="*/ 11 w 16"/>
                <a:gd name="T15" fmla="*/ 4 h 16"/>
                <a:gd name="T16" fmla="*/ 13 w 16"/>
                <a:gd name="T17" fmla="*/ 4 h 16"/>
                <a:gd name="T18" fmla="*/ 15 w 16"/>
                <a:gd name="T19" fmla="*/ 4 h 16"/>
                <a:gd name="T20" fmla="*/ 15 w 16"/>
                <a:gd name="T21" fmla="*/ 0 h 16"/>
                <a:gd name="T22" fmla="*/ 11 w 16"/>
                <a:gd name="T23" fmla="*/ 0 h 16"/>
                <a:gd name="T24" fmla="*/ 9 w 16"/>
                <a:gd name="T25" fmla="*/ 0 h 16"/>
                <a:gd name="T26" fmla="*/ 7 w 16"/>
                <a:gd name="T27" fmla="*/ 2 h 16"/>
                <a:gd name="T28" fmla="*/ 4 w 16"/>
                <a:gd name="T29" fmla="*/ 4 h 16"/>
                <a:gd name="T30" fmla="*/ 2 w 16"/>
                <a:gd name="T31" fmla="*/ 6 h 16"/>
                <a:gd name="T32" fmla="*/ 0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4" y="9"/>
                  </a:lnTo>
                  <a:lnTo>
                    <a:pt x="7" y="6"/>
                  </a:lnTo>
                  <a:lnTo>
                    <a:pt x="9" y="6"/>
                  </a:lnTo>
                  <a:lnTo>
                    <a:pt x="11" y="4"/>
                  </a:lnTo>
                  <a:lnTo>
                    <a:pt x="13" y="4"/>
                  </a:lnTo>
                  <a:lnTo>
                    <a:pt x="15" y="4"/>
                  </a:lnTo>
                  <a:lnTo>
                    <a:pt x="15" y="0"/>
                  </a:lnTo>
                  <a:lnTo>
                    <a:pt x="11" y="0"/>
                  </a:lnTo>
                  <a:lnTo>
                    <a:pt x="9" y="0"/>
                  </a:lnTo>
                  <a:lnTo>
                    <a:pt x="7" y="2"/>
                  </a:lnTo>
                  <a:lnTo>
                    <a:pt x="4" y="4"/>
                  </a:lnTo>
                  <a:lnTo>
                    <a:pt x="2" y="6"/>
                  </a:lnTo>
                  <a:lnTo>
                    <a:pt x="0"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9430" name="Freeform 215"/>
            <p:cNvSpPr>
              <a:spLocks/>
            </p:cNvSpPr>
            <p:nvPr/>
          </p:nvSpPr>
          <p:spPr bwMode="auto">
            <a:xfrm>
              <a:off x="2586" y="2523"/>
              <a:ext cx="16" cy="19"/>
            </a:xfrm>
            <a:custGeom>
              <a:avLst/>
              <a:gdLst>
                <a:gd name="T0" fmla="*/ 15 w 16"/>
                <a:gd name="T1" fmla="*/ 13 h 19"/>
                <a:gd name="T2" fmla="*/ 15 w 16"/>
                <a:gd name="T3" fmla="*/ 13 h 19"/>
                <a:gd name="T4" fmla="*/ 13 w 16"/>
                <a:gd name="T5" fmla="*/ 13 h 19"/>
                <a:gd name="T6" fmla="*/ 11 w 16"/>
                <a:gd name="T7" fmla="*/ 13 h 19"/>
                <a:gd name="T8" fmla="*/ 9 w 16"/>
                <a:gd name="T9" fmla="*/ 11 h 19"/>
                <a:gd name="T10" fmla="*/ 7 w 16"/>
                <a:gd name="T11" fmla="*/ 9 h 19"/>
                <a:gd name="T12" fmla="*/ 4 w 16"/>
                <a:gd name="T13" fmla="*/ 9 h 19"/>
                <a:gd name="T14" fmla="*/ 4 w 16"/>
                <a:gd name="T15" fmla="*/ 7 h 19"/>
                <a:gd name="T16" fmla="*/ 4 w 16"/>
                <a:gd name="T17" fmla="*/ 2 h 19"/>
                <a:gd name="T18" fmla="*/ 4 w 16"/>
                <a:gd name="T19" fmla="*/ 0 h 19"/>
                <a:gd name="T20" fmla="*/ 0 w 16"/>
                <a:gd name="T21" fmla="*/ 0 h 19"/>
                <a:gd name="T22" fmla="*/ 0 w 16"/>
                <a:gd name="T23" fmla="*/ 5 h 19"/>
                <a:gd name="T24" fmla="*/ 0 w 16"/>
                <a:gd name="T25" fmla="*/ 7 h 19"/>
                <a:gd name="T26" fmla="*/ 2 w 16"/>
                <a:gd name="T27" fmla="*/ 11 h 19"/>
                <a:gd name="T28" fmla="*/ 4 w 16"/>
                <a:gd name="T29" fmla="*/ 13 h 19"/>
                <a:gd name="T30" fmla="*/ 7 w 16"/>
                <a:gd name="T31" fmla="*/ 16 h 19"/>
                <a:gd name="T32" fmla="*/ 9 w 16"/>
                <a:gd name="T33" fmla="*/ 16 h 19"/>
                <a:gd name="T34" fmla="*/ 11 w 16"/>
                <a:gd name="T35" fmla="*/ 18 h 19"/>
                <a:gd name="T36" fmla="*/ 15 w 16"/>
                <a:gd name="T37" fmla="*/ 18 h 19"/>
                <a:gd name="T38" fmla="*/ 15 w 16"/>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3"/>
                  </a:moveTo>
                  <a:lnTo>
                    <a:pt x="15" y="13"/>
                  </a:lnTo>
                  <a:lnTo>
                    <a:pt x="13" y="13"/>
                  </a:lnTo>
                  <a:lnTo>
                    <a:pt x="11" y="13"/>
                  </a:lnTo>
                  <a:lnTo>
                    <a:pt x="9" y="11"/>
                  </a:lnTo>
                  <a:lnTo>
                    <a:pt x="7" y="9"/>
                  </a:lnTo>
                  <a:lnTo>
                    <a:pt x="4" y="9"/>
                  </a:lnTo>
                  <a:lnTo>
                    <a:pt x="4" y="7"/>
                  </a:lnTo>
                  <a:lnTo>
                    <a:pt x="4" y="2"/>
                  </a:lnTo>
                  <a:lnTo>
                    <a:pt x="4" y="0"/>
                  </a:lnTo>
                  <a:lnTo>
                    <a:pt x="0" y="0"/>
                  </a:lnTo>
                  <a:lnTo>
                    <a:pt x="0" y="5"/>
                  </a:lnTo>
                  <a:lnTo>
                    <a:pt x="0" y="7"/>
                  </a:lnTo>
                  <a:lnTo>
                    <a:pt x="2" y="11"/>
                  </a:lnTo>
                  <a:lnTo>
                    <a:pt x="4" y="13"/>
                  </a:lnTo>
                  <a:lnTo>
                    <a:pt x="7" y="16"/>
                  </a:lnTo>
                  <a:lnTo>
                    <a:pt x="9" y="16"/>
                  </a:lnTo>
                  <a:lnTo>
                    <a:pt x="11" y="18"/>
                  </a:lnTo>
                  <a:lnTo>
                    <a:pt x="15" y="18"/>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9431" name="Freeform 216"/>
            <p:cNvSpPr>
              <a:spLocks/>
            </p:cNvSpPr>
            <p:nvPr/>
          </p:nvSpPr>
          <p:spPr bwMode="auto">
            <a:xfrm>
              <a:off x="2608" y="2525"/>
              <a:ext cx="29" cy="30"/>
            </a:xfrm>
            <a:custGeom>
              <a:avLst/>
              <a:gdLst>
                <a:gd name="T0" fmla="*/ 15 w 29"/>
                <a:gd name="T1" fmla="*/ 29 h 30"/>
                <a:gd name="T2" fmla="*/ 18 w 29"/>
                <a:gd name="T3" fmla="*/ 29 h 30"/>
                <a:gd name="T4" fmla="*/ 20 w 29"/>
                <a:gd name="T5" fmla="*/ 29 h 30"/>
                <a:gd name="T6" fmla="*/ 22 w 29"/>
                <a:gd name="T7" fmla="*/ 27 h 30"/>
                <a:gd name="T8" fmla="*/ 24 w 29"/>
                <a:gd name="T9" fmla="*/ 25 h 30"/>
                <a:gd name="T10" fmla="*/ 26 w 29"/>
                <a:gd name="T11" fmla="*/ 22 h 30"/>
                <a:gd name="T12" fmla="*/ 26 w 29"/>
                <a:gd name="T13" fmla="*/ 20 h 30"/>
                <a:gd name="T14" fmla="*/ 28 w 29"/>
                <a:gd name="T15" fmla="*/ 18 h 30"/>
                <a:gd name="T16" fmla="*/ 28 w 29"/>
                <a:gd name="T17" fmla="*/ 16 h 30"/>
                <a:gd name="T18" fmla="*/ 28 w 29"/>
                <a:gd name="T19" fmla="*/ 11 h 30"/>
                <a:gd name="T20" fmla="*/ 26 w 29"/>
                <a:gd name="T21" fmla="*/ 9 h 30"/>
                <a:gd name="T22" fmla="*/ 26 w 29"/>
                <a:gd name="T23" fmla="*/ 7 h 30"/>
                <a:gd name="T24" fmla="*/ 24 w 29"/>
                <a:gd name="T25" fmla="*/ 5 h 30"/>
                <a:gd name="T26" fmla="*/ 22 w 29"/>
                <a:gd name="T27" fmla="*/ 3 h 30"/>
                <a:gd name="T28" fmla="*/ 20 w 29"/>
                <a:gd name="T29" fmla="*/ 0 h 30"/>
                <a:gd name="T30" fmla="*/ 18 w 29"/>
                <a:gd name="T31" fmla="*/ 0 h 30"/>
                <a:gd name="T32" fmla="*/ 15 w 29"/>
                <a:gd name="T33" fmla="*/ 0 h 30"/>
                <a:gd name="T34" fmla="*/ 11 w 29"/>
                <a:gd name="T35" fmla="*/ 0 h 30"/>
                <a:gd name="T36" fmla="*/ 9 w 29"/>
                <a:gd name="T37" fmla="*/ 0 h 30"/>
                <a:gd name="T38" fmla="*/ 7 w 29"/>
                <a:gd name="T39" fmla="*/ 3 h 30"/>
                <a:gd name="T40" fmla="*/ 4 w 29"/>
                <a:gd name="T41" fmla="*/ 5 h 30"/>
                <a:gd name="T42" fmla="*/ 2 w 29"/>
                <a:gd name="T43" fmla="*/ 7 h 30"/>
                <a:gd name="T44" fmla="*/ 2 w 29"/>
                <a:gd name="T45" fmla="*/ 9 h 30"/>
                <a:gd name="T46" fmla="*/ 0 w 29"/>
                <a:gd name="T47" fmla="*/ 11 h 30"/>
                <a:gd name="T48" fmla="*/ 0 w 29"/>
                <a:gd name="T49" fmla="*/ 16 h 30"/>
                <a:gd name="T50" fmla="*/ 0 w 29"/>
                <a:gd name="T51" fmla="*/ 18 h 30"/>
                <a:gd name="T52" fmla="*/ 2 w 29"/>
                <a:gd name="T53" fmla="*/ 20 h 30"/>
                <a:gd name="T54" fmla="*/ 2 w 29"/>
                <a:gd name="T55" fmla="*/ 22 h 30"/>
                <a:gd name="T56" fmla="*/ 4 w 29"/>
                <a:gd name="T57" fmla="*/ 25 h 30"/>
                <a:gd name="T58" fmla="*/ 7 w 29"/>
                <a:gd name="T59" fmla="*/ 27 h 30"/>
                <a:gd name="T60" fmla="*/ 9 w 29"/>
                <a:gd name="T61" fmla="*/ 29 h 30"/>
                <a:gd name="T62" fmla="*/ 11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8" y="29"/>
                  </a:lnTo>
                  <a:lnTo>
                    <a:pt x="20" y="29"/>
                  </a:lnTo>
                  <a:lnTo>
                    <a:pt x="22" y="27"/>
                  </a:lnTo>
                  <a:lnTo>
                    <a:pt x="24" y="25"/>
                  </a:lnTo>
                  <a:lnTo>
                    <a:pt x="26" y="22"/>
                  </a:lnTo>
                  <a:lnTo>
                    <a:pt x="26" y="20"/>
                  </a:lnTo>
                  <a:lnTo>
                    <a:pt x="28" y="18"/>
                  </a:lnTo>
                  <a:lnTo>
                    <a:pt x="28" y="16"/>
                  </a:lnTo>
                  <a:lnTo>
                    <a:pt x="28" y="11"/>
                  </a:lnTo>
                  <a:lnTo>
                    <a:pt x="26" y="9"/>
                  </a:lnTo>
                  <a:lnTo>
                    <a:pt x="26" y="7"/>
                  </a:lnTo>
                  <a:lnTo>
                    <a:pt x="24" y="5"/>
                  </a:lnTo>
                  <a:lnTo>
                    <a:pt x="22" y="3"/>
                  </a:lnTo>
                  <a:lnTo>
                    <a:pt x="20" y="0"/>
                  </a:lnTo>
                  <a:lnTo>
                    <a:pt x="18" y="0"/>
                  </a:lnTo>
                  <a:lnTo>
                    <a:pt x="15" y="0"/>
                  </a:lnTo>
                  <a:lnTo>
                    <a:pt x="11" y="0"/>
                  </a:lnTo>
                  <a:lnTo>
                    <a:pt x="9" y="0"/>
                  </a:lnTo>
                  <a:lnTo>
                    <a:pt x="7" y="3"/>
                  </a:lnTo>
                  <a:lnTo>
                    <a:pt x="4" y="5"/>
                  </a:lnTo>
                  <a:lnTo>
                    <a:pt x="2" y="7"/>
                  </a:lnTo>
                  <a:lnTo>
                    <a:pt x="2" y="9"/>
                  </a:lnTo>
                  <a:lnTo>
                    <a:pt x="0" y="11"/>
                  </a:lnTo>
                  <a:lnTo>
                    <a:pt x="0" y="16"/>
                  </a:lnTo>
                  <a:lnTo>
                    <a:pt x="0" y="18"/>
                  </a:lnTo>
                  <a:lnTo>
                    <a:pt x="2" y="20"/>
                  </a:lnTo>
                  <a:lnTo>
                    <a:pt x="2" y="22"/>
                  </a:lnTo>
                  <a:lnTo>
                    <a:pt x="4" y="25"/>
                  </a:lnTo>
                  <a:lnTo>
                    <a:pt x="7" y="27"/>
                  </a:lnTo>
                  <a:lnTo>
                    <a:pt x="9" y="29"/>
                  </a:lnTo>
                  <a:lnTo>
                    <a:pt x="11"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432" name="Freeform 217"/>
            <p:cNvSpPr>
              <a:spLocks/>
            </p:cNvSpPr>
            <p:nvPr/>
          </p:nvSpPr>
          <p:spPr bwMode="auto">
            <a:xfrm>
              <a:off x="2623" y="2541"/>
              <a:ext cx="17" cy="16"/>
            </a:xfrm>
            <a:custGeom>
              <a:avLst/>
              <a:gdLst>
                <a:gd name="T0" fmla="*/ 11 w 17"/>
                <a:gd name="T1" fmla="*/ 0 h 16"/>
                <a:gd name="T2" fmla="*/ 11 w 17"/>
                <a:gd name="T3" fmla="*/ 0 h 16"/>
                <a:gd name="T4" fmla="*/ 11 w 17"/>
                <a:gd name="T5" fmla="*/ 2 h 16"/>
                <a:gd name="T6" fmla="*/ 9 w 17"/>
                <a:gd name="T7" fmla="*/ 4 h 16"/>
                <a:gd name="T8" fmla="*/ 9 w 17"/>
                <a:gd name="T9" fmla="*/ 6 h 16"/>
                <a:gd name="T10" fmla="*/ 7 w 17"/>
                <a:gd name="T11" fmla="*/ 9 h 16"/>
                <a:gd name="T12" fmla="*/ 5 w 17"/>
                <a:gd name="T13" fmla="*/ 11 h 16"/>
                <a:gd name="T14" fmla="*/ 3 w 17"/>
                <a:gd name="T15" fmla="*/ 11 h 16"/>
                <a:gd name="T16" fmla="*/ 0 w 17"/>
                <a:gd name="T17" fmla="*/ 11 h 16"/>
                <a:gd name="T18" fmla="*/ 0 w 17"/>
                <a:gd name="T19" fmla="*/ 15 h 16"/>
                <a:gd name="T20" fmla="*/ 3 w 17"/>
                <a:gd name="T21" fmla="*/ 15 h 16"/>
                <a:gd name="T22" fmla="*/ 5 w 17"/>
                <a:gd name="T23" fmla="*/ 13 h 16"/>
                <a:gd name="T24" fmla="*/ 7 w 17"/>
                <a:gd name="T25" fmla="*/ 13 h 16"/>
                <a:gd name="T26" fmla="*/ 11 w 17"/>
                <a:gd name="T27" fmla="*/ 11 h 16"/>
                <a:gd name="T28" fmla="*/ 11 w 17"/>
                <a:gd name="T29" fmla="*/ 9 h 16"/>
                <a:gd name="T30" fmla="*/ 13 w 17"/>
                <a:gd name="T31" fmla="*/ 6 h 16"/>
                <a:gd name="T32" fmla="*/ 13 w 17"/>
                <a:gd name="T33" fmla="*/ 2 h 16"/>
                <a:gd name="T34" fmla="*/ 16 w 17"/>
                <a:gd name="T35" fmla="*/ 0 h 16"/>
                <a:gd name="T36" fmla="*/ 11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1" y="0"/>
                  </a:moveTo>
                  <a:lnTo>
                    <a:pt x="11" y="0"/>
                  </a:lnTo>
                  <a:lnTo>
                    <a:pt x="11" y="2"/>
                  </a:lnTo>
                  <a:lnTo>
                    <a:pt x="9" y="4"/>
                  </a:lnTo>
                  <a:lnTo>
                    <a:pt x="9" y="6"/>
                  </a:lnTo>
                  <a:lnTo>
                    <a:pt x="7" y="9"/>
                  </a:lnTo>
                  <a:lnTo>
                    <a:pt x="5" y="11"/>
                  </a:lnTo>
                  <a:lnTo>
                    <a:pt x="3" y="11"/>
                  </a:lnTo>
                  <a:lnTo>
                    <a:pt x="0" y="11"/>
                  </a:lnTo>
                  <a:lnTo>
                    <a:pt x="0" y="15"/>
                  </a:lnTo>
                  <a:lnTo>
                    <a:pt x="3" y="15"/>
                  </a:lnTo>
                  <a:lnTo>
                    <a:pt x="5" y="13"/>
                  </a:lnTo>
                  <a:lnTo>
                    <a:pt x="7" y="13"/>
                  </a:lnTo>
                  <a:lnTo>
                    <a:pt x="11" y="11"/>
                  </a:lnTo>
                  <a:lnTo>
                    <a:pt x="11" y="9"/>
                  </a:lnTo>
                  <a:lnTo>
                    <a:pt x="13" y="6"/>
                  </a:lnTo>
                  <a:lnTo>
                    <a:pt x="13"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33" name="Freeform 218"/>
            <p:cNvSpPr>
              <a:spLocks/>
            </p:cNvSpPr>
            <p:nvPr/>
          </p:nvSpPr>
          <p:spPr bwMode="auto">
            <a:xfrm>
              <a:off x="2623" y="2523"/>
              <a:ext cx="17" cy="19"/>
            </a:xfrm>
            <a:custGeom>
              <a:avLst/>
              <a:gdLst>
                <a:gd name="T0" fmla="*/ 0 w 17"/>
                <a:gd name="T1" fmla="*/ 5 h 19"/>
                <a:gd name="T2" fmla="*/ 0 w 17"/>
                <a:gd name="T3" fmla="*/ 5 h 19"/>
                <a:gd name="T4" fmla="*/ 3 w 17"/>
                <a:gd name="T5" fmla="*/ 5 h 19"/>
                <a:gd name="T6" fmla="*/ 5 w 17"/>
                <a:gd name="T7" fmla="*/ 7 h 19"/>
                <a:gd name="T8" fmla="*/ 7 w 17"/>
                <a:gd name="T9" fmla="*/ 9 h 19"/>
                <a:gd name="T10" fmla="*/ 9 w 17"/>
                <a:gd name="T11" fmla="*/ 9 h 19"/>
                <a:gd name="T12" fmla="*/ 9 w 17"/>
                <a:gd name="T13" fmla="*/ 11 h 19"/>
                <a:gd name="T14" fmla="*/ 11 w 17"/>
                <a:gd name="T15" fmla="*/ 13 h 19"/>
                <a:gd name="T16" fmla="*/ 11 w 17"/>
                <a:gd name="T17" fmla="*/ 18 h 19"/>
                <a:gd name="T18" fmla="*/ 16 w 17"/>
                <a:gd name="T19" fmla="*/ 18 h 19"/>
                <a:gd name="T20" fmla="*/ 13 w 17"/>
                <a:gd name="T21" fmla="*/ 13 h 19"/>
                <a:gd name="T22" fmla="*/ 13 w 17"/>
                <a:gd name="T23" fmla="*/ 11 h 19"/>
                <a:gd name="T24" fmla="*/ 11 w 17"/>
                <a:gd name="T25" fmla="*/ 9 h 19"/>
                <a:gd name="T26" fmla="*/ 11 w 17"/>
                <a:gd name="T27" fmla="*/ 7 h 19"/>
                <a:gd name="T28" fmla="*/ 9 w 17"/>
                <a:gd name="T29" fmla="*/ 2 h 19"/>
                <a:gd name="T30" fmla="*/ 5 w 17"/>
                <a:gd name="T31" fmla="*/ 2 h 19"/>
                <a:gd name="T32" fmla="*/ 3 w 17"/>
                <a:gd name="T33" fmla="*/ 0 h 19"/>
                <a:gd name="T34" fmla="*/ 0 w 17"/>
                <a:gd name="T35" fmla="*/ 0 h 19"/>
                <a:gd name="T36" fmla="*/ 0 w 17"/>
                <a:gd name="T37" fmla="*/ 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5"/>
                  </a:moveTo>
                  <a:lnTo>
                    <a:pt x="0" y="5"/>
                  </a:lnTo>
                  <a:lnTo>
                    <a:pt x="3" y="5"/>
                  </a:lnTo>
                  <a:lnTo>
                    <a:pt x="5" y="7"/>
                  </a:lnTo>
                  <a:lnTo>
                    <a:pt x="7" y="9"/>
                  </a:lnTo>
                  <a:lnTo>
                    <a:pt x="9" y="9"/>
                  </a:lnTo>
                  <a:lnTo>
                    <a:pt x="9" y="11"/>
                  </a:lnTo>
                  <a:lnTo>
                    <a:pt x="11" y="13"/>
                  </a:lnTo>
                  <a:lnTo>
                    <a:pt x="11" y="18"/>
                  </a:lnTo>
                  <a:lnTo>
                    <a:pt x="16" y="18"/>
                  </a:lnTo>
                  <a:lnTo>
                    <a:pt x="13" y="13"/>
                  </a:lnTo>
                  <a:lnTo>
                    <a:pt x="13" y="11"/>
                  </a:lnTo>
                  <a:lnTo>
                    <a:pt x="11" y="9"/>
                  </a:lnTo>
                  <a:lnTo>
                    <a:pt x="11" y="7"/>
                  </a:lnTo>
                  <a:lnTo>
                    <a:pt x="9" y="2"/>
                  </a:lnTo>
                  <a:lnTo>
                    <a:pt x="5" y="2"/>
                  </a:lnTo>
                  <a:lnTo>
                    <a:pt x="3"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9434" name="Freeform 219"/>
            <p:cNvSpPr>
              <a:spLocks/>
            </p:cNvSpPr>
            <p:nvPr/>
          </p:nvSpPr>
          <p:spPr bwMode="auto">
            <a:xfrm>
              <a:off x="2606" y="2523"/>
              <a:ext cx="18" cy="19"/>
            </a:xfrm>
            <a:custGeom>
              <a:avLst/>
              <a:gdLst>
                <a:gd name="T0" fmla="*/ 4 w 18"/>
                <a:gd name="T1" fmla="*/ 18 h 19"/>
                <a:gd name="T2" fmla="*/ 4 w 18"/>
                <a:gd name="T3" fmla="*/ 18 h 19"/>
                <a:gd name="T4" fmla="*/ 4 w 18"/>
                <a:gd name="T5" fmla="*/ 13 h 19"/>
                <a:gd name="T6" fmla="*/ 6 w 18"/>
                <a:gd name="T7" fmla="*/ 11 h 19"/>
                <a:gd name="T8" fmla="*/ 6 w 18"/>
                <a:gd name="T9" fmla="*/ 9 h 19"/>
                <a:gd name="T10" fmla="*/ 9 w 18"/>
                <a:gd name="T11" fmla="*/ 9 h 19"/>
                <a:gd name="T12" fmla="*/ 11 w 18"/>
                <a:gd name="T13" fmla="*/ 7 h 19"/>
                <a:gd name="T14" fmla="*/ 15 w 18"/>
                <a:gd name="T15" fmla="*/ 5 h 19"/>
                <a:gd name="T16" fmla="*/ 17 w 18"/>
                <a:gd name="T17" fmla="*/ 5 h 19"/>
                <a:gd name="T18" fmla="*/ 17 w 18"/>
                <a:gd name="T19" fmla="*/ 0 h 19"/>
                <a:gd name="T20" fmla="*/ 13 w 18"/>
                <a:gd name="T21" fmla="*/ 0 h 19"/>
                <a:gd name="T22" fmla="*/ 11 w 18"/>
                <a:gd name="T23" fmla="*/ 2 h 19"/>
                <a:gd name="T24" fmla="*/ 9 w 18"/>
                <a:gd name="T25" fmla="*/ 2 h 19"/>
                <a:gd name="T26" fmla="*/ 4 w 18"/>
                <a:gd name="T27" fmla="*/ 7 h 19"/>
                <a:gd name="T28" fmla="*/ 4 w 18"/>
                <a:gd name="T29" fmla="*/ 9 h 19"/>
                <a:gd name="T30" fmla="*/ 2 w 18"/>
                <a:gd name="T31" fmla="*/ 11 h 19"/>
                <a:gd name="T32" fmla="*/ 2 w 18"/>
                <a:gd name="T33" fmla="*/ 13 h 19"/>
                <a:gd name="T34" fmla="*/ 0 w 18"/>
                <a:gd name="T35" fmla="*/ 18 h 19"/>
                <a:gd name="T36" fmla="*/ 4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4" y="18"/>
                  </a:moveTo>
                  <a:lnTo>
                    <a:pt x="4" y="18"/>
                  </a:lnTo>
                  <a:lnTo>
                    <a:pt x="4" y="13"/>
                  </a:lnTo>
                  <a:lnTo>
                    <a:pt x="6" y="11"/>
                  </a:lnTo>
                  <a:lnTo>
                    <a:pt x="6" y="9"/>
                  </a:lnTo>
                  <a:lnTo>
                    <a:pt x="9" y="9"/>
                  </a:lnTo>
                  <a:lnTo>
                    <a:pt x="11" y="7"/>
                  </a:lnTo>
                  <a:lnTo>
                    <a:pt x="15" y="5"/>
                  </a:lnTo>
                  <a:lnTo>
                    <a:pt x="17" y="5"/>
                  </a:lnTo>
                  <a:lnTo>
                    <a:pt x="17" y="0"/>
                  </a:lnTo>
                  <a:lnTo>
                    <a:pt x="13" y="0"/>
                  </a:lnTo>
                  <a:lnTo>
                    <a:pt x="11" y="2"/>
                  </a:lnTo>
                  <a:lnTo>
                    <a:pt x="9" y="2"/>
                  </a:lnTo>
                  <a:lnTo>
                    <a:pt x="4" y="7"/>
                  </a:lnTo>
                  <a:lnTo>
                    <a:pt x="4" y="9"/>
                  </a:lnTo>
                  <a:lnTo>
                    <a:pt x="2" y="11"/>
                  </a:lnTo>
                  <a:lnTo>
                    <a:pt x="2"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435" name="Freeform 220"/>
            <p:cNvSpPr>
              <a:spLocks/>
            </p:cNvSpPr>
            <p:nvPr/>
          </p:nvSpPr>
          <p:spPr bwMode="auto">
            <a:xfrm>
              <a:off x="2606" y="2541"/>
              <a:ext cx="18" cy="16"/>
            </a:xfrm>
            <a:custGeom>
              <a:avLst/>
              <a:gdLst>
                <a:gd name="T0" fmla="*/ 17 w 18"/>
                <a:gd name="T1" fmla="*/ 11 h 16"/>
                <a:gd name="T2" fmla="*/ 17 w 18"/>
                <a:gd name="T3" fmla="*/ 11 h 16"/>
                <a:gd name="T4" fmla="*/ 15 w 18"/>
                <a:gd name="T5" fmla="*/ 11 h 16"/>
                <a:gd name="T6" fmla="*/ 11 w 18"/>
                <a:gd name="T7" fmla="*/ 11 h 16"/>
                <a:gd name="T8" fmla="*/ 11 w 18"/>
                <a:gd name="T9" fmla="*/ 9 h 16"/>
                <a:gd name="T10" fmla="*/ 9 w 18"/>
                <a:gd name="T11" fmla="*/ 9 h 16"/>
                <a:gd name="T12" fmla="*/ 6 w 18"/>
                <a:gd name="T13" fmla="*/ 6 h 16"/>
                <a:gd name="T14" fmla="*/ 6 w 18"/>
                <a:gd name="T15" fmla="*/ 4 h 16"/>
                <a:gd name="T16" fmla="*/ 4 w 18"/>
                <a:gd name="T17" fmla="*/ 2 h 16"/>
                <a:gd name="T18" fmla="*/ 4 w 18"/>
                <a:gd name="T19" fmla="*/ 0 h 16"/>
                <a:gd name="T20" fmla="*/ 0 w 18"/>
                <a:gd name="T21" fmla="*/ 0 h 16"/>
                <a:gd name="T22" fmla="*/ 2 w 18"/>
                <a:gd name="T23" fmla="*/ 2 h 16"/>
                <a:gd name="T24" fmla="*/ 2 w 18"/>
                <a:gd name="T25" fmla="*/ 6 h 16"/>
                <a:gd name="T26" fmla="*/ 4 w 18"/>
                <a:gd name="T27" fmla="*/ 9 h 16"/>
                <a:gd name="T28" fmla="*/ 4 w 18"/>
                <a:gd name="T29" fmla="*/ 11 h 16"/>
                <a:gd name="T30" fmla="*/ 9 w 18"/>
                <a:gd name="T31" fmla="*/ 13 h 16"/>
                <a:gd name="T32" fmla="*/ 11 w 18"/>
                <a:gd name="T33" fmla="*/ 13 h 16"/>
                <a:gd name="T34" fmla="*/ 13 w 18"/>
                <a:gd name="T35" fmla="*/ 15 h 16"/>
                <a:gd name="T36" fmla="*/ 17 w 18"/>
                <a:gd name="T37" fmla="*/ 15 h 16"/>
                <a:gd name="T38" fmla="*/ 17 w 18"/>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1"/>
                  </a:moveTo>
                  <a:lnTo>
                    <a:pt x="17" y="11"/>
                  </a:lnTo>
                  <a:lnTo>
                    <a:pt x="15" y="11"/>
                  </a:lnTo>
                  <a:lnTo>
                    <a:pt x="11" y="11"/>
                  </a:lnTo>
                  <a:lnTo>
                    <a:pt x="11" y="9"/>
                  </a:lnTo>
                  <a:lnTo>
                    <a:pt x="9" y="9"/>
                  </a:lnTo>
                  <a:lnTo>
                    <a:pt x="6" y="6"/>
                  </a:lnTo>
                  <a:lnTo>
                    <a:pt x="6" y="4"/>
                  </a:lnTo>
                  <a:lnTo>
                    <a:pt x="4" y="2"/>
                  </a:lnTo>
                  <a:lnTo>
                    <a:pt x="4" y="0"/>
                  </a:lnTo>
                  <a:lnTo>
                    <a:pt x="0" y="0"/>
                  </a:lnTo>
                  <a:lnTo>
                    <a:pt x="2" y="2"/>
                  </a:lnTo>
                  <a:lnTo>
                    <a:pt x="2" y="6"/>
                  </a:lnTo>
                  <a:lnTo>
                    <a:pt x="4" y="9"/>
                  </a:lnTo>
                  <a:lnTo>
                    <a:pt x="4" y="11"/>
                  </a:lnTo>
                  <a:lnTo>
                    <a:pt x="9" y="13"/>
                  </a:lnTo>
                  <a:lnTo>
                    <a:pt x="11" y="13"/>
                  </a:lnTo>
                  <a:lnTo>
                    <a:pt x="13" y="15"/>
                  </a:lnTo>
                  <a:lnTo>
                    <a:pt x="17" y="15"/>
                  </a:lnTo>
                  <a:lnTo>
                    <a:pt x="17" y="11"/>
                  </a:lnTo>
                </a:path>
              </a:pathLst>
            </a:custGeom>
            <a:solidFill>
              <a:srgbClr val="000000"/>
            </a:solidFill>
            <a:ln w="9525" cap="rnd">
              <a:noFill/>
              <a:round/>
              <a:headEnd type="none" w="sm" len="sm"/>
              <a:tailEnd type="none" w="sm" len="sm"/>
            </a:ln>
          </p:spPr>
          <p:txBody>
            <a:bodyPr/>
            <a:lstStyle/>
            <a:p>
              <a:pPr algn="l"/>
              <a:endParaRPr lang="en-US" dirty="0"/>
            </a:p>
          </p:txBody>
        </p:sp>
        <p:sp>
          <p:nvSpPr>
            <p:cNvPr id="9436" name="Freeform 221"/>
            <p:cNvSpPr>
              <a:spLocks/>
            </p:cNvSpPr>
            <p:nvPr/>
          </p:nvSpPr>
          <p:spPr bwMode="auto">
            <a:xfrm>
              <a:off x="2630" y="2510"/>
              <a:ext cx="29" cy="30"/>
            </a:xfrm>
            <a:custGeom>
              <a:avLst/>
              <a:gdLst>
                <a:gd name="T0" fmla="*/ 13 w 29"/>
                <a:gd name="T1" fmla="*/ 29 h 30"/>
                <a:gd name="T2" fmla="*/ 17 w 29"/>
                <a:gd name="T3" fmla="*/ 29 h 30"/>
                <a:gd name="T4" fmla="*/ 20 w 29"/>
                <a:gd name="T5" fmla="*/ 29 h 30"/>
                <a:gd name="T6" fmla="*/ 22 w 29"/>
                <a:gd name="T7" fmla="*/ 26 h 30"/>
                <a:gd name="T8" fmla="*/ 24 w 29"/>
                <a:gd name="T9" fmla="*/ 26 h 30"/>
                <a:gd name="T10" fmla="*/ 24 w 29"/>
                <a:gd name="T11" fmla="*/ 24 h 30"/>
                <a:gd name="T12" fmla="*/ 26 w 29"/>
                <a:gd name="T13" fmla="*/ 22 h 30"/>
                <a:gd name="T14" fmla="*/ 28 w 29"/>
                <a:gd name="T15" fmla="*/ 18 h 30"/>
                <a:gd name="T16" fmla="*/ 28 w 29"/>
                <a:gd name="T17" fmla="*/ 15 h 30"/>
                <a:gd name="T18" fmla="*/ 28 w 29"/>
                <a:gd name="T19" fmla="*/ 13 h 30"/>
                <a:gd name="T20" fmla="*/ 26 w 29"/>
                <a:gd name="T21" fmla="*/ 9 h 30"/>
                <a:gd name="T22" fmla="*/ 24 w 29"/>
                <a:gd name="T23" fmla="*/ 7 h 30"/>
                <a:gd name="T24" fmla="*/ 24 w 29"/>
                <a:gd name="T25" fmla="*/ 4 h 30"/>
                <a:gd name="T26" fmla="*/ 22 w 29"/>
                <a:gd name="T27" fmla="*/ 4 h 30"/>
                <a:gd name="T28" fmla="*/ 20 w 29"/>
                <a:gd name="T29" fmla="*/ 2 h 30"/>
                <a:gd name="T30" fmla="*/ 17 w 29"/>
                <a:gd name="T31" fmla="*/ 2 h 30"/>
                <a:gd name="T32" fmla="*/ 13 w 29"/>
                <a:gd name="T33" fmla="*/ 0 h 30"/>
                <a:gd name="T34" fmla="*/ 11 w 29"/>
                <a:gd name="T35" fmla="*/ 2 h 30"/>
                <a:gd name="T36" fmla="*/ 9 w 29"/>
                <a:gd name="T37" fmla="*/ 2 h 30"/>
                <a:gd name="T38" fmla="*/ 6 w 29"/>
                <a:gd name="T39" fmla="*/ 4 h 30"/>
                <a:gd name="T40" fmla="*/ 4 w 29"/>
                <a:gd name="T41" fmla="*/ 4 h 30"/>
                <a:gd name="T42" fmla="*/ 2 w 29"/>
                <a:gd name="T43" fmla="*/ 7 h 30"/>
                <a:gd name="T44" fmla="*/ 2 w 29"/>
                <a:gd name="T45" fmla="*/ 9 h 30"/>
                <a:gd name="T46" fmla="*/ 0 w 29"/>
                <a:gd name="T47" fmla="*/ 13 h 30"/>
                <a:gd name="T48" fmla="*/ 0 w 29"/>
                <a:gd name="T49" fmla="*/ 15 h 30"/>
                <a:gd name="T50" fmla="*/ 0 w 29"/>
                <a:gd name="T51" fmla="*/ 18 h 30"/>
                <a:gd name="T52" fmla="*/ 2 w 29"/>
                <a:gd name="T53" fmla="*/ 22 h 30"/>
                <a:gd name="T54" fmla="*/ 2 w 29"/>
                <a:gd name="T55" fmla="*/ 24 h 30"/>
                <a:gd name="T56" fmla="*/ 4 w 29"/>
                <a:gd name="T57" fmla="*/ 26 h 30"/>
                <a:gd name="T58" fmla="*/ 6 w 29"/>
                <a:gd name="T59" fmla="*/ 26 h 30"/>
                <a:gd name="T60" fmla="*/ 9 w 29"/>
                <a:gd name="T61" fmla="*/ 29 h 30"/>
                <a:gd name="T62" fmla="*/ 11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7" y="29"/>
                  </a:lnTo>
                  <a:lnTo>
                    <a:pt x="20" y="29"/>
                  </a:lnTo>
                  <a:lnTo>
                    <a:pt x="22" y="26"/>
                  </a:lnTo>
                  <a:lnTo>
                    <a:pt x="24" y="26"/>
                  </a:lnTo>
                  <a:lnTo>
                    <a:pt x="24" y="24"/>
                  </a:lnTo>
                  <a:lnTo>
                    <a:pt x="26" y="22"/>
                  </a:lnTo>
                  <a:lnTo>
                    <a:pt x="28" y="18"/>
                  </a:lnTo>
                  <a:lnTo>
                    <a:pt x="28" y="15"/>
                  </a:lnTo>
                  <a:lnTo>
                    <a:pt x="28" y="13"/>
                  </a:lnTo>
                  <a:lnTo>
                    <a:pt x="26" y="9"/>
                  </a:lnTo>
                  <a:lnTo>
                    <a:pt x="24" y="7"/>
                  </a:lnTo>
                  <a:lnTo>
                    <a:pt x="24" y="4"/>
                  </a:lnTo>
                  <a:lnTo>
                    <a:pt x="22" y="4"/>
                  </a:lnTo>
                  <a:lnTo>
                    <a:pt x="20" y="2"/>
                  </a:lnTo>
                  <a:lnTo>
                    <a:pt x="17" y="2"/>
                  </a:lnTo>
                  <a:lnTo>
                    <a:pt x="13" y="0"/>
                  </a:lnTo>
                  <a:lnTo>
                    <a:pt x="11" y="2"/>
                  </a:lnTo>
                  <a:lnTo>
                    <a:pt x="9" y="2"/>
                  </a:lnTo>
                  <a:lnTo>
                    <a:pt x="6" y="4"/>
                  </a:lnTo>
                  <a:lnTo>
                    <a:pt x="4" y="4"/>
                  </a:lnTo>
                  <a:lnTo>
                    <a:pt x="2" y="7"/>
                  </a:lnTo>
                  <a:lnTo>
                    <a:pt x="2" y="9"/>
                  </a:lnTo>
                  <a:lnTo>
                    <a:pt x="0" y="13"/>
                  </a:lnTo>
                  <a:lnTo>
                    <a:pt x="0" y="15"/>
                  </a:lnTo>
                  <a:lnTo>
                    <a:pt x="0" y="18"/>
                  </a:lnTo>
                  <a:lnTo>
                    <a:pt x="2" y="22"/>
                  </a:lnTo>
                  <a:lnTo>
                    <a:pt x="2" y="24"/>
                  </a:lnTo>
                  <a:lnTo>
                    <a:pt x="4" y="26"/>
                  </a:lnTo>
                  <a:lnTo>
                    <a:pt x="6" y="26"/>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437" name="Freeform 222"/>
            <p:cNvSpPr>
              <a:spLocks/>
            </p:cNvSpPr>
            <p:nvPr/>
          </p:nvSpPr>
          <p:spPr bwMode="auto">
            <a:xfrm>
              <a:off x="2643" y="2525"/>
              <a:ext cx="19" cy="17"/>
            </a:xfrm>
            <a:custGeom>
              <a:avLst/>
              <a:gdLst>
                <a:gd name="T0" fmla="*/ 11 w 19"/>
                <a:gd name="T1" fmla="*/ 0 h 17"/>
                <a:gd name="T2" fmla="*/ 11 w 19"/>
                <a:gd name="T3" fmla="*/ 0 h 17"/>
                <a:gd name="T4" fmla="*/ 11 w 19"/>
                <a:gd name="T5" fmla="*/ 3 h 17"/>
                <a:gd name="T6" fmla="*/ 11 w 19"/>
                <a:gd name="T7" fmla="*/ 5 h 17"/>
                <a:gd name="T8" fmla="*/ 11 w 19"/>
                <a:gd name="T9" fmla="*/ 7 h 17"/>
                <a:gd name="T10" fmla="*/ 9 w 19"/>
                <a:gd name="T11" fmla="*/ 9 h 17"/>
                <a:gd name="T12" fmla="*/ 7 w 19"/>
                <a:gd name="T13" fmla="*/ 11 h 17"/>
                <a:gd name="T14" fmla="*/ 4 w 19"/>
                <a:gd name="T15" fmla="*/ 11 h 17"/>
                <a:gd name="T16" fmla="*/ 2 w 19"/>
                <a:gd name="T17" fmla="*/ 11 h 17"/>
                <a:gd name="T18" fmla="*/ 0 w 19"/>
                <a:gd name="T19" fmla="*/ 11 h 17"/>
                <a:gd name="T20" fmla="*/ 0 w 19"/>
                <a:gd name="T21" fmla="*/ 16 h 17"/>
                <a:gd name="T22" fmla="*/ 4 w 19"/>
                <a:gd name="T23" fmla="*/ 16 h 17"/>
                <a:gd name="T24" fmla="*/ 7 w 19"/>
                <a:gd name="T25" fmla="*/ 16 h 17"/>
                <a:gd name="T26" fmla="*/ 9 w 19"/>
                <a:gd name="T27" fmla="*/ 14 h 17"/>
                <a:gd name="T28" fmla="*/ 11 w 19"/>
                <a:gd name="T29" fmla="*/ 11 h 17"/>
                <a:gd name="T30" fmla="*/ 13 w 19"/>
                <a:gd name="T31" fmla="*/ 9 h 17"/>
                <a:gd name="T32" fmla="*/ 15 w 19"/>
                <a:gd name="T33" fmla="*/ 7 h 17"/>
                <a:gd name="T34" fmla="*/ 15 w 19"/>
                <a:gd name="T35" fmla="*/ 5 h 17"/>
                <a:gd name="T36" fmla="*/ 18 w 19"/>
                <a:gd name="T37" fmla="*/ 0 h 17"/>
                <a:gd name="T38" fmla="*/ 11 w 19"/>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7"/>
                <a:gd name="T62" fmla="*/ 19 w 19"/>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7">
                  <a:moveTo>
                    <a:pt x="11" y="0"/>
                  </a:moveTo>
                  <a:lnTo>
                    <a:pt x="11" y="0"/>
                  </a:lnTo>
                  <a:lnTo>
                    <a:pt x="11" y="3"/>
                  </a:lnTo>
                  <a:lnTo>
                    <a:pt x="11" y="5"/>
                  </a:lnTo>
                  <a:lnTo>
                    <a:pt x="11" y="7"/>
                  </a:lnTo>
                  <a:lnTo>
                    <a:pt x="9" y="9"/>
                  </a:lnTo>
                  <a:lnTo>
                    <a:pt x="7" y="11"/>
                  </a:lnTo>
                  <a:lnTo>
                    <a:pt x="4" y="11"/>
                  </a:lnTo>
                  <a:lnTo>
                    <a:pt x="2" y="11"/>
                  </a:lnTo>
                  <a:lnTo>
                    <a:pt x="0" y="11"/>
                  </a:lnTo>
                  <a:lnTo>
                    <a:pt x="0" y="16"/>
                  </a:lnTo>
                  <a:lnTo>
                    <a:pt x="4" y="16"/>
                  </a:lnTo>
                  <a:lnTo>
                    <a:pt x="7" y="16"/>
                  </a:lnTo>
                  <a:lnTo>
                    <a:pt x="9" y="14"/>
                  </a:lnTo>
                  <a:lnTo>
                    <a:pt x="11" y="11"/>
                  </a:lnTo>
                  <a:lnTo>
                    <a:pt x="13" y="9"/>
                  </a:lnTo>
                  <a:lnTo>
                    <a:pt x="15" y="7"/>
                  </a:lnTo>
                  <a:lnTo>
                    <a:pt x="15" y="5"/>
                  </a:lnTo>
                  <a:lnTo>
                    <a:pt x="18"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38" name="Freeform 223"/>
            <p:cNvSpPr>
              <a:spLocks/>
            </p:cNvSpPr>
            <p:nvPr/>
          </p:nvSpPr>
          <p:spPr bwMode="auto">
            <a:xfrm>
              <a:off x="2643" y="2508"/>
              <a:ext cx="19" cy="18"/>
            </a:xfrm>
            <a:custGeom>
              <a:avLst/>
              <a:gdLst>
                <a:gd name="T0" fmla="*/ 0 w 19"/>
                <a:gd name="T1" fmla="*/ 4 h 18"/>
                <a:gd name="T2" fmla="*/ 0 w 19"/>
                <a:gd name="T3" fmla="*/ 4 h 18"/>
                <a:gd name="T4" fmla="*/ 2 w 19"/>
                <a:gd name="T5" fmla="*/ 4 h 18"/>
                <a:gd name="T6" fmla="*/ 4 w 19"/>
                <a:gd name="T7" fmla="*/ 6 h 18"/>
                <a:gd name="T8" fmla="*/ 7 w 19"/>
                <a:gd name="T9" fmla="*/ 6 h 18"/>
                <a:gd name="T10" fmla="*/ 9 w 19"/>
                <a:gd name="T11" fmla="*/ 9 h 18"/>
                <a:gd name="T12" fmla="*/ 11 w 19"/>
                <a:gd name="T13" fmla="*/ 11 h 18"/>
                <a:gd name="T14" fmla="*/ 11 w 19"/>
                <a:gd name="T15" fmla="*/ 13 h 18"/>
                <a:gd name="T16" fmla="*/ 11 w 19"/>
                <a:gd name="T17" fmla="*/ 15 h 18"/>
                <a:gd name="T18" fmla="*/ 11 w 19"/>
                <a:gd name="T19" fmla="*/ 17 h 18"/>
                <a:gd name="T20" fmla="*/ 18 w 19"/>
                <a:gd name="T21" fmla="*/ 17 h 18"/>
                <a:gd name="T22" fmla="*/ 15 w 19"/>
                <a:gd name="T23" fmla="*/ 13 h 18"/>
                <a:gd name="T24" fmla="*/ 15 w 19"/>
                <a:gd name="T25" fmla="*/ 11 h 18"/>
                <a:gd name="T26" fmla="*/ 13 w 19"/>
                <a:gd name="T27" fmla="*/ 9 h 18"/>
                <a:gd name="T28" fmla="*/ 11 w 19"/>
                <a:gd name="T29" fmla="*/ 6 h 18"/>
                <a:gd name="T30" fmla="*/ 9 w 19"/>
                <a:gd name="T31" fmla="*/ 4 h 18"/>
                <a:gd name="T32" fmla="*/ 7 w 19"/>
                <a:gd name="T33" fmla="*/ 2 h 18"/>
                <a:gd name="T34" fmla="*/ 4 w 19"/>
                <a:gd name="T35" fmla="*/ 0 h 18"/>
                <a:gd name="T36" fmla="*/ 0 w 19"/>
                <a:gd name="T37" fmla="*/ 0 h 18"/>
                <a:gd name="T38" fmla="*/ 0 w 19"/>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4"/>
                  </a:moveTo>
                  <a:lnTo>
                    <a:pt x="0" y="4"/>
                  </a:lnTo>
                  <a:lnTo>
                    <a:pt x="2" y="4"/>
                  </a:lnTo>
                  <a:lnTo>
                    <a:pt x="4" y="6"/>
                  </a:lnTo>
                  <a:lnTo>
                    <a:pt x="7" y="6"/>
                  </a:lnTo>
                  <a:lnTo>
                    <a:pt x="9" y="9"/>
                  </a:lnTo>
                  <a:lnTo>
                    <a:pt x="11" y="11"/>
                  </a:lnTo>
                  <a:lnTo>
                    <a:pt x="11" y="13"/>
                  </a:lnTo>
                  <a:lnTo>
                    <a:pt x="11" y="15"/>
                  </a:lnTo>
                  <a:lnTo>
                    <a:pt x="11" y="17"/>
                  </a:lnTo>
                  <a:lnTo>
                    <a:pt x="18" y="17"/>
                  </a:lnTo>
                  <a:lnTo>
                    <a:pt x="15" y="13"/>
                  </a:lnTo>
                  <a:lnTo>
                    <a:pt x="15" y="11"/>
                  </a:lnTo>
                  <a:lnTo>
                    <a:pt x="13" y="9"/>
                  </a:lnTo>
                  <a:lnTo>
                    <a:pt x="11" y="6"/>
                  </a:lnTo>
                  <a:lnTo>
                    <a:pt x="9" y="4"/>
                  </a:lnTo>
                  <a:lnTo>
                    <a:pt x="7"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439" name="Freeform 224"/>
            <p:cNvSpPr>
              <a:spLocks/>
            </p:cNvSpPr>
            <p:nvPr/>
          </p:nvSpPr>
          <p:spPr bwMode="auto">
            <a:xfrm>
              <a:off x="2628" y="2508"/>
              <a:ext cx="16" cy="18"/>
            </a:xfrm>
            <a:custGeom>
              <a:avLst/>
              <a:gdLst>
                <a:gd name="T0" fmla="*/ 4 w 16"/>
                <a:gd name="T1" fmla="*/ 17 h 18"/>
                <a:gd name="T2" fmla="*/ 4 w 16"/>
                <a:gd name="T3" fmla="*/ 17 h 18"/>
                <a:gd name="T4" fmla="*/ 4 w 16"/>
                <a:gd name="T5" fmla="*/ 15 h 18"/>
                <a:gd name="T6" fmla="*/ 4 w 16"/>
                <a:gd name="T7" fmla="*/ 13 h 18"/>
                <a:gd name="T8" fmla="*/ 6 w 16"/>
                <a:gd name="T9" fmla="*/ 11 h 18"/>
                <a:gd name="T10" fmla="*/ 6 w 16"/>
                <a:gd name="T11" fmla="*/ 9 h 18"/>
                <a:gd name="T12" fmla="*/ 8 w 16"/>
                <a:gd name="T13" fmla="*/ 6 h 18"/>
                <a:gd name="T14" fmla="*/ 11 w 16"/>
                <a:gd name="T15" fmla="*/ 6 h 18"/>
                <a:gd name="T16" fmla="*/ 13 w 16"/>
                <a:gd name="T17" fmla="*/ 4 h 18"/>
                <a:gd name="T18" fmla="*/ 15 w 16"/>
                <a:gd name="T19" fmla="*/ 4 h 18"/>
                <a:gd name="T20" fmla="*/ 15 w 16"/>
                <a:gd name="T21" fmla="*/ 0 h 18"/>
                <a:gd name="T22" fmla="*/ 13 w 16"/>
                <a:gd name="T23" fmla="*/ 0 h 18"/>
                <a:gd name="T24" fmla="*/ 11 w 16"/>
                <a:gd name="T25" fmla="*/ 2 h 18"/>
                <a:gd name="T26" fmla="*/ 6 w 16"/>
                <a:gd name="T27" fmla="*/ 4 h 18"/>
                <a:gd name="T28" fmla="*/ 4 w 16"/>
                <a:gd name="T29" fmla="*/ 6 h 18"/>
                <a:gd name="T30" fmla="*/ 2 w 16"/>
                <a:gd name="T31" fmla="*/ 9 h 18"/>
                <a:gd name="T32" fmla="*/ 2 w 16"/>
                <a:gd name="T33" fmla="*/ 11 h 18"/>
                <a:gd name="T34" fmla="*/ 0 w 16"/>
                <a:gd name="T35" fmla="*/ 13 h 18"/>
                <a:gd name="T36" fmla="*/ 0 w 16"/>
                <a:gd name="T37" fmla="*/ 17 h 18"/>
                <a:gd name="T38" fmla="*/ 4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4" y="17"/>
                  </a:moveTo>
                  <a:lnTo>
                    <a:pt x="4" y="17"/>
                  </a:lnTo>
                  <a:lnTo>
                    <a:pt x="4" y="15"/>
                  </a:lnTo>
                  <a:lnTo>
                    <a:pt x="4" y="13"/>
                  </a:lnTo>
                  <a:lnTo>
                    <a:pt x="6" y="11"/>
                  </a:lnTo>
                  <a:lnTo>
                    <a:pt x="6" y="9"/>
                  </a:lnTo>
                  <a:lnTo>
                    <a:pt x="8" y="6"/>
                  </a:lnTo>
                  <a:lnTo>
                    <a:pt x="11" y="6"/>
                  </a:lnTo>
                  <a:lnTo>
                    <a:pt x="13" y="4"/>
                  </a:lnTo>
                  <a:lnTo>
                    <a:pt x="15" y="4"/>
                  </a:lnTo>
                  <a:lnTo>
                    <a:pt x="15" y="0"/>
                  </a:lnTo>
                  <a:lnTo>
                    <a:pt x="13" y="0"/>
                  </a:lnTo>
                  <a:lnTo>
                    <a:pt x="11" y="2"/>
                  </a:lnTo>
                  <a:lnTo>
                    <a:pt x="6" y="4"/>
                  </a:lnTo>
                  <a:lnTo>
                    <a:pt x="4" y="6"/>
                  </a:lnTo>
                  <a:lnTo>
                    <a:pt x="2" y="9"/>
                  </a:lnTo>
                  <a:lnTo>
                    <a:pt x="2" y="11"/>
                  </a:lnTo>
                  <a:lnTo>
                    <a:pt x="0" y="13"/>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440" name="Freeform 225"/>
            <p:cNvSpPr>
              <a:spLocks/>
            </p:cNvSpPr>
            <p:nvPr/>
          </p:nvSpPr>
          <p:spPr bwMode="auto">
            <a:xfrm>
              <a:off x="2628" y="2525"/>
              <a:ext cx="16" cy="17"/>
            </a:xfrm>
            <a:custGeom>
              <a:avLst/>
              <a:gdLst>
                <a:gd name="T0" fmla="*/ 15 w 16"/>
                <a:gd name="T1" fmla="*/ 11 h 17"/>
                <a:gd name="T2" fmla="*/ 15 w 16"/>
                <a:gd name="T3" fmla="*/ 11 h 17"/>
                <a:gd name="T4" fmla="*/ 13 w 16"/>
                <a:gd name="T5" fmla="*/ 11 h 17"/>
                <a:gd name="T6" fmla="*/ 11 w 16"/>
                <a:gd name="T7" fmla="*/ 11 h 17"/>
                <a:gd name="T8" fmla="*/ 8 w 16"/>
                <a:gd name="T9" fmla="*/ 11 h 17"/>
                <a:gd name="T10" fmla="*/ 6 w 16"/>
                <a:gd name="T11" fmla="*/ 9 h 17"/>
                <a:gd name="T12" fmla="*/ 6 w 16"/>
                <a:gd name="T13" fmla="*/ 7 h 17"/>
                <a:gd name="T14" fmla="*/ 4 w 16"/>
                <a:gd name="T15" fmla="*/ 5 h 17"/>
                <a:gd name="T16" fmla="*/ 4 w 16"/>
                <a:gd name="T17" fmla="*/ 3 h 17"/>
                <a:gd name="T18" fmla="*/ 4 w 16"/>
                <a:gd name="T19" fmla="*/ 0 h 17"/>
                <a:gd name="T20" fmla="*/ 0 w 16"/>
                <a:gd name="T21" fmla="*/ 0 h 17"/>
                <a:gd name="T22" fmla="*/ 0 w 16"/>
                <a:gd name="T23" fmla="*/ 5 h 17"/>
                <a:gd name="T24" fmla="*/ 2 w 16"/>
                <a:gd name="T25" fmla="*/ 7 h 17"/>
                <a:gd name="T26" fmla="*/ 2 w 16"/>
                <a:gd name="T27" fmla="*/ 9 h 17"/>
                <a:gd name="T28" fmla="*/ 4 w 16"/>
                <a:gd name="T29" fmla="*/ 11 h 17"/>
                <a:gd name="T30" fmla="*/ 6 w 16"/>
                <a:gd name="T31" fmla="*/ 14 h 17"/>
                <a:gd name="T32" fmla="*/ 11 w 16"/>
                <a:gd name="T33" fmla="*/ 16 h 17"/>
                <a:gd name="T34" fmla="*/ 13 w 16"/>
                <a:gd name="T35" fmla="*/ 16 h 17"/>
                <a:gd name="T36" fmla="*/ 15 w 16"/>
                <a:gd name="T37" fmla="*/ 16 h 17"/>
                <a:gd name="T38" fmla="*/ 15 w 16"/>
                <a:gd name="T39" fmla="*/ 11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15" y="11"/>
                  </a:moveTo>
                  <a:lnTo>
                    <a:pt x="15" y="11"/>
                  </a:lnTo>
                  <a:lnTo>
                    <a:pt x="13" y="11"/>
                  </a:lnTo>
                  <a:lnTo>
                    <a:pt x="11" y="11"/>
                  </a:lnTo>
                  <a:lnTo>
                    <a:pt x="8" y="11"/>
                  </a:lnTo>
                  <a:lnTo>
                    <a:pt x="6" y="9"/>
                  </a:lnTo>
                  <a:lnTo>
                    <a:pt x="6" y="7"/>
                  </a:lnTo>
                  <a:lnTo>
                    <a:pt x="4" y="5"/>
                  </a:lnTo>
                  <a:lnTo>
                    <a:pt x="4" y="3"/>
                  </a:lnTo>
                  <a:lnTo>
                    <a:pt x="4" y="0"/>
                  </a:lnTo>
                  <a:lnTo>
                    <a:pt x="0" y="0"/>
                  </a:lnTo>
                  <a:lnTo>
                    <a:pt x="0" y="5"/>
                  </a:lnTo>
                  <a:lnTo>
                    <a:pt x="2" y="7"/>
                  </a:lnTo>
                  <a:lnTo>
                    <a:pt x="2" y="9"/>
                  </a:lnTo>
                  <a:lnTo>
                    <a:pt x="4" y="11"/>
                  </a:lnTo>
                  <a:lnTo>
                    <a:pt x="6" y="14"/>
                  </a:lnTo>
                  <a:lnTo>
                    <a:pt x="11" y="16"/>
                  </a:lnTo>
                  <a:lnTo>
                    <a:pt x="13" y="16"/>
                  </a:lnTo>
                  <a:lnTo>
                    <a:pt x="15" y="16"/>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9441" name="Freeform 226"/>
            <p:cNvSpPr>
              <a:spLocks/>
            </p:cNvSpPr>
            <p:nvPr/>
          </p:nvSpPr>
          <p:spPr bwMode="auto">
            <a:xfrm>
              <a:off x="2628" y="2541"/>
              <a:ext cx="27" cy="29"/>
            </a:xfrm>
            <a:custGeom>
              <a:avLst/>
              <a:gdLst>
                <a:gd name="T0" fmla="*/ 13 w 27"/>
                <a:gd name="T1" fmla="*/ 28 h 29"/>
                <a:gd name="T2" fmla="*/ 17 w 27"/>
                <a:gd name="T3" fmla="*/ 28 h 29"/>
                <a:gd name="T4" fmla="*/ 19 w 27"/>
                <a:gd name="T5" fmla="*/ 26 h 29"/>
                <a:gd name="T6" fmla="*/ 22 w 27"/>
                <a:gd name="T7" fmla="*/ 26 h 29"/>
                <a:gd name="T8" fmla="*/ 24 w 27"/>
                <a:gd name="T9" fmla="*/ 24 h 29"/>
                <a:gd name="T10" fmla="*/ 24 w 27"/>
                <a:gd name="T11" fmla="*/ 22 h 29"/>
                <a:gd name="T12" fmla="*/ 26 w 27"/>
                <a:gd name="T13" fmla="*/ 19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2 w 27"/>
                <a:gd name="T27" fmla="*/ 2 h 29"/>
                <a:gd name="T28" fmla="*/ 19 w 27"/>
                <a:gd name="T29" fmla="*/ 0 h 29"/>
                <a:gd name="T30" fmla="*/ 17 w 27"/>
                <a:gd name="T31" fmla="*/ 0 h 29"/>
                <a:gd name="T32" fmla="*/ 13 w 27"/>
                <a:gd name="T33" fmla="*/ 0 h 29"/>
                <a:gd name="T34" fmla="*/ 11 w 27"/>
                <a:gd name="T35" fmla="*/ 0 h 29"/>
                <a:gd name="T36" fmla="*/ 8 w 27"/>
                <a:gd name="T37" fmla="*/ 0 h 29"/>
                <a:gd name="T38" fmla="*/ 6 w 27"/>
                <a:gd name="T39" fmla="*/ 2 h 29"/>
                <a:gd name="T40" fmla="*/ 4 w 27"/>
                <a:gd name="T41" fmla="*/ 4 h 29"/>
                <a:gd name="T42" fmla="*/ 2 w 27"/>
                <a:gd name="T43" fmla="*/ 6 h 29"/>
                <a:gd name="T44" fmla="*/ 2 w 27"/>
                <a:gd name="T45" fmla="*/ 9 h 29"/>
                <a:gd name="T46" fmla="*/ 0 w 27"/>
                <a:gd name="T47" fmla="*/ 11 h 29"/>
                <a:gd name="T48" fmla="*/ 0 w 27"/>
                <a:gd name="T49" fmla="*/ 13 h 29"/>
                <a:gd name="T50" fmla="*/ 0 w 27"/>
                <a:gd name="T51" fmla="*/ 17 h 29"/>
                <a:gd name="T52" fmla="*/ 2 w 27"/>
                <a:gd name="T53" fmla="*/ 19 h 29"/>
                <a:gd name="T54" fmla="*/ 2 w 27"/>
                <a:gd name="T55" fmla="*/ 22 h 29"/>
                <a:gd name="T56" fmla="*/ 4 w 27"/>
                <a:gd name="T57" fmla="*/ 24 h 29"/>
                <a:gd name="T58" fmla="*/ 6 w 27"/>
                <a:gd name="T59" fmla="*/ 26 h 29"/>
                <a:gd name="T60" fmla="*/ 8 w 27"/>
                <a:gd name="T61" fmla="*/ 26 h 29"/>
                <a:gd name="T62" fmla="*/ 11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7" y="28"/>
                  </a:lnTo>
                  <a:lnTo>
                    <a:pt x="19" y="26"/>
                  </a:lnTo>
                  <a:lnTo>
                    <a:pt x="22" y="26"/>
                  </a:lnTo>
                  <a:lnTo>
                    <a:pt x="24" y="24"/>
                  </a:lnTo>
                  <a:lnTo>
                    <a:pt x="24" y="22"/>
                  </a:lnTo>
                  <a:lnTo>
                    <a:pt x="26" y="19"/>
                  </a:lnTo>
                  <a:lnTo>
                    <a:pt x="26" y="17"/>
                  </a:lnTo>
                  <a:lnTo>
                    <a:pt x="26" y="13"/>
                  </a:lnTo>
                  <a:lnTo>
                    <a:pt x="26" y="11"/>
                  </a:lnTo>
                  <a:lnTo>
                    <a:pt x="26" y="9"/>
                  </a:lnTo>
                  <a:lnTo>
                    <a:pt x="24" y="6"/>
                  </a:lnTo>
                  <a:lnTo>
                    <a:pt x="24" y="4"/>
                  </a:lnTo>
                  <a:lnTo>
                    <a:pt x="22" y="2"/>
                  </a:lnTo>
                  <a:lnTo>
                    <a:pt x="19" y="0"/>
                  </a:lnTo>
                  <a:lnTo>
                    <a:pt x="17" y="0"/>
                  </a:lnTo>
                  <a:lnTo>
                    <a:pt x="13" y="0"/>
                  </a:lnTo>
                  <a:lnTo>
                    <a:pt x="11" y="0"/>
                  </a:lnTo>
                  <a:lnTo>
                    <a:pt x="8" y="0"/>
                  </a:lnTo>
                  <a:lnTo>
                    <a:pt x="6" y="2"/>
                  </a:lnTo>
                  <a:lnTo>
                    <a:pt x="4" y="4"/>
                  </a:lnTo>
                  <a:lnTo>
                    <a:pt x="2" y="6"/>
                  </a:lnTo>
                  <a:lnTo>
                    <a:pt x="2" y="9"/>
                  </a:lnTo>
                  <a:lnTo>
                    <a:pt x="0" y="11"/>
                  </a:lnTo>
                  <a:lnTo>
                    <a:pt x="0" y="13"/>
                  </a:lnTo>
                  <a:lnTo>
                    <a:pt x="0" y="17"/>
                  </a:lnTo>
                  <a:lnTo>
                    <a:pt x="2" y="19"/>
                  </a:lnTo>
                  <a:lnTo>
                    <a:pt x="2" y="22"/>
                  </a:lnTo>
                  <a:lnTo>
                    <a:pt x="4" y="24"/>
                  </a:lnTo>
                  <a:lnTo>
                    <a:pt x="6" y="26"/>
                  </a:lnTo>
                  <a:lnTo>
                    <a:pt x="8" y="26"/>
                  </a:lnTo>
                  <a:lnTo>
                    <a:pt x="11"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9442" name="Freeform 227"/>
            <p:cNvSpPr>
              <a:spLocks/>
            </p:cNvSpPr>
            <p:nvPr/>
          </p:nvSpPr>
          <p:spPr bwMode="auto">
            <a:xfrm>
              <a:off x="2641" y="2554"/>
              <a:ext cx="18" cy="18"/>
            </a:xfrm>
            <a:custGeom>
              <a:avLst/>
              <a:gdLst>
                <a:gd name="T0" fmla="*/ 11 w 18"/>
                <a:gd name="T1" fmla="*/ 0 h 18"/>
                <a:gd name="T2" fmla="*/ 11 w 18"/>
                <a:gd name="T3" fmla="*/ 0 h 18"/>
                <a:gd name="T4" fmla="*/ 11 w 18"/>
                <a:gd name="T5" fmla="*/ 2 h 18"/>
                <a:gd name="T6" fmla="*/ 11 w 18"/>
                <a:gd name="T7" fmla="*/ 4 h 18"/>
                <a:gd name="T8" fmla="*/ 11 w 18"/>
                <a:gd name="T9" fmla="*/ 6 h 18"/>
                <a:gd name="T10" fmla="*/ 9 w 18"/>
                <a:gd name="T11" fmla="*/ 9 h 18"/>
                <a:gd name="T12" fmla="*/ 6 w 18"/>
                <a:gd name="T13" fmla="*/ 11 h 18"/>
                <a:gd name="T14" fmla="*/ 4 w 18"/>
                <a:gd name="T15" fmla="*/ 11 h 18"/>
                <a:gd name="T16" fmla="*/ 2 w 18"/>
                <a:gd name="T17" fmla="*/ 13 h 18"/>
                <a:gd name="T18" fmla="*/ 0 w 18"/>
                <a:gd name="T19" fmla="*/ 13 h 18"/>
                <a:gd name="T20" fmla="*/ 0 w 18"/>
                <a:gd name="T21" fmla="*/ 17 h 18"/>
                <a:gd name="T22" fmla="*/ 4 w 18"/>
                <a:gd name="T23" fmla="*/ 17 h 18"/>
                <a:gd name="T24" fmla="*/ 6 w 18"/>
                <a:gd name="T25" fmla="*/ 15 h 18"/>
                <a:gd name="T26" fmla="*/ 9 w 18"/>
                <a:gd name="T27" fmla="*/ 13 h 18"/>
                <a:gd name="T28" fmla="*/ 11 w 18"/>
                <a:gd name="T29" fmla="*/ 13 h 18"/>
                <a:gd name="T30" fmla="*/ 13 w 18"/>
                <a:gd name="T31" fmla="*/ 9 h 18"/>
                <a:gd name="T32" fmla="*/ 15 w 18"/>
                <a:gd name="T33" fmla="*/ 6 h 18"/>
                <a:gd name="T34" fmla="*/ 15 w 18"/>
                <a:gd name="T35" fmla="*/ 4 h 18"/>
                <a:gd name="T36" fmla="*/ 17 w 18"/>
                <a:gd name="T37" fmla="*/ 0 h 18"/>
                <a:gd name="T38" fmla="*/ 11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11" y="0"/>
                  </a:moveTo>
                  <a:lnTo>
                    <a:pt x="11" y="0"/>
                  </a:lnTo>
                  <a:lnTo>
                    <a:pt x="11" y="2"/>
                  </a:lnTo>
                  <a:lnTo>
                    <a:pt x="11" y="4"/>
                  </a:lnTo>
                  <a:lnTo>
                    <a:pt x="11" y="6"/>
                  </a:lnTo>
                  <a:lnTo>
                    <a:pt x="9" y="9"/>
                  </a:lnTo>
                  <a:lnTo>
                    <a:pt x="6" y="11"/>
                  </a:lnTo>
                  <a:lnTo>
                    <a:pt x="4" y="11"/>
                  </a:lnTo>
                  <a:lnTo>
                    <a:pt x="2" y="13"/>
                  </a:lnTo>
                  <a:lnTo>
                    <a:pt x="0" y="13"/>
                  </a:lnTo>
                  <a:lnTo>
                    <a:pt x="0" y="17"/>
                  </a:lnTo>
                  <a:lnTo>
                    <a:pt x="4" y="17"/>
                  </a:lnTo>
                  <a:lnTo>
                    <a:pt x="6" y="15"/>
                  </a:lnTo>
                  <a:lnTo>
                    <a:pt x="9" y="13"/>
                  </a:lnTo>
                  <a:lnTo>
                    <a:pt x="11" y="13"/>
                  </a:lnTo>
                  <a:lnTo>
                    <a:pt x="13" y="9"/>
                  </a:lnTo>
                  <a:lnTo>
                    <a:pt x="15" y="6"/>
                  </a:lnTo>
                  <a:lnTo>
                    <a:pt x="15" y="4"/>
                  </a:lnTo>
                  <a:lnTo>
                    <a:pt x="17"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43" name="Freeform 228"/>
            <p:cNvSpPr>
              <a:spLocks/>
            </p:cNvSpPr>
            <p:nvPr/>
          </p:nvSpPr>
          <p:spPr bwMode="auto">
            <a:xfrm>
              <a:off x="2641" y="2539"/>
              <a:ext cx="18" cy="16"/>
            </a:xfrm>
            <a:custGeom>
              <a:avLst/>
              <a:gdLst>
                <a:gd name="T0" fmla="*/ 0 w 18"/>
                <a:gd name="T1" fmla="*/ 4 h 16"/>
                <a:gd name="T2" fmla="*/ 0 w 18"/>
                <a:gd name="T3" fmla="*/ 4 h 16"/>
                <a:gd name="T4" fmla="*/ 2 w 18"/>
                <a:gd name="T5" fmla="*/ 4 h 16"/>
                <a:gd name="T6" fmla="*/ 4 w 18"/>
                <a:gd name="T7" fmla="*/ 4 h 16"/>
                <a:gd name="T8" fmla="*/ 6 w 18"/>
                <a:gd name="T9" fmla="*/ 4 h 16"/>
                <a:gd name="T10" fmla="*/ 9 w 18"/>
                <a:gd name="T11" fmla="*/ 6 h 16"/>
                <a:gd name="T12" fmla="*/ 11 w 18"/>
                <a:gd name="T13" fmla="*/ 8 h 16"/>
                <a:gd name="T14" fmla="*/ 11 w 18"/>
                <a:gd name="T15" fmla="*/ 11 h 16"/>
                <a:gd name="T16" fmla="*/ 11 w 18"/>
                <a:gd name="T17" fmla="*/ 13 h 16"/>
                <a:gd name="T18" fmla="*/ 11 w 18"/>
                <a:gd name="T19" fmla="*/ 15 h 16"/>
                <a:gd name="T20" fmla="*/ 17 w 18"/>
                <a:gd name="T21" fmla="*/ 15 h 16"/>
                <a:gd name="T22" fmla="*/ 15 w 18"/>
                <a:gd name="T23" fmla="*/ 13 h 16"/>
                <a:gd name="T24" fmla="*/ 15 w 18"/>
                <a:gd name="T25" fmla="*/ 11 h 16"/>
                <a:gd name="T26" fmla="*/ 13 w 18"/>
                <a:gd name="T27" fmla="*/ 6 h 16"/>
                <a:gd name="T28" fmla="*/ 11 w 18"/>
                <a:gd name="T29" fmla="*/ 4 h 16"/>
                <a:gd name="T30" fmla="*/ 9 w 18"/>
                <a:gd name="T31" fmla="*/ 2 h 16"/>
                <a:gd name="T32" fmla="*/ 6 w 18"/>
                <a:gd name="T33" fmla="*/ 0 h 16"/>
                <a:gd name="T34" fmla="*/ 4 w 18"/>
                <a:gd name="T35" fmla="*/ 0 h 16"/>
                <a:gd name="T36" fmla="*/ 0 w 18"/>
                <a:gd name="T37" fmla="*/ 0 h 16"/>
                <a:gd name="T38" fmla="*/ 0 w 18"/>
                <a:gd name="T39" fmla="*/ 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0" y="4"/>
                  </a:moveTo>
                  <a:lnTo>
                    <a:pt x="0" y="4"/>
                  </a:lnTo>
                  <a:lnTo>
                    <a:pt x="2" y="4"/>
                  </a:lnTo>
                  <a:lnTo>
                    <a:pt x="4" y="4"/>
                  </a:lnTo>
                  <a:lnTo>
                    <a:pt x="6" y="4"/>
                  </a:lnTo>
                  <a:lnTo>
                    <a:pt x="9" y="6"/>
                  </a:lnTo>
                  <a:lnTo>
                    <a:pt x="11" y="8"/>
                  </a:lnTo>
                  <a:lnTo>
                    <a:pt x="11" y="11"/>
                  </a:lnTo>
                  <a:lnTo>
                    <a:pt x="11" y="13"/>
                  </a:lnTo>
                  <a:lnTo>
                    <a:pt x="11" y="15"/>
                  </a:lnTo>
                  <a:lnTo>
                    <a:pt x="17" y="15"/>
                  </a:lnTo>
                  <a:lnTo>
                    <a:pt x="15" y="13"/>
                  </a:lnTo>
                  <a:lnTo>
                    <a:pt x="15" y="11"/>
                  </a:lnTo>
                  <a:lnTo>
                    <a:pt x="13" y="6"/>
                  </a:lnTo>
                  <a:lnTo>
                    <a:pt x="11" y="4"/>
                  </a:lnTo>
                  <a:lnTo>
                    <a:pt x="9" y="2"/>
                  </a:lnTo>
                  <a:lnTo>
                    <a:pt x="6" y="0"/>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444" name="Freeform 229"/>
            <p:cNvSpPr>
              <a:spLocks/>
            </p:cNvSpPr>
            <p:nvPr/>
          </p:nvSpPr>
          <p:spPr bwMode="auto">
            <a:xfrm>
              <a:off x="2626" y="2539"/>
              <a:ext cx="16" cy="16"/>
            </a:xfrm>
            <a:custGeom>
              <a:avLst/>
              <a:gdLst>
                <a:gd name="T0" fmla="*/ 4 w 16"/>
                <a:gd name="T1" fmla="*/ 15 h 16"/>
                <a:gd name="T2" fmla="*/ 4 w 16"/>
                <a:gd name="T3" fmla="*/ 15 h 16"/>
                <a:gd name="T4" fmla="*/ 4 w 16"/>
                <a:gd name="T5" fmla="*/ 13 h 16"/>
                <a:gd name="T6" fmla="*/ 4 w 16"/>
                <a:gd name="T7" fmla="*/ 11 h 16"/>
                <a:gd name="T8" fmla="*/ 6 w 16"/>
                <a:gd name="T9" fmla="*/ 8 h 16"/>
                <a:gd name="T10" fmla="*/ 6 w 16"/>
                <a:gd name="T11" fmla="*/ 6 h 16"/>
                <a:gd name="T12" fmla="*/ 8 w 16"/>
                <a:gd name="T13" fmla="*/ 4 h 16"/>
                <a:gd name="T14" fmla="*/ 10 w 16"/>
                <a:gd name="T15" fmla="*/ 4 h 16"/>
                <a:gd name="T16" fmla="*/ 13 w 16"/>
                <a:gd name="T17" fmla="*/ 4 h 16"/>
                <a:gd name="T18" fmla="*/ 15 w 16"/>
                <a:gd name="T19" fmla="*/ 4 h 16"/>
                <a:gd name="T20" fmla="*/ 15 w 16"/>
                <a:gd name="T21" fmla="*/ 0 h 16"/>
                <a:gd name="T22" fmla="*/ 13 w 16"/>
                <a:gd name="T23" fmla="*/ 0 h 16"/>
                <a:gd name="T24" fmla="*/ 10 w 16"/>
                <a:gd name="T25" fmla="*/ 0 h 16"/>
                <a:gd name="T26" fmla="*/ 6 w 16"/>
                <a:gd name="T27" fmla="*/ 2 h 16"/>
                <a:gd name="T28" fmla="*/ 4 w 16"/>
                <a:gd name="T29" fmla="*/ 4 h 16"/>
                <a:gd name="T30" fmla="*/ 2 w 16"/>
                <a:gd name="T31" fmla="*/ 6 h 16"/>
                <a:gd name="T32" fmla="*/ 2 w 16"/>
                <a:gd name="T33" fmla="*/ 11 h 16"/>
                <a:gd name="T34" fmla="*/ 0 w 16"/>
                <a:gd name="T35" fmla="*/ 13 h 16"/>
                <a:gd name="T36" fmla="*/ 0 w 16"/>
                <a:gd name="T37" fmla="*/ 15 h 16"/>
                <a:gd name="T38" fmla="*/ 4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4" y="15"/>
                  </a:moveTo>
                  <a:lnTo>
                    <a:pt x="4" y="15"/>
                  </a:lnTo>
                  <a:lnTo>
                    <a:pt x="4" y="13"/>
                  </a:lnTo>
                  <a:lnTo>
                    <a:pt x="4" y="11"/>
                  </a:lnTo>
                  <a:lnTo>
                    <a:pt x="6" y="8"/>
                  </a:lnTo>
                  <a:lnTo>
                    <a:pt x="6" y="6"/>
                  </a:lnTo>
                  <a:lnTo>
                    <a:pt x="8" y="4"/>
                  </a:lnTo>
                  <a:lnTo>
                    <a:pt x="10" y="4"/>
                  </a:lnTo>
                  <a:lnTo>
                    <a:pt x="13" y="4"/>
                  </a:lnTo>
                  <a:lnTo>
                    <a:pt x="15" y="4"/>
                  </a:lnTo>
                  <a:lnTo>
                    <a:pt x="15" y="0"/>
                  </a:lnTo>
                  <a:lnTo>
                    <a:pt x="13" y="0"/>
                  </a:lnTo>
                  <a:lnTo>
                    <a:pt x="10" y="0"/>
                  </a:lnTo>
                  <a:lnTo>
                    <a:pt x="6" y="2"/>
                  </a:lnTo>
                  <a:lnTo>
                    <a:pt x="4" y="4"/>
                  </a:lnTo>
                  <a:lnTo>
                    <a:pt x="2" y="6"/>
                  </a:lnTo>
                  <a:lnTo>
                    <a:pt x="2" y="11"/>
                  </a:lnTo>
                  <a:lnTo>
                    <a:pt x="0" y="13"/>
                  </a:lnTo>
                  <a:lnTo>
                    <a:pt x="0" y="15"/>
                  </a:lnTo>
                  <a:lnTo>
                    <a:pt x="4" y="15"/>
                  </a:lnTo>
                </a:path>
              </a:pathLst>
            </a:custGeom>
            <a:solidFill>
              <a:srgbClr val="000000"/>
            </a:solidFill>
            <a:ln w="9525" cap="rnd">
              <a:noFill/>
              <a:round/>
              <a:headEnd type="none" w="sm" len="sm"/>
              <a:tailEnd type="none" w="sm" len="sm"/>
            </a:ln>
          </p:spPr>
          <p:txBody>
            <a:bodyPr/>
            <a:lstStyle/>
            <a:p>
              <a:pPr algn="l"/>
              <a:endParaRPr lang="en-US" dirty="0"/>
            </a:p>
          </p:txBody>
        </p:sp>
        <p:sp>
          <p:nvSpPr>
            <p:cNvPr id="9445" name="Freeform 230"/>
            <p:cNvSpPr>
              <a:spLocks/>
            </p:cNvSpPr>
            <p:nvPr/>
          </p:nvSpPr>
          <p:spPr bwMode="auto">
            <a:xfrm>
              <a:off x="2626" y="2554"/>
              <a:ext cx="16" cy="18"/>
            </a:xfrm>
            <a:custGeom>
              <a:avLst/>
              <a:gdLst>
                <a:gd name="T0" fmla="*/ 15 w 16"/>
                <a:gd name="T1" fmla="*/ 13 h 18"/>
                <a:gd name="T2" fmla="*/ 15 w 16"/>
                <a:gd name="T3" fmla="*/ 13 h 18"/>
                <a:gd name="T4" fmla="*/ 13 w 16"/>
                <a:gd name="T5" fmla="*/ 13 h 18"/>
                <a:gd name="T6" fmla="*/ 10 w 16"/>
                <a:gd name="T7" fmla="*/ 11 h 18"/>
                <a:gd name="T8" fmla="*/ 8 w 16"/>
                <a:gd name="T9" fmla="*/ 11 h 18"/>
                <a:gd name="T10" fmla="*/ 6 w 16"/>
                <a:gd name="T11" fmla="*/ 9 h 18"/>
                <a:gd name="T12" fmla="*/ 6 w 16"/>
                <a:gd name="T13" fmla="*/ 6 h 18"/>
                <a:gd name="T14" fmla="*/ 4 w 16"/>
                <a:gd name="T15" fmla="*/ 4 h 18"/>
                <a:gd name="T16" fmla="*/ 4 w 16"/>
                <a:gd name="T17" fmla="*/ 2 h 18"/>
                <a:gd name="T18" fmla="*/ 4 w 16"/>
                <a:gd name="T19" fmla="*/ 0 h 18"/>
                <a:gd name="T20" fmla="*/ 0 w 16"/>
                <a:gd name="T21" fmla="*/ 0 h 18"/>
                <a:gd name="T22" fmla="*/ 0 w 16"/>
                <a:gd name="T23" fmla="*/ 4 h 18"/>
                <a:gd name="T24" fmla="*/ 2 w 16"/>
                <a:gd name="T25" fmla="*/ 6 h 18"/>
                <a:gd name="T26" fmla="*/ 2 w 16"/>
                <a:gd name="T27" fmla="*/ 9 h 18"/>
                <a:gd name="T28" fmla="*/ 4 w 16"/>
                <a:gd name="T29" fmla="*/ 13 h 18"/>
                <a:gd name="T30" fmla="*/ 6 w 16"/>
                <a:gd name="T31" fmla="*/ 13 h 18"/>
                <a:gd name="T32" fmla="*/ 10 w 16"/>
                <a:gd name="T33" fmla="*/ 15 h 18"/>
                <a:gd name="T34" fmla="*/ 13 w 16"/>
                <a:gd name="T35" fmla="*/ 17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0" y="11"/>
                  </a:lnTo>
                  <a:lnTo>
                    <a:pt x="8" y="11"/>
                  </a:lnTo>
                  <a:lnTo>
                    <a:pt x="6" y="9"/>
                  </a:lnTo>
                  <a:lnTo>
                    <a:pt x="6" y="6"/>
                  </a:lnTo>
                  <a:lnTo>
                    <a:pt x="4" y="4"/>
                  </a:lnTo>
                  <a:lnTo>
                    <a:pt x="4" y="2"/>
                  </a:lnTo>
                  <a:lnTo>
                    <a:pt x="4" y="0"/>
                  </a:lnTo>
                  <a:lnTo>
                    <a:pt x="0" y="0"/>
                  </a:lnTo>
                  <a:lnTo>
                    <a:pt x="0" y="4"/>
                  </a:lnTo>
                  <a:lnTo>
                    <a:pt x="2" y="6"/>
                  </a:lnTo>
                  <a:lnTo>
                    <a:pt x="2" y="9"/>
                  </a:lnTo>
                  <a:lnTo>
                    <a:pt x="4" y="13"/>
                  </a:lnTo>
                  <a:lnTo>
                    <a:pt x="6" y="13"/>
                  </a:lnTo>
                  <a:lnTo>
                    <a:pt x="10" y="15"/>
                  </a:lnTo>
                  <a:lnTo>
                    <a:pt x="13" y="17"/>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9446" name="Freeform 231"/>
            <p:cNvSpPr>
              <a:spLocks/>
            </p:cNvSpPr>
            <p:nvPr/>
          </p:nvSpPr>
          <p:spPr bwMode="auto">
            <a:xfrm>
              <a:off x="2663" y="2550"/>
              <a:ext cx="62" cy="51"/>
            </a:xfrm>
            <a:custGeom>
              <a:avLst/>
              <a:gdLst>
                <a:gd name="T0" fmla="*/ 61 w 62"/>
                <a:gd name="T1" fmla="*/ 50 h 51"/>
                <a:gd name="T2" fmla="*/ 50 w 62"/>
                <a:gd name="T3" fmla="*/ 48 h 51"/>
                <a:gd name="T4" fmla="*/ 39 w 62"/>
                <a:gd name="T5" fmla="*/ 46 h 51"/>
                <a:gd name="T6" fmla="*/ 33 w 62"/>
                <a:gd name="T7" fmla="*/ 43 h 51"/>
                <a:gd name="T8" fmla="*/ 24 w 62"/>
                <a:gd name="T9" fmla="*/ 39 h 51"/>
                <a:gd name="T10" fmla="*/ 20 w 62"/>
                <a:gd name="T11" fmla="*/ 35 h 51"/>
                <a:gd name="T12" fmla="*/ 15 w 62"/>
                <a:gd name="T13" fmla="*/ 30 h 51"/>
                <a:gd name="T14" fmla="*/ 9 w 62"/>
                <a:gd name="T15" fmla="*/ 26 h 51"/>
                <a:gd name="T16" fmla="*/ 6 w 62"/>
                <a:gd name="T17" fmla="*/ 21 h 51"/>
                <a:gd name="T18" fmla="*/ 4 w 62"/>
                <a:gd name="T19" fmla="*/ 17 h 51"/>
                <a:gd name="T20" fmla="*/ 2 w 62"/>
                <a:gd name="T21" fmla="*/ 13 h 51"/>
                <a:gd name="T22" fmla="*/ 2 w 62"/>
                <a:gd name="T23" fmla="*/ 8 h 51"/>
                <a:gd name="T24" fmla="*/ 0 w 62"/>
                <a:gd name="T25" fmla="*/ 6 h 51"/>
                <a:gd name="T26" fmla="*/ 0 w 62"/>
                <a:gd name="T27" fmla="*/ 2 h 51"/>
                <a:gd name="T28" fmla="*/ 0 w 62"/>
                <a:gd name="T29" fmla="*/ 0 h 51"/>
                <a:gd name="T30" fmla="*/ 9 w 62"/>
                <a:gd name="T31" fmla="*/ 0 h 51"/>
                <a:gd name="T32" fmla="*/ 17 w 62"/>
                <a:gd name="T33" fmla="*/ 2 h 51"/>
                <a:gd name="T34" fmla="*/ 24 w 62"/>
                <a:gd name="T35" fmla="*/ 6 h 51"/>
                <a:gd name="T36" fmla="*/ 33 w 62"/>
                <a:gd name="T37" fmla="*/ 8 h 51"/>
                <a:gd name="T38" fmla="*/ 37 w 62"/>
                <a:gd name="T39" fmla="*/ 13 h 51"/>
                <a:gd name="T40" fmla="*/ 41 w 62"/>
                <a:gd name="T41" fmla="*/ 17 h 51"/>
                <a:gd name="T42" fmla="*/ 48 w 62"/>
                <a:gd name="T43" fmla="*/ 21 h 51"/>
                <a:gd name="T44" fmla="*/ 50 w 62"/>
                <a:gd name="T45" fmla="*/ 26 h 51"/>
                <a:gd name="T46" fmla="*/ 52 w 62"/>
                <a:gd name="T47" fmla="*/ 30 h 51"/>
                <a:gd name="T48" fmla="*/ 55 w 62"/>
                <a:gd name="T49" fmla="*/ 35 h 51"/>
                <a:gd name="T50" fmla="*/ 57 w 62"/>
                <a:gd name="T51" fmla="*/ 39 h 51"/>
                <a:gd name="T52" fmla="*/ 59 w 62"/>
                <a:gd name="T53" fmla="*/ 43 h 51"/>
                <a:gd name="T54" fmla="*/ 59 w 62"/>
                <a:gd name="T55" fmla="*/ 46 h 51"/>
                <a:gd name="T56" fmla="*/ 61 w 62"/>
                <a:gd name="T57" fmla="*/ 48 h 51"/>
                <a:gd name="T58" fmla="*/ 61 w 62"/>
                <a:gd name="T59" fmla="*/ 5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51"/>
                <a:gd name="T92" fmla="*/ 62 w 62"/>
                <a:gd name="T93" fmla="*/ 51 h 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51">
                  <a:moveTo>
                    <a:pt x="61" y="50"/>
                  </a:moveTo>
                  <a:lnTo>
                    <a:pt x="50" y="48"/>
                  </a:lnTo>
                  <a:lnTo>
                    <a:pt x="39" y="46"/>
                  </a:lnTo>
                  <a:lnTo>
                    <a:pt x="33" y="43"/>
                  </a:lnTo>
                  <a:lnTo>
                    <a:pt x="24" y="39"/>
                  </a:lnTo>
                  <a:lnTo>
                    <a:pt x="20" y="35"/>
                  </a:lnTo>
                  <a:lnTo>
                    <a:pt x="15" y="30"/>
                  </a:lnTo>
                  <a:lnTo>
                    <a:pt x="9" y="26"/>
                  </a:lnTo>
                  <a:lnTo>
                    <a:pt x="6" y="21"/>
                  </a:lnTo>
                  <a:lnTo>
                    <a:pt x="4" y="17"/>
                  </a:lnTo>
                  <a:lnTo>
                    <a:pt x="2" y="13"/>
                  </a:lnTo>
                  <a:lnTo>
                    <a:pt x="2" y="8"/>
                  </a:lnTo>
                  <a:lnTo>
                    <a:pt x="0" y="6"/>
                  </a:lnTo>
                  <a:lnTo>
                    <a:pt x="0" y="2"/>
                  </a:lnTo>
                  <a:lnTo>
                    <a:pt x="0" y="0"/>
                  </a:lnTo>
                  <a:lnTo>
                    <a:pt x="9" y="0"/>
                  </a:lnTo>
                  <a:lnTo>
                    <a:pt x="17" y="2"/>
                  </a:lnTo>
                  <a:lnTo>
                    <a:pt x="24" y="6"/>
                  </a:lnTo>
                  <a:lnTo>
                    <a:pt x="33" y="8"/>
                  </a:lnTo>
                  <a:lnTo>
                    <a:pt x="37" y="13"/>
                  </a:lnTo>
                  <a:lnTo>
                    <a:pt x="41" y="17"/>
                  </a:lnTo>
                  <a:lnTo>
                    <a:pt x="48" y="21"/>
                  </a:lnTo>
                  <a:lnTo>
                    <a:pt x="50" y="26"/>
                  </a:lnTo>
                  <a:lnTo>
                    <a:pt x="52" y="30"/>
                  </a:lnTo>
                  <a:lnTo>
                    <a:pt x="55" y="35"/>
                  </a:lnTo>
                  <a:lnTo>
                    <a:pt x="57" y="39"/>
                  </a:lnTo>
                  <a:lnTo>
                    <a:pt x="59" y="43"/>
                  </a:lnTo>
                  <a:lnTo>
                    <a:pt x="59" y="46"/>
                  </a:lnTo>
                  <a:lnTo>
                    <a:pt x="61" y="48"/>
                  </a:lnTo>
                  <a:lnTo>
                    <a:pt x="61" y="50"/>
                  </a:lnTo>
                </a:path>
              </a:pathLst>
            </a:custGeom>
            <a:solidFill>
              <a:srgbClr val="B79900"/>
            </a:solidFill>
            <a:ln w="9525" cap="rnd">
              <a:noFill/>
              <a:round/>
              <a:headEnd type="none" w="sm" len="sm"/>
              <a:tailEnd type="none" w="sm" len="sm"/>
            </a:ln>
          </p:spPr>
          <p:txBody>
            <a:bodyPr/>
            <a:lstStyle/>
            <a:p>
              <a:pPr algn="l"/>
              <a:endParaRPr lang="en-US" dirty="0"/>
            </a:p>
          </p:txBody>
        </p:sp>
        <p:sp>
          <p:nvSpPr>
            <p:cNvPr id="9447" name="Freeform 232"/>
            <p:cNvSpPr>
              <a:spLocks/>
            </p:cNvSpPr>
            <p:nvPr/>
          </p:nvSpPr>
          <p:spPr bwMode="auto">
            <a:xfrm>
              <a:off x="2661" y="2547"/>
              <a:ext cx="64" cy="56"/>
            </a:xfrm>
            <a:custGeom>
              <a:avLst/>
              <a:gdLst>
                <a:gd name="T0" fmla="*/ 2 w 64"/>
                <a:gd name="T1" fmla="*/ 0 h 56"/>
                <a:gd name="T2" fmla="*/ 0 w 64"/>
                <a:gd name="T3" fmla="*/ 3 h 56"/>
                <a:gd name="T4" fmla="*/ 0 w 64"/>
                <a:gd name="T5" fmla="*/ 7 h 56"/>
                <a:gd name="T6" fmla="*/ 0 w 64"/>
                <a:gd name="T7" fmla="*/ 9 h 56"/>
                <a:gd name="T8" fmla="*/ 2 w 64"/>
                <a:gd name="T9" fmla="*/ 11 h 56"/>
                <a:gd name="T10" fmla="*/ 2 w 64"/>
                <a:gd name="T11" fmla="*/ 18 h 56"/>
                <a:gd name="T12" fmla="*/ 4 w 64"/>
                <a:gd name="T13" fmla="*/ 22 h 56"/>
                <a:gd name="T14" fmla="*/ 6 w 64"/>
                <a:gd name="T15" fmla="*/ 27 h 56"/>
                <a:gd name="T16" fmla="*/ 11 w 64"/>
                <a:gd name="T17" fmla="*/ 31 h 56"/>
                <a:gd name="T18" fmla="*/ 15 w 64"/>
                <a:gd name="T19" fmla="*/ 35 h 56"/>
                <a:gd name="T20" fmla="*/ 19 w 64"/>
                <a:gd name="T21" fmla="*/ 40 h 56"/>
                <a:gd name="T22" fmla="*/ 26 w 64"/>
                <a:gd name="T23" fmla="*/ 44 h 56"/>
                <a:gd name="T24" fmla="*/ 32 w 64"/>
                <a:gd name="T25" fmla="*/ 49 h 56"/>
                <a:gd name="T26" fmla="*/ 41 w 64"/>
                <a:gd name="T27" fmla="*/ 51 h 56"/>
                <a:gd name="T28" fmla="*/ 52 w 64"/>
                <a:gd name="T29" fmla="*/ 53 h 56"/>
                <a:gd name="T30" fmla="*/ 63 w 64"/>
                <a:gd name="T31" fmla="*/ 55 h 56"/>
                <a:gd name="T32" fmla="*/ 63 w 64"/>
                <a:gd name="T33" fmla="*/ 51 h 56"/>
                <a:gd name="T34" fmla="*/ 52 w 64"/>
                <a:gd name="T35" fmla="*/ 49 h 56"/>
                <a:gd name="T36" fmla="*/ 43 w 64"/>
                <a:gd name="T37" fmla="*/ 46 h 56"/>
                <a:gd name="T38" fmla="*/ 35 w 64"/>
                <a:gd name="T39" fmla="*/ 44 h 56"/>
                <a:gd name="T40" fmla="*/ 28 w 64"/>
                <a:gd name="T41" fmla="*/ 40 h 56"/>
                <a:gd name="T42" fmla="*/ 22 w 64"/>
                <a:gd name="T43" fmla="*/ 38 h 56"/>
                <a:gd name="T44" fmla="*/ 17 w 64"/>
                <a:gd name="T45" fmla="*/ 33 h 56"/>
                <a:gd name="T46" fmla="*/ 13 w 64"/>
                <a:gd name="T47" fmla="*/ 29 h 56"/>
                <a:gd name="T48" fmla="*/ 11 w 64"/>
                <a:gd name="T49" fmla="*/ 24 h 56"/>
                <a:gd name="T50" fmla="*/ 8 w 64"/>
                <a:gd name="T51" fmla="*/ 20 h 56"/>
                <a:gd name="T52" fmla="*/ 6 w 64"/>
                <a:gd name="T53" fmla="*/ 16 h 56"/>
                <a:gd name="T54" fmla="*/ 4 w 64"/>
                <a:gd name="T55" fmla="*/ 11 h 56"/>
                <a:gd name="T56" fmla="*/ 4 w 64"/>
                <a:gd name="T57" fmla="*/ 9 h 56"/>
                <a:gd name="T58" fmla="*/ 4 w 64"/>
                <a:gd name="T59" fmla="*/ 5 h 56"/>
                <a:gd name="T60" fmla="*/ 4 w 64"/>
                <a:gd name="T61" fmla="*/ 3 h 56"/>
                <a:gd name="T62" fmla="*/ 2 w 64"/>
                <a:gd name="T63" fmla="*/ 3 h 56"/>
                <a:gd name="T64" fmla="*/ 2 w 64"/>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6"/>
                <a:gd name="T101" fmla="*/ 64 w 6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6">
                  <a:moveTo>
                    <a:pt x="2" y="0"/>
                  </a:moveTo>
                  <a:lnTo>
                    <a:pt x="0" y="3"/>
                  </a:lnTo>
                  <a:lnTo>
                    <a:pt x="0" y="7"/>
                  </a:lnTo>
                  <a:lnTo>
                    <a:pt x="0" y="9"/>
                  </a:lnTo>
                  <a:lnTo>
                    <a:pt x="2" y="11"/>
                  </a:lnTo>
                  <a:lnTo>
                    <a:pt x="2" y="18"/>
                  </a:lnTo>
                  <a:lnTo>
                    <a:pt x="4" y="22"/>
                  </a:lnTo>
                  <a:lnTo>
                    <a:pt x="6" y="27"/>
                  </a:lnTo>
                  <a:lnTo>
                    <a:pt x="11" y="31"/>
                  </a:lnTo>
                  <a:lnTo>
                    <a:pt x="15" y="35"/>
                  </a:lnTo>
                  <a:lnTo>
                    <a:pt x="19" y="40"/>
                  </a:lnTo>
                  <a:lnTo>
                    <a:pt x="26" y="44"/>
                  </a:lnTo>
                  <a:lnTo>
                    <a:pt x="32" y="49"/>
                  </a:lnTo>
                  <a:lnTo>
                    <a:pt x="41" y="51"/>
                  </a:lnTo>
                  <a:lnTo>
                    <a:pt x="52" y="53"/>
                  </a:lnTo>
                  <a:lnTo>
                    <a:pt x="63" y="55"/>
                  </a:lnTo>
                  <a:lnTo>
                    <a:pt x="63" y="51"/>
                  </a:lnTo>
                  <a:lnTo>
                    <a:pt x="52" y="49"/>
                  </a:lnTo>
                  <a:lnTo>
                    <a:pt x="43" y="46"/>
                  </a:lnTo>
                  <a:lnTo>
                    <a:pt x="35" y="44"/>
                  </a:lnTo>
                  <a:lnTo>
                    <a:pt x="28" y="40"/>
                  </a:lnTo>
                  <a:lnTo>
                    <a:pt x="22" y="38"/>
                  </a:lnTo>
                  <a:lnTo>
                    <a:pt x="17" y="33"/>
                  </a:lnTo>
                  <a:lnTo>
                    <a:pt x="13" y="29"/>
                  </a:lnTo>
                  <a:lnTo>
                    <a:pt x="11" y="24"/>
                  </a:lnTo>
                  <a:lnTo>
                    <a:pt x="8" y="20"/>
                  </a:lnTo>
                  <a:lnTo>
                    <a:pt x="6" y="16"/>
                  </a:lnTo>
                  <a:lnTo>
                    <a:pt x="4" y="11"/>
                  </a:lnTo>
                  <a:lnTo>
                    <a:pt x="4" y="9"/>
                  </a:lnTo>
                  <a:lnTo>
                    <a:pt x="4" y="5"/>
                  </a:lnTo>
                  <a:lnTo>
                    <a:pt x="4" y="3"/>
                  </a:lnTo>
                  <a:lnTo>
                    <a:pt x="2" y="3"/>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48" name="Freeform 233"/>
            <p:cNvSpPr>
              <a:spLocks/>
            </p:cNvSpPr>
            <p:nvPr/>
          </p:nvSpPr>
          <p:spPr bwMode="auto">
            <a:xfrm>
              <a:off x="2663" y="2547"/>
              <a:ext cx="64" cy="56"/>
            </a:xfrm>
            <a:custGeom>
              <a:avLst/>
              <a:gdLst>
                <a:gd name="T0" fmla="*/ 61 w 64"/>
                <a:gd name="T1" fmla="*/ 55 h 56"/>
                <a:gd name="T2" fmla="*/ 63 w 64"/>
                <a:gd name="T3" fmla="*/ 53 h 56"/>
                <a:gd name="T4" fmla="*/ 61 w 64"/>
                <a:gd name="T5" fmla="*/ 51 h 56"/>
                <a:gd name="T6" fmla="*/ 61 w 64"/>
                <a:gd name="T7" fmla="*/ 49 h 56"/>
                <a:gd name="T8" fmla="*/ 61 w 64"/>
                <a:gd name="T9" fmla="*/ 46 h 56"/>
                <a:gd name="T10" fmla="*/ 59 w 64"/>
                <a:gd name="T11" fmla="*/ 42 h 56"/>
                <a:gd name="T12" fmla="*/ 57 w 64"/>
                <a:gd name="T13" fmla="*/ 38 h 56"/>
                <a:gd name="T14" fmla="*/ 55 w 64"/>
                <a:gd name="T15" fmla="*/ 33 h 56"/>
                <a:gd name="T16" fmla="*/ 52 w 64"/>
                <a:gd name="T17" fmla="*/ 29 h 56"/>
                <a:gd name="T18" fmla="*/ 48 w 64"/>
                <a:gd name="T19" fmla="*/ 24 h 56"/>
                <a:gd name="T20" fmla="*/ 44 w 64"/>
                <a:gd name="T21" fmla="*/ 18 h 56"/>
                <a:gd name="T22" fmla="*/ 39 w 64"/>
                <a:gd name="T23" fmla="*/ 13 h 56"/>
                <a:gd name="T24" fmla="*/ 33 w 64"/>
                <a:gd name="T25" fmla="*/ 9 h 56"/>
                <a:gd name="T26" fmla="*/ 26 w 64"/>
                <a:gd name="T27" fmla="*/ 7 h 56"/>
                <a:gd name="T28" fmla="*/ 17 w 64"/>
                <a:gd name="T29" fmla="*/ 3 h 56"/>
                <a:gd name="T30" fmla="*/ 9 w 64"/>
                <a:gd name="T31" fmla="*/ 0 h 56"/>
                <a:gd name="T32" fmla="*/ 0 w 64"/>
                <a:gd name="T33" fmla="*/ 0 h 56"/>
                <a:gd name="T34" fmla="*/ 0 w 64"/>
                <a:gd name="T35" fmla="*/ 3 h 56"/>
                <a:gd name="T36" fmla="*/ 9 w 64"/>
                <a:gd name="T37" fmla="*/ 5 h 56"/>
                <a:gd name="T38" fmla="*/ 17 w 64"/>
                <a:gd name="T39" fmla="*/ 7 h 56"/>
                <a:gd name="T40" fmla="*/ 24 w 64"/>
                <a:gd name="T41" fmla="*/ 9 h 56"/>
                <a:gd name="T42" fmla="*/ 30 w 64"/>
                <a:gd name="T43" fmla="*/ 13 h 56"/>
                <a:gd name="T44" fmla="*/ 37 w 64"/>
                <a:gd name="T45" fmla="*/ 18 h 56"/>
                <a:gd name="T46" fmla="*/ 41 w 64"/>
                <a:gd name="T47" fmla="*/ 22 h 56"/>
                <a:gd name="T48" fmla="*/ 46 w 64"/>
                <a:gd name="T49" fmla="*/ 27 h 56"/>
                <a:gd name="T50" fmla="*/ 48 w 64"/>
                <a:gd name="T51" fmla="*/ 31 h 56"/>
                <a:gd name="T52" fmla="*/ 52 w 64"/>
                <a:gd name="T53" fmla="*/ 35 h 56"/>
                <a:gd name="T54" fmla="*/ 55 w 64"/>
                <a:gd name="T55" fmla="*/ 40 h 56"/>
                <a:gd name="T56" fmla="*/ 55 w 64"/>
                <a:gd name="T57" fmla="*/ 44 h 56"/>
                <a:gd name="T58" fmla="*/ 57 w 64"/>
                <a:gd name="T59" fmla="*/ 46 h 56"/>
                <a:gd name="T60" fmla="*/ 57 w 64"/>
                <a:gd name="T61" fmla="*/ 49 h 56"/>
                <a:gd name="T62" fmla="*/ 59 w 64"/>
                <a:gd name="T63" fmla="*/ 51 h 56"/>
                <a:gd name="T64" fmla="*/ 59 w 64"/>
                <a:gd name="T65" fmla="*/ 53 h 56"/>
                <a:gd name="T66" fmla="*/ 61 w 64"/>
                <a:gd name="T67" fmla="*/ 51 h 56"/>
                <a:gd name="T68" fmla="*/ 61 w 64"/>
                <a:gd name="T69" fmla="*/ 55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56"/>
                <a:gd name="T107" fmla="*/ 64 w 6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56">
                  <a:moveTo>
                    <a:pt x="61" y="55"/>
                  </a:moveTo>
                  <a:lnTo>
                    <a:pt x="63" y="53"/>
                  </a:lnTo>
                  <a:lnTo>
                    <a:pt x="61" y="51"/>
                  </a:lnTo>
                  <a:lnTo>
                    <a:pt x="61" y="49"/>
                  </a:lnTo>
                  <a:lnTo>
                    <a:pt x="61" y="46"/>
                  </a:lnTo>
                  <a:lnTo>
                    <a:pt x="59" y="42"/>
                  </a:lnTo>
                  <a:lnTo>
                    <a:pt x="57" y="38"/>
                  </a:lnTo>
                  <a:lnTo>
                    <a:pt x="55" y="33"/>
                  </a:lnTo>
                  <a:lnTo>
                    <a:pt x="52" y="29"/>
                  </a:lnTo>
                  <a:lnTo>
                    <a:pt x="48" y="24"/>
                  </a:lnTo>
                  <a:lnTo>
                    <a:pt x="44" y="18"/>
                  </a:lnTo>
                  <a:lnTo>
                    <a:pt x="39" y="13"/>
                  </a:lnTo>
                  <a:lnTo>
                    <a:pt x="33" y="9"/>
                  </a:lnTo>
                  <a:lnTo>
                    <a:pt x="26" y="7"/>
                  </a:lnTo>
                  <a:lnTo>
                    <a:pt x="17" y="3"/>
                  </a:lnTo>
                  <a:lnTo>
                    <a:pt x="9" y="0"/>
                  </a:lnTo>
                  <a:lnTo>
                    <a:pt x="0" y="0"/>
                  </a:lnTo>
                  <a:lnTo>
                    <a:pt x="0" y="3"/>
                  </a:lnTo>
                  <a:lnTo>
                    <a:pt x="9" y="5"/>
                  </a:lnTo>
                  <a:lnTo>
                    <a:pt x="17" y="7"/>
                  </a:lnTo>
                  <a:lnTo>
                    <a:pt x="24" y="9"/>
                  </a:lnTo>
                  <a:lnTo>
                    <a:pt x="30" y="13"/>
                  </a:lnTo>
                  <a:lnTo>
                    <a:pt x="37" y="18"/>
                  </a:lnTo>
                  <a:lnTo>
                    <a:pt x="41" y="22"/>
                  </a:lnTo>
                  <a:lnTo>
                    <a:pt x="46" y="27"/>
                  </a:lnTo>
                  <a:lnTo>
                    <a:pt x="48" y="31"/>
                  </a:lnTo>
                  <a:lnTo>
                    <a:pt x="52" y="35"/>
                  </a:lnTo>
                  <a:lnTo>
                    <a:pt x="55" y="40"/>
                  </a:lnTo>
                  <a:lnTo>
                    <a:pt x="55" y="44"/>
                  </a:lnTo>
                  <a:lnTo>
                    <a:pt x="57" y="46"/>
                  </a:lnTo>
                  <a:lnTo>
                    <a:pt x="57" y="49"/>
                  </a:lnTo>
                  <a:lnTo>
                    <a:pt x="59" y="51"/>
                  </a:lnTo>
                  <a:lnTo>
                    <a:pt x="59" y="53"/>
                  </a:lnTo>
                  <a:lnTo>
                    <a:pt x="61" y="51"/>
                  </a:lnTo>
                  <a:lnTo>
                    <a:pt x="61" y="55"/>
                  </a:lnTo>
                </a:path>
              </a:pathLst>
            </a:custGeom>
            <a:solidFill>
              <a:srgbClr val="000000"/>
            </a:solidFill>
            <a:ln w="9525" cap="rnd">
              <a:noFill/>
              <a:round/>
              <a:headEnd type="none" w="sm" len="sm"/>
              <a:tailEnd type="none" w="sm" len="sm"/>
            </a:ln>
          </p:spPr>
          <p:txBody>
            <a:bodyPr/>
            <a:lstStyle/>
            <a:p>
              <a:pPr algn="l"/>
              <a:endParaRPr lang="en-US" dirty="0"/>
            </a:p>
          </p:txBody>
        </p:sp>
        <p:sp>
          <p:nvSpPr>
            <p:cNvPr id="9449" name="Freeform 234"/>
            <p:cNvSpPr>
              <a:spLocks/>
            </p:cNvSpPr>
            <p:nvPr/>
          </p:nvSpPr>
          <p:spPr bwMode="auto">
            <a:xfrm>
              <a:off x="2663" y="2550"/>
              <a:ext cx="62" cy="49"/>
            </a:xfrm>
            <a:custGeom>
              <a:avLst/>
              <a:gdLst>
                <a:gd name="T0" fmla="*/ 0 w 62"/>
                <a:gd name="T1" fmla="*/ 0 h 49"/>
                <a:gd name="T2" fmla="*/ 4 w 62"/>
                <a:gd name="T3" fmla="*/ 4 h 49"/>
                <a:gd name="T4" fmla="*/ 9 w 62"/>
                <a:gd name="T5" fmla="*/ 8 h 49"/>
                <a:gd name="T6" fmla="*/ 15 w 62"/>
                <a:gd name="T7" fmla="*/ 13 h 49"/>
                <a:gd name="T8" fmla="*/ 20 w 62"/>
                <a:gd name="T9" fmla="*/ 17 h 49"/>
                <a:gd name="T10" fmla="*/ 24 w 62"/>
                <a:gd name="T11" fmla="*/ 21 h 49"/>
                <a:gd name="T12" fmla="*/ 30 w 62"/>
                <a:gd name="T13" fmla="*/ 26 h 49"/>
                <a:gd name="T14" fmla="*/ 35 w 62"/>
                <a:gd name="T15" fmla="*/ 30 h 49"/>
                <a:gd name="T16" fmla="*/ 39 w 62"/>
                <a:gd name="T17" fmla="*/ 35 h 49"/>
                <a:gd name="T18" fmla="*/ 44 w 62"/>
                <a:gd name="T19" fmla="*/ 37 h 49"/>
                <a:gd name="T20" fmla="*/ 48 w 62"/>
                <a:gd name="T21" fmla="*/ 39 h 49"/>
                <a:gd name="T22" fmla="*/ 50 w 62"/>
                <a:gd name="T23" fmla="*/ 43 h 49"/>
                <a:gd name="T24" fmla="*/ 55 w 62"/>
                <a:gd name="T25" fmla="*/ 46 h 49"/>
                <a:gd name="T26" fmla="*/ 57 w 62"/>
                <a:gd name="T27" fmla="*/ 46 h 49"/>
                <a:gd name="T28" fmla="*/ 59 w 62"/>
                <a:gd name="T29" fmla="*/ 48 h 49"/>
                <a:gd name="T30" fmla="*/ 61 w 62"/>
                <a:gd name="T31" fmla="*/ 48 h 49"/>
                <a:gd name="T32" fmla="*/ 50 w 62"/>
                <a:gd name="T33" fmla="*/ 48 h 49"/>
                <a:gd name="T34" fmla="*/ 39 w 62"/>
                <a:gd name="T35" fmla="*/ 46 h 49"/>
                <a:gd name="T36" fmla="*/ 33 w 62"/>
                <a:gd name="T37" fmla="*/ 43 h 49"/>
                <a:gd name="T38" fmla="*/ 24 w 62"/>
                <a:gd name="T39" fmla="*/ 41 h 49"/>
                <a:gd name="T40" fmla="*/ 20 w 62"/>
                <a:gd name="T41" fmla="*/ 37 h 49"/>
                <a:gd name="T42" fmla="*/ 15 w 62"/>
                <a:gd name="T43" fmla="*/ 32 h 49"/>
                <a:gd name="T44" fmla="*/ 11 w 62"/>
                <a:gd name="T45" fmla="*/ 28 h 49"/>
                <a:gd name="T46" fmla="*/ 6 w 62"/>
                <a:gd name="T47" fmla="*/ 24 h 49"/>
                <a:gd name="T48" fmla="*/ 4 w 62"/>
                <a:gd name="T49" fmla="*/ 19 h 49"/>
                <a:gd name="T50" fmla="*/ 2 w 62"/>
                <a:gd name="T51" fmla="*/ 15 h 49"/>
                <a:gd name="T52" fmla="*/ 2 w 62"/>
                <a:gd name="T53" fmla="*/ 10 h 49"/>
                <a:gd name="T54" fmla="*/ 2 w 62"/>
                <a:gd name="T55" fmla="*/ 6 h 49"/>
                <a:gd name="T56" fmla="*/ 0 w 62"/>
                <a:gd name="T57" fmla="*/ 4 h 49"/>
                <a:gd name="T58" fmla="*/ 0 w 62"/>
                <a:gd name="T59" fmla="*/ 2 h 49"/>
                <a:gd name="T60" fmla="*/ 0 w 62"/>
                <a:gd name="T61" fmla="*/ 0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49"/>
                <a:gd name="T95" fmla="*/ 62 w 62"/>
                <a:gd name="T96" fmla="*/ 49 h 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49">
                  <a:moveTo>
                    <a:pt x="0" y="0"/>
                  </a:moveTo>
                  <a:lnTo>
                    <a:pt x="4" y="4"/>
                  </a:lnTo>
                  <a:lnTo>
                    <a:pt x="9" y="8"/>
                  </a:lnTo>
                  <a:lnTo>
                    <a:pt x="15" y="13"/>
                  </a:lnTo>
                  <a:lnTo>
                    <a:pt x="20" y="17"/>
                  </a:lnTo>
                  <a:lnTo>
                    <a:pt x="24" y="21"/>
                  </a:lnTo>
                  <a:lnTo>
                    <a:pt x="30" y="26"/>
                  </a:lnTo>
                  <a:lnTo>
                    <a:pt x="35" y="30"/>
                  </a:lnTo>
                  <a:lnTo>
                    <a:pt x="39" y="35"/>
                  </a:lnTo>
                  <a:lnTo>
                    <a:pt x="44" y="37"/>
                  </a:lnTo>
                  <a:lnTo>
                    <a:pt x="48" y="39"/>
                  </a:lnTo>
                  <a:lnTo>
                    <a:pt x="50" y="43"/>
                  </a:lnTo>
                  <a:lnTo>
                    <a:pt x="55" y="46"/>
                  </a:lnTo>
                  <a:lnTo>
                    <a:pt x="57" y="46"/>
                  </a:lnTo>
                  <a:lnTo>
                    <a:pt x="59" y="48"/>
                  </a:lnTo>
                  <a:lnTo>
                    <a:pt x="61" y="48"/>
                  </a:lnTo>
                  <a:lnTo>
                    <a:pt x="50" y="48"/>
                  </a:lnTo>
                  <a:lnTo>
                    <a:pt x="39" y="46"/>
                  </a:lnTo>
                  <a:lnTo>
                    <a:pt x="33" y="43"/>
                  </a:lnTo>
                  <a:lnTo>
                    <a:pt x="24" y="41"/>
                  </a:lnTo>
                  <a:lnTo>
                    <a:pt x="20" y="37"/>
                  </a:lnTo>
                  <a:lnTo>
                    <a:pt x="15" y="32"/>
                  </a:lnTo>
                  <a:lnTo>
                    <a:pt x="11" y="28"/>
                  </a:lnTo>
                  <a:lnTo>
                    <a:pt x="6" y="24"/>
                  </a:lnTo>
                  <a:lnTo>
                    <a:pt x="4" y="19"/>
                  </a:lnTo>
                  <a:lnTo>
                    <a:pt x="2" y="15"/>
                  </a:lnTo>
                  <a:lnTo>
                    <a:pt x="2" y="10"/>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50" name="Freeform 235"/>
            <p:cNvSpPr>
              <a:spLocks/>
            </p:cNvSpPr>
            <p:nvPr/>
          </p:nvSpPr>
          <p:spPr bwMode="auto">
            <a:xfrm>
              <a:off x="2663" y="2547"/>
              <a:ext cx="62" cy="54"/>
            </a:xfrm>
            <a:custGeom>
              <a:avLst/>
              <a:gdLst>
                <a:gd name="T0" fmla="*/ 61 w 62"/>
                <a:gd name="T1" fmla="*/ 53 h 54"/>
                <a:gd name="T2" fmla="*/ 61 w 62"/>
                <a:gd name="T3" fmla="*/ 51 h 54"/>
                <a:gd name="T4" fmla="*/ 61 w 62"/>
                <a:gd name="T5" fmla="*/ 49 h 54"/>
                <a:gd name="T6" fmla="*/ 59 w 62"/>
                <a:gd name="T7" fmla="*/ 49 h 54"/>
                <a:gd name="T8" fmla="*/ 57 w 62"/>
                <a:gd name="T9" fmla="*/ 49 h 54"/>
                <a:gd name="T10" fmla="*/ 55 w 62"/>
                <a:gd name="T11" fmla="*/ 46 h 54"/>
                <a:gd name="T12" fmla="*/ 52 w 62"/>
                <a:gd name="T13" fmla="*/ 44 h 54"/>
                <a:gd name="T14" fmla="*/ 48 w 62"/>
                <a:gd name="T15" fmla="*/ 42 h 54"/>
                <a:gd name="T16" fmla="*/ 44 w 62"/>
                <a:gd name="T17" fmla="*/ 38 h 54"/>
                <a:gd name="T18" fmla="*/ 39 w 62"/>
                <a:gd name="T19" fmla="*/ 35 h 54"/>
                <a:gd name="T20" fmla="*/ 35 w 62"/>
                <a:gd name="T21" fmla="*/ 31 h 54"/>
                <a:gd name="T22" fmla="*/ 30 w 62"/>
                <a:gd name="T23" fmla="*/ 27 h 54"/>
                <a:gd name="T24" fmla="*/ 26 w 62"/>
                <a:gd name="T25" fmla="*/ 24 h 54"/>
                <a:gd name="T26" fmla="*/ 20 w 62"/>
                <a:gd name="T27" fmla="*/ 20 h 54"/>
                <a:gd name="T28" fmla="*/ 15 w 62"/>
                <a:gd name="T29" fmla="*/ 13 h 54"/>
                <a:gd name="T30" fmla="*/ 11 w 62"/>
                <a:gd name="T31" fmla="*/ 9 h 54"/>
                <a:gd name="T32" fmla="*/ 6 w 62"/>
                <a:gd name="T33" fmla="*/ 5 h 54"/>
                <a:gd name="T34" fmla="*/ 2 w 62"/>
                <a:gd name="T35" fmla="*/ 0 h 54"/>
                <a:gd name="T36" fmla="*/ 0 w 62"/>
                <a:gd name="T37" fmla="*/ 3 h 54"/>
                <a:gd name="T38" fmla="*/ 4 w 62"/>
                <a:gd name="T39" fmla="*/ 7 h 54"/>
                <a:gd name="T40" fmla="*/ 9 w 62"/>
                <a:gd name="T41" fmla="*/ 13 h 54"/>
                <a:gd name="T42" fmla="*/ 13 w 62"/>
                <a:gd name="T43" fmla="*/ 18 h 54"/>
                <a:gd name="T44" fmla="*/ 17 w 62"/>
                <a:gd name="T45" fmla="*/ 22 h 54"/>
                <a:gd name="T46" fmla="*/ 22 w 62"/>
                <a:gd name="T47" fmla="*/ 27 h 54"/>
                <a:gd name="T48" fmla="*/ 28 w 62"/>
                <a:gd name="T49" fmla="*/ 31 h 54"/>
                <a:gd name="T50" fmla="*/ 33 w 62"/>
                <a:gd name="T51" fmla="*/ 35 h 54"/>
                <a:gd name="T52" fmla="*/ 37 w 62"/>
                <a:gd name="T53" fmla="*/ 38 h 54"/>
                <a:gd name="T54" fmla="*/ 41 w 62"/>
                <a:gd name="T55" fmla="*/ 42 h 54"/>
                <a:gd name="T56" fmla="*/ 46 w 62"/>
                <a:gd name="T57" fmla="*/ 44 h 54"/>
                <a:gd name="T58" fmla="*/ 50 w 62"/>
                <a:gd name="T59" fmla="*/ 46 h 54"/>
                <a:gd name="T60" fmla="*/ 52 w 62"/>
                <a:gd name="T61" fmla="*/ 49 h 54"/>
                <a:gd name="T62" fmla="*/ 57 w 62"/>
                <a:gd name="T63" fmla="*/ 51 h 54"/>
                <a:gd name="T64" fmla="*/ 57 w 62"/>
                <a:gd name="T65" fmla="*/ 53 h 54"/>
                <a:gd name="T66" fmla="*/ 59 w 62"/>
                <a:gd name="T67" fmla="*/ 53 h 54"/>
                <a:gd name="T68" fmla="*/ 61 w 62"/>
                <a:gd name="T69" fmla="*/ 49 h 54"/>
                <a:gd name="T70" fmla="*/ 61 w 62"/>
                <a:gd name="T71" fmla="*/ 5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54"/>
                <a:gd name="T110" fmla="*/ 62 w 6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54">
                  <a:moveTo>
                    <a:pt x="61" y="53"/>
                  </a:moveTo>
                  <a:lnTo>
                    <a:pt x="61" y="51"/>
                  </a:lnTo>
                  <a:lnTo>
                    <a:pt x="61" y="49"/>
                  </a:lnTo>
                  <a:lnTo>
                    <a:pt x="59" y="49"/>
                  </a:lnTo>
                  <a:lnTo>
                    <a:pt x="57" y="49"/>
                  </a:lnTo>
                  <a:lnTo>
                    <a:pt x="55" y="46"/>
                  </a:lnTo>
                  <a:lnTo>
                    <a:pt x="52" y="44"/>
                  </a:lnTo>
                  <a:lnTo>
                    <a:pt x="48" y="42"/>
                  </a:lnTo>
                  <a:lnTo>
                    <a:pt x="44" y="38"/>
                  </a:lnTo>
                  <a:lnTo>
                    <a:pt x="39" y="35"/>
                  </a:lnTo>
                  <a:lnTo>
                    <a:pt x="35" y="31"/>
                  </a:lnTo>
                  <a:lnTo>
                    <a:pt x="30" y="27"/>
                  </a:lnTo>
                  <a:lnTo>
                    <a:pt x="26" y="24"/>
                  </a:lnTo>
                  <a:lnTo>
                    <a:pt x="20" y="20"/>
                  </a:lnTo>
                  <a:lnTo>
                    <a:pt x="15" y="13"/>
                  </a:lnTo>
                  <a:lnTo>
                    <a:pt x="11" y="9"/>
                  </a:lnTo>
                  <a:lnTo>
                    <a:pt x="6" y="5"/>
                  </a:lnTo>
                  <a:lnTo>
                    <a:pt x="2" y="0"/>
                  </a:lnTo>
                  <a:lnTo>
                    <a:pt x="0" y="3"/>
                  </a:lnTo>
                  <a:lnTo>
                    <a:pt x="4" y="7"/>
                  </a:lnTo>
                  <a:lnTo>
                    <a:pt x="9" y="13"/>
                  </a:lnTo>
                  <a:lnTo>
                    <a:pt x="13" y="18"/>
                  </a:lnTo>
                  <a:lnTo>
                    <a:pt x="17" y="22"/>
                  </a:lnTo>
                  <a:lnTo>
                    <a:pt x="22" y="27"/>
                  </a:lnTo>
                  <a:lnTo>
                    <a:pt x="28" y="31"/>
                  </a:lnTo>
                  <a:lnTo>
                    <a:pt x="33" y="35"/>
                  </a:lnTo>
                  <a:lnTo>
                    <a:pt x="37" y="38"/>
                  </a:lnTo>
                  <a:lnTo>
                    <a:pt x="41" y="42"/>
                  </a:lnTo>
                  <a:lnTo>
                    <a:pt x="46" y="44"/>
                  </a:lnTo>
                  <a:lnTo>
                    <a:pt x="50" y="46"/>
                  </a:lnTo>
                  <a:lnTo>
                    <a:pt x="52" y="49"/>
                  </a:lnTo>
                  <a:lnTo>
                    <a:pt x="57" y="51"/>
                  </a:lnTo>
                  <a:lnTo>
                    <a:pt x="57" y="53"/>
                  </a:lnTo>
                  <a:lnTo>
                    <a:pt x="59" y="53"/>
                  </a:lnTo>
                  <a:lnTo>
                    <a:pt x="61" y="49"/>
                  </a:lnTo>
                  <a:lnTo>
                    <a:pt x="61" y="53"/>
                  </a:lnTo>
                </a:path>
              </a:pathLst>
            </a:custGeom>
            <a:solidFill>
              <a:srgbClr val="000000"/>
            </a:solidFill>
            <a:ln w="9525" cap="rnd">
              <a:noFill/>
              <a:round/>
              <a:headEnd type="none" w="sm" len="sm"/>
              <a:tailEnd type="none" w="sm" len="sm"/>
            </a:ln>
          </p:spPr>
          <p:txBody>
            <a:bodyPr/>
            <a:lstStyle/>
            <a:p>
              <a:pPr algn="l"/>
              <a:endParaRPr lang="en-US" dirty="0"/>
            </a:p>
          </p:txBody>
        </p:sp>
        <p:sp>
          <p:nvSpPr>
            <p:cNvPr id="9451" name="Freeform 236"/>
            <p:cNvSpPr>
              <a:spLocks/>
            </p:cNvSpPr>
            <p:nvPr/>
          </p:nvSpPr>
          <p:spPr bwMode="auto">
            <a:xfrm>
              <a:off x="2661" y="2547"/>
              <a:ext cx="64" cy="54"/>
            </a:xfrm>
            <a:custGeom>
              <a:avLst/>
              <a:gdLst>
                <a:gd name="T0" fmla="*/ 4 w 64"/>
                <a:gd name="T1" fmla="*/ 0 h 54"/>
                <a:gd name="T2" fmla="*/ 2 w 64"/>
                <a:gd name="T3" fmla="*/ 3 h 54"/>
                <a:gd name="T4" fmla="*/ 0 w 64"/>
                <a:gd name="T5" fmla="*/ 3 h 54"/>
                <a:gd name="T6" fmla="*/ 0 w 64"/>
                <a:gd name="T7" fmla="*/ 5 h 54"/>
                <a:gd name="T8" fmla="*/ 2 w 64"/>
                <a:gd name="T9" fmla="*/ 7 h 54"/>
                <a:gd name="T10" fmla="*/ 2 w 64"/>
                <a:gd name="T11" fmla="*/ 9 h 54"/>
                <a:gd name="T12" fmla="*/ 2 w 64"/>
                <a:gd name="T13" fmla="*/ 13 h 54"/>
                <a:gd name="T14" fmla="*/ 4 w 64"/>
                <a:gd name="T15" fmla="*/ 18 h 54"/>
                <a:gd name="T16" fmla="*/ 4 w 64"/>
                <a:gd name="T17" fmla="*/ 22 h 54"/>
                <a:gd name="T18" fmla="*/ 6 w 64"/>
                <a:gd name="T19" fmla="*/ 27 h 54"/>
                <a:gd name="T20" fmla="*/ 11 w 64"/>
                <a:gd name="T21" fmla="*/ 31 h 54"/>
                <a:gd name="T22" fmla="*/ 15 w 64"/>
                <a:gd name="T23" fmla="*/ 35 h 54"/>
                <a:gd name="T24" fmla="*/ 19 w 64"/>
                <a:gd name="T25" fmla="*/ 40 h 54"/>
                <a:gd name="T26" fmla="*/ 26 w 64"/>
                <a:gd name="T27" fmla="*/ 44 h 54"/>
                <a:gd name="T28" fmla="*/ 32 w 64"/>
                <a:gd name="T29" fmla="*/ 49 h 54"/>
                <a:gd name="T30" fmla="*/ 41 w 64"/>
                <a:gd name="T31" fmla="*/ 51 h 54"/>
                <a:gd name="T32" fmla="*/ 52 w 64"/>
                <a:gd name="T33" fmla="*/ 53 h 54"/>
                <a:gd name="T34" fmla="*/ 63 w 64"/>
                <a:gd name="T35" fmla="*/ 53 h 54"/>
                <a:gd name="T36" fmla="*/ 63 w 64"/>
                <a:gd name="T37" fmla="*/ 49 h 54"/>
                <a:gd name="T38" fmla="*/ 52 w 64"/>
                <a:gd name="T39" fmla="*/ 49 h 54"/>
                <a:gd name="T40" fmla="*/ 41 w 64"/>
                <a:gd name="T41" fmla="*/ 46 h 54"/>
                <a:gd name="T42" fmla="*/ 35 w 64"/>
                <a:gd name="T43" fmla="*/ 44 h 54"/>
                <a:gd name="T44" fmla="*/ 28 w 64"/>
                <a:gd name="T45" fmla="*/ 42 h 54"/>
                <a:gd name="T46" fmla="*/ 22 w 64"/>
                <a:gd name="T47" fmla="*/ 38 h 54"/>
                <a:gd name="T48" fmla="*/ 17 w 64"/>
                <a:gd name="T49" fmla="*/ 33 h 54"/>
                <a:gd name="T50" fmla="*/ 15 w 64"/>
                <a:gd name="T51" fmla="*/ 29 h 54"/>
                <a:gd name="T52" fmla="*/ 11 w 64"/>
                <a:gd name="T53" fmla="*/ 24 h 54"/>
                <a:gd name="T54" fmla="*/ 8 w 64"/>
                <a:gd name="T55" fmla="*/ 20 h 54"/>
                <a:gd name="T56" fmla="*/ 6 w 64"/>
                <a:gd name="T57" fmla="*/ 16 h 54"/>
                <a:gd name="T58" fmla="*/ 6 w 64"/>
                <a:gd name="T59" fmla="*/ 11 h 54"/>
                <a:gd name="T60" fmla="*/ 6 w 64"/>
                <a:gd name="T61" fmla="*/ 9 h 54"/>
                <a:gd name="T62" fmla="*/ 4 w 64"/>
                <a:gd name="T63" fmla="*/ 7 h 54"/>
                <a:gd name="T64" fmla="*/ 4 w 64"/>
                <a:gd name="T65" fmla="*/ 5 h 54"/>
                <a:gd name="T66" fmla="*/ 4 w 64"/>
                <a:gd name="T67" fmla="*/ 3 h 54"/>
                <a:gd name="T68" fmla="*/ 2 w 64"/>
                <a:gd name="T69" fmla="*/ 3 h 54"/>
                <a:gd name="T70" fmla="*/ 4 w 64"/>
                <a:gd name="T71" fmla="*/ 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54"/>
                <a:gd name="T110" fmla="*/ 64 w 64"/>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54">
                  <a:moveTo>
                    <a:pt x="4" y="0"/>
                  </a:moveTo>
                  <a:lnTo>
                    <a:pt x="2" y="3"/>
                  </a:lnTo>
                  <a:lnTo>
                    <a:pt x="0" y="3"/>
                  </a:lnTo>
                  <a:lnTo>
                    <a:pt x="0" y="5"/>
                  </a:lnTo>
                  <a:lnTo>
                    <a:pt x="2" y="7"/>
                  </a:lnTo>
                  <a:lnTo>
                    <a:pt x="2" y="9"/>
                  </a:lnTo>
                  <a:lnTo>
                    <a:pt x="2" y="13"/>
                  </a:lnTo>
                  <a:lnTo>
                    <a:pt x="4" y="18"/>
                  </a:lnTo>
                  <a:lnTo>
                    <a:pt x="4" y="22"/>
                  </a:lnTo>
                  <a:lnTo>
                    <a:pt x="6" y="27"/>
                  </a:lnTo>
                  <a:lnTo>
                    <a:pt x="11" y="31"/>
                  </a:lnTo>
                  <a:lnTo>
                    <a:pt x="15" y="35"/>
                  </a:lnTo>
                  <a:lnTo>
                    <a:pt x="19" y="40"/>
                  </a:lnTo>
                  <a:lnTo>
                    <a:pt x="26" y="44"/>
                  </a:lnTo>
                  <a:lnTo>
                    <a:pt x="32" y="49"/>
                  </a:lnTo>
                  <a:lnTo>
                    <a:pt x="41" y="51"/>
                  </a:lnTo>
                  <a:lnTo>
                    <a:pt x="52" y="53"/>
                  </a:lnTo>
                  <a:lnTo>
                    <a:pt x="63" y="53"/>
                  </a:lnTo>
                  <a:lnTo>
                    <a:pt x="63" y="49"/>
                  </a:lnTo>
                  <a:lnTo>
                    <a:pt x="52" y="49"/>
                  </a:lnTo>
                  <a:lnTo>
                    <a:pt x="41" y="46"/>
                  </a:lnTo>
                  <a:lnTo>
                    <a:pt x="35" y="44"/>
                  </a:lnTo>
                  <a:lnTo>
                    <a:pt x="28" y="42"/>
                  </a:lnTo>
                  <a:lnTo>
                    <a:pt x="22" y="38"/>
                  </a:lnTo>
                  <a:lnTo>
                    <a:pt x="17" y="33"/>
                  </a:lnTo>
                  <a:lnTo>
                    <a:pt x="15" y="29"/>
                  </a:lnTo>
                  <a:lnTo>
                    <a:pt x="11" y="24"/>
                  </a:lnTo>
                  <a:lnTo>
                    <a:pt x="8" y="20"/>
                  </a:lnTo>
                  <a:lnTo>
                    <a:pt x="6" y="16"/>
                  </a:lnTo>
                  <a:lnTo>
                    <a:pt x="6" y="11"/>
                  </a:lnTo>
                  <a:lnTo>
                    <a:pt x="6" y="9"/>
                  </a:lnTo>
                  <a:lnTo>
                    <a:pt x="4" y="7"/>
                  </a:lnTo>
                  <a:lnTo>
                    <a:pt x="4" y="5"/>
                  </a:lnTo>
                  <a:lnTo>
                    <a:pt x="4" y="3"/>
                  </a:lnTo>
                  <a:lnTo>
                    <a:pt x="2" y="3"/>
                  </a:lnTo>
                  <a:lnTo>
                    <a:pt x="4"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52" name="Freeform 237"/>
            <p:cNvSpPr>
              <a:spLocks/>
            </p:cNvSpPr>
            <p:nvPr/>
          </p:nvSpPr>
          <p:spPr bwMode="auto">
            <a:xfrm>
              <a:off x="2652" y="2530"/>
              <a:ext cx="27" cy="29"/>
            </a:xfrm>
            <a:custGeom>
              <a:avLst/>
              <a:gdLst>
                <a:gd name="T0" fmla="*/ 13 w 27"/>
                <a:gd name="T1" fmla="*/ 28 h 29"/>
                <a:gd name="T2" fmla="*/ 15 w 27"/>
                <a:gd name="T3" fmla="*/ 26 h 29"/>
                <a:gd name="T4" fmla="*/ 17 w 27"/>
                <a:gd name="T5" fmla="*/ 26 h 29"/>
                <a:gd name="T6" fmla="*/ 20 w 27"/>
                <a:gd name="T7" fmla="*/ 26 h 29"/>
                <a:gd name="T8" fmla="*/ 24 w 27"/>
                <a:gd name="T9" fmla="*/ 24 h 29"/>
                <a:gd name="T10" fmla="*/ 24 w 27"/>
                <a:gd name="T11" fmla="*/ 22 h 29"/>
                <a:gd name="T12" fmla="*/ 26 w 27"/>
                <a:gd name="T13" fmla="*/ 20 h 29"/>
                <a:gd name="T14" fmla="*/ 26 w 27"/>
                <a:gd name="T15" fmla="*/ 17 h 29"/>
                <a:gd name="T16" fmla="*/ 26 w 27"/>
                <a:gd name="T17" fmla="*/ 13 h 29"/>
                <a:gd name="T18" fmla="*/ 26 w 27"/>
                <a:gd name="T19" fmla="*/ 11 h 29"/>
                <a:gd name="T20" fmla="*/ 26 w 27"/>
                <a:gd name="T21" fmla="*/ 9 h 29"/>
                <a:gd name="T22" fmla="*/ 24 w 27"/>
                <a:gd name="T23" fmla="*/ 6 h 29"/>
                <a:gd name="T24" fmla="*/ 24 w 27"/>
                <a:gd name="T25" fmla="*/ 4 h 29"/>
                <a:gd name="T26" fmla="*/ 20 w 27"/>
                <a:gd name="T27" fmla="*/ 2 h 29"/>
                <a:gd name="T28" fmla="*/ 17 w 27"/>
                <a:gd name="T29" fmla="*/ 0 h 29"/>
                <a:gd name="T30" fmla="*/ 15 w 27"/>
                <a:gd name="T31" fmla="*/ 0 h 29"/>
                <a:gd name="T32" fmla="*/ 13 w 27"/>
                <a:gd name="T33" fmla="*/ 0 h 29"/>
                <a:gd name="T34" fmla="*/ 11 w 27"/>
                <a:gd name="T35" fmla="*/ 0 h 29"/>
                <a:gd name="T36" fmla="*/ 9 w 27"/>
                <a:gd name="T37" fmla="*/ 0 h 29"/>
                <a:gd name="T38" fmla="*/ 6 w 27"/>
                <a:gd name="T39" fmla="*/ 2 h 29"/>
                <a:gd name="T40" fmla="*/ 4 w 27"/>
                <a:gd name="T41" fmla="*/ 4 h 29"/>
                <a:gd name="T42" fmla="*/ 2 w 27"/>
                <a:gd name="T43" fmla="*/ 6 h 29"/>
                <a:gd name="T44" fmla="*/ 0 w 27"/>
                <a:gd name="T45" fmla="*/ 9 h 29"/>
                <a:gd name="T46" fmla="*/ 0 w 27"/>
                <a:gd name="T47" fmla="*/ 11 h 29"/>
                <a:gd name="T48" fmla="*/ 0 w 27"/>
                <a:gd name="T49" fmla="*/ 13 h 29"/>
                <a:gd name="T50" fmla="*/ 0 w 27"/>
                <a:gd name="T51" fmla="*/ 17 h 29"/>
                <a:gd name="T52" fmla="*/ 0 w 27"/>
                <a:gd name="T53" fmla="*/ 20 h 29"/>
                <a:gd name="T54" fmla="*/ 2 w 27"/>
                <a:gd name="T55" fmla="*/ 22 h 29"/>
                <a:gd name="T56" fmla="*/ 4 w 27"/>
                <a:gd name="T57" fmla="*/ 24 h 29"/>
                <a:gd name="T58" fmla="*/ 6 w 27"/>
                <a:gd name="T59" fmla="*/ 26 h 29"/>
                <a:gd name="T60" fmla="*/ 9 w 27"/>
                <a:gd name="T61" fmla="*/ 26 h 29"/>
                <a:gd name="T62" fmla="*/ 11 w 27"/>
                <a:gd name="T63" fmla="*/ 26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5" y="26"/>
                  </a:lnTo>
                  <a:lnTo>
                    <a:pt x="17" y="26"/>
                  </a:lnTo>
                  <a:lnTo>
                    <a:pt x="20" y="26"/>
                  </a:lnTo>
                  <a:lnTo>
                    <a:pt x="24" y="24"/>
                  </a:lnTo>
                  <a:lnTo>
                    <a:pt x="24" y="22"/>
                  </a:lnTo>
                  <a:lnTo>
                    <a:pt x="26" y="20"/>
                  </a:lnTo>
                  <a:lnTo>
                    <a:pt x="26" y="17"/>
                  </a:lnTo>
                  <a:lnTo>
                    <a:pt x="26" y="13"/>
                  </a:lnTo>
                  <a:lnTo>
                    <a:pt x="26" y="11"/>
                  </a:lnTo>
                  <a:lnTo>
                    <a:pt x="26" y="9"/>
                  </a:lnTo>
                  <a:lnTo>
                    <a:pt x="24" y="6"/>
                  </a:lnTo>
                  <a:lnTo>
                    <a:pt x="24" y="4"/>
                  </a:lnTo>
                  <a:lnTo>
                    <a:pt x="20" y="2"/>
                  </a:lnTo>
                  <a:lnTo>
                    <a:pt x="17" y="0"/>
                  </a:lnTo>
                  <a:lnTo>
                    <a:pt x="15" y="0"/>
                  </a:lnTo>
                  <a:lnTo>
                    <a:pt x="13" y="0"/>
                  </a:lnTo>
                  <a:lnTo>
                    <a:pt x="11" y="0"/>
                  </a:lnTo>
                  <a:lnTo>
                    <a:pt x="9" y="0"/>
                  </a:lnTo>
                  <a:lnTo>
                    <a:pt x="6" y="2"/>
                  </a:lnTo>
                  <a:lnTo>
                    <a:pt x="4" y="4"/>
                  </a:lnTo>
                  <a:lnTo>
                    <a:pt x="2" y="6"/>
                  </a:lnTo>
                  <a:lnTo>
                    <a:pt x="0" y="9"/>
                  </a:lnTo>
                  <a:lnTo>
                    <a:pt x="0" y="11"/>
                  </a:lnTo>
                  <a:lnTo>
                    <a:pt x="0" y="13"/>
                  </a:lnTo>
                  <a:lnTo>
                    <a:pt x="0" y="17"/>
                  </a:lnTo>
                  <a:lnTo>
                    <a:pt x="0" y="20"/>
                  </a:lnTo>
                  <a:lnTo>
                    <a:pt x="2" y="22"/>
                  </a:lnTo>
                  <a:lnTo>
                    <a:pt x="4" y="24"/>
                  </a:lnTo>
                  <a:lnTo>
                    <a:pt x="6" y="26"/>
                  </a:lnTo>
                  <a:lnTo>
                    <a:pt x="9" y="26"/>
                  </a:lnTo>
                  <a:lnTo>
                    <a:pt x="11" y="26"/>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9453" name="Freeform 238"/>
            <p:cNvSpPr>
              <a:spLocks/>
            </p:cNvSpPr>
            <p:nvPr/>
          </p:nvSpPr>
          <p:spPr bwMode="auto">
            <a:xfrm>
              <a:off x="2665" y="2543"/>
              <a:ext cx="16" cy="18"/>
            </a:xfrm>
            <a:custGeom>
              <a:avLst/>
              <a:gdLst>
                <a:gd name="T0" fmla="*/ 11 w 16"/>
                <a:gd name="T1" fmla="*/ 0 h 18"/>
                <a:gd name="T2" fmla="*/ 11 w 16"/>
                <a:gd name="T3" fmla="*/ 0 h 18"/>
                <a:gd name="T4" fmla="*/ 11 w 16"/>
                <a:gd name="T5" fmla="*/ 2 h 18"/>
                <a:gd name="T6" fmla="*/ 11 w 16"/>
                <a:gd name="T7" fmla="*/ 4 h 18"/>
                <a:gd name="T8" fmla="*/ 11 w 16"/>
                <a:gd name="T9" fmla="*/ 7 h 18"/>
                <a:gd name="T10" fmla="*/ 9 w 16"/>
                <a:gd name="T11" fmla="*/ 9 h 18"/>
                <a:gd name="T12" fmla="*/ 7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7 w 16"/>
                <a:gd name="T25" fmla="*/ 15 h 18"/>
                <a:gd name="T26" fmla="*/ 9 w 16"/>
                <a:gd name="T27" fmla="*/ 13 h 18"/>
                <a:gd name="T28" fmla="*/ 11 w 16"/>
                <a:gd name="T29" fmla="*/ 11 h 18"/>
                <a:gd name="T30" fmla="*/ 13 w 16"/>
                <a:gd name="T31" fmla="*/ 9 h 18"/>
                <a:gd name="T32" fmla="*/ 15 w 16"/>
                <a:gd name="T33" fmla="*/ 7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11" y="7"/>
                  </a:lnTo>
                  <a:lnTo>
                    <a:pt x="9" y="9"/>
                  </a:lnTo>
                  <a:lnTo>
                    <a:pt x="7" y="11"/>
                  </a:lnTo>
                  <a:lnTo>
                    <a:pt x="4" y="11"/>
                  </a:lnTo>
                  <a:lnTo>
                    <a:pt x="2" y="13"/>
                  </a:lnTo>
                  <a:lnTo>
                    <a:pt x="0" y="13"/>
                  </a:lnTo>
                  <a:lnTo>
                    <a:pt x="0" y="17"/>
                  </a:lnTo>
                  <a:lnTo>
                    <a:pt x="2" y="15"/>
                  </a:lnTo>
                  <a:lnTo>
                    <a:pt x="7" y="15"/>
                  </a:lnTo>
                  <a:lnTo>
                    <a:pt x="9" y="13"/>
                  </a:lnTo>
                  <a:lnTo>
                    <a:pt x="11" y="11"/>
                  </a:lnTo>
                  <a:lnTo>
                    <a:pt x="13" y="9"/>
                  </a:lnTo>
                  <a:lnTo>
                    <a:pt x="15" y="7"/>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54" name="Freeform 239"/>
            <p:cNvSpPr>
              <a:spLocks/>
            </p:cNvSpPr>
            <p:nvPr/>
          </p:nvSpPr>
          <p:spPr bwMode="auto">
            <a:xfrm>
              <a:off x="2665" y="2525"/>
              <a:ext cx="16" cy="19"/>
            </a:xfrm>
            <a:custGeom>
              <a:avLst/>
              <a:gdLst>
                <a:gd name="T0" fmla="*/ 0 w 16"/>
                <a:gd name="T1" fmla="*/ 7 h 19"/>
                <a:gd name="T2" fmla="*/ 0 w 16"/>
                <a:gd name="T3" fmla="*/ 7 h 19"/>
                <a:gd name="T4" fmla="*/ 2 w 16"/>
                <a:gd name="T5" fmla="*/ 7 h 19"/>
                <a:gd name="T6" fmla="*/ 4 w 16"/>
                <a:gd name="T7" fmla="*/ 7 h 19"/>
                <a:gd name="T8" fmla="*/ 7 w 16"/>
                <a:gd name="T9" fmla="*/ 9 h 19"/>
                <a:gd name="T10" fmla="*/ 9 w 16"/>
                <a:gd name="T11" fmla="*/ 9 h 19"/>
                <a:gd name="T12" fmla="*/ 11 w 16"/>
                <a:gd name="T13" fmla="*/ 11 h 19"/>
                <a:gd name="T14" fmla="*/ 11 w 16"/>
                <a:gd name="T15" fmla="*/ 14 h 19"/>
                <a:gd name="T16" fmla="*/ 11 w 16"/>
                <a:gd name="T17" fmla="*/ 16 h 19"/>
                <a:gd name="T18" fmla="*/ 11 w 16"/>
                <a:gd name="T19" fmla="*/ 18 h 19"/>
                <a:gd name="T20" fmla="*/ 15 w 16"/>
                <a:gd name="T21" fmla="*/ 18 h 19"/>
                <a:gd name="T22" fmla="*/ 15 w 16"/>
                <a:gd name="T23" fmla="*/ 16 h 19"/>
                <a:gd name="T24" fmla="*/ 15 w 16"/>
                <a:gd name="T25" fmla="*/ 11 h 19"/>
                <a:gd name="T26" fmla="*/ 13 w 16"/>
                <a:gd name="T27" fmla="*/ 9 h 19"/>
                <a:gd name="T28" fmla="*/ 11 w 16"/>
                <a:gd name="T29" fmla="*/ 7 h 19"/>
                <a:gd name="T30" fmla="*/ 9 w 16"/>
                <a:gd name="T31" fmla="*/ 5 h 19"/>
                <a:gd name="T32" fmla="*/ 7 w 16"/>
                <a:gd name="T33" fmla="*/ 3 h 19"/>
                <a:gd name="T34" fmla="*/ 2 w 16"/>
                <a:gd name="T35" fmla="*/ 3 h 19"/>
                <a:gd name="T36" fmla="*/ 0 w 16"/>
                <a:gd name="T37" fmla="*/ 0 h 19"/>
                <a:gd name="T38" fmla="*/ 0 w 16"/>
                <a:gd name="T39" fmla="*/ 7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7"/>
                  </a:moveTo>
                  <a:lnTo>
                    <a:pt x="0" y="7"/>
                  </a:lnTo>
                  <a:lnTo>
                    <a:pt x="2" y="7"/>
                  </a:lnTo>
                  <a:lnTo>
                    <a:pt x="4" y="7"/>
                  </a:lnTo>
                  <a:lnTo>
                    <a:pt x="7" y="9"/>
                  </a:lnTo>
                  <a:lnTo>
                    <a:pt x="9" y="9"/>
                  </a:lnTo>
                  <a:lnTo>
                    <a:pt x="11" y="11"/>
                  </a:lnTo>
                  <a:lnTo>
                    <a:pt x="11" y="14"/>
                  </a:lnTo>
                  <a:lnTo>
                    <a:pt x="11" y="16"/>
                  </a:lnTo>
                  <a:lnTo>
                    <a:pt x="11" y="18"/>
                  </a:lnTo>
                  <a:lnTo>
                    <a:pt x="15" y="18"/>
                  </a:lnTo>
                  <a:lnTo>
                    <a:pt x="15" y="16"/>
                  </a:lnTo>
                  <a:lnTo>
                    <a:pt x="15" y="11"/>
                  </a:lnTo>
                  <a:lnTo>
                    <a:pt x="13" y="9"/>
                  </a:lnTo>
                  <a:lnTo>
                    <a:pt x="11" y="7"/>
                  </a:lnTo>
                  <a:lnTo>
                    <a:pt x="9" y="5"/>
                  </a:lnTo>
                  <a:lnTo>
                    <a:pt x="7" y="3"/>
                  </a:lnTo>
                  <a:lnTo>
                    <a:pt x="2" y="3"/>
                  </a:lnTo>
                  <a:lnTo>
                    <a:pt x="0" y="0"/>
                  </a:lnTo>
                  <a:lnTo>
                    <a:pt x="0" y="7"/>
                  </a:lnTo>
                </a:path>
              </a:pathLst>
            </a:custGeom>
            <a:solidFill>
              <a:srgbClr val="000000"/>
            </a:solidFill>
            <a:ln w="9525" cap="rnd">
              <a:noFill/>
              <a:round/>
              <a:headEnd type="none" w="sm" len="sm"/>
              <a:tailEnd type="none" w="sm" len="sm"/>
            </a:ln>
          </p:spPr>
          <p:txBody>
            <a:bodyPr/>
            <a:lstStyle/>
            <a:p>
              <a:pPr algn="l"/>
              <a:endParaRPr lang="en-US" dirty="0"/>
            </a:p>
          </p:txBody>
        </p:sp>
        <p:sp>
          <p:nvSpPr>
            <p:cNvPr id="9455" name="Freeform 240"/>
            <p:cNvSpPr>
              <a:spLocks/>
            </p:cNvSpPr>
            <p:nvPr/>
          </p:nvSpPr>
          <p:spPr bwMode="auto">
            <a:xfrm>
              <a:off x="2650" y="2525"/>
              <a:ext cx="16" cy="19"/>
            </a:xfrm>
            <a:custGeom>
              <a:avLst/>
              <a:gdLst>
                <a:gd name="T0" fmla="*/ 4 w 16"/>
                <a:gd name="T1" fmla="*/ 18 h 19"/>
                <a:gd name="T2" fmla="*/ 4 w 16"/>
                <a:gd name="T3" fmla="*/ 18 h 19"/>
                <a:gd name="T4" fmla="*/ 4 w 16"/>
                <a:gd name="T5" fmla="*/ 16 h 19"/>
                <a:gd name="T6" fmla="*/ 4 w 16"/>
                <a:gd name="T7" fmla="*/ 14 h 19"/>
                <a:gd name="T8" fmla="*/ 6 w 16"/>
                <a:gd name="T9" fmla="*/ 11 h 19"/>
                <a:gd name="T10" fmla="*/ 6 w 16"/>
                <a:gd name="T11" fmla="*/ 9 h 19"/>
                <a:gd name="T12" fmla="*/ 8 w 16"/>
                <a:gd name="T13" fmla="*/ 9 h 19"/>
                <a:gd name="T14" fmla="*/ 11 w 16"/>
                <a:gd name="T15" fmla="*/ 7 h 19"/>
                <a:gd name="T16" fmla="*/ 13 w 16"/>
                <a:gd name="T17" fmla="*/ 7 h 19"/>
                <a:gd name="T18" fmla="*/ 15 w 16"/>
                <a:gd name="T19" fmla="*/ 7 h 19"/>
                <a:gd name="T20" fmla="*/ 15 w 16"/>
                <a:gd name="T21" fmla="*/ 0 h 19"/>
                <a:gd name="T22" fmla="*/ 13 w 16"/>
                <a:gd name="T23" fmla="*/ 3 h 19"/>
                <a:gd name="T24" fmla="*/ 11 w 16"/>
                <a:gd name="T25" fmla="*/ 3 h 19"/>
                <a:gd name="T26" fmla="*/ 6 w 16"/>
                <a:gd name="T27" fmla="*/ 5 h 19"/>
                <a:gd name="T28" fmla="*/ 4 w 16"/>
                <a:gd name="T29" fmla="*/ 7 h 19"/>
                <a:gd name="T30" fmla="*/ 2 w 16"/>
                <a:gd name="T31" fmla="*/ 9 h 19"/>
                <a:gd name="T32" fmla="*/ 0 w 16"/>
                <a:gd name="T33" fmla="*/ 11 h 19"/>
                <a:gd name="T34" fmla="*/ 0 w 16"/>
                <a:gd name="T35" fmla="*/ 16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6"/>
                  </a:lnTo>
                  <a:lnTo>
                    <a:pt x="4" y="14"/>
                  </a:lnTo>
                  <a:lnTo>
                    <a:pt x="6" y="11"/>
                  </a:lnTo>
                  <a:lnTo>
                    <a:pt x="6" y="9"/>
                  </a:lnTo>
                  <a:lnTo>
                    <a:pt x="8" y="9"/>
                  </a:lnTo>
                  <a:lnTo>
                    <a:pt x="11" y="7"/>
                  </a:lnTo>
                  <a:lnTo>
                    <a:pt x="13" y="7"/>
                  </a:lnTo>
                  <a:lnTo>
                    <a:pt x="15" y="7"/>
                  </a:lnTo>
                  <a:lnTo>
                    <a:pt x="15" y="0"/>
                  </a:lnTo>
                  <a:lnTo>
                    <a:pt x="13" y="3"/>
                  </a:lnTo>
                  <a:lnTo>
                    <a:pt x="11" y="3"/>
                  </a:lnTo>
                  <a:lnTo>
                    <a:pt x="6" y="5"/>
                  </a:lnTo>
                  <a:lnTo>
                    <a:pt x="4" y="7"/>
                  </a:lnTo>
                  <a:lnTo>
                    <a:pt x="2" y="9"/>
                  </a:lnTo>
                  <a:lnTo>
                    <a:pt x="0" y="11"/>
                  </a:lnTo>
                  <a:lnTo>
                    <a:pt x="0" y="16"/>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456" name="Freeform 241"/>
            <p:cNvSpPr>
              <a:spLocks/>
            </p:cNvSpPr>
            <p:nvPr/>
          </p:nvSpPr>
          <p:spPr bwMode="auto">
            <a:xfrm>
              <a:off x="2650" y="2543"/>
              <a:ext cx="16" cy="18"/>
            </a:xfrm>
            <a:custGeom>
              <a:avLst/>
              <a:gdLst>
                <a:gd name="T0" fmla="*/ 15 w 16"/>
                <a:gd name="T1" fmla="*/ 13 h 18"/>
                <a:gd name="T2" fmla="*/ 15 w 16"/>
                <a:gd name="T3" fmla="*/ 13 h 18"/>
                <a:gd name="T4" fmla="*/ 13 w 16"/>
                <a:gd name="T5" fmla="*/ 13 h 18"/>
                <a:gd name="T6" fmla="*/ 11 w 16"/>
                <a:gd name="T7" fmla="*/ 11 h 18"/>
                <a:gd name="T8" fmla="*/ 8 w 16"/>
                <a:gd name="T9" fmla="*/ 11 h 18"/>
                <a:gd name="T10" fmla="*/ 6 w 16"/>
                <a:gd name="T11" fmla="*/ 9 h 18"/>
                <a:gd name="T12" fmla="*/ 6 w 16"/>
                <a:gd name="T13" fmla="*/ 7 h 18"/>
                <a:gd name="T14" fmla="*/ 4 w 16"/>
                <a:gd name="T15" fmla="*/ 4 h 18"/>
                <a:gd name="T16" fmla="*/ 4 w 16"/>
                <a:gd name="T17" fmla="*/ 2 h 18"/>
                <a:gd name="T18" fmla="*/ 4 w 16"/>
                <a:gd name="T19" fmla="*/ 0 h 18"/>
                <a:gd name="T20" fmla="*/ 0 w 16"/>
                <a:gd name="T21" fmla="*/ 0 h 18"/>
                <a:gd name="T22" fmla="*/ 0 w 16"/>
                <a:gd name="T23" fmla="*/ 4 h 18"/>
                <a:gd name="T24" fmla="*/ 0 w 16"/>
                <a:gd name="T25" fmla="*/ 7 h 18"/>
                <a:gd name="T26" fmla="*/ 2 w 16"/>
                <a:gd name="T27" fmla="*/ 9 h 18"/>
                <a:gd name="T28" fmla="*/ 4 w 16"/>
                <a:gd name="T29" fmla="*/ 11 h 18"/>
                <a:gd name="T30" fmla="*/ 6 w 16"/>
                <a:gd name="T31" fmla="*/ 13 h 18"/>
                <a:gd name="T32" fmla="*/ 11 w 16"/>
                <a:gd name="T33" fmla="*/ 15 h 18"/>
                <a:gd name="T34" fmla="*/ 13 w 16"/>
                <a:gd name="T35" fmla="*/ 15 h 18"/>
                <a:gd name="T36" fmla="*/ 15 w 16"/>
                <a:gd name="T37" fmla="*/ 17 h 18"/>
                <a:gd name="T38" fmla="*/ 15 w 16"/>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3"/>
                  </a:moveTo>
                  <a:lnTo>
                    <a:pt x="15" y="13"/>
                  </a:lnTo>
                  <a:lnTo>
                    <a:pt x="13" y="13"/>
                  </a:lnTo>
                  <a:lnTo>
                    <a:pt x="11" y="11"/>
                  </a:lnTo>
                  <a:lnTo>
                    <a:pt x="8" y="11"/>
                  </a:lnTo>
                  <a:lnTo>
                    <a:pt x="6" y="9"/>
                  </a:lnTo>
                  <a:lnTo>
                    <a:pt x="6" y="7"/>
                  </a:lnTo>
                  <a:lnTo>
                    <a:pt x="4" y="4"/>
                  </a:lnTo>
                  <a:lnTo>
                    <a:pt x="4" y="2"/>
                  </a:lnTo>
                  <a:lnTo>
                    <a:pt x="4" y="0"/>
                  </a:lnTo>
                  <a:lnTo>
                    <a:pt x="0" y="0"/>
                  </a:lnTo>
                  <a:lnTo>
                    <a:pt x="0" y="4"/>
                  </a:lnTo>
                  <a:lnTo>
                    <a:pt x="0" y="7"/>
                  </a:lnTo>
                  <a:lnTo>
                    <a:pt x="2" y="9"/>
                  </a:lnTo>
                  <a:lnTo>
                    <a:pt x="4" y="11"/>
                  </a:lnTo>
                  <a:lnTo>
                    <a:pt x="6" y="13"/>
                  </a:lnTo>
                  <a:lnTo>
                    <a:pt x="11" y="15"/>
                  </a:lnTo>
                  <a:lnTo>
                    <a:pt x="13" y="15"/>
                  </a:lnTo>
                  <a:lnTo>
                    <a:pt x="15" y="17"/>
                  </a:lnTo>
                  <a:lnTo>
                    <a:pt x="15" y="13"/>
                  </a:lnTo>
                </a:path>
              </a:pathLst>
            </a:custGeom>
            <a:solidFill>
              <a:srgbClr val="000000"/>
            </a:solidFill>
            <a:ln w="9525" cap="rnd">
              <a:noFill/>
              <a:round/>
              <a:headEnd type="none" w="sm" len="sm"/>
              <a:tailEnd type="none" w="sm" len="sm"/>
            </a:ln>
          </p:spPr>
          <p:txBody>
            <a:bodyPr/>
            <a:lstStyle/>
            <a:p>
              <a:pPr algn="l"/>
              <a:endParaRPr lang="en-US" dirty="0"/>
            </a:p>
          </p:txBody>
        </p:sp>
        <p:sp>
          <p:nvSpPr>
            <p:cNvPr id="9457" name="Freeform 242"/>
            <p:cNvSpPr>
              <a:spLocks/>
            </p:cNvSpPr>
            <p:nvPr/>
          </p:nvSpPr>
          <p:spPr bwMode="auto">
            <a:xfrm>
              <a:off x="2713" y="2602"/>
              <a:ext cx="43" cy="12"/>
            </a:xfrm>
            <a:custGeom>
              <a:avLst/>
              <a:gdLst>
                <a:gd name="T0" fmla="*/ 40 w 43"/>
                <a:gd name="T1" fmla="*/ 5 h 12"/>
                <a:gd name="T2" fmla="*/ 40 w 43"/>
                <a:gd name="T3" fmla="*/ 0 h 12"/>
                <a:gd name="T4" fmla="*/ 37 w 43"/>
                <a:gd name="T5" fmla="*/ 0 h 12"/>
                <a:gd name="T6" fmla="*/ 33 w 43"/>
                <a:gd name="T7" fmla="*/ 0 h 12"/>
                <a:gd name="T8" fmla="*/ 29 w 43"/>
                <a:gd name="T9" fmla="*/ 0 h 12"/>
                <a:gd name="T10" fmla="*/ 22 w 43"/>
                <a:gd name="T11" fmla="*/ 0 h 12"/>
                <a:gd name="T12" fmla="*/ 16 w 43"/>
                <a:gd name="T13" fmla="*/ 2 h 12"/>
                <a:gd name="T14" fmla="*/ 7 w 43"/>
                <a:gd name="T15" fmla="*/ 5 h 12"/>
                <a:gd name="T16" fmla="*/ 0 w 43"/>
                <a:gd name="T17" fmla="*/ 7 h 12"/>
                <a:gd name="T18" fmla="*/ 2 w 43"/>
                <a:gd name="T19" fmla="*/ 11 h 12"/>
                <a:gd name="T20" fmla="*/ 9 w 43"/>
                <a:gd name="T21" fmla="*/ 9 h 12"/>
                <a:gd name="T22" fmla="*/ 16 w 43"/>
                <a:gd name="T23" fmla="*/ 7 h 12"/>
                <a:gd name="T24" fmla="*/ 22 w 43"/>
                <a:gd name="T25" fmla="*/ 5 h 12"/>
                <a:gd name="T26" fmla="*/ 29 w 43"/>
                <a:gd name="T27" fmla="*/ 5 h 12"/>
                <a:gd name="T28" fmla="*/ 33 w 43"/>
                <a:gd name="T29" fmla="*/ 5 h 12"/>
                <a:gd name="T30" fmla="*/ 37 w 43"/>
                <a:gd name="T31" fmla="*/ 5 h 12"/>
                <a:gd name="T32" fmla="*/ 40 w 43"/>
                <a:gd name="T33" fmla="*/ 5 h 12"/>
                <a:gd name="T34" fmla="*/ 42 w 43"/>
                <a:gd name="T35" fmla="*/ 0 h 12"/>
                <a:gd name="T36" fmla="*/ 40 w 43"/>
                <a:gd name="T37" fmla="*/ 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12"/>
                <a:gd name="T59" fmla="*/ 43 w 4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12">
                  <a:moveTo>
                    <a:pt x="40" y="5"/>
                  </a:moveTo>
                  <a:lnTo>
                    <a:pt x="40" y="0"/>
                  </a:lnTo>
                  <a:lnTo>
                    <a:pt x="37" y="0"/>
                  </a:lnTo>
                  <a:lnTo>
                    <a:pt x="33" y="0"/>
                  </a:lnTo>
                  <a:lnTo>
                    <a:pt x="29" y="0"/>
                  </a:lnTo>
                  <a:lnTo>
                    <a:pt x="22" y="0"/>
                  </a:lnTo>
                  <a:lnTo>
                    <a:pt x="16" y="2"/>
                  </a:lnTo>
                  <a:lnTo>
                    <a:pt x="7" y="5"/>
                  </a:lnTo>
                  <a:lnTo>
                    <a:pt x="0" y="7"/>
                  </a:lnTo>
                  <a:lnTo>
                    <a:pt x="2" y="11"/>
                  </a:lnTo>
                  <a:lnTo>
                    <a:pt x="9" y="9"/>
                  </a:lnTo>
                  <a:lnTo>
                    <a:pt x="16" y="7"/>
                  </a:lnTo>
                  <a:lnTo>
                    <a:pt x="22" y="5"/>
                  </a:lnTo>
                  <a:lnTo>
                    <a:pt x="29" y="5"/>
                  </a:lnTo>
                  <a:lnTo>
                    <a:pt x="33" y="5"/>
                  </a:lnTo>
                  <a:lnTo>
                    <a:pt x="37" y="5"/>
                  </a:lnTo>
                  <a:lnTo>
                    <a:pt x="40" y="5"/>
                  </a:lnTo>
                  <a:lnTo>
                    <a:pt x="42" y="0"/>
                  </a:lnTo>
                  <a:lnTo>
                    <a:pt x="40" y="5"/>
                  </a:lnTo>
                </a:path>
              </a:pathLst>
            </a:custGeom>
            <a:solidFill>
              <a:srgbClr val="B79900"/>
            </a:solidFill>
            <a:ln w="9525" cap="rnd">
              <a:noFill/>
              <a:round/>
              <a:headEnd type="none" w="sm" len="sm"/>
              <a:tailEnd type="none" w="sm" len="sm"/>
            </a:ln>
          </p:spPr>
          <p:txBody>
            <a:bodyPr/>
            <a:lstStyle/>
            <a:p>
              <a:pPr algn="l"/>
              <a:endParaRPr lang="en-US" dirty="0"/>
            </a:p>
          </p:txBody>
        </p:sp>
        <p:sp>
          <p:nvSpPr>
            <p:cNvPr id="9458" name="Freeform 243"/>
            <p:cNvSpPr>
              <a:spLocks/>
            </p:cNvSpPr>
            <p:nvPr/>
          </p:nvSpPr>
          <p:spPr bwMode="auto">
            <a:xfrm>
              <a:off x="2729" y="2576"/>
              <a:ext cx="27" cy="32"/>
            </a:xfrm>
            <a:custGeom>
              <a:avLst/>
              <a:gdLst>
                <a:gd name="T0" fmla="*/ 0 w 27"/>
                <a:gd name="T1" fmla="*/ 0 h 32"/>
                <a:gd name="T2" fmla="*/ 2 w 27"/>
                <a:gd name="T3" fmla="*/ 6 h 32"/>
                <a:gd name="T4" fmla="*/ 6 w 27"/>
                <a:gd name="T5" fmla="*/ 13 h 32"/>
                <a:gd name="T6" fmla="*/ 8 w 27"/>
                <a:gd name="T7" fmla="*/ 17 h 32"/>
                <a:gd name="T8" fmla="*/ 13 w 27"/>
                <a:gd name="T9" fmla="*/ 22 h 32"/>
                <a:gd name="T10" fmla="*/ 17 w 27"/>
                <a:gd name="T11" fmla="*/ 26 h 32"/>
                <a:gd name="T12" fmla="*/ 19 w 27"/>
                <a:gd name="T13" fmla="*/ 28 h 32"/>
                <a:gd name="T14" fmla="*/ 21 w 27"/>
                <a:gd name="T15" fmla="*/ 31 h 32"/>
                <a:gd name="T16" fmla="*/ 24 w 27"/>
                <a:gd name="T17" fmla="*/ 31 h 32"/>
                <a:gd name="T18" fmla="*/ 26 w 27"/>
                <a:gd name="T19" fmla="*/ 26 h 32"/>
                <a:gd name="T20" fmla="*/ 24 w 27"/>
                <a:gd name="T21" fmla="*/ 26 h 32"/>
                <a:gd name="T22" fmla="*/ 21 w 27"/>
                <a:gd name="T23" fmla="*/ 26 h 32"/>
                <a:gd name="T24" fmla="*/ 19 w 27"/>
                <a:gd name="T25" fmla="*/ 22 h 32"/>
                <a:gd name="T26" fmla="*/ 15 w 27"/>
                <a:gd name="T27" fmla="*/ 20 h 32"/>
                <a:gd name="T28" fmla="*/ 13 w 27"/>
                <a:gd name="T29" fmla="*/ 15 h 32"/>
                <a:gd name="T30" fmla="*/ 8 w 27"/>
                <a:gd name="T31" fmla="*/ 11 h 32"/>
                <a:gd name="T32" fmla="*/ 6 w 27"/>
                <a:gd name="T33" fmla="*/ 6 h 32"/>
                <a:gd name="T34" fmla="*/ 4 w 27"/>
                <a:gd name="T35" fmla="*/ 0 h 32"/>
                <a:gd name="T36" fmla="*/ 0 w 27"/>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2"/>
                <a:gd name="T59" fmla="*/ 27 w 27"/>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2">
                  <a:moveTo>
                    <a:pt x="0" y="0"/>
                  </a:moveTo>
                  <a:lnTo>
                    <a:pt x="2" y="6"/>
                  </a:lnTo>
                  <a:lnTo>
                    <a:pt x="6" y="13"/>
                  </a:lnTo>
                  <a:lnTo>
                    <a:pt x="8" y="17"/>
                  </a:lnTo>
                  <a:lnTo>
                    <a:pt x="13" y="22"/>
                  </a:lnTo>
                  <a:lnTo>
                    <a:pt x="17" y="26"/>
                  </a:lnTo>
                  <a:lnTo>
                    <a:pt x="19" y="28"/>
                  </a:lnTo>
                  <a:lnTo>
                    <a:pt x="21" y="31"/>
                  </a:lnTo>
                  <a:lnTo>
                    <a:pt x="24" y="31"/>
                  </a:lnTo>
                  <a:lnTo>
                    <a:pt x="26" y="26"/>
                  </a:lnTo>
                  <a:lnTo>
                    <a:pt x="24" y="26"/>
                  </a:lnTo>
                  <a:lnTo>
                    <a:pt x="21" y="26"/>
                  </a:lnTo>
                  <a:lnTo>
                    <a:pt x="19" y="22"/>
                  </a:lnTo>
                  <a:lnTo>
                    <a:pt x="15" y="20"/>
                  </a:lnTo>
                  <a:lnTo>
                    <a:pt x="13" y="15"/>
                  </a:lnTo>
                  <a:lnTo>
                    <a:pt x="8" y="11"/>
                  </a:lnTo>
                  <a:lnTo>
                    <a:pt x="6" y="6"/>
                  </a:lnTo>
                  <a:lnTo>
                    <a:pt x="4"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59" name="Freeform 244"/>
            <p:cNvSpPr>
              <a:spLocks/>
            </p:cNvSpPr>
            <p:nvPr/>
          </p:nvSpPr>
          <p:spPr bwMode="auto">
            <a:xfrm>
              <a:off x="2750" y="2602"/>
              <a:ext cx="19" cy="12"/>
            </a:xfrm>
            <a:custGeom>
              <a:avLst/>
              <a:gdLst>
                <a:gd name="T0" fmla="*/ 16 w 19"/>
                <a:gd name="T1" fmla="*/ 9 h 12"/>
                <a:gd name="T2" fmla="*/ 18 w 19"/>
                <a:gd name="T3" fmla="*/ 7 h 12"/>
                <a:gd name="T4" fmla="*/ 3 w 19"/>
                <a:gd name="T5" fmla="*/ 0 h 12"/>
                <a:gd name="T6" fmla="*/ 0 w 19"/>
                <a:gd name="T7" fmla="*/ 5 h 12"/>
                <a:gd name="T8" fmla="*/ 16 w 19"/>
                <a:gd name="T9" fmla="*/ 11 h 12"/>
                <a:gd name="T10" fmla="*/ 16 w 19"/>
                <a:gd name="T11" fmla="*/ 9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6" y="9"/>
                  </a:moveTo>
                  <a:lnTo>
                    <a:pt x="18" y="7"/>
                  </a:lnTo>
                  <a:lnTo>
                    <a:pt x="3" y="0"/>
                  </a:lnTo>
                  <a:lnTo>
                    <a:pt x="0" y="5"/>
                  </a:lnTo>
                  <a:lnTo>
                    <a:pt x="16" y="11"/>
                  </a:lnTo>
                  <a:lnTo>
                    <a:pt x="16" y="9"/>
                  </a:lnTo>
                </a:path>
              </a:pathLst>
            </a:custGeom>
            <a:solidFill>
              <a:srgbClr val="B79900"/>
            </a:solidFill>
            <a:ln w="9525" cap="rnd">
              <a:noFill/>
              <a:round/>
              <a:headEnd type="none" w="sm" len="sm"/>
              <a:tailEnd type="none" w="sm" len="sm"/>
            </a:ln>
          </p:spPr>
          <p:txBody>
            <a:bodyPr/>
            <a:lstStyle/>
            <a:p>
              <a:pPr algn="l"/>
              <a:endParaRPr lang="en-US" dirty="0"/>
            </a:p>
          </p:txBody>
        </p:sp>
        <p:sp>
          <p:nvSpPr>
            <p:cNvPr id="9460" name="Freeform 245"/>
            <p:cNvSpPr>
              <a:spLocks/>
            </p:cNvSpPr>
            <p:nvPr/>
          </p:nvSpPr>
          <p:spPr bwMode="auto">
            <a:xfrm>
              <a:off x="2761" y="2571"/>
              <a:ext cx="61" cy="56"/>
            </a:xfrm>
            <a:custGeom>
              <a:avLst/>
              <a:gdLst>
                <a:gd name="T0" fmla="*/ 60 w 61"/>
                <a:gd name="T1" fmla="*/ 55 h 56"/>
                <a:gd name="T2" fmla="*/ 49 w 61"/>
                <a:gd name="T3" fmla="*/ 53 h 56"/>
                <a:gd name="T4" fmla="*/ 40 w 61"/>
                <a:gd name="T5" fmla="*/ 49 h 56"/>
                <a:gd name="T6" fmla="*/ 31 w 61"/>
                <a:gd name="T7" fmla="*/ 46 h 56"/>
                <a:gd name="T8" fmla="*/ 25 w 61"/>
                <a:gd name="T9" fmla="*/ 42 h 56"/>
                <a:gd name="T10" fmla="*/ 18 w 61"/>
                <a:gd name="T11" fmla="*/ 38 h 56"/>
                <a:gd name="T12" fmla="*/ 14 w 61"/>
                <a:gd name="T13" fmla="*/ 33 h 56"/>
                <a:gd name="T14" fmla="*/ 9 w 61"/>
                <a:gd name="T15" fmla="*/ 29 h 56"/>
                <a:gd name="T16" fmla="*/ 7 w 61"/>
                <a:gd name="T17" fmla="*/ 25 h 56"/>
                <a:gd name="T18" fmla="*/ 5 w 61"/>
                <a:gd name="T19" fmla="*/ 20 h 56"/>
                <a:gd name="T20" fmla="*/ 3 w 61"/>
                <a:gd name="T21" fmla="*/ 16 h 56"/>
                <a:gd name="T22" fmla="*/ 0 w 61"/>
                <a:gd name="T23" fmla="*/ 11 h 56"/>
                <a:gd name="T24" fmla="*/ 0 w 61"/>
                <a:gd name="T25" fmla="*/ 7 h 56"/>
                <a:gd name="T26" fmla="*/ 0 w 61"/>
                <a:gd name="T27" fmla="*/ 5 h 56"/>
                <a:gd name="T28" fmla="*/ 0 w 61"/>
                <a:gd name="T29" fmla="*/ 3 h 56"/>
                <a:gd name="T30" fmla="*/ 0 w 61"/>
                <a:gd name="T31" fmla="*/ 0 h 56"/>
                <a:gd name="T32" fmla="*/ 9 w 61"/>
                <a:gd name="T33" fmla="*/ 3 h 56"/>
                <a:gd name="T34" fmla="*/ 18 w 61"/>
                <a:gd name="T35" fmla="*/ 5 h 56"/>
                <a:gd name="T36" fmla="*/ 27 w 61"/>
                <a:gd name="T37" fmla="*/ 7 h 56"/>
                <a:gd name="T38" fmla="*/ 33 w 61"/>
                <a:gd name="T39" fmla="*/ 11 h 56"/>
                <a:gd name="T40" fmla="*/ 38 w 61"/>
                <a:gd name="T41" fmla="*/ 16 h 56"/>
                <a:gd name="T42" fmla="*/ 42 w 61"/>
                <a:gd name="T43" fmla="*/ 20 h 56"/>
                <a:gd name="T44" fmla="*/ 46 w 61"/>
                <a:gd name="T45" fmla="*/ 25 h 56"/>
                <a:gd name="T46" fmla="*/ 51 w 61"/>
                <a:gd name="T47" fmla="*/ 31 h 56"/>
                <a:gd name="T48" fmla="*/ 53 w 61"/>
                <a:gd name="T49" fmla="*/ 36 h 56"/>
                <a:gd name="T50" fmla="*/ 55 w 61"/>
                <a:gd name="T51" fmla="*/ 40 h 56"/>
                <a:gd name="T52" fmla="*/ 57 w 61"/>
                <a:gd name="T53" fmla="*/ 42 h 56"/>
                <a:gd name="T54" fmla="*/ 57 w 61"/>
                <a:gd name="T55" fmla="*/ 46 h 56"/>
                <a:gd name="T56" fmla="*/ 60 w 61"/>
                <a:gd name="T57" fmla="*/ 51 h 56"/>
                <a:gd name="T58" fmla="*/ 60 w 61"/>
                <a:gd name="T59" fmla="*/ 53 h 56"/>
                <a:gd name="T60" fmla="*/ 60 w 61"/>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1"/>
                <a:gd name="T94" fmla="*/ 0 h 56"/>
                <a:gd name="T95" fmla="*/ 61 w 61"/>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1" h="56">
                  <a:moveTo>
                    <a:pt x="60" y="55"/>
                  </a:moveTo>
                  <a:lnTo>
                    <a:pt x="49" y="53"/>
                  </a:lnTo>
                  <a:lnTo>
                    <a:pt x="40" y="49"/>
                  </a:lnTo>
                  <a:lnTo>
                    <a:pt x="31" y="46"/>
                  </a:lnTo>
                  <a:lnTo>
                    <a:pt x="25" y="42"/>
                  </a:lnTo>
                  <a:lnTo>
                    <a:pt x="18" y="38"/>
                  </a:lnTo>
                  <a:lnTo>
                    <a:pt x="14" y="33"/>
                  </a:lnTo>
                  <a:lnTo>
                    <a:pt x="9" y="29"/>
                  </a:lnTo>
                  <a:lnTo>
                    <a:pt x="7" y="25"/>
                  </a:lnTo>
                  <a:lnTo>
                    <a:pt x="5" y="20"/>
                  </a:lnTo>
                  <a:lnTo>
                    <a:pt x="3" y="16"/>
                  </a:lnTo>
                  <a:lnTo>
                    <a:pt x="0" y="11"/>
                  </a:lnTo>
                  <a:lnTo>
                    <a:pt x="0" y="7"/>
                  </a:lnTo>
                  <a:lnTo>
                    <a:pt x="0" y="5"/>
                  </a:lnTo>
                  <a:lnTo>
                    <a:pt x="0" y="3"/>
                  </a:lnTo>
                  <a:lnTo>
                    <a:pt x="0" y="0"/>
                  </a:lnTo>
                  <a:lnTo>
                    <a:pt x="9" y="3"/>
                  </a:lnTo>
                  <a:lnTo>
                    <a:pt x="18" y="5"/>
                  </a:lnTo>
                  <a:lnTo>
                    <a:pt x="27" y="7"/>
                  </a:lnTo>
                  <a:lnTo>
                    <a:pt x="33" y="11"/>
                  </a:lnTo>
                  <a:lnTo>
                    <a:pt x="38" y="16"/>
                  </a:lnTo>
                  <a:lnTo>
                    <a:pt x="42" y="20"/>
                  </a:lnTo>
                  <a:lnTo>
                    <a:pt x="46" y="25"/>
                  </a:lnTo>
                  <a:lnTo>
                    <a:pt x="51" y="31"/>
                  </a:lnTo>
                  <a:lnTo>
                    <a:pt x="53" y="36"/>
                  </a:lnTo>
                  <a:lnTo>
                    <a:pt x="55" y="40"/>
                  </a:lnTo>
                  <a:lnTo>
                    <a:pt x="57" y="42"/>
                  </a:lnTo>
                  <a:lnTo>
                    <a:pt x="57" y="46"/>
                  </a:lnTo>
                  <a:lnTo>
                    <a:pt x="60" y="51"/>
                  </a:lnTo>
                  <a:lnTo>
                    <a:pt x="60" y="53"/>
                  </a:lnTo>
                  <a:lnTo>
                    <a:pt x="6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9461" name="Freeform 246"/>
            <p:cNvSpPr>
              <a:spLocks/>
            </p:cNvSpPr>
            <p:nvPr/>
          </p:nvSpPr>
          <p:spPr bwMode="auto">
            <a:xfrm>
              <a:off x="2759" y="2569"/>
              <a:ext cx="63" cy="58"/>
            </a:xfrm>
            <a:custGeom>
              <a:avLst/>
              <a:gdLst>
                <a:gd name="T0" fmla="*/ 2 w 63"/>
                <a:gd name="T1" fmla="*/ 0 h 58"/>
                <a:gd name="T2" fmla="*/ 0 w 63"/>
                <a:gd name="T3" fmla="*/ 2 h 58"/>
                <a:gd name="T4" fmla="*/ 0 w 63"/>
                <a:gd name="T5" fmla="*/ 5 h 58"/>
                <a:gd name="T6" fmla="*/ 0 w 63"/>
                <a:gd name="T7" fmla="*/ 7 h 58"/>
                <a:gd name="T8" fmla="*/ 0 w 63"/>
                <a:gd name="T9" fmla="*/ 9 h 58"/>
                <a:gd name="T10" fmla="*/ 2 w 63"/>
                <a:gd name="T11" fmla="*/ 13 h 58"/>
                <a:gd name="T12" fmla="*/ 2 w 63"/>
                <a:gd name="T13" fmla="*/ 18 h 58"/>
                <a:gd name="T14" fmla="*/ 5 w 63"/>
                <a:gd name="T15" fmla="*/ 22 h 58"/>
                <a:gd name="T16" fmla="*/ 7 w 63"/>
                <a:gd name="T17" fmla="*/ 27 h 58"/>
                <a:gd name="T18" fmla="*/ 11 w 63"/>
                <a:gd name="T19" fmla="*/ 33 h 58"/>
                <a:gd name="T20" fmla="*/ 13 w 63"/>
                <a:gd name="T21" fmla="*/ 38 h 58"/>
                <a:gd name="T22" fmla="*/ 20 w 63"/>
                <a:gd name="T23" fmla="*/ 42 h 58"/>
                <a:gd name="T24" fmla="*/ 27 w 63"/>
                <a:gd name="T25" fmla="*/ 46 h 58"/>
                <a:gd name="T26" fmla="*/ 33 w 63"/>
                <a:gd name="T27" fmla="*/ 51 h 58"/>
                <a:gd name="T28" fmla="*/ 42 w 63"/>
                <a:gd name="T29" fmla="*/ 53 h 58"/>
                <a:gd name="T30" fmla="*/ 51 w 63"/>
                <a:gd name="T31" fmla="*/ 57 h 58"/>
                <a:gd name="T32" fmla="*/ 62 w 63"/>
                <a:gd name="T33" fmla="*/ 57 h 58"/>
                <a:gd name="T34" fmla="*/ 62 w 63"/>
                <a:gd name="T35" fmla="*/ 55 h 58"/>
                <a:gd name="T36" fmla="*/ 51 w 63"/>
                <a:gd name="T37" fmla="*/ 53 h 58"/>
                <a:gd name="T38" fmla="*/ 42 w 63"/>
                <a:gd name="T39" fmla="*/ 51 h 58"/>
                <a:gd name="T40" fmla="*/ 33 w 63"/>
                <a:gd name="T41" fmla="*/ 46 h 58"/>
                <a:gd name="T42" fmla="*/ 27 w 63"/>
                <a:gd name="T43" fmla="*/ 42 h 58"/>
                <a:gd name="T44" fmla="*/ 22 w 63"/>
                <a:gd name="T45" fmla="*/ 38 h 58"/>
                <a:gd name="T46" fmla="*/ 18 w 63"/>
                <a:gd name="T47" fmla="*/ 35 h 58"/>
                <a:gd name="T48" fmla="*/ 13 w 63"/>
                <a:gd name="T49" fmla="*/ 29 h 58"/>
                <a:gd name="T50" fmla="*/ 11 w 63"/>
                <a:gd name="T51" fmla="*/ 24 h 58"/>
                <a:gd name="T52" fmla="*/ 9 w 63"/>
                <a:gd name="T53" fmla="*/ 20 h 58"/>
                <a:gd name="T54" fmla="*/ 7 w 63"/>
                <a:gd name="T55" fmla="*/ 16 h 58"/>
                <a:gd name="T56" fmla="*/ 7 w 63"/>
                <a:gd name="T57" fmla="*/ 13 h 58"/>
                <a:gd name="T58" fmla="*/ 5 w 63"/>
                <a:gd name="T59" fmla="*/ 9 h 58"/>
                <a:gd name="T60" fmla="*/ 5 w 63"/>
                <a:gd name="T61" fmla="*/ 7 h 58"/>
                <a:gd name="T62" fmla="*/ 5 w 63"/>
                <a:gd name="T63" fmla="*/ 5 h 58"/>
                <a:gd name="T64" fmla="*/ 5 w 63"/>
                <a:gd name="T65" fmla="*/ 2 h 58"/>
                <a:gd name="T66" fmla="*/ 2 w 63"/>
                <a:gd name="T67" fmla="*/ 5 h 58"/>
                <a:gd name="T68" fmla="*/ 2 w 6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2" y="0"/>
                  </a:moveTo>
                  <a:lnTo>
                    <a:pt x="0" y="2"/>
                  </a:lnTo>
                  <a:lnTo>
                    <a:pt x="0" y="5"/>
                  </a:lnTo>
                  <a:lnTo>
                    <a:pt x="0" y="7"/>
                  </a:lnTo>
                  <a:lnTo>
                    <a:pt x="0" y="9"/>
                  </a:lnTo>
                  <a:lnTo>
                    <a:pt x="2" y="13"/>
                  </a:lnTo>
                  <a:lnTo>
                    <a:pt x="2" y="18"/>
                  </a:lnTo>
                  <a:lnTo>
                    <a:pt x="5" y="22"/>
                  </a:lnTo>
                  <a:lnTo>
                    <a:pt x="7" y="27"/>
                  </a:lnTo>
                  <a:lnTo>
                    <a:pt x="11" y="33"/>
                  </a:lnTo>
                  <a:lnTo>
                    <a:pt x="13" y="38"/>
                  </a:lnTo>
                  <a:lnTo>
                    <a:pt x="20" y="42"/>
                  </a:lnTo>
                  <a:lnTo>
                    <a:pt x="27" y="46"/>
                  </a:lnTo>
                  <a:lnTo>
                    <a:pt x="33" y="51"/>
                  </a:lnTo>
                  <a:lnTo>
                    <a:pt x="42" y="53"/>
                  </a:lnTo>
                  <a:lnTo>
                    <a:pt x="51" y="57"/>
                  </a:lnTo>
                  <a:lnTo>
                    <a:pt x="62" y="57"/>
                  </a:lnTo>
                  <a:lnTo>
                    <a:pt x="62" y="55"/>
                  </a:lnTo>
                  <a:lnTo>
                    <a:pt x="51" y="53"/>
                  </a:lnTo>
                  <a:lnTo>
                    <a:pt x="42" y="51"/>
                  </a:lnTo>
                  <a:lnTo>
                    <a:pt x="33" y="46"/>
                  </a:lnTo>
                  <a:lnTo>
                    <a:pt x="27" y="42"/>
                  </a:lnTo>
                  <a:lnTo>
                    <a:pt x="22" y="38"/>
                  </a:lnTo>
                  <a:lnTo>
                    <a:pt x="18" y="35"/>
                  </a:lnTo>
                  <a:lnTo>
                    <a:pt x="13" y="29"/>
                  </a:lnTo>
                  <a:lnTo>
                    <a:pt x="11" y="24"/>
                  </a:lnTo>
                  <a:lnTo>
                    <a:pt x="9" y="20"/>
                  </a:lnTo>
                  <a:lnTo>
                    <a:pt x="7" y="16"/>
                  </a:lnTo>
                  <a:lnTo>
                    <a:pt x="7" y="13"/>
                  </a:lnTo>
                  <a:lnTo>
                    <a:pt x="5" y="9"/>
                  </a:lnTo>
                  <a:lnTo>
                    <a:pt x="5" y="7"/>
                  </a:lnTo>
                  <a:lnTo>
                    <a:pt x="5" y="5"/>
                  </a:lnTo>
                  <a:lnTo>
                    <a:pt x="5" y="2"/>
                  </a:lnTo>
                  <a:lnTo>
                    <a:pt x="2" y="5"/>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62" name="Freeform 247"/>
            <p:cNvSpPr>
              <a:spLocks/>
            </p:cNvSpPr>
            <p:nvPr/>
          </p:nvSpPr>
          <p:spPr bwMode="auto">
            <a:xfrm>
              <a:off x="2761" y="2569"/>
              <a:ext cx="63" cy="58"/>
            </a:xfrm>
            <a:custGeom>
              <a:avLst/>
              <a:gdLst>
                <a:gd name="T0" fmla="*/ 60 w 63"/>
                <a:gd name="T1" fmla="*/ 57 h 58"/>
                <a:gd name="T2" fmla="*/ 62 w 63"/>
                <a:gd name="T3" fmla="*/ 57 h 58"/>
                <a:gd name="T4" fmla="*/ 62 w 63"/>
                <a:gd name="T5" fmla="*/ 55 h 58"/>
                <a:gd name="T6" fmla="*/ 62 w 63"/>
                <a:gd name="T7" fmla="*/ 53 h 58"/>
                <a:gd name="T8" fmla="*/ 60 w 63"/>
                <a:gd name="T9" fmla="*/ 48 h 58"/>
                <a:gd name="T10" fmla="*/ 60 w 63"/>
                <a:gd name="T11" fmla="*/ 44 h 58"/>
                <a:gd name="T12" fmla="*/ 57 w 63"/>
                <a:gd name="T13" fmla="*/ 40 h 58"/>
                <a:gd name="T14" fmla="*/ 55 w 63"/>
                <a:gd name="T15" fmla="*/ 35 h 58"/>
                <a:gd name="T16" fmla="*/ 51 w 63"/>
                <a:gd name="T17" fmla="*/ 31 h 58"/>
                <a:gd name="T18" fmla="*/ 49 w 63"/>
                <a:gd name="T19" fmla="*/ 27 h 58"/>
                <a:gd name="T20" fmla="*/ 44 w 63"/>
                <a:gd name="T21" fmla="*/ 22 h 58"/>
                <a:gd name="T22" fmla="*/ 40 w 63"/>
                <a:gd name="T23" fmla="*/ 16 h 58"/>
                <a:gd name="T24" fmla="*/ 33 w 63"/>
                <a:gd name="T25" fmla="*/ 13 h 58"/>
                <a:gd name="T26" fmla="*/ 27 w 63"/>
                <a:gd name="T27" fmla="*/ 9 h 58"/>
                <a:gd name="T28" fmla="*/ 18 w 63"/>
                <a:gd name="T29" fmla="*/ 5 h 58"/>
                <a:gd name="T30" fmla="*/ 11 w 63"/>
                <a:gd name="T31" fmla="*/ 2 h 58"/>
                <a:gd name="T32" fmla="*/ 0 w 63"/>
                <a:gd name="T33" fmla="*/ 0 h 58"/>
                <a:gd name="T34" fmla="*/ 0 w 63"/>
                <a:gd name="T35" fmla="*/ 5 h 58"/>
                <a:gd name="T36" fmla="*/ 9 w 63"/>
                <a:gd name="T37" fmla="*/ 7 h 58"/>
                <a:gd name="T38" fmla="*/ 18 w 63"/>
                <a:gd name="T39" fmla="*/ 9 h 58"/>
                <a:gd name="T40" fmla="*/ 25 w 63"/>
                <a:gd name="T41" fmla="*/ 11 h 58"/>
                <a:gd name="T42" fmla="*/ 31 w 63"/>
                <a:gd name="T43" fmla="*/ 16 h 58"/>
                <a:gd name="T44" fmla="*/ 36 w 63"/>
                <a:gd name="T45" fmla="*/ 20 h 58"/>
                <a:gd name="T46" fmla="*/ 42 w 63"/>
                <a:gd name="T47" fmla="*/ 24 h 58"/>
                <a:gd name="T48" fmla="*/ 46 w 63"/>
                <a:gd name="T49" fmla="*/ 29 h 58"/>
                <a:gd name="T50" fmla="*/ 49 w 63"/>
                <a:gd name="T51" fmla="*/ 33 h 58"/>
                <a:gd name="T52" fmla="*/ 51 w 63"/>
                <a:gd name="T53" fmla="*/ 38 h 58"/>
                <a:gd name="T54" fmla="*/ 53 w 63"/>
                <a:gd name="T55" fmla="*/ 42 h 58"/>
                <a:gd name="T56" fmla="*/ 55 w 63"/>
                <a:gd name="T57" fmla="*/ 46 h 58"/>
                <a:gd name="T58" fmla="*/ 57 w 63"/>
                <a:gd name="T59" fmla="*/ 48 h 58"/>
                <a:gd name="T60" fmla="*/ 57 w 63"/>
                <a:gd name="T61" fmla="*/ 53 h 58"/>
                <a:gd name="T62" fmla="*/ 57 w 63"/>
                <a:gd name="T63" fmla="*/ 55 h 58"/>
                <a:gd name="T64" fmla="*/ 57 w 63"/>
                <a:gd name="T65" fmla="*/ 57 h 58"/>
                <a:gd name="T66" fmla="*/ 60 w 63"/>
                <a:gd name="T67" fmla="*/ 55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7"/>
                  </a:lnTo>
                  <a:lnTo>
                    <a:pt x="62" y="55"/>
                  </a:lnTo>
                  <a:lnTo>
                    <a:pt x="62" y="53"/>
                  </a:lnTo>
                  <a:lnTo>
                    <a:pt x="60" y="48"/>
                  </a:lnTo>
                  <a:lnTo>
                    <a:pt x="60" y="44"/>
                  </a:lnTo>
                  <a:lnTo>
                    <a:pt x="57" y="40"/>
                  </a:lnTo>
                  <a:lnTo>
                    <a:pt x="55" y="35"/>
                  </a:lnTo>
                  <a:lnTo>
                    <a:pt x="51" y="31"/>
                  </a:lnTo>
                  <a:lnTo>
                    <a:pt x="49" y="27"/>
                  </a:lnTo>
                  <a:lnTo>
                    <a:pt x="44" y="22"/>
                  </a:lnTo>
                  <a:lnTo>
                    <a:pt x="40" y="16"/>
                  </a:lnTo>
                  <a:lnTo>
                    <a:pt x="33" y="13"/>
                  </a:lnTo>
                  <a:lnTo>
                    <a:pt x="27" y="9"/>
                  </a:lnTo>
                  <a:lnTo>
                    <a:pt x="18" y="5"/>
                  </a:lnTo>
                  <a:lnTo>
                    <a:pt x="11" y="2"/>
                  </a:lnTo>
                  <a:lnTo>
                    <a:pt x="0" y="0"/>
                  </a:lnTo>
                  <a:lnTo>
                    <a:pt x="0" y="5"/>
                  </a:lnTo>
                  <a:lnTo>
                    <a:pt x="9" y="7"/>
                  </a:lnTo>
                  <a:lnTo>
                    <a:pt x="18" y="9"/>
                  </a:lnTo>
                  <a:lnTo>
                    <a:pt x="25" y="11"/>
                  </a:lnTo>
                  <a:lnTo>
                    <a:pt x="31" y="16"/>
                  </a:lnTo>
                  <a:lnTo>
                    <a:pt x="36" y="20"/>
                  </a:lnTo>
                  <a:lnTo>
                    <a:pt x="42" y="24"/>
                  </a:lnTo>
                  <a:lnTo>
                    <a:pt x="46" y="29"/>
                  </a:lnTo>
                  <a:lnTo>
                    <a:pt x="49" y="33"/>
                  </a:lnTo>
                  <a:lnTo>
                    <a:pt x="51" y="38"/>
                  </a:lnTo>
                  <a:lnTo>
                    <a:pt x="53" y="42"/>
                  </a:lnTo>
                  <a:lnTo>
                    <a:pt x="55" y="46"/>
                  </a:lnTo>
                  <a:lnTo>
                    <a:pt x="57" y="48"/>
                  </a:lnTo>
                  <a:lnTo>
                    <a:pt x="57" y="53"/>
                  </a:lnTo>
                  <a:lnTo>
                    <a:pt x="57" y="55"/>
                  </a:lnTo>
                  <a:lnTo>
                    <a:pt x="57" y="57"/>
                  </a:lnTo>
                  <a:lnTo>
                    <a:pt x="60" y="55"/>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9463" name="Freeform 248"/>
            <p:cNvSpPr>
              <a:spLocks/>
            </p:cNvSpPr>
            <p:nvPr/>
          </p:nvSpPr>
          <p:spPr bwMode="auto">
            <a:xfrm>
              <a:off x="2761" y="2571"/>
              <a:ext cx="61" cy="54"/>
            </a:xfrm>
            <a:custGeom>
              <a:avLst/>
              <a:gdLst>
                <a:gd name="T0" fmla="*/ 0 w 61"/>
                <a:gd name="T1" fmla="*/ 0 h 54"/>
                <a:gd name="T2" fmla="*/ 7 w 61"/>
                <a:gd name="T3" fmla="*/ 5 h 54"/>
                <a:gd name="T4" fmla="*/ 9 w 61"/>
                <a:gd name="T5" fmla="*/ 11 h 54"/>
                <a:gd name="T6" fmla="*/ 14 w 61"/>
                <a:gd name="T7" fmla="*/ 16 h 54"/>
                <a:gd name="T8" fmla="*/ 20 w 61"/>
                <a:gd name="T9" fmla="*/ 20 h 54"/>
                <a:gd name="T10" fmla="*/ 25 w 61"/>
                <a:gd name="T11" fmla="*/ 25 h 54"/>
                <a:gd name="T12" fmla="*/ 29 w 61"/>
                <a:gd name="T13" fmla="*/ 29 h 54"/>
                <a:gd name="T14" fmla="*/ 33 w 61"/>
                <a:gd name="T15" fmla="*/ 33 h 54"/>
                <a:gd name="T16" fmla="*/ 40 w 61"/>
                <a:gd name="T17" fmla="*/ 38 h 54"/>
                <a:gd name="T18" fmla="*/ 42 w 61"/>
                <a:gd name="T19" fmla="*/ 40 h 54"/>
                <a:gd name="T20" fmla="*/ 46 w 61"/>
                <a:gd name="T21" fmla="*/ 44 h 54"/>
                <a:gd name="T22" fmla="*/ 51 w 61"/>
                <a:gd name="T23" fmla="*/ 46 h 54"/>
                <a:gd name="T24" fmla="*/ 53 w 61"/>
                <a:gd name="T25" fmla="*/ 49 h 54"/>
                <a:gd name="T26" fmla="*/ 57 w 61"/>
                <a:gd name="T27" fmla="*/ 51 h 54"/>
                <a:gd name="T28" fmla="*/ 60 w 61"/>
                <a:gd name="T29" fmla="*/ 53 h 54"/>
                <a:gd name="T30" fmla="*/ 49 w 61"/>
                <a:gd name="T31" fmla="*/ 51 h 54"/>
                <a:gd name="T32" fmla="*/ 40 w 61"/>
                <a:gd name="T33" fmla="*/ 49 h 54"/>
                <a:gd name="T34" fmla="*/ 31 w 61"/>
                <a:gd name="T35" fmla="*/ 46 h 54"/>
                <a:gd name="T36" fmla="*/ 25 w 61"/>
                <a:gd name="T37" fmla="*/ 42 h 54"/>
                <a:gd name="T38" fmla="*/ 18 w 61"/>
                <a:gd name="T39" fmla="*/ 38 h 54"/>
                <a:gd name="T40" fmla="*/ 14 w 61"/>
                <a:gd name="T41" fmla="*/ 36 h 54"/>
                <a:gd name="T42" fmla="*/ 9 w 61"/>
                <a:gd name="T43" fmla="*/ 31 h 54"/>
                <a:gd name="T44" fmla="*/ 7 w 61"/>
                <a:gd name="T45" fmla="*/ 25 h 54"/>
                <a:gd name="T46" fmla="*/ 5 w 61"/>
                <a:gd name="T47" fmla="*/ 20 h 54"/>
                <a:gd name="T48" fmla="*/ 5 w 61"/>
                <a:gd name="T49" fmla="*/ 16 h 54"/>
                <a:gd name="T50" fmla="*/ 3 w 61"/>
                <a:gd name="T51" fmla="*/ 11 h 54"/>
                <a:gd name="T52" fmla="*/ 3 w 61"/>
                <a:gd name="T53" fmla="*/ 7 h 54"/>
                <a:gd name="T54" fmla="*/ 0 w 61"/>
                <a:gd name="T55" fmla="*/ 5 h 54"/>
                <a:gd name="T56" fmla="*/ 0 w 61"/>
                <a:gd name="T57" fmla="*/ 3 h 54"/>
                <a:gd name="T58" fmla="*/ 0 w 61"/>
                <a:gd name="T59" fmla="*/ 0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54"/>
                <a:gd name="T92" fmla="*/ 61 w 61"/>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54">
                  <a:moveTo>
                    <a:pt x="0" y="0"/>
                  </a:moveTo>
                  <a:lnTo>
                    <a:pt x="7" y="5"/>
                  </a:lnTo>
                  <a:lnTo>
                    <a:pt x="9" y="11"/>
                  </a:lnTo>
                  <a:lnTo>
                    <a:pt x="14" y="16"/>
                  </a:lnTo>
                  <a:lnTo>
                    <a:pt x="20" y="20"/>
                  </a:lnTo>
                  <a:lnTo>
                    <a:pt x="25" y="25"/>
                  </a:lnTo>
                  <a:lnTo>
                    <a:pt x="29" y="29"/>
                  </a:lnTo>
                  <a:lnTo>
                    <a:pt x="33" y="33"/>
                  </a:lnTo>
                  <a:lnTo>
                    <a:pt x="40" y="38"/>
                  </a:lnTo>
                  <a:lnTo>
                    <a:pt x="42" y="40"/>
                  </a:lnTo>
                  <a:lnTo>
                    <a:pt x="46" y="44"/>
                  </a:lnTo>
                  <a:lnTo>
                    <a:pt x="51" y="46"/>
                  </a:lnTo>
                  <a:lnTo>
                    <a:pt x="53" y="49"/>
                  </a:lnTo>
                  <a:lnTo>
                    <a:pt x="57" y="51"/>
                  </a:lnTo>
                  <a:lnTo>
                    <a:pt x="60" y="53"/>
                  </a:lnTo>
                  <a:lnTo>
                    <a:pt x="49" y="51"/>
                  </a:lnTo>
                  <a:lnTo>
                    <a:pt x="40" y="49"/>
                  </a:lnTo>
                  <a:lnTo>
                    <a:pt x="31" y="46"/>
                  </a:lnTo>
                  <a:lnTo>
                    <a:pt x="25" y="42"/>
                  </a:lnTo>
                  <a:lnTo>
                    <a:pt x="18" y="38"/>
                  </a:lnTo>
                  <a:lnTo>
                    <a:pt x="14" y="36"/>
                  </a:lnTo>
                  <a:lnTo>
                    <a:pt x="9" y="31"/>
                  </a:lnTo>
                  <a:lnTo>
                    <a:pt x="7" y="25"/>
                  </a:lnTo>
                  <a:lnTo>
                    <a:pt x="5" y="20"/>
                  </a:lnTo>
                  <a:lnTo>
                    <a:pt x="5" y="16"/>
                  </a:lnTo>
                  <a:lnTo>
                    <a:pt x="3" y="11"/>
                  </a:lnTo>
                  <a:lnTo>
                    <a:pt x="3" y="7"/>
                  </a:lnTo>
                  <a:lnTo>
                    <a:pt x="0" y="5"/>
                  </a:lnTo>
                  <a:lnTo>
                    <a:pt x="0" y="3"/>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64" name="Freeform 249"/>
            <p:cNvSpPr>
              <a:spLocks/>
            </p:cNvSpPr>
            <p:nvPr/>
          </p:nvSpPr>
          <p:spPr bwMode="auto">
            <a:xfrm>
              <a:off x="2761" y="2569"/>
              <a:ext cx="63" cy="58"/>
            </a:xfrm>
            <a:custGeom>
              <a:avLst/>
              <a:gdLst>
                <a:gd name="T0" fmla="*/ 60 w 63"/>
                <a:gd name="T1" fmla="*/ 57 h 58"/>
                <a:gd name="T2" fmla="*/ 62 w 63"/>
                <a:gd name="T3" fmla="*/ 53 h 58"/>
                <a:gd name="T4" fmla="*/ 60 w 63"/>
                <a:gd name="T5" fmla="*/ 53 h 58"/>
                <a:gd name="T6" fmla="*/ 57 w 63"/>
                <a:gd name="T7" fmla="*/ 51 h 58"/>
                <a:gd name="T8" fmla="*/ 55 w 63"/>
                <a:gd name="T9" fmla="*/ 48 h 58"/>
                <a:gd name="T10" fmla="*/ 51 w 63"/>
                <a:gd name="T11" fmla="*/ 46 h 58"/>
                <a:gd name="T12" fmla="*/ 49 w 63"/>
                <a:gd name="T13" fmla="*/ 44 h 58"/>
                <a:gd name="T14" fmla="*/ 44 w 63"/>
                <a:gd name="T15" fmla="*/ 42 h 58"/>
                <a:gd name="T16" fmla="*/ 40 w 63"/>
                <a:gd name="T17" fmla="*/ 38 h 58"/>
                <a:gd name="T18" fmla="*/ 36 w 63"/>
                <a:gd name="T19" fmla="*/ 33 h 58"/>
                <a:gd name="T20" fmla="*/ 31 w 63"/>
                <a:gd name="T21" fmla="*/ 29 h 58"/>
                <a:gd name="T22" fmla="*/ 27 w 63"/>
                <a:gd name="T23" fmla="*/ 24 h 58"/>
                <a:gd name="T24" fmla="*/ 20 w 63"/>
                <a:gd name="T25" fmla="*/ 20 h 58"/>
                <a:gd name="T26" fmla="*/ 16 w 63"/>
                <a:gd name="T27" fmla="*/ 16 h 58"/>
                <a:gd name="T28" fmla="*/ 11 w 63"/>
                <a:gd name="T29" fmla="*/ 11 h 58"/>
                <a:gd name="T30" fmla="*/ 7 w 63"/>
                <a:gd name="T31" fmla="*/ 7 h 58"/>
                <a:gd name="T32" fmla="*/ 3 w 63"/>
                <a:gd name="T33" fmla="*/ 0 h 58"/>
                <a:gd name="T34" fmla="*/ 0 w 63"/>
                <a:gd name="T35" fmla="*/ 5 h 58"/>
                <a:gd name="T36" fmla="*/ 5 w 63"/>
                <a:gd name="T37" fmla="*/ 9 h 58"/>
                <a:gd name="T38" fmla="*/ 9 w 63"/>
                <a:gd name="T39" fmla="*/ 13 h 58"/>
                <a:gd name="T40" fmla="*/ 14 w 63"/>
                <a:gd name="T41" fmla="*/ 20 h 58"/>
                <a:gd name="T42" fmla="*/ 18 w 63"/>
                <a:gd name="T43" fmla="*/ 24 h 58"/>
                <a:gd name="T44" fmla="*/ 22 w 63"/>
                <a:gd name="T45" fmla="*/ 29 h 58"/>
                <a:gd name="T46" fmla="*/ 29 w 63"/>
                <a:gd name="T47" fmla="*/ 33 h 58"/>
                <a:gd name="T48" fmla="*/ 33 w 63"/>
                <a:gd name="T49" fmla="*/ 38 h 58"/>
                <a:gd name="T50" fmla="*/ 38 w 63"/>
                <a:gd name="T51" fmla="*/ 40 h 58"/>
                <a:gd name="T52" fmla="*/ 42 w 63"/>
                <a:gd name="T53" fmla="*/ 44 h 58"/>
                <a:gd name="T54" fmla="*/ 46 w 63"/>
                <a:gd name="T55" fmla="*/ 46 h 58"/>
                <a:gd name="T56" fmla="*/ 49 w 63"/>
                <a:gd name="T57" fmla="*/ 51 h 58"/>
                <a:gd name="T58" fmla="*/ 53 w 63"/>
                <a:gd name="T59" fmla="*/ 53 h 58"/>
                <a:gd name="T60" fmla="*/ 55 w 63"/>
                <a:gd name="T61" fmla="*/ 55 h 58"/>
                <a:gd name="T62" fmla="*/ 57 w 63"/>
                <a:gd name="T63" fmla="*/ 55 h 58"/>
                <a:gd name="T64" fmla="*/ 60 w 63"/>
                <a:gd name="T65" fmla="*/ 57 h 58"/>
                <a:gd name="T66" fmla="*/ 60 w 63"/>
                <a:gd name="T67" fmla="*/ 53 h 58"/>
                <a:gd name="T68" fmla="*/ 60 w 63"/>
                <a:gd name="T69" fmla="*/ 57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8"/>
                <a:gd name="T107" fmla="*/ 63 w 6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8">
                  <a:moveTo>
                    <a:pt x="60" y="57"/>
                  </a:moveTo>
                  <a:lnTo>
                    <a:pt x="62" y="53"/>
                  </a:lnTo>
                  <a:lnTo>
                    <a:pt x="60" y="53"/>
                  </a:lnTo>
                  <a:lnTo>
                    <a:pt x="57" y="51"/>
                  </a:lnTo>
                  <a:lnTo>
                    <a:pt x="55" y="48"/>
                  </a:lnTo>
                  <a:lnTo>
                    <a:pt x="51" y="46"/>
                  </a:lnTo>
                  <a:lnTo>
                    <a:pt x="49" y="44"/>
                  </a:lnTo>
                  <a:lnTo>
                    <a:pt x="44" y="42"/>
                  </a:lnTo>
                  <a:lnTo>
                    <a:pt x="40" y="38"/>
                  </a:lnTo>
                  <a:lnTo>
                    <a:pt x="36" y="33"/>
                  </a:lnTo>
                  <a:lnTo>
                    <a:pt x="31" y="29"/>
                  </a:lnTo>
                  <a:lnTo>
                    <a:pt x="27" y="24"/>
                  </a:lnTo>
                  <a:lnTo>
                    <a:pt x="20" y="20"/>
                  </a:lnTo>
                  <a:lnTo>
                    <a:pt x="16" y="16"/>
                  </a:lnTo>
                  <a:lnTo>
                    <a:pt x="11" y="11"/>
                  </a:lnTo>
                  <a:lnTo>
                    <a:pt x="7" y="7"/>
                  </a:lnTo>
                  <a:lnTo>
                    <a:pt x="3" y="0"/>
                  </a:lnTo>
                  <a:lnTo>
                    <a:pt x="0" y="5"/>
                  </a:lnTo>
                  <a:lnTo>
                    <a:pt x="5" y="9"/>
                  </a:lnTo>
                  <a:lnTo>
                    <a:pt x="9" y="13"/>
                  </a:lnTo>
                  <a:lnTo>
                    <a:pt x="14" y="20"/>
                  </a:lnTo>
                  <a:lnTo>
                    <a:pt x="18" y="24"/>
                  </a:lnTo>
                  <a:lnTo>
                    <a:pt x="22" y="29"/>
                  </a:lnTo>
                  <a:lnTo>
                    <a:pt x="29" y="33"/>
                  </a:lnTo>
                  <a:lnTo>
                    <a:pt x="33" y="38"/>
                  </a:lnTo>
                  <a:lnTo>
                    <a:pt x="38" y="40"/>
                  </a:lnTo>
                  <a:lnTo>
                    <a:pt x="42" y="44"/>
                  </a:lnTo>
                  <a:lnTo>
                    <a:pt x="46" y="46"/>
                  </a:lnTo>
                  <a:lnTo>
                    <a:pt x="49" y="51"/>
                  </a:lnTo>
                  <a:lnTo>
                    <a:pt x="53" y="53"/>
                  </a:lnTo>
                  <a:lnTo>
                    <a:pt x="55" y="55"/>
                  </a:lnTo>
                  <a:lnTo>
                    <a:pt x="57" y="55"/>
                  </a:lnTo>
                  <a:lnTo>
                    <a:pt x="60" y="57"/>
                  </a:lnTo>
                  <a:lnTo>
                    <a:pt x="60" y="53"/>
                  </a:lnTo>
                  <a:lnTo>
                    <a:pt x="60" y="57"/>
                  </a:lnTo>
                </a:path>
              </a:pathLst>
            </a:custGeom>
            <a:solidFill>
              <a:srgbClr val="000000"/>
            </a:solidFill>
            <a:ln w="9525" cap="rnd">
              <a:noFill/>
              <a:round/>
              <a:headEnd type="none" w="sm" len="sm"/>
              <a:tailEnd type="none" w="sm" len="sm"/>
            </a:ln>
          </p:spPr>
          <p:txBody>
            <a:bodyPr/>
            <a:lstStyle/>
            <a:p>
              <a:pPr algn="l"/>
              <a:endParaRPr lang="en-US" dirty="0"/>
            </a:p>
          </p:txBody>
        </p:sp>
        <p:sp>
          <p:nvSpPr>
            <p:cNvPr id="9465" name="Freeform 250"/>
            <p:cNvSpPr>
              <a:spLocks/>
            </p:cNvSpPr>
            <p:nvPr/>
          </p:nvSpPr>
          <p:spPr bwMode="auto">
            <a:xfrm>
              <a:off x="2759" y="2569"/>
              <a:ext cx="63" cy="58"/>
            </a:xfrm>
            <a:custGeom>
              <a:avLst/>
              <a:gdLst>
                <a:gd name="T0" fmla="*/ 5 w 63"/>
                <a:gd name="T1" fmla="*/ 0 h 58"/>
                <a:gd name="T2" fmla="*/ 2 w 63"/>
                <a:gd name="T3" fmla="*/ 2 h 58"/>
                <a:gd name="T4" fmla="*/ 0 w 63"/>
                <a:gd name="T5" fmla="*/ 2 h 58"/>
                <a:gd name="T6" fmla="*/ 0 w 63"/>
                <a:gd name="T7" fmla="*/ 5 h 58"/>
                <a:gd name="T8" fmla="*/ 0 w 63"/>
                <a:gd name="T9" fmla="*/ 7 h 58"/>
                <a:gd name="T10" fmla="*/ 2 w 63"/>
                <a:gd name="T11" fmla="*/ 11 h 58"/>
                <a:gd name="T12" fmla="*/ 2 w 63"/>
                <a:gd name="T13" fmla="*/ 13 h 58"/>
                <a:gd name="T14" fmla="*/ 2 w 63"/>
                <a:gd name="T15" fmla="*/ 18 h 58"/>
                <a:gd name="T16" fmla="*/ 5 w 63"/>
                <a:gd name="T17" fmla="*/ 22 h 58"/>
                <a:gd name="T18" fmla="*/ 7 w 63"/>
                <a:gd name="T19" fmla="*/ 29 h 58"/>
                <a:gd name="T20" fmla="*/ 11 w 63"/>
                <a:gd name="T21" fmla="*/ 33 h 58"/>
                <a:gd name="T22" fmla="*/ 13 w 63"/>
                <a:gd name="T23" fmla="*/ 38 h 58"/>
                <a:gd name="T24" fmla="*/ 20 w 63"/>
                <a:gd name="T25" fmla="*/ 42 h 58"/>
                <a:gd name="T26" fmla="*/ 27 w 63"/>
                <a:gd name="T27" fmla="*/ 46 h 58"/>
                <a:gd name="T28" fmla="*/ 33 w 63"/>
                <a:gd name="T29" fmla="*/ 51 h 58"/>
                <a:gd name="T30" fmla="*/ 42 w 63"/>
                <a:gd name="T31" fmla="*/ 53 h 58"/>
                <a:gd name="T32" fmla="*/ 51 w 63"/>
                <a:gd name="T33" fmla="*/ 55 h 58"/>
                <a:gd name="T34" fmla="*/ 62 w 63"/>
                <a:gd name="T35" fmla="*/ 57 h 58"/>
                <a:gd name="T36" fmla="*/ 62 w 63"/>
                <a:gd name="T37" fmla="*/ 53 h 58"/>
                <a:gd name="T38" fmla="*/ 51 w 63"/>
                <a:gd name="T39" fmla="*/ 51 h 58"/>
                <a:gd name="T40" fmla="*/ 42 w 63"/>
                <a:gd name="T41" fmla="*/ 48 h 58"/>
                <a:gd name="T42" fmla="*/ 33 w 63"/>
                <a:gd name="T43" fmla="*/ 46 h 58"/>
                <a:gd name="T44" fmla="*/ 27 w 63"/>
                <a:gd name="T45" fmla="*/ 42 h 58"/>
                <a:gd name="T46" fmla="*/ 22 w 63"/>
                <a:gd name="T47" fmla="*/ 40 h 58"/>
                <a:gd name="T48" fmla="*/ 18 w 63"/>
                <a:gd name="T49" fmla="*/ 35 h 58"/>
                <a:gd name="T50" fmla="*/ 13 w 63"/>
                <a:gd name="T51" fmla="*/ 31 h 58"/>
                <a:gd name="T52" fmla="*/ 11 w 63"/>
                <a:gd name="T53" fmla="*/ 27 h 58"/>
                <a:gd name="T54" fmla="*/ 9 w 63"/>
                <a:gd name="T55" fmla="*/ 22 h 58"/>
                <a:gd name="T56" fmla="*/ 7 w 63"/>
                <a:gd name="T57" fmla="*/ 18 h 58"/>
                <a:gd name="T58" fmla="*/ 7 w 63"/>
                <a:gd name="T59" fmla="*/ 13 h 58"/>
                <a:gd name="T60" fmla="*/ 7 w 63"/>
                <a:gd name="T61" fmla="*/ 9 h 58"/>
                <a:gd name="T62" fmla="*/ 7 w 63"/>
                <a:gd name="T63" fmla="*/ 7 h 58"/>
                <a:gd name="T64" fmla="*/ 7 w 63"/>
                <a:gd name="T65" fmla="*/ 5 h 58"/>
                <a:gd name="T66" fmla="*/ 7 w 63"/>
                <a:gd name="T67" fmla="*/ 2 h 58"/>
                <a:gd name="T68" fmla="*/ 2 w 63"/>
                <a:gd name="T69" fmla="*/ 5 h 58"/>
                <a:gd name="T70" fmla="*/ 5 w 63"/>
                <a:gd name="T71" fmla="*/ 0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58"/>
                <a:gd name="T110" fmla="*/ 63 w 63"/>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58">
                  <a:moveTo>
                    <a:pt x="5" y="0"/>
                  </a:moveTo>
                  <a:lnTo>
                    <a:pt x="2" y="2"/>
                  </a:lnTo>
                  <a:lnTo>
                    <a:pt x="0" y="2"/>
                  </a:lnTo>
                  <a:lnTo>
                    <a:pt x="0" y="5"/>
                  </a:lnTo>
                  <a:lnTo>
                    <a:pt x="0" y="7"/>
                  </a:lnTo>
                  <a:lnTo>
                    <a:pt x="2" y="11"/>
                  </a:lnTo>
                  <a:lnTo>
                    <a:pt x="2" y="13"/>
                  </a:lnTo>
                  <a:lnTo>
                    <a:pt x="2" y="18"/>
                  </a:lnTo>
                  <a:lnTo>
                    <a:pt x="5" y="22"/>
                  </a:lnTo>
                  <a:lnTo>
                    <a:pt x="7" y="29"/>
                  </a:lnTo>
                  <a:lnTo>
                    <a:pt x="11" y="33"/>
                  </a:lnTo>
                  <a:lnTo>
                    <a:pt x="13" y="38"/>
                  </a:lnTo>
                  <a:lnTo>
                    <a:pt x="20" y="42"/>
                  </a:lnTo>
                  <a:lnTo>
                    <a:pt x="27" y="46"/>
                  </a:lnTo>
                  <a:lnTo>
                    <a:pt x="33" y="51"/>
                  </a:lnTo>
                  <a:lnTo>
                    <a:pt x="42" y="53"/>
                  </a:lnTo>
                  <a:lnTo>
                    <a:pt x="51" y="55"/>
                  </a:lnTo>
                  <a:lnTo>
                    <a:pt x="62" y="57"/>
                  </a:lnTo>
                  <a:lnTo>
                    <a:pt x="62" y="53"/>
                  </a:lnTo>
                  <a:lnTo>
                    <a:pt x="51" y="51"/>
                  </a:lnTo>
                  <a:lnTo>
                    <a:pt x="42" y="48"/>
                  </a:lnTo>
                  <a:lnTo>
                    <a:pt x="33" y="46"/>
                  </a:lnTo>
                  <a:lnTo>
                    <a:pt x="27" y="42"/>
                  </a:lnTo>
                  <a:lnTo>
                    <a:pt x="22" y="40"/>
                  </a:lnTo>
                  <a:lnTo>
                    <a:pt x="18" y="35"/>
                  </a:lnTo>
                  <a:lnTo>
                    <a:pt x="13" y="31"/>
                  </a:lnTo>
                  <a:lnTo>
                    <a:pt x="11" y="27"/>
                  </a:lnTo>
                  <a:lnTo>
                    <a:pt x="9" y="22"/>
                  </a:lnTo>
                  <a:lnTo>
                    <a:pt x="7" y="18"/>
                  </a:lnTo>
                  <a:lnTo>
                    <a:pt x="7" y="13"/>
                  </a:lnTo>
                  <a:lnTo>
                    <a:pt x="7" y="9"/>
                  </a:lnTo>
                  <a:lnTo>
                    <a:pt x="7" y="7"/>
                  </a:lnTo>
                  <a:lnTo>
                    <a:pt x="7" y="5"/>
                  </a:lnTo>
                  <a:lnTo>
                    <a:pt x="7" y="2"/>
                  </a:lnTo>
                  <a:lnTo>
                    <a:pt x="2" y="5"/>
                  </a:lnTo>
                  <a:lnTo>
                    <a:pt x="5"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66" name="Freeform 251"/>
            <p:cNvSpPr>
              <a:spLocks/>
            </p:cNvSpPr>
            <p:nvPr/>
          </p:nvSpPr>
          <p:spPr bwMode="auto">
            <a:xfrm>
              <a:off x="2750" y="2609"/>
              <a:ext cx="76" cy="36"/>
            </a:xfrm>
            <a:custGeom>
              <a:avLst/>
              <a:gdLst>
                <a:gd name="T0" fmla="*/ 75 w 76"/>
                <a:gd name="T1" fmla="*/ 35 h 36"/>
                <a:gd name="T2" fmla="*/ 62 w 76"/>
                <a:gd name="T3" fmla="*/ 35 h 36"/>
                <a:gd name="T4" fmla="*/ 53 w 76"/>
                <a:gd name="T5" fmla="*/ 35 h 36"/>
                <a:gd name="T6" fmla="*/ 44 w 76"/>
                <a:gd name="T7" fmla="*/ 35 h 36"/>
                <a:gd name="T8" fmla="*/ 38 w 76"/>
                <a:gd name="T9" fmla="*/ 35 h 36"/>
                <a:gd name="T10" fmla="*/ 29 w 76"/>
                <a:gd name="T11" fmla="*/ 33 h 36"/>
                <a:gd name="T12" fmla="*/ 25 w 76"/>
                <a:gd name="T13" fmla="*/ 28 h 36"/>
                <a:gd name="T14" fmla="*/ 18 w 76"/>
                <a:gd name="T15" fmla="*/ 26 h 36"/>
                <a:gd name="T16" fmla="*/ 14 w 76"/>
                <a:gd name="T17" fmla="*/ 22 h 36"/>
                <a:gd name="T18" fmla="*/ 11 w 76"/>
                <a:gd name="T19" fmla="*/ 19 h 36"/>
                <a:gd name="T20" fmla="*/ 7 w 76"/>
                <a:gd name="T21" fmla="*/ 15 h 36"/>
                <a:gd name="T22" fmla="*/ 5 w 76"/>
                <a:gd name="T23" fmla="*/ 11 h 36"/>
                <a:gd name="T24" fmla="*/ 3 w 76"/>
                <a:gd name="T25" fmla="*/ 8 h 36"/>
                <a:gd name="T26" fmla="*/ 3 w 76"/>
                <a:gd name="T27" fmla="*/ 6 h 36"/>
                <a:gd name="T28" fmla="*/ 0 w 76"/>
                <a:gd name="T29" fmla="*/ 4 h 36"/>
                <a:gd name="T30" fmla="*/ 0 w 76"/>
                <a:gd name="T31" fmla="*/ 2 h 36"/>
                <a:gd name="T32" fmla="*/ 9 w 76"/>
                <a:gd name="T33" fmla="*/ 0 h 36"/>
                <a:gd name="T34" fmla="*/ 20 w 76"/>
                <a:gd name="T35" fmla="*/ 0 h 36"/>
                <a:gd name="T36" fmla="*/ 27 w 76"/>
                <a:gd name="T37" fmla="*/ 2 h 36"/>
                <a:gd name="T38" fmla="*/ 36 w 76"/>
                <a:gd name="T39" fmla="*/ 2 h 36"/>
                <a:gd name="T40" fmla="*/ 42 w 76"/>
                <a:gd name="T41" fmla="*/ 4 h 36"/>
                <a:gd name="T42" fmla="*/ 47 w 76"/>
                <a:gd name="T43" fmla="*/ 6 h 36"/>
                <a:gd name="T44" fmla="*/ 53 w 76"/>
                <a:gd name="T45" fmla="*/ 11 h 36"/>
                <a:gd name="T46" fmla="*/ 57 w 76"/>
                <a:gd name="T47" fmla="*/ 15 h 36"/>
                <a:gd name="T48" fmla="*/ 62 w 76"/>
                <a:gd name="T49" fmla="*/ 17 h 36"/>
                <a:gd name="T50" fmla="*/ 64 w 76"/>
                <a:gd name="T51" fmla="*/ 22 h 36"/>
                <a:gd name="T52" fmla="*/ 68 w 76"/>
                <a:gd name="T53" fmla="*/ 24 h 36"/>
                <a:gd name="T54" fmla="*/ 71 w 76"/>
                <a:gd name="T55" fmla="*/ 28 h 36"/>
                <a:gd name="T56" fmla="*/ 73 w 76"/>
                <a:gd name="T57" fmla="*/ 30 h 36"/>
                <a:gd name="T58" fmla="*/ 73 w 76"/>
                <a:gd name="T59" fmla="*/ 33 h 36"/>
                <a:gd name="T60" fmla="*/ 73 w 76"/>
                <a:gd name="T61" fmla="*/ 35 h 36"/>
                <a:gd name="T62" fmla="*/ 75 w 76"/>
                <a:gd name="T63" fmla="*/ 35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75" y="35"/>
                  </a:moveTo>
                  <a:lnTo>
                    <a:pt x="62" y="35"/>
                  </a:lnTo>
                  <a:lnTo>
                    <a:pt x="53" y="35"/>
                  </a:lnTo>
                  <a:lnTo>
                    <a:pt x="44" y="35"/>
                  </a:lnTo>
                  <a:lnTo>
                    <a:pt x="38" y="35"/>
                  </a:lnTo>
                  <a:lnTo>
                    <a:pt x="29" y="33"/>
                  </a:lnTo>
                  <a:lnTo>
                    <a:pt x="25" y="28"/>
                  </a:lnTo>
                  <a:lnTo>
                    <a:pt x="18" y="26"/>
                  </a:lnTo>
                  <a:lnTo>
                    <a:pt x="14" y="22"/>
                  </a:lnTo>
                  <a:lnTo>
                    <a:pt x="11" y="19"/>
                  </a:lnTo>
                  <a:lnTo>
                    <a:pt x="7" y="15"/>
                  </a:lnTo>
                  <a:lnTo>
                    <a:pt x="5" y="11"/>
                  </a:lnTo>
                  <a:lnTo>
                    <a:pt x="3" y="8"/>
                  </a:lnTo>
                  <a:lnTo>
                    <a:pt x="3" y="6"/>
                  </a:lnTo>
                  <a:lnTo>
                    <a:pt x="0" y="4"/>
                  </a:lnTo>
                  <a:lnTo>
                    <a:pt x="0" y="2"/>
                  </a:lnTo>
                  <a:lnTo>
                    <a:pt x="9" y="0"/>
                  </a:lnTo>
                  <a:lnTo>
                    <a:pt x="20" y="0"/>
                  </a:lnTo>
                  <a:lnTo>
                    <a:pt x="27" y="2"/>
                  </a:lnTo>
                  <a:lnTo>
                    <a:pt x="36" y="2"/>
                  </a:lnTo>
                  <a:lnTo>
                    <a:pt x="42" y="4"/>
                  </a:lnTo>
                  <a:lnTo>
                    <a:pt x="47" y="6"/>
                  </a:lnTo>
                  <a:lnTo>
                    <a:pt x="53" y="11"/>
                  </a:lnTo>
                  <a:lnTo>
                    <a:pt x="57" y="15"/>
                  </a:lnTo>
                  <a:lnTo>
                    <a:pt x="62" y="17"/>
                  </a:lnTo>
                  <a:lnTo>
                    <a:pt x="64" y="22"/>
                  </a:lnTo>
                  <a:lnTo>
                    <a:pt x="68" y="24"/>
                  </a:lnTo>
                  <a:lnTo>
                    <a:pt x="71" y="28"/>
                  </a:lnTo>
                  <a:lnTo>
                    <a:pt x="73" y="30"/>
                  </a:lnTo>
                  <a:lnTo>
                    <a:pt x="73" y="33"/>
                  </a:lnTo>
                  <a:lnTo>
                    <a:pt x="73" y="35"/>
                  </a:lnTo>
                  <a:lnTo>
                    <a:pt x="75" y="35"/>
                  </a:lnTo>
                </a:path>
              </a:pathLst>
            </a:custGeom>
            <a:solidFill>
              <a:srgbClr val="B79900"/>
            </a:solidFill>
            <a:ln w="9525" cap="rnd">
              <a:noFill/>
              <a:round/>
              <a:headEnd type="none" w="sm" len="sm"/>
              <a:tailEnd type="none" w="sm" len="sm"/>
            </a:ln>
          </p:spPr>
          <p:txBody>
            <a:bodyPr/>
            <a:lstStyle/>
            <a:p>
              <a:pPr algn="l"/>
              <a:endParaRPr lang="en-US" dirty="0"/>
            </a:p>
          </p:txBody>
        </p:sp>
        <p:sp>
          <p:nvSpPr>
            <p:cNvPr id="9467" name="Freeform 252"/>
            <p:cNvSpPr>
              <a:spLocks/>
            </p:cNvSpPr>
            <p:nvPr/>
          </p:nvSpPr>
          <p:spPr bwMode="auto">
            <a:xfrm>
              <a:off x="2748" y="2609"/>
              <a:ext cx="78" cy="38"/>
            </a:xfrm>
            <a:custGeom>
              <a:avLst/>
              <a:gdLst>
                <a:gd name="T0" fmla="*/ 2 w 78"/>
                <a:gd name="T1" fmla="*/ 0 h 38"/>
                <a:gd name="T2" fmla="*/ 0 w 78"/>
                <a:gd name="T3" fmla="*/ 2 h 38"/>
                <a:gd name="T4" fmla="*/ 2 w 78"/>
                <a:gd name="T5" fmla="*/ 4 h 38"/>
                <a:gd name="T6" fmla="*/ 2 w 78"/>
                <a:gd name="T7" fmla="*/ 6 h 38"/>
                <a:gd name="T8" fmla="*/ 5 w 78"/>
                <a:gd name="T9" fmla="*/ 8 h 38"/>
                <a:gd name="T10" fmla="*/ 5 w 78"/>
                <a:gd name="T11" fmla="*/ 13 h 38"/>
                <a:gd name="T12" fmla="*/ 7 w 78"/>
                <a:gd name="T13" fmla="*/ 17 h 38"/>
                <a:gd name="T14" fmla="*/ 11 w 78"/>
                <a:gd name="T15" fmla="*/ 19 h 38"/>
                <a:gd name="T16" fmla="*/ 16 w 78"/>
                <a:gd name="T17" fmla="*/ 24 h 38"/>
                <a:gd name="T18" fmla="*/ 20 w 78"/>
                <a:gd name="T19" fmla="*/ 28 h 38"/>
                <a:gd name="T20" fmla="*/ 24 w 78"/>
                <a:gd name="T21" fmla="*/ 30 h 38"/>
                <a:gd name="T22" fmla="*/ 31 w 78"/>
                <a:gd name="T23" fmla="*/ 33 h 38"/>
                <a:gd name="T24" fmla="*/ 38 w 78"/>
                <a:gd name="T25" fmla="*/ 35 h 38"/>
                <a:gd name="T26" fmla="*/ 46 w 78"/>
                <a:gd name="T27" fmla="*/ 37 h 38"/>
                <a:gd name="T28" fmla="*/ 55 w 78"/>
                <a:gd name="T29" fmla="*/ 37 h 38"/>
                <a:gd name="T30" fmla="*/ 64 w 78"/>
                <a:gd name="T31" fmla="*/ 37 h 38"/>
                <a:gd name="T32" fmla="*/ 77 w 78"/>
                <a:gd name="T33" fmla="*/ 37 h 38"/>
                <a:gd name="T34" fmla="*/ 75 w 78"/>
                <a:gd name="T35" fmla="*/ 33 h 38"/>
                <a:gd name="T36" fmla="*/ 64 w 78"/>
                <a:gd name="T37" fmla="*/ 33 h 38"/>
                <a:gd name="T38" fmla="*/ 55 w 78"/>
                <a:gd name="T39" fmla="*/ 33 h 38"/>
                <a:gd name="T40" fmla="*/ 46 w 78"/>
                <a:gd name="T41" fmla="*/ 33 h 38"/>
                <a:gd name="T42" fmla="*/ 40 w 78"/>
                <a:gd name="T43" fmla="*/ 33 h 38"/>
                <a:gd name="T44" fmla="*/ 31 w 78"/>
                <a:gd name="T45" fmla="*/ 30 h 38"/>
                <a:gd name="T46" fmla="*/ 27 w 78"/>
                <a:gd name="T47" fmla="*/ 26 h 38"/>
                <a:gd name="T48" fmla="*/ 22 w 78"/>
                <a:gd name="T49" fmla="*/ 24 h 38"/>
                <a:gd name="T50" fmla="*/ 18 w 78"/>
                <a:gd name="T51" fmla="*/ 19 h 38"/>
                <a:gd name="T52" fmla="*/ 13 w 78"/>
                <a:gd name="T53" fmla="*/ 17 h 38"/>
                <a:gd name="T54" fmla="*/ 11 w 78"/>
                <a:gd name="T55" fmla="*/ 13 h 38"/>
                <a:gd name="T56" fmla="*/ 9 w 78"/>
                <a:gd name="T57" fmla="*/ 11 h 38"/>
                <a:gd name="T58" fmla="*/ 7 w 78"/>
                <a:gd name="T59" fmla="*/ 6 h 38"/>
                <a:gd name="T60" fmla="*/ 7 w 78"/>
                <a:gd name="T61" fmla="*/ 4 h 38"/>
                <a:gd name="T62" fmla="*/ 5 w 78"/>
                <a:gd name="T63" fmla="*/ 2 h 38"/>
                <a:gd name="T64" fmla="*/ 2 w 78"/>
                <a:gd name="T65" fmla="*/ 4 h 38"/>
                <a:gd name="T66" fmla="*/ 2 w 78"/>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38"/>
                <a:gd name="T104" fmla="*/ 78 w 7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38">
                  <a:moveTo>
                    <a:pt x="2" y="0"/>
                  </a:moveTo>
                  <a:lnTo>
                    <a:pt x="0" y="2"/>
                  </a:lnTo>
                  <a:lnTo>
                    <a:pt x="2" y="4"/>
                  </a:lnTo>
                  <a:lnTo>
                    <a:pt x="2" y="6"/>
                  </a:lnTo>
                  <a:lnTo>
                    <a:pt x="5" y="8"/>
                  </a:lnTo>
                  <a:lnTo>
                    <a:pt x="5" y="13"/>
                  </a:lnTo>
                  <a:lnTo>
                    <a:pt x="7" y="17"/>
                  </a:lnTo>
                  <a:lnTo>
                    <a:pt x="11" y="19"/>
                  </a:lnTo>
                  <a:lnTo>
                    <a:pt x="16" y="24"/>
                  </a:lnTo>
                  <a:lnTo>
                    <a:pt x="20" y="28"/>
                  </a:lnTo>
                  <a:lnTo>
                    <a:pt x="24" y="30"/>
                  </a:lnTo>
                  <a:lnTo>
                    <a:pt x="31" y="33"/>
                  </a:lnTo>
                  <a:lnTo>
                    <a:pt x="38" y="35"/>
                  </a:lnTo>
                  <a:lnTo>
                    <a:pt x="46" y="37"/>
                  </a:lnTo>
                  <a:lnTo>
                    <a:pt x="55" y="37"/>
                  </a:lnTo>
                  <a:lnTo>
                    <a:pt x="64" y="37"/>
                  </a:lnTo>
                  <a:lnTo>
                    <a:pt x="77" y="37"/>
                  </a:lnTo>
                  <a:lnTo>
                    <a:pt x="75" y="33"/>
                  </a:lnTo>
                  <a:lnTo>
                    <a:pt x="64" y="33"/>
                  </a:lnTo>
                  <a:lnTo>
                    <a:pt x="55" y="33"/>
                  </a:lnTo>
                  <a:lnTo>
                    <a:pt x="46" y="33"/>
                  </a:lnTo>
                  <a:lnTo>
                    <a:pt x="40" y="33"/>
                  </a:lnTo>
                  <a:lnTo>
                    <a:pt x="31" y="30"/>
                  </a:lnTo>
                  <a:lnTo>
                    <a:pt x="27" y="26"/>
                  </a:lnTo>
                  <a:lnTo>
                    <a:pt x="22" y="24"/>
                  </a:lnTo>
                  <a:lnTo>
                    <a:pt x="18" y="19"/>
                  </a:lnTo>
                  <a:lnTo>
                    <a:pt x="13" y="17"/>
                  </a:lnTo>
                  <a:lnTo>
                    <a:pt x="11" y="13"/>
                  </a:lnTo>
                  <a:lnTo>
                    <a:pt x="9" y="11"/>
                  </a:lnTo>
                  <a:lnTo>
                    <a:pt x="7" y="6"/>
                  </a:lnTo>
                  <a:lnTo>
                    <a:pt x="7" y="4"/>
                  </a:lnTo>
                  <a:lnTo>
                    <a:pt x="5" y="2"/>
                  </a:lnTo>
                  <a:lnTo>
                    <a:pt x="2" y="4"/>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68" name="Freeform 253"/>
            <p:cNvSpPr>
              <a:spLocks/>
            </p:cNvSpPr>
            <p:nvPr/>
          </p:nvSpPr>
          <p:spPr bwMode="auto">
            <a:xfrm>
              <a:off x="2750" y="2607"/>
              <a:ext cx="76" cy="40"/>
            </a:xfrm>
            <a:custGeom>
              <a:avLst/>
              <a:gdLst>
                <a:gd name="T0" fmla="*/ 75 w 76"/>
                <a:gd name="T1" fmla="*/ 39 h 40"/>
                <a:gd name="T2" fmla="*/ 75 w 76"/>
                <a:gd name="T3" fmla="*/ 35 h 40"/>
                <a:gd name="T4" fmla="*/ 75 w 76"/>
                <a:gd name="T5" fmla="*/ 32 h 40"/>
                <a:gd name="T6" fmla="*/ 73 w 76"/>
                <a:gd name="T7" fmla="*/ 32 h 40"/>
                <a:gd name="T8" fmla="*/ 73 w 76"/>
                <a:gd name="T9" fmla="*/ 28 h 40"/>
                <a:gd name="T10" fmla="*/ 71 w 76"/>
                <a:gd name="T11" fmla="*/ 26 h 40"/>
                <a:gd name="T12" fmla="*/ 66 w 76"/>
                <a:gd name="T13" fmla="*/ 21 h 40"/>
                <a:gd name="T14" fmla="*/ 62 w 76"/>
                <a:gd name="T15" fmla="*/ 19 h 40"/>
                <a:gd name="T16" fmla="*/ 60 w 76"/>
                <a:gd name="T17" fmla="*/ 15 h 40"/>
                <a:gd name="T18" fmla="*/ 53 w 76"/>
                <a:gd name="T19" fmla="*/ 10 h 40"/>
                <a:gd name="T20" fmla="*/ 49 w 76"/>
                <a:gd name="T21" fmla="*/ 8 h 40"/>
                <a:gd name="T22" fmla="*/ 42 w 76"/>
                <a:gd name="T23" fmla="*/ 4 h 40"/>
                <a:gd name="T24" fmla="*/ 36 w 76"/>
                <a:gd name="T25" fmla="*/ 2 h 40"/>
                <a:gd name="T26" fmla="*/ 27 w 76"/>
                <a:gd name="T27" fmla="*/ 2 h 40"/>
                <a:gd name="T28" fmla="*/ 20 w 76"/>
                <a:gd name="T29" fmla="*/ 0 h 40"/>
                <a:gd name="T30" fmla="*/ 9 w 76"/>
                <a:gd name="T31" fmla="*/ 0 h 40"/>
                <a:gd name="T32" fmla="*/ 0 w 76"/>
                <a:gd name="T33" fmla="*/ 2 h 40"/>
                <a:gd name="T34" fmla="*/ 0 w 76"/>
                <a:gd name="T35" fmla="*/ 6 h 40"/>
                <a:gd name="T36" fmla="*/ 9 w 76"/>
                <a:gd name="T37" fmla="*/ 4 h 40"/>
                <a:gd name="T38" fmla="*/ 20 w 76"/>
                <a:gd name="T39" fmla="*/ 4 h 40"/>
                <a:gd name="T40" fmla="*/ 27 w 76"/>
                <a:gd name="T41" fmla="*/ 4 h 40"/>
                <a:gd name="T42" fmla="*/ 36 w 76"/>
                <a:gd name="T43" fmla="*/ 6 h 40"/>
                <a:gd name="T44" fmla="*/ 40 w 76"/>
                <a:gd name="T45" fmla="*/ 8 h 40"/>
                <a:gd name="T46" fmla="*/ 47 w 76"/>
                <a:gd name="T47" fmla="*/ 13 h 40"/>
                <a:gd name="T48" fmla="*/ 51 w 76"/>
                <a:gd name="T49" fmla="*/ 15 h 40"/>
                <a:gd name="T50" fmla="*/ 55 w 76"/>
                <a:gd name="T51" fmla="*/ 17 h 40"/>
                <a:gd name="T52" fmla="*/ 60 w 76"/>
                <a:gd name="T53" fmla="*/ 21 h 40"/>
                <a:gd name="T54" fmla="*/ 64 w 76"/>
                <a:gd name="T55" fmla="*/ 24 h 40"/>
                <a:gd name="T56" fmla="*/ 66 w 76"/>
                <a:gd name="T57" fmla="*/ 28 h 40"/>
                <a:gd name="T58" fmla="*/ 68 w 76"/>
                <a:gd name="T59" fmla="*/ 30 h 40"/>
                <a:gd name="T60" fmla="*/ 71 w 76"/>
                <a:gd name="T61" fmla="*/ 32 h 40"/>
                <a:gd name="T62" fmla="*/ 71 w 76"/>
                <a:gd name="T63" fmla="*/ 35 h 40"/>
                <a:gd name="T64" fmla="*/ 73 w 76"/>
                <a:gd name="T65" fmla="*/ 37 h 40"/>
                <a:gd name="T66" fmla="*/ 73 w 76"/>
                <a:gd name="T67" fmla="*/ 35 h 40"/>
                <a:gd name="T68" fmla="*/ 75 w 76"/>
                <a:gd name="T69" fmla="*/ 39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40"/>
                <a:gd name="T107" fmla="*/ 76 w 76"/>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40">
                  <a:moveTo>
                    <a:pt x="75" y="39"/>
                  </a:moveTo>
                  <a:lnTo>
                    <a:pt x="75" y="35"/>
                  </a:lnTo>
                  <a:lnTo>
                    <a:pt x="75" y="32"/>
                  </a:lnTo>
                  <a:lnTo>
                    <a:pt x="73" y="32"/>
                  </a:lnTo>
                  <a:lnTo>
                    <a:pt x="73" y="28"/>
                  </a:lnTo>
                  <a:lnTo>
                    <a:pt x="71" y="26"/>
                  </a:lnTo>
                  <a:lnTo>
                    <a:pt x="66" y="21"/>
                  </a:lnTo>
                  <a:lnTo>
                    <a:pt x="62" y="19"/>
                  </a:lnTo>
                  <a:lnTo>
                    <a:pt x="60" y="15"/>
                  </a:lnTo>
                  <a:lnTo>
                    <a:pt x="53" y="10"/>
                  </a:lnTo>
                  <a:lnTo>
                    <a:pt x="49" y="8"/>
                  </a:lnTo>
                  <a:lnTo>
                    <a:pt x="42" y="4"/>
                  </a:lnTo>
                  <a:lnTo>
                    <a:pt x="36" y="2"/>
                  </a:lnTo>
                  <a:lnTo>
                    <a:pt x="27" y="2"/>
                  </a:lnTo>
                  <a:lnTo>
                    <a:pt x="20" y="0"/>
                  </a:lnTo>
                  <a:lnTo>
                    <a:pt x="9" y="0"/>
                  </a:lnTo>
                  <a:lnTo>
                    <a:pt x="0" y="2"/>
                  </a:lnTo>
                  <a:lnTo>
                    <a:pt x="0" y="6"/>
                  </a:lnTo>
                  <a:lnTo>
                    <a:pt x="9" y="4"/>
                  </a:lnTo>
                  <a:lnTo>
                    <a:pt x="20" y="4"/>
                  </a:lnTo>
                  <a:lnTo>
                    <a:pt x="27" y="4"/>
                  </a:lnTo>
                  <a:lnTo>
                    <a:pt x="36" y="6"/>
                  </a:lnTo>
                  <a:lnTo>
                    <a:pt x="40" y="8"/>
                  </a:lnTo>
                  <a:lnTo>
                    <a:pt x="47" y="13"/>
                  </a:lnTo>
                  <a:lnTo>
                    <a:pt x="51" y="15"/>
                  </a:lnTo>
                  <a:lnTo>
                    <a:pt x="55" y="17"/>
                  </a:lnTo>
                  <a:lnTo>
                    <a:pt x="60" y="21"/>
                  </a:lnTo>
                  <a:lnTo>
                    <a:pt x="64" y="24"/>
                  </a:lnTo>
                  <a:lnTo>
                    <a:pt x="66" y="28"/>
                  </a:lnTo>
                  <a:lnTo>
                    <a:pt x="68" y="30"/>
                  </a:lnTo>
                  <a:lnTo>
                    <a:pt x="71" y="32"/>
                  </a:lnTo>
                  <a:lnTo>
                    <a:pt x="71" y="35"/>
                  </a:lnTo>
                  <a:lnTo>
                    <a:pt x="73" y="37"/>
                  </a:lnTo>
                  <a:lnTo>
                    <a:pt x="73" y="35"/>
                  </a:lnTo>
                  <a:lnTo>
                    <a:pt x="75" y="39"/>
                  </a:lnTo>
                </a:path>
              </a:pathLst>
            </a:custGeom>
            <a:solidFill>
              <a:srgbClr val="000000"/>
            </a:solidFill>
            <a:ln w="9525" cap="rnd">
              <a:noFill/>
              <a:round/>
              <a:headEnd type="none" w="sm" len="sm"/>
              <a:tailEnd type="none" w="sm" len="sm"/>
            </a:ln>
          </p:spPr>
          <p:txBody>
            <a:bodyPr/>
            <a:lstStyle/>
            <a:p>
              <a:pPr algn="l"/>
              <a:endParaRPr lang="en-US" dirty="0"/>
            </a:p>
          </p:txBody>
        </p:sp>
        <p:sp>
          <p:nvSpPr>
            <p:cNvPr id="9469" name="Freeform 254"/>
            <p:cNvSpPr>
              <a:spLocks/>
            </p:cNvSpPr>
            <p:nvPr/>
          </p:nvSpPr>
          <p:spPr bwMode="auto">
            <a:xfrm>
              <a:off x="2753" y="2611"/>
              <a:ext cx="71" cy="34"/>
            </a:xfrm>
            <a:custGeom>
              <a:avLst/>
              <a:gdLst>
                <a:gd name="T0" fmla="*/ 0 w 71"/>
                <a:gd name="T1" fmla="*/ 0 h 34"/>
                <a:gd name="T2" fmla="*/ 4 w 71"/>
                <a:gd name="T3" fmla="*/ 2 h 34"/>
                <a:gd name="T4" fmla="*/ 11 w 71"/>
                <a:gd name="T5" fmla="*/ 6 h 34"/>
                <a:gd name="T6" fmla="*/ 17 w 71"/>
                <a:gd name="T7" fmla="*/ 11 h 34"/>
                <a:gd name="T8" fmla="*/ 22 w 71"/>
                <a:gd name="T9" fmla="*/ 13 h 34"/>
                <a:gd name="T10" fmla="*/ 28 w 71"/>
                <a:gd name="T11" fmla="*/ 15 h 34"/>
                <a:gd name="T12" fmla="*/ 35 w 71"/>
                <a:gd name="T13" fmla="*/ 17 h 34"/>
                <a:gd name="T14" fmla="*/ 39 w 71"/>
                <a:gd name="T15" fmla="*/ 20 h 34"/>
                <a:gd name="T16" fmla="*/ 46 w 71"/>
                <a:gd name="T17" fmla="*/ 22 h 34"/>
                <a:gd name="T18" fmla="*/ 50 w 71"/>
                <a:gd name="T19" fmla="*/ 24 h 34"/>
                <a:gd name="T20" fmla="*/ 54 w 71"/>
                <a:gd name="T21" fmla="*/ 26 h 34"/>
                <a:gd name="T22" fmla="*/ 59 w 71"/>
                <a:gd name="T23" fmla="*/ 28 h 34"/>
                <a:gd name="T24" fmla="*/ 63 w 71"/>
                <a:gd name="T25" fmla="*/ 28 h 34"/>
                <a:gd name="T26" fmla="*/ 65 w 71"/>
                <a:gd name="T27" fmla="*/ 28 h 34"/>
                <a:gd name="T28" fmla="*/ 68 w 71"/>
                <a:gd name="T29" fmla="*/ 31 h 34"/>
                <a:gd name="T30" fmla="*/ 70 w 71"/>
                <a:gd name="T31" fmla="*/ 31 h 34"/>
                <a:gd name="T32" fmla="*/ 59 w 71"/>
                <a:gd name="T33" fmla="*/ 33 h 34"/>
                <a:gd name="T34" fmla="*/ 50 w 71"/>
                <a:gd name="T35" fmla="*/ 33 h 34"/>
                <a:gd name="T36" fmla="*/ 41 w 71"/>
                <a:gd name="T37" fmla="*/ 33 h 34"/>
                <a:gd name="T38" fmla="*/ 33 w 71"/>
                <a:gd name="T39" fmla="*/ 33 h 34"/>
                <a:gd name="T40" fmla="*/ 26 w 71"/>
                <a:gd name="T41" fmla="*/ 31 h 34"/>
                <a:gd name="T42" fmla="*/ 22 w 71"/>
                <a:gd name="T43" fmla="*/ 28 h 34"/>
                <a:gd name="T44" fmla="*/ 15 w 71"/>
                <a:gd name="T45" fmla="*/ 24 h 34"/>
                <a:gd name="T46" fmla="*/ 13 w 71"/>
                <a:gd name="T47" fmla="*/ 22 h 34"/>
                <a:gd name="T48" fmla="*/ 8 w 71"/>
                <a:gd name="T49" fmla="*/ 17 h 34"/>
                <a:gd name="T50" fmla="*/ 6 w 71"/>
                <a:gd name="T51" fmla="*/ 13 h 34"/>
                <a:gd name="T52" fmla="*/ 4 w 71"/>
                <a:gd name="T53" fmla="*/ 11 h 34"/>
                <a:gd name="T54" fmla="*/ 2 w 71"/>
                <a:gd name="T55" fmla="*/ 6 h 34"/>
                <a:gd name="T56" fmla="*/ 0 w 71"/>
                <a:gd name="T57" fmla="*/ 4 h 34"/>
                <a:gd name="T58" fmla="*/ 0 w 71"/>
                <a:gd name="T59" fmla="*/ 2 h 34"/>
                <a:gd name="T60" fmla="*/ 0 w 7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1"/>
                <a:gd name="T94" fmla="*/ 0 h 34"/>
                <a:gd name="T95" fmla="*/ 71 w 71"/>
                <a:gd name="T96" fmla="*/ 34 h 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1" h="34">
                  <a:moveTo>
                    <a:pt x="0" y="0"/>
                  </a:moveTo>
                  <a:lnTo>
                    <a:pt x="4" y="2"/>
                  </a:lnTo>
                  <a:lnTo>
                    <a:pt x="11" y="6"/>
                  </a:lnTo>
                  <a:lnTo>
                    <a:pt x="17" y="11"/>
                  </a:lnTo>
                  <a:lnTo>
                    <a:pt x="22" y="13"/>
                  </a:lnTo>
                  <a:lnTo>
                    <a:pt x="28" y="15"/>
                  </a:lnTo>
                  <a:lnTo>
                    <a:pt x="35" y="17"/>
                  </a:lnTo>
                  <a:lnTo>
                    <a:pt x="39" y="20"/>
                  </a:lnTo>
                  <a:lnTo>
                    <a:pt x="46" y="22"/>
                  </a:lnTo>
                  <a:lnTo>
                    <a:pt x="50" y="24"/>
                  </a:lnTo>
                  <a:lnTo>
                    <a:pt x="54" y="26"/>
                  </a:lnTo>
                  <a:lnTo>
                    <a:pt x="59" y="28"/>
                  </a:lnTo>
                  <a:lnTo>
                    <a:pt x="63" y="28"/>
                  </a:lnTo>
                  <a:lnTo>
                    <a:pt x="65" y="28"/>
                  </a:lnTo>
                  <a:lnTo>
                    <a:pt x="68" y="31"/>
                  </a:lnTo>
                  <a:lnTo>
                    <a:pt x="70" y="31"/>
                  </a:lnTo>
                  <a:lnTo>
                    <a:pt x="59" y="33"/>
                  </a:lnTo>
                  <a:lnTo>
                    <a:pt x="50" y="33"/>
                  </a:lnTo>
                  <a:lnTo>
                    <a:pt x="41" y="33"/>
                  </a:lnTo>
                  <a:lnTo>
                    <a:pt x="33" y="33"/>
                  </a:lnTo>
                  <a:lnTo>
                    <a:pt x="26" y="31"/>
                  </a:lnTo>
                  <a:lnTo>
                    <a:pt x="22" y="28"/>
                  </a:lnTo>
                  <a:lnTo>
                    <a:pt x="15" y="24"/>
                  </a:lnTo>
                  <a:lnTo>
                    <a:pt x="13" y="22"/>
                  </a:lnTo>
                  <a:lnTo>
                    <a:pt x="8" y="17"/>
                  </a:lnTo>
                  <a:lnTo>
                    <a:pt x="6" y="13"/>
                  </a:lnTo>
                  <a:lnTo>
                    <a:pt x="4" y="11"/>
                  </a:lnTo>
                  <a:lnTo>
                    <a:pt x="2" y="6"/>
                  </a:lnTo>
                  <a:lnTo>
                    <a:pt x="0" y="4"/>
                  </a:lnTo>
                  <a:lnTo>
                    <a:pt x="0"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70" name="Freeform 255"/>
            <p:cNvSpPr>
              <a:spLocks/>
            </p:cNvSpPr>
            <p:nvPr/>
          </p:nvSpPr>
          <p:spPr bwMode="auto">
            <a:xfrm>
              <a:off x="2750" y="2609"/>
              <a:ext cx="74" cy="36"/>
            </a:xfrm>
            <a:custGeom>
              <a:avLst/>
              <a:gdLst>
                <a:gd name="T0" fmla="*/ 73 w 74"/>
                <a:gd name="T1" fmla="*/ 35 h 36"/>
                <a:gd name="T2" fmla="*/ 73 w 74"/>
                <a:gd name="T3" fmla="*/ 30 h 36"/>
                <a:gd name="T4" fmla="*/ 71 w 74"/>
                <a:gd name="T5" fmla="*/ 30 h 36"/>
                <a:gd name="T6" fmla="*/ 66 w 74"/>
                <a:gd name="T7" fmla="*/ 28 h 36"/>
                <a:gd name="T8" fmla="*/ 64 w 74"/>
                <a:gd name="T9" fmla="*/ 28 h 36"/>
                <a:gd name="T10" fmla="*/ 60 w 74"/>
                <a:gd name="T11" fmla="*/ 26 h 36"/>
                <a:gd name="T12" fmla="*/ 55 w 74"/>
                <a:gd name="T13" fmla="*/ 24 h 36"/>
                <a:gd name="T14" fmla="*/ 49 w 74"/>
                <a:gd name="T15" fmla="*/ 22 h 36"/>
                <a:gd name="T16" fmla="*/ 44 w 74"/>
                <a:gd name="T17" fmla="*/ 19 h 36"/>
                <a:gd name="T18" fmla="*/ 38 w 74"/>
                <a:gd name="T19" fmla="*/ 17 h 36"/>
                <a:gd name="T20" fmla="*/ 31 w 74"/>
                <a:gd name="T21" fmla="*/ 15 h 36"/>
                <a:gd name="T22" fmla="*/ 27 w 74"/>
                <a:gd name="T23" fmla="*/ 13 h 36"/>
                <a:gd name="T24" fmla="*/ 20 w 74"/>
                <a:gd name="T25" fmla="*/ 11 h 36"/>
                <a:gd name="T26" fmla="*/ 14 w 74"/>
                <a:gd name="T27" fmla="*/ 6 h 36"/>
                <a:gd name="T28" fmla="*/ 9 w 74"/>
                <a:gd name="T29" fmla="*/ 4 h 36"/>
                <a:gd name="T30" fmla="*/ 3 w 74"/>
                <a:gd name="T31" fmla="*/ 0 h 36"/>
                <a:gd name="T32" fmla="*/ 0 w 74"/>
                <a:gd name="T33" fmla="*/ 4 h 36"/>
                <a:gd name="T34" fmla="*/ 7 w 74"/>
                <a:gd name="T35" fmla="*/ 6 h 36"/>
                <a:gd name="T36" fmla="*/ 11 w 74"/>
                <a:gd name="T37" fmla="*/ 11 h 36"/>
                <a:gd name="T38" fmla="*/ 18 w 74"/>
                <a:gd name="T39" fmla="*/ 13 h 36"/>
                <a:gd name="T40" fmla="*/ 25 w 74"/>
                <a:gd name="T41" fmla="*/ 17 h 36"/>
                <a:gd name="T42" fmla="*/ 31 w 74"/>
                <a:gd name="T43" fmla="*/ 19 h 36"/>
                <a:gd name="T44" fmla="*/ 36 w 74"/>
                <a:gd name="T45" fmla="*/ 22 h 36"/>
                <a:gd name="T46" fmla="*/ 42 w 74"/>
                <a:gd name="T47" fmla="*/ 24 h 36"/>
                <a:gd name="T48" fmla="*/ 47 w 74"/>
                <a:gd name="T49" fmla="*/ 26 h 36"/>
                <a:gd name="T50" fmla="*/ 53 w 74"/>
                <a:gd name="T51" fmla="*/ 28 h 36"/>
                <a:gd name="T52" fmla="*/ 57 w 74"/>
                <a:gd name="T53" fmla="*/ 30 h 36"/>
                <a:gd name="T54" fmla="*/ 62 w 74"/>
                <a:gd name="T55" fmla="*/ 30 h 36"/>
                <a:gd name="T56" fmla="*/ 66 w 74"/>
                <a:gd name="T57" fmla="*/ 33 h 36"/>
                <a:gd name="T58" fmla="*/ 68 w 74"/>
                <a:gd name="T59" fmla="*/ 33 h 36"/>
                <a:gd name="T60" fmla="*/ 71 w 74"/>
                <a:gd name="T61" fmla="*/ 35 h 36"/>
                <a:gd name="T62" fmla="*/ 73 w 74"/>
                <a:gd name="T63" fmla="*/ 35 h 36"/>
                <a:gd name="T64" fmla="*/ 73 w 74"/>
                <a:gd name="T65" fmla="*/ 30 h 36"/>
                <a:gd name="T66" fmla="*/ 73 w 74"/>
                <a:gd name="T67" fmla="*/ 35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6"/>
                <a:gd name="T104" fmla="*/ 74 w 74"/>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6">
                  <a:moveTo>
                    <a:pt x="73" y="35"/>
                  </a:moveTo>
                  <a:lnTo>
                    <a:pt x="73" y="30"/>
                  </a:lnTo>
                  <a:lnTo>
                    <a:pt x="71" y="30"/>
                  </a:lnTo>
                  <a:lnTo>
                    <a:pt x="66" y="28"/>
                  </a:lnTo>
                  <a:lnTo>
                    <a:pt x="64" y="28"/>
                  </a:lnTo>
                  <a:lnTo>
                    <a:pt x="60" y="26"/>
                  </a:lnTo>
                  <a:lnTo>
                    <a:pt x="55" y="24"/>
                  </a:lnTo>
                  <a:lnTo>
                    <a:pt x="49" y="22"/>
                  </a:lnTo>
                  <a:lnTo>
                    <a:pt x="44" y="19"/>
                  </a:lnTo>
                  <a:lnTo>
                    <a:pt x="38" y="17"/>
                  </a:lnTo>
                  <a:lnTo>
                    <a:pt x="31" y="15"/>
                  </a:lnTo>
                  <a:lnTo>
                    <a:pt x="27" y="13"/>
                  </a:lnTo>
                  <a:lnTo>
                    <a:pt x="20" y="11"/>
                  </a:lnTo>
                  <a:lnTo>
                    <a:pt x="14" y="6"/>
                  </a:lnTo>
                  <a:lnTo>
                    <a:pt x="9" y="4"/>
                  </a:lnTo>
                  <a:lnTo>
                    <a:pt x="3" y="0"/>
                  </a:lnTo>
                  <a:lnTo>
                    <a:pt x="0" y="4"/>
                  </a:lnTo>
                  <a:lnTo>
                    <a:pt x="7" y="6"/>
                  </a:lnTo>
                  <a:lnTo>
                    <a:pt x="11" y="11"/>
                  </a:lnTo>
                  <a:lnTo>
                    <a:pt x="18" y="13"/>
                  </a:lnTo>
                  <a:lnTo>
                    <a:pt x="25" y="17"/>
                  </a:lnTo>
                  <a:lnTo>
                    <a:pt x="31" y="19"/>
                  </a:lnTo>
                  <a:lnTo>
                    <a:pt x="36" y="22"/>
                  </a:lnTo>
                  <a:lnTo>
                    <a:pt x="42" y="24"/>
                  </a:lnTo>
                  <a:lnTo>
                    <a:pt x="47" y="26"/>
                  </a:lnTo>
                  <a:lnTo>
                    <a:pt x="53" y="28"/>
                  </a:lnTo>
                  <a:lnTo>
                    <a:pt x="57" y="30"/>
                  </a:lnTo>
                  <a:lnTo>
                    <a:pt x="62" y="30"/>
                  </a:lnTo>
                  <a:lnTo>
                    <a:pt x="66" y="33"/>
                  </a:lnTo>
                  <a:lnTo>
                    <a:pt x="68" y="33"/>
                  </a:lnTo>
                  <a:lnTo>
                    <a:pt x="71" y="35"/>
                  </a:lnTo>
                  <a:lnTo>
                    <a:pt x="73" y="35"/>
                  </a:lnTo>
                  <a:lnTo>
                    <a:pt x="73" y="30"/>
                  </a:lnTo>
                  <a:lnTo>
                    <a:pt x="73" y="35"/>
                  </a:lnTo>
                </a:path>
              </a:pathLst>
            </a:custGeom>
            <a:solidFill>
              <a:srgbClr val="000000"/>
            </a:solidFill>
            <a:ln w="9525" cap="rnd">
              <a:noFill/>
              <a:round/>
              <a:headEnd type="none" w="sm" len="sm"/>
              <a:tailEnd type="none" w="sm" len="sm"/>
            </a:ln>
          </p:spPr>
          <p:txBody>
            <a:bodyPr/>
            <a:lstStyle/>
            <a:p>
              <a:pPr algn="l"/>
              <a:endParaRPr lang="en-US" dirty="0"/>
            </a:p>
          </p:txBody>
        </p:sp>
        <p:sp>
          <p:nvSpPr>
            <p:cNvPr id="9471" name="Freeform 256"/>
            <p:cNvSpPr>
              <a:spLocks/>
            </p:cNvSpPr>
            <p:nvPr/>
          </p:nvSpPr>
          <p:spPr bwMode="auto">
            <a:xfrm>
              <a:off x="2750" y="2609"/>
              <a:ext cx="74" cy="38"/>
            </a:xfrm>
            <a:custGeom>
              <a:avLst/>
              <a:gdLst>
                <a:gd name="T0" fmla="*/ 3 w 74"/>
                <a:gd name="T1" fmla="*/ 0 h 38"/>
                <a:gd name="T2" fmla="*/ 0 w 74"/>
                <a:gd name="T3" fmla="*/ 2 h 38"/>
                <a:gd name="T4" fmla="*/ 0 w 74"/>
                <a:gd name="T5" fmla="*/ 4 h 38"/>
                <a:gd name="T6" fmla="*/ 0 w 74"/>
                <a:gd name="T7" fmla="*/ 6 h 38"/>
                <a:gd name="T8" fmla="*/ 3 w 74"/>
                <a:gd name="T9" fmla="*/ 11 h 38"/>
                <a:gd name="T10" fmla="*/ 5 w 74"/>
                <a:gd name="T11" fmla="*/ 13 h 38"/>
                <a:gd name="T12" fmla="*/ 7 w 74"/>
                <a:gd name="T13" fmla="*/ 17 h 38"/>
                <a:gd name="T14" fmla="*/ 9 w 74"/>
                <a:gd name="T15" fmla="*/ 19 h 38"/>
                <a:gd name="T16" fmla="*/ 14 w 74"/>
                <a:gd name="T17" fmla="*/ 24 h 38"/>
                <a:gd name="T18" fmla="*/ 18 w 74"/>
                <a:gd name="T19" fmla="*/ 28 h 38"/>
                <a:gd name="T20" fmla="*/ 22 w 74"/>
                <a:gd name="T21" fmla="*/ 33 h 38"/>
                <a:gd name="T22" fmla="*/ 29 w 74"/>
                <a:gd name="T23" fmla="*/ 35 h 38"/>
                <a:gd name="T24" fmla="*/ 36 w 74"/>
                <a:gd name="T25" fmla="*/ 37 h 38"/>
                <a:gd name="T26" fmla="*/ 44 w 74"/>
                <a:gd name="T27" fmla="*/ 37 h 38"/>
                <a:gd name="T28" fmla="*/ 53 w 74"/>
                <a:gd name="T29" fmla="*/ 37 h 38"/>
                <a:gd name="T30" fmla="*/ 62 w 74"/>
                <a:gd name="T31" fmla="*/ 37 h 38"/>
                <a:gd name="T32" fmla="*/ 73 w 74"/>
                <a:gd name="T33" fmla="*/ 35 h 38"/>
                <a:gd name="T34" fmla="*/ 73 w 74"/>
                <a:gd name="T35" fmla="*/ 30 h 38"/>
                <a:gd name="T36" fmla="*/ 62 w 74"/>
                <a:gd name="T37" fmla="*/ 33 h 38"/>
                <a:gd name="T38" fmla="*/ 53 w 74"/>
                <a:gd name="T39" fmla="*/ 35 h 38"/>
                <a:gd name="T40" fmla="*/ 44 w 74"/>
                <a:gd name="T41" fmla="*/ 33 h 38"/>
                <a:gd name="T42" fmla="*/ 38 w 74"/>
                <a:gd name="T43" fmla="*/ 33 h 38"/>
                <a:gd name="T44" fmla="*/ 31 w 74"/>
                <a:gd name="T45" fmla="*/ 30 h 38"/>
                <a:gd name="T46" fmla="*/ 25 w 74"/>
                <a:gd name="T47" fmla="*/ 28 h 38"/>
                <a:gd name="T48" fmla="*/ 20 w 74"/>
                <a:gd name="T49" fmla="*/ 24 h 38"/>
                <a:gd name="T50" fmla="*/ 16 w 74"/>
                <a:gd name="T51" fmla="*/ 22 h 38"/>
                <a:gd name="T52" fmla="*/ 14 w 74"/>
                <a:gd name="T53" fmla="*/ 17 h 38"/>
                <a:gd name="T54" fmla="*/ 9 w 74"/>
                <a:gd name="T55" fmla="*/ 15 h 38"/>
                <a:gd name="T56" fmla="*/ 7 w 74"/>
                <a:gd name="T57" fmla="*/ 11 h 38"/>
                <a:gd name="T58" fmla="*/ 7 w 74"/>
                <a:gd name="T59" fmla="*/ 8 h 38"/>
                <a:gd name="T60" fmla="*/ 5 w 74"/>
                <a:gd name="T61" fmla="*/ 4 h 38"/>
                <a:gd name="T62" fmla="*/ 5 w 74"/>
                <a:gd name="T63" fmla="*/ 2 h 38"/>
                <a:gd name="T64" fmla="*/ 0 w 74"/>
                <a:gd name="T65" fmla="*/ 4 h 38"/>
                <a:gd name="T66" fmla="*/ 3 w 74"/>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38"/>
                <a:gd name="T104" fmla="*/ 74 w 7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38">
                  <a:moveTo>
                    <a:pt x="3" y="0"/>
                  </a:moveTo>
                  <a:lnTo>
                    <a:pt x="0" y="2"/>
                  </a:lnTo>
                  <a:lnTo>
                    <a:pt x="0" y="4"/>
                  </a:lnTo>
                  <a:lnTo>
                    <a:pt x="0" y="6"/>
                  </a:lnTo>
                  <a:lnTo>
                    <a:pt x="3" y="11"/>
                  </a:lnTo>
                  <a:lnTo>
                    <a:pt x="5" y="13"/>
                  </a:lnTo>
                  <a:lnTo>
                    <a:pt x="7" y="17"/>
                  </a:lnTo>
                  <a:lnTo>
                    <a:pt x="9" y="19"/>
                  </a:lnTo>
                  <a:lnTo>
                    <a:pt x="14" y="24"/>
                  </a:lnTo>
                  <a:lnTo>
                    <a:pt x="18" y="28"/>
                  </a:lnTo>
                  <a:lnTo>
                    <a:pt x="22" y="33"/>
                  </a:lnTo>
                  <a:lnTo>
                    <a:pt x="29" y="35"/>
                  </a:lnTo>
                  <a:lnTo>
                    <a:pt x="36" y="37"/>
                  </a:lnTo>
                  <a:lnTo>
                    <a:pt x="44" y="37"/>
                  </a:lnTo>
                  <a:lnTo>
                    <a:pt x="53" y="37"/>
                  </a:lnTo>
                  <a:lnTo>
                    <a:pt x="62" y="37"/>
                  </a:lnTo>
                  <a:lnTo>
                    <a:pt x="73" y="35"/>
                  </a:lnTo>
                  <a:lnTo>
                    <a:pt x="73" y="30"/>
                  </a:lnTo>
                  <a:lnTo>
                    <a:pt x="62" y="33"/>
                  </a:lnTo>
                  <a:lnTo>
                    <a:pt x="53" y="35"/>
                  </a:lnTo>
                  <a:lnTo>
                    <a:pt x="44" y="33"/>
                  </a:lnTo>
                  <a:lnTo>
                    <a:pt x="38" y="33"/>
                  </a:lnTo>
                  <a:lnTo>
                    <a:pt x="31" y="30"/>
                  </a:lnTo>
                  <a:lnTo>
                    <a:pt x="25" y="28"/>
                  </a:lnTo>
                  <a:lnTo>
                    <a:pt x="20" y="24"/>
                  </a:lnTo>
                  <a:lnTo>
                    <a:pt x="16" y="22"/>
                  </a:lnTo>
                  <a:lnTo>
                    <a:pt x="14" y="17"/>
                  </a:lnTo>
                  <a:lnTo>
                    <a:pt x="9" y="15"/>
                  </a:lnTo>
                  <a:lnTo>
                    <a:pt x="7" y="11"/>
                  </a:lnTo>
                  <a:lnTo>
                    <a:pt x="7" y="8"/>
                  </a:lnTo>
                  <a:lnTo>
                    <a:pt x="5" y="4"/>
                  </a:lnTo>
                  <a:lnTo>
                    <a:pt x="5" y="2"/>
                  </a:lnTo>
                  <a:lnTo>
                    <a:pt x="0" y="4"/>
                  </a:lnTo>
                  <a:lnTo>
                    <a:pt x="3"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72" name="Freeform 257"/>
            <p:cNvSpPr>
              <a:spLocks/>
            </p:cNvSpPr>
            <p:nvPr/>
          </p:nvSpPr>
          <p:spPr bwMode="auto">
            <a:xfrm>
              <a:off x="3268" y="2179"/>
              <a:ext cx="29" cy="82"/>
            </a:xfrm>
            <a:custGeom>
              <a:avLst/>
              <a:gdLst>
                <a:gd name="T0" fmla="*/ 15 w 29"/>
                <a:gd name="T1" fmla="*/ 81 h 82"/>
                <a:gd name="T2" fmla="*/ 24 w 29"/>
                <a:gd name="T3" fmla="*/ 61 h 82"/>
                <a:gd name="T4" fmla="*/ 26 w 29"/>
                <a:gd name="T5" fmla="*/ 46 h 82"/>
                <a:gd name="T6" fmla="*/ 28 w 29"/>
                <a:gd name="T7" fmla="*/ 33 h 82"/>
                <a:gd name="T8" fmla="*/ 24 w 29"/>
                <a:gd name="T9" fmla="*/ 20 h 82"/>
                <a:gd name="T10" fmla="*/ 20 w 29"/>
                <a:gd name="T11" fmla="*/ 13 h 82"/>
                <a:gd name="T12" fmla="*/ 15 w 29"/>
                <a:gd name="T13" fmla="*/ 7 h 82"/>
                <a:gd name="T14" fmla="*/ 13 w 29"/>
                <a:gd name="T15" fmla="*/ 2 h 82"/>
                <a:gd name="T16" fmla="*/ 11 w 29"/>
                <a:gd name="T17" fmla="*/ 0 h 82"/>
                <a:gd name="T18" fmla="*/ 2 w 29"/>
                <a:gd name="T19" fmla="*/ 18 h 82"/>
                <a:gd name="T20" fmla="*/ 0 w 29"/>
                <a:gd name="T21" fmla="*/ 33 h 82"/>
                <a:gd name="T22" fmla="*/ 0 w 29"/>
                <a:gd name="T23" fmla="*/ 46 h 82"/>
                <a:gd name="T24" fmla="*/ 2 w 29"/>
                <a:gd name="T25" fmla="*/ 59 h 82"/>
                <a:gd name="T26" fmla="*/ 6 w 29"/>
                <a:gd name="T27" fmla="*/ 68 h 82"/>
                <a:gd name="T28" fmla="*/ 9 w 29"/>
                <a:gd name="T29" fmla="*/ 75 h 82"/>
                <a:gd name="T30" fmla="*/ 13 w 29"/>
                <a:gd name="T31" fmla="*/ 79 h 82"/>
                <a:gd name="T32" fmla="*/ 15 w 29"/>
                <a:gd name="T33" fmla="*/ 8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82"/>
                <a:gd name="T53" fmla="*/ 29 w 2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82">
                  <a:moveTo>
                    <a:pt x="15" y="81"/>
                  </a:moveTo>
                  <a:lnTo>
                    <a:pt x="24" y="61"/>
                  </a:lnTo>
                  <a:lnTo>
                    <a:pt x="26" y="46"/>
                  </a:lnTo>
                  <a:lnTo>
                    <a:pt x="28" y="33"/>
                  </a:lnTo>
                  <a:lnTo>
                    <a:pt x="24" y="20"/>
                  </a:lnTo>
                  <a:lnTo>
                    <a:pt x="20" y="13"/>
                  </a:lnTo>
                  <a:lnTo>
                    <a:pt x="15" y="7"/>
                  </a:lnTo>
                  <a:lnTo>
                    <a:pt x="13" y="2"/>
                  </a:lnTo>
                  <a:lnTo>
                    <a:pt x="11" y="0"/>
                  </a:lnTo>
                  <a:lnTo>
                    <a:pt x="2" y="18"/>
                  </a:lnTo>
                  <a:lnTo>
                    <a:pt x="0" y="33"/>
                  </a:lnTo>
                  <a:lnTo>
                    <a:pt x="0" y="46"/>
                  </a:lnTo>
                  <a:lnTo>
                    <a:pt x="2" y="59"/>
                  </a:lnTo>
                  <a:lnTo>
                    <a:pt x="6" y="68"/>
                  </a:lnTo>
                  <a:lnTo>
                    <a:pt x="9" y="75"/>
                  </a:lnTo>
                  <a:lnTo>
                    <a:pt x="13" y="79"/>
                  </a:lnTo>
                  <a:lnTo>
                    <a:pt x="15" y="81"/>
                  </a:lnTo>
                </a:path>
              </a:pathLst>
            </a:custGeom>
            <a:solidFill>
              <a:srgbClr val="B79900"/>
            </a:solidFill>
            <a:ln w="9525" cap="rnd">
              <a:noFill/>
              <a:round/>
              <a:headEnd type="none" w="sm" len="sm"/>
              <a:tailEnd type="none" w="sm" len="sm"/>
            </a:ln>
          </p:spPr>
          <p:txBody>
            <a:bodyPr/>
            <a:lstStyle/>
            <a:p>
              <a:pPr algn="l"/>
              <a:endParaRPr lang="en-US" dirty="0"/>
            </a:p>
          </p:txBody>
        </p:sp>
        <p:sp>
          <p:nvSpPr>
            <p:cNvPr id="9473" name="Freeform 258"/>
            <p:cNvSpPr>
              <a:spLocks/>
            </p:cNvSpPr>
            <p:nvPr/>
          </p:nvSpPr>
          <p:spPr bwMode="auto">
            <a:xfrm>
              <a:off x="3277" y="2179"/>
              <a:ext cx="20" cy="84"/>
            </a:xfrm>
            <a:custGeom>
              <a:avLst/>
              <a:gdLst>
                <a:gd name="T0" fmla="*/ 4 w 20"/>
                <a:gd name="T1" fmla="*/ 2 h 84"/>
                <a:gd name="T2" fmla="*/ 0 w 20"/>
                <a:gd name="T3" fmla="*/ 2 h 84"/>
                <a:gd name="T4" fmla="*/ 2 w 20"/>
                <a:gd name="T5" fmla="*/ 2 h 84"/>
                <a:gd name="T6" fmla="*/ 6 w 20"/>
                <a:gd name="T7" fmla="*/ 7 h 84"/>
                <a:gd name="T8" fmla="*/ 11 w 20"/>
                <a:gd name="T9" fmla="*/ 13 h 84"/>
                <a:gd name="T10" fmla="*/ 13 w 20"/>
                <a:gd name="T11" fmla="*/ 22 h 84"/>
                <a:gd name="T12" fmla="*/ 17 w 20"/>
                <a:gd name="T13" fmla="*/ 33 h 84"/>
                <a:gd name="T14" fmla="*/ 17 w 20"/>
                <a:gd name="T15" fmla="*/ 46 h 84"/>
                <a:gd name="T16" fmla="*/ 13 w 20"/>
                <a:gd name="T17" fmla="*/ 61 h 84"/>
                <a:gd name="T18" fmla="*/ 4 w 20"/>
                <a:gd name="T19" fmla="*/ 79 h 84"/>
                <a:gd name="T20" fmla="*/ 6 w 20"/>
                <a:gd name="T21" fmla="*/ 83 h 84"/>
                <a:gd name="T22" fmla="*/ 17 w 20"/>
                <a:gd name="T23" fmla="*/ 64 h 84"/>
                <a:gd name="T24" fmla="*/ 19 w 20"/>
                <a:gd name="T25" fmla="*/ 46 h 84"/>
                <a:gd name="T26" fmla="*/ 19 w 20"/>
                <a:gd name="T27" fmla="*/ 33 h 84"/>
                <a:gd name="T28" fmla="*/ 17 w 20"/>
                <a:gd name="T29" fmla="*/ 20 h 84"/>
                <a:gd name="T30" fmla="*/ 13 w 20"/>
                <a:gd name="T31" fmla="*/ 11 h 84"/>
                <a:gd name="T32" fmla="*/ 8 w 20"/>
                <a:gd name="T33" fmla="*/ 4 h 84"/>
                <a:gd name="T34" fmla="*/ 4 w 20"/>
                <a:gd name="T35" fmla="*/ 0 h 84"/>
                <a:gd name="T36" fmla="*/ 2 w 20"/>
                <a:gd name="T37" fmla="*/ 0 h 84"/>
                <a:gd name="T38" fmla="*/ 0 w 20"/>
                <a:gd name="T39" fmla="*/ 0 h 84"/>
                <a:gd name="T40" fmla="*/ 4 w 20"/>
                <a:gd name="T41" fmla="*/ 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84"/>
                <a:gd name="T65" fmla="*/ 20 w 2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84">
                  <a:moveTo>
                    <a:pt x="4" y="2"/>
                  </a:moveTo>
                  <a:lnTo>
                    <a:pt x="0" y="2"/>
                  </a:lnTo>
                  <a:lnTo>
                    <a:pt x="2" y="2"/>
                  </a:lnTo>
                  <a:lnTo>
                    <a:pt x="6" y="7"/>
                  </a:lnTo>
                  <a:lnTo>
                    <a:pt x="11" y="13"/>
                  </a:lnTo>
                  <a:lnTo>
                    <a:pt x="13" y="22"/>
                  </a:lnTo>
                  <a:lnTo>
                    <a:pt x="17" y="33"/>
                  </a:lnTo>
                  <a:lnTo>
                    <a:pt x="17" y="46"/>
                  </a:lnTo>
                  <a:lnTo>
                    <a:pt x="13" y="61"/>
                  </a:lnTo>
                  <a:lnTo>
                    <a:pt x="4" y="79"/>
                  </a:lnTo>
                  <a:lnTo>
                    <a:pt x="6" y="83"/>
                  </a:lnTo>
                  <a:lnTo>
                    <a:pt x="17" y="64"/>
                  </a:lnTo>
                  <a:lnTo>
                    <a:pt x="19" y="46"/>
                  </a:lnTo>
                  <a:lnTo>
                    <a:pt x="19" y="33"/>
                  </a:lnTo>
                  <a:lnTo>
                    <a:pt x="17" y="20"/>
                  </a:lnTo>
                  <a:lnTo>
                    <a:pt x="13" y="11"/>
                  </a:lnTo>
                  <a:lnTo>
                    <a:pt x="8" y="4"/>
                  </a:lnTo>
                  <a:lnTo>
                    <a:pt x="4" y="0"/>
                  </a:lnTo>
                  <a:lnTo>
                    <a:pt x="2" y="0"/>
                  </a:lnTo>
                  <a:lnTo>
                    <a:pt x="0" y="0"/>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9474" name="Freeform 259"/>
            <p:cNvSpPr>
              <a:spLocks/>
            </p:cNvSpPr>
            <p:nvPr/>
          </p:nvSpPr>
          <p:spPr bwMode="auto">
            <a:xfrm>
              <a:off x="3266" y="2179"/>
              <a:ext cx="18" cy="84"/>
            </a:xfrm>
            <a:custGeom>
              <a:avLst/>
              <a:gdLst>
                <a:gd name="T0" fmla="*/ 15 w 18"/>
                <a:gd name="T1" fmla="*/ 79 h 84"/>
                <a:gd name="T2" fmla="*/ 17 w 18"/>
                <a:gd name="T3" fmla="*/ 79 h 84"/>
                <a:gd name="T4" fmla="*/ 13 w 18"/>
                <a:gd name="T5" fmla="*/ 75 h 84"/>
                <a:gd name="T6" fmla="*/ 8 w 18"/>
                <a:gd name="T7" fmla="*/ 68 h 84"/>
                <a:gd name="T8" fmla="*/ 6 w 18"/>
                <a:gd name="T9" fmla="*/ 57 h 84"/>
                <a:gd name="T10" fmla="*/ 4 w 18"/>
                <a:gd name="T11" fmla="*/ 46 h 84"/>
                <a:gd name="T12" fmla="*/ 4 w 18"/>
                <a:gd name="T13" fmla="*/ 33 h 84"/>
                <a:gd name="T14" fmla="*/ 6 w 18"/>
                <a:gd name="T15" fmla="*/ 18 h 84"/>
                <a:gd name="T16" fmla="*/ 15 w 18"/>
                <a:gd name="T17" fmla="*/ 2 h 84"/>
                <a:gd name="T18" fmla="*/ 11 w 18"/>
                <a:gd name="T19" fmla="*/ 0 h 84"/>
                <a:gd name="T20" fmla="*/ 2 w 18"/>
                <a:gd name="T21" fmla="*/ 18 h 84"/>
                <a:gd name="T22" fmla="*/ 0 w 18"/>
                <a:gd name="T23" fmla="*/ 33 h 84"/>
                <a:gd name="T24" fmla="*/ 0 w 18"/>
                <a:gd name="T25" fmla="*/ 46 h 84"/>
                <a:gd name="T26" fmla="*/ 2 w 18"/>
                <a:gd name="T27" fmla="*/ 59 h 84"/>
                <a:gd name="T28" fmla="*/ 6 w 18"/>
                <a:gd name="T29" fmla="*/ 68 h 84"/>
                <a:gd name="T30" fmla="*/ 11 w 18"/>
                <a:gd name="T31" fmla="*/ 77 h 84"/>
                <a:gd name="T32" fmla="*/ 13 w 18"/>
                <a:gd name="T33" fmla="*/ 81 h 84"/>
                <a:gd name="T34" fmla="*/ 15 w 18"/>
                <a:gd name="T35" fmla="*/ 83 h 84"/>
                <a:gd name="T36" fmla="*/ 17 w 18"/>
                <a:gd name="T37" fmla="*/ 83 h 84"/>
                <a:gd name="T38" fmla="*/ 15 w 18"/>
                <a:gd name="T39" fmla="*/ 79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84"/>
                <a:gd name="T62" fmla="*/ 18 w 18"/>
                <a:gd name="T63" fmla="*/ 84 h 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84">
                  <a:moveTo>
                    <a:pt x="15" y="79"/>
                  </a:moveTo>
                  <a:lnTo>
                    <a:pt x="17" y="79"/>
                  </a:lnTo>
                  <a:lnTo>
                    <a:pt x="13" y="75"/>
                  </a:lnTo>
                  <a:lnTo>
                    <a:pt x="8" y="68"/>
                  </a:lnTo>
                  <a:lnTo>
                    <a:pt x="6" y="57"/>
                  </a:lnTo>
                  <a:lnTo>
                    <a:pt x="4" y="46"/>
                  </a:lnTo>
                  <a:lnTo>
                    <a:pt x="4" y="33"/>
                  </a:lnTo>
                  <a:lnTo>
                    <a:pt x="6" y="18"/>
                  </a:lnTo>
                  <a:lnTo>
                    <a:pt x="15" y="2"/>
                  </a:lnTo>
                  <a:lnTo>
                    <a:pt x="11" y="0"/>
                  </a:lnTo>
                  <a:lnTo>
                    <a:pt x="2" y="18"/>
                  </a:lnTo>
                  <a:lnTo>
                    <a:pt x="0" y="33"/>
                  </a:lnTo>
                  <a:lnTo>
                    <a:pt x="0" y="46"/>
                  </a:lnTo>
                  <a:lnTo>
                    <a:pt x="2" y="59"/>
                  </a:lnTo>
                  <a:lnTo>
                    <a:pt x="6" y="68"/>
                  </a:lnTo>
                  <a:lnTo>
                    <a:pt x="11" y="77"/>
                  </a:lnTo>
                  <a:lnTo>
                    <a:pt x="13" y="81"/>
                  </a:lnTo>
                  <a:lnTo>
                    <a:pt x="15" y="83"/>
                  </a:lnTo>
                  <a:lnTo>
                    <a:pt x="17" y="83"/>
                  </a:lnTo>
                  <a:lnTo>
                    <a:pt x="15" y="79"/>
                  </a:lnTo>
                </a:path>
              </a:pathLst>
            </a:custGeom>
            <a:solidFill>
              <a:srgbClr val="000000"/>
            </a:solidFill>
            <a:ln w="9525" cap="rnd">
              <a:noFill/>
              <a:round/>
              <a:headEnd type="none" w="sm" len="sm"/>
              <a:tailEnd type="none" w="sm" len="sm"/>
            </a:ln>
          </p:spPr>
          <p:txBody>
            <a:bodyPr/>
            <a:lstStyle/>
            <a:p>
              <a:pPr algn="l"/>
              <a:endParaRPr lang="en-US" dirty="0"/>
            </a:p>
          </p:txBody>
        </p:sp>
        <p:sp>
          <p:nvSpPr>
            <p:cNvPr id="9475" name="Freeform 260"/>
            <p:cNvSpPr>
              <a:spLocks/>
            </p:cNvSpPr>
            <p:nvPr/>
          </p:nvSpPr>
          <p:spPr bwMode="auto">
            <a:xfrm>
              <a:off x="3279" y="2181"/>
              <a:ext cx="18" cy="78"/>
            </a:xfrm>
            <a:custGeom>
              <a:avLst/>
              <a:gdLst>
                <a:gd name="T0" fmla="*/ 0 w 18"/>
                <a:gd name="T1" fmla="*/ 0 h 78"/>
                <a:gd name="T2" fmla="*/ 4 w 18"/>
                <a:gd name="T3" fmla="*/ 27 h 78"/>
                <a:gd name="T4" fmla="*/ 4 w 18"/>
                <a:gd name="T5" fmla="*/ 51 h 78"/>
                <a:gd name="T6" fmla="*/ 2 w 18"/>
                <a:gd name="T7" fmla="*/ 70 h 78"/>
                <a:gd name="T8" fmla="*/ 2 w 18"/>
                <a:gd name="T9" fmla="*/ 77 h 78"/>
                <a:gd name="T10" fmla="*/ 13 w 18"/>
                <a:gd name="T11" fmla="*/ 59 h 78"/>
                <a:gd name="T12" fmla="*/ 17 w 18"/>
                <a:gd name="T13" fmla="*/ 44 h 78"/>
                <a:gd name="T14" fmla="*/ 17 w 18"/>
                <a:gd name="T15" fmla="*/ 31 h 78"/>
                <a:gd name="T16" fmla="*/ 15 w 18"/>
                <a:gd name="T17" fmla="*/ 20 h 78"/>
                <a:gd name="T18" fmla="*/ 11 w 18"/>
                <a:gd name="T19" fmla="*/ 11 h 78"/>
                <a:gd name="T20" fmla="*/ 4 w 18"/>
                <a:gd name="T21" fmla="*/ 5 h 78"/>
                <a:gd name="T22" fmla="*/ 0 w 18"/>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78"/>
                <a:gd name="T38" fmla="*/ 18 w 18"/>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78">
                  <a:moveTo>
                    <a:pt x="0" y="0"/>
                  </a:moveTo>
                  <a:lnTo>
                    <a:pt x="4" y="27"/>
                  </a:lnTo>
                  <a:lnTo>
                    <a:pt x="4" y="51"/>
                  </a:lnTo>
                  <a:lnTo>
                    <a:pt x="2" y="70"/>
                  </a:lnTo>
                  <a:lnTo>
                    <a:pt x="2" y="77"/>
                  </a:lnTo>
                  <a:lnTo>
                    <a:pt x="13" y="59"/>
                  </a:lnTo>
                  <a:lnTo>
                    <a:pt x="17" y="44"/>
                  </a:lnTo>
                  <a:lnTo>
                    <a:pt x="17" y="31"/>
                  </a:lnTo>
                  <a:lnTo>
                    <a:pt x="15" y="20"/>
                  </a:lnTo>
                  <a:lnTo>
                    <a:pt x="11" y="11"/>
                  </a:lnTo>
                  <a:lnTo>
                    <a:pt x="4" y="5"/>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76" name="Freeform 261"/>
            <p:cNvSpPr>
              <a:spLocks/>
            </p:cNvSpPr>
            <p:nvPr/>
          </p:nvSpPr>
          <p:spPr bwMode="auto">
            <a:xfrm>
              <a:off x="3277" y="2181"/>
              <a:ext cx="9" cy="80"/>
            </a:xfrm>
            <a:custGeom>
              <a:avLst/>
              <a:gdLst>
                <a:gd name="T0" fmla="*/ 2 w 9"/>
                <a:gd name="T1" fmla="*/ 77 h 80"/>
                <a:gd name="T2" fmla="*/ 6 w 9"/>
                <a:gd name="T3" fmla="*/ 77 h 80"/>
                <a:gd name="T4" fmla="*/ 6 w 9"/>
                <a:gd name="T5" fmla="*/ 70 h 80"/>
                <a:gd name="T6" fmla="*/ 8 w 9"/>
                <a:gd name="T7" fmla="*/ 51 h 80"/>
                <a:gd name="T8" fmla="*/ 6 w 9"/>
                <a:gd name="T9" fmla="*/ 27 h 80"/>
                <a:gd name="T10" fmla="*/ 2 w 9"/>
                <a:gd name="T11" fmla="*/ 0 h 80"/>
                <a:gd name="T12" fmla="*/ 0 w 9"/>
                <a:gd name="T13" fmla="*/ 0 h 80"/>
                <a:gd name="T14" fmla="*/ 2 w 9"/>
                <a:gd name="T15" fmla="*/ 27 h 80"/>
                <a:gd name="T16" fmla="*/ 2 w 9"/>
                <a:gd name="T17" fmla="*/ 51 h 80"/>
                <a:gd name="T18" fmla="*/ 2 w 9"/>
                <a:gd name="T19" fmla="*/ 70 h 80"/>
                <a:gd name="T20" fmla="*/ 2 w 9"/>
                <a:gd name="T21" fmla="*/ 77 h 80"/>
                <a:gd name="T22" fmla="*/ 6 w 9"/>
                <a:gd name="T23" fmla="*/ 79 h 80"/>
                <a:gd name="T24" fmla="*/ 2 w 9"/>
                <a:gd name="T25" fmla="*/ 7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0"/>
                <a:gd name="T41" fmla="*/ 9 w 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0">
                  <a:moveTo>
                    <a:pt x="2" y="77"/>
                  </a:moveTo>
                  <a:lnTo>
                    <a:pt x="6" y="77"/>
                  </a:lnTo>
                  <a:lnTo>
                    <a:pt x="6" y="70"/>
                  </a:lnTo>
                  <a:lnTo>
                    <a:pt x="8" y="51"/>
                  </a:lnTo>
                  <a:lnTo>
                    <a:pt x="6" y="27"/>
                  </a:lnTo>
                  <a:lnTo>
                    <a:pt x="2" y="0"/>
                  </a:lnTo>
                  <a:lnTo>
                    <a:pt x="0" y="0"/>
                  </a:lnTo>
                  <a:lnTo>
                    <a:pt x="2" y="27"/>
                  </a:lnTo>
                  <a:lnTo>
                    <a:pt x="2" y="51"/>
                  </a:lnTo>
                  <a:lnTo>
                    <a:pt x="2" y="70"/>
                  </a:lnTo>
                  <a:lnTo>
                    <a:pt x="2" y="77"/>
                  </a:lnTo>
                  <a:lnTo>
                    <a:pt x="6" y="79"/>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9477" name="Freeform 262"/>
            <p:cNvSpPr>
              <a:spLocks/>
            </p:cNvSpPr>
            <p:nvPr/>
          </p:nvSpPr>
          <p:spPr bwMode="auto">
            <a:xfrm>
              <a:off x="3277" y="2179"/>
              <a:ext cx="23" cy="82"/>
            </a:xfrm>
            <a:custGeom>
              <a:avLst/>
              <a:gdLst>
                <a:gd name="T0" fmla="*/ 2 w 23"/>
                <a:gd name="T1" fmla="*/ 2 h 82"/>
                <a:gd name="T2" fmla="*/ 0 w 23"/>
                <a:gd name="T3" fmla="*/ 4 h 82"/>
                <a:gd name="T4" fmla="*/ 2 w 23"/>
                <a:gd name="T5" fmla="*/ 4 h 82"/>
                <a:gd name="T6" fmla="*/ 6 w 23"/>
                <a:gd name="T7" fmla="*/ 9 h 82"/>
                <a:gd name="T8" fmla="*/ 11 w 23"/>
                <a:gd name="T9" fmla="*/ 13 h 82"/>
                <a:gd name="T10" fmla="*/ 15 w 23"/>
                <a:gd name="T11" fmla="*/ 22 h 82"/>
                <a:gd name="T12" fmla="*/ 17 w 23"/>
                <a:gd name="T13" fmla="*/ 33 h 82"/>
                <a:gd name="T14" fmla="*/ 17 w 23"/>
                <a:gd name="T15" fmla="*/ 46 h 82"/>
                <a:gd name="T16" fmla="*/ 13 w 23"/>
                <a:gd name="T17" fmla="*/ 61 h 82"/>
                <a:gd name="T18" fmla="*/ 2 w 23"/>
                <a:gd name="T19" fmla="*/ 79 h 82"/>
                <a:gd name="T20" fmla="*/ 6 w 23"/>
                <a:gd name="T21" fmla="*/ 81 h 82"/>
                <a:gd name="T22" fmla="*/ 15 w 23"/>
                <a:gd name="T23" fmla="*/ 61 h 82"/>
                <a:gd name="T24" fmla="*/ 22 w 23"/>
                <a:gd name="T25" fmla="*/ 46 h 82"/>
                <a:gd name="T26" fmla="*/ 22 w 23"/>
                <a:gd name="T27" fmla="*/ 33 h 82"/>
                <a:gd name="T28" fmla="*/ 17 w 23"/>
                <a:gd name="T29" fmla="*/ 22 h 82"/>
                <a:gd name="T30" fmla="*/ 13 w 23"/>
                <a:gd name="T31" fmla="*/ 13 h 82"/>
                <a:gd name="T32" fmla="*/ 8 w 23"/>
                <a:gd name="T33" fmla="*/ 4 h 82"/>
                <a:gd name="T34" fmla="*/ 4 w 23"/>
                <a:gd name="T35" fmla="*/ 2 h 82"/>
                <a:gd name="T36" fmla="*/ 2 w 23"/>
                <a:gd name="T37" fmla="*/ 0 h 82"/>
                <a:gd name="T38" fmla="*/ 0 w 23"/>
                <a:gd name="T39" fmla="*/ 2 h 82"/>
                <a:gd name="T40" fmla="*/ 2 w 23"/>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82"/>
                <a:gd name="T65" fmla="*/ 23 w 23"/>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82">
                  <a:moveTo>
                    <a:pt x="2" y="2"/>
                  </a:moveTo>
                  <a:lnTo>
                    <a:pt x="0" y="4"/>
                  </a:lnTo>
                  <a:lnTo>
                    <a:pt x="2" y="4"/>
                  </a:lnTo>
                  <a:lnTo>
                    <a:pt x="6" y="9"/>
                  </a:lnTo>
                  <a:lnTo>
                    <a:pt x="11" y="13"/>
                  </a:lnTo>
                  <a:lnTo>
                    <a:pt x="15" y="22"/>
                  </a:lnTo>
                  <a:lnTo>
                    <a:pt x="17" y="33"/>
                  </a:lnTo>
                  <a:lnTo>
                    <a:pt x="17" y="46"/>
                  </a:lnTo>
                  <a:lnTo>
                    <a:pt x="13" y="61"/>
                  </a:lnTo>
                  <a:lnTo>
                    <a:pt x="2" y="79"/>
                  </a:lnTo>
                  <a:lnTo>
                    <a:pt x="6" y="81"/>
                  </a:lnTo>
                  <a:lnTo>
                    <a:pt x="15" y="61"/>
                  </a:lnTo>
                  <a:lnTo>
                    <a:pt x="22" y="46"/>
                  </a:lnTo>
                  <a:lnTo>
                    <a:pt x="22" y="33"/>
                  </a:lnTo>
                  <a:lnTo>
                    <a:pt x="17" y="22"/>
                  </a:lnTo>
                  <a:lnTo>
                    <a:pt x="13" y="13"/>
                  </a:lnTo>
                  <a:lnTo>
                    <a:pt x="8"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9478" name="Freeform 263"/>
            <p:cNvSpPr>
              <a:spLocks/>
            </p:cNvSpPr>
            <p:nvPr/>
          </p:nvSpPr>
          <p:spPr bwMode="auto">
            <a:xfrm>
              <a:off x="3279" y="2234"/>
              <a:ext cx="34" cy="80"/>
            </a:xfrm>
            <a:custGeom>
              <a:avLst/>
              <a:gdLst>
                <a:gd name="T0" fmla="*/ 6 w 34"/>
                <a:gd name="T1" fmla="*/ 79 h 80"/>
                <a:gd name="T2" fmla="*/ 22 w 34"/>
                <a:gd name="T3" fmla="*/ 63 h 80"/>
                <a:gd name="T4" fmla="*/ 28 w 34"/>
                <a:gd name="T5" fmla="*/ 48 h 80"/>
                <a:gd name="T6" fmla="*/ 33 w 34"/>
                <a:gd name="T7" fmla="*/ 35 h 80"/>
                <a:gd name="T8" fmla="*/ 33 w 34"/>
                <a:gd name="T9" fmla="*/ 24 h 80"/>
                <a:gd name="T10" fmla="*/ 31 w 34"/>
                <a:gd name="T11" fmla="*/ 13 h 80"/>
                <a:gd name="T12" fmla="*/ 28 w 34"/>
                <a:gd name="T13" fmla="*/ 6 h 80"/>
                <a:gd name="T14" fmla="*/ 24 w 34"/>
                <a:gd name="T15" fmla="*/ 2 h 80"/>
                <a:gd name="T16" fmla="*/ 24 w 34"/>
                <a:gd name="T17" fmla="*/ 0 h 80"/>
                <a:gd name="T18" fmla="*/ 11 w 34"/>
                <a:gd name="T19" fmla="*/ 15 h 80"/>
                <a:gd name="T20" fmla="*/ 4 w 34"/>
                <a:gd name="T21" fmla="*/ 28 h 80"/>
                <a:gd name="T22" fmla="*/ 0 w 34"/>
                <a:gd name="T23" fmla="*/ 41 h 80"/>
                <a:gd name="T24" fmla="*/ 0 w 34"/>
                <a:gd name="T25" fmla="*/ 55 h 80"/>
                <a:gd name="T26" fmla="*/ 2 w 34"/>
                <a:gd name="T27" fmla="*/ 63 h 80"/>
                <a:gd name="T28" fmla="*/ 4 w 34"/>
                <a:gd name="T29" fmla="*/ 72 h 80"/>
                <a:gd name="T30" fmla="*/ 6 w 34"/>
                <a:gd name="T31" fmla="*/ 77 h 80"/>
                <a:gd name="T32" fmla="*/ 6 w 34"/>
                <a:gd name="T33" fmla="*/ 79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80"/>
                <a:gd name="T53" fmla="*/ 34 w 34"/>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80">
                  <a:moveTo>
                    <a:pt x="6" y="79"/>
                  </a:moveTo>
                  <a:lnTo>
                    <a:pt x="22" y="63"/>
                  </a:lnTo>
                  <a:lnTo>
                    <a:pt x="28" y="48"/>
                  </a:lnTo>
                  <a:lnTo>
                    <a:pt x="33" y="35"/>
                  </a:lnTo>
                  <a:lnTo>
                    <a:pt x="33" y="24"/>
                  </a:lnTo>
                  <a:lnTo>
                    <a:pt x="31" y="13"/>
                  </a:lnTo>
                  <a:lnTo>
                    <a:pt x="28" y="6"/>
                  </a:lnTo>
                  <a:lnTo>
                    <a:pt x="24" y="2"/>
                  </a:lnTo>
                  <a:lnTo>
                    <a:pt x="24" y="0"/>
                  </a:lnTo>
                  <a:lnTo>
                    <a:pt x="11" y="15"/>
                  </a:lnTo>
                  <a:lnTo>
                    <a:pt x="4" y="28"/>
                  </a:lnTo>
                  <a:lnTo>
                    <a:pt x="0" y="41"/>
                  </a:lnTo>
                  <a:lnTo>
                    <a:pt x="0" y="55"/>
                  </a:lnTo>
                  <a:lnTo>
                    <a:pt x="2" y="63"/>
                  </a:lnTo>
                  <a:lnTo>
                    <a:pt x="4" y="72"/>
                  </a:lnTo>
                  <a:lnTo>
                    <a:pt x="6" y="77"/>
                  </a:lnTo>
                  <a:lnTo>
                    <a:pt x="6" y="79"/>
                  </a:lnTo>
                </a:path>
              </a:pathLst>
            </a:custGeom>
            <a:solidFill>
              <a:srgbClr val="B79900"/>
            </a:solidFill>
            <a:ln w="9525" cap="rnd">
              <a:noFill/>
              <a:round/>
              <a:headEnd type="none" w="sm" len="sm"/>
              <a:tailEnd type="none" w="sm" len="sm"/>
            </a:ln>
          </p:spPr>
          <p:txBody>
            <a:bodyPr/>
            <a:lstStyle/>
            <a:p>
              <a:pPr algn="l"/>
              <a:endParaRPr lang="en-US" dirty="0"/>
            </a:p>
          </p:txBody>
        </p:sp>
        <p:sp>
          <p:nvSpPr>
            <p:cNvPr id="9479" name="Freeform 264"/>
            <p:cNvSpPr>
              <a:spLocks/>
            </p:cNvSpPr>
            <p:nvPr/>
          </p:nvSpPr>
          <p:spPr bwMode="auto">
            <a:xfrm>
              <a:off x="3285" y="2234"/>
              <a:ext cx="30" cy="82"/>
            </a:xfrm>
            <a:custGeom>
              <a:avLst/>
              <a:gdLst>
                <a:gd name="T0" fmla="*/ 18 w 30"/>
                <a:gd name="T1" fmla="*/ 2 h 82"/>
                <a:gd name="T2" fmla="*/ 16 w 30"/>
                <a:gd name="T3" fmla="*/ 2 h 82"/>
                <a:gd name="T4" fmla="*/ 18 w 30"/>
                <a:gd name="T5" fmla="*/ 2 h 82"/>
                <a:gd name="T6" fmla="*/ 20 w 30"/>
                <a:gd name="T7" fmla="*/ 6 h 82"/>
                <a:gd name="T8" fmla="*/ 22 w 30"/>
                <a:gd name="T9" fmla="*/ 15 h 82"/>
                <a:gd name="T10" fmla="*/ 25 w 30"/>
                <a:gd name="T11" fmla="*/ 24 h 82"/>
                <a:gd name="T12" fmla="*/ 25 w 30"/>
                <a:gd name="T13" fmla="*/ 35 h 82"/>
                <a:gd name="T14" fmla="*/ 20 w 30"/>
                <a:gd name="T15" fmla="*/ 48 h 82"/>
                <a:gd name="T16" fmla="*/ 14 w 30"/>
                <a:gd name="T17" fmla="*/ 61 h 82"/>
                <a:gd name="T18" fmla="*/ 0 w 30"/>
                <a:gd name="T19" fmla="*/ 77 h 82"/>
                <a:gd name="T20" fmla="*/ 3 w 30"/>
                <a:gd name="T21" fmla="*/ 81 h 82"/>
                <a:gd name="T22" fmla="*/ 16 w 30"/>
                <a:gd name="T23" fmla="*/ 63 h 82"/>
                <a:gd name="T24" fmla="*/ 25 w 30"/>
                <a:gd name="T25" fmla="*/ 48 h 82"/>
                <a:gd name="T26" fmla="*/ 27 w 30"/>
                <a:gd name="T27" fmla="*/ 35 h 82"/>
                <a:gd name="T28" fmla="*/ 29 w 30"/>
                <a:gd name="T29" fmla="*/ 24 h 82"/>
                <a:gd name="T30" fmla="*/ 27 w 30"/>
                <a:gd name="T31" fmla="*/ 13 h 82"/>
                <a:gd name="T32" fmla="*/ 22 w 30"/>
                <a:gd name="T33" fmla="*/ 6 h 82"/>
                <a:gd name="T34" fmla="*/ 20 w 30"/>
                <a:gd name="T35" fmla="*/ 2 h 82"/>
                <a:gd name="T36" fmla="*/ 20 w 30"/>
                <a:gd name="T37" fmla="*/ 0 h 82"/>
                <a:gd name="T38" fmla="*/ 16 w 30"/>
                <a:gd name="T39" fmla="*/ 0 h 82"/>
                <a:gd name="T40" fmla="*/ 18 w 30"/>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82"/>
                <a:gd name="T65" fmla="*/ 30 w 30"/>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82">
                  <a:moveTo>
                    <a:pt x="18" y="2"/>
                  </a:moveTo>
                  <a:lnTo>
                    <a:pt x="16" y="2"/>
                  </a:lnTo>
                  <a:lnTo>
                    <a:pt x="18" y="2"/>
                  </a:lnTo>
                  <a:lnTo>
                    <a:pt x="20" y="6"/>
                  </a:lnTo>
                  <a:lnTo>
                    <a:pt x="22" y="15"/>
                  </a:lnTo>
                  <a:lnTo>
                    <a:pt x="25" y="24"/>
                  </a:lnTo>
                  <a:lnTo>
                    <a:pt x="25" y="35"/>
                  </a:lnTo>
                  <a:lnTo>
                    <a:pt x="20" y="48"/>
                  </a:lnTo>
                  <a:lnTo>
                    <a:pt x="14" y="61"/>
                  </a:lnTo>
                  <a:lnTo>
                    <a:pt x="0" y="77"/>
                  </a:lnTo>
                  <a:lnTo>
                    <a:pt x="3" y="81"/>
                  </a:lnTo>
                  <a:lnTo>
                    <a:pt x="16" y="63"/>
                  </a:lnTo>
                  <a:lnTo>
                    <a:pt x="25" y="48"/>
                  </a:lnTo>
                  <a:lnTo>
                    <a:pt x="27" y="35"/>
                  </a:lnTo>
                  <a:lnTo>
                    <a:pt x="29" y="24"/>
                  </a:lnTo>
                  <a:lnTo>
                    <a:pt x="27" y="13"/>
                  </a:lnTo>
                  <a:lnTo>
                    <a:pt x="22" y="6"/>
                  </a:lnTo>
                  <a:lnTo>
                    <a:pt x="20" y="2"/>
                  </a:lnTo>
                  <a:lnTo>
                    <a:pt x="20" y="0"/>
                  </a:lnTo>
                  <a:lnTo>
                    <a:pt x="16" y="0"/>
                  </a:lnTo>
                  <a:lnTo>
                    <a:pt x="18" y="2"/>
                  </a:lnTo>
                </a:path>
              </a:pathLst>
            </a:custGeom>
            <a:solidFill>
              <a:srgbClr val="000000"/>
            </a:solidFill>
            <a:ln w="9525" cap="rnd">
              <a:noFill/>
              <a:round/>
              <a:headEnd type="none" w="sm" len="sm"/>
              <a:tailEnd type="none" w="sm" len="sm"/>
            </a:ln>
          </p:spPr>
          <p:txBody>
            <a:bodyPr/>
            <a:lstStyle/>
            <a:p>
              <a:pPr algn="l"/>
              <a:endParaRPr lang="en-US" dirty="0"/>
            </a:p>
          </p:txBody>
        </p:sp>
        <p:sp>
          <p:nvSpPr>
            <p:cNvPr id="9480" name="Freeform 265"/>
            <p:cNvSpPr>
              <a:spLocks/>
            </p:cNvSpPr>
            <p:nvPr/>
          </p:nvSpPr>
          <p:spPr bwMode="auto">
            <a:xfrm>
              <a:off x="3277" y="2234"/>
              <a:ext cx="27" cy="82"/>
            </a:xfrm>
            <a:custGeom>
              <a:avLst/>
              <a:gdLst>
                <a:gd name="T0" fmla="*/ 8 w 27"/>
                <a:gd name="T1" fmla="*/ 77 h 82"/>
                <a:gd name="T2" fmla="*/ 11 w 27"/>
                <a:gd name="T3" fmla="*/ 77 h 82"/>
                <a:gd name="T4" fmla="*/ 8 w 27"/>
                <a:gd name="T5" fmla="*/ 72 h 82"/>
                <a:gd name="T6" fmla="*/ 6 w 27"/>
                <a:gd name="T7" fmla="*/ 63 h 82"/>
                <a:gd name="T8" fmla="*/ 4 w 27"/>
                <a:gd name="T9" fmla="*/ 55 h 82"/>
                <a:gd name="T10" fmla="*/ 6 w 27"/>
                <a:gd name="T11" fmla="*/ 41 h 82"/>
                <a:gd name="T12" fmla="*/ 8 w 27"/>
                <a:gd name="T13" fmla="*/ 31 h 82"/>
                <a:gd name="T14" fmla="*/ 15 w 27"/>
                <a:gd name="T15" fmla="*/ 15 h 82"/>
                <a:gd name="T16" fmla="*/ 26 w 27"/>
                <a:gd name="T17" fmla="*/ 2 h 82"/>
                <a:gd name="T18" fmla="*/ 24 w 27"/>
                <a:gd name="T19" fmla="*/ 0 h 82"/>
                <a:gd name="T20" fmla="*/ 13 w 27"/>
                <a:gd name="T21" fmla="*/ 13 h 82"/>
                <a:gd name="T22" fmla="*/ 4 w 27"/>
                <a:gd name="T23" fmla="*/ 28 h 82"/>
                <a:gd name="T24" fmla="*/ 2 w 27"/>
                <a:gd name="T25" fmla="*/ 41 h 82"/>
                <a:gd name="T26" fmla="*/ 0 w 27"/>
                <a:gd name="T27" fmla="*/ 55 h 82"/>
                <a:gd name="T28" fmla="*/ 2 w 27"/>
                <a:gd name="T29" fmla="*/ 66 h 82"/>
                <a:gd name="T30" fmla="*/ 4 w 27"/>
                <a:gd name="T31" fmla="*/ 72 h 82"/>
                <a:gd name="T32" fmla="*/ 6 w 27"/>
                <a:gd name="T33" fmla="*/ 77 h 82"/>
                <a:gd name="T34" fmla="*/ 8 w 27"/>
                <a:gd name="T35" fmla="*/ 81 h 82"/>
                <a:gd name="T36" fmla="*/ 11 w 27"/>
                <a:gd name="T37" fmla="*/ 81 h 82"/>
                <a:gd name="T38" fmla="*/ 8 w 27"/>
                <a:gd name="T39" fmla="*/ 7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82"/>
                <a:gd name="T62" fmla="*/ 27 w 27"/>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82">
                  <a:moveTo>
                    <a:pt x="8" y="77"/>
                  </a:moveTo>
                  <a:lnTo>
                    <a:pt x="11" y="77"/>
                  </a:lnTo>
                  <a:lnTo>
                    <a:pt x="8" y="72"/>
                  </a:lnTo>
                  <a:lnTo>
                    <a:pt x="6" y="63"/>
                  </a:lnTo>
                  <a:lnTo>
                    <a:pt x="4" y="55"/>
                  </a:lnTo>
                  <a:lnTo>
                    <a:pt x="6" y="41"/>
                  </a:lnTo>
                  <a:lnTo>
                    <a:pt x="8" y="31"/>
                  </a:lnTo>
                  <a:lnTo>
                    <a:pt x="15" y="15"/>
                  </a:lnTo>
                  <a:lnTo>
                    <a:pt x="26" y="2"/>
                  </a:lnTo>
                  <a:lnTo>
                    <a:pt x="24" y="0"/>
                  </a:lnTo>
                  <a:lnTo>
                    <a:pt x="13" y="13"/>
                  </a:lnTo>
                  <a:lnTo>
                    <a:pt x="4" y="28"/>
                  </a:lnTo>
                  <a:lnTo>
                    <a:pt x="2" y="41"/>
                  </a:lnTo>
                  <a:lnTo>
                    <a:pt x="0" y="55"/>
                  </a:lnTo>
                  <a:lnTo>
                    <a:pt x="2" y="66"/>
                  </a:lnTo>
                  <a:lnTo>
                    <a:pt x="4" y="72"/>
                  </a:lnTo>
                  <a:lnTo>
                    <a:pt x="6" y="77"/>
                  </a:lnTo>
                  <a:lnTo>
                    <a:pt x="8" y="81"/>
                  </a:lnTo>
                  <a:lnTo>
                    <a:pt x="11" y="81"/>
                  </a:lnTo>
                  <a:lnTo>
                    <a:pt x="8" y="77"/>
                  </a:lnTo>
                </a:path>
              </a:pathLst>
            </a:custGeom>
            <a:solidFill>
              <a:srgbClr val="000000"/>
            </a:solidFill>
            <a:ln w="9525" cap="rnd">
              <a:noFill/>
              <a:round/>
              <a:headEnd type="none" w="sm" len="sm"/>
              <a:tailEnd type="none" w="sm" len="sm"/>
            </a:ln>
          </p:spPr>
          <p:txBody>
            <a:bodyPr/>
            <a:lstStyle/>
            <a:p>
              <a:pPr algn="l"/>
              <a:endParaRPr lang="en-US" dirty="0"/>
            </a:p>
          </p:txBody>
        </p:sp>
        <p:sp>
          <p:nvSpPr>
            <p:cNvPr id="9481" name="Freeform 266"/>
            <p:cNvSpPr>
              <a:spLocks/>
            </p:cNvSpPr>
            <p:nvPr/>
          </p:nvSpPr>
          <p:spPr bwMode="auto">
            <a:xfrm>
              <a:off x="3285" y="2236"/>
              <a:ext cx="28" cy="76"/>
            </a:xfrm>
            <a:custGeom>
              <a:avLst/>
              <a:gdLst>
                <a:gd name="T0" fmla="*/ 18 w 28"/>
                <a:gd name="T1" fmla="*/ 0 h 76"/>
                <a:gd name="T2" fmla="*/ 16 w 28"/>
                <a:gd name="T3" fmla="*/ 13 h 76"/>
                <a:gd name="T4" fmla="*/ 14 w 28"/>
                <a:gd name="T5" fmla="*/ 26 h 76"/>
                <a:gd name="T6" fmla="*/ 11 w 28"/>
                <a:gd name="T7" fmla="*/ 37 h 76"/>
                <a:gd name="T8" fmla="*/ 9 w 28"/>
                <a:gd name="T9" fmla="*/ 50 h 76"/>
                <a:gd name="T10" fmla="*/ 5 w 28"/>
                <a:gd name="T11" fmla="*/ 61 h 76"/>
                <a:gd name="T12" fmla="*/ 3 w 28"/>
                <a:gd name="T13" fmla="*/ 68 h 76"/>
                <a:gd name="T14" fmla="*/ 0 w 28"/>
                <a:gd name="T15" fmla="*/ 72 h 76"/>
                <a:gd name="T16" fmla="*/ 0 w 28"/>
                <a:gd name="T17" fmla="*/ 75 h 76"/>
                <a:gd name="T18" fmla="*/ 16 w 28"/>
                <a:gd name="T19" fmla="*/ 61 h 76"/>
                <a:gd name="T20" fmla="*/ 22 w 28"/>
                <a:gd name="T21" fmla="*/ 46 h 76"/>
                <a:gd name="T22" fmla="*/ 27 w 28"/>
                <a:gd name="T23" fmla="*/ 33 h 76"/>
                <a:gd name="T24" fmla="*/ 27 w 28"/>
                <a:gd name="T25" fmla="*/ 22 h 76"/>
                <a:gd name="T26" fmla="*/ 25 w 28"/>
                <a:gd name="T27" fmla="*/ 13 h 76"/>
                <a:gd name="T28" fmla="*/ 20 w 28"/>
                <a:gd name="T29" fmla="*/ 4 h 76"/>
                <a:gd name="T30" fmla="*/ 18 w 28"/>
                <a:gd name="T31" fmla="*/ 0 h 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76"/>
                <a:gd name="T50" fmla="*/ 28 w 28"/>
                <a:gd name="T51" fmla="*/ 76 h 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76">
                  <a:moveTo>
                    <a:pt x="18" y="0"/>
                  </a:moveTo>
                  <a:lnTo>
                    <a:pt x="16" y="13"/>
                  </a:lnTo>
                  <a:lnTo>
                    <a:pt x="14" y="26"/>
                  </a:lnTo>
                  <a:lnTo>
                    <a:pt x="11" y="37"/>
                  </a:lnTo>
                  <a:lnTo>
                    <a:pt x="9" y="50"/>
                  </a:lnTo>
                  <a:lnTo>
                    <a:pt x="5" y="61"/>
                  </a:lnTo>
                  <a:lnTo>
                    <a:pt x="3" y="68"/>
                  </a:lnTo>
                  <a:lnTo>
                    <a:pt x="0" y="72"/>
                  </a:lnTo>
                  <a:lnTo>
                    <a:pt x="0" y="75"/>
                  </a:lnTo>
                  <a:lnTo>
                    <a:pt x="16" y="61"/>
                  </a:lnTo>
                  <a:lnTo>
                    <a:pt x="22" y="46"/>
                  </a:lnTo>
                  <a:lnTo>
                    <a:pt x="27" y="33"/>
                  </a:lnTo>
                  <a:lnTo>
                    <a:pt x="27" y="22"/>
                  </a:lnTo>
                  <a:lnTo>
                    <a:pt x="25" y="13"/>
                  </a:lnTo>
                  <a:lnTo>
                    <a:pt x="20" y="4"/>
                  </a:lnTo>
                  <a:lnTo>
                    <a:pt x="18"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82" name="Freeform 267"/>
            <p:cNvSpPr>
              <a:spLocks/>
            </p:cNvSpPr>
            <p:nvPr/>
          </p:nvSpPr>
          <p:spPr bwMode="auto">
            <a:xfrm>
              <a:off x="3283" y="2236"/>
              <a:ext cx="23" cy="78"/>
            </a:xfrm>
            <a:custGeom>
              <a:avLst/>
              <a:gdLst>
                <a:gd name="T0" fmla="*/ 0 w 23"/>
                <a:gd name="T1" fmla="*/ 75 h 78"/>
                <a:gd name="T2" fmla="*/ 5 w 23"/>
                <a:gd name="T3" fmla="*/ 77 h 78"/>
                <a:gd name="T4" fmla="*/ 5 w 23"/>
                <a:gd name="T5" fmla="*/ 75 h 78"/>
                <a:gd name="T6" fmla="*/ 7 w 23"/>
                <a:gd name="T7" fmla="*/ 68 h 78"/>
                <a:gd name="T8" fmla="*/ 9 w 23"/>
                <a:gd name="T9" fmla="*/ 61 h 78"/>
                <a:gd name="T10" fmla="*/ 11 w 23"/>
                <a:gd name="T11" fmla="*/ 50 h 78"/>
                <a:gd name="T12" fmla="*/ 16 w 23"/>
                <a:gd name="T13" fmla="*/ 39 h 78"/>
                <a:gd name="T14" fmla="*/ 18 w 23"/>
                <a:gd name="T15" fmla="*/ 26 h 78"/>
                <a:gd name="T16" fmla="*/ 20 w 23"/>
                <a:gd name="T17" fmla="*/ 13 h 78"/>
                <a:gd name="T18" fmla="*/ 22 w 23"/>
                <a:gd name="T19" fmla="*/ 0 h 78"/>
                <a:gd name="T20" fmla="*/ 18 w 23"/>
                <a:gd name="T21" fmla="*/ 0 h 78"/>
                <a:gd name="T22" fmla="*/ 16 w 23"/>
                <a:gd name="T23" fmla="*/ 13 h 78"/>
                <a:gd name="T24" fmla="*/ 13 w 23"/>
                <a:gd name="T25" fmla="*/ 26 h 78"/>
                <a:gd name="T26" fmla="*/ 11 w 23"/>
                <a:gd name="T27" fmla="*/ 37 h 78"/>
                <a:gd name="T28" fmla="*/ 9 w 23"/>
                <a:gd name="T29" fmla="*/ 50 h 78"/>
                <a:gd name="T30" fmla="*/ 5 w 23"/>
                <a:gd name="T31" fmla="*/ 59 h 78"/>
                <a:gd name="T32" fmla="*/ 2 w 23"/>
                <a:gd name="T33" fmla="*/ 68 h 78"/>
                <a:gd name="T34" fmla="*/ 0 w 23"/>
                <a:gd name="T35" fmla="*/ 72 h 78"/>
                <a:gd name="T36" fmla="*/ 0 w 23"/>
                <a:gd name="T37" fmla="*/ 75 h 78"/>
                <a:gd name="T38" fmla="*/ 5 w 23"/>
                <a:gd name="T39" fmla="*/ 77 h 78"/>
                <a:gd name="T40" fmla="*/ 0 w 23"/>
                <a:gd name="T41" fmla="*/ 75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78"/>
                <a:gd name="T65" fmla="*/ 23 w 23"/>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78">
                  <a:moveTo>
                    <a:pt x="0" y="75"/>
                  </a:moveTo>
                  <a:lnTo>
                    <a:pt x="5" y="77"/>
                  </a:lnTo>
                  <a:lnTo>
                    <a:pt x="5" y="75"/>
                  </a:lnTo>
                  <a:lnTo>
                    <a:pt x="7" y="68"/>
                  </a:lnTo>
                  <a:lnTo>
                    <a:pt x="9" y="61"/>
                  </a:lnTo>
                  <a:lnTo>
                    <a:pt x="11" y="50"/>
                  </a:lnTo>
                  <a:lnTo>
                    <a:pt x="16" y="39"/>
                  </a:lnTo>
                  <a:lnTo>
                    <a:pt x="18" y="26"/>
                  </a:lnTo>
                  <a:lnTo>
                    <a:pt x="20" y="13"/>
                  </a:lnTo>
                  <a:lnTo>
                    <a:pt x="22" y="0"/>
                  </a:lnTo>
                  <a:lnTo>
                    <a:pt x="18" y="0"/>
                  </a:lnTo>
                  <a:lnTo>
                    <a:pt x="16" y="13"/>
                  </a:lnTo>
                  <a:lnTo>
                    <a:pt x="13" y="26"/>
                  </a:lnTo>
                  <a:lnTo>
                    <a:pt x="11" y="37"/>
                  </a:lnTo>
                  <a:lnTo>
                    <a:pt x="9" y="50"/>
                  </a:lnTo>
                  <a:lnTo>
                    <a:pt x="5" y="59"/>
                  </a:lnTo>
                  <a:lnTo>
                    <a:pt x="2" y="68"/>
                  </a:lnTo>
                  <a:lnTo>
                    <a:pt x="0" y="72"/>
                  </a:lnTo>
                  <a:lnTo>
                    <a:pt x="0" y="75"/>
                  </a:lnTo>
                  <a:lnTo>
                    <a:pt x="5" y="77"/>
                  </a:lnTo>
                  <a:lnTo>
                    <a:pt x="0" y="75"/>
                  </a:lnTo>
                </a:path>
              </a:pathLst>
            </a:custGeom>
            <a:solidFill>
              <a:srgbClr val="000000"/>
            </a:solidFill>
            <a:ln w="9525" cap="rnd">
              <a:noFill/>
              <a:round/>
              <a:headEnd type="none" w="sm" len="sm"/>
              <a:tailEnd type="none" w="sm" len="sm"/>
            </a:ln>
          </p:spPr>
          <p:txBody>
            <a:bodyPr/>
            <a:lstStyle/>
            <a:p>
              <a:pPr algn="l"/>
              <a:endParaRPr lang="en-US" dirty="0"/>
            </a:p>
          </p:txBody>
        </p:sp>
        <p:sp>
          <p:nvSpPr>
            <p:cNvPr id="9483" name="Freeform 268"/>
            <p:cNvSpPr>
              <a:spLocks/>
            </p:cNvSpPr>
            <p:nvPr/>
          </p:nvSpPr>
          <p:spPr bwMode="auto">
            <a:xfrm>
              <a:off x="3283" y="2234"/>
              <a:ext cx="32" cy="80"/>
            </a:xfrm>
            <a:custGeom>
              <a:avLst/>
              <a:gdLst>
                <a:gd name="T0" fmla="*/ 22 w 32"/>
                <a:gd name="T1" fmla="*/ 2 h 80"/>
                <a:gd name="T2" fmla="*/ 18 w 32"/>
                <a:gd name="T3" fmla="*/ 2 h 80"/>
                <a:gd name="T4" fmla="*/ 18 w 32"/>
                <a:gd name="T5" fmla="*/ 4 h 80"/>
                <a:gd name="T6" fmla="*/ 22 w 32"/>
                <a:gd name="T7" fmla="*/ 9 h 80"/>
                <a:gd name="T8" fmla="*/ 24 w 32"/>
                <a:gd name="T9" fmla="*/ 15 h 80"/>
                <a:gd name="T10" fmla="*/ 27 w 32"/>
                <a:gd name="T11" fmla="*/ 24 h 80"/>
                <a:gd name="T12" fmla="*/ 27 w 32"/>
                <a:gd name="T13" fmla="*/ 35 h 80"/>
                <a:gd name="T14" fmla="*/ 24 w 32"/>
                <a:gd name="T15" fmla="*/ 48 h 80"/>
                <a:gd name="T16" fmla="*/ 16 w 32"/>
                <a:gd name="T17" fmla="*/ 61 h 80"/>
                <a:gd name="T18" fmla="*/ 0 w 32"/>
                <a:gd name="T19" fmla="*/ 77 h 80"/>
                <a:gd name="T20" fmla="*/ 5 w 32"/>
                <a:gd name="T21" fmla="*/ 79 h 80"/>
                <a:gd name="T22" fmla="*/ 18 w 32"/>
                <a:gd name="T23" fmla="*/ 63 h 80"/>
                <a:gd name="T24" fmla="*/ 27 w 32"/>
                <a:gd name="T25" fmla="*/ 50 h 80"/>
                <a:gd name="T26" fmla="*/ 31 w 32"/>
                <a:gd name="T27" fmla="*/ 35 h 80"/>
                <a:gd name="T28" fmla="*/ 31 w 32"/>
                <a:gd name="T29" fmla="*/ 24 h 80"/>
                <a:gd name="T30" fmla="*/ 29 w 32"/>
                <a:gd name="T31" fmla="*/ 13 h 80"/>
                <a:gd name="T32" fmla="*/ 24 w 32"/>
                <a:gd name="T33" fmla="*/ 6 h 80"/>
                <a:gd name="T34" fmla="*/ 22 w 32"/>
                <a:gd name="T35" fmla="*/ 2 h 80"/>
                <a:gd name="T36" fmla="*/ 20 w 32"/>
                <a:gd name="T37" fmla="*/ 0 h 80"/>
                <a:gd name="T38" fmla="*/ 18 w 32"/>
                <a:gd name="T39" fmla="*/ 2 h 80"/>
                <a:gd name="T40" fmla="*/ 22 w 32"/>
                <a:gd name="T41" fmla="*/ 2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0"/>
                <a:gd name="T65" fmla="*/ 32 w 32"/>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0">
                  <a:moveTo>
                    <a:pt x="22" y="2"/>
                  </a:moveTo>
                  <a:lnTo>
                    <a:pt x="18" y="2"/>
                  </a:lnTo>
                  <a:lnTo>
                    <a:pt x="18" y="4"/>
                  </a:lnTo>
                  <a:lnTo>
                    <a:pt x="22" y="9"/>
                  </a:lnTo>
                  <a:lnTo>
                    <a:pt x="24" y="15"/>
                  </a:lnTo>
                  <a:lnTo>
                    <a:pt x="27" y="24"/>
                  </a:lnTo>
                  <a:lnTo>
                    <a:pt x="27" y="35"/>
                  </a:lnTo>
                  <a:lnTo>
                    <a:pt x="24" y="48"/>
                  </a:lnTo>
                  <a:lnTo>
                    <a:pt x="16" y="61"/>
                  </a:lnTo>
                  <a:lnTo>
                    <a:pt x="0" y="77"/>
                  </a:lnTo>
                  <a:lnTo>
                    <a:pt x="5" y="79"/>
                  </a:lnTo>
                  <a:lnTo>
                    <a:pt x="18" y="63"/>
                  </a:lnTo>
                  <a:lnTo>
                    <a:pt x="27" y="50"/>
                  </a:lnTo>
                  <a:lnTo>
                    <a:pt x="31" y="35"/>
                  </a:lnTo>
                  <a:lnTo>
                    <a:pt x="31" y="24"/>
                  </a:lnTo>
                  <a:lnTo>
                    <a:pt x="29" y="13"/>
                  </a:lnTo>
                  <a:lnTo>
                    <a:pt x="24" y="6"/>
                  </a:lnTo>
                  <a:lnTo>
                    <a:pt x="22" y="2"/>
                  </a:lnTo>
                  <a:lnTo>
                    <a:pt x="20" y="0"/>
                  </a:lnTo>
                  <a:lnTo>
                    <a:pt x="18" y="2"/>
                  </a:lnTo>
                  <a:lnTo>
                    <a:pt x="22" y="2"/>
                  </a:lnTo>
                </a:path>
              </a:pathLst>
            </a:custGeom>
            <a:solidFill>
              <a:srgbClr val="000000"/>
            </a:solidFill>
            <a:ln w="9525" cap="rnd">
              <a:noFill/>
              <a:round/>
              <a:headEnd type="none" w="sm" len="sm"/>
              <a:tailEnd type="none" w="sm" len="sm"/>
            </a:ln>
          </p:spPr>
          <p:txBody>
            <a:bodyPr/>
            <a:lstStyle/>
            <a:p>
              <a:pPr algn="l"/>
              <a:endParaRPr lang="en-US" dirty="0"/>
            </a:p>
          </p:txBody>
        </p:sp>
        <p:sp>
          <p:nvSpPr>
            <p:cNvPr id="9484" name="Freeform 269"/>
            <p:cNvSpPr>
              <a:spLocks/>
            </p:cNvSpPr>
            <p:nvPr/>
          </p:nvSpPr>
          <p:spPr bwMode="auto">
            <a:xfrm>
              <a:off x="3250" y="2236"/>
              <a:ext cx="32" cy="80"/>
            </a:xfrm>
            <a:custGeom>
              <a:avLst/>
              <a:gdLst>
                <a:gd name="T0" fmla="*/ 22 w 32"/>
                <a:gd name="T1" fmla="*/ 79 h 80"/>
                <a:gd name="T2" fmla="*/ 29 w 32"/>
                <a:gd name="T3" fmla="*/ 59 h 80"/>
                <a:gd name="T4" fmla="*/ 31 w 32"/>
                <a:gd name="T5" fmla="*/ 44 h 80"/>
                <a:gd name="T6" fmla="*/ 29 w 32"/>
                <a:gd name="T7" fmla="*/ 29 h 80"/>
                <a:gd name="T8" fmla="*/ 24 w 32"/>
                <a:gd name="T9" fmla="*/ 18 h 80"/>
                <a:gd name="T10" fmla="*/ 20 w 32"/>
                <a:gd name="T11" fmla="*/ 11 h 80"/>
                <a:gd name="T12" fmla="*/ 13 w 32"/>
                <a:gd name="T13" fmla="*/ 4 h 80"/>
                <a:gd name="T14" fmla="*/ 9 w 32"/>
                <a:gd name="T15" fmla="*/ 0 h 80"/>
                <a:gd name="T16" fmla="*/ 3 w 32"/>
                <a:gd name="T17" fmla="*/ 18 h 80"/>
                <a:gd name="T18" fmla="*/ 0 w 32"/>
                <a:gd name="T19" fmla="*/ 33 h 80"/>
                <a:gd name="T20" fmla="*/ 3 w 32"/>
                <a:gd name="T21" fmla="*/ 46 h 80"/>
                <a:gd name="T22" fmla="*/ 7 w 32"/>
                <a:gd name="T23" fmla="*/ 57 h 80"/>
                <a:gd name="T24" fmla="*/ 11 w 32"/>
                <a:gd name="T25" fmla="*/ 68 h 80"/>
                <a:gd name="T26" fmla="*/ 16 w 32"/>
                <a:gd name="T27" fmla="*/ 72 h 80"/>
                <a:gd name="T28" fmla="*/ 20 w 32"/>
                <a:gd name="T29" fmla="*/ 79 h 80"/>
                <a:gd name="T30" fmla="*/ 22 w 32"/>
                <a:gd name="T31" fmla="*/ 79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
                <a:gd name="T49" fmla="*/ 0 h 80"/>
                <a:gd name="T50" fmla="*/ 32 w 32"/>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 h="80">
                  <a:moveTo>
                    <a:pt x="22" y="79"/>
                  </a:moveTo>
                  <a:lnTo>
                    <a:pt x="29" y="59"/>
                  </a:lnTo>
                  <a:lnTo>
                    <a:pt x="31" y="44"/>
                  </a:lnTo>
                  <a:lnTo>
                    <a:pt x="29" y="29"/>
                  </a:lnTo>
                  <a:lnTo>
                    <a:pt x="24" y="18"/>
                  </a:lnTo>
                  <a:lnTo>
                    <a:pt x="20" y="11"/>
                  </a:lnTo>
                  <a:lnTo>
                    <a:pt x="13" y="4"/>
                  </a:lnTo>
                  <a:lnTo>
                    <a:pt x="9" y="0"/>
                  </a:lnTo>
                  <a:lnTo>
                    <a:pt x="3" y="18"/>
                  </a:lnTo>
                  <a:lnTo>
                    <a:pt x="0" y="33"/>
                  </a:lnTo>
                  <a:lnTo>
                    <a:pt x="3" y="46"/>
                  </a:lnTo>
                  <a:lnTo>
                    <a:pt x="7" y="57"/>
                  </a:lnTo>
                  <a:lnTo>
                    <a:pt x="11" y="68"/>
                  </a:lnTo>
                  <a:lnTo>
                    <a:pt x="16" y="72"/>
                  </a:lnTo>
                  <a:lnTo>
                    <a:pt x="20" y="79"/>
                  </a:lnTo>
                  <a:lnTo>
                    <a:pt x="22" y="79"/>
                  </a:lnTo>
                </a:path>
              </a:pathLst>
            </a:custGeom>
            <a:solidFill>
              <a:srgbClr val="B79900"/>
            </a:solidFill>
            <a:ln w="9525" cap="rnd">
              <a:noFill/>
              <a:round/>
              <a:headEnd type="none" w="sm" len="sm"/>
              <a:tailEnd type="none" w="sm" len="sm"/>
            </a:ln>
          </p:spPr>
          <p:txBody>
            <a:bodyPr/>
            <a:lstStyle/>
            <a:p>
              <a:pPr algn="l"/>
              <a:endParaRPr lang="en-US" dirty="0"/>
            </a:p>
          </p:txBody>
        </p:sp>
        <p:sp>
          <p:nvSpPr>
            <p:cNvPr id="9485" name="Freeform 270"/>
            <p:cNvSpPr>
              <a:spLocks/>
            </p:cNvSpPr>
            <p:nvPr/>
          </p:nvSpPr>
          <p:spPr bwMode="auto">
            <a:xfrm>
              <a:off x="3257" y="2234"/>
              <a:ext cx="27" cy="82"/>
            </a:xfrm>
            <a:custGeom>
              <a:avLst/>
              <a:gdLst>
                <a:gd name="T0" fmla="*/ 2 w 27"/>
                <a:gd name="T1" fmla="*/ 2 h 82"/>
                <a:gd name="T2" fmla="*/ 0 w 27"/>
                <a:gd name="T3" fmla="*/ 4 h 82"/>
                <a:gd name="T4" fmla="*/ 2 w 27"/>
                <a:gd name="T5" fmla="*/ 4 h 82"/>
                <a:gd name="T6" fmla="*/ 6 w 27"/>
                <a:gd name="T7" fmla="*/ 9 h 82"/>
                <a:gd name="T8" fmla="*/ 11 w 27"/>
                <a:gd name="T9" fmla="*/ 13 h 82"/>
                <a:gd name="T10" fmla="*/ 15 w 27"/>
                <a:gd name="T11" fmla="*/ 22 h 82"/>
                <a:gd name="T12" fmla="*/ 20 w 27"/>
                <a:gd name="T13" fmla="*/ 31 h 82"/>
                <a:gd name="T14" fmla="*/ 22 w 27"/>
                <a:gd name="T15" fmla="*/ 46 h 82"/>
                <a:gd name="T16" fmla="*/ 20 w 27"/>
                <a:gd name="T17" fmla="*/ 61 h 82"/>
                <a:gd name="T18" fmla="*/ 13 w 27"/>
                <a:gd name="T19" fmla="*/ 81 h 82"/>
                <a:gd name="T20" fmla="*/ 15 w 27"/>
                <a:gd name="T21" fmla="*/ 81 h 82"/>
                <a:gd name="T22" fmla="*/ 24 w 27"/>
                <a:gd name="T23" fmla="*/ 61 h 82"/>
                <a:gd name="T24" fmla="*/ 26 w 27"/>
                <a:gd name="T25" fmla="*/ 46 h 82"/>
                <a:gd name="T26" fmla="*/ 24 w 27"/>
                <a:gd name="T27" fmla="*/ 31 h 82"/>
                <a:gd name="T28" fmla="*/ 20 w 27"/>
                <a:gd name="T29" fmla="*/ 20 h 82"/>
                <a:gd name="T30" fmla="*/ 13 w 27"/>
                <a:gd name="T31" fmla="*/ 11 h 82"/>
                <a:gd name="T32" fmla="*/ 9 w 27"/>
                <a:gd name="T33" fmla="*/ 4 h 82"/>
                <a:gd name="T34" fmla="*/ 4 w 27"/>
                <a:gd name="T35" fmla="*/ 2 h 82"/>
                <a:gd name="T36" fmla="*/ 2 w 27"/>
                <a:gd name="T37" fmla="*/ 0 h 82"/>
                <a:gd name="T38" fmla="*/ 0 w 27"/>
                <a:gd name="T39" fmla="*/ 2 h 82"/>
                <a:gd name="T40" fmla="*/ 2 w 27"/>
                <a:gd name="T41" fmla="*/ 2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2"/>
                <a:gd name="T65" fmla="*/ 27 w 27"/>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2">
                  <a:moveTo>
                    <a:pt x="2" y="2"/>
                  </a:moveTo>
                  <a:lnTo>
                    <a:pt x="0" y="4"/>
                  </a:lnTo>
                  <a:lnTo>
                    <a:pt x="2" y="4"/>
                  </a:lnTo>
                  <a:lnTo>
                    <a:pt x="6" y="9"/>
                  </a:lnTo>
                  <a:lnTo>
                    <a:pt x="11" y="13"/>
                  </a:lnTo>
                  <a:lnTo>
                    <a:pt x="15" y="22"/>
                  </a:lnTo>
                  <a:lnTo>
                    <a:pt x="20" y="31"/>
                  </a:lnTo>
                  <a:lnTo>
                    <a:pt x="22" y="46"/>
                  </a:lnTo>
                  <a:lnTo>
                    <a:pt x="20" y="61"/>
                  </a:lnTo>
                  <a:lnTo>
                    <a:pt x="13" y="81"/>
                  </a:lnTo>
                  <a:lnTo>
                    <a:pt x="15" y="81"/>
                  </a:lnTo>
                  <a:lnTo>
                    <a:pt x="24" y="61"/>
                  </a:lnTo>
                  <a:lnTo>
                    <a:pt x="26" y="46"/>
                  </a:lnTo>
                  <a:lnTo>
                    <a:pt x="24" y="31"/>
                  </a:lnTo>
                  <a:lnTo>
                    <a:pt x="20" y="20"/>
                  </a:lnTo>
                  <a:lnTo>
                    <a:pt x="13" y="11"/>
                  </a:lnTo>
                  <a:lnTo>
                    <a:pt x="9" y="4"/>
                  </a:lnTo>
                  <a:lnTo>
                    <a:pt x="4" y="2"/>
                  </a:lnTo>
                  <a:lnTo>
                    <a:pt x="2" y="0"/>
                  </a:lnTo>
                  <a:lnTo>
                    <a:pt x="0" y="2"/>
                  </a:lnTo>
                  <a:lnTo>
                    <a:pt x="2" y="2"/>
                  </a:lnTo>
                </a:path>
              </a:pathLst>
            </a:custGeom>
            <a:solidFill>
              <a:srgbClr val="000000"/>
            </a:solidFill>
            <a:ln w="9525" cap="rnd">
              <a:noFill/>
              <a:round/>
              <a:headEnd type="none" w="sm" len="sm"/>
              <a:tailEnd type="none" w="sm" len="sm"/>
            </a:ln>
          </p:spPr>
          <p:txBody>
            <a:bodyPr/>
            <a:lstStyle/>
            <a:p>
              <a:pPr algn="l"/>
              <a:endParaRPr lang="en-US" dirty="0"/>
            </a:p>
          </p:txBody>
        </p:sp>
        <p:sp>
          <p:nvSpPr>
            <p:cNvPr id="9486" name="Freeform 271"/>
            <p:cNvSpPr>
              <a:spLocks/>
            </p:cNvSpPr>
            <p:nvPr/>
          </p:nvSpPr>
          <p:spPr bwMode="auto">
            <a:xfrm>
              <a:off x="3248" y="2236"/>
              <a:ext cx="25" cy="82"/>
            </a:xfrm>
            <a:custGeom>
              <a:avLst/>
              <a:gdLst>
                <a:gd name="T0" fmla="*/ 22 w 25"/>
                <a:gd name="T1" fmla="*/ 79 h 82"/>
                <a:gd name="T2" fmla="*/ 24 w 25"/>
                <a:gd name="T3" fmla="*/ 77 h 82"/>
                <a:gd name="T4" fmla="*/ 20 w 25"/>
                <a:gd name="T5" fmla="*/ 72 h 82"/>
                <a:gd name="T6" fmla="*/ 15 w 25"/>
                <a:gd name="T7" fmla="*/ 66 h 82"/>
                <a:gd name="T8" fmla="*/ 9 w 25"/>
                <a:gd name="T9" fmla="*/ 57 h 82"/>
                <a:gd name="T10" fmla="*/ 7 w 25"/>
                <a:gd name="T11" fmla="*/ 46 h 82"/>
                <a:gd name="T12" fmla="*/ 5 w 25"/>
                <a:gd name="T13" fmla="*/ 33 h 82"/>
                <a:gd name="T14" fmla="*/ 7 w 25"/>
                <a:gd name="T15" fmla="*/ 18 h 82"/>
                <a:gd name="T16" fmla="*/ 11 w 25"/>
                <a:gd name="T17" fmla="*/ 0 h 82"/>
                <a:gd name="T18" fmla="*/ 9 w 25"/>
                <a:gd name="T19" fmla="*/ 0 h 82"/>
                <a:gd name="T20" fmla="*/ 2 w 25"/>
                <a:gd name="T21" fmla="*/ 18 h 82"/>
                <a:gd name="T22" fmla="*/ 0 w 25"/>
                <a:gd name="T23" fmla="*/ 33 h 82"/>
                <a:gd name="T24" fmla="*/ 2 w 25"/>
                <a:gd name="T25" fmla="*/ 46 h 82"/>
                <a:gd name="T26" fmla="*/ 7 w 25"/>
                <a:gd name="T27" fmla="*/ 59 h 82"/>
                <a:gd name="T28" fmla="*/ 11 w 25"/>
                <a:gd name="T29" fmla="*/ 68 h 82"/>
                <a:gd name="T30" fmla="*/ 18 w 25"/>
                <a:gd name="T31" fmla="*/ 75 h 82"/>
                <a:gd name="T32" fmla="*/ 20 w 25"/>
                <a:gd name="T33" fmla="*/ 79 h 82"/>
                <a:gd name="T34" fmla="*/ 22 w 25"/>
                <a:gd name="T35" fmla="*/ 81 h 82"/>
                <a:gd name="T36" fmla="*/ 24 w 25"/>
                <a:gd name="T37" fmla="*/ 79 h 82"/>
                <a:gd name="T38" fmla="*/ 22 w 25"/>
                <a:gd name="T39" fmla="*/ 79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82"/>
                <a:gd name="T62" fmla="*/ 25 w 25"/>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82">
                  <a:moveTo>
                    <a:pt x="22" y="79"/>
                  </a:moveTo>
                  <a:lnTo>
                    <a:pt x="24" y="77"/>
                  </a:lnTo>
                  <a:lnTo>
                    <a:pt x="20" y="72"/>
                  </a:lnTo>
                  <a:lnTo>
                    <a:pt x="15" y="66"/>
                  </a:lnTo>
                  <a:lnTo>
                    <a:pt x="9" y="57"/>
                  </a:lnTo>
                  <a:lnTo>
                    <a:pt x="7" y="46"/>
                  </a:lnTo>
                  <a:lnTo>
                    <a:pt x="5" y="33"/>
                  </a:lnTo>
                  <a:lnTo>
                    <a:pt x="7" y="18"/>
                  </a:lnTo>
                  <a:lnTo>
                    <a:pt x="11" y="0"/>
                  </a:lnTo>
                  <a:lnTo>
                    <a:pt x="9" y="0"/>
                  </a:lnTo>
                  <a:lnTo>
                    <a:pt x="2" y="18"/>
                  </a:lnTo>
                  <a:lnTo>
                    <a:pt x="0" y="33"/>
                  </a:lnTo>
                  <a:lnTo>
                    <a:pt x="2" y="46"/>
                  </a:lnTo>
                  <a:lnTo>
                    <a:pt x="7" y="59"/>
                  </a:lnTo>
                  <a:lnTo>
                    <a:pt x="11" y="68"/>
                  </a:lnTo>
                  <a:lnTo>
                    <a:pt x="18" y="75"/>
                  </a:lnTo>
                  <a:lnTo>
                    <a:pt x="20" y="79"/>
                  </a:lnTo>
                  <a:lnTo>
                    <a:pt x="22" y="81"/>
                  </a:lnTo>
                  <a:lnTo>
                    <a:pt x="24" y="79"/>
                  </a:lnTo>
                  <a:lnTo>
                    <a:pt x="22" y="79"/>
                  </a:lnTo>
                </a:path>
              </a:pathLst>
            </a:custGeom>
            <a:solidFill>
              <a:srgbClr val="000000"/>
            </a:solidFill>
            <a:ln w="9525" cap="rnd">
              <a:noFill/>
              <a:round/>
              <a:headEnd type="none" w="sm" len="sm"/>
              <a:tailEnd type="none" w="sm" len="sm"/>
            </a:ln>
          </p:spPr>
          <p:txBody>
            <a:bodyPr/>
            <a:lstStyle/>
            <a:p>
              <a:pPr algn="l"/>
              <a:endParaRPr lang="en-US" dirty="0"/>
            </a:p>
          </p:txBody>
        </p:sp>
        <p:sp>
          <p:nvSpPr>
            <p:cNvPr id="9487" name="Freeform 272"/>
            <p:cNvSpPr>
              <a:spLocks/>
            </p:cNvSpPr>
            <p:nvPr/>
          </p:nvSpPr>
          <p:spPr bwMode="auto">
            <a:xfrm>
              <a:off x="3257" y="2236"/>
              <a:ext cx="25" cy="80"/>
            </a:xfrm>
            <a:custGeom>
              <a:avLst/>
              <a:gdLst>
                <a:gd name="T0" fmla="*/ 0 w 25"/>
                <a:gd name="T1" fmla="*/ 0 h 80"/>
                <a:gd name="T2" fmla="*/ 4 w 25"/>
                <a:gd name="T3" fmla="*/ 13 h 80"/>
                <a:gd name="T4" fmla="*/ 9 w 25"/>
                <a:gd name="T5" fmla="*/ 26 h 80"/>
                <a:gd name="T6" fmla="*/ 11 w 25"/>
                <a:gd name="T7" fmla="*/ 39 h 80"/>
                <a:gd name="T8" fmla="*/ 11 w 25"/>
                <a:gd name="T9" fmla="*/ 53 h 80"/>
                <a:gd name="T10" fmla="*/ 13 w 25"/>
                <a:gd name="T11" fmla="*/ 61 h 80"/>
                <a:gd name="T12" fmla="*/ 13 w 25"/>
                <a:gd name="T13" fmla="*/ 70 h 80"/>
                <a:gd name="T14" fmla="*/ 13 w 25"/>
                <a:gd name="T15" fmla="*/ 77 h 80"/>
                <a:gd name="T16" fmla="*/ 13 w 25"/>
                <a:gd name="T17" fmla="*/ 79 h 80"/>
                <a:gd name="T18" fmla="*/ 22 w 25"/>
                <a:gd name="T19" fmla="*/ 59 h 80"/>
                <a:gd name="T20" fmla="*/ 24 w 25"/>
                <a:gd name="T21" fmla="*/ 44 h 80"/>
                <a:gd name="T22" fmla="*/ 22 w 25"/>
                <a:gd name="T23" fmla="*/ 31 h 80"/>
                <a:gd name="T24" fmla="*/ 17 w 25"/>
                <a:gd name="T25" fmla="*/ 20 h 80"/>
                <a:gd name="T26" fmla="*/ 13 w 25"/>
                <a:gd name="T27" fmla="*/ 11 h 80"/>
                <a:gd name="T28" fmla="*/ 6 w 25"/>
                <a:gd name="T29" fmla="*/ 4 h 80"/>
                <a:gd name="T30" fmla="*/ 2 w 25"/>
                <a:gd name="T31" fmla="*/ 2 h 80"/>
                <a:gd name="T32" fmla="*/ 0 w 2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80"/>
                <a:gd name="T53" fmla="*/ 25 w 2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80">
                  <a:moveTo>
                    <a:pt x="0" y="0"/>
                  </a:moveTo>
                  <a:lnTo>
                    <a:pt x="4" y="13"/>
                  </a:lnTo>
                  <a:lnTo>
                    <a:pt x="9" y="26"/>
                  </a:lnTo>
                  <a:lnTo>
                    <a:pt x="11" y="39"/>
                  </a:lnTo>
                  <a:lnTo>
                    <a:pt x="11" y="53"/>
                  </a:lnTo>
                  <a:lnTo>
                    <a:pt x="13" y="61"/>
                  </a:lnTo>
                  <a:lnTo>
                    <a:pt x="13" y="70"/>
                  </a:lnTo>
                  <a:lnTo>
                    <a:pt x="13" y="77"/>
                  </a:lnTo>
                  <a:lnTo>
                    <a:pt x="13" y="79"/>
                  </a:lnTo>
                  <a:lnTo>
                    <a:pt x="22" y="59"/>
                  </a:lnTo>
                  <a:lnTo>
                    <a:pt x="24" y="44"/>
                  </a:lnTo>
                  <a:lnTo>
                    <a:pt x="22" y="31"/>
                  </a:lnTo>
                  <a:lnTo>
                    <a:pt x="17" y="20"/>
                  </a:lnTo>
                  <a:lnTo>
                    <a:pt x="13" y="11"/>
                  </a:lnTo>
                  <a:lnTo>
                    <a:pt x="6" y="4"/>
                  </a:lnTo>
                  <a:lnTo>
                    <a:pt x="2" y="2"/>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488" name="Freeform 273"/>
            <p:cNvSpPr>
              <a:spLocks/>
            </p:cNvSpPr>
            <p:nvPr/>
          </p:nvSpPr>
          <p:spPr bwMode="auto">
            <a:xfrm>
              <a:off x="3257" y="2236"/>
              <a:ext cx="16" cy="80"/>
            </a:xfrm>
            <a:custGeom>
              <a:avLst/>
              <a:gdLst>
                <a:gd name="T0" fmla="*/ 11 w 16"/>
                <a:gd name="T1" fmla="*/ 77 h 80"/>
                <a:gd name="T2" fmla="*/ 15 w 16"/>
                <a:gd name="T3" fmla="*/ 79 h 80"/>
                <a:gd name="T4" fmla="*/ 15 w 16"/>
                <a:gd name="T5" fmla="*/ 77 h 80"/>
                <a:gd name="T6" fmla="*/ 15 w 16"/>
                <a:gd name="T7" fmla="*/ 70 h 80"/>
                <a:gd name="T8" fmla="*/ 13 w 16"/>
                <a:gd name="T9" fmla="*/ 61 h 80"/>
                <a:gd name="T10" fmla="*/ 13 w 16"/>
                <a:gd name="T11" fmla="*/ 53 h 80"/>
                <a:gd name="T12" fmla="*/ 13 w 16"/>
                <a:gd name="T13" fmla="*/ 39 h 80"/>
                <a:gd name="T14" fmla="*/ 11 w 16"/>
                <a:gd name="T15" fmla="*/ 26 h 80"/>
                <a:gd name="T16" fmla="*/ 6 w 16"/>
                <a:gd name="T17" fmla="*/ 13 h 80"/>
                <a:gd name="T18" fmla="*/ 2 w 16"/>
                <a:gd name="T19" fmla="*/ 0 h 80"/>
                <a:gd name="T20" fmla="*/ 0 w 16"/>
                <a:gd name="T21" fmla="*/ 2 h 80"/>
                <a:gd name="T22" fmla="*/ 2 w 16"/>
                <a:gd name="T23" fmla="*/ 13 h 80"/>
                <a:gd name="T24" fmla="*/ 6 w 16"/>
                <a:gd name="T25" fmla="*/ 26 h 80"/>
                <a:gd name="T26" fmla="*/ 9 w 16"/>
                <a:gd name="T27" fmla="*/ 39 h 80"/>
                <a:gd name="T28" fmla="*/ 9 w 16"/>
                <a:gd name="T29" fmla="*/ 53 h 80"/>
                <a:gd name="T30" fmla="*/ 11 w 16"/>
                <a:gd name="T31" fmla="*/ 61 h 80"/>
                <a:gd name="T32" fmla="*/ 11 w 16"/>
                <a:gd name="T33" fmla="*/ 70 h 80"/>
                <a:gd name="T34" fmla="*/ 11 w 16"/>
                <a:gd name="T35" fmla="*/ 77 h 80"/>
                <a:gd name="T36" fmla="*/ 11 w 16"/>
                <a:gd name="T37" fmla="*/ 79 h 80"/>
                <a:gd name="T38" fmla="*/ 15 w 16"/>
                <a:gd name="T39" fmla="*/ 79 h 80"/>
                <a:gd name="T40" fmla="*/ 11 w 16"/>
                <a:gd name="T41" fmla="*/ 77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80"/>
                <a:gd name="T65" fmla="*/ 16 w 16"/>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80">
                  <a:moveTo>
                    <a:pt x="11" y="77"/>
                  </a:moveTo>
                  <a:lnTo>
                    <a:pt x="15" y="79"/>
                  </a:lnTo>
                  <a:lnTo>
                    <a:pt x="15" y="77"/>
                  </a:lnTo>
                  <a:lnTo>
                    <a:pt x="15" y="70"/>
                  </a:lnTo>
                  <a:lnTo>
                    <a:pt x="13" y="61"/>
                  </a:lnTo>
                  <a:lnTo>
                    <a:pt x="13" y="53"/>
                  </a:lnTo>
                  <a:lnTo>
                    <a:pt x="13" y="39"/>
                  </a:lnTo>
                  <a:lnTo>
                    <a:pt x="11" y="26"/>
                  </a:lnTo>
                  <a:lnTo>
                    <a:pt x="6" y="13"/>
                  </a:lnTo>
                  <a:lnTo>
                    <a:pt x="2" y="0"/>
                  </a:lnTo>
                  <a:lnTo>
                    <a:pt x="0" y="2"/>
                  </a:lnTo>
                  <a:lnTo>
                    <a:pt x="2" y="13"/>
                  </a:lnTo>
                  <a:lnTo>
                    <a:pt x="6" y="26"/>
                  </a:lnTo>
                  <a:lnTo>
                    <a:pt x="9" y="39"/>
                  </a:lnTo>
                  <a:lnTo>
                    <a:pt x="9" y="53"/>
                  </a:lnTo>
                  <a:lnTo>
                    <a:pt x="11" y="61"/>
                  </a:lnTo>
                  <a:lnTo>
                    <a:pt x="11" y="70"/>
                  </a:lnTo>
                  <a:lnTo>
                    <a:pt x="11" y="77"/>
                  </a:lnTo>
                  <a:lnTo>
                    <a:pt x="11" y="79"/>
                  </a:lnTo>
                  <a:lnTo>
                    <a:pt x="15" y="79"/>
                  </a:lnTo>
                  <a:lnTo>
                    <a:pt x="11" y="77"/>
                  </a:lnTo>
                </a:path>
              </a:pathLst>
            </a:custGeom>
            <a:solidFill>
              <a:srgbClr val="000000"/>
            </a:solidFill>
            <a:ln w="9525" cap="rnd">
              <a:noFill/>
              <a:round/>
              <a:headEnd type="none" w="sm" len="sm"/>
              <a:tailEnd type="none" w="sm" len="sm"/>
            </a:ln>
          </p:spPr>
          <p:txBody>
            <a:bodyPr/>
            <a:lstStyle/>
            <a:p>
              <a:pPr algn="l"/>
              <a:endParaRPr lang="en-US" dirty="0"/>
            </a:p>
          </p:txBody>
        </p:sp>
        <p:sp>
          <p:nvSpPr>
            <p:cNvPr id="9489" name="Freeform 274"/>
            <p:cNvSpPr>
              <a:spLocks/>
            </p:cNvSpPr>
            <p:nvPr/>
          </p:nvSpPr>
          <p:spPr bwMode="auto">
            <a:xfrm>
              <a:off x="3257" y="2236"/>
              <a:ext cx="27" cy="80"/>
            </a:xfrm>
            <a:custGeom>
              <a:avLst/>
              <a:gdLst>
                <a:gd name="T0" fmla="*/ 2 w 27"/>
                <a:gd name="T1" fmla="*/ 0 h 80"/>
                <a:gd name="T2" fmla="*/ 0 w 27"/>
                <a:gd name="T3" fmla="*/ 2 h 80"/>
                <a:gd name="T4" fmla="*/ 2 w 27"/>
                <a:gd name="T5" fmla="*/ 4 h 80"/>
                <a:gd name="T6" fmla="*/ 6 w 27"/>
                <a:gd name="T7" fmla="*/ 7 h 80"/>
                <a:gd name="T8" fmla="*/ 11 w 27"/>
                <a:gd name="T9" fmla="*/ 13 h 80"/>
                <a:gd name="T10" fmla="*/ 17 w 27"/>
                <a:gd name="T11" fmla="*/ 20 h 80"/>
                <a:gd name="T12" fmla="*/ 20 w 27"/>
                <a:gd name="T13" fmla="*/ 31 h 80"/>
                <a:gd name="T14" fmla="*/ 22 w 27"/>
                <a:gd name="T15" fmla="*/ 44 h 80"/>
                <a:gd name="T16" fmla="*/ 20 w 27"/>
                <a:gd name="T17" fmla="*/ 57 h 80"/>
                <a:gd name="T18" fmla="*/ 11 w 27"/>
                <a:gd name="T19" fmla="*/ 77 h 80"/>
                <a:gd name="T20" fmla="*/ 15 w 27"/>
                <a:gd name="T21" fmla="*/ 79 h 80"/>
                <a:gd name="T22" fmla="*/ 22 w 27"/>
                <a:gd name="T23" fmla="*/ 59 h 80"/>
                <a:gd name="T24" fmla="*/ 26 w 27"/>
                <a:gd name="T25" fmla="*/ 44 h 80"/>
                <a:gd name="T26" fmla="*/ 24 w 27"/>
                <a:gd name="T27" fmla="*/ 29 h 80"/>
                <a:gd name="T28" fmla="*/ 20 w 27"/>
                <a:gd name="T29" fmla="*/ 18 h 80"/>
                <a:gd name="T30" fmla="*/ 15 w 27"/>
                <a:gd name="T31" fmla="*/ 9 h 80"/>
                <a:gd name="T32" fmla="*/ 9 w 27"/>
                <a:gd name="T33" fmla="*/ 4 h 80"/>
                <a:gd name="T34" fmla="*/ 4 w 27"/>
                <a:gd name="T35" fmla="*/ 0 h 80"/>
                <a:gd name="T36" fmla="*/ 2 w 27"/>
                <a:gd name="T37" fmla="*/ 0 h 80"/>
                <a:gd name="T38" fmla="*/ 0 w 27"/>
                <a:gd name="T39" fmla="*/ 2 h 80"/>
                <a:gd name="T40" fmla="*/ 2 w 27"/>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
                <a:gd name="T64" fmla="*/ 0 h 80"/>
                <a:gd name="T65" fmla="*/ 27 w 27"/>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 h="80">
                  <a:moveTo>
                    <a:pt x="2" y="0"/>
                  </a:moveTo>
                  <a:lnTo>
                    <a:pt x="0" y="2"/>
                  </a:lnTo>
                  <a:lnTo>
                    <a:pt x="2" y="4"/>
                  </a:lnTo>
                  <a:lnTo>
                    <a:pt x="6" y="7"/>
                  </a:lnTo>
                  <a:lnTo>
                    <a:pt x="11" y="13"/>
                  </a:lnTo>
                  <a:lnTo>
                    <a:pt x="17" y="20"/>
                  </a:lnTo>
                  <a:lnTo>
                    <a:pt x="20" y="31"/>
                  </a:lnTo>
                  <a:lnTo>
                    <a:pt x="22" y="44"/>
                  </a:lnTo>
                  <a:lnTo>
                    <a:pt x="20" y="57"/>
                  </a:lnTo>
                  <a:lnTo>
                    <a:pt x="11" y="77"/>
                  </a:lnTo>
                  <a:lnTo>
                    <a:pt x="15" y="79"/>
                  </a:lnTo>
                  <a:lnTo>
                    <a:pt x="22" y="59"/>
                  </a:lnTo>
                  <a:lnTo>
                    <a:pt x="26" y="44"/>
                  </a:lnTo>
                  <a:lnTo>
                    <a:pt x="24" y="29"/>
                  </a:lnTo>
                  <a:lnTo>
                    <a:pt x="20" y="18"/>
                  </a:lnTo>
                  <a:lnTo>
                    <a:pt x="15" y="9"/>
                  </a:lnTo>
                  <a:lnTo>
                    <a:pt x="9" y="4"/>
                  </a:lnTo>
                  <a:lnTo>
                    <a:pt x="4" y="0"/>
                  </a:lnTo>
                  <a:lnTo>
                    <a:pt x="2" y="0"/>
                  </a:lnTo>
                  <a:lnTo>
                    <a:pt x="0" y="2"/>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90" name="Freeform 275"/>
            <p:cNvSpPr>
              <a:spLocks/>
            </p:cNvSpPr>
            <p:nvPr/>
          </p:nvSpPr>
          <p:spPr bwMode="auto">
            <a:xfrm>
              <a:off x="3277" y="2313"/>
              <a:ext cx="27" cy="29"/>
            </a:xfrm>
            <a:custGeom>
              <a:avLst/>
              <a:gdLst>
                <a:gd name="T0" fmla="*/ 13 w 27"/>
                <a:gd name="T1" fmla="*/ 28 h 29"/>
                <a:gd name="T2" fmla="*/ 11 w 27"/>
                <a:gd name="T3" fmla="*/ 28 h 29"/>
                <a:gd name="T4" fmla="*/ 8 w 27"/>
                <a:gd name="T5" fmla="*/ 28 h 29"/>
                <a:gd name="T6" fmla="*/ 6 w 27"/>
                <a:gd name="T7" fmla="*/ 26 h 29"/>
                <a:gd name="T8" fmla="*/ 2 w 27"/>
                <a:gd name="T9" fmla="*/ 24 h 29"/>
                <a:gd name="T10" fmla="*/ 0 w 27"/>
                <a:gd name="T11" fmla="*/ 19 h 29"/>
                <a:gd name="T12" fmla="*/ 0 w 27"/>
                <a:gd name="T13" fmla="*/ 17 h 29"/>
                <a:gd name="T14" fmla="*/ 0 w 27"/>
                <a:gd name="T15" fmla="*/ 15 h 29"/>
                <a:gd name="T16" fmla="*/ 0 w 27"/>
                <a:gd name="T17" fmla="*/ 11 h 29"/>
                <a:gd name="T18" fmla="*/ 0 w 27"/>
                <a:gd name="T19" fmla="*/ 9 h 29"/>
                <a:gd name="T20" fmla="*/ 2 w 27"/>
                <a:gd name="T21" fmla="*/ 6 h 29"/>
                <a:gd name="T22" fmla="*/ 2 w 27"/>
                <a:gd name="T23" fmla="*/ 4 h 29"/>
                <a:gd name="T24" fmla="*/ 6 w 27"/>
                <a:gd name="T25" fmla="*/ 4 h 29"/>
                <a:gd name="T26" fmla="*/ 8 w 27"/>
                <a:gd name="T27" fmla="*/ 2 h 29"/>
                <a:gd name="T28" fmla="*/ 11 w 27"/>
                <a:gd name="T29" fmla="*/ 2 h 29"/>
                <a:gd name="T30" fmla="*/ 13 w 27"/>
                <a:gd name="T31" fmla="*/ 0 h 29"/>
                <a:gd name="T32" fmla="*/ 15 w 27"/>
                <a:gd name="T33" fmla="*/ 2 h 29"/>
                <a:gd name="T34" fmla="*/ 17 w 27"/>
                <a:gd name="T35" fmla="*/ 2 h 29"/>
                <a:gd name="T36" fmla="*/ 19 w 27"/>
                <a:gd name="T37" fmla="*/ 2 h 29"/>
                <a:gd name="T38" fmla="*/ 22 w 27"/>
                <a:gd name="T39" fmla="*/ 4 h 29"/>
                <a:gd name="T40" fmla="*/ 24 w 27"/>
                <a:gd name="T41" fmla="*/ 6 h 29"/>
                <a:gd name="T42" fmla="*/ 26 w 27"/>
                <a:gd name="T43" fmla="*/ 9 h 29"/>
                <a:gd name="T44" fmla="*/ 26 w 27"/>
                <a:gd name="T45" fmla="*/ 11 h 29"/>
                <a:gd name="T46" fmla="*/ 26 w 27"/>
                <a:gd name="T47" fmla="*/ 15 h 29"/>
                <a:gd name="T48" fmla="*/ 26 w 27"/>
                <a:gd name="T49" fmla="*/ 17 h 29"/>
                <a:gd name="T50" fmla="*/ 26 w 27"/>
                <a:gd name="T51" fmla="*/ 19 h 29"/>
                <a:gd name="T52" fmla="*/ 24 w 27"/>
                <a:gd name="T53" fmla="*/ 22 h 29"/>
                <a:gd name="T54" fmla="*/ 22 w 27"/>
                <a:gd name="T55" fmla="*/ 24 h 29"/>
                <a:gd name="T56" fmla="*/ 19 w 27"/>
                <a:gd name="T57" fmla="*/ 26 h 29"/>
                <a:gd name="T58" fmla="*/ 17 w 27"/>
                <a:gd name="T59" fmla="*/ 28 h 29"/>
                <a:gd name="T60" fmla="*/ 15 w 27"/>
                <a:gd name="T61" fmla="*/ 28 h 29"/>
                <a:gd name="T62" fmla="*/ 13 w 27"/>
                <a:gd name="T63" fmla="*/ 28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29"/>
                <a:gd name="T98" fmla="*/ 27 w 27"/>
                <a:gd name="T99" fmla="*/ 29 h 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29">
                  <a:moveTo>
                    <a:pt x="13" y="28"/>
                  </a:moveTo>
                  <a:lnTo>
                    <a:pt x="11" y="28"/>
                  </a:lnTo>
                  <a:lnTo>
                    <a:pt x="8" y="28"/>
                  </a:lnTo>
                  <a:lnTo>
                    <a:pt x="6" y="26"/>
                  </a:lnTo>
                  <a:lnTo>
                    <a:pt x="2" y="24"/>
                  </a:lnTo>
                  <a:lnTo>
                    <a:pt x="0" y="19"/>
                  </a:lnTo>
                  <a:lnTo>
                    <a:pt x="0" y="17"/>
                  </a:lnTo>
                  <a:lnTo>
                    <a:pt x="0" y="15"/>
                  </a:lnTo>
                  <a:lnTo>
                    <a:pt x="0" y="11"/>
                  </a:lnTo>
                  <a:lnTo>
                    <a:pt x="0" y="9"/>
                  </a:lnTo>
                  <a:lnTo>
                    <a:pt x="2" y="6"/>
                  </a:lnTo>
                  <a:lnTo>
                    <a:pt x="2" y="4"/>
                  </a:lnTo>
                  <a:lnTo>
                    <a:pt x="6" y="4"/>
                  </a:lnTo>
                  <a:lnTo>
                    <a:pt x="8" y="2"/>
                  </a:lnTo>
                  <a:lnTo>
                    <a:pt x="11" y="2"/>
                  </a:lnTo>
                  <a:lnTo>
                    <a:pt x="13" y="0"/>
                  </a:lnTo>
                  <a:lnTo>
                    <a:pt x="15" y="2"/>
                  </a:lnTo>
                  <a:lnTo>
                    <a:pt x="17" y="2"/>
                  </a:lnTo>
                  <a:lnTo>
                    <a:pt x="19" y="2"/>
                  </a:lnTo>
                  <a:lnTo>
                    <a:pt x="22" y="4"/>
                  </a:lnTo>
                  <a:lnTo>
                    <a:pt x="24" y="6"/>
                  </a:lnTo>
                  <a:lnTo>
                    <a:pt x="26" y="9"/>
                  </a:lnTo>
                  <a:lnTo>
                    <a:pt x="26" y="11"/>
                  </a:lnTo>
                  <a:lnTo>
                    <a:pt x="26" y="15"/>
                  </a:lnTo>
                  <a:lnTo>
                    <a:pt x="26" y="17"/>
                  </a:lnTo>
                  <a:lnTo>
                    <a:pt x="26" y="19"/>
                  </a:lnTo>
                  <a:lnTo>
                    <a:pt x="24" y="22"/>
                  </a:lnTo>
                  <a:lnTo>
                    <a:pt x="22" y="24"/>
                  </a:lnTo>
                  <a:lnTo>
                    <a:pt x="19" y="26"/>
                  </a:lnTo>
                  <a:lnTo>
                    <a:pt x="17" y="28"/>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9491" name="Freeform 276"/>
            <p:cNvSpPr>
              <a:spLocks/>
            </p:cNvSpPr>
            <p:nvPr/>
          </p:nvSpPr>
          <p:spPr bwMode="auto">
            <a:xfrm>
              <a:off x="3274" y="2328"/>
              <a:ext cx="17" cy="16"/>
            </a:xfrm>
            <a:custGeom>
              <a:avLst/>
              <a:gdLst>
                <a:gd name="T0" fmla="*/ 0 w 17"/>
                <a:gd name="T1" fmla="*/ 0 h 16"/>
                <a:gd name="T2" fmla="*/ 0 w 17"/>
                <a:gd name="T3" fmla="*/ 0 h 16"/>
                <a:gd name="T4" fmla="*/ 0 w 17"/>
                <a:gd name="T5" fmla="*/ 2 h 16"/>
                <a:gd name="T6" fmla="*/ 0 w 17"/>
                <a:gd name="T7" fmla="*/ 7 h 16"/>
                <a:gd name="T8" fmla="*/ 3 w 17"/>
                <a:gd name="T9" fmla="*/ 9 h 16"/>
                <a:gd name="T10" fmla="*/ 5 w 17"/>
                <a:gd name="T11" fmla="*/ 11 h 16"/>
                <a:gd name="T12" fmla="*/ 7 w 17"/>
                <a:gd name="T13" fmla="*/ 13 h 16"/>
                <a:gd name="T14" fmla="*/ 9 w 17"/>
                <a:gd name="T15" fmla="*/ 15 h 16"/>
                <a:gd name="T16" fmla="*/ 14 w 17"/>
                <a:gd name="T17" fmla="*/ 15 h 16"/>
                <a:gd name="T18" fmla="*/ 16 w 17"/>
                <a:gd name="T19" fmla="*/ 15 h 16"/>
                <a:gd name="T20" fmla="*/ 16 w 17"/>
                <a:gd name="T21" fmla="*/ 11 h 16"/>
                <a:gd name="T22" fmla="*/ 14 w 17"/>
                <a:gd name="T23" fmla="*/ 11 h 16"/>
                <a:gd name="T24" fmla="*/ 11 w 17"/>
                <a:gd name="T25" fmla="*/ 11 h 16"/>
                <a:gd name="T26" fmla="*/ 9 w 17"/>
                <a:gd name="T27" fmla="*/ 11 h 16"/>
                <a:gd name="T28" fmla="*/ 7 w 17"/>
                <a:gd name="T29" fmla="*/ 9 h 16"/>
                <a:gd name="T30" fmla="*/ 5 w 17"/>
                <a:gd name="T31" fmla="*/ 7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7"/>
                  </a:lnTo>
                  <a:lnTo>
                    <a:pt x="3" y="9"/>
                  </a:lnTo>
                  <a:lnTo>
                    <a:pt x="5" y="11"/>
                  </a:lnTo>
                  <a:lnTo>
                    <a:pt x="7" y="13"/>
                  </a:lnTo>
                  <a:lnTo>
                    <a:pt x="9" y="15"/>
                  </a:lnTo>
                  <a:lnTo>
                    <a:pt x="14" y="15"/>
                  </a:lnTo>
                  <a:lnTo>
                    <a:pt x="16" y="15"/>
                  </a:lnTo>
                  <a:lnTo>
                    <a:pt x="16" y="11"/>
                  </a:lnTo>
                  <a:lnTo>
                    <a:pt x="14" y="11"/>
                  </a:lnTo>
                  <a:lnTo>
                    <a:pt x="11" y="11"/>
                  </a:lnTo>
                  <a:lnTo>
                    <a:pt x="9" y="11"/>
                  </a:lnTo>
                  <a:lnTo>
                    <a:pt x="7" y="9"/>
                  </a:lnTo>
                  <a:lnTo>
                    <a:pt x="5" y="7"/>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92" name="Freeform 277"/>
            <p:cNvSpPr>
              <a:spLocks/>
            </p:cNvSpPr>
            <p:nvPr/>
          </p:nvSpPr>
          <p:spPr bwMode="auto">
            <a:xfrm>
              <a:off x="3274" y="2311"/>
              <a:ext cx="17" cy="18"/>
            </a:xfrm>
            <a:custGeom>
              <a:avLst/>
              <a:gdLst>
                <a:gd name="T0" fmla="*/ 16 w 17"/>
                <a:gd name="T1" fmla="*/ 0 h 18"/>
                <a:gd name="T2" fmla="*/ 16 w 17"/>
                <a:gd name="T3" fmla="*/ 0 h 18"/>
                <a:gd name="T4" fmla="*/ 14 w 17"/>
                <a:gd name="T5" fmla="*/ 0 h 18"/>
                <a:gd name="T6" fmla="*/ 9 w 17"/>
                <a:gd name="T7" fmla="*/ 2 h 18"/>
                <a:gd name="T8" fmla="*/ 7 w 17"/>
                <a:gd name="T9" fmla="*/ 4 h 18"/>
                <a:gd name="T10" fmla="*/ 5 w 17"/>
                <a:gd name="T11" fmla="*/ 6 h 18"/>
                <a:gd name="T12" fmla="*/ 3 w 17"/>
                <a:gd name="T13" fmla="*/ 8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11 h 18"/>
                <a:gd name="T28" fmla="*/ 7 w 17"/>
                <a:gd name="T29" fmla="*/ 8 h 18"/>
                <a:gd name="T30" fmla="*/ 9 w 17"/>
                <a:gd name="T31" fmla="*/ 6 h 18"/>
                <a:gd name="T32" fmla="*/ 11 w 17"/>
                <a:gd name="T33" fmla="*/ 6 h 18"/>
                <a:gd name="T34" fmla="*/ 14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4" y="0"/>
                  </a:lnTo>
                  <a:lnTo>
                    <a:pt x="9" y="2"/>
                  </a:lnTo>
                  <a:lnTo>
                    <a:pt x="7" y="4"/>
                  </a:lnTo>
                  <a:lnTo>
                    <a:pt x="5" y="6"/>
                  </a:lnTo>
                  <a:lnTo>
                    <a:pt x="3" y="8"/>
                  </a:lnTo>
                  <a:lnTo>
                    <a:pt x="0" y="11"/>
                  </a:lnTo>
                  <a:lnTo>
                    <a:pt x="0" y="13"/>
                  </a:lnTo>
                  <a:lnTo>
                    <a:pt x="0" y="17"/>
                  </a:lnTo>
                  <a:lnTo>
                    <a:pt x="5" y="17"/>
                  </a:lnTo>
                  <a:lnTo>
                    <a:pt x="5" y="15"/>
                  </a:lnTo>
                  <a:lnTo>
                    <a:pt x="5" y="13"/>
                  </a:lnTo>
                  <a:lnTo>
                    <a:pt x="5" y="11"/>
                  </a:lnTo>
                  <a:lnTo>
                    <a:pt x="7" y="8"/>
                  </a:lnTo>
                  <a:lnTo>
                    <a:pt x="9" y="6"/>
                  </a:lnTo>
                  <a:lnTo>
                    <a:pt x="11" y="6"/>
                  </a:lnTo>
                  <a:lnTo>
                    <a:pt x="14"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93" name="Freeform 278"/>
            <p:cNvSpPr>
              <a:spLocks/>
            </p:cNvSpPr>
            <p:nvPr/>
          </p:nvSpPr>
          <p:spPr bwMode="auto">
            <a:xfrm>
              <a:off x="3290" y="2311"/>
              <a:ext cx="16" cy="18"/>
            </a:xfrm>
            <a:custGeom>
              <a:avLst/>
              <a:gdLst>
                <a:gd name="T0" fmla="*/ 15 w 16"/>
                <a:gd name="T1" fmla="*/ 17 h 18"/>
                <a:gd name="T2" fmla="*/ 15 w 16"/>
                <a:gd name="T3" fmla="*/ 17 h 18"/>
                <a:gd name="T4" fmla="*/ 15 w 16"/>
                <a:gd name="T5" fmla="*/ 13 h 18"/>
                <a:gd name="T6" fmla="*/ 15 w 16"/>
                <a:gd name="T7" fmla="*/ 11 h 18"/>
                <a:gd name="T8" fmla="*/ 13 w 16"/>
                <a:gd name="T9" fmla="*/ 8 h 18"/>
                <a:gd name="T10" fmla="*/ 11 w 16"/>
                <a:gd name="T11" fmla="*/ 6 h 18"/>
                <a:gd name="T12" fmla="*/ 9 w 16"/>
                <a:gd name="T13" fmla="*/ 4 h 18"/>
                <a:gd name="T14" fmla="*/ 4 w 16"/>
                <a:gd name="T15" fmla="*/ 2 h 18"/>
                <a:gd name="T16" fmla="*/ 2 w 16"/>
                <a:gd name="T17" fmla="*/ 0 h 18"/>
                <a:gd name="T18" fmla="*/ 0 w 16"/>
                <a:gd name="T19" fmla="*/ 0 h 18"/>
                <a:gd name="T20" fmla="*/ 0 w 16"/>
                <a:gd name="T21" fmla="*/ 4 h 18"/>
                <a:gd name="T22" fmla="*/ 2 w 16"/>
                <a:gd name="T23" fmla="*/ 4 h 18"/>
                <a:gd name="T24" fmla="*/ 4 w 16"/>
                <a:gd name="T25" fmla="*/ 6 h 18"/>
                <a:gd name="T26" fmla="*/ 6 w 16"/>
                <a:gd name="T27" fmla="*/ 6 h 18"/>
                <a:gd name="T28" fmla="*/ 9 w 16"/>
                <a:gd name="T29" fmla="*/ 8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8"/>
                  </a:lnTo>
                  <a:lnTo>
                    <a:pt x="11" y="6"/>
                  </a:lnTo>
                  <a:lnTo>
                    <a:pt x="9" y="4"/>
                  </a:lnTo>
                  <a:lnTo>
                    <a:pt x="4" y="2"/>
                  </a:lnTo>
                  <a:lnTo>
                    <a:pt x="2" y="0"/>
                  </a:lnTo>
                  <a:lnTo>
                    <a:pt x="0" y="0"/>
                  </a:lnTo>
                  <a:lnTo>
                    <a:pt x="0" y="4"/>
                  </a:lnTo>
                  <a:lnTo>
                    <a:pt x="2" y="4"/>
                  </a:lnTo>
                  <a:lnTo>
                    <a:pt x="4" y="6"/>
                  </a:lnTo>
                  <a:lnTo>
                    <a:pt x="6" y="6"/>
                  </a:lnTo>
                  <a:lnTo>
                    <a:pt x="9" y="8"/>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494" name="Freeform 279"/>
            <p:cNvSpPr>
              <a:spLocks/>
            </p:cNvSpPr>
            <p:nvPr/>
          </p:nvSpPr>
          <p:spPr bwMode="auto">
            <a:xfrm>
              <a:off x="3290" y="2328"/>
              <a:ext cx="16" cy="16"/>
            </a:xfrm>
            <a:custGeom>
              <a:avLst/>
              <a:gdLst>
                <a:gd name="T0" fmla="*/ 0 w 16"/>
                <a:gd name="T1" fmla="*/ 15 h 16"/>
                <a:gd name="T2" fmla="*/ 0 w 16"/>
                <a:gd name="T3" fmla="*/ 15 h 16"/>
                <a:gd name="T4" fmla="*/ 2 w 16"/>
                <a:gd name="T5" fmla="*/ 15 h 16"/>
                <a:gd name="T6" fmla="*/ 4 w 16"/>
                <a:gd name="T7" fmla="*/ 15 h 16"/>
                <a:gd name="T8" fmla="*/ 9 w 16"/>
                <a:gd name="T9" fmla="*/ 13 h 16"/>
                <a:gd name="T10" fmla="*/ 11 w 16"/>
                <a:gd name="T11" fmla="*/ 11 h 16"/>
                <a:gd name="T12" fmla="*/ 13 w 16"/>
                <a:gd name="T13" fmla="*/ 9 h 16"/>
                <a:gd name="T14" fmla="*/ 15 w 16"/>
                <a:gd name="T15" fmla="*/ 7 h 16"/>
                <a:gd name="T16" fmla="*/ 15 w 16"/>
                <a:gd name="T17" fmla="*/ 2 h 16"/>
                <a:gd name="T18" fmla="*/ 15 w 16"/>
                <a:gd name="T19" fmla="*/ 0 h 16"/>
                <a:gd name="T20" fmla="*/ 11 w 16"/>
                <a:gd name="T21" fmla="*/ 0 h 16"/>
                <a:gd name="T22" fmla="*/ 11 w 16"/>
                <a:gd name="T23" fmla="*/ 2 h 16"/>
                <a:gd name="T24" fmla="*/ 11 w 16"/>
                <a:gd name="T25" fmla="*/ 4 h 16"/>
                <a:gd name="T26" fmla="*/ 9 w 16"/>
                <a:gd name="T27" fmla="*/ 7 h 16"/>
                <a:gd name="T28" fmla="*/ 9 w 16"/>
                <a:gd name="T29" fmla="*/ 9 h 16"/>
                <a:gd name="T30" fmla="*/ 6 w 16"/>
                <a:gd name="T31" fmla="*/ 9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4" y="15"/>
                  </a:lnTo>
                  <a:lnTo>
                    <a:pt x="9" y="13"/>
                  </a:lnTo>
                  <a:lnTo>
                    <a:pt x="11" y="11"/>
                  </a:lnTo>
                  <a:lnTo>
                    <a:pt x="13" y="9"/>
                  </a:lnTo>
                  <a:lnTo>
                    <a:pt x="15" y="7"/>
                  </a:lnTo>
                  <a:lnTo>
                    <a:pt x="15" y="2"/>
                  </a:lnTo>
                  <a:lnTo>
                    <a:pt x="15" y="0"/>
                  </a:lnTo>
                  <a:lnTo>
                    <a:pt x="11" y="0"/>
                  </a:lnTo>
                  <a:lnTo>
                    <a:pt x="11" y="2"/>
                  </a:lnTo>
                  <a:lnTo>
                    <a:pt x="11" y="4"/>
                  </a:lnTo>
                  <a:lnTo>
                    <a:pt x="9" y="7"/>
                  </a:lnTo>
                  <a:lnTo>
                    <a:pt x="9" y="9"/>
                  </a:lnTo>
                  <a:lnTo>
                    <a:pt x="6" y="9"/>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9495" name="Freeform 280"/>
            <p:cNvSpPr>
              <a:spLocks/>
            </p:cNvSpPr>
            <p:nvPr/>
          </p:nvSpPr>
          <p:spPr bwMode="auto">
            <a:xfrm>
              <a:off x="3248" y="2311"/>
              <a:ext cx="27" cy="31"/>
            </a:xfrm>
            <a:custGeom>
              <a:avLst/>
              <a:gdLst>
                <a:gd name="T0" fmla="*/ 13 w 27"/>
                <a:gd name="T1" fmla="*/ 30 h 31"/>
                <a:gd name="T2" fmla="*/ 11 w 27"/>
                <a:gd name="T3" fmla="*/ 30 h 31"/>
                <a:gd name="T4" fmla="*/ 9 w 27"/>
                <a:gd name="T5" fmla="*/ 28 h 31"/>
                <a:gd name="T6" fmla="*/ 7 w 27"/>
                <a:gd name="T7" fmla="*/ 28 h 31"/>
                <a:gd name="T8" fmla="*/ 5 w 27"/>
                <a:gd name="T9" fmla="*/ 26 h 31"/>
                <a:gd name="T10" fmla="*/ 2 w 27"/>
                <a:gd name="T11" fmla="*/ 24 h 31"/>
                <a:gd name="T12" fmla="*/ 0 w 27"/>
                <a:gd name="T13" fmla="*/ 21 h 31"/>
                <a:gd name="T14" fmla="*/ 0 w 27"/>
                <a:gd name="T15" fmla="*/ 17 h 31"/>
                <a:gd name="T16" fmla="*/ 0 w 27"/>
                <a:gd name="T17" fmla="*/ 15 h 31"/>
                <a:gd name="T18" fmla="*/ 0 w 27"/>
                <a:gd name="T19" fmla="*/ 13 h 31"/>
                <a:gd name="T20" fmla="*/ 0 w 27"/>
                <a:gd name="T21" fmla="*/ 11 h 31"/>
                <a:gd name="T22" fmla="*/ 2 w 27"/>
                <a:gd name="T23" fmla="*/ 8 h 31"/>
                <a:gd name="T24" fmla="*/ 5 w 27"/>
                <a:gd name="T25" fmla="*/ 6 h 31"/>
                <a:gd name="T26" fmla="*/ 7 w 27"/>
                <a:gd name="T27" fmla="*/ 4 h 31"/>
                <a:gd name="T28" fmla="*/ 9 w 27"/>
                <a:gd name="T29" fmla="*/ 2 h 31"/>
                <a:gd name="T30" fmla="*/ 11 w 27"/>
                <a:gd name="T31" fmla="*/ 2 h 31"/>
                <a:gd name="T32" fmla="*/ 13 w 27"/>
                <a:gd name="T33" fmla="*/ 0 h 31"/>
                <a:gd name="T34" fmla="*/ 15 w 27"/>
                <a:gd name="T35" fmla="*/ 2 h 31"/>
                <a:gd name="T36" fmla="*/ 18 w 27"/>
                <a:gd name="T37" fmla="*/ 2 h 31"/>
                <a:gd name="T38" fmla="*/ 20 w 27"/>
                <a:gd name="T39" fmla="*/ 4 h 31"/>
                <a:gd name="T40" fmla="*/ 22 w 27"/>
                <a:gd name="T41" fmla="*/ 6 h 31"/>
                <a:gd name="T42" fmla="*/ 24 w 27"/>
                <a:gd name="T43" fmla="*/ 8 h 31"/>
                <a:gd name="T44" fmla="*/ 26 w 27"/>
                <a:gd name="T45" fmla="*/ 11 h 31"/>
                <a:gd name="T46" fmla="*/ 26 w 27"/>
                <a:gd name="T47" fmla="*/ 13 h 31"/>
                <a:gd name="T48" fmla="*/ 26 w 27"/>
                <a:gd name="T49" fmla="*/ 15 h 31"/>
                <a:gd name="T50" fmla="*/ 26 w 27"/>
                <a:gd name="T51" fmla="*/ 17 h 31"/>
                <a:gd name="T52" fmla="*/ 26 w 27"/>
                <a:gd name="T53" fmla="*/ 21 h 31"/>
                <a:gd name="T54" fmla="*/ 24 w 27"/>
                <a:gd name="T55" fmla="*/ 24 h 31"/>
                <a:gd name="T56" fmla="*/ 22 w 27"/>
                <a:gd name="T57" fmla="*/ 26 h 31"/>
                <a:gd name="T58" fmla="*/ 20 w 27"/>
                <a:gd name="T59" fmla="*/ 28 h 31"/>
                <a:gd name="T60" fmla="*/ 15 w 27"/>
                <a:gd name="T61" fmla="*/ 30 h 31"/>
                <a:gd name="T62" fmla="*/ 13 w 27"/>
                <a:gd name="T63" fmla="*/ 3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31"/>
                <a:gd name="T98" fmla="*/ 27 w 27"/>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31">
                  <a:moveTo>
                    <a:pt x="13" y="30"/>
                  </a:moveTo>
                  <a:lnTo>
                    <a:pt x="11" y="30"/>
                  </a:lnTo>
                  <a:lnTo>
                    <a:pt x="9" y="28"/>
                  </a:lnTo>
                  <a:lnTo>
                    <a:pt x="7" y="28"/>
                  </a:lnTo>
                  <a:lnTo>
                    <a:pt x="5" y="26"/>
                  </a:lnTo>
                  <a:lnTo>
                    <a:pt x="2" y="24"/>
                  </a:lnTo>
                  <a:lnTo>
                    <a:pt x="0" y="21"/>
                  </a:lnTo>
                  <a:lnTo>
                    <a:pt x="0" y="17"/>
                  </a:lnTo>
                  <a:lnTo>
                    <a:pt x="0" y="15"/>
                  </a:lnTo>
                  <a:lnTo>
                    <a:pt x="0" y="13"/>
                  </a:lnTo>
                  <a:lnTo>
                    <a:pt x="0" y="11"/>
                  </a:lnTo>
                  <a:lnTo>
                    <a:pt x="2" y="8"/>
                  </a:lnTo>
                  <a:lnTo>
                    <a:pt x="5" y="6"/>
                  </a:lnTo>
                  <a:lnTo>
                    <a:pt x="7" y="4"/>
                  </a:lnTo>
                  <a:lnTo>
                    <a:pt x="9" y="2"/>
                  </a:lnTo>
                  <a:lnTo>
                    <a:pt x="11" y="2"/>
                  </a:lnTo>
                  <a:lnTo>
                    <a:pt x="13" y="0"/>
                  </a:lnTo>
                  <a:lnTo>
                    <a:pt x="15" y="2"/>
                  </a:lnTo>
                  <a:lnTo>
                    <a:pt x="18" y="2"/>
                  </a:lnTo>
                  <a:lnTo>
                    <a:pt x="20" y="4"/>
                  </a:lnTo>
                  <a:lnTo>
                    <a:pt x="22" y="6"/>
                  </a:lnTo>
                  <a:lnTo>
                    <a:pt x="24" y="8"/>
                  </a:lnTo>
                  <a:lnTo>
                    <a:pt x="26" y="11"/>
                  </a:lnTo>
                  <a:lnTo>
                    <a:pt x="26" y="13"/>
                  </a:lnTo>
                  <a:lnTo>
                    <a:pt x="26" y="15"/>
                  </a:lnTo>
                  <a:lnTo>
                    <a:pt x="26" y="17"/>
                  </a:lnTo>
                  <a:lnTo>
                    <a:pt x="26" y="21"/>
                  </a:lnTo>
                  <a:lnTo>
                    <a:pt x="24" y="24"/>
                  </a:lnTo>
                  <a:lnTo>
                    <a:pt x="22" y="26"/>
                  </a:lnTo>
                  <a:lnTo>
                    <a:pt x="20" y="28"/>
                  </a:lnTo>
                  <a:lnTo>
                    <a:pt x="15" y="30"/>
                  </a:lnTo>
                  <a:lnTo>
                    <a:pt x="13" y="30"/>
                  </a:lnTo>
                </a:path>
              </a:pathLst>
            </a:custGeom>
            <a:solidFill>
              <a:srgbClr val="B79900"/>
            </a:solidFill>
            <a:ln w="9525" cap="rnd">
              <a:noFill/>
              <a:round/>
              <a:headEnd type="none" w="sm" len="sm"/>
              <a:tailEnd type="none" w="sm" len="sm"/>
            </a:ln>
          </p:spPr>
          <p:txBody>
            <a:bodyPr/>
            <a:lstStyle/>
            <a:p>
              <a:pPr algn="l"/>
              <a:endParaRPr lang="en-US" dirty="0"/>
            </a:p>
          </p:txBody>
        </p:sp>
        <p:sp>
          <p:nvSpPr>
            <p:cNvPr id="9496" name="Freeform 281"/>
            <p:cNvSpPr>
              <a:spLocks/>
            </p:cNvSpPr>
            <p:nvPr/>
          </p:nvSpPr>
          <p:spPr bwMode="auto">
            <a:xfrm>
              <a:off x="3246" y="2326"/>
              <a:ext cx="16" cy="18"/>
            </a:xfrm>
            <a:custGeom>
              <a:avLst/>
              <a:gdLst>
                <a:gd name="T0" fmla="*/ 0 w 16"/>
                <a:gd name="T1" fmla="*/ 0 h 18"/>
                <a:gd name="T2" fmla="*/ 0 w 16"/>
                <a:gd name="T3" fmla="*/ 0 h 18"/>
                <a:gd name="T4" fmla="*/ 0 w 16"/>
                <a:gd name="T5" fmla="*/ 4 h 18"/>
                <a:gd name="T6" fmla="*/ 2 w 16"/>
                <a:gd name="T7" fmla="*/ 6 h 18"/>
                <a:gd name="T8" fmla="*/ 2 w 16"/>
                <a:gd name="T9" fmla="*/ 9 h 18"/>
                <a:gd name="T10" fmla="*/ 4 w 16"/>
                <a:gd name="T11" fmla="*/ 11 h 18"/>
                <a:gd name="T12" fmla="*/ 7 w 16"/>
                <a:gd name="T13" fmla="*/ 13 h 18"/>
                <a:gd name="T14" fmla="*/ 9 w 16"/>
                <a:gd name="T15" fmla="*/ 15 h 18"/>
                <a:gd name="T16" fmla="*/ 13 w 16"/>
                <a:gd name="T17" fmla="*/ 15 h 18"/>
                <a:gd name="T18" fmla="*/ 15 w 16"/>
                <a:gd name="T19" fmla="*/ 17 h 18"/>
                <a:gd name="T20" fmla="*/ 15 w 16"/>
                <a:gd name="T21" fmla="*/ 13 h 18"/>
                <a:gd name="T22" fmla="*/ 13 w 16"/>
                <a:gd name="T23" fmla="*/ 13 h 18"/>
                <a:gd name="T24" fmla="*/ 11 w 16"/>
                <a:gd name="T25" fmla="*/ 11 h 18"/>
                <a:gd name="T26" fmla="*/ 9 w 16"/>
                <a:gd name="T27" fmla="*/ 11 h 18"/>
                <a:gd name="T28" fmla="*/ 7 w 16"/>
                <a:gd name="T29" fmla="*/ 9 h 18"/>
                <a:gd name="T30" fmla="*/ 7 w 16"/>
                <a:gd name="T31" fmla="*/ 6 h 18"/>
                <a:gd name="T32" fmla="*/ 4 w 16"/>
                <a:gd name="T33" fmla="*/ 4 h 18"/>
                <a:gd name="T34" fmla="*/ 4 w 16"/>
                <a:gd name="T35" fmla="*/ 2 h 18"/>
                <a:gd name="T36" fmla="*/ 4 w 16"/>
                <a:gd name="T37" fmla="*/ 0 h 18"/>
                <a:gd name="T38" fmla="*/ 0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0"/>
                  </a:moveTo>
                  <a:lnTo>
                    <a:pt x="0" y="0"/>
                  </a:lnTo>
                  <a:lnTo>
                    <a:pt x="0" y="4"/>
                  </a:lnTo>
                  <a:lnTo>
                    <a:pt x="2" y="6"/>
                  </a:lnTo>
                  <a:lnTo>
                    <a:pt x="2" y="9"/>
                  </a:lnTo>
                  <a:lnTo>
                    <a:pt x="4" y="11"/>
                  </a:lnTo>
                  <a:lnTo>
                    <a:pt x="7" y="13"/>
                  </a:lnTo>
                  <a:lnTo>
                    <a:pt x="9" y="15"/>
                  </a:lnTo>
                  <a:lnTo>
                    <a:pt x="13" y="15"/>
                  </a:lnTo>
                  <a:lnTo>
                    <a:pt x="15" y="17"/>
                  </a:lnTo>
                  <a:lnTo>
                    <a:pt x="15" y="13"/>
                  </a:lnTo>
                  <a:lnTo>
                    <a:pt x="13" y="13"/>
                  </a:lnTo>
                  <a:lnTo>
                    <a:pt x="11" y="11"/>
                  </a:lnTo>
                  <a:lnTo>
                    <a:pt x="9" y="11"/>
                  </a:lnTo>
                  <a:lnTo>
                    <a:pt x="7" y="9"/>
                  </a:lnTo>
                  <a:lnTo>
                    <a:pt x="7" y="6"/>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97" name="Freeform 282"/>
            <p:cNvSpPr>
              <a:spLocks/>
            </p:cNvSpPr>
            <p:nvPr/>
          </p:nvSpPr>
          <p:spPr bwMode="auto">
            <a:xfrm>
              <a:off x="3246" y="2308"/>
              <a:ext cx="16" cy="19"/>
            </a:xfrm>
            <a:custGeom>
              <a:avLst/>
              <a:gdLst>
                <a:gd name="T0" fmla="*/ 15 w 16"/>
                <a:gd name="T1" fmla="*/ 0 h 19"/>
                <a:gd name="T2" fmla="*/ 15 w 16"/>
                <a:gd name="T3" fmla="*/ 0 h 19"/>
                <a:gd name="T4" fmla="*/ 13 w 16"/>
                <a:gd name="T5" fmla="*/ 3 h 19"/>
                <a:gd name="T6" fmla="*/ 9 w 16"/>
                <a:gd name="T7" fmla="*/ 3 h 19"/>
                <a:gd name="T8" fmla="*/ 7 w 16"/>
                <a:gd name="T9" fmla="*/ 5 h 19"/>
                <a:gd name="T10" fmla="*/ 4 w 16"/>
                <a:gd name="T11" fmla="*/ 7 h 19"/>
                <a:gd name="T12" fmla="*/ 2 w 16"/>
                <a:gd name="T13" fmla="*/ 9 h 19"/>
                <a:gd name="T14" fmla="*/ 2 w 16"/>
                <a:gd name="T15" fmla="*/ 11 h 19"/>
                <a:gd name="T16" fmla="*/ 0 w 16"/>
                <a:gd name="T17" fmla="*/ 16 h 19"/>
                <a:gd name="T18" fmla="*/ 0 w 16"/>
                <a:gd name="T19" fmla="*/ 18 h 19"/>
                <a:gd name="T20" fmla="*/ 4 w 16"/>
                <a:gd name="T21" fmla="*/ 18 h 19"/>
                <a:gd name="T22" fmla="*/ 4 w 16"/>
                <a:gd name="T23" fmla="*/ 16 h 19"/>
                <a:gd name="T24" fmla="*/ 4 w 16"/>
                <a:gd name="T25" fmla="*/ 14 h 19"/>
                <a:gd name="T26" fmla="*/ 7 w 16"/>
                <a:gd name="T27" fmla="*/ 11 h 19"/>
                <a:gd name="T28" fmla="*/ 7 w 16"/>
                <a:gd name="T29" fmla="*/ 9 h 19"/>
                <a:gd name="T30" fmla="*/ 9 w 16"/>
                <a:gd name="T31" fmla="*/ 9 h 19"/>
                <a:gd name="T32" fmla="*/ 11 w 16"/>
                <a:gd name="T33" fmla="*/ 7 h 19"/>
                <a:gd name="T34" fmla="*/ 13 w 16"/>
                <a:gd name="T35" fmla="*/ 7 h 19"/>
                <a:gd name="T36" fmla="*/ 15 w 16"/>
                <a:gd name="T37" fmla="*/ 7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3"/>
                  </a:lnTo>
                  <a:lnTo>
                    <a:pt x="9" y="3"/>
                  </a:lnTo>
                  <a:lnTo>
                    <a:pt x="7" y="5"/>
                  </a:lnTo>
                  <a:lnTo>
                    <a:pt x="4" y="7"/>
                  </a:lnTo>
                  <a:lnTo>
                    <a:pt x="2" y="9"/>
                  </a:lnTo>
                  <a:lnTo>
                    <a:pt x="2" y="11"/>
                  </a:lnTo>
                  <a:lnTo>
                    <a:pt x="0" y="16"/>
                  </a:lnTo>
                  <a:lnTo>
                    <a:pt x="0" y="18"/>
                  </a:lnTo>
                  <a:lnTo>
                    <a:pt x="4" y="18"/>
                  </a:lnTo>
                  <a:lnTo>
                    <a:pt x="4" y="16"/>
                  </a:lnTo>
                  <a:lnTo>
                    <a:pt x="4" y="14"/>
                  </a:lnTo>
                  <a:lnTo>
                    <a:pt x="7" y="11"/>
                  </a:lnTo>
                  <a:lnTo>
                    <a:pt x="7" y="9"/>
                  </a:lnTo>
                  <a:lnTo>
                    <a:pt x="9" y="9"/>
                  </a:lnTo>
                  <a:lnTo>
                    <a:pt x="11" y="7"/>
                  </a:lnTo>
                  <a:lnTo>
                    <a:pt x="13" y="7"/>
                  </a:lnTo>
                  <a:lnTo>
                    <a:pt x="15" y="7"/>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9498" name="Freeform 283"/>
            <p:cNvSpPr>
              <a:spLocks/>
            </p:cNvSpPr>
            <p:nvPr/>
          </p:nvSpPr>
          <p:spPr bwMode="auto">
            <a:xfrm>
              <a:off x="3261" y="2308"/>
              <a:ext cx="17" cy="19"/>
            </a:xfrm>
            <a:custGeom>
              <a:avLst/>
              <a:gdLst>
                <a:gd name="T0" fmla="*/ 16 w 17"/>
                <a:gd name="T1" fmla="*/ 18 h 19"/>
                <a:gd name="T2" fmla="*/ 16 w 17"/>
                <a:gd name="T3" fmla="*/ 18 h 19"/>
                <a:gd name="T4" fmla="*/ 16 w 17"/>
                <a:gd name="T5" fmla="*/ 16 h 19"/>
                <a:gd name="T6" fmla="*/ 16 w 17"/>
                <a:gd name="T7" fmla="*/ 11 h 19"/>
                <a:gd name="T8" fmla="*/ 13 w 17"/>
                <a:gd name="T9" fmla="*/ 9 h 19"/>
                <a:gd name="T10" fmla="*/ 11 w 17"/>
                <a:gd name="T11" fmla="*/ 7 h 19"/>
                <a:gd name="T12" fmla="*/ 9 w 17"/>
                <a:gd name="T13" fmla="*/ 5 h 19"/>
                <a:gd name="T14" fmla="*/ 7 w 17"/>
                <a:gd name="T15" fmla="*/ 3 h 19"/>
                <a:gd name="T16" fmla="*/ 2 w 17"/>
                <a:gd name="T17" fmla="*/ 3 h 19"/>
                <a:gd name="T18" fmla="*/ 0 w 17"/>
                <a:gd name="T19" fmla="*/ 0 h 19"/>
                <a:gd name="T20" fmla="*/ 0 w 17"/>
                <a:gd name="T21" fmla="*/ 7 h 19"/>
                <a:gd name="T22" fmla="*/ 2 w 17"/>
                <a:gd name="T23" fmla="*/ 7 h 19"/>
                <a:gd name="T24" fmla="*/ 5 w 17"/>
                <a:gd name="T25" fmla="*/ 7 h 19"/>
                <a:gd name="T26" fmla="*/ 7 w 17"/>
                <a:gd name="T27" fmla="*/ 9 h 19"/>
                <a:gd name="T28" fmla="*/ 9 w 17"/>
                <a:gd name="T29" fmla="*/ 9 h 19"/>
                <a:gd name="T30" fmla="*/ 9 w 17"/>
                <a:gd name="T31" fmla="*/ 11 h 19"/>
                <a:gd name="T32" fmla="*/ 11 w 17"/>
                <a:gd name="T33" fmla="*/ 14 h 19"/>
                <a:gd name="T34" fmla="*/ 11 w 17"/>
                <a:gd name="T35" fmla="*/ 16 h 19"/>
                <a:gd name="T36" fmla="*/ 11 w 17"/>
                <a:gd name="T37" fmla="*/ 18 h 19"/>
                <a:gd name="T38" fmla="*/ 16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18"/>
                  </a:moveTo>
                  <a:lnTo>
                    <a:pt x="16" y="18"/>
                  </a:lnTo>
                  <a:lnTo>
                    <a:pt x="16" y="16"/>
                  </a:lnTo>
                  <a:lnTo>
                    <a:pt x="16" y="11"/>
                  </a:lnTo>
                  <a:lnTo>
                    <a:pt x="13" y="9"/>
                  </a:lnTo>
                  <a:lnTo>
                    <a:pt x="11" y="7"/>
                  </a:lnTo>
                  <a:lnTo>
                    <a:pt x="9" y="5"/>
                  </a:lnTo>
                  <a:lnTo>
                    <a:pt x="7" y="3"/>
                  </a:lnTo>
                  <a:lnTo>
                    <a:pt x="2" y="3"/>
                  </a:lnTo>
                  <a:lnTo>
                    <a:pt x="0" y="0"/>
                  </a:lnTo>
                  <a:lnTo>
                    <a:pt x="0" y="7"/>
                  </a:lnTo>
                  <a:lnTo>
                    <a:pt x="2" y="7"/>
                  </a:lnTo>
                  <a:lnTo>
                    <a:pt x="5" y="7"/>
                  </a:lnTo>
                  <a:lnTo>
                    <a:pt x="7" y="9"/>
                  </a:lnTo>
                  <a:lnTo>
                    <a:pt x="9" y="9"/>
                  </a:lnTo>
                  <a:lnTo>
                    <a:pt x="9" y="11"/>
                  </a:lnTo>
                  <a:lnTo>
                    <a:pt x="11" y="14"/>
                  </a:lnTo>
                  <a:lnTo>
                    <a:pt x="11" y="16"/>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499" name="Freeform 284"/>
            <p:cNvSpPr>
              <a:spLocks/>
            </p:cNvSpPr>
            <p:nvPr/>
          </p:nvSpPr>
          <p:spPr bwMode="auto">
            <a:xfrm>
              <a:off x="3261" y="2326"/>
              <a:ext cx="17" cy="18"/>
            </a:xfrm>
            <a:custGeom>
              <a:avLst/>
              <a:gdLst>
                <a:gd name="T0" fmla="*/ 0 w 17"/>
                <a:gd name="T1" fmla="*/ 17 h 18"/>
                <a:gd name="T2" fmla="*/ 0 w 17"/>
                <a:gd name="T3" fmla="*/ 17 h 18"/>
                <a:gd name="T4" fmla="*/ 5 w 17"/>
                <a:gd name="T5" fmla="*/ 15 h 18"/>
                <a:gd name="T6" fmla="*/ 7 w 17"/>
                <a:gd name="T7" fmla="*/ 15 h 18"/>
                <a:gd name="T8" fmla="*/ 9 w 17"/>
                <a:gd name="T9" fmla="*/ 13 h 18"/>
                <a:gd name="T10" fmla="*/ 11 w 17"/>
                <a:gd name="T11" fmla="*/ 11 h 18"/>
                <a:gd name="T12" fmla="*/ 13 w 17"/>
                <a:gd name="T13" fmla="*/ 9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6 h 18"/>
                <a:gd name="T28" fmla="*/ 9 w 17"/>
                <a:gd name="T29" fmla="*/ 9 h 18"/>
                <a:gd name="T30" fmla="*/ 7 w 17"/>
                <a:gd name="T31" fmla="*/ 11 h 18"/>
                <a:gd name="T32" fmla="*/ 5 w 17"/>
                <a:gd name="T33" fmla="*/ 11 h 18"/>
                <a:gd name="T34" fmla="*/ 2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5" y="15"/>
                  </a:lnTo>
                  <a:lnTo>
                    <a:pt x="7" y="15"/>
                  </a:lnTo>
                  <a:lnTo>
                    <a:pt x="9" y="13"/>
                  </a:lnTo>
                  <a:lnTo>
                    <a:pt x="11" y="11"/>
                  </a:lnTo>
                  <a:lnTo>
                    <a:pt x="13" y="9"/>
                  </a:lnTo>
                  <a:lnTo>
                    <a:pt x="16" y="6"/>
                  </a:lnTo>
                  <a:lnTo>
                    <a:pt x="16" y="4"/>
                  </a:lnTo>
                  <a:lnTo>
                    <a:pt x="16" y="0"/>
                  </a:lnTo>
                  <a:lnTo>
                    <a:pt x="11" y="0"/>
                  </a:lnTo>
                  <a:lnTo>
                    <a:pt x="11" y="2"/>
                  </a:lnTo>
                  <a:lnTo>
                    <a:pt x="11" y="4"/>
                  </a:lnTo>
                  <a:lnTo>
                    <a:pt x="9" y="6"/>
                  </a:lnTo>
                  <a:lnTo>
                    <a:pt x="9" y="9"/>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500" name="Freeform 285"/>
            <p:cNvSpPr>
              <a:spLocks/>
            </p:cNvSpPr>
            <p:nvPr/>
          </p:nvSpPr>
          <p:spPr bwMode="auto">
            <a:xfrm>
              <a:off x="3263" y="2337"/>
              <a:ext cx="28" cy="29"/>
            </a:xfrm>
            <a:custGeom>
              <a:avLst/>
              <a:gdLst>
                <a:gd name="T0" fmla="*/ 14 w 28"/>
                <a:gd name="T1" fmla="*/ 28 h 29"/>
                <a:gd name="T2" fmla="*/ 11 w 28"/>
                <a:gd name="T3" fmla="*/ 28 h 29"/>
                <a:gd name="T4" fmla="*/ 9 w 28"/>
                <a:gd name="T5" fmla="*/ 28 h 29"/>
                <a:gd name="T6" fmla="*/ 7 w 28"/>
                <a:gd name="T7" fmla="*/ 26 h 29"/>
                <a:gd name="T8" fmla="*/ 5 w 28"/>
                <a:gd name="T9" fmla="*/ 26 h 29"/>
                <a:gd name="T10" fmla="*/ 3 w 28"/>
                <a:gd name="T11" fmla="*/ 24 h 29"/>
                <a:gd name="T12" fmla="*/ 3 w 28"/>
                <a:gd name="T13" fmla="*/ 22 h 29"/>
                <a:gd name="T14" fmla="*/ 0 w 28"/>
                <a:gd name="T15" fmla="*/ 17 h 29"/>
                <a:gd name="T16" fmla="*/ 0 w 28"/>
                <a:gd name="T17" fmla="*/ 15 h 29"/>
                <a:gd name="T18" fmla="*/ 0 w 28"/>
                <a:gd name="T19" fmla="*/ 13 h 29"/>
                <a:gd name="T20" fmla="*/ 3 w 28"/>
                <a:gd name="T21" fmla="*/ 9 h 29"/>
                <a:gd name="T22" fmla="*/ 3 w 28"/>
                <a:gd name="T23" fmla="*/ 6 h 29"/>
                <a:gd name="T24" fmla="*/ 5 w 28"/>
                <a:gd name="T25" fmla="*/ 4 h 29"/>
                <a:gd name="T26" fmla="*/ 7 w 28"/>
                <a:gd name="T27" fmla="*/ 4 h 29"/>
                <a:gd name="T28" fmla="*/ 9 w 28"/>
                <a:gd name="T29" fmla="*/ 2 h 29"/>
                <a:gd name="T30" fmla="*/ 11 w 28"/>
                <a:gd name="T31" fmla="*/ 2 h 29"/>
                <a:gd name="T32" fmla="*/ 14 w 28"/>
                <a:gd name="T33" fmla="*/ 0 h 29"/>
                <a:gd name="T34" fmla="*/ 16 w 28"/>
                <a:gd name="T35" fmla="*/ 2 h 29"/>
                <a:gd name="T36" fmla="*/ 20 w 28"/>
                <a:gd name="T37" fmla="*/ 2 h 29"/>
                <a:gd name="T38" fmla="*/ 22 w 28"/>
                <a:gd name="T39" fmla="*/ 4 h 29"/>
                <a:gd name="T40" fmla="*/ 25 w 28"/>
                <a:gd name="T41" fmla="*/ 4 h 29"/>
                <a:gd name="T42" fmla="*/ 25 w 28"/>
                <a:gd name="T43" fmla="*/ 6 h 29"/>
                <a:gd name="T44" fmla="*/ 27 w 28"/>
                <a:gd name="T45" fmla="*/ 9 h 29"/>
                <a:gd name="T46" fmla="*/ 27 w 28"/>
                <a:gd name="T47" fmla="*/ 13 h 29"/>
                <a:gd name="T48" fmla="*/ 27 w 28"/>
                <a:gd name="T49" fmla="*/ 15 h 29"/>
                <a:gd name="T50" fmla="*/ 27 w 28"/>
                <a:gd name="T51" fmla="*/ 17 h 29"/>
                <a:gd name="T52" fmla="*/ 27 w 28"/>
                <a:gd name="T53" fmla="*/ 22 h 29"/>
                <a:gd name="T54" fmla="*/ 25 w 28"/>
                <a:gd name="T55" fmla="*/ 24 h 29"/>
                <a:gd name="T56" fmla="*/ 25 w 28"/>
                <a:gd name="T57" fmla="*/ 26 h 29"/>
                <a:gd name="T58" fmla="*/ 22 w 28"/>
                <a:gd name="T59" fmla="*/ 26 h 29"/>
                <a:gd name="T60" fmla="*/ 20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7" y="26"/>
                  </a:lnTo>
                  <a:lnTo>
                    <a:pt x="5" y="26"/>
                  </a:lnTo>
                  <a:lnTo>
                    <a:pt x="3" y="24"/>
                  </a:lnTo>
                  <a:lnTo>
                    <a:pt x="3" y="22"/>
                  </a:lnTo>
                  <a:lnTo>
                    <a:pt x="0" y="17"/>
                  </a:lnTo>
                  <a:lnTo>
                    <a:pt x="0" y="15"/>
                  </a:lnTo>
                  <a:lnTo>
                    <a:pt x="0" y="13"/>
                  </a:lnTo>
                  <a:lnTo>
                    <a:pt x="3" y="9"/>
                  </a:lnTo>
                  <a:lnTo>
                    <a:pt x="3" y="6"/>
                  </a:lnTo>
                  <a:lnTo>
                    <a:pt x="5" y="4"/>
                  </a:lnTo>
                  <a:lnTo>
                    <a:pt x="7" y="4"/>
                  </a:lnTo>
                  <a:lnTo>
                    <a:pt x="9" y="2"/>
                  </a:lnTo>
                  <a:lnTo>
                    <a:pt x="11" y="2"/>
                  </a:lnTo>
                  <a:lnTo>
                    <a:pt x="14" y="0"/>
                  </a:lnTo>
                  <a:lnTo>
                    <a:pt x="16" y="2"/>
                  </a:lnTo>
                  <a:lnTo>
                    <a:pt x="20" y="2"/>
                  </a:lnTo>
                  <a:lnTo>
                    <a:pt x="22" y="4"/>
                  </a:lnTo>
                  <a:lnTo>
                    <a:pt x="25" y="4"/>
                  </a:lnTo>
                  <a:lnTo>
                    <a:pt x="25" y="6"/>
                  </a:lnTo>
                  <a:lnTo>
                    <a:pt x="27" y="9"/>
                  </a:lnTo>
                  <a:lnTo>
                    <a:pt x="27" y="13"/>
                  </a:lnTo>
                  <a:lnTo>
                    <a:pt x="27" y="15"/>
                  </a:lnTo>
                  <a:lnTo>
                    <a:pt x="27" y="17"/>
                  </a:lnTo>
                  <a:lnTo>
                    <a:pt x="27" y="22"/>
                  </a:lnTo>
                  <a:lnTo>
                    <a:pt x="25" y="24"/>
                  </a:lnTo>
                  <a:lnTo>
                    <a:pt x="25" y="26"/>
                  </a:lnTo>
                  <a:lnTo>
                    <a:pt x="22" y="26"/>
                  </a:lnTo>
                  <a:lnTo>
                    <a:pt x="20"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9501" name="Freeform 286"/>
            <p:cNvSpPr>
              <a:spLocks/>
            </p:cNvSpPr>
            <p:nvPr/>
          </p:nvSpPr>
          <p:spPr bwMode="auto">
            <a:xfrm>
              <a:off x="3261" y="2352"/>
              <a:ext cx="17" cy="19"/>
            </a:xfrm>
            <a:custGeom>
              <a:avLst/>
              <a:gdLst>
                <a:gd name="T0" fmla="*/ 0 w 17"/>
                <a:gd name="T1" fmla="*/ 0 h 19"/>
                <a:gd name="T2" fmla="*/ 0 w 17"/>
                <a:gd name="T3" fmla="*/ 0 h 19"/>
                <a:gd name="T4" fmla="*/ 0 w 17"/>
                <a:gd name="T5" fmla="*/ 5 h 19"/>
                <a:gd name="T6" fmla="*/ 2 w 17"/>
                <a:gd name="T7" fmla="*/ 7 h 19"/>
                <a:gd name="T8" fmla="*/ 5 w 17"/>
                <a:gd name="T9" fmla="*/ 9 h 19"/>
                <a:gd name="T10" fmla="*/ 5 w 17"/>
                <a:gd name="T11" fmla="*/ 11 h 19"/>
                <a:gd name="T12" fmla="*/ 7 w 17"/>
                <a:gd name="T13" fmla="*/ 13 h 19"/>
                <a:gd name="T14" fmla="*/ 11 w 17"/>
                <a:gd name="T15" fmla="*/ 16 h 19"/>
                <a:gd name="T16" fmla="*/ 13 w 17"/>
                <a:gd name="T17" fmla="*/ 16 h 19"/>
                <a:gd name="T18" fmla="*/ 16 w 17"/>
                <a:gd name="T19" fmla="*/ 18 h 19"/>
                <a:gd name="T20" fmla="*/ 16 w 17"/>
                <a:gd name="T21" fmla="*/ 11 h 19"/>
                <a:gd name="T22" fmla="*/ 13 w 17"/>
                <a:gd name="T23" fmla="*/ 11 h 19"/>
                <a:gd name="T24" fmla="*/ 11 w 17"/>
                <a:gd name="T25" fmla="*/ 11 h 19"/>
                <a:gd name="T26" fmla="*/ 9 w 17"/>
                <a:gd name="T27" fmla="*/ 11 h 19"/>
                <a:gd name="T28" fmla="*/ 9 w 17"/>
                <a:gd name="T29" fmla="*/ 9 h 19"/>
                <a:gd name="T30" fmla="*/ 7 w 17"/>
                <a:gd name="T31" fmla="*/ 7 h 19"/>
                <a:gd name="T32" fmla="*/ 7 w 17"/>
                <a:gd name="T33" fmla="*/ 5 h 19"/>
                <a:gd name="T34" fmla="*/ 5 w 17"/>
                <a:gd name="T35" fmla="*/ 2 h 19"/>
                <a:gd name="T36" fmla="*/ 5 w 17"/>
                <a:gd name="T37" fmla="*/ 0 h 19"/>
                <a:gd name="T38" fmla="*/ 0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0"/>
                  </a:moveTo>
                  <a:lnTo>
                    <a:pt x="0" y="0"/>
                  </a:lnTo>
                  <a:lnTo>
                    <a:pt x="0" y="5"/>
                  </a:lnTo>
                  <a:lnTo>
                    <a:pt x="2" y="7"/>
                  </a:lnTo>
                  <a:lnTo>
                    <a:pt x="5" y="9"/>
                  </a:lnTo>
                  <a:lnTo>
                    <a:pt x="5" y="11"/>
                  </a:lnTo>
                  <a:lnTo>
                    <a:pt x="7" y="13"/>
                  </a:lnTo>
                  <a:lnTo>
                    <a:pt x="11" y="16"/>
                  </a:lnTo>
                  <a:lnTo>
                    <a:pt x="13" y="16"/>
                  </a:lnTo>
                  <a:lnTo>
                    <a:pt x="16" y="18"/>
                  </a:lnTo>
                  <a:lnTo>
                    <a:pt x="16" y="11"/>
                  </a:lnTo>
                  <a:lnTo>
                    <a:pt x="13" y="11"/>
                  </a:lnTo>
                  <a:lnTo>
                    <a:pt x="11" y="11"/>
                  </a:lnTo>
                  <a:lnTo>
                    <a:pt x="9"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02" name="Freeform 287"/>
            <p:cNvSpPr>
              <a:spLocks/>
            </p:cNvSpPr>
            <p:nvPr/>
          </p:nvSpPr>
          <p:spPr bwMode="auto">
            <a:xfrm>
              <a:off x="3261" y="2335"/>
              <a:ext cx="17" cy="18"/>
            </a:xfrm>
            <a:custGeom>
              <a:avLst/>
              <a:gdLst>
                <a:gd name="T0" fmla="*/ 16 w 17"/>
                <a:gd name="T1" fmla="*/ 0 h 18"/>
                <a:gd name="T2" fmla="*/ 16 w 17"/>
                <a:gd name="T3" fmla="*/ 0 h 18"/>
                <a:gd name="T4" fmla="*/ 13 w 17"/>
                <a:gd name="T5" fmla="*/ 2 h 18"/>
                <a:gd name="T6" fmla="*/ 11 w 17"/>
                <a:gd name="T7" fmla="*/ 2 h 18"/>
                <a:gd name="T8" fmla="*/ 7 w 17"/>
                <a:gd name="T9" fmla="*/ 4 h 18"/>
                <a:gd name="T10" fmla="*/ 5 w 17"/>
                <a:gd name="T11" fmla="*/ 6 h 18"/>
                <a:gd name="T12" fmla="*/ 2 w 17"/>
                <a:gd name="T13" fmla="*/ 8 h 18"/>
                <a:gd name="T14" fmla="*/ 0 w 17"/>
                <a:gd name="T15" fmla="*/ 11 h 18"/>
                <a:gd name="T16" fmla="*/ 0 w 17"/>
                <a:gd name="T17" fmla="*/ 15 h 18"/>
                <a:gd name="T18" fmla="*/ 0 w 17"/>
                <a:gd name="T19" fmla="*/ 17 h 18"/>
                <a:gd name="T20" fmla="*/ 5 w 17"/>
                <a:gd name="T21" fmla="*/ 17 h 18"/>
                <a:gd name="T22" fmla="*/ 5 w 17"/>
                <a:gd name="T23" fmla="*/ 15 h 18"/>
                <a:gd name="T24" fmla="*/ 5 w 17"/>
                <a:gd name="T25" fmla="*/ 13 h 18"/>
                <a:gd name="T26" fmla="*/ 7 w 17"/>
                <a:gd name="T27" fmla="*/ 11 h 18"/>
                <a:gd name="T28" fmla="*/ 7 w 17"/>
                <a:gd name="T29" fmla="*/ 8 h 18"/>
                <a:gd name="T30" fmla="*/ 9 w 17"/>
                <a:gd name="T31" fmla="*/ 6 h 18"/>
                <a:gd name="T32" fmla="*/ 11 w 17"/>
                <a:gd name="T33" fmla="*/ 6 h 18"/>
                <a:gd name="T34" fmla="*/ 13 w 17"/>
                <a:gd name="T35" fmla="*/ 6 h 18"/>
                <a:gd name="T36" fmla="*/ 16 w 17"/>
                <a:gd name="T37" fmla="*/ 6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2"/>
                  </a:lnTo>
                  <a:lnTo>
                    <a:pt x="11" y="2"/>
                  </a:lnTo>
                  <a:lnTo>
                    <a:pt x="7" y="4"/>
                  </a:lnTo>
                  <a:lnTo>
                    <a:pt x="5" y="6"/>
                  </a:lnTo>
                  <a:lnTo>
                    <a:pt x="2" y="8"/>
                  </a:lnTo>
                  <a:lnTo>
                    <a:pt x="0" y="11"/>
                  </a:lnTo>
                  <a:lnTo>
                    <a:pt x="0" y="15"/>
                  </a:lnTo>
                  <a:lnTo>
                    <a:pt x="0" y="17"/>
                  </a:lnTo>
                  <a:lnTo>
                    <a:pt x="5" y="17"/>
                  </a:lnTo>
                  <a:lnTo>
                    <a:pt x="5" y="15"/>
                  </a:lnTo>
                  <a:lnTo>
                    <a:pt x="5" y="13"/>
                  </a:lnTo>
                  <a:lnTo>
                    <a:pt x="7" y="11"/>
                  </a:lnTo>
                  <a:lnTo>
                    <a:pt x="7" y="8"/>
                  </a:lnTo>
                  <a:lnTo>
                    <a:pt x="9" y="6"/>
                  </a:lnTo>
                  <a:lnTo>
                    <a:pt x="11" y="6"/>
                  </a:lnTo>
                  <a:lnTo>
                    <a:pt x="13" y="6"/>
                  </a:lnTo>
                  <a:lnTo>
                    <a:pt x="16" y="6"/>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03" name="Freeform 288"/>
            <p:cNvSpPr>
              <a:spLocks/>
            </p:cNvSpPr>
            <p:nvPr/>
          </p:nvSpPr>
          <p:spPr bwMode="auto">
            <a:xfrm>
              <a:off x="3277" y="2335"/>
              <a:ext cx="16" cy="18"/>
            </a:xfrm>
            <a:custGeom>
              <a:avLst/>
              <a:gdLst>
                <a:gd name="T0" fmla="*/ 15 w 16"/>
                <a:gd name="T1" fmla="*/ 17 h 18"/>
                <a:gd name="T2" fmla="*/ 15 w 16"/>
                <a:gd name="T3" fmla="*/ 17 h 18"/>
                <a:gd name="T4" fmla="*/ 15 w 16"/>
                <a:gd name="T5" fmla="*/ 15 h 18"/>
                <a:gd name="T6" fmla="*/ 15 w 16"/>
                <a:gd name="T7" fmla="*/ 11 h 18"/>
                <a:gd name="T8" fmla="*/ 13 w 16"/>
                <a:gd name="T9" fmla="*/ 8 h 18"/>
                <a:gd name="T10" fmla="*/ 11 w 16"/>
                <a:gd name="T11" fmla="*/ 6 h 18"/>
                <a:gd name="T12" fmla="*/ 8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8 w 16"/>
                <a:gd name="T29" fmla="*/ 8 h 18"/>
                <a:gd name="T30" fmla="*/ 11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5"/>
                  </a:lnTo>
                  <a:lnTo>
                    <a:pt x="15" y="11"/>
                  </a:lnTo>
                  <a:lnTo>
                    <a:pt x="13" y="8"/>
                  </a:lnTo>
                  <a:lnTo>
                    <a:pt x="11" y="6"/>
                  </a:lnTo>
                  <a:lnTo>
                    <a:pt x="8" y="4"/>
                  </a:lnTo>
                  <a:lnTo>
                    <a:pt x="6" y="2"/>
                  </a:lnTo>
                  <a:lnTo>
                    <a:pt x="2" y="2"/>
                  </a:lnTo>
                  <a:lnTo>
                    <a:pt x="0" y="0"/>
                  </a:lnTo>
                  <a:lnTo>
                    <a:pt x="0" y="6"/>
                  </a:lnTo>
                  <a:lnTo>
                    <a:pt x="2" y="6"/>
                  </a:lnTo>
                  <a:lnTo>
                    <a:pt x="4" y="6"/>
                  </a:lnTo>
                  <a:lnTo>
                    <a:pt x="6" y="6"/>
                  </a:lnTo>
                  <a:lnTo>
                    <a:pt x="8" y="8"/>
                  </a:lnTo>
                  <a:lnTo>
                    <a:pt x="11"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504" name="Freeform 289"/>
            <p:cNvSpPr>
              <a:spLocks/>
            </p:cNvSpPr>
            <p:nvPr/>
          </p:nvSpPr>
          <p:spPr bwMode="auto">
            <a:xfrm>
              <a:off x="3277" y="2352"/>
              <a:ext cx="16" cy="19"/>
            </a:xfrm>
            <a:custGeom>
              <a:avLst/>
              <a:gdLst>
                <a:gd name="T0" fmla="*/ 0 w 16"/>
                <a:gd name="T1" fmla="*/ 18 h 19"/>
                <a:gd name="T2" fmla="*/ 0 w 16"/>
                <a:gd name="T3" fmla="*/ 18 h 19"/>
                <a:gd name="T4" fmla="*/ 2 w 16"/>
                <a:gd name="T5" fmla="*/ 16 h 19"/>
                <a:gd name="T6" fmla="*/ 6 w 16"/>
                <a:gd name="T7" fmla="*/ 16 h 19"/>
                <a:gd name="T8" fmla="*/ 8 w 16"/>
                <a:gd name="T9" fmla="*/ 13 h 19"/>
                <a:gd name="T10" fmla="*/ 11 w 16"/>
                <a:gd name="T11" fmla="*/ 11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11 w 16"/>
                <a:gd name="T27" fmla="*/ 7 h 19"/>
                <a:gd name="T28" fmla="*/ 8 w 16"/>
                <a:gd name="T29" fmla="*/ 9 h 19"/>
                <a:gd name="T30" fmla="*/ 6 w 16"/>
                <a:gd name="T31" fmla="*/ 11 h 19"/>
                <a:gd name="T32" fmla="*/ 4 w 16"/>
                <a:gd name="T33" fmla="*/ 11 h 19"/>
                <a:gd name="T34" fmla="*/ 2 w 16"/>
                <a:gd name="T35" fmla="*/ 11 h 19"/>
                <a:gd name="T36" fmla="*/ 0 w 16"/>
                <a:gd name="T37" fmla="*/ 11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6"/>
                  </a:lnTo>
                  <a:lnTo>
                    <a:pt x="6" y="16"/>
                  </a:lnTo>
                  <a:lnTo>
                    <a:pt x="8" y="13"/>
                  </a:lnTo>
                  <a:lnTo>
                    <a:pt x="11" y="11"/>
                  </a:lnTo>
                  <a:lnTo>
                    <a:pt x="13" y="9"/>
                  </a:lnTo>
                  <a:lnTo>
                    <a:pt x="15" y="7"/>
                  </a:lnTo>
                  <a:lnTo>
                    <a:pt x="15" y="5"/>
                  </a:lnTo>
                  <a:lnTo>
                    <a:pt x="15" y="0"/>
                  </a:lnTo>
                  <a:lnTo>
                    <a:pt x="11" y="0"/>
                  </a:lnTo>
                  <a:lnTo>
                    <a:pt x="11" y="2"/>
                  </a:lnTo>
                  <a:lnTo>
                    <a:pt x="11" y="5"/>
                  </a:lnTo>
                  <a:lnTo>
                    <a:pt x="11" y="7"/>
                  </a:lnTo>
                  <a:lnTo>
                    <a:pt x="8" y="9"/>
                  </a:lnTo>
                  <a:lnTo>
                    <a:pt x="6" y="11"/>
                  </a:lnTo>
                  <a:lnTo>
                    <a:pt x="4" y="11"/>
                  </a:lnTo>
                  <a:lnTo>
                    <a:pt x="2" y="11"/>
                  </a:lnTo>
                  <a:lnTo>
                    <a:pt x="0" y="11"/>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505" name="Freeform 290"/>
            <p:cNvSpPr>
              <a:spLocks/>
            </p:cNvSpPr>
            <p:nvPr/>
          </p:nvSpPr>
          <p:spPr bwMode="auto">
            <a:xfrm>
              <a:off x="3237" y="2335"/>
              <a:ext cx="27" cy="29"/>
            </a:xfrm>
            <a:custGeom>
              <a:avLst/>
              <a:gdLst>
                <a:gd name="T0" fmla="*/ 13 w 27"/>
                <a:gd name="T1" fmla="*/ 28 h 29"/>
                <a:gd name="T2" fmla="*/ 11 w 27"/>
                <a:gd name="T3" fmla="*/ 28 h 29"/>
                <a:gd name="T4" fmla="*/ 7 w 27"/>
                <a:gd name="T5" fmla="*/ 26 h 29"/>
                <a:gd name="T6" fmla="*/ 5 w 27"/>
                <a:gd name="T7" fmla="*/ 26 h 29"/>
                <a:gd name="T8" fmla="*/ 2 w 27"/>
                <a:gd name="T9" fmla="*/ 24 h 29"/>
                <a:gd name="T10" fmla="*/ 2 w 27"/>
                <a:gd name="T11" fmla="*/ 22 h 29"/>
                <a:gd name="T12" fmla="*/ 0 w 27"/>
                <a:gd name="T13" fmla="*/ 19 h 29"/>
                <a:gd name="T14" fmla="*/ 0 w 27"/>
                <a:gd name="T15" fmla="*/ 17 h 29"/>
                <a:gd name="T16" fmla="*/ 0 w 27"/>
                <a:gd name="T17" fmla="*/ 15 h 29"/>
                <a:gd name="T18" fmla="*/ 0 w 27"/>
                <a:gd name="T19" fmla="*/ 11 h 29"/>
                <a:gd name="T20" fmla="*/ 0 w 27"/>
                <a:gd name="T21" fmla="*/ 8 h 29"/>
                <a:gd name="T22" fmla="*/ 2 w 27"/>
                <a:gd name="T23" fmla="*/ 6 h 29"/>
                <a:gd name="T24" fmla="*/ 2 w 27"/>
                <a:gd name="T25" fmla="*/ 4 h 29"/>
                <a:gd name="T26" fmla="*/ 5 w 27"/>
                <a:gd name="T27" fmla="*/ 2 h 29"/>
                <a:gd name="T28" fmla="*/ 7 w 27"/>
                <a:gd name="T29" fmla="*/ 0 h 29"/>
                <a:gd name="T30" fmla="*/ 11 w 27"/>
                <a:gd name="T31" fmla="*/ 0 h 29"/>
                <a:gd name="T32" fmla="*/ 13 w 27"/>
                <a:gd name="T33" fmla="*/ 0 h 29"/>
                <a:gd name="T34" fmla="*/ 16 w 27"/>
                <a:gd name="T35" fmla="*/ 0 h 29"/>
                <a:gd name="T36" fmla="*/ 18 w 27"/>
                <a:gd name="T37" fmla="*/ 0 h 29"/>
                <a:gd name="T38" fmla="*/ 20 w 27"/>
                <a:gd name="T39" fmla="*/ 2 h 29"/>
                <a:gd name="T40" fmla="*/ 22 w 27"/>
                <a:gd name="T41" fmla="*/ 4 h 29"/>
                <a:gd name="T42" fmla="*/ 24 w 27"/>
                <a:gd name="T43" fmla="*/ 6 h 29"/>
                <a:gd name="T44" fmla="*/ 24 w 27"/>
                <a:gd name="T45" fmla="*/ 8 h 29"/>
                <a:gd name="T46" fmla="*/ 26 w 27"/>
                <a:gd name="T47" fmla="*/ 11 h 29"/>
                <a:gd name="T48" fmla="*/ 26 w 27"/>
                <a:gd name="T49" fmla="*/ 15 h 29"/>
                <a:gd name="T50" fmla="*/ 26 w 27"/>
                <a:gd name="T51" fmla="*/ 17 h 29"/>
                <a:gd name="T52" fmla="*/ 26 w 27"/>
                <a:gd name="T53" fmla="*/ 19 h 29"/>
                <a:gd name="T54" fmla="*/ 24 w 27"/>
                <a:gd name="T55" fmla="*/ 22 h 29"/>
                <a:gd name="T56" fmla="*/ 22 w 27"/>
                <a:gd name="T57" fmla="*/ 24 h 29"/>
                <a:gd name="T58" fmla="*/ 20 w 27"/>
                <a:gd name="T59" fmla="*/ 26 h 29"/>
                <a:gd name="T60" fmla="*/ 18 w 27"/>
                <a:gd name="T61" fmla="*/ 26 h 29"/>
                <a:gd name="T62" fmla="*/ 16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7" y="26"/>
                  </a:lnTo>
                  <a:lnTo>
                    <a:pt x="5" y="26"/>
                  </a:lnTo>
                  <a:lnTo>
                    <a:pt x="2" y="24"/>
                  </a:lnTo>
                  <a:lnTo>
                    <a:pt x="2" y="22"/>
                  </a:lnTo>
                  <a:lnTo>
                    <a:pt x="0" y="19"/>
                  </a:lnTo>
                  <a:lnTo>
                    <a:pt x="0" y="17"/>
                  </a:lnTo>
                  <a:lnTo>
                    <a:pt x="0" y="15"/>
                  </a:lnTo>
                  <a:lnTo>
                    <a:pt x="0" y="11"/>
                  </a:lnTo>
                  <a:lnTo>
                    <a:pt x="0" y="8"/>
                  </a:lnTo>
                  <a:lnTo>
                    <a:pt x="2" y="6"/>
                  </a:lnTo>
                  <a:lnTo>
                    <a:pt x="2" y="4"/>
                  </a:lnTo>
                  <a:lnTo>
                    <a:pt x="5" y="2"/>
                  </a:lnTo>
                  <a:lnTo>
                    <a:pt x="7" y="0"/>
                  </a:lnTo>
                  <a:lnTo>
                    <a:pt x="11" y="0"/>
                  </a:lnTo>
                  <a:lnTo>
                    <a:pt x="13" y="0"/>
                  </a:lnTo>
                  <a:lnTo>
                    <a:pt x="16" y="0"/>
                  </a:lnTo>
                  <a:lnTo>
                    <a:pt x="18" y="0"/>
                  </a:lnTo>
                  <a:lnTo>
                    <a:pt x="20" y="2"/>
                  </a:lnTo>
                  <a:lnTo>
                    <a:pt x="22" y="4"/>
                  </a:lnTo>
                  <a:lnTo>
                    <a:pt x="24" y="6"/>
                  </a:lnTo>
                  <a:lnTo>
                    <a:pt x="24" y="8"/>
                  </a:lnTo>
                  <a:lnTo>
                    <a:pt x="26" y="11"/>
                  </a:lnTo>
                  <a:lnTo>
                    <a:pt x="26" y="15"/>
                  </a:lnTo>
                  <a:lnTo>
                    <a:pt x="26" y="17"/>
                  </a:lnTo>
                  <a:lnTo>
                    <a:pt x="26" y="19"/>
                  </a:lnTo>
                  <a:lnTo>
                    <a:pt x="24" y="22"/>
                  </a:lnTo>
                  <a:lnTo>
                    <a:pt x="22" y="24"/>
                  </a:lnTo>
                  <a:lnTo>
                    <a:pt x="20" y="26"/>
                  </a:lnTo>
                  <a:lnTo>
                    <a:pt x="18" y="26"/>
                  </a:lnTo>
                  <a:lnTo>
                    <a:pt x="16"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9506" name="Freeform 291"/>
            <p:cNvSpPr>
              <a:spLocks/>
            </p:cNvSpPr>
            <p:nvPr/>
          </p:nvSpPr>
          <p:spPr bwMode="auto">
            <a:xfrm>
              <a:off x="3235" y="2350"/>
              <a:ext cx="16" cy="16"/>
            </a:xfrm>
            <a:custGeom>
              <a:avLst/>
              <a:gdLst>
                <a:gd name="T0" fmla="*/ 0 w 16"/>
                <a:gd name="T1" fmla="*/ 0 h 16"/>
                <a:gd name="T2" fmla="*/ 0 w 16"/>
                <a:gd name="T3" fmla="*/ 0 h 16"/>
                <a:gd name="T4" fmla="*/ 0 w 16"/>
                <a:gd name="T5" fmla="*/ 2 h 16"/>
                <a:gd name="T6" fmla="*/ 0 w 16"/>
                <a:gd name="T7" fmla="*/ 4 h 16"/>
                <a:gd name="T8" fmla="*/ 2 w 16"/>
                <a:gd name="T9" fmla="*/ 9 h 16"/>
                <a:gd name="T10" fmla="*/ 4 w 16"/>
                <a:gd name="T11" fmla="*/ 11 h 16"/>
                <a:gd name="T12" fmla="*/ 7 w 16"/>
                <a:gd name="T13" fmla="*/ 13 h 16"/>
                <a:gd name="T14" fmla="*/ 9 w 16"/>
                <a:gd name="T15" fmla="*/ 13 h 16"/>
                <a:gd name="T16" fmla="*/ 13 w 16"/>
                <a:gd name="T17" fmla="*/ 15 h 16"/>
                <a:gd name="T18" fmla="*/ 15 w 16"/>
                <a:gd name="T19" fmla="*/ 15 h 16"/>
                <a:gd name="T20" fmla="*/ 15 w 16"/>
                <a:gd name="T21" fmla="*/ 11 h 16"/>
                <a:gd name="T22" fmla="*/ 13 w 16"/>
                <a:gd name="T23" fmla="*/ 11 h 16"/>
                <a:gd name="T24" fmla="*/ 11 w 16"/>
                <a:gd name="T25" fmla="*/ 11 h 16"/>
                <a:gd name="T26" fmla="*/ 9 w 16"/>
                <a:gd name="T27" fmla="*/ 9 h 16"/>
                <a:gd name="T28" fmla="*/ 7 w 16"/>
                <a:gd name="T29" fmla="*/ 9 h 16"/>
                <a:gd name="T30" fmla="*/ 4 w 16"/>
                <a:gd name="T31" fmla="*/ 7 h 16"/>
                <a:gd name="T32" fmla="*/ 4 w 16"/>
                <a:gd name="T33" fmla="*/ 4 h 16"/>
                <a:gd name="T34" fmla="*/ 4 w 16"/>
                <a:gd name="T35" fmla="*/ 2 h 16"/>
                <a:gd name="T36" fmla="*/ 4 w 16"/>
                <a:gd name="T37" fmla="*/ 0 h 16"/>
                <a:gd name="T38" fmla="*/ 0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0"/>
                  </a:moveTo>
                  <a:lnTo>
                    <a:pt x="0" y="0"/>
                  </a:lnTo>
                  <a:lnTo>
                    <a:pt x="0" y="2"/>
                  </a:lnTo>
                  <a:lnTo>
                    <a:pt x="0" y="4"/>
                  </a:lnTo>
                  <a:lnTo>
                    <a:pt x="2" y="9"/>
                  </a:lnTo>
                  <a:lnTo>
                    <a:pt x="4" y="11"/>
                  </a:lnTo>
                  <a:lnTo>
                    <a:pt x="7" y="13"/>
                  </a:lnTo>
                  <a:lnTo>
                    <a:pt x="9" y="13"/>
                  </a:lnTo>
                  <a:lnTo>
                    <a:pt x="13" y="15"/>
                  </a:lnTo>
                  <a:lnTo>
                    <a:pt x="15" y="15"/>
                  </a:lnTo>
                  <a:lnTo>
                    <a:pt x="15" y="11"/>
                  </a:lnTo>
                  <a:lnTo>
                    <a:pt x="13" y="11"/>
                  </a:lnTo>
                  <a:lnTo>
                    <a:pt x="11" y="11"/>
                  </a:lnTo>
                  <a:lnTo>
                    <a:pt x="9" y="9"/>
                  </a:lnTo>
                  <a:lnTo>
                    <a:pt x="7" y="9"/>
                  </a:lnTo>
                  <a:lnTo>
                    <a:pt x="4" y="7"/>
                  </a:lnTo>
                  <a:lnTo>
                    <a:pt x="4"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07" name="Freeform 292"/>
            <p:cNvSpPr>
              <a:spLocks/>
            </p:cNvSpPr>
            <p:nvPr/>
          </p:nvSpPr>
          <p:spPr bwMode="auto">
            <a:xfrm>
              <a:off x="3235" y="2332"/>
              <a:ext cx="16" cy="19"/>
            </a:xfrm>
            <a:custGeom>
              <a:avLst/>
              <a:gdLst>
                <a:gd name="T0" fmla="*/ 15 w 16"/>
                <a:gd name="T1" fmla="*/ 0 h 19"/>
                <a:gd name="T2" fmla="*/ 15 w 16"/>
                <a:gd name="T3" fmla="*/ 0 h 19"/>
                <a:gd name="T4" fmla="*/ 13 w 16"/>
                <a:gd name="T5" fmla="*/ 0 h 19"/>
                <a:gd name="T6" fmla="*/ 9 w 16"/>
                <a:gd name="T7" fmla="*/ 3 h 19"/>
                <a:gd name="T8" fmla="*/ 7 w 16"/>
                <a:gd name="T9" fmla="*/ 3 h 19"/>
                <a:gd name="T10" fmla="*/ 4 w 16"/>
                <a:gd name="T11" fmla="*/ 5 h 19"/>
                <a:gd name="T12" fmla="*/ 2 w 16"/>
                <a:gd name="T13" fmla="*/ 7 h 19"/>
                <a:gd name="T14" fmla="*/ 0 w 16"/>
                <a:gd name="T15" fmla="*/ 11 h 19"/>
                <a:gd name="T16" fmla="*/ 0 w 16"/>
                <a:gd name="T17" fmla="*/ 14 h 19"/>
                <a:gd name="T18" fmla="*/ 0 w 16"/>
                <a:gd name="T19" fmla="*/ 18 h 19"/>
                <a:gd name="T20" fmla="*/ 4 w 16"/>
                <a:gd name="T21" fmla="*/ 18 h 19"/>
                <a:gd name="T22" fmla="*/ 4 w 16"/>
                <a:gd name="T23" fmla="*/ 14 h 19"/>
                <a:gd name="T24" fmla="*/ 4 w 16"/>
                <a:gd name="T25" fmla="*/ 11 h 19"/>
                <a:gd name="T26" fmla="*/ 4 w 16"/>
                <a:gd name="T27" fmla="*/ 9 h 19"/>
                <a:gd name="T28" fmla="*/ 7 w 16"/>
                <a:gd name="T29" fmla="*/ 7 h 19"/>
                <a:gd name="T30" fmla="*/ 9 w 16"/>
                <a:gd name="T31" fmla="*/ 7 h 19"/>
                <a:gd name="T32" fmla="*/ 11 w 16"/>
                <a:gd name="T33" fmla="*/ 5 h 19"/>
                <a:gd name="T34" fmla="*/ 13 w 16"/>
                <a:gd name="T35" fmla="*/ 5 h 19"/>
                <a:gd name="T36" fmla="*/ 15 w 16"/>
                <a:gd name="T37" fmla="*/ 5 h 19"/>
                <a:gd name="T38" fmla="*/ 15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0"/>
                  </a:moveTo>
                  <a:lnTo>
                    <a:pt x="15" y="0"/>
                  </a:lnTo>
                  <a:lnTo>
                    <a:pt x="13" y="0"/>
                  </a:lnTo>
                  <a:lnTo>
                    <a:pt x="9" y="3"/>
                  </a:lnTo>
                  <a:lnTo>
                    <a:pt x="7" y="3"/>
                  </a:lnTo>
                  <a:lnTo>
                    <a:pt x="4" y="5"/>
                  </a:lnTo>
                  <a:lnTo>
                    <a:pt x="2" y="7"/>
                  </a:lnTo>
                  <a:lnTo>
                    <a:pt x="0" y="11"/>
                  </a:lnTo>
                  <a:lnTo>
                    <a:pt x="0" y="14"/>
                  </a:lnTo>
                  <a:lnTo>
                    <a:pt x="0" y="18"/>
                  </a:lnTo>
                  <a:lnTo>
                    <a:pt x="4" y="18"/>
                  </a:lnTo>
                  <a:lnTo>
                    <a:pt x="4" y="14"/>
                  </a:lnTo>
                  <a:lnTo>
                    <a:pt x="4" y="11"/>
                  </a:lnTo>
                  <a:lnTo>
                    <a:pt x="4" y="9"/>
                  </a:lnTo>
                  <a:lnTo>
                    <a:pt x="7" y="7"/>
                  </a:lnTo>
                  <a:lnTo>
                    <a:pt x="9" y="7"/>
                  </a:lnTo>
                  <a:lnTo>
                    <a:pt x="11" y="5"/>
                  </a:lnTo>
                  <a:lnTo>
                    <a:pt x="13" y="5"/>
                  </a:lnTo>
                  <a:lnTo>
                    <a:pt x="15" y="5"/>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08" name="Freeform 293"/>
            <p:cNvSpPr>
              <a:spLocks/>
            </p:cNvSpPr>
            <p:nvPr/>
          </p:nvSpPr>
          <p:spPr bwMode="auto">
            <a:xfrm>
              <a:off x="3250" y="2332"/>
              <a:ext cx="17" cy="19"/>
            </a:xfrm>
            <a:custGeom>
              <a:avLst/>
              <a:gdLst>
                <a:gd name="T0" fmla="*/ 16 w 17"/>
                <a:gd name="T1" fmla="*/ 18 h 19"/>
                <a:gd name="T2" fmla="*/ 16 w 17"/>
                <a:gd name="T3" fmla="*/ 18 h 19"/>
                <a:gd name="T4" fmla="*/ 16 w 17"/>
                <a:gd name="T5" fmla="*/ 14 h 19"/>
                <a:gd name="T6" fmla="*/ 16 w 17"/>
                <a:gd name="T7" fmla="*/ 11 h 19"/>
                <a:gd name="T8" fmla="*/ 13 w 17"/>
                <a:gd name="T9" fmla="*/ 7 h 19"/>
                <a:gd name="T10" fmla="*/ 11 w 17"/>
                <a:gd name="T11" fmla="*/ 5 h 19"/>
                <a:gd name="T12" fmla="*/ 9 w 17"/>
                <a:gd name="T13" fmla="*/ 3 h 19"/>
                <a:gd name="T14" fmla="*/ 7 w 17"/>
                <a:gd name="T15" fmla="*/ 3 h 19"/>
                <a:gd name="T16" fmla="*/ 3 w 17"/>
                <a:gd name="T17" fmla="*/ 0 h 19"/>
                <a:gd name="T18" fmla="*/ 0 w 17"/>
                <a:gd name="T19" fmla="*/ 0 h 19"/>
                <a:gd name="T20" fmla="*/ 0 w 17"/>
                <a:gd name="T21" fmla="*/ 5 h 19"/>
                <a:gd name="T22" fmla="*/ 3 w 17"/>
                <a:gd name="T23" fmla="*/ 5 h 19"/>
                <a:gd name="T24" fmla="*/ 5 w 17"/>
                <a:gd name="T25" fmla="*/ 5 h 19"/>
                <a:gd name="T26" fmla="*/ 7 w 17"/>
                <a:gd name="T27" fmla="*/ 7 h 19"/>
                <a:gd name="T28" fmla="*/ 9 w 17"/>
                <a:gd name="T29" fmla="*/ 9 h 19"/>
                <a:gd name="T30" fmla="*/ 11 w 17"/>
                <a:gd name="T31" fmla="*/ 11 h 19"/>
                <a:gd name="T32" fmla="*/ 11 w 17"/>
                <a:gd name="T33" fmla="*/ 14 h 19"/>
                <a:gd name="T34" fmla="*/ 11 w 17"/>
                <a:gd name="T35" fmla="*/ 18 h 19"/>
                <a:gd name="T36" fmla="*/ 16 w 17"/>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16" y="18"/>
                  </a:moveTo>
                  <a:lnTo>
                    <a:pt x="16" y="18"/>
                  </a:lnTo>
                  <a:lnTo>
                    <a:pt x="16" y="14"/>
                  </a:lnTo>
                  <a:lnTo>
                    <a:pt x="16" y="11"/>
                  </a:lnTo>
                  <a:lnTo>
                    <a:pt x="13" y="7"/>
                  </a:lnTo>
                  <a:lnTo>
                    <a:pt x="11" y="5"/>
                  </a:lnTo>
                  <a:lnTo>
                    <a:pt x="9" y="3"/>
                  </a:lnTo>
                  <a:lnTo>
                    <a:pt x="7" y="3"/>
                  </a:lnTo>
                  <a:lnTo>
                    <a:pt x="3" y="0"/>
                  </a:lnTo>
                  <a:lnTo>
                    <a:pt x="0" y="0"/>
                  </a:lnTo>
                  <a:lnTo>
                    <a:pt x="0" y="5"/>
                  </a:lnTo>
                  <a:lnTo>
                    <a:pt x="3" y="5"/>
                  </a:lnTo>
                  <a:lnTo>
                    <a:pt x="5" y="5"/>
                  </a:lnTo>
                  <a:lnTo>
                    <a:pt x="7" y="7"/>
                  </a:lnTo>
                  <a:lnTo>
                    <a:pt x="9" y="9"/>
                  </a:lnTo>
                  <a:lnTo>
                    <a:pt x="11" y="11"/>
                  </a:lnTo>
                  <a:lnTo>
                    <a:pt x="11" y="14"/>
                  </a:lnTo>
                  <a:lnTo>
                    <a:pt x="11" y="18"/>
                  </a:lnTo>
                  <a:lnTo>
                    <a:pt x="16"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509" name="Freeform 294"/>
            <p:cNvSpPr>
              <a:spLocks/>
            </p:cNvSpPr>
            <p:nvPr/>
          </p:nvSpPr>
          <p:spPr bwMode="auto">
            <a:xfrm>
              <a:off x="3250" y="2350"/>
              <a:ext cx="17" cy="16"/>
            </a:xfrm>
            <a:custGeom>
              <a:avLst/>
              <a:gdLst>
                <a:gd name="T0" fmla="*/ 0 w 17"/>
                <a:gd name="T1" fmla="*/ 15 h 16"/>
                <a:gd name="T2" fmla="*/ 0 w 17"/>
                <a:gd name="T3" fmla="*/ 15 h 16"/>
                <a:gd name="T4" fmla="*/ 3 w 17"/>
                <a:gd name="T5" fmla="*/ 15 h 16"/>
                <a:gd name="T6" fmla="*/ 7 w 17"/>
                <a:gd name="T7" fmla="*/ 13 h 16"/>
                <a:gd name="T8" fmla="*/ 9 w 17"/>
                <a:gd name="T9" fmla="*/ 13 h 16"/>
                <a:gd name="T10" fmla="*/ 11 w 17"/>
                <a:gd name="T11" fmla="*/ 11 h 16"/>
                <a:gd name="T12" fmla="*/ 13 w 17"/>
                <a:gd name="T13" fmla="*/ 9 h 16"/>
                <a:gd name="T14" fmla="*/ 16 w 17"/>
                <a:gd name="T15" fmla="*/ 4 h 16"/>
                <a:gd name="T16" fmla="*/ 16 w 17"/>
                <a:gd name="T17" fmla="*/ 2 h 16"/>
                <a:gd name="T18" fmla="*/ 16 w 17"/>
                <a:gd name="T19" fmla="*/ 0 h 16"/>
                <a:gd name="T20" fmla="*/ 11 w 17"/>
                <a:gd name="T21" fmla="*/ 0 h 16"/>
                <a:gd name="T22" fmla="*/ 11 w 17"/>
                <a:gd name="T23" fmla="*/ 2 h 16"/>
                <a:gd name="T24" fmla="*/ 11 w 17"/>
                <a:gd name="T25" fmla="*/ 4 h 16"/>
                <a:gd name="T26" fmla="*/ 9 w 17"/>
                <a:gd name="T27" fmla="*/ 7 h 16"/>
                <a:gd name="T28" fmla="*/ 9 w 17"/>
                <a:gd name="T29" fmla="*/ 9 h 16"/>
                <a:gd name="T30" fmla="*/ 7 w 17"/>
                <a:gd name="T31" fmla="*/ 9 h 16"/>
                <a:gd name="T32" fmla="*/ 5 w 17"/>
                <a:gd name="T33" fmla="*/ 11 h 16"/>
                <a:gd name="T34" fmla="*/ 3 w 17"/>
                <a:gd name="T35" fmla="*/ 11 h 16"/>
                <a:gd name="T36" fmla="*/ 0 w 17"/>
                <a:gd name="T37" fmla="*/ 11 h 16"/>
                <a:gd name="T38" fmla="*/ 0 w 17"/>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15"/>
                  </a:moveTo>
                  <a:lnTo>
                    <a:pt x="0" y="15"/>
                  </a:lnTo>
                  <a:lnTo>
                    <a:pt x="3" y="15"/>
                  </a:lnTo>
                  <a:lnTo>
                    <a:pt x="7" y="13"/>
                  </a:lnTo>
                  <a:lnTo>
                    <a:pt x="9" y="13"/>
                  </a:lnTo>
                  <a:lnTo>
                    <a:pt x="11" y="11"/>
                  </a:lnTo>
                  <a:lnTo>
                    <a:pt x="13" y="9"/>
                  </a:lnTo>
                  <a:lnTo>
                    <a:pt x="16" y="4"/>
                  </a:lnTo>
                  <a:lnTo>
                    <a:pt x="16" y="2"/>
                  </a:lnTo>
                  <a:lnTo>
                    <a:pt x="16" y="0"/>
                  </a:lnTo>
                  <a:lnTo>
                    <a:pt x="11" y="0"/>
                  </a:lnTo>
                  <a:lnTo>
                    <a:pt x="11" y="2"/>
                  </a:lnTo>
                  <a:lnTo>
                    <a:pt x="11" y="4"/>
                  </a:lnTo>
                  <a:lnTo>
                    <a:pt x="9" y="7"/>
                  </a:lnTo>
                  <a:lnTo>
                    <a:pt x="9" y="9"/>
                  </a:lnTo>
                  <a:lnTo>
                    <a:pt x="7" y="9"/>
                  </a:lnTo>
                  <a:lnTo>
                    <a:pt x="5" y="11"/>
                  </a:lnTo>
                  <a:lnTo>
                    <a:pt x="3"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9510" name="Freeform 295"/>
            <p:cNvSpPr>
              <a:spLocks/>
            </p:cNvSpPr>
            <p:nvPr/>
          </p:nvSpPr>
          <p:spPr bwMode="auto">
            <a:xfrm>
              <a:off x="3231" y="2350"/>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7 h 73"/>
                <a:gd name="T14" fmla="*/ 39 w 42"/>
                <a:gd name="T15" fmla="*/ 31 h 73"/>
                <a:gd name="T16" fmla="*/ 39 w 42"/>
                <a:gd name="T17" fmla="*/ 26 h 73"/>
                <a:gd name="T18" fmla="*/ 41 w 42"/>
                <a:gd name="T19" fmla="*/ 20 h 73"/>
                <a:gd name="T20" fmla="*/ 41 w 42"/>
                <a:gd name="T21" fmla="*/ 15 h 73"/>
                <a:gd name="T22" fmla="*/ 39 w 42"/>
                <a:gd name="T23" fmla="*/ 11 h 73"/>
                <a:gd name="T24" fmla="*/ 39 w 42"/>
                <a:gd name="T25" fmla="*/ 9 h 73"/>
                <a:gd name="T26" fmla="*/ 39 w 42"/>
                <a:gd name="T27" fmla="*/ 4 h 73"/>
                <a:gd name="T28" fmla="*/ 39 w 42"/>
                <a:gd name="T29" fmla="*/ 2 h 73"/>
                <a:gd name="T30" fmla="*/ 37 w 42"/>
                <a:gd name="T31" fmla="*/ 2 h 73"/>
                <a:gd name="T32" fmla="*/ 37 w 42"/>
                <a:gd name="T33" fmla="*/ 0 h 73"/>
                <a:gd name="T34" fmla="*/ 22 w 42"/>
                <a:gd name="T35" fmla="*/ 11 h 73"/>
                <a:gd name="T36" fmla="*/ 11 w 42"/>
                <a:gd name="T37" fmla="*/ 24 h 73"/>
                <a:gd name="T38" fmla="*/ 6 w 42"/>
                <a:gd name="T39" fmla="*/ 35 h 73"/>
                <a:gd name="T40" fmla="*/ 2 w 42"/>
                <a:gd name="T41" fmla="*/ 46 h 73"/>
                <a:gd name="T42" fmla="*/ 0 w 42"/>
                <a:gd name="T43" fmla="*/ 57 h 73"/>
                <a:gd name="T44" fmla="*/ 0 w 42"/>
                <a:gd name="T45" fmla="*/ 66 h 73"/>
                <a:gd name="T46" fmla="*/ 2 w 42"/>
                <a:gd name="T47" fmla="*/ 70 h 73"/>
                <a:gd name="T48" fmla="*/ 2 w 42"/>
                <a:gd name="T49" fmla="*/ 72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73"/>
                <a:gd name="T77" fmla="*/ 42 w 42"/>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73">
                  <a:moveTo>
                    <a:pt x="2" y="72"/>
                  </a:moveTo>
                  <a:lnTo>
                    <a:pt x="11" y="66"/>
                  </a:lnTo>
                  <a:lnTo>
                    <a:pt x="19" y="61"/>
                  </a:lnTo>
                  <a:lnTo>
                    <a:pt x="26" y="55"/>
                  </a:lnTo>
                  <a:lnTo>
                    <a:pt x="30" y="48"/>
                  </a:lnTo>
                  <a:lnTo>
                    <a:pt x="35" y="42"/>
                  </a:lnTo>
                  <a:lnTo>
                    <a:pt x="37" y="37"/>
                  </a:lnTo>
                  <a:lnTo>
                    <a:pt x="39" y="31"/>
                  </a:lnTo>
                  <a:lnTo>
                    <a:pt x="39" y="26"/>
                  </a:lnTo>
                  <a:lnTo>
                    <a:pt x="41" y="20"/>
                  </a:lnTo>
                  <a:lnTo>
                    <a:pt x="41" y="15"/>
                  </a:lnTo>
                  <a:lnTo>
                    <a:pt x="39" y="11"/>
                  </a:lnTo>
                  <a:lnTo>
                    <a:pt x="39" y="9"/>
                  </a:lnTo>
                  <a:lnTo>
                    <a:pt x="39" y="4"/>
                  </a:lnTo>
                  <a:lnTo>
                    <a:pt x="39" y="2"/>
                  </a:lnTo>
                  <a:lnTo>
                    <a:pt x="37" y="2"/>
                  </a:lnTo>
                  <a:lnTo>
                    <a:pt x="37" y="0"/>
                  </a:lnTo>
                  <a:lnTo>
                    <a:pt x="22" y="11"/>
                  </a:lnTo>
                  <a:lnTo>
                    <a:pt x="11" y="24"/>
                  </a:lnTo>
                  <a:lnTo>
                    <a:pt x="6" y="35"/>
                  </a:lnTo>
                  <a:lnTo>
                    <a:pt x="2" y="46"/>
                  </a:lnTo>
                  <a:lnTo>
                    <a:pt x="0" y="57"/>
                  </a:lnTo>
                  <a:lnTo>
                    <a:pt x="0" y="66"/>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9511" name="Freeform 296"/>
            <p:cNvSpPr>
              <a:spLocks/>
            </p:cNvSpPr>
            <p:nvPr/>
          </p:nvSpPr>
          <p:spPr bwMode="auto">
            <a:xfrm>
              <a:off x="3231" y="2350"/>
              <a:ext cx="44" cy="76"/>
            </a:xfrm>
            <a:custGeom>
              <a:avLst/>
              <a:gdLst>
                <a:gd name="T0" fmla="*/ 39 w 44"/>
                <a:gd name="T1" fmla="*/ 2 h 76"/>
                <a:gd name="T2" fmla="*/ 35 w 44"/>
                <a:gd name="T3" fmla="*/ 2 h 76"/>
                <a:gd name="T4" fmla="*/ 37 w 44"/>
                <a:gd name="T5" fmla="*/ 2 h 76"/>
                <a:gd name="T6" fmla="*/ 37 w 44"/>
                <a:gd name="T7" fmla="*/ 4 h 76"/>
                <a:gd name="T8" fmla="*/ 37 w 44"/>
                <a:gd name="T9" fmla="*/ 9 h 76"/>
                <a:gd name="T10" fmla="*/ 39 w 44"/>
                <a:gd name="T11" fmla="*/ 11 h 76"/>
                <a:gd name="T12" fmla="*/ 39 w 44"/>
                <a:gd name="T13" fmla="*/ 15 h 76"/>
                <a:gd name="T14" fmla="*/ 39 w 44"/>
                <a:gd name="T15" fmla="*/ 20 h 76"/>
                <a:gd name="T16" fmla="*/ 39 w 44"/>
                <a:gd name="T17" fmla="*/ 24 h 76"/>
                <a:gd name="T18" fmla="*/ 37 w 44"/>
                <a:gd name="T19" fmla="*/ 31 h 76"/>
                <a:gd name="T20" fmla="*/ 35 w 44"/>
                <a:gd name="T21" fmla="*/ 37 h 76"/>
                <a:gd name="T22" fmla="*/ 32 w 44"/>
                <a:gd name="T23" fmla="*/ 42 h 76"/>
                <a:gd name="T24" fmla="*/ 28 w 44"/>
                <a:gd name="T25" fmla="*/ 46 h 76"/>
                <a:gd name="T26" fmla="*/ 24 w 44"/>
                <a:gd name="T27" fmla="*/ 53 h 76"/>
                <a:gd name="T28" fmla="*/ 17 w 44"/>
                <a:gd name="T29" fmla="*/ 59 h 76"/>
                <a:gd name="T30" fmla="*/ 11 w 44"/>
                <a:gd name="T31" fmla="*/ 66 h 76"/>
                <a:gd name="T32" fmla="*/ 0 w 44"/>
                <a:gd name="T33" fmla="*/ 70 h 76"/>
                <a:gd name="T34" fmla="*/ 2 w 44"/>
                <a:gd name="T35" fmla="*/ 75 h 76"/>
                <a:gd name="T36" fmla="*/ 11 w 44"/>
                <a:gd name="T37" fmla="*/ 68 h 76"/>
                <a:gd name="T38" fmla="*/ 19 w 44"/>
                <a:gd name="T39" fmla="*/ 61 h 76"/>
                <a:gd name="T40" fmla="*/ 26 w 44"/>
                <a:gd name="T41" fmla="*/ 57 h 76"/>
                <a:gd name="T42" fmla="*/ 30 w 44"/>
                <a:gd name="T43" fmla="*/ 50 h 76"/>
                <a:gd name="T44" fmla="*/ 37 w 44"/>
                <a:gd name="T45" fmla="*/ 44 h 76"/>
                <a:gd name="T46" fmla="*/ 39 w 44"/>
                <a:gd name="T47" fmla="*/ 37 h 76"/>
                <a:gd name="T48" fmla="*/ 41 w 44"/>
                <a:gd name="T49" fmla="*/ 31 h 76"/>
                <a:gd name="T50" fmla="*/ 41 w 44"/>
                <a:gd name="T51" fmla="*/ 26 h 76"/>
                <a:gd name="T52" fmla="*/ 43 w 44"/>
                <a:gd name="T53" fmla="*/ 20 h 76"/>
                <a:gd name="T54" fmla="*/ 43 w 44"/>
                <a:gd name="T55" fmla="*/ 15 h 76"/>
                <a:gd name="T56" fmla="*/ 41 w 44"/>
                <a:gd name="T57" fmla="*/ 11 h 76"/>
                <a:gd name="T58" fmla="*/ 41 w 44"/>
                <a:gd name="T59" fmla="*/ 7 h 76"/>
                <a:gd name="T60" fmla="*/ 41 w 44"/>
                <a:gd name="T61" fmla="*/ 4 h 76"/>
                <a:gd name="T62" fmla="*/ 39 w 44"/>
                <a:gd name="T63" fmla="*/ 2 h 76"/>
                <a:gd name="T64" fmla="*/ 39 w 44"/>
                <a:gd name="T65" fmla="*/ 0 h 76"/>
                <a:gd name="T66" fmla="*/ 37 w 44"/>
                <a:gd name="T67" fmla="*/ 0 h 76"/>
                <a:gd name="T68" fmla="*/ 39 w 44"/>
                <a:gd name="T69" fmla="*/ 2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6"/>
                <a:gd name="T107" fmla="*/ 44 w 44"/>
                <a:gd name="T108" fmla="*/ 76 h 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6">
                  <a:moveTo>
                    <a:pt x="39" y="2"/>
                  </a:moveTo>
                  <a:lnTo>
                    <a:pt x="35" y="2"/>
                  </a:lnTo>
                  <a:lnTo>
                    <a:pt x="37" y="2"/>
                  </a:lnTo>
                  <a:lnTo>
                    <a:pt x="37" y="4"/>
                  </a:lnTo>
                  <a:lnTo>
                    <a:pt x="37" y="9"/>
                  </a:lnTo>
                  <a:lnTo>
                    <a:pt x="39" y="11"/>
                  </a:lnTo>
                  <a:lnTo>
                    <a:pt x="39" y="15"/>
                  </a:lnTo>
                  <a:lnTo>
                    <a:pt x="39" y="20"/>
                  </a:lnTo>
                  <a:lnTo>
                    <a:pt x="39" y="24"/>
                  </a:lnTo>
                  <a:lnTo>
                    <a:pt x="37" y="31"/>
                  </a:lnTo>
                  <a:lnTo>
                    <a:pt x="35" y="37"/>
                  </a:lnTo>
                  <a:lnTo>
                    <a:pt x="32" y="42"/>
                  </a:lnTo>
                  <a:lnTo>
                    <a:pt x="28" y="46"/>
                  </a:lnTo>
                  <a:lnTo>
                    <a:pt x="24" y="53"/>
                  </a:lnTo>
                  <a:lnTo>
                    <a:pt x="17" y="59"/>
                  </a:lnTo>
                  <a:lnTo>
                    <a:pt x="11" y="66"/>
                  </a:lnTo>
                  <a:lnTo>
                    <a:pt x="0" y="70"/>
                  </a:lnTo>
                  <a:lnTo>
                    <a:pt x="2" y="75"/>
                  </a:lnTo>
                  <a:lnTo>
                    <a:pt x="11" y="68"/>
                  </a:lnTo>
                  <a:lnTo>
                    <a:pt x="19" y="61"/>
                  </a:lnTo>
                  <a:lnTo>
                    <a:pt x="26" y="57"/>
                  </a:lnTo>
                  <a:lnTo>
                    <a:pt x="30" y="50"/>
                  </a:lnTo>
                  <a:lnTo>
                    <a:pt x="37" y="44"/>
                  </a:lnTo>
                  <a:lnTo>
                    <a:pt x="39" y="37"/>
                  </a:lnTo>
                  <a:lnTo>
                    <a:pt x="41" y="31"/>
                  </a:lnTo>
                  <a:lnTo>
                    <a:pt x="41" y="26"/>
                  </a:lnTo>
                  <a:lnTo>
                    <a:pt x="43" y="20"/>
                  </a:lnTo>
                  <a:lnTo>
                    <a:pt x="43" y="15"/>
                  </a:lnTo>
                  <a:lnTo>
                    <a:pt x="41" y="11"/>
                  </a:lnTo>
                  <a:lnTo>
                    <a:pt x="41" y="7"/>
                  </a:lnTo>
                  <a:lnTo>
                    <a:pt x="41" y="4"/>
                  </a:lnTo>
                  <a:lnTo>
                    <a:pt x="39" y="2"/>
                  </a:lnTo>
                  <a:lnTo>
                    <a:pt x="39" y="0"/>
                  </a:lnTo>
                  <a:lnTo>
                    <a:pt x="37"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9512" name="Freeform 297"/>
            <p:cNvSpPr>
              <a:spLocks/>
            </p:cNvSpPr>
            <p:nvPr/>
          </p:nvSpPr>
          <p:spPr bwMode="auto">
            <a:xfrm>
              <a:off x="3228" y="2350"/>
              <a:ext cx="43" cy="76"/>
            </a:xfrm>
            <a:custGeom>
              <a:avLst/>
              <a:gdLst>
                <a:gd name="T0" fmla="*/ 3 w 43"/>
                <a:gd name="T1" fmla="*/ 70 h 76"/>
                <a:gd name="T2" fmla="*/ 7 w 43"/>
                <a:gd name="T3" fmla="*/ 72 h 76"/>
                <a:gd name="T4" fmla="*/ 5 w 43"/>
                <a:gd name="T5" fmla="*/ 70 h 76"/>
                <a:gd name="T6" fmla="*/ 5 w 43"/>
                <a:gd name="T7" fmla="*/ 66 h 76"/>
                <a:gd name="T8" fmla="*/ 5 w 43"/>
                <a:gd name="T9" fmla="*/ 57 h 76"/>
                <a:gd name="T10" fmla="*/ 7 w 43"/>
                <a:gd name="T11" fmla="*/ 46 h 76"/>
                <a:gd name="T12" fmla="*/ 9 w 43"/>
                <a:gd name="T13" fmla="*/ 37 h 76"/>
                <a:gd name="T14" fmla="*/ 16 w 43"/>
                <a:gd name="T15" fmla="*/ 24 h 76"/>
                <a:gd name="T16" fmla="*/ 27 w 43"/>
                <a:gd name="T17" fmla="*/ 13 h 76"/>
                <a:gd name="T18" fmla="*/ 42 w 43"/>
                <a:gd name="T19" fmla="*/ 2 h 76"/>
                <a:gd name="T20" fmla="*/ 40 w 43"/>
                <a:gd name="T21" fmla="*/ 0 h 76"/>
                <a:gd name="T22" fmla="*/ 25 w 43"/>
                <a:gd name="T23" fmla="*/ 11 h 76"/>
                <a:gd name="T24" fmla="*/ 14 w 43"/>
                <a:gd name="T25" fmla="*/ 22 h 76"/>
                <a:gd name="T26" fmla="*/ 7 w 43"/>
                <a:gd name="T27" fmla="*/ 35 h 76"/>
                <a:gd name="T28" fmla="*/ 3 w 43"/>
                <a:gd name="T29" fmla="*/ 46 h 76"/>
                <a:gd name="T30" fmla="*/ 0 w 43"/>
                <a:gd name="T31" fmla="*/ 57 h 76"/>
                <a:gd name="T32" fmla="*/ 0 w 43"/>
                <a:gd name="T33" fmla="*/ 66 h 76"/>
                <a:gd name="T34" fmla="*/ 3 w 43"/>
                <a:gd name="T35" fmla="*/ 70 h 76"/>
                <a:gd name="T36" fmla="*/ 3 w 43"/>
                <a:gd name="T37" fmla="*/ 72 h 76"/>
                <a:gd name="T38" fmla="*/ 5 w 43"/>
                <a:gd name="T39" fmla="*/ 75 h 76"/>
                <a:gd name="T40" fmla="*/ 3 w 43"/>
                <a:gd name="T41" fmla="*/ 70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76"/>
                <a:gd name="T65" fmla="*/ 43 w 43"/>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76">
                  <a:moveTo>
                    <a:pt x="3" y="70"/>
                  </a:moveTo>
                  <a:lnTo>
                    <a:pt x="7" y="72"/>
                  </a:lnTo>
                  <a:lnTo>
                    <a:pt x="5" y="70"/>
                  </a:lnTo>
                  <a:lnTo>
                    <a:pt x="5" y="66"/>
                  </a:lnTo>
                  <a:lnTo>
                    <a:pt x="5" y="57"/>
                  </a:lnTo>
                  <a:lnTo>
                    <a:pt x="7" y="46"/>
                  </a:lnTo>
                  <a:lnTo>
                    <a:pt x="9" y="37"/>
                  </a:lnTo>
                  <a:lnTo>
                    <a:pt x="16" y="24"/>
                  </a:lnTo>
                  <a:lnTo>
                    <a:pt x="27" y="13"/>
                  </a:lnTo>
                  <a:lnTo>
                    <a:pt x="42" y="2"/>
                  </a:lnTo>
                  <a:lnTo>
                    <a:pt x="40" y="0"/>
                  </a:lnTo>
                  <a:lnTo>
                    <a:pt x="25" y="11"/>
                  </a:lnTo>
                  <a:lnTo>
                    <a:pt x="14" y="22"/>
                  </a:lnTo>
                  <a:lnTo>
                    <a:pt x="7" y="35"/>
                  </a:lnTo>
                  <a:lnTo>
                    <a:pt x="3" y="46"/>
                  </a:lnTo>
                  <a:lnTo>
                    <a:pt x="0" y="57"/>
                  </a:lnTo>
                  <a:lnTo>
                    <a:pt x="0" y="66"/>
                  </a:lnTo>
                  <a:lnTo>
                    <a:pt x="3" y="70"/>
                  </a:lnTo>
                  <a:lnTo>
                    <a:pt x="3" y="72"/>
                  </a:lnTo>
                  <a:lnTo>
                    <a:pt x="5" y="75"/>
                  </a:lnTo>
                  <a:lnTo>
                    <a:pt x="3" y="70"/>
                  </a:lnTo>
                </a:path>
              </a:pathLst>
            </a:custGeom>
            <a:solidFill>
              <a:srgbClr val="000000"/>
            </a:solidFill>
            <a:ln w="9525" cap="rnd">
              <a:noFill/>
              <a:round/>
              <a:headEnd type="none" w="sm" len="sm"/>
              <a:tailEnd type="none" w="sm" len="sm"/>
            </a:ln>
          </p:spPr>
          <p:txBody>
            <a:bodyPr/>
            <a:lstStyle/>
            <a:p>
              <a:pPr algn="l"/>
              <a:endParaRPr lang="en-US" dirty="0"/>
            </a:p>
          </p:txBody>
        </p:sp>
        <p:sp>
          <p:nvSpPr>
            <p:cNvPr id="9513" name="Freeform 298"/>
            <p:cNvSpPr>
              <a:spLocks/>
            </p:cNvSpPr>
            <p:nvPr/>
          </p:nvSpPr>
          <p:spPr bwMode="auto">
            <a:xfrm>
              <a:off x="3231" y="2352"/>
              <a:ext cx="42" cy="71"/>
            </a:xfrm>
            <a:custGeom>
              <a:avLst/>
              <a:gdLst>
                <a:gd name="T0" fmla="*/ 37 w 42"/>
                <a:gd name="T1" fmla="*/ 0 h 71"/>
                <a:gd name="T2" fmla="*/ 32 w 42"/>
                <a:gd name="T3" fmla="*/ 11 h 71"/>
                <a:gd name="T4" fmla="*/ 26 w 42"/>
                <a:gd name="T5" fmla="*/ 24 h 71"/>
                <a:gd name="T6" fmla="*/ 22 w 42"/>
                <a:gd name="T7" fmla="*/ 37 h 71"/>
                <a:gd name="T8" fmla="*/ 15 w 42"/>
                <a:gd name="T9" fmla="*/ 46 h 71"/>
                <a:gd name="T10" fmla="*/ 8 w 42"/>
                <a:gd name="T11" fmla="*/ 55 h 71"/>
                <a:gd name="T12" fmla="*/ 4 w 42"/>
                <a:gd name="T13" fmla="*/ 64 h 71"/>
                <a:gd name="T14" fmla="*/ 2 w 42"/>
                <a:gd name="T15" fmla="*/ 68 h 71"/>
                <a:gd name="T16" fmla="*/ 0 w 42"/>
                <a:gd name="T17" fmla="*/ 70 h 71"/>
                <a:gd name="T18" fmla="*/ 11 w 42"/>
                <a:gd name="T19" fmla="*/ 64 h 71"/>
                <a:gd name="T20" fmla="*/ 19 w 42"/>
                <a:gd name="T21" fmla="*/ 59 h 71"/>
                <a:gd name="T22" fmla="*/ 26 w 42"/>
                <a:gd name="T23" fmla="*/ 53 h 71"/>
                <a:gd name="T24" fmla="*/ 30 w 42"/>
                <a:gd name="T25" fmla="*/ 46 h 71"/>
                <a:gd name="T26" fmla="*/ 35 w 42"/>
                <a:gd name="T27" fmla="*/ 42 h 71"/>
                <a:gd name="T28" fmla="*/ 37 w 42"/>
                <a:gd name="T29" fmla="*/ 35 h 71"/>
                <a:gd name="T30" fmla="*/ 39 w 42"/>
                <a:gd name="T31" fmla="*/ 29 h 71"/>
                <a:gd name="T32" fmla="*/ 39 w 42"/>
                <a:gd name="T33" fmla="*/ 24 h 71"/>
                <a:gd name="T34" fmla="*/ 41 w 42"/>
                <a:gd name="T35" fmla="*/ 20 h 71"/>
                <a:gd name="T36" fmla="*/ 41 w 42"/>
                <a:gd name="T37" fmla="*/ 13 h 71"/>
                <a:gd name="T38" fmla="*/ 39 w 42"/>
                <a:gd name="T39" fmla="*/ 11 h 71"/>
                <a:gd name="T40" fmla="*/ 39 w 42"/>
                <a:gd name="T41" fmla="*/ 7 h 71"/>
                <a:gd name="T42" fmla="*/ 39 w 42"/>
                <a:gd name="T43" fmla="*/ 5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2" y="11"/>
                  </a:lnTo>
                  <a:lnTo>
                    <a:pt x="26" y="24"/>
                  </a:lnTo>
                  <a:lnTo>
                    <a:pt x="22" y="37"/>
                  </a:lnTo>
                  <a:lnTo>
                    <a:pt x="15" y="46"/>
                  </a:lnTo>
                  <a:lnTo>
                    <a:pt x="8" y="55"/>
                  </a:lnTo>
                  <a:lnTo>
                    <a:pt x="4" y="64"/>
                  </a:lnTo>
                  <a:lnTo>
                    <a:pt x="2" y="68"/>
                  </a:lnTo>
                  <a:lnTo>
                    <a:pt x="0" y="70"/>
                  </a:lnTo>
                  <a:lnTo>
                    <a:pt x="11" y="64"/>
                  </a:lnTo>
                  <a:lnTo>
                    <a:pt x="19" y="59"/>
                  </a:lnTo>
                  <a:lnTo>
                    <a:pt x="26" y="53"/>
                  </a:lnTo>
                  <a:lnTo>
                    <a:pt x="30" y="46"/>
                  </a:lnTo>
                  <a:lnTo>
                    <a:pt x="35" y="42"/>
                  </a:lnTo>
                  <a:lnTo>
                    <a:pt x="37" y="35"/>
                  </a:lnTo>
                  <a:lnTo>
                    <a:pt x="39" y="29"/>
                  </a:lnTo>
                  <a:lnTo>
                    <a:pt x="39" y="24"/>
                  </a:lnTo>
                  <a:lnTo>
                    <a:pt x="41" y="20"/>
                  </a:lnTo>
                  <a:lnTo>
                    <a:pt x="41" y="13"/>
                  </a:lnTo>
                  <a:lnTo>
                    <a:pt x="39" y="11"/>
                  </a:lnTo>
                  <a:lnTo>
                    <a:pt x="39" y="7"/>
                  </a:lnTo>
                  <a:lnTo>
                    <a:pt x="39" y="5"/>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9514" name="Freeform 299"/>
            <p:cNvSpPr>
              <a:spLocks/>
            </p:cNvSpPr>
            <p:nvPr/>
          </p:nvSpPr>
          <p:spPr bwMode="auto">
            <a:xfrm>
              <a:off x="3231" y="2352"/>
              <a:ext cx="40" cy="71"/>
            </a:xfrm>
            <a:custGeom>
              <a:avLst/>
              <a:gdLst>
                <a:gd name="T0" fmla="*/ 0 w 40"/>
                <a:gd name="T1" fmla="*/ 66 h 71"/>
                <a:gd name="T2" fmla="*/ 2 w 40"/>
                <a:gd name="T3" fmla="*/ 70 h 71"/>
                <a:gd name="T4" fmla="*/ 4 w 40"/>
                <a:gd name="T5" fmla="*/ 68 h 71"/>
                <a:gd name="T6" fmla="*/ 6 w 40"/>
                <a:gd name="T7" fmla="*/ 64 h 71"/>
                <a:gd name="T8" fmla="*/ 11 w 40"/>
                <a:gd name="T9" fmla="*/ 57 h 71"/>
                <a:gd name="T10" fmla="*/ 17 w 40"/>
                <a:gd name="T11" fmla="*/ 48 h 71"/>
                <a:gd name="T12" fmla="*/ 24 w 40"/>
                <a:gd name="T13" fmla="*/ 37 h 71"/>
                <a:gd name="T14" fmla="*/ 28 w 40"/>
                <a:gd name="T15" fmla="*/ 24 h 71"/>
                <a:gd name="T16" fmla="*/ 35 w 40"/>
                <a:gd name="T17" fmla="*/ 13 h 71"/>
                <a:gd name="T18" fmla="*/ 39 w 40"/>
                <a:gd name="T19" fmla="*/ 0 h 71"/>
                <a:gd name="T20" fmla="*/ 35 w 40"/>
                <a:gd name="T21" fmla="*/ 0 h 71"/>
                <a:gd name="T22" fmla="*/ 30 w 40"/>
                <a:gd name="T23" fmla="*/ 11 h 71"/>
                <a:gd name="T24" fmla="*/ 26 w 40"/>
                <a:gd name="T25" fmla="*/ 24 h 71"/>
                <a:gd name="T26" fmla="*/ 19 w 40"/>
                <a:gd name="T27" fmla="*/ 35 h 71"/>
                <a:gd name="T28" fmla="*/ 13 w 40"/>
                <a:gd name="T29" fmla="*/ 46 h 71"/>
                <a:gd name="T30" fmla="*/ 8 w 40"/>
                <a:gd name="T31" fmla="*/ 55 h 71"/>
                <a:gd name="T32" fmla="*/ 4 w 40"/>
                <a:gd name="T33" fmla="*/ 62 h 71"/>
                <a:gd name="T34" fmla="*/ 0 w 40"/>
                <a:gd name="T35" fmla="*/ 66 h 71"/>
                <a:gd name="T36" fmla="*/ 0 w 40"/>
                <a:gd name="T37" fmla="*/ 68 h 71"/>
                <a:gd name="T38" fmla="*/ 2 w 40"/>
                <a:gd name="T39" fmla="*/ 70 h 71"/>
                <a:gd name="T40" fmla="*/ 0 w 40"/>
                <a:gd name="T41" fmla="*/ 66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71"/>
                <a:gd name="T65" fmla="*/ 40 w 40"/>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71">
                  <a:moveTo>
                    <a:pt x="0" y="66"/>
                  </a:moveTo>
                  <a:lnTo>
                    <a:pt x="2" y="70"/>
                  </a:lnTo>
                  <a:lnTo>
                    <a:pt x="4" y="68"/>
                  </a:lnTo>
                  <a:lnTo>
                    <a:pt x="6" y="64"/>
                  </a:lnTo>
                  <a:lnTo>
                    <a:pt x="11" y="57"/>
                  </a:lnTo>
                  <a:lnTo>
                    <a:pt x="17" y="48"/>
                  </a:lnTo>
                  <a:lnTo>
                    <a:pt x="24" y="37"/>
                  </a:lnTo>
                  <a:lnTo>
                    <a:pt x="28" y="24"/>
                  </a:lnTo>
                  <a:lnTo>
                    <a:pt x="35" y="13"/>
                  </a:lnTo>
                  <a:lnTo>
                    <a:pt x="39" y="0"/>
                  </a:lnTo>
                  <a:lnTo>
                    <a:pt x="35" y="0"/>
                  </a:lnTo>
                  <a:lnTo>
                    <a:pt x="30" y="11"/>
                  </a:lnTo>
                  <a:lnTo>
                    <a:pt x="26" y="24"/>
                  </a:lnTo>
                  <a:lnTo>
                    <a:pt x="19" y="35"/>
                  </a:lnTo>
                  <a:lnTo>
                    <a:pt x="13" y="46"/>
                  </a:lnTo>
                  <a:lnTo>
                    <a:pt x="8" y="55"/>
                  </a:lnTo>
                  <a:lnTo>
                    <a:pt x="4" y="62"/>
                  </a:lnTo>
                  <a:lnTo>
                    <a:pt x="0" y="66"/>
                  </a:lnTo>
                  <a:lnTo>
                    <a:pt x="0" y="68"/>
                  </a:lnTo>
                  <a:lnTo>
                    <a:pt x="2" y="70"/>
                  </a:lnTo>
                  <a:lnTo>
                    <a:pt x="0" y="66"/>
                  </a:lnTo>
                </a:path>
              </a:pathLst>
            </a:custGeom>
            <a:solidFill>
              <a:srgbClr val="000000"/>
            </a:solidFill>
            <a:ln w="9525" cap="rnd">
              <a:noFill/>
              <a:round/>
              <a:headEnd type="none" w="sm" len="sm"/>
              <a:tailEnd type="none" w="sm" len="sm"/>
            </a:ln>
          </p:spPr>
          <p:txBody>
            <a:bodyPr/>
            <a:lstStyle/>
            <a:p>
              <a:pPr algn="l"/>
              <a:endParaRPr lang="en-US" dirty="0"/>
            </a:p>
          </p:txBody>
        </p:sp>
        <p:sp>
          <p:nvSpPr>
            <p:cNvPr id="9515" name="Freeform 300"/>
            <p:cNvSpPr>
              <a:spLocks/>
            </p:cNvSpPr>
            <p:nvPr/>
          </p:nvSpPr>
          <p:spPr bwMode="auto">
            <a:xfrm>
              <a:off x="3231" y="2350"/>
              <a:ext cx="44" cy="73"/>
            </a:xfrm>
            <a:custGeom>
              <a:avLst/>
              <a:gdLst>
                <a:gd name="T0" fmla="*/ 39 w 44"/>
                <a:gd name="T1" fmla="*/ 2 h 73"/>
                <a:gd name="T2" fmla="*/ 35 w 44"/>
                <a:gd name="T3" fmla="*/ 2 h 73"/>
                <a:gd name="T4" fmla="*/ 35 w 44"/>
                <a:gd name="T5" fmla="*/ 4 h 73"/>
                <a:gd name="T6" fmla="*/ 37 w 44"/>
                <a:gd name="T7" fmla="*/ 7 h 73"/>
                <a:gd name="T8" fmla="*/ 37 w 44"/>
                <a:gd name="T9" fmla="*/ 9 h 73"/>
                <a:gd name="T10" fmla="*/ 37 w 44"/>
                <a:gd name="T11" fmla="*/ 13 h 73"/>
                <a:gd name="T12" fmla="*/ 39 w 44"/>
                <a:gd name="T13" fmla="*/ 15 h 73"/>
                <a:gd name="T14" fmla="*/ 39 w 44"/>
                <a:gd name="T15" fmla="*/ 22 h 73"/>
                <a:gd name="T16" fmla="*/ 39 w 44"/>
                <a:gd name="T17" fmla="*/ 26 h 73"/>
                <a:gd name="T18" fmla="*/ 37 w 44"/>
                <a:gd name="T19" fmla="*/ 31 h 73"/>
                <a:gd name="T20" fmla="*/ 35 w 44"/>
                <a:gd name="T21" fmla="*/ 37 h 73"/>
                <a:gd name="T22" fmla="*/ 32 w 44"/>
                <a:gd name="T23" fmla="*/ 42 h 73"/>
                <a:gd name="T24" fmla="*/ 28 w 44"/>
                <a:gd name="T25" fmla="*/ 48 h 73"/>
                <a:gd name="T26" fmla="*/ 24 w 44"/>
                <a:gd name="T27" fmla="*/ 53 h 73"/>
                <a:gd name="T28" fmla="*/ 17 w 44"/>
                <a:gd name="T29" fmla="*/ 59 h 73"/>
                <a:gd name="T30" fmla="*/ 8 w 44"/>
                <a:gd name="T31" fmla="*/ 64 h 73"/>
                <a:gd name="T32" fmla="*/ 0 w 44"/>
                <a:gd name="T33" fmla="*/ 68 h 73"/>
                <a:gd name="T34" fmla="*/ 2 w 44"/>
                <a:gd name="T35" fmla="*/ 72 h 73"/>
                <a:gd name="T36" fmla="*/ 11 w 44"/>
                <a:gd name="T37" fmla="*/ 68 h 73"/>
                <a:gd name="T38" fmla="*/ 19 w 44"/>
                <a:gd name="T39" fmla="*/ 61 h 73"/>
                <a:gd name="T40" fmla="*/ 26 w 44"/>
                <a:gd name="T41" fmla="*/ 57 h 73"/>
                <a:gd name="T42" fmla="*/ 32 w 44"/>
                <a:gd name="T43" fmla="*/ 50 h 73"/>
                <a:gd name="T44" fmla="*/ 37 w 44"/>
                <a:gd name="T45" fmla="*/ 44 h 73"/>
                <a:gd name="T46" fmla="*/ 39 w 44"/>
                <a:gd name="T47" fmla="*/ 37 h 73"/>
                <a:gd name="T48" fmla="*/ 41 w 44"/>
                <a:gd name="T49" fmla="*/ 33 h 73"/>
                <a:gd name="T50" fmla="*/ 41 w 44"/>
                <a:gd name="T51" fmla="*/ 26 h 73"/>
                <a:gd name="T52" fmla="*/ 43 w 44"/>
                <a:gd name="T53" fmla="*/ 22 h 73"/>
                <a:gd name="T54" fmla="*/ 41 w 44"/>
                <a:gd name="T55" fmla="*/ 15 h 73"/>
                <a:gd name="T56" fmla="*/ 41 w 44"/>
                <a:gd name="T57" fmla="*/ 11 h 73"/>
                <a:gd name="T58" fmla="*/ 41 w 44"/>
                <a:gd name="T59" fmla="*/ 9 h 73"/>
                <a:gd name="T60" fmla="*/ 39 w 44"/>
                <a:gd name="T61" fmla="*/ 4 h 73"/>
                <a:gd name="T62" fmla="*/ 39 w 44"/>
                <a:gd name="T63" fmla="*/ 2 h 73"/>
                <a:gd name="T64" fmla="*/ 39 w 44"/>
                <a:gd name="T65" fmla="*/ 0 h 73"/>
                <a:gd name="T66" fmla="*/ 35 w 44"/>
                <a:gd name="T67" fmla="*/ 2 h 73"/>
                <a:gd name="T68" fmla="*/ 39 w 44"/>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73"/>
                <a:gd name="T107" fmla="*/ 44 w 44"/>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73">
                  <a:moveTo>
                    <a:pt x="39" y="2"/>
                  </a:moveTo>
                  <a:lnTo>
                    <a:pt x="35" y="2"/>
                  </a:lnTo>
                  <a:lnTo>
                    <a:pt x="35" y="4"/>
                  </a:lnTo>
                  <a:lnTo>
                    <a:pt x="37" y="7"/>
                  </a:lnTo>
                  <a:lnTo>
                    <a:pt x="37" y="9"/>
                  </a:lnTo>
                  <a:lnTo>
                    <a:pt x="37" y="13"/>
                  </a:lnTo>
                  <a:lnTo>
                    <a:pt x="39" y="15"/>
                  </a:lnTo>
                  <a:lnTo>
                    <a:pt x="39" y="22"/>
                  </a:lnTo>
                  <a:lnTo>
                    <a:pt x="39" y="26"/>
                  </a:lnTo>
                  <a:lnTo>
                    <a:pt x="37" y="31"/>
                  </a:lnTo>
                  <a:lnTo>
                    <a:pt x="35" y="37"/>
                  </a:lnTo>
                  <a:lnTo>
                    <a:pt x="32" y="42"/>
                  </a:lnTo>
                  <a:lnTo>
                    <a:pt x="28" y="48"/>
                  </a:lnTo>
                  <a:lnTo>
                    <a:pt x="24" y="53"/>
                  </a:lnTo>
                  <a:lnTo>
                    <a:pt x="17" y="59"/>
                  </a:lnTo>
                  <a:lnTo>
                    <a:pt x="8" y="64"/>
                  </a:lnTo>
                  <a:lnTo>
                    <a:pt x="0" y="68"/>
                  </a:lnTo>
                  <a:lnTo>
                    <a:pt x="2" y="72"/>
                  </a:lnTo>
                  <a:lnTo>
                    <a:pt x="11" y="68"/>
                  </a:lnTo>
                  <a:lnTo>
                    <a:pt x="19" y="61"/>
                  </a:lnTo>
                  <a:lnTo>
                    <a:pt x="26" y="57"/>
                  </a:lnTo>
                  <a:lnTo>
                    <a:pt x="32" y="50"/>
                  </a:lnTo>
                  <a:lnTo>
                    <a:pt x="37" y="44"/>
                  </a:lnTo>
                  <a:lnTo>
                    <a:pt x="39" y="37"/>
                  </a:lnTo>
                  <a:lnTo>
                    <a:pt x="41" y="33"/>
                  </a:lnTo>
                  <a:lnTo>
                    <a:pt x="41" y="26"/>
                  </a:lnTo>
                  <a:lnTo>
                    <a:pt x="43" y="22"/>
                  </a:lnTo>
                  <a:lnTo>
                    <a:pt x="41" y="15"/>
                  </a:lnTo>
                  <a:lnTo>
                    <a:pt x="41" y="11"/>
                  </a:lnTo>
                  <a:lnTo>
                    <a:pt x="41" y="9"/>
                  </a:lnTo>
                  <a:lnTo>
                    <a:pt x="39" y="4"/>
                  </a:lnTo>
                  <a:lnTo>
                    <a:pt x="39" y="2"/>
                  </a:lnTo>
                  <a:lnTo>
                    <a:pt x="39" y="0"/>
                  </a:lnTo>
                  <a:lnTo>
                    <a:pt x="35" y="2"/>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9516" name="Freeform 301"/>
            <p:cNvSpPr>
              <a:spLocks/>
            </p:cNvSpPr>
            <p:nvPr/>
          </p:nvSpPr>
          <p:spPr bwMode="auto">
            <a:xfrm>
              <a:off x="3206" y="2385"/>
              <a:ext cx="30" cy="30"/>
            </a:xfrm>
            <a:custGeom>
              <a:avLst/>
              <a:gdLst>
                <a:gd name="T0" fmla="*/ 14 w 30"/>
                <a:gd name="T1" fmla="*/ 29 h 30"/>
                <a:gd name="T2" fmla="*/ 11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0 w 30"/>
                <a:gd name="T15" fmla="*/ 15 h 30"/>
                <a:gd name="T16" fmla="*/ 0 w 30"/>
                <a:gd name="T17" fmla="*/ 13 h 30"/>
                <a:gd name="T18" fmla="*/ 0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1 w 30"/>
                <a:gd name="T31" fmla="*/ 0 h 30"/>
                <a:gd name="T32" fmla="*/ 14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7 w 30"/>
                <a:gd name="T45" fmla="*/ 9 h 30"/>
                <a:gd name="T46" fmla="*/ 29 w 30"/>
                <a:gd name="T47" fmla="*/ 11 h 30"/>
                <a:gd name="T48" fmla="*/ 29 w 30"/>
                <a:gd name="T49" fmla="*/ 13 h 30"/>
                <a:gd name="T50" fmla="*/ 29 w 30"/>
                <a:gd name="T51" fmla="*/ 15 h 30"/>
                <a:gd name="T52" fmla="*/ 27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4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4" y="29"/>
                  </a:moveTo>
                  <a:lnTo>
                    <a:pt x="11" y="29"/>
                  </a:lnTo>
                  <a:lnTo>
                    <a:pt x="9" y="26"/>
                  </a:lnTo>
                  <a:lnTo>
                    <a:pt x="7" y="26"/>
                  </a:lnTo>
                  <a:lnTo>
                    <a:pt x="5" y="24"/>
                  </a:lnTo>
                  <a:lnTo>
                    <a:pt x="3" y="22"/>
                  </a:lnTo>
                  <a:lnTo>
                    <a:pt x="3" y="20"/>
                  </a:lnTo>
                  <a:lnTo>
                    <a:pt x="0" y="15"/>
                  </a:lnTo>
                  <a:lnTo>
                    <a:pt x="0" y="13"/>
                  </a:lnTo>
                  <a:lnTo>
                    <a:pt x="0" y="11"/>
                  </a:lnTo>
                  <a:lnTo>
                    <a:pt x="3" y="9"/>
                  </a:lnTo>
                  <a:lnTo>
                    <a:pt x="3" y="7"/>
                  </a:lnTo>
                  <a:lnTo>
                    <a:pt x="5" y="4"/>
                  </a:lnTo>
                  <a:lnTo>
                    <a:pt x="7" y="2"/>
                  </a:lnTo>
                  <a:lnTo>
                    <a:pt x="9" y="0"/>
                  </a:lnTo>
                  <a:lnTo>
                    <a:pt x="11" y="0"/>
                  </a:lnTo>
                  <a:lnTo>
                    <a:pt x="14" y="0"/>
                  </a:lnTo>
                  <a:lnTo>
                    <a:pt x="18" y="0"/>
                  </a:lnTo>
                  <a:lnTo>
                    <a:pt x="20" y="0"/>
                  </a:lnTo>
                  <a:lnTo>
                    <a:pt x="22" y="2"/>
                  </a:lnTo>
                  <a:lnTo>
                    <a:pt x="25" y="4"/>
                  </a:lnTo>
                  <a:lnTo>
                    <a:pt x="27" y="7"/>
                  </a:lnTo>
                  <a:lnTo>
                    <a:pt x="27" y="9"/>
                  </a:lnTo>
                  <a:lnTo>
                    <a:pt x="29" y="11"/>
                  </a:lnTo>
                  <a:lnTo>
                    <a:pt x="29" y="13"/>
                  </a:lnTo>
                  <a:lnTo>
                    <a:pt x="29" y="15"/>
                  </a:lnTo>
                  <a:lnTo>
                    <a:pt x="27" y="20"/>
                  </a:lnTo>
                  <a:lnTo>
                    <a:pt x="27" y="22"/>
                  </a:lnTo>
                  <a:lnTo>
                    <a:pt x="25" y="24"/>
                  </a:lnTo>
                  <a:lnTo>
                    <a:pt x="22" y="26"/>
                  </a:lnTo>
                  <a:lnTo>
                    <a:pt x="20" y="26"/>
                  </a:lnTo>
                  <a:lnTo>
                    <a:pt x="18"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517" name="Freeform 302"/>
            <p:cNvSpPr>
              <a:spLocks/>
            </p:cNvSpPr>
            <p:nvPr/>
          </p:nvSpPr>
          <p:spPr bwMode="auto">
            <a:xfrm>
              <a:off x="3204" y="2398"/>
              <a:ext cx="17" cy="19"/>
            </a:xfrm>
            <a:custGeom>
              <a:avLst/>
              <a:gdLst>
                <a:gd name="T0" fmla="*/ 0 w 17"/>
                <a:gd name="T1" fmla="*/ 0 h 19"/>
                <a:gd name="T2" fmla="*/ 0 w 17"/>
                <a:gd name="T3" fmla="*/ 0 h 19"/>
                <a:gd name="T4" fmla="*/ 0 w 17"/>
                <a:gd name="T5" fmla="*/ 5 h 19"/>
                <a:gd name="T6" fmla="*/ 2 w 17"/>
                <a:gd name="T7" fmla="*/ 7 h 19"/>
                <a:gd name="T8" fmla="*/ 2 w 17"/>
                <a:gd name="T9" fmla="*/ 9 h 19"/>
                <a:gd name="T10" fmla="*/ 7 w 17"/>
                <a:gd name="T11" fmla="*/ 11 h 19"/>
                <a:gd name="T12" fmla="*/ 9 w 17"/>
                <a:gd name="T13" fmla="*/ 13 h 19"/>
                <a:gd name="T14" fmla="*/ 11 w 17"/>
                <a:gd name="T15" fmla="*/ 16 h 19"/>
                <a:gd name="T16" fmla="*/ 13 w 17"/>
                <a:gd name="T17" fmla="*/ 16 h 19"/>
                <a:gd name="T18" fmla="*/ 16 w 17"/>
                <a:gd name="T19" fmla="*/ 18 h 19"/>
                <a:gd name="T20" fmla="*/ 16 w 17"/>
                <a:gd name="T21" fmla="*/ 13 h 19"/>
                <a:gd name="T22" fmla="*/ 13 w 17"/>
                <a:gd name="T23" fmla="*/ 13 h 19"/>
                <a:gd name="T24" fmla="*/ 11 w 17"/>
                <a:gd name="T25" fmla="*/ 11 h 19"/>
                <a:gd name="T26" fmla="*/ 9 w 17"/>
                <a:gd name="T27" fmla="*/ 9 h 19"/>
                <a:gd name="T28" fmla="*/ 7 w 17"/>
                <a:gd name="T29" fmla="*/ 7 h 19"/>
                <a:gd name="T30" fmla="*/ 5 w 17"/>
                <a:gd name="T31" fmla="*/ 2 h 19"/>
                <a:gd name="T32" fmla="*/ 5 w 17"/>
                <a:gd name="T33" fmla="*/ 0 h 19"/>
                <a:gd name="T34" fmla="*/ 0 w 17"/>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9"/>
                <a:gd name="T56" fmla="*/ 17 w 17"/>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9">
                  <a:moveTo>
                    <a:pt x="0" y="0"/>
                  </a:moveTo>
                  <a:lnTo>
                    <a:pt x="0" y="0"/>
                  </a:lnTo>
                  <a:lnTo>
                    <a:pt x="0" y="5"/>
                  </a:lnTo>
                  <a:lnTo>
                    <a:pt x="2" y="7"/>
                  </a:lnTo>
                  <a:lnTo>
                    <a:pt x="2" y="9"/>
                  </a:lnTo>
                  <a:lnTo>
                    <a:pt x="7" y="11"/>
                  </a:lnTo>
                  <a:lnTo>
                    <a:pt x="9" y="13"/>
                  </a:lnTo>
                  <a:lnTo>
                    <a:pt x="11" y="16"/>
                  </a:lnTo>
                  <a:lnTo>
                    <a:pt x="13" y="16"/>
                  </a:lnTo>
                  <a:lnTo>
                    <a:pt x="16" y="18"/>
                  </a:lnTo>
                  <a:lnTo>
                    <a:pt x="16" y="13"/>
                  </a:lnTo>
                  <a:lnTo>
                    <a:pt x="13" y="13"/>
                  </a:lnTo>
                  <a:lnTo>
                    <a:pt x="11" y="11"/>
                  </a:lnTo>
                  <a:lnTo>
                    <a:pt x="9" y="9"/>
                  </a:lnTo>
                  <a:lnTo>
                    <a:pt x="7" y="7"/>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18" name="Freeform 303"/>
            <p:cNvSpPr>
              <a:spLocks/>
            </p:cNvSpPr>
            <p:nvPr/>
          </p:nvSpPr>
          <p:spPr bwMode="auto">
            <a:xfrm>
              <a:off x="3204" y="2383"/>
              <a:ext cx="17" cy="16"/>
            </a:xfrm>
            <a:custGeom>
              <a:avLst/>
              <a:gdLst>
                <a:gd name="T0" fmla="*/ 16 w 17"/>
                <a:gd name="T1" fmla="*/ 0 h 16"/>
                <a:gd name="T2" fmla="*/ 16 w 17"/>
                <a:gd name="T3" fmla="*/ 0 h 16"/>
                <a:gd name="T4" fmla="*/ 13 w 17"/>
                <a:gd name="T5" fmla="*/ 0 h 16"/>
                <a:gd name="T6" fmla="*/ 11 w 17"/>
                <a:gd name="T7" fmla="*/ 0 h 16"/>
                <a:gd name="T8" fmla="*/ 9 w 17"/>
                <a:gd name="T9" fmla="*/ 2 h 16"/>
                <a:gd name="T10" fmla="*/ 7 w 17"/>
                <a:gd name="T11" fmla="*/ 4 h 16"/>
                <a:gd name="T12" fmla="*/ 2 w 17"/>
                <a:gd name="T13" fmla="*/ 6 h 16"/>
                <a:gd name="T14" fmla="*/ 2 w 17"/>
                <a:gd name="T15" fmla="*/ 9 h 16"/>
                <a:gd name="T16" fmla="*/ 0 w 17"/>
                <a:gd name="T17" fmla="*/ 13 h 16"/>
                <a:gd name="T18" fmla="*/ 0 w 17"/>
                <a:gd name="T19" fmla="*/ 15 h 16"/>
                <a:gd name="T20" fmla="*/ 5 w 17"/>
                <a:gd name="T21" fmla="*/ 15 h 16"/>
                <a:gd name="T22" fmla="*/ 5 w 17"/>
                <a:gd name="T23" fmla="*/ 13 h 16"/>
                <a:gd name="T24" fmla="*/ 7 w 17"/>
                <a:gd name="T25" fmla="*/ 11 h 16"/>
                <a:gd name="T26" fmla="*/ 7 w 17"/>
                <a:gd name="T27" fmla="*/ 9 h 16"/>
                <a:gd name="T28" fmla="*/ 9 w 17"/>
                <a:gd name="T29" fmla="*/ 6 h 16"/>
                <a:gd name="T30" fmla="*/ 11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11" y="0"/>
                  </a:lnTo>
                  <a:lnTo>
                    <a:pt x="9" y="2"/>
                  </a:lnTo>
                  <a:lnTo>
                    <a:pt x="7" y="4"/>
                  </a:lnTo>
                  <a:lnTo>
                    <a:pt x="2" y="6"/>
                  </a:lnTo>
                  <a:lnTo>
                    <a:pt x="2" y="9"/>
                  </a:lnTo>
                  <a:lnTo>
                    <a:pt x="0" y="13"/>
                  </a:lnTo>
                  <a:lnTo>
                    <a:pt x="0" y="15"/>
                  </a:lnTo>
                  <a:lnTo>
                    <a:pt x="5" y="15"/>
                  </a:lnTo>
                  <a:lnTo>
                    <a:pt x="5" y="13"/>
                  </a:lnTo>
                  <a:lnTo>
                    <a:pt x="7" y="11"/>
                  </a:lnTo>
                  <a:lnTo>
                    <a:pt x="7" y="9"/>
                  </a:lnTo>
                  <a:lnTo>
                    <a:pt x="9" y="6"/>
                  </a:lnTo>
                  <a:lnTo>
                    <a:pt x="11"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19" name="Freeform 304"/>
            <p:cNvSpPr>
              <a:spLocks/>
            </p:cNvSpPr>
            <p:nvPr/>
          </p:nvSpPr>
          <p:spPr bwMode="auto">
            <a:xfrm>
              <a:off x="3220" y="2383"/>
              <a:ext cx="18" cy="16"/>
            </a:xfrm>
            <a:custGeom>
              <a:avLst/>
              <a:gdLst>
                <a:gd name="T0" fmla="*/ 17 w 18"/>
                <a:gd name="T1" fmla="*/ 15 h 16"/>
                <a:gd name="T2" fmla="*/ 17 w 18"/>
                <a:gd name="T3" fmla="*/ 15 h 16"/>
                <a:gd name="T4" fmla="*/ 17 w 18"/>
                <a:gd name="T5" fmla="*/ 13 h 16"/>
                <a:gd name="T6" fmla="*/ 15 w 18"/>
                <a:gd name="T7" fmla="*/ 9 h 16"/>
                <a:gd name="T8" fmla="*/ 13 w 18"/>
                <a:gd name="T9" fmla="*/ 6 h 16"/>
                <a:gd name="T10" fmla="*/ 13 w 18"/>
                <a:gd name="T11" fmla="*/ 4 h 16"/>
                <a:gd name="T12" fmla="*/ 11 w 18"/>
                <a:gd name="T13" fmla="*/ 2 h 16"/>
                <a:gd name="T14" fmla="*/ 6 w 18"/>
                <a:gd name="T15" fmla="*/ 0 h 16"/>
                <a:gd name="T16" fmla="*/ 4 w 18"/>
                <a:gd name="T17" fmla="*/ 0 h 16"/>
                <a:gd name="T18" fmla="*/ 0 w 18"/>
                <a:gd name="T19" fmla="*/ 0 h 16"/>
                <a:gd name="T20" fmla="*/ 0 w 18"/>
                <a:gd name="T21" fmla="*/ 4 h 16"/>
                <a:gd name="T22" fmla="*/ 4 w 18"/>
                <a:gd name="T23" fmla="*/ 4 h 16"/>
                <a:gd name="T24" fmla="*/ 6 w 18"/>
                <a:gd name="T25" fmla="*/ 4 h 16"/>
                <a:gd name="T26" fmla="*/ 6 w 18"/>
                <a:gd name="T27" fmla="*/ 6 h 16"/>
                <a:gd name="T28" fmla="*/ 8 w 18"/>
                <a:gd name="T29" fmla="*/ 6 h 16"/>
                <a:gd name="T30" fmla="*/ 11 w 18"/>
                <a:gd name="T31" fmla="*/ 9 h 16"/>
                <a:gd name="T32" fmla="*/ 11 w 18"/>
                <a:gd name="T33" fmla="*/ 11 h 16"/>
                <a:gd name="T34" fmla="*/ 13 w 18"/>
                <a:gd name="T35" fmla="*/ 13 h 16"/>
                <a:gd name="T36" fmla="*/ 13 w 18"/>
                <a:gd name="T37" fmla="*/ 15 h 16"/>
                <a:gd name="T38" fmla="*/ 17 w 18"/>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6"/>
                <a:gd name="T62" fmla="*/ 18 w 1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6">
                  <a:moveTo>
                    <a:pt x="17" y="15"/>
                  </a:moveTo>
                  <a:lnTo>
                    <a:pt x="17" y="15"/>
                  </a:lnTo>
                  <a:lnTo>
                    <a:pt x="17" y="13"/>
                  </a:lnTo>
                  <a:lnTo>
                    <a:pt x="15" y="9"/>
                  </a:lnTo>
                  <a:lnTo>
                    <a:pt x="13" y="6"/>
                  </a:lnTo>
                  <a:lnTo>
                    <a:pt x="13" y="4"/>
                  </a:lnTo>
                  <a:lnTo>
                    <a:pt x="11" y="2"/>
                  </a:lnTo>
                  <a:lnTo>
                    <a:pt x="6" y="0"/>
                  </a:lnTo>
                  <a:lnTo>
                    <a:pt x="4" y="0"/>
                  </a:lnTo>
                  <a:lnTo>
                    <a:pt x="0" y="0"/>
                  </a:lnTo>
                  <a:lnTo>
                    <a:pt x="0" y="4"/>
                  </a:lnTo>
                  <a:lnTo>
                    <a:pt x="4" y="4"/>
                  </a:lnTo>
                  <a:lnTo>
                    <a:pt x="6" y="4"/>
                  </a:lnTo>
                  <a:lnTo>
                    <a:pt x="6" y="6"/>
                  </a:lnTo>
                  <a:lnTo>
                    <a:pt x="8" y="6"/>
                  </a:lnTo>
                  <a:lnTo>
                    <a:pt x="11" y="9"/>
                  </a:lnTo>
                  <a:lnTo>
                    <a:pt x="11" y="11"/>
                  </a:lnTo>
                  <a:lnTo>
                    <a:pt x="13" y="13"/>
                  </a:lnTo>
                  <a:lnTo>
                    <a:pt x="13" y="15"/>
                  </a:lnTo>
                  <a:lnTo>
                    <a:pt x="17" y="15"/>
                  </a:lnTo>
                </a:path>
              </a:pathLst>
            </a:custGeom>
            <a:solidFill>
              <a:srgbClr val="000000"/>
            </a:solidFill>
            <a:ln w="9525" cap="rnd">
              <a:noFill/>
              <a:round/>
              <a:headEnd type="none" w="sm" len="sm"/>
              <a:tailEnd type="none" w="sm" len="sm"/>
            </a:ln>
          </p:spPr>
          <p:txBody>
            <a:bodyPr/>
            <a:lstStyle/>
            <a:p>
              <a:pPr algn="l"/>
              <a:endParaRPr lang="en-US" dirty="0"/>
            </a:p>
          </p:txBody>
        </p:sp>
        <p:sp>
          <p:nvSpPr>
            <p:cNvPr id="9520" name="Freeform 305"/>
            <p:cNvSpPr>
              <a:spLocks/>
            </p:cNvSpPr>
            <p:nvPr/>
          </p:nvSpPr>
          <p:spPr bwMode="auto">
            <a:xfrm>
              <a:off x="3220" y="2398"/>
              <a:ext cx="18" cy="19"/>
            </a:xfrm>
            <a:custGeom>
              <a:avLst/>
              <a:gdLst>
                <a:gd name="T0" fmla="*/ 0 w 18"/>
                <a:gd name="T1" fmla="*/ 18 h 19"/>
                <a:gd name="T2" fmla="*/ 0 w 18"/>
                <a:gd name="T3" fmla="*/ 18 h 19"/>
                <a:gd name="T4" fmla="*/ 4 w 18"/>
                <a:gd name="T5" fmla="*/ 16 h 19"/>
                <a:gd name="T6" fmla="*/ 6 w 18"/>
                <a:gd name="T7" fmla="*/ 16 h 19"/>
                <a:gd name="T8" fmla="*/ 8 w 18"/>
                <a:gd name="T9" fmla="*/ 13 h 19"/>
                <a:gd name="T10" fmla="*/ 13 w 18"/>
                <a:gd name="T11" fmla="*/ 11 h 19"/>
                <a:gd name="T12" fmla="*/ 13 w 18"/>
                <a:gd name="T13" fmla="*/ 9 h 19"/>
                <a:gd name="T14" fmla="*/ 15 w 18"/>
                <a:gd name="T15" fmla="*/ 7 h 19"/>
                <a:gd name="T16" fmla="*/ 17 w 18"/>
                <a:gd name="T17" fmla="*/ 5 h 19"/>
                <a:gd name="T18" fmla="*/ 17 w 18"/>
                <a:gd name="T19" fmla="*/ 0 h 19"/>
                <a:gd name="T20" fmla="*/ 13 w 18"/>
                <a:gd name="T21" fmla="*/ 0 h 19"/>
                <a:gd name="T22" fmla="*/ 13 w 18"/>
                <a:gd name="T23" fmla="*/ 2 h 19"/>
                <a:gd name="T24" fmla="*/ 11 w 18"/>
                <a:gd name="T25" fmla="*/ 7 h 19"/>
                <a:gd name="T26" fmla="*/ 8 w 18"/>
                <a:gd name="T27" fmla="*/ 9 h 19"/>
                <a:gd name="T28" fmla="*/ 8 w 18"/>
                <a:gd name="T29" fmla="*/ 11 h 19"/>
                <a:gd name="T30" fmla="*/ 6 w 18"/>
                <a:gd name="T31" fmla="*/ 11 h 19"/>
                <a:gd name="T32" fmla="*/ 4 w 18"/>
                <a:gd name="T33" fmla="*/ 13 h 19"/>
                <a:gd name="T34" fmla="*/ 0 w 18"/>
                <a:gd name="T35" fmla="*/ 13 h 19"/>
                <a:gd name="T36" fmla="*/ 0 w 18"/>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9"/>
                <a:gd name="T59" fmla="*/ 18 w 1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9">
                  <a:moveTo>
                    <a:pt x="0" y="18"/>
                  </a:moveTo>
                  <a:lnTo>
                    <a:pt x="0" y="18"/>
                  </a:lnTo>
                  <a:lnTo>
                    <a:pt x="4" y="16"/>
                  </a:lnTo>
                  <a:lnTo>
                    <a:pt x="6" y="16"/>
                  </a:lnTo>
                  <a:lnTo>
                    <a:pt x="8" y="13"/>
                  </a:lnTo>
                  <a:lnTo>
                    <a:pt x="13" y="11"/>
                  </a:lnTo>
                  <a:lnTo>
                    <a:pt x="13" y="9"/>
                  </a:lnTo>
                  <a:lnTo>
                    <a:pt x="15" y="7"/>
                  </a:lnTo>
                  <a:lnTo>
                    <a:pt x="17" y="5"/>
                  </a:lnTo>
                  <a:lnTo>
                    <a:pt x="17" y="0"/>
                  </a:lnTo>
                  <a:lnTo>
                    <a:pt x="13" y="0"/>
                  </a:lnTo>
                  <a:lnTo>
                    <a:pt x="13" y="2"/>
                  </a:lnTo>
                  <a:lnTo>
                    <a:pt x="11" y="7"/>
                  </a:lnTo>
                  <a:lnTo>
                    <a:pt x="8" y="9"/>
                  </a:lnTo>
                  <a:lnTo>
                    <a:pt x="8" y="11"/>
                  </a:lnTo>
                  <a:lnTo>
                    <a:pt x="6" y="11"/>
                  </a:lnTo>
                  <a:lnTo>
                    <a:pt x="4"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521" name="Freeform 306"/>
            <p:cNvSpPr>
              <a:spLocks/>
            </p:cNvSpPr>
            <p:nvPr/>
          </p:nvSpPr>
          <p:spPr bwMode="auto">
            <a:xfrm>
              <a:off x="3237" y="2409"/>
              <a:ext cx="30" cy="32"/>
            </a:xfrm>
            <a:custGeom>
              <a:avLst/>
              <a:gdLst>
                <a:gd name="T0" fmla="*/ 16 w 30"/>
                <a:gd name="T1" fmla="*/ 31 h 32"/>
                <a:gd name="T2" fmla="*/ 11 w 30"/>
                <a:gd name="T3" fmla="*/ 31 h 32"/>
                <a:gd name="T4" fmla="*/ 9 w 30"/>
                <a:gd name="T5" fmla="*/ 29 h 32"/>
                <a:gd name="T6" fmla="*/ 7 w 30"/>
                <a:gd name="T7" fmla="*/ 27 h 32"/>
                <a:gd name="T8" fmla="*/ 5 w 30"/>
                <a:gd name="T9" fmla="*/ 27 h 32"/>
                <a:gd name="T10" fmla="*/ 2 w 30"/>
                <a:gd name="T11" fmla="*/ 24 h 32"/>
                <a:gd name="T12" fmla="*/ 2 w 30"/>
                <a:gd name="T13" fmla="*/ 22 h 32"/>
                <a:gd name="T14" fmla="*/ 0 w 30"/>
                <a:gd name="T15" fmla="*/ 18 h 32"/>
                <a:gd name="T16" fmla="*/ 0 w 30"/>
                <a:gd name="T17" fmla="*/ 16 h 32"/>
                <a:gd name="T18" fmla="*/ 0 w 30"/>
                <a:gd name="T19" fmla="*/ 13 h 32"/>
                <a:gd name="T20" fmla="*/ 2 w 30"/>
                <a:gd name="T21" fmla="*/ 9 h 32"/>
                <a:gd name="T22" fmla="*/ 2 w 30"/>
                <a:gd name="T23" fmla="*/ 7 h 32"/>
                <a:gd name="T24" fmla="*/ 5 w 30"/>
                <a:gd name="T25" fmla="*/ 5 h 32"/>
                <a:gd name="T26" fmla="*/ 7 w 30"/>
                <a:gd name="T27" fmla="*/ 5 h 32"/>
                <a:gd name="T28" fmla="*/ 9 w 30"/>
                <a:gd name="T29" fmla="*/ 2 h 32"/>
                <a:gd name="T30" fmla="*/ 11 w 30"/>
                <a:gd name="T31" fmla="*/ 2 h 32"/>
                <a:gd name="T32" fmla="*/ 16 w 30"/>
                <a:gd name="T33" fmla="*/ 0 h 32"/>
                <a:gd name="T34" fmla="*/ 18 w 30"/>
                <a:gd name="T35" fmla="*/ 2 h 32"/>
                <a:gd name="T36" fmla="*/ 20 w 30"/>
                <a:gd name="T37" fmla="*/ 2 h 32"/>
                <a:gd name="T38" fmla="*/ 22 w 30"/>
                <a:gd name="T39" fmla="*/ 5 h 32"/>
                <a:gd name="T40" fmla="*/ 24 w 30"/>
                <a:gd name="T41" fmla="*/ 5 h 32"/>
                <a:gd name="T42" fmla="*/ 26 w 30"/>
                <a:gd name="T43" fmla="*/ 7 h 32"/>
                <a:gd name="T44" fmla="*/ 26 w 30"/>
                <a:gd name="T45" fmla="*/ 9 h 32"/>
                <a:gd name="T46" fmla="*/ 29 w 30"/>
                <a:gd name="T47" fmla="*/ 13 h 32"/>
                <a:gd name="T48" fmla="*/ 29 w 30"/>
                <a:gd name="T49" fmla="*/ 16 h 32"/>
                <a:gd name="T50" fmla="*/ 29 w 30"/>
                <a:gd name="T51" fmla="*/ 18 h 32"/>
                <a:gd name="T52" fmla="*/ 26 w 30"/>
                <a:gd name="T53" fmla="*/ 20 h 32"/>
                <a:gd name="T54" fmla="*/ 26 w 30"/>
                <a:gd name="T55" fmla="*/ 24 h 32"/>
                <a:gd name="T56" fmla="*/ 24 w 30"/>
                <a:gd name="T57" fmla="*/ 24 h 32"/>
                <a:gd name="T58" fmla="*/ 22 w 30"/>
                <a:gd name="T59" fmla="*/ 27 h 32"/>
                <a:gd name="T60" fmla="*/ 20 w 30"/>
                <a:gd name="T61" fmla="*/ 29 h 32"/>
                <a:gd name="T62" fmla="*/ 18 w 30"/>
                <a:gd name="T63" fmla="*/ 31 h 32"/>
                <a:gd name="T64" fmla="*/ 16 w 30"/>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2"/>
                <a:gd name="T101" fmla="*/ 30 w 30"/>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2">
                  <a:moveTo>
                    <a:pt x="16" y="31"/>
                  </a:moveTo>
                  <a:lnTo>
                    <a:pt x="11" y="31"/>
                  </a:lnTo>
                  <a:lnTo>
                    <a:pt x="9" y="29"/>
                  </a:lnTo>
                  <a:lnTo>
                    <a:pt x="7" y="27"/>
                  </a:lnTo>
                  <a:lnTo>
                    <a:pt x="5" y="27"/>
                  </a:lnTo>
                  <a:lnTo>
                    <a:pt x="2" y="24"/>
                  </a:lnTo>
                  <a:lnTo>
                    <a:pt x="2" y="22"/>
                  </a:lnTo>
                  <a:lnTo>
                    <a:pt x="0" y="18"/>
                  </a:lnTo>
                  <a:lnTo>
                    <a:pt x="0" y="16"/>
                  </a:lnTo>
                  <a:lnTo>
                    <a:pt x="0" y="13"/>
                  </a:lnTo>
                  <a:lnTo>
                    <a:pt x="2" y="9"/>
                  </a:lnTo>
                  <a:lnTo>
                    <a:pt x="2" y="7"/>
                  </a:lnTo>
                  <a:lnTo>
                    <a:pt x="5" y="5"/>
                  </a:lnTo>
                  <a:lnTo>
                    <a:pt x="7" y="5"/>
                  </a:lnTo>
                  <a:lnTo>
                    <a:pt x="9" y="2"/>
                  </a:lnTo>
                  <a:lnTo>
                    <a:pt x="11" y="2"/>
                  </a:lnTo>
                  <a:lnTo>
                    <a:pt x="16" y="0"/>
                  </a:lnTo>
                  <a:lnTo>
                    <a:pt x="18" y="2"/>
                  </a:lnTo>
                  <a:lnTo>
                    <a:pt x="20" y="2"/>
                  </a:lnTo>
                  <a:lnTo>
                    <a:pt x="22" y="5"/>
                  </a:lnTo>
                  <a:lnTo>
                    <a:pt x="24" y="5"/>
                  </a:lnTo>
                  <a:lnTo>
                    <a:pt x="26" y="7"/>
                  </a:lnTo>
                  <a:lnTo>
                    <a:pt x="26" y="9"/>
                  </a:lnTo>
                  <a:lnTo>
                    <a:pt x="29" y="13"/>
                  </a:lnTo>
                  <a:lnTo>
                    <a:pt x="29" y="16"/>
                  </a:lnTo>
                  <a:lnTo>
                    <a:pt x="29" y="18"/>
                  </a:lnTo>
                  <a:lnTo>
                    <a:pt x="26" y="20"/>
                  </a:lnTo>
                  <a:lnTo>
                    <a:pt x="26" y="24"/>
                  </a:lnTo>
                  <a:lnTo>
                    <a:pt x="24" y="24"/>
                  </a:lnTo>
                  <a:lnTo>
                    <a:pt x="22" y="27"/>
                  </a:lnTo>
                  <a:lnTo>
                    <a:pt x="20" y="29"/>
                  </a:lnTo>
                  <a:lnTo>
                    <a:pt x="18" y="31"/>
                  </a:lnTo>
                  <a:lnTo>
                    <a:pt x="16" y="31"/>
                  </a:lnTo>
                </a:path>
              </a:pathLst>
            </a:custGeom>
            <a:solidFill>
              <a:srgbClr val="B79900"/>
            </a:solidFill>
            <a:ln w="9525" cap="rnd">
              <a:noFill/>
              <a:round/>
              <a:headEnd type="none" w="sm" len="sm"/>
              <a:tailEnd type="none" w="sm" len="sm"/>
            </a:ln>
          </p:spPr>
          <p:txBody>
            <a:bodyPr/>
            <a:lstStyle/>
            <a:p>
              <a:pPr algn="l"/>
              <a:endParaRPr lang="en-US" dirty="0"/>
            </a:p>
          </p:txBody>
        </p:sp>
        <p:sp>
          <p:nvSpPr>
            <p:cNvPr id="9522" name="Freeform 307"/>
            <p:cNvSpPr>
              <a:spLocks/>
            </p:cNvSpPr>
            <p:nvPr/>
          </p:nvSpPr>
          <p:spPr bwMode="auto">
            <a:xfrm>
              <a:off x="3235" y="2425"/>
              <a:ext cx="19" cy="18"/>
            </a:xfrm>
            <a:custGeom>
              <a:avLst/>
              <a:gdLst>
                <a:gd name="T0" fmla="*/ 0 w 19"/>
                <a:gd name="T1" fmla="*/ 0 h 18"/>
                <a:gd name="T2" fmla="*/ 0 w 19"/>
                <a:gd name="T3" fmla="*/ 0 h 18"/>
                <a:gd name="T4" fmla="*/ 2 w 19"/>
                <a:gd name="T5" fmla="*/ 2 h 18"/>
                <a:gd name="T6" fmla="*/ 2 w 19"/>
                <a:gd name="T7" fmla="*/ 6 h 18"/>
                <a:gd name="T8" fmla="*/ 4 w 19"/>
                <a:gd name="T9" fmla="*/ 8 h 18"/>
                <a:gd name="T10" fmla="*/ 4 w 19"/>
                <a:gd name="T11" fmla="*/ 11 h 18"/>
                <a:gd name="T12" fmla="*/ 9 w 19"/>
                <a:gd name="T13" fmla="*/ 13 h 18"/>
                <a:gd name="T14" fmla="*/ 11 w 19"/>
                <a:gd name="T15" fmla="*/ 15 h 18"/>
                <a:gd name="T16" fmla="*/ 13 w 19"/>
                <a:gd name="T17" fmla="*/ 15 h 18"/>
                <a:gd name="T18" fmla="*/ 18 w 19"/>
                <a:gd name="T19" fmla="*/ 17 h 18"/>
                <a:gd name="T20" fmla="*/ 18 w 19"/>
                <a:gd name="T21" fmla="*/ 11 h 18"/>
                <a:gd name="T22" fmla="*/ 15 w 19"/>
                <a:gd name="T23" fmla="*/ 11 h 18"/>
                <a:gd name="T24" fmla="*/ 13 w 19"/>
                <a:gd name="T25" fmla="*/ 11 h 18"/>
                <a:gd name="T26" fmla="*/ 9 w 19"/>
                <a:gd name="T27" fmla="*/ 11 h 18"/>
                <a:gd name="T28" fmla="*/ 9 w 19"/>
                <a:gd name="T29" fmla="*/ 8 h 18"/>
                <a:gd name="T30" fmla="*/ 7 w 19"/>
                <a:gd name="T31" fmla="*/ 6 h 18"/>
                <a:gd name="T32" fmla="*/ 7 w 19"/>
                <a:gd name="T33" fmla="*/ 4 h 18"/>
                <a:gd name="T34" fmla="*/ 4 w 19"/>
                <a:gd name="T35" fmla="*/ 2 h 18"/>
                <a:gd name="T36" fmla="*/ 4 w 19"/>
                <a:gd name="T37" fmla="*/ 0 h 18"/>
                <a:gd name="T38" fmla="*/ 0 w 19"/>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0" y="0"/>
                  </a:moveTo>
                  <a:lnTo>
                    <a:pt x="0" y="0"/>
                  </a:lnTo>
                  <a:lnTo>
                    <a:pt x="2" y="2"/>
                  </a:lnTo>
                  <a:lnTo>
                    <a:pt x="2" y="6"/>
                  </a:lnTo>
                  <a:lnTo>
                    <a:pt x="4" y="8"/>
                  </a:lnTo>
                  <a:lnTo>
                    <a:pt x="4" y="11"/>
                  </a:lnTo>
                  <a:lnTo>
                    <a:pt x="9" y="13"/>
                  </a:lnTo>
                  <a:lnTo>
                    <a:pt x="11" y="15"/>
                  </a:lnTo>
                  <a:lnTo>
                    <a:pt x="13" y="15"/>
                  </a:lnTo>
                  <a:lnTo>
                    <a:pt x="18" y="17"/>
                  </a:lnTo>
                  <a:lnTo>
                    <a:pt x="18" y="11"/>
                  </a:lnTo>
                  <a:lnTo>
                    <a:pt x="15" y="11"/>
                  </a:lnTo>
                  <a:lnTo>
                    <a:pt x="13" y="11"/>
                  </a:lnTo>
                  <a:lnTo>
                    <a:pt x="9" y="11"/>
                  </a:lnTo>
                  <a:lnTo>
                    <a:pt x="9" y="8"/>
                  </a:lnTo>
                  <a:lnTo>
                    <a:pt x="7" y="6"/>
                  </a:lnTo>
                  <a:lnTo>
                    <a:pt x="7" y="4"/>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23" name="Freeform 308"/>
            <p:cNvSpPr>
              <a:spLocks/>
            </p:cNvSpPr>
            <p:nvPr/>
          </p:nvSpPr>
          <p:spPr bwMode="auto">
            <a:xfrm>
              <a:off x="3235" y="2407"/>
              <a:ext cx="19" cy="19"/>
            </a:xfrm>
            <a:custGeom>
              <a:avLst/>
              <a:gdLst>
                <a:gd name="T0" fmla="*/ 18 w 19"/>
                <a:gd name="T1" fmla="*/ 0 h 19"/>
                <a:gd name="T2" fmla="*/ 18 w 19"/>
                <a:gd name="T3" fmla="*/ 0 h 19"/>
                <a:gd name="T4" fmla="*/ 13 w 19"/>
                <a:gd name="T5" fmla="*/ 2 h 19"/>
                <a:gd name="T6" fmla="*/ 11 w 19"/>
                <a:gd name="T7" fmla="*/ 2 h 19"/>
                <a:gd name="T8" fmla="*/ 7 w 19"/>
                <a:gd name="T9" fmla="*/ 4 h 19"/>
                <a:gd name="T10" fmla="*/ 4 w 19"/>
                <a:gd name="T11" fmla="*/ 7 h 19"/>
                <a:gd name="T12" fmla="*/ 4 w 19"/>
                <a:gd name="T13" fmla="*/ 9 h 19"/>
                <a:gd name="T14" fmla="*/ 2 w 19"/>
                <a:gd name="T15" fmla="*/ 11 h 19"/>
                <a:gd name="T16" fmla="*/ 2 w 19"/>
                <a:gd name="T17" fmla="*/ 15 h 19"/>
                <a:gd name="T18" fmla="*/ 0 w 19"/>
                <a:gd name="T19" fmla="*/ 18 h 19"/>
                <a:gd name="T20" fmla="*/ 4 w 19"/>
                <a:gd name="T21" fmla="*/ 18 h 19"/>
                <a:gd name="T22" fmla="*/ 4 w 19"/>
                <a:gd name="T23" fmla="*/ 15 h 19"/>
                <a:gd name="T24" fmla="*/ 7 w 19"/>
                <a:gd name="T25" fmla="*/ 13 h 19"/>
                <a:gd name="T26" fmla="*/ 7 w 19"/>
                <a:gd name="T27" fmla="*/ 11 h 19"/>
                <a:gd name="T28" fmla="*/ 9 w 19"/>
                <a:gd name="T29" fmla="*/ 9 h 19"/>
                <a:gd name="T30" fmla="*/ 11 w 19"/>
                <a:gd name="T31" fmla="*/ 7 h 19"/>
                <a:gd name="T32" fmla="*/ 13 w 19"/>
                <a:gd name="T33" fmla="*/ 7 h 19"/>
                <a:gd name="T34" fmla="*/ 15 w 19"/>
                <a:gd name="T35" fmla="*/ 4 h 19"/>
                <a:gd name="T36" fmla="*/ 18 w 19"/>
                <a:gd name="T37" fmla="*/ 4 h 19"/>
                <a:gd name="T38" fmla="*/ 18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0"/>
                  </a:moveTo>
                  <a:lnTo>
                    <a:pt x="18" y="0"/>
                  </a:lnTo>
                  <a:lnTo>
                    <a:pt x="13" y="2"/>
                  </a:lnTo>
                  <a:lnTo>
                    <a:pt x="11" y="2"/>
                  </a:lnTo>
                  <a:lnTo>
                    <a:pt x="7" y="4"/>
                  </a:lnTo>
                  <a:lnTo>
                    <a:pt x="4" y="7"/>
                  </a:lnTo>
                  <a:lnTo>
                    <a:pt x="4" y="9"/>
                  </a:lnTo>
                  <a:lnTo>
                    <a:pt x="2" y="11"/>
                  </a:lnTo>
                  <a:lnTo>
                    <a:pt x="2" y="15"/>
                  </a:lnTo>
                  <a:lnTo>
                    <a:pt x="0" y="18"/>
                  </a:lnTo>
                  <a:lnTo>
                    <a:pt x="4" y="18"/>
                  </a:lnTo>
                  <a:lnTo>
                    <a:pt x="4" y="15"/>
                  </a:lnTo>
                  <a:lnTo>
                    <a:pt x="7" y="13"/>
                  </a:lnTo>
                  <a:lnTo>
                    <a:pt x="7" y="11"/>
                  </a:lnTo>
                  <a:lnTo>
                    <a:pt x="9" y="9"/>
                  </a:lnTo>
                  <a:lnTo>
                    <a:pt x="11" y="7"/>
                  </a:lnTo>
                  <a:lnTo>
                    <a:pt x="13" y="7"/>
                  </a:lnTo>
                  <a:lnTo>
                    <a:pt x="15"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24" name="Freeform 309"/>
            <p:cNvSpPr>
              <a:spLocks/>
            </p:cNvSpPr>
            <p:nvPr/>
          </p:nvSpPr>
          <p:spPr bwMode="auto">
            <a:xfrm>
              <a:off x="3253" y="2407"/>
              <a:ext cx="16" cy="19"/>
            </a:xfrm>
            <a:custGeom>
              <a:avLst/>
              <a:gdLst>
                <a:gd name="T0" fmla="*/ 15 w 16"/>
                <a:gd name="T1" fmla="*/ 18 h 19"/>
                <a:gd name="T2" fmla="*/ 15 w 16"/>
                <a:gd name="T3" fmla="*/ 18 h 19"/>
                <a:gd name="T4" fmla="*/ 15 w 16"/>
                <a:gd name="T5" fmla="*/ 15 h 19"/>
                <a:gd name="T6" fmla="*/ 13 w 16"/>
                <a:gd name="T7" fmla="*/ 11 h 19"/>
                <a:gd name="T8" fmla="*/ 13 w 16"/>
                <a:gd name="T9" fmla="*/ 9 h 19"/>
                <a:gd name="T10" fmla="*/ 8 w 16"/>
                <a:gd name="T11" fmla="*/ 7 h 19"/>
                <a:gd name="T12" fmla="*/ 6 w 16"/>
                <a:gd name="T13" fmla="*/ 4 h 19"/>
                <a:gd name="T14" fmla="*/ 4 w 16"/>
                <a:gd name="T15" fmla="*/ 2 h 19"/>
                <a:gd name="T16" fmla="*/ 2 w 16"/>
                <a:gd name="T17" fmla="*/ 2 h 19"/>
                <a:gd name="T18" fmla="*/ 0 w 16"/>
                <a:gd name="T19" fmla="*/ 0 h 19"/>
                <a:gd name="T20" fmla="*/ 0 w 16"/>
                <a:gd name="T21" fmla="*/ 4 h 19"/>
                <a:gd name="T22" fmla="*/ 2 w 16"/>
                <a:gd name="T23" fmla="*/ 4 h 19"/>
                <a:gd name="T24" fmla="*/ 4 w 16"/>
                <a:gd name="T25" fmla="*/ 7 h 19"/>
                <a:gd name="T26" fmla="*/ 6 w 16"/>
                <a:gd name="T27" fmla="*/ 9 h 19"/>
                <a:gd name="T28" fmla="*/ 8 w 16"/>
                <a:gd name="T29" fmla="*/ 11 h 19"/>
                <a:gd name="T30" fmla="*/ 8 w 16"/>
                <a:gd name="T31" fmla="*/ 13 h 19"/>
                <a:gd name="T32" fmla="*/ 10 w 16"/>
                <a:gd name="T33" fmla="*/ 15 h 19"/>
                <a:gd name="T34" fmla="*/ 10 w 16"/>
                <a:gd name="T35" fmla="*/ 18 h 19"/>
                <a:gd name="T36" fmla="*/ 15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15" y="18"/>
                  </a:moveTo>
                  <a:lnTo>
                    <a:pt x="15" y="18"/>
                  </a:lnTo>
                  <a:lnTo>
                    <a:pt x="15" y="15"/>
                  </a:lnTo>
                  <a:lnTo>
                    <a:pt x="13" y="11"/>
                  </a:lnTo>
                  <a:lnTo>
                    <a:pt x="13" y="9"/>
                  </a:lnTo>
                  <a:lnTo>
                    <a:pt x="8" y="7"/>
                  </a:lnTo>
                  <a:lnTo>
                    <a:pt x="6" y="4"/>
                  </a:lnTo>
                  <a:lnTo>
                    <a:pt x="4" y="2"/>
                  </a:lnTo>
                  <a:lnTo>
                    <a:pt x="2" y="2"/>
                  </a:lnTo>
                  <a:lnTo>
                    <a:pt x="0" y="0"/>
                  </a:lnTo>
                  <a:lnTo>
                    <a:pt x="0" y="4"/>
                  </a:lnTo>
                  <a:lnTo>
                    <a:pt x="2" y="4"/>
                  </a:lnTo>
                  <a:lnTo>
                    <a:pt x="4" y="7"/>
                  </a:lnTo>
                  <a:lnTo>
                    <a:pt x="6" y="9"/>
                  </a:lnTo>
                  <a:lnTo>
                    <a:pt x="8" y="11"/>
                  </a:lnTo>
                  <a:lnTo>
                    <a:pt x="8" y="13"/>
                  </a:lnTo>
                  <a:lnTo>
                    <a:pt x="10" y="15"/>
                  </a:lnTo>
                  <a:lnTo>
                    <a:pt x="10"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525" name="Freeform 310"/>
            <p:cNvSpPr>
              <a:spLocks/>
            </p:cNvSpPr>
            <p:nvPr/>
          </p:nvSpPr>
          <p:spPr bwMode="auto">
            <a:xfrm>
              <a:off x="3253" y="2425"/>
              <a:ext cx="16" cy="18"/>
            </a:xfrm>
            <a:custGeom>
              <a:avLst/>
              <a:gdLst>
                <a:gd name="T0" fmla="*/ 0 w 16"/>
                <a:gd name="T1" fmla="*/ 17 h 18"/>
                <a:gd name="T2" fmla="*/ 0 w 16"/>
                <a:gd name="T3" fmla="*/ 17 h 18"/>
                <a:gd name="T4" fmla="*/ 2 w 16"/>
                <a:gd name="T5" fmla="*/ 15 h 18"/>
                <a:gd name="T6" fmla="*/ 4 w 16"/>
                <a:gd name="T7" fmla="*/ 15 h 18"/>
                <a:gd name="T8" fmla="*/ 6 w 16"/>
                <a:gd name="T9" fmla="*/ 13 h 18"/>
                <a:gd name="T10" fmla="*/ 8 w 16"/>
                <a:gd name="T11" fmla="*/ 11 h 18"/>
                <a:gd name="T12" fmla="*/ 13 w 16"/>
                <a:gd name="T13" fmla="*/ 8 h 18"/>
                <a:gd name="T14" fmla="*/ 13 w 16"/>
                <a:gd name="T15" fmla="*/ 6 h 18"/>
                <a:gd name="T16" fmla="*/ 15 w 16"/>
                <a:gd name="T17" fmla="*/ 2 h 18"/>
                <a:gd name="T18" fmla="*/ 15 w 16"/>
                <a:gd name="T19" fmla="*/ 0 h 18"/>
                <a:gd name="T20" fmla="*/ 10 w 16"/>
                <a:gd name="T21" fmla="*/ 0 h 18"/>
                <a:gd name="T22" fmla="*/ 10 w 16"/>
                <a:gd name="T23" fmla="*/ 2 h 18"/>
                <a:gd name="T24" fmla="*/ 8 w 16"/>
                <a:gd name="T25" fmla="*/ 4 h 18"/>
                <a:gd name="T26" fmla="*/ 8 w 16"/>
                <a:gd name="T27" fmla="*/ 6 h 18"/>
                <a:gd name="T28" fmla="*/ 6 w 16"/>
                <a:gd name="T29" fmla="*/ 8 h 18"/>
                <a:gd name="T30" fmla="*/ 4 w 16"/>
                <a:gd name="T31" fmla="*/ 11 h 18"/>
                <a:gd name="T32" fmla="*/ 2 w 16"/>
                <a:gd name="T33" fmla="*/ 11 h 18"/>
                <a:gd name="T34" fmla="*/ 0 w 16"/>
                <a:gd name="T35" fmla="*/ 13 h 18"/>
                <a:gd name="T36" fmla="*/ 0 w 16"/>
                <a:gd name="T37" fmla="*/ 11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4" y="15"/>
                  </a:lnTo>
                  <a:lnTo>
                    <a:pt x="6" y="13"/>
                  </a:lnTo>
                  <a:lnTo>
                    <a:pt x="8" y="11"/>
                  </a:lnTo>
                  <a:lnTo>
                    <a:pt x="13" y="8"/>
                  </a:lnTo>
                  <a:lnTo>
                    <a:pt x="13" y="6"/>
                  </a:lnTo>
                  <a:lnTo>
                    <a:pt x="15" y="2"/>
                  </a:lnTo>
                  <a:lnTo>
                    <a:pt x="15" y="0"/>
                  </a:lnTo>
                  <a:lnTo>
                    <a:pt x="10" y="0"/>
                  </a:lnTo>
                  <a:lnTo>
                    <a:pt x="10" y="2"/>
                  </a:lnTo>
                  <a:lnTo>
                    <a:pt x="8" y="4"/>
                  </a:lnTo>
                  <a:lnTo>
                    <a:pt x="8" y="6"/>
                  </a:lnTo>
                  <a:lnTo>
                    <a:pt x="6" y="8"/>
                  </a:lnTo>
                  <a:lnTo>
                    <a:pt x="4" y="11"/>
                  </a:lnTo>
                  <a:lnTo>
                    <a:pt x="2" y="11"/>
                  </a:lnTo>
                  <a:lnTo>
                    <a:pt x="0" y="13"/>
                  </a:lnTo>
                  <a:lnTo>
                    <a:pt x="0" y="11"/>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526" name="Freeform 311"/>
            <p:cNvSpPr>
              <a:spLocks/>
            </p:cNvSpPr>
            <p:nvPr/>
          </p:nvSpPr>
          <p:spPr bwMode="auto">
            <a:xfrm>
              <a:off x="3204" y="2431"/>
              <a:ext cx="30" cy="34"/>
            </a:xfrm>
            <a:custGeom>
              <a:avLst/>
              <a:gdLst>
                <a:gd name="T0" fmla="*/ 0 w 30"/>
                <a:gd name="T1" fmla="*/ 33 h 34"/>
                <a:gd name="T2" fmla="*/ 2 w 30"/>
                <a:gd name="T3" fmla="*/ 33 h 34"/>
                <a:gd name="T4" fmla="*/ 5 w 30"/>
                <a:gd name="T5" fmla="*/ 33 h 34"/>
                <a:gd name="T6" fmla="*/ 7 w 30"/>
                <a:gd name="T7" fmla="*/ 33 h 34"/>
                <a:gd name="T8" fmla="*/ 11 w 30"/>
                <a:gd name="T9" fmla="*/ 31 h 34"/>
                <a:gd name="T10" fmla="*/ 16 w 30"/>
                <a:gd name="T11" fmla="*/ 26 h 34"/>
                <a:gd name="T12" fmla="*/ 20 w 30"/>
                <a:gd name="T13" fmla="*/ 20 h 34"/>
                <a:gd name="T14" fmla="*/ 24 w 30"/>
                <a:gd name="T15" fmla="*/ 11 h 34"/>
                <a:gd name="T16" fmla="*/ 29 w 30"/>
                <a:gd name="T17" fmla="*/ 0 h 34"/>
                <a:gd name="T18" fmla="*/ 24 w 30"/>
                <a:gd name="T19" fmla="*/ 0 h 34"/>
                <a:gd name="T20" fmla="*/ 20 w 30"/>
                <a:gd name="T21" fmla="*/ 11 h 34"/>
                <a:gd name="T22" fmla="*/ 16 w 30"/>
                <a:gd name="T23" fmla="*/ 18 h 34"/>
                <a:gd name="T24" fmla="*/ 11 w 30"/>
                <a:gd name="T25" fmla="*/ 24 h 34"/>
                <a:gd name="T26" fmla="*/ 9 w 30"/>
                <a:gd name="T27" fmla="*/ 26 h 34"/>
                <a:gd name="T28" fmla="*/ 5 w 30"/>
                <a:gd name="T29" fmla="*/ 29 h 34"/>
                <a:gd name="T30" fmla="*/ 2 w 30"/>
                <a:gd name="T31" fmla="*/ 29 h 34"/>
                <a:gd name="T32" fmla="*/ 0 w 30"/>
                <a:gd name="T33" fmla="*/ 33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0" y="33"/>
                  </a:moveTo>
                  <a:lnTo>
                    <a:pt x="2" y="33"/>
                  </a:lnTo>
                  <a:lnTo>
                    <a:pt x="5" y="33"/>
                  </a:lnTo>
                  <a:lnTo>
                    <a:pt x="7" y="33"/>
                  </a:lnTo>
                  <a:lnTo>
                    <a:pt x="11" y="31"/>
                  </a:lnTo>
                  <a:lnTo>
                    <a:pt x="16" y="26"/>
                  </a:lnTo>
                  <a:lnTo>
                    <a:pt x="20" y="20"/>
                  </a:lnTo>
                  <a:lnTo>
                    <a:pt x="24" y="11"/>
                  </a:lnTo>
                  <a:lnTo>
                    <a:pt x="29" y="0"/>
                  </a:lnTo>
                  <a:lnTo>
                    <a:pt x="24" y="0"/>
                  </a:lnTo>
                  <a:lnTo>
                    <a:pt x="20" y="11"/>
                  </a:lnTo>
                  <a:lnTo>
                    <a:pt x="16" y="18"/>
                  </a:lnTo>
                  <a:lnTo>
                    <a:pt x="11" y="24"/>
                  </a:lnTo>
                  <a:lnTo>
                    <a:pt x="9" y="26"/>
                  </a:lnTo>
                  <a:lnTo>
                    <a:pt x="5" y="29"/>
                  </a:lnTo>
                  <a:lnTo>
                    <a:pt x="2" y="29"/>
                  </a:lnTo>
                  <a:lnTo>
                    <a:pt x="0" y="33"/>
                  </a:lnTo>
                </a:path>
              </a:pathLst>
            </a:custGeom>
            <a:solidFill>
              <a:srgbClr val="B79900"/>
            </a:solidFill>
            <a:ln w="9525" cap="rnd">
              <a:noFill/>
              <a:round/>
              <a:headEnd type="none" w="sm" len="sm"/>
              <a:tailEnd type="none" w="sm" len="sm"/>
            </a:ln>
          </p:spPr>
          <p:txBody>
            <a:bodyPr/>
            <a:lstStyle/>
            <a:p>
              <a:pPr algn="l"/>
              <a:endParaRPr lang="en-US" dirty="0"/>
            </a:p>
          </p:txBody>
        </p:sp>
        <p:sp>
          <p:nvSpPr>
            <p:cNvPr id="9527" name="Freeform 312"/>
            <p:cNvSpPr>
              <a:spLocks/>
            </p:cNvSpPr>
            <p:nvPr/>
          </p:nvSpPr>
          <p:spPr bwMode="auto">
            <a:xfrm>
              <a:off x="3187" y="2453"/>
              <a:ext cx="42" cy="73"/>
            </a:xfrm>
            <a:custGeom>
              <a:avLst/>
              <a:gdLst>
                <a:gd name="T0" fmla="*/ 2 w 42"/>
                <a:gd name="T1" fmla="*/ 72 h 73"/>
                <a:gd name="T2" fmla="*/ 11 w 42"/>
                <a:gd name="T3" fmla="*/ 66 h 73"/>
                <a:gd name="T4" fmla="*/ 19 w 42"/>
                <a:gd name="T5" fmla="*/ 61 h 73"/>
                <a:gd name="T6" fmla="*/ 26 w 42"/>
                <a:gd name="T7" fmla="*/ 55 h 73"/>
                <a:gd name="T8" fmla="*/ 30 w 42"/>
                <a:gd name="T9" fmla="*/ 48 h 73"/>
                <a:gd name="T10" fmla="*/ 35 w 42"/>
                <a:gd name="T11" fmla="*/ 42 h 73"/>
                <a:gd name="T12" fmla="*/ 37 w 42"/>
                <a:gd name="T13" fmla="*/ 35 h 73"/>
                <a:gd name="T14" fmla="*/ 39 w 42"/>
                <a:gd name="T15" fmla="*/ 31 h 73"/>
                <a:gd name="T16" fmla="*/ 41 w 42"/>
                <a:gd name="T17" fmla="*/ 24 h 73"/>
                <a:gd name="T18" fmla="*/ 41 w 42"/>
                <a:gd name="T19" fmla="*/ 20 h 73"/>
                <a:gd name="T20" fmla="*/ 41 w 42"/>
                <a:gd name="T21" fmla="*/ 15 h 73"/>
                <a:gd name="T22" fmla="*/ 41 w 42"/>
                <a:gd name="T23" fmla="*/ 11 h 73"/>
                <a:gd name="T24" fmla="*/ 39 w 42"/>
                <a:gd name="T25" fmla="*/ 7 h 73"/>
                <a:gd name="T26" fmla="*/ 39 w 42"/>
                <a:gd name="T27" fmla="*/ 4 h 73"/>
                <a:gd name="T28" fmla="*/ 39 w 42"/>
                <a:gd name="T29" fmla="*/ 2 h 73"/>
                <a:gd name="T30" fmla="*/ 37 w 42"/>
                <a:gd name="T31" fmla="*/ 0 h 73"/>
                <a:gd name="T32" fmla="*/ 22 w 42"/>
                <a:gd name="T33" fmla="*/ 11 h 73"/>
                <a:gd name="T34" fmla="*/ 13 w 42"/>
                <a:gd name="T35" fmla="*/ 24 h 73"/>
                <a:gd name="T36" fmla="*/ 6 w 42"/>
                <a:gd name="T37" fmla="*/ 35 h 73"/>
                <a:gd name="T38" fmla="*/ 2 w 42"/>
                <a:gd name="T39" fmla="*/ 46 h 73"/>
                <a:gd name="T40" fmla="*/ 0 w 42"/>
                <a:gd name="T41" fmla="*/ 57 h 73"/>
                <a:gd name="T42" fmla="*/ 0 w 42"/>
                <a:gd name="T43" fmla="*/ 64 h 73"/>
                <a:gd name="T44" fmla="*/ 2 w 42"/>
                <a:gd name="T45" fmla="*/ 70 h 73"/>
                <a:gd name="T46" fmla="*/ 2 w 42"/>
                <a:gd name="T47" fmla="*/ 72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3"/>
                <a:gd name="T74" fmla="*/ 42 w 42"/>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3">
                  <a:moveTo>
                    <a:pt x="2" y="72"/>
                  </a:moveTo>
                  <a:lnTo>
                    <a:pt x="11" y="66"/>
                  </a:lnTo>
                  <a:lnTo>
                    <a:pt x="19" y="61"/>
                  </a:lnTo>
                  <a:lnTo>
                    <a:pt x="26" y="55"/>
                  </a:lnTo>
                  <a:lnTo>
                    <a:pt x="30" y="48"/>
                  </a:lnTo>
                  <a:lnTo>
                    <a:pt x="35" y="42"/>
                  </a:lnTo>
                  <a:lnTo>
                    <a:pt x="37" y="35"/>
                  </a:lnTo>
                  <a:lnTo>
                    <a:pt x="39" y="31"/>
                  </a:lnTo>
                  <a:lnTo>
                    <a:pt x="41" y="24"/>
                  </a:lnTo>
                  <a:lnTo>
                    <a:pt x="41" y="20"/>
                  </a:lnTo>
                  <a:lnTo>
                    <a:pt x="41" y="15"/>
                  </a:lnTo>
                  <a:lnTo>
                    <a:pt x="41" y="11"/>
                  </a:lnTo>
                  <a:lnTo>
                    <a:pt x="39" y="7"/>
                  </a:lnTo>
                  <a:lnTo>
                    <a:pt x="39" y="4"/>
                  </a:lnTo>
                  <a:lnTo>
                    <a:pt x="39" y="2"/>
                  </a:lnTo>
                  <a:lnTo>
                    <a:pt x="37" y="0"/>
                  </a:lnTo>
                  <a:lnTo>
                    <a:pt x="22" y="11"/>
                  </a:lnTo>
                  <a:lnTo>
                    <a:pt x="13" y="24"/>
                  </a:lnTo>
                  <a:lnTo>
                    <a:pt x="6" y="35"/>
                  </a:lnTo>
                  <a:lnTo>
                    <a:pt x="2" y="46"/>
                  </a:lnTo>
                  <a:lnTo>
                    <a:pt x="0" y="57"/>
                  </a:lnTo>
                  <a:lnTo>
                    <a:pt x="0" y="64"/>
                  </a:lnTo>
                  <a:lnTo>
                    <a:pt x="2" y="70"/>
                  </a:lnTo>
                  <a:lnTo>
                    <a:pt x="2" y="72"/>
                  </a:lnTo>
                </a:path>
              </a:pathLst>
            </a:custGeom>
            <a:solidFill>
              <a:srgbClr val="B79900"/>
            </a:solidFill>
            <a:ln w="9525" cap="rnd">
              <a:noFill/>
              <a:round/>
              <a:headEnd type="none" w="sm" len="sm"/>
              <a:tailEnd type="none" w="sm" len="sm"/>
            </a:ln>
          </p:spPr>
          <p:txBody>
            <a:bodyPr/>
            <a:lstStyle/>
            <a:p>
              <a:pPr algn="l"/>
              <a:endParaRPr lang="en-US" dirty="0"/>
            </a:p>
          </p:txBody>
        </p:sp>
        <p:sp>
          <p:nvSpPr>
            <p:cNvPr id="9528" name="Freeform 313"/>
            <p:cNvSpPr>
              <a:spLocks/>
            </p:cNvSpPr>
            <p:nvPr/>
          </p:nvSpPr>
          <p:spPr bwMode="auto">
            <a:xfrm>
              <a:off x="3187" y="2451"/>
              <a:ext cx="45" cy="78"/>
            </a:xfrm>
            <a:custGeom>
              <a:avLst/>
              <a:gdLst>
                <a:gd name="T0" fmla="*/ 39 w 45"/>
                <a:gd name="T1" fmla="*/ 4 h 78"/>
                <a:gd name="T2" fmla="*/ 35 w 45"/>
                <a:gd name="T3" fmla="*/ 2 h 78"/>
                <a:gd name="T4" fmla="*/ 37 w 45"/>
                <a:gd name="T5" fmla="*/ 4 h 78"/>
                <a:gd name="T6" fmla="*/ 37 w 45"/>
                <a:gd name="T7" fmla="*/ 6 h 78"/>
                <a:gd name="T8" fmla="*/ 37 w 45"/>
                <a:gd name="T9" fmla="*/ 9 h 78"/>
                <a:gd name="T10" fmla="*/ 39 w 45"/>
                <a:gd name="T11" fmla="*/ 13 h 78"/>
                <a:gd name="T12" fmla="*/ 39 w 45"/>
                <a:gd name="T13" fmla="*/ 17 h 78"/>
                <a:gd name="T14" fmla="*/ 39 w 45"/>
                <a:gd name="T15" fmla="*/ 22 h 78"/>
                <a:gd name="T16" fmla="*/ 39 w 45"/>
                <a:gd name="T17" fmla="*/ 26 h 78"/>
                <a:gd name="T18" fmla="*/ 37 w 45"/>
                <a:gd name="T19" fmla="*/ 33 h 78"/>
                <a:gd name="T20" fmla="*/ 35 w 45"/>
                <a:gd name="T21" fmla="*/ 37 h 78"/>
                <a:gd name="T22" fmla="*/ 33 w 45"/>
                <a:gd name="T23" fmla="*/ 44 h 78"/>
                <a:gd name="T24" fmla="*/ 28 w 45"/>
                <a:gd name="T25" fmla="*/ 48 h 78"/>
                <a:gd name="T26" fmla="*/ 24 w 45"/>
                <a:gd name="T27" fmla="*/ 55 h 78"/>
                <a:gd name="T28" fmla="*/ 17 w 45"/>
                <a:gd name="T29" fmla="*/ 61 h 78"/>
                <a:gd name="T30" fmla="*/ 11 w 45"/>
                <a:gd name="T31" fmla="*/ 66 h 78"/>
                <a:gd name="T32" fmla="*/ 0 w 45"/>
                <a:gd name="T33" fmla="*/ 72 h 78"/>
                <a:gd name="T34" fmla="*/ 2 w 45"/>
                <a:gd name="T35" fmla="*/ 77 h 78"/>
                <a:gd name="T36" fmla="*/ 13 w 45"/>
                <a:gd name="T37" fmla="*/ 70 h 78"/>
                <a:gd name="T38" fmla="*/ 19 w 45"/>
                <a:gd name="T39" fmla="*/ 63 h 78"/>
                <a:gd name="T40" fmla="*/ 26 w 45"/>
                <a:gd name="T41" fmla="*/ 57 h 78"/>
                <a:gd name="T42" fmla="*/ 33 w 45"/>
                <a:gd name="T43" fmla="*/ 50 h 78"/>
                <a:gd name="T44" fmla="*/ 37 w 45"/>
                <a:gd name="T45" fmla="*/ 46 h 78"/>
                <a:gd name="T46" fmla="*/ 39 w 45"/>
                <a:gd name="T47" fmla="*/ 39 h 78"/>
                <a:gd name="T48" fmla="*/ 41 w 45"/>
                <a:gd name="T49" fmla="*/ 33 h 78"/>
                <a:gd name="T50" fmla="*/ 41 w 45"/>
                <a:gd name="T51" fmla="*/ 28 h 78"/>
                <a:gd name="T52" fmla="*/ 44 w 45"/>
                <a:gd name="T53" fmla="*/ 22 h 78"/>
                <a:gd name="T54" fmla="*/ 44 w 45"/>
                <a:gd name="T55" fmla="*/ 17 h 78"/>
                <a:gd name="T56" fmla="*/ 41 w 45"/>
                <a:gd name="T57" fmla="*/ 13 h 78"/>
                <a:gd name="T58" fmla="*/ 41 w 45"/>
                <a:gd name="T59" fmla="*/ 9 h 78"/>
                <a:gd name="T60" fmla="*/ 41 w 45"/>
                <a:gd name="T61" fmla="*/ 6 h 78"/>
                <a:gd name="T62" fmla="*/ 41 w 45"/>
                <a:gd name="T63" fmla="*/ 4 h 78"/>
                <a:gd name="T64" fmla="*/ 39 w 45"/>
                <a:gd name="T65" fmla="*/ 2 h 78"/>
                <a:gd name="T66" fmla="*/ 37 w 45"/>
                <a:gd name="T67" fmla="*/ 0 h 78"/>
                <a:gd name="T68" fmla="*/ 39 w 45"/>
                <a:gd name="T69" fmla="*/ 4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8"/>
                <a:gd name="T107" fmla="*/ 45 w 45"/>
                <a:gd name="T108" fmla="*/ 78 h 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8">
                  <a:moveTo>
                    <a:pt x="39" y="4"/>
                  </a:moveTo>
                  <a:lnTo>
                    <a:pt x="35" y="2"/>
                  </a:lnTo>
                  <a:lnTo>
                    <a:pt x="37" y="4"/>
                  </a:lnTo>
                  <a:lnTo>
                    <a:pt x="37" y="6"/>
                  </a:lnTo>
                  <a:lnTo>
                    <a:pt x="37" y="9"/>
                  </a:lnTo>
                  <a:lnTo>
                    <a:pt x="39" y="13"/>
                  </a:lnTo>
                  <a:lnTo>
                    <a:pt x="39" y="17"/>
                  </a:lnTo>
                  <a:lnTo>
                    <a:pt x="39" y="22"/>
                  </a:lnTo>
                  <a:lnTo>
                    <a:pt x="39" y="26"/>
                  </a:lnTo>
                  <a:lnTo>
                    <a:pt x="37" y="33"/>
                  </a:lnTo>
                  <a:lnTo>
                    <a:pt x="35" y="37"/>
                  </a:lnTo>
                  <a:lnTo>
                    <a:pt x="33" y="44"/>
                  </a:lnTo>
                  <a:lnTo>
                    <a:pt x="28" y="48"/>
                  </a:lnTo>
                  <a:lnTo>
                    <a:pt x="24" y="55"/>
                  </a:lnTo>
                  <a:lnTo>
                    <a:pt x="17" y="61"/>
                  </a:lnTo>
                  <a:lnTo>
                    <a:pt x="11" y="66"/>
                  </a:lnTo>
                  <a:lnTo>
                    <a:pt x="0" y="72"/>
                  </a:lnTo>
                  <a:lnTo>
                    <a:pt x="2" y="77"/>
                  </a:lnTo>
                  <a:lnTo>
                    <a:pt x="13" y="70"/>
                  </a:lnTo>
                  <a:lnTo>
                    <a:pt x="19" y="63"/>
                  </a:lnTo>
                  <a:lnTo>
                    <a:pt x="26" y="57"/>
                  </a:lnTo>
                  <a:lnTo>
                    <a:pt x="33" y="50"/>
                  </a:lnTo>
                  <a:lnTo>
                    <a:pt x="37" y="46"/>
                  </a:lnTo>
                  <a:lnTo>
                    <a:pt x="39" y="39"/>
                  </a:lnTo>
                  <a:lnTo>
                    <a:pt x="41" y="33"/>
                  </a:lnTo>
                  <a:lnTo>
                    <a:pt x="41" y="28"/>
                  </a:lnTo>
                  <a:lnTo>
                    <a:pt x="44" y="22"/>
                  </a:lnTo>
                  <a:lnTo>
                    <a:pt x="44" y="17"/>
                  </a:lnTo>
                  <a:lnTo>
                    <a:pt x="41" y="13"/>
                  </a:lnTo>
                  <a:lnTo>
                    <a:pt x="41" y="9"/>
                  </a:lnTo>
                  <a:lnTo>
                    <a:pt x="41" y="6"/>
                  </a:lnTo>
                  <a:lnTo>
                    <a:pt x="41" y="4"/>
                  </a:lnTo>
                  <a:lnTo>
                    <a:pt x="39" y="2"/>
                  </a:lnTo>
                  <a:lnTo>
                    <a:pt x="37" y="0"/>
                  </a:lnTo>
                  <a:lnTo>
                    <a:pt x="39" y="4"/>
                  </a:lnTo>
                </a:path>
              </a:pathLst>
            </a:custGeom>
            <a:solidFill>
              <a:srgbClr val="000000"/>
            </a:solidFill>
            <a:ln w="9525" cap="rnd">
              <a:noFill/>
              <a:round/>
              <a:headEnd type="none" w="sm" len="sm"/>
              <a:tailEnd type="none" w="sm" len="sm"/>
            </a:ln>
          </p:spPr>
          <p:txBody>
            <a:bodyPr/>
            <a:lstStyle/>
            <a:p>
              <a:pPr algn="l"/>
              <a:endParaRPr lang="en-US" dirty="0"/>
            </a:p>
          </p:txBody>
        </p:sp>
        <p:sp>
          <p:nvSpPr>
            <p:cNvPr id="9529" name="Freeform 314"/>
            <p:cNvSpPr>
              <a:spLocks/>
            </p:cNvSpPr>
            <p:nvPr/>
          </p:nvSpPr>
          <p:spPr bwMode="auto">
            <a:xfrm>
              <a:off x="3185" y="2451"/>
              <a:ext cx="42" cy="78"/>
            </a:xfrm>
            <a:custGeom>
              <a:avLst/>
              <a:gdLst>
                <a:gd name="T0" fmla="*/ 2 w 42"/>
                <a:gd name="T1" fmla="*/ 72 h 78"/>
                <a:gd name="T2" fmla="*/ 6 w 42"/>
                <a:gd name="T3" fmla="*/ 74 h 78"/>
                <a:gd name="T4" fmla="*/ 4 w 42"/>
                <a:gd name="T5" fmla="*/ 72 h 78"/>
                <a:gd name="T6" fmla="*/ 4 w 42"/>
                <a:gd name="T7" fmla="*/ 66 h 78"/>
                <a:gd name="T8" fmla="*/ 4 w 42"/>
                <a:gd name="T9" fmla="*/ 59 h 78"/>
                <a:gd name="T10" fmla="*/ 6 w 42"/>
                <a:gd name="T11" fmla="*/ 48 h 78"/>
                <a:gd name="T12" fmla="*/ 8 w 42"/>
                <a:gd name="T13" fmla="*/ 37 h 78"/>
                <a:gd name="T14" fmla="*/ 15 w 42"/>
                <a:gd name="T15" fmla="*/ 26 h 78"/>
                <a:gd name="T16" fmla="*/ 26 w 42"/>
                <a:gd name="T17" fmla="*/ 15 h 78"/>
                <a:gd name="T18" fmla="*/ 41 w 42"/>
                <a:gd name="T19" fmla="*/ 4 h 78"/>
                <a:gd name="T20" fmla="*/ 39 w 42"/>
                <a:gd name="T21" fmla="*/ 0 h 78"/>
                <a:gd name="T22" fmla="*/ 24 w 42"/>
                <a:gd name="T23" fmla="*/ 11 h 78"/>
                <a:gd name="T24" fmla="*/ 13 w 42"/>
                <a:gd name="T25" fmla="*/ 24 h 78"/>
                <a:gd name="T26" fmla="*/ 4 w 42"/>
                <a:gd name="T27" fmla="*/ 35 h 78"/>
                <a:gd name="T28" fmla="*/ 2 w 42"/>
                <a:gd name="T29" fmla="*/ 48 h 78"/>
                <a:gd name="T30" fmla="*/ 0 w 42"/>
                <a:gd name="T31" fmla="*/ 59 h 78"/>
                <a:gd name="T32" fmla="*/ 0 w 42"/>
                <a:gd name="T33" fmla="*/ 66 h 78"/>
                <a:gd name="T34" fmla="*/ 2 w 42"/>
                <a:gd name="T35" fmla="*/ 72 h 78"/>
                <a:gd name="T36" fmla="*/ 2 w 42"/>
                <a:gd name="T37" fmla="*/ 74 h 78"/>
                <a:gd name="T38" fmla="*/ 4 w 42"/>
                <a:gd name="T39" fmla="*/ 77 h 78"/>
                <a:gd name="T40" fmla="*/ 2 w 42"/>
                <a:gd name="T41" fmla="*/ 7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78"/>
                <a:gd name="T65" fmla="*/ 42 w 42"/>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78">
                  <a:moveTo>
                    <a:pt x="2" y="72"/>
                  </a:moveTo>
                  <a:lnTo>
                    <a:pt x="6" y="74"/>
                  </a:lnTo>
                  <a:lnTo>
                    <a:pt x="4" y="72"/>
                  </a:lnTo>
                  <a:lnTo>
                    <a:pt x="4" y="66"/>
                  </a:lnTo>
                  <a:lnTo>
                    <a:pt x="4" y="59"/>
                  </a:lnTo>
                  <a:lnTo>
                    <a:pt x="6" y="48"/>
                  </a:lnTo>
                  <a:lnTo>
                    <a:pt x="8" y="37"/>
                  </a:lnTo>
                  <a:lnTo>
                    <a:pt x="15" y="26"/>
                  </a:lnTo>
                  <a:lnTo>
                    <a:pt x="26" y="15"/>
                  </a:lnTo>
                  <a:lnTo>
                    <a:pt x="41" y="4"/>
                  </a:lnTo>
                  <a:lnTo>
                    <a:pt x="39" y="0"/>
                  </a:lnTo>
                  <a:lnTo>
                    <a:pt x="24" y="11"/>
                  </a:lnTo>
                  <a:lnTo>
                    <a:pt x="13" y="24"/>
                  </a:lnTo>
                  <a:lnTo>
                    <a:pt x="4" y="35"/>
                  </a:lnTo>
                  <a:lnTo>
                    <a:pt x="2" y="48"/>
                  </a:lnTo>
                  <a:lnTo>
                    <a:pt x="0" y="59"/>
                  </a:lnTo>
                  <a:lnTo>
                    <a:pt x="0" y="66"/>
                  </a:lnTo>
                  <a:lnTo>
                    <a:pt x="2" y="72"/>
                  </a:lnTo>
                  <a:lnTo>
                    <a:pt x="2" y="74"/>
                  </a:lnTo>
                  <a:lnTo>
                    <a:pt x="4" y="77"/>
                  </a:lnTo>
                  <a:lnTo>
                    <a:pt x="2" y="72"/>
                  </a:lnTo>
                </a:path>
              </a:pathLst>
            </a:custGeom>
            <a:solidFill>
              <a:srgbClr val="000000"/>
            </a:solidFill>
            <a:ln w="9525" cap="rnd">
              <a:noFill/>
              <a:round/>
              <a:headEnd type="none" w="sm" len="sm"/>
              <a:tailEnd type="none" w="sm" len="sm"/>
            </a:ln>
          </p:spPr>
          <p:txBody>
            <a:bodyPr/>
            <a:lstStyle/>
            <a:p>
              <a:pPr algn="l"/>
              <a:endParaRPr lang="en-US" dirty="0"/>
            </a:p>
          </p:txBody>
        </p:sp>
        <p:sp>
          <p:nvSpPr>
            <p:cNvPr id="9530" name="Freeform 315"/>
            <p:cNvSpPr>
              <a:spLocks/>
            </p:cNvSpPr>
            <p:nvPr/>
          </p:nvSpPr>
          <p:spPr bwMode="auto">
            <a:xfrm>
              <a:off x="3187" y="2453"/>
              <a:ext cx="42" cy="71"/>
            </a:xfrm>
            <a:custGeom>
              <a:avLst/>
              <a:gdLst>
                <a:gd name="T0" fmla="*/ 37 w 42"/>
                <a:gd name="T1" fmla="*/ 0 h 71"/>
                <a:gd name="T2" fmla="*/ 33 w 42"/>
                <a:gd name="T3" fmla="*/ 13 h 71"/>
                <a:gd name="T4" fmla="*/ 28 w 42"/>
                <a:gd name="T5" fmla="*/ 26 h 71"/>
                <a:gd name="T6" fmla="*/ 22 w 42"/>
                <a:gd name="T7" fmla="*/ 37 h 71"/>
                <a:gd name="T8" fmla="*/ 15 w 42"/>
                <a:gd name="T9" fmla="*/ 48 h 71"/>
                <a:gd name="T10" fmla="*/ 11 w 42"/>
                <a:gd name="T11" fmla="*/ 57 h 71"/>
                <a:gd name="T12" fmla="*/ 6 w 42"/>
                <a:gd name="T13" fmla="*/ 64 h 71"/>
                <a:gd name="T14" fmla="*/ 2 w 42"/>
                <a:gd name="T15" fmla="*/ 68 h 71"/>
                <a:gd name="T16" fmla="*/ 0 w 42"/>
                <a:gd name="T17" fmla="*/ 70 h 71"/>
                <a:gd name="T18" fmla="*/ 11 w 42"/>
                <a:gd name="T19" fmla="*/ 66 h 71"/>
                <a:gd name="T20" fmla="*/ 19 w 42"/>
                <a:gd name="T21" fmla="*/ 59 h 71"/>
                <a:gd name="T22" fmla="*/ 26 w 42"/>
                <a:gd name="T23" fmla="*/ 55 h 71"/>
                <a:gd name="T24" fmla="*/ 30 w 42"/>
                <a:gd name="T25" fmla="*/ 48 h 71"/>
                <a:gd name="T26" fmla="*/ 35 w 42"/>
                <a:gd name="T27" fmla="*/ 42 h 71"/>
                <a:gd name="T28" fmla="*/ 37 w 42"/>
                <a:gd name="T29" fmla="*/ 37 h 71"/>
                <a:gd name="T30" fmla="*/ 39 w 42"/>
                <a:gd name="T31" fmla="*/ 31 h 71"/>
                <a:gd name="T32" fmla="*/ 41 w 42"/>
                <a:gd name="T33" fmla="*/ 26 h 71"/>
                <a:gd name="T34" fmla="*/ 41 w 42"/>
                <a:gd name="T35" fmla="*/ 20 h 71"/>
                <a:gd name="T36" fmla="*/ 41 w 42"/>
                <a:gd name="T37" fmla="*/ 15 h 71"/>
                <a:gd name="T38" fmla="*/ 39 w 42"/>
                <a:gd name="T39" fmla="*/ 11 h 71"/>
                <a:gd name="T40" fmla="*/ 39 w 42"/>
                <a:gd name="T41" fmla="*/ 9 h 71"/>
                <a:gd name="T42" fmla="*/ 39 w 42"/>
                <a:gd name="T43" fmla="*/ 4 h 71"/>
                <a:gd name="T44" fmla="*/ 37 w 42"/>
                <a:gd name="T45" fmla="*/ 2 h 71"/>
                <a:gd name="T46" fmla="*/ 37 w 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71"/>
                <a:gd name="T74" fmla="*/ 42 w 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71">
                  <a:moveTo>
                    <a:pt x="37" y="0"/>
                  </a:moveTo>
                  <a:lnTo>
                    <a:pt x="33" y="13"/>
                  </a:lnTo>
                  <a:lnTo>
                    <a:pt x="28" y="26"/>
                  </a:lnTo>
                  <a:lnTo>
                    <a:pt x="22" y="37"/>
                  </a:lnTo>
                  <a:lnTo>
                    <a:pt x="15" y="48"/>
                  </a:lnTo>
                  <a:lnTo>
                    <a:pt x="11" y="57"/>
                  </a:lnTo>
                  <a:lnTo>
                    <a:pt x="6" y="64"/>
                  </a:lnTo>
                  <a:lnTo>
                    <a:pt x="2" y="68"/>
                  </a:lnTo>
                  <a:lnTo>
                    <a:pt x="0" y="70"/>
                  </a:lnTo>
                  <a:lnTo>
                    <a:pt x="11" y="66"/>
                  </a:lnTo>
                  <a:lnTo>
                    <a:pt x="19" y="59"/>
                  </a:lnTo>
                  <a:lnTo>
                    <a:pt x="26" y="55"/>
                  </a:lnTo>
                  <a:lnTo>
                    <a:pt x="30" y="48"/>
                  </a:lnTo>
                  <a:lnTo>
                    <a:pt x="35" y="42"/>
                  </a:lnTo>
                  <a:lnTo>
                    <a:pt x="37" y="37"/>
                  </a:lnTo>
                  <a:lnTo>
                    <a:pt x="39" y="31"/>
                  </a:lnTo>
                  <a:lnTo>
                    <a:pt x="41" y="26"/>
                  </a:lnTo>
                  <a:lnTo>
                    <a:pt x="41" y="20"/>
                  </a:lnTo>
                  <a:lnTo>
                    <a:pt x="41" y="15"/>
                  </a:lnTo>
                  <a:lnTo>
                    <a:pt x="39" y="11"/>
                  </a:lnTo>
                  <a:lnTo>
                    <a:pt x="39" y="9"/>
                  </a:lnTo>
                  <a:lnTo>
                    <a:pt x="39" y="4"/>
                  </a:lnTo>
                  <a:lnTo>
                    <a:pt x="37" y="2"/>
                  </a:lnTo>
                  <a:lnTo>
                    <a:pt x="37" y="0"/>
                  </a:lnTo>
                </a:path>
              </a:pathLst>
            </a:custGeom>
            <a:solidFill>
              <a:srgbClr val="B79900"/>
            </a:solidFill>
            <a:ln w="9525" cap="rnd">
              <a:noFill/>
              <a:round/>
              <a:headEnd type="none" w="sm" len="sm"/>
              <a:tailEnd type="none" w="sm" len="sm"/>
            </a:ln>
          </p:spPr>
          <p:txBody>
            <a:bodyPr/>
            <a:lstStyle/>
            <a:p>
              <a:pPr algn="l"/>
              <a:endParaRPr lang="en-US" dirty="0"/>
            </a:p>
          </p:txBody>
        </p:sp>
        <p:sp>
          <p:nvSpPr>
            <p:cNvPr id="9531" name="Freeform 316"/>
            <p:cNvSpPr>
              <a:spLocks/>
            </p:cNvSpPr>
            <p:nvPr/>
          </p:nvSpPr>
          <p:spPr bwMode="auto">
            <a:xfrm>
              <a:off x="3187" y="2453"/>
              <a:ext cx="40" cy="73"/>
            </a:xfrm>
            <a:custGeom>
              <a:avLst/>
              <a:gdLst>
                <a:gd name="T0" fmla="*/ 0 w 40"/>
                <a:gd name="T1" fmla="*/ 68 h 73"/>
                <a:gd name="T2" fmla="*/ 2 w 40"/>
                <a:gd name="T3" fmla="*/ 72 h 73"/>
                <a:gd name="T4" fmla="*/ 4 w 40"/>
                <a:gd name="T5" fmla="*/ 70 h 73"/>
                <a:gd name="T6" fmla="*/ 6 w 40"/>
                <a:gd name="T7" fmla="*/ 66 h 73"/>
                <a:gd name="T8" fmla="*/ 11 w 40"/>
                <a:gd name="T9" fmla="*/ 59 h 73"/>
                <a:gd name="T10" fmla="*/ 17 w 40"/>
                <a:gd name="T11" fmla="*/ 48 h 73"/>
                <a:gd name="T12" fmla="*/ 24 w 40"/>
                <a:gd name="T13" fmla="*/ 40 h 73"/>
                <a:gd name="T14" fmla="*/ 28 w 40"/>
                <a:gd name="T15" fmla="*/ 26 h 73"/>
                <a:gd name="T16" fmla="*/ 35 w 40"/>
                <a:gd name="T17" fmla="*/ 15 h 73"/>
                <a:gd name="T18" fmla="*/ 39 w 40"/>
                <a:gd name="T19" fmla="*/ 2 h 73"/>
                <a:gd name="T20" fmla="*/ 35 w 40"/>
                <a:gd name="T21" fmla="*/ 0 h 73"/>
                <a:gd name="T22" fmla="*/ 30 w 40"/>
                <a:gd name="T23" fmla="*/ 13 h 73"/>
                <a:gd name="T24" fmla="*/ 26 w 40"/>
                <a:gd name="T25" fmla="*/ 26 h 73"/>
                <a:gd name="T26" fmla="*/ 19 w 40"/>
                <a:gd name="T27" fmla="*/ 37 h 73"/>
                <a:gd name="T28" fmla="*/ 13 w 40"/>
                <a:gd name="T29" fmla="*/ 48 h 73"/>
                <a:gd name="T30" fmla="*/ 9 w 40"/>
                <a:gd name="T31" fmla="*/ 57 h 73"/>
                <a:gd name="T32" fmla="*/ 4 w 40"/>
                <a:gd name="T33" fmla="*/ 64 h 73"/>
                <a:gd name="T34" fmla="*/ 0 w 40"/>
                <a:gd name="T35" fmla="*/ 68 h 73"/>
                <a:gd name="T36" fmla="*/ 2 w 40"/>
                <a:gd name="T37" fmla="*/ 72 h 73"/>
                <a:gd name="T38" fmla="*/ 0 w 40"/>
                <a:gd name="T39" fmla="*/ 68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73"/>
                <a:gd name="T62" fmla="*/ 40 w 40"/>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73">
                  <a:moveTo>
                    <a:pt x="0" y="68"/>
                  </a:moveTo>
                  <a:lnTo>
                    <a:pt x="2" y="72"/>
                  </a:lnTo>
                  <a:lnTo>
                    <a:pt x="4" y="70"/>
                  </a:lnTo>
                  <a:lnTo>
                    <a:pt x="6" y="66"/>
                  </a:lnTo>
                  <a:lnTo>
                    <a:pt x="11" y="59"/>
                  </a:lnTo>
                  <a:lnTo>
                    <a:pt x="17" y="48"/>
                  </a:lnTo>
                  <a:lnTo>
                    <a:pt x="24" y="40"/>
                  </a:lnTo>
                  <a:lnTo>
                    <a:pt x="28" y="26"/>
                  </a:lnTo>
                  <a:lnTo>
                    <a:pt x="35" y="15"/>
                  </a:lnTo>
                  <a:lnTo>
                    <a:pt x="39" y="2"/>
                  </a:lnTo>
                  <a:lnTo>
                    <a:pt x="35" y="0"/>
                  </a:lnTo>
                  <a:lnTo>
                    <a:pt x="30" y="13"/>
                  </a:lnTo>
                  <a:lnTo>
                    <a:pt x="26" y="26"/>
                  </a:lnTo>
                  <a:lnTo>
                    <a:pt x="19" y="37"/>
                  </a:lnTo>
                  <a:lnTo>
                    <a:pt x="13" y="48"/>
                  </a:lnTo>
                  <a:lnTo>
                    <a:pt x="9" y="57"/>
                  </a:lnTo>
                  <a:lnTo>
                    <a:pt x="4" y="64"/>
                  </a:lnTo>
                  <a:lnTo>
                    <a:pt x="0" y="68"/>
                  </a:lnTo>
                  <a:lnTo>
                    <a:pt x="2" y="72"/>
                  </a:lnTo>
                  <a:lnTo>
                    <a:pt x="0" y="68"/>
                  </a:lnTo>
                </a:path>
              </a:pathLst>
            </a:custGeom>
            <a:solidFill>
              <a:srgbClr val="000000"/>
            </a:solidFill>
            <a:ln w="9525" cap="rnd">
              <a:noFill/>
              <a:round/>
              <a:headEnd type="none" w="sm" len="sm"/>
              <a:tailEnd type="none" w="sm" len="sm"/>
            </a:ln>
          </p:spPr>
          <p:txBody>
            <a:bodyPr/>
            <a:lstStyle/>
            <a:p>
              <a:pPr algn="l"/>
              <a:endParaRPr lang="en-US" dirty="0"/>
            </a:p>
          </p:txBody>
        </p:sp>
        <p:sp>
          <p:nvSpPr>
            <p:cNvPr id="9532" name="Freeform 317"/>
            <p:cNvSpPr>
              <a:spLocks/>
            </p:cNvSpPr>
            <p:nvPr/>
          </p:nvSpPr>
          <p:spPr bwMode="auto">
            <a:xfrm>
              <a:off x="3187" y="2453"/>
              <a:ext cx="45" cy="73"/>
            </a:xfrm>
            <a:custGeom>
              <a:avLst/>
              <a:gdLst>
                <a:gd name="T0" fmla="*/ 39 w 45"/>
                <a:gd name="T1" fmla="*/ 2 h 73"/>
                <a:gd name="T2" fmla="*/ 35 w 45"/>
                <a:gd name="T3" fmla="*/ 2 h 73"/>
                <a:gd name="T4" fmla="*/ 35 w 45"/>
                <a:gd name="T5" fmla="*/ 4 h 73"/>
                <a:gd name="T6" fmla="*/ 37 w 45"/>
                <a:gd name="T7" fmla="*/ 7 h 73"/>
                <a:gd name="T8" fmla="*/ 37 w 45"/>
                <a:gd name="T9" fmla="*/ 9 h 73"/>
                <a:gd name="T10" fmla="*/ 37 w 45"/>
                <a:gd name="T11" fmla="*/ 13 h 73"/>
                <a:gd name="T12" fmla="*/ 39 w 45"/>
                <a:gd name="T13" fmla="*/ 15 h 73"/>
                <a:gd name="T14" fmla="*/ 39 w 45"/>
                <a:gd name="T15" fmla="*/ 20 h 73"/>
                <a:gd name="T16" fmla="*/ 39 w 45"/>
                <a:gd name="T17" fmla="*/ 26 h 73"/>
                <a:gd name="T18" fmla="*/ 37 w 45"/>
                <a:gd name="T19" fmla="*/ 31 h 73"/>
                <a:gd name="T20" fmla="*/ 35 w 45"/>
                <a:gd name="T21" fmla="*/ 35 h 73"/>
                <a:gd name="T22" fmla="*/ 33 w 45"/>
                <a:gd name="T23" fmla="*/ 42 h 73"/>
                <a:gd name="T24" fmla="*/ 28 w 45"/>
                <a:gd name="T25" fmla="*/ 46 h 73"/>
                <a:gd name="T26" fmla="*/ 24 w 45"/>
                <a:gd name="T27" fmla="*/ 53 h 73"/>
                <a:gd name="T28" fmla="*/ 17 w 45"/>
                <a:gd name="T29" fmla="*/ 59 h 73"/>
                <a:gd name="T30" fmla="*/ 11 w 45"/>
                <a:gd name="T31" fmla="*/ 64 h 73"/>
                <a:gd name="T32" fmla="*/ 0 w 45"/>
                <a:gd name="T33" fmla="*/ 68 h 73"/>
                <a:gd name="T34" fmla="*/ 2 w 45"/>
                <a:gd name="T35" fmla="*/ 72 h 73"/>
                <a:gd name="T36" fmla="*/ 11 w 45"/>
                <a:gd name="T37" fmla="*/ 66 h 73"/>
                <a:gd name="T38" fmla="*/ 19 w 45"/>
                <a:gd name="T39" fmla="*/ 61 h 73"/>
                <a:gd name="T40" fmla="*/ 26 w 45"/>
                <a:gd name="T41" fmla="*/ 55 h 73"/>
                <a:gd name="T42" fmla="*/ 33 w 45"/>
                <a:gd name="T43" fmla="*/ 50 h 73"/>
                <a:gd name="T44" fmla="*/ 37 w 45"/>
                <a:gd name="T45" fmla="*/ 44 h 73"/>
                <a:gd name="T46" fmla="*/ 39 w 45"/>
                <a:gd name="T47" fmla="*/ 37 h 73"/>
                <a:gd name="T48" fmla="*/ 41 w 45"/>
                <a:gd name="T49" fmla="*/ 31 h 73"/>
                <a:gd name="T50" fmla="*/ 41 w 45"/>
                <a:gd name="T51" fmla="*/ 26 h 73"/>
                <a:gd name="T52" fmla="*/ 44 w 45"/>
                <a:gd name="T53" fmla="*/ 20 h 73"/>
                <a:gd name="T54" fmla="*/ 44 w 45"/>
                <a:gd name="T55" fmla="*/ 15 h 73"/>
                <a:gd name="T56" fmla="*/ 41 w 45"/>
                <a:gd name="T57" fmla="*/ 11 h 73"/>
                <a:gd name="T58" fmla="*/ 41 w 45"/>
                <a:gd name="T59" fmla="*/ 9 h 73"/>
                <a:gd name="T60" fmla="*/ 41 w 45"/>
                <a:gd name="T61" fmla="*/ 4 h 73"/>
                <a:gd name="T62" fmla="*/ 39 w 45"/>
                <a:gd name="T63" fmla="*/ 2 h 73"/>
                <a:gd name="T64" fmla="*/ 39 w 45"/>
                <a:gd name="T65" fmla="*/ 0 h 73"/>
                <a:gd name="T66" fmla="*/ 35 w 45"/>
                <a:gd name="T67" fmla="*/ 0 h 73"/>
                <a:gd name="T68" fmla="*/ 39 w 45"/>
                <a:gd name="T69" fmla="*/ 2 h 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
                <a:gd name="T106" fmla="*/ 0 h 73"/>
                <a:gd name="T107" fmla="*/ 45 w 45"/>
                <a:gd name="T108" fmla="*/ 73 h 7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 h="73">
                  <a:moveTo>
                    <a:pt x="39" y="2"/>
                  </a:moveTo>
                  <a:lnTo>
                    <a:pt x="35" y="2"/>
                  </a:lnTo>
                  <a:lnTo>
                    <a:pt x="35" y="4"/>
                  </a:lnTo>
                  <a:lnTo>
                    <a:pt x="37" y="7"/>
                  </a:lnTo>
                  <a:lnTo>
                    <a:pt x="37" y="9"/>
                  </a:lnTo>
                  <a:lnTo>
                    <a:pt x="37" y="13"/>
                  </a:lnTo>
                  <a:lnTo>
                    <a:pt x="39" y="15"/>
                  </a:lnTo>
                  <a:lnTo>
                    <a:pt x="39" y="20"/>
                  </a:lnTo>
                  <a:lnTo>
                    <a:pt x="39" y="26"/>
                  </a:lnTo>
                  <a:lnTo>
                    <a:pt x="37" y="31"/>
                  </a:lnTo>
                  <a:lnTo>
                    <a:pt x="35" y="35"/>
                  </a:lnTo>
                  <a:lnTo>
                    <a:pt x="33" y="42"/>
                  </a:lnTo>
                  <a:lnTo>
                    <a:pt x="28" y="46"/>
                  </a:lnTo>
                  <a:lnTo>
                    <a:pt x="24" y="53"/>
                  </a:lnTo>
                  <a:lnTo>
                    <a:pt x="17" y="59"/>
                  </a:lnTo>
                  <a:lnTo>
                    <a:pt x="11" y="64"/>
                  </a:lnTo>
                  <a:lnTo>
                    <a:pt x="0" y="68"/>
                  </a:lnTo>
                  <a:lnTo>
                    <a:pt x="2" y="72"/>
                  </a:lnTo>
                  <a:lnTo>
                    <a:pt x="11" y="66"/>
                  </a:lnTo>
                  <a:lnTo>
                    <a:pt x="19" y="61"/>
                  </a:lnTo>
                  <a:lnTo>
                    <a:pt x="26" y="55"/>
                  </a:lnTo>
                  <a:lnTo>
                    <a:pt x="33" y="50"/>
                  </a:lnTo>
                  <a:lnTo>
                    <a:pt x="37" y="44"/>
                  </a:lnTo>
                  <a:lnTo>
                    <a:pt x="39" y="37"/>
                  </a:lnTo>
                  <a:lnTo>
                    <a:pt x="41" y="31"/>
                  </a:lnTo>
                  <a:lnTo>
                    <a:pt x="41" y="26"/>
                  </a:lnTo>
                  <a:lnTo>
                    <a:pt x="44" y="20"/>
                  </a:lnTo>
                  <a:lnTo>
                    <a:pt x="44" y="15"/>
                  </a:lnTo>
                  <a:lnTo>
                    <a:pt x="41" y="11"/>
                  </a:lnTo>
                  <a:lnTo>
                    <a:pt x="41" y="9"/>
                  </a:lnTo>
                  <a:lnTo>
                    <a:pt x="41" y="4"/>
                  </a:lnTo>
                  <a:lnTo>
                    <a:pt x="39" y="2"/>
                  </a:lnTo>
                  <a:lnTo>
                    <a:pt x="39" y="0"/>
                  </a:lnTo>
                  <a:lnTo>
                    <a:pt x="35" y="0"/>
                  </a:lnTo>
                  <a:lnTo>
                    <a:pt x="39" y="2"/>
                  </a:lnTo>
                </a:path>
              </a:pathLst>
            </a:custGeom>
            <a:solidFill>
              <a:srgbClr val="000000"/>
            </a:solidFill>
            <a:ln w="9525" cap="rnd">
              <a:noFill/>
              <a:round/>
              <a:headEnd type="none" w="sm" len="sm"/>
              <a:tailEnd type="none" w="sm" len="sm"/>
            </a:ln>
          </p:spPr>
          <p:txBody>
            <a:bodyPr/>
            <a:lstStyle/>
            <a:p>
              <a:pPr algn="l"/>
              <a:endParaRPr lang="en-US" dirty="0"/>
            </a:p>
          </p:txBody>
        </p:sp>
        <p:sp>
          <p:nvSpPr>
            <p:cNvPr id="9533" name="Freeform 318"/>
            <p:cNvSpPr>
              <a:spLocks/>
            </p:cNvSpPr>
            <p:nvPr/>
          </p:nvSpPr>
          <p:spPr bwMode="auto">
            <a:xfrm>
              <a:off x="3167" y="2436"/>
              <a:ext cx="34" cy="77"/>
            </a:xfrm>
            <a:custGeom>
              <a:avLst/>
              <a:gdLst>
                <a:gd name="T0" fmla="*/ 2 w 34"/>
                <a:gd name="T1" fmla="*/ 76 h 77"/>
                <a:gd name="T2" fmla="*/ 18 w 34"/>
                <a:gd name="T3" fmla="*/ 61 h 77"/>
                <a:gd name="T4" fmla="*/ 29 w 34"/>
                <a:gd name="T5" fmla="*/ 48 h 77"/>
                <a:gd name="T6" fmla="*/ 33 w 34"/>
                <a:gd name="T7" fmla="*/ 35 h 77"/>
                <a:gd name="T8" fmla="*/ 33 w 34"/>
                <a:gd name="T9" fmla="*/ 24 h 77"/>
                <a:gd name="T10" fmla="*/ 33 w 34"/>
                <a:gd name="T11" fmla="*/ 13 h 77"/>
                <a:gd name="T12" fmla="*/ 31 w 34"/>
                <a:gd name="T13" fmla="*/ 6 h 77"/>
                <a:gd name="T14" fmla="*/ 29 w 34"/>
                <a:gd name="T15" fmla="*/ 2 h 77"/>
                <a:gd name="T16" fmla="*/ 29 w 34"/>
                <a:gd name="T17" fmla="*/ 0 h 77"/>
                <a:gd name="T18" fmla="*/ 15 w 34"/>
                <a:gd name="T19" fmla="*/ 13 h 77"/>
                <a:gd name="T20" fmla="*/ 7 w 34"/>
                <a:gd name="T21" fmla="*/ 26 h 77"/>
                <a:gd name="T22" fmla="*/ 0 w 34"/>
                <a:gd name="T23" fmla="*/ 39 h 77"/>
                <a:gd name="T24" fmla="*/ 0 w 34"/>
                <a:gd name="T25" fmla="*/ 50 h 77"/>
                <a:gd name="T26" fmla="*/ 0 w 34"/>
                <a:gd name="T27" fmla="*/ 61 h 77"/>
                <a:gd name="T28" fmla="*/ 0 w 34"/>
                <a:gd name="T29" fmla="*/ 67 h 77"/>
                <a:gd name="T30" fmla="*/ 2 w 34"/>
                <a:gd name="T31" fmla="*/ 74 h 77"/>
                <a:gd name="T32" fmla="*/ 2 w 34"/>
                <a:gd name="T33" fmla="*/ 76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7"/>
                <a:gd name="T53" fmla="*/ 34 w 34"/>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7">
                  <a:moveTo>
                    <a:pt x="2" y="76"/>
                  </a:moveTo>
                  <a:lnTo>
                    <a:pt x="18" y="61"/>
                  </a:lnTo>
                  <a:lnTo>
                    <a:pt x="29" y="48"/>
                  </a:lnTo>
                  <a:lnTo>
                    <a:pt x="33" y="35"/>
                  </a:lnTo>
                  <a:lnTo>
                    <a:pt x="33" y="24"/>
                  </a:lnTo>
                  <a:lnTo>
                    <a:pt x="33" y="13"/>
                  </a:lnTo>
                  <a:lnTo>
                    <a:pt x="31" y="6"/>
                  </a:lnTo>
                  <a:lnTo>
                    <a:pt x="29" y="2"/>
                  </a:lnTo>
                  <a:lnTo>
                    <a:pt x="29" y="0"/>
                  </a:lnTo>
                  <a:lnTo>
                    <a:pt x="15" y="13"/>
                  </a:lnTo>
                  <a:lnTo>
                    <a:pt x="7" y="26"/>
                  </a:lnTo>
                  <a:lnTo>
                    <a:pt x="0" y="39"/>
                  </a:lnTo>
                  <a:lnTo>
                    <a:pt x="0" y="50"/>
                  </a:lnTo>
                  <a:lnTo>
                    <a:pt x="0" y="61"/>
                  </a:lnTo>
                  <a:lnTo>
                    <a:pt x="0" y="67"/>
                  </a:lnTo>
                  <a:lnTo>
                    <a:pt x="2" y="74"/>
                  </a:lnTo>
                  <a:lnTo>
                    <a:pt x="2" y="76"/>
                  </a:lnTo>
                </a:path>
              </a:pathLst>
            </a:custGeom>
            <a:solidFill>
              <a:srgbClr val="B79900"/>
            </a:solidFill>
            <a:ln w="9525" cap="rnd">
              <a:noFill/>
              <a:round/>
              <a:headEnd type="none" w="sm" len="sm"/>
              <a:tailEnd type="none" w="sm" len="sm"/>
            </a:ln>
          </p:spPr>
          <p:txBody>
            <a:bodyPr/>
            <a:lstStyle/>
            <a:p>
              <a:pPr algn="l"/>
              <a:endParaRPr lang="en-US" dirty="0"/>
            </a:p>
          </p:txBody>
        </p:sp>
        <p:sp>
          <p:nvSpPr>
            <p:cNvPr id="9534" name="Freeform 319"/>
            <p:cNvSpPr>
              <a:spLocks/>
            </p:cNvSpPr>
            <p:nvPr/>
          </p:nvSpPr>
          <p:spPr bwMode="auto">
            <a:xfrm>
              <a:off x="3167" y="2433"/>
              <a:ext cx="36" cy="82"/>
            </a:xfrm>
            <a:custGeom>
              <a:avLst/>
              <a:gdLst>
                <a:gd name="T0" fmla="*/ 29 w 36"/>
                <a:gd name="T1" fmla="*/ 5 h 82"/>
                <a:gd name="T2" fmla="*/ 26 w 36"/>
                <a:gd name="T3" fmla="*/ 3 h 82"/>
                <a:gd name="T4" fmla="*/ 26 w 36"/>
                <a:gd name="T5" fmla="*/ 5 h 82"/>
                <a:gd name="T6" fmla="*/ 29 w 36"/>
                <a:gd name="T7" fmla="*/ 9 h 82"/>
                <a:gd name="T8" fmla="*/ 31 w 36"/>
                <a:gd name="T9" fmla="*/ 16 h 82"/>
                <a:gd name="T10" fmla="*/ 31 w 36"/>
                <a:gd name="T11" fmla="*/ 27 h 82"/>
                <a:gd name="T12" fmla="*/ 31 w 36"/>
                <a:gd name="T13" fmla="*/ 38 h 82"/>
                <a:gd name="T14" fmla="*/ 26 w 36"/>
                <a:gd name="T15" fmla="*/ 51 h 82"/>
                <a:gd name="T16" fmla="*/ 15 w 36"/>
                <a:gd name="T17" fmla="*/ 64 h 82"/>
                <a:gd name="T18" fmla="*/ 0 w 36"/>
                <a:gd name="T19" fmla="*/ 77 h 82"/>
                <a:gd name="T20" fmla="*/ 4 w 36"/>
                <a:gd name="T21" fmla="*/ 81 h 82"/>
                <a:gd name="T22" fmla="*/ 20 w 36"/>
                <a:gd name="T23" fmla="*/ 66 h 82"/>
                <a:gd name="T24" fmla="*/ 29 w 36"/>
                <a:gd name="T25" fmla="*/ 51 h 82"/>
                <a:gd name="T26" fmla="*/ 35 w 36"/>
                <a:gd name="T27" fmla="*/ 38 h 82"/>
                <a:gd name="T28" fmla="*/ 35 w 36"/>
                <a:gd name="T29" fmla="*/ 27 h 82"/>
                <a:gd name="T30" fmla="*/ 35 w 36"/>
                <a:gd name="T31" fmla="*/ 16 h 82"/>
                <a:gd name="T32" fmla="*/ 33 w 36"/>
                <a:gd name="T33" fmla="*/ 9 h 82"/>
                <a:gd name="T34" fmla="*/ 31 w 36"/>
                <a:gd name="T35" fmla="*/ 3 h 82"/>
                <a:gd name="T36" fmla="*/ 31 w 36"/>
                <a:gd name="T37" fmla="*/ 0 h 82"/>
                <a:gd name="T38" fmla="*/ 26 w 36"/>
                <a:gd name="T39" fmla="*/ 0 h 82"/>
                <a:gd name="T40" fmla="*/ 29 w 36"/>
                <a:gd name="T41" fmla="*/ 5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82"/>
                <a:gd name="T65" fmla="*/ 36 w 36"/>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82">
                  <a:moveTo>
                    <a:pt x="29" y="5"/>
                  </a:moveTo>
                  <a:lnTo>
                    <a:pt x="26" y="3"/>
                  </a:lnTo>
                  <a:lnTo>
                    <a:pt x="26" y="5"/>
                  </a:lnTo>
                  <a:lnTo>
                    <a:pt x="29" y="9"/>
                  </a:lnTo>
                  <a:lnTo>
                    <a:pt x="31" y="16"/>
                  </a:lnTo>
                  <a:lnTo>
                    <a:pt x="31" y="27"/>
                  </a:lnTo>
                  <a:lnTo>
                    <a:pt x="31" y="38"/>
                  </a:lnTo>
                  <a:lnTo>
                    <a:pt x="26" y="51"/>
                  </a:lnTo>
                  <a:lnTo>
                    <a:pt x="15" y="64"/>
                  </a:lnTo>
                  <a:lnTo>
                    <a:pt x="0" y="77"/>
                  </a:lnTo>
                  <a:lnTo>
                    <a:pt x="4" y="81"/>
                  </a:lnTo>
                  <a:lnTo>
                    <a:pt x="20" y="66"/>
                  </a:lnTo>
                  <a:lnTo>
                    <a:pt x="29" y="51"/>
                  </a:lnTo>
                  <a:lnTo>
                    <a:pt x="35" y="38"/>
                  </a:lnTo>
                  <a:lnTo>
                    <a:pt x="35" y="27"/>
                  </a:lnTo>
                  <a:lnTo>
                    <a:pt x="35" y="16"/>
                  </a:lnTo>
                  <a:lnTo>
                    <a:pt x="33" y="9"/>
                  </a:lnTo>
                  <a:lnTo>
                    <a:pt x="31" y="3"/>
                  </a:lnTo>
                  <a:lnTo>
                    <a:pt x="31" y="0"/>
                  </a:lnTo>
                  <a:lnTo>
                    <a:pt x="26" y="0"/>
                  </a:lnTo>
                  <a:lnTo>
                    <a:pt x="29" y="5"/>
                  </a:lnTo>
                </a:path>
              </a:pathLst>
            </a:custGeom>
            <a:solidFill>
              <a:srgbClr val="000000"/>
            </a:solidFill>
            <a:ln w="9525" cap="rnd">
              <a:noFill/>
              <a:round/>
              <a:headEnd type="none" w="sm" len="sm"/>
              <a:tailEnd type="none" w="sm" len="sm"/>
            </a:ln>
          </p:spPr>
          <p:txBody>
            <a:bodyPr/>
            <a:lstStyle/>
            <a:p>
              <a:pPr algn="l"/>
              <a:endParaRPr lang="en-US" dirty="0"/>
            </a:p>
          </p:txBody>
        </p:sp>
        <p:sp>
          <p:nvSpPr>
            <p:cNvPr id="9535" name="Freeform 320"/>
            <p:cNvSpPr>
              <a:spLocks/>
            </p:cNvSpPr>
            <p:nvPr/>
          </p:nvSpPr>
          <p:spPr bwMode="auto">
            <a:xfrm>
              <a:off x="3165" y="2433"/>
              <a:ext cx="32" cy="82"/>
            </a:xfrm>
            <a:custGeom>
              <a:avLst/>
              <a:gdLst>
                <a:gd name="T0" fmla="*/ 2 w 32"/>
                <a:gd name="T1" fmla="*/ 77 h 82"/>
                <a:gd name="T2" fmla="*/ 6 w 32"/>
                <a:gd name="T3" fmla="*/ 79 h 82"/>
                <a:gd name="T4" fmla="*/ 6 w 32"/>
                <a:gd name="T5" fmla="*/ 77 h 82"/>
                <a:gd name="T6" fmla="*/ 4 w 32"/>
                <a:gd name="T7" fmla="*/ 70 h 82"/>
                <a:gd name="T8" fmla="*/ 2 w 32"/>
                <a:gd name="T9" fmla="*/ 64 h 82"/>
                <a:gd name="T10" fmla="*/ 2 w 32"/>
                <a:gd name="T11" fmla="*/ 53 h 82"/>
                <a:gd name="T12" fmla="*/ 4 w 32"/>
                <a:gd name="T13" fmla="*/ 42 h 82"/>
                <a:gd name="T14" fmla="*/ 11 w 32"/>
                <a:gd name="T15" fmla="*/ 29 h 82"/>
                <a:gd name="T16" fmla="*/ 17 w 32"/>
                <a:gd name="T17" fmla="*/ 16 h 82"/>
                <a:gd name="T18" fmla="*/ 31 w 32"/>
                <a:gd name="T19" fmla="*/ 5 h 82"/>
                <a:gd name="T20" fmla="*/ 28 w 32"/>
                <a:gd name="T21" fmla="*/ 0 h 82"/>
                <a:gd name="T22" fmla="*/ 15 w 32"/>
                <a:gd name="T23" fmla="*/ 13 h 82"/>
                <a:gd name="T24" fmla="*/ 6 w 32"/>
                <a:gd name="T25" fmla="*/ 27 h 82"/>
                <a:gd name="T26" fmla="*/ 2 w 32"/>
                <a:gd name="T27" fmla="*/ 42 h 82"/>
                <a:gd name="T28" fmla="*/ 0 w 32"/>
                <a:gd name="T29" fmla="*/ 53 h 82"/>
                <a:gd name="T30" fmla="*/ 0 w 32"/>
                <a:gd name="T31" fmla="*/ 64 h 82"/>
                <a:gd name="T32" fmla="*/ 0 w 32"/>
                <a:gd name="T33" fmla="*/ 73 h 82"/>
                <a:gd name="T34" fmla="*/ 2 w 32"/>
                <a:gd name="T35" fmla="*/ 77 h 82"/>
                <a:gd name="T36" fmla="*/ 2 w 32"/>
                <a:gd name="T37" fmla="*/ 79 h 82"/>
                <a:gd name="T38" fmla="*/ 6 w 32"/>
                <a:gd name="T39" fmla="*/ 81 h 82"/>
                <a:gd name="T40" fmla="*/ 2 w 32"/>
                <a:gd name="T41" fmla="*/ 77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82"/>
                <a:gd name="T65" fmla="*/ 32 w 32"/>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82">
                  <a:moveTo>
                    <a:pt x="2" y="77"/>
                  </a:moveTo>
                  <a:lnTo>
                    <a:pt x="6" y="79"/>
                  </a:lnTo>
                  <a:lnTo>
                    <a:pt x="6" y="77"/>
                  </a:lnTo>
                  <a:lnTo>
                    <a:pt x="4" y="70"/>
                  </a:lnTo>
                  <a:lnTo>
                    <a:pt x="2" y="64"/>
                  </a:lnTo>
                  <a:lnTo>
                    <a:pt x="2" y="53"/>
                  </a:lnTo>
                  <a:lnTo>
                    <a:pt x="4" y="42"/>
                  </a:lnTo>
                  <a:lnTo>
                    <a:pt x="11" y="29"/>
                  </a:lnTo>
                  <a:lnTo>
                    <a:pt x="17" y="16"/>
                  </a:lnTo>
                  <a:lnTo>
                    <a:pt x="31" y="5"/>
                  </a:lnTo>
                  <a:lnTo>
                    <a:pt x="28" y="0"/>
                  </a:lnTo>
                  <a:lnTo>
                    <a:pt x="15" y="13"/>
                  </a:lnTo>
                  <a:lnTo>
                    <a:pt x="6" y="27"/>
                  </a:lnTo>
                  <a:lnTo>
                    <a:pt x="2" y="42"/>
                  </a:lnTo>
                  <a:lnTo>
                    <a:pt x="0" y="53"/>
                  </a:lnTo>
                  <a:lnTo>
                    <a:pt x="0" y="64"/>
                  </a:lnTo>
                  <a:lnTo>
                    <a:pt x="0" y="73"/>
                  </a:lnTo>
                  <a:lnTo>
                    <a:pt x="2" y="77"/>
                  </a:lnTo>
                  <a:lnTo>
                    <a:pt x="2" y="79"/>
                  </a:lnTo>
                  <a:lnTo>
                    <a:pt x="6" y="81"/>
                  </a:lnTo>
                  <a:lnTo>
                    <a:pt x="2" y="77"/>
                  </a:lnTo>
                </a:path>
              </a:pathLst>
            </a:custGeom>
            <a:solidFill>
              <a:srgbClr val="000000"/>
            </a:solidFill>
            <a:ln w="9525" cap="rnd">
              <a:noFill/>
              <a:round/>
              <a:headEnd type="none" w="sm" len="sm"/>
              <a:tailEnd type="none" w="sm" len="sm"/>
            </a:ln>
          </p:spPr>
          <p:txBody>
            <a:bodyPr/>
            <a:lstStyle/>
            <a:p>
              <a:pPr algn="l"/>
              <a:endParaRPr lang="en-US" dirty="0"/>
            </a:p>
          </p:txBody>
        </p:sp>
        <p:sp>
          <p:nvSpPr>
            <p:cNvPr id="9536" name="Freeform 321"/>
            <p:cNvSpPr>
              <a:spLocks/>
            </p:cNvSpPr>
            <p:nvPr/>
          </p:nvSpPr>
          <p:spPr bwMode="auto">
            <a:xfrm>
              <a:off x="3169" y="2436"/>
              <a:ext cx="34" cy="75"/>
            </a:xfrm>
            <a:custGeom>
              <a:avLst/>
              <a:gdLst>
                <a:gd name="T0" fmla="*/ 24 w 34"/>
                <a:gd name="T1" fmla="*/ 0 h 75"/>
                <a:gd name="T2" fmla="*/ 22 w 34"/>
                <a:gd name="T3" fmla="*/ 13 h 75"/>
                <a:gd name="T4" fmla="*/ 20 w 34"/>
                <a:gd name="T5" fmla="*/ 26 h 75"/>
                <a:gd name="T6" fmla="*/ 16 w 34"/>
                <a:gd name="T7" fmla="*/ 39 h 75"/>
                <a:gd name="T8" fmla="*/ 11 w 34"/>
                <a:gd name="T9" fmla="*/ 50 h 75"/>
                <a:gd name="T10" fmla="*/ 7 w 34"/>
                <a:gd name="T11" fmla="*/ 61 h 75"/>
                <a:gd name="T12" fmla="*/ 2 w 34"/>
                <a:gd name="T13" fmla="*/ 67 h 75"/>
                <a:gd name="T14" fmla="*/ 0 w 34"/>
                <a:gd name="T15" fmla="*/ 72 h 75"/>
                <a:gd name="T16" fmla="*/ 0 w 34"/>
                <a:gd name="T17" fmla="*/ 74 h 75"/>
                <a:gd name="T18" fmla="*/ 9 w 34"/>
                <a:gd name="T19" fmla="*/ 67 h 75"/>
                <a:gd name="T20" fmla="*/ 16 w 34"/>
                <a:gd name="T21" fmla="*/ 61 h 75"/>
                <a:gd name="T22" fmla="*/ 22 w 34"/>
                <a:gd name="T23" fmla="*/ 54 h 75"/>
                <a:gd name="T24" fmla="*/ 27 w 34"/>
                <a:gd name="T25" fmla="*/ 48 h 75"/>
                <a:gd name="T26" fmla="*/ 29 w 34"/>
                <a:gd name="T27" fmla="*/ 41 h 75"/>
                <a:gd name="T28" fmla="*/ 31 w 34"/>
                <a:gd name="T29" fmla="*/ 37 h 75"/>
                <a:gd name="T30" fmla="*/ 31 w 34"/>
                <a:gd name="T31" fmla="*/ 30 h 75"/>
                <a:gd name="T32" fmla="*/ 33 w 34"/>
                <a:gd name="T33" fmla="*/ 24 h 75"/>
                <a:gd name="T34" fmla="*/ 31 w 34"/>
                <a:gd name="T35" fmla="*/ 19 h 75"/>
                <a:gd name="T36" fmla="*/ 31 w 34"/>
                <a:gd name="T37" fmla="*/ 15 h 75"/>
                <a:gd name="T38" fmla="*/ 31 w 34"/>
                <a:gd name="T39" fmla="*/ 10 h 75"/>
                <a:gd name="T40" fmla="*/ 29 w 34"/>
                <a:gd name="T41" fmla="*/ 8 h 75"/>
                <a:gd name="T42" fmla="*/ 27 w 34"/>
                <a:gd name="T43" fmla="*/ 4 h 75"/>
                <a:gd name="T44" fmla="*/ 27 w 34"/>
                <a:gd name="T45" fmla="*/ 2 h 75"/>
                <a:gd name="T46" fmla="*/ 27 w 34"/>
                <a:gd name="T47" fmla="*/ 0 h 75"/>
                <a:gd name="T48" fmla="*/ 24 w 34"/>
                <a:gd name="T49" fmla="*/ 0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75"/>
                <a:gd name="T77" fmla="*/ 34 w 3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75">
                  <a:moveTo>
                    <a:pt x="24" y="0"/>
                  </a:moveTo>
                  <a:lnTo>
                    <a:pt x="22" y="13"/>
                  </a:lnTo>
                  <a:lnTo>
                    <a:pt x="20" y="26"/>
                  </a:lnTo>
                  <a:lnTo>
                    <a:pt x="16" y="39"/>
                  </a:lnTo>
                  <a:lnTo>
                    <a:pt x="11" y="50"/>
                  </a:lnTo>
                  <a:lnTo>
                    <a:pt x="7" y="61"/>
                  </a:lnTo>
                  <a:lnTo>
                    <a:pt x="2" y="67"/>
                  </a:lnTo>
                  <a:lnTo>
                    <a:pt x="0" y="72"/>
                  </a:lnTo>
                  <a:lnTo>
                    <a:pt x="0" y="74"/>
                  </a:lnTo>
                  <a:lnTo>
                    <a:pt x="9" y="67"/>
                  </a:lnTo>
                  <a:lnTo>
                    <a:pt x="16" y="61"/>
                  </a:lnTo>
                  <a:lnTo>
                    <a:pt x="22" y="54"/>
                  </a:lnTo>
                  <a:lnTo>
                    <a:pt x="27" y="48"/>
                  </a:lnTo>
                  <a:lnTo>
                    <a:pt x="29" y="41"/>
                  </a:lnTo>
                  <a:lnTo>
                    <a:pt x="31" y="37"/>
                  </a:lnTo>
                  <a:lnTo>
                    <a:pt x="31" y="30"/>
                  </a:lnTo>
                  <a:lnTo>
                    <a:pt x="33" y="24"/>
                  </a:lnTo>
                  <a:lnTo>
                    <a:pt x="31" y="19"/>
                  </a:lnTo>
                  <a:lnTo>
                    <a:pt x="31" y="15"/>
                  </a:lnTo>
                  <a:lnTo>
                    <a:pt x="31" y="10"/>
                  </a:lnTo>
                  <a:lnTo>
                    <a:pt x="29" y="8"/>
                  </a:lnTo>
                  <a:lnTo>
                    <a:pt x="27" y="4"/>
                  </a:lnTo>
                  <a:lnTo>
                    <a:pt x="27" y="2"/>
                  </a:lnTo>
                  <a:lnTo>
                    <a:pt x="27" y="0"/>
                  </a:lnTo>
                  <a:lnTo>
                    <a:pt x="24" y="0"/>
                  </a:lnTo>
                </a:path>
              </a:pathLst>
            </a:custGeom>
            <a:solidFill>
              <a:srgbClr val="B79900"/>
            </a:solidFill>
            <a:ln w="9525" cap="rnd">
              <a:noFill/>
              <a:round/>
              <a:headEnd type="none" w="sm" len="sm"/>
              <a:tailEnd type="none" w="sm" len="sm"/>
            </a:ln>
          </p:spPr>
          <p:txBody>
            <a:bodyPr/>
            <a:lstStyle/>
            <a:p>
              <a:pPr algn="l"/>
              <a:endParaRPr lang="en-US" dirty="0"/>
            </a:p>
          </p:txBody>
        </p:sp>
        <p:sp>
          <p:nvSpPr>
            <p:cNvPr id="9537" name="Freeform 322"/>
            <p:cNvSpPr>
              <a:spLocks/>
            </p:cNvSpPr>
            <p:nvPr/>
          </p:nvSpPr>
          <p:spPr bwMode="auto">
            <a:xfrm>
              <a:off x="3167" y="2436"/>
              <a:ext cx="30" cy="77"/>
            </a:xfrm>
            <a:custGeom>
              <a:avLst/>
              <a:gdLst>
                <a:gd name="T0" fmla="*/ 0 w 30"/>
                <a:gd name="T1" fmla="*/ 72 h 77"/>
                <a:gd name="T2" fmla="*/ 4 w 30"/>
                <a:gd name="T3" fmla="*/ 76 h 77"/>
                <a:gd name="T4" fmla="*/ 4 w 30"/>
                <a:gd name="T5" fmla="*/ 74 h 77"/>
                <a:gd name="T6" fmla="*/ 7 w 30"/>
                <a:gd name="T7" fmla="*/ 67 h 77"/>
                <a:gd name="T8" fmla="*/ 11 w 30"/>
                <a:gd name="T9" fmla="*/ 61 h 77"/>
                <a:gd name="T10" fmla="*/ 15 w 30"/>
                <a:gd name="T11" fmla="*/ 50 h 77"/>
                <a:gd name="T12" fmla="*/ 20 w 30"/>
                <a:gd name="T13" fmla="*/ 39 h 77"/>
                <a:gd name="T14" fmla="*/ 22 w 30"/>
                <a:gd name="T15" fmla="*/ 28 h 77"/>
                <a:gd name="T16" fmla="*/ 26 w 30"/>
                <a:gd name="T17" fmla="*/ 13 h 77"/>
                <a:gd name="T18" fmla="*/ 29 w 30"/>
                <a:gd name="T19" fmla="*/ 0 h 77"/>
                <a:gd name="T20" fmla="*/ 26 w 30"/>
                <a:gd name="T21" fmla="*/ 0 h 77"/>
                <a:gd name="T22" fmla="*/ 22 w 30"/>
                <a:gd name="T23" fmla="*/ 13 h 77"/>
                <a:gd name="T24" fmla="*/ 20 w 30"/>
                <a:gd name="T25" fmla="*/ 26 h 77"/>
                <a:gd name="T26" fmla="*/ 15 w 30"/>
                <a:gd name="T27" fmla="*/ 39 h 77"/>
                <a:gd name="T28" fmla="*/ 11 w 30"/>
                <a:gd name="T29" fmla="*/ 50 h 77"/>
                <a:gd name="T30" fmla="*/ 7 w 30"/>
                <a:gd name="T31" fmla="*/ 59 h 77"/>
                <a:gd name="T32" fmla="*/ 2 w 30"/>
                <a:gd name="T33" fmla="*/ 67 h 77"/>
                <a:gd name="T34" fmla="*/ 0 w 30"/>
                <a:gd name="T35" fmla="*/ 72 h 77"/>
                <a:gd name="T36" fmla="*/ 0 w 30"/>
                <a:gd name="T37" fmla="*/ 74 h 77"/>
                <a:gd name="T38" fmla="*/ 2 w 30"/>
                <a:gd name="T39" fmla="*/ 76 h 77"/>
                <a:gd name="T40" fmla="*/ 0 w 30"/>
                <a:gd name="T41" fmla="*/ 72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77"/>
                <a:gd name="T65" fmla="*/ 30 w 30"/>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77">
                  <a:moveTo>
                    <a:pt x="0" y="72"/>
                  </a:moveTo>
                  <a:lnTo>
                    <a:pt x="4" y="76"/>
                  </a:lnTo>
                  <a:lnTo>
                    <a:pt x="4" y="74"/>
                  </a:lnTo>
                  <a:lnTo>
                    <a:pt x="7" y="67"/>
                  </a:lnTo>
                  <a:lnTo>
                    <a:pt x="11" y="61"/>
                  </a:lnTo>
                  <a:lnTo>
                    <a:pt x="15" y="50"/>
                  </a:lnTo>
                  <a:lnTo>
                    <a:pt x="20" y="39"/>
                  </a:lnTo>
                  <a:lnTo>
                    <a:pt x="22" y="28"/>
                  </a:lnTo>
                  <a:lnTo>
                    <a:pt x="26" y="13"/>
                  </a:lnTo>
                  <a:lnTo>
                    <a:pt x="29" y="0"/>
                  </a:lnTo>
                  <a:lnTo>
                    <a:pt x="26" y="0"/>
                  </a:lnTo>
                  <a:lnTo>
                    <a:pt x="22" y="13"/>
                  </a:lnTo>
                  <a:lnTo>
                    <a:pt x="20" y="26"/>
                  </a:lnTo>
                  <a:lnTo>
                    <a:pt x="15" y="39"/>
                  </a:lnTo>
                  <a:lnTo>
                    <a:pt x="11" y="50"/>
                  </a:lnTo>
                  <a:lnTo>
                    <a:pt x="7" y="59"/>
                  </a:lnTo>
                  <a:lnTo>
                    <a:pt x="2" y="67"/>
                  </a:lnTo>
                  <a:lnTo>
                    <a:pt x="0" y="72"/>
                  </a:lnTo>
                  <a:lnTo>
                    <a:pt x="0" y="74"/>
                  </a:lnTo>
                  <a:lnTo>
                    <a:pt x="2" y="76"/>
                  </a:lnTo>
                  <a:lnTo>
                    <a:pt x="0" y="72"/>
                  </a:lnTo>
                </a:path>
              </a:pathLst>
            </a:custGeom>
            <a:solidFill>
              <a:srgbClr val="000000"/>
            </a:solidFill>
            <a:ln w="9525" cap="rnd">
              <a:noFill/>
              <a:round/>
              <a:headEnd type="none" w="sm" len="sm"/>
              <a:tailEnd type="none" w="sm" len="sm"/>
            </a:ln>
          </p:spPr>
          <p:txBody>
            <a:bodyPr/>
            <a:lstStyle/>
            <a:p>
              <a:pPr algn="l"/>
              <a:endParaRPr lang="en-US" dirty="0"/>
            </a:p>
          </p:txBody>
        </p:sp>
        <p:sp>
          <p:nvSpPr>
            <p:cNvPr id="9538" name="Freeform 323"/>
            <p:cNvSpPr>
              <a:spLocks/>
            </p:cNvSpPr>
            <p:nvPr/>
          </p:nvSpPr>
          <p:spPr bwMode="auto">
            <a:xfrm>
              <a:off x="3167" y="2436"/>
              <a:ext cx="38" cy="77"/>
            </a:xfrm>
            <a:custGeom>
              <a:avLst/>
              <a:gdLst>
                <a:gd name="T0" fmla="*/ 29 w 38"/>
                <a:gd name="T1" fmla="*/ 0 h 77"/>
                <a:gd name="T2" fmla="*/ 26 w 38"/>
                <a:gd name="T3" fmla="*/ 2 h 77"/>
                <a:gd name="T4" fmla="*/ 26 w 38"/>
                <a:gd name="T5" fmla="*/ 4 h 77"/>
                <a:gd name="T6" fmla="*/ 29 w 38"/>
                <a:gd name="T7" fmla="*/ 6 h 77"/>
                <a:gd name="T8" fmla="*/ 29 w 38"/>
                <a:gd name="T9" fmla="*/ 8 h 77"/>
                <a:gd name="T10" fmla="*/ 31 w 38"/>
                <a:gd name="T11" fmla="*/ 10 h 77"/>
                <a:gd name="T12" fmla="*/ 31 w 38"/>
                <a:gd name="T13" fmla="*/ 15 h 77"/>
                <a:gd name="T14" fmla="*/ 33 w 38"/>
                <a:gd name="T15" fmla="*/ 19 h 77"/>
                <a:gd name="T16" fmla="*/ 33 w 38"/>
                <a:gd name="T17" fmla="*/ 24 h 77"/>
                <a:gd name="T18" fmla="*/ 33 w 38"/>
                <a:gd name="T19" fmla="*/ 30 h 77"/>
                <a:gd name="T20" fmla="*/ 31 w 38"/>
                <a:gd name="T21" fmla="*/ 35 h 77"/>
                <a:gd name="T22" fmla="*/ 29 w 38"/>
                <a:gd name="T23" fmla="*/ 41 h 77"/>
                <a:gd name="T24" fmla="*/ 26 w 38"/>
                <a:gd name="T25" fmla="*/ 48 h 77"/>
                <a:gd name="T26" fmla="*/ 22 w 38"/>
                <a:gd name="T27" fmla="*/ 54 h 77"/>
                <a:gd name="T28" fmla="*/ 15 w 38"/>
                <a:gd name="T29" fmla="*/ 61 h 77"/>
                <a:gd name="T30" fmla="*/ 9 w 38"/>
                <a:gd name="T31" fmla="*/ 65 h 77"/>
                <a:gd name="T32" fmla="*/ 0 w 38"/>
                <a:gd name="T33" fmla="*/ 72 h 77"/>
                <a:gd name="T34" fmla="*/ 2 w 38"/>
                <a:gd name="T35" fmla="*/ 76 h 77"/>
                <a:gd name="T36" fmla="*/ 13 w 38"/>
                <a:gd name="T37" fmla="*/ 70 h 77"/>
                <a:gd name="T38" fmla="*/ 20 w 38"/>
                <a:gd name="T39" fmla="*/ 63 h 77"/>
                <a:gd name="T40" fmla="*/ 26 w 38"/>
                <a:gd name="T41" fmla="*/ 57 h 77"/>
                <a:gd name="T42" fmla="*/ 31 w 38"/>
                <a:gd name="T43" fmla="*/ 50 h 77"/>
                <a:gd name="T44" fmla="*/ 33 w 38"/>
                <a:gd name="T45" fmla="*/ 43 h 77"/>
                <a:gd name="T46" fmla="*/ 35 w 38"/>
                <a:gd name="T47" fmla="*/ 37 h 77"/>
                <a:gd name="T48" fmla="*/ 35 w 38"/>
                <a:gd name="T49" fmla="*/ 30 h 77"/>
                <a:gd name="T50" fmla="*/ 37 w 38"/>
                <a:gd name="T51" fmla="*/ 24 h 77"/>
                <a:gd name="T52" fmla="*/ 35 w 38"/>
                <a:gd name="T53" fmla="*/ 19 h 77"/>
                <a:gd name="T54" fmla="*/ 35 w 38"/>
                <a:gd name="T55" fmla="*/ 15 h 77"/>
                <a:gd name="T56" fmla="*/ 33 w 38"/>
                <a:gd name="T57" fmla="*/ 10 h 77"/>
                <a:gd name="T58" fmla="*/ 33 w 38"/>
                <a:gd name="T59" fmla="*/ 6 h 77"/>
                <a:gd name="T60" fmla="*/ 31 w 38"/>
                <a:gd name="T61" fmla="*/ 4 h 77"/>
                <a:gd name="T62" fmla="*/ 31 w 38"/>
                <a:gd name="T63" fmla="*/ 2 h 77"/>
                <a:gd name="T64" fmla="*/ 29 w 38"/>
                <a:gd name="T65" fmla="*/ 0 h 77"/>
                <a:gd name="T66" fmla="*/ 26 w 38"/>
                <a:gd name="T67" fmla="*/ 0 h 77"/>
                <a:gd name="T68" fmla="*/ 29 w 38"/>
                <a:gd name="T69" fmla="*/ 0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77"/>
                <a:gd name="T107" fmla="*/ 38 w 3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77">
                  <a:moveTo>
                    <a:pt x="29" y="0"/>
                  </a:moveTo>
                  <a:lnTo>
                    <a:pt x="26" y="2"/>
                  </a:lnTo>
                  <a:lnTo>
                    <a:pt x="26" y="4"/>
                  </a:lnTo>
                  <a:lnTo>
                    <a:pt x="29" y="6"/>
                  </a:lnTo>
                  <a:lnTo>
                    <a:pt x="29" y="8"/>
                  </a:lnTo>
                  <a:lnTo>
                    <a:pt x="31" y="10"/>
                  </a:lnTo>
                  <a:lnTo>
                    <a:pt x="31" y="15"/>
                  </a:lnTo>
                  <a:lnTo>
                    <a:pt x="33" y="19"/>
                  </a:lnTo>
                  <a:lnTo>
                    <a:pt x="33" y="24"/>
                  </a:lnTo>
                  <a:lnTo>
                    <a:pt x="33" y="30"/>
                  </a:lnTo>
                  <a:lnTo>
                    <a:pt x="31" y="35"/>
                  </a:lnTo>
                  <a:lnTo>
                    <a:pt x="29" y="41"/>
                  </a:lnTo>
                  <a:lnTo>
                    <a:pt x="26" y="48"/>
                  </a:lnTo>
                  <a:lnTo>
                    <a:pt x="22" y="54"/>
                  </a:lnTo>
                  <a:lnTo>
                    <a:pt x="15" y="61"/>
                  </a:lnTo>
                  <a:lnTo>
                    <a:pt x="9" y="65"/>
                  </a:lnTo>
                  <a:lnTo>
                    <a:pt x="0" y="72"/>
                  </a:lnTo>
                  <a:lnTo>
                    <a:pt x="2" y="76"/>
                  </a:lnTo>
                  <a:lnTo>
                    <a:pt x="13" y="70"/>
                  </a:lnTo>
                  <a:lnTo>
                    <a:pt x="20" y="63"/>
                  </a:lnTo>
                  <a:lnTo>
                    <a:pt x="26" y="57"/>
                  </a:lnTo>
                  <a:lnTo>
                    <a:pt x="31" y="50"/>
                  </a:lnTo>
                  <a:lnTo>
                    <a:pt x="33" y="43"/>
                  </a:lnTo>
                  <a:lnTo>
                    <a:pt x="35" y="37"/>
                  </a:lnTo>
                  <a:lnTo>
                    <a:pt x="35" y="30"/>
                  </a:lnTo>
                  <a:lnTo>
                    <a:pt x="37" y="24"/>
                  </a:lnTo>
                  <a:lnTo>
                    <a:pt x="35" y="19"/>
                  </a:lnTo>
                  <a:lnTo>
                    <a:pt x="35" y="15"/>
                  </a:lnTo>
                  <a:lnTo>
                    <a:pt x="33" y="10"/>
                  </a:lnTo>
                  <a:lnTo>
                    <a:pt x="33" y="6"/>
                  </a:lnTo>
                  <a:lnTo>
                    <a:pt x="31" y="4"/>
                  </a:lnTo>
                  <a:lnTo>
                    <a:pt x="31" y="2"/>
                  </a:lnTo>
                  <a:lnTo>
                    <a:pt x="29" y="0"/>
                  </a:lnTo>
                  <a:lnTo>
                    <a:pt x="26" y="0"/>
                  </a:lnTo>
                  <a:lnTo>
                    <a:pt x="29"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39" name="Freeform 324"/>
            <p:cNvSpPr>
              <a:spLocks/>
            </p:cNvSpPr>
            <p:nvPr/>
          </p:nvSpPr>
          <p:spPr bwMode="auto">
            <a:xfrm>
              <a:off x="3139" y="2490"/>
              <a:ext cx="27" cy="30"/>
            </a:xfrm>
            <a:custGeom>
              <a:avLst/>
              <a:gdLst>
                <a:gd name="T0" fmla="*/ 13 w 27"/>
                <a:gd name="T1" fmla="*/ 29 h 30"/>
                <a:gd name="T2" fmla="*/ 10 w 27"/>
                <a:gd name="T3" fmla="*/ 29 h 30"/>
                <a:gd name="T4" fmla="*/ 8 w 27"/>
                <a:gd name="T5" fmla="*/ 29 h 30"/>
                <a:gd name="T6" fmla="*/ 6 w 27"/>
                <a:gd name="T7" fmla="*/ 27 h 30"/>
                <a:gd name="T8" fmla="*/ 4 w 27"/>
                <a:gd name="T9" fmla="*/ 24 h 30"/>
                <a:gd name="T10" fmla="*/ 2 w 27"/>
                <a:gd name="T11" fmla="*/ 24 h 30"/>
                <a:gd name="T12" fmla="*/ 2 w 27"/>
                <a:gd name="T13" fmla="*/ 20 h 30"/>
                <a:gd name="T14" fmla="*/ 0 w 27"/>
                <a:gd name="T15" fmla="*/ 18 h 30"/>
                <a:gd name="T16" fmla="*/ 0 w 27"/>
                <a:gd name="T17" fmla="*/ 16 h 30"/>
                <a:gd name="T18" fmla="*/ 0 w 27"/>
                <a:gd name="T19" fmla="*/ 11 h 30"/>
                <a:gd name="T20" fmla="*/ 2 w 27"/>
                <a:gd name="T21" fmla="*/ 9 h 30"/>
                <a:gd name="T22" fmla="*/ 2 w 27"/>
                <a:gd name="T23" fmla="*/ 7 h 30"/>
                <a:gd name="T24" fmla="*/ 4 w 27"/>
                <a:gd name="T25" fmla="*/ 5 h 30"/>
                <a:gd name="T26" fmla="*/ 6 w 27"/>
                <a:gd name="T27" fmla="*/ 5 h 30"/>
                <a:gd name="T28" fmla="*/ 8 w 27"/>
                <a:gd name="T29" fmla="*/ 3 h 30"/>
                <a:gd name="T30" fmla="*/ 10 w 27"/>
                <a:gd name="T31" fmla="*/ 0 h 30"/>
                <a:gd name="T32" fmla="*/ 13 w 27"/>
                <a:gd name="T33" fmla="*/ 0 h 30"/>
                <a:gd name="T34" fmla="*/ 15 w 27"/>
                <a:gd name="T35" fmla="*/ 0 h 30"/>
                <a:gd name="T36" fmla="*/ 19 w 27"/>
                <a:gd name="T37" fmla="*/ 3 h 30"/>
                <a:gd name="T38" fmla="*/ 21 w 27"/>
                <a:gd name="T39" fmla="*/ 3 h 30"/>
                <a:gd name="T40" fmla="*/ 24 w 27"/>
                <a:gd name="T41" fmla="*/ 5 h 30"/>
                <a:gd name="T42" fmla="*/ 24 w 27"/>
                <a:gd name="T43" fmla="*/ 7 h 30"/>
                <a:gd name="T44" fmla="*/ 26 w 27"/>
                <a:gd name="T45" fmla="*/ 9 h 30"/>
                <a:gd name="T46" fmla="*/ 26 w 27"/>
                <a:gd name="T47" fmla="*/ 11 h 30"/>
                <a:gd name="T48" fmla="*/ 26 w 27"/>
                <a:gd name="T49" fmla="*/ 16 h 30"/>
                <a:gd name="T50" fmla="*/ 26 w 27"/>
                <a:gd name="T51" fmla="*/ 18 h 30"/>
                <a:gd name="T52" fmla="*/ 26 w 27"/>
                <a:gd name="T53" fmla="*/ 20 h 30"/>
                <a:gd name="T54" fmla="*/ 24 w 27"/>
                <a:gd name="T55" fmla="*/ 22 h 30"/>
                <a:gd name="T56" fmla="*/ 24 w 27"/>
                <a:gd name="T57" fmla="*/ 24 h 30"/>
                <a:gd name="T58" fmla="*/ 21 w 27"/>
                <a:gd name="T59" fmla="*/ 27 h 30"/>
                <a:gd name="T60" fmla="*/ 19 w 27"/>
                <a:gd name="T61" fmla="*/ 29 h 30"/>
                <a:gd name="T62" fmla="*/ 15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0" y="29"/>
                  </a:lnTo>
                  <a:lnTo>
                    <a:pt x="8" y="29"/>
                  </a:lnTo>
                  <a:lnTo>
                    <a:pt x="6" y="27"/>
                  </a:lnTo>
                  <a:lnTo>
                    <a:pt x="4" y="24"/>
                  </a:lnTo>
                  <a:lnTo>
                    <a:pt x="2" y="24"/>
                  </a:lnTo>
                  <a:lnTo>
                    <a:pt x="2" y="20"/>
                  </a:lnTo>
                  <a:lnTo>
                    <a:pt x="0" y="18"/>
                  </a:lnTo>
                  <a:lnTo>
                    <a:pt x="0" y="16"/>
                  </a:lnTo>
                  <a:lnTo>
                    <a:pt x="0" y="11"/>
                  </a:lnTo>
                  <a:lnTo>
                    <a:pt x="2" y="9"/>
                  </a:lnTo>
                  <a:lnTo>
                    <a:pt x="2" y="7"/>
                  </a:lnTo>
                  <a:lnTo>
                    <a:pt x="4" y="5"/>
                  </a:lnTo>
                  <a:lnTo>
                    <a:pt x="6" y="5"/>
                  </a:lnTo>
                  <a:lnTo>
                    <a:pt x="8" y="3"/>
                  </a:lnTo>
                  <a:lnTo>
                    <a:pt x="10" y="0"/>
                  </a:lnTo>
                  <a:lnTo>
                    <a:pt x="13" y="0"/>
                  </a:lnTo>
                  <a:lnTo>
                    <a:pt x="15" y="0"/>
                  </a:lnTo>
                  <a:lnTo>
                    <a:pt x="19" y="3"/>
                  </a:lnTo>
                  <a:lnTo>
                    <a:pt x="21" y="3"/>
                  </a:lnTo>
                  <a:lnTo>
                    <a:pt x="24" y="5"/>
                  </a:lnTo>
                  <a:lnTo>
                    <a:pt x="24" y="7"/>
                  </a:lnTo>
                  <a:lnTo>
                    <a:pt x="26" y="9"/>
                  </a:lnTo>
                  <a:lnTo>
                    <a:pt x="26" y="11"/>
                  </a:lnTo>
                  <a:lnTo>
                    <a:pt x="26" y="16"/>
                  </a:lnTo>
                  <a:lnTo>
                    <a:pt x="26" y="18"/>
                  </a:lnTo>
                  <a:lnTo>
                    <a:pt x="26" y="20"/>
                  </a:lnTo>
                  <a:lnTo>
                    <a:pt x="24" y="22"/>
                  </a:lnTo>
                  <a:lnTo>
                    <a:pt x="24" y="24"/>
                  </a:lnTo>
                  <a:lnTo>
                    <a:pt x="21" y="27"/>
                  </a:lnTo>
                  <a:lnTo>
                    <a:pt x="19" y="29"/>
                  </a:lnTo>
                  <a:lnTo>
                    <a:pt x="15"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540" name="Freeform 325"/>
            <p:cNvSpPr>
              <a:spLocks/>
            </p:cNvSpPr>
            <p:nvPr/>
          </p:nvSpPr>
          <p:spPr bwMode="auto">
            <a:xfrm>
              <a:off x="3136" y="2506"/>
              <a:ext cx="17" cy="16"/>
            </a:xfrm>
            <a:custGeom>
              <a:avLst/>
              <a:gdLst>
                <a:gd name="T0" fmla="*/ 0 w 17"/>
                <a:gd name="T1" fmla="*/ 0 h 16"/>
                <a:gd name="T2" fmla="*/ 0 w 17"/>
                <a:gd name="T3" fmla="*/ 0 h 16"/>
                <a:gd name="T4" fmla="*/ 0 w 17"/>
                <a:gd name="T5" fmla="*/ 2 h 16"/>
                <a:gd name="T6" fmla="*/ 3 w 17"/>
                <a:gd name="T7" fmla="*/ 6 h 16"/>
                <a:gd name="T8" fmla="*/ 5 w 17"/>
                <a:gd name="T9" fmla="*/ 8 h 16"/>
                <a:gd name="T10" fmla="*/ 5 w 17"/>
                <a:gd name="T11" fmla="*/ 11 h 16"/>
                <a:gd name="T12" fmla="*/ 7 w 17"/>
                <a:gd name="T13" fmla="*/ 13 h 16"/>
                <a:gd name="T14" fmla="*/ 11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8 h 16"/>
                <a:gd name="T28" fmla="*/ 7 w 17"/>
                <a:gd name="T29" fmla="*/ 6 h 16"/>
                <a:gd name="T30" fmla="*/ 7 w 17"/>
                <a:gd name="T31" fmla="*/ 4 h 16"/>
                <a:gd name="T32" fmla="*/ 5 w 17"/>
                <a:gd name="T33" fmla="*/ 2 h 16"/>
                <a:gd name="T34" fmla="*/ 5 w 17"/>
                <a:gd name="T35" fmla="*/ 0 h 16"/>
                <a:gd name="T36" fmla="*/ 0 w 1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0" y="0"/>
                  </a:moveTo>
                  <a:lnTo>
                    <a:pt x="0" y="0"/>
                  </a:lnTo>
                  <a:lnTo>
                    <a:pt x="0" y="2"/>
                  </a:lnTo>
                  <a:lnTo>
                    <a:pt x="3" y="6"/>
                  </a:lnTo>
                  <a:lnTo>
                    <a:pt x="5" y="8"/>
                  </a:lnTo>
                  <a:lnTo>
                    <a:pt x="5" y="11"/>
                  </a:lnTo>
                  <a:lnTo>
                    <a:pt x="7" y="13"/>
                  </a:lnTo>
                  <a:lnTo>
                    <a:pt x="11" y="15"/>
                  </a:lnTo>
                  <a:lnTo>
                    <a:pt x="13" y="15"/>
                  </a:lnTo>
                  <a:lnTo>
                    <a:pt x="16" y="15"/>
                  </a:lnTo>
                  <a:lnTo>
                    <a:pt x="16" y="11"/>
                  </a:lnTo>
                  <a:lnTo>
                    <a:pt x="13" y="11"/>
                  </a:lnTo>
                  <a:lnTo>
                    <a:pt x="11" y="11"/>
                  </a:lnTo>
                  <a:lnTo>
                    <a:pt x="9" y="8"/>
                  </a:lnTo>
                  <a:lnTo>
                    <a:pt x="7" y="6"/>
                  </a:lnTo>
                  <a:lnTo>
                    <a:pt x="7"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41" name="Freeform 326"/>
            <p:cNvSpPr>
              <a:spLocks/>
            </p:cNvSpPr>
            <p:nvPr/>
          </p:nvSpPr>
          <p:spPr bwMode="auto">
            <a:xfrm>
              <a:off x="3136" y="2488"/>
              <a:ext cx="17" cy="19"/>
            </a:xfrm>
            <a:custGeom>
              <a:avLst/>
              <a:gdLst>
                <a:gd name="T0" fmla="*/ 16 w 17"/>
                <a:gd name="T1" fmla="*/ 0 h 19"/>
                <a:gd name="T2" fmla="*/ 16 w 17"/>
                <a:gd name="T3" fmla="*/ 0 h 19"/>
                <a:gd name="T4" fmla="*/ 13 w 17"/>
                <a:gd name="T5" fmla="*/ 0 h 19"/>
                <a:gd name="T6" fmla="*/ 11 w 17"/>
                <a:gd name="T7" fmla="*/ 2 h 19"/>
                <a:gd name="T8" fmla="*/ 7 w 17"/>
                <a:gd name="T9" fmla="*/ 5 h 19"/>
                <a:gd name="T10" fmla="*/ 5 w 17"/>
                <a:gd name="T11" fmla="*/ 7 h 19"/>
                <a:gd name="T12" fmla="*/ 5 w 17"/>
                <a:gd name="T13" fmla="*/ 9 h 19"/>
                <a:gd name="T14" fmla="*/ 3 w 17"/>
                <a:gd name="T15" fmla="*/ 11 h 19"/>
                <a:gd name="T16" fmla="*/ 0 w 17"/>
                <a:gd name="T17" fmla="*/ 13 h 19"/>
                <a:gd name="T18" fmla="*/ 0 w 17"/>
                <a:gd name="T19" fmla="*/ 18 h 19"/>
                <a:gd name="T20" fmla="*/ 5 w 17"/>
                <a:gd name="T21" fmla="*/ 18 h 19"/>
                <a:gd name="T22" fmla="*/ 5 w 17"/>
                <a:gd name="T23" fmla="*/ 15 h 19"/>
                <a:gd name="T24" fmla="*/ 7 w 17"/>
                <a:gd name="T25" fmla="*/ 13 h 19"/>
                <a:gd name="T26" fmla="*/ 7 w 17"/>
                <a:gd name="T27" fmla="*/ 11 h 19"/>
                <a:gd name="T28" fmla="*/ 9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0"/>
                  </a:lnTo>
                  <a:lnTo>
                    <a:pt x="11" y="2"/>
                  </a:lnTo>
                  <a:lnTo>
                    <a:pt x="7" y="5"/>
                  </a:lnTo>
                  <a:lnTo>
                    <a:pt x="5" y="7"/>
                  </a:lnTo>
                  <a:lnTo>
                    <a:pt x="5" y="9"/>
                  </a:lnTo>
                  <a:lnTo>
                    <a:pt x="3" y="11"/>
                  </a:lnTo>
                  <a:lnTo>
                    <a:pt x="0" y="13"/>
                  </a:lnTo>
                  <a:lnTo>
                    <a:pt x="0" y="18"/>
                  </a:lnTo>
                  <a:lnTo>
                    <a:pt x="5" y="18"/>
                  </a:lnTo>
                  <a:lnTo>
                    <a:pt x="5" y="15"/>
                  </a:lnTo>
                  <a:lnTo>
                    <a:pt x="7" y="13"/>
                  </a:lnTo>
                  <a:lnTo>
                    <a:pt x="7" y="11"/>
                  </a:lnTo>
                  <a:lnTo>
                    <a:pt x="9"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42" name="Freeform 327"/>
            <p:cNvSpPr>
              <a:spLocks/>
            </p:cNvSpPr>
            <p:nvPr/>
          </p:nvSpPr>
          <p:spPr bwMode="auto">
            <a:xfrm>
              <a:off x="3152" y="2488"/>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2 h 19"/>
                <a:gd name="T14" fmla="*/ 6 w 16"/>
                <a:gd name="T15" fmla="*/ 2 h 19"/>
                <a:gd name="T16" fmla="*/ 2 w 16"/>
                <a:gd name="T17" fmla="*/ 0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5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2"/>
                  </a:lnTo>
                  <a:lnTo>
                    <a:pt x="6" y="2"/>
                  </a:lnTo>
                  <a:lnTo>
                    <a:pt x="2" y="0"/>
                  </a:lnTo>
                  <a:lnTo>
                    <a:pt x="0" y="0"/>
                  </a:lnTo>
                  <a:lnTo>
                    <a:pt x="0" y="5"/>
                  </a:lnTo>
                  <a:lnTo>
                    <a:pt x="2" y="5"/>
                  </a:lnTo>
                  <a:lnTo>
                    <a:pt x="4" y="7"/>
                  </a:lnTo>
                  <a:lnTo>
                    <a:pt x="6" y="7"/>
                  </a:lnTo>
                  <a:lnTo>
                    <a:pt x="8" y="9"/>
                  </a:lnTo>
                  <a:lnTo>
                    <a:pt x="11" y="11"/>
                  </a:lnTo>
                  <a:lnTo>
                    <a:pt x="11" y="13"/>
                  </a:lnTo>
                  <a:lnTo>
                    <a:pt x="11" y="15"/>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543" name="Freeform 328"/>
            <p:cNvSpPr>
              <a:spLocks/>
            </p:cNvSpPr>
            <p:nvPr/>
          </p:nvSpPr>
          <p:spPr bwMode="auto">
            <a:xfrm>
              <a:off x="3152" y="2506"/>
              <a:ext cx="16" cy="16"/>
            </a:xfrm>
            <a:custGeom>
              <a:avLst/>
              <a:gdLst>
                <a:gd name="T0" fmla="*/ 0 w 16"/>
                <a:gd name="T1" fmla="*/ 15 h 16"/>
                <a:gd name="T2" fmla="*/ 0 w 16"/>
                <a:gd name="T3" fmla="*/ 15 h 16"/>
                <a:gd name="T4" fmla="*/ 4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11 w 16"/>
                <a:gd name="T27" fmla="*/ 6 h 16"/>
                <a:gd name="T28" fmla="*/ 8 w 16"/>
                <a:gd name="T29" fmla="*/ 8 h 16"/>
                <a:gd name="T30" fmla="*/ 6 w 16"/>
                <a:gd name="T31" fmla="*/ 8 h 16"/>
                <a:gd name="T32" fmla="*/ 6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4" y="15"/>
                  </a:lnTo>
                  <a:lnTo>
                    <a:pt x="6" y="15"/>
                  </a:lnTo>
                  <a:lnTo>
                    <a:pt x="8" y="13"/>
                  </a:lnTo>
                  <a:lnTo>
                    <a:pt x="11" y="11"/>
                  </a:lnTo>
                  <a:lnTo>
                    <a:pt x="13" y="8"/>
                  </a:lnTo>
                  <a:lnTo>
                    <a:pt x="15" y="6"/>
                  </a:lnTo>
                  <a:lnTo>
                    <a:pt x="15" y="2"/>
                  </a:lnTo>
                  <a:lnTo>
                    <a:pt x="15" y="0"/>
                  </a:lnTo>
                  <a:lnTo>
                    <a:pt x="11" y="0"/>
                  </a:lnTo>
                  <a:lnTo>
                    <a:pt x="11" y="2"/>
                  </a:lnTo>
                  <a:lnTo>
                    <a:pt x="11" y="4"/>
                  </a:lnTo>
                  <a:lnTo>
                    <a:pt x="11" y="6"/>
                  </a:lnTo>
                  <a:lnTo>
                    <a:pt x="8" y="8"/>
                  </a:lnTo>
                  <a:lnTo>
                    <a:pt x="6" y="8"/>
                  </a:lnTo>
                  <a:lnTo>
                    <a:pt x="6"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9544" name="Freeform 329"/>
            <p:cNvSpPr>
              <a:spLocks/>
            </p:cNvSpPr>
            <p:nvPr/>
          </p:nvSpPr>
          <p:spPr bwMode="auto">
            <a:xfrm>
              <a:off x="3163" y="2506"/>
              <a:ext cx="27" cy="29"/>
            </a:xfrm>
            <a:custGeom>
              <a:avLst/>
              <a:gdLst>
                <a:gd name="T0" fmla="*/ 13 w 27"/>
                <a:gd name="T1" fmla="*/ 28 h 29"/>
                <a:gd name="T2" fmla="*/ 11 w 27"/>
                <a:gd name="T3" fmla="*/ 28 h 29"/>
                <a:gd name="T4" fmla="*/ 8 w 27"/>
                <a:gd name="T5" fmla="*/ 26 h 29"/>
                <a:gd name="T6" fmla="*/ 6 w 27"/>
                <a:gd name="T7" fmla="*/ 26 h 29"/>
                <a:gd name="T8" fmla="*/ 4 w 27"/>
                <a:gd name="T9" fmla="*/ 24 h 29"/>
                <a:gd name="T10" fmla="*/ 2 w 27"/>
                <a:gd name="T11" fmla="*/ 22 h 29"/>
                <a:gd name="T12" fmla="*/ 0 w 27"/>
                <a:gd name="T13" fmla="*/ 19 h 29"/>
                <a:gd name="T14" fmla="*/ 0 w 27"/>
                <a:gd name="T15" fmla="*/ 17 h 29"/>
                <a:gd name="T16" fmla="*/ 0 w 27"/>
                <a:gd name="T17" fmla="*/ 13 h 29"/>
                <a:gd name="T18" fmla="*/ 0 w 27"/>
                <a:gd name="T19" fmla="*/ 11 h 29"/>
                <a:gd name="T20" fmla="*/ 0 w 27"/>
                <a:gd name="T21" fmla="*/ 8 h 29"/>
                <a:gd name="T22" fmla="*/ 2 w 27"/>
                <a:gd name="T23" fmla="*/ 6 h 29"/>
                <a:gd name="T24" fmla="*/ 4 w 27"/>
                <a:gd name="T25" fmla="*/ 4 h 29"/>
                <a:gd name="T26" fmla="*/ 6 w 27"/>
                <a:gd name="T27" fmla="*/ 2 h 29"/>
                <a:gd name="T28" fmla="*/ 8 w 27"/>
                <a:gd name="T29" fmla="*/ 0 h 29"/>
                <a:gd name="T30" fmla="*/ 11 w 27"/>
                <a:gd name="T31" fmla="*/ 0 h 29"/>
                <a:gd name="T32" fmla="*/ 13 w 27"/>
                <a:gd name="T33" fmla="*/ 0 h 29"/>
                <a:gd name="T34" fmla="*/ 15 w 27"/>
                <a:gd name="T35" fmla="*/ 0 h 29"/>
                <a:gd name="T36" fmla="*/ 19 w 27"/>
                <a:gd name="T37" fmla="*/ 0 h 29"/>
                <a:gd name="T38" fmla="*/ 22 w 27"/>
                <a:gd name="T39" fmla="*/ 2 h 29"/>
                <a:gd name="T40" fmla="*/ 22 w 27"/>
                <a:gd name="T41" fmla="*/ 4 h 29"/>
                <a:gd name="T42" fmla="*/ 24 w 27"/>
                <a:gd name="T43" fmla="*/ 6 h 29"/>
                <a:gd name="T44" fmla="*/ 26 w 27"/>
                <a:gd name="T45" fmla="*/ 8 h 29"/>
                <a:gd name="T46" fmla="*/ 26 w 27"/>
                <a:gd name="T47" fmla="*/ 11 h 29"/>
                <a:gd name="T48" fmla="*/ 26 w 27"/>
                <a:gd name="T49" fmla="*/ 13 h 29"/>
                <a:gd name="T50" fmla="*/ 26 w 27"/>
                <a:gd name="T51" fmla="*/ 17 h 29"/>
                <a:gd name="T52" fmla="*/ 26 w 27"/>
                <a:gd name="T53" fmla="*/ 19 h 29"/>
                <a:gd name="T54" fmla="*/ 24 w 27"/>
                <a:gd name="T55" fmla="*/ 22 h 29"/>
                <a:gd name="T56" fmla="*/ 24 w 27"/>
                <a:gd name="T57" fmla="*/ 24 h 29"/>
                <a:gd name="T58" fmla="*/ 22 w 27"/>
                <a:gd name="T59" fmla="*/ 26 h 29"/>
                <a:gd name="T60" fmla="*/ 19 w 27"/>
                <a:gd name="T61" fmla="*/ 26 h 29"/>
                <a:gd name="T62" fmla="*/ 15 w 27"/>
                <a:gd name="T63" fmla="*/ 28 h 29"/>
                <a:gd name="T64" fmla="*/ 13 w 27"/>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9"/>
                <a:gd name="T101" fmla="*/ 27 w 2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9">
                  <a:moveTo>
                    <a:pt x="13" y="28"/>
                  </a:moveTo>
                  <a:lnTo>
                    <a:pt x="11" y="28"/>
                  </a:lnTo>
                  <a:lnTo>
                    <a:pt x="8" y="26"/>
                  </a:lnTo>
                  <a:lnTo>
                    <a:pt x="6" y="26"/>
                  </a:lnTo>
                  <a:lnTo>
                    <a:pt x="4" y="24"/>
                  </a:lnTo>
                  <a:lnTo>
                    <a:pt x="2" y="22"/>
                  </a:lnTo>
                  <a:lnTo>
                    <a:pt x="0" y="19"/>
                  </a:lnTo>
                  <a:lnTo>
                    <a:pt x="0" y="17"/>
                  </a:lnTo>
                  <a:lnTo>
                    <a:pt x="0" y="13"/>
                  </a:lnTo>
                  <a:lnTo>
                    <a:pt x="0" y="11"/>
                  </a:lnTo>
                  <a:lnTo>
                    <a:pt x="0" y="8"/>
                  </a:lnTo>
                  <a:lnTo>
                    <a:pt x="2" y="6"/>
                  </a:lnTo>
                  <a:lnTo>
                    <a:pt x="4" y="4"/>
                  </a:lnTo>
                  <a:lnTo>
                    <a:pt x="6" y="2"/>
                  </a:lnTo>
                  <a:lnTo>
                    <a:pt x="8" y="0"/>
                  </a:lnTo>
                  <a:lnTo>
                    <a:pt x="11" y="0"/>
                  </a:lnTo>
                  <a:lnTo>
                    <a:pt x="13" y="0"/>
                  </a:lnTo>
                  <a:lnTo>
                    <a:pt x="15" y="0"/>
                  </a:lnTo>
                  <a:lnTo>
                    <a:pt x="19" y="0"/>
                  </a:lnTo>
                  <a:lnTo>
                    <a:pt x="22" y="2"/>
                  </a:lnTo>
                  <a:lnTo>
                    <a:pt x="22" y="4"/>
                  </a:lnTo>
                  <a:lnTo>
                    <a:pt x="24" y="6"/>
                  </a:lnTo>
                  <a:lnTo>
                    <a:pt x="26" y="8"/>
                  </a:lnTo>
                  <a:lnTo>
                    <a:pt x="26" y="11"/>
                  </a:lnTo>
                  <a:lnTo>
                    <a:pt x="26" y="13"/>
                  </a:lnTo>
                  <a:lnTo>
                    <a:pt x="26" y="17"/>
                  </a:lnTo>
                  <a:lnTo>
                    <a:pt x="26" y="19"/>
                  </a:lnTo>
                  <a:lnTo>
                    <a:pt x="24" y="22"/>
                  </a:lnTo>
                  <a:lnTo>
                    <a:pt x="24" y="24"/>
                  </a:lnTo>
                  <a:lnTo>
                    <a:pt x="22" y="26"/>
                  </a:lnTo>
                  <a:lnTo>
                    <a:pt x="19" y="26"/>
                  </a:lnTo>
                  <a:lnTo>
                    <a:pt x="15" y="28"/>
                  </a:lnTo>
                  <a:lnTo>
                    <a:pt x="13" y="28"/>
                  </a:lnTo>
                </a:path>
              </a:pathLst>
            </a:custGeom>
            <a:solidFill>
              <a:srgbClr val="B79900"/>
            </a:solidFill>
            <a:ln w="9525" cap="rnd">
              <a:noFill/>
              <a:round/>
              <a:headEnd type="none" w="sm" len="sm"/>
              <a:tailEnd type="none" w="sm" len="sm"/>
            </a:ln>
          </p:spPr>
          <p:txBody>
            <a:bodyPr/>
            <a:lstStyle/>
            <a:p>
              <a:pPr algn="l"/>
              <a:endParaRPr lang="en-US" dirty="0"/>
            </a:p>
          </p:txBody>
        </p:sp>
        <p:sp>
          <p:nvSpPr>
            <p:cNvPr id="9545" name="Freeform 330"/>
            <p:cNvSpPr>
              <a:spLocks/>
            </p:cNvSpPr>
            <p:nvPr/>
          </p:nvSpPr>
          <p:spPr bwMode="auto">
            <a:xfrm>
              <a:off x="3160" y="2519"/>
              <a:ext cx="17" cy="18"/>
            </a:xfrm>
            <a:custGeom>
              <a:avLst/>
              <a:gdLst>
                <a:gd name="T0" fmla="*/ 0 w 17"/>
                <a:gd name="T1" fmla="*/ 0 h 18"/>
                <a:gd name="T2" fmla="*/ 0 w 17"/>
                <a:gd name="T3" fmla="*/ 0 h 18"/>
                <a:gd name="T4" fmla="*/ 0 w 17"/>
                <a:gd name="T5" fmla="*/ 4 h 18"/>
                <a:gd name="T6" fmla="*/ 3 w 17"/>
                <a:gd name="T7" fmla="*/ 6 h 18"/>
                <a:gd name="T8" fmla="*/ 3 w 17"/>
                <a:gd name="T9" fmla="*/ 11 h 18"/>
                <a:gd name="T10" fmla="*/ 5 w 17"/>
                <a:gd name="T11" fmla="*/ 13 h 18"/>
                <a:gd name="T12" fmla="*/ 7 w 17"/>
                <a:gd name="T13" fmla="*/ 15 h 18"/>
                <a:gd name="T14" fmla="*/ 9 w 17"/>
                <a:gd name="T15" fmla="*/ 15 h 18"/>
                <a:gd name="T16" fmla="*/ 14 w 17"/>
                <a:gd name="T17" fmla="*/ 17 h 18"/>
                <a:gd name="T18" fmla="*/ 16 w 17"/>
                <a:gd name="T19" fmla="*/ 17 h 18"/>
                <a:gd name="T20" fmla="*/ 16 w 17"/>
                <a:gd name="T21" fmla="*/ 13 h 18"/>
                <a:gd name="T22" fmla="*/ 14 w 17"/>
                <a:gd name="T23" fmla="*/ 13 h 18"/>
                <a:gd name="T24" fmla="*/ 11 w 17"/>
                <a:gd name="T25" fmla="*/ 13 h 18"/>
                <a:gd name="T26" fmla="*/ 9 w 17"/>
                <a:gd name="T27" fmla="*/ 11 h 18"/>
                <a:gd name="T28" fmla="*/ 7 w 17"/>
                <a:gd name="T29" fmla="*/ 11 h 18"/>
                <a:gd name="T30" fmla="*/ 7 w 17"/>
                <a:gd name="T31" fmla="*/ 6 h 18"/>
                <a:gd name="T32" fmla="*/ 5 w 17"/>
                <a:gd name="T33" fmla="*/ 6 h 18"/>
                <a:gd name="T34" fmla="*/ 5 w 17"/>
                <a:gd name="T35" fmla="*/ 4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3" y="6"/>
                  </a:lnTo>
                  <a:lnTo>
                    <a:pt x="3" y="11"/>
                  </a:lnTo>
                  <a:lnTo>
                    <a:pt x="5" y="13"/>
                  </a:lnTo>
                  <a:lnTo>
                    <a:pt x="7" y="15"/>
                  </a:lnTo>
                  <a:lnTo>
                    <a:pt x="9" y="15"/>
                  </a:lnTo>
                  <a:lnTo>
                    <a:pt x="14" y="17"/>
                  </a:lnTo>
                  <a:lnTo>
                    <a:pt x="16" y="17"/>
                  </a:lnTo>
                  <a:lnTo>
                    <a:pt x="16" y="13"/>
                  </a:lnTo>
                  <a:lnTo>
                    <a:pt x="14" y="13"/>
                  </a:lnTo>
                  <a:lnTo>
                    <a:pt x="11" y="13"/>
                  </a:lnTo>
                  <a:lnTo>
                    <a:pt x="9" y="11"/>
                  </a:lnTo>
                  <a:lnTo>
                    <a:pt x="7" y="11"/>
                  </a:lnTo>
                  <a:lnTo>
                    <a:pt x="7" y="6"/>
                  </a:lnTo>
                  <a:lnTo>
                    <a:pt x="5" y="6"/>
                  </a:lnTo>
                  <a:lnTo>
                    <a:pt x="5" y="4"/>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46" name="Freeform 331"/>
            <p:cNvSpPr>
              <a:spLocks/>
            </p:cNvSpPr>
            <p:nvPr/>
          </p:nvSpPr>
          <p:spPr bwMode="auto">
            <a:xfrm>
              <a:off x="3160" y="2503"/>
              <a:ext cx="17" cy="17"/>
            </a:xfrm>
            <a:custGeom>
              <a:avLst/>
              <a:gdLst>
                <a:gd name="T0" fmla="*/ 16 w 17"/>
                <a:gd name="T1" fmla="*/ 0 h 17"/>
                <a:gd name="T2" fmla="*/ 16 w 17"/>
                <a:gd name="T3" fmla="*/ 0 h 17"/>
                <a:gd name="T4" fmla="*/ 14 w 17"/>
                <a:gd name="T5" fmla="*/ 0 h 17"/>
                <a:gd name="T6" fmla="*/ 9 w 17"/>
                <a:gd name="T7" fmla="*/ 0 h 17"/>
                <a:gd name="T8" fmla="*/ 7 w 17"/>
                <a:gd name="T9" fmla="*/ 3 h 17"/>
                <a:gd name="T10" fmla="*/ 5 w 17"/>
                <a:gd name="T11" fmla="*/ 5 h 17"/>
                <a:gd name="T12" fmla="*/ 3 w 17"/>
                <a:gd name="T13" fmla="*/ 9 h 17"/>
                <a:gd name="T14" fmla="*/ 3 w 17"/>
                <a:gd name="T15" fmla="*/ 11 h 17"/>
                <a:gd name="T16" fmla="*/ 0 w 17"/>
                <a:gd name="T17" fmla="*/ 14 h 17"/>
                <a:gd name="T18" fmla="*/ 0 w 17"/>
                <a:gd name="T19" fmla="*/ 16 h 17"/>
                <a:gd name="T20" fmla="*/ 5 w 17"/>
                <a:gd name="T21" fmla="*/ 16 h 17"/>
                <a:gd name="T22" fmla="*/ 5 w 17"/>
                <a:gd name="T23" fmla="*/ 14 h 17"/>
                <a:gd name="T24" fmla="*/ 5 w 17"/>
                <a:gd name="T25" fmla="*/ 11 h 17"/>
                <a:gd name="T26" fmla="*/ 7 w 17"/>
                <a:gd name="T27" fmla="*/ 9 h 17"/>
                <a:gd name="T28" fmla="*/ 9 w 17"/>
                <a:gd name="T29" fmla="*/ 7 h 17"/>
                <a:gd name="T30" fmla="*/ 11 w 17"/>
                <a:gd name="T31" fmla="*/ 5 h 17"/>
                <a:gd name="T32" fmla="*/ 14 w 17"/>
                <a:gd name="T33" fmla="*/ 5 h 17"/>
                <a:gd name="T34" fmla="*/ 16 w 17"/>
                <a:gd name="T35" fmla="*/ 5 h 17"/>
                <a:gd name="T36" fmla="*/ 16 w 17"/>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7"/>
                <a:gd name="T59" fmla="*/ 17 w 1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7">
                  <a:moveTo>
                    <a:pt x="16" y="0"/>
                  </a:moveTo>
                  <a:lnTo>
                    <a:pt x="16" y="0"/>
                  </a:lnTo>
                  <a:lnTo>
                    <a:pt x="14" y="0"/>
                  </a:lnTo>
                  <a:lnTo>
                    <a:pt x="9" y="0"/>
                  </a:lnTo>
                  <a:lnTo>
                    <a:pt x="7" y="3"/>
                  </a:lnTo>
                  <a:lnTo>
                    <a:pt x="5" y="5"/>
                  </a:lnTo>
                  <a:lnTo>
                    <a:pt x="3" y="9"/>
                  </a:lnTo>
                  <a:lnTo>
                    <a:pt x="3" y="11"/>
                  </a:lnTo>
                  <a:lnTo>
                    <a:pt x="0" y="14"/>
                  </a:lnTo>
                  <a:lnTo>
                    <a:pt x="0" y="16"/>
                  </a:lnTo>
                  <a:lnTo>
                    <a:pt x="5" y="16"/>
                  </a:lnTo>
                  <a:lnTo>
                    <a:pt x="5" y="14"/>
                  </a:lnTo>
                  <a:lnTo>
                    <a:pt x="5" y="11"/>
                  </a:lnTo>
                  <a:lnTo>
                    <a:pt x="7" y="9"/>
                  </a:lnTo>
                  <a:lnTo>
                    <a:pt x="9" y="7"/>
                  </a:lnTo>
                  <a:lnTo>
                    <a:pt x="11" y="5"/>
                  </a:lnTo>
                  <a:lnTo>
                    <a:pt x="14"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47" name="Freeform 332"/>
            <p:cNvSpPr>
              <a:spLocks/>
            </p:cNvSpPr>
            <p:nvPr/>
          </p:nvSpPr>
          <p:spPr bwMode="auto">
            <a:xfrm>
              <a:off x="3176" y="2503"/>
              <a:ext cx="16" cy="17"/>
            </a:xfrm>
            <a:custGeom>
              <a:avLst/>
              <a:gdLst>
                <a:gd name="T0" fmla="*/ 15 w 16"/>
                <a:gd name="T1" fmla="*/ 16 h 17"/>
                <a:gd name="T2" fmla="*/ 15 w 16"/>
                <a:gd name="T3" fmla="*/ 16 h 17"/>
                <a:gd name="T4" fmla="*/ 15 w 16"/>
                <a:gd name="T5" fmla="*/ 14 h 17"/>
                <a:gd name="T6" fmla="*/ 15 w 16"/>
                <a:gd name="T7" fmla="*/ 11 h 17"/>
                <a:gd name="T8" fmla="*/ 13 w 16"/>
                <a:gd name="T9" fmla="*/ 7 h 17"/>
                <a:gd name="T10" fmla="*/ 11 w 16"/>
                <a:gd name="T11" fmla="*/ 5 h 17"/>
                <a:gd name="T12" fmla="*/ 9 w 16"/>
                <a:gd name="T13" fmla="*/ 3 h 17"/>
                <a:gd name="T14" fmla="*/ 6 w 16"/>
                <a:gd name="T15" fmla="*/ 0 h 17"/>
                <a:gd name="T16" fmla="*/ 4 w 16"/>
                <a:gd name="T17" fmla="*/ 0 h 17"/>
                <a:gd name="T18" fmla="*/ 0 w 16"/>
                <a:gd name="T19" fmla="*/ 0 h 17"/>
                <a:gd name="T20" fmla="*/ 0 w 16"/>
                <a:gd name="T21" fmla="*/ 5 h 17"/>
                <a:gd name="T22" fmla="*/ 2 w 16"/>
                <a:gd name="T23" fmla="*/ 5 h 17"/>
                <a:gd name="T24" fmla="*/ 4 w 16"/>
                <a:gd name="T25" fmla="*/ 5 h 17"/>
                <a:gd name="T26" fmla="*/ 6 w 16"/>
                <a:gd name="T27" fmla="*/ 7 h 17"/>
                <a:gd name="T28" fmla="*/ 9 w 16"/>
                <a:gd name="T29" fmla="*/ 9 h 17"/>
                <a:gd name="T30" fmla="*/ 11 w 16"/>
                <a:gd name="T31" fmla="*/ 11 h 17"/>
                <a:gd name="T32" fmla="*/ 11 w 16"/>
                <a:gd name="T33" fmla="*/ 14 h 17"/>
                <a:gd name="T34" fmla="*/ 11 w 16"/>
                <a:gd name="T35" fmla="*/ 16 h 17"/>
                <a:gd name="T36" fmla="*/ 15 w 16"/>
                <a:gd name="T37" fmla="*/ 16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15" y="16"/>
                  </a:moveTo>
                  <a:lnTo>
                    <a:pt x="15" y="16"/>
                  </a:lnTo>
                  <a:lnTo>
                    <a:pt x="15" y="14"/>
                  </a:lnTo>
                  <a:lnTo>
                    <a:pt x="15" y="11"/>
                  </a:lnTo>
                  <a:lnTo>
                    <a:pt x="13" y="7"/>
                  </a:lnTo>
                  <a:lnTo>
                    <a:pt x="11" y="5"/>
                  </a:lnTo>
                  <a:lnTo>
                    <a:pt x="9" y="3"/>
                  </a:lnTo>
                  <a:lnTo>
                    <a:pt x="6" y="0"/>
                  </a:lnTo>
                  <a:lnTo>
                    <a:pt x="4" y="0"/>
                  </a:lnTo>
                  <a:lnTo>
                    <a:pt x="0" y="0"/>
                  </a:lnTo>
                  <a:lnTo>
                    <a:pt x="0" y="5"/>
                  </a:lnTo>
                  <a:lnTo>
                    <a:pt x="2" y="5"/>
                  </a:lnTo>
                  <a:lnTo>
                    <a:pt x="4" y="5"/>
                  </a:lnTo>
                  <a:lnTo>
                    <a:pt x="6" y="7"/>
                  </a:lnTo>
                  <a:lnTo>
                    <a:pt x="9" y="9"/>
                  </a:lnTo>
                  <a:lnTo>
                    <a:pt x="11" y="11"/>
                  </a:lnTo>
                  <a:lnTo>
                    <a:pt x="11" y="14"/>
                  </a:lnTo>
                  <a:lnTo>
                    <a:pt x="11" y="16"/>
                  </a:lnTo>
                  <a:lnTo>
                    <a:pt x="15" y="16"/>
                  </a:lnTo>
                </a:path>
              </a:pathLst>
            </a:custGeom>
            <a:solidFill>
              <a:srgbClr val="000000"/>
            </a:solidFill>
            <a:ln w="9525" cap="rnd">
              <a:noFill/>
              <a:round/>
              <a:headEnd type="none" w="sm" len="sm"/>
              <a:tailEnd type="none" w="sm" len="sm"/>
            </a:ln>
          </p:spPr>
          <p:txBody>
            <a:bodyPr/>
            <a:lstStyle/>
            <a:p>
              <a:pPr algn="l"/>
              <a:endParaRPr lang="en-US" dirty="0"/>
            </a:p>
          </p:txBody>
        </p:sp>
        <p:sp>
          <p:nvSpPr>
            <p:cNvPr id="9548" name="Freeform 333"/>
            <p:cNvSpPr>
              <a:spLocks/>
            </p:cNvSpPr>
            <p:nvPr/>
          </p:nvSpPr>
          <p:spPr bwMode="auto">
            <a:xfrm>
              <a:off x="3176" y="2519"/>
              <a:ext cx="16" cy="18"/>
            </a:xfrm>
            <a:custGeom>
              <a:avLst/>
              <a:gdLst>
                <a:gd name="T0" fmla="*/ 0 w 16"/>
                <a:gd name="T1" fmla="*/ 17 h 18"/>
                <a:gd name="T2" fmla="*/ 0 w 16"/>
                <a:gd name="T3" fmla="*/ 17 h 18"/>
                <a:gd name="T4" fmla="*/ 4 w 16"/>
                <a:gd name="T5" fmla="*/ 17 h 18"/>
                <a:gd name="T6" fmla="*/ 6 w 16"/>
                <a:gd name="T7" fmla="*/ 15 h 18"/>
                <a:gd name="T8" fmla="*/ 9 w 16"/>
                <a:gd name="T9" fmla="*/ 15 h 18"/>
                <a:gd name="T10" fmla="*/ 11 w 16"/>
                <a:gd name="T11" fmla="*/ 13 h 18"/>
                <a:gd name="T12" fmla="*/ 13 w 16"/>
                <a:gd name="T13" fmla="*/ 11 h 18"/>
                <a:gd name="T14" fmla="*/ 15 w 16"/>
                <a:gd name="T15" fmla="*/ 6 h 18"/>
                <a:gd name="T16" fmla="*/ 15 w 16"/>
                <a:gd name="T17" fmla="*/ 4 h 18"/>
                <a:gd name="T18" fmla="*/ 15 w 16"/>
                <a:gd name="T19" fmla="*/ 0 h 18"/>
                <a:gd name="T20" fmla="*/ 11 w 16"/>
                <a:gd name="T21" fmla="*/ 0 h 18"/>
                <a:gd name="T22" fmla="*/ 11 w 16"/>
                <a:gd name="T23" fmla="*/ 4 h 18"/>
                <a:gd name="T24" fmla="*/ 11 w 16"/>
                <a:gd name="T25" fmla="*/ 6 h 18"/>
                <a:gd name="T26" fmla="*/ 9 w 16"/>
                <a:gd name="T27" fmla="*/ 6 h 18"/>
                <a:gd name="T28" fmla="*/ 9 w 16"/>
                <a:gd name="T29" fmla="*/ 11 h 18"/>
                <a:gd name="T30" fmla="*/ 6 w 16"/>
                <a:gd name="T31" fmla="*/ 11 h 18"/>
                <a:gd name="T32" fmla="*/ 4 w 16"/>
                <a:gd name="T33" fmla="*/ 13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4" y="17"/>
                  </a:lnTo>
                  <a:lnTo>
                    <a:pt x="6" y="15"/>
                  </a:lnTo>
                  <a:lnTo>
                    <a:pt x="9" y="15"/>
                  </a:lnTo>
                  <a:lnTo>
                    <a:pt x="11" y="13"/>
                  </a:lnTo>
                  <a:lnTo>
                    <a:pt x="13" y="11"/>
                  </a:lnTo>
                  <a:lnTo>
                    <a:pt x="15" y="6"/>
                  </a:lnTo>
                  <a:lnTo>
                    <a:pt x="15" y="4"/>
                  </a:lnTo>
                  <a:lnTo>
                    <a:pt x="15" y="0"/>
                  </a:lnTo>
                  <a:lnTo>
                    <a:pt x="11" y="0"/>
                  </a:lnTo>
                  <a:lnTo>
                    <a:pt x="11" y="4"/>
                  </a:lnTo>
                  <a:lnTo>
                    <a:pt x="11" y="6"/>
                  </a:lnTo>
                  <a:lnTo>
                    <a:pt x="9" y="6"/>
                  </a:lnTo>
                  <a:lnTo>
                    <a:pt x="9" y="11"/>
                  </a:lnTo>
                  <a:lnTo>
                    <a:pt x="6" y="11"/>
                  </a:lnTo>
                  <a:lnTo>
                    <a:pt x="4" y="13"/>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549" name="Freeform 334"/>
            <p:cNvSpPr>
              <a:spLocks/>
            </p:cNvSpPr>
            <p:nvPr/>
          </p:nvSpPr>
          <p:spPr bwMode="auto">
            <a:xfrm>
              <a:off x="3141" y="2521"/>
              <a:ext cx="29" cy="30"/>
            </a:xfrm>
            <a:custGeom>
              <a:avLst/>
              <a:gdLst>
                <a:gd name="T0" fmla="*/ 13 w 29"/>
                <a:gd name="T1" fmla="*/ 29 h 30"/>
                <a:gd name="T2" fmla="*/ 11 w 29"/>
                <a:gd name="T3" fmla="*/ 29 h 30"/>
                <a:gd name="T4" fmla="*/ 8 w 29"/>
                <a:gd name="T5" fmla="*/ 29 h 30"/>
                <a:gd name="T6" fmla="*/ 6 w 29"/>
                <a:gd name="T7" fmla="*/ 26 h 30"/>
                <a:gd name="T8" fmla="*/ 4 w 29"/>
                <a:gd name="T9" fmla="*/ 24 h 30"/>
                <a:gd name="T10" fmla="*/ 2 w 29"/>
                <a:gd name="T11" fmla="*/ 22 h 30"/>
                <a:gd name="T12" fmla="*/ 2 w 29"/>
                <a:gd name="T13" fmla="*/ 20 h 30"/>
                <a:gd name="T14" fmla="*/ 0 w 29"/>
                <a:gd name="T15" fmla="*/ 18 h 30"/>
                <a:gd name="T16" fmla="*/ 0 w 29"/>
                <a:gd name="T17" fmla="*/ 15 h 30"/>
                <a:gd name="T18" fmla="*/ 0 w 29"/>
                <a:gd name="T19" fmla="*/ 11 h 30"/>
                <a:gd name="T20" fmla="*/ 2 w 29"/>
                <a:gd name="T21" fmla="*/ 9 h 30"/>
                <a:gd name="T22" fmla="*/ 2 w 29"/>
                <a:gd name="T23" fmla="*/ 7 h 30"/>
                <a:gd name="T24" fmla="*/ 4 w 29"/>
                <a:gd name="T25" fmla="*/ 4 h 30"/>
                <a:gd name="T26" fmla="*/ 6 w 29"/>
                <a:gd name="T27" fmla="*/ 2 h 30"/>
                <a:gd name="T28" fmla="*/ 8 w 29"/>
                <a:gd name="T29" fmla="*/ 2 h 30"/>
                <a:gd name="T30" fmla="*/ 11 w 29"/>
                <a:gd name="T31" fmla="*/ 0 h 30"/>
                <a:gd name="T32" fmla="*/ 13 w 29"/>
                <a:gd name="T33" fmla="*/ 0 h 30"/>
                <a:gd name="T34" fmla="*/ 17 w 29"/>
                <a:gd name="T35" fmla="*/ 0 h 30"/>
                <a:gd name="T36" fmla="*/ 19 w 29"/>
                <a:gd name="T37" fmla="*/ 2 h 30"/>
                <a:gd name="T38" fmla="*/ 22 w 29"/>
                <a:gd name="T39" fmla="*/ 2 h 30"/>
                <a:gd name="T40" fmla="*/ 24 w 29"/>
                <a:gd name="T41" fmla="*/ 4 h 30"/>
                <a:gd name="T42" fmla="*/ 26 w 29"/>
                <a:gd name="T43" fmla="*/ 7 h 30"/>
                <a:gd name="T44" fmla="*/ 26 w 29"/>
                <a:gd name="T45" fmla="*/ 9 h 30"/>
                <a:gd name="T46" fmla="*/ 26 w 29"/>
                <a:gd name="T47" fmla="*/ 11 h 30"/>
                <a:gd name="T48" fmla="*/ 28 w 29"/>
                <a:gd name="T49" fmla="*/ 15 h 30"/>
                <a:gd name="T50" fmla="*/ 26 w 29"/>
                <a:gd name="T51" fmla="*/ 18 h 30"/>
                <a:gd name="T52" fmla="*/ 26 w 29"/>
                <a:gd name="T53" fmla="*/ 20 h 30"/>
                <a:gd name="T54" fmla="*/ 26 w 29"/>
                <a:gd name="T55" fmla="*/ 22 h 30"/>
                <a:gd name="T56" fmla="*/ 24 w 29"/>
                <a:gd name="T57" fmla="*/ 24 h 30"/>
                <a:gd name="T58" fmla="*/ 22 w 29"/>
                <a:gd name="T59" fmla="*/ 26 h 30"/>
                <a:gd name="T60" fmla="*/ 19 w 29"/>
                <a:gd name="T61" fmla="*/ 29 h 30"/>
                <a:gd name="T62" fmla="*/ 17 w 29"/>
                <a:gd name="T63" fmla="*/ 29 h 30"/>
                <a:gd name="T64" fmla="*/ 13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3" y="29"/>
                  </a:moveTo>
                  <a:lnTo>
                    <a:pt x="11" y="29"/>
                  </a:lnTo>
                  <a:lnTo>
                    <a:pt x="8" y="29"/>
                  </a:lnTo>
                  <a:lnTo>
                    <a:pt x="6" y="26"/>
                  </a:lnTo>
                  <a:lnTo>
                    <a:pt x="4" y="24"/>
                  </a:lnTo>
                  <a:lnTo>
                    <a:pt x="2" y="22"/>
                  </a:lnTo>
                  <a:lnTo>
                    <a:pt x="2" y="20"/>
                  </a:lnTo>
                  <a:lnTo>
                    <a:pt x="0" y="18"/>
                  </a:lnTo>
                  <a:lnTo>
                    <a:pt x="0" y="15"/>
                  </a:lnTo>
                  <a:lnTo>
                    <a:pt x="0" y="11"/>
                  </a:lnTo>
                  <a:lnTo>
                    <a:pt x="2" y="9"/>
                  </a:lnTo>
                  <a:lnTo>
                    <a:pt x="2" y="7"/>
                  </a:lnTo>
                  <a:lnTo>
                    <a:pt x="4" y="4"/>
                  </a:lnTo>
                  <a:lnTo>
                    <a:pt x="6" y="2"/>
                  </a:lnTo>
                  <a:lnTo>
                    <a:pt x="8" y="2"/>
                  </a:lnTo>
                  <a:lnTo>
                    <a:pt x="11" y="0"/>
                  </a:lnTo>
                  <a:lnTo>
                    <a:pt x="13" y="0"/>
                  </a:lnTo>
                  <a:lnTo>
                    <a:pt x="17" y="0"/>
                  </a:lnTo>
                  <a:lnTo>
                    <a:pt x="19" y="2"/>
                  </a:lnTo>
                  <a:lnTo>
                    <a:pt x="22" y="2"/>
                  </a:lnTo>
                  <a:lnTo>
                    <a:pt x="24" y="4"/>
                  </a:lnTo>
                  <a:lnTo>
                    <a:pt x="26" y="7"/>
                  </a:lnTo>
                  <a:lnTo>
                    <a:pt x="26" y="9"/>
                  </a:lnTo>
                  <a:lnTo>
                    <a:pt x="26" y="11"/>
                  </a:lnTo>
                  <a:lnTo>
                    <a:pt x="28" y="15"/>
                  </a:lnTo>
                  <a:lnTo>
                    <a:pt x="26" y="18"/>
                  </a:lnTo>
                  <a:lnTo>
                    <a:pt x="26" y="20"/>
                  </a:lnTo>
                  <a:lnTo>
                    <a:pt x="26" y="22"/>
                  </a:lnTo>
                  <a:lnTo>
                    <a:pt x="24" y="24"/>
                  </a:lnTo>
                  <a:lnTo>
                    <a:pt x="22" y="26"/>
                  </a:lnTo>
                  <a:lnTo>
                    <a:pt x="19" y="29"/>
                  </a:lnTo>
                  <a:lnTo>
                    <a:pt x="17"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550" name="Freeform 335"/>
            <p:cNvSpPr>
              <a:spLocks/>
            </p:cNvSpPr>
            <p:nvPr/>
          </p:nvSpPr>
          <p:spPr bwMode="auto">
            <a:xfrm>
              <a:off x="3139" y="2536"/>
              <a:ext cx="16" cy="17"/>
            </a:xfrm>
            <a:custGeom>
              <a:avLst/>
              <a:gdLst>
                <a:gd name="T0" fmla="*/ 0 w 16"/>
                <a:gd name="T1" fmla="*/ 0 h 17"/>
                <a:gd name="T2" fmla="*/ 0 w 16"/>
                <a:gd name="T3" fmla="*/ 0 h 17"/>
                <a:gd name="T4" fmla="*/ 2 w 16"/>
                <a:gd name="T5" fmla="*/ 3 h 17"/>
                <a:gd name="T6" fmla="*/ 2 w 16"/>
                <a:gd name="T7" fmla="*/ 5 h 17"/>
                <a:gd name="T8" fmla="*/ 4 w 16"/>
                <a:gd name="T9" fmla="*/ 9 h 17"/>
                <a:gd name="T10" fmla="*/ 4 w 16"/>
                <a:gd name="T11" fmla="*/ 11 h 17"/>
                <a:gd name="T12" fmla="*/ 8 w 16"/>
                <a:gd name="T13" fmla="*/ 14 h 17"/>
                <a:gd name="T14" fmla="*/ 10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9 h 17"/>
                <a:gd name="T28" fmla="*/ 6 w 16"/>
                <a:gd name="T29" fmla="*/ 7 h 17"/>
                <a:gd name="T30" fmla="*/ 6 w 16"/>
                <a:gd name="T31" fmla="*/ 5 h 17"/>
                <a:gd name="T32" fmla="*/ 4 w 16"/>
                <a:gd name="T33" fmla="*/ 3 h 17"/>
                <a:gd name="T34" fmla="*/ 4 w 16"/>
                <a:gd name="T35" fmla="*/ 0 h 17"/>
                <a:gd name="T36" fmla="*/ 0 w 16"/>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7"/>
                <a:gd name="T59" fmla="*/ 16 w 1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7">
                  <a:moveTo>
                    <a:pt x="0" y="0"/>
                  </a:moveTo>
                  <a:lnTo>
                    <a:pt x="0" y="0"/>
                  </a:lnTo>
                  <a:lnTo>
                    <a:pt x="2" y="3"/>
                  </a:lnTo>
                  <a:lnTo>
                    <a:pt x="2" y="5"/>
                  </a:lnTo>
                  <a:lnTo>
                    <a:pt x="4" y="9"/>
                  </a:lnTo>
                  <a:lnTo>
                    <a:pt x="4" y="11"/>
                  </a:lnTo>
                  <a:lnTo>
                    <a:pt x="8" y="14"/>
                  </a:lnTo>
                  <a:lnTo>
                    <a:pt x="10" y="16"/>
                  </a:lnTo>
                  <a:lnTo>
                    <a:pt x="13" y="16"/>
                  </a:lnTo>
                  <a:lnTo>
                    <a:pt x="15" y="16"/>
                  </a:lnTo>
                  <a:lnTo>
                    <a:pt x="15" y="11"/>
                  </a:lnTo>
                  <a:lnTo>
                    <a:pt x="13" y="11"/>
                  </a:lnTo>
                  <a:lnTo>
                    <a:pt x="10" y="11"/>
                  </a:lnTo>
                  <a:lnTo>
                    <a:pt x="8" y="9"/>
                  </a:lnTo>
                  <a:lnTo>
                    <a:pt x="6" y="7"/>
                  </a:lnTo>
                  <a:lnTo>
                    <a:pt x="6" y="5"/>
                  </a:lnTo>
                  <a:lnTo>
                    <a:pt x="4" y="3"/>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51" name="Freeform 336"/>
            <p:cNvSpPr>
              <a:spLocks/>
            </p:cNvSpPr>
            <p:nvPr/>
          </p:nvSpPr>
          <p:spPr bwMode="auto">
            <a:xfrm>
              <a:off x="3139" y="2519"/>
              <a:ext cx="16" cy="18"/>
            </a:xfrm>
            <a:custGeom>
              <a:avLst/>
              <a:gdLst>
                <a:gd name="T0" fmla="*/ 15 w 16"/>
                <a:gd name="T1" fmla="*/ 0 h 18"/>
                <a:gd name="T2" fmla="*/ 15 w 16"/>
                <a:gd name="T3" fmla="*/ 0 h 18"/>
                <a:gd name="T4" fmla="*/ 13 w 16"/>
                <a:gd name="T5" fmla="*/ 0 h 18"/>
                <a:gd name="T6" fmla="*/ 10 w 16"/>
                <a:gd name="T7" fmla="*/ 2 h 18"/>
                <a:gd name="T8" fmla="*/ 6 w 16"/>
                <a:gd name="T9" fmla="*/ 2 h 18"/>
                <a:gd name="T10" fmla="*/ 4 w 16"/>
                <a:gd name="T11" fmla="*/ 4 h 18"/>
                <a:gd name="T12" fmla="*/ 4 w 16"/>
                <a:gd name="T13" fmla="*/ 6 h 18"/>
                <a:gd name="T14" fmla="*/ 2 w 16"/>
                <a:gd name="T15" fmla="*/ 11 h 18"/>
                <a:gd name="T16" fmla="*/ 2 w 16"/>
                <a:gd name="T17" fmla="*/ 13 h 18"/>
                <a:gd name="T18" fmla="*/ 0 w 16"/>
                <a:gd name="T19" fmla="*/ 17 h 18"/>
                <a:gd name="T20" fmla="*/ 4 w 16"/>
                <a:gd name="T21" fmla="*/ 17 h 18"/>
                <a:gd name="T22" fmla="*/ 4 w 16"/>
                <a:gd name="T23" fmla="*/ 15 h 18"/>
                <a:gd name="T24" fmla="*/ 6 w 16"/>
                <a:gd name="T25" fmla="*/ 13 h 18"/>
                <a:gd name="T26" fmla="*/ 6 w 16"/>
                <a:gd name="T27" fmla="*/ 11 h 18"/>
                <a:gd name="T28" fmla="*/ 8 w 16"/>
                <a:gd name="T29" fmla="*/ 9 h 18"/>
                <a:gd name="T30" fmla="*/ 10 w 16"/>
                <a:gd name="T31" fmla="*/ 6 h 18"/>
                <a:gd name="T32" fmla="*/ 10 w 16"/>
                <a:gd name="T33" fmla="*/ 4 h 18"/>
                <a:gd name="T34" fmla="*/ 13 w 16"/>
                <a:gd name="T35" fmla="*/ 4 h 18"/>
                <a:gd name="T36" fmla="*/ 15 w 16"/>
                <a:gd name="T37" fmla="*/ 4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0"/>
                  </a:lnTo>
                  <a:lnTo>
                    <a:pt x="10" y="2"/>
                  </a:lnTo>
                  <a:lnTo>
                    <a:pt x="6" y="2"/>
                  </a:lnTo>
                  <a:lnTo>
                    <a:pt x="4" y="4"/>
                  </a:lnTo>
                  <a:lnTo>
                    <a:pt x="4" y="6"/>
                  </a:lnTo>
                  <a:lnTo>
                    <a:pt x="2" y="11"/>
                  </a:lnTo>
                  <a:lnTo>
                    <a:pt x="2" y="13"/>
                  </a:lnTo>
                  <a:lnTo>
                    <a:pt x="0" y="17"/>
                  </a:lnTo>
                  <a:lnTo>
                    <a:pt x="4" y="17"/>
                  </a:lnTo>
                  <a:lnTo>
                    <a:pt x="4" y="15"/>
                  </a:lnTo>
                  <a:lnTo>
                    <a:pt x="6" y="13"/>
                  </a:lnTo>
                  <a:lnTo>
                    <a:pt x="6" y="11"/>
                  </a:lnTo>
                  <a:lnTo>
                    <a:pt x="8" y="9"/>
                  </a:lnTo>
                  <a:lnTo>
                    <a:pt x="10" y="6"/>
                  </a:lnTo>
                  <a:lnTo>
                    <a:pt x="10" y="4"/>
                  </a:lnTo>
                  <a:lnTo>
                    <a:pt x="13" y="4"/>
                  </a:lnTo>
                  <a:lnTo>
                    <a:pt x="15" y="4"/>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52" name="Freeform 337"/>
            <p:cNvSpPr>
              <a:spLocks/>
            </p:cNvSpPr>
            <p:nvPr/>
          </p:nvSpPr>
          <p:spPr bwMode="auto">
            <a:xfrm>
              <a:off x="3154" y="2519"/>
              <a:ext cx="18" cy="18"/>
            </a:xfrm>
            <a:custGeom>
              <a:avLst/>
              <a:gdLst>
                <a:gd name="T0" fmla="*/ 17 w 18"/>
                <a:gd name="T1" fmla="*/ 17 h 18"/>
                <a:gd name="T2" fmla="*/ 17 w 18"/>
                <a:gd name="T3" fmla="*/ 17 h 18"/>
                <a:gd name="T4" fmla="*/ 15 w 18"/>
                <a:gd name="T5" fmla="*/ 13 h 18"/>
                <a:gd name="T6" fmla="*/ 15 w 18"/>
                <a:gd name="T7" fmla="*/ 11 h 18"/>
                <a:gd name="T8" fmla="*/ 13 w 18"/>
                <a:gd name="T9" fmla="*/ 6 h 18"/>
                <a:gd name="T10" fmla="*/ 11 w 18"/>
                <a:gd name="T11" fmla="*/ 4 h 18"/>
                <a:gd name="T12" fmla="*/ 9 w 18"/>
                <a:gd name="T13" fmla="*/ 2 h 18"/>
                <a:gd name="T14" fmla="*/ 6 w 18"/>
                <a:gd name="T15" fmla="*/ 2 h 18"/>
                <a:gd name="T16" fmla="*/ 4 w 18"/>
                <a:gd name="T17" fmla="*/ 0 h 18"/>
                <a:gd name="T18" fmla="*/ 0 w 18"/>
                <a:gd name="T19" fmla="*/ 0 h 18"/>
                <a:gd name="T20" fmla="*/ 0 w 18"/>
                <a:gd name="T21" fmla="*/ 4 h 18"/>
                <a:gd name="T22" fmla="*/ 4 w 18"/>
                <a:gd name="T23" fmla="*/ 4 h 18"/>
                <a:gd name="T24" fmla="*/ 6 w 18"/>
                <a:gd name="T25" fmla="*/ 4 h 18"/>
                <a:gd name="T26" fmla="*/ 6 w 18"/>
                <a:gd name="T27" fmla="*/ 6 h 18"/>
                <a:gd name="T28" fmla="*/ 9 w 18"/>
                <a:gd name="T29" fmla="*/ 6 h 18"/>
                <a:gd name="T30" fmla="*/ 11 w 18"/>
                <a:gd name="T31" fmla="*/ 11 h 18"/>
                <a:gd name="T32" fmla="*/ 13 w 18"/>
                <a:gd name="T33" fmla="*/ 15 h 18"/>
                <a:gd name="T34" fmla="*/ 13 w 18"/>
                <a:gd name="T35" fmla="*/ 17 h 18"/>
                <a:gd name="T36" fmla="*/ 17 w 18"/>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8"/>
                <a:gd name="T59" fmla="*/ 18 w 1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8">
                  <a:moveTo>
                    <a:pt x="17" y="17"/>
                  </a:moveTo>
                  <a:lnTo>
                    <a:pt x="17" y="17"/>
                  </a:lnTo>
                  <a:lnTo>
                    <a:pt x="15" y="13"/>
                  </a:lnTo>
                  <a:lnTo>
                    <a:pt x="15" y="11"/>
                  </a:lnTo>
                  <a:lnTo>
                    <a:pt x="13" y="6"/>
                  </a:lnTo>
                  <a:lnTo>
                    <a:pt x="11" y="4"/>
                  </a:lnTo>
                  <a:lnTo>
                    <a:pt x="9" y="2"/>
                  </a:lnTo>
                  <a:lnTo>
                    <a:pt x="6" y="2"/>
                  </a:lnTo>
                  <a:lnTo>
                    <a:pt x="4" y="0"/>
                  </a:lnTo>
                  <a:lnTo>
                    <a:pt x="0" y="0"/>
                  </a:lnTo>
                  <a:lnTo>
                    <a:pt x="0" y="4"/>
                  </a:lnTo>
                  <a:lnTo>
                    <a:pt x="4" y="4"/>
                  </a:lnTo>
                  <a:lnTo>
                    <a:pt x="6" y="4"/>
                  </a:lnTo>
                  <a:lnTo>
                    <a:pt x="6" y="6"/>
                  </a:lnTo>
                  <a:lnTo>
                    <a:pt x="9" y="6"/>
                  </a:lnTo>
                  <a:lnTo>
                    <a:pt x="11" y="11"/>
                  </a:lnTo>
                  <a:lnTo>
                    <a:pt x="13" y="15"/>
                  </a:lnTo>
                  <a:lnTo>
                    <a:pt x="13" y="17"/>
                  </a:lnTo>
                  <a:lnTo>
                    <a:pt x="17"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553" name="Freeform 338"/>
            <p:cNvSpPr>
              <a:spLocks/>
            </p:cNvSpPr>
            <p:nvPr/>
          </p:nvSpPr>
          <p:spPr bwMode="auto">
            <a:xfrm>
              <a:off x="3154" y="2536"/>
              <a:ext cx="18" cy="17"/>
            </a:xfrm>
            <a:custGeom>
              <a:avLst/>
              <a:gdLst>
                <a:gd name="T0" fmla="*/ 0 w 18"/>
                <a:gd name="T1" fmla="*/ 16 h 17"/>
                <a:gd name="T2" fmla="*/ 0 w 18"/>
                <a:gd name="T3" fmla="*/ 16 h 17"/>
                <a:gd name="T4" fmla="*/ 4 w 18"/>
                <a:gd name="T5" fmla="*/ 16 h 17"/>
                <a:gd name="T6" fmla="*/ 6 w 18"/>
                <a:gd name="T7" fmla="*/ 16 h 17"/>
                <a:gd name="T8" fmla="*/ 9 w 18"/>
                <a:gd name="T9" fmla="*/ 14 h 17"/>
                <a:gd name="T10" fmla="*/ 11 w 18"/>
                <a:gd name="T11" fmla="*/ 11 h 17"/>
                <a:gd name="T12" fmla="*/ 13 w 18"/>
                <a:gd name="T13" fmla="*/ 9 h 17"/>
                <a:gd name="T14" fmla="*/ 15 w 18"/>
                <a:gd name="T15" fmla="*/ 5 h 17"/>
                <a:gd name="T16" fmla="*/ 15 w 18"/>
                <a:gd name="T17" fmla="*/ 3 h 17"/>
                <a:gd name="T18" fmla="*/ 17 w 18"/>
                <a:gd name="T19" fmla="*/ 0 h 17"/>
                <a:gd name="T20" fmla="*/ 13 w 18"/>
                <a:gd name="T21" fmla="*/ 0 h 17"/>
                <a:gd name="T22" fmla="*/ 13 w 18"/>
                <a:gd name="T23" fmla="*/ 3 h 17"/>
                <a:gd name="T24" fmla="*/ 11 w 18"/>
                <a:gd name="T25" fmla="*/ 5 h 17"/>
                <a:gd name="T26" fmla="*/ 11 w 18"/>
                <a:gd name="T27" fmla="*/ 7 h 17"/>
                <a:gd name="T28" fmla="*/ 9 w 18"/>
                <a:gd name="T29" fmla="*/ 9 h 17"/>
                <a:gd name="T30" fmla="*/ 6 w 18"/>
                <a:gd name="T31" fmla="*/ 9 h 17"/>
                <a:gd name="T32" fmla="*/ 6 w 18"/>
                <a:gd name="T33" fmla="*/ 11 h 17"/>
                <a:gd name="T34" fmla="*/ 4 w 18"/>
                <a:gd name="T35" fmla="*/ 11 h 17"/>
                <a:gd name="T36" fmla="*/ 0 w 18"/>
                <a:gd name="T37" fmla="*/ 11 h 17"/>
                <a:gd name="T38" fmla="*/ 0 w 18"/>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0" y="16"/>
                  </a:moveTo>
                  <a:lnTo>
                    <a:pt x="0" y="16"/>
                  </a:lnTo>
                  <a:lnTo>
                    <a:pt x="4" y="16"/>
                  </a:lnTo>
                  <a:lnTo>
                    <a:pt x="6" y="16"/>
                  </a:lnTo>
                  <a:lnTo>
                    <a:pt x="9" y="14"/>
                  </a:lnTo>
                  <a:lnTo>
                    <a:pt x="11" y="11"/>
                  </a:lnTo>
                  <a:lnTo>
                    <a:pt x="13" y="9"/>
                  </a:lnTo>
                  <a:lnTo>
                    <a:pt x="15" y="5"/>
                  </a:lnTo>
                  <a:lnTo>
                    <a:pt x="15" y="3"/>
                  </a:lnTo>
                  <a:lnTo>
                    <a:pt x="17" y="0"/>
                  </a:lnTo>
                  <a:lnTo>
                    <a:pt x="13" y="0"/>
                  </a:lnTo>
                  <a:lnTo>
                    <a:pt x="13" y="3"/>
                  </a:lnTo>
                  <a:lnTo>
                    <a:pt x="11" y="5"/>
                  </a:lnTo>
                  <a:lnTo>
                    <a:pt x="11" y="7"/>
                  </a:lnTo>
                  <a:lnTo>
                    <a:pt x="9" y="9"/>
                  </a:lnTo>
                  <a:lnTo>
                    <a:pt x="6" y="9"/>
                  </a:lnTo>
                  <a:lnTo>
                    <a:pt x="6" y="11"/>
                  </a:lnTo>
                  <a:lnTo>
                    <a:pt x="4"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9554" name="Freeform 339"/>
            <p:cNvSpPr>
              <a:spLocks/>
            </p:cNvSpPr>
            <p:nvPr/>
          </p:nvSpPr>
          <p:spPr bwMode="auto">
            <a:xfrm>
              <a:off x="3119" y="2506"/>
              <a:ext cx="29" cy="31"/>
            </a:xfrm>
            <a:custGeom>
              <a:avLst/>
              <a:gdLst>
                <a:gd name="T0" fmla="*/ 15 w 29"/>
                <a:gd name="T1" fmla="*/ 30 h 31"/>
                <a:gd name="T2" fmla="*/ 11 w 29"/>
                <a:gd name="T3" fmla="*/ 28 h 31"/>
                <a:gd name="T4" fmla="*/ 9 w 29"/>
                <a:gd name="T5" fmla="*/ 28 h 31"/>
                <a:gd name="T6" fmla="*/ 6 w 29"/>
                <a:gd name="T7" fmla="*/ 26 h 31"/>
                <a:gd name="T8" fmla="*/ 4 w 29"/>
                <a:gd name="T9" fmla="*/ 26 h 31"/>
                <a:gd name="T10" fmla="*/ 4 w 29"/>
                <a:gd name="T11" fmla="*/ 24 h 31"/>
                <a:gd name="T12" fmla="*/ 2 w 29"/>
                <a:gd name="T13" fmla="*/ 19 h 31"/>
                <a:gd name="T14" fmla="*/ 2 w 29"/>
                <a:gd name="T15" fmla="*/ 17 h 31"/>
                <a:gd name="T16" fmla="*/ 0 w 29"/>
                <a:gd name="T17" fmla="*/ 15 h 31"/>
                <a:gd name="T18" fmla="*/ 2 w 29"/>
                <a:gd name="T19" fmla="*/ 13 h 31"/>
                <a:gd name="T20" fmla="*/ 2 w 29"/>
                <a:gd name="T21" fmla="*/ 11 h 31"/>
                <a:gd name="T22" fmla="*/ 4 w 29"/>
                <a:gd name="T23" fmla="*/ 8 h 31"/>
                <a:gd name="T24" fmla="*/ 4 w 29"/>
                <a:gd name="T25" fmla="*/ 6 h 31"/>
                <a:gd name="T26" fmla="*/ 6 w 29"/>
                <a:gd name="T27" fmla="*/ 4 h 31"/>
                <a:gd name="T28" fmla="*/ 9 w 29"/>
                <a:gd name="T29" fmla="*/ 2 h 31"/>
                <a:gd name="T30" fmla="*/ 11 w 29"/>
                <a:gd name="T31" fmla="*/ 2 h 31"/>
                <a:gd name="T32" fmla="*/ 15 w 29"/>
                <a:gd name="T33" fmla="*/ 0 h 31"/>
                <a:gd name="T34" fmla="*/ 17 w 29"/>
                <a:gd name="T35" fmla="*/ 2 h 31"/>
                <a:gd name="T36" fmla="*/ 20 w 29"/>
                <a:gd name="T37" fmla="*/ 2 h 31"/>
                <a:gd name="T38" fmla="*/ 22 w 29"/>
                <a:gd name="T39" fmla="*/ 2 h 31"/>
                <a:gd name="T40" fmla="*/ 24 w 29"/>
                <a:gd name="T41" fmla="*/ 6 h 31"/>
                <a:gd name="T42" fmla="*/ 26 w 29"/>
                <a:gd name="T43" fmla="*/ 6 h 31"/>
                <a:gd name="T44" fmla="*/ 26 w 29"/>
                <a:gd name="T45" fmla="*/ 11 h 31"/>
                <a:gd name="T46" fmla="*/ 28 w 29"/>
                <a:gd name="T47" fmla="*/ 13 h 31"/>
                <a:gd name="T48" fmla="*/ 28 w 29"/>
                <a:gd name="T49" fmla="*/ 15 h 31"/>
                <a:gd name="T50" fmla="*/ 28 w 29"/>
                <a:gd name="T51" fmla="*/ 17 h 31"/>
                <a:gd name="T52" fmla="*/ 26 w 29"/>
                <a:gd name="T53" fmla="*/ 19 h 31"/>
                <a:gd name="T54" fmla="*/ 26 w 29"/>
                <a:gd name="T55" fmla="*/ 24 h 31"/>
                <a:gd name="T56" fmla="*/ 24 w 29"/>
                <a:gd name="T57" fmla="*/ 26 h 31"/>
                <a:gd name="T58" fmla="*/ 22 w 29"/>
                <a:gd name="T59" fmla="*/ 26 h 31"/>
                <a:gd name="T60" fmla="*/ 20 w 29"/>
                <a:gd name="T61" fmla="*/ 28 h 31"/>
                <a:gd name="T62" fmla="*/ 17 w 29"/>
                <a:gd name="T63" fmla="*/ 28 h 31"/>
                <a:gd name="T64" fmla="*/ 15 w 29"/>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1"/>
                <a:gd name="T101" fmla="*/ 29 w 29"/>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1">
                  <a:moveTo>
                    <a:pt x="15" y="30"/>
                  </a:moveTo>
                  <a:lnTo>
                    <a:pt x="11" y="28"/>
                  </a:lnTo>
                  <a:lnTo>
                    <a:pt x="9" y="28"/>
                  </a:lnTo>
                  <a:lnTo>
                    <a:pt x="6" y="26"/>
                  </a:lnTo>
                  <a:lnTo>
                    <a:pt x="4" y="26"/>
                  </a:lnTo>
                  <a:lnTo>
                    <a:pt x="4" y="24"/>
                  </a:lnTo>
                  <a:lnTo>
                    <a:pt x="2" y="19"/>
                  </a:lnTo>
                  <a:lnTo>
                    <a:pt x="2" y="17"/>
                  </a:lnTo>
                  <a:lnTo>
                    <a:pt x="0" y="15"/>
                  </a:lnTo>
                  <a:lnTo>
                    <a:pt x="2" y="13"/>
                  </a:lnTo>
                  <a:lnTo>
                    <a:pt x="2" y="11"/>
                  </a:lnTo>
                  <a:lnTo>
                    <a:pt x="4" y="8"/>
                  </a:lnTo>
                  <a:lnTo>
                    <a:pt x="4" y="6"/>
                  </a:lnTo>
                  <a:lnTo>
                    <a:pt x="6" y="4"/>
                  </a:lnTo>
                  <a:lnTo>
                    <a:pt x="9" y="2"/>
                  </a:lnTo>
                  <a:lnTo>
                    <a:pt x="11" y="2"/>
                  </a:lnTo>
                  <a:lnTo>
                    <a:pt x="15" y="0"/>
                  </a:lnTo>
                  <a:lnTo>
                    <a:pt x="17" y="2"/>
                  </a:lnTo>
                  <a:lnTo>
                    <a:pt x="20" y="2"/>
                  </a:lnTo>
                  <a:lnTo>
                    <a:pt x="22" y="2"/>
                  </a:lnTo>
                  <a:lnTo>
                    <a:pt x="24" y="6"/>
                  </a:lnTo>
                  <a:lnTo>
                    <a:pt x="26" y="6"/>
                  </a:lnTo>
                  <a:lnTo>
                    <a:pt x="26" y="11"/>
                  </a:lnTo>
                  <a:lnTo>
                    <a:pt x="28" y="13"/>
                  </a:lnTo>
                  <a:lnTo>
                    <a:pt x="28" y="15"/>
                  </a:lnTo>
                  <a:lnTo>
                    <a:pt x="28" y="17"/>
                  </a:lnTo>
                  <a:lnTo>
                    <a:pt x="26" y="19"/>
                  </a:lnTo>
                  <a:lnTo>
                    <a:pt x="26" y="24"/>
                  </a:lnTo>
                  <a:lnTo>
                    <a:pt x="24" y="26"/>
                  </a:lnTo>
                  <a:lnTo>
                    <a:pt x="22" y="26"/>
                  </a:lnTo>
                  <a:lnTo>
                    <a:pt x="20" y="28"/>
                  </a:lnTo>
                  <a:lnTo>
                    <a:pt x="17" y="28"/>
                  </a:lnTo>
                  <a:lnTo>
                    <a:pt x="15" y="30"/>
                  </a:lnTo>
                </a:path>
              </a:pathLst>
            </a:custGeom>
            <a:solidFill>
              <a:srgbClr val="B79900"/>
            </a:solidFill>
            <a:ln w="9525" cap="rnd">
              <a:noFill/>
              <a:round/>
              <a:headEnd type="none" w="sm" len="sm"/>
              <a:tailEnd type="none" w="sm" len="sm"/>
            </a:ln>
          </p:spPr>
          <p:txBody>
            <a:bodyPr/>
            <a:lstStyle/>
            <a:p>
              <a:pPr algn="l"/>
              <a:endParaRPr lang="en-US" dirty="0"/>
            </a:p>
          </p:txBody>
        </p:sp>
        <p:sp>
          <p:nvSpPr>
            <p:cNvPr id="9555" name="Freeform 340"/>
            <p:cNvSpPr>
              <a:spLocks/>
            </p:cNvSpPr>
            <p:nvPr/>
          </p:nvSpPr>
          <p:spPr bwMode="auto">
            <a:xfrm>
              <a:off x="3117" y="2521"/>
              <a:ext cx="18" cy="19"/>
            </a:xfrm>
            <a:custGeom>
              <a:avLst/>
              <a:gdLst>
                <a:gd name="T0" fmla="*/ 0 w 18"/>
                <a:gd name="T1" fmla="*/ 0 h 19"/>
                <a:gd name="T2" fmla="*/ 0 w 18"/>
                <a:gd name="T3" fmla="*/ 0 h 19"/>
                <a:gd name="T4" fmla="*/ 2 w 18"/>
                <a:gd name="T5" fmla="*/ 2 h 19"/>
                <a:gd name="T6" fmla="*/ 2 w 18"/>
                <a:gd name="T7" fmla="*/ 7 h 19"/>
                <a:gd name="T8" fmla="*/ 4 w 18"/>
                <a:gd name="T9" fmla="*/ 9 h 19"/>
                <a:gd name="T10" fmla="*/ 6 w 18"/>
                <a:gd name="T11" fmla="*/ 11 h 19"/>
                <a:gd name="T12" fmla="*/ 8 w 18"/>
                <a:gd name="T13" fmla="*/ 13 h 19"/>
                <a:gd name="T14" fmla="*/ 11 w 18"/>
                <a:gd name="T15" fmla="*/ 15 h 19"/>
                <a:gd name="T16" fmla="*/ 13 w 18"/>
                <a:gd name="T17" fmla="*/ 15 h 19"/>
                <a:gd name="T18" fmla="*/ 17 w 18"/>
                <a:gd name="T19" fmla="*/ 18 h 19"/>
                <a:gd name="T20" fmla="*/ 17 w 18"/>
                <a:gd name="T21" fmla="*/ 13 h 19"/>
                <a:gd name="T22" fmla="*/ 15 w 18"/>
                <a:gd name="T23" fmla="*/ 13 h 19"/>
                <a:gd name="T24" fmla="*/ 13 w 18"/>
                <a:gd name="T25" fmla="*/ 11 h 19"/>
                <a:gd name="T26" fmla="*/ 11 w 18"/>
                <a:gd name="T27" fmla="*/ 11 h 19"/>
                <a:gd name="T28" fmla="*/ 8 w 18"/>
                <a:gd name="T29" fmla="*/ 9 h 19"/>
                <a:gd name="T30" fmla="*/ 6 w 18"/>
                <a:gd name="T31" fmla="*/ 7 h 19"/>
                <a:gd name="T32" fmla="*/ 6 w 18"/>
                <a:gd name="T33" fmla="*/ 4 h 19"/>
                <a:gd name="T34" fmla="*/ 6 w 18"/>
                <a:gd name="T35" fmla="*/ 2 h 19"/>
                <a:gd name="T36" fmla="*/ 6 w 18"/>
                <a:gd name="T37" fmla="*/ 0 h 19"/>
                <a:gd name="T38" fmla="*/ 0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0" y="0"/>
                  </a:moveTo>
                  <a:lnTo>
                    <a:pt x="0" y="0"/>
                  </a:lnTo>
                  <a:lnTo>
                    <a:pt x="2" y="2"/>
                  </a:lnTo>
                  <a:lnTo>
                    <a:pt x="2" y="7"/>
                  </a:lnTo>
                  <a:lnTo>
                    <a:pt x="4" y="9"/>
                  </a:lnTo>
                  <a:lnTo>
                    <a:pt x="6" y="11"/>
                  </a:lnTo>
                  <a:lnTo>
                    <a:pt x="8" y="13"/>
                  </a:lnTo>
                  <a:lnTo>
                    <a:pt x="11" y="15"/>
                  </a:lnTo>
                  <a:lnTo>
                    <a:pt x="13" y="15"/>
                  </a:lnTo>
                  <a:lnTo>
                    <a:pt x="17" y="18"/>
                  </a:lnTo>
                  <a:lnTo>
                    <a:pt x="17" y="13"/>
                  </a:lnTo>
                  <a:lnTo>
                    <a:pt x="15" y="13"/>
                  </a:lnTo>
                  <a:lnTo>
                    <a:pt x="13" y="11"/>
                  </a:lnTo>
                  <a:lnTo>
                    <a:pt x="11" y="11"/>
                  </a:lnTo>
                  <a:lnTo>
                    <a:pt x="8" y="9"/>
                  </a:lnTo>
                  <a:lnTo>
                    <a:pt x="6" y="7"/>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56" name="Freeform 341"/>
            <p:cNvSpPr>
              <a:spLocks/>
            </p:cNvSpPr>
            <p:nvPr/>
          </p:nvSpPr>
          <p:spPr bwMode="auto">
            <a:xfrm>
              <a:off x="3117" y="2503"/>
              <a:ext cx="18" cy="19"/>
            </a:xfrm>
            <a:custGeom>
              <a:avLst/>
              <a:gdLst>
                <a:gd name="T0" fmla="*/ 17 w 18"/>
                <a:gd name="T1" fmla="*/ 0 h 19"/>
                <a:gd name="T2" fmla="*/ 17 w 18"/>
                <a:gd name="T3" fmla="*/ 0 h 19"/>
                <a:gd name="T4" fmla="*/ 13 w 18"/>
                <a:gd name="T5" fmla="*/ 3 h 19"/>
                <a:gd name="T6" fmla="*/ 11 w 18"/>
                <a:gd name="T7" fmla="*/ 3 h 19"/>
                <a:gd name="T8" fmla="*/ 8 w 18"/>
                <a:gd name="T9" fmla="*/ 5 h 19"/>
                <a:gd name="T10" fmla="*/ 6 w 18"/>
                <a:gd name="T11" fmla="*/ 7 h 19"/>
                <a:gd name="T12" fmla="*/ 4 w 18"/>
                <a:gd name="T13" fmla="*/ 9 h 19"/>
                <a:gd name="T14" fmla="*/ 2 w 18"/>
                <a:gd name="T15" fmla="*/ 11 h 19"/>
                <a:gd name="T16" fmla="*/ 2 w 18"/>
                <a:gd name="T17" fmla="*/ 16 h 19"/>
                <a:gd name="T18" fmla="*/ 0 w 18"/>
                <a:gd name="T19" fmla="*/ 18 h 19"/>
                <a:gd name="T20" fmla="*/ 6 w 18"/>
                <a:gd name="T21" fmla="*/ 18 h 19"/>
                <a:gd name="T22" fmla="*/ 6 w 18"/>
                <a:gd name="T23" fmla="*/ 16 h 19"/>
                <a:gd name="T24" fmla="*/ 6 w 18"/>
                <a:gd name="T25" fmla="*/ 14 h 19"/>
                <a:gd name="T26" fmla="*/ 6 w 18"/>
                <a:gd name="T27" fmla="*/ 11 h 19"/>
                <a:gd name="T28" fmla="*/ 8 w 18"/>
                <a:gd name="T29" fmla="*/ 9 h 19"/>
                <a:gd name="T30" fmla="*/ 11 w 18"/>
                <a:gd name="T31" fmla="*/ 9 h 19"/>
                <a:gd name="T32" fmla="*/ 13 w 18"/>
                <a:gd name="T33" fmla="*/ 7 h 19"/>
                <a:gd name="T34" fmla="*/ 15 w 18"/>
                <a:gd name="T35" fmla="*/ 5 h 19"/>
                <a:gd name="T36" fmla="*/ 17 w 18"/>
                <a:gd name="T37" fmla="*/ 5 h 19"/>
                <a:gd name="T38" fmla="*/ 17 w 18"/>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9"/>
                <a:gd name="T62" fmla="*/ 18 w 18"/>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9">
                  <a:moveTo>
                    <a:pt x="17" y="0"/>
                  </a:moveTo>
                  <a:lnTo>
                    <a:pt x="17" y="0"/>
                  </a:lnTo>
                  <a:lnTo>
                    <a:pt x="13" y="3"/>
                  </a:lnTo>
                  <a:lnTo>
                    <a:pt x="11" y="3"/>
                  </a:lnTo>
                  <a:lnTo>
                    <a:pt x="8" y="5"/>
                  </a:lnTo>
                  <a:lnTo>
                    <a:pt x="6" y="7"/>
                  </a:lnTo>
                  <a:lnTo>
                    <a:pt x="4" y="9"/>
                  </a:lnTo>
                  <a:lnTo>
                    <a:pt x="2" y="11"/>
                  </a:lnTo>
                  <a:lnTo>
                    <a:pt x="2" y="16"/>
                  </a:lnTo>
                  <a:lnTo>
                    <a:pt x="0" y="18"/>
                  </a:lnTo>
                  <a:lnTo>
                    <a:pt x="6" y="18"/>
                  </a:lnTo>
                  <a:lnTo>
                    <a:pt x="6" y="16"/>
                  </a:lnTo>
                  <a:lnTo>
                    <a:pt x="6" y="14"/>
                  </a:lnTo>
                  <a:lnTo>
                    <a:pt x="6" y="11"/>
                  </a:lnTo>
                  <a:lnTo>
                    <a:pt x="8" y="9"/>
                  </a:lnTo>
                  <a:lnTo>
                    <a:pt x="11" y="9"/>
                  </a:lnTo>
                  <a:lnTo>
                    <a:pt x="13" y="7"/>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57" name="Freeform 342"/>
            <p:cNvSpPr>
              <a:spLocks/>
            </p:cNvSpPr>
            <p:nvPr/>
          </p:nvSpPr>
          <p:spPr bwMode="auto">
            <a:xfrm>
              <a:off x="3134" y="2503"/>
              <a:ext cx="16" cy="19"/>
            </a:xfrm>
            <a:custGeom>
              <a:avLst/>
              <a:gdLst>
                <a:gd name="T0" fmla="*/ 15 w 16"/>
                <a:gd name="T1" fmla="*/ 18 h 19"/>
                <a:gd name="T2" fmla="*/ 15 w 16"/>
                <a:gd name="T3" fmla="*/ 18 h 19"/>
                <a:gd name="T4" fmla="*/ 13 w 16"/>
                <a:gd name="T5" fmla="*/ 16 h 19"/>
                <a:gd name="T6" fmla="*/ 13 w 16"/>
                <a:gd name="T7" fmla="*/ 11 h 19"/>
                <a:gd name="T8" fmla="*/ 11 w 16"/>
                <a:gd name="T9" fmla="*/ 9 h 19"/>
                <a:gd name="T10" fmla="*/ 11 w 16"/>
                <a:gd name="T11" fmla="*/ 7 h 19"/>
                <a:gd name="T12" fmla="*/ 9 w 16"/>
                <a:gd name="T13" fmla="*/ 5 h 19"/>
                <a:gd name="T14" fmla="*/ 5 w 16"/>
                <a:gd name="T15" fmla="*/ 3 h 19"/>
                <a:gd name="T16" fmla="*/ 2 w 16"/>
                <a:gd name="T17" fmla="*/ 3 h 19"/>
                <a:gd name="T18" fmla="*/ 0 w 16"/>
                <a:gd name="T19" fmla="*/ 0 h 19"/>
                <a:gd name="T20" fmla="*/ 0 w 16"/>
                <a:gd name="T21" fmla="*/ 5 h 19"/>
                <a:gd name="T22" fmla="*/ 2 w 16"/>
                <a:gd name="T23" fmla="*/ 5 h 19"/>
                <a:gd name="T24" fmla="*/ 5 w 16"/>
                <a:gd name="T25" fmla="*/ 7 h 19"/>
                <a:gd name="T26" fmla="*/ 7 w 16"/>
                <a:gd name="T27" fmla="*/ 7 h 19"/>
                <a:gd name="T28" fmla="*/ 7 w 16"/>
                <a:gd name="T29" fmla="*/ 9 h 19"/>
                <a:gd name="T30" fmla="*/ 9 w 16"/>
                <a:gd name="T31" fmla="*/ 11 h 19"/>
                <a:gd name="T32" fmla="*/ 9 w 16"/>
                <a:gd name="T33" fmla="*/ 14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3" y="16"/>
                  </a:lnTo>
                  <a:lnTo>
                    <a:pt x="13" y="11"/>
                  </a:lnTo>
                  <a:lnTo>
                    <a:pt x="11" y="9"/>
                  </a:lnTo>
                  <a:lnTo>
                    <a:pt x="11" y="7"/>
                  </a:lnTo>
                  <a:lnTo>
                    <a:pt x="9" y="5"/>
                  </a:lnTo>
                  <a:lnTo>
                    <a:pt x="5" y="3"/>
                  </a:lnTo>
                  <a:lnTo>
                    <a:pt x="2" y="3"/>
                  </a:lnTo>
                  <a:lnTo>
                    <a:pt x="0" y="0"/>
                  </a:lnTo>
                  <a:lnTo>
                    <a:pt x="0" y="5"/>
                  </a:lnTo>
                  <a:lnTo>
                    <a:pt x="2" y="5"/>
                  </a:lnTo>
                  <a:lnTo>
                    <a:pt x="5" y="7"/>
                  </a:lnTo>
                  <a:lnTo>
                    <a:pt x="7" y="7"/>
                  </a:lnTo>
                  <a:lnTo>
                    <a:pt x="7" y="9"/>
                  </a:lnTo>
                  <a:lnTo>
                    <a:pt x="9" y="11"/>
                  </a:lnTo>
                  <a:lnTo>
                    <a:pt x="9" y="14"/>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558" name="Freeform 343"/>
            <p:cNvSpPr>
              <a:spLocks/>
            </p:cNvSpPr>
            <p:nvPr/>
          </p:nvSpPr>
          <p:spPr bwMode="auto">
            <a:xfrm>
              <a:off x="3134" y="2521"/>
              <a:ext cx="16" cy="19"/>
            </a:xfrm>
            <a:custGeom>
              <a:avLst/>
              <a:gdLst>
                <a:gd name="T0" fmla="*/ 0 w 16"/>
                <a:gd name="T1" fmla="*/ 18 h 19"/>
                <a:gd name="T2" fmla="*/ 0 w 16"/>
                <a:gd name="T3" fmla="*/ 18 h 19"/>
                <a:gd name="T4" fmla="*/ 2 w 16"/>
                <a:gd name="T5" fmla="*/ 15 h 19"/>
                <a:gd name="T6" fmla="*/ 5 w 16"/>
                <a:gd name="T7" fmla="*/ 15 h 19"/>
                <a:gd name="T8" fmla="*/ 9 w 16"/>
                <a:gd name="T9" fmla="*/ 13 h 19"/>
                <a:gd name="T10" fmla="*/ 11 w 16"/>
                <a:gd name="T11" fmla="*/ 11 h 19"/>
                <a:gd name="T12" fmla="*/ 13 w 16"/>
                <a:gd name="T13" fmla="*/ 9 h 19"/>
                <a:gd name="T14" fmla="*/ 13 w 16"/>
                <a:gd name="T15" fmla="*/ 7 h 19"/>
                <a:gd name="T16" fmla="*/ 13 w 16"/>
                <a:gd name="T17" fmla="*/ 2 h 19"/>
                <a:gd name="T18" fmla="*/ 15 w 16"/>
                <a:gd name="T19" fmla="*/ 0 h 19"/>
                <a:gd name="T20" fmla="*/ 11 w 16"/>
                <a:gd name="T21" fmla="*/ 0 h 19"/>
                <a:gd name="T22" fmla="*/ 11 w 16"/>
                <a:gd name="T23" fmla="*/ 2 h 19"/>
                <a:gd name="T24" fmla="*/ 9 w 16"/>
                <a:gd name="T25" fmla="*/ 4 h 19"/>
                <a:gd name="T26" fmla="*/ 9 w 16"/>
                <a:gd name="T27" fmla="*/ 7 h 19"/>
                <a:gd name="T28" fmla="*/ 9 w 16"/>
                <a:gd name="T29" fmla="*/ 9 h 19"/>
                <a:gd name="T30" fmla="*/ 7 w 16"/>
                <a:gd name="T31" fmla="*/ 11 h 19"/>
                <a:gd name="T32" fmla="*/ 5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5"/>
                  </a:lnTo>
                  <a:lnTo>
                    <a:pt x="5" y="15"/>
                  </a:lnTo>
                  <a:lnTo>
                    <a:pt x="9" y="13"/>
                  </a:lnTo>
                  <a:lnTo>
                    <a:pt x="11" y="11"/>
                  </a:lnTo>
                  <a:lnTo>
                    <a:pt x="13" y="9"/>
                  </a:lnTo>
                  <a:lnTo>
                    <a:pt x="13" y="7"/>
                  </a:lnTo>
                  <a:lnTo>
                    <a:pt x="13" y="2"/>
                  </a:lnTo>
                  <a:lnTo>
                    <a:pt x="15" y="0"/>
                  </a:lnTo>
                  <a:lnTo>
                    <a:pt x="11" y="0"/>
                  </a:lnTo>
                  <a:lnTo>
                    <a:pt x="11" y="2"/>
                  </a:lnTo>
                  <a:lnTo>
                    <a:pt x="9" y="4"/>
                  </a:lnTo>
                  <a:lnTo>
                    <a:pt x="9" y="7"/>
                  </a:lnTo>
                  <a:lnTo>
                    <a:pt x="9" y="9"/>
                  </a:lnTo>
                  <a:lnTo>
                    <a:pt x="7" y="11"/>
                  </a:lnTo>
                  <a:lnTo>
                    <a:pt x="5"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559" name="Freeform 344"/>
            <p:cNvSpPr>
              <a:spLocks/>
            </p:cNvSpPr>
            <p:nvPr/>
          </p:nvSpPr>
          <p:spPr bwMode="auto">
            <a:xfrm>
              <a:off x="3123" y="2536"/>
              <a:ext cx="27" cy="30"/>
            </a:xfrm>
            <a:custGeom>
              <a:avLst/>
              <a:gdLst>
                <a:gd name="T0" fmla="*/ 13 w 27"/>
                <a:gd name="T1" fmla="*/ 29 h 30"/>
                <a:gd name="T2" fmla="*/ 9 w 27"/>
                <a:gd name="T3" fmla="*/ 29 h 30"/>
                <a:gd name="T4" fmla="*/ 7 w 27"/>
                <a:gd name="T5" fmla="*/ 29 h 30"/>
                <a:gd name="T6" fmla="*/ 5 w 27"/>
                <a:gd name="T7" fmla="*/ 27 h 30"/>
                <a:gd name="T8" fmla="*/ 2 w 27"/>
                <a:gd name="T9" fmla="*/ 24 h 30"/>
                <a:gd name="T10" fmla="*/ 2 w 27"/>
                <a:gd name="T11" fmla="*/ 22 h 30"/>
                <a:gd name="T12" fmla="*/ 0 w 27"/>
                <a:gd name="T13" fmla="*/ 20 h 30"/>
                <a:gd name="T14" fmla="*/ 0 w 27"/>
                <a:gd name="T15" fmla="*/ 18 h 30"/>
                <a:gd name="T16" fmla="*/ 0 w 27"/>
                <a:gd name="T17" fmla="*/ 14 h 30"/>
                <a:gd name="T18" fmla="*/ 0 w 27"/>
                <a:gd name="T19" fmla="*/ 11 h 30"/>
                <a:gd name="T20" fmla="*/ 0 w 27"/>
                <a:gd name="T21" fmla="*/ 9 h 30"/>
                <a:gd name="T22" fmla="*/ 2 w 27"/>
                <a:gd name="T23" fmla="*/ 7 h 30"/>
                <a:gd name="T24" fmla="*/ 2 w 27"/>
                <a:gd name="T25" fmla="*/ 5 h 30"/>
                <a:gd name="T26" fmla="*/ 5 w 27"/>
                <a:gd name="T27" fmla="*/ 3 h 30"/>
                <a:gd name="T28" fmla="*/ 7 w 27"/>
                <a:gd name="T29" fmla="*/ 0 h 30"/>
                <a:gd name="T30" fmla="*/ 9 w 27"/>
                <a:gd name="T31" fmla="*/ 0 h 30"/>
                <a:gd name="T32" fmla="*/ 13 w 27"/>
                <a:gd name="T33" fmla="*/ 0 h 30"/>
                <a:gd name="T34" fmla="*/ 16 w 27"/>
                <a:gd name="T35" fmla="*/ 0 h 30"/>
                <a:gd name="T36" fmla="*/ 18 w 27"/>
                <a:gd name="T37" fmla="*/ 0 h 30"/>
                <a:gd name="T38" fmla="*/ 20 w 27"/>
                <a:gd name="T39" fmla="*/ 3 h 30"/>
                <a:gd name="T40" fmla="*/ 22 w 27"/>
                <a:gd name="T41" fmla="*/ 5 h 30"/>
                <a:gd name="T42" fmla="*/ 24 w 27"/>
                <a:gd name="T43" fmla="*/ 7 h 30"/>
                <a:gd name="T44" fmla="*/ 24 w 27"/>
                <a:gd name="T45" fmla="*/ 9 h 30"/>
                <a:gd name="T46" fmla="*/ 26 w 27"/>
                <a:gd name="T47" fmla="*/ 11 h 30"/>
                <a:gd name="T48" fmla="*/ 26 w 27"/>
                <a:gd name="T49" fmla="*/ 14 h 30"/>
                <a:gd name="T50" fmla="*/ 26 w 27"/>
                <a:gd name="T51" fmla="*/ 18 h 30"/>
                <a:gd name="T52" fmla="*/ 24 w 27"/>
                <a:gd name="T53" fmla="*/ 20 h 30"/>
                <a:gd name="T54" fmla="*/ 24 w 27"/>
                <a:gd name="T55" fmla="*/ 22 h 30"/>
                <a:gd name="T56" fmla="*/ 22 w 27"/>
                <a:gd name="T57" fmla="*/ 24 h 30"/>
                <a:gd name="T58" fmla="*/ 20 w 27"/>
                <a:gd name="T59" fmla="*/ 27 h 30"/>
                <a:gd name="T60" fmla="*/ 18 w 27"/>
                <a:gd name="T61" fmla="*/ 27 h 30"/>
                <a:gd name="T62" fmla="*/ 16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9" y="29"/>
                  </a:lnTo>
                  <a:lnTo>
                    <a:pt x="7" y="29"/>
                  </a:lnTo>
                  <a:lnTo>
                    <a:pt x="5" y="27"/>
                  </a:lnTo>
                  <a:lnTo>
                    <a:pt x="2" y="24"/>
                  </a:lnTo>
                  <a:lnTo>
                    <a:pt x="2" y="22"/>
                  </a:lnTo>
                  <a:lnTo>
                    <a:pt x="0" y="20"/>
                  </a:lnTo>
                  <a:lnTo>
                    <a:pt x="0" y="18"/>
                  </a:lnTo>
                  <a:lnTo>
                    <a:pt x="0" y="14"/>
                  </a:lnTo>
                  <a:lnTo>
                    <a:pt x="0" y="11"/>
                  </a:lnTo>
                  <a:lnTo>
                    <a:pt x="0" y="9"/>
                  </a:lnTo>
                  <a:lnTo>
                    <a:pt x="2" y="7"/>
                  </a:lnTo>
                  <a:lnTo>
                    <a:pt x="2" y="5"/>
                  </a:lnTo>
                  <a:lnTo>
                    <a:pt x="5" y="3"/>
                  </a:lnTo>
                  <a:lnTo>
                    <a:pt x="7" y="0"/>
                  </a:lnTo>
                  <a:lnTo>
                    <a:pt x="9" y="0"/>
                  </a:lnTo>
                  <a:lnTo>
                    <a:pt x="13" y="0"/>
                  </a:lnTo>
                  <a:lnTo>
                    <a:pt x="16" y="0"/>
                  </a:lnTo>
                  <a:lnTo>
                    <a:pt x="18" y="0"/>
                  </a:lnTo>
                  <a:lnTo>
                    <a:pt x="20" y="3"/>
                  </a:lnTo>
                  <a:lnTo>
                    <a:pt x="22" y="5"/>
                  </a:lnTo>
                  <a:lnTo>
                    <a:pt x="24" y="7"/>
                  </a:lnTo>
                  <a:lnTo>
                    <a:pt x="24" y="9"/>
                  </a:lnTo>
                  <a:lnTo>
                    <a:pt x="26" y="11"/>
                  </a:lnTo>
                  <a:lnTo>
                    <a:pt x="26" y="14"/>
                  </a:lnTo>
                  <a:lnTo>
                    <a:pt x="26" y="18"/>
                  </a:lnTo>
                  <a:lnTo>
                    <a:pt x="24" y="20"/>
                  </a:lnTo>
                  <a:lnTo>
                    <a:pt x="24" y="22"/>
                  </a:lnTo>
                  <a:lnTo>
                    <a:pt x="22" y="24"/>
                  </a:lnTo>
                  <a:lnTo>
                    <a:pt x="20" y="27"/>
                  </a:lnTo>
                  <a:lnTo>
                    <a:pt x="18" y="27"/>
                  </a:lnTo>
                  <a:lnTo>
                    <a:pt x="16"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560" name="Freeform 345"/>
            <p:cNvSpPr>
              <a:spLocks/>
            </p:cNvSpPr>
            <p:nvPr/>
          </p:nvSpPr>
          <p:spPr bwMode="auto">
            <a:xfrm>
              <a:off x="3119" y="2550"/>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0 h 18"/>
                <a:gd name="T12" fmla="*/ 9 w 18"/>
                <a:gd name="T13" fmla="*/ 15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0 h 18"/>
                <a:gd name="T26" fmla="*/ 11 w 18"/>
                <a:gd name="T27" fmla="*/ 10 h 18"/>
                <a:gd name="T28" fmla="*/ 9 w 18"/>
                <a:gd name="T29" fmla="*/ 8 h 18"/>
                <a:gd name="T30" fmla="*/ 6 w 18"/>
                <a:gd name="T31" fmla="*/ 8 h 18"/>
                <a:gd name="T32" fmla="*/ 6 w 18"/>
                <a:gd name="T33" fmla="*/ 6 h 18"/>
                <a:gd name="T34" fmla="*/ 6 w 18"/>
                <a:gd name="T35" fmla="*/ 4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0"/>
                  </a:lnTo>
                  <a:lnTo>
                    <a:pt x="9" y="15"/>
                  </a:lnTo>
                  <a:lnTo>
                    <a:pt x="11" y="15"/>
                  </a:lnTo>
                  <a:lnTo>
                    <a:pt x="13" y="17"/>
                  </a:lnTo>
                  <a:lnTo>
                    <a:pt x="17" y="17"/>
                  </a:lnTo>
                  <a:lnTo>
                    <a:pt x="17" y="13"/>
                  </a:lnTo>
                  <a:lnTo>
                    <a:pt x="15" y="13"/>
                  </a:lnTo>
                  <a:lnTo>
                    <a:pt x="13" y="10"/>
                  </a:lnTo>
                  <a:lnTo>
                    <a:pt x="11" y="10"/>
                  </a:lnTo>
                  <a:lnTo>
                    <a:pt x="9" y="8"/>
                  </a:lnTo>
                  <a:lnTo>
                    <a:pt x="6" y="8"/>
                  </a:lnTo>
                  <a:lnTo>
                    <a:pt x="6" y="6"/>
                  </a:lnTo>
                  <a:lnTo>
                    <a:pt x="6" y="4"/>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61" name="Freeform 346"/>
            <p:cNvSpPr>
              <a:spLocks/>
            </p:cNvSpPr>
            <p:nvPr/>
          </p:nvSpPr>
          <p:spPr bwMode="auto">
            <a:xfrm>
              <a:off x="3119" y="2534"/>
              <a:ext cx="18" cy="17"/>
            </a:xfrm>
            <a:custGeom>
              <a:avLst/>
              <a:gdLst>
                <a:gd name="T0" fmla="*/ 17 w 18"/>
                <a:gd name="T1" fmla="*/ 0 h 17"/>
                <a:gd name="T2" fmla="*/ 17 w 18"/>
                <a:gd name="T3" fmla="*/ 0 h 17"/>
                <a:gd name="T4" fmla="*/ 13 w 18"/>
                <a:gd name="T5" fmla="*/ 0 h 17"/>
                <a:gd name="T6" fmla="*/ 11 w 18"/>
                <a:gd name="T7" fmla="*/ 0 h 17"/>
                <a:gd name="T8" fmla="*/ 9 w 18"/>
                <a:gd name="T9" fmla="*/ 2 h 17"/>
                <a:gd name="T10" fmla="*/ 6 w 18"/>
                <a:gd name="T11" fmla="*/ 5 h 17"/>
                <a:gd name="T12" fmla="*/ 4 w 18"/>
                <a:gd name="T13" fmla="*/ 7 h 17"/>
                <a:gd name="T14" fmla="*/ 2 w 18"/>
                <a:gd name="T15" fmla="*/ 9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9 w 18"/>
                <a:gd name="T29" fmla="*/ 7 h 17"/>
                <a:gd name="T30" fmla="*/ 11 w 18"/>
                <a:gd name="T31" fmla="*/ 7 h 17"/>
                <a:gd name="T32" fmla="*/ 13 w 18"/>
                <a:gd name="T33" fmla="*/ 5 h 17"/>
                <a:gd name="T34" fmla="*/ 15 w 18"/>
                <a:gd name="T35" fmla="*/ 5 h 17"/>
                <a:gd name="T36" fmla="*/ 17 w 18"/>
                <a:gd name="T37" fmla="*/ 5 h 17"/>
                <a:gd name="T38" fmla="*/ 17 w 1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7"/>
                <a:gd name="T62" fmla="*/ 18 w 1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7">
                  <a:moveTo>
                    <a:pt x="17" y="0"/>
                  </a:moveTo>
                  <a:lnTo>
                    <a:pt x="17" y="0"/>
                  </a:lnTo>
                  <a:lnTo>
                    <a:pt x="13" y="0"/>
                  </a:lnTo>
                  <a:lnTo>
                    <a:pt x="11" y="0"/>
                  </a:lnTo>
                  <a:lnTo>
                    <a:pt x="9" y="2"/>
                  </a:lnTo>
                  <a:lnTo>
                    <a:pt x="6" y="5"/>
                  </a:lnTo>
                  <a:lnTo>
                    <a:pt x="4" y="7"/>
                  </a:lnTo>
                  <a:lnTo>
                    <a:pt x="2" y="9"/>
                  </a:lnTo>
                  <a:lnTo>
                    <a:pt x="2" y="13"/>
                  </a:lnTo>
                  <a:lnTo>
                    <a:pt x="0" y="16"/>
                  </a:lnTo>
                  <a:lnTo>
                    <a:pt x="6" y="16"/>
                  </a:lnTo>
                  <a:lnTo>
                    <a:pt x="6" y="13"/>
                  </a:lnTo>
                  <a:lnTo>
                    <a:pt x="6" y="11"/>
                  </a:lnTo>
                  <a:lnTo>
                    <a:pt x="6" y="9"/>
                  </a:lnTo>
                  <a:lnTo>
                    <a:pt x="9" y="7"/>
                  </a:lnTo>
                  <a:lnTo>
                    <a:pt x="11" y="7"/>
                  </a:lnTo>
                  <a:lnTo>
                    <a:pt x="13" y="5"/>
                  </a:lnTo>
                  <a:lnTo>
                    <a:pt x="15" y="5"/>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62" name="Freeform 347"/>
            <p:cNvSpPr>
              <a:spLocks/>
            </p:cNvSpPr>
            <p:nvPr/>
          </p:nvSpPr>
          <p:spPr bwMode="auto">
            <a:xfrm>
              <a:off x="3136" y="2534"/>
              <a:ext cx="17" cy="17"/>
            </a:xfrm>
            <a:custGeom>
              <a:avLst/>
              <a:gdLst>
                <a:gd name="T0" fmla="*/ 16 w 17"/>
                <a:gd name="T1" fmla="*/ 16 h 17"/>
                <a:gd name="T2" fmla="*/ 16 w 17"/>
                <a:gd name="T3" fmla="*/ 16 h 17"/>
                <a:gd name="T4" fmla="*/ 16 w 17"/>
                <a:gd name="T5" fmla="*/ 13 h 17"/>
                <a:gd name="T6" fmla="*/ 13 w 17"/>
                <a:gd name="T7" fmla="*/ 9 h 17"/>
                <a:gd name="T8" fmla="*/ 13 w 17"/>
                <a:gd name="T9" fmla="*/ 7 h 17"/>
                <a:gd name="T10" fmla="*/ 11 w 17"/>
                <a:gd name="T11" fmla="*/ 5 h 17"/>
                <a:gd name="T12" fmla="*/ 9 w 17"/>
                <a:gd name="T13" fmla="*/ 2 h 17"/>
                <a:gd name="T14" fmla="*/ 5 w 17"/>
                <a:gd name="T15" fmla="*/ 0 h 17"/>
                <a:gd name="T16" fmla="*/ 3 w 17"/>
                <a:gd name="T17" fmla="*/ 0 h 17"/>
                <a:gd name="T18" fmla="*/ 0 w 17"/>
                <a:gd name="T19" fmla="*/ 0 h 17"/>
                <a:gd name="T20" fmla="*/ 0 w 17"/>
                <a:gd name="T21" fmla="*/ 5 h 17"/>
                <a:gd name="T22" fmla="*/ 3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3" y="9"/>
                  </a:lnTo>
                  <a:lnTo>
                    <a:pt x="13" y="7"/>
                  </a:lnTo>
                  <a:lnTo>
                    <a:pt x="11" y="5"/>
                  </a:lnTo>
                  <a:lnTo>
                    <a:pt x="9" y="2"/>
                  </a:lnTo>
                  <a:lnTo>
                    <a:pt x="5" y="0"/>
                  </a:lnTo>
                  <a:lnTo>
                    <a:pt x="3" y="0"/>
                  </a:lnTo>
                  <a:lnTo>
                    <a:pt x="0" y="0"/>
                  </a:lnTo>
                  <a:lnTo>
                    <a:pt x="0" y="5"/>
                  </a:lnTo>
                  <a:lnTo>
                    <a:pt x="3"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9563" name="Freeform 348"/>
            <p:cNvSpPr>
              <a:spLocks/>
            </p:cNvSpPr>
            <p:nvPr/>
          </p:nvSpPr>
          <p:spPr bwMode="auto">
            <a:xfrm>
              <a:off x="3136" y="2550"/>
              <a:ext cx="17" cy="18"/>
            </a:xfrm>
            <a:custGeom>
              <a:avLst/>
              <a:gdLst>
                <a:gd name="T0" fmla="*/ 0 w 17"/>
                <a:gd name="T1" fmla="*/ 17 h 18"/>
                <a:gd name="T2" fmla="*/ 0 w 17"/>
                <a:gd name="T3" fmla="*/ 17 h 18"/>
                <a:gd name="T4" fmla="*/ 3 w 17"/>
                <a:gd name="T5" fmla="*/ 17 h 18"/>
                <a:gd name="T6" fmla="*/ 5 w 17"/>
                <a:gd name="T7" fmla="*/ 15 h 18"/>
                <a:gd name="T8" fmla="*/ 9 w 17"/>
                <a:gd name="T9" fmla="*/ 15 h 18"/>
                <a:gd name="T10" fmla="*/ 11 w 17"/>
                <a:gd name="T11" fmla="*/ 10 h 18"/>
                <a:gd name="T12" fmla="*/ 13 w 17"/>
                <a:gd name="T13" fmla="*/ 8 h 18"/>
                <a:gd name="T14" fmla="*/ 13 w 17"/>
                <a:gd name="T15" fmla="*/ 6 h 18"/>
                <a:gd name="T16" fmla="*/ 16 w 17"/>
                <a:gd name="T17" fmla="*/ 4 h 18"/>
                <a:gd name="T18" fmla="*/ 16 w 17"/>
                <a:gd name="T19" fmla="*/ 0 h 18"/>
                <a:gd name="T20" fmla="*/ 11 w 17"/>
                <a:gd name="T21" fmla="*/ 0 h 18"/>
                <a:gd name="T22" fmla="*/ 11 w 17"/>
                <a:gd name="T23" fmla="*/ 4 h 18"/>
                <a:gd name="T24" fmla="*/ 11 w 17"/>
                <a:gd name="T25" fmla="*/ 6 h 18"/>
                <a:gd name="T26" fmla="*/ 9 w 17"/>
                <a:gd name="T27" fmla="*/ 6 h 18"/>
                <a:gd name="T28" fmla="*/ 9 w 17"/>
                <a:gd name="T29" fmla="*/ 8 h 18"/>
                <a:gd name="T30" fmla="*/ 7 w 17"/>
                <a:gd name="T31" fmla="*/ 10 h 18"/>
                <a:gd name="T32" fmla="*/ 5 w 17"/>
                <a:gd name="T33" fmla="*/ 10 h 18"/>
                <a:gd name="T34" fmla="*/ 3 w 17"/>
                <a:gd name="T35" fmla="*/ 13 h 18"/>
                <a:gd name="T36" fmla="*/ 0 w 17"/>
                <a:gd name="T37" fmla="*/ 13 h 18"/>
                <a:gd name="T38" fmla="*/ 0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17"/>
                  </a:moveTo>
                  <a:lnTo>
                    <a:pt x="0" y="17"/>
                  </a:lnTo>
                  <a:lnTo>
                    <a:pt x="3" y="17"/>
                  </a:lnTo>
                  <a:lnTo>
                    <a:pt x="5" y="15"/>
                  </a:lnTo>
                  <a:lnTo>
                    <a:pt x="9" y="15"/>
                  </a:lnTo>
                  <a:lnTo>
                    <a:pt x="11" y="10"/>
                  </a:lnTo>
                  <a:lnTo>
                    <a:pt x="13" y="8"/>
                  </a:lnTo>
                  <a:lnTo>
                    <a:pt x="13" y="6"/>
                  </a:lnTo>
                  <a:lnTo>
                    <a:pt x="16" y="4"/>
                  </a:lnTo>
                  <a:lnTo>
                    <a:pt x="16" y="0"/>
                  </a:lnTo>
                  <a:lnTo>
                    <a:pt x="11" y="0"/>
                  </a:lnTo>
                  <a:lnTo>
                    <a:pt x="11" y="4"/>
                  </a:lnTo>
                  <a:lnTo>
                    <a:pt x="11" y="6"/>
                  </a:lnTo>
                  <a:lnTo>
                    <a:pt x="9" y="6"/>
                  </a:lnTo>
                  <a:lnTo>
                    <a:pt x="9" y="8"/>
                  </a:lnTo>
                  <a:lnTo>
                    <a:pt x="7" y="10"/>
                  </a:lnTo>
                  <a:lnTo>
                    <a:pt x="5" y="10"/>
                  </a:lnTo>
                  <a:lnTo>
                    <a:pt x="3"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564" name="Freeform 349"/>
            <p:cNvSpPr>
              <a:spLocks/>
            </p:cNvSpPr>
            <p:nvPr/>
          </p:nvSpPr>
          <p:spPr bwMode="auto">
            <a:xfrm>
              <a:off x="3053" y="2545"/>
              <a:ext cx="62" cy="52"/>
            </a:xfrm>
            <a:custGeom>
              <a:avLst/>
              <a:gdLst>
                <a:gd name="T0" fmla="*/ 0 w 62"/>
                <a:gd name="T1" fmla="*/ 51 h 52"/>
                <a:gd name="T2" fmla="*/ 11 w 62"/>
                <a:gd name="T3" fmla="*/ 51 h 52"/>
                <a:gd name="T4" fmla="*/ 22 w 62"/>
                <a:gd name="T5" fmla="*/ 46 h 52"/>
                <a:gd name="T6" fmla="*/ 29 w 62"/>
                <a:gd name="T7" fmla="*/ 44 h 52"/>
                <a:gd name="T8" fmla="*/ 37 w 62"/>
                <a:gd name="T9" fmla="*/ 40 h 52"/>
                <a:gd name="T10" fmla="*/ 42 w 62"/>
                <a:gd name="T11" fmla="*/ 37 h 52"/>
                <a:gd name="T12" fmla="*/ 46 w 62"/>
                <a:gd name="T13" fmla="*/ 31 h 52"/>
                <a:gd name="T14" fmla="*/ 50 w 62"/>
                <a:gd name="T15" fmla="*/ 26 h 52"/>
                <a:gd name="T16" fmla="*/ 55 w 62"/>
                <a:gd name="T17" fmla="*/ 22 h 52"/>
                <a:gd name="T18" fmla="*/ 57 w 62"/>
                <a:gd name="T19" fmla="*/ 18 h 52"/>
                <a:gd name="T20" fmla="*/ 59 w 62"/>
                <a:gd name="T21" fmla="*/ 13 h 52"/>
                <a:gd name="T22" fmla="*/ 59 w 62"/>
                <a:gd name="T23" fmla="*/ 11 h 52"/>
                <a:gd name="T24" fmla="*/ 61 w 62"/>
                <a:gd name="T25" fmla="*/ 7 h 52"/>
                <a:gd name="T26" fmla="*/ 61 w 62"/>
                <a:gd name="T27" fmla="*/ 5 h 52"/>
                <a:gd name="T28" fmla="*/ 61 w 62"/>
                <a:gd name="T29" fmla="*/ 2 h 52"/>
                <a:gd name="T30" fmla="*/ 61 w 62"/>
                <a:gd name="T31" fmla="*/ 0 h 52"/>
                <a:gd name="T32" fmla="*/ 53 w 62"/>
                <a:gd name="T33" fmla="*/ 2 h 52"/>
                <a:gd name="T34" fmla="*/ 44 w 62"/>
                <a:gd name="T35" fmla="*/ 5 h 52"/>
                <a:gd name="T36" fmla="*/ 35 w 62"/>
                <a:gd name="T37" fmla="*/ 7 h 52"/>
                <a:gd name="T38" fmla="*/ 29 w 62"/>
                <a:gd name="T39" fmla="*/ 9 h 52"/>
                <a:gd name="T40" fmla="*/ 24 w 62"/>
                <a:gd name="T41" fmla="*/ 13 h 52"/>
                <a:gd name="T42" fmla="*/ 18 w 62"/>
                <a:gd name="T43" fmla="*/ 18 h 52"/>
                <a:gd name="T44" fmla="*/ 15 w 62"/>
                <a:gd name="T45" fmla="*/ 22 h 52"/>
                <a:gd name="T46" fmla="*/ 11 w 62"/>
                <a:gd name="T47" fmla="*/ 26 h 52"/>
                <a:gd name="T48" fmla="*/ 9 w 62"/>
                <a:gd name="T49" fmla="*/ 33 h 52"/>
                <a:gd name="T50" fmla="*/ 4 w 62"/>
                <a:gd name="T51" fmla="*/ 37 h 52"/>
                <a:gd name="T52" fmla="*/ 4 w 62"/>
                <a:gd name="T53" fmla="*/ 40 h 52"/>
                <a:gd name="T54" fmla="*/ 2 w 62"/>
                <a:gd name="T55" fmla="*/ 44 h 52"/>
                <a:gd name="T56" fmla="*/ 2 w 62"/>
                <a:gd name="T57" fmla="*/ 46 h 52"/>
                <a:gd name="T58" fmla="*/ 0 w 62"/>
                <a:gd name="T59" fmla="*/ 48 h 52"/>
                <a:gd name="T60" fmla="*/ 0 w 62"/>
                <a:gd name="T61" fmla="*/ 51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2"/>
                <a:gd name="T94" fmla="*/ 0 h 52"/>
                <a:gd name="T95" fmla="*/ 62 w 62"/>
                <a:gd name="T96" fmla="*/ 52 h 5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2" h="52">
                  <a:moveTo>
                    <a:pt x="0" y="51"/>
                  </a:moveTo>
                  <a:lnTo>
                    <a:pt x="11" y="51"/>
                  </a:lnTo>
                  <a:lnTo>
                    <a:pt x="22" y="46"/>
                  </a:lnTo>
                  <a:lnTo>
                    <a:pt x="29" y="44"/>
                  </a:lnTo>
                  <a:lnTo>
                    <a:pt x="37" y="40"/>
                  </a:lnTo>
                  <a:lnTo>
                    <a:pt x="42" y="37"/>
                  </a:lnTo>
                  <a:lnTo>
                    <a:pt x="46" y="31"/>
                  </a:lnTo>
                  <a:lnTo>
                    <a:pt x="50" y="26"/>
                  </a:lnTo>
                  <a:lnTo>
                    <a:pt x="55" y="22"/>
                  </a:lnTo>
                  <a:lnTo>
                    <a:pt x="57" y="18"/>
                  </a:lnTo>
                  <a:lnTo>
                    <a:pt x="59" y="13"/>
                  </a:lnTo>
                  <a:lnTo>
                    <a:pt x="59" y="11"/>
                  </a:lnTo>
                  <a:lnTo>
                    <a:pt x="61" y="7"/>
                  </a:lnTo>
                  <a:lnTo>
                    <a:pt x="61" y="5"/>
                  </a:lnTo>
                  <a:lnTo>
                    <a:pt x="61" y="2"/>
                  </a:lnTo>
                  <a:lnTo>
                    <a:pt x="61" y="0"/>
                  </a:lnTo>
                  <a:lnTo>
                    <a:pt x="53" y="2"/>
                  </a:lnTo>
                  <a:lnTo>
                    <a:pt x="44" y="5"/>
                  </a:lnTo>
                  <a:lnTo>
                    <a:pt x="35" y="7"/>
                  </a:lnTo>
                  <a:lnTo>
                    <a:pt x="29" y="9"/>
                  </a:lnTo>
                  <a:lnTo>
                    <a:pt x="24" y="13"/>
                  </a:lnTo>
                  <a:lnTo>
                    <a:pt x="18" y="18"/>
                  </a:lnTo>
                  <a:lnTo>
                    <a:pt x="15" y="22"/>
                  </a:lnTo>
                  <a:lnTo>
                    <a:pt x="11" y="26"/>
                  </a:lnTo>
                  <a:lnTo>
                    <a:pt x="9" y="33"/>
                  </a:lnTo>
                  <a:lnTo>
                    <a:pt x="4" y="37"/>
                  </a:lnTo>
                  <a:lnTo>
                    <a:pt x="4" y="40"/>
                  </a:lnTo>
                  <a:lnTo>
                    <a:pt x="2" y="44"/>
                  </a:lnTo>
                  <a:lnTo>
                    <a:pt x="2" y="46"/>
                  </a:lnTo>
                  <a:lnTo>
                    <a:pt x="0" y="48"/>
                  </a:lnTo>
                  <a:lnTo>
                    <a:pt x="0" y="51"/>
                  </a:lnTo>
                </a:path>
              </a:pathLst>
            </a:custGeom>
            <a:solidFill>
              <a:srgbClr val="B79900"/>
            </a:solidFill>
            <a:ln w="9525" cap="rnd">
              <a:noFill/>
              <a:round/>
              <a:headEnd type="none" w="sm" len="sm"/>
              <a:tailEnd type="none" w="sm" len="sm"/>
            </a:ln>
          </p:spPr>
          <p:txBody>
            <a:bodyPr/>
            <a:lstStyle/>
            <a:p>
              <a:pPr algn="l"/>
              <a:endParaRPr lang="en-US" dirty="0"/>
            </a:p>
          </p:txBody>
        </p:sp>
        <p:sp>
          <p:nvSpPr>
            <p:cNvPr id="9565" name="Freeform 350"/>
            <p:cNvSpPr>
              <a:spLocks/>
            </p:cNvSpPr>
            <p:nvPr/>
          </p:nvSpPr>
          <p:spPr bwMode="auto">
            <a:xfrm>
              <a:off x="3053" y="2543"/>
              <a:ext cx="65" cy="56"/>
            </a:xfrm>
            <a:custGeom>
              <a:avLst/>
              <a:gdLst>
                <a:gd name="T0" fmla="*/ 61 w 65"/>
                <a:gd name="T1" fmla="*/ 4 h 56"/>
                <a:gd name="T2" fmla="*/ 59 w 65"/>
                <a:gd name="T3" fmla="*/ 2 h 56"/>
                <a:gd name="T4" fmla="*/ 59 w 65"/>
                <a:gd name="T5" fmla="*/ 4 h 56"/>
                <a:gd name="T6" fmla="*/ 59 w 65"/>
                <a:gd name="T7" fmla="*/ 7 h 56"/>
                <a:gd name="T8" fmla="*/ 59 w 65"/>
                <a:gd name="T9" fmla="*/ 9 h 56"/>
                <a:gd name="T10" fmla="*/ 59 w 65"/>
                <a:gd name="T11" fmla="*/ 11 h 56"/>
                <a:gd name="T12" fmla="*/ 57 w 65"/>
                <a:gd name="T13" fmla="*/ 15 h 56"/>
                <a:gd name="T14" fmla="*/ 55 w 65"/>
                <a:gd name="T15" fmla="*/ 20 h 56"/>
                <a:gd name="T16" fmla="*/ 53 w 65"/>
                <a:gd name="T17" fmla="*/ 24 h 56"/>
                <a:gd name="T18" fmla="*/ 50 w 65"/>
                <a:gd name="T19" fmla="*/ 28 h 56"/>
                <a:gd name="T20" fmla="*/ 46 w 65"/>
                <a:gd name="T21" fmla="*/ 33 h 56"/>
                <a:gd name="T22" fmla="*/ 42 w 65"/>
                <a:gd name="T23" fmla="*/ 37 h 56"/>
                <a:gd name="T24" fmla="*/ 35 w 65"/>
                <a:gd name="T25" fmla="*/ 42 h 56"/>
                <a:gd name="T26" fmla="*/ 29 w 65"/>
                <a:gd name="T27" fmla="*/ 44 h 56"/>
                <a:gd name="T28" fmla="*/ 20 w 65"/>
                <a:gd name="T29" fmla="*/ 48 h 56"/>
                <a:gd name="T30" fmla="*/ 11 w 65"/>
                <a:gd name="T31" fmla="*/ 50 h 56"/>
                <a:gd name="T32" fmla="*/ 0 w 65"/>
                <a:gd name="T33" fmla="*/ 50 h 56"/>
                <a:gd name="T34" fmla="*/ 0 w 65"/>
                <a:gd name="T35" fmla="*/ 55 h 56"/>
                <a:gd name="T36" fmla="*/ 11 w 65"/>
                <a:gd name="T37" fmla="*/ 53 h 56"/>
                <a:gd name="T38" fmla="*/ 22 w 65"/>
                <a:gd name="T39" fmla="*/ 50 h 56"/>
                <a:gd name="T40" fmla="*/ 29 w 65"/>
                <a:gd name="T41" fmla="*/ 48 h 56"/>
                <a:gd name="T42" fmla="*/ 37 w 65"/>
                <a:gd name="T43" fmla="*/ 44 h 56"/>
                <a:gd name="T44" fmla="*/ 44 w 65"/>
                <a:gd name="T45" fmla="*/ 39 h 56"/>
                <a:gd name="T46" fmla="*/ 48 w 65"/>
                <a:gd name="T47" fmla="*/ 35 h 56"/>
                <a:gd name="T48" fmla="*/ 53 w 65"/>
                <a:gd name="T49" fmla="*/ 31 h 56"/>
                <a:gd name="T50" fmla="*/ 57 w 65"/>
                <a:gd name="T51" fmla="*/ 26 h 56"/>
                <a:gd name="T52" fmla="*/ 59 w 65"/>
                <a:gd name="T53" fmla="*/ 22 h 56"/>
                <a:gd name="T54" fmla="*/ 61 w 65"/>
                <a:gd name="T55" fmla="*/ 17 h 56"/>
                <a:gd name="T56" fmla="*/ 61 w 65"/>
                <a:gd name="T57" fmla="*/ 13 h 56"/>
                <a:gd name="T58" fmla="*/ 64 w 65"/>
                <a:gd name="T59" fmla="*/ 9 h 56"/>
                <a:gd name="T60" fmla="*/ 64 w 65"/>
                <a:gd name="T61" fmla="*/ 7 h 56"/>
                <a:gd name="T62" fmla="*/ 64 w 65"/>
                <a:gd name="T63" fmla="*/ 4 h 56"/>
                <a:gd name="T64" fmla="*/ 64 w 65"/>
                <a:gd name="T65" fmla="*/ 2 h 56"/>
                <a:gd name="T66" fmla="*/ 61 w 65"/>
                <a:gd name="T67" fmla="*/ 0 h 56"/>
                <a:gd name="T68" fmla="*/ 61 w 65"/>
                <a:gd name="T69" fmla="*/ 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56"/>
                <a:gd name="T107" fmla="*/ 65 w 65"/>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56">
                  <a:moveTo>
                    <a:pt x="61" y="4"/>
                  </a:moveTo>
                  <a:lnTo>
                    <a:pt x="59" y="2"/>
                  </a:lnTo>
                  <a:lnTo>
                    <a:pt x="59" y="4"/>
                  </a:lnTo>
                  <a:lnTo>
                    <a:pt x="59" y="7"/>
                  </a:lnTo>
                  <a:lnTo>
                    <a:pt x="59" y="9"/>
                  </a:lnTo>
                  <a:lnTo>
                    <a:pt x="59" y="11"/>
                  </a:lnTo>
                  <a:lnTo>
                    <a:pt x="57" y="15"/>
                  </a:lnTo>
                  <a:lnTo>
                    <a:pt x="55" y="20"/>
                  </a:lnTo>
                  <a:lnTo>
                    <a:pt x="53" y="24"/>
                  </a:lnTo>
                  <a:lnTo>
                    <a:pt x="50" y="28"/>
                  </a:lnTo>
                  <a:lnTo>
                    <a:pt x="46" y="33"/>
                  </a:lnTo>
                  <a:lnTo>
                    <a:pt x="42" y="37"/>
                  </a:lnTo>
                  <a:lnTo>
                    <a:pt x="35" y="42"/>
                  </a:lnTo>
                  <a:lnTo>
                    <a:pt x="29" y="44"/>
                  </a:lnTo>
                  <a:lnTo>
                    <a:pt x="20" y="48"/>
                  </a:lnTo>
                  <a:lnTo>
                    <a:pt x="11" y="50"/>
                  </a:lnTo>
                  <a:lnTo>
                    <a:pt x="0" y="50"/>
                  </a:lnTo>
                  <a:lnTo>
                    <a:pt x="0" y="55"/>
                  </a:lnTo>
                  <a:lnTo>
                    <a:pt x="11" y="53"/>
                  </a:lnTo>
                  <a:lnTo>
                    <a:pt x="22" y="50"/>
                  </a:lnTo>
                  <a:lnTo>
                    <a:pt x="29" y="48"/>
                  </a:lnTo>
                  <a:lnTo>
                    <a:pt x="37" y="44"/>
                  </a:lnTo>
                  <a:lnTo>
                    <a:pt x="44" y="39"/>
                  </a:lnTo>
                  <a:lnTo>
                    <a:pt x="48" y="35"/>
                  </a:lnTo>
                  <a:lnTo>
                    <a:pt x="53" y="31"/>
                  </a:lnTo>
                  <a:lnTo>
                    <a:pt x="57" y="26"/>
                  </a:lnTo>
                  <a:lnTo>
                    <a:pt x="59" y="22"/>
                  </a:lnTo>
                  <a:lnTo>
                    <a:pt x="61" y="17"/>
                  </a:lnTo>
                  <a:lnTo>
                    <a:pt x="61" y="13"/>
                  </a:lnTo>
                  <a:lnTo>
                    <a:pt x="64" y="9"/>
                  </a:lnTo>
                  <a:lnTo>
                    <a:pt x="64" y="7"/>
                  </a:lnTo>
                  <a:lnTo>
                    <a:pt x="64" y="4"/>
                  </a:lnTo>
                  <a:lnTo>
                    <a:pt x="64" y="2"/>
                  </a:lnTo>
                  <a:lnTo>
                    <a:pt x="61" y="0"/>
                  </a:lnTo>
                  <a:lnTo>
                    <a:pt x="61" y="4"/>
                  </a:lnTo>
                </a:path>
              </a:pathLst>
            </a:custGeom>
            <a:solidFill>
              <a:srgbClr val="000000"/>
            </a:solidFill>
            <a:ln w="9525" cap="rnd">
              <a:noFill/>
              <a:round/>
              <a:headEnd type="none" w="sm" len="sm"/>
              <a:tailEnd type="none" w="sm" len="sm"/>
            </a:ln>
          </p:spPr>
          <p:txBody>
            <a:bodyPr/>
            <a:lstStyle/>
            <a:p>
              <a:pPr algn="l"/>
              <a:endParaRPr lang="en-US" dirty="0"/>
            </a:p>
          </p:txBody>
        </p:sp>
        <p:sp>
          <p:nvSpPr>
            <p:cNvPr id="9566" name="Freeform 351"/>
            <p:cNvSpPr>
              <a:spLocks/>
            </p:cNvSpPr>
            <p:nvPr/>
          </p:nvSpPr>
          <p:spPr bwMode="auto">
            <a:xfrm>
              <a:off x="3051" y="2543"/>
              <a:ext cx="64" cy="56"/>
            </a:xfrm>
            <a:custGeom>
              <a:avLst/>
              <a:gdLst>
                <a:gd name="T0" fmla="*/ 2 w 64"/>
                <a:gd name="T1" fmla="*/ 50 h 56"/>
                <a:gd name="T2" fmla="*/ 4 w 64"/>
                <a:gd name="T3" fmla="*/ 53 h 56"/>
                <a:gd name="T4" fmla="*/ 6 w 64"/>
                <a:gd name="T5" fmla="*/ 50 h 56"/>
                <a:gd name="T6" fmla="*/ 6 w 64"/>
                <a:gd name="T7" fmla="*/ 46 h 56"/>
                <a:gd name="T8" fmla="*/ 9 w 64"/>
                <a:gd name="T9" fmla="*/ 44 h 56"/>
                <a:gd name="T10" fmla="*/ 9 w 64"/>
                <a:gd name="T11" fmla="*/ 39 h 56"/>
                <a:gd name="T12" fmla="*/ 11 w 64"/>
                <a:gd name="T13" fmla="*/ 35 h 56"/>
                <a:gd name="T14" fmla="*/ 13 w 64"/>
                <a:gd name="T15" fmla="*/ 31 h 56"/>
                <a:gd name="T16" fmla="*/ 17 w 64"/>
                <a:gd name="T17" fmla="*/ 26 h 56"/>
                <a:gd name="T18" fmla="*/ 22 w 64"/>
                <a:gd name="T19" fmla="*/ 22 h 56"/>
                <a:gd name="T20" fmla="*/ 26 w 64"/>
                <a:gd name="T21" fmla="*/ 17 h 56"/>
                <a:gd name="T22" fmla="*/ 33 w 64"/>
                <a:gd name="T23" fmla="*/ 13 h 56"/>
                <a:gd name="T24" fmla="*/ 39 w 64"/>
                <a:gd name="T25" fmla="*/ 11 h 56"/>
                <a:gd name="T26" fmla="*/ 46 w 64"/>
                <a:gd name="T27" fmla="*/ 7 h 56"/>
                <a:gd name="T28" fmla="*/ 55 w 64"/>
                <a:gd name="T29" fmla="*/ 4 h 56"/>
                <a:gd name="T30" fmla="*/ 63 w 64"/>
                <a:gd name="T31" fmla="*/ 4 h 56"/>
                <a:gd name="T32" fmla="*/ 63 w 64"/>
                <a:gd name="T33" fmla="*/ 0 h 56"/>
                <a:gd name="T34" fmla="*/ 55 w 64"/>
                <a:gd name="T35" fmla="*/ 0 h 56"/>
                <a:gd name="T36" fmla="*/ 44 w 64"/>
                <a:gd name="T37" fmla="*/ 4 h 56"/>
                <a:gd name="T38" fmla="*/ 37 w 64"/>
                <a:gd name="T39" fmla="*/ 7 h 56"/>
                <a:gd name="T40" fmla="*/ 31 w 64"/>
                <a:gd name="T41" fmla="*/ 11 h 56"/>
                <a:gd name="T42" fmla="*/ 24 w 64"/>
                <a:gd name="T43" fmla="*/ 15 h 56"/>
                <a:gd name="T44" fmla="*/ 20 w 64"/>
                <a:gd name="T45" fmla="*/ 17 h 56"/>
                <a:gd name="T46" fmla="*/ 15 w 64"/>
                <a:gd name="T47" fmla="*/ 24 h 56"/>
                <a:gd name="T48" fmla="*/ 11 w 64"/>
                <a:gd name="T49" fmla="*/ 28 h 56"/>
                <a:gd name="T50" fmla="*/ 9 w 64"/>
                <a:gd name="T51" fmla="*/ 33 h 56"/>
                <a:gd name="T52" fmla="*/ 6 w 64"/>
                <a:gd name="T53" fmla="*/ 37 h 56"/>
                <a:gd name="T54" fmla="*/ 4 w 64"/>
                <a:gd name="T55" fmla="*/ 42 h 56"/>
                <a:gd name="T56" fmla="*/ 2 w 64"/>
                <a:gd name="T57" fmla="*/ 46 h 56"/>
                <a:gd name="T58" fmla="*/ 2 w 64"/>
                <a:gd name="T59" fmla="*/ 48 h 56"/>
                <a:gd name="T60" fmla="*/ 2 w 64"/>
                <a:gd name="T61" fmla="*/ 50 h 56"/>
                <a:gd name="T62" fmla="*/ 0 w 64"/>
                <a:gd name="T63" fmla="*/ 53 h 56"/>
                <a:gd name="T64" fmla="*/ 2 w 64"/>
                <a:gd name="T65" fmla="*/ 55 h 56"/>
                <a:gd name="T66" fmla="*/ 2 w 64"/>
                <a:gd name="T67" fmla="*/ 5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56"/>
                <a:gd name="T104" fmla="*/ 64 w 6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56">
                  <a:moveTo>
                    <a:pt x="2" y="50"/>
                  </a:moveTo>
                  <a:lnTo>
                    <a:pt x="4" y="53"/>
                  </a:lnTo>
                  <a:lnTo>
                    <a:pt x="6" y="50"/>
                  </a:lnTo>
                  <a:lnTo>
                    <a:pt x="6" y="46"/>
                  </a:lnTo>
                  <a:lnTo>
                    <a:pt x="9" y="44"/>
                  </a:lnTo>
                  <a:lnTo>
                    <a:pt x="9" y="39"/>
                  </a:lnTo>
                  <a:lnTo>
                    <a:pt x="11" y="35"/>
                  </a:lnTo>
                  <a:lnTo>
                    <a:pt x="13" y="31"/>
                  </a:lnTo>
                  <a:lnTo>
                    <a:pt x="17" y="26"/>
                  </a:lnTo>
                  <a:lnTo>
                    <a:pt x="22" y="22"/>
                  </a:lnTo>
                  <a:lnTo>
                    <a:pt x="26" y="17"/>
                  </a:lnTo>
                  <a:lnTo>
                    <a:pt x="33" y="13"/>
                  </a:lnTo>
                  <a:lnTo>
                    <a:pt x="39" y="11"/>
                  </a:lnTo>
                  <a:lnTo>
                    <a:pt x="46" y="7"/>
                  </a:lnTo>
                  <a:lnTo>
                    <a:pt x="55" y="4"/>
                  </a:lnTo>
                  <a:lnTo>
                    <a:pt x="63" y="4"/>
                  </a:lnTo>
                  <a:lnTo>
                    <a:pt x="63" y="0"/>
                  </a:lnTo>
                  <a:lnTo>
                    <a:pt x="55" y="0"/>
                  </a:lnTo>
                  <a:lnTo>
                    <a:pt x="44" y="4"/>
                  </a:lnTo>
                  <a:lnTo>
                    <a:pt x="37" y="7"/>
                  </a:lnTo>
                  <a:lnTo>
                    <a:pt x="31" y="11"/>
                  </a:lnTo>
                  <a:lnTo>
                    <a:pt x="24" y="15"/>
                  </a:lnTo>
                  <a:lnTo>
                    <a:pt x="20" y="17"/>
                  </a:lnTo>
                  <a:lnTo>
                    <a:pt x="15" y="24"/>
                  </a:lnTo>
                  <a:lnTo>
                    <a:pt x="11" y="28"/>
                  </a:lnTo>
                  <a:lnTo>
                    <a:pt x="9" y="33"/>
                  </a:lnTo>
                  <a:lnTo>
                    <a:pt x="6" y="37"/>
                  </a:lnTo>
                  <a:lnTo>
                    <a:pt x="4" y="42"/>
                  </a:lnTo>
                  <a:lnTo>
                    <a:pt x="2" y="46"/>
                  </a:lnTo>
                  <a:lnTo>
                    <a:pt x="2" y="48"/>
                  </a:lnTo>
                  <a:lnTo>
                    <a:pt x="2" y="50"/>
                  </a:lnTo>
                  <a:lnTo>
                    <a:pt x="0" y="53"/>
                  </a:lnTo>
                  <a:lnTo>
                    <a:pt x="2" y="55"/>
                  </a:lnTo>
                  <a:lnTo>
                    <a:pt x="2" y="50"/>
                  </a:lnTo>
                </a:path>
              </a:pathLst>
            </a:custGeom>
            <a:solidFill>
              <a:srgbClr val="000000"/>
            </a:solidFill>
            <a:ln w="9525" cap="rnd">
              <a:noFill/>
              <a:round/>
              <a:headEnd type="none" w="sm" len="sm"/>
              <a:tailEnd type="none" w="sm" len="sm"/>
            </a:ln>
          </p:spPr>
          <p:txBody>
            <a:bodyPr/>
            <a:lstStyle/>
            <a:p>
              <a:pPr algn="l"/>
              <a:endParaRPr lang="en-US" dirty="0"/>
            </a:p>
          </p:txBody>
        </p:sp>
        <p:sp>
          <p:nvSpPr>
            <p:cNvPr id="9567" name="Freeform 352"/>
            <p:cNvSpPr>
              <a:spLocks/>
            </p:cNvSpPr>
            <p:nvPr/>
          </p:nvSpPr>
          <p:spPr bwMode="auto">
            <a:xfrm>
              <a:off x="3053" y="2545"/>
              <a:ext cx="62" cy="52"/>
            </a:xfrm>
            <a:custGeom>
              <a:avLst/>
              <a:gdLst>
                <a:gd name="T0" fmla="*/ 61 w 62"/>
                <a:gd name="T1" fmla="*/ 0 h 52"/>
                <a:gd name="T2" fmla="*/ 57 w 62"/>
                <a:gd name="T3" fmla="*/ 5 h 52"/>
                <a:gd name="T4" fmla="*/ 53 w 62"/>
                <a:gd name="T5" fmla="*/ 9 h 52"/>
                <a:gd name="T6" fmla="*/ 46 w 62"/>
                <a:gd name="T7" fmla="*/ 13 h 52"/>
                <a:gd name="T8" fmla="*/ 42 w 62"/>
                <a:gd name="T9" fmla="*/ 20 h 52"/>
                <a:gd name="T10" fmla="*/ 37 w 62"/>
                <a:gd name="T11" fmla="*/ 24 h 52"/>
                <a:gd name="T12" fmla="*/ 33 w 62"/>
                <a:gd name="T13" fmla="*/ 26 h 52"/>
                <a:gd name="T14" fmla="*/ 26 w 62"/>
                <a:gd name="T15" fmla="*/ 31 h 52"/>
                <a:gd name="T16" fmla="*/ 22 w 62"/>
                <a:gd name="T17" fmla="*/ 35 h 52"/>
                <a:gd name="T18" fmla="*/ 18 w 62"/>
                <a:gd name="T19" fmla="*/ 37 h 52"/>
                <a:gd name="T20" fmla="*/ 13 w 62"/>
                <a:gd name="T21" fmla="*/ 42 h 52"/>
                <a:gd name="T22" fmla="*/ 9 w 62"/>
                <a:gd name="T23" fmla="*/ 44 h 52"/>
                <a:gd name="T24" fmla="*/ 7 w 62"/>
                <a:gd name="T25" fmla="*/ 46 h 52"/>
                <a:gd name="T26" fmla="*/ 4 w 62"/>
                <a:gd name="T27" fmla="*/ 48 h 52"/>
                <a:gd name="T28" fmla="*/ 2 w 62"/>
                <a:gd name="T29" fmla="*/ 48 h 52"/>
                <a:gd name="T30" fmla="*/ 0 w 62"/>
                <a:gd name="T31" fmla="*/ 48 h 52"/>
                <a:gd name="T32" fmla="*/ 0 w 62"/>
                <a:gd name="T33" fmla="*/ 51 h 52"/>
                <a:gd name="T34" fmla="*/ 11 w 62"/>
                <a:gd name="T35" fmla="*/ 48 h 52"/>
                <a:gd name="T36" fmla="*/ 22 w 62"/>
                <a:gd name="T37" fmla="*/ 46 h 52"/>
                <a:gd name="T38" fmla="*/ 29 w 62"/>
                <a:gd name="T39" fmla="*/ 44 h 52"/>
                <a:gd name="T40" fmla="*/ 37 w 62"/>
                <a:gd name="T41" fmla="*/ 42 h 52"/>
                <a:gd name="T42" fmla="*/ 42 w 62"/>
                <a:gd name="T43" fmla="*/ 37 h 52"/>
                <a:gd name="T44" fmla="*/ 46 w 62"/>
                <a:gd name="T45" fmla="*/ 33 h 52"/>
                <a:gd name="T46" fmla="*/ 50 w 62"/>
                <a:gd name="T47" fmla="*/ 29 h 52"/>
                <a:gd name="T48" fmla="*/ 55 w 62"/>
                <a:gd name="T49" fmla="*/ 24 h 52"/>
                <a:gd name="T50" fmla="*/ 57 w 62"/>
                <a:gd name="T51" fmla="*/ 20 h 52"/>
                <a:gd name="T52" fmla="*/ 59 w 62"/>
                <a:gd name="T53" fmla="*/ 15 h 52"/>
                <a:gd name="T54" fmla="*/ 59 w 62"/>
                <a:gd name="T55" fmla="*/ 11 h 52"/>
                <a:gd name="T56" fmla="*/ 59 w 62"/>
                <a:gd name="T57" fmla="*/ 7 h 52"/>
                <a:gd name="T58" fmla="*/ 61 w 62"/>
                <a:gd name="T59" fmla="*/ 5 h 52"/>
                <a:gd name="T60" fmla="*/ 61 w 62"/>
                <a:gd name="T61" fmla="*/ 2 h 52"/>
                <a:gd name="T62" fmla="*/ 61 w 62"/>
                <a:gd name="T63" fmla="*/ 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52"/>
                <a:gd name="T98" fmla="*/ 62 w 62"/>
                <a:gd name="T99" fmla="*/ 52 h 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52">
                  <a:moveTo>
                    <a:pt x="61" y="0"/>
                  </a:moveTo>
                  <a:lnTo>
                    <a:pt x="57" y="5"/>
                  </a:lnTo>
                  <a:lnTo>
                    <a:pt x="53" y="9"/>
                  </a:lnTo>
                  <a:lnTo>
                    <a:pt x="46" y="13"/>
                  </a:lnTo>
                  <a:lnTo>
                    <a:pt x="42" y="20"/>
                  </a:lnTo>
                  <a:lnTo>
                    <a:pt x="37" y="24"/>
                  </a:lnTo>
                  <a:lnTo>
                    <a:pt x="33" y="26"/>
                  </a:lnTo>
                  <a:lnTo>
                    <a:pt x="26" y="31"/>
                  </a:lnTo>
                  <a:lnTo>
                    <a:pt x="22" y="35"/>
                  </a:lnTo>
                  <a:lnTo>
                    <a:pt x="18" y="37"/>
                  </a:lnTo>
                  <a:lnTo>
                    <a:pt x="13" y="42"/>
                  </a:lnTo>
                  <a:lnTo>
                    <a:pt x="9" y="44"/>
                  </a:lnTo>
                  <a:lnTo>
                    <a:pt x="7" y="46"/>
                  </a:lnTo>
                  <a:lnTo>
                    <a:pt x="4" y="48"/>
                  </a:lnTo>
                  <a:lnTo>
                    <a:pt x="2" y="48"/>
                  </a:lnTo>
                  <a:lnTo>
                    <a:pt x="0" y="48"/>
                  </a:lnTo>
                  <a:lnTo>
                    <a:pt x="0" y="51"/>
                  </a:lnTo>
                  <a:lnTo>
                    <a:pt x="11" y="48"/>
                  </a:lnTo>
                  <a:lnTo>
                    <a:pt x="22" y="46"/>
                  </a:lnTo>
                  <a:lnTo>
                    <a:pt x="29" y="44"/>
                  </a:lnTo>
                  <a:lnTo>
                    <a:pt x="37" y="42"/>
                  </a:lnTo>
                  <a:lnTo>
                    <a:pt x="42" y="37"/>
                  </a:lnTo>
                  <a:lnTo>
                    <a:pt x="46" y="33"/>
                  </a:lnTo>
                  <a:lnTo>
                    <a:pt x="50" y="29"/>
                  </a:lnTo>
                  <a:lnTo>
                    <a:pt x="55" y="24"/>
                  </a:lnTo>
                  <a:lnTo>
                    <a:pt x="57" y="20"/>
                  </a:lnTo>
                  <a:lnTo>
                    <a:pt x="59" y="15"/>
                  </a:lnTo>
                  <a:lnTo>
                    <a:pt x="59" y="11"/>
                  </a:lnTo>
                  <a:lnTo>
                    <a:pt x="59" y="7"/>
                  </a:lnTo>
                  <a:lnTo>
                    <a:pt x="61" y="5"/>
                  </a:lnTo>
                  <a:lnTo>
                    <a:pt x="61" y="2"/>
                  </a:lnTo>
                  <a:lnTo>
                    <a:pt x="61" y="0"/>
                  </a:lnTo>
                </a:path>
              </a:pathLst>
            </a:custGeom>
            <a:solidFill>
              <a:srgbClr val="B79900"/>
            </a:solidFill>
            <a:ln w="9525" cap="rnd">
              <a:noFill/>
              <a:round/>
              <a:headEnd type="none" w="sm" len="sm"/>
              <a:tailEnd type="none" w="sm" len="sm"/>
            </a:ln>
          </p:spPr>
          <p:txBody>
            <a:bodyPr/>
            <a:lstStyle/>
            <a:p>
              <a:pPr algn="l"/>
              <a:endParaRPr lang="en-US" dirty="0"/>
            </a:p>
          </p:txBody>
        </p:sp>
        <p:sp>
          <p:nvSpPr>
            <p:cNvPr id="9568" name="Freeform 353"/>
            <p:cNvSpPr>
              <a:spLocks/>
            </p:cNvSpPr>
            <p:nvPr/>
          </p:nvSpPr>
          <p:spPr bwMode="auto">
            <a:xfrm>
              <a:off x="3053" y="2543"/>
              <a:ext cx="62" cy="54"/>
            </a:xfrm>
            <a:custGeom>
              <a:avLst/>
              <a:gdLst>
                <a:gd name="T0" fmla="*/ 0 w 62"/>
                <a:gd name="T1" fmla="*/ 50 h 54"/>
                <a:gd name="T2" fmla="*/ 2 w 62"/>
                <a:gd name="T3" fmla="*/ 53 h 54"/>
                <a:gd name="T4" fmla="*/ 4 w 62"/>
                <a:gd name="T5" fmla="*/ 50 h 54"/>
                <a:gd name="T6" fmla="*/ 7 w 62"/>
                <a:gd name="T7" fmla="*/ 50 h 54"/>
                <a:gd name="T8" fmla="*/ 11 w 62"/>
                <a:gd name="T9" fmla="*/ 48 h 54"/>
                <a:gd name="T10" fmla="*/ 15 w 62"/>
                <a:gd name="T11" fmla="*/ 44 h 54"/>
                <a:gd name="T12" fmla="*/ 20 w 62"/>
                <a:gd name="T13" fmla="*/ 42 h 54"/>
                <a:gd name="T14" fmla="*/ 24 w 62"/>
                <a:gd name="T15" fmla="*/ 39 h 54"/>
                <a:gd name="T16" fmla="*/ 29 w 62"/>
                <a:gd name="T17" fmla="*/ 35 h 54"/>
                <a:gd name="T18" fmla="*/ 33 w 62"/>
                <a:gd name="T19" fmla="*/ 31 h 54"/>
                <a:gd name="T20" fmla="*/ 37 w 62"/>
                <a:gd name="T21" fmla="*/ 26 h 54"/>
                <a:gd name="T22" fmla="*/ 44 w 62"/>
                <a:gd name="T23" fmla="*/ 22 h 54"/>
                <a:gd name="T24" fmla="*/ 48 w 62"/>
                <a:gd name="T25" fmla="*/ 17 h 54"/>
                <a:gd name="T26" fmla="*/ 53 w 62"/>
                <a:gd name="T27" fmla="*/ 13 h 54"/>
                <a:gd name="T28" fmla="*/ 57 w 62"/>
                <a:gd name="T29" fmla="*/ 9 h 54"/>
                <a:gd name="T30" fmla="*/ 61 w 62"/>
                <a:gd name="T31" fmla="*/ 2 h 54"/>
                <a:gd name="T32" fmla="*/ 59 w 62"/>
                <a:gd name="T33" fmla="*/ 0 h 54"/>
                <a:gd name="T34" fmla="*/ 55 w 62"/>
                <a:gd name="T35" fmla="*/ 7 h 54"/>
                <a:gd name="T36" fmla="*/ 50 w 62"/>
                <a:gd name="T37" fmla="*/ 11 h 54"/>
                <a:gd name="T38" fmla="*/ 46 w 62"/>
                <a:gd name="T39" fmla="*/ 15 h 54"/>
                <a:gd name="T40" fmla="*/ 39 w 62"/>
                <a:gd name="T41" fmla="*/ 20 h 54"/>
                <a:gd name="T42" fmla="*/ 35 w 62"/>
                <a:gd name="T43" fmla="*/ 24 h 54"/>
                <a:gd name="T44" fmla="*/ 31 w 62"/>
                <a:gd name="T45" fmla="*/ 28 h 54"/>
                <a:gd name="T46" fmla="*/ 26 w 62"/>
                <a:gd name="T47" fmla="*/ 31 h 54"/>
                <a:gd name="T48" fmla="*/ 22 w 62"/>
                <a:gd name="T49" fmla="*/ 35 h 54"/>
                <a:gd name="T50" fmla="*/ 18 w 62"/>
                <a:gd name="T51" fmla="*/ 39 h 54"/>
                <a:gd name="T52" fmla="*/ 13 w 62"/>
                <a:gd name="T53" fmla="*/ 42 h 54"/>
                <a:gd name="T54" fmla="*/ 9 w 62"/>
                <a:gd name="T55" fmla="*/ 44 h 54"/>
                <a:gd name="T56" fmla="*/ 7 w 62"/>
                <a:gd name="T57" fmla="*/ 46 h 54"/>
                <a:gd name="T58" fmla="*/ 2 w 62"/>
                <a:gd name="T59" fmla="*/ 48 h 54"/>
                <a:gd name="T60" fmla="*/ 0 w 62"/>
                <a:gd name="T61" fmla="*/ 50 h 54"/>
                <a:gd name="T62" fmla="*/ 0 w 62"/>
                <a:gd name="T63" fmla="*/ 53 h 54"/>
                <a:gd name="T64" fmla="*/ 0 w 62"/>
                <a:gd name="T65" fmla="*/ 5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4"/>
                <a:gd name="T101" fmla="*/ 62 w 6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4">
                  <a:moveTo>
                    <a:pt x="0" y="50"/>
                  </a:moveTo>
                  <a:lnTo>
                    <a:pt x="2" y="53"/>
                  </a:lnTo>
                  <a:lnTo>
                    <a:pt x="4" y="50"/>
                  </a:lnTo>
                  <a:lnTo>
                    <a:pt x="7" y="50"/>
                  </a:lnTo>
                  <a:lnTo>
                    <a:pt x="11" y="48"/>
                  </a:lnTo>
                  <a:lnTo>
                    <a:pt x="15" y="44"/>
                  </a:lnTo>
                  <a:lnTo>
                    <a:pt x="20" y="42"/>
                  </a:lnTo>
                  <a:lnTo>
                    <a:pt x="24" y="39"/>
                  </a:lnTo>
                  <a:lnTo>
                    <a:pt x="29" y="35"/>
                  </a:lnTo>
                  <a:lnTo>
                    <a:pt x="33" y="31"/>
                  </a:lnTo>
                  <a:lnTo>
                    <a:pt x="37" y="26"/>
                  </a:lnTo>
                  <a:lnTo>
                    <a:pt x="44" y="22"/>
                  </a:lnTo>
                  <a:lnTo>
                    <a:pt x="48" y="17"/>
                  </a:lnTo>
                  <a:lnTo>
                    <a:pt x="53" y="13"/>
                  </a:lnTo>
                  <a:lnTo>
                    <a:pt x="57" y="9"/>
                  </a:lnTo>
                  <a:lnTo>
                    <a:pt x="61" y="2"/>
                  </a:lnTo>
                  <a:lnTo>
                    <a:pt x="59" y="0"/>
                  </a:lnTo>
                  <a:lnTo>
                    <a:pt x="55" y="7"/>
                  </a:lnTo>
                  <a:lnTo>
                    <a:pt x="50" y="11"/>
                  </a:lnTo>
                  <a:lnTo>
                    <a:pt x="46" y="15"/>
                  </a:lnTo>
                  <a:lnTo>
                    <a:pt x="39" y="20"/>
                  </a:lnTo>
                  <a:lnTo>
                    <a:pt x="35" y="24"/>
                  </a:lnTo>
                  <a:lnTo>
                    <a:pt x="31" y="28"/>
                  </a:lnTo>
                  <a:lnTo>
                    <a:pt x="26" y="31"/>
                  </a:lnTo>
                  <a:lnTo>
                    <a:pt x="22" y="35"/>
                  </a:lnTo>
                  <a:lnTo>
                    <a:pt x="18" y="39"/>
                  </a:lnTo>
                  <a:lnTo>
                    <a:pt x="13" y="42"/>
                  </a:lnTo>
                  <a:lnTo>
                    <a:pt x="9" y="44"/>
                  </a:lnTo>
                  <a:lnTo>
                    <a:pt x="7" y="46"/>
                  </a:lnTo>
                  <a:lnTo>
                    <a:pt x="2" y="48"/>
                  </a:lnTo>
                  <a:lnTo>
                    <a:pt x="0" y="50"/>
                  </a:lnTo>
                  <a:lnTo>
                    <a:pt x="0" y="53"/>
                  </a:lnTo>
                  <a:lnTo>
                    <a:pt x="0" y="50"/>
                  </a:lnTo>
                </a:path>
              </a:pathLst>
            </a:custGeom>
            <a:solidFill>
              <a:srgbClr val="000000"/>
            </a:solidFill>
            <a:ln w="9525" cap="rnd">
              <a:noFill/>
              <a:round/>
              <a:headEnd type="none" w="sm" len="sm"/>
              <a:tailEnd type="none" w="sm" len="sm"/>
            </a:ln>
          </p:spPr>
          <p:txBody>
            <a:bodyPr/>
            <a:lstStyle/>
            <a:p>
              <a:pPr algn="l"/>
              <a:endParaRPr lang="en-US" dirty="0"/>
            </a:p>
          </p:txBody>
        </p:sp>
        <p:sp>
          <p:nvSpPr>
            <p:cNvPr id="9569" name="Freeform 354"/>
            <p:cNvSpPr>
              <a:spLocks/>
            </p:cNvSpPr>
            <p:nvPr/>
          </p:nvSpPr>
          <p:spPr bwMode="auto">
            <a:xfrm>
              <a:off x="3053" y="2543"/>
              <a:ext cx="65" cy="54"/>
            </a:xfrm>
            <a:custGeom>
              <a:avLst/>
              <a:gdLst>
                <a:gd name="T0" fmla="*/ 61 w 65"/>
                <a:gd name="T1" fmla="*/ 2 h 54"/>
                <a:gd name="T2" fmla="*/ 59 w 65"/>
                <a:gd name="T3" fmla="*/ 2 h 54"/>
                <a:gd name="T4" fmla="*/ 59 w 65"/>
                <a:gd name="T5" fmla="*/ 4 h 54"/>
                <a:gd name="T6" fmla="*/ 59 w 65"/>
                <a:gd name="T7" fmla="*/ 7 h 54"/>
                <a:gd name="T8" fmla="*/ 59 w 65"/>
                <a:gd name="T9" fmla="*/ 9 h 54"/>
                <a:gd name="T10" fmla="*/ 57 w 65"/>
                <a:gd name="T11" fmla="*/ 13 h 54"/>
                <a:gd name="T12" fmla="*/ 57 w 65"/>
                <a:gd name="T13" fmla="*/ 15 h 54"/>
                <a:gd name="T14" fmla="*/ 55 w 65"/>
                <a:gd name="T15" fmla="*/ 20 h 54"/>
                <a:gd name="T16" fmla="*/ 53 w 65"/>
                <a:gd name="T17" fmla="*/ 24 h 54"/>
                <a:gd name="T18" fmla="*/ 50 w 65"/>
                <a:gd name="T19" fmla="*/ 28 h 54"/>
                <a:gd name="T20" fmla="*/ 46 w 65"/>
                <a:gd name="T21" fmla="*/ 33 h 54"/>
                <a:gd name="T22" fmla="*/ 42 w 65"/>
                <a:gd name="T23" fmla="*/ 37 h 54"/>
                <a:gd name="T24" fmla="*/ 35 w 65"/>
                <a:gd name="T25" fmla="*/ 42 h 54"/>
                <a:gd name="T26" fmla="*/ 29 w 65"/>
                <a:gd name="T27" fmla="*/ 44 h 54"/>
                <a:gd name="T28" fmla="*/ 22 w 65"/>
                <a:gd name="T29" fmla="*/ 46 h 54"/>
                <a:gd name="T30" fmla="*/ 11 w 65"/>
                <a:gd name="T31" fmla="*/ 48 h 54"/>
                <a:gd name="T32" fmla="*/ 0 w 65"/>
                <a:gd name="T33" fmla="*/ 50 h 54"/>
                <a:gd name="T34" fmla="*/ 0 w 65"/>
                <a:gd name="T35" fmla="*/ 53 h 54"/>
                <a:gd name="T36" fmla="*/ 11 w 65"/>
                <a:gd name="T37" fmla="*/ 53 h 54"/>
                <a:gd name="T38" fmla="*/ 22 w 65"/>
                <a:gd name="T39" fmla="*/ 50 h 54"/>
                <a:gd name="T40" fmla="*/ 31 w 65"/>
                <a:gd name="T41" fmla="*/ 48 h 54"/>
                <a:gd name="T42" fmla="*/ 37 w 65"/>
                <a:gd name="T43" fmla="*/ 44 h 54"/>
                <a:gd name="T44" fmla="*/ 44 w 65"/>
                <a:gd name="T45" fmla="*/ 42 h 54"/>
                <a:gd name="T46" fmla="*/ 48 w 65"/>
                <a:gd name="T47" fmla="*/ 35 h 54"/>
                <a:gd name="T48" fmla="*/ 53 w 65"/>
                <a:gd name="T49" fmla="*/ 31 h 54"/>
                <a:gd name="T50" fmla="*/ 55 w 65"/>
                <a:gd name="T51" fmla="*/ 26 h 54"/>
                <a:gd name="T52" fmla="*/ 59 w 65"/>
                <a:gd name="T53" fmla="*/ 22 h 54"/>
                <a:gd name="T54" fmla="*/ 59 w 65"/>
                <a:gd name="T55" fmla="*/ 17 h 54"/>
                <a:gd name="T56" fmla="*/ 61 w 65"/>
                <a:gd name="T57" fmla="*/ 13 h 54"/>
                <a:gd name="T58" fmla="*/ 61 w 65"/>
                <a:gd name="T59" fmla="*/ 9 h 54"/>
                <a:gd name="T60" fmla="*/ 64 w 65"/>
                <a:gd name="T61" fmla="*/ 7 h 54"/>
                <a:gd name="T62" fmla="*/ 64 w 65"/>
                <a:gd name="T63" fmla="*/ 4 h 54"/>
                <a:gd name="T64" fmla="*/ 64 w 65"/>
                <a:gd name="T65" fmla="*/ 2 h 54"/>
                <a:gd name="T66" fmla="*/ 61 w 65"/>
                <a:gd name="T67" fmla="*/ 2 h 54"/>
                <a:gd name="T68" fmla="*/ 59 w 65"/>
                <a:gd name="T69" fmla="*/ 0 h 54"/>
                <a:gd name="T70" fmla="*/ 61 w 65"/>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54"/>
                <a:gd name="T110" fmla="*/ 65 w 6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54">
                  <a:moveTo>
                    <a:pt x="61" y="2"/>
                  </a:moveTo>
                  <a:lnTo>
                    <a:pt x="59" y="2"/>
                  </a:lnTo>
                  <a:lnTo>
                    <a:pt x="59" y="4"/>
                  </a:lnTo>
                  <a:lnTo>
                    <a:pt x="59" y="7"/>
                  </a:lnTo>
                  <a:lnTo>
                    <a:pt x="59" y="9"/>
                  </a:lnTo>
                  <a:lnTo>
                    <a:pt x="57" y="13"/>
                  </a:lnTo>
                  <a:lnTo>
                    <a:pt x="57" y="15"/>
                  </a:lnTo>
                  <a:lnTo>
                    <a:pt x="55" y="20"/>
                  </a:lnTo>
                  <a:lnTo>
                    <a:pt x="53" y="24"/>
                  </a:lnTo>
                  <a:lnTo>
                    <a:pt x="50" y="28"/>
                  </a:lnTo>
                  <a:lnTo>
                    <a:pt x="46" y="33"/>
                  </a:lnTo>
                  <a:lnTo>
                    <a:pt x="42" y="37"/>
                  </a:lnTo>
                  <a:lnTo>
                    <a:pt x="35" y="42"/>
                  </a:lnTo>
                  <a:lnTo>
                    <a:pt x="29" y="44"/>
                  </a:lnTo>
                  <a:lnTo>
                    <a:pt x="22" y="46"/>
                  </a:lnTo>
                  <a:lnTo>
                    <a:pt x="11" y="48"/>
                  </a:lnTo>
                  <a:lnTo>
                    <a:pt x="0" y="50"/>
                  </a:lnTo>
                  <a:lnTo>
                    <a:pt x="0" y="53"/>
                  </a:lnTo>
                  <a:lnTo>
                    <a:pt x="11" y="53"/>
                  </a:lnTo>
                  <a:lnTo>
                    <a:pt x="22" y="50"/>
                  </a:lnTo>
                  <a:lnTo>
                    <a:pt x="31" y="48"/>
                  </a:lnTo>
                  <a:lnTo>
                    <a:pt x="37" y="44"/>
                  </a:lnTo>
                  <a:lnTo>
                    <a:pt x="44" y="42"/>
                  </a:lnTo>
                  <a:lnTo>
                    <a:pt x="48" y="35"/>
                  </a:lnTo>
                  <a:lnTo>
                    <a:pt x="53" y="31"/>
                  </a:lnTo>
                  <a:lnTo>
                    <a:pt x="55" y="26"/>
                  </a:lnTo>
                  <a:lnTo>
                    <a:pt x="59" y="22"/>
                  </a:lnTo>
                  <a:lnTo>
                    <a:pt x="59" y="17"/>
                  </a:lnTo>
                  <a:lnTo>
                    <a:pt x="61" y="13"/>
                  </a:lnTo>
                  <a:lnTo>
                    <a:pt x="61" y="9"/>
                  </a:lnTo>
                  <a:lnTo>
                    <a:pt x="64" y="7"/>
                  </a:lnTo>
                  <a:lnTo>
                    <a:pt x="64" y="4"/>
                  </a:lnTo>
                  <a:lnTo>
                    <a:pt x="64" y="2"/>
                  </a:lnTo>
                  <a:lnTo>
                    <a:pt x="61" y="2"/>
                  </a:lnTo>
                  <a:lnTo>
                    <a:pt x="59" y="0"/>
                  </a:lnTo>
                  <a:lnTo>
                    <a:pt x="61" y="2"/>
                  </a:lnTo>
                </a:path>
              </a:pathLst>
            </a:custGeom>
            <a:solidFill>
              <a:srgbClr val="000000"/>
            </a:solidFill>
            <a:ln w="9525" cap="rnd">
              <a:noFill/>
              <a:round/>
              <a:headEnd type="none" w="sm" len="sm"/>
              <a:tailEnd type="none" w="sm" len="sm"/>
            </a:ln>
          </p:spPr>
          <p:txBody>
            <a:bodyPr/>
            <a:lstStyle/>
            <a:p>
              <a:pPr algn="l"/>
              <a:endParaRPr lang="en-US" dirty="0"/>
            </a:p>
          </p:txBody>
        </p:sp>
        <p:sp>
          <p:nvSpPr>
            <p:cNvPr id="9570" name="Freeform 355"/>
            <p:cNvSpPr>
              <a:spLocks/>
            </p:cNvSpPr>
            <p:nvPr/>
          </p:nvSpPr>
          <p:spPr bwMode="auto">
            <a:xfrm>
              <a:off x="3097" y="2525"/>
              <a:ext cx="29" cy="30"/>
            </a:xfrm>
            <a:custGeom>
              <a:avLst/>
              <a:gdLst>
                <a:gd name="T0" fmla="*/ 15 w 29"/>
                <a:gd name="T1" fmla="*/ 29 h 30"/>
                <a:gd name="T2" fmla="*/ 13 w 29"/>
                <a:gd name="T3" fmla="*/ 29 h 30"/>
                <a:gd name="T4" fmla="*/ 9 w 29"/>
                <a:gd name="T5" fmla="*/ 27 h 30"/>
                <a:gd name="T6" fmla="*/ 6 w 29"/>
                <a:gd name="T7" fmla="*/ 27 h 30"/>
                <a:gd name="T8" fmla="*/ 4 w 29"/>
                <a:gd name="T9" fmla="*/ 25 h 30"/>
                <a:gd name="T10" fmla="*/ 4 w 29"/>
                <a:gd name="T11" fmla="*/ 22 h 30"/>
                <a:gd name="T12" fmla="*/ 2 w 29"/>
                <a:gd name="T13" fmla="*/ 20 h 30"/>
                <a:gd name="T14" fmla="*/ 2 w 29"/>
                <a:gd name="T15" fmla="*/ 18 h 30"/>
                <a:gd name="T16" fmla="*/ 0 w 29"/>
                <a:gd name="T17" fmla="*/ 14 h 30"/>
                <a:gd name="T18" fmla="*/ 2 w 29"/>
                <a:gd name="T19" fmla="*/ 11 h 30"/>
                <a:gd name="T20" fmla="*/ 2 w 29"/>
                <a:gd name="T21" fmla="*/ 9 h 30"/>
                <a:gd name="T22" fmla="*/ 4 w 29"/>
                <a:gd name="T23" fmla="*/ 7 h 30"/>
                <a:gd name="T24" fmla="*/ 4 w 29"/>
                <a:gd name="T25" fmla="*/ 5 h 30"/>
                <a:gd name="T26" fmla="*/ 6 w 29"/>
                <a:gd name="T27" fmla="*/ 3 h 30"/>
                <a:gd name="T28" fmla="*/ 9 w 29"/>
                <a:gd name="T29" fmla="*/ 0 h 30"/>
                <a:gd name="T30" fmla="*/ 13 w 29"/>
                <a:gd name="T31" fmla="*/ 0 h 30"/>
                <a:gd name="T32" fmla="*/ 15 w 29"/>
                <a:gd name="T33" fmla="*/ 0 h 30"/>
                <a:gd name="T34" fmla="*/ 17 w 29"/>
                <a:gd name="T35" fmla="*/ 0 h 30"/>
                <a:gd name="T36" fmla="*/ 20 w 29"/>
                <a:gd name="T37" fmla="*/ 0 h 30"/>
                <a:gd name="T38" fmla="*/ 22 w 29"/>
                <a:gd name="T39" fmla="*/ 3 h 30"/>
                <a:gd name="T40" fmla="*/ 24 w 29"/>
                <a:gd name="T41" fmla="*/ 5 h 30"/>
                <a:gd name="T42" fmla="*/ 26 w 29"/>
                <a:gd name="T43" fmla="*/ 7 h 30"/>
                <a:gd name="T44" fmla="*/ 28 w 29"/>
                <a:gd name="T45" fmla="*/ 9 h 30"/>
                <a:gd name="T46" fmla="*/ 28 w 29"/>
                <a:gd name="T47" fmla="*/ 11 h 30"/>
                <a:gd name="T48" fmla="*/ 28 w 29"/>
                <a:gd name="T49" fmla="*/ 14 h 30"/>
                <a:gd name="T50" fmla="*/ 28 w 29"/>
                <a:gd name="T51" fmla="*/ 16 h 30"/>
                <a:gd name="T52" fmla="*/ 28 w 29"/>
                <a:gd name="T53" fmla="*/ 20 h 30"/>
                <a:gd name="T54" fmla="*/ 26 w 29"/>
                <a:gd name="T55" fmla="*/ 22 h 30"/>
                <a:gd name="T56" fmla="*/ 24 w 29"/>
                <a:gd name="T57" fmla="*/ 25 h 30"/>
                <a:gd name="T58" fmla="*/ 22 w 29"/>
                <a:gd name="T59" fmla="*/ 27 h 30"/>
                <a:gd name="T60" fmla="*/ 20 w 29"/>
                <a:gd name="T61" fmla="*/ 27 h 30"/>
                <a:gd name="T62" fmla="*/ 17 w 29"/>
                <a:gd name="T63" fmla="*/ 29 h 30"/>
                <a:gd name="T64" fmla="*/ 15 w 29"/>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30"/>
                <a:gd name="T101" fmla="*/ 29 w 29"/>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30">
                  <a:moveTo>
                    <a:pt x="15" y="29"/>
                  </a:moveTo>
                  <a:lnTo>
                    <a:pt x="13" y="29"/>
                  </a:lnTo>
                  <a:lnTo>
                    <a:pt x="9" y="27"/>
                  </a:lnTo>
                  <a:lnTo>
                    <a:pt x="6" y="27"/>
                  </a:lnTo>
                  <a:lnTo>
                    <a:pt x="4" y="25"/>
                  </a:lnTo>
                  <a:lnTo>
                    <a:pt x="4" y="22"/>
                  </a:lnTo>
                  <a:lnTo>
                    <a:pt x="2" y="20"/>
                  </a:lnTo>
                  <a:lnTo>
                    <a:pt x="2" y="18"/>
                  </a:lnTo>
                  <a:lnTo>
                    <a:pt x="0" y="14"/>
                  </a:lnTo>
                  <a:lnTo>
                    <a:pt x="2" y="11"/>
                  </a:lnTo>
                  <a:lnTo>
                    <a:pt x="2" y="9"/>
                  </a:lnTo>
                  <a:lnTo>
                    <a:pt x="4" y="7"/>
                  </a:lnTo>
                  <a:lnTo>
                    <a:pt x="4" y="5"/>
                  </a:lnTo>
                  <a:lnTo>
                    <a:pt x="6" y="3"/>
                  </a:lnTo>
                  <a:lnTo>
                    <a:pt x="9" y="0"/>
                  </a:lnTo>
                  <a:lnTo>
                    <a:pt x="13" y="0"/>
                  </a:lnTo>
                  <a:lnTo>
                    <a:pt x="15" y="0"/>
                  </a:lnTo>
                  <a:lnTo>
                    <a:pt x="17" y="0"/>
                  </a:lnTo>
                  <a:lnTo>
                    <a:pt x="20" y="0"/>
                  </a:lnTo>
                  <a:lnTo>
                    <a:pt x="22" y="3"/>
                  </a:lnTo>
                  <a:lnTo>
                    <a:pt x="24" y="5"/>
                  </a:lnTo>
                  <a:lnTo>
                    <a:pt x="26" y="7"/>
                  </a:lnTo>
                  <a:lnTo>
                    <a:pt x="28" y="9"/>
                  </a:lnTo>
                  <a:lnTo>
                    <a:pt x="28" y="11"/>
                  </a:lnTo>
                  <a:lnTo>
                    <a:pt x="28" y="14"/>
                  </a:lnTo>
                  <a:lnTo>
                    <a:pt x="28" y="16"/>
                  </a:lnTo>
                  <a:lnTo>
                    <a:pt x="28" y="20"/>
                  </a:lnTo>
                  <a:lnTo>
                    <a:pt x="26" y="22"/>
                  </a:lnTo>
                  <a:lnTo>
                    <a:pt x="24" y="25"/>
                  </a:lnTo>
                  <a:lnTo>
                    <a:pt x="22" y="27"/>
                  </a:lnTo>
                  <a:lnTo>
                    <a:pt x="20" y="27"/>
                  </a:lnTo>
                  <a:lnTo>
                    <a:pt x="17" y="29"/>
                  </a:lnTo>
                  <a:lnTo>
                    <a:pt x="15"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571" name="Freeform 356"/>
            <p:cNvSpPr>
              <a:spLocks/>
            </p:cNvSpPr>
            <p:nvPr/>
          </p:nvSpPr>
          <p:spPr bwMode="auto">
            <a:xfrm>
              <a:off x="3095" y="2539"/>
              <a:ext cx="18" cy="18"/>
            </a:xfrm>
            <a:custGeom>
              <a:avLst/>
              <a:gdLst>
                <a:gd name="T0" fmla="*/ 0 w 18"/>
                <a:gd name="T1" fmla="*/ 0 h 18"/>
                <a:gd name="T2" fmla="*/ 0 w 18"/>
                <a:gd name="T3" fmla="*/ 0 h 18"/>
                <a:gd name="T4" fmla="*/ 2 w 18"/>
                <a:gd name="T5" fmla="*/ 4 h 18"/>
                <a:gd name="T6" fmla="*/ 2 w 18"/>
                <a:gd name="T7" fmla="*/ 6 h 18"/>
                <a:gd name="T8" fmla="*/ 4 w 18"/>
                <a:gd name="T9" fmla="*/ 8 h 18"/>
                <a:gd name="T10" fmla="*/ 6 w 18"/>
                <a:gd name="T11" fmla="*/ 13 h 18"/>
                <a:gd name="T12" fmla="*/ 8 w 18"/>
                <a:gd name="T13" fmla="*/ 13 h 18"/>
                <a:gd name="T14" fmla="*/ 11 w 18"/>
                <a:gd name="T15" fmla="*/ 15 h 18"/>
                <a:gd name="T16" fmla="*/ 13 w 18"/>
                <a:gd name="T17" fmla="*/ 17 h 18"/>
                <a:gd name="T18" fmla="*/ 17 w 18"/>
                <a:gd name="T19" fmla="*/ 17 h 18"/>
                <a:gd name="T20" fmla="*/ 17 w 18"/>
                <a:gd name="T21" fmla="*/ 13 h 18"/>
                <a:gd name="T22" fmla="*/ 15 w 18"/>
                <a:gd name="T23" fmla="*/ 13 h 18"/>
                <a:gd name="T24" fmla="*/ 13 w 18"/>
                <a:gd name="T25" fmla="*/ 11 h 18"/>
                <a:gd name="T26" fmla="*/ 11 w 18"/>
                <a:gd name="T27" fmla="*/ 11 h 18"/>
                <a:gd name="T28" fmla="*/ 8 w 18"/>
                <a:gd name="T29" fmla="*/ 8 h 18"/>
                <a:gd name="T30" fmla="*/ 6 w 18"/>
                <a:gd name="T31" fmla="*/ 8 h 18"/>
                <a:gd name="T32" fmla="*/ 6 w 18"/>
                <a:gd name="T33" fmla="*/ 4 h 18"/>
                <a:gd name="T34" fmla="*/ 6 w 18"/>
                <a:gd name="T35" fmla="*/ 2 h 18"/>
                <a:gd name="T36" fmla="*/ 6 w 18"/>
                <a:gd name="T37" fmla="*/ 0 h 18"/>
                <a:gd name="T38" fmla="*/ 0 w 18"/>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8"/>
                <a:gd name="T62" fmla="*/ 18 w 18"/>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8">
                  <a:moveTo>
                    <a:pt x="0" y="0"/>
                  </a:moveTo>
                  <a:lnTo>
                    <a:pt x="0" y="0"/>
                  </a:lnTo>
                  <a:lnTo>
                    <a:pt x="2" y="4"/>
                  </a:lnTo>
                  <a:lnTo>
                    <a:pt x="2" y="6"/>
                  </a:lnTo>
                  <a:lnTo>
                    <a:pt x="4" y="8"/>
                  </a:lnTo>
                  <a:lnTo>
                    <a:pt x="6" y="13"/>
                  </a:lnTo>
                  <a:lnTo>
                    <a:pt x="8" y="13"/>
                  </a:lnTo>
                  <a:lnTo>
                    <a:pt x="11" y="15"/>
                  </a:lnTo>
                  <a:lnTo>
                    <a:pt x="13" y="17"/>
                  </a:lnTo>
                  <a:lnTo>
                    <a:pt x="17" y="17"/>
                  </a:lnTo>
                  <a:lnTo>
                    <a:pt x="17" y="13"/>
                  </a:lnTo>
                  <a:lnTo>
                    <a:pt x="15" y="13"/>
                  </a:lnTo>
                  <a:lnTo>
                    <a:pt x="13" y="11"/>
                  </a:lnTo>
                  <a:lnTo>
                    <a:pt x="11" y="11"/>
                  </a:lnTo>
                  <a:lnTo>
                    <a:pt x="8" y="8"/>
                  </a:lnTo>
                  <a:lnTo>
                    <a:pt x="6" y="8"/>
                  </a:lnTo>
                  <a:lnTo>
                    <a:pt x="6" y="4"/>
                  </a:lnTo>
                  <a:lnTo>
                    <a:pt x="6" y="2"/>
                  </a:lnTo>
                  <a:lnTo>
                    <a:pt x="6"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72" name="Freeform 357"/>
            <p:cNvSpPr>
              <a:spLocks/>
            </p:cNvSpPr>
            <p:nvPr/>
          </p:nvSpPr>
          <p:spPr bwMode="auto">
            <a:xfrm>
              <a:off x="3095" y="2523"/>
              <a:ext cx="18" cy="17"/>
            </a:xfrm>
            <a:custGeom>
              <a:avLst/>
              <a:gdLst>
                <a:gd name="T0" fmla="*/ 17 w 18"/>
                <a:gd name="T1" fmla="*/ 0 h 17"/>
                <a:gd name="T2" fmla="*/ 17 w 18"/>
                <a:gd name="T3" fmla="*/ 0 h 17"/>
                <a:gd name="T4" fmla="*/ 13 w 18"/>
                <a:gd name="T5" fmla="*/ 0 h 17"/>
                <a:gd name="T6" fmla="*/ 11 w 18"/>
                <a:gd name="T7" fmla="*/ 0 h 17"/>
                <a:gd name="T8" fmla="*/ 8 w 18"/>
                <a:gd name="T9" fmla="*/ 2 h 17"/>
                <a:gd name="T10" fmla="*/ 6 w 18"/>
                <a:gd name="T11" fmla="*/ 5 h 17"/>
                <a:gd name="T12" fmla="*/ 4 w 18"/>
                <a:gd name="T13" fmla="*/ 7 h 17"/>
                <a:gd name="T14" fmla="*/ 2 w 18"/>
                <a:gd name="T15" fmla="*/ 11 h 17"/>
                <a:gd name="T16" fmla="*/ 2 w 18"/>
                <a:gd name="T17" fmla="*/ 13 h 17"/>
                <a:gd name="T18" fmla="*/ 0 w 18"/>
                <a:gd name="T19" fmla="*/ 16 h 17"/>
                <a:gd name="T20" fmla="*/ 6 w 18"/>
                <a:gd name="T21" fmla="*/ 16 h 17"/>
                <a:gd name="T22" fmla="*/ 6 w 18"/>
                <a:gd name="T23" fmla="*/ 13 h 17"/>
                <a:gd name="T24" fmla="*/ 6 w 18"/>
                <a:gd name="T25" fmla="*/ 11 h 17"/>
                <a:gd name="T26" fmla="*/ 6 w 18"/>
                <a:gd name="T27" fmla="*/ 9 h 17"/>
                <a:gd name="T28" fmla="*/ 8 w 18"/>
                <a:gd name="T29" fmla="*/ 7 h 17"/>
                <a:gd name="T30" fmla="*/ 11 w 18"/>
                <a:gd name="T31" fmla="*/ 7 h 17"/>
                <a:gd name="T32" fmla="*/ 13 w 18"/>
                <a:gd name="T33" fmla="*/ 5 h 17"/>
                <a:gd name="T34" fmla="*/ 15 w 18"/>
                <a:gd name="T35" fmla="*/ 5 h 17"/>
                <a:gd name="T36" fmla="*/ 17 w 18"/>
                <a:gd name="T37" fmla="*/ 2 h 17"/>
                <a:gd name="T38" fmla="*/ 17 w 18"/>
                <a:gd name="T39" fmla="*/ 5 h 17"/>
                <a:gd name="T40" fmla="*/ 17 w 18"/>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17"/>
                <a:gd name="T65" fmla="*/ 18 w 1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17">
                  <a:moveTo>
                    <a:pt x="17" y="0"/>
                  </a:moveTo>
                  <a:lnTo>
                    <a:pt x="17" y="0"/>
                  </a:lnTo>
                  <a:lnTo>
                    <a:pt x="13" y="0"/>
                  </a:lnTo>
                  <a:lnTo>
                    <a:pt x="11" y="0"/>
                  </a:lnTo>
                  <a:lnTo>
                    <a:pt x="8" y="2"/>
                  </a:lnTo>
                  <a:lnTo>
                    <a:pt x="6" y="5"/>
                  </a:lnTo>
                  <a:lnTo>
                    <a:pt x="4" y="7"/>
                  </a:lnTo>
                  <a:lnTo>
                    <a:pt x="2" y="11"/>
                  </a:lnTo>
                  <a:lnTo>
                    <a:pt x="2" y="13"/>
                  </a:lnTo>
                  <a:lnTo>
                    <a:pt x="0" y="16"/>
                  </a:lnTo>
                  <a:lnTo>
                    <a:pt x="6" y="16"/>
                  </a:lnTo>
                  <a:lnTo>
                    <a:pt x="6" y="13"/>
                  </a:lnTo>
                  <a:lnTo>
                    <a:pt x="6" y="11"/>
                  </a:lnTo>
                  <a:lnTo>
                    <a:pt x="6" y="9"/>
                  </a:lnTo>
                  <a:lnTo>
                    <a:pt x="8" y="7"/>
                  </a:lnTo>
                  <a:lnTo>
                    <a:pt x="11" y="7"/>
                  </a:lnTo>
                  <a:lnTo>
                    <a:pt x="13" y="5"/>
                  </a:lnTo>
                  <a:lnTo>
                    <a:pt x="15" y="5"/>
                  </a:lnTo>
                  <a:lnTo>
                    <a:pt x="17" y="2"/>
                  </a:lnTo>
                  <a:lnTo>
                    <a:pt x="17" y="5"/>
                  </a:lnTo>
                  <a:lnTo>
                    <a:pt x="17" y="0"/>
                  </a:lnTo>
                </a:path>
              </a:pathLst>
            </a:custGeom>
            <a:solidFill>
              <a:srgbClr val="000000"/>
            </a:solidFill>
            <a:ln w="9525" cap="rnd">
              <a:noFill/>
              <a:round/>
              <a:headEnd type="none" w="sm" len="sm"/>
              <a:tailEnd type="none" w="sm" len="sm"/>
            </a:ln>
          </p:spPr>
          <p:txBody>
            <a:bodyPr/>
            <a:lstStyle/>
            <a:p>
              <a:pPr algn="l"/>
              <a:endParaRPr lang="en-US" dirty="0"/>
            </a:p>
          </p:txBody>
        </p:sp>
        <p:sp>
          <p:nvSpPr>
            <p:cNvPr id="9573" name="Freeform 358"/>
            <p:cNvSpPr>
              <a:spLocks/>
            </p:cNvSpPr>
            <p:nvPr/>
          </p:nvSpPr>
          <p:spPr bwMode="auto">
            <a:xfrm>
              <a:off x="3112" y="2523"/>
              <a:ext cx="17" cy="17"/>
            </a:xfrm>
            <a:custGeom>
              <a:avLst/>
              <a:gdLst>
                <a:gd name="T0" fmla="*/ 16 w 17"/>
                <a:gd name="T1" fmla="*/ 16 h 17"/>
                <a:gd name="T2" fmla="*/ 16 w 17"/>
                <a:gd name="T3" fmla="*/ 16 h 17"/>
                <a:gd name="T4" fmla="*/ 16 w 17"/>
                <a:gd name="T5" fmla="*/ 13 h 17"/>
                <a:gd name="T6" fmla="*/ 16 w 17"/>
                <a:gd name="T7" fmla="*/ 9 h 17"/>
                <a:gd name="T8" fmla="*/ 13 w 17"/>
                <a:gd name="T9" fmla="*/ 7 h 17"/>
                <a:gd name="T10" fmla="*/ 11 w 17"/>
                <a:gd name="T11" fmla="*/ 5 h 17"/>
                <a:gd name="T12" fmla="*/ 9 w 17"/>
                <a:gd name="T13" fmla="*/ 2 h 17"/>
                <a:gd name="T14" fmla="*/ 5 w 17"/>
                <a:gd name="T15" fmla="*/ 0 h 17"/>
                <a:gd name="T16" fmla="*/ 2 w 17"/>
                <a:gd name="T17" fmla="*/ 0 h 17"/>
                <a:gd name="T18" fmla="*/ 0 w 17"/>
                <a:gd name="T19" fmla="*/ 0 h 17"/>
                <a:gd name="T20" fmla="*/ 0 w 17"/>
                <a:gd name="T21" fmla="*/ 5 h 17"/>
                <a:gd name="T22" fmla="*/ 2 w 17"/>
                <a:gd name="T23" fmla="*/ 5 h 17"/>
                <a:gd name="T24" fmla="*/ 5 w 17"/>
                <a:gd name="T25" fmla="*/ 5 h 17"/>
                <a:gd name="T26" fmla="*/ 7 w 17"/>
                <a:gd name="T27" fmla="*/ 7 h 17"/>
                <a:gd name="T28" fmla="*/ 9 w 17"/>
                <a:gd name="T29" fmla="*/ 7 h 17"/>
                <a:gd name="T30" fmla="*/ 9 w 17"/>
                <a:gd name="T31" fmla="*/ 9 h 17"/>
                <a:gd name="T32" fmla="*/ 11 w 17"/>
                <a:gd name="T33" fmla="*/ 11 h 17"/>
                <a:gd name="T34" fmla="*/ 11 w 17"/>
                <a:gd name="T35" fmla="*/ 13 h 17"/>
                <a:gd name="T36" fmla="*/ 11 w 17"/>
                <a:gd name="T37" fmla="*/ 16 h 17"/>
                <a:gd name="T38" fmla="*/ 16 w 17"/>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16" y="16"/>
                  </a:moveTo>
                  <a:lnTo>
                    <a:pt x="16" y="16"/>
                  </a:lnTo>
                  <a:lnTo>
                    <a:pt x="16" y="13"/>
                  </a:lnTo>
                  <a:lnTo>
                    <a:pt x="16" y="9"/>
                  </a:lnTo>
                  <a:lnTo>
                    <a:pt x="13" y="7"/>
                  </a:lnTo>
                  <a:lnTo>
                    <a:pt x="11" y="5"/>
                  </a:lnTo>
                  <a:lnTo>
                    <a:pt x="9" y="2"/>
                  </a:lnTo>
                  <a:lnTo>
                    <a:pt x="5" y="0"/>
                  </a:lnTo>
                  <a:lnTo>
                    <a:pt x="2" y="0"/>
                  </a:lnTo>
                  <a:lnTo>
                    <a:pt x="0" y="0"/>
                  </a:lnTo>
                  <a:lnTo>
                    <a:pt x="0" y="5"/>
                  </a:lnTo>
                  <a:lnTo>
                    <a:pt x="2" y="5"/>
                  </a:lnTo>
                  <a:lnTo>
                    <a:pt x="5" y="5"/>
                  </a:lnTo>
                  <a:lnTo>
                    <a:pt x="7" y="7"/>
                  </a:lnTo>
                  <a:lnTo>
                    <a:pt x="9" y="7"/>
                  </a:lnTo>
                  <a:lnTo>
                    <a:pt x="9" y="9"/>
                  </a:lnTo>
                  <a:lnTo>
                    <a:pt x="11" y="11"/>
                  </a:lnTo>
                  <a:lnTo>
                    <a:pt x="11" y="13"/>
                  </a:lnTo>
                  <a:lnTo>
                    <a:pt x="11" y="16"/>
                  </a:lnTo>
                  <a:lnTo>
                    <a:pt x="16" y="16"/>
                  </a:lnTo>
                </a:path>
              </a:pathLst>
            </a:custGeom>
            <a:solidFill>
              <a:srgbClr val="000000"/>
            </a:solidFill>
            <a:ln w="9525" cap="rnd">
              <a:noFill/>
              <a:round/>
              <a:headEnd type="none" w="sm" len="sm"/>
              <a:tailEnd type="none" w="sm" len="sm"/>
            </a:ln>
          </p:spPr>
          <p:txBody>
            <a:bodyPr/>
            <a:lstStyle/>
            <a:p>
              <a:pPr algn="l"/>
              <a:endParaRPr lang="en-US" dirty="0"/>
            </a:p>
          </p:txBody>
        </p:sp>
        <p:sp>
          <p:nvSpPr>
            <p:cNvPr id="9574" name="Freeform 359"/>
            <p:cNvSpPr>
              <a:spLocks/>
            </p:cNvSpPr>
            <p:nvPr/>
          </p:nvSpPr>
          <p:spPr bwMode="auto">
            <a:xfrm>
              <a:off x="3112" y="2539"/>
              <a:ext cx="17" cy="18"/>
            </a:xfrm>
            <a:custGeom>
              <a:avLst/>
              <a:gdLst>
                <a:gd name="T0" fmla="*/ 0 w 17"/>
                <a:gd name="T1" fmla="*/ 17 h 18"/>
                <a:gd name="T2" fmla="*/ 0 w 17"/>
                <a:gd name="T3" fmla="*/ 17 h 18"/>
                <a:gd name="T4" fmla="*/ 2 w 17"/>
                <a:gd name="T5" fmla="*/ 17 h 18"/>
                <a:gd name="T6" fmla="*/ 5 w 17"/>
                <a:gd name="T7" fmla="*/ 15 h 18"/>
                <a:gd name="T8" fmla="*/ 9 w 17"/>
                <a:gd name="T9" fmla="*/ 13 h 18"/>
                <a:gd name="T10" fmla="*/ 11 w 17"/>
                <a:gd name="T11" fmla="*/ 13 h 18"/>
                <a:gd name="T12" fmla="*/ 13 w 17"/>
                <a:gd name="T13" fmla="*/ 8 h 18"/>
                <a:gd name="T14" fmla="*/ 16 w 17"/>
                <a:gd name="T15" fmla="*/ 6 h 18"/>
                <a:gd name="T16" fmla="*/ 16 w 17"/>
                <a:gd name="T17" fmla="*/ 4 h 18"/>
                <a:gd name="T18" fmla="*/ 16 w 17"/>
                <a:gd name="T19" fmla="*/ 0 h 18"/>
                <a:gd name="T20" fmla="*/ 11 w 17"/>
                <a:gd name="T21" fmla="*/ 0 h 18"/>
                <a:gd name="T22" fmla="*/ 11 w 17"/>
                <a:gd name="T23" fmla="*/ 2 h 18"/>
                <a:gd name="T24" fmla="*/ 11 w 17"/>
                <a:gd name="T25" fmla="*/ 4 h 18"/>
                <a:gd name="T26" fmla="*/ 9 w 17"/>
                <a:gd name="T27" fmla="*/ 8 h 18"/>
                <a:gd name="T28" fmla="*/ 7 w 17"/>
                <a:gd name="T29" fmla="*/ 11 h 18"/>
                <a:gd name="T30" fmla="*/ 5 w 17"/>
                <a:gd name="T31" fmla="*/ 11 h 18"/>
                <a:gd name="T32" fmla="*/ 2 w 17"/>
                <a:gd name="T33" fmla="*/ 13 h 18"/>
                <a:gd name="T34" fmla="*/ 0 w 17"/>
                <a:gd name="T35" fmla="*/ 13 h 18"/>
                <a:gd name="T36" fmla="*/ 0 w 17"/>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8"/>
                <a:gd name="T59" fmla="*/ 17 w 1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8">
                  <a:moveTo>
                    <a:pt x="0" y="17"/>
                  </a:moveTo>
                  <a:lnTo>
                    <a:pt x="0" y="17"/>
                  </a:lnTo>
                  <a:lnTo>
                    <a:pt x="2" y="17"/>
                  </a:lnTo>
                  <a:lnTo>
                    <a:pt x="5" y="15"/>
                  </a:lnTo>
                  <a:lnTo>
                    <a:pt x="9" y="13"/>
                  </a:lnTo>
                  <a:lnTo>
                    <a:pt x="11" y="13"/>
                  </a:lnTo>
                  <a:lnTo>
                    <a:pt x="13" y="8"/>
                  </a:lnTo>
                  <a:lnTo>
                    <a:pt x="16" y="6"/>
                  </a:lnTo>
                  <a:lnTo>
                    <a:pt x="16" y="4"/>
                  </a:lnTo>
                  <a:lnTo>
                    <a:pt x="16" y="0"/>
                  </a:lnTo>
                  <a:lnTo>
                    <a:pt x="11" y="0"/>
                  </a:lnTo>
                  <a:lnTo>
                    <a:pt x="11" y="2"/>
                  </a:lnTo>
                  <a:lnTo>
                    <a:pt x="11" y="4"/>
                  </a:lnTo>
                  <a:lnTo>
                    <a:pt x="9" y="8"/>
                  </a:lnTo>
                  <a:lnTo>
                    <a:pt x="7" y="11"/>
                  </a:lnTo>
                  <a:lnTo>
                    <a:pt x="5"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575" name="Freeform 360"/>
            <p:cNvSpPr>
              <a:spLocks/>
            </p:cNvSpPr>
            <p:nvPr/>
          </p:nvSpPr>
          <p:spPr bwMode="auto">
            <a:xfrm>
              <a:off x="3025" y="2598"/>
              <a:ext cx="40" cy="12"/>
            </a:xfrm>
            <a:custGeom>
              <a:avLst/>
              <a:gdLst>
                <a:gd name="T0" fmla="*/ 0 w 40"/>
                <a:gd name="T1" fmla="*/ 2 h 12"/>
                <a:gd name="T2" fmla="*/ 0 w 40"/>
                <a:gd name="T3" fmla="*/ 6 h 12"/>
                <a:gd name="T4" fmla="*/ 2 w 40"/>
                <a:gd name="T5" fmla="*/ 4 h 12"/>
                <a:gd name="T6" fmla="*/ 6 w 40"/>
                <a:gd name="T7" fmla="*/ 4 h 12"/>
                <a:gd name="T8" fmla="*/ 13 w 40"/>
                <a:gd name="T9" fmla="*/ 4 h 12"/>
                <a:gd name="T10" fmla="*/ 17 w 40"/>
                <a:gd name="T11" fmla="*/ 4 h 12"/>
                <a:gd name="T12" fmla="*/ 24 w 40"/>
                <a:gd name="T13" fmla="*/ 6 h 12"/>
                <a:gd name="T14" fmla="*/ 30 w 40"/>
                <a:gd name="T15" fmla="*/ 9 h 12"/>
                <a:gd name="T16" fmla="*/ 37 w 40"/>
                <a:gd name="T17" fmla="*/ 11 h 12"/>
                <a:gd name="T18" fmla="*/ 39 w 40"/>
                <a:gd name="T19" fmla="*/ 9 h 12"/>
                <a:gd name="T20" fmla="*/ 32 w 40"/>
                <a:gd name="T21" fmla="*/ 4 h 12"/>
                <a:gd name="T22" fmla="*/ 24 w 40"/>
                <a:gd name="T23" fmla="*/ 2 h 12"/>
                <a:gd name="T24" fmla="*/ 17 w 40"/>
                <a:gd name="T25" fmla="*/ 0 h 12"/>
                <a:gd name="T26" fmla="*/ 13 w 40"/>
                <a:gd name="T27" fmla="*/ 0 h 12"/>
                <a:gd name="T28" fmla="*/ 6 w 40"/>
                <a:gd name="T29" fmla="*/ 0 h 12"/>
                <a:gd name="T30" fmla="*/ 2 w 40"/>
                <a:gd name="T31" fmla="*/ 0 h 12"/>
                <a:gd name="T32" fmla="*/ 0 w 40"/>
                <a:gd name="T33" fmla="*/ 0 h 12"/>
                <a:gd name="T34" fmla="*/ 0 w 40"/>
                <a:gd name="T35" fmla="*/ 2 h 12"/>
                <a:gd name="T36" fmla="*/ 0 w 40"/>
                <a:gd name="T37" fmla="*/ 6 h 12"/>
                <a:gd name="T38" fmla="*/ 0 w 40"/>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2"/>
                <a:gd name="T62" fmla="*/ 40 w 40"/>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2">
                  <a:moveTo>
                    <a:pt x="0" y="2"/>
                  </a:moveTo>
                  <a:lnTo>
                    <a:pt x="0" y="6"/>
                  </a:lnTo>
                  <a:lnTo>
                    <a:pt x="2" y="4"/>
                  </a:lnTo>
                  <a:lnTo>
                    <a:pt x="6" y="4"/>
                  </a:lnTo>
                  <a:lnTo>
                    <a:pt x="13" y="4"/>
                  </a:lnTo>
                  <a:lnTo>
                    <a:pt x="17" y="4"/>
                  </a:lnTo>
                  <a:lnTo>
                    <a:pt x="24" y="6"/>
                  </a:lnTo>
                  <a:lnTo>
                    <a:pt x="30" y="9"/>
                  </a:lnTo>
                  <a:lnTo>
                    <a:pt x="37" y="11"/>
                  </a:lnTo>
                  <a:lnTo>
                    <a:pt x="39" y="9"/>
                  </a:lnTo>
                  <a:lnTo>
                    <a:pt x="32" y="4"/>
                  </a:lnTo>
                  <a:lnTo>
                    <a:pt x="24" y="2"/>
                  </a:lnTo>
                  <a:lnTo>
                    <a:pt x="17" y="0"/>
                  </a:lnTo>
                  <a:lnTo>
                    <a:pt x="13" y="0"/>
                  </a:lnTo>
                  <a:lnTo>
                    <a:pt x="6" y="0"/>
                  </a:lnTo>
                  <a:lnTo>
                    <a:pt x="2" y="0"/>
                  </a:lnTo>
                  <a:lnTo>
                    <a:pt x="0" y="0"/>
                  </a:lnTo>
                  <a:lnTo>
                    <a:pt x="0" y="2"/>
                  </a:lnTo>
                  <a:lnTo>
                    <a:pt x="0" y="6"/>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9576" name="Freeform 361"/>
            <p:cNvSpPr>
              <a:spLocks/>
            </p:cNvSpPr>
            <p:nvPr/>
          </p:nvSpPr>
          <p:spPr bwMode="auto">
            <a:xfrm>
              <a:off x="3025" y="2571"/>
              <a:ext cx="22" cy="34"/>
            </a:xfrm>
            <a:custGeom>
              <a:avLst/>
              <a:gdLst>
                <a:gd name="T0" fmla="*/ 19 w 22"/>
                <a:gd name="T1" fmla="*/ 0 h 34"/>
                <a:gd name="T2" fmla="*/ 17 w 22"/>
                <a:gd name="T3" fmla="*/ 7 h 34"/>
                <a:gd name="T4" fmla="*/ 15 w 22"/>
                <a:gd name="T5" fmla="*/ 11 h 34"/>
                <a:gd name="T6" fmla="*/ 10 w 22"/>
                <a:gd name="T7" fmla="*/ 18 h 34"/>
                <a:gd name="T8" fmla="*/ 8 w 22"/>
                <a:gd name="T9" fmla="*/ 22 h 34"/>
                <a:gd name="T10" fmla="*/ 4 w 22"/>
                <a:gd name="T11" fmla="*/ 25 h 34"/>
                <a:gd name="T12" fmla="*/ 2 w 22"/>
                <a:gd name="T13" fmla="*/ 27 h 34"/>
                <a:gd name="T14" fmla="*/ 0 w 22"/>
                <a:gd name="T15" fmla="*/ 29 h 34"/>
                <a:gd name="T16" fmla="*/ 0 w 22"/>
                <a:gd name="T17" fmla="*/ 33 h 34"/>
                <a:gd name="T18" fmla="*/ 2 w 22"/>
                <a:gd name="T19" fmla="*/ 31 h 34"/>
                <a:gd name="T20" fmla="*/ 4 w 22"/>
                <a:gd name="T21" fmla="*/ 31 h 34"/>
                <a:gd name="T22" fmla="*/ 6 w 22"/>
                <a:gd name="T23" fmla="*/ 27 h 34"/>
                <a:gd name="T24" fmla="*/ 10 w 22"/>
                <a:gd name="T25" fmla="*/ 25 h 34"/>
                <a:gd name="T26" fmla="*/ 15 w 22"/>
                <a:gd name="T27" fmla="*/ 20 h 34"/>
                <a:gd name="T28" fmla="*/ 17 w 22"/>
                <a:gd name="T29" fmla="*/ 14 h 34"/>
                <a:gd name="T30" fmla="*/ 21 w 22"/>
                <a:gd name="T31" fmla="*/ 7 h 34"/>
                <a:gd name="T32" fmla="*/ 21 w 22"/>
                <a:gd name="T33" fmla="*/ 0 h 34"/>
                <a:gd name="T34" fmla="*/ 19 w 22"/>
                <a:gd name="T35" fmla="*/ 0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34"/>
                <a:gd name="T56" fmla="*/ 22 w 22"/>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34">
                  <a:moveTo>
                    <a:pt x="19" y="0"/>
                  </a:moveTo>
                  <a:lnTo>
                    <a:pt x="17" y="7"/>
                  </a:lnTo>
                  <a:lnTo>
                    <a:pt x="15" y="11"/>
                  </a:lnTo>
                  <a:lnTo>
                    <a:pt x="10" y="18"/>
                  </a:lnTo>
                  <a:lnTo>
                    <a:pt x="8" y="22"/>
                  </a:lnTo>
                  <a:lnTo>
                    <a:pt x="4" y="25"/>
                  </a:lnTo>
                  <a:lnTo>
                    <a:pt x="2" y="27"/>
                  </a:lnTo>
                  <a:lnTo>
                    <a:pt x="0" y="29"/>
                  </a:lnTo>
                  <a:lnTo>
                    <a:pt x="0" y="33"/>
                  </a:lnTo>
                  <a:lnTo>
                    <a:pt x="2" y="31"/>
                  </a:lnTo>
                  <a:lnTo>
                    <a:pt x="4" y="31"/>
                  </a:lnTo>
                  <a:lnTo>
                    <a:pt x="6" y="27"/>
                  </a:lnTo>
                  <a:lnTo>
                    <a:pt x="10" y="25"/>
                  </a:lnTo>
                  <a:lnTo>
                    <a:pt x="15" y="20"/>
                  </a:lnTo>
                  <a:lnTo>
                    <a:pt x="17" y="14"/>
                  </a:lnTo>
                  <a:lnTo>
                    <a:pt x="21" y="7"/>
                  </a:lnTo>
                  <a:lnTo>
                    <a:pt x="21" y="0"/>
                  </a:lnTo>
                  <a:lnTo>
                    <a:pt x="19" y="0"/>
                  </a:lnTo>
                </a:path>
              </a:pathLst>
            </a:custGeom>
            <a:solidFill>
              <a:srgbClr val="B79900"/>
            </a:solidFill>
            <a:ln w="9525" cap="rnd">
              <a:noFill/>
              <a:round/>
              <a:headEnd type="none" w="sm" len="sm"/>
              <a:tailEnd type="none" w="sm" len="sm"/>
            </a:ln>
          </p:spPr>
          <p:txBody>
            <a:bodyPr/>
            <a:lstStyle/>
            <a:p>
              <a:pPr algn="l"/>
              <a:endParaRPr lang="en-US" dirty="0"/>
            </a:p>
          </p:txBody>
        </p:sp>
        <p:sp>
          <p:nvSpPr>
            <p:cNvPr id="9577" name="Freeform 362"/>
            <p:cNvSpPr>
              <a:spLocks/>
            </p:cNvSpPr>
            <p:nvPr/>
          </p:nvSpPr>
          <p:spPr bwMode="auto">
            <a:xfrm>
              <a:off x="3009" y="2600"/>
              <a:ext cx="19" cy="10"/>
            </a:xfrm>
            <a:custGeom>
              <a:avLst/>
              <a:gdLst>
                <a:gd name="T0" fmla="*/ 2 w 19"/>
                <a:gd name="T1" fmla="*/ 7 h 10"/>
                <a:gd name="T2" fmla="*/ 2 w 19"/>
                <a:gd name="T3" fmla="*/ 9 h 10"/>
                <a:gd name="T4" fmla="*/ 18 w 19"/>
                <a:gd name="T5" fmla="*/ 4 h 10"/>
                <a:gd name="T6" fmla="*/ 16 w 19"/>
                <a:gd name="T7" fmla="*/ 0 h 10"/>
                <a:gd name="T8" fmla="*/ 0 w 19"/>
                <a:gd name="T9" fmla="*/ 4 h 10"/>
                <a:gd name="T10" fmla="*/ 2 w 19"/>
                <a:gd name="T11" fmla="*/ 7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2" y="7"/>
                  </a:moveTo>
                  <a:lnTo>
                    <a:pt x="2" y="9"/>
                  </a:lnTo>
                  <a:lnTo>
                    <a:pt x="18" y="4"/>
                  </a:lnTo>
                  <a:lnTo>
                    <a:pt x="16" y="0"/>
                  </a:lnTo>
                  <a:lnTo>
                    <a:pt x="0" y="4"/>
                  </a:lnTo>
                  <a:lnTo>
                    <a:pt x="2" y="7"/>
                  </a:lnTo>
                </a:path>
              </a:pathLst>
            </a:custGeom>
            <a:solidFill>
              <a:srgbClr val="B79900"/>
            </a:solidFill>
            <a:ln w="9525" cap="rnd">
              <a:noFill/>
              <a:round/>
              <a:headEnd type="none" w="sm" len="sm"/>
              <a:tailEnd type="none" w="sm" len="sm"/>
            </a:ln>
          </p:spPr>
          <p:txBody>
            <a:bodyPr/>
            <a:lstStyle/>
            <a:p>
              <a:pPr algn="l"/>
              <a:endParaRPr lang="en-US" dirty="0"/>
            </a:p>
          </p:txBody>
        </p:sp>
        <p:sp>
          <p:nvSpPr>
            <p:cNvPr id="9578" name="Freeform 363"/>
            <p:cNvSpPr>
              <a:spLocks/>
            </p:cNvSpPr>
            <p:nvPr/>
          </p:nvSpPr>
          <p:spPr bwMode="auto">
            <a:xfrm>
              <a:off x="2957" y="2567"/>
              <a:ext cx="60" cy="56"/>
            </a:xfrm>
            <a:custGeom>
              <a:avLst/>
              <a:gdLst>
                <a:gd name="T0" fmla="*/ 0 w 60"/>
                <a:gd name="T1" fmla="*/ 55 h 56"/>
                <a:gd name="T2" fmla="*/ 11 w 60"/>
                <a:gd name="T3" fmla="*/ 53 h 56"/>
                <a:gd name="T4" fmla="*/ 19 w 60"/>
                <a:gd name="T5" fmla="*/ 50 h 56"/>
                <a:gd name="T6" fmla="*/ 28 w 60"/>
                <a:gd name="T7" fmla="*/ 46 h 56"/>
                <a:gd name="T8" fmla="*/ 35 w 60"/>
                <a:gd name="T9" fmla="*/ 42 h 56"/>
                <a:gd name="T10" fmla="*/ 41 w 60"/>
                <a:gd name="T11" fmla="*/ 37 h 56"/>
                <a:gd name="T12" fmla="*/ 46 w 60"/>
                <a:gd name="T13" fmla="*/ 33 h 56"/>
                <a:gd name="T14" fmla="*/ 50 w 60"/>
                <a:gd name="T15" fmla="*/ 29 h 56"/>
                <a:gd name="T16" fmla="*/ 52 w 60"/>
                <a:gd name="T17" fmla="*/ 24 h 56"/>
                <a:gd name="T18" fmla="*/ 54 w 60"/>
                <a:gd name="T19" fmla="*/ 20 h 56"/>
                <a:gd name="T20" fmla="*/ 57 w 60"/>
                <a:gd name="T21" fmla="*/ 15 h 56"/>
                <a:gd name="T22" fmla="*/ 59 w 60"/>
                <a:gd name="T23" fmla="*/ 11 h 56"/>
                <a:gd name="T24" fmla="*/ 59 w 60"/>
                <a:gd name="T25" fmla="*/ 7 h 56"/>
                <a:gd name="T26" fmla="*/ 59 w 60"/>
                <a:gd name="T27" fmla="*/ 4 h 56"/>
                <a:gd name="T28" fmla="*/ 59 w 60"/>
                <a:gd name="T29" fmla="*/ 2 h 56"/>
                <a:gd name="T30" fmla="*/ 59 w 60"/>
                <a:gd name="T31" fmla="*/ 0 h 56"/>
                <a:gd name="T32" fmla="*/ 50 w 60"/>
                <a:gd name="T33" fmla="*/ 2 h 56"/>
                <a:gd name="T34" fmla="*/ 41 w 60"/>
                <a:gd name="T35" fmla="*/ 4 h 56"/>
                <a:gd name="T36" fmla="*/ 32 w 60"/>
                <a:gd name="T37" fmla="*/ 9 h 56"/>
                <a:gd name="T38" fmla="*/ 26 w 60"/>
                <a:gd name="T39" fmla="*/ 13 h 56"/>
                <a:gd name="T40" fmla="*/ 21 w 60"/>
                <a:gd name="T41" fmla="*/ 18 h 56"/>
                <a:gd name="T42" fmla="*/ 15 w 60"/>
                <a:gd name="T43" fmla="*/ 22 h 56"/>
                <a:gd name="T44" fmla="*/ 13 w 60"/>
                <a:gd name="T45" fmla="*/ 26 h 56"/>
                <a:gd name="T46" fmla="*/ 8 w 60"/>
                <a:gd name="T47" fmla="*/ 31 h 56"/>
                <a:gd name="T48" fmla="*/ 6 w 60"/>
                <a:gd name="T49" fmla="*/ 35 h 56"/>
                <a:gd name="T50" fmla="*/ 4 w 60"/>
                <a:gd name="T51" fmla="*/ 40 h 56"/>
                <a:gd name="T52" fmla="*/ 2 w 60"/>
                <a:gd name="T53" fmla="*/ 44 h 56"/>
                <a:gd name="T54" fmla="*/ 2 w 60"/>
                <a:gd name="T55" fmla="*/ 46 h 56"/>
                <a:gd name="T56" fmla="*/ 0 w 60"/>
                <a:gd name="T57" fmla="*/ 50 h 56"/>
                <a:gd name="T58" fmla="*/ 0 w 60"/>
                <a:gd name="T59" fmla="*/ 53 h 56"/>
                <a:gd name="T60" fmla="*/ 0 w 60"/>
                <a:gd name="T61" fmla="*/ 55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6"/>
                <a:gd name="T95" fmla="*/ 60 w 60"/>
                <a:gd name="T96" fmla="*/ 56 h 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6">
                  <a:moveTo>
                    <a:pt x="0" y="55"/>
                  </a:moveTo>
                  <a:lnTo>
                    <a:pt x="11" y="53"/>
                  </a:lnTo>
                  <a:lnTo>
                    <a:pt x="19" y="50"/>
                  </a:lnTo>
                  <a:lnTo>
                    <a:pt x="28" y="46"/>
                  </a:lnTo>
                  <a:lnTo>
                    <a:pt x="35" y="42"/>
                  </a:lnTo>
                  <a:lnTo>
                    <a:pt x="41" y="37"/>
                  </a:lnTo>
                  <a:lnTo>
                    <a:pt x="46" y="33"/>
                  </a:lnTo>
                  <a:lnTo>
                    <a:pt x="50" y="29"/>
                  </a:lnTo>
                  <a:lnTo>
                    <a:pt x="52" y="24"/>
                  </a:lnTo>
                  <a:lnTo>
                    <a:pt x="54" y="20"/>
                  </a:lnTo>
                  <a:lnTo>
                    <a:pt x="57" y="15"/>
                  </a:lnTo>
                  <a:lnTo>
                    <a:pt x="59" y="11"/>
                  </a:lnTo>
                  <a:lnTo>
                    <a:pt x="59" y="7"/>
                  </a:lnTo>
                  <a:lnTo>
                    <a:pt x="59" y="4"/>
                  </a:lnTo>
                  <a:lnTo>
                    <a:pt x="59" y="2"/>
                  </a:lnTo>
                  <a:lnTo>
                    <a:pt x="59" y="0"/>
                  </a:lnTo>
                  <a:lnTo>
                    <a:pt x="50" y="2"/>
                  </a:lnTo>
                  <a:lnTo>
                    <a:pt x="41" y="4"/>
                  </a:lnTo>
                  <a:lnTo>
                    <a:pt x="32" y="9"/>
                  </a:lnTo>
                  <a:lnTo>
                    <a:pt x="26" y="13"/>
                  </a:lnTo>
                  <a:lnTo>
                    <a:pt x="21" y="18"/>
                  </a:lnTo>
                  <a:lnTo>
                    <a:pt x="15" y="22"/>
                  </a:lnTo>
                  <a:lnTo>
                    <a:pt x="13" y="26"/>
                  </a:lnTo>
                  <a:lnTo>
                    <a:pt x="8" y="31"/>
                  </a:lnTo>
                  <a:lnTo>
                    <a:pt x="6" y="35"/>
                  </a:lnTo>
                  <a:lnTo>
                    <a:pt x="4" y="40"/>
                  </a:lnTo>
                  <a:lnTo>
                    <a:pt x="2" y="44"/>
                  </a:lnTo>
                  <a:lnTo>
                    <a:pt x="2" y="46"/>
                  </a:lnTo>
                  <a:lnTo>
                    <a:pt x="0" y="50"/>
                  </a:lnTo>
                  <a:lnTo>
                    <a:pt x="0" y="53"/>
                  </a:lnTo>
                  <a:lnTo>
                    <a:pt x="0" y="55"/>
                  </a:lnTo>
                </a:path>
              </a:pathLst>
            </a:custGeom>
            <a:solidFill>
              <a:srgbClr val="B79900"/>
            </a:solidFill>
            <a:ln w="9525" cap="rnd">
              <a:noFill/>
              <a:round/>
              <a:headEnd type="none" w="sm" len="sm"/>
              <a:tailEnd type="none" w="sm" len="sm"/>
            </a:ln>
          </p:spPr>
          <p:txBody>
            <a:bodyPr/>
            <a:lstStyle/>
            <a:p>
              <a:pPr algn="l"/>
              <a:endParaRPr lang="en-US" dirty="0"/>
            </a:p>
          </p:txBody>
        </p:sp>
        <p:sp>
          <p:nvSpPr>
            <p:cNvPr id="9579" name="Freeform 364"/>
            <p:cNvSpPr>
              <a:spLocks/>
            </p:cNvSpPr>
            <p:nvPr/>
          </p:nvSpPr>
          <p:spPr bwMode="auto">
            <a:xfrm>
              <a:off x="2957" y="2565"/>
              <a:ext cx="62" cy="60"/>
            </a:xfrm>
            <a:custGeom>
              <a:avLst/>
              <a:gdLst>
                <a:gd name="T0" fmla="*/ 59 w 62"/>
                <a:gd name="T1" fmla="*/ 4 h 60"/>
                <a:gd name="T2" fmla="*/ 57 w 62"/>
                <a:gd name="T3" fmla="*/ 2 h 60"/>
                <a:gd name="T4" fmla="*/ 57 w 62"/>
                <a:gd name="T5" fmla="*/ 4 h 60"/>
                <a:gd name="T6" fmla="*/ 57 w 62"/>
                <a:gd name="T7" fmla="*/ 6 h 60"/>
                <a:gd name="T8" fmla="*/ 57 w 62"/>
                <a:gd name="T9" fmla="*/ 9 h 60"/>
                <a:gd name="T10" fmla="*/ 54 w 62"/>
                <a:gd name="T11" fmla="*/ 13 h 60"/>
                <a:gd name="T12" fmla="*/ 54 w 62"/>
                <a:gd name="T13" fmla="*/ 17 h 60"/>
                <a:gd name="T14" fmla="*/ 52 w 62"/>
                <a:gd name="T15" fmla="*/ 20 h 60"/>
                <a:gd name="T16" fmla="*/ 50 w 62"/>
                <a:gd name="T17" fmla="*/ 26 h 60"/>
                <a:gd name="T18" fmla="*/ 48 w 62"/>
                <a:gd name="T19" fmla="*/ 31 h 60"/>
                <a:gd name="T20" fmla="*/ 43 w 62"/>
                <a:gd name="T21" fmla="*/ 35 h 60"/>
                <a:gd name="T22" fmla="*/ 39 w 62"/>
                <a:gd name="T23" fmla="*/ 39 h 60"/>
                <a:gd name="T24" fmla="*/ 35 w 62"/>
                <a:gd name="T25" fmla="*/ 44 h 60"/>
                <a:gd name="T26" fmla="*/ 26 w 62"/>
                <a:gd name="T27" fmla="*/ 46 h 60"/>
                <a:gd name="T28" fmla="*/ 19 w 62"/>
                <a:gd name="T29" fmla="*/ 50 h 60"/>
                <a:gd name="T30" fmla="*/ 11 w 62"/>
                <a:gd name="T31" fmla="*/ 52 h 60"/>
                <a:gd name="T32" fmla="*/ 0 w 62"/>
                <a:gd name="T33" fmla="*/ 55 h 60"/>
                <a:gd name="T34" fmla="*/ 0 w 62"/>
                <a:gd name="T35" fmla="*/ 59 h 60"/>
                <a:gd name="T36" fmla="*/ 11 w 62"/>
                <a:gd name="T37" fmla="*/ 57 h 60"/>
                <a:gd name="T38" fmla="*/ 21 w 62"/>
                <a:gd name="T39" fmla="*/ 55 h 60"/>
                <a:gd name="T40" fmla="*/ 28 w 62"/>
                <a:gd name="T41" fmla="*/ 50 h 60"/>
                <a:gd name="T42" fmla="*/ 37 w 62"/>
                <a:gd name="T43" fmla="*/ 46 h 60"/>
                <a:gd name="T44" fmla="*/ 41 w 62"/>
                <a:gd name="T45" fmla="*/ 42 h 60"/>
                <a:gd name="T46" fmla="*/ 48 w 62"/>
                <a:gd name="T47" fmla="*/ 37 h 60"/>
                <a:gd name="T48" fmla="*/ 50 w 62"/>
                <a:gd name="T49" fmla="*/ 33 h 60"/>
                <a:gd name="T50" fmla="*/ 54 w 62"/>
                <a:gd name="T51" fmla="*/ 26 h 60"/>
                <a:gd name="T52" fmla="*/ 57 w 62"/>
                <a:gd name="T53" fmla="*/ 22 h 60"/>
                <a:gd name="T54" fmla="*/ 59 w 62"/>
                <a:gd name="T55" fmla="*/ 17 h 60"/>
                <a:gd name="T56" fmla="*/ 59 w 62"/>
                <a:gd name="T57" fmla="*/ 13 h 60"/>
                <a:gd name="T58" fmla="*/ 61 w 62"/>
                <a:gd name="T59" fmla="*/ 11 h 60"/>
                <a:gd name="T60" fmla="*/ 61 w 62"/>
                <a:gd name="T61" fmla="*/ 6 h 60"/>
                <a:gd name="T62" fmla="*/ 61 w 62"/>
                <a:gd name="T63" fmla="*/ 4 h 60"/>
                <a:gd name="T64" fmla="*/ 61 w 62"/>
                <a:gd name="T65" fmla="*/ 2 h 60"/>
                <a:gd name="T66" fmla="*/ 59 w 62"/>
                <a:gd name="T67" fmla="*/ 0 h 60"/>
                <a:gd name="T68" fmla="*/ 59 w 62"/>
                <a:gd name="T69" fmla="*/ 4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60"/>
                <a:gd name="T107" fmla="*/ 62 w 62"/>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60">
                  <a:moveTo>
                    <a:pt x="59" y="4"/>
                  </a:moveTo>
                  <a:lnTo>
                    <a:pt x="57" y="2"/>
                  </a:lnTo>
                  <a:lnTo>
                    <a:pt x="57" y="4"/>
                  </a:lnTo>
                  <a:lnTo>
                    <a:pt x="57" y="6"/>
                  </a:lnTo>
                  <a:lnTo>
                    <a:pt x="57" y="9"/>
                  </a:lnTo>
                  <a:lnTo>
                    <a:pt x="54" y="13"/>
                  </a:lnTo>
                  <a:lnTo>
                    <a:pt x="54" y="17"/>
                  </a:lnTo>
                  <a:lnTo>
                    <a:pt x="52" y="20"/>
                  </a:lnTo>
                  <a:lnTo>
                    <a:pt x="50" y="26"/>
                  </a:lnTo>
                  <a:lnTo>
                    <a:pt x="48" y="31"/>
                  </a:lnTo>
                  <a:lnTo>
                    <a:pt x="43" y="35"/>
                  </a:lnTo>
                  <a:lnTo>
                    <a:pt x="39" y="39"/>
                  </a:lnTo>
                  <a:lnTo>
                    <a:pt x="35" y="44"/>
                  </a:lnTo>
                  <a:lnTo>
                    <a:pt x="26" y="46"/>
                  </a:lnTo>
                  <a:lnTo>
                    <a:pt x="19" y="50"/>
                  </a:lnTo>
                  <a:lnTo>
                    <a:pt x="11" y="52"/>
                  </a:lnTo>
                  <a:lnTo>
                    <a:pt x="0" y="55"/>
                  </a:lnTo>
                  <a:lnTo>
                    <a:pt x="0" y="59"/>
                  </a:lnTo>
                  <a:lnTo>
                    <a:pt x="11" y="57"/>
                  </a:lnTo>
                  <a:lnTo>
                    <a:pt x="21" y="55"/>
                  </a:lnTo>
                  <a:lnTo>
                    <a:pt x="28" y="50"/>
                  </a:lnTo>
                  <a:lnTo>
                    <a:pt x="37" y="46"/>
                  </a:lnTo>
                  <a:lnTo>
                    <a:pt x="41" y="42"/>
                  </a:lnTo>
                  <a:lnTo>
                    <a:pt x="48" y="37"/>
                  </a:lnTo>
                  <a:lnTo>
                    <a:pt x="50" y="33"/>
                  </a:lnTo>
                  <a:lnTo>
                    <a:pt x="54" y="26"/>
                  </a:lnTo>
                  <a:lnTo>
                    <a:pt x="57" y="22"/>
                  </a:lnTo>
                  <a:lnTo>
                    <a:pt x="59" y="17"/>
                  </a:lnTo>
                  <a:lnTo>
                    <a:pt x="59" y="13"/>
                  </a:lnTo>
                  <a:lnTo>
                    <a:pt x="61" y="11"/>
                  </a:lnTo>
                  <a:lnTo>
                    <a:pt x="61" y="6"/>
                  </a:lnTo>
                  <a:lnTo>
                    <a:pt x="61" y="4"/>
                  </a:lnTo>
                  <a:lnTo>
                    <a:pt x="61" y="2"/>
                  </a:lnTo>
                  <a:lnTo>
                    <a:pt x="59" y="0"/>
                  </a:lnTo>
                  <a:lnTo>
                    <a:pt x="59" y="4"/>
                  </a:lnTo>
                </a:path>
              </a:pathLst>
            </a:custGeom>
            <a:solidFill>
              <a:srgbClr val="000000"/>
            </a:solidFill>
            <a:ln w="9525" cap="rnd">
              <a:noFill/>
              <a:round/>
              <a:headEnd type="none" w="sm" len="sm"/>
              <a:tailEnd type="none" w="sm" len="sm"/>
            </a:ln>
          </p:spPr>
          <p:txBody>
            <a:bodyPr/>
            <a:lstStyle/>
            <a:p>
              <a:pPr algn="l"/>
              <a:endParaRPr lang="en-US" dirty="0"/>
            </a:p>
          </p:txBody>
        </p:sp>
        <p:sp>
          <p:nvSpPr>
            <p:cNvPr id="9580" name="Freeform 365"/>
            <p:cNvSpPr>
              <a:spLocks/>
            </p:cNvSpPr>
            <p:nvPr/>
          </p:nvSpPr>
          <p:spPr bwMode="auto">
            <a:xfrm>
              <a:off x="2954" y="2565"/>
              <a:ext cx="63" cy="60"/>
            </a:xfrm>
            <a:custGeom>
              <a:avLst/>
              <a:gdLst>
                <a:gd name="T0" fmla="*/ 3 w 63"/>
                <a:gd name="T1" fmla="*/ 55 h 60"/>
                <a:gd name="T2" fmla="*/ 5 w 63"/>
                <a:gd name="T3" fmla="*/ 57 h 60"/>
                <a:gd name="T4" fmla="*/ 5 w 63"/>
                <a:gd name="T5" fmla="*/ 55 h 60"/>
                <a:gd name="T6" fmla="*/ 5 w 63"/>
                <a:gd name="T7" fmla="*/ 52 h 60"/>
                <a:gd name="T8" fmla="*/ 7 w 63"/>
                <a:gd name="T9" fmla="*/ 50 h 60"/>
                <a:gd name="T10" fmla="*/ 7 w 63"/>
                <a:gd name="T11" fmla="*/ 46 h 60"/>
                <a:gd name="T12" fmla="*/ 9 w 63"/>
                <a:gd name="T13" fmla="*/ 42 h 60"/>
                <a:gd name="T14" fmla="*/ 11 w 63"/>
                <a:gd name="T15" fmla="*/ 39 h 60"/>
                <a:gd name="T16" fmla="*/ 14 w 63"/>
                <a:gd name="T17" fmla="*/ 33 h 60"/>
                <a:gd name="T18" fmla="*/ 16 w 63"/>
                <a:gd name="T19" fmla="*/ 28 h 60"/>
                <a:gd name="T20" fmla="*/ 20 w 63"/>
                <a:gd name="T21" fmla="*/ 24 h 60"/>
                <a:gd name="T22" fmla="*/ 24 w 63"/>
                <a:gd name="T23" fmla="*/ 20 h 60"/>
                <a:gd name="T24" fmla="*/ 31 w 63"/>
                <a:gd name="T25" fmla="*/ 15 h 60"/>
                <a:gd name="T26" fmla="*/ 38 w 63"/>
                <a:gd name="T27" fmla="*/ 13 h 60"/>
                <a:gd name="T28" fmla="*/ 44 w 63"/>
                <a:gd name="T29" fmla="*/ 9 h 60"/>
                <a:gd name="T30" fmla="*/ 53 w 63"/>
                <a:gd name="T31" fmla="*/ 6 h 60"/>
                <a:gd name="T32" fmla="*/ 62 w 63"/>
                <a:gd name="T33" fmla="*/ 4 h 60"/>
                <a:gd name="T34" fmla="*/ 62 w 63"/>
                <a:gd name="T35" fmla="*/ 0 h 60"/>
                <a:gd name="T36" fmla="*/ 53 w 63"/>
                <a:gd name="T37" fmla="*/ 2 h 60"/>
                <a:gd name="T38" fmla="*/ 44 w 63"/>
                <a:gd name="T39" fmla="*/ 4 h 60"/>
                <a:gd name="T40" fmla="*/ 35 w 63"/>
                <a:gd name="T41" fmla="*/ 9 h 60"/>
                <a:gd name="T42" fmla="*/ 29 w 63"/>
                <a:gd name="T43" fmla="*/ 13 h 60"/>
                <a:gd name="T44" fmla="*/ 22 w 63"/>
                <a:gd name="T45" fmla="*/ 17 h 60"/>
                <a:gd name="T46" fmla="*/ 18 w 63"/>
                <a:gd name="T47" fmla="*/ 22 h 60"/>
                <a:gd name="T48" fmla="*/ 14 w 63"/>
                <a:gd name="T49" fmla="*/ 26 h 60"/>
                <a:gd name="T50" fmla="*/ 11 w 63"/>
                <a:gd name="T51" fmla="*/ 31 h 60"/>
                <a:gd name="T52" fmla="*/ 7 w 63"/>
                <a:gd name="T53" fmla="*/ 37 h 60"/>
                <a:gd name="T54" fmla="*/ 5 w 63"/>
                <a:gd name="T55" fmla="*/ 42 h 60"/>
                <a:gd name="T56" fmla="*/ 3 w 63"/>
                <a:gd name="T57" fmla="*/ 46 h 60"/>
                <a:gd name="T58" fmla="*/ 3 w 63"/>
                <a:gd name="T59" fmla="*/ 48 h 60"/>
                <a:gd name="T60" fmla="*/ 0 w 63"/>
                <a:gd name="T61" fmla="*/ 52 h 60"/>
                <a:gd name="T62" fmla="*/ 0 w 63"/>
                <a:gd name="T63" fmla="*/ 55 h 60"/>
                <a:gd name="T64" fmla="*/ 0 w 63"/>
                <a:gd name="T65" fmla="*/ 57 h 60"/>
                <a:gd name="T66" fmla="*/ 3 w 63"/>
                <a:gd name="T67" fmla="*/ 59 h 60"/>
                <a:gd name="T68" fmla="*/ 3 w 63"/>
                <a:gd name="T69" fmla="*/ 5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60"/>
                <a:gd name="T107" fmla="*/ 63 w 63"/>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60">
                  <a:moveTo>
                    <a:pt x="3" y="55"/>
                  </a:moveTo>
                  <a:lnTo>
                    <a:pt x="5" y="57"/>
                  </a:lnTo>
                  <a:lnTo>
                    <a:pt x="5" y="55"/>
                  </a:lnTo>
                  <a:lnTo>
                    <a:pt x="5" y="52"/>
                  </a:lnTo>
                  <a:lnTo>
                    <a:pt x="7" y="50"/>
                  </a:lnTo>
                  <a:lnTo>
                    <a:pt x="7" y="46"/>
                  </a:lnTo>
                  <a:lnTo>
                    <a:pt x="9" y="42"/>
                  </a:lnTo>
                  <a:lnTo>
                    <a:pt x="11" y="39"/>
                  </a:lnTo>
                  <a:lnTo>
                    <a:pt x="14" y="33"/>
                  </a:lnTo>
                  <a:lnTo>
                    <a:pt x="16" y="28"/>
                  </a:lnTo>
                  <a:lnTo>
                    <a:pt x="20" y="24"/>
                  </a:lnTo>
                  <a:lnTo>
                    <a:pt x="24" y="20"/>
                  </a:lnTo>
                  <a:lnTo>
                    <a:pt x="31" y="15"/>
                  </a:lnTo>
                  <a:lnTo>
                    <a:pt x="38" y="13"/>
                  </a:lnTo>
                  <a:lnTo>
                    <a:pt x="44" y="9"/>
                  </a:lnTo>
                  <a:lnTo>
                    <a:pt x="53" y="6"/>
                  </a:lnTo>
                  <a:lnTo>
                    <a:pt x="62" y="4"/>
                  </a:lnTo>
                  <a:lnTo>
                    <a:pt x="62" y="0"/>
                  </a:lnTo>
                  <a:lnTo>
                    <a:pt x="53" y="2"/>
                  </a:lnTo>
                  <a:lnTo>
                    <a:pt x="44" y="4"/>
                  </a:lnTo>
                  <a:lnTo>
                    <a:pt x="35" y="9"/>
                  </a:lnTo>
                  <a:lnTo>
                    <a:pt x="29" y="13"/>
                  </a:lnTo>
                  <a:lnTo>
                    <a:pt x="22" y="17"/>
                  </a:lnTo>
                  <a:lnTo>
                    <a:pt x="18" y="22"/>
                  </a:lnTo>
                  <a:lnTo>
                    <a:pt x="14" y="26"/>
                  </a:lnTo>
                  <a:lnTo>
                    <a:pt x="11" y="31"/>
                  </a:lnTo>
                  <a:lnTo>
                    <a:pt x="7" y="37"/>
                  </a:lnTo>
                  <a:lnTo>
                    <a:pt x="5" y="42"/>
                  </a:lnTo>
                  <a:lnTo>
                    <a:pt x="3" y="46"/>
                  </a:lnTo>
                  <a:lnTo>
                    <a:pt x="3" y="48"/>
                  </a:lnTo>
                  <a:lnTo>
                    <a:pt x="0" y="52"/>
                  </a:lnTo>
                  <a:lnTo>
                    <a:pt x="0" y="55"/>
                  </a:lnTo>
                  <a:lnTo>
                    <a:pt x="0" y="57"/>
                  </a:lnTo>
                  <a:lnTo>
                    <a:pt x="3" y="59"/>
                  </a:lnTo>
                  <a:lnTo>
                    <a:pt x="3" y="55"/>
                  </a:lnTo>
                </a:path>
              </a:pathLst>
            </a:custGeom>
            <a:solidFill>
              <a:srgbClr val="000000"/>
            </a:solidFill>
            <a:ln w="9525" cap="rnd">
              <a:noFill/>
              <a:round/>
              <a:headEnd type="none" w="sm" len="sm"/>
              <a:tailEnd type="none" w="sm" len="sm"/>
            </a:ln>
          </p:spPr>
          <p:txBody>
            <a:bodyPr/>
            <a:lstStyle/>
            <a:p>
              <a:pPr algn="l"/>
              <a:endParaRPr lang="en-US" dirty="0"/>
            </a:p>
          </p:txBody>
        </p:sp>
        <p:sp>
          <p:nvSpPr>
            <p:cNvPr id="9581" name="Freeform 366"/>
            <p:cNvSpPr>
              <a:spLocks/>
            </p:cNvSpPr>
            <p:nvPr/>
          </p:nvSpPr>
          <p:spPr bwMode="auto">
            <a:xfrm>
              <a:off x="2957" y="2567"/>
              <a:ext cx="60" cy="54"/>
            </a:xfrm>
            <a:custGeom>
              <a:avLst/>
              <a:gdLst>
                <a:gd name="T0" fmla="*/ 59 w 60"/>
                <a:gd name="T1" fmla="*/ 0 h 54"/>
                <a:gd name="T2" fmla="*/ 52 w 60"/>
                <a:gd name="T3" fmla="*/ 7 h 54"/>
                <a:gd name="T4" fmla="*/ 50 w 60"/>
                <a:gd name="T5" fmla="*/ 11 h 54"/>
                <a:gd name="T6" fmla="*/ 46 w 60"/>
                <a:gd name="T7" fmla="*/ 15 h 54"/>
                <a:gd name="T8" fmla="*/ 39 w 60"/>
                <a:gd name="T9" fmla="*/ 20 h 54"/>
                <a:gd name="T10" fmla="*/ 35 w 60"/>
                <a:gd name="T11" fmla="*/ 26 h 54"/>
                <a:gd name="T12" fmla="*/ 30 w 60"/>
                <a:gd name="T13" fmla="*/ 29 h 54"/>
                <a:gd name="T14" fmla="*/ 26 w 60"/>
                <a:gd name="T15" fmla="*/ 35 h 54"/>
                <a:gd name="T16" fmla="*/ 21 w 60"/>
                <a:gd name="T17" fmla="*/ 37 h 54"/>
                <a:gd name="T18" fmla="*/ 17 w 60"/>
                <a:gd name="T19" fmla="*/ 42 h 54"/>
                <a:gd name="T20" fmla="*/ 13 w 60"/>
                <a:gd name="T21" fmla="*/ 44 h 54"/>
                <a:gd name="T22" fmla="*/ 8 w 60"/>
                <a:gd name="T23" fmla="*/ 46 h 54"/>
                <a:gd name="T24" fmla="*/ 6 w 60"/>
                <a:gd name="T25" fmla="*/ 48 h 54"/>
                <a:gd name="T26" fmla="*/ 4 w 60"/>
                <a:gd name="T27" fmla="*/ 50 h 54"/>
                <a:gd name="T28" fmla="*/ 2 w 60"/>
                <a:gd name="T29" fmla="*/ 53 h 54"/>
                <a:gd name="T30" fmla="*/ 0 w 60"/>
                <a:gd name="T31" fmla="*/ 53 h 54"/>
                <a:gd name="T32" fmla="*/ 11 w 60"/>
                <a:gd name="T33" fmla="*/ 53 h 54"/>
                <a:gd name="T34" fmla="*/ 19 w 60"/>
                <a:gd name="T35" fmla="*/ 48 h 54"/>
                <a:gd name="T36" fmla="*/ 28 w 60"/>
                <a:gd name="T37" fmla="*/ 46 h 54"/>
                <a:gd name="T38" fmla="*/ 35 w 60"/>
                <a:gd name="T39" fmla="*/ 44 h 54"/>
                <a:gd name="T40" fmla="*/ 41 w 60"/>
                <a:gd name="T41" fmla="*/ 40 h 54"/>
                <a:gd name="T42" fmla="*/ 46 w 60"/>
                <a:gd name="T43" fmla="*/ 35 h 54"/>
                <a:gd name="T44" fmla="*/ 50 w 60"/>
                <a:gd name="T45" fmla="*/ 31 h 54"/>
                <a:gd name="T46" fmla="*/ 52 w 60"/>
                <a:gd name="T47" fmla="*/ 26 h 54"/>
                <a:gd name="T48" fmla="*/ 54 w 60"/>
                <a:gd name="T49" fmla="*/ 20 h 54"/>
                <a:gd name="T50" fmla="*/ 57 w 60"/>
                <a:gd name="T51" fmla="*/ 15 h 54"/>
                <a:gd name="T52" fmla="*/ 57 w 60"/>
                <a:gd name="T53" fmla="*/ 11 h 54"/>
                <a:gd name="T54" fmla="*/ 57 w 60"/>
                <a:gd name="T55" fmla="*/ 9 h 54"/>
                <a:gd name="T56" fmla="*/ 59 w 60"/>
                <a:gd name="T57" fmla="*/ 4 h 54"/>
                <a:gd name="T58" fmla="*/ 59 w 60"/>
                <a:gd name="T59" fmla="*/ 2 h 54"/>
                <a:gd name="T60" fmla="*/ 59 w 60"/>
                <a:gd name="T61" fmla="*/ 0 h 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4"/>
                <a:gd name="T95" fmla="*/ 60 w 60"/>
                <a:gd name="T96" fmla="*/ 54 h 5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4">
                  <a:moveTo>
                    <a:pt x="59" y="0"/>
                  </a:moveTo>
                  <a:lnTo>
                    <a:pt x="52" y="7"/>
                  </a:lnTo>
                  <a:lnTo>
                    <a:pt x="50" y="11"/>
                  </a:lnTo>
                  <a:lnTo>
                    <a:pt x="46" y="15"/>
                  </a:lnTo>
                  <a:lnTo>
                    <a:pt x="39" y="20"/>
                  </a:lnTo>
                  <a:lnTo>
                    <a:pt x="35" y="26"/>
                  </a:lnTo>
                  <a:lnTo>
                    <a:pt x="30" y="29"/>
                  </a:lnTo>
                  <a:lnTo>
                    <a:pt x="26" y="35"/>
                  </a:lnTo>
                  <a:lnTo>
                    <a:pt x="21" y="37"/>
                  </a:lnTo>
                  <a:lnTo>
                    <a:pt x="17" y="42"/>
                  </a:lnTo>
                  <a:lnTo>
                    <a:pt x="13" y="44"/>
                  </a:lnTo>
                  <a:lnTo>
                    <a:pt x="8" y="46"/>
                  </a:lnTo>
                  <a:lnTo>
                    <a:pt x="6" y="48"/>
                  </a:lnTo>
                  <a:lnTo>
                    <a:pt x="4" y="50"/>
                  </a:lnTo>
                  <a:lnTo>
                    <a:pt x="2" y="53"/>
                  </a:lnTo>
                  <a:lnTo>
                    <a:pt x="0" y="53"/>
                  </a:lnTo>
                  <a:lnTo>
                    <a:pt x="11" y="53"/>
                  </a:lnTo>
                  <a:lnTo>
                    <a:pt x="19" y="48"/>
                  </a:lnTo>
                  <a:lnTo>
                    <a:pt x="28" y="46"/>
                  </a:lnTo>
                  <a:lnTo>
                    <a:pt x="35" y="44"/>
                  </a:lnTo>
                  <a:lnTo>
                    <a:pt x="41" y="40"/>
                  </a:lnTo>
                  <a:lnTo>
                    <a:pt x="46" y="35"/>
                  </a:lnTo>
                  <a:lnTo>
                    <a:pt x="50" y="31"/>
                  </a:lnTo>
                  <a:lnTo>
                    <a:pt x="52" y="26"/>
                  </a:lnTo>
                  <a:lnTo>
                    <a:pt x="54" y="20"/>
                  </a:lnTo>
                  <a:lnTo>
                    <a:pt x="57" y="15"/>
                  </a:lnTo>
                  <a:lnTo>
                    <a:pt x="57" y="11"/>
                  </a:lnTo>
                  <a:lnTo>
                    <a:pt x="57" y="9"/>
                  </a:lnTo>
                  <a:lnTo>
                    <a:pt x="59" y="4"/>
                  </a:lnTo>
                  <a:lnTo>
                    <a:pt x="59" y="2"/>
                  </a:lnTo>
                  <a:lnTo>
                    <a:pt x="59" y="0"/>
                  </a:lnTo>
                </a:path>
              </a:pathLst>
            </a:custGeom>
            <a:solidFill>
              <a:srgbClr val="B79900"/>
            </a:solidFill>
            <a:ln w="9525" cap="rnd">
              <a:noFill/>
              <a:round/>
              <a:headEnd type="none" w="sm" len="sm"/>
              <a:tailEnd type="none" w="sm" len="sm"/>
            </a:ln>
          </p:spPr>
          <p:txBody>
            <a:bodyPr/>
            <a:lstStyle/>
            <a:p>
              <a:pPr algn="l"/>
              <a:endParaRPr lang="en-US" dirty="0"/>
            </a:p>
          </p:txBody>
        </p:sp>
        <p:sp>
          <p:nvSpPr>
            <p:cNvPr id="9582" name="Freeform 367"/>
            <p:cNvSpPr>
              <a:spLocks/>
            </p:cNvSpPr>
            <p:nvPr/>
          </p:nvSpPr>
          <p:spPr bwMode="auto">
            <a:xfrm>
              <a:off x="2954" y="2567"/>
              <a:ext cx="63" cy="56"/>
            </a:xfrm>
            <a:custGeom>
              <a:avLst/>
              <a:gdLst>
                <a:gd name="T0" fmla="*/ 3 w 63"/>
                <a:gd name="T1" fmla="*/ 50 h 56"/>
                <a:gd name="T2" fmla="*/ 3 w 63"/>
                <a:gd name="T3" fmla="*/ 55 h 56"/>
                <a:gd name="T4" fmla="*/ 5 w 63"/>
                <a:gd name="T5" fmla="*/ 55 h 56"/>
                <a:gd name="T6" fmla="*/ 7 w 63"/>
                <a:gd name="T7" fmla="*/ 53 h 56"/>
                <a:gd name="T8" fmla="*/ 9 w 63"/>
                <a:gd name="T9" fmla="*/ 50 h 56"/>
                <a:gd name="T10" fmla="*/ 14 w 63"/>
                <a:gd name="T11" fmla="*/ 48 h 56"/>
                <a:gd name="T12" fmla="*/ 16 w 63"/>
                <a:gd name="T13" fmla="*/ 46 h 56"/>
                <a:gd name="T14" fmla="*/ 20 w 63"/>
                <a:gd name="T15" fmla="*/ 42 h 56"/>
                <a:gd name="T16" fmla="*/ 24 w 63"/>
                <a:gd name="T17" fmla="*/ 40 h 56"/>
                <a:gd name="T18" fmla="*/ 29 w 63"/>
                <a:gd name="T19" fmla="*/ 35 h 56"/>
                <a:gd name="T20" fmla="*/ 35 w 63"/>
                <a:gd name="T21" fmla="*/ 31 h 56"/>
                <a:gd name="T22" fmla="*/ 40 w 63"/>
                <a:gd name="T23" fmla="*/ 26 h 56"/>
                <a:gd name="T24" fmla="*/ 44 w 63"/>
                <a:gd name="T25" fmla="*/ 22 h 56"/>
                <a:gd name="T26" fmla="*/ 49 w 63"/>
                <a:gd name="T27" fmla="*/ 18 h 56"/>
                <a:gd name="T28" fmla="*/ 53 w 63"/>
                <a:gd name="T29" fmla="*/ 13 h 56"/>
                <a:gd name="T30" fmla="*/ 57 w 63"/>
                <a:gd name="T31" fmla="*/ 7 h 56"/>
                <a:gd name="T32" fmla="*/ 62 w 63"/>
                <a:gd name="T33" fmla="*/ 2 h 56"/>
                <a:gd name="T34" fmla="*/ 60 w 63"/>
                <a:gd name="T35" fmla="*/ 0 h 56"/>
                <a:gd name="T36" fmla="*/ 55 w 63"/>
                <a:gd name="T37" fmla="*/ 4 h 56"/>
                <a:gd name="T38" fmla="*/ 51 w 63"/>
                <a:gd name="T39" fmla="*/ 11 h 56"/>
                <a:gd name="T40" fmla="*/ 46 w 63"/>
                <a:gd name="T41" fmla="*/ 15 h 56"/>
                <a:gd name="T42" fmla="*/ 42 w 63"/>
                <a:gd name="T43" fmla="*/ 20 h 56"/>
                <a:gd name="T44" fmla="*/ 35 w 63"/>
                <a:gd name="T45" fmla="*/ 24 h 56"/>
                <a:gd name="T46" fmla="*/ 31 w 63"/>
                <a:gd name="T47" fmla="*/ 29 h 56"/>
                <a:gd name="T48" fmla="*/ 27 w 63"/>
                <a:gd name="T49" fmla="*/ 33 h 56"/>
                <a:gd name="T50" fmla="*/ 22 w 63"/>
                <a:gd name="T51" fmla="*/ 35 h 56"/>
                <a:gd name="T52" fmla="*/ 18 w 63"/>
                <a:gd name="T53" fmla="*/ 40 h 56"/>
                <a:gd name="T54" fmla="*/ 14 w 63"/>
                <a:gd name="T55" fmla="*/ 42 h 56"/>
                <a:gd name="T56" fmla="*/ 11 w 63"/>
                <a:gd name="T57" fmla="*/ 44 h 56"/>
                <a:gd name="T58" fmla="*/ 7 w 63"/>
                <a:gd name="T59" fmla="*/ 46 h 56"/>
                <a:gd name="T60" fmla="*/ 5 w 63"/>
                <a:gd name="T61" fmla="*/ 48 h 56"/>
                <a:gd name="T62" fmla="*/ 3 w 63"/>
                <a:gd name="T63" fmla="*/ 50 h 56"/>
                <a:gd name="T64" fmla="*/ 0 w 63"/>
                <a:gd name="T65" fmla="*/ 53 h 56"/>
                <a:gd name="T66" fmla="*/ 3 w 63"/>
                <a:gd name="T67" fmla="*/ 55 h 56"/>
                <a:gd name="T68" fmla="*/ 3 w 63"/>
                <a:gd name="T69" fmla="*/ 5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56"/>
                <a:gd name="T107" fmla="*/ 63 w 63"/>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56">
                  <a:moveTo>
                    <a:pt x="3" y="50"/>
                  </a:moveTo>
                  <a:lnTo>
                    <a:pt x="3" y="55"/>
                  </a:lnTo>
                  <a:lnTo>
                    <a:pt x="5" y="55"/>
                  </a:lnTo>
                  <a:lnTo>
                    <a:pt x="7" y="53"/>
                  </a:lnTo>
                  <a:lnTo>
                    <a:pt x="9" y="50"/>
                  </a:lnTo>
                  <a:lnTo>
                    <a:pt x="14" y="48"/>
                  </a:lnTo>
                  <a:lnTo>
                    <a:pt x="16" y="46"/>
                  </a:lnTo>
                  <a:lnTo>
                    <a:pt x="20" y="42"/>
                  </a:lnTo>
                  <a:lnTo>
                    <a:pt x="24" y="40"/>
                  </a:lnTo>
                  <a:lnTo>
                    <a:pt x="29" y="35"/>
                  </a:lnTo>
                  <a:lnTo>
                    <a:pt x="35" y="31"/>
                  </a:lnTo>
                  <a:lnTo>
                    <a:pt x="40" y="26"/>
                  </a:lnTo>
                  <a:lnTo>
                    <a:pt x="44" y="22"/>
                  </a:lnTo>
                  <a:lnTo>
                    <a:pt x="49" y="18"/>
                  </a:lnTo>
                  <a:lnTo>
                    <a:pt x="53" y="13"/>
                  </a:lnTo>
                  <a:lnTo>
                    <a:pt x="57" y="7"/>
                  </a:lnTo>
                  <a:lnTo>
                    <a:pt x="62" y="2"/>
                  </a:lnTo>
                  <a:lnTo>
                    <a:pt x="60" y="0"/>
                  </a:lnTo>
                  <a:lnTo>
                    <a:pt x="55" y="4"/>
                  </a:lnTo>
                  <a:lnTo>
                    <a:pt x="51" y="11"/>
                  </a:lnTo>
                  <a:lnTo>
                    <a:pt x="46" y="15"/>
                  </a:lnTo>
                  <a:lnTo>
                    <a:pt x="42" y="20"/>
                  </a:lnTo>
                  <a:lnTo>
                    <a:pt x="35" y="24"/>
                  </a:lnTo>
                  <a:lnTo>
                    <a:pt x="31" y="29"/>
                  </a:lnTo>
                  <a:lnTo>
                    <a:pt x="27" y="33"/>
                  </a:lnTo>
                  <a:lnTo>
                    <a:pt x="22" y="35"/>
                  </a:lnTo>
                  <a:lnTo>
                    <a:pt x="18" y="40"/>
                  </a:lnTo>
                  <a:lnTo>
                    <a:pt x="14" y="42"/>
                  </a:lnTo>
                  <a:lnTo>
                    <a:pt x="11" y="44"/>
                  </a:lnTo>
                  <a:lnTo>
                    <a:pt x="7" y="46"/>
                  </a:lnTo>
                  <a:lnTo>
                    <a:pt x="5" y="48"/>
                  </a:lnTo>
                  <a:lnTo>
                    <a:pt x="3" y="50"/>
                  </a:lnTo>
                  <a:lnTo>
                    <a:pt x="0" y="53"/>
                  </a:lnTo>
                  <a:lnTo>
                    <a:pt x="3" y="55"/>
                  </a:lnTo>
                  <a:lnTo>
                    <a:pt x="3" y="50"/>
                  </a:lnTo>
                </a:path>
              </a:pathLst>
            </a:custGeom>
            <a:solidFill>
              <a:srgbClr val="000000"/>
            </a:solidFill>
            <a:ln w="9525" cap="rnd">
              <a:noFill/>
              <a:round/>
              <a:headEnd type="none" w="sm" len="sm"/>
              <a:tailEnd type="none" w="sm" len="sm"/>
            </a:ln>
          </p:spPr>
          <p:txBody>
            <a:bodyPr/>
            <a:lstStyle/>
            <a:p>
              <a:pPr algn="l"/>
              <a:endParaRPr lang="en-US" dirty="0"/>
            </a:p>
          </p:txBody>
        </p:sp>
        <p:sp>
          <p:nvSpPr>
            <p:cNvPr id="9583" name="Freeform 368"/>
            <p:cNvSpPr>
              <a:spLocks/>
            </p:cNvSpPr>
            <p:nvPr/>
          </p:nvSpPr>
          <p:spPr bwMode="auto">
            <a:xfrm>
              <a:off x="2957" y="2567"/>
              <a:ext cx="62" cy="56"/>
            </a:xfrm>
            <a:custGeom>
              <a:avLst/>
              <a:gdLst>
                <a:gd name="T0" fmla="*/ 59 w 62"/>
                <a:gd name="T1" fmla="*/ 2 h 56"/>
                <a:gd name="T2" fmla="*/ 54 w 62"/>
                <a:gd name="T3" fmla="*/ 0 h 56"/>
                <a:gd name="T4" fmla="*/ 54 w 62"/>
                <a:gd name="T5" fmla="*/ 2 h 56"/>
                <a:gd name="T6" fmla="*/ 54 w 62"/>
                <a:gd name="T7" fmla="*/ 4 h 56"/>
                <a:gd name="T8" fmla="*/ 54 w 62"/>
                <a:gd name="T9" fmla="*/ 9 h 56"/>
                <a:gd name="T10" fmla="*/ 54 w 62"/>
                <a:gd name="T11" fmla="*/ 11 h 56"/>
                <a:gd name="T12" fmla="*/ 54 w 62"/>
                <a:gd name="T13" fmla="*/ 15 h 56"/>
                <a:gd name="T14" fmla="*/ 52 w 62"/>
                <a:gd name="T15" fmla="*/ 20 h 56"/>
                <a:gd name="T16" fmla="*/ 50 w 62"/>
                <a:gd name="T17" fmla="*/ 24 h 56"/>
                <a:gd name="T18" fmla="*/ 48 w 62"/>
                <a:gd name="T19" fmla="*/ 29 h 56"/>
                <a:gd name="T20" fmla="*/ 43 w 62"/>
                <a:gd name="T21" fmla="*/ 33 h 56"/>
                <a:gd name="T22" fmla="*/ 39 w 62"/>
                <a:gd name="T23" fmla="*/ 37 h 56"/>
                <a:gd name="T24" fmla="*/ 35 w 62"/>
                <a:gd name="T25" fmla="*/ 42 h 56"/>
                <a:gd name="T26" fmla="*/ 28 w 62"/>
                <a:gd name="T27" fmla="*/ 44 h 56"/>
                <a:gd name="T28" fmla="*/ 19 w 62"/>
                <a:gd name="T29" fmla="*/ 48 h 56"/>
                <a:gd name="T30" fmla="*/ 11 w 62"/>
                <a:gd name="T31" fmla="*/ 50 h 56"/>
                <a:gd name="T32" fmla="*/ 0 w 62"/>
                <a:gd name="T33" fmla="*/ 50 h 56"/>
                <a:gd name="T34" fmla="*/ 0 w 62"/>
                <a:gd name="T35" fmla="*/ 55 h 56"/>
                <a:gd name="T36" fmla="*/ 11 w 62"/>
                <a:gd name="T37" fmla="*/ 55 h 56"/>
                <a:gd name="T38" fmla="*/ 21 w 62"/>
                <a:gd name="T39" fmla="*/ 53 h 56"/>
                <a:gd name="T40" fmla="*/ 28 w 62"/>
                <a:gd name="T41" fmla="*/ 48 h 56"/>
                <a:gd name="T42" fmla="*/ 37 w 62"/>
                <a:gd name="T43" fmla="*/ 44 h 56"/>
                <a:gd name="T44" fmla="*/ 43 w 62"/>
                <a:gd name="T45" fmla="*/ 42 h 56"/>
                <a:gd name="T46" fmla="*/ 48 w 62"/>
                <a:gd name="T47" fmla="*/ 35 h 56"/>
                <a:gd name="T48" fmla="*/ 50 w 62"/>
                <a:gd name="T49" fmla="*/ 31 h 56"/>
                <a:gd name="T50" fmla="*/ 54 w 62"/>
                <a:gd name="T51" fmla="*/ 26 h 56"/>
                <a:gd name="T52" fmla="*/ 57 w 62"/>
                <a:gd name="T53" fmla="*/ 22 h 56"/>
                <a:gd name="T54" fmla="*/ 59 w 62"/>
                <a:gd name="T55" fmla="*/ 18 h 56"/>
                <a:gd name="T56" fmla="*/ 59 w 62"/>
                <a:gd name="T57" fmla="*/ 13 h 56"/>
                <a:gd name="T58" fmla="*/ 59 w 62"/>
                <a:gd name="T59" fmla="*/ 9 h 56"/>
                <a:gd name="T60" fmla="*/ 61 w 62"/>
                <a:gd name="T61" fmla="*/ 4 h 56"/>
                <a:gd name="T62" fmla="*/ 61 w 62"/>
                <a:gd name="T63" fmla="*/ 2 h 56"/>
                <a:gd name="T64" fmla="*/ 59 w 62"/>
                <a:gd name="T65" fmla="*/ 0 h 56"/>
                <a:gd name="T66" fmla="*/ 57 w 62"/>
                <a:gd name="T67" fmla="*/ 0 h 56"/>
                <a:gd name="T68" fmla="*/ 59 w 62"/>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56"/>
                <a:gd name="T107" fmla="*/ 62 w 6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56">
                  <a:moveTo>
                    <a:pt x="59" y="2"/>
                  </a:moveTo>
                  <a:lnTo>
                    <a:pt x="54" y="0"/>
                  </a:lnTo>
                  <a:lnTo>
                    <a:pt x="54" y="2"/>
                  </a:lnTo>
                  <a:lnTo>
                    <a:pt x="54" y="4"/>
                  </a:lnTo>
                  <a:lnTo>
                    <a:pt x="54" y="9"/>
                  </a:lnTo>
                  <a:lnTo>
                    <a:pt x="54" y="11"/>
                  </a:lnTo>
                  <a:lnTo>
                    <a:pt x="54" y="15"/>
                  </a:lnTo>
                  <a:lnTo>
                    <a:pt x="52" y="20"/>
                  </a:lnTo>
                  <a:lnTo>
                    <a:pt x="50" y="24"/>
                  </a:lnTo>
                  <a:lnTo>
                    <a:pt x="48" y="29"/>
                  </a:lnTo>
                  <a:lnTo>
                    <a:pt x="43" y="33"/>
                  </a:lnTo>
                  <a:lnTo>
                    <a:pt x="39" y="37"/>
                  </a:lnTo>
                  <a:lnTo>
                    <a:pt x="35" y="42"/>
                  </a:lnTo>
                  <a:lnTo>
                    <a:pt x="28" y="44"/>
                  </a:lnTo>
                  <a:lnTo>
                    <a:pt x="19" y="48"/>
                  </a:lnTo>
                  <a:lnTo>
                    <a:pt x="11" y="50"/>
                  </a:lnTo>
                  <a:lnTo>
                    <a:pt x="0" y="50"/>
                  </a:lnTo>
                  <a:lnTo>
                    <a:pt x="0" y="55"/>
                  </a:lnTo>
                  <a:lnTo>
                    <a:pt x="11" y="55"/>
                  </a:lnTo>
                  <a:lnTo>
                    <a:pt x="21" y="53"/>
                  </a:lnTo>
                  <a:lnTo>
                    <a:pt x="28" y="48"/>
                  </a:lnTo>
                  <a:lnTo>
                    <a:pt x="37" y="44"/>
                  </a:lnTo>
                  <a:lnTo>
                    <a:pt x="43" y="42"/>
                  </a:lnTo>
                  <a:lnTo>
                    <a:pt x="48" y="35"/>
                  </a:lnTo>
                  <a:lnTo>
                    <a:pt x="50" y="31"/>
                  </a:lnTo>
                  <a:lnTo>
                    <a:pt x="54" y="26"/>
                  </a:lnTo>
                  <a:lnTo>
                    <a:pt x="57" y="22"/>
                  </a:lnTo>
                  <a:lnTo>
                    <a:pt x="59" y="18"/>
                  </a:lnTo>
                  <a:lnTo>
                    <a:pt x="59" y="13"/>
                  </a:lnTo>
                  <a:lnTo>
                    <a:pt x="59" y="9"/>
                  </a:lnTo>
                  <a:lnTo>
                    <a:pt x="61" y="4"/>
                  </a:lnTo>
                  <a:lnTo>
                    <a:pt x="61" y="2"/>
                  </a:lnTo>
                  <a:lnTo>
                    <a:pt x="59" y="0"/>
                  </a:lnTo>
                  <a:lnTo>
                    <a:pt x="57" y="0"/>
                  </a:lnTo>
                  <a:lnTo>
                    <a:pt x="59" y="2"/>
                  </a:lnTo>
                </a:path>
              </a:pathLst>
            </a:custGeom>
            <a:solidFill>
              <a:srgbClr val="000000"/>
            </a:solidFill>
            <a:ln w="9525" cap="rnd">
              <a:noFill/>
              <a:round/>
              <a:headEnd type="none" w="sm" len="sm"/>
              <a:tailEnd type="none" w="sm" len="sm"/>
            </a:ln>
          </p:spPr>
          <p:txBody>
            <a:bodyPr/>
            <a:lstStyle/>
            <a:p>
              <a:pPr algn="l"/>
              <a:endParaRPr lang="en-US" dirty="0"/>
            </a:p>
          </p:txBody>
        </p:sp>
        <p:sp>
          <p:nvSpPr>
            <p:cNvPr id="9584" name="Freeform 369"/>
            <p:cNvSpPr>
              <a:spLocks/>
            </p:cNvSpPr>
            <p:nvPr/>
          </p:nvSpPr>
          <p:spPr bwMode="auto">
            <a:xfrm>
              <a:off x="2952" y="2607"/>
              <a:ext cx="76" cy="36"/>
            </a:xfrm>
            <a:custGeom>
              <a:avLst/>
              <a:gdLst>
                <a:gd name="T0" fmla="*/ 0 w 76"/>
                <a:gd name="T1" fmla="*/ 32 h 36"/>
                <a:gd name="T2" fmla="*/ 13 w 76"/>
                <a:gd name="T3" fmla="*/ 35 h 36"/>
                <a:gd name="T4" fmla="*/ 22 w 76"/>
                <a:gd name="T5" fmla="*/ 35 h 36"/>
                <a:gd name="T6" fmla="*/ 31 w 76"/>
                <a:gd name="T7" fmla="*/ 35 h 36"/>
                <a:gd name="T8" fmla="*/ 40 w 76"/>
                <a:gd name="T9" fmla="*/ 32 h 36"/>
                <a:gd name="T10" fmla="*/ 46 w 76"/>
                <a:gd name="T11" fmla="*/ 30 h 36"/>
                <a:gd name="T12" fmla="*/ 53 w 76"/>
                <a:gd name="T13" fmla="*/ 26 h 36"/>
                <a:gd name="T14" fmla="*/ 57 w 76"/>
                <a:gd name="T15" fmla="*/ 24 h 36"/>
                <a:gd name="T16" fmla="*/ 62 w 76"/>
                <a:gd name="T17" fmla="*/ 21 h 36"/>
                <a:gd name="T18" fmla="*/ 66 w 76"/>
                <a:gd name="T19" fmla="*/ 17 h 36"/>
                <a:gd name="T20" fmla="*/ 68 w 76"/>
                <a:gd name="T21" fmla="*/ 13 h 36"/>
                <a:gd name="T22" fmla="*/ 70 w 76"/>
                <a:gd name="T23" fmla="*/ 10 h 36"/>
                <a:gd name="T24" fmla="*/ 73 w 76"/>
                <a:gd name="T25" fmla="*/ 6 h 36"/>
                <a:gd name="T26" fmla="*/ 73 w 76"/>
                <a:gd name="T27" fmla="*/ 4 h 36"/>
                <a:gd name="T28" fmla="*/ 75 w 76"/>
                <a:gd name="T29" fmla="*/ 2 h 36"/>
                <a:gd name="T30" fmla="*/ 75 w 76"/>
                <a:gd name="T31" fmla="*/ 0 h 36"/>
                <a:gd name="T32" fmla="*/ 66 w 76"/>
                <a:gd name="T33" fmla="*/ 0 h 36"/>
                <a:gd name="T34" fmla="*/ 57 w 76"/>
                <a:gd name="T35" fmla="*/ 0 h 36"/>
                <a:gd name="T36" fmla="*/ 48 w 76"/>
                <a:gd name="T37" fmla="*/ 0 h 36"/>
                <a:gd name="T38" fmla="*/ 40 w 76"/>
                <a:gd name="T39" fmla="*/ 2 h 36"/>
                <a:gd name="T40" fmla="*/ 33 w 76"/>
                <a:gd name="T41" fmla="*/ 4 h 36"/>
                <a:gd name="T42" fmla="*/ 29 w 76"/>
                <a:gd name="T43" fmla="*/ 6 h 36"/>
                <a:gd name="T44" fmla="*/ 22 w 76"/>
                <a:gd name="T45" fmla="*/ 8 h 36"/>
                <a:gd name="T46" fmla="*/ 18 w 76"/>
                <a:gd name="T47" fmla="*/ 13 h 36"/>
                <a:gd name="T48" fmla="*/ 13 w 76"/>
                <a:gd name="T49" fmla="*/ 17 h 36"/>
                <a:gd name="T50" fmla="*/ 11 w 76"/>
                <a:gd name="T51" fmla="*/ 19 h 36"/>
                <a:gd name="T52" fmla="*/ 7 w 76"/>
                <a:gd name="T53" fmla="*/ 24 h 36"/>
                <a:gd name="T54" fmla="*/ 5 w 76"/>
                <a:gd name="T55" fmla="*/ 26 h 36"/>
                <a:gd name="T56" fmla="*/ 2 w 76"/>
                <a:gd name="T57" fmla="*/ 28 h 36"/>
                <a:gd name="T58" fmla="*/ 2 w 76"/>
                <a:gd name="T59" fmla="*/ 30 h 36"/>
                <a:gd name="T60" fmla="*/ 2 w 76"/>
                <a:gd name="T61" fmla="*/ 32 h 36"/>
                <a:gd name="T62" fmla="*/ 0 w 76"/>
                <a:gd name="T63" fmla="*/ 32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36"/>
                <a:gd name="T98" fmla="*/ 76 w 76"/>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36">
                  <a:moveTo>
                    <a:pt x="0" y="32"/>
                  </a:moveTo>
                  <a:lnTo>
                    <a:pt x="13" y="35"/>
                  </a:lnTo>
                  <a:lnTo>
                    <a:pt x="22" y="35"/>
                  </a:lnTo>
                  <a:lnTo>
                    <a:pt x="31" y="35"/>
                  </a:lnTo>
                  <a:lnTo>
                    <a:pt x="40" y="32"/>
                  </a:lnTo>
                  <a:lnTo>
                    <a:pt x="46" y="30"/>
                  </a:lnTo>
                  <a:lnTo>
                    <a:pt x="53" y="26"/>
                  </a:lnTo>
                  <a:lnTo>
                    <a:pt x="57" y="24"/>
                  </a:lnTo>
                  <a:lnTo>
                    <a:pt x="62" y="21"/>
                  </a:lnTo>
                  <a:lnTo>
                    <a:pt x="66" y="17"/>
                  </a:lnTo>
                  <a:lnTo>
                    <a:pt x="68" y="13"/>
                  </a:lnTo>
                  <a:lnTo>
                    <a:pt x="70" y="10"/>
                  </a:lnTo>
                  <a:lnTo>
                    <a:pt x="73" y="6"/>
                  </a:lnTo>
                  <a:lnTo>
                    <a:pt x="73" y="4"/>
                  </a:lnTo>
                  <a:lnTo>
                    <a:pt x="75" y="2"/>
                  </a:lnTo>
                  <a:lnTo>
                    <a:pt x="75" y="0"/>
                  </a:lnTo>
                  <a:lnTo>
                    <a:pt x="66" y="0"/>
                  </a:lnTo>
                  <a:lnTo>
                    <a:pt x="57" y="0"/>
                  </a:lnTo>
                  <a:lnTo>
                    <a:pt x="48" y="0"/>
                  </a:lnTo>
                  <a:lnTo>
                    <a:pt x="40" y="2"/>
                  </a:lnTo>
                  <a:lnTo>
                    <a:pt x="33" y="4"/>
                  </a:lnTo>
                  <a:lnTo>
                    <a:pt x="29" y="6"/>
                  </a:lnTo>
                  <a:lnTo>
                    <a:pt x="22" y="8"/>
                  </a:lnTo>
                  <a:lnTo>
                    <a:pt x="18" y="13"/>
                  </a:lnTo>
                  <a:lnTo>
                    <a:pt x="13" y="17"/>
                  </a:lnTo>
                  <a:lnTo>
                    <a:pt x="11" y="19"/>
                  </a:lnTo>
                  <a:lnTo>
                    <a:pt x="7" y="24"/>
                  </a:lnTo>
                  <a:lnTo>
                    <a:pt x="5" y="26"/>
                  </a:lnTo>
                  <a:lnTo>
                    <a:pt x="2" y="28"/>
                  </a:lnTo>
                  <a:lnTo>
                    <a:pt x="2" y="30"/>
                  </a:lnTo>
                  <a:lnTo>
                    <a:pt x="2" y="32"/>
                  </a:lnTo>
                  <a:lnTo>
                    <a:pt x="0" y="32"/>
                  </a:lnTo>
                </a:path>
              </a:pathLst>
            </a:custGeom>
            <a:solidFill>
              <a:srgbClr val="B79900"/>
            </a:solidFill>
            <a:ln w="9525" cap="rnd">
              <a:noFill/>
              <a:round/>
              <a:headEnd type="none" w="sm" len="sm"/>
              <a:tailEnd type="none" w="sm" len="sm"/>
            </a:ln>
          </p:spPr>
          <p:txBody>
            <a:bodyPr/>
            <a:lstStyle/>
            <a:p>
              <a:pPr algn="l"/>
              <a:endParaRPr lang="en-US" dirty="0"/>
            </a:p>
          </p:txBody>
        </p:sp>
        <p:sp>
          <p:nvSpPr>
            <p:cNvPr id="9585" name="Freeform 370"/>
            <p:cNvSpPr>
              <a:spLocks/>
            </p:cNvSpPr>
            <p:nvPr/>
          </p:nvSpPr>
          <p:spPr bwMode="auto">
            <a:xfrm>
              <a:off x="2952" y="2604"/>
              <a:ext cx="78" cy="41"/>
            </a:xfrm>
            <a:custGeom>
              <a:avLst/>
              <a:gdLst>
                <a:gd name="T0" fmla="*/ 75 w 78"/>
                <a:gd name="T1" fmla="*/ 5 h 41"/>
                <a:gd name="T2" fmla="*/ 73 w 78"/>
                <a:gd name="T3" fmla="*/ 3 h 41"/>
                <a:gd name="T4" fmla="*/ 73 w 78"/>
                <a:gd name="T5" fmla="*/ 5 h 41"/>
                <a:gd name="T6" fmla="*/ 70 w 78"/>
                <a:gd name="T7" fmla="*/ 7 h 41"/>
                <a:gd name="T8" fmla="*/ 70 w 78"/>
                <a:gd name="T9" fmla="*/ 9 h 41"/>
                <a:gd name="T10" fmla="*/ 68 w 78"/>
                <a:gd name="T11" fmla="*/ 11 h 41"/>
                <a:gd name="T12" fmla="*/ 66 w 78"/>
                <a:gd name="T13" fmla="*/ 16 h 41"/>
                <a:gd name="T14" fmla="*/ 64 w 78"/>
                <a:gd name="T15" fmla="*/ 18 h 41"/>
                <a:gd name="T16" fmla="*/ 59 w 78"/>
                <a:gd name="T17" fmla="*/ 22 h 41"/>
                <a:gd name="T18" fmla="*/ 55 w 78"/>
                <a:gd name="T19" fmla="*/ 24 h 41"/>
                <a:gd name="T20" fmla="*/ 51 w 78"/>
                <a:gd name="T21" fmla="*/ 29 h 41"/>
                <a:gd name="T22" fmla="*/ 46 w 78"/>
                <a:gd name="T23" fmla="*/ 31 h 41"/>
                <a:gd name="T24" fmla="*/ 37 w 78"/>
                <a:gd name="T25" fmla="*/ 33 h 41"/>
                <a:gd name="T26" fmla="*/ 31 w 78"/>
                <a:gd name="T27" fmla="*/ 35 h 41"/>
                <a:gd name="T28" fmla="*/ 22 w 78"/>
                <a:gd name="T29" fmla="*/ 35 h 41"/>
                <a:gd name="T30" fmla="*/ 13 w 78"/>
                <a:gd name="T31" fmla="*/ 35 h 41"/>
                <a:gd name="T32" fmla="*/ 2 w 78"/>
                <a:gd name="T33" fmla="*/ 33 h 41"/>
                <a:gd name="T34" fmla="*/ 0 w 78"/>
                <a:gd name="T35" fmla="*/ 38 h 41"/>
                <a:gd name="T36" fmla="*/ 13 w 78"/>
                <a:gd name="T37" fmla="*/ 40 h 41"/>
                <a:gd name="T38" fmla="*/ 22 w 78"/>
                <a:gd name="T39" fmla="*/ 40 h 41"/>
                <a:gd name="T40" fmla="*/ 31 w 78"/>
                <a:gd name="T41" fmla="*/ 38 h 41"/>
                <a:gd name="T42" fmla="*/ 40 w 78"/>
                <a:gd name="T43" fmla="*/ 38 h 41"/>
                <a:gd name="T44" fmla="*/ 46 w 78"/>
                <a:gd name="T45" fmla="*/ 35 h 41"/>
                <a:gd name="T46" fmla="*/ 53 w 78"/>
                <a:gd name="T47" fmla="*/ 33 h 41"/>
                <a:gd name="T48" fmla="*/ 57 w 78"/>
                <a:gd name="T49" fmla="*/ 29 h 41"/>
                <a:gd name="T50" fmla="*/ 64 w 78"/>
                <a:gd name="T51" fmla="*/ 24 h 41"/>
                <a:gd name="T52" fmla="*/ 66 w 78"/>
                <a:gd name="T53" fmla="*/ 22 h 41"/>
                <a:gd name="T54" fmla="*/ 70 w 78"/>
                <a:gd name="T55" fmla="*/ 18 h 41"/>
                <a:gd name="T56" fmla="*/ 73 w 78"/>
                <a:gd name="T57" fmla="*/ 13 h 41"/>
                <a:gd name="T58" fmla="*/ 75 w 78"/>
                <a:gd name="T59" fmla="*/ 11 h 41"/>
                <a:gd name="T60" fmla="*/ 75 w 78"/>
                <a:gd name="T61" fmla="*/ 7 h 41"/>
                <a:gd name="T62" fmla="*/ 77 w 78"/>
                <a:gd name="T63" fmla="*/ 5 h 41"/>
                <a:gd name="T64" fmla="*/ 77 w 78"/>
                <a:gd name="T65" fmla="*/ 3 h 41"/>
                <a:gd name="T66" fmla="*/ 75 w 78"/>
                <a:gd name="T67" fmla="*/ 0 h 41"/>
                <a:gd name="T68" fmla="*/ 75 w 78"/>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1"/>
                <a:gd name="T107" fmla="*/ 78 w 78"/>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1">
                  <a:moveTo>
                    <a:pt x="75" y="5"/>
                  </a:moveTo>
                  <a:lnTo>
                    <a:pt x="73" y="3"/>
                  </a:lnTo>
                  <a:lnTo>
                    <a:pt x="73" y="5"/>
                  </a:lnTo>
                  <a:lnTo>
                    <a:pt x="70" y="7"/>
                  </a:lnTo>
                  <a:lnTo>
                    <a:pt x="70" y="9"/>
                  </a:lnTo>
                  <a:lnTo>
                    <a:pt x="68" y="11"/>
                  </a:lnTo>
                  <a:lnTo>
                    <a:pt x="66" y="16"/>
                  </a:lnTo>
                  <a:lnTo>
                    <a:pt x="64" y="18"/>
                  </a:lnTo>
                  <a:lnTo>
                    <a:pt x="59" y="22"/>
                  </a:lnTo>
                  <a:lnTo>
                    <a:pt x="55" y="24"/>
                  </a:lnTo>
                  <a:lnTo>
                    <a:pt x="51" y="29"/>
                  </a:lnTo>
                  <a:lnTo>
                    <a:pt x="46" y="31"/>
                  </a:lnTo>
                  <a:lnTo>
                    <a:pt x="37" y="33"/>
                  </a:lnTo>
                  <a:lnTo>
                    <a:pt x="31" y="35"/>
                  </a:lnTo>
                  <a:lnTo>
                    <a:pt x="22" y="35"/>
                  </a:lnTo>
                  <a:lnTo>
                    <a:pt x="13" y="35"/>
                  </a:lnTo>
                  <a:lnTo>
                    <a:pt x="2" y="33"/>
                  </a:lnTo>
                  <a:lnTo>
                    <a:pt x="0" y="38"/>
                  </a:lnTo>
                  <a:lnTo>
                    <a:pt x="13" y="40"/>
                  </a:lnTo>
                  <a:lnTo>
                    <a:pt x="22" y="40"/>
                  </a:lnTo>
                  <a:lnTo>
                    <a:pt x="31" y="38"/>
                  </a:lnTo>
                  <a:lnTo>
                    <a:pt x="40" y="38"/>
                  </a:lnTo>
                  <a:lnTo>
                    <a:pt x="46" y="35"/>
                  </a:lnTo>
                  <a:lnTo>
                    <a:pt x="53" y="33"/>
                  </a:lnTo>
                  <a:lnTo>
                    <a:pt x="57" y="29"/>
                  </a:lnTo>
                  <a:lnTo>
                    <a:pt x="64" y="24"/>
                  </a:lnTo>
                  <a:lnTo>
                    <a:pt x="66" y="22"/>
                  </a:lnTo>
                  <a:lnTo>
                    <a:pt x="70" y="18"/>
                  </a:lnTo>
                  <a:lnTo>
                    <a:pt x="73" y="13"/>
                  </a:lnTo>
                  <a:lnTo>
                    <a:pt x="75" y="11"/>
                  </a:lnTo>
                  <a:lnTo>
                    <a:pt x="75" y="7"/>
                  </a:lnTo>
                  <a:lnTo>
                    <a:pt x="77" y="5"/>
                  </a:lnTo>
                  <a:lnTo>
                    <a:pt x="77" y="3"/>
                  </a:lnTo>
                  <a:lnTo>
                    <a:pt x="75" y="0"/>
                  </a:lnTo>
                  <a:lnTo>
                    <a:pt x="75" y="5"/>
                  </a:lnTo>
                </a:path>
              </a:pathLst>
            </a:custGeom>
            <a:solidFill>
              <a:srgbClr val="000000"/>
            </a:solidFill>
            <a:ln w="9525" cap="rnd">
              <a:noFill/>
              <a:round/>
              <a:headEnd type="none" w="sm" len="sm"/>
              <a:tailEnd type="none" w="sm" len="sm"/>
            </a:ln>
          </p:spPr>
          <p:txBody>
            <a:bodyPr/>
            <a:lstStyle/>
            <a:p>
              <a:pPr algn="l"/>
              <a:endParaRPr lang="en-US" dirty="0"/>
            </a:p>
          </p:txBody>
        </p:sp>
        <p:sp>
          <p:nvSpPr>
            <p:cNvPr id="9586" name="Freeform 371"/>
            <p:cNvSpPr>
              <a:spLocks/>
            </p:cNvSpPr>
            <p:nvPr/>
          </p:nvSpPr>
          <p:spPr bwMode="auto">
            <a:xfrm>
              <a:off x="2952" y="2604"/>
              <a:ext cx="76" cy="39"/>
            </a:xfrm>
            <a:custGeom>
              <a:avLst/>
              <a:gdLst>
                <a:gd name="T0" fmla="*/ 2 w 76"/>
                <a:gd name="T1" fmla="*/ 33 h 39"/>
                <a:gd name="T2" fmla="*/ 2 w 76"/>
                <a:gd name="T3" fmla="*/ 35 h 39"/>
                <a:gd name="T4" fmla="*/ 5 w 76"/>
                <a:gd name="T5" fmla="*/ 35 h 39"/>
                <a:gd name="T6" fmla="*/ 5 w 76"/>
                <a:gd name="T7" fmla="*/ 33 h 39"/>
                <a:gd name="T8" fmla="*/ 7 w 76"/>
                <a:gd name="T9" fmla="*/ 31 h 39"/>
                <a:gd name="T10" fmla="*/ 9 w 76"/>
                <a:gd name="T11" fmla="*/ 27 h 39"/>
                <a:gd name="T12" fmla="*/ 11 w 76"/>
                <a:gd name="T13" fmla="*/ 24 h 39"/>
                <a:gd name="T14" fmla="*/ 16 w 76"/>
                <a:gd name="T15" fmla="*/ 20 h 39"/>
                <a:gd name="T16" fmla="*/ 20 w 76"/>
                <a:gd name="T17" fmla="*/ 18 h 39"/>
                <a:gd name="T18" fmla="*/ 24 w 76"/>
                <a:gd name="T19" fmla="*/ 13 h 39"/>
                <a:gd name="T20" fmla="*/ 29 w 76"/>
                <a:gd name="T21" fmla="*/ 11 h 39"/>
                <a:gd name="T22" fmla="*/ 35 w 76"/>
                <a:gd name="T23" fmla="*/ 9 h 39"/>
                <a:gd name="T24" fmla="*/ 42 w 76"/>
                <a:gd name="T25" fmla="*/ 7 h 39"/>
                <a:gd name="T26" fmla="*/ 48 w 76"/>
                <a:gd name="T27" fmla="*/ 5 h 39"/>
                <a:gd name="T28" fmla="*/ 57 w 76"/>
                <a:gd name="T29" fmla="*/ 5 h 39"/>
                <a:gd name="T30" fmla="*/ 66 w 76"/>
                <a:gd name="T31" fmla="*/ 5 h 39"/>
                <a:gd name="T32" fmla="*/ 75 w 76"/>
                <a:gd name="T33" fmla="*/ 5 h 39"/>
                <a:gd name="T34" fmla="*/ 75 w 76"/>
                <a:gd name="T35" fmla="*/ 0 h 39"/>
                <a:gd name="T36" fmla="*/ 66 w 76"/>
                <a:gd name="T37" fmla="*/ 0 h 39"/>
                <a:gd name="T38" fmla="*/ 57 w 76"/>
                <a:gd name="T39" fmla="*/ 0 h 39"/>
                <a:gd name="T40" fmla="*/ 48 w 76"/>
                <a:gd name="T41" fmla="*/ 0 h 39"/>
                <a:gd name="T42" fmla="*/ 40 w 76"/>
                <a:gd name="T43" fmla="*/ 3 h 39"/>
                <a:gd name="T44" fmla="*/ 33 w 76"/>
                <a:gd name="T45" fmla="*/ 5 h 39"/>
                <a:gd name="T46" fmla="*/ 26 w 76"/>
                <a:gd name="T47" fmla="*/ 7 h 39"/>
                <a:gd name="T48" fmla="*/ 22 w 76"/>
                <a:gd name="T49" fmla="*/ 11 h 39"/>
                <a:gd name="T50" fmla="*/ 16 w 76"/>
                <a:gd name="T51" fmla="*/ 13 h 39"/>
                <a:gd name="T52" fmla="*/ 13 w 76"/>
                <a:gd name="T53" fmla="*/ 18 h 39"/>
                <a:gd name="T54" fmla="*/ 9 w 76"/>
                <a:gd name="T55" fmla="*/ 22 h 39"/>
                <a:gd name="T56" fmla="*/ 5 w 76"/>
                <a:gd name="T57" fmla="*/ 24 h 39"/>
                <a:gd name="T58" fmla="*/ 2 w 76"/>
                <a:gd name="T59" fmla="*/ 27 h 39"/>
                <a:gd name="T60" fmla="*/ 2 w 76"/>
                <a:gd name="T61" fmla="*/ 31 h 39"/>
                <a:gd name="T62" fmla="*/ 0 w 76"/>
                <a:gd name="T63" fmla="*/ 33 h 39"/>
                <a:gd name="T64" fmla="*/ 0 w 76"/>
                <a:gd name="T65" fmla="*/ 35 h 39"/>
                <a:gd name="T66" fmla="*/ 0 w 76"/>
                <a:gd name="T67" fmla="*/ 38 h 39"/>
                <a:gd name="T68" fmla="*/ 2 w 76"/>
                <a:gd name="T69" fmla="*/ 33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39"/>
                <a:gd name="T107" fmla="*/ 76 w 76"/>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39">
                  <a:moveTo>
                    <a:pt x="2" y="33"/>
                  </a:moveTo>
                  <a:lnTo>
                    <a:pt x="2" y="35"/>
                  </a:lnTo>
                  <a:lnTo>
                    <a:pt x="5" y="35"/>
                  </a:lnTo>
                  <a:lnTo>
                    <a:pt x="5" y="33"/>
                  </a:lnTo>
                  <a:lnTo>
                    <a:pt x="7" y="31"/>
                  </a:lnTo>
                  <a:lnTo>
                    <a:pt x="9" y="27"/>
                  </a:lnTo>
                  <a:lnTo>
                    <a:pt x="11" y="24"/>
                  </a:lnTo>
                  <a:lnTo>
                    <a:pt x="16" y="20"/>
                  </a:lnTo>
                  <a:lnTo>
                    <a:pt x="20" y="18"/>
                  </a:lnTo>
                  <a:lnTo>
                    <a:pt x="24" y="13"/>
                  </a:lnTo>
                  <a:lnTo>
                    <a:pt x="29" y="11"/>
                  </a:lnTo>
                  <a:lnTo>
                    <a:pt x="35" y="9"/>
                  </a:lnTo>
                  <a:lnTo>
                    <a:pt x="42" y="7"/>
                  </a:lnTo>
                  <a:lnTo>
                    <a:pt x="48" y="5"/>
                  </a:lnTo>
                  <a:lnTo>
                    <a:pt x="57" y="5"/>
                  </a:lnTo>
                  <a:lnTo>
                    <a:pt x="66" y="5"/>
                  </a:lnTo>
                  <a:lnTo>
                    <a:pt x="75" y="5"/>
                  </a:lnTo>
                  <a:lnTo>
                    <a:pt x="75" y="0"/>
                  </a:lnTo>
                  <a:lnTo>
                    <a:pt x="66" y="0"/>
                  </a:lnTo>
                  <a:lnTo>
                    <a:pt x="57" y="0"/>
                  </a:lnTo>
                  <a:lnTo>
                    <a:pt x="48" y="0"/>
                  </a:lnTo>
                  <a:lnTo>
                    <a:pt x="40" y="3"/>
                  </a:lnTo>
                  <a:lnTo>
                    <a:pt x="33" y="5"/>
                  </a:lnTo>
                  <a:lnTo>
                    <a:pt x="26" y="7"/>
                  </a:lnTo>
                  <a:lnTo>
                    <a:pt x="22" y="11"/>
                  </a:lnTo>
                  <a:lnTo>
                    <a:pt x="16" y="13"/>
                  </a:lnTo>
                  <a:lnTo>
                    <a:pt x="13" y="18"/>
                  </a:lnTo>
                  <a:lnTo>
                    <a:pt x="9" y="22"/>
                  </a:lnTo>
                  <a:lnTo>
                    <a:pt x="5" y="24"/>
                  </a:lnTo>
                  <a:lnTo>
                    <a:pt x="2" y="27"/>
                  </a:lnTo>
                  <a:lnTo>
                    <a:pt x="2" y="31"/>
                  </a:lnTo>
                  <a:lnTo>
                    <a:pt x="0" y="33"/>
                  </a:lnTo>
                  <a:lnTo>
                    <a:pt x="0" y="35"/>
                  </a:lnTo>
                  <a:lnTo>
                    <a:pt x="0" y="38"/>
                  </a:lnTo>
                  <a:lnTo>
                    <a:pt x="2" y="33"/>
                  </a:lnTo>
                </a:path>
              </a:pathLst>
            </a:custGeom>
            <a:solidFill>
              <a:srgbClr val="000000"/>
            </a:solidFill>
            <a:ln w="9525" cap="rnd">
              <a:noFill/>
              <a:round/>
              <a:headEnd type="none" w="sm" len="sm"/>
              <a:tailEnd type="none" w="sm" len="sm"/>
            </a:ln>
          </p:spPr>
          <p:txBody>
            <a:bodyPr/>
            <a:lstStyle/>
            <a:p>
              <a:pPr algn="l"/>
              <a:endParaRPr lang="en-US" dirty="0"/>
            </a:p>
          </p:txBody>
        </p:sp>
        <p:sp>
          <p:nvSpPr>
            <p:cNvPr id="9587" name="Freeform 372"/>
            <p:cNvSpPr>
              <a:spLocks/>
            </p:cNvSpPr>
            <p:nvPr/>
          </p:nvSpPr>
          <p:spPr bwMode="auto">
            <a:xfrm>
              <a:off x="2954" y="2607"/>
              <a:ext cx="72" cy="36"/>
            </a:xfrm>
            <a:custGeom>
              <a:avLst/>
              <a:gdLst>
                <a:gd name="T0" fmla="*/ 71 w 72"/>
                <a:gd name="T1" fmla="*/ 0 h 36"/>
                <a:gd name="T2" fmla="*/ 66 w 72"/>
                <a:gd name="T3" fmla="*/ 4 h 36"/>
                <a:gd name="T4" fmla="*/ 60 w 72"/>
                <a:gd name="T5" fmla="*/ 6 h 36"/>
                <a:gd name="T6" fmla="*/ 55 w 72"/>
                <a:gd name="T7" fmla="*/ 10 h 36"/>
                <a:gd name="T8" fmla="*/ 49 w 72"/>
                <a:gd name="T9" fmla="*/ 13 h 36"/>
                <a:gd name="T10" fmla="*/ 42 w 72"/>
                <a:gd name="T11" fmla="*/ 17 h 36"/>
                <a:gd name="T12" fmla="*/ 35 w 72"/>
                <a:gd name="T13" fmla="*/ 19 h 36"/>
                <a:gd name="T14" fmla="*/ 31 w 72"/>
                <a:gd name="T15" fmla="*/ 21 h 36"/>
                <a:gd name="T16" fmla="*/ 24 w 72"/>
                <a:gd name="T17" fmla="*/ 24 h 36"/>
                <a:gd name="T18" fmla="*/ 20 w 72"/>
                <a:gd name="T19" fmla="*/ 24 h 36"/>
                <a:gd name="T20" fmla="*/ 16 w 72"/>
                <a:gd name="T21" fmla="*/ 26 h 36"/>
                <a:gd name="T22" fmla="*/ 11 w 72"/>
                <a:gd name="T23" fmla="*/ 28 h 36"/>
                <a:gd name="T24" fmla="*/ 7 w 72"/>
                <a:gd name="T25" fmla="*/ 30 h 36"/>
                <a:gd name="T26" fmla="*/ 5 w 72"/>
                <a:gd name="T27" fmla="*/ 30 h 36"/>
                <a:gd name="T28" fmla="*/ 3 w 72"/>
                <a:gd name="T29" fmla="*/ 30 h 36"/>
                <a:gd name="T30" fmla="*/ 0 w 72"/>
                <a:gd name="T31" fmla="*/ 30 h 36"/>
                <a:gd name="T32" fmla="*/ 11 w 72"/>
                <a:gd name="T33" fmla="*/ 32 h 36"/>
                <a:gd name="T34" fmla="*/ 20 w 72"/>
                <a:gd name="T35" fmla="*/ 35 h 36"/>
                <a:gd name="T36" fmla="*/ 29 w 72"/>
                <a:gd name="T37" fmla="*/ 35 h 36"/>
                <a:gd name="T38" fmla="*/ 38 w 72"/>
                <a:gd name="T39" fmla="*/ 32 h 36"/>
                <a:gd name="T40" fmla="*/ 44 w 72"/>
                <a:gd name="T41" fmla="*/ 30 h 36"/>
                <a:gd name="T42" fmla="*/ 49 w 72"/>
                <a:gd name="T43" fmla="*/ 28 h 36"/>
                <a:gd name="T44" fmla="*/ 55 w 72"/>
                <a:gd name="T45" fmla="*/ 24 h 36"/>
                <a:gd name="T46" fmla="*/ 60 w 72"/>
                <a:gd name="T47" fmla="*/ 21 h 36"/>
                <a:gd name="T48" fmla="*/ 62 w 72"/>
                <a:gd name="T49" fmla="*/ 17 h 36"/>
                <a:gd name="T50" fmla="*/ 66 w 72"/>
                <a:gd name="T51" fmla="*/ 15 h 36"/>
                <a:gd name="T52" fmla="*/ 68 w 72"/>
                <a:gd name="T53" fmla="*/ 10 h 36"/>
                <a:gd name="T54" fmla="*/ 68 w 72"/>
                <a:gd name="T55" fmla="*/ 6 h 36"/>
                <a:gd name="T56" fmla="*/ 71 w 72"/>
                <a:gd name="T57" fmla="*/ 4 h 36"/>
                <a:gd name="T58" fmla="*/ 71 w 72"/>
                <a:gd name="T59" fmla="*/ 2 h 36"/>
                <a:gd name="T60" fmla="*/ 71 w 72"/>
                <a:gd name="T61" fmla="*/ 0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2"/>
                <a:gd name="T94" fmla="*/ 0 h 36"/>
                <a:gd name="T95" fmla="*/ 72 w 72"/>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2" h="36">
                  <a:moveTo>
                    <a:pt x="71" y="0"/>
                  </a:moveTo>
                  <a:lnTo>
                    <a:pt x="66" y="4"/>
                  </a:lnTo>
                  <a:lnTo>
                    <a:pt x="60" y="6"/>
                  </a:lnTo>
                  <a:lnTo>
                    <a:pt x="55" y="10"/>
                  </a:lnTo>
                  <a:lnTo>
                    <a:pt x="49" y="13"/>
                  </a:lnTo>
                  <a:lnTo>
                    <a:pt x="42" y="17"/>
                  </a:lnTo>
                  <a:lnTo>
                    <a:pt x="35" y="19"/>
                  </a:lnTo>
                  <a:lnTo>
                    <a:pt x="31" y="21"/>
                  </a:lnTo>
                  <a:lnTo>
                    <a:pt x="24" y="24"/>
                  </a:lnTo>
                  <a:lnTo>
                    <a:pt x="20" y="24"/>
                  </a:lnTo>
                  <a:lnTo>
                    <a:pt x="16" y="26"/>
                  </a:lnTo>
                  <a:lnTo>
                    <a:pt x="11" y="28"/>
                  </a:lnTo>
                  <a:lnTo>
                    <a:pt x="7" y="30"/>
                  </a:lnTo>
                  <a:lnTo>
                    <a:pt x="5" y="30"/>
                  </a:lnTo>
                  <a:lnTo>
                    <a:pt x="3" y="30"/>
                  </a:lnTo>
                  <a:lnTo>
                    <a:pt x="0" y="30"/>
                  </a:lnTo>
                  <a:lnTo>
                    <a:pt x="11" y="32"/>
                  </a:lnTo>
                  <a:lnTo>
                    <a:pt x="20" y="35"/>
                  </a:lnTo>
                  <a:lnTo>
                    <a:pt x="29" y="35"/>
                  </a:lnTo>
                  <a:lnTo>
                    <a:pt x="38" y="32"/>
                  </a:lnTo>
                  <a:lnTo>
                    <a:pt x="44" y="30"/>
                  </a:lnTo>
                  <a:lnTo>
                    <a:pt x="49" y="28"/>
                  </a:lnTo>
                  <a:lnTo>
                    <a:pt x="55" y="24"/>
                  </a:lnTo>
                  <a:lnTo>
                    <a:pt x="60" y="21"/>
                  </a:lnTo>
                  <a:lnTo>
                    <a:pt x="62" y="17"/>
                  </a:lnTo>
                  <a:lnTo>
                    <a:pt x="66" y="15"/>
                  </a:lnTo>
                  <a:lnTo>
                    <a:pt x="68" y="10"/>
                  </a:lnTo>
                  <a:lnTo>
                    <a:pt x="68" y="6"/>
                  </a:lnTo>
                  <a:lnTo>
                    <a:pt x="71" y="4"/>
                  </a:lnTo>
                  <a:lnTo>
                    <a:pt x="71" y="2"/>
                  </a:lnTo>
                  <a:lnTo>
                    <a:pt x="71" y="0"/>
                  </a:lnTo>
                </a:path>
              </a:pathLst>
            </a:custGeom>
            <a:solidFill>
              <a:srgbClr val="B79900"/>
            </a:solidFill>
            <a:ln w="9525" cap="rnd">
              <a:noFill/>
              <a:round/>
              <a:headEnd type="none" w="sm" len="sm"/>
              <a:tailEnd type="none" w="sm" len="sm"/>
            </a:ln>
          </p:spPr>
          <p:txBody>
            <a:bodyPr/>
            <a:lstStyle/>
            <a:p>
              <a:pPr algn="l"/>
              <a:endParaRPr lang="en-US" dirty="0"/>
            </a:p>
          </p:txBody>
        </p:sp>
        <p:sp>
          <p:nvSpPr>
            <p:cNvPr id="9588" name="Freeform 373"/>
            <p:cNvSpPr>
              <a:spLocks/>
            </p:cNvSpPr>
            <p:nvPr/>
          </p:nvSpPr>
          <p:spPr bwMode="auto">
            <a:xfrm>
              <a:off x="2954" y="2604"/>
              <a:ext cx="74" cy="36"/>
            </a:xfrm>
            <a:custGeom>
              <a:avLst/>
              <a:gdLst>
                <a:gd name="T0" fmla="*/ 0 w 74"/>
                <a:gd name="T1" fmla="*/ 33 h 36"/>
                <a:gd name="T2" fmla="*/ 0 w 74"/>
                <a:gd name="T3" fmla="*/ 35 h 36"/>
                <a:gd name="T4" fmla="*/ 3 w 74"/>
                <a:gd name="T5" fmla="*/ 35 h 36"/>
                <a:gd name="T6" fmla="*/ 5 w 74"/>
                <a:gd name="T7" fmla="*/ 35 h 36"/>
                <a:gd name="T8" fmla="*/ 7 w 74"/>
                <a:gd name="T9" fmla="*/ 33 h 36"/>
                <a:gd name="T10" fmla="*/ 11 w 74"/>
                <a:gd name="T11" fmla="*/ 33 h 36"/>
                <a:gd name="T12" fmla="*/ 16 w 74"/>
                <a:gd name="T13" fmla="*/ 31 h 36"/>
                <a:gd name="T14" fmla="*/ 20 w 74"/>
                <a:gd name="T15" fmla="*/ 29 h 36"/>
                <a:gd name="T16" fmla="*/ 27 w 74"/>
                <a:gd name="T17" fmla="*/ 27 h 36"/>
                <a:gd name="T18" fmla="*/ 31 w 74"/>
                <a:gd name="T19" fmla="*/ 27 h 36"/>
                <a:gd name="T20" fmla="*/ 38 w 74"/>
                <a:gd name="T21" fmla="*/ 24 h 36"/>
                <a:gd name="T22" fmla="*/ 42 w 74"/>
                <a:gd name="T23" fmla="*/ 20 h 36"/>
                <a:gd name="T24" fmla="*/ 49 w 74"/>
                <a:gd name="T25" fmla="*/ 18 h 36"/>
                <a:gd name="T26" fmla="*/ 55 w 74"/>
                <a:gd name="T27" fmla="*/ 16 h 36"/>
                <a:gd name="T28" fmla="*/ 62 w 74"/>
                <a:gd name="T29" fmla="*/ 11 h 36"/>
                <a:gd name="T30" fmla="*/ 66 w 74"/>
                <a:gd name="T31" fmla="*/ 7 h 36"/>
                <a:gd name="T32" fmla="*/ 73 w 74"/>
                <a:gd name="T33" fmla="*/ 5 h 36"/>
                <a:gd name="T34" fmla="*/ 71 w 74"/>
                <a:gd name="T35" fmla="*/ 0 h 36"/>
                <a:gd name="T36" fmla="*/ 66 w 74"/>
                <a:gd name="T37" fmla="*/ 5 h 36"/>
                <a:gd name="T38" fmla="*/ 60 w 74"/>
                <a:gd name="T39" fmla="*/ 7 h 36"/>
                <a:gd name="T40" fmla="*/ 53 w 74"/>
                <a:gd name="T41" fmla="*/ 11 h 36"/>
                <a:gd name="T42" fmla="*/ 49 w 74"/>
                <a:gd name="T43" fmla="*/ 13 h 36"/>
                <a:gd name="T44" fmla="*/ 42 w 74"/>
                <a:gd name="T45" fmla="*/ 18 h 36"/>
                <a:gd name="T46" fmla="*/ 35 w 74"/>
                <a:gd name="T47" fmla="*/ 20 h 36"/>
                <a:gd name="T48" fmla="*/ 29 w 74"/>
                <a:gd name="T49" fmla="*/ 22 h 36"/>
                <a:gd name="T50" fmla="*/ 24 w 74"/>
                <a:gd name="T51" fmla="*/ 24 h 36"/>
                <a:gd name="T52" fmla="*/ 18 w 74"/>
                <a:gd name="T53" fmla="*/ 27 h 36"/>
                <a:gd name="T54" fmla="*/ 14 w 74"/>
                <a:gd name="T55" fmla="*/ 27 h 36"/>
                <a:gd name="T56" fmla="*/ 9 w 74"/>
                <a:gd name="T57" fmla="*/ 29 h 36"/>
                <a:gd name="T58" fmla="*/ 7 w 74"/>
                <a:gd name="T59" fmla="*/ 29 h 36"/>
                <a:gd name="T60" fmla="*/ 3 w 74"/>
                <a:gd name="T61" fmla="*/ 31 h 36"/>
                <a:gd name="T62" fmla="*/ 0 w 74"/>
                <a:gd name="T63" fmla="*/ 31 h 36"/>
                <a:gd name="T64" fmla="*/ 0 w 74"/>
                <a:gd name="T65" fmla="*/ 33 h 36"/>
                <a:gd name="T66" fmla="*/ 0 w 74"/>
                <a:gd name="T67" fmla="*/ 35 h 36"/>
                <a:gd name="T68" fmla="*/ 0 w 74"/>
                <a:gd name="T69" fmla="*/ 33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36"/>
                <a:gd name="T107" fmla="*/ 74 w 74"/>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36">
                  <a:moveTo>
                    <a:pt x="0" y="33"/>
                  </a:moveTo>
                  <a:lnTo>
                    <a:pt x="0" y="35"/>
                  </a:lnTo>
                  <a:lnTo>
                    <a:pt x="3" y="35"/>
                  </a:lnTo>
                  <a:lnTo>
                    <a:pt x="5" y="35"/>
                  </a:lnTo>
                  <a:lnTo>
                    <a:pt x="7" y="33"/>
                  </a:lnTo>
                  <a:lnTo>
                    <a:pt x="11" y="33"/>
                  </a:lnTo>
                  <a:lnTo>
                    <a:pt x="16" y="31"/>
                  </a:lnTo>
                  <a:lnTo>
                    <a:pt x="20" y="29"/>
                  </a:lnTo>
                  <a:lnTo>
                    <a:pt x="27" y="27"/>
                  </a:lnTo>
                  <a:lnTo>
                    <a:pt x="31" y="27"/>
                  </a:lnTo>
                  <a:lnTo>
                    <a:pt x="38" y="24"/>
                  </a:lnTo>
                  <a:lnTo>
                    <a:pt x="42" y="20"/>
                  </a:lnTo>
                  <a:lnTo>
                    <a:pt x="49" y="18"/>
                  </a:lnTo>
                  <a:lnTo>
                    <a:pt x="55" y="16"/>
                  </a:lnTo>
                  <a:lnTo>
                    <a:pt x="62" y="11"/>
                  </a:lnTo>
                  <a:lnTo>
                    <a:pt x="66" y="7"/>
                  </a:lnTo>
                  <a:lnTo>
                    <a:pt x="73" y="5"/>
                  </a:lnTo>
                  <a:lnTo>
                    <a:pt x="71" y="0"/>
                  </a:lnTo>
                  <a:lnTo>
                    <a:pt x="66" y="5"/>
                  </a:lnTo>
                  <a:lnTo>
                    <a:pt x="60" y="7"/>
                  </a:lnTo>
                  <a:lnTo>
                    <a:pt x="53" y="11"/>
                  </a:lnTo>
                  <a:lnTo>
                    <a:pt x="49" y="13"/>
                  </a:lnTo>
                  <a:lnTo>
                    <a:pt x="42" y="18"/>
                  </a:lnTo>
                  <a:lnTo>
                    <a:pt x="35" y="20"/>
                  </a:lnTo>
                  <a:lnTo>
                    <a:pt x="29" y="22"/>
                  </a:lnTo>
                  <a:lnTo>
                    <a:pt x="24" y="24"/>
                  </a:lnTo>
                  <a:lnTo>
                    <a:pt x="18" y="27"/>
                  </a:lnTo>
                  <a:lnTo>
                    <a:pt x="14" y="27"/>
                  </a:lnTo>
                  <a:lnTo>
                    <a:pt x="9" y="29"/>
                  </a:lnTo>
                  <a:lnTo>
                    <a:pt x="7" y="29"/>
                  </a:lnTo>
                  <a:lnTo>
                    <a:pt x="3" y="31"/>
                  </a:lnTo>
                  <a:lnTo>
                    <a:pt x="0" y="31"/>
                  </a:lnTo>
                  <a:lnTo>
                    <a:pt x="0" y="33"/>
                  </a:lnTo>
                  <a:lnTo>
                    <a:pt x="0" y="35"/>
                  </a:lnTo>
                  <a:lnTo>
                    <a:pt x="0" y="33"/>
                  </a:lnTo>
                </a:path>
              </a:pathLst>
            </a:custGeom>
            <a:solidFill>
              <a:srgbClr val="000000"/>
            </a:solidFill>
            <a:ln w="9525" cap="rnd">
              <a:noFill/>
              <a:round/>
              <a:headEnd type="none" w="sm" len="sm"/>
              <a:tailEnd type="none" w="sm" len="sm"/>
            </a:ln>
          </p:spPr>
          <p:txBody>
            <a:bodyPr/>
            <a:lstStyle/>
            <a:p>
              <a:pPr algn="l"/>
              <a:endParaRPr lang="en-US" dirty="0"/>
            </a:p>
          </p:txBody>
        </p:sp>
        <p:sp>
          <p:nvSpPr>
            <p:cNvPr id="9589" name="Freeform 374"/>
            <p:cNvSpPr>
              <a:spLocks/>
            </p:cNvSpPr>
            <p:nvPr/>
          </p:nvSpPr>
          <p:spPr bwMode="auto">
            <a:xfrm>
              <a:off x="2954" y="2604"/>
              <a:ext cx="74" cy="41"/>
            </a:xfrm>
            <a:custGeom>
              <a:avLst/>
              <a:gdLst>
                <a:gd name="T0" fmla="*/ 73 w 74"/>
                <a:gd name="T1" fmla="*/ 5 h 41"/>
                <a:gd name="T2" fmla="*/ 71 w 74"/>
                <a:gd name="T3" fmla="*/ 3 h 41"/>
                <a:gd name="T4" fmla="*/ 68 w 74"/>
                <a:gd name="T5" fmla="*/ 5 h 41"/>
                <a:gd name="T6" fmla="*/ 68 w 74"/>
                <a:gd name="T7" fmla="*/ 7 h 41"/>
                <a:gd name="T8" fmla="*/ 66 w 74"/>
                <a:gd name="T9" fmla="*/ 9 h 41"/>
                <a:gd name="T10" fmla="*/ 66 w 74"/>
                <a:gd name="T11" fmla="*/ 11 h 41"/>
                <a:gd name="T12" fmla="*/ 64 w 74"/>
                <a:gd name="T13" fmla="*/ 16 h 41"/>
                <a:gd name="T14" fmla="*/ 62 w 74"/>
                <a:gd name="T15" fmla="*/ 20 h 41"/>
                <a:gd name="T16" fmla="*/ 57 w 74"/>
                <a:gd name="T17" fmla="*/ 22 h 41"/>
                <a:gd name="T18" fmla="*/ 53 w 74"/>
                <a:gd name="T19" fmla="*/ 27 h 41"/>
                <a:gd name="T20" fmla="*/ 49 w 74"/>
                <a:gd name="T21" fmla="*/ 29 h 41"/>
                <a:gd name="T22" fmla="*/ 42 w 74"/>
                <a:gd name="T23" fmla="*/ 31 h 41"/>
                <a:gd name="T24" fmla="*/ 38 w 74"/>
                <a:gd name="T25" fmla="*/ 33 h 41"/>
                <a:gd name="T26" fmla="*/ 29 w 74"/>
                <a:gd name="T27" fmla="*/ 35 h 41"/>
                <a:gd name="T28" fmla="*/ 20 w 74"/>
                <a:gd name="T29" fmla="*/ 35 h 41"/>
                <a:gd name="T30" fmla="*/ 11 w 74"/>
                <a:gd name="T31" fmla="*/ 35 h 41"/>
                <a:gd name="T32" fmla="*/ 0 w 74"/>
                <a:gd name="T33" fmla="*/ 33 h 41"/>
                <a:gd name="T34" fmla="*/ 0 w 74"/>
                <a:gd name="T35" fmla="*/ 35 h 41"/>
                <a:gd name="T36" fmla="*/ 11 w 74"/>
                <a:gd name="T37" fmla="*/ 38 h 41"/>
                <a:gd name="T38" fmla="*/ 20 w 74"/>
                <a:gd name="T39" fmla="*/ 40 h 41"/>
                <a:gd name="T40" fmla="*/ 29 w 74"/>
                <a:gd name="T41" fmla="*/ 40 h 41"/>
                <a:gd name="T42" fmla="*/ 38 w 74"/>
                <a:gd name="T43" fmla="*/ 38 h 41"/>
                <a:gd name="T44" fmla="*/ 44 w 74"/>
                <a:gd name="T45" fmla="*/ 35 h 41"/>
                <a:gd name="T46" fmla="*/ 51 w 74"/>
                <a:gd name="T47" fmla="*/ 33 h 41"/>
                <a:gd name="T48" fmla="*/ 55 w 74"/>
                <a:gd name="T49" fmla="*/ 29 h 41"/>
                <a:gd name="T50" fmla="*/ 60 w 74"/>
                <a:gd name="T51" fmla="*/ 27 h 41"/>
                <a:gd name="T52" fmla="*/ 64 w 74"/>
                <a:gd name="T53" fmla="*/ 22 h 41"/>
                <a:gd name="T54" fmla="*/ 66 w 74"/>
                <a:gd name="T55" fmla="*/ 18 h 41"/>
                <a:gd name="T56" fmla="*/ 68 w 74"/>
                <a:gd name="T57" fmla="*/ 13 h 41"/>
                <a:gd name="T58" fmla="*/ 71 w 74"/>
                <a:gd name="T59" fmla="*/ 11 h 41"/>
                <a:gd name="T60" fmla="*/ 73 w 74"/>
                <a:gd name="T61" fmla="*/ 7 h 41"/>
                <a:gd name="T62" fmla="*/ 73 w 74"/>
                <a:gd name="T63" fmla="*/ 5 h 41"/>
                <a:gd name="T64" fmla="*/ 73 w 74"/>
                <a:gd name="T65" fmla="*/ 3 h 41"/>
                <a:gd name="T66" fmla="*/ 71 w 74"/>
                <a:gd name="T67" fmla="*/ 0 h 41"/>
                <a:gd name="T68" fmla="*/ 73 w 74"/>
                <a:gd name="T69" fmla="*/ 5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41"/>
                <a:gd name="T107" fmla="*/ 74 w 74"/>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41">
                  <a:moveTo>
                    <a:pt x="73" y="5"/>
                  </a:moveTo>
                  <a:lnTo>
                    <a:pt x="71" y="3"/>
                  </a:lnTo>
                  <a:lnTo>
                    <a:pt x="68" y="5"/>
                  </a:lnTo>
                  <a:lnTo>
                    <a:pt x="68" y="7"/>
                  </a:lnTo>
                  <a:lnTo>
                    <a:pt x="66" y="9"/>
                  </a:lnTo>
                  <a:lnTo>
                    <a:pt x="66" y="11"/>
                  </a:lnTo>
                  <a:lnTo>
                    <a:pt x="64" y="16"/>
                  </a:lnTo>
                  <a:lnTo>
                    <a:pt x="62" y="20"/>
                  </a:lnTo>
                  <a:lnTo>
                    <a:pt x="57" y="22"/>
                  </a:lnTo>
                  <a:lnTo>
                    <a:pt x="53" y="27"/>
                  </a:lnTo>
                  <a:lnTo>
                    <a:pt x="49" y="29"/>
                  </a:lnTo>
                  <a:lnTo>
                    <a:pt x="42" y="31"/>
                  </a:lnTo>
                  <a:lnTo>
                    <a:pt x="38" y="33"/>
                  </a:lnTo>
                  <a:lnTo>
                    <a:pt x="29" y="35"/>
                  </a:lnTo>
                  <a:lnTo>
                    <a:pt x="20" y="35"/>
                  </a:lnTo>
                  <a:lnTo>
                    <a:pt x="11" y="35"/>
                  </a:lnTo>
                  <a:lnTo>
                    <a:pt x="0" y="33"/>
                  </a:lnTo>
                  <a:lnTo>
                    <a:pt x="0" y="35"/>
                  </a:lnTo>
                  <a:lnTo>
                    <a:pt x="11" y="38"/>
                  </a:lnTo>
                  <a:lnTo>
                    <a:pt x="20" y="40"/>
                  </a:lnTo>
                  <a:lnTo>
                    <a:pt x="29" y="40"/>
                  </a:lnTo>
                  <a:lnTo>
                    <a:pt x="38" y="38"/>
                  </a:lnTo>
                  <a:lnTo>
                    <a:pt x="44" y="35"/>
                  </a:lnTo>
                  <a:lnTo>
                    <a:pt x="51" y="33"/>
                  </a:lnTo>
                  <a:lnTo>
                    <a:pt x="55" y="29"/>
                  </a:lnTo>
                  <a:lnTo>
                    <a:pt x="60" y="27"/>
                  </a:lnTo>
                  <a:lnTo>
                    <a:pt x="64" y="22"/>
                  </a:lnTo>
                  <a:lnTo>
                    <a:pt x="66" y="18"/>
                  </a:lnTo>
                  <a:lnTo>
                    <a:pt x="68" y="13"/>
                  </a:lnTo>
                  <a:lnTo>
                    <a:pt x="71" y="11"/>
                  </a:lnTo>
                  <a:lnTo>
                    <a:pt x="73" y="7"/>
                  </a:lnTo>
                  <a:lnTo>
                    <a:pt x="73" y="5"/>
                  </a:lnTo>
                  <a:lnTo>
                    <a:pt x="73" y="3"/>
                  </a:lnTo>
                  <a:lnTo>
                    <a:pt x="71" y="0"/>
                  </a:lnTo>
                  <a:lnTo>
                    <a:pt x="73" y="5"/>
                  </a:lnTo>
                </a:path>
              </a:pathLst>
            </a:custGeom>
            <a:solidFill>
              <a:srgbClr val="000000"/>
            </a:solidFill>
            <a:ln w="9525" cap="rnd">
              <a:noFill/>
              <a:round/>
              <a:headEnd type="none" w="sm" len="sm"/>
              <a:tailEnd type="none" w="sm" len="sm"/>
            </a:ln>
          </p:spPr>
          <p:txBody>
            <a:bodyPr/>
            <a:lstStyle/>
            <a:p>
              <a:pPr algn="l"/>
              <a:endParaRPr lang="en-US" dirty="0"/>
            </a:p>
          </p:txBody>
        </p:sp>
        <p:sp>
          <p:nvSpPr>
            <p:cNvPr id="9590" name="Freeform 375"/>
            <p:cNvSpPr>
              <a:spLocks/>
            </p:cNvSpPr>
            <p:nvPr/>
          </p:nvSpPr>
          <p:spPr bwMode="auto">
            <a:xfrm>
              <a:off x="2891" y="2604"/>
              <a:ext cx="40" cy="47"/>
            </a:xfrm>
            <a:custGeom>
              <a:avLst/>
              <a:gdLst>
                <a:gd name="T0" fmla="*/ 0 w 40"/>
                <a:gd name="T1" fmla="*/ 0 h 47"/>
                <a:gd name="T2" fmla="*/ 2 w 40"/>
                <a:gd name="T3" fmla="*/ 11 h 47"/>
                <a:gd name="T4" fmla="*/ 6 w 40"/>
                <a:gd name="T5" fmla="*/ 22 h 47"/>
                <a:gd name="T6" fmla="*/ 13 w 40"/>
                <a:gd name="T7" fmla="*/ 29 h 47"/>
                <a:gd name="T8" fmla="*/ 20 w 40"/>
                <a:gd name="T9" fmla="*/ 35 h 47"/>
                <a:gd name="T10" fmla="*/ 26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2 w 40"/>
                <a:gd name="T23" fmla="*/ 16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6" y="22"/>
                  </a:lnTo>
                  <a:lnTo>
                    <a:pt x="13" y="29"/>
                  </a:lnTo>
                  <a:lnTo>
                    <a:pt x="20" y="35"/>
                  </a:lnTo>
                  <a:lnTo>
                    <a:pt x="26" y="40"/>
                  </a:lnTo>
                  <a:lnTo>
                    <a:pt x="33" y="44"/>
                  </a:lnTo>
                  <a:lnTo>
                    <a:pt x="37" y="44"/>
                  </a:lnTo>
                  <a:lnTo>
                    <a:pt x="39" y="46"/>
                  </a:lnTo>
                  <a:lnTo>
                    <a:pt x="35" y="33"/>
                  </a:lnTo>
                  <a:lnTo>
                    <a:pt x="28" y="22"/>
                  </a:lnTo>
                  <a:lnTo>
                    <a:pt x="22" y="16"/>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591" name="Freeform 376"/>
            <p:cNvSpPr>
              <a:spLocks/>
            </p:cNvSpPr>
            <p:nvPr/>
          </p:nvSpPr>
          <p:spPr bwMode="auto">
            <a:xfrm>
              <a:off x="2889" y="2604"/>
              <a:ext cx="42" cy="50"/>
            </a:xfrm>
            <a:custGeom>
              <a:avLst/>
              <a:gdLst>
                <a:gd name="T0" fmla="*/ 39 w 42"/>
                <a:gd name="T1" fmla="*/ 46 h 50"/>
                <a:gd name="T2" fmla="*/ 41 w 42"/>
                <a:gd name="T3" fmla="*/ 44 h 50"/>
                <a:gd name="T4" fmla="*/ 39 w 42"/>
                <a:gd name="T5" fmla="*/ 44 h 50"/>
                <a:gd name="T6" fmla="*/ 35 w 42"/>
                <a:gd name="T7" fmla="*/ 42 h 50"/>
                <a:gd name="T8" fmla="*/ 30 w 42"/>
                <a:gd name="T9" fmla="*/ 40 h 50"/>
                <a:gd name="T10" fmla="*/ 24 w 42"/>
                <a:gd name="T11" fmla="*/ 35 h 50"/>
                <a:gd name="T12" fmla="*/ 17 w 42"/>
                <a:gd name="T13" fmla="*/ 29 h 50"/>
                <a:gd name="T14" fmla="*/ 11 w 42"/>
                <a:gd name="T15" fmla="*/ 22 h 50"/>
                <a:gd name="T16" fmla="*/ 6 w 42"/>
                <a:gd name="T17" fmla="*/ 11 h 50"/>
                <a:gd name="T18" fmla="*/ 4 w 42"/>
                <a:gd name="T19" fmla="*/ 0 h 50"/>
                <a:gd name="T20" fmla="*/ 0 w 42"/>
                <a:gd name="T21" fmla="*/ 0 h 50"/>
                <a:gd name="T22" fmla="*/ 2 w 42"/>
                <a:gd name="T23" fmla="*/ 13 h 50"/>
                <a:gd name="T24" fmla="*/ 8 w 42"/>
                <a:gd name="T25" fmla="*/ 22 h 50"/>
                <a:gd name="T26" fmla="*/ 13 w 42"/>
                <a:gd name="T27" fmla="*/ 31 h 50"/>
                <a:gd name="T28" fmla="*/ 22 w 42"/>
                <a:gd name="T29" fmla="*/ 38 h 50"/>
                <a:gd name="T30" fmla="*/ 28 w 42"/>
                <a:gd name="T31" fmla="*/ 42 h 50"/>
                <a:gd name="T32" fmla="*/ 35 w 42"/>
                <a:gd name="T33" fmla="*/ 46 h 50"/>
                <a:gd name="T34" fmla="*/ 39 w 42"/>
                <a:gd name="T35" fmla="*/ 46 h 50"/>
                <a:gd name="T36" fmla="*/ 39 w 42"/>
                <a:gd name="T37" fmla="*/ 49 h 50"/>
                <a:gd name="T38" fmla="*/ 41 w 42"/>
                <a:gd name="T39" fmla="*/ 46 h 50"/>
                <a:gd name="T40" fmla="*/ 39 w 42"/>
                <a:gd name="T41" fmla="*/ 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50"/>
                <a:gd name="T65" fmla="*/ 42 w 42"/>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50">
                  <a:moveTo>
                    <a:pt x="39" y="46"/>
                  </a:moveTo>
                  <a:lnTo>
                    <a:pt x="41" y="44"/>
                  </a:lnTo>
                  <a:lnTo>
                    <a:pt x="39" y="44"/>
                  </a:lnTo>
                  <a:lnTo>
                    <a:pt x="35" y="42"/>
                  </a:lnTo>
                  <a:lnTo>
                    <a:pt x="30" y="40"/>
                  </a:lnTo>
                  <a:lnTo>
                    <a:pt x="24" y="35"/>
                  </a:lnTo>
                  <a:lnTo>
                    <a:pt x="17" y="29"/>
                  </a:lnTo>
                  <a:lnTo>
                    <a:pt x="11" y="22"/>
                  </a:lnTo>
                  <a:lnTo>
                    <a:pt x="6" y="11"/>
                  </a:lnTo>
                  <a:lnTo>
                    <a:pt x="4" y="0"/>
                  </a:lnTo>
                  <a:lnTo>
                    <a:pt x="0" y="0"/>
                  </a:lnTo>
                  <a:lnTo>
                    <a:pt x="2" y="13"/>
                  </a:lnTo>
                  <a:lnTo>
                    <a:pt x="8" y="22"/>
                  </a:lnTo>
                  <a:lnTo>
                    <a:pt x="13" y="31"/>
                  </a:lnTo>
                  <a:lnTo>
                    <a:pt x="22" y="38"/>
                  </a:lnTo>
                  <a:lnTo>
                    <a:pt x="28" y="42"/>
                  </a:lnTo>
                  <a:lnTo>
                    <a:pt x="35" y="46"/>
                  </a:lnTo>
                  <a:lnTo>
                    <a:pt x="39" y="46"/>
                  </a:lnTo>
                  <a:lnTo>
                    <a:pt x="39" y="49"/>
                  </a:lnTo>
                  <a:lnTo>
                    <a:pt x="41" y="46"/>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9592" name="Freeform 377"/>
            <p:cNvSpPr>
              <a:spLocks/>
            </p:cNvSpPr>
            <p:nvPr/>
          </p:nvSpPr>
          <p:spPr bwMode="auto">
            <a:xfrm>
              <a:off x="2889"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28 w 42"/>
                <a:gd name="T13" fmla="*/ 24 h 49"/>
                <a:gd name="T14" fmla="*/ 35 w 42"/>
                <a:gd name="T15" fmla="*/ 35 h 49"/>
                <a:gd name="T16" fmla="*/ 39 w 42"/>
                <a:gd name="T17" fmla="*/ 48 h 49"/>
                <a:gd name="T18" fmla="*/ 41 w 42"/>
                <a:gd name="T19" fmla="*/ 48 h 49"/>
                <a:gd name="T20" fmla="*/ 39 w 42"/>
                <a:gd name="T21" fmla="*/ 35 h 49"/>
                <a:gd name="T22" fmla="*/ 32 w 42"/>
                <a:gd name="T23" fmla="*/ 24 h 49"/>
                <a:gd name="T24" fmla="*/ 26 w 42"/>
                <a:gd name="T25" fmla="*/ 15 h 49"/>
                <a:gd name="T26" fmla="*/ 19 w 42"/>
                <a:gd name="T27" fmla="*/ 9 h 49"/>
                <a:gd name="T28" fmla="*/ 13 w 42"/>
                <a:gd name="T29" fmla="*/ 5 h 49"/>
                <a:gd name="T30" fmla="*/ 8 w 42"/>
                <a:gd name="T31" fmla="*/ 2 h 49"/>
                <a:gd name="T32" fmla="*/ 4 w 42"/>
                <a:gd name="T33" fmla="*/ 2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28" y="24"/>
                  </a:lnTo>
                  <a:lnTo>
                    <a:pt x="35" y="35"/>
                  </a:lnTo>
                  <a:lnTo>
                    <a:pt x="39" y="48"/>
                  </a:lnTo>
                  <a:lnTo>
                    <a:pt x="41" y="48"/>
                  </a:lnTo>
                  <a:lnTo>
                    <a:pt x="39" y="35"/>
                  </a:lnTo>
                  <a:lnTo>
                    <a:pt x="32" y="24"/>
                  </a:lnTo>
                  <a:lnTo>
                    <a:pt x="26" y="15"/>
                  </a:lnTo>
                  <a:lnTo>
                    <a:pt x="19" y="9"/>
                  </a:lnTo>
                  <a:lnTo>
                    <a:pt x="13" y="5"/>
                  </a:lnTo>
                  <a:lnTo>
                    <a:pt x="8" y="2"/>
                  </a:lnTo>
                  <a:lnTo>
                    <a:pt x="4" y="2"/>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9593" name="Freeform 378"/>
            <p:cNvSpPr>
              <a:spLocks/>
            </p:cNvSpPr>
            <p:nvPr/>
          </p:nvSpPr>
          <p:spPr bwMode="auto">
            <a:xfrm>
              <a:off x="2847" y="2604"/>
              <a:ext cx="40" cy="47"/>
            </a:xfrm>
            <a:custGeom>
              <a:avLst/>
              <a:gdLst>
                <a:gd name="T0" fmla="*/ 0 w 40"/>
                <a:gd name="T1" fmla="*/ 0 h 47"/>
                <a:gd name="T2" fmla="*/ 2 w 40"/>
                <a:gd name="T3" fmla="*/ 11 h 47"/>
                <a:gd name="T4" fmla="*/ 9 w 40"/>
                <a:gd name="T5" fmla="*/ 22 h 47"/>
                <a:gd name="T6" fmla="*/ 13 w 40"/>
                <a:gd name="T7" fmla="*/ 29 h 47"/>
                <a:gd name="T8" fmla="*/ 20 w 40"/>
                <a:gd name="T9" fmla="*/ 35 h 47"/>
                <a:gd name="T10" fmla="*/ 28 w 40"/>
                <a:gd name="T11" fmla="*/ 40 h 47"/>
                <a:gd name="T12" fmla="*/ 33 w 40"/>
                <a:gd name="T13" fmla="*/ 44 h 47"/>
                <a:gd name="T14" fmla="*/ 37 w 40"/>
                <a:gd name="T15" fmla="*/ 44 h 47"/>
                <a:gd name="T16" fmla="*/ 39 w 40"/>
                <a:gd name="T17" fmla="*/ 46 h 47"/>
                <a:gd name="T18" fmla="*/ 35 w 40"/>
                <a:gd name="T19" fmla="*/ 33 h 47"/>
                <a:gd name="T20" fmla="*/ 28 w 40"/>
                <a:gd name="T21" fmla="*/ 22 h 47"/>
                <a:gd name="T22" fmla="*/ 24 w 40"/>
                <a:gd name="T23" fmla="*/ 13 h 47"/>
                <a:gd name="T24" fmla="*/ 17 w 40"/>
                <a:gd name="T25" fmla="*/ 9 h 47"/>
                <a:gd name="T26" fmla="*/ 11 w 40"/>
                <a:gd name="T27" fmla="*/ 5 h 47"/>
                <a:gd name="T28" fmla="*/ 4 w 40"/>
                <a:gd name="T29" fmla="*/ 3 h 47"/>
                <a:gd name="T30" fmla="*/ 2 w 40"/>
                <a:gd name="T31" fmla="*/ 0 h 47"/>
                <a:gd name="T32" fmla="*/ 0 w 40"/>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7"/>
                <a:gd name="T53" fmla="*/ 40 w 40"/>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7">
                  <a:moveTo>
                    <a:pt x="0" y="0"/>
                  </a:moveTo>
                  <a:lnTo>
                    <a:pt x="2" y="11"/>
                  </a:lnTo>
                  <a:lnTo>
                    <a:pt x="9" y="22"/>
                  </a:lnTo>
                  <a:lnTo>
                    <a:pt x="13" y="29"/>
                  </a:lnTo>
                  <a:lnTo>
                    <a:pt x="20" y="35"/>
                  </a:lnTo>
                  <a:lnTo>
                    <a:pt x="28" y="40"/>
                  </a:lnTo>
                  <a:lnTo>
                    <a:pt x="33" y="44"/>
                  </a:lnTo>
                  <a:lnTo>
                    <a:pt x="37" y="44"/>
                  </a:lnTo>
                  <a:lnTo>
                    <a:pt x="39" y="46"/>
                  </a:lnTo>
                  <a:lnTo>
                    <a:pt x="35" y="33"/>
                  </a:lnTo>
                  <a:lnTo>
                    <a:pt x="28" y="22"/>
                  </a:lnTo>
                  <a:lnTo>
                    <a:pt x="24" y="13"/>
                  </a:lnTo>
                  <a:lnTo>
                    <a:pt x="17" y="9"/>
                  </a:lnTo>
                  <a:lnTo>
                    <a:pt x="11" y="5"/>
                  </a:lnTo>
                  <a:lnTo>
                    <a:pt x="4" y="3"/>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594" name="Freeform 379"/>
            <p:cNvSpPr>
              <a:spLocks/>
            </p:cNvSpPr>
            <p:nvPr/>
          </p:nvSpPr>
          <p:spPr bwMode="auto">
            <a:xfrm>
              <a:off x="2845" y="2604"/>
              <a:ext cx="42" cy="47"/>
            </a:xfrm>
            <a:custGeom>
              <a:avLst/>
              <a:gdLst>
                <a:gd name="T0" fmla="*/ 39 w 42"/>
                <a:gd name="T1" fmla="*/ 46 h 47"/>
                <a:gd name="T2" fmla="*/ 41 w 42"/>
                <a:gd name="T3" fmla="*/ 44 h 47"/>
                <a:gd name="T4" fmla="*/ 39 w 42"/>
                <a:gd name="T5" fmla="*/ 42 h 47"/>
                <a:gd name="T6" fmla="*/ 37 w 42"/>
                <a:gd name="T7" fmla="*/ 42 h 47"/>
                <a:gd name="T8" fmla="*/ 30 w 42"/>
                <a:gd name="T9" fmla="*/ 38 h 47"/>
                <a:gd name="T10" fmla="*/ 24 w 42"/>
                <a:gd name="T11" fmla="*/ 33 h 47"/>
                <a:gd name="T12" fmla="*/ 17 w 42"/>
                <a:gd name="T13" fmla="*/ 29 h 47"/>
                <a:gd name="T14" fmla="*/ 11 w 42"/>
                <a:gd name="T15" fmla="*/ 20 h 47"/>
                <a:gd name="T16" fmla="*/ 6 w 42"/>
                <a:gd name="T17" fmla="*/ 11 h 47"/>
                <a:gd name="T18" fmla="*/ 4 w 42"/>
                <a:gd name="T19" fmla="*/ 0 h 47"/>
                <a:gd name="T20" fmla="*/ 0 w 42"/>
                <a:gd name="T21" fmla="*/ 0 h 47"/>
                <a:gd name="T22" fmla="*/ 2 w 42"/>
                <a:gd name="T23" fmla="*/ 13 h 47"/>
                <a:gd name="T24" fmla="*/ 9 w 42"/>
                <a:gd name="T25" fmla="*/ 22 h 47"/>
                <a:gd name="T26" fmla="*/ 15 w 42"/>
                <a:gd name="T27" fmla="*/ 31 h 47"/>
                <a:gd name="T28" fmla="*/ 22 w 42"/>
                <a:gd name="T29" fmla="*/ 38 h 47"/>
                <a:gd name="T30" fmla="*/ 28 w 42"/>
                <a:gd name="T31" fmla="*/ 42 h 47"/>
                <a:gd name="T32" fmla="*/ 35 w 42"/>
                <a:gd name="T33" fmla="*/ 44 h 47"/>
                <a:gd name="T34" fmla="*/ 39 w 42"/>
                <a:gd name="T35" fmla="*/ 46 h 47"/>
                <a:gd name="T36" fmla="*/ 41 w 42"/>
                <a:gd name="T37" fmla="*/ 44 h 47"/>
                <a:gd name="T38" fmla="*/ 39 w 42"/>
                <a:gd name="T39" fmla="*/ 46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7"/>
                <a:gd name="T62" fmla="*/ 42 w 42"/>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7">
                  <a:moveTo>
                    <a:pt x="39" y="46"/>
                  </a:moveTo>
                  <a:lnTo>
                    <a:pt x="41" y="44"/>
                  </a:lnTo>
                  <a:lnTo>
                    <a:pt x="39" y="42"/>
                  </a:lnTo>
                  <a:lnTo>
                    <a:pt x="37" y="42"/>
                  </a:lnTo>
                  <a:lnTo>
                    <a:pt x="30" y="38"/>
                  </a:lnTo>
                  <a:lnTo>
                    <a:pt x="24" y="33"/>
                  </a:lnTo>
                  <a:lnTo>
                    <a:pt x="17" y="29"/>
                  </a:lnTo>
                  <a:lnTo>
                    <a:pt x="11" y="20"/>
                  </a:lnTo>
                  <a:lnTo>
                    <a:pt x="6" y="11"/>
                  </a:lnTo>
                  <a:lnTo>
                    <a:pt x="4" y="0"/>
                  </a:lnTo>
                  <a:lnTo>
                    <a:pt x="0" y="0"/>
                  </a:lnTo>
                  <a:lnTo>
                    <a:pt x="2" y="13"/>
                  </a:lnTo>
                  <a:lnTo>
                    <a:pt x="9" y="22"/>
                  </a:lnTo>
                  <a:lnTo>
                    <a:pt x="15" y="31"/>
                  </a:lnTo>
                  <a:lnTo>
                    <a:pt x="22" y="38"/>
                  </a:lnTo>
                  <a:lnTo>
                    <a:pt x="28" y="42"/>
                  </a:lnTo>
                  <a:lnTo>
                    <a:pt x="35" y="44"/>
                  </a:lnTo>
                  <a:lnTo>
                    <a:pt x="39" y="46"/>
                  </a:lnTo>
                  <a:lnTo>
                    <a:pt x="41" y="44"/>
                  </a:lnTo>
                  <a:lnTo>
                    <a:pt x="39" y="46"/>
                  </a:lnTo>
                </a:path>
              </a:pathLst>
            </a:custGeom>
            <a:solidFill>
              <a:srgbClr val="000000"/>
            </a:solidFill>
            <a:ln w="9525" cap="rnd">
              <a:noFill/>
              <a:round/>
              <a:headEnd type="none" w="sm" len="sm"/>
              <a:tailEnd type="none" w="sm" len="sm"/>
            </a:ln>
          </p:spPr>
          <p:txBody>
            <a:bodyPr/>
            <a:lstStyle/>
            <a:p>
              <a:pPr algn="l"/>
              <a:endParaRPr lang="en-US" dirty="0"/>
            </a:p>
          </p:txBody>
        </p:sp>
        <p:sp>
          <p:nvSpPr>
            <p:cNvPr id="9595" name="Freeform 380"/>
            <p:cNvSpPr>
              <a:spLocks/>
            </p:cNvSpPr>
            <p:nvPr/>
          </p:nvSpPr>
          <p:spPr bwMode="auto">
            <a:xfrm>
              <a:off x="2845" y="2602"/>
              <a:ext cx="42" cy="49"/>
            </a:xfrm>
            <a:custGeom>
              <a:avLst/>
              <a:gdLst>
                <a:gd name="T0" fmla="*/ 4 w 42"/>
                <a:gd name="T1" fmla="*/ 2 h 49"/>
                <a:gd name="T2" fmla="*/ 2 w 42"/>
                <a:gd name="T3" fmla="*/ 5 h 49"/>
                <a:gd name="T4" fmla="*/ 6 w 42"/>
                <a:gd name="T5" fmla="*/ 7 h 49"/>
                <a:gd name="T6" fmla="*/ 11 w 42"/>
                <a:gd name="T7" fmla="*/ 9 h 49"/>
                <a:gd name="T8" fmla="*/ 17 w 42"/>
                <a:gd name="T9" fmla="*/ 11 h 49"/>
                <a:gd name="T10" fmla="*/ 24 w 42"/>
                <a:gd name="T11" fmla="*/ 18 h 49"/>
                <a:gd name="T12" fmla="*/ 30 w 42"/>
                <a:gd name="T13" fmla="*/ 24 h 49"/>
                <a:gd name="T14" fmla="*/ 35 w 42"/>
                <a:gd name="T15" fmla="*/ 35 h 49"/>
                <a:gd name="T16" fmla="*/ 39 w 42"/>
                <a:gd name="T17" fmla="*/ 48 h 49"/>
                <a:gd name="T18" fmla="*/ 41 w 42"/>
                <a:gd name="T19" fmla="*/ 46 h 49"/>
                <a:gd name="T20" fmla="*/ 39 w 42"/>
                <a:gd name="T21" fmla="*/ 33 h 49"/>
                <a:gd name="T22" fmla="*/ 33 w 42"/>
                <a:gd name="T23" fmla="*/ 22 h 49"/>
                <a:gd name="T24" fmla="*/ 26 w 42"/>
                <a:gd name="T25" fmla="*/ 13 h 49"/>
                <a:gd name="T26" fmla="*/ 19 w 42"/>
                <a:gd name="T27" fmla="*/ 9 h 49"/>
                <a:gd name="T28" fmla="*/ 13 w 42"/>
                <a:gd name="T29" fmla="*/ 5 h 49"/>
                <a:gd name="T30" fmla="*/ 9 w 42"/>
                <a:gd name="T31" fmla="*/ 2 h 49"/>
                <a:gd name="T32" fmla="*/ 4 w 42"/>
                <a:gd name="T33" fmla="*/ 0 h 49"/>
                <a:gd name="T34" fmla="*/ 2 w 42"/>
                <a:gd name="T35" fmla="*/ 0 h 49"/>
                <a:gd name="T36" fmla="*/ 0 w 42"/>
                <a:gd name="T37" fmla="*/ 2 h 49"/>
                <a:gd name="T38" fmla="*/ 4 w 42"/>
                <a:gd name="T39" fmla="*/ 2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49"/>
                <a:gd name="T62" fmla="*/ 42 w 42"/>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49">
                  <a:moveTo>
                    <a:pt x="4" y="2"/>
                  </a:moveTo>
                  <a:lnTo>
                    <a:pt x="2" y="5"/>
                  </a:lnTo>
                  <a:lnTo>
                    <a:pt x="6" y="7"/>
                  </a:lnTo>
                  <a:lnTo>
                    <a:pt x="11" y="9"/>
                  </a:lnTo>
                  <a:lnTo>
                    <a:pt x="17" y="11"/>
                  </a:lnTo>
                  <a:lnTo>
                    <a:pt x="24" y="18"/>
                  </a:lnTo>
                  <a:lnTo>
                    <a:pt x="30" y="24"/>
                  </a:lnTo>
                  <a:lnTo>
                    <a:pt x="35" y="35"/>
                  </a:lnTo>
                  <a:lnTo>
                    <a:pt x="39" y="48"/>
                  </a:lnTo>
                  <a:lnTo>
                    <a:pt x="41" y="46"/>
                  </a:lnTo>
                  <a:lnTo>
                    <a:pt x="39" y="33"/>
                  </a:lnTo>
                  <a:lnTo>
                    <a:pt x="33" y="22"/>
                  </a:lnTo>
                  <a:lnTo>
                    <a:pt x="26" y="13"/>
                  </a:lnTo>
                  <a:lnTo>
                    <a:pt x="19" y="9"/>
                  </a:lnTo>
                  <a:lnTo>
                    <a:pt x="13" y="5"/>
                  </a:lnTo>
                  <a:lnTo>
                    <a:pt x="9" y="2"/>
                  </a:lnTo>
                  <a:lnTo>
                    <a:pt x="4" y="0"/>
                  </a:lnTo>
                  <a:lnTo>
                    <a:pt x="2" y="0"/>
                  </a:lnTo>
                  <a:lnTo>
                    <a:pt x="0" y="2"/>
                  </a:lnTo>
                  <a:lnTo>
                    <a:pt x="4" y="2"/>
                  </a:lnTo>
                </a:path>
              </a:pathLst>
            </a:custGeom>
            <a:solidFill>
              <a:srgbClr val="000000"/>
            </a:solidFill>
            <a:ln w="9525" cap="rnd">
              <a:noFill/>
              <a:round/>
              <a:headEnd type="none" w="sm" len="sm"/>
              <a:tailEnd type="none" w="sm" len="sm"/>
            </a:ln>
          </p:spPr>
          <p:txBody>
            <a:bodyPr/>
            <a:lstStyle/>
            <a:p>
              <a:pPr algn="l"/>
              <a:endParaRPr lang="en-US" dirty="0"/>
            </a:p>
          </p:txBody>
        </p:sp>
        <p:sp>
          <p:nvSpPr>
            <p:cNvPr id="9596" name="Freeform 381"/>
            <p:cNvSpPr>
              <a:spLocks/>
            </p:cNvSpPr>
            <p:nvPr/>
          </p:nvSpPr>
          <p:spPr bwMode="auto">
            <a:xfrm>
              <a:off x="2869" y="2607"/>
              <a:ext cx="40" cy="44"/>
            </a:xfrm>
            <a:custGeom>
              <a:avLst/>
              <a:gdLst>
                <a:gd name="T0" fmla="*/ 0 w 40"/>
                <a:gd name="T1" fmla="*/ 0 h 44"/>
                <a:gd name="T2" fmla="*/ 4 w 40"/>
                <a:gd name="T3" fmla="*/ 10 h 44"/>
                <a:gd name="T4" fmla="*/ 9 w 40"/>
                <a:gd name="T5" fmla="*/ 19 h 44"/>
                <a:gd name="T6" fmla="*/ 15 w 40"/>
                <a:gd name="T7" fmla="*/ 28 h 44"/>
                <a:gd name="T8" fmla="*/ 22 w 40"/>
                <a:gd name="T9" fmla="*/ 35 h 44"/>
                <a:gd name="T10" fmla="*/ 28 w 40"/>
                <a:gd name="T11" fmla="*/ 39 h 44"/>
                <a:gd name="T12" fmla="*/ 33 w 40"/>
                <a:gd name="T13" fmla="*/ 41 h 44"/>
                <a:gd name="T14" fmla="*/ 37 w 40"/>
                <a:gd name="T15" fmla="*/ 43 h 44"/>
                <a:gd name="T16" fmla="*/ 39 w 40"/>
                <a:gd name="T17" fmla="*/ 43 h 44"/>
                <a:gd name="T18" fmla="*/ 35 w 40"/>
                <a:gd name="T19" fmla="*/ 30 h 44"/>
                <a:gd name="T20" fmla="*/ 31 w 40"/>
                <a:gd name="T21" fmla="*/ 19 h 44"/>
                <a:gd name="T22" fmla="*/ 24 w 40"/>
                <a:gd name="T23" fmla="*/ 13 h 44"/>
                <a:gd name="T24" fmla="*/ 17 w 40"/>
                <a:gd name="T25" fmla="*/ 6 h 44"/>
                <a:gd name="T26" fmla="*/ 11 w 40"/>
                <a:gd name="T27" fmla="*/ 2 h 44"/>
                <a:gd name="T28" fmla="*/ 6 w 40"/>
                <a:gd name="T29" fmla="*/ 0 h 44"/>
                <a:gd name="T30" fmla="*/ 2 w 40"/>
                <a:gd name="T31" fmla="*/ 0 h 44"/>
                <a:gd name="T32" fmla="*/ 0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4"/>
                <a:gd name="T53" fmla="*/ 40 w 40"/>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4">
                  <a:moveTo>
                    <a:pt x="0" y="0"/>
                  </a:moveTo>
                  <a:lnTo>
                    <a:pt x="4" y="10"/>
                  </a:lnTo>
                  <a:lnTo>
                    <a:pt x="9" y="19"/>
                  </a:lnTo>
                  <a:lnTo>
                    <a:pt x="15" y="28"/>
                  </a:lnTo>
                  <a:lnTo>
                    <a:pt x="22" y="35"/>
                  </a:lnTo>
                  <a:lnTo>
                    <a:pt x="28" y="39"/>
                  </a:lnTo>
                  <a:lnTo>
                    <a:pt x="33" y="41"/>
                  </a:lnTo>
                  <a:lnTo>
                    <a:pt x="37" y="43"/>
                  </a:lnTo>
                  <a:lnTo>
                    <a:pt x="39" y="43"/>
                  </a:lnTo>
                  <a:lnTo>
                    <a:pt x="35" y="30"/>
                  </a:lnTo>
                  <a:lnTo>
                    <a:pt x="31" y="19"/>
                  </a:lnTo>
                  <a:lnTo>
                    <a:pt x="24" y="13"/>
                  </a:lnTo>
                  <a:lnTo>
                    <a:pt x="17" y="6"/>
                  </a:lnTo>
                  <a:lnTo>
                    <a:pt x="11" y="2"/>
                  </a:lnTo>
                  <a:lnTo>
                    <a:pt x="6" y="0"/>
                  </a:lnTo>
                  <a:lnTo>
                    <a:pt x="2" y="0"/>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597" name="Freeform 382"/>
            <p:cNvSpPr>
              <a:spLocks/>
            </p:cNvSpPr>
            <p:nvPr/>
          </p:nvSpPr>
          <p:spPr bwMode="auto">
            <a:xfrm>
              <a:off x="2867" y="2607"/>
              <a:ext cx="45" cy="47"/>
            </a:xfrm>
            <a:custGeom>
              <a:avLst/>
              <a:gdLst>
                <a:gd name="T0" fmla="*/ 39 w 45"/>
                <a:gd name="T1" fmla="*/ 43 h 47"/>
                <a:gd name="T2" fmla="*/ 41 w 45"/>
                <a:gd name="T3" fmla="*/ 41 h 47"/>
                <a:gd name="T4" fmla="*/ 37 w 45"/>
                <a:gd name="T5" fmla="*/ 39 h 47"/>
                <a:gd name="T6" fmla="*/ 30 w 45"/>
                <a:gd name="T7" fmla="*/ 37 h 47"/>
                <a:gd name="T8" fmla="*/ 24 w 45"/>
                <a:gd name="T9" fmla="*/ 32 h 47"/>
                <a:gd name="T10" fmla="*/ 17 w 45"/>
                <a:gd name="T11" fmla="*/ 26 h 47"/>
                <a:gd name="T12" fmla="*/ 13 w 45"/>
                <a:gd name="T13" fmla="*/ 19 h 47"/>
                <a:gd name="T14" fmla="*/ 8 w 45"/>
                <a:gd name="T15" fmla="*/ 8 h 47"/>
                <a:gd name="T16" fmla="*/ 4 w 45"/>
                <a:gd name="T17" fmla="*/ 0 h 47"/>
                <a:gd name="T18" fmla="*/ 0 w 45"/>
                <a:gd name="T19" fmla="*/ 0 h 47"/>
                <a:gd name="T20" fmla="*/ 4 w 45"/>
                <a:gd name="T21" fmla="*/ 10 h 47"/>
                <a:gd name="T22" fmla="*/ 8 w 45"/>
                <a:gd name="T23" fmla="*/ 21 h 47"/>
                <a:gd name="T24" fmla="*/ 15 w 45"/>
                <a:gd name="T25" fmla="*/ 30 h 47"/>
                <a:gd name="T26" fmla="*/ 22 w 45"/>
                <a:gd name="T27" fmla="*/ 35 h 47"/>
                <a:gd name="T28" fmla="*/ 28 w 45"/>
                <a:gd name="T29" fmla="*/ 39 h 47"/>
                <a:gd name="T30" fmla="*/ 35 w 45"/>
                <a:gd name="T31" fmla="*/ 43 h 47"/>
                <a:gd name="T32" fmla="*/ 39 w 45"/>
                <a:gd name="T33" fmla="*/ 46 h 47"/>
                <a:gd name="T34" fmla="*/ 41 w 45"/>
                <a:gd name="T35" fmla="*/ 46 h 47"/>
                <a:gd name="T36" fmla="*/ 44 w 45"/>
                <a:gd name="T37" fmla="*/ 43 h 47"/>
                <a:gd name="T38" fmla="*/ 39 w 45"/>
                <a:gd name="T39" fmla="*/ 4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39" y="43"/>
                  </a:moveTo>
                  <a:lnTo>
                    <a:pt x="41" y="41"/>
                  </a:lnTo>
                  <a:lnTo>
                    <a:pt x="37" y="39"/>
                  </a:lnTo>
                  <a:lnTo>
                    <a:pt x="30" y="37"/>
                  </a:lnTo>
                  <a:lnTo>
                    <a:pt x="24" y="32"/>
                  </a:lnTo>
                  <a:lnTo>
                    <a:pt x="17" y="26"/>
                  </a:lnTo>
                  <a:lnTo>
                    <a:pt x="13" y="19"/>
                  </a:lnTo>
                  <a:lnTo>
                    <a:pt x="8" y="8"/>
                  </a:lnTo>
                  <a:lnTo>
                    <a:pt x="4" y="0"/>
                  </a:lnTo>
                  <a:lnTo>
                    <a:pt x="0" y="0"/>
                  </a:lnTo>
                  <a:lnTo>
                    <a:pt x="4" y="10"/>
                  </a:lnTo>
                  <a:lnTo>
                    <a:pt x="8" y="21"/>
                  </a:lnTo>
                  <a:lnTo>
                    <a:pt x="15" y="30"/>
                  </a:lnTo>
                  <a:lnTo>
                    <a:pt x="22" y="35"/>
                  </a:lnTo>
                  <a:lnTo>
                    <a:pt x="28" y="39"/>
                  </a:lnTo>
                  <a:lnTo>
                    <a:pt x="35" y="43"/>
                  </a:lnTo>
                  <a:lnTo>
                    <a:pt x="39" y="46"/>
                  </a:lnTo>
                  <a:lnTo>
                    <a:pt x="41" y="46"/>
                  </a:lnTo>
                  <a:lnTo>
                    <a:pt x="44" y="43"/>
                  </a:lnTo>
                  <a:lnTo>
                    <a:pt x="39" y="43"/>
                  </a:lnTo>
                </a:path>
              </a:pathLst>
            </a:custGeom>
            <a:solidFill>
              <a:srgbClr val="000000"/>
            </a:solidFill>
            <a:ln w="9525" cap="rnd">
              <a:noFill/>
              <a:round/>
              <a:headEnd type="none" w="sm" len="sm"/>
              <a:tailEnd type="none" w="sm" len="sm"/>
            </a:ln>
          </p:spPr>
          <p:txBody>
            <a:bodyPr/>
            <a:lstStyle/>
            <a:p>
              <a:pPr algn="l"/>
              <a:endParaRPr lang="en-US" dirty="0"/>
            </a:p>
          </p:txBody>
        </p:sp>
        <p:sp>
          <p:nvSpPr>
            <p:cNvPr id="9598" name="Freeform 383"/>
            <p:cNvSpPr>
              <a:spLocks/>
            </p:cNvSpPr>
            <p:nvPr/>
          </p:nvSpPr>
          <p:spPr bwMode="auto">
            <a:xfrm>
              <a:off x="2867" y="2604"/>
              <a:ext cx="45" cy="47"/>
            </a:xfrm>
            <a:custGeom>
              <a:avLst/>
              <a:gdLst>
                <a:gd name="T0" fmla="*/ 4 w 45"/>
                <a:gd name="T1" fmla="*/ 3 h 47"/>
                <a:gd name="T2" fmla="*/ 2 w 45"/>
                <a:gd name="T3" fmla="*/ 3 h 47"/>
                <a:gd name="T4" fmla="*/ 4 w 45"/>
                <a:gd name="T5" fmla="*/ 5 h 47"/>
                <a:gd name="T6" fmla="*/ 6 w 45"/>
                <a:gd name="T7" fmla="*/ 5 h 47"/>
                <a:gd name="T8" fmla="*/ 13 w 45"/>
                <a:gd name="T9" fmla="*/ 7 h 47"/>
                <a:gd name="T10" fmla="*/ 17 w 45"/>
                <a:gd name="T11" fmla="*/ 11 h 47"/>
                <a:gd name="T12" fmla="*/ 24 w 45"/>
                <a:gd name="T13" fmla="*/ 16 h 47"/>
                <a:gd name="T14" fmla="*/ 30 w 45"/>
                <a:gd name="T15" fmla="*/ 24 h 47"/>
                <a:gd name="T16" fmla="*/ 35 w 45"/>
                <a:gd name="T17" fmla="*/ 33 h 47"/>
                <a:gd name="T18" fmla="*/ 39 w 45"/>
                <a:gd name="T19" fmla="*/ 46 h 47"/>
                <a:gd name="T20" fmla="*/ 44 w 45"/>
                <a:gd name="T21" fmla="*/ 46 h 47"/>
                <a:gd name="T22" fmla="*/ 39 w 45"/>
                <a:gd name="T23" fmla="*/ 33 h 47"/>
                <a:gd name="T24" fmla="*/ 33 w 45"/>
                <a:gd name="T25" fmla="*/ 22 h 47"/>
                <a:gd name="T26" fmla="*/ 28 w 45"/>
                <a:gd name="T27" fmla="*/ 13 h 47"/>
                <a:gd name="T28" fmla="*/ 19 w 45"/>
                <a:gd name="T29" fmla="*/ 7 h 47"/>
                <a:gd name="T30" fmla="*/ 13 w 45"/>
                <a:gd name="T31" fmla="*/ 3 h 47"/>
                <a:gd name="T32" fmla="*/ 8 w 45"/>
                <a:gd name="T33" fmla="*/ 0 h 47"/>
                <a:gd name="T34" fmla="*/ 4 w 45"/>
                <a:gd name="T35" fmla="*/ 0 h 47"/>
                <a:gd name="T36" fmla="*/ 0 w 45"/>
                <a:gd name="T37" fmla="*/ 3 h 47"/>
                <a:gd name="T38" fmla="*/ 4 w 45"/>
                <a:gd name="T39" fmla="*/ 3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47"/>
                <a:gd name="T62" fmla="*/ 45 w 45"/>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47">
                  <a:moveTo>
                    <a:pt x="4" y="3"/>
                  </a:moveTo>
                  <a:lnTo>
                    <a:pt x="2" y="3"/>
                  </a:lnTo>
                  <a:lnTo>
                    <a:pt x="4" y="5"/>
                  </a:lnTo>
                  <a:lnTo>
                    <a:pt x="6" y="5"/>
                  </a:lnTo>
                  <a:lnTo>
                    <a:pt x="13" y="7"/>
                  </a:lnTo>
                  <a:lnTo>
                    <a:pt x="17" y="11"/>
                  </a:lnTo>
                  <a:lnTo>
                    <a:pt x="24" y="16"/>
                  </a:lnTo>
                  <a:lnTo>
                    <a:pt x="30" y="24"/>
                  </a:lnTo>
                  <a:lnTo>
                    <a:pt x="35" y="33"/>
                  </a:lnTo>
                  <a:lnTo>
                    <a:pt x="39" y="46"/>
                  </a:lnTo>
                  <a:lnTo>
                    <a:pt x="44" y="46"/>
                  </a:lnTo>
                  <a:lnTo>
                    <a:pt x="39" y="33"/>
                  </a:lnTo>
                  <a:lnTo>
                    <a:pt x="33" y="22"/>
                  </a:lnTo>
                  <a:lnTo>
                    <a:pt x="28" y="13"/>
                  </a:lnTo>
                  <a:lnTo>
                    <a:pt x="19" y="7"/>
                  </a:lnTo>
                  <a:lnTo>
                    <a:pt x="13" y="3"/>
                  </a:lnTo>
                  <a:lnTo>
                    <a:pt x="8" y="0"/>
                  </a:lnTo>
                  <a:lnTo>
                    <a:pt x="4" y="0"/>
                  </a:lnTo>
                  <a:lnTo>
                    <a:pt x="0" y="3"/>
                  </a:lnTo>
                  <a:lnTo>
                    <a:pt x="4" y="3"/>
                  </a:lnTo>
                </a:path>
              </a:pathLst>
            </a:custGeom>
            <a:solidFill>
              <a:srgbClr val="000000"/>
            </a:solidFill>
            <a:ln w="9525" cap="rnd">
              <a:noFill/>
              <a:round/>
              <a:headEnd type="none" w="sm" len="sm"/>
              <a:tailEnd type="none" w="sm" len="sm"/>
            </a:ln>
          </p:spPr>
          <p:txBody>
            <a:bodyPr/>
            <a:lstStyle/>
            <a:p>
              <a:pPr algn="l"/>
              <a:endParaRPr lang="en-US" dirty="0"/>
            </a:p>
          </p:txBody>
        </p:sp>
        <p:sp>
          <p:nvSpPr>
            <p:cNvPr id="9599" name="Freeform 384"/>
            <p:cNvSpPr>
              <a:spLocks/>
            </p:cNvSpPr>
            <p:nvPr/>
          </p:nvSpPr>
          <p:spPr bwMode="auto">
            <a:xfrm>
              <a:off x="2759" y="2326"/>
              <a:ext cx="54" cy="73"/>
            </a:xfrm>
            <a:custGeom>
              <a:avLst/>
              <a:gdLst>
                <a:gd name="T0" fmla="*/ 38 w 54"/>
                <a:gd name="T1" fmla="*/ 0 h 73"/>
                <a:gd name="T2" fmla="*/ 27 w 54"/>
                <a:gd name="T3" fmla="*/ 9 h 73"/>
                <a:gd name="T4" fmla="*/ 18 w 54"/>
                <a:gd name="T5" fmla="*/ 15 h 73"/>
                <a:gd name="T6" fmla="*/ 13 w 54"/>
                <a:gd name="T7" fmla="*/ 24 h 73"/>
                <a:gd name="T8" fmla="*/ 9 w 54"/>
                <a:gd name="T9" fmla="*/ 28 h 73"/>
                <a:gd name="T10" fmla="*/ 5 w 54"/>
                <a:gd name="T11" fmla="*/ 33 h 73"/>
                <a:gd name="T12" fmla="*/ 2 w 54"/>
                <a:gd name="T13" fmla="*/ 37 h 73"/>
                <a:gd name="T14" fmla="*/ 0 w 54"/>
                <a:gd name="T15" fmla="*/ 39 h 73"/>
                <a:gd name="T16" fmla="*/ 0 w 54"/>
                <a:gd name="T17" fmla="*/ 53 h 73"/>
                <a:gd name="T18" fmla="*/ 0 w 54"/>
                <a:gd name="T19" fmla="*/ 63 h 73"/>
                <a:gd name="T20" fmla="*/ 2 w 54"/>
                <a:gd name="T21" fmla="*/ 70 h 73"/>
                <a:gd name="T22" fmla="*/ 5 w 54"/>
                <a:gd name="T23" fmla="*/ 72 h 73"/>
                <a:gd name="T24" fmla="*/ 7 w 54"/>
                <a:gd name="T25" fmla="*/ 72 h 73"/>
                <a:gd name="T26" fmla="*/ 9 w 54"/>
                <a:gd name="T27" fmla="*/ 72 h 73"/>
                <a:gd name="T28" fmla="*/ 11 w 54"/>
                <a:gd name="T29" fmla="*/ 72 h 73"/>
                <a:gd name="T30" fmla="*/ 13 w 54"/>
                <a:gd name="T31" fmla="*/ 70 h 73"/>
                <a:gd name="T32" fmla="*/ 16 w 54"/>
                <a:gd name="T33" fmla="*/ 70 h 73"/>
                <a:gd name="T34" fmla="*/ 16 w 54"/>
                <a:gd name="T35" fmla="*/ 68 h 73"/>
                <a:gd name="T36" fmla="*/ 16 w 54"/>
                <a:gd name="T37" fmla="*/ 66 h 73"/>
                <a:gd name="T38" fmla="*/ 18 w 54"/>
                <a:gd name="T39" fmla="*/ 57 h 73"/>
                <a:gd name="T40" fmla="*/ 18 w 54"/>
                <a:gd name="T41" fmla="*/ 50 h 73"/>
                <a:gd name="T42" fmla="*/ 20 w 54"/>
                <a:gd name="T43" fmla="*/ 48 h 73"/>
                <a:gd name="T44" fmla="*/ 24 w 54"/>
                <a:gd name="T45" fmla="*/ 44 h 73"/>
                <a:gd name="T46" fmla="*/ 27 w 54"/>
                <a:gd name="T47" fmla="*/ 44 h 73"/>
                <a:gd name="T48" fmla="*/ 29 w 54"/>
                <a:gd name="T49" fmla="*/ 44 h 73"/>
                <a:gd name="T50" fmla="*/ 38 w 54"/>
                <a:gd name="T51" fmla="*/ 42 h 73"/>
                <a:gd name="T52" fmla="*/ 44 w 54"/>
                <a:gd name="T53" fmla="*/ 37 h 73"/>
                <a:gd name="T54" fmla="*/ 48 w 54"/>
                <a:gd name="T55" fmla="*/ 35 h 73"/>
                <a:gd name="T56" fmla="*/ 51 w 54"/>
                <a:gd name="T57" fmla="*/ 31 h 73"/>
                <a:gd name="T58" fmla="*/ 53 w 54"/>
                <a:gd name="T59" fmla="*/ 26 h 73"/>
                <a:gd name="T60" fmla="*/ 53 w 54"/>
                <a:gd name="T61" fmla="*/ 24 h 73"/>
                <a:gd name="T62" fmla="*/ 53 w 54"/>
                <a:gd name="T63" fmla="*/ 22 h 73"/>
                <a:gd name="T64" fmla="*/ 38 w 54"/>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73"/>
                <a:gd name="T101" fmla="*/ 54 w 5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73">
                  <a:moveTo>
                    <a:pt x="38" y="0"/>
                  </a:move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solidFill>
              <a:srgbClr val="B79900"/>
            </a:solidFill>
            <a:ln w="9525" cap="rnd">
              <a:noFill/>
              <a:round/>
              <a:headEnd type="none" w="sm" len="sm"/>
              <a:tailEnd type="none" w="sm" len="sm"/>
            </a:ln>
          </p:spPr>
          <p:txBody>
            <a:bodyPr/>
            <a:lstStyle/>
            <a:p>
              <a:pPr algn="l"/>
              <a:endParaRPr lang="en-US" dirty="0"/>
            </a:p>
          </p:txBody>
        </p:sp>
        <p:sp>
          <p:nvSpPr>
            <p:cNvPr id="9600" name="Freeform 385"/>
            <p:cNvSpPr>
              <a:spLocks/>
            </p:cNvSpPr>
            <p:nvPr/>
          </p:nvSpPr>
          <p:spPr bwMode="auto">
            <a:xfrm>
              <a:off x="2759" y="2326"/>
              <a:ext cx="54" cy="73"/>
            </a:xfrm>
            <a:custGeom>
              <a:avLst/>
              <a:gdLst>
                <a:gd name="T0" fmla="*/ 38 w 54"/>
                <a:gd name="T1" fmla="*/ 0 h 73"/>
                <a:gd name="T2" fmla="*/ 38 w 54"/>
                <a:gd name="T3" fmla="*/ 0 h 73"/>
                <a:gd name="T4" fmla="*/ 27 w 54"/>
                <a:gd name="T5" fmla="*/ 9 h 73"/>
                <a:gd name="T6" fmla="*/ 18 w 54"/>
                <a:gd name="T7" fmla="*/ 15 h 73"/>
                <a:gd name="T8" fmla="*/ 13 w 54"/>
                <a:gd name="T9" fmla="*/ 24 h 73"/>
                <a:gd name="T10" fmla="*/ 9 w 54"/>
                <a:gd name="T11" fmla="*/ 28 h 73"/>
                <a:gd name="T12" fmla="*/ 5 w 54"/>
                <a:gd name="T13" fmla="*/ 33 h 73"/>
                <a:gd name="T14" fmla="*/ 2 w 54"/>
                <a:gd name="T15" fmla="*/ 37 h 73"/>
                <a:gd name="T16" fmla="*/ 0 w 54"/>
                <a:gd name="T17" fmla="*/ 39 h 73"/>
                <a:gd name="T18" fmla="*/ 0 w 54"/>
                <a:gd name="T19" fmla="*/ 53 h 73"/>
                <a:gd name="T20" fmla="*/ 0 w 54"/>
                <a:gd name="T21" fmla="*/ 63 h 73"/>
                <a:gd name="T22" fmla="*/ 2 w 54"/>
                <a:gd name="T23" fmla="*/ 70 h 73"/>
                <a:gd name="T24" fmla="*/ 5 w 54"/>
                <a:gd name="T25" fmla="*/ 72 h 73"/>
                <a:gd name="T26" fmla="*/ 7 w 54"/>
                <a:gd name="T27" fmla="*/ 72 h 73"/>
                <a:gd name="T28" fmla="*/ 9 w 54"/>
                <a:gd name="T29" fmla="*/ 72 h 73"/>
                <a:gd name="T30" fmla="*/ 11 w 54"/>
                <a:gd name="T31" fmla="*/ 72 h 73"/>
                <a:gd name="T32" fmla="*/ 13 w 54"/>
                <a:gd name="T33" fmla="*/ 70 h 73"/>
                <a:gd name="T34" fmla="*/ 16 w 54"/>
                <a:gd name="T35" fmla="*/ 70 h 73"/>
                <a:gd name="T36" fmla="*/ 16 w 54"/>
                <a:gd name="T37" fmla="*/ 68 h 73"/>
                <a:gd name="T38" fmla="*/ 16 w 54"/>
                <a:gd name="T39" fmla="*/ 66 h 73"/>
                <a:gd name="T40" fmla="*/ 18 w 54"/>
                <a:gd name="T41" fmla="*/ 57 h 73"/>
                <a:gd name="T42" fmla="*/ 18 w 54"/>
                <a:gd name="T43" fmla="*/ 50 h 73"/>
                <a:gd name="T44" fmla="*/ 20 w 54"/>
                <a:gd name="T45" fmla="*/ 48 h 73"/>
                <a:gd name="T46" fmla="*/ 24 w 54"/>
                <a:gd name="T47" fmla="*/ 44 h 73"/>
                <a:gd name="T48" fmla="*/ 27 w 54"/>
                <a:gd name="T49" fmla="*/ 44 h 73"/>
                <a:gd name="T50" fmla="*/ 29 w 54"/>
                <a:gd name="T51" fmla="*/ 44 h 73"/>
                <a:gd name="T52" fmla="*/ 38 w 54"/>
                <a:gd name="T53" fmla="*/ 42 h 73"/>
                <a:gd name="T54" fmla="*/ 44 w 54"/>
                <a:gd name="T55" fmla="*/ 37 h 73"/>
                <a:gd name="T56" fmla="*/ 48 w 54"/>
                <a:gd name="T57" fmla="*/ 35 h 73"/>
                <a:gd name="T58" fmla="*/ 51 w 54"/>
                <a:gd name="T59" fmla="*/ 31 h 73"/>
                <a:gd name="T60" fmla="*/ 53 w 54"/>
                <a:gd name="T61" fmla="*/ 26 h 73"/>
                <a:gd name="T62" fmla="*/ 53 w 54"/>
                <a:gd name="T63" fmla="*/ 24 h 73"/>
                <a:gd name="T64" fmla="*/ 53 w 54"/>
                <a:gd name="T65" fmla="*/ 22 h 73"/>
                <a:gd name="T66" fmla="*/ 38 w 54"/>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73"/>
                <a:gd name="T104" fmla="*/ 54 w 54"/>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73">
                  <a:moveTo>
                    <a:pt x="38" y="0"/>
                  </a:moveTo>
                  <a:lnTo>
                    <a:pt x="38" y="0"/>
                  </a:lnTo>
                  <a:lnTo>
                    <a:pt x="27" y="9"/>
                  </a:lnTo>
                  <a:lnTo>
                    <a:pt x="18" y="15"/>
                  </a:lnTo>
                  <a:lnTo>
                    <a:pt x="13" y="24"/>
                  </a:lnTo>
                  <a:lnTo>
                    <a:pt x="9" y="28"/>
                  </a:lnTo>
                  <a:lnTo>
                    <a:pt x="5" y="33"/>
                  </a:lnTo>
                  <a:lnTo>
                    <a:pt x="2" y="37"/>
                  </a:lnTo>
                  <a:lnTo>
                    <a:pt x="0" y="39"/>
                  </a:lnTo>
                  <a:lnTo>
                    <a:pt x="0" y="53"/>
                  </a:lnTo>
                  <a:lnTo>
                    <a:pt x="0" y="63"/>
                  </a:lnTo>
                  <a:lnTo>
                    <a:pt x="2" y="70"/>
                  </a:lnTo>
                  <a:lnTo>
                    <a:pt x="5" y="72"/>
                  </a:lnTo>
                  <a:lnTo>
                    <a:pt x="7" y="72"/>
                  </a:lnTo>
                  <a:lnTo>
                    <a:pt x="9" y="72"/>
                  </a:lnTo>
                  <a:lnTo>
                    <a:pt x="11" y="72"/>
                  </a:lnTo>
                  <a:lnTo>
                    <a:pt x="13" y="70"/>
                  </a:lnTo>
                  <a:lnTo>
                    <a:pt x="16" y="70"/>
                  </a:lnTo>
                  <a:lnTo>
                    <a:pt x="16" y="68"/>
                  </a:lnTo>
                  <a:lnTo>
                    <a:pt x="16" y="66"/>
                  </a:lnTo>
                  <a:lnTo>
                    <a:pt x="18" y="57"/>
                  </a:lnTo>
                  <a:lnTo>
                    <a:pt x="18" y="50"/>
                  </a:lnTo>
                  <a:lnTo>
                    <a:pt x="20" y="48"/>
                  </a:lnTo>
                  <a:lnTo>
                    <a:pt x="24" y="44"/>
                  </a:lnTo>
                  <a:lnTo>
                    <a:pt x="27" y="44"/>
                  </a:lnTo>
                  <a:lnTo>
                    <a:pt x="29" y="44"/>
                  </a:lnTo>
                  <a:lnTo>
                    <a:pt x="38" y="42"/>
                  </a:lnTo>
                  <a:lnTo>
                    <a:pt x="44" y="37"/>
                  </a:lnTo>
                  <a:lnTo>
                    <a:pt x="48" y="35"/>
                  </a:lnTo>
                  <a:lnTo>
                    <a:pt x="51" y="31"/>
                  </a:lnTo>
                  <a:lnTo>
                    <a:pt x="53" y="26"/>
                  </a:lnTo>
                  <a:lnTo>
                    <a:pt x="53" y="24"/>
                  </a:lnTo>
                  <a:lnTo>
                    <a:pt x="53" y="22"/>
                  </a:lnTo>
                  <a:lnTo>
                    <a:pt x="3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01" name="Freeform 386"/>
            <p:cNvSpPr>
              <a:spLocks/>
            </p:cNvSpPr>
            <p:nvPr/>
          </p:nvSpPr>
          <p:spPr bwMode="auto">
            <a:xfrm>
              <a:off x="2807" y="2346"/>
              <a:ext cx="34" cy="69"/>
            </a:xfrm>
            <a:custGeom>
              <a:avLst/>
              <a:gdLst>
                <a:gd name="T0" fmla="*/ 5 w 34"/>
                <a:gd name="T1" fmla="*/ 0 h 69"/>
                <a:gd name="T2" fmla="*/ 0 w 34"/>
                <a:gd name="T3" fmla="*/ 11 h 69"/>
                <a:gd name="T4" fmla="*/ 0 w 34"/>
                <a:gd name="T5" fmla="*/ 19 h 69"/>
                <a:gd name="T6" fmla="*/ 0 w 34"/>
                <a:gd name="T7" fmla="*/ 28 h 69"/>
                <a:gd name="T8" fmla="*/ 0 w 34"/>
                <a:gd name="T9" fmla="*/ 35 h 69"/>
                <a:gd name="T10" fmla="*/ 3 w 34"/>
                <a:gd name="T11" fmla="*/ 41 h 69"/>
                <a:gd name="T12" fmla="*/ 5 w 34"/>
                <a:gd name="T13" fmla="*/ 43 h 69"/>
                <a:gd name="T14" fmla="*/ 7 w 34"/>
                <a:gd name="T15" fmla="*/ 46 h 69"/>
                <a:gd name="T16" fmla="*/ 7 w 34"/>
                <a:gd name="T17" fmla="*/ 48 h 69"/>
                <a:gd name="T18" fmla="*/ 9 w 34"/>
                <a:gd name="T19" fmla="*/ 54 h 69"/>
                <a:gd name="T20" fmla="*/ 9 w 34"/>
                <a:gd name="T21" fmla="*/ 61 h 69"/>
                <a:gd name="T22" fmla="*/ 7 w 34"/>
                <a:gd name="T23" fmla="*/ 65 h 69"/>
                <a:gd name="T24" fmla="*/ 7 w 34"/>
                <a:gd name="T25" fmla="*/ 68 h 69"/>
                <a:gd name="T26" fmla="*/ 16 w 34"/>
                <a:gd name="T27" fmla="*/ 61 h 69"/>
                <a:gd name="T28" fmla="*/ 20 w 34"/>
                <a:gd name="T29" fmla="*/ 52 h 69"/>
                <a:gd name="T30" fmla="*/ 25 w 34"/>
                <a:gd name="T31" fmla="*/ 46 h 69"/>
                <a:gd name="T32" fmla="*/ 29 w 34"/>
                <a:gd name="T33" fmla="*/ 37 h 69"/>
                <a:gd name="T34" fmla="*/ 31 w 34"/>
                <a:gd name="T35" fmla="*/ 33 h 69"/>
                <a:gd name="T36" fmla="*/ 31 w 34"/>
                <a:gd name="T37" fmla="*/ 26 h 69"/>
                <a:gd name="T38" fmla="*/ 33 w 34"/>
                <a:gd name="T39" fmla="*/ 24 h 69"/>
                <a:gd name="T40" fmla="*/ 33 w 34"/>
                <a:gd name="T41" fmla="*/ 22 h 69"/>
                <a:gd name="T42" fmla="*/ 5 w 34"/>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69"/>
                <a:gd name="T68" fmla="*/ 34 w 34"/>
                <a:gd name="T69" fmla="*/ 69 h 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69">
                  <a:moveTo>
                    <a:pt x="5" y="0"/>
                  </a:move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solidFill>
              <a:srgbClr val="B79900"/>
            </a:solidFill>
            <a:ln w="9525" cap="rnd">
              <a:noFill/>
              <a:round/>
              <a:headEnd type="none" w="sm" len="sm"/>
              <a:tailEnd type="none" w="sm" len="sm"/>
            </a:ln>
          </p:spPr>
          <p:txBody>
            <a:bodyPr/>
            <a:lstStyle/>
            <a:p>
              <a:pPr algn="l"/>
              <a:endParaRPr lang="en-US" dirty="0"/>
            </a:p>
          </p:txBody>
        </p:sp>
        <p:sp>
          <p:nvSpPr>
            <p:cNvPr id="9602" name="Freeform 387"/>
            <p:cNvSpPr>
              <a:spLocks/>
            </p:cNvSpPr>
            <p:nvPr/>
          </p:nvSpPr>
          <p:spPr bwMode="auto">
            <a:xfrm>
              <a:off x="2807" y="2346"/>
              <a:ext cx="34" cy="69"/>
            </a:xfrm>
            <a:custGeom>
              <a:avLst/>
              <a:gdLst>
                <a:gd name="T0" fmla="*/ 5 w 34"/>
                <a:gd name="T1" fmla="*/ 0 h 69"/>
                <a:gd name="T2" fmla="*/ 5 w 34"/>
                <a:gd name="T3" fmla="*/ 0 h 69"/>
                <a:gd name="T4" fmla="*/ 0 w 34"/>
                <a:gd name="T5" fmla="*/ 11 h 69"/>
                <a:gd name="T6" fmla="*/ 0 w 34"/>
                <a:gd name="T7" fmla="*/ 19 h 69"/>
                <a:gd name="T8" fmla="*/ 0 w 34"/>
                <a:gd name="T9" fmla="*/ 28 h 69"/>
                <a:gd name="T10" fmla="*/ 0 w 34"/>
                <a:gd name="T11" fmla="*/ 35 h 69"/>
                <a:gd name="T12" fmla="*/ 3 w 34"/>
                <a:gd name="T13" fmla="*/ 41 h 69"/>
                <a:gd name="T14" fmla="*/ 5 w 34"/>
                <a:gd name="T15" fmla="*/ 43 h 69"/>
                <a:gd name="T16" fmla="*/ 7 w 34"/>
                <a:gd name="T17" fmla="*/ 46 h 69"/>
                <a:gd name="T18" fmla="*/ 7 w 34"/>
                <a:gd name="T19" fmla="*/ 48 h 69"/>
                <a:gd name="T20" fmla="*/ 9 w 34"/>
                <a:gd name="T21" fmla="*/ 54 h 69"/>
                <a:gd name="T22" fmla="*/ 9 w 34"/>
                <a:gd name="T23" fmla="*/ 61 h 69"/>
                <a:gd name="T24" fmla="*/ 7 w 34"/>
                <a:gd name="T25" fmla="*/ 65 h 69"/>
                <a:gd name="T26" fmla="*/ 7 w 34"/>
                <a:gd name="T27" fmla="*/ 68 h 69"/>
                <a:gd name="T28" fmla="*/ 16 w 34"/>
                <a:gd name="T29" fmla="*/ 61 h 69"/>
                <a:gd name="T30" fmla="*/ 20 w 34"/>
                <a:gd name="T31" fmla="*/ 52 h 69"/>
                <a:gd name="T32" fmla="*/ 25 w 34"/>
                <a:gd name="T33" fmla="*/ 46 h 69"/>
                <a:gd name="T34" fmla="*/ 29 w 34"/>
                <a:gd name="T35" fmla="*/ 37 h 69"/>
                <a:gd name="T36" fmla="*/ 31 w 34"/>
                <a:gd name="T37" fmla="*/ 33 h 69"/>
                <a:gd name="T38" fmla="*/ 31 w 34"/>
                <a:gd name="T39" fmla="*/ 26 h 69"/>
                <a:gd name="T40" fmla="*/ 33 w 34"/>
                <a:gd name="T41" fmla="*/ 24 h 69"/>
                <a:gd name="T42" fmla="*/ 33 w 34"/>
                <a:gd name="T43" fmla="*/ 22 h 69"/>
                <a:gd name="T44" fmla="*/ 5 w 34"/>
                <a:gd name="T45" fmla="*/ 0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69"/>
                <a:gd name="T71" fmla="*/ 34 w 34"/>
                <a:gd name="T72" fmla="*/ 69 h 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69">
                  <a:moveTo>
                    <a:pt x="5" y="0"/>
                  </a:moveTo>
                  <a:lnTo>
                    <a:pt x="5" y="0"/>
                  </a:lnTo>
                  <a:lnTo>
                    <a:pt x="0" y="11"/>
                  </a:lnTo>
                  <a:lnTo>
                    <a:pt x="0" y="19"/>
                  </a:lnTo>
                  <a:lnTo>
                    <a:pt x="0" y="28"/>
                  </a:lnTo>
                  <a:lnTo>
                    <a:pt x="0" y="35"/>
                  </a:lnTo>
                  <a:lnTo>
                    <a:pt x="3" y="41"/>
                  </a:lnTo>
                  <a:lnTo>
                    <a:pt x="5" y="43"/>
                  </a:lnTo>
                  <a:lnTo>
                    <a:pt x="7" y="46"/>
                  </a:lnTo>
                  <a:lnTo>
                    <a:pt x="7" y="48"/>
                  </a:lnTo>
                  <a:lnTo>
                    <a:pt x="9" y="54"/>
                  </a:lnTo>
                  <a:lnTo>
                    <a:pt x="9" y="61"/>
                  </a:lnTo>
                  <a:lnTo>
                    <a:pt x="7" y="65"/>
                  </a:lnTo>
                  <a:lnTo>
                    <a:pt x="7" y="68"/>
                  </a:lnTo>
                  <a:lnTo>
                    <a:pt x="16" y="61"/>
                  </a:lnTo>
                  <a:lnTo>
                    <a:pt x="20" y="52"/>
                  </a:lnTo>
                  <a:lnTo>
                    <a:pt x="25" y="46"/>
                  </a:lnTo>
                  <a:lnTo>
                    <a:pt x="29" y="37"/>
                  </a:lnTo>
                  <a:lnTo>
                    <a:pt x="31" y="33"/>
                  </a:lnTo>
                  <a:lnTo>
                    <a:pt x="31" y="26"/>
                  </a:lnTo>
                  <a:lnTo>
                    <a:pt x="33" y="24"/>
                  </a:lnTo>
                  <a:lnTo>
                    <a:pt x="33" y="22"/>
                  </a:lnTo>
                  <a:lnTo>
                    <a:pt x="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03" name="Freeform 388"/>
            <p:cNvSpPr>
              <a:spLocks/>
            </p:cNvSpPr>
            <p:nvPr/>
          </p:nvSpPr>
          <p:spPr bwMode="auto">
            <a:xfrm>
              <a:off x="2838" y="2352"/>
              <a:ext cx="91" cy="87"/>
            </a:xfrm>
            <a:custGeom>
              <a:avLst/>
              <a:gdLst>
                <a:gd name="T0" fmla="*/ 2 w 91"/>
                <a:gd name="T1" fmla="*/ 16 h 87"/>
                <a:gd name="T2" fmla="*/ 0 w 91"/>
                <a:gd name="T3" fmla="*/ 27 h 87"/>
                <a:gd name="T4" fmla="*/ 2 w 91"/>
                <a:gd name="T5" fmla="*/ 40 h 87"/>
                <a:gd name="T6" fmla="*/ 7 w 91"/>
                <a:gd name="T7" fmla="*/ 48 h 87"/>
                <a:gd name="T8" fmla="*/ 11 w 91"/>
                <a:gd name="T9" fmla="*/ 59 h 87"/>
                <a:gd name="T10" fmla="*/ 16 w 91"/>
                <a:gd name="T11" fmla="*/ 68 h 87"/>
                <a:gd name="T12" fmla="*/ 20 w 91"/>
                <a:gd name="T13" fmla="*/ 75 h 87"/>
                <a:gd name="T14" fmla="*/ 24 w 91"/>
                <a:gd name="T15" fmla="*/ 79 h 87"/>
                <a:gd name="T16" fmla="*/ 26 w 91"/>
                <a:gd name="T17" fmla="*/ 79 h 87"/>
                <a:gd name="T18" fmla="*/ 33 w 91"/>
                <a:gd name="T19" fmla="*/ 84 h 87"/>
                <a:gd name="T20" fmla="*/ 40 w 91"/>
                <a:gd name="T21" fmla="*/ 86 h 87"/>
                <a:gd name="T22" fmla="*/ 46 w 91"/>
                <a:gd name="T23" fmla="*/ 86 h 87"/>
                <a:gd name="T24" fmla="*/ 51 w 91"/>
                <a:gd name="T25" fmla="*/ 86 h 87"/>
                <a:gd name="T26" fmla="*/ 53 w 91"/>
                <a:gd name="T27" fmla="*/ 84 h 87"/>
                <a:gd name="T28" fmla="*/ 55 w 91"/>
                <a:gd name="T29" fmla="*/ 84 h 87"/>
                <a:gd name="T30" fmla="*/ 57 w 91"/>
                <a:gd name="T31" fmla="*/ 81 h 87"/>
                <a:gd name="T32" fmla="*/ 64 w 91"/>
                <a:gd name="T33" fmla="*/ 81 h 87"/>
                <a:gd name="T34" fmla="*/ 68 w 91"/>
                <a:gd name="T35" fmla="*/ 77 h 87"/>
                <a:gd name="T36" fmla="*/ 73 w 91"/>
                <a:gd name="T37" fmla="*/ 75 h 87"/>
                <a:gd name="T38" fmla="*/ 77 w 91"/>
                <a:gd name="T39" fmla="*/ 70 h 87"/>
                <a:gd name="T40" fmla="*/ 79 w 91"/>
                <a:gd name="T41" fmla="*/ 64 h 87"/>
                <a:gd name="T42" fmla="*/ 81 w 91"/>
                <a:gd name="T43" fmla="*/ 59 h 87"/>
                <a:gd name="T44" fmla="*/ 83 w 91"/>
                <a:gd name="T45" fmla="*/ 57 h 87"/>
                <a:gd name="T46" fmla="*/ 90 w 91"/>
                <a:gd name="T47" fmla="*/ 0 h 87"/>
                <a:gd name="T48" fmla="*/ 2 w 91"/>
                <a:gd name="T49" fmla="*/ 16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87"/>
                <a:gd name="T77" fmla="*/ 91 w 91"/>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87">
                  <a:moveTo>
                    <a:pt x="2" y="16"/>
                  </a:move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solidFill>
              <a:srgbClr val="B79900"/>
            </a:solidFill>
            <a:ln w="9525" cap="rnd">
              <a:noFill/>
              <a:round/>
              <a:headEnd type="none" w="sm" len="sm"/>
              <a:tailEnd type="none" w="sm" len="sm"/>
            </a:ln>
          </p:spPr>
          <p:txBody>
            <a:bodyPr/>
            <a:lstStyle/>
            <a:p>
              <a:pPr algn="l"/>
              <a:endParaRPr lang="en-US" dirty="0"/>
            </a:p>
          </p:txBody>
        </p:sp>
        <p:sp>
          <p:nvSpPr>
            <p:cNvPr id="9604" name="Freeform 389"/>
            <p:cNvSpPr>
              <a:spLocks/>
            </p:cNvSpPr>
            <p:nvPr/>
          </p:nvSpPr>
          <p:spPr bwMode="auto">
            <a:xfrm>
              <a:off x="2838" y="2352"/>
              <a:ext cx="91" cy="87"/>
            </a:xfrm>
            <a:custGeom>
              <a:avLst/>
              <a:gdLst>
                <a:gd name="T0" fmla="*/ 2 w 91"/>
                <a:gd name="T1" fmla="*/ 16 h 87"/>
                <a:gd name="T2" fmla="*/ 2 w 91"/>
                <a:gd name="T3" fmla="*/ 16 h 87"/>
                <a:gd name="T4" fmla="*/ 0 w 91"/>
                <a:gd name="T5" fmla="*/ 27 h 87"/>
                <a:gd name="T6" fmla="*/ 2 w 91"/>
                <a:gd name="T7" fmla="*/ 40 h 87"/>
                <a:gd name="T8" fmla="*/ 7 w 91"/>
                <a:gd name="T9" fmla="*/ 48 h 87"/>
                <a:gd name="T10" fmla="*/ 11 w 91"/>
                <a:gd name="T11" fmla="*/ 59 h 87"/>
                <a:gd name="T12" fmla="*/ 16 w 91"/>
                <a:gd name="T13" fmla="*/ 68 h 87"/>
                <a:gd name="T14" fmla="*/ 20 w 91"/>
                <a:gd name="T15" fmla="*/ 75 h 87"/>
                <a:gd name="T16" fmla="*/ 24 w 91"/>
                <a:gd name="T17" fmla="*/ 79 h 87"/>
                <a:gd name="T18" fmla="*/ 26 w 91"/>
                <a:gd name="T19" fmla="*/ 79 h 87"/>
                <a:gd name="T20" fmla="*/ 33 w 91"/>
                <a:gd name="T21" fmla="*/ 84 h 87"/>
                <a:gd name="T22" fmla="*/ 40 w 91"/>
                <a:gd name="T23" fmla="*/ 86 h 87"/>
                <a:gd name="T24" fmla="*/ 46 w 91"/>
                <a:gd name="T25" fmla="*/ 86 h 87"/>
                <a:gd name="T26" fmla="*/ 51 w 91"/>
                <a:gd name="T27" fmla="*/ 86 h 87"/>
                <a:gd name="T28" fmla="*/ 53 w 91"/>
                <a:gd name="T29" fmla="*/ 84 h 87"/>
                <a:gd name="T30" fmla="*/ 55 w 91"/>
                <a:gd name="T31" fmla="*/ 84 h 87"/>
                <a:gd name="T32" fmla="*/ 57 w 91"/>
                <a:gd name="T33" fmla="*/ 81 h 87"/>
                <a:gd name="T34" fmla="*/ 64 w 91"/>
                <a:gd name="T35" fmla="*/ 81 h 87"/>
                <a:gd name="T36" fmla="*/ 68 w 91"/>
                <a:gd name="T37" fmla="*/ 77 h 87"/>
                <a:gd name="T38" fmla="*/ 73 w 91"/>
                <a:gd name="T39" fmla="*/ 75 h 87"/>
                <a:gd name="T40" fmla="*/ 77 w 91"/>
                <a:gd name="T41" fmla="*/ 70 h 87"/>
                <a:gd name="T42" fmla="*/ 79 w 91"/>
                <a:gd name="T43" fmla="*/ 64 h 87"/>
                <a:gd name="T44" fmla="*/ 81 w 91"/>
                <a:gd name="T45" fmla="*/ 59 h 87"/>
                <a:gd name="T46" fmla="*/ 83 w 91"/>
                <a:gd name="T47" fmla="*/ 57 h 87"/>
                <a:gd name="T48" fmla="*/ 90 w 91"/>
                <a:gd name="T49" fmla="*/ 0 h 87"/>
                <a:gd name="T50" fmla="*/ 2 w 91"/>
                <a:gd name="T51" fmla="*/ 16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87"/>
                <a:gd name="T80" fmla="*/ 91 w 91"/>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87">
                  <a:moveTo>
                    <a:pt x="2" y="16"/>
                  </a:moveTo>
                  <a:lnTo>
                    <a:pt x="2" y="16"/>
                  </a:lnTo>
                  <a:lnTo>
                    <a:pt x="0" y="27"/>
                  </a:lnTo>
                  <a:lnTo>
                    <a:pt x="2" y="40"/>
                  </a:lnTo>
                  <a:lnTo>
                    <a:pt x="7" y="48"/>
                  </a:lnTo>
                  <a:lnTo>
                    <a:pt x="11" y="59"/>
                  </a:lnTo>
                  <a:lnTo>
                    <a:pt x="16" y="68"/>
                  </a:lnTo>
                  <a:lnTo>
                    <a:pt x="20" y="75"/>
                  </a:lnTo>
                  <a:lnTo>
                    <a:pt x="24" y="79"/>
                  </a:lnTo>
                  <a:lnTo>
                    <a:pt x="26" y="79"/>
                  </a:lnTo>
                  <a:lnTo>
                    <a:pt x="33" y="84"/>
                  </a:lnTo>
                  <a:lnTo>
                    <a:pt x="40" y="86"/>
                  </a:lnTo>
                  <a:lnTo>
                    <a:pt x="46" y="86"/>
                  </a:lnTo>
                  <a:lnTo>
                    <a:pt x="51" y="86"/>
                  </a:lnTo>
                  <a:lnTo>
                    <a:pt x="53" y="84"/>
                  </a:lnTo>
                  <a:lnTo>
                    <a:pt x="55" y="84"/>
                  </a:lnTo>
                  <a:lnTo>
                    <a:pt x="57" y="81"/>
                  </a:lnTo>
                  <a:lnTo>
                    <a:pt x="64" y="81"/>
                  </a:lnTo>
                  <a:lnTo>
                    <a:pt x="68" y="77"/>
                  </a:lnTo>
                  <a:lnTo>
                    <a:pt x="73" y="75"/>
                  </a:lnTo>
                  <a:lnTo>
                    <a:pt x="77" y="70"/>
                  </a:lnTo>
                  <a:lnTo>
                    <a:pt x="79" y="64"/>
                  </a:lnTo>
                  <a:lnTo>
                    <a:pt x="81" y="59"/>
                  </a:lnTo>
                  <a:lnTo>
                    <a:pt x="83" y="57"/>
                  </a:lnTo>
                  <a:lnTo>
                    <a:pt x="90" y="0"/>
                  </a:lnTo>
                  <a:lnTo>
                    <a:pt x="2" y="16"/>
                  </a:lnTo>
                </a:path>
              </a:pathLst>
            </a:custGeom>
            <a:noFill/>
            <a:ln w="12700" cap="rnd">
              <a:solidFill>
                <a:srgbClr val="000000"/>
              </a:solidFill>
              <a:round/>
              <a:headEnd type="none" w="sm" len="sm"/>
              <a:tailEnd type="none" w="sm" len="sm"/>
            </a:ln>
          </p:spPr>
          <p:txBody>
            <a:bodyPr/>
            <a:lstStyle/>
            <a:p>
              <a:pPr algn="l"/>
              <a:endParaRPr lang="en-US" dirty="0"/>
            </a:p>
          </p:txBody>
        </p:sp>
        <p:sp>
          <p:nvSpPr>
            <p:cNvPr id="9605" name="Freeform 390"/>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solidFill>
              <a:srgbClr val="B79900"/>
            </a:solidFill>
            <a:ln w="9525" cap="rnd">
              <a:noFill/>
              <a:round/>
              <a:headEnd type="none" w="sm" len="sm"/>
              <a:tailEnd type="none" w="sm" len="sm"/>
            </a:ln>
          </p:spPr>
          <p:txBody>
            <a:bodyPr/>
            <a:lstStyle/>
            <a:p>
              <a:pPr algn="l"/>
              <a:endParaRPr lang="en-US" dirty="0"/>
            </a:p>
          </p:txBody>
        </p:sp>
        <p:sp>
          <p:nvSpPr>
            <p:cNvPr id="9606" name="Freeform 391"/>
            <p:cNvSpPr>
              <a:spLocks/>
            </p:cNvSpPr>
            <p:nvPr/>
          </p:nvSpPr>
          <p:spPr bwMode="auto">
            <a:xfrm>
              <a:off x="2779" y="2357"/>
              <a:ext cx="36" cy="40"/>
            </a:xfrm>
            <a:custGeom>
              <a:avLst/>
              <a:gdLst>
                <a:gd name="T0" fmla="*/ 35 w 36"/>
                <a:gd name="T1" fmla="*/ 37 h 40"/>
                <a:gd name="T2" fmla="*/ 35 w 36"/>
                <a:gd name="T3" fmla="*/ 37 h 40"/>
                <a:gd name="T4" fmla="*/ 31 w 36"/>
                <a:gd name="T5" fmla="*/ 37 h 40"/>
                <a:gd name="T6" fmla="*/ 28 w 36"/>
                <a:gd name="T7" fmla="*/ 39 h 40"/>
                <a:gd name="T8" fmla="*/ 22 w 36"/>
                <a:gd name="T9" fmla="*/ 37 h 40"/>
                <a:gd name="T10" fmla="*/ 18 w 36"/>
                <a:gd name="T11" fmla="*/ 37 h 40"/>
                <a:gd name="T12" fmla="*/ 11 w 36"/>
                <a:gd name="T13" fmla="*/ 32 h 40"/>
                <a:gd name="T14" fmla="*/ 7 w 36"/>
                <a:gd name="T15" fmla="*/ 26 h 40"/>
                <a:gd name="T16" fmla="*/ 0 w 36"/>
                <a:gd name="T17" fmla="*/ 17 h 40"/>
                <a:gd name="T18" fmla="*/ 0 w 36"/>
                <a:gd name="T19" fmla="*/ 15 h 40"/>
                <a:gd name="T20" fmla="*/ 4 w 36"/>
                <a:gd name="T21" fmla="*/ 13 h 40"/>
                <a:gd name="T22" fmla="*/ 7 w 36"/>
                <a:gd name="T23" fmla="*/ 8 h 40"/>
                <a:gd name="T24" fmla="*/ 9 w 36"/>
                <a:gd name="T25" fmla="*/ 6 h 40"/>
                <a:gd name="T26" fmla="*/ 13 w 36"/>
                <a:gd name="T27" fmla="*/ 2 h 40"/>
                <a:gd name="T28" fmla="*/ 18 w 36"/>
                <a:gd name="T29" fmla="*/ 0 h 40"/>
                <a:gd name="T30" fmla="*/ 22 w 36"/>
                <a:gd name="T31" fmla="*/ 0 h 40"/>
                <a:gd name="T32" fmla="*/ 26 w 36"/>
                <a:gd name="T33" fmla="*/ 2 h 40"/>
                <a:gd name="T34" fmla="*/ 31 w 36"/>
                <a:gd name="T35" fmla="*/ 6 h 40"/>
                <a:gd name="T36" fmla="*/ 33 w 36"/>
                <a:gd name="T37" fmla="*/ 13 h 40"/>
                <a:gd name="T38" fmla="*/ 35 w 36"/>
                <a:gd name="T39" fmla="*/ 17 h 40"/>
                <a:gd name="T40" fmla="*/ 35 w 36"/>
                <a:gd name="T41" fmla="*/ 24 h 40"/>
                <a:gd name="T42" fmla="*/ 35 w 36"/>
                <a:gd name="T43" fmla="*/ 28 h 40"/>
                <a:gd name="T44" fmla="*/ 35 w 36"/>
                <a:gd name="T45" fmla="*/ 32 h 40"/>
                <a:gd name="T46" fmla="*/ 35 w 36"/>
                <a:gd name="T47" fmla="*/ 37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0"/>
                <a:gd name="T74" fmla="*/ 36 w 36"/>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0">
                  <a:moveTo>
                    <a:pt x="35" y="37"/>
                  </a:moveTo>
                  <a:lnTo>
                    <a:pt x="35" y="37"/>
                  </a:lnTo>
                  <a:lnTo>
                    <a:pt x="31" y="37"/>
                  </a:lnTo>
                  <a:lnTo>
                    <a:pt x="28" y="39"/>
                  </a:lnTo>
                  <a:lnTo>
                    <a:pt x="22" y="37"/>
                  </a:lnTo>
                  <a:lnTo>
                    <a:pt x="18" y="37"/>
                  </a:lnTo>
                  <a:lnTo>
                    <a:pt x="11" y="32"/>
                  </a:lnTo>
                  <a:lnTo>
                    <a:pt x="7" y="26"/>
                  </a:lnTo>
                  <a:lnTo>
                    <a:pt x="0" y="17"/>
                  </a:lnTo>
                  <a:lnTo>
                    <a:pt x="0" y="15"/>
                  </a:lnTo>
                  <a:lnTo>
                    <a:pt x="4" y="13"/>
                  </a:lnTo>
                  <a:lnTo>
                    <a:pt x="7" y="8"/>
                  </a:lnTo>
                  <a:lnTo>
                    <a:pt x="9" y="6"/>
                  </a:lnTo>
                  <a:lnTo>
                    <a:pt x="13" y="2"/>
                  </a:lnTo>
                  <a:lnTo>
                    <a:pt x="18" y="0"/>
                  </a:lnTo>
                  <a:lnTo>
                    <a:pt x="22" y="0"/>
                  </a:lnTo>
                  <a:lnTo>
                    <a:pt x="26" y="2"/>
                  </a:lnTo>
                  <a:lnTo>
                    <a:pt x="31" y="6"/>
                  </a:lnTo>
                  <a:lnTo>
                    <a:pt x="33" y="13"/>
                  </a:lnTo>
                  <a:lnTo>
                    <a:pt x="35" y="17"/>
                  </a:lnTo>
                  <a:lnTo>
                    <a:pt x="35" y="24"/>
                  </a:lnTo>
                  <a:lnTo>
                    <a:pt x="35" y="28"/>
                  </a:lnTo>
                  <a:lnTo>
                    <a:pt x="35" y="32"/>
                  </a:lnTo>
                  <a:lnTo>
                    <a:pt x="35" y="37"/>
                  </a:lnTo>
                </a:path>
              </a:pathLst>
            </a:custGeom>
            <a:noFill/>
            <a:ln w="12700" cap="rnd">
              <a:solidFill>
                <a:srgbClr val="000000"/>
              </a:solidFill>
              <a:round/>
              <a:headEnd type="none" w="sm" len="sm"/>
              <a:tailEnd type="none" w="sm" len="sm"/>
            </a:ln>
          </p:spPr>
          <p:txBody>
            <a:bodyPr/>
            <a:lstStyle/>
            <a:p>
              <a:pPr algn="l"/>
              <a:endParaRPr lang="en-US" dirty="0"/>
            </a:p>
          </p:txBody>
        </p:sp>
        <p:sp>
          <p:nvSpPr>
            <p:cNvPr id="9607" name="Freeform 392"/>
            <p:cNvSpPr>
              <a:spLocks/>
            </p:cNvSpPr>
            <p:nvPr/>
          </p:nvSpPr>
          <p:spPr bwMode="auto">
            <a:xfrm>
              <a:off x="2928" y="2319"/>
              <a:ext cx="49" cy="61"/>
            </a:xfrm>
            <a:custGeom>
              <a:avLst/>
              <a:gdLst>
                <a:gd name="T0" fmla="*/ 31 w 49"/>
                <a:gd name="T1" fmla="*/ 0 h 61"/>
                <a:gd name="T2" fmla="*/ 33 w 49"/>
                <a:gd name="T3" fmla="*/ 0 h 61"/>
                <a:gd name="T4" fmla="*/ 35 w 49"/>
                <a:gd name="T5" fmla="*/ 3 h 61"/>
                <a:gd name="T6" fmla="*/ 37 w 49"/>
                <a:gd name="T7" fmla="*/ 7 h 61"/>
                <a:gd name="T8" fmla="*/ 40 w 49"/>
                <a:gd name="T9" fmla="*/ 11 h 61"/>
                <a:gd name="T10" fmla="*/ 44 w 49"/>
                <a:gd name="T11" fmla="*/ 20 h 61"/>
                <a:gd name="T12" fmla="*/ 46 w 49"/>
                <a:gd name="T13" fmla="*/ 29 h 61"/>
                <a:gd name="T14" fmla="*/ 48 w 49"/>
                <a:gd name="T15" fmla="*/ 42 h 61"/>
                <a:gd name="T16" fmla="*/ 48 w 49"/>
                <a:gd name="T17" fmla="*/ 60 h 61"/>
                <a:gd name="T18" fmla="*/ 46 w 49"/>
                <a:gd name="T19" fmla="*/ 60 h 61"/>
                <a:gd name="T20" fmla="*/ 44 w 49"/>
                <a:gd name="T21" fmla="*/ 60 h 61"/>
                <a:gd name="T22" fmla="*/ 40 w 49"/>
                <a:gd name="T23" fmla="*/ 60 h 61"/>
                <a:gd name="T24" fmla="*/ 33 w 49"/>
                <a:gd name="T25" fmla="*/ 57 h 61"/>
                <a:gd name="T26" fmla="*/ 24 w 49"/>
                <a:gd name="T27" fmla="*/ 53 h 61"/>
                <a:gd name="T28" fmla="*/ 13 w 49"/>
                <a:gd name="T29" fmla="*/ 46 h 61"/>
                <a:gd name="T30" fmla="*/ 0 w 49"/>
                <a:gd name="T31" fmla="*/ 35 h 61"/>
                <a:gd name="T32" fmla="*/ 31 w 49"/>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61"/>
                <a:gd name="T53" fmla="*/ 49 w 49"/>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61">
                  <a:moveTo>
                    <a:pt x="31" y="0"/>
                  </a:move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solidFill>
              <a:srgbClr val="B79900"/>
            </a:solidFill>
            <a:ln w="9525" cap="rnd">
              <a:noFill/>
              <a:round/>
              <a:headEnd type="none" w="sm" len="sm"/>
              <a:tailEnd type="none" w="sm" len="sm"/>
            </a:ln>
          </p:spPr>
          <p:txBody>
            <a:bodyPr/>
            <a:lstStyle/>
            <a:p>
              <a:pPr algn="l"/>
              <a:endParaRPr lang="en-US" dirty="0"/>
            </a:p>
          </p:txBody>
        </p:sp>
        <p:sp>
          <p:nvSpPr>
            <p:cNvPr id="9608" name="Freeform 393"/>
            <p:cNvSpPr>
              <a:spLocks/>
            </p:cNvSpPr>
            <p:nvPr/>
          </p:nvSpPr>
          <p:spPr bwMode="auto">
            <a:xfrm>
              <a:off x="2928" y="2319"/>
              <a:ext cx="49" cy="61"/>
            </a:xfrm>
            <a:custGeom>
              <a:avLst/>
              <a:gdLst>
                <a:gd name="T0" fmla="*/ 31 w 49"/>
                <a:gd name="T1" fmla="*/ 0 h 61"/>
                <a:gd name="T2" fmla="*/ 31 w 49"/>
                <a:gd name="T3" fmla="*/ 0 h 61"/>
                <a:gd name="T4" fmla="*/ 33 w 49"/>
                <a:gd name="T5" fmla="*/ 0 h 61"/>
                <a:gd name="T6" fmla="*/ 35 w 49"/>
                <a:gd name="T7" fmla="*/ 3 h 61"/>
                <a:gd name="T8" fmla="*/ 37 w 49"/>
                <a:gd name="T9" fmla="*/ 7 h 61"/>
                <a:gd name="T10" fmla="*/ 40 w 49"/>
                <a:gd name="T11" fmla="*/ 11 h 61"/>
                <a:gd name="T12" fmla="*/ 44 w 49"/>
                <a:gd name="T13" fmla="*/ 20 h 61"/>
                <a:gd name="T14" fmla="*/ 46 w 49"/>
                <a:gd name="T15" fmla="*/ 29 h 61"/>
                <a:gd name="T16" fmla="*/ 48 w 49"/>
                <a:gd name="T17" fmla="*/ 42 h 61"/>
                <a:gd name="T18" fmla="*/ 48 w 49"/>
                <a:gd name="T19" fmla="*/ 60 h 61"/>
                <a:gd name="T20" fmla="*/ 46 w 49"/>
                <a:gd name="T21" fmla="*/ 60 h 61"/>
                <a:gd name="T22" fmla="*/ 44 w 49"/>
                <a:gd name="T23" fmla="*/ 60 h 61"/>
                <a:gd name="T24" fmla="*/ 40 w 49"/>
                <a:gd name="T25" fmla="*/ 60 h 61"/>
                <a:gd name="T26" fmla="*/ 33 w 49"/>
                <a:gd name="T27" fmla="*/ 57 h 61"/>
                <a:gd name="T28" fmla="*/ 24 w 49"/>
                <a:gd name="T29" fmla="*/ 53 h 61"/>
                <a:gd name="T30" fmla="*/ 13 w 49"/>
                <a:gd name="T31" fmla="*/ 46 h 61"/>
                <a:gd name="T32" fmla="*/ 0 w 49"/>
                <a:gd name="T33" fmla="*/ 35 h 61"/>
                <a:gd name="T34" fmla="*/ 31 w 49"/>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61"/>
                <a:gd name="T56" fmla="*/ 49 w 49"/>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61">
                  <a:moveTo>
                    <a:pt x="31" y="0"/>
                  </a:moveTo>
                  <a:lnTo>
                    <a:pt x="31" y="0"/>
                  </a:lnTo>
                  <a:lnTo>
                    <a:pt x="33" y="0"/>
                  </a:lnTo>
                  <a:lnTo>
                    <a:pt x="35" y="3"/>
                  </a:lnTo>
                  <a:lnTo>
                    <a:pt x="37" y="7"/>
                  </a:lnTo>
                  <a:lnTo>
                    <a:pt x="40" y="11"/>
                  </a:lnTo>
                  <a:lnTo>
                    <a:pt x="44" y="20"/>
                  </a:lnTo>
                  <a:lnTo>
                    <a:pt x="46" y="29"/>
                  </a:lnTo>
                  <a:lnTo>
                    <a:pt x="48" y="42"/>
                  </a:lnTo>
                  <a:lnTo>
                    <a:pt x="48" y="60"/>
                  </a:lnTo>
                  <a:lnTo>
                    <a:pt x="46" y="60"/>
                  </a:lnTo>
                  <a:lnTo>
                    <a:pt x="44" y="60"/>
                  </a:lnTo>
                  <a:lnTo>
                    <a:pt x="40" y="60"/>
                  </a:lnTo>
                  <a:lnTo>
                    <a:pt x="33" y="57"/>
                  </a:lnTo>
                  <a:lnTo>
                    <a:pt x="24" y="53"/>
                  </a:lnTo>
                  <a:lnTo>
                    <a:pt x="13" y="46"/>
                  </a:lnTo>
                  <a:lnTo>
                    <a:pt x="0" y="35"/>
                  </a:lnTo>
                  <a:lnTo>
                    <a:pt x="31"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09" name="Freeform 394"/>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2 w 71"/>
                <a:gd name="T77" fmla="*/ 37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
                <a:gd name="T118" fmla="*/ 0 h 93"/>
                <a:gd name="T119" fmla="*/ 71 w 71"/>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lnTo>
                    <a:pt x="2" y="37"/>
                  </a:lnTo>
                </a:path>
              </a:pathLst>
            </a:custGeom>
            <a:solidFill>
              <a:srgbClr val="B79900"/>
            </a:solidFill>
            <a:ln w="9525" cap="rnd">
              <a:noFill/>
              <a:round/>
              <a:headEnd type="none" w="sm" len="sm"/>
              <a:tailEnd type="none" w="sm" len="sm"/>
            </a:ln>
          </p:spPr>
          <p:txBody>
            <a:bodyPr/>
            <a:lstStyle/>
            <a:p>
              <a:pPr algn="l"/>
              <a:endParaRPr lang="en-US" dirty="0"/>
            </a:p>
          </p:txBody>
        </p:sp>
        <p:sp>
          <p:nvSpPr>
            <p:cNvPr id="9610" name="Freeform 395"/>
            <p:cNvSpPr>
              <a:spLocks/>
            </p:cNvSpPr>
            <p:nvPr/>
          </p:nvSpPr>
          <p:spPr bwMode="auto">
            <a:xfrm>
              <a:off x="2926" y="2315"/>
              <a:ext cx="71" cy="93"/>
            </a:xfrm>
            <a:custGeom>
              <a:avLst/>
              <a:gdLst>
                <a:gd name="T0" fmla="*/ 2 w 71"/>
                <a:gd name="T1" fmla="*/ 37 h 93"/>
                <a:gd name="T2" fmla="*/ 35 w 71"/>
                <a:gd name="T3" fmla="*/ 0 h 93"/>
                <a:gd name="T4" fmla="*/ 70 w 71"/>
                <a:gd name="T5" fmla="*/ 39 h 93"/>
                <a:gd name="T6" fmla="*/ 70 w 71"/>
                <a:gd name="T7" fmla="*/ 42 h 93"/>
                <a:gd name="T8" fmla="*/ 70 w 71"/>
                <a:gd name="T9" fmla="*/ 50 h 93"/>
                <a:gd name="T10" fmla="*/ 70 w 71"/>
                <a:gd name="T11" fmla="*/ 64 h 93"/>
                <a:gd name="T12" fmla="*/ 63 w 71"/>
                <a:gd name="T13" fmla="*/ 81 h 93"/>
                <a:gd name="T14" fmla="*/ 61 w 71"/>
                <a:gd name="T15" fmla="*/ 83 h 93"/>
                <a:gd name="T16" fmla="*/ 57 w 71"/>
                <a:gd name="T17" fmla="*/ 83 h 93"/>
                <a:gd name="T18" fmla="*/ 52 w 71"/>
                <a:gd name="T19" fmla="*/ 85 h 93"/>
                <a:gd name="T20" fmla="*/ 46 w 71"/>
                <a:gd name="T21" fmla="*/ 88 h 93"/>
                <a:gd name="T22" fmla="*/ 37 w 71"/>
                <a:gd name="T23" fmla="*/ 90 h 93"/>
                <a:gd name="T24" fmla="*/ 28 w 71"/>
                <a:gd name="T25" fmla="*/ 92 h 93"/>
                <a:gd name="T26" fmla="*/ 20 w 71"/>
                <a:gd name="T27" fmla="*/ 92 h 93"/>
                <a:gd name="T28" fmla="*/ 17 w 71"/>
                <a:gd name="T29" fmla="*/ 92 h 93"/>
                <a:gd name="T30" fmla="*/ 17 w 71"/>
                <a:gd name="T31" fmla="*/ 90 h 93"/>
                <a:gd name="T32" fmla="*/ 15 w 71"/>
                <a:gd name="T33" fmla="*/ 90 h 93"/>
                <a:gd name="T34" fmla="*/ 11 w 71"/>
                <a:gd name="T35" fmla="*/ 90 h 93"/>
                <a:gd name="T36" fmla="*/ 9 w 71"/>
                <a:gd name="T37" fmla="*/ 85 h 93"/>
                <a:gd name="T38" fmla="*/ 4 w 71"/>
                <a:gd name="T39" fmla="*/ 83 h 93"/>
                <a:gd name="T40" fmla="*/ 2 w 71"/>
                <a:gd name="T41" fmla="*/ 81 h 93"/>
                <a:gd name="T42" fmla="*/ 0 w 71"/>
                <a:gd name="T43" fmla="*/ 74 h 93"/>
                <a:gd name="T44" fmla="*/ 0 w 71"/>
                <a:gd name="T45" fmla="*/ 77 h 93"/>
                <a:gd name="T46" fmla="*/ 2 w 71"/>
                <a:gd name="T47" fmla="*/ 77 h 93"/>
                <a:gd name="T48" fmla="*/ 4 w 71"/>
                <a:gd name="T49" fmla="*/ 79 h 93"/>
                <a:gd name="T50" fmla="*/ 6 w 71"/>
                <a:gd name="T51" fmla="*/ 79 h 93"/>
                <a:gd name="T52" fmla="*/ 11 w 71"/>
                <a:gd name="T53" fmla="*/ 81 h 93"/>
                <a:gd name="T54" fmla="*/ 15 w 71"/>
                <a:gd name="T55" fmla="*/ 83 h 93"/>
                <a:gd name="T56" fmla="*/ 20 w 71"/>
                <a:gd name="T57" fmla="*/ 85 h 93"/>
                <a:gd name="T58" fmla="*/ 24 w 71"/>
                <a:gd name="T59" fmla="*/ 85 h 93"/>
                <a:gd name="T60" fmla="*/ 28 w 71"/>
                <a:gd name="T61" fmla="*/ 88 h 93"/>
                <a:gd name="T62" fmla="*/ 33 w 71"/>
                <a:gd name="T63" fmla="*/ 85 h 93"/>
                <a:gd name="T64" fmla="*/ 37 w 71"/>
                <a:gd name="T65" fmla="*/ 85 h 93"/>
                <a:gd name="T66" fmla="*/ 39 w 71"/>
                <a:gd name="T67" fmla="*/ 83 h 93"/>
                <a:gd name="T68" fmla="*/ 39 w 71"/>
                <a:gd name="T69" fmla="*/ 81 h 93"/>
                <a:gd name="T70" fmla="*/ 42 w 71"/>
                <a:gd name="T71" fmla="*/ 77 h 93"/>
                <a:gd name="T72" fmla="*/ 39 w 71"/>
                <a:gd name="T73" fmla="*/ 70 h 93"/>
                <a:gd name="T74" fmla="*/ 37 w 71"/>
                <a:gd name="T75" fmla="*/ 61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93"/>
                <a:gd name="T116" fmla="*/ 71 w 71"/>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93">
                  <a:moveTo>
                    <a:pt x="2" y="37"/>
                  </a:moveTo>
                  <a:lnTo>
                    <a:pt x="35" y="0"/>
                  </a:lnTo>
                  <a:lnTo>
                    <a:pt x="70" y="39"/>
                  </a:lnTo>
                  <a:lnTo>
                    <a:pt x="70" y="42"/>
                  </a:lnTo>
                  <a:lnTo>
                    <a:pt x="70" y="50"/>
                  </a:lnTo>
                  <a:lnTo>
                    <a:pt x="70" y="64"/>
                  </a:lnTo>
                  <a:lnTo>
                    <a:pt x="63" y="81"/>
                  </a:lnTo>
                  <a:lnTo>
                    <a:pt x="61" y="83"/>
                  </a:lnTo>
                  <a:lnTo>
                    <a:pt x="57" y="83"/>
                  </a:lnTo>
                  <a:lnTo>
                    <a:pt x="52" y="85"/>
                  </a:lnTo>
                  <a:lnTo>
                    <a:pt x="46" y="88"/>
                  </a:lnTo>
                  <a:lnTo>
                    <a:pt x="37" y="90"/>
                  </a:lnTo>
                  <a:lnTo>
                    <a:pt x="28" y="92"/>
                  </a:lnTo>
                  <a:lnTo>
                    <a:pt x="20" y="92"/>
                  </a:lnTo>
                  <a:lnTo>
                    <a:pt x="17" y="92"/>
                  </a:lnTo>
                  <a:lnTo>
                    <a:pt x="17" y="90"/>
                  </a:lnTo>
                  <a:lnTo>
                    <a:pt x="15" y="90"/>
                  </a:lnTo>
                  <a:lnTo>
                    <a:pt x="11" y="90"/>
                  </a:lnTo>
                  <a:lnTo>
                    <a:pt x="9" y="85"/>
                  </a:lnTo>
                  <a:lnTo>
                    <a:pt x="4" y="83"/>
                  </a:lnTo>
                  <a:lnTo>
                    <a:pt x="2" y="81"/>
                  </a:lnTo>
                  <a:lnTo>
                    <a:pt x="0" y="74"/>
                  </a:lnTo>
                  <a:lnTo>
                    <a:pt x="0" y="77"/>
                  </a:lnTo>
                  <a:lnTo>
                    <a:pt x="2" y="77"/>
                  </a:lnTo>
                  <a:lnTo>
                    <a:pt x="4" y="79"/>
                  </a:lnTo>
                  <a:lnTo>
                    <a:pt x="6" y="79"/>
                  </a:lnTo>
                  <a:lnTo>
                    <a:pt x="11" y="81"/>
                  </a:lnTo>
                  <a:lnTo>
                    <a:pt x="15" y="83"/>
                  </a:lnTo>
                  <a:lnTo>
                    <a:pt x="20" y="85"/>
                  </a:lnTo>
                  <a:lnTo>
                    <a:pt x="24" y="85"/>
                  </a:lnTo>
                  <a:lnTo>
                    <a:pt x="28" y="88"/>
                  </a:lnTo>
                  <a:lnTo>
                    <a:pt x="33" y="85"/>
                  </a:lnTo>
                  <a:lnTo>
                    <a:pt x="37" y="85"/>
                  </a:lnTo>
                  <a:lnTo>
                    <a:pt x="39" y="83"/>
                  </a:lnTo>
                  <a:lnTo>
                    <a:pt x="39" y="81"/>
                  </a:lnTo>
                  <a:lnTo>
                    <a:pt x="42" y="77"/>
                  </a:lnTo>
                  <a:lnTo>
                    <a:pt x="39" y="70"/>
                  </a:lnTo>
                  <a:lnTo>
                    <a:pt x="37" y="61"/>
                  </a:lnTo>
                </a:path>
              </a:pathLst>
            </a:custGeom>
            <a:noFill/>
            <a:ln w="12700" cap="rnd">
              <a:solidFill>
                <a:srgbClr val="000000"/>
              </a:solidFill>
              <a:round/>
              <a:headEnd type="none" w="sm" len="sm"/>
              <a:tailEnd type="none" w="sm" len="sm"/>
            </a:ln>
          </p:spPr>
          <p:txBody>
            <a:bodyPr/>
            <a:lstStyle/>
            <a:p>
              <a:pPr algn="l"/>
              <a:endParaRPr lang="en-US" dirty="0"/>
            </a:p>
          </p:txBody>
        </p:sp>
        <p:sp>
          <p:nvSpPr>
            <p:cNvPr id="9611" name="Freeform 396"/>
            <p:cNvSpPr>
              <a:spLocks/>
            </p:cNvSpPr>
            <p:nvPr/>
          </p:nvSpPr>
          <p:spPr bwMode="auto">
            <a:xfrm>
              <a:off x="2976" y="2359"/>
              <a:ext cx="23" cy="16"/>
            </a:xfrm>
            <a:custGeom>
              <a:avLst/>
              <a:gdLst>
                <a:gd name="T0" fmla="*/ 0 w 23"/>
                <a:gd name="T1" fmla="*/ 2 h 16"/>
                <a:gd name="T2" fmla="*/ 9 w 23"/>
                <a:gd name="T3" fmla="*/ 11 h 16"/>
                <a:gd name="T4" fmla="*/ 16 w 23"/>
                <a:gd name="T5" fmla="*/ 15 h 16"/>
                <a:gd name="T6" fmla="*/ 20 w 23"/>
                <a:gd name="T7" fmla="*/ 15 h 16"/>
                <a:gd name="T8" fmla="*/ 22 w 23"/>
                <a:gd name="T9" fmla="*/ 13 h 16"/>
                <a:gd name="T10" fmla="*/ 22 w 23"/>
                <a:gd name="T11" fmla="*/ 9 h 16"/>
                <a:gd name="T12" fmla="*/ 22 w 23"/>
                <a:gd name="T13" fmla="*/ 4 h 16"/>
                <a:gd name="T14" fmla="*/ 22 w 23"/>
                <a:gd name="T15" fmla="*/ 2 h 16"/>
                <a:gd name="T16" fmla="*/ 22 w 23"/>
                <a:gd name="T17" fmla="*/ 0 h 16"/>
                <a:gd name="T18" fmla="*/ 0 w 23"/>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9" y="11"/>
                  </a:lnTo>
                  <a:lnTo>
                    <a:pt x="16" y="15"/>
                  </a:lnTo>
                  <a:lnTo>
                    <a:pt x="20" y="15"/>
                  </a:lnTo>
                  <a:lnTo>
                    <a:pt x="22" y="13"/>
                  </a:lnTo>
                  <a:lnTo>
                    <a:pt x="22" y="9"/>
                  </a:lnTo>
                  <a:lnTo>
                    <a:pt x="22" y="4"/>
                  </a:lnTo>
                  <a:lnTo>
                    <a:pt x="22" y="2"/>
                  </a:lnTo>
                  <a:lnTo>
                    <a:pt x="22" y="0"/>
                  </a:lnTo>
                  <a:lnTo>
                    <a:pt x="0" y="2"/>
                  </a:lnTo>
                </a:path>
              </a:pathLst>
            </a:custGeom>
            <a:solidFill>
              <a:srgbClr val="B79900"/>
            </a:solidFill>
            <a:ln w="9525" cap="rnd">
              <a:noFill/>
              <a:round/>
              <a:headEnd type="none" w="sm" len="sm"/>
              <a:tailEnd type="none" w="sm" len="sm"/>
            </a:ln>
          </p:spPr>
          <p:txBody>
            <a:bodyPr/>
            <a:lstStyle/>
            <a:p>
              <a:pPr algn="l"/>
              <a:endParaRPr lang="en-US" dirty="0"/>
            </a:p>
          </p:txBody>
        </p:sp>
        <p:sp>
          <p:nvSpPr>
            <p:cNvPr id="9612" name="Freeform 397"/>
            <p:cNvSpPr>
              <a:spLocks/>
            </p:cNvSpPr>
            <p:nvPr/>
          </p:nvSpPr>
          <p:spPr bwMode="auto">
            <a:xfrm>
              <a:off x="2976" y="2359"/>
              <a:ext cx="23" cy="16"/>
            </a:xfrm>
            <a:custGeom>
              <a:avLst/>
              <a:gdLst>
                <a:gd name="T0" fmla="*/ 0 w 23"/>
                <a:gd name="T1" fmla="*/ 2 h 16"/>
                <a:gd name="T2" fmla="*/ 0 w 23"/>
                <a:gd name="T3" fmla="*/ 2 h 16"/>
                <a:gd name="T4" fmla="*/ 9 w 23"/>
                <a:gd name="T5" fmla="*/ 11 h 16"/>
                <a:gd name="T6" fmla="*/ 16 w 23"/>
                <a:gd name="T7" fmla="*/ 15 h 16"/>
                <a:gd name="T8" fmla="*/ 20 w 23"/>
                <a:gd name="T9" fmla="*/ 15 h 16"/>
                <a:gd name="T10" fmla="*/ 22 w 23"/>
                <a:gd name="T11" fmla="*/ 13 h 16"/>
                <a:gd name="T12" fmla="*/ 22 w 23"/>
                <a:gd name="T13" fmla="*/ 9 h 16"/>
                <a:gd name="T14" fmla="*/ 22 w 23"/>
                <a:gd name="T15" fmla="*/ 4 h 16"/>
                <a:gd name="T16" fmla="*/ 22 w 23"/>
                <a:gd name="T17" fmla="*/ 2 h 16"/>
                <a:gd name="T18" fmla="*/ 22 w 23"/>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6"/>
                <a:gd name="T32" fmla="*/ 23 w 23"/>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6">
                  <a:moveTo>
                    <a:pt x="0" y="2"/>
                  </a:moveTo>
                  <a:lnTo>
                    <a:pt x="0" y="2"/>
                  </a:lnTo>
                  <a:lnTo>
                    <a:pt x="9" y="11"/>
                  </a:lnTo>
                  <a:lnTo>
                    <a:pt x="16" y="15"/>
                  </a:lnTo>
                  <a:lnTo>
                    <a:pt x="20" y="15"/>
                  </a:lnTo>
                  <a:lnTo>
                    <a:pt x="22" y="13"/>
                  </a:lnTo>
                  <a:lnTo>
                    <a:pt x="22" y="9"/>
                  </a:lnTo>
                  <a:lnTo>
                    <a:pt x="22" y="4"/>
                  </a:lnTo>
                  <a:lnTo>
                    <a:pt x="22" y="2"/>
                  </a:lnTo>
                  <a:lnTo>
                    <a:pt x="2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13" name="Freeform 398"/>
            <p:cNvSpPr>
              <a:spLocks/>
            </p:cNvSpPr>
            <p:nvPr/>
          </p:nvSpPr>
          <p:spPr bwMode="auto">
            <a:xfrm>
              <a:off x="3007" y="2407"/>
              <a:ext cx="14" cy="10"/>
            </a:xfrm>
            <a:custGeom>
              <a:avLst/>
              <a:gdLst>
                <a:gd name="T0" fmla="*/ 0 w 14"/>
                <a:gd name="T1" fmla="*/ 0 h 10"/>
                <a:gd name="T2" fmla="*/ 4 w 14"/>
                <a:gd name="T3" fmla="*/ 0 h 10"/>
                <a:gd name="T4" fmla="*/ 7 w 14"/>
                <a:gd name="T5" fmla="*/ 0 h 10"/>
                <a:gd name="T6" fmla="*/ 9 w 14"/>
                <a:gd name="T7" fmla="*/ 0 h 10"/>
                <a:gd name="T8" fmla="*/ 11 w 14"/>
                <a:gd name="T9" fmla="*/ 2 h 10"/>
                <a:gd name="T10" fmla="*/ 11 w 14"/>
                <a:gd name="T11" fmla="*/ 4 h 10"/>
                <a:gd name="T12" fmla="*/ 13 w 14"/>
                <a:gd name="T13" fmla="*/ 4 h 10"/>
                <a:gd name="T14" fmla="*/ 13 w 14"/>
                <a:gd name="T15" fmla="*/ 7 h 10"/>
                <a:gd name="T16" fmla="*/ 11 w 14"/>
                <a:gd name="T17" fmla="*/ 7 h 10"/>
                <a:gd name="T18" fmla="*/ 9 w 14"/>
                <a:gd name="T19" fmla="*/ 7 h 10"/>
                <a:gd name="T20" fmla="*/ 7 w 14"/>
                <a:gd name="T21" fmla="*/ 7 h 10"/>
                <a:gd name="T22" fmla="*/ 4 w 14"/>
                <a:gd name="T23" fmla="*/ 7 h 10"/>
                <a:gd name="T24" fmla="*/ 2 w 14"/>
                <a:gd name="T25" fmla="*/ 9 h 10"/>
                <a:gd name="T26" fmla="*/ 0 w 14"/>
                <a:gd name="T27" fmla="*/ 9 h 10"/>
                <a:gd name="T28" fmla="*/ 0 w 14"/>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0"/>
                <a:gd name="T47" fmla="*/ 14 w 14"/>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0">
                  <a:moveTo>
                    <a:pt x="0" y="0"/>
                  </a:move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solidFill>
              <a:srgbClr val="B79900"/>
            </a:solidFill>
            <a:ln w="9525" cap="rnd">
              <a:noFill/>
              <a:round/>
              <a:headEnd type="none" w="sm" len="sm"/>
              <a:tailEnd type="none" w="sm" len="sm"/>
            </a:ln>
          </p:spPr>
          <p:txBody>
            <a:bodyPr/>
            <a:lstStyle/>
            <a:p>
              <a:pPr algn="l"/>
              <a:endParaRPr lang="en-US" dirty="0"/>
            </a:p>
          </p:txBody>
        </p:sp>
        <p:sp>
          <p:nvSpPr>
            <p:cNvPr id="9614" name="Freeform 399"/>
            <p:cNvSpPr>
              <a:spLocks/>
            </p:cNvSpPr>
            <p:nvPr/>
          </p:nvSpPr>
          <p:spPr bwMode="auto">
            <a:xfrm>
              <a:off x="3007" y="2407"/>
              <a:ext cx="14" cy="10"/>
            </a:xfrm>
            <a:custGeom>
              <a:avLst/>
              <a:gdLst>
                <a:gd name="T0" fmla="*/ 0 w 14"/>
                <a:gd name="T1" fmla="*/ 0 h 10"/>
                <a:gd name="T2" fmla="*/ 0 w 14"/>
                <a:gd name="T3" fmla="*/ 0 h 10"/>
                <a:gd name="T4" fmla="*/ 4 w 14"/>
                <a:gd name="T5" fmla="*/ 0 h 10"/>
                <a:gd name="T6" fmla="*/ 7 w 14"/>
                <a:gd name="T7" fmla="*/ 0 h 10"/>
                <a:gd name="T8" fmla="*/ 9 w 14"/>
                <a:gd name="T9" fmla="*/ 0 h 10"/>
                <a:gd name="T10" fmla="*/ 11 w 14"/>
                <a:gd name="T11" fmla="*/ 2 h 10"/>
                <a:gd name="T12" fmla="*/ 11 w 14"/>
                <a:gd name="T13" fmla="*/ 4 h 10"/>
                <a:gd name="T14" fmla="*/ 13 w 14"/>
                <a:gd name="T15" fmla="*/ 4 h 10"/>
                <a:gd name="T16" fmla="*/ 13 w 14"/>
                <a:gd name="T17" fmla="*/ 7 h 10"/>
                <a:gd name="T18" fmla="*/ 11 w 14"/>
                <a:gd name="T19" fmla="*/ 7 h 10"/>
                <a:gd name="T20" fmla="*/ 9 w 14"/>
                <a:gd name="T21" fmla="*/ 7 h 10"/>
                <a:gd name="T22" fmla="*/ 7 w 14"/>
                <a:gd name="T23" fmla="*/ 7 h 10"/>
                <a:gd name="T24" fmla="*/ 4 w 14"/>
                <a:gd name="T25" fmla="*/ 7 h 10"/>
                <a:gd name="T26" fmla="*/ 2 w 14"/>
                <a:gd name="T27" fmla="*/ 9 h 10"/>
                <a:gd name="T28" fmla="*/ 0 w 14"/>
                <a:gd name="T29" fmla="*/ 9 h 10"/>
                <a:gd name="T30" fmla="*/ 0 w 14"/>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0"/>
                <a:gd name="T50" fmla="*/ 14 w 14"/>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0">
                  <a:moveTo>
                    <a:pt x="0" y="0"/>
                  </a:moveTo>
                  <a:lnTo>
                    <a:pt x="0" y="0"/>
                  </a:lnTo>
                  <a:lnTo>
                    <a:pt x="4" y="0"/>
                  </a:lnTo>
                  <a:lnTo>
                    <a:pt x="7" y="0"/>
                  </a:lnTo>
                  <a:lnTo>
                    <a:pt x="9" y="0"/>
                  </a:lnTo>
                  <a:lnTo>
                    <a:pt x="11" y="2"/>
                  </a:lnTo>
                  <a:lnTo>
                    <a:pt x="11" y="4"/>
                  </a:lnTo>
                  <a:lnTo>
                    <a:pt x="13" y="4"/>
                  </a:lnTo>
                  <a:lnTo>
                    <a:pt x="13" y="7"/>
                  </a:lnTo>
                  <a:lnTo>
                    <a:pt x="11" y="7"/>
                  </a:lnTo>
                  <a:lnTo>
                    <a:pt x="9" y="7"/>
                  </a:lnTo>
                  <a:lnTo>
                    <a:pt x="7" y="7"/>
                  </a:lnTo>
                  <a:lnTo>
                    <a:pt x="4" y="7"/>
                  </a:lnTo>
                  <a:lnTo>
                    <a:pt x="2" y="9"/>
                  </a:lnTo>
                  <a:lnTo>
                    <a:pt x="0" y="9"/>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15" name="Freeform 400"/>
            <p:cNvSpPr>
              <a:spLocks/>
            </p:cNvSpPr>
            <p:nvPr/>
          </p:nvSpPr>
          <p:spPr bwMode="auto">
            <a:xfrm>
              <a:off x="2932" y="2400"/>
              <a:ext cx="83" cy="41"/>
            </a:xfrm>
            <a:custGeom>
              <a:avLst/>
              <a:gdLst>
                <a:gd name="T0" fmla="*/ 51 w 83"/>
                <a:gd name="T1" fmla="*/ 3 h 41"/>
                <a:gd name="T2" fmla="*/ 57 w 83"/>
                <a:gd name="T3" fmla="*/ 5 h 41"/>
                <a:gd name="T4" fmla="*/ 64 w 83"/>
                <a:gd name="T5" fmla="*/ 5 h 41"/>
                <a:gd name="T6" fmla="*/ 71 w 83"/>
                <a:gd name="T7" fmla="*/ 5 h 41"/>
                <a:gd name="T8" fmla="*/ 77 w 83"/>
                <a:gd name="T9" fmla="*/ 5 h 41"/>
                <a:gd name="T10" fmla="*/ 82 w 83"/>
                <a:gd name="T11" fmla="*/ 9 h 41"/>
                <a:gd name="T12" fmla="*/ 79 w 83"/>
                <a:gd name="T13" fmla="*/ 14 h 41"/>
                <a:gd name="T14" fmla="*/ 75 w 83"/>
                <a:gd name="T15" fmla="*/ 14 h 41"/>
                <a:gd name="T16" fmla="*/ 68 w 83"/>
                <a:gd name="T17" fmla="*/ 16 h 41"/>
                <a:gd name="T18" fmla="*/ 57 w 83"/>
                <a:gd name="T19" fmla="*/ 16 h 41"/>
                <a:gd name="T20" fmla="*/ 51 w 83"/>
                <a:gd name="T21" fmla="*/ 16 h 41"/>
                <a:gd name="T22" fmla="*/ 42 w 83"/>
                <a:gd name="T23" fmla="*/ 11 h 41"/>
                <a:gd name="T24" fmla="*/ 42 w 83"/>
                <a:gd name="T25" fmla="*/ 16 h 41"/>
                <a:gd name="T26" fmla="*/ 46 w 83"/>
                <a:gd name="T27" fmla="*/ 25 h 41"/>
                <a:gd name="T28" fmla="*/ 46 w 83"/>
                <a:gd name="T29" fmla="*/ 29 h 41"/>
                <a:gd name="T30" fmla="*/ 40 w 83"/>
                <a:gd name="T31" fmla="*/ 33 h 41"/>
                <a:gd name="T32" fmla="*/ 36 w 83"/>
                <a:gd name="T33" fmla="*/ 33 h 41"/>
                <a:gd name="T34" fmla="*/ 33 w 83"/>
                <a:gd name="T35" fmla="*/ 27 h 41"/>
                <a:gd name="T36" fmla="*/ 29 w 83"/>
                <a:gd name="T37" fmla="*/ 18 h 41"/>
                <a:gd name="T38" fmla="*/ 25 w 83"/>
                <a:gd name="T39" fmla="*/ 14 h 41"/>
                <a:gd name="T40" fmla="*/ 20 w 83"/>
                <a:gd name="T41" fmla="*/ 18 h 41"/>
                <a:gd name="T42" fmla="*/ 18 w 83"/>
                <a:gd name="T43" fmla="*/ 27 h 41"/>
                <a:gd name="T44" fmla="*/ 11 w 83"/>
                <a:gd name="T45" fmla="*/ 33 h 41"/>
                <a:gd name="T46" fmla="*/ 5 w 83"/>
                <a:gd name="T47" fmla="*/ 38 h 41"/>
                <a:gd name="T48" fmla="*/ 0 w 83"/>
                <a:gd name="T49" fmla="*/ 38 h 41"/>
                <a:gd name="T50" fmla="*/ 0 w 83"/>
                <a:gd name="T51" fmla="*/ 31 h 41"/>
                <a:gd name="T52" fmla="*/ 3 w 83"/>
                <a:gd name="T53" fmla="*/ 25 h 41"/>
                <a:gd name="T54" fmla="*/ 7 w 83"/>
                <a:gd name="T55" fmla="*/ 20 h 41"/>
                <a:gd name="T56" fmla="*/ 9 w 83"/>
                <a:gd name="T57" fmla="*/ 16 h 41"/>
                <a:gd name="T58" fmla="*/ 11 w 83"/>
                <a:gd name="T59" fmla="*/ 11 h 41"/>
                <a:gd name="T60" fmla="*/ 11 w 83"/>
                <a:gd name="T61" fmla="*/ 7 h 41"/>
                <a:gd name="T62" fmla="*/ 11 w 83"/>
                <a:gd name="T63" fmla="*/ 7 h 41"/>
                <a:gd name="T64" fmla="*/ 18 w 83"/>
                <a:gd name="T65" fmla="*/ 5 h 41"/>
                <a:gd name="T66" fmla="*/ 27 w 83"/>
                <a:gd name="T67" fmla="*/ 5 h 41"/>
                <a:gd name="T68" fmla="*/ 38 w 83"/>
                <a:gd name="T69" fmla="*/ 3 h 41"/>
                <a:gd name="T70" fmla="*/ 46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solidFill>
              <a:srgbClr val="B79900"/>
            </a:solidFill>
            <a:ln w="9525" cap="rnd">
              <a:noFill/>
              <a:round/>
              <a:headEnd type="none" w="sm" len="sm"/>
              <a:tailEnd type="none" w="sm" len="sm"/>
            </a:ln>
          </p:spPr>
          <p:txBody>
            <a:bodyPr/>
            <a:lstStyle/>
            <a:p>
              <a:pPr algn="l"/>
              <a:endParaRPr lang="en-US" dirty="0"/>
            </a:p>
          </p:txBody>
        </p:sp>
        <p:sp>
          <p:nvSpPr>
            <p:cNvPr id="9616" name="Freeform 401"/>
            <p:cNvSpPr>
              <a:spLocks/>
            </p:cNvSpPr>
            <p:nvPr/>
          </p:nvSpPr>
          <p:spPr bwMode="auto">
            <a:xfrm>
              <a:off x="2932" y="2400"/>
              <a:ext cx="83" cy="41"/>
            </a:xfrm>
            <a:custGeom>
              <a:avLst/>
              <a:gdLst>
                <a:gd name="T0" fmla="*/ 46 w 83"/>
                <a:gd name="T1" fmla="*/ 0 h 41"/>
                <a:gd name="T2" fmla="*/ 55 w 83"/>
                <a:gd name="T3" fmla="*/ 5 h 41"/>
                <a:gd name="T4" fmla="*/ 60 w 83"/>
                <a:gd name="T5" fmla="*/ 5 h 41"/>
                <a:gd name="T6" fmla="*/ 66 w 83"/>
                <a:gd name="T7" fmla="*/ 5 h 41"/>
                <a:gd name="T8" fmla="*/ 75 w 83"/>
                <a:gd name="T9" fmla="*/ 5 h 41"/>
                <a:gd name="T10" fmla="*/ 79 w 83"/>
                <a:gd name="T11" fmla="*/ 7 h 41"/>
                <a:gd name="T12" fmla="*/ 79 w 83"/>
                <a:gd name="T13" fmla="*/ 11 h 41"/>
                <a:gd name="T14" fmla="*/ 77 w 83"/>
                <a:gd name="T15" fmla="*/ 14 h 41"/>
                <a:gd name="T16" fmla="*/ 71 w 83"/>
                <a:gd name="T17" fmla="*/ 16 h 41"/>
                <a:gd name="T18" fmla="*/ 64 w 83"/>
                <a:gd name="T19" fmla="*/ 16 h 41"/>
                <a:gd name="T20" fmla="*/ 55 w 83"/>
                <a:gd name="T21" fmla="*/ 16 h 41"/>
                <a:gd name="T22" fmla="*/ 46 w 83"/>
                <a:gd name="T23" fmla="*/ 14 h 41"/>
                <a:gd name="T24" fmla="*/ 40 w 83"/>
                <a:gd name="T25" fmla="*/ 14 h 41"/>
                <a:gd name="T26" fmla="*/ 46 w 83"/>
                <a:gd name="T27" fmla="*/ 20 h 41"/>
                <a:gd name="T28" fmla="*/ 46 w 83"/>
                <a:gd name="T29" fmla="*/ 27 h 41"/>
                <a:gd name="T30" fmla="*/ 44 w 83"/>
                <a:gd name="T31" fmla="*/ 31 h 41"/>
                <a:gd name="T32" fmla="*/ 38 w 83"/>
                <a:gd name="T33" fmla="*/ 33 h 41"/>
                <a:gd name="T34" fmla="*/ 33 w 83"/>
                <a:gd name="T35" fmla="*/ 31 h 41"/>
                <a:gd name="T36" fmla="*/ 31 w 83"/>
                <a:gd name="T37" fmla="*/ 22 h 41"/>
                <a:gd name="T38" fmla="*/ 27 w 83"/>
                <a:gd name="T39" fmla="*/ 16 h 41"/>
                <a:gd name="T40" fmla="*/ 22 w 83"/>
                <a:gd name="T41" fmla="*/ 14 h 41"/>
                <a:gd name="T42" fmla="*/ 18 w 83"/>
                <a:gd name="T43" fmla="*/ 22 h 41"/>
                <a:gd name="T44" fmla="*/ 16 w 83"/>
                <a:gd name="T45" fmla="*/ 29 h 41"/>
                <a:gd name="T46" fmla="*/ 7 w 83"/>
                <a:gd name="T47" fmla="*/ 36 h 41"/>
                <a:gd name="T48" fmla="*/ 3 w 83"/>
                <a:gd name="T49" fmla="*/ 40 h 41"/>
                <a:gd name="T50" fmla="*/ 0 w 83"/>
                <a:gd name="T51" fmla="*/ 33 h 41"/>
                <a:gd name="T52" fmla="*/ 3 w 83"/>
                <a:gd name="T53" fmla="*/ 27 h 41"/>
                <a:gd name="T54" fmla="*/ 5 w 83"/>
                <a:gd name="T55" fmla="*/ 22 h 41"/>
                <a:gd name="T56" fmla="*/ 7 w 83"/>
                <a:gd name="T57" fmla="*/ 18 h 41"/>
                <a:gd name="T58" fmla="*/ 11 w 83"/>
                <a:gd name="T59" fmla="*/ 14 h 41"/>
                <a:gd name="T60" fmla="*/ 11 w 83"/>
                <a:gd name="T61" fmla="*/ 9 h 41"/>
                <a:gd name="T62" fmla="*/ 9 w 83"/>
                <a:gd name="T63" fmla="*/ 7 h 41"/>
                <a:gd name="T64" fmla="*/ 14 w 83"/>
                <a:gd name="T65" fmla="*/ 7 h 41"/>
                <a:gd name="T66" fmla="*/ 22 w 83"/>
                <a:gd name="T67" fmla="*/ 5 h 41"/>
                <a:gd name="T68" fmla="*/ 33 w 83"/>
                <a:gd name="T69" fmla="*/ 3 h 41"/>
                <a:gd name="T70" fmla="*/ 42 w 83"/>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3"/>
                <a:gd name="T109" fmla="*/ 0 h 41"/>
                <a:gd name="T110" fmla="*/ 83 w 83"/>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3" h="41">
                  <a:moveTo>
                    <a:pt x="46" y="0"/>
                  </a:moveTo>
                  <a:lnTo>
                    <a:pt x="46" y="0"/>
                  </a:lnTo>
                  <a:lnTo>
                    <a:pt x="51" y="3"/>
                  </a:lnTo>
                  <a:lnTo>
                    <a:pt x="55" y="5"/>
                  </a:lnTo>
                  <a:lnTo>
                    <a:pt x="57" y="5"/>
                  </a:lnTo>
                  <a:lnTo>
                    <a:pt x="60" y="5"/>
                  </a:lnTo>
                  <a:lnTo>
                    <a:pt x="64" y="5"/>
                  </a:lnTo>
                  <a:lnTo>
                    <a:pt x="66" y="5"/>
                  </a:lnTo>
                  <a:lnTo>
                    <a:pt x="71" y="5"/>
                  </a:lnTo>
                  <a:lnTo>
                    <a:pt x="75" y="5"/>
                  </a:lnTo>
                  <a:lnTo>
                    <a:pt x="77" y="5"/>
                  </a:lnTo>
                  <a:lnTo>
                    <a:pt x="79" y="7"/>
                  </a:lnTo>
                  <a:lnTo>
                    <a:pt x="82" y="9"/>
                  </a:lnTo>
                  <a:lnTo>
                    <a:pt x="79" y="11"/>
                  </a:lnTo>
                  <a:lnTo>
                    <a:pt x="79" y="14"/>
                  </a:lnTo>
                  <a:lnTo>
                    <a:pt x="77" y="14"/>
                  </a:lnTo>
                  <a:lnTo>
                    <a:pt x="75" y="14"/>
                  </a:lnTo>
                  <a:lnTo>
                    <a:pt x="71" y="16"/>
                  </a:lnTo>
                  <a:lnTo>
                    <a:pt x="68" y="16"/>
                  </a:lnTo>
                  <a:lnTo>
                    <a:pt x="64" y="16"/>
                  </a:lnTo>
                  <a:lnTo>
                    <a:pt x="57" y="16"/>
                  </a:lnTo>
                  <a:lnTo>
                    <a:pt x="55" y="16"/>
                  </a:lnTo>
                  <a:lnTo>
                    <a:pt x="51" y="16"/>
                  </a:lnTo>
                  <a:lnTo>
                    <a:pt x="46" y="14"/>
                  </a:lnTo>
                  <a:lnTo>
                    <a:pt x="42" y="11"/>
                  </a:lnTo>
                  <a:lnTo>
                    <a:pt x="40" y="14"/>
                  </a:lnTo>
                  <a:lnTo>
                    <a:pt x="42" y="16"/>
                  </a:lnTo>
                  <a:lnTo>
                    <a:pt x="46" y="20"/>
                  </a:lnTo>
                  <a:lnTo>
                    <a:pt x="46" y="25"/>
                  </a:lnTo>
                  <a:lnTo>
                    <a:pt x="46" y="27"/>
                  </a:lnTo>
                  <a:lnTo>
                    <a:pt x="46" y="29"/>
                  </a:lnTo>
                  <a:lnTo>
                    <a:pt x="44" y="31"/>
                  </a:lnTo>
                  <a:lnTo>
                    <a:pt x="40" y="33"/>
                  </a:lnTo>
                  <a:lnTo>
                    <a:pt x="38" y="33"/>
                  </a:lnTo>
                  <a:lnTo>
                    <a:pt x="36" y="33"/>
                  </a:lnTo>
                  <a:lnTo>
                    <a:pt x="33" y="31"/>
                  </a:lnTo>
                  <a:lnTo>
                    <a:pt x="33" y="27"/>
                  </a:lnTo>
                  <a:lnTo>
                    <a:pt x="31" y="22"/>
                  </a:lnTo>
                  <a:lnTo>
                    <a:pt x="29" y="18"/>
                  </a:lnTo>
                  <a:lnTo>
                    <a:pt x="27" y="16"/>
                  </a:lnTo>
                  <a:lnTo>
                    <a:pt x="25" y="14"/>
                  </a:lnTo>
                  <a:lnTo>
                    <a:pt x="22" y="14"/>
                  </a:lnTo>
                  <a:lnTo>
                    <a:pt x="20" y="18"/>
                  </a:lnTo>
                  <a:lnTo>
                    <a:pt x="18" y="22"/>
                  </a:lnTo>
                  <a:lnTo>
                    <a:pt x="18" y="27"/>
                  </a:lnTo>
                  <a:lnTo>
                    <a:pt x="16" y="29"/>
                  </a:lnTo>
                  <a:lnTo>
                    <a:pt x="11" y="33"/>
                  </a:lnTo>
                  <a:lnTo>
                    <a:pt x="7" y="36"/>
                  </a:lnTo>
                  <a:lnTo>
                    <a:pt x="5" y="38"/>
                  </a:lnTo>
                  <a:lnTo>
                    <a:pt x="3" y="40"/>
                  </a:lnTo>
                  <a:lnTo>
                    <a:pt x="0" y="38"/>
                  </a:lnTo>
                  <a:lnTo>
                    <a:pt x="0" y="33"/>
                  </a:lnTo>
                  <a:lnTo>
                    <a:pt x="0" y="31"/>
                  </a:lnTo>
                  <a:lnTo>
                    <a:pt x="3" y="27"/>
                  </a:lnTo>
                  <a:lnTo>
                    <a:pt x="3" y="25"/>
                  </a:lnTo>
                  <a:lnTo>
                    <a:pt x="5" y="22"/>
                  </a:lnTo>
                  <a:lnTo>
                    <a:pt x="7" y="20"/>
                  </a:lnTo>
                  <a:lnTo>
                    <a:pt x="7" y="18"/>
                  </a:lnTo>
                  <a:lnTo>
                    <a:pt x="9" y="16"/>
                  </a:lnTo>
                  <a:lnTo>
                    <a:pt x="11" y="14"/>
                  </a:lnTo>
                  <a:lnTo>
                    <a:pt x="11" y="11"/>
                  </a:lnTo>
                  <a:lnTo>
                    <a:pt x="11" y="9"/>
                  </a:lnTo>
                  <a:lnTo>
                    <a:pt x="11" y="7"/>
                  </a:lnTo>
                  <a:lnTo>
                    <a:pt x="9" y="7"/>
                  </a:lnTo>
                  <a:lnTo>
                    <a:pt x="11" y="7"/>
                  </a:lnTo>
                  <a:lnTo>
                    <a:pt x="14" y="7"/>
                  </a:lnTo>
                  <a:lnTo>
                    <a:pt x="18" y="5"/>
                  </a:lnTo>
                  <a:lnTo>
                    <a:pt x="22" y="5"/>
                  </a:lnTo>
                  <a:lnTo>
                    <a:pt x="27" y="5"/>
                  </a:lnTo>
                  <a:lnTo>
                    <a:pt x="33" y="3"/>
                  </a:lnTo>
                  <a:lnTo>
                    <a:pt x="38" y="3"/>
                  </a:lnTo>
                  <a:lnTo>
                    <a:pt x="42" y="0"/>
                  </a:lnTo>
                  <a:lnTo>
                    <a:pt x="4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17" name="Freeform 402"/>
            <p:cNvSpPr>
              <a:spLocks/>
            </p:cNvSpPr>
            <p:nvPr/>
          </p:nvSpPr>
          <p:spPr bwMode="auto">
            <a:xfrm>
              <a:off x="2970" y="2429"/>
              <a:ext cx="9" cy="14"/>
            </a:xfrm>
            <a:custGeom>
              <a:avLst/>
              <a:gdLst>
                <a:gd name="T0" fmla="*/ 0 w 9"/>
                <a:gd name="T1" fmla="*/ 4 h 14"/>
                <a:gd name="T2" fmla="*/ 4 w 9"/>
                <a:gd name="T3" fmla="*/ 7 h 14"/>
                <a:gd name="T4" fmla="*/ 6 w 9"/>
                <a:gd name="T5" fmla="*/ 11 h 14"/>
                <a:gd name="T6" fmla="*/ 8 w 9"/>
                <a:gd name="T7" fmla="*/ 13 h 14"/>
                <a:gd name="T8" fmla="*/ 8 w 9"/>
                <a:gd name="T9" fmla="*/ 7 h 14"/>
                <a:gd name="T10" fmla="*/ 8 w 9"/>
                <a:gd name="T11" fmla="*/ 2 h 14"/>
                <a:gd name="T12" fmla="*/ 6 w 9"/>
                <a:gd name="T13" fmla="*/ 0 h 14"/>
                <a:gd name="T14" fmla="*/ 0 w 9"/>
                <a:gd name="T15" fmla="*/ 4 h 14"/>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4"/>
                <a:gd name="T26" fmla="*/ 9 w 9"/>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4">
                  <a:moveTo>
                    <a:pt x="0" y="4"/>
                  </a:moveTo>
                  <a:lnTo>
                    <a:pt x="4" y="7"/>
                  </a:lnTo>
                  <a:lnTo>
                    <a:pt x="6" y="11"/>
                  </a:lnTo>
                  <a:lnTo>
                    <a:pt x="8" y="13"/>
                  </a:lnTo>
                  <a:lnTo>
                    <a:pt x="8" y="7"/>
                  </a:lnTo>
                  <a:lnTo>
                    <a:pt x="8" y="2"/>
                  </a:lnTo>
                  <a:lnTo>
                    <a:pt x="6" y="0"/>
                  </a:lnTo>
                  <a:lnTo>
                    <a:pt x="0" y="4"/>
                  </a:lnTo>
                </a:path>
              </a:pathLst>
            </a:custGeom>
            <a:solidFill>
              <a:srgbClr val="B79900"/>
            </a:solidFill>
            <a:ln w="9525" cap="rnd">
              <a:noFill/>
              <a:round/>
              <a:headEnd type="none" w="sm" len="sm"/>
              <a:tailEnd type="none" w="sm" len="sm"/>
            </a:ln>
          </p:spPr>
          <p:txBody>
            <a:bodyPr/>
            <a:lstStyle/>
            <a:p>
              <a:pPr algn="l"/>
              <a:endParaRPr lang="en-US" dirty="0"/>
            </a:p>
          </p:txBody>
        </p:sp>
        <p:sp>
          <p:nvSpPr>
            <p:cNvPr id="9618" name="Freeform 403"/>
            <p:cNvSpPr>
              <a:spLocks/>
            </p:cNvSpPr>
            <p:nvPr/>
          </p:nvSpPr>
          <p:spPr bwMode="auto">
            <a:xfrm>
              <a:off x="2970" y="2429"/>
              <a:ext cx="9" cy="14"/>
            </a:xfrm>
            <a:custGeom>
              <a:avLst/>
              <a:gdLst>
                <a:gd name="T0" fmla="*/ 0 w 9"/>
                <a:gd name="T1" fmla="*/ 4 h 14"/>
                <a:gd name="T2" fmla="*/ 0 w 9"/>
                <a:gd name="T3" fmla="*/ 4 h 14"/>
                <a:gd name="T4" fmla="*/ 4 w 9"/>
                <a:gd name="T5" fmla="*/ 7 h 14"/>
                <a:gd name="T6" fmla="*/ 6 w 9"/>
                <a:gd name="T7" fmla="*/ 11 h 14"/>
                <a:gd name="T8" fmla="*/ 8 w 9"/>
                <a:gd name="T9" fmla="*/ 13 h 14"/>
                <a:gd name="T10" fmla="*/ 8 w 9"/>
                <a:gd name="T11" fmla="*/ 7 h 14"/>
                <a:gd name="T12" fmla="*/ 8 w 9"/>
                <a:gd name="T13" fmla="*/ 2 h 14"/>
                <a:gd name="T14" fmla="*/ 6 w 9"/>
                <a:gd name="T15" fmla="*/ 0 h 14"/>
                <a:gd name="T16" fmla="*/ 0 w 9"/>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0" y="4"/>
                  </a:moveTo>
                  <a:lnTo>
                    <a:pt x="0" y="4"/>
                  </a:lnTo>
                  <a:lnTo>
                    <a:pt x="4" y="7"/>
                  </a:lnTo>
                  <a:lnTo>
                    <a:pt x="6" y="11"/>
                  </a:lnTo>
                  <a:lnTo>
                    <a:pt x="8" y="13"/>
                  </a:lnTo>
                  <a:lnTo>
                    <a:pt x="8" y="7"/>
                  </a:lnTo>
                  <a:lnTo>
                    <a:pt x="8" y="2"/>
                  </a:lnTo>
                  <a:lnTo>
                    <a:pt x="6" y="0"/>
                  </a:lnTo>
                  <a:lnTo>
                    <a:pt x="0" y="4"/>
                  </a:lnTo>
                </a:path>
              </a:pathLst>
            </a:custGeom>
            <a:noFill/>
            <a:ln w="12700" cap="rnd">
              <a:solidFill>
                <a:srgbClr val="000000"/>
              </a:solidFill>
              <a:round/>
              <a:headEnd type="none" w="sm" len="sm"/>
              <a:tailEnd type="none" w="sm" len="sm"/>
            </a:ln>
          </p:spPr>
          <p:txBody>
            <a:bodyPr/>
            <a:lstStyle/>
            <a:p>
              <a:pPr algn="l"/>
              <a:endParaRPr lang="en-US" dirty="0"/>
            </a:p>
          </p:txBody>
        </p:sp>
        <p:sp>
          <p:nvSpPr>
            <p:cNvPr id="9619" name="Freeform 404"/>
            <p:cNvSpPr>
              <a:spLocks/>
            </p:cNvSpPr>
            <p:nvPr/>
          </p:nvSpPr>
          <p:spPr bwMode="auto">
            <a:xfrm>
              <a:off x="2928" y="2433"/>
              <a:ext cx="12" cy="14"/>
            </a:xfrm>
            <a:custGeom>
              <a:avLst/>
              <a:gdLst>
                <a:gd name="T0" fmla="*/ 7 w 12"/>
                <a:gd name="T1" fmla="*/ 0 h 14"/>
                <a:gd name="T2" fmla="*/ 2 w 12"/>
                <a:gd name="T3" fmla="*/ 5 h 14"/>
                <a:gd name="T4" fmla="*/ 0 w 12"/>
                <a:gd name="T5" fmla="*/ 9 h 14"/>
                <a:gd name="T6" fmla="*/ 0 w 12"/>
                <a:gd name="T7" fmla="*/ 11 h 14"/>
                <a:gd name="T8" fmla="*/ 0 w 12"/>
                <a:gd name="T9" fmla="*/ 13 h 14"/>
                <a:gd name="T10" fmla="*/ 2 w 12"/>
                <a:gd name="T11" fmla="*/ 11 h 14"/>
                <a:gd name="T12" fmla="*/ 4 w 12"/>
                <a:gd name="T13" fmla="*/ 11 h 14"/>
                <a:gd name="T14" fmla="*/ 7 w 12"/>
                <a:gd name="T15" fmla="*/ 9 h 14"/>
                <a:gd name="T16" fmla="*/ 9 w 12"/>
                <a:gd name="T17" fmla="*/ 9 h 14"/>
                <a:gd name="T18" fmla="*/ 11 w 12"/>
                <a:gd name="T19" fmla="*/ 7 h 14"/>
                <a:gd name="T20" fmla="*/ 9 w 12"/>
                <a:gd name="T21" fmla="*/ 5 h 14"/>
                <a:gd name="T22" fmla="*/ 9 w 12"/>
                <a:gd name="T23" fmla="*/ 3 h 14"/>
                <a:gd name="T24" fmla="*/ 7 w 12"/>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4"/>
                <a:gd name="T41" fmla="*/ 12 w 12"/>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4">
                  <a:moveTo>
                    <a:pt x="7" y="0"/>
                  </a:move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9620" name="Freeform 405"/>
            <p:cNvSpPr>
              <a:spLocks/>
            </p:cNvSpPr>
            <p:nvPr/>
          </p:nvSpPr>
          <p:spPr bwMode="auto">
            <a:xfrm>
              <a:off x="2928" y="2433"/>
              <a:ext cx="12" cy="14"/>
            </a:xfrm>
            <a:custGeom>
              <a:avLst/>
              <a:gdLst>
                <a:gd name="T0" fmla="*/ 7 w 12"/>
                <a:gd name="T1" fmla="*/ 0 h 14"/>
                <a:gd name="T2" fmla="*/ 7 w 12"/>
                <a:gd name="T3" fmla="*/ 0 h 14"/>
                <a:gd name="T4" fmla="*/ 2 w 12"/>
                <a:gd name="T5" fmla="*/ 5 h 14"/>
                <a:gd name="T6" fmla="*/ 0 w 12"/>
                <a:gd name="T7" fmla="*/ 9 h 14"/>
                <a:gd name="T8" fmla="*/ 0 w 12"/>
                <a:gd name="T9" fmla="*/ 11 h 14"/>
                <a:gd name="T10" fmla="*/ 0 w 12"/>
                <a:gd name="T11" fmla="*/ 13 h 14"/>
                <a:gd name="T12" fmla="*/ 2 w 12"/>
                <a:gd name="T13" fmla="*/ 11 h 14"/>
                <a:gd name="T14" fmla="*/ 4 w 12"/>
                <a:gd name="T15" fmla="*/ 11 h 14"/>
                <a:gd name="T16" fmla="*/ 7 w 12"/>
                <a:gd name="T17" fmla="*/ 9 h 14"/>
                <a:gd name="T18" fmla="*/ 9 w 12"/>
                <a:gd name="T19" fmla="*/ 9 h 14"/>
                <a:gd name="T20" fmla="*/ 11 w 12"/>
                <a:gd name="T21" fmla="*/ 7 h 14"/>
                <a:gd name="T22" fmla="*/ 9 w 12"/>
                <a:gd name="T23" fmla="*/ 5 h 14"/>
                <a:gd name="T24" fmla="*/ 9 w 12"/>
                <a:gd name="T25" fmla="*/ 3 h 14"/>
                <a:gd name="T26" fmla="*/ 7 w 12"/>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4"/>
                <a:gd name="T44" fmla="*/ 12 w 12"/>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4">
                  <a:moveTo>
                    <a:pt x="7" y="0"/>
                  </a:moveTo>
                  <a:lnTo>
                    <a:pt x="7" y="0"/>
                  </a:lnTo>
                  <a:lnTo>
                    <a:pt x="2" y="5"/>
                  </a:lnTo>
                  <a:lnTo>
                    <a:pt x="0" y="9"/>
                  </a:lnTo>
                  <a:lnTo>
                    <a:pt x="0" y="11"/>
                  </a:lnTo>
                  <a:lnTo>
                    <a:pt x="0" y="13"/>
                  </a:lnTo>
                  <a:lnTo>
                    <a:pt x="2" y="11"/>
                  </a:lnTo>
                  <a:lnTo>
                    <a:pt x="4" y="11"/>
                  </a:lnTo>
                  <a:lnTo>
                    <a:pt x="7" y="9"/>
                  </a:lnTo>
                  <a:lnTo>
                    <a:pt x="9" y="9"/>
                  </a:lnTo>
                  <a:lnTo>
                    <a:pt x="11" y="7"/>
                  </a:lnTo>
                  <a:lnTo>
                    <a:pt x="9" y="5"/>
                  </a:lnTo>
                  <a:lnTo>
                    <a:pt x="9" y="3"/>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21" name="Freeform 406"/>
            <p:cNvSpPr>
              <a:spLocks/>
            </p:cNvSpPr>
            <p:nvPr/>
          </p:nvSpPr>
          <p:spPr bwMode="auto">
            <a:xfrm>
              <a:off x="2731" y="2398"/>
              <a:ext cx="14" cy="12"/>
            </a:xfrm>
            <a:custGeom>
              <a:avLst/>
              <a:gdLst>
                <a:gd name="T0" fmla="*/ 13 w 14"/>
                <a:gd name="T1" fmla="*/ 2 h 12"/>
                <a:gd name="T2" fmla="*/ 11 w 14"/>
                <a:gd name="T3" fmla="*/ 0 h 12"/>
                <a:gd name="T4" fmla="*/ 6 w 14"/>
                <a:gd name="T5" fmla="*/ 0 h 12"/>
                <a:gd name="T6" fmla="*/ 4 w 14"/>
                <a:gd name="T7" fmla="*/ 2 h 12"/>
                <a:gd name="T8" fmla="*/ 2 w 14"/>
                <a:gd name="T9" fmla="*/ 5 h 12"/>
                <a:gd name="T10" fmla="*/ 0 w 14"/>
                <a:gd name="T11" fmla="*/ 7 h 12"/>
                <a:gd name="T12" fmla="*/ 2 w 14"/>
                <a:gd name="T13" fmla="*/ 7 h 12"/>
                <a:gd name="T14" fmla="*/ 4 w 14"/>
                <a:gd name="T15" fmla="*/ 9 h 12"/>
                <a:gd name="T16" fmla="*/ 6 w 14"/>
                <a:gd name="T17" fmla="*/ 9 h 12"/>
                <a:gd name="T18" fmla="*/ 9 w 14"/>
                <a:gd name="T19" fmla="*/ 9 h 12"/>
                <a:gd name="T20" fmla="*/ 11 w 14"/>
                <a:gd name="T21" fmla="*/ 11 h 12"/>
                <a:gd name="T22" fmla="*/ 13 w 14"/>
                <a:gd name="T23" fmla="*/ 11 h 12"/>
                <a:gd name="T24" fmla="*/ 13 w 14"/>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13" y="2"/>
                  </a:move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solidFill>
              <a:srgbClr val="B79900"/>
            </a:solidFill>
            <a:ln w="9525" cap="rnd">
              <a:noFill/>
              <a:round/>
              <a:headEnd type="none" w="sm" len="sm"/>
              <a:tailEnd type="none" w="sm" len="sm"/>
            </a:ln>
          </p:spPr>
          <p:txBody>
            <a:bodyPr/>
            <a:lstStyle/>
            <a:p>
              <a:pPr algn="l"/>
              <a:endParaRPr lang="en-US" dirty="0"/>
            </a:p>
          </p:txBody>
        </p:sp>
        <p:sp>
          <p:nvSpPr>
            <p:cNvPr id="9622" name="Freeform 407"/>
            <p:cNvSpPr>
              <a:spLocks/>
            </p:cNvSpPr>
            <p:nvPr/>
          </p:nvSpPr>
          <p:spPr bwMode="auto">
            <a:xfrm>
              <a:off x="2731" y="2398"/>
              <a:ext cx="14" cy="12"/>
            </a:xfrm>
            <a:custGeom>
              <a:avLst/>
              <a:gdLst>
                <a:gd name="T0" fmla="*/ 13 w 14"/>
                <a:gd name="T1" fmla="*/ 2 h 12"/>
                <a:gd name="T2" fmla="*/ 13 w 14"/>
                <a:gd name="T3" fmla="*/ 2 h 12"/>
                <a:gd name="T4" fmla="*/ 11 w 14"/>
                <a:gd name="T5" fmla="*/ 0 h 12"/>
                <a:gd name="T6" fmla="*/ 6 w 14"/>
                <a:gd name="T7" fmla="*/ 0 h 12"/>
                <a:gd name="T8" fmla="*/ 4 w 14"/>
                <a:gd name="T9" fmla="*/ 2 h 12"/>
                <a:gd name="T10" fmla="*/ 2 w 14"/>
                <a:gd name="T11" fmla="*/ 5 h 12"/>
                <a:gd name="T12" fmla="*/ 0 w 14"/>
                <a:gd name="T13" fmla="*/ 7 h 12"/>
                <a:gd name="T14" fmla="*/ 2 w 14"/>
                <a:gd name="T15" fmla="*/ 7 h 12"/>
                <a:gd name="T16" fmla="*/ 4 w 14"/>
                <a:gd name="T17" fmla="*/ 9 h 12"/>
                <a:gd name="T18" fmla="*/ 6 w 14"/>
                <a:gd name="T19" fmla="*/ 9 h 12"/>
                <a:gd name="T20" fmla="*/ 9 w 14"/>
                <a:gd name="T21" fmla="*/ 9 h 12"/>
                <a:gd name="T22" fmla="*/ 11 w 14"/>
                <a:gd name="T23" fmla="*/ 11 h 12"/>
                <a:gd name="T24" fmla="*/ 13 w 14"/>
                <a:gd name="T25" fmla="*/ 11 h 12"/>
                <a:gd name="T26" fmla="*/ 13 w 14"/>
                <a:gd name="T27" fmla="*/ 2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2"/>
                <a:gd name="T44" fmla="*/ 14 w 14"/>
                <a:gd name="T45" fmla="*/ 12 h 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2">
                  <a:moveTo>
                    <a:pt x="13" y="2"/>
                  </a:moveTo>
                  <a:lnTo>
                    <a:pt x="13" y="2"/>
                  </a:lnTo>
                  <a:lnTo>
                    <a:pt x="11" y="0"/>
                  </a:lnTo>
                  <a:lnTo>
                    <a:pt x="6" y="0"/>
                  </a:lnTo>
                  <a:lnTo>
                    <a:pt x="4" y="2"/>
                  </a:lnTo>
                  <a:lnTo>
                    <a:pt x="2" y="5"/>
                  </a:lnTo>
                  <a:lnTo>
                    <a:pt x="0" y="7"/>
                  </a:lnTo>
                  <a:lnTo>
                    <a:pt x="2" y="7"/>
                  </a:lnTo>
                  <a:lnTo>
                    <a:pt x="4" y="9"/>
                  </a:lnTo>
                  <a:lnTo>
                    <a:pt x="6" y="9"/>
                  </a:lnTo>
                  <a:lnTo>
                    <a:pt x="9" y="9"/>
                  </a:lnTo>
                  <a:lnTo>
                    <a:pt x="11" y="11"/>
                  </a:lnTo>
                  <a:lnTo>
                    <a:pt x="13" y="11"/>
                  </a:lnTo>
                  <a:lnTo>
                    <a:pt x="13" y="2"/>
                  </a:lnTo>
                </a:path>
              </a:pathLst>
            </a:custGeom>
            <a:noFill/>
            <a:ln w="12700" cap="rnd">
              <a:solidFill>
                <a:srgbClr val="000000"/>
              </a:solidFill>
              <a:round/>
              <a:headEnd type="none" w="sm" len="sm"/>
              <a:tailEnd type="none" w="sm" len="sm"/>
            </a:ln>
          </p:spPr>
          <p:txBody>
            <a:bodyPr/>
            <a:lstStyle/>
            <a:p>
              <a:pPr algn="l"/>
              <a:endParaRPr lang="en-US" dirty="0"/>
            </a:p>
          </p:txBody>
        </p:sp>
        <p:sp>
          <p:nvSpPr>
            <p:cNvPr id="9623" name="Freeform 408"/>
            <p:cNvSpPr>
              <a:spLocks/>
            </p:cNvSpPr>
            <p:nvPr/>
          </p:nvSpPr>
          <p:spPr bwMode="auto">
            <a:xfrm>
              <a:off x="2740" y="2387"/>
              <a:ext cx="77" cy="52"/>
            </a:xfrm>
            <a:custGeom>
              <a:avLst/>
              <a:gdLst>
                <a:gd name="T0" fmla="*/ 30 w 77"/>
                <a:gd name="T1" fmla="*/ 11 h 52"/>
                <a:gd name="T2" fmla="*/ 24 w 77"/>
                <a:gd name="T3" fmla="*/ 11 h 52"/>
                <a:gd name="T4" fmla="*/ 19 w 77"/>
                <a:gd name="T5" fmla="*/ 13 h 52"/>
                <a:gd name="T6" fmla="*/ 13 w 77"/>
                <a:gd name="T7" fmla="*/ 11 h 52"/>
                <a:gd name="T8" fmla="*/ 6 w 77"/>
                <a:gd name="T9" fmla="*/ 11 h 52"/>
                <a:gd name="T10" fmla="*/ 0 w 77"/>
                <a:gd name="T11" fmla="*/ 11 h 52"/>
                <a:gd name="T12" fmla="*/ 0 w 77"/>
                <a:gd name="T13" fmla="*/ 16 h 52"/>
                <a:gd name="T14" fmla="*/ 2 w 77"/>
                <a:gd name="T15" fmla="*/ 20 h 52"/>
                <a:gd name="T16" fmla="*/ 8 w 77"/>
                <a:gd name="T17" fmla="*/ 22 h 52"/>
                <a:gd name="T18" fmla="*/ 15 w 77"/>
                <a:gd name="T19" fmla="*/ 22 h 52"/>
                <a:gd name="T20" fmla="*/ 26 w 77"/>
                <a:gd name="T21" fmla="*/ 24 h 52"/>
                <a:gd name="T22" fmla="*/ 32 w 77"/>
                <a:gd name="T23" fmla="*/ 22 h 52"/>
                <a:gd name="T24" fmla="*/ 39 w 77"/>
                <a:gd name="T25" fmla="*/ 22 h 52"/>
                <a:gd name="T26" fmla="*/ 32 w 77"/>
                <a:gd name="T27" fmla="*/ 29 h 52"/>
                <a:gd name="T28" fmla="*/ 30 w 77"/>
                <a:gd name="T29" fmla="*/ 35 h 52"/>
                <a:gd name="T30" fmla="*/ 35 w 77"/>
                <a:gd name="T31" fmla="*/ 40 h 52"/>
                <a:gd name="T32" fmla="*/ 39 w 77"/>
                <a:gd name="T33" fmla="*/ 42 h 52"/>
                <a:gd name="T34" fmla="*/ 43 w 77"/>
                <a:gd name="T35" fmla="*/ 42 h 52"/>
                <a:gd name="T36" fmla="*/ 48 w 77"/>
                <a:gd name="T37" fmla="*/ 33 h 52"/>
                <a:gd name="T38" fmla="*/ 52 w 77"/>
                <a:gd name="T39" fmla="*/ 24 h 52"/>
                <a:gd name="T40" fmla="*/ 57 w 77"/>
                <a:gd name="T41" fmla="*/ 24 h 52"/>
                <a:gd name="T42" fmla="*/ 59 w 77"/>
                <a:gd name="T43" fmla="*/ 33 h 52"/>
                <a:gd name="T44" fmla="*/ 63 w 77"/>
                <a:gd name="T45" fmla="*/ 42 h 52"/>
                <a:gd name="T46" fmla="*/ 67 w 77"/>
                <a:gd name="T47" fmla="*/ 49 h 52"/>
                <a:gd name="T48" fmla="*/ 74 w 77"/>
                <a:gd name="T49" fmla="*/ 51 h 52"/>
                <a:gd name="T50" fmla="*/ 76 w 77"/>
                <a:gd name="T51" fmla="*/ 46 h 52"/>
                <a:gd name="T52" fmla="*/ 74 w 77"/>
                <a:gd name="T53" fmla="*/ 35 h 52"/>
                <a:gd name="T54" fmla="*/ 67 w 77"/>
                <a:gd name="T55" fmla="*/ 24 h 52"/>
                <a:gd name="T56" fmla="*/ 67 w 77"/>
                <a:gd name="T57" fmla="*/ 9 h 52"/>
                <a:gd name="T58" fmla="*/ 61 w 77"/>
                <a:gd name="T59" fmla="*/ 0 h 52"/>
                <a:gd name="T60" fmla="*/ 52 w 77"/>
                <a:gd name="T61" fmla="*/ 2 h 52"/>
                <a:gd name="T62" fmla="*/ 43 w 77"/>
                <a:gd name="T63" fmla="*/ 5 h 52"/>
                <a:gd name="T64" fmla="*/ 37 w 77"/>
                <a:gd name="T65" fmla="*/ 7 h 52"/>
                <a:gd name="T66" fmla="*/ 32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solidFill>
              <a:srgbClr val="B79900"/>
            </a:solidFill>
            <a:ln w="9525" cap="rnd">
              <a:noFill/>
              <a:round/>
              <a:headEnd type="none" w="sm" len="sm"/>
              <a:tailEnd type="none" w="sm" len="sm"/>
            </a:ln>
          </p:spPr>
          <p:txBody>
            <a:bodyPr/>
            <a:lstStyle/>
            <a:p>
              <a:pPr algn="l"/>
              <a:endParaRPr lang="en-US" dirty="0"/>
            </a:p>
          </p:txBody>
        </p:sp>
        <p:sp>
          <p:nvSpPr>
            <p:cNvPr id="9624" name="Freeform 409"/>
            <p:cNvSpPr>
              <a:spLocks/>
            </p:cNvSpPr>
            <p:nvPr/>
          </p:nvSpPr>
          <p:spPr bwMode="auto">
            <a:xfrm>
              <a:off x="2740" y="2387"/>
              <a:ext cx="77" cy="52"/>
            </a:xfrm>
            <a:custGeom>
              <a:avLst/>
              <a:gdLst>
                <a:gd name="T0" fmla="*/ 32 w 77"/>
                <a:gd name="T1" fmla="*/ 9 h 52"/>
                <a:gd name="T2" fmla="*/ 26 w 77"/>
                <a:gd name="T3" fmla="*/ 11 h 52"/>
                <a:gd name="T4" fmla="*/ 21 w 77"/>
                <a:gd name="T5" fmla="*/ 11 h 52"/>
                <a:gd name="T6" fmla="*/ 17 w 77"/>
                <a:gd name="T7" fmla="*/ 11 h 52"/>
                <a:gd name="T8" fmla="*/ 10 w 77"/>
                <a:gd name="T9" fmla="*/ 11 h 52"/>
                <a:gd name="T10" fmla="*/ 2 w 77"/>
                <a:gd name="T11" fmla="*/ 11 h 52"/>
                <a:gd name="T12" fmla="*/ 0 w 77"/>
                <a:gd name="T13" fmla="*/ 13 h 52"/>
                <a:gd name="T14" fmla="*/ 0 w 77"/>
                <a:gd name="T15" fmla="*/ 18 h 52"/>
                <a:gd name="T16" fmla="*/ 4 w 77"/>
                <a:gd name="T17" fmla="*/ 20 h 52"/>
                <a:gd name="T18" fmla="*/ 13 w 77"/>
                <a:gd name="T19" fmla="*/ 22 h 52"/>
                <a:gd name="T20" fmla="*/ 19 w 77"/>
                <a:gd name="T21" fmla="*/ 24 h 52"/>
                <a:gd name="T22" fmla="*/ 28 w 77"/>
                <a:gd name="T23" fmla="*/ 22 h 52"/>
                <a:gd name="T24" fmla="*/ 37 w 77"/>
                <a:gd name="T25" fmla="*/ 20 h 52"/>
                <a:gd name="T26" fmla="*/ 37 w 77"/>
                <a:gd name="T27" fmla="*/ 24 h 52"/>
                <a:gd name="T28" fmla="*/ 30 w 77"/>
                <a:gd name="T29" fmla="*/ 31 h 52"/>
                <a:gd name="T30" fmla="*/ 32 w 77"/>
                <a:gd name="T31" fmla="*/ 38 h 52"/>
                <a:gd name="T32" fmla="*/ 37 w 77"/>
                <a:gd name="T33" fmla="*/ 42 h 52"/>
                <a:gd name="T34" fmla="*/ 41 w 77"/>
                <a:gd name="T35" fmla="*/ 42 h 52"/>
                <a:gd name="T36" fmla="*/ 46 w 77"/>
                <a:gd name="T37" fmla="*/ 38 h 52"/>
                <a:gd name="T38" fmla="*/ 50 w 77"/>
                <a:gd name="T39" fmla="*/ 29 h 52"/>
                <a:gd name="T40" fmla="*/ 54 w 77"/>
                <a:gd name="T41" fmla="*/ 24 h 52"/>
                <a:gd name="T42" fmla="*/ 57 w 77"/>
                <a:gd name="T43" fmla="*/ 29 h 52"/>
                <a:gd name="T44" fmla="*/ 61 w 77"/>
                <a:gd name="T45" fmla="*/ 38 h 52"/>
                <a:gd name="T46" fmla="*/ 65 w 77"/>
                <a:gd name="T47" fmla="*/ 44 h 52"/>
                <a:gd name="T48" fmla="*/ 72 w 77"/>
                <a:gd name="T49" fmla="*/ 51 h 52"/>
                <a:gd name="T50" fmla="*/ 76 w 77"/>
                <a:gd name="T51" fmla="*/ 49 h 52"/>
                <a:gd name="T52" fmla="*/ 76 w 77"/>
                <a:gd name="T53" fmla="*/ 40 h 52"/>
                <a:gd name="T54" fmla="*/ 70 w 77"/>
                <a:gd name="T55" fmla="*/ 31 h 52"/>
                <a:gd name="T56" fmla="*/ 67 w 77"/>
                <a:gd name="T57" fmla="*/ 18 h 52"/>
                <a:gd name="T58" fmla="*/ 65 w 77"/>
                <a:gd name="T59" fmla="*/ 2 h 52"/>
                <a:gd name="T60" fmla="*/ 57 w 77"/>
                <a:gd name="T61" fmla="*/ 0 h 52"/>
                <a:gd name="T62" fmla="*/ 48 w 77"/>
                <a:gd name="T63" fmla="*/ 2 h 52"/>
                <a:gd name="T64" fmla="*/ 39 w 77"/>
                <a:gd name="T65" fmla="*/ 7 h 52"/>
                <a:gd name="T66" fmla="*/ 35 w 77"/>
                <a:gd name="T67" fmla="*/ 9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7"/>
                <a:gd name="T103" fmla="*/ 0 h 52"/>
                <a:gd name="T104" fmla="*/ 77 w 77"/>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7" h="52">
                  <a:moveTo>
                    <a:pt x="32" y="9"/>
                  </a:moveTo>
                  <a:lnTo>
                    <a:pt x="32" y="9"/>
                  </a:lnTo>
                  <a:lnTo>
                    <a:pt x="30" y="11"/>
                  </a:lnTo>
                  <a:lnTo>
                    <a:pt x="26" y="11"/>
                  </a:lnTo>
                  <a:lnTo>
                    <a:pt x="24" y="11"/>
                  </a:lnTo>
                  <a:lnTo>
                    <a:pt x="21" y="11"/>
                  </a:lnTo>
                  <a:lnTo>
                    <a:pt x="19" y="13"/>
                  </a:lnTo>
                  <a:lnTo>
                    <a:pt x="17" y="11"/>
                  </a:lnTo>
                  <a:lnTo>
                    <a:pt x="13" y="11"/>
                  </a:lnTo>
                  <a:lnTo>
                    <a:pt x="10" y="11"/>
                  </a:lnTo>
                  <a:lnTo>
                    <a:pt x="6" y="11"/>
                  </a:lnTo>
                  <a:lnTo>
                    <a:pt x="2" y="11"/>
                  </a:lnTo>
                  <a:lnTo>
                    <a:pt x="0" y="11"/>
                  </a:lnTo>
                  <a:lnTo>
                    <a:pt x="0" y="13"/>
                  </a:lnTo>
                  <a:lnTo>
                    <a:pt x="0" y="16"/>
                  </a:lnTo>
                  <a:lnTo>
                    <a:pt x="0" y="18"/>
                  </a:lnTo>
                  <a:lnTo>
                    <a:pt x="2" y="20"/>
                  </a:lnTo>
                  <a:lnTo>
                    <a:pt x="4" y="20"/>
                  </a:lnTo>
                  <a:lnTo>
                    <a:pt x="8" y="22"/>
                  </a:lnTo>
                  <a:lnTo>
                    <a:pt x="13" y="22"/>
                  </a:lnTo>
                  <a:lnTo>
                    <a:pt x="15" y="22"/>
                  </a:lnTo>
                  <a:lnTo>
                    <a:pt x="19" y="24"/>
                  </a:lnTo>
                  <a:lnTo>
                    <a:pt x="26" y="24"/>
                  </a:lnTo>
                  <a:lnTo>
                    <a:pt x="28" y="22"/>
                  </a:lnTo>
                  <a:lnTo>
                    <a:pt x="32" y="22"/>
                  </a:lnTo>
                  <a:lnTo>
                    <a:pt x="37" y="20"/>
                  </a:lnTo>
                  <a:lnTo>
                    <a:pt x="39" y="22"/>
                  </a:lnTo>
                  <a:lnTo>
                    <a:pt x="37" y="24"/>
                  </a:lnTo>
                  <a:lnTo>
                    <a:pt x="32" y="29"/>
                  </a:lnTo>
                  <a:lnTo>
                    <a:pt x="30" y="31"/>
                  </a:lnTo>
                  <a:lnTo>
                    <a:pt x="30" y="35"/>
                  </a:lnTo>
                  <a:lnTo>
                    <a:pt x="32" y="38"/>
                  </a:lnTo>
                  <a:lnTo>
                    <a:pt x="35" y="40"/>
                  </a:lnTo>
                  <a:lnTo>
                    <a:pt x="37" y="42"/>
                  </a:lnTo>
                  <a:lnTo>
                    <a:pt x="39" y="42"/>
                  </a:lnTo>
                  <a:lnTo>
                    <a:pt x="41" y="42"/>
                  </a:lnTo>
                  <a:lnTo>
                    <a:pt x="43" y="42"/>
                  </a:lnTo>
                  <a:lnTo>
                    <a:pt x="46" y="38"/>
                  </a:lnTo>
                  <a:lnTo>
                    <a:pt x="48" y="33"/>
                  </a:lnTo>
                  <a:lnTo>
                    <a:pt x="50" y="29"/>
                  </a:lnTo>
                  <a:lnTo>
                    <a:pt x="52" y="24"/>
                  </a:lnTo>
                  <a:lnTo>
                    <a:pt x="54" y="24"/>
                  </a:lnTo>
                  <a:lnTo>
                    <a:pt x="57" y="24"/>
                  </a:lnTo>
                  <a:lnTo>
                    <a:pt x="57" y="29"/>
                  </a:lnTo>
                  <a:lnTo>
                    <a:pt x="59" y="33"/>
                  </a:lnTo>
                  <a:lnTo>
                    <a:pt x="61" y="38"/>
                  </a:lnTo>
                  <a:lnTo>
                    <a:pt x="63" y="42"/>
                  </a:lnTo>
                  <a:lnTo>
                    <a:pt x="65" y="44"/>
                  </a:lnTo>
                  <a:lnTo>
                    <a:pt x="67" y="49"/>
                  </a:lnTo>
                  <a:lnTo>
                    <a:pt x="72" y="51"/>
                  </a:lnTo>
                  <a:lnTo>
                    <a:pt x="74" y="51"/>
                  </a:lnTo>
                  <a:lnTo>
                    <a:pt x="76" y="49"/>
                  </a:lnTo>
                  <a:lnTo>
                    <a:pt x="76" y="46"/>
                  </a:lnTo>
                  <a:lnTo>
                    <a:pt x="76" y="40"/>
                  </a:lnTo>
                  <a:lnTo>
                    <a:pt x="74" y="35"/>
                  </a:lnTo>
                  <a:lnTo>
                    <a:pt x="70" y="31"/>
                  </a:lnTo>
                  <a:lnTo>
                    <a:pt x="67" y="24"/>
                  </a:lnTo>
                  <a:lnTo>
                    <a:pt x="67" y="18"/>
                  </a:lnTo>
                  <a:lnTo>
                    <a:pt x="67" y="9"/>
                  </a:lnTo>
                  <a:lnTo>
                    <a:pt x="65" y="2"/>
                  </a:lnTo>
                  <a:lnTo>
                    <a:pt x="61" y="0"/>
                  </a:lnTo>
                  <a:lnTo>
                    <a:pt x="57" y="0"/>
                  </a:lnTo>
                  <a:lnTo>
                    <a:pt x="52" y="2"/>
                  </a:lnTo>
                  <a:lnTo>
                    <a:pt x="48" y="2"/>
                  </a:lnTo>
                  <a:lnTo>
                    <a:pt x="43" y="5"/>
                  </a:lnTo>
                  <a:lnTo>
                    <a:pt x="39" y="7"/>
                  </a:lnTo>
                  <a:lnTo>
                    <a:pt x="37" y="7"/>
                  </a:lnTo>
                  <a:lnTo>
                    <a:pt x="35" y="9"/>
                  </a:lnTo>
                  <a:lnTo>
                    <a:pt x="32" y="9"/>
                  </a:lnTo>
                </a:path>
              </a:pathLst>
            </a:custGeom>
            <a:noFill/>
            <a:ln w="12700" cap="rnd">
              <a:solidFill>
                <a:srgbClr val="000000"/>
              </a:solidFill>
              <a:round/>
              <a:headEnd type="none" w="sm" len="sm"/>
              <a:tailEnd type="none" w="sm" len="sm"/>
            </a:ln>
          </p:spPr>
          <p:txBody>
            <a:bodyPr/>
            <a:lstStyle/>
            <a:p>
              <a:pPr algn="l"/>
              <a:endParaRPr lang="en-US" dirty="0"/>
            </a:p>
          </p:txBody>
        </p:sp>
        <p:sp>
          <p:nvSpPr>
            <p:cNvPr id="9625" name="Freeform 410"/>
            <p:cNvSpPr>
              <a:spLocks/>
            </p:cNvSpPr>
            <p:nvPr/>
          </p:nvSpPr>
          <p:spPr bwMode="auto">
            <a:xfrm>
              <a:off x="2770" y="2425"/>
              <a:ext cx="10" cy="14"/>
            </a:xfrm>
            <a:custGeom>
              <a:avLst/>
              <a:gdLst>
                <a:gd name="T0" fmla="*/ 9 w 10"/>
                <a:gd name="T1" fmla="*/ 4 h 14"/>
                <a:gd name="T2" fmla="*/ 5 w 10"/>
                <a:gd name="T3" fmla="*/ 8 h 14"/>
                <a:gd name="T4" fmla="*/ 2 w 10"/>
                <a:gd name="T5" fmla="*/ 11 h 14"/>
                <a:gd name="T6" fmla="*/ 0 w 10"/>
                <a:gd name="T7" fmla="*/ 11 h 14"/>
                <a:gd name="T8" fmla="*/ 0 w 10"/>
                <a:gd name="T9" fmla="*/ 13 h 14"/>
                <a:gd name="T10" fmla="*/ 0 w 10"/>
                <a:gd name="T11" fmla="*/ 6 h 14"/>
                <a:gd name="T12" fmla="*/ 2 w 10"/>
                <a:gd name="T13" fmla="*/ 2 h 14"/>
                <a:gd name="T14" fmla="*/ 2 w 10"/>
                <a:gd name="T15" fmla="*/ 0 h 14"/>
                <a:gd name="T16" fmla="*/ 9 w 10"/>
                <a:gd name="T17" fmla="*/ 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9" y="4"/>
                  </a:moveTo>
                  <a:lnTo>
                    <a:pt x="5" y="8"/>
                  </a:lnTo>
                  <a:lnTo>
                    <a:pt x="2" y="11"/>
                  </a:lnTo>
                  <a:lnTo>
                    <a:pt x="0" y="11"/>
                  </a:lnTo>
                  <a:lnTo>
                    <a:pt x="0" y="13"/>
                  </a:lnTo>
                  <a:lnTo>
                    <a:pt x="0" y="6"/>
                  </a:lnTo>
                  <a:lnTo>
                    <a:pt x="2" y="2"/>
                  </a:lnTo>
                  <a:lnTo>
                    <a:pt x="2" y="0"/>
                  </a:lnTo>
                  <a:lnTo>
                    <a:pt x="9" y="4"/>
                  </a:lnTo>
                </a:path>
              </a:pathLst>
            </a:custGeom>
            <a:solidFill>
              <a:srgbClr val="B79900"/>
            </a:solidFill>
            <a:ln w="9525" cap="rnd">
              <a:noFill/>
              <a:round/>
              <a:headEnd type="none" w="sm" len="sm"/>
              <a:tailEnd type="none" w="sm" len="sm"/>
            </a:ln>
          </p:spPr>
          <p:txBody>
            <a:bodyPr/>
            <a:lstStyle/>
            <a:p>
              <a:pPr algn="l"/>
              <a:endParaRPr lang="en-US" dirty="0"/>
            </a:p>
          </p:txBody>
        </p:sp>
        <p:sp>
          <p:nvSpPr>
            <p:cNvPr id="9626" name="Freeform 411"/>
            <p:cNvSpPr>
              <a:spLocks/>
            </p:cNvSpPr>
            <p:nvPr/>
          </p:nvSpPr>
          <p:spPr bwMode="auto">
            <a:xfrm>
              <a:off x="2770" y="2425"/>
              <a:ext cx="10" cy="14"/>
            </a:xfrm>
            <a:custGeom>
              <a:avLst/>
              <a:gdLst>
                <a:gd name="T0" fmla="*/ 9 w 10"/>
                <a:gd name="T1" fmla="*/ 4 h 14"/>
                <a:gd name="T2" fmla="*/ 9 w 10"/>
                <a:gd name="T3" fmla="*/ 4 h 14"/>
                <a:gd name="T4" fmla="*/ 5 w 10"/>
                <a:gd name="T5" fmla="*/ 8 h 14"/>
                <a:gd name="T6" fmla="*/ 2 w 10"/>
                <a:gd name="T7" fmla="*/ 11 h 14"/>
                <a:gd name="T8" fmla="*/ 0 w 10"/>
                <a:gd name="T9" fmla="*/ 11 h 14"/>
                <a:gd name="T10" fmla="*/ 0 w 10"/>
                <a:gd name="T11" fmla="*/ 13 h 14"/>
                <a:gd name="T12" fmla="*/ 0 w 10"/>
                <a:gd name="T13" fmla="*/ 6 h 14"/>
                <a:gd name="T14" fmla="*/ 2 w 10"/>
                <a:gd name="T15" fmla="*/ 2 h 14"/>
                <a:gd name="T16" fmla="*/ 2 w 10"/>
                <a:gd name="T17" fmla="*/ 0 h 14"/>
                <a:gd name="T18" fmla="*/ 9 w 10"/>
                <a:gd name="T19" fmla="*/ 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4"/>
                <a:gd name="T32" fmla="*/ 10 w 1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4">
                  <a:moveTo>
                    <a:pt x="9" y="4"/>
                  </a:moveTo>
                  <a:lnTo>
                    <a:pt x="9" y="4"/>
                  </a:lnTo>
                  <a:lnTo>
                    <a:pt x="5" y="8"/>
                  </a:lnTo>
                  <a:lnTo>
                    <a:pt x="2" y="11"/>
                  </a:lnTo>
                  <a:lnTo>
                    <a:pt x="0" y="11"/>
                  </a:lnTo>
                  <a:lnTo>
                    <a:pt x="0" y="13"/>
                  </a:lnTo>
                  <a:lnTo>
                    <a:pt x="0" y="6"/>
                  </a:lnTo>
                  <a:lnTo>
                    <a:pt x="2" y="2"/>
                  </a:lnTo>
                  <a:lnTo>
                    <a:pt x="2" y="0"/>
                  </a:lnTo>
                  <a:lnTo>
                    <a:pt x="9" y="4"/>
                  </a:lnTo>
                </a:path>
              </a:pathLst>
            </a:custGeom>
            <a:noFill/>
            <a:ln w="12700" cap="rnd">
              <a:solidFill>
                <a:srgbClr val="000000"/>
              </a:solidFill>
              <a:round/>
              <a:headEnd type="none" w="sm" len="sm"/>
              <a:tailEnd type="none" w="sm" len="sm"/>
            </a:ln>
          </p:spPr>
          <p:txBody>
            <a:bodyPr/>
            <a:lstStyle/>
            <a:p>
              <a:pPr algn="l"/>
              <a:endParaRPr lang="en-US" dirty="0"/>
            </a:p>
          </p:txBody>
        </p:sp>
        <p:sp>
          <p:nvSpPr>
            <p:cNvPr id="9627" name="Freeform 412"/>
            <p:cNvSpPr>
              <a:spLocks/>
            </p:cNvSpPr>
            <p:nvPr/>
          </p:nvSpPr>
          <p:spPr bwMode="auto">
            <a:xfrm>
              <a:off x="2807" y="2431"/>
              <a:ext cx="15" cy="16"/>
            </a:xfrm>
            <a:custGeom>
              <a:avLst/>
              <a:gdLst>
                <a:gd name="T0" fmla="*/ 7 w 15"/>
                <a:gd name="T1" fmla="*/ 0 h 16"/>
                <a:gd name="T2" fmla="*/ 11 w 15"/>
                <a:gd name="T3" fmla="*/ 7 h 16"/>
                <a:gd name="T4" fmla="*/ 14 w 15"/>
                <a:gd name="T5" fmla="*/ 11 h 16"/>
                <a:gd name="T6" fmla="*/ 14 w 15"/>
                <a:gd name="T7" fmla="*/ 13 h 16"/>
                <a:gd name="T8" fmla="*/ 14 w 15"/>
                <a:gd name="T9" fmla="*/ 15 h 16"/>
                <a:gd name="T10" fmla="*/ 11 w 15"/>
                <a:gd name="T11" fmla="*/ 13 h 16"/>
                <a:gd name="T12" fmla="*/ 7 w 15"/>
                <a:gd name="T13" fmla="*/ 13 h 16"/>
                <a:gd name="T14" fmla="*/ 7 w 15"/>
                <a:gd name="T15" fmla="*/ 11 h 16"/>
                <a:gd name="T16" fmla="*/ 5 w 15"/>
                <a:gd name="T17" fmla="*/ 9 h 16"/>
                <a:gd name="T18" fmla="*/ 3 w 15"/>
                <a:gd name="T19" fmla="*/ 9 h 16"/>
                <a:gd name="T20" fmla="*/ 3 w 15"/>
                <a:gd name="T21" fmla="*/ 7 h 16"/>
                <a:gd name="T22" fmla="*/ 0 w 15"/>
                <a:gd name="T23" fmla="*/ 7 h 16"/>
                <a:gd name="T24" fmla="*/ 5 w 15"/>
                <a:gd name="T25" fmla="*/ 5 h 16"/>
                <a:gd name="T26" fmla="*/ 7 w 15"/>
                <a:gd name="T27" fmla="*/ 2 h 16"/>
                <a:gd name="T28" fmla="*/ 7 w 15"/>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16"/>
                <a:gd name="T47" fmla="*/ 15 w 1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16">
                  <a:moveTo>
                    <a:pt x="7" y="0"/>
                  </a:move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solidFill>
              <a:srgbClr val="B79900"/>
            </a:solidFill>
            <a:ln w="9525" cap="rnd">
              <a:noFill/>
              <a:round/>
              <a:headEnd type="none" w="sm" len="sm"/>
              <a:tailEnd type="none" w="sm" len="sm"/>
            </a:ln>
          </p:spPr>
          <p:txBody>
            <a:bodyPr/>
            <a:lstStyle/>
            <a:p>
              <a:pPr algn="l"/>
              <a:endParaRPr lang="en-US" dirty="0"/>
            </a:p>
          </p:txBody>
        </p:sp>
        <p:sp>
          <p:nvSpPr>
            <p:cNvPr id="9628" name="Freeform 413"/>
            <p:cNvSpPr>
              <a:spLocks/>
            </p:cNvSpPr>
            <p:nvPr/>
          </p:nvSpPr>
          <p:spPr bwMode="auto">
            <a:xfrm>
              <a:off x="2807" y="2431"/>
              <a:ext cx="15" cy="16"/>
            </a:xfrm>
            <a:custGeom>
              <a:avLst/>
              <a:gdLst>
                <a:gd name="T0" fmla="*/ 7 w 15"/>
                <a:gd name="T1" fmla="*/ 0 h 16"/>
                <a:gd name="T2" fmla="*/ 7 w 15"/>
                <a:gd name="T3" fmla="*/ 0 h 16"/>
                <a:gd name="T4" fmla="*/ 11 w 15"/>
                <a:gd name="T5" fmla="*/ 7 h 16"/>
                <a:gd name="T6" fmla="*/ 14 w 15"/>
                <a:gd name="T7" fmla="*/ 11 h 16"/>
                <a:gd name="T8" fmla="*/ 14 w 15"/>
                <a:gd name="T9" fmla="*/ 13 h 16"/>
                <a:gd name="T10" fmla="*/ 14 w 15"/>
                <a:gd name="T11" fmla="*/ 15 h 16"/>
                <a:gd name="T12" fmla="*/ 11 w 15"/>
                <a:gd name="T13" fmla="*/ 13 h 16"/>
                <a:gd name="T14" fmla="*/ 7 w 15"/>
                <a:gd name="T15" fmla="*/ 13 h 16"/>
                <a:gd name="T16" fmla="*/ 7 w 15"/>
                <a:gd name="T17" fmla="*/ 11 h 16"/>
                <a:gd name="T18" fmla="*/ 5 w 15"/>
                <a:gd name="T19" fmla="*/ 9 h 16"/>
                <a:gd name="T20" fmla="*/ 3 w 15"/>
                <a:gd name="T21" fmla="*/ 9 h 16"/>
                <a:gd name="T22" fmla="*/ 3 w 15"/>
                <a:gd name="T23" fmla="*/ 7 h 16"/>
                <a:gd name="T24" fmla="*/ 0 w 15"/>
                <a:gd name="T25" fmla="*/ 7 h 16"/>
                <a:gd name="T26" fmla="*/ 5 w 15"/>
                <a:gd name="T27" fmla="*/ 5 h 16"/>
                <a:gd name="T28" fmla="*/ 7 w 15"/>
                <a:gd name="T29" fmla="*/ 2 h 16"/>
                <a:gd name="T30" fmla="*/ 7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7" y="0"/>
                  </a:moveTo>
                  <a:lnTo>
                    <a:pt x="7" y="0"/>
                  </a:lnTo>
                  <a:lnTo>
                    <a:pt x="11" y="7"/>
                  </a:lnTo>
                  <a:lnTo>
                    <a:pt x="14" y="11"/>
                  </a:lnTo>
                  <a:lnTo>
                    <a:pt x="14" y="13"/>
                  </a:lnTo>
                  <a:lnTo>
                    <a:pt x="14" y="15"/>
                  </a:lnTo>
                  <a:lnTo>
                    <a:pt x="11" y="13"/>
                  </a:lnTo>
                  <a:lnTo>
                    <a:pt x="7" y="13"/>
                  </a:lnTo>
                  <a:lnTo>
                    <a:pt x="7" y="11"/>
                  </a:lnTo>
                  <a:lnTo>
                    <a:pt x="5" y="9"/>
                  </a:lnTo>
                  <a:lnTo>
                    <a:pt x="3" y="9"/>
                  </a:lnTo>
                  <a:lnTo>
                    <a:pt x="3" y="7"/>
                  </a:lnTo>
                  <a:lnTo>
                    <a:pt x="0" y="7"/>
                  </a:lnTo>
                  <a:lnTo>
                    <a:pt x="5" y="5"/>
                  </a:lnTo>
                  <a:lnTo>
                    <a:pt x="7" y="2"/>
                  </a:lnTo>
                  <a:lnTo>
                    <a:pt x="7"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29" name="Freeform 414"/>
            <p:cNvSpPr>
              <a:spLocks/>
            </p:cNvSpPr>
            <p:nvPr/>
          </p:nvSpPr>
          <p:spPr bwMode="auto">
            <a:xfrm>
              <a:off x="2327" y="2422"/>
              <a:ext cx="72" cy="63"/>
            </a:xfrm>
            <a:custGeom>
              <a:avLst/>
              <a:gdLst>
                <a:gd name="T0" fmla="*/ 0 w 72"/>
                <a:gd name="T1" fmla="*/ 57 h 63"/>
                <a:gd name="T2" fmla="*/ 7 w 72"/>
                <a:gd name="T3" fmla="*/ 55 h 63"/>
                <a:gd name="T4" fmla="*/ 11 w 72"/>
                <a:gd name="T5" fmla="*/ 53 h 63"/>
                <a:gd name="T6" fmla="*/ 16 w 72"/>
                <a:gd name="T7" fmla="*/ 46 h 63"/>
                <a:gd name="T8" fmla="*/ 18 w 72"/>
                <a:gd name="T9" fmla="*/ 40 h 63"/>
                <a:gd name="T10" fmla="*/ 20 w 72"/>
                <a:gd name="T11" fmla="*/ 33 h 63"/>
                <a:gd name="T12" fmla="*/ 22 w 72"/>
                <a:gd name="T13" fmla="*/ 29 h 63"/>
                <a:gd name="T14" fmla="*/ 22 w 72"/>
                <a:gd name="T15" fmla="*/ 24 h 63"/>
                <a:gd name="T16" fmla="*/ 22 w 72"/>
                <a:gd name="T17" fmla="*/ 22 h 63"/>
                <a:gd name="T18" fmla="*/ 27 w 72"/>
                <a:gd name="T19" fmla="*/ 16 h 63"/>
                <a:gd name="T20" fmla="*/ 29 w 72"/>
                <a:gd name="T21" fmla="*/ 9 h 63"/>
                <a:gd name="T22" fmla="*/ 33 w 72"/>
                <a:gd name="T23" fmla="*/ 7 h 63"/>
                <a:gd name="T24" fmla="*/ 35 w 72"/>
                <a:gd name="T25" fmla="*/ 3 h 63"/>
                <a:gd name="T26" fmla="*/ 38 w 72"/>
                <a:gd name="T27" fmla="*/ 3 h 63"/>
                <a:gd name="T28" fmla="*/ 40 w 72"/>
                <a:gd name="T29" fmla="*/ 0 h 63"/>
                <a:gd name="T30" fmla="*/ 42 w 72"/>
                <a:gd name="T31" fmla="*/ 0 h 63"/>
                <a:gd name="T32" fmla="*/ 40 w 72"/>
                <a:gd name="T33" fmla="*/ 9 h 63"/>
                <a:gd name="T34" fmla="*/ 40 w 72"/>
                <a:gd name="T35" fmla="*/ 18 h 63"/>
                <a:gd name="T36" fmla="*/ 42 w 72"/>
                <a:gd name="T37" fmla="*/ 24 h 63"/>
                <a:gd name="T38" fmla="*/ 42 w 72"/>
                <a:gd name="T39" fmla="*/ 27 h 63"/>
                <a:gd name="T40" fmla="*/ 44 w 72"/>
                <a:gd name="T41" fmla="*/ 29 h 63"/>
                <a:gd name="T42" fmla="*/ 46 w 72"/>
                <a:gd name="T43" fmla="*/ 31 h 63"/>
                <a:gd name="T44" fmla="*/ 51 w 72"/>
                <a:gd name="T45" fmla="*/ 38 h 63"/>
                <a:gd name="T46" fmla="*/ 53 w 72"/>
                <a:gd name="T47" fmla="*/ 40 h 63"/>
                <a:gd name="T48" fmla="*/ 55 w 72"/>
                <a:gd name="T49" fmla="*/ 44 h 63"/>
                <a:gd name="T50" fmla="*/ 60 w 72"/>
                <a:gd name="T51" fmla="*/ 46 h 63"/>
                <a:gd name="T52" fmla="*/ 64 w 72"/>
                <a:gd name="T53" fmla="*/ 46 h 63"/>
                <a:gd name="T54" fmla="*/ 66 w 72"/>
                <a:gd name="T55" fmla="*/ 49 h 63"/>
                <a:gd name="T56" fmla="*/ 68 w 72"/>
                <a:gd name="T57" fmla="*/ 49 h 63"/>
                <a:gd name="T58" fmla="*/ 71 w 72"/>
                <a:gd name="T59" fmla="*/ 49 h 63"/>
                <a:gd name="T60" fmla="*/ 68 w 72"/>
                <a:gd name="T61" fmla="*/ 55 h 63"/>
                <a:gd name="T62" fmla="*/ 64 w 72"/>
                <a:gd name="T63" fmla="*/ 55 h 63"/>
                <a:gd name="T64" fmla="*/ 57 w 72"/>
                <a:gd name="T65" fmla="*/ 55 h 63"/>
                <a:gd name="T66" fmla="*/ 53 w 72"/>
                <a:gd name="T67" fmla="*/ 55 h 63"/>
                <a:gd name="T68" fmla="*/ 49 w 72"/>
                <a:gd name="T69" fmla="*/ 53 h 63"/>
                <a:gd name="T70" fmla="*/ 42 w 72"/>
                <a:gd name="T71" fmla="*/ 51 h 63"/>
                <a:gd name="T72" fmla="*/ 35 w 72"/>
                <a:gd name="T73" fmla="*/ 51 h 63"/>
                <a:gd name="T74" fmla="*/ 31 w 72"/>
                <a:gd name="T75" fmla="*/ 53 h 63"/>
                <a:gd name="T76" fmla="*/ 22 w 72"/>
                <a:gd name="T77" fmla="*/ 57 h 63"/>
                <a:gd name="T78" fmla="*/ 18 w 72"/>
                <a:gd name="T79" fmla="*/ 60 h 63"/>
                <a:gd name="T80" fmla="*/ 11 w 72"/>
                <a:gd name="T81" fmla="*/ 62 h 63"/>
                <a:gd name="T82" fmla="*/ 7 w 72"/>
                <a:gd name="T83" fmla="*/ 62 h 63"/>
                <a:gd name="T84" fmla="*/ 5 w 72"/>
                <a:gd name="T85" fmla="*/ 60 h 63"/>
                <a:gd name="T86" fmla="*/ 3 w 72"/>
                <a:gd name="T87" fmla="*/ 60 h 63"/>
                <a:gd name="T88" fmla="*/ 0 w 72"/>
                <a:gd name="T89" fmla="*/ 5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2"/>
                <a:gd name="T136" fmla="*/ 0 h 63"/>
                <a:gd name="T137" fmla="*/ 72 w 72"/>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2" h="63">
                  <a:moveTo>
                    <a:pt x="0" y="57"/>
                  </a:moveTo>
                  <a:lnTo>
                    <a:pt x="7" y="55"/>
                  </a:lnTo>
                  <a:lnTo>
                    <a:pt x="11" y="53"/>
                  </a:lnTo>
                  <a:lnTo>
                    <a:pt x="16" y="46"/>
                  </a:lnTo>
                  <a:lnTo>
                    <a:pt x="18" y="40"/>
                  </a:lnTo>
                  <a:lnTo>
                    <a:pt x="20" y="33"/>
                  </a:lnTo>
                  <a:lnTo>
                    <a:pt x="22" y="29"/>
                  </a:lnTo>
                  <a:lnTo>
                    <a:pt x="22" y="24"/>
                  </a:lnTo>
                  <a:lnTo>
                    <a:pt x="22" y="22"/>
                  </a:lnTo>
                  <a:lnTo>
                    <a:pt x="27" y="16"/>
                  </a:lnTo>
                  <a:lnTo>
                    <a:pt x="29" y="9"/>
                  </a:lnTo>
                  <a:lnTo>
                    <a:pt x="33" y="7"/>
                  </a:lnTo>
                  <a:lnTo>
                    <a:pt x="35" y="3"/>
                  </a:lnTo>
                  <a:lnTo>
                    <a:pt x="38" y="3"/>
                  </a:lnTo>
                  <a:lnTo>
                    <a:pt x="40" y="0"/>
                  </a:lnTo>
                  <a:lnTo>
                    <a:pt x="42" y="0"/>
                  </a:lnTo>
                  <a:lnTo>
                    <a:pt x="40" y="9"/>
                  </a:lnTo>
                  <a:lnTo>
                    <a:pt x="40" y="18"/>
                  </a:lnTo>
                  <a:lnTo>
                    <a:pt x="42" y="24"/>
                  </a:lnTo>
                  <a:lnTo>
                    <a:pt x="42" y="27"/>
                  </a:lnTo>
                  <a:lnTo>
                    <a:pt x="44" y="29"/>
                  </a:lnTo>
                  <a:lnTo>
                    <a:pt x="46" y="31"/>
                  </a:lnTo>
                  <a:lnTo>
                    <a:pt x="51" y="38"/>
                  </a:lnTo>
                  <a:lnTo>
                    <a:pt x="53" y="40"/>
                  </a:lnTo>
                  <a:lnTo>
                    <a:pt x="55" y="44"/>
                  </a:lnTo>
                  <a:lnTo>
                    <a:pt x="60" y="46"/>
                  </a:lnTo>
                  <a:lnTo>
                    <a:pt x="64" y="46"/>
                  </a:lnTo>
                  <a:lnTo>
                    <a:pt x="66" y="49"/>
                  </a:lnTo>
                  <a:lnTo>
                    <a:pt x="68" y="49"/>
                  </a:lnTo>
                  <a:lnTo>
                    <a:pt x="71" y="49"/>
                  </a:lnTo>
                  <a:lnTo>
                    <a:pt x="68" y="55"/>
                  </a:lnTo>
                  <a:lnTo>
                    <a:pt x="64" y="55"/>
                  </a:lnTo>
                  <a:lnTo>
                    <a:pt x="57" y="55"/>
                  </a:lnTo>
                  <a:lnTo>
                    <a:pt x="53" y="55"/>
                  </a:lnTo>
                  <a:lnTo>
                    <a:pt x="49" y="53"/>
                  </a:lnTo>
                  <a:lnTo>
                    <a:pt x="42" y="51"/>
                  </a:lnTo>
                  <a:lnTo>
                    <a:pt x="35" y="51"/>
                  </a:lnTo>
                  <a:lnTo>
                    <a:pt x="31" y="53"/>
                  </a:lnTo>
                  <a:lnTo>
                    <a:pt x="22" y="57"/>
                  </a:lnTo>
                  <a:lnTo>
                    <a:pt x="18" y="60"/>
                  </a:lnTo>
                  <a:lnTo>
                    <a:pt x="11" y="62"/>
                  </a:lnTo>
                  <a:lnTo>
                    <a:pt x="7" y="62"/>
                  </a:lnTo>
                  <a:lnTo>
                    <a:pt x="5" y="60"/>
                  </a:lnTo>
                  <a:lnTo>
                    <a:pt x="3"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9630" name="Freeform 415"/>
            <p:cNvSpPr>
              <a:spLocks/>
            </p:cNvSpPr>
            <p:nvPr/>
          </p:nvSpPr>
          <p:spPr bwMode="auto">
            <a:xfrm>
              <a:off x="3362" y="2425"/>
              <a:ext cx="73" cy="58"/>
            </a:xfrm>
            <a:custGeom>
              <a:avLst/>
              <a:gdLst>
                <a:gd name="T0" fmla="*/ 0 w 73"/>
                <a:gd name="T1" fmla="*/ 46 h 58"/>
                <a:gd name="T2" fmla="*/ 7 w 73"/>
                <a:gd name="T3" fmla="*/ 46 h 58"/>
                <a:gd name="T4" fmla="*/ 13 w 73"/>
                <a:gd name="T5" fmla="*/ 41 h 58"/>
                <a:gd name="T6" fmla="*/ 18 w 73"/>
                <a:gd name="T7" fmla="*/ 37 h 58"/>
                <a:gd name="T8" fmla="*/ 22 w 73"/>
                <a:gd name="T9" fmla="*/ 32 h 58"/>
                <a:gd name="T10" fmla="*/ 26 w 73"/>
                <a:gd name="T11" fmla="*/ 26 h 58"/>
                <a:gd name="T12" fmla="*/ 29 w 73"/>
                <a:gd name="T13" fmla="*/ 21 h 58"/>
                <a:gd name="T14" fmla="*/ 31 w 73"/>
                <a:gd name="T15" fmla="*/ 17 h 58"/>
                <a:gd name="T16" fmla="*/ 35 w 73"/>
                <a:gd name="T17" fmla="*/ 11 h 58"/>
                <a:gd name="T18" fmla="*/ 40 w 73"/>
                <a:gd name="T19" fmla="*/ 4 h 58"/>
                <a:gd name="T20" fmla="*/ 44 w 73"/>
                <a:gd name="T21" fmla="*/ 2 h 58"/>
                <a:gd name="T22" fmla="*/ 48 w 73"/>
                <a:gd name="T23" fmla="*/ 0 h 58"/>
                <a:gd name="T24" fmla="*/ 51 w 73"/>
                <a:gd name="T25" fmla="*/ 0 h 58"/>
                <a:gd name="T26" fmla="*/ 53 w 73"/>
                <a:gd name="T27" fmla="*/ 0 h 58"/>
                <a:gd name="T28" fmla="*/ 55 w 73"/>
                <a:gd name="T29" fmla="*/ 0 h 58"/>
                <a:gd name="T30" fmla="*/ 51 w 73"/>
                <a:gd name="T31" fmla="*/ 6 h 58"/>
                <a:gd name="T32" fmla="*/ 48 w 73"/>
                <a:gd name="T33" fmla="*/ 15 h 58"/>
                <a:gd name="T34" fmla="*/ 48 w 73"/>
                <a:gd name="T35" fmla="*/ 21 h 58"/>
                <a:gd name="T36" fmla="*/ 48 w 73"/>
                <a:gd name="T37" fmla="*/ 24 h 58"/>
                <a:gd name="T38" fmla="*/ 51 w 73"/>
                <a:gd name="T39" fmla="*/ 26 h 58"/>
                <a:gd name="T40" fmla="*/ 51 w 73"/>
                <a:gd name="T41" fmla="*/ 30 h 58"/>
                <a:gd name="T42" fmla="*/ 53 w 73"/>
                <a:gd name="T43" fmla="*/ 37 h 58"/>
                <a:gd name="T44" fmla="*/ 55 w 73"/>
                <a:gd name="T45" fmla="*/ 39 h 58"/>
                <a:gd name="T46" fmla="*/ 57 w 73"/>
                <a:gd name="T47" fmla="*/ 43 h 58"/>
                <a:gd name="T48" fmla="*/ 62 w 73"/>
                <a:gd name="T49" fmla="*/ 46 h 58"/>
                <a:gd name="T50" fmla="*/ 66 w 73"/>
                <a:gd name="T51" fmla="*/ 48 h 58"/>
                <a:gd name="T52" fmla="*/ 68 w 73"/>
                <a:gd name="T53" fmla="*/ 50 h 58"/>
                <a:gd name="T54" fmla="*/ 70 w 73"/>
                <a:gd name="T55" fmla="*/ 52 h 58"/>
                <a:gd name="T56" fmla="*/ 72 w 73"/>
                <a:gd name="T57" fmla="*/ 52 h 58"/>
                <a:gd name="T58" fmla="*/ 68 w 73"/>
                <a:gd name="T59" fmla="*/ 57 h 58"/>
                <a:gd name="T60" fmla="*/ 64 w 73"/>
                <a:gd name="T61" fmla="*/ 57 h 58"/>
                <a:gd name="T62" fmla="*/ 57 w 73"/>
                <a:gd name="T63" fmla="*/ 57 h 58"/>
                <a:gd name="T64" fmla="*/ 53 w 73"/>
                <a:gd name="T65" fmla="*/ 52 h 58"/>
                <a:gd name="T66" fmla="*/ 48 w 73"/>
                <a:gd name="T67" fmla="*/ 50 h 58"/>
                <a:gd name="T68" fmla="*/ 42 w 73"/>
                <a:gd name="T69" fmla="*/ 48 h 58"/>
                <a:gd name="T70" fmla="*/ 37 w 73"/>
                <a:gd name="T71" fmla="*/ 46 h 58"/>
                <a:gd name="T72" fmla="*/ 31 w 73"/>
                <a:gd name="T73" fmla="*/ 48 h 58"/>
                <a:gd name="T74" fmla="*/ 24 w 73"/>
                <a:gd name="T75" fmla="*/ 50 h 58"/>
                <a:gd name="T76" fmla="*/ 18 w 73"/>
                <a:gd name="T77" fmla="*/ 52 h 58"/>
                <a:gd name="T78" fmla="*/ 11 w 73"/>
                <a:gd name="T79" fmla="*/ 52 h 58"/>
                <a:gd name="T80" fmla="*/ 7 w 73"/>
                <a:gd name="T81" fmla="*/ 50 h 58"/>
                <a:gd name="T82" fmla="*/ 5 w 73"/>
                <a:gd name="T83" fmla="*/ 48 h 58"/>
                <a:gd name="T84" fmla="*/ 2 w 73"/>
                <a:gd name="T85" fmla="*/ 46 h 58"/>
                <a:gd name="T86" fmla="*/ 0 w 73"/>
                <a:gd name="T87" fmla="*/ 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58"/>
                <a:gd name="T134" fmla="*/ 73 w 73"/>
                <a:gd name="T135" fmla="*/ 58 h 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58">
                  <a:moveTo>
                    <a:pt x="0" y="46"/>
                  </a:moveTo>
                  <a:lnTo>
                    <a:pt x="7" y="46"/>
                  </a:lnTo>
                  <a:lnTo>
                    <a:pt x="13" y="41"/>
                  </a:lnTo>
                  <a:lnTo>
                    <a:pt x="18" y="37"/>
                  </a:lnTo>
                  <a:lnTo>
                    <a:pt x="22" y="32"/>
                  </a:lnTo>
                  <a:lnTo>
                    <a:pt x="26" y="26"/>
                  </a:lnTo>
                  <a:lnTo>
                    <a:pt x="29" y="21"/>
                  </a:lnTo>
                  <a:lnTo>
                    <a:pt x="31" y="17"/>
                  </a:lnTo>
                  <a:lnTo>
                    <a:pt x="35" y="11"/>
                  </a:lnTo>
                  <a:lnTo>
                    <a:pt x="40" y="4"/>
                  </a:lnTo>
                  <a:lnTo>
                    <a:pt x="44" y="2"/>
                  </a:lnTo>
                  <a:lnTo>
                    <a:pt x="48" y="0"/>
                  </a:lnTo>
                  <a:lnTo>
                    <a:pt x="51" y="0"/>
                  </a:lnTo>
                  <a:lnTo>
                    <a:pt x="53" y="0"/>
                  </a:lnTo>
                  <a:lnTo>
                    <a:pt x="55" y="0"/>
                  </a:lnTo>
                  <a:lnTo>
                    <a:pt x="51" y="6"/>
                  </a:lnTo>
                  <a:lnTo>
                    <a:pt x="48" y="15"/>
                  </a:lnTo>
                  <a:lnTo>
                    <a:pt x="48" y="21"/>
                  </a:lnTo>
                  <a:lnTo>
                    <a:pt x="48" y="24"/>
                  </a:lnTo>
                  <a:lnTo>
                    <a:pt x="51" y="26"/>
                  </a:lnTo>
                  <a:lnTo>
                    <a:pt x="51" y="30"/>
                  </a:lnTo>
                  <a:lnTo>
                    <a:pt x="53" y="37"/>
                  </a:lnTo>
                  <a:lnTo>
                    <a:pt x="55" y="39"/>
                  </a:lnTo>
                  <a:lnTo>
                    <a:pt x="57" y="43"/>
                  </a:lnTo>
                  <a:lnTo>
                    <a:pt x="62" y="46"/>
                  </a:lnTo>
                  <a:lnTo>
                    <a:pt x="66" y="48"/>
                  </a:lnTo>
                  <a:lnTo>
                    <a:pt x="68" y="50"/>
                  </a:lnTo>
                  <a:lnTo>
                    <a:pt x="70" y="52"/>
                  </a:lnTo>
                  <a:lnTo>
                    <a:pt x="72" y="52"/>
                  </a:lnTo>
                  <a:lnTo>
                    <a:pt x="68" y="57"/>
                  </a:lnTo>
                  <a:lnTo>
                    <a:pt x="64" y="57"/>
                  </a:lnTo>
                  <a:lnTo>
                    <a:pt x="57" y="57"/>
                  </a:lnTo>
                  <a:lnTo>
                    <a:pt x="53" y="52"/>
                  </a:lnTo>
                  <a:lnTo>
                    <a:pt x="48" y="50"/>
                  </a:lnTo>
                  <a:lnTo>
                    <a:pt x="42" y="48"/>
                  </a:lnTo>
                  <a:lnTo>
                    <a:pt x="37" y="46"/>
                  </a:lnTo>
                  <a:lnTo>
                    <a:pt x="31" y="48"/>
                  </a:lnTo>
                  <a:lnTo>
                    <a:pt x="24" y="50"/>
                  </a:lnTo>
                  <a:lnTo>
                    <a:pt x="18" y="52"/>
                  </a:lnTo>
                  <a:lnTo>
                    <a:pt x="11" y="52"/>
                  </a:lnTo>
                  <a:lnTo>
                    <a:pt x="7" y="50"/>
                  </a:lnTo>
                  <a:lnTo>
                    <a:pt x="5" y="48"/>
                  </a:lnTo>
                  <a:lnTo>
                    <a:pt x="2" y="46"/>
                  </a:lnTo>
                  <a:lnTo>
                    <a:pt x="0" y="46"/>
                  </a:lnTo>
                </a:path>
              </a:pathLst>
            </a:custGeom>
            <a:solidFill>
              <a:srgbClr val="FFFFFF"/>
            </a:solidFill>
            <a:ln w="9525" cap="rnd">
              <a:noFill/>
              <a:round/>
              <a:headEnd type="none" w="sm" len="sm"/>
              <a:tailEnd type="none" w="sm" len="sm"/>
            </a:ln>
          </p:spPr>
          <p:txBody>
            <a:bodyPr/>
            <a:lstStyle/>
            <a:p>
              <a:pPr algn="l"/>
              <a:endParaRPr lang="en-US" dirty="0"/>
            </a:p>
          </p:txBody>
        </p:sp>
        <p:sp>
          <p:nvSpPr>
            <p:cNvPr id="9631" name="Freeform 416"/>
            <p:cNvSpPr>
              <a:spLocks/>
            </p:cNvSpPr>
            <p:nvPr/>
          </p:nvSpPr>
          <p:spPr bwMode="auto">
            <a:xfrm>
              <a:off x="2253" y="2223"/>
              <a:ext cx="93" cy="80"/>
            </a:xfrm>
            <a:custGeom>
              <a:avLst/>
              <a:gdLst>
                <a:gd name="T0" fmla="*/ 81 w 93"/>
                <a:gd name="T1" fmla="*/ 61 h 80"/>
                <a:gd name="T2" fmla="*/ 79 w 93"/>
                <a:gd name="T3" fmla="*/ 39 h 80"/>
                <a:gd name="T4" fmla="*/ 79 w 93"/>
                <a:gd name="T5" fmla="*/ 31 h 80"/>
                <a:gd name="T6" fmla="*/ 77 w 93"/>
                <a:gd name="T7" fmla="*/ 26 h 80"/>
                <a:gd name="T8" fmla="*/ 74 w 93"/>
                <a:gd name="T9" fmla="*/ 22 h 80"/>
                <a:gd name="T10" fmla="*/ 70 w 93"/>
                <a:gd name="T11" fmla="*/ 17 h 80"/>
                <a:gd name="T12" fmla="*/ 66 w 93"/>
                <a:gd name="T13" fmla="*/ 15 h 80"/>
                <a:gd name="T14" fmla="*/ 61 w 93"/>
                <a:gd name="T15" fmla="*/ 15 h 80"/>
                <a:gd name="T16" fmla="*/ 57 w 93"/>
                <a:gd name="T17" fmla="*/ 13 h 80"/>
                <a:gd name="T18" fmla="*/ 52 w 93"/>
                <a:gd name="T19" fmla="*/ 13 h 80"/>
                <a:gd name="T20" fmla="*/ 48 w 93"/>
                <a:gd name="T21" fmla="*/ 13 h 80"/>
                <a:gd name="T22" fmla="*/ 44 w 93"/>
                <a:gd name="T23" fmla="*/ 13 h 80"/>
                <a:gd name="T24" fmla="*/ 37 w 93"/>
                <a:gd name="T25" fmla="*/ 13 h 80"/>
                <a:gd name="T26" fmla="*/ 31 w 93"/>
                <a:gd name="T27" fmla="*/ 15 h 80"/>
                <a:gd name="T28" fmla="*/ 26 w 93"/>
                <a:gd name="T29" fmla="*/ 15 h 80"/>
                <a:gd name="T30" fmla="*/ 22 w 93"/>
                <a:gd name="T31" fmla="*/ 17 h 80"/>
                <a:gd name="T32" fmla="*/ 17 w 93"/>
                <a:gd name="T33" fmla="*/ 22 h 80"/>
                <a:gd name="T34" fmla="*/ 15 w 93"/>
                <a:gd name="T35" fmla="*/ 24 h 80"/>
                <a:gd name="T36" fmla="*/ 13 w 93"/>
                <a:gd name="T37" fmla="*/ 28 h 80"/>
                <a:gd name="T38" fmla="*/ 11 w 93"/>
                <a:gd name="T39" fmla="*/ 33 h 80"/>
                <a:gd name="T40" fmla="*/ 11 w 93"/>
                <a:gd name="T41" fmla="*/ 42 h 80"/>
                <a:gd name="T42" fmla="*/ 13 w 93"/>
                <a:gd name="T43" fmla="*/ 66 h 80"/>
                <a:gd name="T44" fmla="*/ 92 w 93"/>
                <a:gd name="T45" fmla="*/ 74 h 80"/>
                <a:gd name="T46" fmla="*/ 0 w 93"/>
                <a:gd name="T47" fmla="*/ 48 h 80"/>
                <a:gd name="T48" fmla="*/ 0 w 93"/>
                <a:gd name="T49" fmla="*/ 37 h 80"/>
                <a:gd name="T50" fmla="*/ 0 w 93"/>
                <a:gd name="T51" fmla="*/ 31 h 80"/>
                <a:gd name="T52" fmla="*/ 2 w 93"/>
                <a:gd name="T53" fmla="*/ 24 h 80"/>
                <a:gd name="T54" fmla="*/ 6 w 93"/>
                <a:gd name="T55" fmla="*/ 17 h 80"/>
                <a:gd name="T56" fmla="*/ 9 w 93"/>
                <a:gd name="T57" fmla="*/ 13 h 80"/>
                <a:gd name="T58" fmla="*/ 13 w 93"/>
                <a:gd name="T59" fmla="*/ 11 h 80"/>
                <a:gd name="T60" fmla="*/ 17 w 93"/>
                <a:gd name="T61" fmla="*/ 9 h 80"/>
                <a:gd name="T62" fmla="*/ 22 w 93"/>
                <a:gd name="T63" fmla="*/ 6 h 80"/>
                <a:gd name="T64" fmla="*/ 26 w 93"/>
                <a:gd name="T65" fmla="*/ 4 h 80"/>
                <a:gd name="T66" fmla="*/ 31 w 93"/>
                <a:gd name="T67" fmla="*/ 2 h 80"/>
                <a:gd name="T68" fmla="*/ 37 w 93"/>
                <a:gd name="T69" fmla="*/ 2 h 80"/>
                <a:gd name="T70" fmla="*/ 41 w 93"/>
                <a:gd name="T71" fmla="*/ 2 h 80"/>
                <a:gd name="T72" fmla="*/ 48 w 93"/>
                <a:gd name="T73" fmla="*/ 0 h 80"/>
                <a:gd name="T74" fmla="*/ 52 w 93"/>
                <a:gd name="T75" fmla="*/ 2 h 80"/>
                <a:gd name="T76" fmla="*/ 57 w 93"/>
                <a:gd name="T77" fmla="*/ 2 h 80"/>
                <a:gd name="T78" fmla="*/ 61 w 93"/>
                <a:gd name="T79" fmla="*/ 2 h 80"/>
                <a:gd name="T80" fmla="*/ 66 w 93"/>
                <a:gd name="T81" fmla="*/ 4 h 80"/>
                <a:gd name="T82" fmla="*/ 70 w 93"/>
                <a:gd name="T83" fmla="*/ 6 h 80"/>
                <a:gd name="T84" fmla="*/ 74 w 93"/>
                <a:gd name="T85" fmla="*/ 9 h 80"/>
                <a:gd name="T86" fmla="*/ 79 w 93"/>
                <a:gd name="T87" fmla="*/ 11 h 80"/>
                <a:gd name="T88" fmla="*/ 83 w 93"/>
                <a:gd name="T89" fmla="*/ 15 h 80"/>
                <a:gd name="T90" fmla="*/ 88 w 93"/>
                <a:gd name="T91" fmla="*/ 20 h 80"/>
                <a:gd name="T92" fmla="*/ 88 w 93"/>
                <a:gd name="T93" fmla="*/ 26 h 80"/>
                <a:gd name="T94" fmla="*/ 90 w 93"/>
                <a:gd name="T95" fmla="*/ 33 h 80"/>
                <a:gd name="T96" fmla="*/ 90 w 93"/>
                <a:gd name="T97" fmla="*/ 42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80"/>
                <a:gd name="T149" fmla="*/ 93 w 93"/>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80">
                  <a:moveTo>
                    <a:pt x="92" y="74"/>
                  </a:moveTo>
                  <a:lnTo>
                    <a:pt x="81" y="61"/>
                  </a:lnTo>
                  <a:lnTo>
                    <a:pt x="79" y="42"/>
                  </a:lnTo>
                  <a:lnTo>
                    <a:pt x="79" y="39"/>
                  </a:lnTo>
                  <a:lnTo>
                    <a:pt x="79" y="35"/>
                  </a:lnTo>
                  <a:lnTo>
                    <a:pt x="79" y="31"/>
                  </a:lnTo>
                  <a:lnTo>
                    <a:pt x="77" y="28"/>
                  </a:lnTo>
                  <a:lnTo>
                    <a:pt x="77" y="26"/>
                  </a:lnTo>
                  <a:lnTo>
                    <a:pt x="74" y="24"/>
                  </a:lnTo>
                  <a:lnTo>
                    <a:pt x="74" y="22"/>
                  </a:lnTo>
                  <a:lnTo>
                    <a:pt x="72" y="20"/>
                  </a:lnTo>
                  <a:lnTo>
                    <a:pt x="70" y="17"/>
                  </a:lnTo>
                  <a:lnTo>
                    <a:pt x="68" y="17"/>
                  </a:lnTo>
                  <a:lnTo>
                    <a:pt x="66" y="15"/>
                  </a:lnTo>
                  <a:lnTo>
                    <a:pt x="63" y="15"/>
                  </a:lnTo>
                  <a:lnTo>
                    <a:pt x="61" y="15"/>
                  </a:lnTo>
                  <a:lnTo>
                    <a:pt x="59" y="13"/>
                  </a:lnTo>
                  <a:lnTo>
                    <a:pt x="57" y="13"/>
                  </a:lnTo>
                  <a:lnTo>
                    <a:pt x="55" y="13"/>
                  </a:lnTo>
                  <a:lnTo>
                    <a:pt x="52" y="13"/>
                  </a:lnTo>
                  <a:lnTo>
                    <a:pt x="50" y="13"/>
                  </a:lnTo>
                  <a:lnTo>
                    <a:pt x="48" y="13"/>
                  </a:lnTo>
                  <a:lnTo>
                    <a:pt x="46" y="13"/>
                  </a:lnTo>
                  <a:lnTo>
                    <a:pt x="44" y="13"/>
                  </a:lnTo>
                  <a:lnTo>
                    <a:pt x="39" y="13"/>
                  </a:lnTo>
                  <a:lnTo>
                    <a:pt x="37" y="13"/>
                  </a:lnTo>
                  <a:lnTo>
                    <a:pt x="33" y="13"/>
                  </a:lnTo>
                  <a:lnTo>
                    <a:pt x="31" y="15"/>
                  </a:lnTo>
                  <a:lnTo>
                    <a:pt x="28" y="15"/>
                  </a:lnTo>
                  <a:lnTo>
                    <a:pt x="26" y="15"/>
                  </a:lnTo>
                  <a:lnTo>
                    <a:pt x="24" y="17"/>
                  </a:lnTo>
                  <a:lnTo>
                    <a:pt x="22" y="17"/>
                  </a:lnTo>
                  <a:lnTo>
                    <a:pt x="20" y="20"/>
                  </a:lnTo>
                  <a:lnTo>
                    <a:pt x="17" y="22"/>
                  </a:lnTo>
                  <a:lnTo>
                    <a:pt x="17" y="24"/>
                  </a:lnTo>
                  <a:lnTo>
                    <a:pt x="15" y="24"/>
                  </a:lnTo>
                  <a:lnTo>
                    <a:pt x="15" y="26"/>
                  </a:lnTo>
                  <a:lnTo>
                    <a:pt x="13" y="28"/>
                  </a:lnTo>
                  <a:lnTo>
                    <a:pt x="13" y="31"/>
                  </a:lnTo>
                  <a:lnTo>
                    <a:pt x="11" y="33"/>
                  </a:lnTo>
                  <a:lnTo>
                    <a:pt x="11" y="37"/>
                  </a:lnTo>
                  <a:lnTo>
                    <a:pt x="11" y="42"/>
                  </a:lnTo>
                  <a:lnTo>
                    <a:pt x="11" y="46"/>
                  </a:lnTo>
                  <a:lnTo>
                    <a:pt x="13" y="66"/>
                  </a:lnTo>
                  <a:lnTo>
                    <a:pt x="81" y="61"/>
                  </a:lnTo>
                  <a:lnTo>
                    <a:pt x="92" y="74"/>
                  </a:lnTo>
                  <a:lnTo>
                    <a:pt x="2" y="79"/>
                  </a:lnTo>
                  <a:lnTo>
                    <a:pt x="0" y="48"/>
                  </a:lnTo>
                  <a:lnTo>
                    <a:pt x="0" y="42"/>
                  </a:lnTo>
                  <a:lnTo>
                    <a:pt x="0" y="37"/>
                  </a:lnTo>
                  <a:lnTo>
                    <a:pt x="0" y="35"/>
                  </a:lnTo>
                  <a:lnTo>
                    <a:pt x="0" y="31"/>
                  </a:lnTo>
                  <a:lnTo>
                    <a:pt x="2" y="26"/>
                  </a:lnTo>
                  <a:lnTo>
                    <a:pt x="2" y="24"/>
                  </a:lnTo>
                  <a:lnTo>
                    <a:pt x="4" y="20"/>
                  </a:lnTo>
                  <a:lnTo>
                    <a:pt x="6" y="17"/>
                  </a:lnTo>
                  <a:lnTo>
                    <a:pt x="6" y="15"/>
                  </a:lnTo>
                  <a:lnTo>
                    <a:pt x="9" y="13"/>
                  </a:lnTo>
                  <a:lnTo>
                    <a:pt x="11" y="13"/>
                  </a:lnTo>
                  <a:lnTo>
                    <a:pt x="13" y="11"/>
                  </a:lnTo>
                  <a:lnTo>
                    <a:pt x="15" y="9"/>
                  </a:lnTo>
                  <a:lnTo>
                    <a:pt x="17" y="9"/>
                  </a:lnTo>
                  <a:lnTo>
                    <a:pt x="20" y="6"/>
                  </a:lnTo>
                  <a:lnTo>
                    <a:pt x="22" y="6"/>
                  </a:lnTo>
                  <a:lnTo>
                    <a:pt x="24" y="4"/>
                  </a:lnTo>
                  <a:lnTo>
                    <a:pt x="26" y="4"/>
                  </a:lnTo>
                  <a:lnTo>
                    <a:pt x="28" y="2"/>
                  </a:lnTo>
                  <a:lnTo>
                    <a:pt x="31" y="2"/>
                  </a:lnTo>
                  <a:lnTo>
                    <a:pt x="35" y="2"/>
                  </a:lnTo>
                  <a:lnTo>
                    <a:pt x="37" y="2"/>
                  </a:lnTo>
                  <a:lnTo>
                    <a:pt x="39" y="2"/>
                  </a:lnTo>
                  <a:lnTo>
                    <a:pt x="41" y="2"/>
                  </a:lnTo>
                  <a:lnTo>
                    <a:pt x="46" y="0"/>
                  </a:lnTo>
                  <a:lnTo>
                    <a:pt x="48" y="0"/>
                  </a:lnTo>
                  <a:lnTo>
                    <a:pt x="50" y="0"/>
                  </a:lnTo>
                  <a:lnTo>
                    <a:pt x="52" y="2"/>
                  </a:lnTo>
                  <a:lnTo>
                    <a:pt x="55" y="2"/>
                  </a:lnTo>
                  <a:lnTo>
                    <a:pt x="57" y="2"/>
                  </a:lnTo>
                  <a:lnTo>
                    <a:pt x="59" y="2"/>
                  </a:lnTo>
                  <a:lnTo>
                    <a:pt x="61" y="2"/>
                  </a:lnTo>
                  <a:lnTo>
                    <a:pt x="63" y="2"/>
                  </a:lnTo>
                  <a:lnTo>
                    <a:pt x="66" y="4"/>
                  </a:lnTo>
                  <a:lnTo>
                    <a:pt x="68" y="4"/>
                  </a:lnTo>
                  <a:lnTo>
                    <a:pt x="70" y="6"/>
                  </a:lnTo>
                  <a:lnTo>
                    <a:pt x="72" y="6"/>
                  </a:lnTo>
                  <a:lnTo>
                    <a:pt x="74" y="9"/>
                  </a:lnTo>
                  <a:lnTo>
                    <a:pt x="77" y="9"/>
                  </a:lnTo>
                  <a:lnTo>
                    <a:pt x="79" y="11"/>
                  </a:lnTo>
                  <a:lnTo>
                    <a:pt x="81" y="13"/>
                  </a:lnTo>
                  <a:lnTo>
                    <a:pt x="83" y="15"/>
                  </a:lnTo>
                  <a:lnTo>
                    <a:pt x="85" y="17"/>
                  </a:lnTo>
                  <a:lnTo>
                    <a:pt x="88" y="20"/>
                  </a:lnTo>
                  <a:lnTo>
                    <a:pt x="88" y="24"/>
                  </a:lnTo>
                  <a:lnTo>
                    <a:pt x="88" y="26"/>
                  </a:lnTo>
                  <a:lnTo>
                    <a:pt x="90" y="28"/>
                  </a:lnTo>
                  <a:lnTo>
                    <a:pt x="90" y="33"/>
                  </a:lnTo>
                  <a:lnTo>
                    <a:pt x="90" y="37"/>
                  </a:lnTo>
                  <a:lnTo>
                    <a:pt x="90" y="42"/>
                  </a:lnTo>
                  <a:lnTo>
                    <a:pt x="92" y="74"/>
                  </a:lnTo>
                </a:path>
              </a:pathLst>
            </a:custGeom>
            <a:solidFill>
              <a:srgbClr val="FFFFFF"/>
            </a:solidFill>
            <a:ln w="9525" cap="rnd">
              <a:noFill/>
              <a:round/>
              <a:headEnd type="none" w="sm" len="sm"/>
              <a:tailEnd type="none" w="sm" len="sm"/>
            </a:ln>
          </p:spPr>
          <p:txBody>
            <a:bodyPr/>
            <a:lstStyle/>
            <a:p>
              <a:pPr algn="l"/>
              <a:endParaRPr lang="en-US" dirty="0"/>
            </a:p>
          </p:txBody>
        </p:sp>
        <p:sp>
          <p:nvSpPr>
            <p:cNvPr id="9632" name="Freeform 417"/>
            <p:cNvSpPr>
              <a:spLocks/>
            </p:cNvSpPr>
            <p:nvPr/>
          </p:nvSpPr>
          <p:spPr bwMode="auto">
            <a:xfrm>
              <a:off x="2253" y="2120"/>
              <a:ext cx="97" cy="75"/>
            </a:xfrm>
            <a:custGeom>
              <a:avLst/>
              <a:gdLst>
                <a:gd name="T0" fmla="*/ 90 w 97"/>
                <a:gd name="T1" fmla="*/ 74 h 75"/>
                <a:gd name="T2" fmla="*/ 0 w 97"/>
                <a:gd name="T3" fmla="*/ 66 h 75"/>
                <a:gd name="T4" fmla="*/ 6 w 97"/>
                <a:gd name="T5" fmla="*/ 0 h 75"/>
                <a:gd name="T6" fmla="*/ 17 w 97"/>
                <a:gd name="T7" fmla="*/ 2 h 75"/>
                <a:gd name="T8" fmla="*/ 11 w 97"/>
                <a:gd name="T9" fmla="*/ 55 h 75"/>
                <a:gd name="T10" fmla="*/ 39 w 97"/>
                <a:gd name="T11" fmla="*/ 57 h 75"/>
                <a:gd name="T12" fmla="*/ 46 w 97"/>
                <a:gd name="T13" fmla="*/ 9 h 75"/>
                <a:gd name="T14" fmla="*/ 57 w 97"/>
                <a:gd name="T15" fmla="*/ 9 h 75"/>
                <a:gd name="T16" fmla="*/ 50 w 97"/>
                <a:gd name="T17" fmla="*/ 59 h 75"/>
                <a:gd name="T18" fmla="*/ 81 w 97"/>
                <a:gd name="T19" fmla="*/ 63 h 75"/>
                <a:gd name="T20" fmla="*/ 88 w 97"/>
                <a:gd name="T21" fmla="*/ 6 h 75"/>
                <a:gd name="T22" fmla="*/ 96 w 97"/>
                <a:gd name="T23" fmla="*/ 9 h 75"/>
                <a:gd name="T24" fmla="*/ 90 w 97"/>
                <a:gd name="T25" fmla="*/ 74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75"/>
                <a:gd name="T41" fmla="*/ 97 w 97"/>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75">
                  <a:moveTo>
                    <a:pt x="90" y="74"/>
                  </a:moveTo>
                  <a:lnTo>
                    <a:pt x="0" y="66"/>
                  </a:lnTo>
                  <a:lnTo>
                    <a:pt x="6" y="0"/>
                  </a:lnTo>
                  <a:lnTo>
                    <a:pt x="17" y="2"/>
                  </a:lnTo>
                  <a:lnTo>
                    <a:pt x="11" y="55"/>
                  </a:lnTo>
                  <a:lnTo>
                    <a:pt x="39" y="57"/>
                  </a:lnTo>
                  <a:lnTo>
                    <a:pt x="46" y="9"/>
                  </a:lnTo>
                  <a:lnTo>
                    <a:pt x="57" y="9"/>
                  </a:lnTo>
                  <a:lnTo>
                    <a:pt x="50" y="59"/>
                  </a:lnTo>
                  <a:lnTo>
                    <a:pt x="81" y="63"/>
                  </a:lnTo>
                  <a:lnTo>
                    <a:pt x="88" y="6"/>
                  </a:lnTo>
                  <a:lnTo>
                    <a:pt x="96" y="9"/>
                  </a:lnTo>
                  <a:lnTo>
                    <a:pt x="90" y="74"/>
                  </a:lnTo>
                </a:path>
              </a:pathLst>
            </a:custGeom>
            <a:solidFill>
              <a:srgbClr val="FFFFFF"/>
            </a:solidFill>
            <a:ln w="9525" cap="rnd">
              <a:noFill/>
              <a:round/>
              <a:headEnd type="none" w="sm" len="sm"/>
              <a:tailEnd type="none" w="sm" len="sm"/>
            </a:ln>
          </p:spPr>
          <p:txBody>
            <a:bodyPr/>
            <a:lstStyle/>
            <a:p>
              <a:pPr algn="l"/>
              <a:endParaRPr lang="en-US" dirty="0"/>
            </a:p>
          </p:txBody>
        </p:sp>
        <p:sp>
          <p:nvSpPr>
            <p:cNvPr id="9633" name="Freeform 418"/>
            <p:cNvSpPr>
              <a:spLocks/>
            </p:cNvSpPr>
            <p:nvPr/>
          </p:nvSpPr>
          <p:spPr bwMode="auto">
            <a:xfrm>
              <a:off x="2268" y="2026"/>
              <a:ext cx="91" cy="84"/>
            </a:xfrm>
            <a:custGeom>
              <a:avLst/>
              <a:gdLst>
                <a:gd name="T0" fmla="*/ 0 w 91"/>
                <a:gd name="T1" fmla="*/ 59 h 84"/>
                <a:gd name="T2" fmla="*/ 11 w 91"/>
                <a:gd name="T3" fmla="*/ 24 h 84"/>
                <a:gd name="T4" fmla="*/ 13 w 91"/>
                <a:gd name="T5" fmla="*/ 15 h 84"/>
                <a:gd name="T6" fmla="*/ 16 w 91"/>
                <a:gd name="T7" fmla="*/ 11 h 84"/>
                <a:gd name="T8" fmla="*/ 20 w 91"/>
                <a:gd name="T9" fmla="*/ 6 h 84"/>
                <a:gd name="T10" fmla="*/ 22 w 91"/>
                <a:gd name="T11" fmla="*/ 4 h 84"/>
                <a:gd name="T12" fmla="*/ 26 w 91"/>
                <a:gd name="T13" fmla="*/ 2 h 84"/>
                <a:gd name="T14" fmla="*/ 29 w 91"/>
                <a:gd name="T15" fmla="*/ 0 h 84"/>
                <a:gd name="T16" fmla="*/ 33 w 91"/>
                <a:gd name="T17" fmla="*/ 0 h 84"/>
                <a:gd name="T18" fmla="*/ 37 w 91"/>
                <a:gd name="T19" fmla="*/ 0 h 84"/>
                <a:gd name="T20" fmla="*/ 42 w 91"/>
                <a:gd name="T21" fmla="*/ 0 h 84"/>
                <a:gd name="T22" fmla="*/ 46 w 91"/>
                <a:gd name="T23" fmla="*/ 2 h 84"/>
                <a:gd name="T24" fmla="*/ 53 w 91"/>
                <a:gd name="T25" fmla="*/ 4 h 84"/>
                <a:gd name="T26" fmla="*/ 57 w 91"/>
                <a:gd name="T27" fmla="*/ 8 h 84"/>
                <a:gd name="T28" fmla="*/ 62 w 91"/>
                <a:gd name="T29" fmla="*/ 13 h 84"/>
                <a:gd name="T30" fmla="*/ 64 w 91"/>
                <a:gd name="T31" fmla="*/ 24 h 84"/>
                <a:gd name="T32" fmla="*/ 62 w 91"/>
                <a:gd name="T33" fmla="*/ 41 h 84"/>
                <a:gd name="T34" fmla="*/ 44 w 91"/>
                <a:gd name="T35" fmla="*/ 59 h 84"/>
                <a:gd name="T36" fmla="*/ 53 w 91"/>
                <a:gd name="T37" fmla="*/ 32 h 84"/>
                <a:gd name="T38" fmla="*/ 53 w 91"/>
                <a:gd name="T39" fmla="*/ 24 h 84"/>
                <a:gd name="T40" fmla="*/ 51 w 91"/>
                <a:gd name="T41" fmla="*/ 19 h 84"/>
                <a:gd name="T42" fmla="*/ 48 w 91"/>
                <a:gd name="T43" fmla="*/ 15 h 84"/>
                <a:gd name="T44" fmla="*/ 44 w 91"/>
                <a:gd name="T45" fmla="*/ 13 h 84"/>
                <a:gd name="T46" fmla="*/ 40 w 91"/>
                <a:gd name="T47" fmla="*/ 13 h 84"/>
                <a:gd name="T48" fmla="*/ 35 w 91"/>
                <a:gd name="T49" fmla="*/ 11 h 84"/>
                <a:gd name="T50" fmla="*/ 33 w 91"/>
                <a:gd name="T51" fmla="*/ 13 h 84"/>
                <a:gd name="T52" fmla="*/ 29 w 91"/>
                <a:gd name="T53" fmla="*/ 13 h 84"/>
                <a:gd name="T54" fmla="*/ 24 w 91"/>
                <a:gd name="T55" fmla="*/ 15 h 84"/>
                <a:gd name="T56" fmla="*/ 22 w 91"/>
                <a:gd name="T57" fmla="*/ 19 h 84"/>
                <a:gd name="T58" fmla="*/ 22 w 91"/>
                <a:gd name="T59" fmla="*/ 26 h 84"/>
                <a:gd name="T60" fmla="*/ 13 w 91"/>
                <a:gd name="T61" fmla="*/ 50 h 84"/>
                <a:gd name="T62" fmla="*/ 55 w 91"/>
                <a:gd name="T63" fmla="*/ 63 h 84"/>
                <a:gd name="T64" fmla="*/ 88 w 91"/>
                <a:gd name="T65" fmla="*/ 83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84"/>
                <a:gd name="T101" fmla="*/ 91 w 91"/>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84">
                  <a:moveTo>
                    <a:pt x="88" y="83"/>
                  </a:moveTo>
                  <a:lnTo>
                    <a:pt x="0" y="59"/>
                  </a:lnTo>
                  <a:lnTo>
                    <a:pt x="9" y="26"/>
                  </a:lnTo>
                  <a:lnTo>
                    <a:pt x="11" y="24"/>
                  </a:lnTo>
                  <a:lnTo>
                    <a:pt x="11" y="19"/>
                  </a:lnTo>
                  <a:lnTo>
                    <a:pt x="13" y="15"/>
                  </a:lnTo>
                  <a:lnTo>
                    <a:pt x="13" y="13"/>
                  </a:lnTo>
                  <a:lnTo>
                    <a:pt x="16" y="11"/>
                  </a:lnTo>
                  <a:lnTo>
                    <a:pt x="18" y="8"/>
                  </a:lnTo>
                  <a:lnTo>
                    <a:pt x="20" y="6"/>
                  </a:lnTo>
                  <a:lnTo>
                    <a:pt x="20" y="4"/>
                  </a:lnTo>
                  <a:lnTo>
                    <a:pt x="22" y="4"/>
                  </a:lnTo>
                  <a:lnTo>
                    <a:pt x="24" y="2"/>
                  </a:lnTo>
                  <a:lnTo>
                    <a:pt x="26" y="2"/>
                  </a:lnTo>
                  <a:lnTo>
                    <a:pt x="26" y="0"/>
                  </a:lnTo>
                  <a:lnTo>
                    <a:pt x="29" y="0"/>
                  </a:lnTo>
                  <a:lnTo>
                    <a:pt x="31" y="0"/>
                  </a:lnTo>
                  <a:lnTo>
                    <a:pt x="33" y="0"/>
                  </a:lnTo>
                  <a:lnTo>
                    <a:pt x="35" y="0"/>
                  </a:lnTo>
                  <a:lnTo>
                    <a:pt x="37" y="0"/>
                  </a:lnTo>
                  <a:lnTo>
                    <a:pt x="40" y="0"/>
                  </a:lnTo>
                  <a:lnTo>
                    <a:pt x="42" y="0"/>
                  </a:lnTo>
                  <a:lnTo>
                    <a:pt x="44" y="0"/>
                  </a:lnTo>
                  <a:lnTo>
                    <a:pt x="46" y="2"/>
                  </a:lnTo>
                  <a:lnTo>
                    <a:pt x="48" y="2"/>
                  </a:lnTo>
                  <a:lnTo>
                    <a:pt x="53" y="4"/>
                  </a:lnTo>
                  <a:lnTo>
                    <a:pt x="55" y="6"/>
                  </a:lnTo>
                  <a:lnTo>
                    <a:pt x="57" y="8"/>
                  </a:lnTo>
                  <a:lnTo>
                    <a:pt x="59" y="11"/>
                  </a:lnTo>
                  <a:lnTo>
                    <a:pt x="62" y="13"/>
                  </a:lnTo>
                  <a:lnTo>
                    <a:pt x="64" y="17"/>
                  </a:lnTo>
                  <a:lnTo>
                    <a:pt x="64" y="24"/>
                  </a:lnTo>
                  <a:lnTo>
                    <a:pt x="64" y="32"/>
                  </a:lnTo>
                  <a:lnTo>
                    <a:pt x="62" y="41"/>
                  </a:lnTo>
                  <a:lnTo>
                    <a:pt x="55" y="63"/>
                  </a:lnTo>
                  <a:lnTo>
                    <a:pt x="44" y="59"/>
                  </a:lnTo>
                  <a:lnTo>
                    <a:pt x="53" y="37"/>
                  </a:lnTo>
                  <a:lnTo>
                    <a:pt x="53" y="32"/>
                  </a:lnTo>
                  <a:lnTo>
                    <a:pt x="53" y="28"/>
                  </a:lnTo>
                  <a:lnTo>
                    <a:pt x="53" y="24"/>
                  </a:lnTo>
                  <a:lnTo>
                    <a:pt x="53" y="21"/>
                  </a:lnTo>
                  <a:lnTo>
                    <a:pt x="51" y="19"/>
                  </a:lnTo>
                  <a:lnTo>
                    <a:pt x="51" y="17"/>
                  </a:lnTo>
                  <a:lnTo>
                    <a:pt x="48" y="15"/>
                  </a:lnTo>
                  <a:lnTo>
                    <a:pt x="46" y="15"/>
                  </a:lnTo>
                  <a:lnTo>
                    <a:pt x="44" y="13"/>
                  </a:lnTo>
                  <a:lnTo>
                    <a:pt x="42" y="13"/>
                  </a:lnTo>
                  <a:lnTo>
                    <a:pt x="40" y="13"/>
                  </a:lnTo>
                  <a:lnTo>
                    <a:pt x="37" y="11"/>
                  </a:lnTo>
                  <a:lnTo>
                    <a:pt x="35" y="11"/>
                  </a:lnTo>
                  <a:lnTo>
                    <a:pt x="33" y="11"/>
                  </a:lnTo>
                  <a:lnTo>
                    <a:pt x="33" y="13"/>
                  </a:lnTo>
                  <a:lnTo>
                    <a:pt x="31" y="13"/>
                  </a:lnTo>
                  <a:lnTo>
                    <a:pt x="29" y="13"/>
                  </a:lnTo>
                  <a:lnTo>
                    <a:pt x="26" y="15"/>
                  </a:lnTo>
                  <a:lnTo>
                    <a:pt x="24" y="15"/>
                  </a:lnTo>
                  <a:lnTo>
                    <a:pt x="24" y="17"/>
                  </a:lnTo>
                  <a:lnTo>
                    <a:pt x="22" y="19"/>
                  </a:lnTo>
                  <a:lnTo>
                    <a:pt x="22" y="21"/>
                  </a:lnTo>
                  <a:lnTo>
                    <a:pt x="22" y="26"/>
                  </a:lnTo>
                  <a:lnTo>
                    <a:pt x="20" y="28"/>
                  </a:lnTo>
                  <a:lnTo>
                    <a:pt x="13" y="50"/>
                  </a:lnTo>
                  <a:lnTo>
                    <a:pt x="44" y="59"/>
                  </a:lnTo>
                  <a:lnTo>
                    <a:pt x="55" y="63"/>
                  </a:lnTo>
                  <a:lnTo>
                    <a:pt x="90" y="72"/>
                  </a:lnTo>
                  <a:lnTo>
                    <a:pt x="88" y="83"/>
                  </a:lnTo>
                </a:path>
              </a:pathLst>
            </a:custGeom>
            <a:solidFill>
              <a:srgbClr val="FFFFFF"/>
            </a:solidFill>
            <a:ln w="9525" cap="rnd">
              <a:noFill/>
              <a:round/>
              <a:headEnd type="none" w="sm" len="sm"/>
              <a:tailEnd type="none" w="sm" len="sm"/>
            </a:ln>
          </p:spPr>
          <p:txBody>
            <a:bodyPr/>
            <a:lstStyle/>
            <a:p>
              <a:pPr algn="l"/>
              <a:endParaRPr lang="en-US" dirty="0"/>
            </a:p>
          </p:txBody>
        </p:sp>
        <p:sp>
          <p:nvSpPr>
            <p:cNvPr id="9634" name="Freeform 419"/>
            <p:cNvSpPr>
              <a:spLocks/>
            </p:cNvSpPr>
            <p:nvPr/>
          </p:nvSpPr>
          <p:spPr bwMode="auto">
            <a:xfrm>
              <a:off x="2308" y="1960"/>
              <a:ext cx="104" cy="82"/>
            </a:xfrm>
            <a:custGeom>
              <a:avLst/>
              <a:gdLst>
                <a:gd name="T0" fmla="*/ 68 w 104"/>
                <a:gd name="T1" fmla="*/ 81 h 82"/>
                <a:gd name="T2" fmla="*/ 0 w 104"/>
                <a:gd name="T3" fmla="*/ 9 h 82"/>
                <a:gd name="T4" fmla="*/ 4 w 104"/>
                <a:gd name="T5" fmla="*/ 0 h 82"/>
                <a:gd name="T6" fmla="*/ 103 w 104"/>
                <a:gd name="T7" fmla="*/ 4 h 82"/>
                <a:gd name="T8" fmla="*/ 98 w 104"/>
                <a:gd name="T9" fmla="*/ 17 h 82"/>
                <a:gd name="T10" fmla="*/ 68 w 104"/>
                <a:gd name="T11" fmla="*/ 15 h 82"/>
                <a:gd name="T12" fmla="*/ 50 w 104"/>
                <a:gd name="T13" fmla="*/ 48 h 82"/>
                <a:gd name="T14" fmla="*/ 41 w 104"/>
                <a:gd name="T15" fmla="*/ 41 h 82"/>
                <a:gd name="T16" fmla="*/ 54 w 104"/>
                <a:gd name="T17" fmla="*/ 13 h 82"/>
                <a:gd name="T18" fmla="*/ 30 w 104"/>
                <a:gd name="T19" fmla="*/ 11 h 82"/>
                <a:gd name="T20" fmla="*/ 28 w 104"/>
                <a:gd name="T21" fmla="*/ 11 h 82"/>
                <a:gd name="T22" fmla="*/ 24 w 104"/>
                <a:gd name="T23" fmla="*/ 11 h 82"/>
                <a:gd name="T24" fmla="*/ 22 w 104"/>
                <a:gd name="T25" fmla="*/ 11 h 82"/>
                <a:gd name="T26" fmla="*/ 19 w 104"/>
                <a:gd name="T27" fmla="*/ 11 h 82"/>
                <a:gd name="T28" fmla="*/ 17 w 104"/>
                <a:gd name="T29" fmla="*/ 9 h 82"/>
                <a:gd name="T30" fmla="*/ 15 w 104"/>
                <a:gd name="T31" fmla="*/ 9 h 82"/>
                <a:gd name="T32" fmla="*/ 13 w 104"/>
                <a:gd name="T33" fmla="*/ 9 h 82"/>
                <a:gd name="T34" fmla="*/ 15 w 104"/>
                <a:gd name="T35" fmla="*/ 11 h 82"/>
                <a:gd name="T36" fmla="*/ 15 w 104"/>
                <a:gd name="T37" fmla="*/ 13 h 82"/>
                <a:gd name="T38" fmla="*/ 17 w 104"/>
                <a:gd name="T39" fmla="*/ 13 h 82"/>
                <a:gd name="T40" fmla="*/ 19 w 104"/>
                <a:gd name="T41" fmla="*/ 15 h 82"/>
                <a:gd name="T42" fmla="*/ 19 w 104"/>
                <a:gd name="T43" fmla="*/ 17 h 82"/>
                <a:gd name="T44" fmla="*/ 22 w 104"/>
                <a:gd name="T45" fmla="*/ 17 h 82"/>
                <a:gd name="T46" fmla="*/ 24 w 104"/>
                <a:gd name="T47" fmla="*/ 20 h 82"/>
                <a:gd name="T48" fmla="*/ 26 w 104"/>
                <a:gd name="T49" fmla="*/ 22 h 82"/>
                <a:gd name="T50" fmla="*/ 41 w 104"/>
                <a:gd name="T51" fmla="*/ 41 h 82"/>
                <a:gd name="T52" fmla="*/ 50 w 104"/>
                <a:gd name="T53" fmla="*/ 48 h 82"/>
                <a:gd name="T54" fmla="*/ 72 w 104"/>
                <a:gd name="T55" fmla="*/ 70 h 82"/>
                <a:gd name="T56" fmla="*/ 68 w 104"/>
                <a:gd name="T57" fmla="*/ 8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82"/>
                <a:gd name="T89" fmla="*/ 104 w 104"/>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82">
                  <a:moveTo>
                    <a:pt x="68" y="81"/>
                  </a:moveTo>
                  <a:lnTo>
                    <a:pt x="0" y="9"/>
                  </a:lnTo>
                  <a:lnTo>
                    <a:pt x="4" y="0"/>
                  </a:lnTo>
                  <a:lnTo>
                    <a:pt x="103" y="4"/>
                  </a:lnTo>
                  <a:lnTo>
                    <a:pt x="98" y="17"/>
                  </a:lnTo>
                  <a:lnTo>
                    <a:pt x="68" y="15"/>
                  </a:lnTo>
                  <a:lnTo>
                    <a:pt x="50" y="48"/>
                  </a:lnTo>
                  <a:lnTo>
                    <a:pt x="41" y="41"/>
                  </a:lnTo>
                  <a:lnTo>
                    <a:pt x="54" y="13"/>
                  </a:lnTo>
                  <a:lnTo>
                    <a:pt x="30" y="11"/>
                  </a:lnTo>
                  <a:lnTo>
                    <a:pt x="28" y="11"/>
                  </a:lnTo>
                  <a:lnTo>
                    <a:pt x="24" y="11"/>
                  </a:lnTo>
                  <a:lnTo>
                    <a:pt x="22" y="11"/>
                  </a:lnTo>
                  <a:lnTo>
                    <a:pt x="19" y="11"/>
                  </a:lnTo>
                  <a:lnTo>
                    <a:pt x="17" y="9"/>
                  </a:lnTo>
                  <a:lnTo>
                    <a:pt x="15" y="9"/>
                  </a:lnTo>
                  <a:lnTo>
                    <a:pt x="13" y="9"/>
                  </a:lnTo>
                  <a:lnTo>
                    <a:pt x="15" y="11"/>
                  </a:lnTo>
                  <a:lnTo>
                    <a:pt x="15" y="13"/>
                  </a:lnTo>
                  <a:lnTo>
                    <a:pt x="17" y="13"/>
                  </a:lnTo>
                  <a:lnTo>
                    <a:pt x="19" y="15"/>
                  </a:lnTo>
                  <a:lnTo>
                    <a:pt x="19" y="17"/>
                  </a:lnTo>
                  <a:lnTo>
                    <a:pt x="22" y="17"/>
                  </a:lnTo>
                  <a:lnTo>
                    <a:pt x="24" y="20"/>
                  </a:lnTo>
                  <a:lnTo>
                    <a:pt x="26" y="22"/>
                  </a:lnTo>
                  <a:lnTo>
                    <a:pt x="41" y="41"/>
                  </a:lnTo>
                  <a:lnTo>
                    <a:pt x="50" y="48"/>
                  </a:lnTo>
                  <a:lnTo>
                    <a:pt x="72" y="70"/>
                  </a:lnTo>
                  <a:lnTo>
                    <a:pt x="68" y="81"/>
                  </a:lnTo>
                </a:path>
              </a:pathLst>
            </a:custGeom>
            <a:solidFill>
              <a:srgbClr val="FFFFFF"/>
            </a:solidFill>
            <a:ln w="9525" cap="rnd">
              <a:noFill/>
              <a:round/>
              <a:headEnd type="none" w="sm" len="sm"/>
              <a:tailEnd type="none" w="sm" len="sm"/>
            </a:ln>
          </p:spPr>
          <p:txBody>
            <a:bodyPr/>
            <a:lstStyle/>
            <a:p>
              <a:pPr algn="l"/>
              <a:endParaRPr lang="en-US" dirty="0"/>
            </a:p>
          </p:txBody>
        </p:sp>
        <p:sp>
          <p:nvSpPr>
            <p:cNvPr id="9635" name="Freeform 420"/>
            <p:cNvSpPr>
              <a:spLocks/>
            </p:cNvSpPr>
            <p:nvPr/>
          </p:nvSpPr>
          <p:spPr bwMode="auto">
            <a:xfrm>
              <a:off x="2351" y="1841"/>
              <a:ext cx="120" cy="102"/>
            </a:xfrm>
            <a:custGeom>
              <a:avLst/>
              <a:gdLst>
                <a:gd name="T0" fmla="*/ 0 w 120"/>
                <a:gd name="T1" fmla="*/ 49 h 102"/>
                <a:gd name="T2" fmla="*/ 25 w 120"/>
                <a:gd name="T3" fmla="*/ 14 h 102"/>
                <a:gd name="T4" fmla="*/ 29 w 120"/>
                <a:gd name="T5" fmla="*/ 9 h 102"/>
                <a:gd name="T6" fmla="*/ 31 w 120"/>
                <a:gd name="T7" fmla="*/ 7 h 102"/>
                <a:gd name="T8" fmla="*/ 36 w 120"/>
                <a:gd name="T9" fmla="*/ 3 h 102"/>
                <a:gd name="T10" fmla="*/ 40 w 120"/>
                <a:gd name="T11" fmla="*/ 0 h 102"/>
                <a:gd name="T12" fmla="*/ 44 w 120"/>
                <a:gd name="T13" fmla="*/ 0 h 102"/>
                <a:gd name="T14" fmla="*/ 49 w 120"/>
                <a:gd name="T15" fmla="*/ 0 h 102"/>
                <a:gd name="T16" fmla="*/ 53 w 120"/>
                <a:gd name="T17" fmla="*/ 0 h 102"/>
                <a:gd name="T18" fmla="*/ 57 w 120"/>
                <a:gd name="T19" fmla="*/ 3 h 102"/>
                <a:gd name="T20" fmla="*/ 60 w 120"/>
                <a:gd name="T21" fmla="*/ 5 h 102"/>
                <a:gd name="T22" fmla="*/ 64 w 120"/>
                <a:gd name="T23" fmla="*/ 7 h 102"/>
                <a:gd name="T24" fmla="*/ 68 w 120"/>
                <a:gd name="T25" fmla="*/ 11 h 102"/>
                <a:gd name="T26" fmla="*/ 71 w 120"/>
                <a:gd name="T27" fmla="*/ 16 h 102"/>
                <a:gd name="T28" fmla="*/ 71 w 120"/>
                <a:gd name="T29" fmla="*/ 20 h 102"/>
                <a:gd name="T30" fmla="*/ 71 w 120"/>
                <a:gd name="T31" fmla="*/ 29 h 102"/>
                <a:gd name="T32" fmla="*/ 68 w 120"/>
                <a:gd name="T33" fmla="*/ 40 h 102"/>
                <a:gd name="T34" fmla="*/ 73 w 120"/>
                <a:gd name="T35" fmla="*/ 38 h 102"/>
                <a:gd name="T36" fmla="*/ 77 w 120"/>
                <a:gd name="T37" fmla="*/ 38 h 102"/>
                <a:gd name="T38" fmla="*/ 82 w 120"/>
                <a:gd name="T39" fmla="*/ 38 h 102"/>
                <a:gd name="T40" fmla="*/ 86 w 120"/>
                <a:gd name="T41" fmla="*/ 35 h 102"/>
                <a:gd name="T42" fmla="*/ 90 w 120"/>
                <a:gd name="T43" fmla="*/ 35 h 102"/>
                <a:gd name="T44" fmla="*/ 112 w 120"/>
                <a:gd name="T45" fmla="*/ 49 h 102"/>
                <a:gd name="T46" fmla="*/ 86 w 120"/>
                <a:gd name="T47" fmla="*/ 49 h 102"/>
                <a:gd name="T48" fmla="*/ 82 w 120"/>
                <a:gd name="T49" fmla="*/ 49 h 102"/>
                <a:gd name="T50" fmla="*/ 77 w 120"/>
                <a:gd name="T51" fmla="*/ 49 h 102"/>
                <a:gd name="T52" fmla="*/ 71 w 120"/>
                <a:gd name="T53" fmla="*/ 49 h 102"/>
                <a:gd name="T54" fmla="*/ 66 w 120"/>
                <a:gd name="T55" fmla="*/ 49 h 102"/>
                <a:gd name="T56" fmla="*/ 62 w 120"/>
                <a:gd name="T57" fmla="*/ 51 h 102"/>
                <a:gd name="T58" fmla="*/ 60 w 120"/>
                <a:gd name="T59" fmla="*/ 55 h 102"/>
                <a:gd name="T60" fmla="*/ 57 w 120"/>
                <a:gd name="T61" fmla="*/ 57 h 102"/>
                <a:gd name="T62" fmla="*/ 40 w 120"/>
                <a:gd name="T63" fmla="*/ 62 h 102"/>
                <a:gd name="T64" fmla="*/ 57 w 120"/>
                <a:gd name="T65" fmla="*/ 38 h 102"/>
                <a:gd name="T66" fmla="*/ 60 w 120"/>
                <a:gd name="T67" fmla="*/ 33 h 102"/>
                <a:gd name="T68" fmla="*/ 62 w 120"/>
                <a:gd name="T69" fmla="*/ 29 h 102"/>
                <a:gd name="T70" fmla="*/ 62 w 120"/>
                <a:gd name="T71" fmla="*/ 22 h 102"/>
                <a:gd name="T72" fmla="*/ 57 w 120"/>
                <a:gd name="T73" fmla="*/ 18 h 102"/>
                <a:gd name="T74" fmla="*/ 55 w 120"/>
                <a:gd name="T75" fmla="*/ 16 h 102"/>
                <a:gd name="T76" fmla="*/ 51 w 120"/>
                <a:gd name="T77" fmla="*/ 14 h 102"/>
                <a:gd name="T78" fmla="*/ 47 w 120"/>
                <a:gd name="T79" fmla="*/ 11 h 102"/>
                <a:gd name="T80" fmla="*/ 42 w 120"/>
                <a:gd name="T81" fmla="*/ 14 h 102"/>
                <a:gd name="T82" fmla="*/ 38 w 120"/>
                <a:gd name="T83" fmla="*/ 16 h 102"/>
                <a:gd name="T84" fmla="*/ 36 w 120"/>
                <a:gd name="T85" fmla="*/ 18 h 102"/>
                <a:gd name="T86" fmla="*/ 33 w 120"/>
                <a:gd name="T87" fmla="*/ 22 h 102"/>
                <a:gd name="T88" fmla="*/ 40 w 120"/>
                <a:gd name="T89" fmla="*/ 62 h 102"/>
                <a:gd name="T90" fmla="*/ 82 w 120"/>
                <a:gd name="T91" fmla="*/ 92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02"/>
                <a:gd name="T140" fmla="*/ 120 w 120"/>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02">
                  <a:moveTo>
                    <a:pt x="75" y="101"/>
                  </a:moveTo>
                  <a:lnTo>
                    <a:pt x="0" y="49"/>
                  </a:lnTo>
                  <a:lnTo>
                    <a:pt x="25" y="16"/>
                  </a:lnTo>
                  <a:lnTo>
                    <a:pt x="25" y="14"/>
                  </a:lnTo>
                  <a:lnTo>
                    <a:pt x="27" y="11"/>
                  </a:lnTo>
                  <a:lnTo>
                    <a:pt x="29" y="9"/>
                  </a:lnTo>
                  <a:lnTo>
                    <a:pt x="31" y="9"/>
                  </a:lnTo>
                  <a:lnTo>
                    <a:pt x="31" y="7"/>
                  </a:lnTo>
                  <a:lnTo>
                    <a:pt x="33" y="5"/>
                  </a:lnTo>
                  <a:lnTo>
                    <a:pt x="36" y="3"/>
                  </a:lnTo>
                  <a:lnTo>
                    <a:pt x="38" y="3"/>
                  </a:lnTo>
                  <a:lnTo>
                    <a:pt x="40" y="0"/>
                  </a:lnTo>
                  <a:lnTo>
                    <a:pt x="42" y="0"/>
                  </a:lnTo>
                  <a:lnTo>
                    <a:pt x="44" y="0"/>
                  </a:lnTo>
                  <a:lnTo>
                    <a:pt x="47" y="0"/>
                  </a:lnTo>
                  <a:lnTo>
                    <a:pt x="49" y="0"/>
                  </a:lnTo>
                  <a:lnTo>
                    <a:pt x="51" y="0"/>
                  </a:lnTo>
                  <a:lnTo>
                    <a:pt x="53" y="0"/>
                  </a:lnTo>
                  <a:lnTo>
                    <a:pt x="55" y="0"/>
                  </a:lnTo>
                  <a:lnTo>
                    <a:pt x="57" y="3"/>
                  </a:lnTo>
                  <a:lnTo>
                    <a:pt x="60" y="3"/>
                  </a:lnTo>
                  <a:lnTo>
                    <a:pt x="60" y="5"/>
                  </a:lnTo>
                  <a:lnTo>
                    <a:pt x="62" y="5"/>
                  </a:lnTo>
                  <a:lnTo>
                    <a:pt x="64" y="7"/>
                  </a:lnTo>
                  <a:lnTo>
                    <a:pt x="66" y="9"/>
                  </a:lnTo>
                  <a:lnTo>
                    <a:pt x="68" y="11"/>
                  </a:lnTo>
                  <a:lnTo>
                    <a:pt x="68" y="14"/>
                  </a:lnTo>
                  <a:lnTo>
                    <a:pt x="71" y="16"/>
                  </a:lnTo>
                  <a:lnTo>
                    <a:pt x="71" y="18"/>
                  </a:lnTo>
                  <a:lnTo>
                    <a:pt x="71" y="20"/>
                  </a:lnTo>
                  <a:lnTo>
                    <a:pt x="73" y="25"/>
                  </a:lnTo>
                  <a:lnTo>
                    <a:pt x="71" y="29"/>
                  </a:lnTo>
                  <a:lnTo>
                    <a:pt x="71" y="33"/>
                  </a:lnTo>
                  <a:lnTo>
                    <a:pt x="68" y="40"/>
                  </a:lnTo>
                  <a:lnTo>
                    <a:pt x="71" y="38"/>
                  </a:lnTo>
                  <a:lnTo>
                    <a:pt x="73" y="38"/>
                  </a:lnTo>
                  <a:lnTo>
                    <a:pt x="75" y="38"/>
                  </a:lnTo>
                  <a:lnTo>
                    <a:pt x="77" y="38"/>
                  </a:lnTo>
                  <a:lnTo>
                    <a:pt x="79" y="38"/>
                  </a:lnTo>
                  <a:lnTo>
                    <a:pt x="82" y="38"/>
                  </a:lnTo>
                  <a:lnTo>
                    <a:pt x="84" y="35"/>
                  </a:lnTo>
                  <a:lnTo>
                    <a:pt x="86" y="35"/>
                  </a:lnTo>
                  <a:lnTo>
                    <a:pt x="88" y="35"/>
                  </a:lnTo>
                  <a:lnTo>
                    <a:pt x="90" y="35"/>
                  </a:lnTo>
                  <a:lnTo>
                    <a:pt x="119" y="38"/>
                  </a:lnTo>
                  <a:lnTo>
                    <a:pt x="112" y="49"/>
                  </a:lnTo>
                  <a:lnTo>
                    <a:pt x="88" y="49"/>
                  </a:lnTo>
                  <a:lnTo>
                    <a:pt x="86" y="49"/>
                  </a:lnTo>
                  <a:lnTo>
                    <a:pt x="84" y="49"/>
                  </a:lnTo>
                  <a:lnTo>
                    <a:pt x="82" y="49"/>
                  </a:lnTo>
                  <a:lnTo>
                    <a:pt x="79" y="49"/>
                  </a:lnTo>
                  <a:lnTo>
                    <a:pt x="77" y="49"/>
                  </a:lnTo>
                  <a:lnTo>
                    <a:pt x="75" y="49"/>
                  </a:lnTo>
                  <a:lnTo>
                    <a:pt x="71" y="49"/>
                  </a:lnTo>
                  <a:lnTo>
                    <a:pt x="68" y="49"/>
                  </a:lnTo>
                  <a:lnTo>
                    <a:pt x="66" y="49"/>
                  </a:lnTo>
                  <a:lnTo>
                    <a:pt x="64" y="51"/>
                  </a:lnTo>
                  <a:lnTo>
                    <a:pt x="62" y="51"/>
                  </a:lnTo>
                  <a:lnTo>
                    <a:pt x="60" y="53"/>
                  </a:lnTo>
                  <a:lnTo>
                    <a:pt x="60" y="55"/>
                  </a:lnTo>
                  <a:lnTo>
                    <a:pt x="57" y="55"/>
                  </a:lnTo>
                  <a:lnTo>
                    <a:pt x="57" y="57"/>
                  </a:lnTo>
                  <a:lnTo>
                    <a:pt x="49" y="68"/>
                  </a:lnTo>
                  <a:lnTo>
                    <a:pt x="40" y="62"/>
                  </a:lnTo>
                  <a:lnTo>
                    <a:pt x="53" y="42"/>
                  </a:lnTo>
                  <a:lnTo>
                    <a:pt x="57" y="38"/>
                  </a:lnTo>
                  <a:lnTo>
                    <a:pt x="57" y="35"/>
                  </a:lnTo>
                  <a:lnTo>
                    <a:pt x="60" y="33"/>
                  </a:lnTo>
                  <a:lnTo>
                    <a:pt x="60" y="31"/>
                  </a:lnTo>
                  <a:lnTo>
                    <a:pt x="62" y="29"/>
                  </a:lnTo>
                  <a:lnTo>
                    <a:pt x="62" y="27"/>
                  </a:lnTo>
                  <a:lnTo>
                    <a:pt x="62" y="22"/>
                  </a:lnTo>
                  <a:lnTo>
                    <a:pt x="60" y="20"/>
                  </a:lnTo>
                  <a:lnTo>
                    <a:pt x="57" y="18"/>
                  </a:lnTo>
                  <a:lnTo>
                    <a:pt x="57" y="16"/>
                  </a:lnTo>
                  <a:lnTo>
                    <a:pt x="55" y="16"/>
                  </a:lnTo>
                  <a:lnTo>
                    <a:pt x="53" y="14"/>
                  </a:lnTo>
                  <a:lnTo>
                    <a:pt x="51" y="14"/>
                  </a:lnTo>
                  <a:lnTo>
                    <a:pt x="49" y="11"/>
                  </a:lnTo>
                  <a:lnTo>
                    <a:pt x="47" y="11"/>
                  </a:lnTo>
                  <a:lnTo>
                    <a:pt x="44" y="14"/>
                  </a:lnTo>
                  <a:lnTo>
                    <a:pt x="42" y="14"/>
                  </a:lnTo>
                  <a:lnTo>
                    <a:pt x="40" y="16"/>
                  </a:lnTo>
                  <a:lnTo>
                    <a:pt x="38" y="16"/>
                  </a:lnTo>
                  <a:lnTo>
                    <a:pt x="38" y="18"/>
                  </a:lnTo>
                  <a:lnTo>
                    <a:pt x="36" y="18"/>
                  </a:lnTo>
                  <a:lnTo>
                    <a:pt x="33" y="20"/>
                  </a:lnTo>
                  <a:lnTo>
                    <a:pt x="33" y="22"/>
                  </a:lnTo>
                  <a:lnTo>
                    <a:pt x="16" y="46"/>
                  </a:lnTo>
                  <a:lnTo>
                    <a:pt x="40" y="62"/>
                  </a:lnTo>
                  <a:lnTo>
                    <a:pt x="49" y="68"/>
                  </a:lnTo>
                  <a:lnTo>
                    <a:pt x="82" y="92"/>
                  </a:lnTo>
                  <a:lnTo>
                    <a:pt x="75" y="101"/>
                  </a:lnTo>
                </a:path>
              </a:pathLst>
            </a:custGeom>
            <a:solidFill>
              <a:srgbClr val="FFFFFF"/>
            </a:solidFill>
            <a:ln w="9525" cap="rnd">
              <a:noFill/>
              <a:round/>
              <a:headEnd type="none" w="sm" len="sm"/>
              <a:tailEnd type="none" w="sm" len="sm"/>
            </a:ln>
          </p:spPr>
          <p:txBody>
            <a:bodyPr/>
            <a:lstStyle/>
            <a:p>
              <a:pPr algn="l"/>
              <a:endParaRPr lang="en-US" dirty="0"/>
            </a:p>
          </p:txBody>
        </p:sp>
        <p:sp>
          <p:nvSpPr>
            <p:cNvPr id="9636" name="Freeform 421"/>
            <p:cNvSpPr>
              <a:spLocks/>
            </p:cNvSpPr>
            <p:nvPr/>
          </p:nvSpPr>
          <p:spPr bwMode="auto">
            <a:xfrm>
              <a:off x="2413" y="1758"/>
              <a:ext cx="95" cy="95"/>
            </a:xfrm>
            <a:custGeom>
              <a:avLst/>
              <a:gdLst>
                <a:gd name="T0" fmla="*/ 85 w 95"/>
                <a:gd name="T1" fmla="*/ 94 h 95"/>
                <a:gd name="T2" fmla="*/ 31 w 95"/>
                <a:gd name="T3" fmla="*/ 37 h 95"/>
                <a:gd name="T4" fmla="*/ 9 w 95"/>
                <a:gd name="T5" fmla="*/ 57 h 95"/>
                <a:gd name="T6" fmla="*/ 0 w 95"/>
                <a:gd name="T7" fmla="*/ 48 h 95"/>
                <a:gd name="T8" fmla="*/ 52 w 95"/>
                <a:gd name="T9" fmla="*/ 0 h 95"/>
                <a:gd name="T10" fmla="*/ 59 w 95"/>
                <a:gd name="T11" fmla="*/ 9 h 95"/>
                <a:gd name="T12" fmla="*/ 37 w 95"/>
                <a:gd name="T13" fmla="*/ 29 h 95"/>
                <a:gd name="T14" fmla="*/ 94 w 95"/>
                <a:gd name="T15" fmla="*/ 86 h 95"/>
                <a:gd name="T16" fmla="*/ 85 w 95"/>
                <a:gd name="T17" fmla="*/ 94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95"/>
                <a:gd name="T29" fmla="*/ 95 w 9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95">
                  <a:moveTo>
                    <a:pt x="85" y="94"/>
                  </a:moveTo>
                  <a:lnTo>
                    <a:pt x="31" y="37"/>
                  </a:lnTo>
                  <a:lnTo>
                    <a:pt x="9" y="57"/>
                  </a:lnTo>
                  <a:lnTo>
                    <a:pt x="0" y="48"/>
                  </a:lnTo>
                  <a:lnTo>
                    <a:pt x="52" y="0"/>
                  </a:lnTo>
                  <a:lnTo>
                    <a:pt x="59" y="9"/>
                  </a:lnTo>
                  <a:lnTo>
                    <a:pt x="37" y="29"/>
                  </a:lnTo>
                  <a:lnTo>
                    <a:pt x="94" y="86"/>
                  </a:lnTo>
                  <a:lnTo>
                    <a:pt x="85" y="94"/>
                  </a:lnTo>
                </a:path>
              </a:pathLst>
            </a:custGeom>
            <a:solidFill>
              <a:srgbClr val="FFFFFF"/>
            </a:solidFill>
            <a:ln w="9525" cap="rnd">
              <a:noFill/>
              <a:round/>
              <a:headEnd type="none" w="sm" len="sm"/>
              <a:tailEnd type="none" w="sm" len="sm"/>
            </a:ln>
          </p:spPr>
          <p:txBody>
            <a:bodyPr/>
            <a:lstStyle/>
            <a:p>
              <a:pPr algn="l"/>
              <a:endParaRPr lang="en-US" dirty="0"/>
            </a:p>
          </p:txBody>
        </p:sp>
        <p:sp>
          <p:nvSpPr>
            <p:cNvPr id="9637" name="Freeform 422"/>
            <p:cNvSpPr>
              <a:spLocks/>
            </p:cNvSpPr>
            <p:nvPr/>
          </p:nvSpPr>
          <p:spPr bwMode="auto">
            <a:xfrm>
              <a:off x="2496" y="1684"/>
              <a:ext cx="122" cy="126"/>
            </a:xfrm>
            <a:custGeom>
              <a:avLst/>
              <a:gdLst>
                <a:gd name="T0" fmla="*/ 48 w 122"/>
                <a:gd name="T1" fmla="*/ 125 h 126"/>
                <a:gd name="T2" fmla="*/ 0 w 122"/>
                <a:gd name="T3" fmla="*/ 48 h 126"/>
                <a:gd name="T4" fmla="*/ 16 w 122"/>
                <a:gd name="T5" fmla="*/ 37 h 126"/>
                <a:gd name="T6" fmla="*/ 66 w 122"/>
                <a:gd name="T7" fmla="*/ 81 h 126"/>
                <a:gd name="T8" fmla="*/ 68 w 122"/>
                <a:gd name="T9" fmla="*/ 81 h 126"/>
                <a:gd name="T10" fmla="*/ 70 w 122"/>
                <a:gd name="T11" fmla="*/ 83 h 126"/>
                <a:gd name="T12" fmla="*/ 73 w 122"/>
                <a:gd name="T13" fmla="*/ 85 h 126"/>
                <a:gd name="T14" fmla="*/ 75 w 122"/>
                <a:gd name="T15" fmla="*/ 87 h 126"/>
                <a:gd name="T16" fmla="*/ 77 w 122"/>
                <a:gd name="T17" fmla="*/ 87 h 126"/>
                <a:gd name="T18" fmla="*/ 77 w 122"/>
                <a:gd name="T19" fmla="*/ 89 h 126"/>
                <a:gd name="T20" fmla="*/ 77 w 122"/>
                <a:gd name="T21" fmla="*/ 87 h 126"/>
                <a:gd name="T22" fmla="*/ 75 w 122"/>
                <a:gd name="T23" fmla="*/ 83 h 126"/>
                <a:gd name="T24" fmla="*/ 75 w 122"/>
                <a:gd name="T25" fmla="*/ 78 h 126"/>
                <a:gd name="T26" fmla="*/ 73 w 122"/>
                <a:gd name="T27" fmla="*/ 74 h 126"/>
                <a:gd name="T28" fmla="*/ 55 w 122"/>
                <a:gd name="T29" fmla="*/ 11 h 126"/>
                <a:gd name="T30" fmla="*/ 70 w 122"/>
                <a:gd name="T31" fmla="*/ 0 h 126"/>
                <a:gd name="T32" fmla="*/ 121 w 122"/>
                <a:gd name="T33" fmla="*/ 76 h 126"/>
                <a:gd name="T34" fmla="*/ 112 w 122"/>
                <a:gd name="T35" fmla="*/ 83 h 126"/>
                <a:gd name="T36" fmla="*/ 68 w 122"/>
                <a:gd name="T37" fmla="*/ 19 h 126"/>
                <a:gd name="T38" fmla="*/ 90 w 122"/>
                <a:gd name="T39" fmla="*/ 96 h 126"/>
                <a:gd name="T40" fmla="*/ 79 w 122"/>
                <a:gd name="T41" fmla="*/ 105 h 126"/>
                <a:gd name="T42" fmla="*/ 18 w 122"/>
                <a:gd name="T43" fmla="*/ 52 h 126"/>
                <a:gd name="T44" fmla="*/ 59 w 122"/>
                <a:gd name="T45" fmla="*/ 118 h 126"/>
                <a:gd name="T46" fmla="*/ 48 w 122"/>
                <a:gd name="T47" fmla="*/ 125 h 1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2"/>
                <a:gd name="T73" fmla="*/ 0 h 126"/>
                <a:gd name="T74" fmla="*/ 122 w 122"/>
                <a:gd name="T75" fmla="*/ 126 h 1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2" h="126">
                  <a:moveTo>
                    <a:pt x="48" y="125"/>
                  </a:moveTo>
                  <a:lnTo>
                    <a:pt x="0" y="48"/>
                  </a:lnTo>
                  <a:lnTo>
                    <a:pt x="16" y="37"/>
                  </a:lnTo>
                  <a:lnTo>
                    <a:pt x="66" y="81"/>
                  </a:lnTo>
                  <a:lnTo>
                    <a:pt x="68" y="81"/>
                  </a:lnTo>
                  <a:lnTo>
                    <a:pt x="70" y="83"/>
                  </a:lnTo>
                  <a:lnTo>
                    <a:pt x="73" y="85"/>
                  </a:lnTo>
                  <a:lnTo>
                    <a:pt x="75" y="87"/>
                  </a:lnTo>
                  <a:lnTo>
                    <a:pt x="77" y="87"/>
                  </a:lnTo>
                  <a:lnTo>
                    <a:pt x="77" y="89"/>
                  </a:lnTo>
                  <a:lnTo>
                    <a:pt x="77" y="87"/>
                  </a:lnTo>
                  <a:lnTo>
                    <a:pt x="75" y="83"/>
                  </a:lnTo>
                  <a:lnTo>
                    <a:pt x="75" y="78"/>
                  </a:lnTo>
                  <a:lnTo>
                    <a:pt x="73" y="74"/>
                  </a:lnTo>
                  <a:lnTo>
                    <a:pt x="55" y="11"/>
                  </a:lnTo>
                  <a:lnTo>
                    <a:pt x="70" y="0"/>
                  </a:lnTo>
                  <a:lnTo>
                    <a:pt x="121" y="76"/>
                  </a:lnTo>
                  <a:lnTo>
                    <a:pt x="112" y="83"/>
                  </a:lnTo>
                  <a:lnTo>
                    <a:pt x="68" y="19"/>
                  </a:lnTo>
                  <a:lnTo>
                    <a:pt x="90" y="96"/>
                  </a:lnTo>
                  <a:lnTo>
                    <a:pt x="79" y="105"/>
                  </a:lnTo>
                  <a:lnTo>
                    <a:pt x="18" y="52"/>
                  </a:lnTo>
                  <a:lnTo>
                    <a:pt x="59" y="118"/>
                  </a:lnTo>
                  <a:lnTo>
                    <a:pt x="48" y="125"/>
                  </a:lnTo>
                </a:path>
              </a:pathLst>
            </a:custGeom>
            <a:solidFill>
              <a:srgbClr val="FFFFFF"/>
            </a:solidFill>
            <a:ln w="9525" cap="rnd">
              <a:noFill/>
              <a:round/>
              <a:headEnd type="none" w="sm" len="sm"/>
              <a:tailEnd type="none" w="sm" len="sm"/>
            </a:ln>
          </p:spPr>
          <p:txBody>
            <a:bodyPr/>
            <a:lstStyle/>
            <a:p>
              <a:pPr algn="l"/>
              <a:endParaRPr lang="en-US" dirty="0"/>
            </a:p>
          </p:txBody>
        </p:sp>
        <p:sp>
          <p:nvSpPr>
            <p:cNvPr id="9638" name="Freeform 423"/>
            <p:cNvSpPr>
              <a:spLocks/>
            </p:cNvSpPr>
            <p:nvPr/>
          </p:nvSpPr>
          <p:spPr bwMode="auto">
            <a:xfrm>
              <a:off x="2617" y="1635"/>
              <a:ext cx="97" cy="111"/>
            </a:xfrm>
            <a:custGeom>
              <a:avLst/>
              <a:gdLst>
                <a:gd name="T0" fmla="*/ 33 w 97"/>
                <a:gd name="T1" fmla="*/ 110 h 111"/>
                <a:gd name="T2" fmla="*/ 0 w 97"/>
                <a:gd name="T3" fmla="*/ 24 h 111"/>
                <a:gd name="T4" fmla="*/ 59 w 97"/>
                <a:gd name="T5" fmla="*/ 0 h 111"/>
                <a:gd name="T6" fmla="*/ 63 w 97"/>
                <a:gd name="T7" fmla="*/ 11 h 111"/>
                <a:gd name="T8" fmla="*/ 15 w 97"/>
                <a:gd name="T9" fmla="*/ 31 h 111"/>
                <a:gd name="T10" fmla="*/ 24 w 97"/>
                <a:gd name="T11" fmla="*/ 57 h 111"/>
                <a:gd name="T12" fmla="*/ 70 w 97"/>
                <a:gd name="T13" fmla="*/ 38 h 111"/>
                <a:gd name="T14" fmla="*/ 76 w 97"/>
                <a:gd name="T15" fmla="*/ 49 h 111"/>
                <a:gd name="T16" fmla="*/ 28 w 97"/>
                <a:gd name="T17" fmla="*/ 66 h 111"/>
                <a:gd name="T18" fmla="*/ 41 w 97"/>
                <a:gd name="T19" fmla="*/ 95 h 111"/>
                <a:gd name="T20" fmla="*/ 92 w 97"/>
                <a:gd name="T21" fmla="*/ 75 h 111"/>
                <a:gd name="T22" fmla="*/ 96 w 97"/>
                <a:gd name="T23" fmla="*/ 84 h 111"/>
                <a:gd name="T24" fmla="*/ 33 w 97"/>
                <a:gd name="T25" fmla="*/ 11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111"/>
                <a:gd name="T41" fmla="*/ 97 w 97"/>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111">
                  <a:moveTo>
                    <a:pt x="33" y="110"/>
                  </a:moveTo>
                  <a:lnTo>
                    <a:pt x="0" y="24"/>
                  </a:lnTo>
                  <a:lnTo>
                    <a:pt x="59" y="0"/>
                  </a:lnTo>
                  <a:lnTo>
                    <a:pt x="63" y="11"/>
                  </a:lnTo>
                  <a:lnTo>
                    <a:pt x="15" y="31"/>
                  </a:lnTo>
                  <a:lnTo>
                    <a:pt x="24" y="57"/>
                  </a:lnTo>
                  <a:lnTo>
                    <a:pt x="70" y="38"/>
                  </a:lnTo>
                  <a:lnTo>
                    <a:pt x="76" y="49"/>
                  </a:lnTo>
                  <a:lnTo>
                    <a:pt x="28" y="66"/>
                  </a:lnTo>
                  <a:lnTo>
                    <a:pt x="41" y="95"/>
                  </a:lnTo>
                  <a:lnTo>
                    <a:pt x="92" y="75"/>
                  </a:lnTo>
                  <a:lnTo>
                    <a:pt x="96" y="84"/>
                  </a:lnTo>
                  <a:lnTo>
                    <a:pt x="33" y="110"/>
                  </a:lnTo>
                </a:path>
              </a:pathLst>
            </a:custGeom>
            <a:solidFill>
              <a:srgbClr val="FFFFFF"/>
            </a:solidFill>
            <a:ln w="9525" cap="rnd">
              <a:noFill/>
              <a:round/>
              <a:headEnd type="none" w="sm" len="sm"/>
              <a:tailEnd type="none" w="sm" len="sm"/>
            </a:ln>
          </p:spPr>
          <p:txBody>
            <a:bodyPr/>
            <a:lstStyle/>
            <a:p>
              <a:pPr algn="l"/>
              <a:endParaRPr lang="en-US" dirty="0"/>
            </a:p>
          </p:txBody>
        </p:sp>
        <p:sp>
          <p:nvSpPr>
            <p:cNvPr id="9639" name="Freeform 424"/>
            <p:cNvSpPr>
              <a:spLocks/>
            </p:cNvSpPr>
            <p:nvPr/>
          </p:nvSpPr>
          <p:spPr bwMode="auto">
            <a:xfrm>
              <a:off x="2713" y="1609"/>
              <a:ext cx="89" cy="104"/>
            </a:xfrm>
            <a:custGeom>
              <a:avLst/>
              <a:gdLst>
                <a:gd name="T0" fmla="*/ 20 w 89"/>
                <a:gd name="T1" fmla="*/ 103 h 104"/>
                <a:gd name="T2" fmla="*/ 0 w 89"/>
                <a:gd name="T3" fmla="*/ 15 h 104"/>
                <a:gd name="T4" fmla="*/ 11 w 89"/>
                <a:gd name="T5" fmla="*/ 13 h 104"/>
                <a:gd name="T6" fmla="*/ 73 w 89"/>
                <a:gd name="T7" fmla="*/ 72 h 104"/>
                <a:gd name="T8" fmla="*/ 57 w 89"/>
                <a:gd name="T9" fmla="*/ 4 h 104"/>
                <a:gd name="T10" fmla="*/ 70 w 89"/>
                <a:gd name="T11" fmla="*/ 0 h 104"/>
                <a:gd name="T12" fmla="*/ 88 w 89"/>
                <a:gd name="T13" fmla="*/ 90 h 104"/>
                <a:gd name="T14" fmla="*/ 77 w 89"/>
                <a:gd name="T15" fmla="*/ 92 h 104"/>
                <a:gd name="T16" fmla="*/ 16 w 89"/>
                <a:gd name="T17" fmla="*/ 33 h 104"/>
                <a:gd name="T18" fmla="*/ 31 w 89"/>
                <a:gd name="T19" fmla="*/ 101 h 104"/>
                <a:gd name="T20" fmla="*/ 20 w 89"/>
                <a:gd name="T21" fmla="*/ 10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4"/>
                <a:gd name="T35" fmla="*/ 89 w 8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4">
                  <a:moveTo>
                    <a:pt x="20" y="103"/>
                  </a:moveTo>
                  <a:lnTo>
                    <a:pt x="0" y="15"/>
                  </a:lnTo>
                  <a:lnTo>
                    <a:pt x="11" y="13"/>
                  </a:lnTo>
                  <a:lnTo>
                    <a:pt x="73" y="72"/>
                  </a:lnTo>
                  <a:lnTo>
                    <a:pt x="57" y="4"/>
                  </a:lnTo>
                  <a:lnTo>
                    <a:pt x="70" y="0"/>
                  </a:lnTo>
                  <a:lnTo>
                    <a:pt x="88" y="90"/>
                  </a:lnTo>
                  <a:lnTo>
                    <a:pt x="77" y="92"/>
                  </a:lnTo>
                  <a:lnTo>
                    <a:pt x="16" y="33"/>
                  </a:lnTo>
                  <a:lnTo>
                    <a:pt x="31" y="101"/>
                  </a:lnTo>
                  <a:lnTo>
                    <a:pt x="20" y="103"/>
                  </a:lnTo>
                </a:path>
              </a:pathLst>
            </a:custGeom>
            <a:solidFill>
              <a:srgbClr val="FFFFFF"/>
            </a:solidFill>
            <a:ln w="9525" cap="rnd">
              <a:noFill/>
              <a:round/>
              <a:headEnd type="none" w="sm" len="sm"/>
              <a:tailEnd type="none" w="sm" len="sm"/>
            </a:ln>
          </p:spPr>
          <p:txBody>
            <a:bodyPr/>
            <a:lstStyle/>
            <a:p>
              <a:pPr algn="l"/>
              <a:endParaRPr lang="en-US" dirty="0"/>
            </a:p>
          </p:txBody>
        </p:sp>
        <p:sp>
          <p:nvSpPr>
            <p:cNvPr id="9640" name="Freeform 425"/>
            <p:cNvSpPr>
              <a:spLocks/>
            </p:cNvSpPr>
            <p:nvPr/>
          </p:nvSpPr>
          <p:spPr bwMode="auto">
            <a:xfrm>
              <a:off x="2821" y="1602"/>
              <a:ext cx="73" cy="94"/>
            </a:xfrm>
            <a:custGeom>
              <a:avLst/>
              <a:gdLst>
                <a:gd name="T0" fmla="*/ 33 w 73"/>
                <a:gd name="T1" fmla="*/ 93 h 94"/>
                <a:gd name="T2" fmla="*/ 30 w 73"/>
                <a:gd name="T3" fmla="*/ 14 h 94"/>
                <a:gd name="T4" fmla="*/ 0 w 73"/>
                <a:gd name="T5" fmla="*/ 14 h 94"/>
                <a:gd name="T6" fmla="*/ 0 w 73"/>
                <a:gd name="T7" fmla="*/ 3 h 94"/>
                <a:gd name="T8" fmla="*/ 72 w 73"/>
                <a:gd name="T9" fmla="*/ 0 h 94"/>
                <a:gd name="T10" fmla="*/ 72 w 73"/>
                <a:gd name="T11" fmla="*/ 11 h 94"/>
                <a:gd name="T12" fmla="*/ 41 w 73"/>
                <a:gd name="T13" fmla="*/ 11 h 94"/>
                <a:gd name="T14" fmla="*/ 46 w 73"/>
                <a:gd name="T15" fmla="*/ 93 h 94"/>
                <a:gd name="T16" fmla="*/ 33 w 73"/>
                <a:gd name="T17" fmla="*/ 93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94"/>
                <a:gd name="T29" fmla="*/ 73 w 73"/>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94">
                  <a:moveTo>
                    <a:pt x="33" y="93"/>
                  </a:moveTo>
                  <a:lnTo>
                    <a:pt x="30" y="14"/>
                  </a:lnTo>
                  <a:lnTo>
                    <a:pt x="0" y="14"/>
                  </a:lnTo>
                  <a:lnTo>
                    <a:pt x="0" y="3"/>
                  </a:lnTo>
                  <a:lnTo>
                    <a:pt x="72" y="0"/>
                  </a:lnTo>
                  <a:lnTo>
                    <a:pt x="72" y="11"/>
                  </a:lnTo>
                  <a:lnTo>
                    <a:pt x="41" y="11"/>
                  </a:lnTo>
                  <a:lnTo>
                    <a:pt x="46" y="93"/>
                  </a:lnTo>
                  <a:lnTo>
                    <a:pt x="33" y="93"/>
                  </a:lnTo>
                </a:path>
              </a:pathLst>
            </a:custGeom>
            <a:solidFill>
              <a:srgbClr val="FFFFFF"/>
            </a:solidFill>
            <a:ln w="9525" cap="rnd">
              <a:noFill/>
              <a:round/>
              <a:headEnd type="none" w="sm" len="sm"/>
              <a:tailEnd type="none" w="sm" len="sm"/>
            </a:ln>
          </p:spPr>
          <p:txBody>
            <a:bodyPr/>
            <a:lstStyle/>
            <a:p>
              <a:pPr algn="l"/>
              <a:endParaRPr lang="en-US" dirty="0"/>
            </a:p>
          </p:txBody>
        </p:sp>
        <p:sp>
          <p:nvSpPr>
            <p:cNvPr id="9641" name="Freeform 426"/>
            <p:cNvSpPr>
              <a:spLocks/>
            </p:cNvSpPr>
            <p:nvPr/>
          </p:nvSpPr>
          <p:spPr bwMode="auto">
            <a:xfrm>
              <a:off x="2963" y="1618"/>
              <a:ext cx="91" cy="93"/>
            </a:xfrm>
            <a:custGeom>
              <a:avLst/>
              <a:gdLst>
                <a:gd name="T0" fmla="*/ 13 w 91"/>
                <a:gd name="T1" fmla="*/ 48 h 93"/>
                <a:gd name="T2" fmla="*/ 18 w 91"/>
                <a:gd name="T3" fmla="*/ 66 h 93"/>
                <a:gd name="T4" fmla="*/ 24 w 91"/>
                <a:gd name="T5" fmla="*/ 74 h 93"/>
                <a:gd name="T6" fmla="*/ 31 w 91"/>
                <a:gd name="T7" fmla="*/ 79 h 93"/>
                <a:gd name="T8" fmla="*/ 40 w 91"/>
                <a:gd name="T9" fmla="*/ 81 h 93"/>
                <a:gd name="T10" fmla="*/ 51 w 91"/>
                <a:gd name="T11" fmla="*/ 81 h 93"/>
                <a:gd name="T12" fmla="*/ 59 w 91"/>
                <a:gd name="T13" fmla="*/ 79 h 93"/>
                <a:gd name="T14" fmla="*/ 66 w 91"/>
                <a:gd name="T15" fmla="*/ 72 h 93"/>
                <a:gd name="T16" fmla="*/ 72 w 91"/>
                <a:gd name="T17" fmla="*/ 63 h 93"/>
                <a:gd name="T18" fmla="*/ 77 w 91"/>
                <a:gd name="T19" fmla="*/ 52 h 93"/>
                <a:gd name="T20" fmla="*/ 77 w 91"/>
                <a:gd name="T21" fmla="*/ 37 h 93"/>
                <a:gd name="T22" fmla="*/ 72 w 91"/>
                <a:gd name="T23" fmla="*/ 26 h 93"/>
                <a:gd name="T24" fmla="*/ 66 w 91"/>
                <a:gd name="T25" fmla="*/ 17 h 93"/>
                <a:gd name="T26" fmla="*/ 59 w 91"/>
                <a:gd name="T27" fmla="*/ 13 h 93"/>
                <a:gd name="T28" fmla="*/ 53 w 91"/>
                <a:gd name="T29" fmla="*/ 11 h 93"/>
                <a:gd name="T30" fmla="*/ 44 w 91"/>
                <a:gd name="T31" fmla="*/ 11 h 93"/>
                <a:gd name="T32" fmla="*/ 35 w 91"/>
                <a:gd name="T33" fmla="*/ 13 h 93"/>
                <a:gd name="T34" fmla="*/ 26 w 91"/>
                <a:gd name="T35" fmla="*/ 15 h 93"/>
                <a:gd name="T36" fmla="*/ 20 w 91"/>
                <a:gd name="T37" fmla="*/ 24 h 93"/>
                <a:gd name="T38" fmla="*/ 15 w 91"/>
                <a:gd name="T39" fmla="*/ 35 h 93"/>
                <a:gd name="T40" fmla="*/ 5 w 91"/>
                <a:gd name="T41" fmla="*/ 33 h 93"/>
                <a:gd name="T42" fmla="*/ 9 w 91"/>
                <a:gd name="T43" fmla="*/ 20 h 93"/>
                <a:gd name="T44" fmla="*/ 18 w 91"/>
                <a:gd name="T45" fmla="*/ 9 h 93"/>
                <a:gd name="T46" fmla="*/ 29 w 91"/>
                <a:gd name="T47" fmla="*/ 2 h 93"/>
                <a:gd name="T48" fmla="*/ 42 w 91"/>
                <a:gd name="T49" fmla="*/ 0 h 93"/>
                <a:gd name="T50" fmla="*/ 55 w 91"/>
                <a:gd name="T51" fmla="*/ 2 h 93"/>
                <a:gd name="T52" fmla="*/ 64 w 91"/>
                <a:gd name="T53" fmla="*/ 4 h 93"/>
                <a:gd name="T54" fmla="*/ 72 w 91"/>
                <a:gd name="T55" fmla="*/ 9 h 93"/>
                <a:gd name="T56" fmla="*/ 77 w 91"/>
                <a:gd name="T57" fmla="*/ 13 h 93"/>
                <a:gd name="T58" fmla="*/ 83 w 91"/>
                <a:gd name="T59" fmla="*/ 20 h 93"/>
                <a:gd name="T60" fmla="*/ 88 w 91"/>
                <a:gd name="T61" fmla="*/ 28 h 93"/>
                <a:gd name="T62" fmla="*/ 90 w 91"/>
                <a:gd name="T63" fmla="*/ 44 h 93"/>
                <a:gd name="T64" fmla="*/ 88 w 91"/>
                <a:gd name="T65" fmla="*/ 59 h 93"/>
                <a:gd name="T66" fmla="*/ 83 w 91"/>
                <a:gd name="T67" fmla="*/ 68 h 93"/>
                <a:gd name="T68" fmla="*/ 79 w 91"/>
                <a:gd name="T69" fmla="*/ 77 h 93"/>
                <a:gd name="T70" fmla="*/ 72 w 91"/>
                <a:gd name="T71" fmla="*/ 83 h 93"/>
                <a:gd name="T72" fmla="*/ 66 w 91"/>
                <a:gd name="T73" fmla="*/ 87 h 93"/>
                <a:gd name="T74" fmla="*/ 57 w 91"/>
                <a:gd name="T75" fmla="*/ 90 h 93"/>
                <a:gd name="T76" fmla="*/ 48 w 91"/>
                <a:gd name="T77" fmla="*/ 92 h 93"/>
                <a:gd name="T78" fmla="*/ 42 w 91"/>
                <a:gd name="T79" fmla="*/ 92 h 93"/>
                <a:gd name="T80" fmla="*/ 33 w 91"/>
                <a:gd name="T81" fmla="*/ 90 h 93"/>
                <a:gd name="T82" fmla="*/ 24 w 91"/>
                <a:gd name="T83" fmla="*/ 85 h 93"/>
                <a:gd name="T84" fmla="*/ 15 w 91"/>
                <a:gd name="T85" fmla="*/ 81 h 93"/>
                <a:gd name="T86" fmla="*/ 9 w 91"/>
                <a:gd name="T87" fmla="*/ 77 h 93"/>
                <a:gd name="T88" fmla="*/ 5 w 91"/>
                <a:gd name="T89" fmla="*/ 68 h 93"/>
                <a:gd name="T90" fmla="*/ 2 w 91"/>
                <a:gd name="T91" fmla="*/ 61 h 93"/>
                <a:gd name="T92" fmla="*/ 2 w 91"/>
                <a:gd name="T93" fmla="*/ 44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1"/>
                <a:gd name="T142" fmla="*/ 0 h 93"/>
                <a:gd name="T143" fmla="*/ 91 w 91"/>
                <a:gd name="T144" fmla="*/ 93 h 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1" h="93">
                  <a:moveTo>
                    <a:pt x="2" y="37"/>
                  </a:moveTo>
                  <a:lnTo>
                    <a:pt x="13" y="39"/>
                  </a:lnTo>
                  <a:lnTo>
                    <a:pt x="13" y="48"/>
                  </a:lnTo>
                  <a:lnTo>
                    <a:pt x="13" y="55"/>
                  </a:lnTo>
                  <a:lnTo>
                    <a:pt x="15" y="61"/>
                  </a:lnTo>
                  <a:lnTo>
                    <a:pt x="18" y="66"/>
                  </a:lnTo>
                  <a:lnTo>
                    <a:pt x="20" y="68"/>
                  </a:lnTo>
                  <a:lnTo>
                    <a:pt x="20" y="72"/>
                  </a:lnTo>
                  <a:lnTo>
                    <a:pt x="24" y="74"/>
                  </a:lnTo>
                  <a:lnTo>
                    <a:pt x="26" y="74"/>
                  </a:lnTo>
                  <a:lnTo>
                    <a:pt x="29" y="77"/>
                  </a:lnTo>
                  <a:lnTo>
                    <a:pt x="31" y="79"/>
                  </a:lnTo>
                  <a:lnTo>
                    <a:pt x="33" y="79"/>
                  </a:lnTo>
                  <a:lnTo>
                    <a:pt x="37" y="81"/>
                  </a:lnTo>
                  <a:lnTo>
                    <a:pt x="40" y="81"/>
                  </a:lnTo>
                  <a:lnTo>
                    <a:pt x="44" y="81"/>
                  </a:lnTo>
                  <a:lnTo>
                    <a:pt x="46" y="81"/>
                  </a:lnTo>
                  <a:lnTo>
                    <a:pt x="51" y="81"/>
                  </a:lnTo>
                  <a:lnTo>
                    <a:pt x="53" y="81"/>
                  </a:lnTo>
                  <a:lnTo>
                    <a:pt x="55" y="79"/>
                  </a:lnTo>
                  <a:lnTo>
                    <a:pt x="59" y="79"/>
                  </a:lnTo>
                  <a:lnTo>
                    <a:pt x="62" y="77"/>
                  </a:lnTo>
                  <a:lnTo>
                    <a:pt x="64" y="74"/>
                  </a:lnTo>
                  <a:lnTo>
                    <a:pt x="66" y="72"/>
                  </a:lnTo>
                  <a:lnTo>
                    <a:pt x="68" y="70"/>
                  </a:lnTo>
                  <a:lnTo>
                    <a:pt x="70" y="68"/>
                  </a:lnTo>
                  <a:lnTo>
                    <a:pt x="72" y="63"/>
                  </a:lnTo>
                  <a:lnTo>
                    <a:pt x="75" y="61"/>
                  </a:lnTo>
                  <a:lnTo>
                    <a:pt x="75" y="57"/>
                  </a:lnTo>
                  <a:lnTo>
                    <a:pt x="77" y="52"/>
                  </a:lnTo>
                  <a:lnTo>
                    <a:pt x="77" y="48"/>
                  </a:lnTo>
                  <a:lnTo>
                    <a:pt x="77" y="44"/>
                  </a:lnTo>
                  <a:lnTo>
                    <a:pt x="77" y="37"/>
                  </a:lnTo>
                  <a:lnTo>
                    <a:pt x="77" y="33"/>
                  </a:lnTo>
                  <a:lnTo>
                    <a:pt x="75" y="28"/>
                  </a:lnTo>
                  <a:lnTo>
                    <a:pt x="72" y="26"/>
                  </a:lnTo>
                  <a:lnTo>
                    <a:pt x="70" y="22"/>
                  </a:lnTo>
                  <a:lnTo>
                    <a:pt x="68" y="20"/>
                  </a:lnTo>
                  <a:lnTo>
                    <a:pt x="66" y="17"/>
                  </a:lnTo>
                  <a:lnTo>
                    <a:pt x="64" y="15"/>
                  </a:lnTo>
                  <a:lnTo>
                    <a:pt x="62" y="13"/>
                  </a:lnTo>
                  <a:lnTo>
                    <a:pt x="59" y="13"/>
                  </a:lnTo>
                  <a:lnTo>
                    <a:pt x="57" y="13"/>
                  </a:lnTo>
                  <a:lnTo>
                    <a:pt x="55" y="11"/>
                  </a:lnTo>
                  <a:lnTo>
                    <a:pt x="53" y="11"/>
                  </a:lnTo>
                  <a:lnTo>
                    <a:pt x="51" y="11"/>
                  </a:lnTo>
                  <a:lnTo>
                    <a:pt x="46" y="11"/>
                  </a:lnTo>
                  <a:lnTo>
                    <a:pt x="44" y="11"/>
                  </a:lnTo>
                  <a:lnTo>
                    <a:pt x="42" y="11"/>
                  </a:lnTo>
                  <a:lnTo>
                    <a:pt x="37" y="11"/>
                  </a:lnTo>
                  <a:lnTo>
                    <a:pt x="35" y="13"/>
                  </a:lnTo>
                  <a:lnTo>
                    <a:pt x="33" y="13"/>
                  </a:lnTo>
                  <a:lnTo>
                    <a:pt x="29" y="15"/>
                  </a:lnTo>
                  <a:lnTo>
                    <a:pt x="26" y="15"/>
                  </a:lnTo>
                  <a:lnTo>
                    <a:pt x="24" y="20"/>
                  </a:lnTo>
                  <a:lnTo>
                    <a:pt x="22" y="22"/>
                  </a:lnTo>
                  <a:lnTo>
                    <a:pt x="20" y="24"/>
                  </a:lnTo>
                  <a:lnTo>
                    <a:pt x="18" y="28"/>
                  </a:lnTo>
                  <a:lnTo>
                    <a:pt x="15" y="30"/>
                  </a:lnTo>
                  <a:lnTo>
                    <a:pt x="15" y="35"/>
                  </a:lnTo>
                  <a:lnTo>
                    <a:pt x="13" y="39"/>
                  </a:lnTo>
                  <a:lnTo>
                    <a:pt x="2" y="37"/>
                  </a:lnTo>
                  <a:lnTo>
                    <a:pt x="5" y="33"/>
                  </a:lnTo>
                  <a:lnTo>
                    <a:pt x="5" y="28"/>
                  </a:lnTo>
                  <a:lnTo>
                    <a:pt x="7" y="24"/>
                  </a:lnTo>
                  <a:lnTo>
                    <a:pt x="9" y="20"/>
                  </a:lnTo>
                  <a:lnTo>
                    <a:pt x="11" y="15"/>
                  </a:lnTo>
                  <a:lnTo>
                    <a:pt x="15" y="11"/>
                  </a:lnTo>
                  <a:lnTo>
                    <a:pt x="18" y="9"/>
                  </a:lnTo>
                  <a:lnTo>
                    <a:pt x="22" y="6"/>
                  </a:lnTo>
                  <a:lnTo>
                    <a:pt x="24" y="4"/>
                  </a:lnTo>
                  <a:lnTo>
                    <a:pt x="29" y="2"/>
                  </a:lnTo>
                  <a:lnTo>
                    <a:pt x="33" y="2"/>
                  </a:lnTo>
                  <a:lnTo>
                    <a:pt x="37" y="0"/>
                  </a:lnTo>
                  <a:lnTo>
                    <a:pt x="42" y="0"/>
                  </a:lnTo>
                  <a:lnTo>
                    <a:pt x="46" y="0"/>
                  </a:lnTo>
                  <a:lnTo>
                    <a:pt x="51" y="0"/>
                  </a:lnTo>
                  <a:lnTo>
                    <a:pt x="55" y="2"/>
                  </a:lnTo>
                  <a:lnTo>
                    <a:pt x="59" y="2"/>
                  </a:lnTo>
                  <a:lnTo>
                    <a:pt x="62" y="2"/>
                  </a:lnTo>
                  <a:lnTo>
                    <a:pt x="64" y="4"/>
                  </a:lnTo>
                  <a:lnTo>
                    <a:pt x="66" y="4"/>
                  </a:lnTo>
                  <a:lnTo>
                    <a:pt x="70" y="6"/>
                  </a:lnTo>
                  <a:lnTo>
                    <a:pt x="72" y="9"/>
                  </a:lnTo>
                  <a:lnTo>
                    <a:pt x="75" y="9"/>
                  </a:lnTo>
                  <a:lnTo>
                    <a:pt x="77" y="11"/>
                  </a:lnTo>
                  <a:lnTo>
                    <a:pt x="77" y="13"/>
                  </a:lnTo>
                  <a:lnTo>
                    <a:pt x="79" y="15"/>
                  </a:lnTo>
                  <a:lnTo>
                    <a:pt x="81" y="17"/>
                  </a:lnTo>
                  <a:lnTo>
                    <a:pt x="83" y="20"/>
                  </a:lnTo>
                  <a:lnTo>
                    <a:pt x="83" y="22"/>
                  </a:lnTo>
                  <a:lnTo>
                    <a:pt x="86" y="26"/>
                  </a:lnTo>
                  <a:lnTo>
                    <a:pt x="88" y="28"/>
                  </a:lnTo>
                  <a:lnTo>
                    <a:pt x="88" y="30"/>
                  </a:lnTo>
                  <a:lnTo>
                    <a:pt x="88" y="37"/>
                  </a:lnTo>
                  <a:lnTo>
                    <a:pt x="90" y="44"/>
                  </a:lnTo>
                  <a:lnTo>
                    <a:pt x="88" y="48"/>
                  </a:lnTo>
                  <a:lnTo>
                    <a:pt x="88" y="55"/>
                  </a:lnTo>
                  <a:lnTo>
                    <a:pt x="88" y="59"/>
                  </a:lnTo>
                  <a:lnTo>
                    <a:pt x="86" y="61"/>
                  </a:lnTo>
                  <a:lnTo>
                    <a:pt x="83" y="66"/>
                  </a:lnTo>
                  <a:lnTo>
                    <a:pt x="83" y="68"/>
                  </a:lnTo>
                  <a:lnTo>
                    <a:pt x="81" y="70"/>
                  </a:lnTo>
                  <a:lnTo>
                    <a:pt x="79" y="72"/>
                  </a:lnTo>
                  <a:lnTo>
                    <a:pt x="79" y="77"/>
                  </a:lnTo>
                  <a:lnTo>
                    <a:pt x="77" y="79"/>
                  </a:lnTo>
                  <a:lnTo>
                    <a:pt x="75" y="81"/>
                  </a:lnTo>
                  <a:lnTo>
                    <a:pt x="72" y="83"/>
                  </a:lnTo>
                  <a:lnTo>
                    <a:pt x="70" y="83"/>
                  </a:lnTo>
                  <a:lnTo>
                    <a:pt x="68" y="85"/>
                  </a:lnTo>
                  <a:lnTo>
                    <a:pt x="66" y="87"/>
                  </a:lnTo>
                  <a:lnTo>
                    <a:pt x="64" y="87"/>
                  </a:lnTo>
                  <a:lnTo>
                    <a:pt x="59" y="90"/>
                  </a:lnTo>
                  <a:lnTo>
                    <a:pt x="57" y="90"/>
                  </a:lnTo>
                  <a:lnTo>
                    <a:pt x="55" y="92"/>
                  </a:lnTo>
                  <a:lnTo>
                    <a:pt x="53" y="92"/>
                  </a:lnTo>
                  <a:lnTo>
                    <a:pt x="48" y="92"/>
                  </a:lnTo>
                  <a:lnTo>
                    <a:pt x="46" y="92"/>
                  </a:lnTo>
                  <a:lnTo>
                    <a:pt x="44" y="92"/>
                  </a:lnTo>
                  <a:lnTo>
                    <a:pt x="42" y="92"/>
                  </a:lnTo>
                  <a:lnTo>
                    <a:pt x="37" y="92"/>
                  </a:lnTo>
                  <a:lnTo>
                    <a:pt x="35" y="90"/>
                  </a:lnTo>
                  <a:lnTo>
                    <a:pt x="33" y="90"/>
                  </a:lnTo>
                  <a:lnTo>
                    <a:pt x="29" y="90"/>
                  </a:lnTo>
                  <a:lnTo>
                    <a:pt x="26" y="87"/>
                  </a:lnTo>
                  <a:lnTo>
                    <a:pt x="24" y="85"/>
                  </a:lnTo>
                  <a:lnTo>
                    <a:pt x="20" y="85"/>
                  </a:lnTo>
                  <a:lnTo>
                    <a:pt x="18" y="83"/>
                  </a:lnTo>
                  <a:lnTo>
                    <a:pt x="15" y="81"/>
                  </a:lnTo>
                  <a:lnTo>
                    <a:pt x="13" y="81"/>
                  </a:lnTo>
                  <a:lnTo>
                    <a:pt x="11" y="79"/>
                  </a:lnTo>
                  <a:lnTo>
                    <a:pt x="9" y="77"/>
                  </a:lnTo>
                  <a:lnTo>
                    <a:pt x="9" y="74"/>
                  </a:lnTo>
                  <a:lnTo>
                    <a:pt x="7" y="72"/>
                  </a:lnTo>
                  <a:lnTo>
                    <a:pt x="5" y="68"/>
                  </a:lnTo>
                  <a:lnTo>
                    <a:pt x="5" y="66"/>
                  </a:lnTo>
                  <a:lnTo>
                    <a:pt x="2" y="63"/>
                  </a:lnTo>
                  <a:lnTo>
                    <a:pt x="2" y="61"/>
                  </a:lnTo>
                  <a:lnTo>
                    <a:pt x="2" y="55"/>
                  </a:lnTo>
                  <a:lnTo>
                    <a:pt x="0" y="48"/>
                  </a:lnTo>
                  <a:lnTo>
                    <a:pt x="2" y="44"/>
                  </a:lnTo>
                  <a:lnTo>
                    <a:pt x="2" y="37"/>
                  </a:lnTo>
                </a:path>
              </a:pathLst>
            </a:custGeom>
            <a:solidFill>
              <a:srgbClr val="FFFFFF"/>
            </a:solidFill>
            <a:ln w="9525" cap="rnd">
              <a:noFill/>
              <a:round/>
              <a:headEnd type="none" w="sm" len="sm"/>
              <a:tailEnd type="none" w="sm" len="sm"/>
            </a:ln>
          </p:spPr>
          <p:txBody>
            <a:bodyPr/>
            <a:lstStyle/>
            <a:p>
              <a:pPr algn="l"/>
              <a:endParaRPr lang="en-US" dirty="0"/>
            </a:p>
          </p:txBody>
        </p:sp>
        <p:sp>
          <p:nvSpPr>
            <p:cNvPr id="9642" name="Freeform 427"/>
            <p:cNvSpPr>
              <a:spLocks/>
            </p:cNvSpPr>
            <p:nvPr/>
          </p:nvSpPr>
          <p:spPr bwMode="auto">
            <a:xfrm>
              <a:off x="3057" y="1640"/>
              <a:ext cx="91" cy="91"/>
            </a:xfrm>
            <a:custGeom>
              <a:avLst/>
              <a:gdLst>
                <a:gd name="T0" fmla="*/ 0 w 91"/>
                <a:gd name="T1" fmla="*/ 85 h 91"/>
                <a:gd name="T2" fmla="*/ 35 w 91"/>
                <a:gd name="T3" fmla="*/ 0 h 91"/>
                <a:gd name="T4" fmla="*/ 90 w 91"/>
                <a:gd name="T5" fmla="*/ 24 h 91"/>
                <a:gd name="T6" fmla="*/ 88 w 91"/>
                <a:gd name="T7" fmla="*/ 35 h 91"/>
                <a:gd name="T8" fmla="*/ 42 w 91"/>
                <a:gd name="T9" fmla="*/ 15 h 91"/>
                <a:gd name="T10" fmla="*/ 31 w 91"/>
                <a:gd name="T11" fmla="*/ 41 h 91"/>
                <a:gd name="T12" fmla="*/ 71 w 91"/>
                <a:gd name="T13" fmla="*/ 57 h 91"/>
                <a:gd name="T14" fmla="*/ 66 w 91"/>
                <a:gd name="T15" fmla="*/ 68 h 91"/>
                <a:gd name="T16" fmla="*/ 27 w 91"/>
                <a:gd name="T17" fmla="*/ 50 h 91"/>
                <a:gd name="T18" fmla="*/ 11 w 91"/>
                <a:gd name="T19" fmla="*/ 90 h 91"/>
                <a:gd name="T20" fmla="*/ 0 w 91"/>
                <a:gd name="T21" fmla="*/ 85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91"/>
                <a:gd name="T35" fmla="*/ 91 w 91"/>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91">
                  <a:moveTo>
                    <a:pt x="0" y="85"/>
                  </a:moveTo>
                  <a:lnTo>
                    <a:pt x="35" y="0"/>
                  </a:lnTo>
                  <a:lnTo>
                    <a:pt x="90" y="24"/>
                  </a:lnTo>
                  <a:lnTo>
                    <a:pt x="88" y="35"/>
                  </a:lnTo>
                  <a:lnTo>
                    <a:pt x="42" y="15"/>
                  </a:lnTo>
                  <a:lnTo>
                    <a:pt x="31" y="41"/>
                  </a:lnTo>
                  <a:lnTo>
                    <a:pt x="71" y="57"/>
                  </a:lnTo>
                  <a:lnTo>
                    <a:pt x="66" y="68"/>
                  </a:lnTo>
                  <a:lnTo>
                    <a:pt x="27" y="50"/>
                  </a:lnTo>
                  <a:lnTo>
                    <a:pt x="11" y="90"/>
                  </a:lnTo>
                  <a:lnTo>
                    <a:pt x="0" y="85"/>
                  </a:lnTo>
                </a:path>
              </a:pathLst>
            </a:custGeom>
            <a:solidFill>
              <a:srgbClr val="FFFFFF"/>
            </a:solidFill>
            <a:ln w="9525" cap="rnd">
              <a:noFill/>
              <a:round/>
              <a:headEnd type="none" w="sm" len="sm"/>
              <a:tailEnd type="none" w="sm" len="sm"/>
            </a:ln>
          </p:spPr>
          <p:txBody>
            <a:bodyPr/>
            <a:lstStyle/>
            <a:p>
              <a:pPr algn="l"/>
              <a:endParaRPr lang="en-US" dirty="0"/>
            </a:p>
          </p:txBody>
        </p:sp>
        <p:sp>
          <p:nvSpPr>
            <p:cNvPr id="9643" name="Freeform 428"/>
            <p:cNvSpPr>
              <a:spLocks/>
            </p:cNvSpPr>
            <p:nvPr/>
          </p:nvSpPr>
          <p:spPr bwMode="auto">
            <a:xfrm>
              <a:off x="3167" y="1703"/>
              <a:ext cx="100" cy="104"/>
            </a:xfrm>
            <a:custGeom>
              <a:avLst/>
              <a:gdLst>
                <a:gd name="T0" fmla="*/ 15 w 100"/>
                <a:gd name="T1" fmla="*/ 73 h 104"/>
                <a:gd name="T2" fmla="*/ 33 w 100"/>
                <a:gd name="T3" fmla="*/ 86 h 104"/>
                <a:gd name="T4" fmla="*/ 37 w 100"/>
                <a:gd name="T5" fmla="*/ 88 h 104"/>
                <a:gd name="T6" fmla="*/ 42 w 100"/>
                <a:gd name="T7" fmla="*/ 90 h 104"/>
                <a:gd name="T8" fmla="*/ 44 w 100"/>
                <a:gd name="T9" fmla="*/ 92 h 104"/>
                <a:gd name="T10" fmla="*/ 48 w 100"/>
                <a:gd name="T11" fmla="*/ 92 h 104"/>
                <a:gd name="T12" fmla="*/ 53 w 100"/>
                <a:gd name="T13" fmla="*/ 92 h 104"/>
                <a:gd name="T14" fmla="*/ 57 w 100"/>
                <a:gd name="T15" fmla="*/ 92 h 104"/>
                <a:gd name="T16" fmla="*/ 61 w 100"/>
                <a:gd name="T17" fmla="*/ 90 h 104"/>
                <a:gd name="T18" fmla="*/ 64 w 100"/>
                <a:gd name="T19" fmla="*/ 88 h 104"/>
                <a:gd name="T20" fmla="*/ 68 w 100"/>
                <a:gd name="T21" fmla="*/ 86 h 104"/>
                <a:gd name="T22" fmla="*/ 72 w 100"/>
                <a:gd name="T23" fmla="*/ 81 h 104"/>
                <a:gd name="T24" fmla="*/ 77 w 100"/>
                <a:gd name="T25" fmla="*/ 77 h 104"/>
                <a:gd name="T26" fmla="*/ 81 w 100"/>
                <a:gd name="T27" fmla="*/ 68 h 104"/>
                <a:gd name="T28" fmla="*/ 86 w 100"/>
                <a:gd name="T29" fmla="*/ 59 h 104"/>
                <a:gd name="T30" fmla="*/ 88 w 100"/>
                <a:gd name="T31" fmla="*/ 51 h 104"/>
                <a:gd name="T32" fmla="*/ 86 w 100"/>
                <a:gd name="T33" fmla="*/ 44 h 104"/>
                <a:gd name="T34" fmla="*/ 81 w 100"/>
                <a:gd name="T35" fmla="*/ 38 h 104"/>
                <a:gd name="T36" fmla="*/ 79 w 100"/>
                <a:gd name="T37" fmla="*/ 35 h 104"/>
                <a:gd name="T38" fmla="*/ 77 w 100"/>
                <a:gd name="T39" fmla="*/ 31 h 104"/>
                <a:gd name="T40" fmla="*/ 72 w 100"/>
                <a:gd name="T41" fmla="*/ 29 h 104"/>
                <a:gd name="T42" fmla="*/ 15 w 100"/>
                <a:gd name="T43" fmla="*/ 73 h 104"/>
                <a:gd name="T44" fmla="*/ 53 w 100"/>
                <a:gd name="T45" fmla="*/ 0 h 104"/>
                <a:gd name="T46" fmla="*/ 81 w 100"/>
                <a:gd name="T47" fmla="*/ 22 h 104"/>
                <a:gd name="T48" fmla="*/ 86 w 100"/>
                <a:gd name="T49" fmla="*/ 24 h 104"/>
                <a:gd name="T50" fmla="*/ 88 w 100"/>
                <a:gd name="T51" fmla="*/ 27 h 104"/>
                <a:gd name="T52" fmla="*/ 92 w 100"/>
                <a:gd name="T53" fmla="*/ 31 h 104"/>
                <a:gd name="T54" fmla="*/ 94 w 100"/>
                <a:gd name="T55" fmla="*/ 38 h 104"/>
                <a:gd name="T56" fmla="*/ 99 w 100"/>
                <a:gd name="T57" fmla="*/ 44 h 104"/>
                <a:gd name="T58" fmla="*/ 99 w 100"/>
                <a:gd name="T59" fmla="*/ 53 h 104"/>
                <a:gd name="T60" fmla="*/ 96 w 100"/>
                <a:gd name="T61" fmla="*/ 64 h 104"/>
                <a:gd name="T62" fmla="*/ 94 w 100"/>
                <a:gd name="T63" fmla="*/ 68 h 104"/>
                <a:gd name="T64" fmla="*/ 94 w 100"/>
                <a:gd name="T65" fmla="*/ 73 h 104"/>
                <a:gd name="T66" fmla="*/ 90 w 100"/>
                <a:gd name="T67" fmla="*/ 77 h 104"/>
                <a:gd name="T68" fmla="*/ 88 w 100"/>
                <a:gd name="T69" fmla="*/ 81 h 104"/>
                <a:gd name="T70" fmla="*/ 86 w 100"/>
                <a:gd name="T71" fmla="*/ 86 h 104"/>
                <a:gd name="T72" fmla="*/ 81 w 100"/>
                <a:gd name="T73" fmla="*/ 90 h 104"/>
                <a:gd name="T74" fmla="*/ 77 w 100"/>
                <a:gd name="T75" fmla="*/ 92 h 104"/>
                <a:gd name="T76" fmla="*/ 75 w 100"/>
                <a:gd name="T77" fmla="*/ 97 h 104"/>
                <a:gd name="T78" fmla="*/ 72 w 100"/>
                <a:gd name="T79" fmla="*/ 99 h 104"/>
                <a:gd name="T80" fmla="*/ 68 w 100"/>
                <a:gd name="T81" fmla="*/ 99 h 104"/>
                <a:gd name="T82" fmla="*/ 64 w 100"/>
                <a:gd name="T83" fmla="*/ 101 h 104"/>
                <a:gd name="T84" fmla="*/ 61 w 100"/>
                <a:gd name="T85" fmla="*/ 103 h 104"/>
                <a:gd name="T86" fmla="*/ 57 w 100"/>
                <a:gd name="T87" fmla="*/ 103 h 104"/>
                <a:gd name="T88" fmla="*/ 53 w 100"/>
                <a:gd name="T89" fmla="*/ 103 h 104"/>
                <a:gd name="T90" fmla="*/ 48 w 100"/>
                <a:gd name="T91" fmla="*/ 103 h 104"/>
                <a:gd name="T92" fmla="*/ 44 w 100"/>
                <a:gd name="T93" fmla="*/ 103 h 104"/>
                <a:gd name="T94" fmla="*/ 39 w 100"/>
                <a:gd name="T95" fmla="*/ 101 h 104"/>
                <a:gd name="T96" fmla="*/ 35 w 100"/>
                <a:gd name="T97" fmla="*/ 101 h 104"/>
                <a:gd name="T98" fmla="*/ 33 w 100"/>
                <a:gd name="T99" fmla="*/ 99 h 104"/>
                <a:gd name="T100" fmla="*/ 29 w 100"/>
                <a:gd name="T101" fmla="*/ 95 h 104"/>
                <a:gd name="T102" fmla="*/ 0 w 100"/>
                <a:gd name="T103" fmla="*/ 75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0"/>
                <a:gd name="T157" fmla="*/ 0 h 104"/>
                <a:gd name="T158" fmla="*/ 100 w 100"/>
                <a:gd name="T159" fmla="*/ 104 h 1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0" h="104">
                  <a:moveTo>
                    <a:pt x="0" y="75"/>
                  </a:moveTo>
                  <a:lnTo>
                    <a:pt x="15" y="73"/>
                  </a:lnTo>
                  <a:lnTo>
                    <a:pt x="31" y="84"/>
                  </a:lnTo>
                  <a:lnTo>
                    <a:pt x="33" y="86"/>
                  </a:lnTo>
                  <a:lnTo>
                    <a:pt x="35" y="86"/>
                  </a:lnTo>
                  <a:lnTo>
                    <a:pt x="37" y="88"/>
                  </a:lnTo>
                  <a:lnTo>
                    <a:pt x="39" y="90"/>
                  </a:lnTo>
                  <a:lnTo>
                    <a:pt x="42" y="90"/>
                  </a:lnTo>
                  <a:lnTo>
                    <a:pt x="44" y="90"/>
                  </a:lnTo>
                  <a:lnTo>
                    <a:pt x="44" y="92"/>
                  </a:lnTo>
                  <a:lnTo>
                    <a:pt x="46" y="92"/>
                  </a:lnTo>
                  <a:lnTo>
                    <a:pt x="48" y="92"/>
                  </a:lnTo>
                  <a:lnTo>
                    <a:pt x="50" y="92"/>
                  </a:lnTo>
                  <a:lnTo>
                    <a:pt x="53" y="92"/>
                  </a:lnTo>
                  <a:lnTo>
                    <a:pt x="55" y="92"/>
                  </a:lnTo>
                  <a:lnTo>
                    <a:pt x="57" y="92"/>
                  </a:lnTo>
                  <a:lnTo>
                    <a:pt x="59" y="90"/>
                  </a:lnTo>
                  <a:lnTo>
                    <a:pt x="61" y="90"/>
                  </a:lnTo>
                  <a:lnTo>
                    <a:pt x="64" y="90"/>
                  </a:lnTo>
                  <a:lnTo>
                    <a:pt x="64" y="88"/>
                  </a:lnTo>
                  <a:lnTo>
                    <a:pt x="66" y="88"/>
                  </a:lnTo>
                  <a:lnTo>
                    <a:pt x="68" y="86"/>
                  </a:lnTo>
                  <a:lnTo>
                    <a:pt x="70" y="84"/>
                  </a:lnTo>
                  <a:lnTo>
                    <a:pt x="72" y="81"/>
                  </a:lnTo>
                  <a:lnTo>
                    <a:pt x="75" y="79"/>
                  </a:lnTo>
                  <a:lnTo>
                    <a:pt x="77" y="77"/>
                  </a:lnTo>
                  <a:lnTo>
                    <a:pt x="77" y="75"/>
                  </a:lnTo>
                  <a:lnTo>
                    <a:pt x="81" y="68"/>
                  </a:lnTo>
                  <a:lnTo>
                    <a:pt x="86" y="64"/>
                  </a:lnTo>
                  <a:lnTo>
                    <a:pt x="86" y="59"/>
                  </a:lnTo>
                  <a:lnTo>
                    <a:pt x="88" y="55"/>
                  </a:lnTo>
                  <a:lnTo>
                    <a:pt x="88" y="51"/>
                  </a:lnTo>
                  <a:lnTo>
                    <a:pt x="88" y="46"/>
                  </a:lnTo>
                  <a:lnTo>
                    <a:pt x="86" y="44"/>
                  </a:lnTo>
                  <a:lnTo>
                    <a:pt x="83" y="40"/>
                  </a:lnTo>
                  <a:lnTo>
                    <a:pt x="81" y="38"/>
                  </a:lnTo>
                  <a:lnTo>
                    <a:pt x="81" y="35"/>
                  </a:lnTo>
                  <a:lnTo>
                    <a:pt x="79" y="35"/>
                  </a:lnTo>
                  <a:lnTo>
                    <a:pt x="77" y="33"/>
                  </a:lnTo>
                  <a:lnTo>
                    <a:pt x="77" y="31"/>
                  </a:lnTo>
                  <a:lnTo>
                    <a:pt x="75" y="31"/>
                  </a:lnTo>
                  <a:lnTo>
                    <a:pt x="72" y="29"/>
                  </a:lnTo>
                  <a:lnTo>
                    <a:pt x="57" y="18"/>
                  </a:lnTo>
                  <a:lnTo>
                    <a:pt x="15" y="73"/>
                  </a:lnTo>
                  <a:lnTo>
                    <a:pt x="0" y="75"/>
                  </a:lnTo>
                  <a:lnTo>
                    <a:pt x="53" y="0"/>
                  </a:lnTo>
                  <a:lnTo>
                    <a:pt x="79" y="20"/>
                  </a:lnTo>
                  <a:lnTo>
                    <a:pt x="81" y="22"/>
                  </a:lnTo>
                  <a:lnTo>
                    <a:pt x="83" y="22"/>
                  </a:lnTo>
                  <a:lnTo>
                    <a:pt x="86" y="24"/>
                  </a:lnTo>
                  <a:lnTo>
                    <a:pt x="86" y="27"/>
                  </a:lnTo>
                  <a:lnTo>
                    <a:pt x="88" y="27"/>
                  </a:lnTo>
                  <a:lnTo>
                    <a:pt x="90" y="29"/>
                  </a:lnTo>
                  <a:lnTo>
                    <a:pt x="92" y="31"/>
                  </a:lnTo>
                  <a:lnTo>
                    <a:pt x="94" y="33"/>
                  </a:lnTo>
                  <a:lnTo>
                    <a:pt x="94" y="38"/>
                  </a:lnTo>
                  <a:lnTo>
                    <a:pt x="96" y="40"/>
                  </a:lnTo>
                  <a:lnTo>
                    <a:pt x="99" y="44"/>
                  </a:lnTo>
                  <a:lnTo>
                    <a:pt x="99" y="49"/>
                  </a:lnTo>
                  <a:lnTo>
                    <a:pt x="99" y="53"/>
                  </a:lnTo>
                  <a:lnTo>
                    <a:pt x="99" y="57"/>
                  </a:lnTo>
                  <a:lnTo>
                    <a:pt x="96" y="64"/>
                  </a:lnTo>
                  <a:lnTo>
                    <a:pt x="96" y="66"/>
                  </a:lnTo>
                  <a:lnTo>
                    <a:pt x="94" y="68"/>
                  </a:lnTo>
                  <a:lnTo>
                    <a:pt x="94" y="70"/>
                  </a:lnTo>
                  <a:lnTo>
                    <a:pt x="94" y="73"/>
                  </a:lnTo>
                  <a:lnTo>
                    <a:pt x="92" y="75"/>
                  </a:lnTo>
                  <a:lnTo>
                    <a:pt x="90" y="77"/>
                  </a:lnTo>
                  <a:lnTo>
                    <a:pt x="90" y="79"/>
                  </a:lnTo>
                  <a:lnTo>
                    <a:pt x="88" y="81"/>
                  </a:lnTo>
                  <a:lnTo>
                    <a:pt x="86" y="84"/>
                  </a:lnTo>
                  <a:lnTo>
                    <a:pt x="86" y="86"/>
                  </a:lnTo>
                  <a:lnTo>
                    <a:pt x="83" y="88"/>
                  </a:lnTo>
                  <a:lnTo>
                    <a:pt x="81" y="90"/>
                  </a:lnTo>
                  <a:lnTo>
                    <a:pt x="79" y="90"/>
                  </a:lnTo>
                  <a:lnTo>
                    <a:pt x="77" y="92"/>
                  </a:lnTo>
                  <a:lnTo>
                    <a:pt x="77" y="95"/>
                  </a:lnTo>
                  <a:lnTo>
                    <a:pt x="75" y="97"/>
                  </a:lnTo>
                  <a:lnTo>
                    <a:pt x="72" y="97"/>
                  </a:lnTo>
                  <a:lnTo>
                    <a:pt x="72" y="99"/>
                  </a:lnTo>
                  <a:lnTo>
                    <a:pt x="70" y="99"/>
                  </a:lnTo>
                  <a:lnTo>
                    <a:pt x="68" y="99"/>
                  </a:lnTo>
                  <a:lnTo>
                    <a:pt x="66" y="101"/>
                  </a:lnTo>
                  <a:lnTo>
                    <a:pt x="64" y="101"/>
                  </a:lnTo>
                  <a:lnTo>
                    <a:pt x="61" y="101"/>
                  </a:lnTo>
                  <a:lnTo>
                    <a:pt x="61" y="103"/>
                  </a:lnTo>
                  <a:lnTo>
                    <a:pt x="59" y="103"/>
                  </a:lnTo>
                  <a:lnTo>
                    <a:pt x="57" y="103"/>
                  </a:lnTo>
                  <a:lnTo>
                    <a:pt x="55" y="103"/>
                  </a:lnTo>
                  <a:lnTo>
                    <a:pt x="53" y="103"/>
                  </a:lnTo>
                  <a:lnTo>
                    <a:pt x="50" y="103"/>
                  </a:lnTo>
                  <a:lnTo>
                    <a:pt x="48" y="103"/>
                  </a:lnTo>
                  <a:lnTo>
                    <a:pt x="46" y="103"/>
                  </a:lnTo>
                  <a:lnTo>
                    <a:pt x="44" y="103"/>
                  </a:lnTo>
                  <a:lnTo>
                    <a:pt x="42" y="103"/>
                  </a:lnTo>
                  <a:lnTo>
                    <a:pt x="39" y="101"/>
                  </a:lnTo>
                  <a:lnTo>
                    <a:pt x="37" y="101"/>
                  </a:lnTo>
                  <a:lnTo>
                    <a:pt x="35" y="101"/>
                  </a:lnTo>
                  <a:lnTo>
                    <a:pt x="35" y="99"/>
                  </a:lnTo>
                  <a:lnTo>
                    <a:pt x="33" y="99"/>
                  </a:lnTo>
                  <a:lnTo>
                    <a:pt x="31" y="97"/>
                  </a:lnTo>
                  <a:lnTo>
                    <a:pt x="29" y="95"/>
                  </a:lnTo>
                  <a:lnTo>
                    <a:pt x="26" y="95"/>
                  </a:lnTo>
                  <a:lnTo>
                    <a:pt x="0" y="75"/>
                  </a:lnTo>
                </a:path>
              </a:pathLst>
            </a:custGeom>
            <a:solidFill>
              <a:srgbClr val="FFFFFF"/>
            </a:solidFill>
            <a:ln w="9525" cap="rnd">
              <a:noFill/>
              <a:round/>
              <a:headEnd type="none" w="sm" len="sm"/>
              <a:tailEnd type="none" w="sm" len="sm"/>
            </a:ln>
          </p:spPr>
          <p:txBody>
            <a:bodyPr/>
            <a:lstStyle/>
            <a:p>
              <a:pPr algn="l"/>
              <a:endParaRPr lang="en-US" dirty="0"/>
            </a:p>
          </p:txBody>
        </p:sp>
        <p:sp>
          <p:nvSpPr>
            <p:cNvPr id="9644" name="Freeform 429"/>
            <p:cNvSpPr>
              <a:spLocks/>
            </p:cNvSpPr>
            <p:nvPr/>
          </p:nvSpPr>
          <p:spPr bwMode="auto">
            <a:xfrm>
              <a:off x="3246" y="1778"/>
              <a:ext cx="113" cy="113"/>
            </a:xfrm>
            <a:custGeom>
              <a:avLst/>
              <a:gdLst>
                <a:gd name="T0" fmla="*/ 0 w 113"/>
                <a:gd name="T1" fmla="*/ 61 h 113"/>
                <a:gd name="T2" fmla="*/ 66 w 113"/>
                <a:gd name="T3" fmla="*/ 0 h 113"/>
                <a:gd name="T4" fmla="*/ 112 w 113"/>
                <a:gd name="T5" fmla="*/ 46 h 113"/>
                <a:gd name="T6" fmla="*/ 103 w 113"/>
                <a:gd name="T7" fmla="*/ 55 h 113"/>
                <a:gd name="T8" fmla="*/ 66 w 113"/>
                <a:gd name="T9" fmla="*/ 15 h 113"/>
                <a:gd name="T10" fmla="*/ 46 w 113"/>
                <a:gd name="T11" fmla="*/ 35 h 113"/>
                <a:gd name="T12" fmla="*/ 81 w 113"/>
                <a:gd name="T13" fmla="*/ 72 h 113"/>
                <a:gd name="T14" fmla="*/ 74 w 113"/>
                <a:gd name="T15" fmla="*/ 79 h 113"/>
                <a:gd name="T16" fmla="*/ 39 w 113"/>
                <a:gd name="T17" fmla="*/ 41 h 113"/>
                <a:gd name="T18" fmla="*/ 15 w 113"/>
                <a:gd name="T19" fmla="*/ 63 h 113"/>
                <a:gd name="T20" fmla="*/ 55 w 113"/>
                <a:gd name="T21" fmla="*/ 103 h 113"/>
                <a:gd name="T22" fmla="*/ 46 w 113"/>
                <a:gd name="T23" fmla="*/ 112 h 113"/>
                <a:gd name="T24" fmla="*/ 0 w 113"/>
                <a:gd name="T25" fmla="*/ 61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113"/>
                <a:gd name="T41" fmla="*/ 113 w 113"/>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113">
                  <a:moveTo>
                    <a:pt x="0" y="61"/>
                  </a:moveTo>
                  <a:lnTo>
                    <a:pt x="66" y="0"/>
                  </a:lnTo>
                  <a:lnTo>
                    <a:pt x="112" y="46"/>
                  </a:lnTo>
                  <a:lnTo>
                    <a:pt x="103" y="55"/>
                  </a:lnTo>
                  <a:lnTo>
                    <a:pt x="66" y="15"/>
                  </a:lnTo>
                  <a:lnTo>
                    <a:pt x="46" y="35"/>
                  </a:lnTo>
                  <a:lnTo>
                    <a:pt x="81" y="72"/>
                  </a:lnTo>
                  <a:lnTo>
                    <a:pt x="74" y="79"/>
                  </a:lnTo>
                  <a:lnTo>
                    <a:pt x="39" y="41"/>
                  </a:lnTo>
                  <a:lnTo>
                    <a:pt x="15" y="63"/>
                  </a:lnTo>
                  <a:lnTo>
                    <a:pt x="55" y="103"/>
                  </a:lnTo>
                  <a:lnTo>
                    <a:pt x="46" y="112"/>
                  </a:lnTo>
                  <a:lnTo>
                    <a:pt x="0" y="61"/>
                  </a:lnTo>
                </a:path>
              </a:pathLst>
            </a:custGeom>
            <a:solidFill>
              <a:srgbClr val="FFFFFF"/>
            </a:solidFill>
            <a:ln w="9525" cap="rnd">
              <a:noFill/>
              <a:round/>
              <a:headEnd type="none" w="sm" len="sm"/>
              <a:tailEnd type="none" w="sm" len="sm"/>
            </a:ln>
          </p:spPr>
          <p:txBody>
            <a:bodyPr/>
            <a:lstStyle/>
            <a:p>
              <a:pPr algn="l"/>
              <a:endParaRPr lang="en-US" dirty="0"/>
            </a:p>
          </p:txBody>
        </p:sp>
        <p:sp>
          <p:nvSpPr>
            <p:cNvPr id="9645" name="Freeform 430"/>
            <p:cNvSpPr>
              <a:spLocks/>
            </p:cNvSpPr>
            <p:nvPr/>
          </p:nvSpPr>
          <p:spPr bwMode="auto">
            <a:xfrm>
              <a:off x="3305" y="1852"/>
              <a:ext cx="111" cy="74"/>
            </a:xfrm>
            <a:custGeom>
              <a:avLst/>
              <a:gdLst>
                <a:gd name="T0" fmla="*/ 0 w 111"/>
                <a:gd name="T1" fmla="*/ 53 h 74"/>
                <a:gd name="T2" fmla="*/ 75 w 111"/>
                <a:gd name="T3" fmla="*/ 0 h 74"/>
                <a:gd name="T4" fmla="*/ 110 w 111"/>
                <a:gd name="T5" fmla="*/ 53 h 74"/>
                <a:gd name="T6" fmla="*/ 99 w 111"/>
                <a:gd name="T7" fmla="*/ 57 h 74"/>
                <a:gd name="T8" fmla="*/ 72 w 111"/>
                <a:gd name="T9" fmla="*/ 18 h 74"/>
                <a:gd name="T10" fmla="*/ 48 w 111"/>
                <a:gd name="T11" fmla="*/ 33 h 74"/>
                <a:gd name="T12" fmla="*/ 72 w 111"/>
                <a:gd name="T13" fmla="*/ 66 h 74"/>
                <a:gd name="T14" fmla="*/ 64 w 111"/>
                <a:gd name="T15" fmla="*/ 73 h 74"/>
                <a:gd name="T16" fmla="*/ 40 w 111"/>
                <a:gd name="T17" fmla="*/ 40 h 74"/>
                <a:gd name="T18" fmla="*/ 7 w 111"/>
                <a:gd name="T19" fmla="*/ 62 h 74"/>
                <a:gd name="T20" fmla="*/ 0 w 111"/>
                <a:gd name="T21" fmla="*/ 5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74"/>
                <a:gd name="T35" fmla="*/ 111 w 111"/>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74">
                  <a:moveTo>
                    <a:pt x="0" y="53"/>
                  </a:moveTo>
                  <a:lnTo>
                    <a:pt x="75" y="0"/>
                  </a:lnTo>
                  <a:lnTo>
                    <a:pt x="110" y="53"/>
                  </a:lnTo>
                  <a:lnTo>
                    <a:pt x="99" y="57"/>
                  </a:lnTo>
                  <a:lnTo>
                    <a:pt x="72" y="18"/>
                  </a:lnTo>
                  <a:lnTo>
                    <a:pt x="48" y="33"/>
                  </a:lnTo>
                  <a:lnTo>
                    <a:pt x="72" y="66"/>
                  </a:lnTo>
                  <a:lnTo>
                    <a:pt x="64" y="73"/>
                  </a:lnTo>
                  <a:lnTo>
                    <a:pt x="40" y="40"/>
                  </a:lnTo>
                  <a:lnTo>
                    <a:pt x="7" y="62"/>
                  </a:lnTo>
                  <a:lnTo>
                    <a:pt x="0" y="53"/>
                  </a:lnTo>
                </a:path>
              </a:pathLst>
            </a:custGeom>
            <a:solidFill>
              <a:srgbClr val="FFFFFF"/>
            </a:solidFill>
            <a:ln w="9525" cap="rnd">
              <a:noFill/>
              <a:round/>
              <a:headEnd type="none" w="sm" len="sm"/>
              <a:tailEnd type="none" w="sm" len="sm"/>
            </a:ln>
          </p:spPr>
          <p:txBody>
            <a:bodyPr/>
            <a:lstStyle/>
            <a:p>
              <a:pPr algn="l"/>
              <a:endParaRPr lang="en-US" dirty="0"/>
            </a:p>
          </p:txBody>
        </p:sp>
        <p:sp>
          <p:nvSpPr>
            <p:cNvPr id="9646" name="Freeform 431"/>
            <p:cNvSpPr>
              <a:spLocks/>
            </p:cNvSpPr>
            <p:nvPr/>
          </p:nvSpPr>
          <p:spPr bwMode="auto">
            <a:xfrm>
              <a:off x="3349" y="1933"/>
              <a:ext cx="111" cy="100"/>
            </a:xfrm>
            <a:custGeom>
              <a:avLst/>
              <a:gdLst>
                <a:gd name="T0" fmla="*/ 0 w 111"/>
                <a:gd name="T1" fmla="*/ 40 h 100"/>
                <a:gd name="T2" fmla="*/ 81 w 111"/>
                <a:gd name="T3" fmla="*/ 0 h 100"/>
                <a:gd name="T4" fmla="*/ 110 w 111"/>
                <a:gd name="T5" fmla="*/ 57 h 100"/>
                <a:gd name="T6" fmla="*/ 99 w 111"/>
                <a:gd name="T7" fmla="*/ 64 h 100"/>
                <a:gd name="T8" fmla="*/ 77 w 111"/>
                <a:gd name="T9" fmla="*/ 16 h 100"/>
                <a:gd name="T10" fmla="*/ 53 w 111"/>
                <a:gd name="T11" fmla="*/ 27 h 100"/>
                <a:gd name="T12" fmla="*/ 72 w 111"/>
                <a:gd name="T13" fmla="*/ 73 h 100"/>
                <a:gd name="T14" fmla="*/ 64 w 111"/>
                <a:gd name="T15" fmla="*/ 77 h 100"/>
                <a:gd name="T16" fmla="*/ 42 w 111"/>
                <a:gd name="T17" fmla="*/ 31 h 100"/>
                <a:gd name="T18" fmla="*/ 13 w 111"/>
                <a:gd name="T19" fmla="*/ 44 h 100"/>
                <a:gd name="T20" fmla="*/ 37 w 111"/>
                <a:gd name="T21" fmla="*/ 95 h 100"/>
                <a:gd name="T22" fmla="*/ 28 w 111"/>
                <a:gd name="T23" fmla="*/ 99 h 100"/>
                <a:gd name="T24" fmla="*/ 0 w 111"/>
                <a:gd name="T25" fmla="*/ 4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
                <a:gd name="T40" fmla="*/ 0 h 100"/>
                <a:gd name="T41" fmla="*/ 111 w 111"/>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 h="100">
                  <a:moveTo>
                    <a:pt x="0" y="40"/>
                  </a:moveTo>
                  <a:lnTo>
                    <a:pt x="81" y="0"/>
                  </a:lnTo>
                  <a:lnTo>
                    <a:pt x="110" y="57"/>
                  </a:lnTo>
                  <a:lnTo>
                    <a:pt x="99" y="64"/>
                  </a:lnTo>
                  <a:lnTo>
                    <a:pt x="77" y="16"/>
                  </a:lnTo>
                  <a:lnTo>
                    <a:pt x="53" y="27"/>
                  </a:lnTo>
                  <a:lnTo>
                    <a:pt x="72" y="73"/>
                  </a:lnTo>
                  <a:lnTo>
                    <a:pt x="64" y="77"/>
                  </a:lnTo>
                  <a:lnTo>
                    <a:pt x="42" y="31"/>
                  </a:lnTo>
                  <a:lnTo>
                    <a:pt x="13" y="44"/>
                  </a:lnTo>
                  <a:lnTo>
                    <a:pt x="37" y="95"/>
                  </a:lnTo>
                  <a:lnTo>
                    <a:pt x="28" y="99"/>
                  </a:lnTo>
                  <a:lnTo>
                    <a:pt x="0" y="40"/>
                  </a:lnTo>
                </a:path>
              </a:pathLst>
            </a:custGeom>
            <a:solidFill>
              <a:srgbClr val="FFFFFF"/>
            </a:solidFill>
            <a:ln w="9525" cap="rnd">
              <a:noFill/>
              <a:round/>
              <a:headEnd type="none" w="sm" len="sm"/>
              <a:tailEnd type="none" w="sm" len="sm"/>
            </a:ln>
          </p:spPr>
          <p:txBody>
            <a:bodyPr/>
            <a:lstStyle/>
            <a:p>
              <a:pPr algn="l"/>
              <a:endParaRPr lang="en-US" dirty="0"/>
            </a:p>
          </p:txBody>
        </p:sp>
        <p:sp>
          <p:nvSpPr>
            <p:cNvPr id="9647" name="Freeform 432"/>
            <p:cNvSpPr>
              <a:spLocks/>
            </p:cNvSpPr>
            <p:nvPr/>
          </p:nvSpPr>
          <p:spPr bwMode="auto">
            <a:xfrm>
              <a:off x="3384" y="2028"/>
              <a:ext cx="108" cy="93"/>
            </a:xfrm>
            <a:custGeom>
              <a:avLst/>
              <a:gdLst>
                <a:gd name="T0" fmla="*/ 0 w 108"/>
                <a:gd name="T1" fmla="*/ 24 h 93"/>
                <a:gd name="T2" fmla="*/ 88 w 108"/>
                <a:gd name="T3" fmla="*/ 0 h 93"/>
                <a:gd name="T4" fmla="*/ 90 w 108"/>
                <a:gd name="T5" fmla="*/ 11 h 93"/>
                <a:gd name="T6" fmla="*/ 35 w 108"/>
                <a:gd name="T7" fmla="*/ 76 h 93"/>
                <a:gd name="T8" fmla="*/ 103 w 108"/>
                <a:gd name="T9" fmla="*/ 57 h 93"/>
                <a:gd name="T10" fmla="*/ 107 w 108"/>
                <a:gd name="T11" fmla="*/ 68 h 93"/>
                <a:gd name="T12" fmla="*/ 20 w 108"/>
                <a:gd name="T13" fmla="*/ 92 h 93"/>
                <a:gd name="T14" fmla="*/ 15 w 108"/>
                <a:gd name="T15" fmla="*/ 81 h 93"/>
                <a:gd name="T16" fmla="*/ 70 w 108"/>
                <a:gd name="T17" fmla="*/ 15 h 93"/>
                <a:gd name="T18" fmla="*/ 2 w 108"/>
                <a:gd name="T19" fmla="*/ 35 h 93"/>
                <a:gd name="T20" fmla="*/ 0 w 108"/>
                <a:gd name="T21" fmla="*/ 24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93"/>
                <a:gd name="T35" fmla="*/ 108 w 10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93">
                  <a:moveTo>
                    <a:pt x="0" y="24"/>
                  </a:moveTo>
                  <a:lnTo>
                    <a:pt x="88" y="0"/>
                  </a:lnTo>
                  <a:lnTo>
                    <a:pt x="90" y="11"/>
                  </a:lnTo>
                  <a:lnTo>
                    <a:pt x="35" y="76"/>
                  </a:lnTo>
                  <a:lnTo>
                    <a:pt x="103" y="57"/>
                  </a:lnTo>
                  <a:lnTo>
                    <a:pt x="107" y="68"/>
                  </a:lnTo>
                  <a:lnTo>
                    <a:pt x="20" y="92"/>
                  </a:lnTo>
                  <a:lnTo>
                    <a:pt x="15" y="81"/>
                  </a:lnTo>
                  <a:lnTo>
                    <a:pt x="70" y="15"/>
                  </a:lnTo>
                  <a:lnTo>
                    <a:pt x="2" y="35"/>
                  </a:lnTo>
                  <a:lnTo>
                    <a:pt x="0" y="24"/>
                  </a:lnTo>
                </a:path>
              </a:pathLst>
            </a:custGeom>
            <a:solidFill>
              <a:srgbClr val="FFFFFF"/>
            </a:solidFill>
            <a:ln w="9525" cap="rnd">
              <a:noFill/>
              <a:round/>
              <a:headEnd type="none" w="sm" len="sm"/>
              <a:tailEnd type="none" w="sm" len="sm"/>
            </a:ln>
          </p:spPr>
          <p:txBody>
            <a:bodyPr/>
            <a:lstStyle/>
            <a:p>
              <a:pPr algn="l"/>
              <a:endParaRPr lang="en-US" dirty="0"/>
            </a:p>
          </p:txBody>
        </p:sp>
        <p:sp>
          <p:nvSpPr>
            <p:cNvPr id="9648" name="Freeform 433"/>
            <p:cNvSpPr>
              <a:spLocks/>
            </p:cNvSpPr>
            <p:nvPr/>
          </p:nvSpPr>
          <p:spPr bwMode="auto">
            <a:xfrm>
              <a:off x="3410" y="2142"/>
              <a:ext cx="93" cy="73"/>
            </a:xfrm>
            <a:custGeom>
              <a:avLst/>
              <a:gdLst>
                <a:gd name="T0" fmla="*/ 27 w 93"/>
                <a:gd name="T1" fmla="*/ 13 h 73"/>
                <a:gd name="T2" fmla="*/ 22 w 93"/>
                <a:gd name="T3" fmla="*/ 15 h 73"/>
                <a:gd name="T4" fmla="*/ 18 w 93"/>
                <a:gd name="T5" fmla="*/ 17 h 73"/>
                <a:gd name="T6" fmla="*/ 14 w 93"/>
                <a:gd name="T7" fmla="*/ 24 h 73"/>
                <a:gd name="T8" fmla="*/ 11 w 93"/>
                <a:gd name="T9" fmla="*/ 33 h 73"/>
                <a:gd name="T10" fmla="*/ 11 w 93"/>
                <a:gd name="T11" fmla="*/ 44 h 73"/>
                <a:gd name="T12" fmla="*/ 14 w 93"/>
                <a:gd name="T13" fmla="*/ 52 h 73"/>
                <a:gd name="T14" fmla="*/ 18 w 93"/>
                <a:gd name="T15" fmla="*/ 57 h 73"/>
                <a:gd name="T16" fmla="*/ 24 w 93"/>
                <a:gd name="T17" fmla="*/ 59 h 73"/>
                <a:gd name="T18" fmla="*/ 31 w 93"/>
                <a:gd name="T19" fmla="*/ 59 h 73"/>
                <a:gd name="T20" fmla="*/ 38 w 93"/>
                <a:gd name="T21" fmla="*/ 57 h 73"/>
                <a:gd name="T22" fmla="*/ 40 w 93"/>
                <a:gd name="T23" fmla="*/ 50 h 73"/>
                <a:gd name="T24" fmla="*/ 42 w 93"/>
                <a:gd name="T25" fmla="*/ 39 h 73"/>
                <a:gd name="T26" fmla="*/ 44 w 93"/>
                <a:gd name="T27" fmla="*/ 22 h 73"/>
                <a:gd name="T28" fmla="*/ 46 w 93"/>
                <a:gd name="T29" fmla="*/ 11 h 73"/>
                <a:gd name="T30" fmla="*/ 53 w 93"/>
                <a:gd name="T31" fmla="*/ 4 h 73"/>
                <a:gd name="T32" fmla="*/ 57 w 93"/>
                <a:gd name="T33" fmla="*/ 2 h 73"/>
                <a:gd name="T34" fmla="*/ 64 w 93"/>
                <a:gd name="T35" fmla="*/ 0 h 73"/>
                <a:gd name="T36" fmla="*/ 71 w 93"/>
                <a:gd name="T37" fmla="*/ 0 h 73"/>
                <a:gd name="T38" fmla="*/ 77 w 93"/>
                <a:gd name="T39" fmla="*/ 2 h 73"/>
                <a:gd name="T40" fmla="*/ 84 w 93"/>
                <a:gd name="T41" fmla="*/ 6 h 73"/>
                <a:gd name="T42" fmla="*/ 88 w 93"/>
                <a:gd name="T43" fmla="*/ 11 h 73"/>
                <a:gd name="T44" fmla="*/ 90 w 93"/>
                <a:gd name="T45" fmla="*/ 19 h 73"/>
                <a:gd name="T46" fmla="*/ 92 w 93"/>
                <a:gd name="T47" fmla="*/ 35 h 73"/>
                <a:gd name="T48" fmla="*/ 90 w 93"/>
                <a:gd name="T49" fmla="*/ 48 h 73"/>
                <a:gd name="T50" fmla="*/ 86 w 93"/>
                <a:gd name="T51" fmla="*/ 57 h 73"/>
                <a:gd name="T52" fmla="*/ 79 w 93"/>
                <a:gd name="T53" fmla="*/ 61 h 73"/>
                <a:gd name="T54" fmla="*/ 73 w 93"/>
                <a:gd name="T55" fmla="*/ 66 h 73"/>
                <a:gd name="T56" fmla="*/ 68 w 93"/>
                <a:gd name="T57" fmla="*/ 55 h 73"/>
                <a:gd name="T58" fmla="*/ 73 w 93"/>
                <a:gd name="T59" fmla="*/ 52 h 73"/>
                <a:gd name="T60" fmla="*/ 77 w 93"/>
                <a:gd name="T61" fmla="*/ 50 h 73"/>
                <a:gd name="T62" fmla="*/ 81 w 93"/>
                <a:gd name="T63" fmla="*/ 44 h 73"/>
                <a:gd name="T64" fmla="*/ 81 w 93"/>
                <a:gd name="T65" fmla="*/ 30 h 73"/>
                <a:gd name="T66" fmla="*/ 77 w 93"/>
                <a:gd name="T67" fmla="*/ 17 h 73"/>
                <a:gd name="T68" fmla="*/ 75 w 93"/>
                <a:gd name="T69" fmla="*/ 13 h 73"/>
                <a:gd name="T70" fmla="*/ 68 w 93"/>
                <a:gd name="T71" fmla="*/ 13 h 73"/>
                <a:gd name="T72" fmla="*/ 62 w 93"/>
                <a:gd name="T73" fmla="*/ 13 h 73"/>
                <a:gd name="T74" fmla="*/ 57 w 93"/>
                <a:gd name="T75" fmla="*/ 19 h 73"/>
                <a:gd name="T76" fmla="*/ 55 w 93"/>
                <a:gd name="T77" fmla="*/ 35 h 73"/>
                <a:gd name="T78" fmla="*/ 51 w 93"/>
                <a:gd name="T79" fmla="*/ 52 h 73"/>
                <a:gd name="T80" fmla="*/ 46 w 93"/>
                <a:gd name="T81" fmla="*/ 61 h 73"/>
                <a:gd name="T82" fmla="*/ 40 w 93"/>
                <a:gd name="T83" fmla="*/ 70 h 73"/>
                <a:gd name="T84" fmla="*/ 33 w 93"/>
                <a:gd name="T85" fmla="*/ 72 h 73"/>
                <a:gd name="T86" fmla="*/ 24 w 93"/>
                <a:gd name="T87" fmla="*/ 72 h 73"/>
                <a:gd name="T88" fmla="*/ 18 w 93"/>
                <a:gd name="T89" fmla="*/ 70 h 73"/>
                <a:gd name="T90" fmla="*/ 14 w 93"/>
                <a:gd name="T91" fmla="*/ 68 h 73"/>
                <a:gd name="T92" fmla="*/ 9 w 93"/>
                <a:gd name="T93" fmla="*/ 63 h 73"/>
                <a:gd name="T94" fmla="*/ 5 w 93"/>
                <a:gd name="T95" fmla="*/ 59 h 73"/>
                <a:gd name="T96" fmla="*/ 3 w 93"/>
                <a:gd name="T97" fmla="*/ 46 h 73"/>
                <a:gd name="T98" fmla="*/ 0 w 93"/>
                <a:gd name="T99" fmla="*/ 30 h 73"/>
                <a:gd name="T100" fmla="*/ 3 w 93"/>
                <a:gd name="T101" fmla="*/ 19 h 73"/>
                <a:gd name="T102" fmla="*/ 7 w 93"/>
                <a:gd name="T103" fmla="*/ 13 h 73"/>
                <a:gd name="T104" fmla="*/ 11 w 93"/>
                <a:gd name="T105" fmla="*/ 6 h 73"/>
                <a:gd name="T106" fmla="*/ 18 w 93"/>
                <a:gd name="T107" fmla="*/ 4 h 73"/>
                <a:gd name="T108" fmla="*/ 24 w 93"/>
                <a:gd name="T109" fmla="*/ 2 h 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73"/>
                <a:gd name="T167" fmla="*/ 93 w 93"/>
                <a:gd name="T168" fmla="*/ 73 h 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73">
                  <a:moveTo>
                    <a:pt x="29" y="0"/>
                  </a:moveTo>
                  <a:lnTo>
                    <a:pt x="29" y="13"/>
                  </a:lnTo>
                  <a:lnTo>
                    <a:pt x="27" y="13"/>
                  </a:lnTo>
                  <a:lnTo>
                    <a:pt x="24" y="13"/>
                  </a:lnTo>
                  <a:lnTo>
                    <a:pt x="24" y="15"/>
                  </a:lnTo>
                  <a:lnTo>
                    <a:pt x="22" y="15"/>
                  </a:lnTo>
                  <a:lnTo>
                    <a:pt x="20" y="15"/>
                  </a:lnTo>
                  <a:lnTo>
                    <a:pt x="20" y="17"/>
                  </a:lnTo>
                  <a:lnTo>
                    <a:pt x="18" y="17"/>
                  </a:lnTo>
                  <a:lnTo>
                    <a:pt x="18" y="19"/>
                  </a:lnTo>
                  <a:lnTo>
                    <a:pt x="16" y="22"/>
                  </a:lnTo>
                  <a:lnTo>
                    <a:pt x="14" y="24"/>
                  </a:lnTo>
                  <a:lnTo>
                    <a:pt x="11" y="26"/>
                  </a:lnTo>
                  <a:lnTo>
                    <a:pt x="11" y="30"/>
                  </a:lnTo>
                  <a:lnTo>
                    <a:pt x="11" y="33"/>
                  </a:lnTo>
                  <a:lnTo>
                    <a:pt x="11" y="37"/>
                  </a:lnTo>
                  <a:lnTo>
                    <a:pt x="11" y="39"/>
                  </a:lnTo>
                  <a:lnTo>
                    <a:pt x="11" y="44"/>
                  </a:lnTo>
                  <a:lnTo>
                    <a:pt x="11" y="46"/>
                  </a:lnTo>
                  <a:lnTo>
                    <a:pt x="14" y="50"/>
                  </a:lnTo>
                  <a:lnTo>
                    <a:pt x="14" y="52"/>
                  </a:lnTo>
                  <a:lnTo>
                    <a:pt x="16" y="55"/>
                  </a:lnTo>
                  <a:lnTo>
                    <a:pt x="18" y="55"/>
                  </a:lnTo>
                  <a:lnTo>
                    <a:pt x="18" y="57"/>
                  </a:lnTo>
                  <a:lnTo>
                    <a:pt x="20" y="59"/>
                  </a:lnTo>
                  <a:lnTo>
                    <a:pt x="22" y="59"/>
                  </a:lnTo>
                  <a:lnTo>
                    <a:pt x="24" y="59"/>
                  </a:lnTo>
                  <a:lnTo>
                    <a:pt x="27" y="59"/>
                  </a:lnTo>
                  <a:lnTo>
                    <a:pt x="29" y="59"/>
                  </a:lnTo>
                  <a:lnTo>
                    <a:pt x="31" y="59"/>
                  </a:lnTo>
                  <a:lnTo>
                    <a:pt x="33" y="59"/>
                  </a:lnTo>
                  <a:lnTo>
                    <a:pt x="35" y="57"/>
                  </a:lnTo>
                  <a:lnTo>
                    <a:pt x="38" y="57"/>
                  </a:lnTo>
                  <a:lnTo>
                    <a:pt x="38" y="55"/>
                  </a:lnTo>
                  <a:lnTo>
                    <a:pt x="40" y="52"/>
                  </a:lnTo>
                  <a:lnTo>
                    <a:pt x="40" y="50"/>
                  </a:lnTo>
                  <a:lnTo>
                    <a:pt x="40" y="48"/>
                  </a:lnTo>
                  <a:lnTo>
                    <a:pt x="40" y="44"/>
                  </a:lnTo>
                  <a:lnTo>
                    <a:pt x="42" y="39"/>
                  </a:lnTo>
                  <a:lnTo>
                    <a:pt x="42" y="33"/>
                  </a:lnTo>
                  <a:lnTo>
                    <a:pt x="42" y="26"/>
                  </a:lnTo>
                  <a:lnTo>
                    <a:pt x="44" y="22"/>
                  </a:lnTo>
                  <a:lnTo>
                    <a:pt x="44" y="17"/>
                  </a:lnTo>
                  <a:lnTo>
                    <a:pt x="46" y="15"/>
                  </a:lnTo>
                  <a:lnTo>
                    <a:pt x="46" y="11"/>
                  </a:lnTo>
                  <a:lnTo>
                    <a:pt x="49" y="9"/>
                  </a:lnTo>
                  <a:lnTo>
                    <a:pt x="51" y="6"/>
                  </a:lnTo>
                  <a:lnTo>
                    <a:pt x="53" y="4"/>
                  </a:lnTo>
                  <a:lnTo>
                    <a:pt x="55" y="4"/>
                  </a:lnTo>
                  <a:lnTo>
                    <a:pt x="55" y="2"/>
                  </a:lnTo>
                  <a:lnTo>
                    <a:pt x="57" y="2"/>
                  </a:lnTo>
                  <a:lnTo>
                    <a:pt x="60" y="0"/>
                  </a:lnTo>
                  <a:lnTo>
                    <a:pt x="62" y="0"/>
                  </a:lnTo>
                  <a:lnTo>
                    <a:pt x="64" y="0"/>
                  </a:lnTo>
                  <a:lnTo>
                    <a:pt x="66" y="0"/>
                  </a:lnTo>
                  <a:lnTo>
                    <a:pt x="68" y="0"/>
                  </a:lnTo>
                  <a:lnTo>
                    <a:pt x="71" y="0"/>
                  </a:lnTo>
                  <a:lnTo>
                    <a:pt x="73" y="0"/>
                  </a:lnTo>
                  <a:lnTo>
                    <a:pt x="75" y="2"/>
                  </a:lnTo>
                  <a:lnTo>
                    <a:pt x="77" y="2"/>
                  </a:lnTo>
                  <a:lnTo>
                    <a:pt x="79" y="4"/>
                  </a:lnTo>
                  <a:lnTo>
                    <a:pt x="81" y="6"/>
                  </a:lnTo>
                  <a:lnTo>
                    <a:pt x="84" y="6"/>
                  </a:lnTo>
                  <a:lnTo>
                    <a:pt x="84" y="9"/>
                  </a:lnTo>
                  <a:lnTo>
                    <a:pt x="86" y="9"/>
                  </a:lnTo>
                  <a:lnTo>
                    <a:pt x="88" y="11"/>
                  </a:lnTo>
                  <a:lnTo>
                    <a:pt x="88" y="13"/>
                  </a:lnTo>
                  <a:lnTo>
                    <a:pt x="90" y="17"/>
                  </a:lnTo>
                  <a:lnTo>
                    <a:pt x="90" y="19"/>
                  </a:lnTo>
                  <a:lnTo>
                    <a:pt x="92" y="24"/>
                  </a:lnTo>
                  <a:lnTo>
                    <a:pt x="92" y="30"/>
                  </a:lnTo>
                  <a:lnTo>
                    <a:pt x="92" y="35"/>
                  </a:lnTo>
                  <a:lnTo>
                    <a:pt x="92" y="39"/>
                  </a:lnTo>
                  <a:lnTo>
                    <a:pt x="92" y="44"/>
                  </a:lnTo>
                  <a:lnTo>
                    <a:pt x="90" y="48"/>
                  </a:lnTo>
                  <a:lnTo>
                    <a:pt x="90" y="50"/>
                  </a:lnTo>
                  <a:lnTo>
                    <a:pt x="88" y="55"/>
                  </a:lnTo>
                  <a:lnTo>
                    <a:pt x="86" y="57"/>
                  </a:lnTo>
                  <a:lnTo>
                    <a:pt x="81" y="59"/>
                  </a:lnTo>
                  <a:lnTo>
                    <a:pt x="81" y="61"/>
                  </a:lnTo>
                  <a:lnTo>
                    <a:pt x="79" y="61"/>
                  </a:lnTo>
                  <a:lnTo>
                    <a:pt x="77" y="63"/>
                  </a:lnTo>
                  <a:lnTo>
                    <a:pt x="75" y="66"/>
                  </a:lnTo>
                  <a:lnTo>
                    <a:pt x="73" y="66"/>
                  </a:lnTo>
                  <a:lnTo>
                    <a:pt x="71" y="66"/>
                  </a:lnTo>
                  <a:lnTo>
                    <a:pt x="68" y="66"/>
                  </a:lnTo>
                  <a:lnTo>
                    <a:pt x="68" y="55"/>
                  </a:lnTo>
                  <a:lnTo>
                    <a:pt x="71" y="55"/>
                  </a:lnTo>
                  <a:lnTo>
                    <a:pt x="71" y="52"/>
                  </a:lnTo>
                  <a:lnTo>
                    <a:pt x="73" y="52"/>
                  </a:lnTo>
                  <a:lnTo>
                    <a:pt x="75" y="52"/>
                  </a:lnTo>
                  <a:lnTo>
                    <a:pt x="75" y="50"/>
                  </a:lnTo>
                  <a:lnTo>
                    <a:pt x="77" y="50"/>
                  </a:lnTo>
                  <a:lnTo>
                    <a:pt x="77" y="48"/>
                  </a:lnTo>
                  <a:lnTo>
                    <a:pt x="79" y="48"/>
                  </a:lnTo>
                  <a:lnTo>
                    <a:pt x="81" y="44"/>
                  </a:lnTo>
                  <a:lnTo>
                    <a:pt x="81" y="39"/>
                  </a:lnTo>
                  <a:lnTo>
                    <a:pt x="81" y="35"/>
                  </a:lnTo>
                  <a:lnTo>
                    <a:pt x="81" y="30"/>
                  </a:lnTo>
                  <a:lnTo>
                    <a:pt x="81" y="26"/>
                  </a:lnTo>
                  <a:lnTo>
                    <a:pt x="79" y="22"/>
                  </a:lnTo>
                  <a:lnTo>
                    <a:pt x="77" y="17"/>
                  </a:lnTo>
                  <a:lnTo>
                    <a:pt x="77" y="15"/>
                  </a:lnTo>
                  <a:lnTo>
                    <a:pt x="75" y="15"/>
                  </a:lnTo>
                  <a:lnTo>
                    <a:pt x="75" y="13"/>
                  </a:lnTo>
                  <a:lnTo>
                    <a:pt x="73" y="13"/>
                  </a:lnTo>
                  <a:lnTo>
                    <a:pt x="71" y="13"/>
                  </a:lnTo>
                  <a:lnTo>
                    <a:pt x="68" y="13"/>
                  </a:lnTo>
                  <a:lnTo>
                    <a:pt x="66" y="13"/>
                  </a:lnTo>
                  <a:lnTo>
                    <a:pt x="64" y="13"/>
                  </a:lnTo>
                  <a:lnTo>
                    <a:pt x="62" y="13"/>
                  </a:lnTo>
                  <a:lnTo>
                    <a:pt x="60" y="15"/>
                  </a:lnTo>
                  <a:lnTo>
                    <a:pt x="57" y="15"/>
                  </a:lnTo>
                  <a:lnTo>
                    <a:pt x="57" y="19"/>
                  </a:lnTo>
                  <a:lnTo>
                    <a:pt x="55" y="22"/>
                  </a:lnTo>
                  <a:lnTo>
                    <a:pt x="55" y="28"/>
                  </a:lnTo>
                  <a:lnTo>
                    <a:pt x="55" y="35"/>
                  </a:lnTo>
                  <a:lnTo>
                    <a:pt x="53" y="41"/>
                  </a:lnTo>
                  <a:lnTo>
                    <a:pt x="53" y="48"/>
                  </a:lnTo>
                  <a:lnTo>
                    <a:pt x="51" y="52"/>
                  </a:lnTo>
                  <a:lnTo>
                    <a:pt x="51" y="55"/>
                  </a:lnTo>
                  <a:lnTo>
                    <a:pt x="49" y="59"/>
                  </a:lnTo>
                  <a:lnTo>
                    <a:pt x="46" y="61"/>
                  </a:lnTo>
                  <a:lnTo>
                    <a:pt x="44" y="66"/>
                  </a:lnTo>
                  <a:lnTo>
                    <a:pt x="42" y="68"/>
                  </a:lnTo>
                  <a:lnTo>
                    <a:pt x="40" y="70"/>
                  </a:lnTo>
                  <a:lnTo>
                    <a:pt x="38" y="70"/>
                  </a:lnTo>
                  <a:lnTo>
                    <a:pt x="35" y="70"/>
                  </a:lnTo>
                  <a:lnTo>
                    <a:pt x="33" y="72"/>
                  </a:lnTo>
                  <a:lnTo>
                    <a:pt x="29" y="72"/>
                  </a:lnTo>
                  <a:lnTo>
                    <a:pt x="27" y="72"/>
                  </a:lnTo>
                  <a:lnTo>
                    <a:pt x="24" y="72"/>
                  </a:lnTo>
                  <a:lnTo>
                    <a:pt x="22" y="72"/>
                  </a:lnTo>
                  <a:lnTo>
                    <a:pt x="20" y="70"/>
                  </a:lnTo>
                  <a:lnTo>
                    <a:pt x="18" y="70"/>
                  </a:lnTo>
                  <a:lnTo>
                    <a:pt x="16" y="70"/>
                  </a:lnTo>
                  <a:lnTo>
                    <a:pt x="16" y="68"/>
                  </a:lnTo>
                  <a:lnTo>
                    <a:pt x="14" y="68"/>
                  </a:lnTo>
                  <a:lnTo>
                    <a:pt x="11" y="66"/>
                  </a:lnTo>
                  <a:lnTo>
                    <a:pt x="9" y="66"/>
                  </a:lnTo>
                  <a:lnTo>
                    <a:pt x="9" y="63"/>
                  </a:lnTo>
                  <a:lnTo>
                    <a:pt x="7" y="61"/>
                  </a:lnTo>
                  <a:lnTo>
                    <a:pt x="7" y="59"/>
                  </a:lnTo>
                  <a:lnTo>
                    <a:pt x="5" y="59"/>
                  </a:lnTo>
                  <a:lnTo>
                    <a:pt x="3" y="55"/>
                  </a:lnTo>
                  <a:lnTo>
                    <a:pt x="3" y="50"/>
                  </a:lnTo>
                  <a:lnTo>
                    <a:pt x="3" y="46"/>
                  </a:lnTo>
                  <a:lnTo>
                    <a:pt x="0" y="41"/>
                  </a:lnTo>
                  <a:lnTo>
                    <a:pt x="0" y="35"/>
                  </a:lnTo>
                  <a:lnTo>
                    <a:pt x="0" y="30"/>
                  </a:lnTo>
                  <a:lnTo>
                    <a:pt x="0" y="26"/>
                  </a:lnTo>
                  <a:lnTo>
                    <a:pt x="3" y="22"/>
                  </a:lnTo>
                  <a:lnTo>
                    <a:pt x="3" y="19"/>
                  </a:lnTo>
                  <a:lnTo>
                    <a:pt x="3" y="17"/>
                  </a:lnTo>
                  <a:lnTo>
                    <a:pt x="5" y="15"/>
                  </a:lnTo>
                  <a:lnTo>
                    <a:pt x="7" y="13"/>
                  </a:lnTo>
                  <a:lnTo>
                    <a:pt x="9" y="11"/>
                  </a:lnTo>
                  <a:lnTo>
                    <a:pt x="9" y="9"/>
                  </a:lnTo>
                  <a:lnTo>
                    <a:pt x="11" y="6"/>
                  </a:lnTo>
                  <a:lnTo>
                    <a:pt x="14" y="6"/>
                  </a:lnTo>
                  <a:lnTo>
                    <a:pt x="16" y="4"/>
                  </a:lnTo>
                  <a:lnTo>
                    <a:pt x="18" y="4"/>
                  </a:lnTo>
                  <a:lnTo>
                    <a:pt x="20" y="2"/>
                  </a:lnTo>
                  <a:lnTo>
                    <a:pt x="22" y="2"/>
                  </a:lnTo>
                  <a:lnTo>
                    <a:pt x="24" y="2"/>
                  </a:lnTo>
                  <a:lnTo>
                    <a:pt x="27" y="2"/>
                  </a:lnTo>
                  <a:lnTo>
                    <a:pt x="29" y="0"/>
                  </a:lnTo>
                </a:path>
              </a:pathLst>
            </a:custGeom>
            <a:solidFill>
              <a:srgbClr val="FFFFFF"/>
            </a:solidFill>
            <a:ln w="9525" cap="rnd">
              <a:noFill/>
              <a:round/>
              <a:headEnd type="none" w="sm" len="sm"/>
              <a:tailEnd type="none" w="sm" len="sm"/>
            </a:ln>
          </p:spPr>
          <p:txBody>
            <a:bodyPr/>
            <a:lstStyle/>
            <a:p>
              <a:pPr algn="l"/>
              <a:endParaRPr lang="en-US" dirty="0"/>
            </a:p>
          </p:txBody>
        </p:sp>
        <p:sp>
          <p:nvSpPr>
            <p:cNvPr id="9649" name="Freeform 434"/>
            <p:cNvSpPr>
              <a:spLocks/>
            </p:cNvSpPr>
            <p:nvPr/>
          </p:nvSpPr>
          <p:spPr bwMode="auto">
            <a:xfrm>
              <a:off x="3410" y="2229"/>
              <a:ext cx="96" cy="72"/>
            </a:xfrm>
            <a:custGeom>
              <a:avLst/>
              <a:gdLst>
                <a:gd name="T0" fmla="*/ 5 w 96"/>
                <a:gd name="T1" fmla="*/ 0 h 72"/>
                <a:gd name="T2" fmla="*/ 95 w 96"/>
                <a:gd name="T3" fmla="*/ 5 h 72"/>
                <a:gd name="T4" fmla="*/ 92 w 96"/>
                <a:gd name="T5" fmla="*/ 71 h 72"/>
                <a:gd name="T6" fmla="*/ 81 w 96"/>
                <a:gd name="T7" fmla="*/ 71 h 72"/>
                <a:gd name="T8" fmla="*/ 84 w 96"/>
                <a:gd name="T9" fmla="*/ 18 h 72"/>
                <a:gd name="T10" fmla="*/ 55 w 96"/>
                <a:gd name="T11" fmla="*/ 16 h 72"/>
                <a:gd name="T12" fmla="*/ 53 w 96"/>
                <a:gd name="T13" fmla="*/ 66 h 72"/>
                <a:gd name="T14" fmla="*/ 42 w 96"/>
                <a:gd name="T15" fmla="*/ 64 h 72"/>
                <a:gd name="T16" fmla="*/ 44 w 96"/>
                <a:gd name="T17" fmla="*/ 16 h 72"/>
                <a:gd name="T18" fmla="*/ 14 w 96"/>
                <a:gd name="T19" fmla="*/ 14 h 72"/>
                <a:gd name="T20" fmla="*/ 11 w 96"/>
                <a:gd name="T21" fmla="*/ 68 h 72"/>
                <a:gd name="T22" fmla="*/ 0 w 96"/>
                <a:gd name="T23" fmla="*/ 68 h 72"/>
                <a:gd name="T24" fmla="*/ 5 w 96"/>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2"/>
                <a:gd name="T41" fmla="*/ 96 w 96"/>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2">
                  <a:moveTo>
                    <a:pt x="5" y="0"/>
                  </a:moveTo>
                  <a:lnTo>
                    <a:pt x="95" y="5"/>
                  </a:lnTo>
                  <a:lnTo>
                    <a:pt x="92" y="71"/>
                  </a:lnTo>
                  <a:lnTo>
                    <a:pt x="81" y="71"/>
                  </a:lnTo>
                  <a:lnTo>
                    <a:pt x="84" y="18"/>
                  </a:lnTo>
                  <a:lnTo>
                    <a:pt x="55" y="16"/>
                  </a:lnTo>
                  <a:lnTo>
                    <a:pt x="53" y="66"/>
                  </a:lnTo>
                  <a:lnTo>
                    <a:pt x="42" y="64"/>
                  </a:lnTo>
                  <a:lnTo>
                    <a:pt x="44" y="16"/>
                  </a:lnTo>
                  <a:lnTo>
                    <a:pt x="14" y="14"/>
                  </a:lnTo>
                  <a:lnTo>
                    <a:pt x="11" y="68"/>
                  </a:lnTo>
                  <a:lnTo>
                    <a:pt x="0" y="68"/>
                  </a:lnTo>
                  <a:lnTo>
                    <a:pt x="5" y="0"/>
                  </a:lnTo>
                </a:path>
              </a:pathLst>
            </a:custGeom>
            <a:solidFill>
              <a:srgbClr val="FFFFFF"/>
            </a:solidFill>
            <a:ln w="9525" cap="rnd">
              <a:noFill/>
              <a:round/>
              <a:headEnd type="none" w="sm" len="sm"/>
              <a:tailEnd type="none" w="sm" len="sm"/>
            </a:ln>
          </p:spPr>
          <p:txBody>
            <a:bodyPr/>
            <a:lstStyle/>
            <a:p>
              <a:pPr algn="l"/>
              <a:endParaRPr lang="en-US" dirty="0"/>
            </a:p>
          </p:txBody>
        </p:sp>
        <p:sp>
          <p:nvSpPr>
            <p:cNvPr id="9650" name="Freeform 435"/>
            <p:cNvSpPr>
              <a:spLocks/>
            </p:cNvSpPr>
            <p:nvPr/>
          </p:nvSpPr>
          <p:spPr bwMode="auto">
            <a:xfrm>
              <a:off x="2404" y="2556"/>
              <a:ext cx="67" cy="67"/>
            </a:xfrm>
            <a:custGeom>
              <a:avLst/>
              <a:gdLst>
                <a:gd name="T0" fmla="*/ 66 w 67"/>
                <a:gd name="T1" fmla="*/ 37 h 67"/>
                <a:gd name="T2" fmla="*/ 40 w 67"/>
                <a:gd name="T3" fmla="*/ 59 h 67"/>
                <a:gd name="T4" fmla="*/ 35 w 67"/>
                <a:gd name="T5" fmla="*/ 61 h 67"/>
                <a:gd name="T6" fmla="*/ 33 w 67"/>
                <a:gd name="T7" fmla="*/ 64 h 67"/>
                <a:gd name="T8" fmla="*/ 31 w 67"/>
                <a:gd name="T9" fmla="*/ 66 h 67"/>
                <a:gd name="T10" fmla="*/ 26 w 67"/>
                <a:gd name="T11" fmla="*/ 66 h 67"/>
                <a:gd name="T12" fmla="*/ 22 w 67"/>
                <a:gd name="T13" fmla="*/ 66 h 67"/>
                <a:gd name="T14" fmla="*/ 18 w 67"/>
                <a:gd name="T15" fmla="*/ 66 h 67"/>
                <a:gd name="T16" fmla="*/ 15 w 67"/>
                <a:gd name="T17" fmla="*/ 64 h 67"/>
                <a:gd name="T18" fmla="*/ 13 w 67"/>
                <a:gd name="T19" fmla="*/ 61 h 67"/>
                <a:gd name="T20" fmla="*/ 11 w 67"/>
                <a:gd name="T21" fmla="*/ 59 h 67"/>
                <a:gd name="T22" fmla="*/ 7 w 67"/>
                <a:gd name="T23" fmla="*/ 57 h 67"/>
                <a:gd name="T24" fmla="*/ 2 w 67"/>
                <a:gd name="T25" fmla="*/ 51 h 67"/>
                <a:gd name="T26" fmla="*/ 0 w 67"/>
                <a:gd name="T27" fmla="*/ 46 h 67"/>
                <a:gd name="T28" fmla="*/ 0 w 67"/>
                <a:gd name="T29" fmla="*/ 40 h 67"/>
                <a:gd name="T30" fmla="*/ 2 w 67"/>
                <a:gd name="T31" fmla="*/ 35 h 67"/>
                <a:gd name="T32" fmla="*/ 4 w 67"/>
                <a:gd name="T33" fmla="*/ 31 h 67"/>
                <a:gd name="T34" fmla="*/ 7 w 67"/>
                <a:gd name="T35" fmla="*/ 26 h 67"/>
                <a:gd name="T36" fmla="*/ 11 w 67"/>
                <a:gd name="T37" fmla="*/ 24 h 67"/>
                <a:gd name="T38" fmla="*/ 37 w 67"/>
                <a:gd name="T39" fmla="*/ 0 h 67"/>
                <a:gd name="T40" fmla="*/ 15 w 67"/>
                <a:gd name="T41" fmla="*/ 29 h 67"/>
                <a:gd name="T42" fmla="*/ 11 w 67"/>
                <a:gd name="T43" fmla="*/ 33 h 67"/>
                <a:gd name="T44" fmla="*/ 9 w 67"/>
                <a:gd name="T45" fmla="*/ 37 h 67"/>
                <a:gd name="T46" fmla="*/ 7 w 67"/>
                <a:gd name="T47" fmla="*/ 42 h 67"/>
                <a:gd name="T48" fmla="*/ 9 w 67"/>
                <a:gd name="T49" fmla="*/ 46 h 67"/>
                <a:gd name="T50" fmla="*/ 11 w 67"/>
                <a:gd name="T51" fmla="*/ 51 h 67"/>
                <a:gd name="T52" fmla="*/ 13 w 67"/>
                <a:gd name="T53" fmla="*/ 53 h 67"/>
                <a:gd name="T54" fmla="*/ 15 w 67"/>
                <a:gd name="T55" fmla="*/ 55 h 67"/>
                <a:gd name="T56" fmla="*/ 20 w 67"/>
                <a:gd name="T57" fmla="*/ 57 h 67"/>
                <a:gd name="T58" fmla="*/ 24 w 67"/>
                <a:gd name="T59" fmla="*/ 59 h 67"/>
                <a:gd name="T60" fmla="*/ 29 w 67"/>
                <a:gd name="T61" fmla="*/ 57 h 67"/>
                <a:gd name="T62" fmla="*/ 31 w 67"/>
                <a:gd name="T63" fmla="*/ 55 h 67"/>
                <a:gd name="T64" fmla="*/ 35 w 67"/>
                <a:gd name="T65" fmla="*/ 53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67"/>
                <a:gd name="T101" fmla="*/ 67 w 67"/>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67">
                  <a:moveTo>
                    <a:pt x="61" y="31"/>
                  </a:moveTo>
                  <a:lnTo>
                    <a:pt x="66" y="37"/>
                  </a:lnTo>
                  <a:lnTo>
                    <a:pt x="42" y="57"/>
                  </a:lnTo>
                  <a:lnTo>
                    <a:pt x="40" y="59"/>
                  </a:lnTo>
                  <a:lnTo>
                    <a:pt x="37" y="61"/>
                  </a:lnTo>
                  <a:lnTo>
                    <a:pt x="35" y="61"/>
                  </a:lnTo>
                  <a:lnTo>
                    <a:pt x="35" y="64"/>
                  </a:lnTo>
                  <a:lnTo>
                    <a:pt x="33" y="64"/>
                  </a:lnTo>
                  <a:lnTo>
                    <a:pt x="31" y="64"/>
                  </a:lnTo>
                  <a:lnTo>
                    <a:pt x="31" y="66"/>
                  </a:lnTo>
                  <a:lnTo>
                    <a:pt x="29" y="66"/>
                  </a:lnTo>
                  <a:lnTo>
                    <a:pt x="26" y="66"/>
                  </a:lnTo>
                  <a:lnTo>
                    <a:pt x="24" y="66"/>
                  </a:lnTo>
                  <a:lnTo>
                    <a:pt x="22" y="66"/>
                  </a:lnTo>
                  <a:lnTo>
                    <a:pt x="20" y="66"/>
                  </a:lnTo>
                  <a:lnTo>
                    <a:pt x="18" y="66"/>
                  </a:lnTo>
                  <a:lnTo>
                    <a:pt x="15" y="66"/>
                  </a:lnTo>
                  <a:lnTo>
                    <a:pt x="15" y="64"/>
                  </a:lnTo>
                  <a:lnTo>
                    <a:pt x="13" y="64"/>
                  </a:lnTo>
                  <a:lnTo>
                    <a:pt x="13" y="61"/>
                  </a:lnTo>
                  <a:lnTo>
                    <a:pt x="11" y="61"/>
                  </a:lnTo>
                  <a:lnTo>
                    <a:pt x="11" y="59"/>
                  </a:lnTo>
                  <a:lnTo>
                    <a:pt x="9" y="57"/>
                  </a:lnTo>
                  <a:lnTo>
                    <a:pt x="7" y="57"/>
                  </a:lnTo>
                  <a:lnTo>
                    <a:pt x="4" y="53"/>
                  </a:lnTo>
                  <a:lnTo>
                    <a:pt x="2" y="51"/>
                  </a:lnTo>
                  <a:lnTo>
                    <a:pt x="0" y="48"/>
                  </a:lnTo>
                  <a:lnTo>
                    <a:pt x="0" y="46"/>
                  </a:lnTo>
                  <a:lnTo>
                    <a:pt x="0" y="42"/>
                  </a:lnTo>
                  <a:lnTo>
                    <a:pt x="0" y="40"/>
                  </a:lnTo>
                  <a:lnTo>
                    <a:pt x="0" y="37"/>
                  </a:lnTo>
                  <a:lnTo>
                    <a:pt x="2" y="35"/>
                  </a:lnTo>
                  <a:lnTo>
                    <a:pt x="2" y="33"/>
                  </a:lnTo>
                  <a:lnTo>
                    <a:pt x="4" y="31"/>
                  </a:lnTo>
                  <a:lnTo>
                    <a:pt x="7" y="29"/>
                  </a:lnTo>
                  <a:lnTo>
                    <a:pt x="7" y="26"/>
                  </a:lnTo>
                  <a:lnTo>
                    <a:pt x="9" y="26"/>
                  </a:lnTo>
                  <a:lnTo>
                    <a:pt x="11" y="24"/>
                  </a:lnTo>
                  <a:lnTo>
                    <a:pt x="11" y="22"/>
                  </a:lnTo>
                  <a:lnTo>
                    <a:pt x="37" y="0"/>
                  </a:lnTo>
                  <a:lnTo>
                    <a:pt x="42" y="7"/>
                  </a:lnTo>
                  <a:lnTo>
                    <a:pt x="15" y="29"/>
                  </a:lnTo>
                  <a:lnTo>
                    <a:pt x="13" y="31"/>
                  </a:lnTo>
                  <a:lnTo>
                    <a:pt x="11" y="33"/>
                  </a:lnTo>
                  <a:lnTo>
                    <a:pt x="11" y="35"/>
                  </a:lnTo>
                  <a:lnTo>
                    <a:pt x="9" y="37"/>
                  </a:lnTo>
                  <a:lnTo>
                    <a:pt x="9" y="40"/>
                  </a:lnTo>
                  <a:lnTo>
                    <a:pt x="7" y="42"/>
                  </a:lnTo>
                  <a:lnTo>
                    <a:pt x="9" y="44"/>
                  </a:lnTo>
                  <a:lnTo>
                    <a:pt x="9" y="46"/>
                  </a:lnTo>
                  <a:lnTo>
                    <a:pt x="9" y="48"/>
                  </a:lnTo>
                  <a:lnTo>
                    <a:pt x="11" y="51"/>
                  </a:lnTo>
                  <a:lnTo>
                    <a:pt x="11" y="53"/>
                  </a:lnTo>
                  <a:lnTo>
                    <a:pt x="13" y="53"/>
                  </a:lnTo>
                  <a:lnTo>
                    <a:pt x="13" y="55"/>
                  </a:lnTo>
                  <a:lnTo>
                    <a:pt x="15" y="55"/>
                  </a:lnTo>
                  <a:lnTo>
                    <a:pt x="18" y="57"/>
                  </a:lnTo>
                  <a:lnTo>
                    <a:pt x="20" y="57"/>
                  </a:lnTo>
                  <a:lnTo>
                    <a:pt x="22" y="59"/>
                  </a:lnTo>
                  <a:lnTo>
                    <a:pt x="24" y="59"/>
                  </a:lnTo>
                  <a:lnTo>
                    <a:pt x="26" y="57"/>
                  </a:lnTo>
                  <a:lnTo>
                    <a:pt x="29" y="57"/>
                  </a:lnTo>
                  <a:lnTo>
                    <a:pt x="31" y="57"/>
                  </a:lnTo>
                  <a:lnTo>
                    <a:pt x="31" y="55"/>
                  </a:lnTo>
                  <a:lnTo>
                    <a:pt x="33" y="53"/>
                  </a:lnTo>
                  <a:lnTo>
                    <a:pt x="35" y="53"/>
                  </a:lnTo>
                  <a:lnTo>
                    <a:pt x="61" y="31"/>
                  </a:lnTo>
                </a:path>
              </a:pathLst>
            </a:custGeom>
            <a:solidFill>
              <a:srgbClr val="FFFFFF"/>
            </a:solidFill>
            <a:ln w="9525" cap="rnd">
              <a:noFill/>
              <a:round/>
              <a:headEnd type="none" w="sm" len="sm"/>
              <a:tailEnd type="none" w="sm" len="sm"/>
            </a:ln>
          </p:spPr>
          <p:txBody>
            <a:bodyPr/>
            <a:lstStyle/>
            <a:p>
              <a:pPr algn="l"/>
              <a:endParaRPr lang="en-US" dirty="0"/>
            </a:p>
          </p:txBody>
        </p:sp>
        <p:sp>
          <p:nvSpPr>
            <p:cNvPr id="9651" name="Freeform 436"/>
            <p:cNvSpPr>
              <a:spLocks/>
            </p:cNvSpPr>
            <p:nvPr/>
          </p:nvSpPr>
          <p:spPr bwMode="auto">
            <a:xfrm>
              <a:off x="2435" y="2598"/>
              <a:ext cx="73" cy="75"/>
            </a:xfrm>
            <a:custGeom>
              <a:avLst/>
              <a:gdLst>
                <a:gd name="T0" fmla="*/ 0 w 73"/>
                <a:gd name="T1" fmla="*/ 41 h 75"/>
                <a:gd name="T2" fmla="*/ 39 w 73"/>
                <a:gd name="T3" fmla="*/ 0 h 75"/>
                <a:gd name="T4" fmla="*/ 46 w 73"/>
                <a:gd name="T5" fmla="*/ 6 h 75"/>
                <a:gd name="T6" fmla="*/ 35 w 73"/>
                <a:gd name="T7" fmla="*/ 59 h 75"/>
                <a:gd name="T8" fmla="*/ 68 w 73"/>
                <a:gd name="T9" fmla="*/ 26 h 75"/>
                <a:gd name="T10" fmla="*/ 72 w 73"/>
                <a:gd name="T11" fmla="*/ 33 h 75"/>
                <a:gd name="T12" fmla="*/ 33 w 73"/>
                <a:gd name="T13" fmla="*/ 74 h 75"/>
                <a:gd name="T14" fmla="*/ 26 w 73"/>
                <a:gd name="T15" fmla="*/ 68 h 75"/>
                <a:gd name="T16" fmla="*/ 37 w 73"/>
                <a:gd name="T17" fmla="*/ 15 h 75"/>
                <a:gd name="T18" fmla="*/ 4 w 73"/>
                <a:gd name="T19" fmla="*/ 46 h 75"/>
                <a:gd name="T20" fmla="*/ 0 w 73"/>
                <a:gd name="T21" fmla="*/ 41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75"/>
                <a:gd name="T35" fmla="*/ 73 w 73"/>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75">
                  <a:moveTo>
                    <a:pt x="0" y="41"/>
                  </a:moveTo>
                  <a:lnTo>
                    <a:pt x="39" y="0"/>
                  </a:lnTo>
                  <a:lnTo>
                    <a:pt x="46" y="6"/>
                  </a:lnTo>
                  <a:lnTo>
                    <a:pt x="35" y="59"/>
                  </a:lnTo>
                  <a:lnTo>
                    <a:pt x="68" y="26"/>
                  </a:lnTo>
                  <a:lnTo>
                    <a:pt x="72" y="33"/>
                  </a:lnTo>
                  <a:lnTo>
                    <a:pt x="33" y="74"/>
                  </a:lnTo>
                  <a:lnTo>
                    <a:pt x="26" y="68"/>
                  </a:lnTo>
                  <a:lnTo>
                    <a:pt x="37" y="15"/>
                  </a:lnTo>
                  <a:lnTo>
                    <a:pt x="4" y="46"/>
                  </a:lnTo>
                  <a:lnTo>
                    <a:pt x="0" y="41"/>
                  </a:lnTo>
                </a:path>
              </a:pathLst>
            </a:custGeom>
            <a:solidFill>
              <a:srgbClr val="FFFFFF"/>
            </a:solidFill>
            <a:ln w="9525" cap="rnd">
              <a:noFill/>
              <a:round/>
              <a:headEnd type="none" w="sm" len="sm"/>
              <a:tailEnd type="none" w="sm" len="sm"/>
            </a:ln>
          </p:spPr>
          <p:txBody>
            <a:bodyPr/>
            <a:lstStyle/>
            <a:p>
              <a:pPr algn="l"/>
              <a:endParaRPr lang="en-US" dirty="0"/>
            </a:p>
          </p:txBody>
        </p:sp>
        <p:sp>
          <p:nvSpPr>
            <p:cNvPr id="9652" name="Freeform 437"/>
            <p:cNvSpPr>
              <a:spLocks/>
            </p:cNvSpPr>
            <p:nvPr/>
          </p:nvSpPr>
          <p:spPr bwMode="auto">
            <a:xfrm>
              <a:off x="2479" y="2637"/>
              <a:ext cx="44" cy="49"/>
            </a:xfrm>
            <a:custGeom>
              <a:avLst/>
              <a:gdLst>
                <a:gd name="T0" fmla="*/ 0 w 44"/>
                <a:gd name="T1" fmla="*/ 44 h 49"/>
                <a:gd name="T2" fmla="*/ 37 w 44"/>
                <a:gd name="T3" fmla="*/ 0 h 49"/>
                <a:gd name="T4" fmla="*/ 43 w 44"/>
                <a:gd name="T5" fmla="*/ 5 h 49"/>
                <a:gd name="T6" fmla="*/ 4 w 44"/>
                <a:gd name="T7" fmla="*/ 48 h 49"/>
                <a:gd name="T8" fmla="*/ 0 w 44"/>
                <a:gd name="T9" fmla="*/ 44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0" y="44"/>
                  </a:moveTo>
                  <a:lnTo>
                    <a:pt x="37" y="0"/>
                  </a:lnTo>
                  <a:lnTo>
                    <a:pt x="43" y="5"/>
                  </a:lnTo>
                  <a:lnTo>
                    <a:pt x="4" y="48"/>
                  </a:lnTo>
                  <a:lnTo>
                    <a:pt x="0" y="44"/>
                  </a:lnTo>
                </a:path>
              </a:pathLst>
            </a:custGeom>
            <a:solidFill>
              <a:srgbClr val="FFFFFF"/>
            </a:solidFill>
            <a:ln w="9525" cap="rnd">
              <a:noFill/>
              <a:round/>
              <a:headEnd type="none" w="sm" len="sm"/>
              <a:tailEnd type="none" w="sm" len="sm"/>
            </a:ln>
          </p:spPr>
          <p:txBody>
            <a:bodyPr/>
            <a:lstStyle/>
            <a:p>
              <a:pPr algn="l"/>
              <a:endParaRPr lang="en-US" dirty="0"/>
            </a:p>
          </p:txBody>
        </p:sp>
        <p:sp>
          <p:nvSpPr>
            <p:cNvPr id="9653" name="Freeform 438"/>
            <p:cNvSpPr>
              <a:spLocks/>
            </p:cNvSpPr>
            <p:nvPr/>
          </p:nvSpPr>
          <p:spPr bwMode="auto">
            <a:xfrm>
              <a:off x="2509" y="2648"/>
              <a:ext cx="58" cy="65"/>
            </a:xfrm>
            <a:custGeom>
              <a:avLst/>
              <a:gdLst>
                <a:gd name="T0" fmla="*/ 0 w 58"/>
                <a:gd name="T1" fmla="*/ 59 h 65"/>
                <a:gd name="T2" fmla="*/ 31 w 58"/>
                <a:gd name="T3" fmla="*/ 18 h 65"/>
                <a:gd name="T4" fmla="*/ 16 w 58"/>
                <a:gd name="T5" fmla="*/ 7 h 65"/>
                <a:gd name="T6" fmla="*/ 20 w 58"/>
                <a:gd name="T7" fmla="*/ 0 h 65"/>
                <a:gd name="T8" fmla="*/ 57 w 58"/>
                <a:gd name="T9" fmla="*/ 29 h 65"/>
                <a:gd name="T10" fmla="*/ 53 w 58"/>
                <a:gd name="T11" fmla="*/ 33 h 65"/>
                <a:gd name="T12" fmla="*/ 38 w 58"/>
                <a:gd name="T13" fmla="*/ 22 h 65"/>
                <a:gd name="T14" fmla="*/ 7 w 58"/>
                <a:gd name="T15" fmla="*/ 64 h 65"/>
                <a:gd name="T16" fmla="*/ 0 w 58"/>
                <a:gd name="T17" fmla="*/ 59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5"/>
                <a:gd name="T29" fmla="*/ 58 w 58"/>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65">
                  <a:moveTo>
                    <a:pt x="0" y="59"/>
                  </a:moveTo>
                  <a:lnTo>
                    <a:pt x="31" y="18"/>
                  </a:lnTo>
                  <a:lnTo>
                    <a:pt x="16" y="7"/>
                  </a:lnTo>
                  <a:lnTo>
                    <a:pt x="20" y="0"/>
                  </a:lnTo>
                  <a:lnTo>
                    <a:pt x="57" y="29"/>
                  </a:lnTo>
                  <a:lnTo>
                    <a:pt x="53" y="33"/>
                  </a:lnTo>
                  <a:lnTo>
                    <a:pt x="38" y="22"/>
                  </a:lnTo>
                  <a:lnTo>
                    <a:pt x="7" y="64"/>
                  </a:lnTo>
                  <a:lnTo>
                    <a:pt x="0" y="59"/>
                  </a:lnTo>
                </a:path>
              </a:pathLst>
            </a:custGeom>
            <a:solidFill>
              <a:srgbClr val="FFFFFF"/>
            </a:solidFill>
            <a:ln w="9525" cap="rnd">
              <a:noFill/>
              <a:round/>
              <a:headEnd type="none" w="sm" len="sm"/>
              <a:tailEnd type="none" w="sm" len="sm"/>
            </a:ln>
          </p:spPr>
          <p:txBody>
            <a:bodyPr/>
            <a:lstStyle/>
            <a:p>
              <a:pPr algn="l"/>
              <a:endParaRPr lang="en-US" dirty="0"/>
            </a:p>
          </p:txBody>
        </p:sp>
        <p:sp>
          <p:nvSpPr>
            <p:cNvPr id="9654" name="Freeform 439"/>
            <p:cNvSpPr>
              <a:spLocks/>
            </p:cNvSpPr>
            <p:nvPr/>
          </p:nvSpPr>
          <p:spPr bwMode="auto">
            <a:xfrm>
              <a:off x="2538" y="2679"/>
              <a:ext cx="67" cy="73"/>
            </a:xfrm>
            <a:custGeom>
              <a:avLst/>
              <a:gdLst>
                <a:gd name="T0" fmla="*/ 0 w 67"/>
                <a:gd name="T1" fmla="*/ 48 h 73"/>
                <a:gd name="T2" fmla="*/ 31 w 67"/>
                <a:gd name="T3" fmla="*/ 0 h 73"/>
                <a:gd name="T4" fmla="*/ 66 w 67"/>
                <a:gd name="T5" fmla="*/ 22 h 73"/>
                <a:gd name="T6" fmla="*/ 61 w 67"/>
                <a:gd name="T7" fmla="*/ 28 h 73"/>
                <a:gd name="T8" fmla="*/ 33 w 67"/>
                <a:gd name="T9" fmla="*/ 9 h 73"/>
                <a:gd name="T10" fmla="*/ 24 w 67"/>
                <a:gd name="T11" fmla="*/ 24 h 73"/>
                <a:gd name="T12" fmla="*/ 50 w 67"/>
                <a:gd name="T13" fmla="*/ 42 h 73"/>
                <a:gd name="T14" fmla="*/ 48 w 67"/>
                <a:gd name="T15" fmla="*/ 48 h 73"/>
                <a:gd name="T16" fmla="*/ 20 w 67"/>
                <a:gd name="T17" fmla="*/ 31 h 73"/>
                <a:gd name="T18" fmla="*/ 9 w 67"/>
                <a:gd name="T19" fmla="*/ 46 h 73"/>
                <a:gd name="T20" fmla="*/ 39 w 67"/>
                <a:gd name="T21" fmla="*/ 66 h 73"/>
                <a:gd name="T22" fmla="*/ 35 w 67"/>
                <a:gd name="T23" fmla="*/ 72 h 73"/>
                <a:gd name="T24" fmla="*/ 0 w 67"/>
                <a:gd name="T25" fmla="*/ 48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73"/>
                <a:gd name="T41" fmla="*/ 67 w 67"/>
                <a:gd name="T42" fmla="*/ 73 h 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73">
                  <a:moveTo>
                    <a:pt x="0" y="48"/>
                  </a:moveTo>
                  <a:lnTo>
                    <a:pt x="31" y="0"/>
                  </a:lnTo>
                  <a:lnTo>
                    <a:pt x="66" y="22"/>
                  </a:lnTo>
                  <a:lnTo>
                    <a:pt x="61" y="28"/>
                  </a:lnTo>
                  <a:lnTo>
                    <a:pt x="33" y="9"/>
                  </a:lnTo>
                  <a:lnTo>
                    <a:pt x="24" y="24"/>
                  </a:lnTo>
                  <a:lnTo>
                    <a:pt x="50" y="42"/>
                  </a:lnTo>
                  <a:lnTo>
                    <a:pt x="48" y="48"/>
                  </a:lnTo>
                  <a:lnTo>
                    <a:pt x="20" y="31"/>
                  </a:lnTo>
                  <a:lnTo>
                    <a:pt x="9" y="46"/>
                  </a:lnTo>
                  <a:lnTo>
                    <a:pt x="39" y="66"/>
                  </a:lnTo>
                  <a:lnTo>
                    <a:pt x="35" y="72"/>
                  </a:lnTo>
                  <a:lnTo>
                    <a:pt x="0" y="48"/>
                  </a:lnTo>
                </a:path>
              </a:pathLst>
            </a:custGeom>
            <a:solidFill>
              <a:srgbClr val="FFFFFF"/>
            </a:solidFill>
            <a:ln w="9525" cap="rnd">
              <a:noFill/>
              <a:round/>
              <a:headEnd type="none" w="sm" len="sm"/>
              <a:tailEnd type="none" w="sm" len="sm"/>
            </a:ln>
          </p:spPr>
          <p:txBody>
            <a:bodyPr/>
            <a:lstStyle/>
            <a:p>
              <a:pPr algn="l"/>
              <a:endParaRPr lang="en-US" dirty="0"/>
            </a:p>
          </p:txBody>
        </p:sp>
        <p:sp>
          <p:nvSpPr>
            <p:cNvPr id="9655" name="Freeform 440"/>
            <p:cNvSpPr>
              <a:spLocks/>
            </p:cNvSpPr>
            <p:nvPr/>
          </p:nvSpPr>
          <p:spPr bwMode="auto">
            <a:xfrm>
              <a:off x="2579" y="2703"/>
              <a:ext cx="63" cy="65"/>
            </a:xfrm>
            <a:custGeom>
              <a:avLst/>
              <a:gdLst>
                <a:gd name="T0" fmla="*/ 9 w 63"/>
                <a:gd name="T1" fmla="*/ 48 h 65"/>
                <a:gd name="T2" fmla="*/ 25 w 63"/>
                <a:gd name="T3" fmla="*/ 55 h 65"/>
                <a:gd name="T4" fmla="*/ 29 w 63"/>
                <a:gd name="T5" fmla="*/ 57 h 65"/>
                <a:gd name="T6" fmla="*/ 33 w 63"/>
                <a:gd name="T7" fmla="*/ 57 h 65"/>
                <a:gd name="T8" fmla="*/ 38 w 63"/>
                <a:gd name="T9" fmla="*/ 57 h 65"/>
                <a:gd name="T10" fmla="*/ 42 w 63"/>
                <a:gd name="T11" fmla="*/ 55 h 65"/>
                <a:gd name="T12" fmla="*/ 44 w 63"/>
                <a:gd name="T13" fmla="*/ 50 h 65"/>
                <a:gd name="T14" fmla="*/ 49 w 63"/>
                <a:gd name="T15" fmla="*/ 46 h 65"/>
                <a:gd name="T16" fmla="*/ 51 w 63"/>
                <a:gd name="T17" fmla="*/ 39 h 65"/>
                <a:gd name="T18" fmla="*/ 53 w 63"/>
                <a:gd name="T19" fmla="*/ 33 h 65"/>
                <a:gd name="T20" fmla="*/ 53 w 63"/>
                <a:gd name="T21" fmla="*/ 26 h 65"/>
                <a:gd name="T22" fmla="*/ 51 w 63"/>
                <a:gd name="T23" fmla="*/ 22 h 65"/>
                <a:gd name="T24" fmla="*/ 49 w 63"/>
                <a:gd name="T25" fmla="*/ 20 h 65"/>
                <a:gd name="T26" fmla="*/ 44 w 63"/>
                <a:gd name="T27" fmla="*/ 15 h 65"/>
                <a:gd name="T28" fmla="*/ 31 w 63"/>
                <a:gd name="T29" fmla="*/ 9 h 65"/>
                <a:gd name="T30" fmla="*/ 0 w 63"/>
                <a:gd name="T31" fmla="*/ 50 h 65"/>
                <a:gd name="T32" fmla="*/ 44 w 63"/>
                <a:gd name="T33" fmla="*/ 9 h 65"/>
                <a:gd name="T34" fmla="*/ 51 w 63"/>
                <a:gd name="T35" fmla="*/ 11 h 65"/>
                <a:gd name="T36" fmla="*/ 55 w 63"/>
                <a:gd name="T37" fmla="*/ 15 h 65"/>
                <a:gd name="T38" fmla="*/ 57 w 63"/>
                <a:gd name="T39" fmla="*/ 20 h 65"/>
                <a:gd name="T40" fmla="*/ 62 w 63"/>
                <a:gd name="T41" fmla="*/ 24 h 65"/>
                <a:gd name="T42" fmla="*/ 62 w 63"/>
                <a:gd name="T43" fmla="*/ 31 h 65"/>
                <a:gd name="T44" fmla="*/ 60 w 63"/>
                <a:gd name="T45" fmla="*/ 37 h 65"/>
                <a:gd name="T46" fmla="*/ 57 w 63"/>
                <a:gd name="T47" fmla="*/ 44 h 65"/>
                <a:gd name="T48" fmla="*/ 55 w 63"/>
                <a:gd name="T49" fmla="*/ 50 h 65"/>
                <a:gd name="T50" fmla="*/ 51 w 63"/>
                <a:gd name="T51" fmla="*/ 55 h 65"/>
                <a:gd name="T52" fmla="*/ 49 w 63"/>
                <a:gd name="T53" fmla="*/ 59 h 65"/>
                <a:gd name="T54" fmla="*/ 44 w 63"/>
                <a:gd name="T55" fmla="*/ 61 h 65"/>
                <a:gd name="T56" fmla="*/ 40 w 63"/>
                <a:gd name="T57" fmla="*/ 64 h 65"/>
                <a:gd name="T58" fmla="*/ 36 w 63"/>
                <a:gd name="T59" fmla="*/ 64 h 65"/>
                <a:gd name="T60" fmla="*/ 31 w 63"/>
                <a:gd name="T61" fmla="*/ 64 h 65"/>
                <a:gd name="T62" fmla="*/ 27 w 63"/>
                <a:gd name="T63" fmla="*/ 64 h 65"/>
                <a:gd name="T64" fmla="*/ 20 w 63"/>
                <a:gd name="T65" fmla="*/ 61 h 65"/>
                <a:gd name="T66" fmla="*/ 0 w 63"/>
                <a:gd name="T67" fmla="*/ 50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65"/>
                <a:gd name="T104" fmla="*/ 63 w 6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65">
                  <a:moveTo>
                    <a:pt x="0" y="50"/>
                  </a:moveTo>
                  <a:lnTo>
                    <a:pt x="9" y="48"/>
                  </a:lnTo>
                  <a:lnTo>
                    <a:pt x="20" y="55"/>
                  </a:lnTo>
                  <a:lnTo>
                    <a:pt x="25" y="55"/>
                  </a:lnTo>
                  <a:lnTo>
                    <a:pt x="27" y="55"/>
                  </a:lnTo>
                  <a:lnTo>
                    <a:pt x="29" y="57"/>
                  </a:lnTo>
                  <a:lnTo>
                    <a:pt x="31" y="57"/>
                  </a:lnTo>
                  <a:lnTo>
                    <a:pt x="33" y="57"/>
                  </a:lnTo>
                  <a:lnTo>
                    <a:pt x="36" y="57"/>
                  </a:lnTo>
                  <a:lnTo>
                    <a:pt x="38" y="57"/>
                  </a:lnTo>
                  <a:lnTo>
                    <a:pt x="40" y="55"/>
                  </a:lnTo>
                  <a:lnTo>
                    <a:pt x="42" y="55"/>
                  </a:lnTo>
                  <a:lnTo>
                    <a:pt x="44" y="53"/>
                  </a:lnTo>
                  <a:lnTo>
                    <a:pt x="44" y="50"/>
                  </a:lnTo>
                  <a:lnTo>
                    <a:pt x="47" y="48"/>
                  </a:lnTo>
                  <a:lnTo>
                    <a:pt x="49" y="46"/>
                  </a:lnTo>
                  <a:lnTo>
                    <a:pt x="51" y="44"/>
                  </a:lnTo>
                  <a:lnTo>
                    <a:pt x="51" y="39"/>
                  </a:lnTo>
                  <a:lnTo>
                    <a:pt x="53" y="35"/>
                  </a:lnTo>
                  <a:lnTo>
                    <a:pt x="53" y="33"/>
                  </a:lnTo>
                  <a:lnTo>
                    <a:pt x="53" y="31"/>
                  </a:lnTo>
                  <a:lnTo>
                    <a:pt x="53" y="26"/>
                  </a:lnTo>
                  <a:lnTo>
                    <a:pt x="53" y="24"/>
                  </a:lnTo>
                  <a:lnTo>
                    <a:pt x="51" y="22"/>
                  </a:lnTo>
                  <a:lnTo>
                    <a:pt x="51" y="20"/>
                  </a:lnTo>
                  <a:lnTo>
                    <a:pt x="49" y="20"/>
                  </a:lnTo>
                  <a:lnTo>
                    <a:pt x="47" y="18"/>
                  </a:lnTo>
                  <a:lnTo>
                    <a:pt x="44" y="15"/>
                  </a:lnTo>
                  <a:lnTo>
                    <a:pt x="42" y="15"/>
                  </a:lnTo>
                  <a:lnTo>
                    <a:pt x="31" y="9"/>
                  </a:lnTo>
                  <a:lnTo>
                    <a:pt x="9" y="48"/>
                  </a:lnTo>
                  <a:lnTo>
                    <a:pt x="0" y="50"/>
                  </a:lnTo>
                  <a:lnTo>
                    <a:pt x="27" y="0"/>
                  </a:lnTo>
                  <a:lnTo>
                    <a:pt x="44" y="9"/>
                  </a:lnTo>
                  <a:lnTo>
                    <a:pt x="49" y="11"/>
                  </a:lnTo>
                  <a:lnTo>
                    <a:pt x="51" y="11"/>
                  </a:lnTo>
                  <a:lnTo>
                    <a:pt x="53" y="13"/>
                  </a:lnTo>
                  <a:lnTo>
                    <a:pt x="55" y="15"/>
                  </a:lnTo>
                  <a:lnTo>
                    <a:pt x="57" y="18"/>
                  </a:lnTo>
                  <a:lnTo>
                    <a:pt x="57" y="20"/>
                  </a:lnTo>
                  <a:lnTo>
                    <a:pt x="60" y="22"/>
                  </a:lnTo>
                  <a:lnTo>
                    <a:pt x="62" y="24"/>
                  </a:lnTo>
                  <a:lnTo>
                    <a:pt x="62" y="28"/>
                  </a:lnTo>
                  <a:lnTo>
                    <a:pt x="62" y="31"/>
                  </a:lnTo>
                  <a:lnTo>
                    <a:pt x="62" y="33"/>
                  </a:lnTo>
                  <a:lnTo>
                    <a:pt x="60" y="37"/>
                  </a:lnTo>
                  <a:lnTo>
                    <a:pt x="60" y="42"/>
                  </a:lnTo>
                  <a:lnTo>
                    <a:pt x="57" y="44"/>
                  </a:lnTo>
                  <a:lnTo>
                    <a:pt x="55" y="48"/>
                  </a:lnTo>
                  <a:lnTo>
                    <a:pt x="55" y="50"/>
                  </a:lnTo>
                  <a:lnTo>
                    <a:pt x="53" y="53"/>
                  </a:lnTo>
                  <a:lnTo>
                    <a:pt x="51" y="55"/>
                  </a:lnTo>
                  <a:lnTo>
                    <a:pt x="51" y="57"/>
                  </a:lnTo>
                  <a:lnTo>
                    <a:pt x="49" y="59"/>
                  </a:lnTo>
                  <a:lnTo>
                    <a:pt x="47" y="59"/>
                  </a:lnTo>
                  <a:lnTo>
                    <a:pt x="44" y="61"/>
                  </a:lnTo>
                  <a:lnTo>
                    <a:pt x="42" y="64"/>
                  </a:lnTo>
                  <a:lnTo>
                    <a:pt x="40" y="64"/>
                  </a:lnTo>
                  <a:lnTo>
                    <a:pt x="38" y="64"/>
                  </a:lnTo>
                  <a:lnTo>
                    <a:pt x="36" y="64"/>
                  </a:lnTo>
                  <a:lnTo>
                    <a:pt x="33" y="64"/>
                  </a:lnTo>
                  <a:lnTo>
                    <a:pt x="31" y="64"/>
                  </a:lnTo>
                  <a:lnTo>
                    <a:pt x="29" y="64"/>
                  </a:lnTo>
                  <a:lnTo>
                    <a:pt x="27" y="64"/>
                  </a:lnTo>
                  <a:lnTo>
                    <a:pt x="25" y="64"/>
                  </a:lnTo>
                  <a:lnTo>
                    <a:pt x="20" y="61"/>
                  </a:lnTo>
                  <a:lnTo>
                    <a:pt x="18" y="61"/>
                  </a:lnTo>
                  <a:lnTo>
                    <a:pt x="0" y="50"/>
                  </a:lnTo>
                </a:path>
              </a:pathLst>
            </a:custGeom>
            <a:solidFill>
              <a:srgbClr val="FFFFFF"/>
            </a:solidFill>
            <a:ln w="9525" cap="rnd">
              <a:noFill/>
              <a:round/>
              <a:headEnd type="none" w="sm" len="sm"/>
              <a:tailEnd type="none" w="sm" len="sm"/>
            </a:ln>
          </p:spPr>
          <p:txBody>
            <a:bodyPr/>
            <a:lstStyle/>
            <a:p>
              <a:pPr algn="l"/>
              <a:endParaRPr lang="en-US" dirty="0"/>
            </a:p>
          </p:txBody>
        </p:sp>
        <p:sp>
          <p:nvSpPr>
            <p:cNvPr id="9656" name="Freeform 441"/>
            <p:cNvSpPr>
              <a:spLocks/>
            </p:cNvSpPr>
            <p:nvPr/>
          </p:nvSpPr>
          <p:spPr bwMode="auto">
            <a:xfrm>
              <a:off x="2654" y="2738"/>
              <a:ext cx="51" cy="62"/>
            </a:xfrm>
            <a:custGeom>
              <a:avLst/>
              <a:gdLst>
                <a:gd name="T0" fmla="*/ 9 w 51"/>
                <a:gd name="T1" fmla="*/ 35 h 62"/>
                <a:gd name="T2" fmla="*/ 9 w 51"/>
                <a:gd name="T3" fmla="*/ 42 h 62"/>
                <a:gd name="T4" fmla="*/ 13 w 51"/>
                <a:gd name="T5" fmla="*/ 48 h 62"/>
                <a:gd name="T6" fmla="*/ 20 w 51"/>
                <a:gd name="T7" fmla="*/ 53 h 62"/>
                <a:gd name="T8" fmla="*/ 26 w 51"/>
                <a:gd name="T9" fmla="*/ 53 h 62"/>
                <a:gd name="T10" fmla="*/ 33 w 51"/>
                <a:gd name="T11" fmla="*/ 50 h 62"/>
                <a:gd name="T12" fmla="*/ 35 w 51"/>
                <a:gd name="T13" fmla="*/ 46 h 62"/>
                <a:gd name="T14" fmla="*/ 33 w 51"/>
                <a:gd name="T15" fmla="*/ 40 h 62"/>
                <a:gd name="T16" fmla="*/ 29 w 51"/>
                <a:gd name="T17" fmla="*/ 35 h 62"/>
                <a:gd name="T18" fmla="*/ 22 w 51"/>
                <a:gd name="T19" fmla="*/ 31 h 62"/>
                <a:gd name="T20" fmla="*/ 15 w 51"/>
                <a:gd name="T21" fmla="*/ 24 h 62"/>
                <a:gd name="T22" fmla="*/ 11 w 51"/>
                <a:gd name="T23" fmla="*/ 18 h 62"/>
                <a:gd name="T24" fmla="*/ 11 w 51"/>
                <a:gd name="T25" fmla="*/ 11 h 62"/>
                <a:gd name="T26" fmla="*/ 15 w 51"/>
                <a:gd name="T27" fmla="*/ 4 h 62"/>
                <a:gd name="T28" fmla="*/ 20 w 51"/>
                <a:gd name="T29" fmla="*/ 0 h 62"/>
                <a:gd name="T30" fmla="*/ 26 w 51"/>
                <a:gd name="T31" fmla="*/ 0 h 62"/>
                <a:gd name="T32" fmla="*/ 33 w 51"/>
                <a:gd name="T33" fmla="*/ 0 h 62"/>
                <a:gd name="T34" fmla="*/ 39 w 51"/>
                <a:gd name="T35" fmla="*/ 2 h 62"/>
                <a:gd name="T36" fmla="*/ 44 w 51"/>
                <a:gd name="T37" fmla="*/ 7 h 62"/>
                <a:gd name="T38" fmla="*/ 48 w 51"/>
                <a:gd name="T39" fmla="*/ 11 h 62"/>
                <a:gd name="T40" fmla="*/ 50 w 51"/>
                <a:gd name="T41" fmla="*/ 18 h 62"/>
                <a:gd name="T42" fmla="*/ 50 w 51"/>
                <a:gd name="T43" fmla="*/ 24 h 62"/>
                <a:gd name="T44" fmla="*/ 44 w 51"/>
                <a:gd name="T45" fmla="*/ 20 h 62"/>
                <a:gd name="T46" fmla="*/ 42 w 51"/>
                <a:gd name="T47" fmla="*/ 13 h 62"/>
                <a:gd name="T48" fmla="*/ 33 w 51"/>
                <a:gd name="T49" fmla="*/ 9 h 62"/>
                <a:gd name="T50" fmla="*/ 26 w 51"/>
                <a:gd name="T51" fmla="*/ 7 h 62"/>
                <a:gd name="T52" fmla="*/ 20 w 51"/>
                <a:gd name="T53" fmla="*/ 11 h 62"/>
                <a:gd name="T54" fmla="*/ 18 w 51"/>
                <a:gd name="T55" fmla="*/ 18 h 62"/>
                <a:gd name="T56" fmla="*/ 22 w 51"/>
                <a:gd name="T57" fmla="*/ 20 h 62"/>
                <a:gd name="T58" fmla="*/ 26 w 51"/>
                <a:gd name="T59" fmla="*/ 24 h 62"/>
                <a:gd name="T60" fmla="*/ 31 w 51"/>
                <a:gd name="T61" fmla="*/ 29 h 62"/>
                <a:gd name="T62" fmla="*/ 37 w 51"/>
                <a:gd name="T63" fmla="*/ 33 h 62"/>
                <a:gd name="T64" fmla="*/ 42 w 51"/>
                <a:gd name="T65" fmla="*/ 37 h 62"/>
                <a:gd name="T66" fmla="*/ 44 w 51"/>
                <a:gd name="T67" fmla="*/ 44 h 62"/>
                <a:gd name="T68" fmla="*/ 44 w 51"/>
                <a:gd name="T69" fmla="*/ 50 h 62"/>
                <a:gd name="T70" fmla="*/ 37 w 51"/>
                <a:gd name="T71" fmla="*/ 57 h 62"/>
                <a:gd name="T72" fmla="*/ 31 w 51"/>
                <a:gd name="T73" fmla="*/ 59 h 62"/>
                <a:gd name="T74" fmla="*/ 24 w 51"/>
                <a:gd name="T75" fmla="*/ 59 h 62"/>
                <a:gd name="T76" fmla="*/ 18 w 51"/>
                <a:gd name="T77" fmla="*/ 59 h 62"/>
                <a:gd name="T78" fmla="*/ 13 w 51"/>
                <a:gd name="T79" fmla="*/ 57 h 62"/>
                <a:gd name="T80" fmla="*/ 9 w 51"/>
                <a:gd name="T81" fmla="*/ 55 h 62"/>
                <a:gd name="T82" fmla="*/ 4 w 51"/>
                <a:gd name="T83" fmla="*/ 50 h 62"/>
                <a:gd name="T84" fmla="*/ 0 w 51"/>
                <a:gd name="T85" fmla="*/ 42 h 62"/>
                <a:gd name="T86" fmla="*/ 0 w 51"/>
                <a:gd name="T87" fmla="*/ 33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1"/>
                <a:gd name="T133" fmla="*/ 0 h 62"/>
                <a:gd name="T134" fmla="*/ 51 w 51"/>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1" h="62">
                  <a:moveTo>
                    <a:pt x="0" y="31"/>
                  </a:moveTo>
                  <a:lnTo>
                    <a:pt x="9" y="33"/>
                  </a:lnTo>
                  <a:lnTo>
                    <a:pt x="9" y="35"/>
                  </a:lnTo>
                  <a:lnTo>
                    <a:pt x="9" y="37"/>
                  </a:lnTo>
                  <a:lnTo>
                    <a:pt x="9" y="40"/>
                  </a:lnTo>
                  <a:lnTo>
                    <a:pt x="9" y="42"/>
                  </a:lnTo>
                  <a:lnTo>
                    <a:pt x="9" y="44"/>
                  </a:lnTo>
                  <a:lnTo>
                    <a:pt x="11" y="46"/>
                  </a:lnTo>
                  <a:lnTo>
                    <a:pt x="13" y="48"/>
                  </a:lnTo>
                  <a:lnTo>
                    <a:pt x="15" y="50"/>
                  </a:lnTo>
                  <a:lnTo>
                    <a:pt x="18" y="50"/>
                  </a:lnTo>
                  <a:lnTo>
                    <a:pt x="20" y="53"/>
                  </a:lnTo>
                  <a:lnTo>
                    <a:pt x="22" y="53"/>
                  </a:lnTo>
                  <a:lnTo>
                    <a:pt x="24" y="53"/>
                  </a:lnTo>
                  <a:lnTo>
                    <a:pt x="26" y="53"/>
                  </a:lnTo>
                  <a:lnTo>
                    <a:pt x="29" y="53"/>
                  </a:lnTo>
                  <a:lnTo>
                    <a:pt x="31" y="53"/>
                  </a:lnTo>
                  <a:lnTo>
                    <a:pt x="33" y="50"/>
                  </a:lnTo>
                  <a:lnTo>
                    <a:pt x="35" y="50"/>
                  </a:lnTo>
                  <a:lnTo>
                    <a:pt x="35" y="48"/>
                  </a:lnTo>
                  <a:lnTo>
                    <a:pt x="35" y="46"/>
                  </a:lnTo>
                  <a:lnTo>
                    <a:pt x="35" y="44"/>
                  </a:lnTo>
                  <a:lnTo>
                    <a:pt x="35" y="42"/>
                  </a:lnTo>
                  <a:lnTo>
                    <a:pt x="33" y="40"/>
                  </a:lnTo>
                  <a:lnTo>
                    <a:pt x="33" y="37"/>
                  </a:lnTo>
                  <a:lnTo>
                    <a:pt x="31" y="37"/>
                  </a:lnTo>
                  <a:lnTo>
                    <a:pt x="29" y="35"/>
                  </a:lnTo>
                  <a:lnTo>
                    <a:pt x="26" y="33"/>
                  </a:lnTo>
                  <a:lnTo>
                    <a:pt x="24" y="33"/>
                  </a:lnTo>
                  <a:lnTo>
                    <a:pt x="22" y="31"/>
                  </a:lnTo>
                  <a:lnTo>
                    <a:pt x="18" y="29"/>
                  </a:lnTo>
                  <a:lnTo>
                    <a:pt x="15" y="26"/>
                  </a:lnTo>
                  <a:lnTo>
                    <a:pt x="15" y="24"/>
                  </a:lnTo>
                  <a:lnTo>
                    <a:pt x="13" y="24"/>
                  </a:lnTo>
                  <a:lnTo>
                    <a:pt x="11" y="20"/>
                  </a:lnTo>
                  <a:lnTo>
                    <a:pt x="11" y="18"/>
                  </a:lnTo>
                  <a:lnTo>
                    <a:pt x="11" y="15"/>
                  </a:lnTo>
                  <a:lnTo>
                    <a:pt x="11" y="13"/>
                  </a:lnTo>
                  <a:lnTo>
                    <a:pt x="11" y="11"/>
                  </a:lnTo>
                  <a:lnTo>
                    <a:pt x="11" y="9"/>
                  </a:lnTo>
                  <a:lnTo>
                    <a:pt x="13" y="7"/>
                  </a:lnTo>
                  <a:lnTo>
                    <a:pt x="15" y="4"/>
                  </a:lnTo>
                  <a:lnTo>
                    <a:pt x="15" y="2"/>
                  </a:lnTo>
                  <a:lnTo>
                    <a:pt x="18" y="2"/>
                  </a:lnTo>
                  <a:lnTo>
                    <a:pt x="20" y="0"/>
                  </a:lnTo>
                  <a:lnTo>
                    <a:pt x="22" y="0"/>
                  </a:lnTo>
                  <a:lnTo>
                    <a:pt x="24" y="0"/>
                  </a:lnTo>
                  <a:lnTo>
                    <a:pt x="26" y="0"/>
                  </a:lnTo>
                  <a:lnTo>
                    <a:pt x="29" y="0"/>
                  </a:lnTo>
                  <a:lnTo>
                    <a:pt x="31" y="0"/>
                  </a:lnTo>
                  <a:lnTo>
                    <a:pt x="33" y="0"/>
                  </a:lnTo>
                  <a:lnTo>
                    <a:pt x="35" y="2"/>
                  </a:lnTo>
                  <a:lnTo>
                    <a:pt x="37" y="2"/>
                  </a:lnTo>
                  <a:lnTo>
                    <a:pt x="39" y="2"/>
                  </a:lnTo>
                  <a:lnTo>
                    <a:pt x="39" y="4"/>
                  </a:lnTo>
                  <a:lnTo>
                    <a:pt x="42" y="4"/>
                  </a:lnTo>
                  <a:lnTo>
                    <a:pt x="44" y="7"/>
                  </a:lnTo>
                  <a:lnTo>
                    <a:pt x="46" y="7"/>
                  </a:lnTo>
                  <a:lnTo>
                    <a:pt x="46" y="9"/>
                  </a:lnTo>
                  <a:lnTo>
                    <a:pt x="48" y="11"/>
                  </a:lnTo>
                  <a:lnTo>
                    <a:pt x="48" y="13"/>
                  </a:lnTo>
                  <a:lnTo>
                    <a:pt x="50" y="15"/>
                  </a:lnTo>
                  <a:lnTo>
                    <a:pt x="50" y="18"/>
                  </a:lnTo>
                  <a:lnTo>
                    <a:pt x="50" y="20"/>
                  </a:lnTo>
                  <a:lnTo>
                    <a:pt x="50" y="22"/>
                  </a:lnTo>
                  <a:lnTo>
                    <a:pt x="50" y="24"/>
                  </a:lnTo>
                  <a:lnTo>
                    <a:pt x="50" y="26"/>
                  </a:lnTo>
                  <a:lnTo>
                    <a:pt x="44" y="24"/>
                  </a:lnTo>
                  <a:lnTo>
                    <a:pt x="44" y="20"/>
                  </a:lnTo>
                  <a:lnTo>
                    <a:pt x="44" y="18"/>
                  </a:lnTo>
                  <a:lnTo>
                    <a:pt x="42" y="15"/>
                  </a:lnTo>
                  <a:lnTo>
                    <a:pt x="42" y="13"/>
                  </a:lnTo>
                  <a:lnTo>
                    <a:pt x="39" y="11"/>
                  </a:lnTo>
                  <a:lnTo>
                    <a:pt x="37" y="11"/>
                  </a:lnTo>
                  <a:lnTo>
                    <a:pt x="33" y="9"/>
                  </a:lnTo>
                  <a:lnTo>
                    <a:pt x="31" y="9"/>
                  </a:lnTo>
                  <a:lnTo>
                    <a:pt x="29" y="7"/>
                  </a:lnTo>
                  <a:lnTo>
                    <a:pt x="26" y="7"/>
                  </a:lnTo>
                  <a:lnTo>
                    <a:pt x="24" y="7"/>
                  </a:lnTo>
                  <a:lnTo>
                    <a:pt x="22" y="9"/>
                  </a:lnTo>
                  <a:lnTo>
                    <a:pt x="20" y="11"/>
                  </a:lnTo>
                  <a:lnTo>
                    <a:pt x="18" y="13"/>
                  </a:lnTo>
                  <a:lnTo>
                    <a:pt x="18" y="15"/>
                  </a:lnTo>
                  <a:lnTo>
                    <a:pt x="18" y="18"/>
                  </a:lnTo>
                  <a:lnTo>
                    <a:pt x="20" y="18"/>
                  </a:lnTo>
                  <a:lnTo>
                    <a:pt x="20" y="20"/>
                  </a:lnTo>
                  <a:lnTo>
                    <a:pt x="22" y="20"/>
                  </a:lnTo>
                  <a:lnTo>
                    <a:pt x="24" y="22"/>
                  </a:lnTo>
                  <a:lnTo>
                    <a:pt x="24" y="24"/>
                  </a:lnTo>
                  <a:lnTo>
                    <a:pt x="26" y="24"/>
                  </a:lnTo>
                  <a:lnTo>
                    <a:pt x="29" y="26"/>
                  </a:lnTo>
                  <a:lnTo>
                    <a:pt x="31" y="26"/>
                  </a:lnTo>
                  <a:lnTo>
                    <a:pt x="31" y="29"/>
                  </a:lnTo>
                  <a:lnTo>
                    <a:pt x="33" y="29"/>
                  </a:lnTo>
                  <a:lnTo>
                    <a:pt x="35" y="31"/>
                  </a:lnTo>
                  <a:lnTo>
                    <a:pt x="37" y="33"/>
                  </a:lnTo>
                  <a:lnTo>
                    <a:pt x="39" y="33"/>
                  </a:lnTo>
                  <a:lnTo>
                    <a:pt x="42" y="35"/>
                  </a:lnTo>
                  <a:lnTo>
                    <a:pt x="42" y="37"/>
                  </a:lnTo>
                  <a:lnTo>
                    <a:pt x="44" y="40"/>
                  </a:lnTo>
                  <a:lnTo>
                    <a:pt x="44" y="42"/>
                  </a:lnTo>
                  <a:lnTo>
                    <a:pt x="44" y="44"/>
                  </a:lnTo>
                  <a:lnTo>
                    <a:pt x="44" y="46"/>
                  </a:lnTo>
                  <a:lnTo>
                    <a:pt x="44" y="48"/>
                  </a:lnTo>
                  <a:lnTo>
                    <a:pt x="44" y="50"/>
                  </a:lnTo>
                  <a:lnTo>
                    <a:pt x="42" y="53"/>
                  </a:lnTo>
                  <a:lnTo>
                    <a:pt x="39" y="55"/>
                  </a:lnTo>
                  <a:lnTo>
                    <a:pt x="37" y="57"/>
                  </a:lnTo>
                  <a:lnTo>
                    <a:pt x="35" y="59"/>
                  </a:lnTo>
                  <a:lnTo>
                    <a:pt x="33" y="59"/>
                  </a:lnTo>
                  <a:lnTo>
                    <a:pt x="31" y="59"/>
                  </a:lnTo>
                  <a:lnTo>
                    <a:pt x="29" y="61"/>
                  </a:lnTo>
                  <a:lnTo>
                    <a:pt x="26" y="61"/>
                  </a:lnTo>
                  <a:lnTo>
                    <a:pt x="24" y="59"/>
                  </a:lnTo>
                  <a:lnTo>
                    <a:pt x="22" y="59"/>
                  </a:lnTo>
                  <a:lnTo>
                    <a:pt x="20" y="59"/>
                  </a:lnTo>
                  <a:lnTo>
                    <a:pt x="18" y="59"/>
                  </a:lnTo>
                  <a:lnTo>
                    <a:pt x="18" y="57"/>
                  </a:lnTo>
                  <a:lnTo>
                    <a:pt x="15" y="57"/>
                  </a:lnTo>
                  <a:lnTo>
                    <a:pt x="13" y="57"/>
                  </a:lnTo>
                  <a:lnTo>
                    <a:pt x="13" y="55"/>
                  </a:lnTo>
                  <a:lnTo>
                    <a:pt x="11" y="55"/>
                  </a:lnTo>
                  <a:lnTo>
                    <a:pt x="9" y="55"/>
                  </a:lnTo>
                  <a:lnTo>
                    <a:pt x="9" y="53"/>
                  </a:lnTo>
                  <a:lnTo>
                    <a:pt x="7" y="53"/>
                  </a:lnTo>
                  <a:lnTo>
                    <a:pt x="4" y="50"/>
                  </a:lnTo>
                  <a:lnTo>
                    <a:pt x="2" y="48"/>
                  </a:lnTo>
                  <a:lnTo>
                    <a:pt x="0" y="44"/>
                  </a:lnTo>
                  <a:lnTo>
                    <a:pt x="0" y="42"/>
                  </a:lnTo>
                  <a:lnTo>
                    <a:pt x="0" y="40"/>
                  </a:lnTo>
                  <a:lnTo>
                    <a:pt x="0" y="35"/>
                  </a:lnTo>
                  <a:lnTo>
                    <a:pt x="0" y="33"/>
                  </a:lnTo>
                  <a:lnTo>
                    <a:pt x="0" y="31"/>
                  </a:lnTo>
                </a:path>
              </a:pathLst>
            </a:custGeom>
            <a:solidFill>
              <a:srgbClr val="FFFFFF"/>
            </a:solidFill>
            <a:ln w="9525" cap="rnd">
              <a:noFill/>
              <a:round/>
              <a:headEnd type="none" w="sm" len="sm"/>
              <a:tailEnd type="none" w="sm" len="sm"/>
            </a:ln>
          </p:spPr>
          <p:txBody>
            <a:bodyPr/>
            <a:lstStyle/>
            <a:p>
              <a:pPr algn="l"/>
              <a:endParaRPr lang="en-US" dirty="0"/>
            </a:p>
          </p:txBody>
        </p:sp>
        <p:sp>
          <p:nvSpPr>
            <p:cNvPr id="9657" name="Freeform 442"/>
            <p:cNvSpPr>
              <a:spLocks/>
            </p:cNvSpPr>
            <p:nvPr/>
          </p:nvSpPr>
          <p:spPr bwMode="auto">
            <a:xfrm>
              <a:off x="2702" y="2747"/>
              <a:ext cx="49" cy="64"/>
            </a:xfrm>
            <a:custGeom>
              <a:avLst/>
              <a:gdLst>
                <a:gd name="T0" fmla="*/ 5 w 49"/>
                <a:gd name="T1" fmla="*/ 61 h 64"/>
                <a:gd name="T2" fmla="*/ 20 w 49"/>
                <a:gd name="T3" fmla="*/ 11 h 64"/>
                <a:gd name="T4" fmla="*/ 0 w 49"/>
                <a:gd name="T5" fmla="*/ 6 h 64"/>
                <a:gd name="T6" fmla="*/ 2 w 49"/>
                <a:gd name="T7" fmla="*/ 0 h 64"/>
                <a:gd name="T8" fmla="*/ 48 w 49"/>
                <a:gd name="T9" fmla="*/ 13 h 64"/>
                <a:gd name="T10" fmla="*/ 46 w 49"/>
                <a:gd name="T11" fmla="*/ 20 h 64"/>
                <a:gd name="T12" fmla="*/ 27 w 49"/>
                <a:gd name="T13" fmla="*/ 13 h 64"/>
                <a:gd name="T14" fmla="*/ 13 w 49"/>
                <a:gd name="T15" fmla="*/ 63 h 64"/>
                <a:gd name="T16" fmla="*/ 5 w 49"/>
                <a:gd name="T17" fmla="*/ 61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4"/>
                <a:gd name="T29" fmla="*/ 49 w 49"/>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4">
                  <a:moveTo>
                    <a:pt x="5" y="61"/>
                  </a:moveTo>
                  <a:lnTo>
                    <a:pt x="20" y="11"/>
                  </a:lnTo>
                  <a:lnTo>
                    <a:pt x="0" y="6"/>
                  </a:lnTo>
                  <a:lnTo>
                    <a:pt x="2" y="0"/>
                  </a:lnTo>
                  <a:lnTo>
                    <a:pt x="48" y="13"/>
                  </a:lnTo>
                  <a:lnTo>
                    <a:pt x="46" y="20"/>
                  </a:lnTo>
                  <a:lnTo>
                    <a:pt x="27" y="13"/>
                  </a:lnTo>
                  <a:lnTo>
                    <a:pt x="13" y="63"/>
                  </a:lnTo>
                  <a:lnTo>
                    <a:pt x="5" y="61"/>
                  </a:lnTo>
                </a:path>
              </a:pathLst>
            </a:custGeom>
            <a:solidFill>
              <a:srgbClr val="FFFFFF"/>
            </a:solidFill>
            <a:ln w="9525" cap="rnd">
              <a:noFill/>
              <a:round/>
              <a:headEnd type="none" w="sm" len="sm"/>
              <a:tailEnd type="none" w="sm" len="sm"/>
            </a:ln>
          </p:spPr>
          <p:txBody>
            <a:bodyPr/>
            <a:lstStyle/>
            <a:p>
              <a:pPr algn="l"/>
              <a:endParaRPr lang="en-US" dirty="0"/>
            </a:p>
          </p:txBody>
        </p:sp>
        <p:sp>
          <p:nvSpPr>
            <p:cNvPr id="9658" name="Freeform 443"/>
            <p:cNvSpPr>
              <a:spLocks/>
            </p:cNvSpPr>
            <p:nvPr/>
          </p:nvSpPr>
          <p:spPr bwMode="auto">
            <a:xfrm>
              <a:off x="2735" y="2764"/>
              <a:ext cx="54" cy="63"/>
            </a:xfrm>
            <a:custGeom>
              <a:avLst/>
              <a:gdLst>
                <a:gd name="T0" fmla="*/ 0 w 54"/>
                <a:gd name="T1" fmla="*/ 51 h 63"/>
                <a:gd name="T2" fmla="*/ 33 w 54"/>
                <a:gd name="T3" fmla="*/ 0 h 63"/>
                <a:gd name="T4" fmla="*/ 40 w 54"/>
                <a:gd name="T5" fmla="*/ 0 h 63"/>
                <a:gd name="T6" fmla="*/ 53 w 54"/>
                <a:gd name="T7" fmla="*/ 62 h 63"/>
                <a:gd name="T8" fmla="*/ 44 w 54"/>
                <a:gd name="T9" fmla="*/ 62 h 63"/>
                <a:gd name="T10" fmla="*/ 42 w 54"/>
                <a:gd name="T11" fmla="*/ 42 h 63"/>
                <a:gd name="T12" fmla="*/ 18 w 54"/>
                <a:gd name="T13" fmla="*/ 38 h 63"/>
                <a:gd name="T14" fmla="*/ 22 w 54"/>
                <a:gd name="T15" fmla="*/ 31 h 63"/>
                <a:gd name="T16" fmla="*/ 40 w 54"/>
                <a:gd name="T17" fmla="*/ 35 h 63"/>
                <a:gd name="T18" fmla="*/ 37 w 54"/>
                <a:gd name="T19" fmla="*/ 18 h 63"/>
                <a:gd name="T20" fmla="*/ 37 w 54"/>
                <a:gd name="T21" fmla="*/ 16 h 63"/>
                <a:gd name="T22" fmla="*/ 37 w 54"/>
                <a:gd name="T23" fmla="*/ 11 h 63"/>
                <a:gd name="T24" fmla="*/ 37 w 54"/>
                <a:gd name="T25" fmla="*/ 9 h 63"/>
                <a:gd name="T26" fmla="*/ 35 w 54"/>
                <a:gd name="T27" fmla="*/ 7 h 63"/>
                <a:gd name="T28" fmla="*/ 35 w 54"/>
                <a:gd name="T29" fmla="*/ 9 h 63"/>
                <a:gd name="T30" fmla="*/ 33 w 54"/>
                <a:gd name="T31" fmla="*/ 11 h 63"/>
                <a:gd name="T32" fmla="*/ 33 w 54"/>
                <a:gd name="T33" fmla="*/ 16 h 63"/>
                <a:gd name="T34" fmla="*/ 31 w 54"/>
                <a:gd name="T35" fmla="*/ 18 h 63"/>
                <a:gd name="T36" fmla="*/ 22 w 54"/>
                <a:gd name="T37" fmla="*/ 31 h 63"/>
                <a:gd name="T38" fmla="*/ 18 w 54"/>
                <a:gd name="T39" fmla="*/ 38 h 63"/>
                <a:gd name="T40" fmla="*/ 7 w 54"/>
                <a:gd name="T41" fmla="*/ 53 h 63"/>
                <a:gd name="T42" fmla="*/ 0 w 54"/>
                <a:gd name="T43" fmla="*/ 51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4"/>
                <a:gd name="T67" fmla="*/ 0 h 63"/>
                <a:gd name="T68" fmla="*/ 54 w 54"/>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4" h="63">
                  <a:moveTo>
                    <a:pt x="0" y="51"/>
                  </a:moveTo>
                  <a:lnTo>
                    <a:pt x="33" y="0"/>
                  </a:lnTo>
                  <a:lnTo>
                    <a:pt x="40" y="0"/>
                  </a:lnTo>
                  <a:lnTo>
                    <a:pt x="53" y="62"/>
                  </a:lnTo>
                  <a:lnTo>
                    <a:pt x="44" y="62"/>
                  </a:lnTo>
                  <a:lnTo>
                    <a:pt x="42" y="42"/>
                  </a:lnTo>
                  <a:lnTo>
                    <a:pt x="18" y="38"/>
                  </a:lnTo>
                  <a:lnTo>
                    <a:pt x="22" y="31"/>
                  </a:lnTo>
                  <a:lnTo>
                    <a:pt x="40" y="35"/>
                  </a:lnTo>
                  <a:lnTo>
                    <a:pt x="37" y="18"/>
                  </a:lnTo>
                  <a:lnTo>
                    <a:pt x="37" y="16"/>
                  </a:lnTo>
                  <a:lnTo>
                    <a:pt x="37" y="11"/>
                  </a:lnTo>
                  <a:lnTo>
                    <a:pt x="37" y="9"/>
                  </a:lnTo>
                  <a:lnTo>
                    <a:pt x="35" y="7"/>
                  </a:lnTo>
                  <a:lnTo>
                    <a:pt x="35" y="9"/>
                  </a:lnTo>
                  <a:lnTo>
                    <a:pt x="33" y="11"/>
                  </a:lnTo>
                  <a:lnTo>
                    <a:pt x="33" y="16"/>
                  </a:lnTo>
                  <a:lnTo>
                    <a:pt x="31" y="18"/>
                  </a:lnTo>
                  <a:lnTo>
                    <a:pt x="22" y="31"/>
                  </a:lnTo>
                  <a:lnTo>
                    <a:pt x="18" y="38"/>
                  </a:lnTo>
                  <a:lnTo>
                    <a:pt x="7" y="53"/>
                  </a:lnTo>
                  <a:lnTo>
                    <a:pt x="0" y="51"/>
                  </a:lnTo>
                </a:path>
              </a:pathLst>
            </a:custGeom>
            <a:solidFill>
              <a:srgbClr val="FFFFFF"/>
            </a:solidFill>
            <a:ln w="9525" cap="rnd">
              <a:noFill/>
              <a:round/>
              <a:headEnd type="none" w="sm" len="sm"/>
              <a:tailEnd type="none" w="sm" len="sm"/>
            </a:ln>
          </p:spPr>
          <p:txBody>
            <a:bodyPr/>
            <a:lstStyle/>
            <a:p>
              <a:pPr algn="l"/>
              <a:endParaRPr lang="en-US" dirty="0"/>
            </a:p>
          </p:txBody>
        </p:sp>
        <p:sp>
          <p:nvSpPr>
            <p:cNvPr id="9659" name="Freeform 444"/>
            <p:cNvSpPr>
              <a:spLocks/>
            </p:cNvSpPr>
            <p:nvPr/>
          </p:nvSpPr>
          <p:spPr bwMode="auto">
            <a:xfrm>
              <a:off x="2799" y="2769"/>
              <a:ext cx="47" cy="62"/>
            </a:xfrm>
            <a:custGeom>
              <a:avLst/>
              <a:gdLst>
                <a:gd name="T0" fmla="*/ 13 w 47"/>
                <a:gd name="T1" fmla="*/ 61 h 62"/>
                <a:gd name="T2" fmla="*/ 19 w 47"/>
                <a:gd name="T3" fmla="*/ 9 h 62"/>
                <a:gd name="T4" fmla="*/ 0 w 47"/>
                <a:gd name="T5" fmla="*/ 6 h 62"/>
                <a:gd name="T6" fmla="*/ 2 w 47"/>
                <a:gd name="T7" fmla="*/ 0 h 62"/>
                <a:gd name="T8" fmla="*/ 46 w 47"/>
                <a:gd name="T9" fmla="*/ 6 h 62"/>
                <a:gd name="T10" fmla="*/ 46 w 47"/>
                <a:gd name="T11" fmla="*/ 13 h 62"/>
                <a:gd name="T12" fmla="*/ 26 w 47"/>
                <a:gd name="T13" fmla="*/ 11 h 62"/>
                <a:gd name="T14" fmla="*/ 22 w 47"/>
                <a:gd name="T15" fmla="*/ 61 h 62"/>
                <a:gd name="T16" fmla="*/ 13 w 47"/>
                <a:gd name="T17" fmla="*/ 6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62"/>
                <a:gd name="T29" fmla="*/ 47 w 47"/>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62">
                  <a:moveTo>
                    <a:pt x="13" y="61"/>
                  </a:moveTo>
                  <a:lnTo>
                    <a:pt x="19" y="9"/>
                  </a:lnTo>
                  <a:lnTo>
                    <a:pt x="0" y="6"/>
                  </a:lnTo>
                  <a:lnTo>
                    <a:pt x="2" y="0"/>
                  </a:lnTo>
                  <a:lnTo>
                    <a:pt x="46" y="6"/>
                  </a:lnTo>
                  <a:lnTo>
                    <a:pt x="46" y="13"/>
                  </a:lnTo>
                  <a:lnTo>
                    <a:pt x="26" y="11"/>
                  </a:lnTo>
                  <a:lnTo>
                    <a:pt x="22" y="61"/>
                  </a:lnTo>
                  <a:lnTo>
                    <a:pt x="13" y="61"/>
                  </a:lnTo>
                </a:path>
              </a:pathLst>
            </a:custGeom>
            <a:solidFill>
              <a:srgbClr val="FFFFFF"/>
            </a:solidFill>
            <a:ln w="9525" cap="rnd">
              <a:noFill/>
              <a:round/>
              <a:headEnd type="none" w="sm" len="sm"/>
              <a:tailEnd type="none" w="sm" len="sm"/>
            </a:ln>
          </p:spPr>
          <p:txBody>
            <a:bodyPr/>
            <a:lstStyle/>
            <a:p>
              <a:pPr algn="l"/>
              <a:endParaRPr lang="en-US" dirty="0"/>
            </a:p>
          </p:txBody>
        </p:sp>
        <p:sp>
          <p:nvSpPr>
            <p:cNvPr id="9660" name="Freeform 445"/>
            <p:cNvSpPr>
              <a:spLocks/>
            </p:cNvSpPr>
            <p:nvPr/>
          </p:nvSpPr>
          <p:spPr bwMode="auto">
            <a:xfrm>
              <a:off x="2847" y="2775"/>
              <a:ext cx="45" cy="61"/>
            </a:xfrm>
            <a:custGeom>
              <a:avLst/>
              <a:gdLst>
                <a:gd name="T0" fmla="*/ 0 w 45"/>
                <a:gd name="T1" fmla="*/ 57 h 61"/>
                <a:gd name="T2" fmla="*/ 2 w 45"/>
                <a:gd name="T3" fmla="*/ 0 h 61"/>
                <a:gd name="T4" fmla="*/ 44 w 45"/>
                <a:gd name="T5" fmla="*/ 0 h 61"/>
                <a:gd name="T6" fmla="*/ 44 w 45"/>
                <a:gd name="T7" fmla="*/ 7 h 61"/>
                <a:gd name="T8" fmla="*/ 9 w 45"/>
                <a:gd name="T9" fmla="*/ 7 h 61"/>
                <a:gd name="T10" fmla="*/ 9 w 45"/>
                <a:gd name="T11" fmla="*/ 24 h 61"/>
                <a:gd name="T12" fmla="*/ 42 w 45"/>
                <a:gd name="T13" fmla="*/ 24 h 61"/>
                <a:gd name="T14" fmla="*/ 42 w 45"/>
                <a:gd name="T15" fmla="*/ 31 h 61"/>
                <a:gd name="T16" fmla="*/ 9 w 45"/>
                <a:gd name="T17" fmla="*/ 31 h 61"/>
                <a:gd name="T18" fmla="*/ 9 w 45"/>
                <a:gd name="T19" fmla="*/ 51 h 61"/>
                <a:gd name="T20" fmla="*/ 44 w 45"/>
                <a:gd name="T21" fmla="*/ 53 h 61"/>
                <a:gd name="T22" fmla="*/ 44 w 45"/>
                <a:gd name="T23" fmla="*/ 60 h 61"/>
                <a:gd name="T24" fmla="*/ 0 w 45"/>
                <a:gd name="T25" fmla="*/ 57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61"/>
                <a:gd name="T41" fmla="*/ 45 w 45"/>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61">
                  <a:moveTo>
                    <a:pt x="0" y="57"/>
                  </a:moveTo>
                  <a:lnTo>
                    <a:pt x="2" y="0"/>
                  </a:lnTo>
                  <a:lnTo>
                    <a:pt x="44" y="0"/>
                  </a:lnTo>
                  <a:lnTo>
                    <a:pt x="44" y="7"/>
                  </a:lnTo>
                  <a:lnTo>
                    <a:pt x="9" y="7"/>
                  </a:lnTo>
                  <a:lnTo>
                    <a:pt x="9" y="24"/>
                  </a:lnTo>
                  <a:lnTo>
                    <a:pt x="42" y="24"/>
                  </a:lnTo>
                  <a:lnTo>
                    <a:pt x="42" y="31"/>
                  </a:lnTo>
                  <a:lnTo>
                    <a:pt x="9" y="31"/>
                  </a:lnTo>
                  <a:lnTo>
                    <a:pt x="9" y="51"/>
                  </a:lnTo>
                  <a:lnTo>
                    <a:pt x="44" y="53"/>
                  </a:lnTo>
                  <a:lnTo>
                    <a:pt x="44" y="60"/>
                  </a:lnTo>
                  <a:lnTo>
                    <a:pt x="0" y="57"/>
                  </a:lnTo>
                </a:path>
              </a:pathLst>
            </a:custGeom>
            <a:solidFill>
              <a:srgbClr val="FFFFFF"/>
            </a:solidFill>
            <a:ln w="9525" cap="rnd">
              <a:noFill/>
              <a:round/>
              <a:headEnd type="none" w="sm" len="sm"/>
              <a:tailEnd type="none" w="sm" len="sm"/>
            </a:ln>
          </p:spPr>
          <p:txBody>
            <a:bodyPr/>
            <a:lstStyle/>
            <a:p>
              <a:pPr algn="l"/>
              <a:endParaRPr lang="en-US" dirty="0"/>
            </a:p>
          </p:txBody>
        </p:sp>
        <p:sp>
          <p:nvSpPr>
            <p:cNvPr id="9661" name="Freeform 446"/>
            <p:cNvSpPr>
              <a:spLocks/>
            </p:cNvSpPr>
            <p:nvPr/>
          </p:nvSpPr>
          <p:spPr bwMode="auto">
            <a:xfrm>
              <a:off x="2893" y="2773"/>
              <a:ext cx="47" cy="60"/>
            </a:xfrm>
            <a:custGeom>
              <a:avLst/>
              <a:gdLst>
                <a:gd name="T0" fmla="*/ 9 w 47"/>
                <a:gd name="T1" fmla="*/ 42 h 60"/>
                <a:gd name="T2" fmla="*/ 11 w 47"/>
                <a:gd name="T3" fmla="*/ 48 h 60"/>
                <a:gd name="T4" fmla="*/ 18 w 47"/>
                <a:gd name="T5" fmla="*/ 51 h 60"/>
                <a:gd name="T6" fmla="*/ 24 w 47"/>
                <a:gd name="T7" fmla="*/ 53 h 60"/>
                <a:gd name="T8" fmla="*/ 31 w 47"/>
                <a:gd name="T9" fmla="*/ 53 h 60"/>
                <a:gd name="T10" fmla="*/ 37 w 47"/>
                <a:gd name="T11" fmla="*/ 48 h 60"/>
                <a:gd name="T12" fmla="*/ 39 w 47"/>
                <a:gd name="T13" fmla="*/ 42 h 60"/>
                <a:gd name="T14" fmla="*/ 37 w 47"/>
                <a:gd name="T15" fmla="*/ 37 h 60"/>
                <a:gd name="T16" fmla="*/ 31 w 47"/>
                <a:gd name="T17" fmla="*/ 35 h 60"/>
                <a:gd name="T18" fmla="*/ 26 w 47"/>
                <a:gd name="T19" fmla="*/ 33 h 60"/>
                <a:gd name="T20" fmla="*/ 20 w 47"/>
                <a:gd name="T21" fmla="*/ 33 h 60"/>
                <a:gd name="T22" fmla="*/ 15 w 47"/>
                <a:gd name="T23" fmla="*/ 31 h 60"/>
                <a:gd name="T24" fmla="*/ 9 w 47"/>
                <a:gd name="T25" fmla="*/ 29 h 60"/>
                <a:gd name="T26" fmla="*/ 4 w 47"/>
                <a:gd name="T27" fmla="*/ 24 h 60"/>
                <a:gd name="T28" fmla="*/ 2 w 47"/>
                <a:gd name="T29" fmla="*/ 20 h 60"/>
                <a:gd name="T30" fmla="*/ 2 w 47"/>
                <a:gd name="T31" fmla="*/ 13 h 60"/>
                <a:gd name="T32" fmla="*/ 4 w 47"/>
                <a:gd name="T33" fmla="*/ 7 h 60"/>
                <a:gd name="T34" fmla="*/ 11 w 47"/>
                <a:gd name="T35" fmla="*/ 2 h 60"/>
                <a:gd name="T36" fmla="*/ 18 w 47"/>
                <a:gd name="T37" fmla="*/ 0 h 60"/>
                <a:gd name="T38" fmla="*/ 24 w 47"/>
                <a:gd name="T39" fmla="*/ 0 h 60"/>
                <a:gd name="T40" fmla="*/ 31 w 47"/>
                <a:gd name="T41" fmla="*/ 0 h 60"/>
                <a:gd name="T42" fmla="*/ 35 w 47"/>
                <a:gd name="T43" fmla="*/ 2 h 60"/>
                <a:gd name="T44" fmla="*/ 39 w 47"/>
                <a:gd name="T45" fmla="*/ 9 h 60"/>
                <a:gd name="T46" fmla="*/ 44 w 47"/>
                <a:gd name="T47" fmla="*/ 13 h 60"/>
                <a:gd name="T48" fmla="*/ 35 w 47"/>
                <a:gd name="T49" fmla="*/ 15 h 60"/>
                <a:gd name="T50" fmla="*/ 33 w 47"/>
                <a:gd name="T51" fmla="*/ 9 h 60"/>
                <a:gd name="T52" fmla="*/ 26 w 47"/>
                <a:gd name="T53" fmla="*/ 9 h 60"/>
                <a:gd name="T54" fmla="*/ 20 w 47"/>
                <a:gd name="T55" fmla="*/ 9 h 60"/>
                <a:gd name="T56" fmla="*/ 13 w 47"/>
                <a:gd name="T57" fmla="*/ 9 h 60"/>
                <a:gd name="T58" fmla="*/ 9 w 47"/>
                <a:gd name="T59" fmla="*/ 13 h 60"/>
                <a:gd name="T60" fmla="*/ 9 w 47"/>
                <a:gd name="T61" fmla="*/ 20 h 60"/>
                <a:gd name="T62" fmla="*/ 13 w 47"/>
                <a:gd name="T63" fmla="*/ 22 h 60"/>
                <a:gd name="T64" fmla="*/ 20 w 47"/>
                <a:gd name="T65" fmla="*/ 24 h 60"/>
                <a:gd name="T66" fmla="*/ 26 w 47"/>
                <a:gd name="T67" fmla="*/ 26 h 60"/>
                <a:gd name="T68" fmla="*/ 33 w 47"/>
                <a:gd name="T69" fmla="*/ 26 h 60"/>
                <a:gd name="T70" fmla="*/ 39 w 47"/>
                <a:gd name="T71" fmla="*/ 29 h 60"/>
                <a:gd name="T72" fmla="*/ 44 w 47"/>
                <a:gd name="T73" fmla="*/ 33 h 60"/>
                <a:gd name="T74" fmla="*/ 46 w 47"/>
                <a:gd name="T75" fmla="*/ 40 h 60"/>
                <a:gd name="T76" fmla="*/ 46 w 47"/>
                <a:gd name="T77" fmla="*/ 46 h 60"/>
                <a:gd name="T78" fmla="*/ 44 w 47"/>
                <a:gd name="T79" fmla="*/ 53 h 60"/>
                <a:gd name="T80" fmla="*/ 37 w 47"/>
                <a:gd name="T81" fmla="*/ 57 h 60"/>
                <a:gd name="T82" fmla="*/ 31 w 47"/>
                <a:gd name="T83" fmla="*/ 59 h 60"/>
                <a:gd name="T84" fmla="*/ 24 w 47"/>
                <a:gd name="T85" fmla="*/ 59 h 60"/>
                <a:gd name="T86" fmla="*/ 18 w 47"/>
                <a:gd name="T87" fmla="*/ 59 h 60"/>
                <a:gd name="T88" fmla="*/ 11 w 47"/>
                <a:gd name="T89" fmla="*/ 57 h 60"/>
                <a:gd name="T90" fmla="*/ 4 w 47"/>
                <a:gd name="T91" fmla="*/ 51 h 60"/>
                <a:gd name="T92" fmla="*/ 0 w 47"/>
                <a:gd name="T93" fmla="*/ 44 h 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
                <a:gd name="T142" fmla="*/ 0 h 60"/>
                <a:gd name="T143" fmla="*/ 47 w 47"/>
                <a:gd name="T144" fmla="*/ 60 h 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 h="60">
                  <a:moveTo>
                    <a:pt x="0" y="42"/>
                  </a:moveTo>
                  <a:lnTo>
                    <a:pt x="9" y="40"/>
                  </a:lnTo>
                  <a:lnTo>
                    <a:pt x="9" y="42"/>
                  </a:lnTo>
                  <a:lnTo>
                    <a:pt x="9" y="44"/>
                  </a:lnTo>
                  <a:lnTo>
                    <a:pt x="9" y="46"/>
                  </a:lnTo>
                  <a:lnTo>
                    <a:pt x="11" y="48"/>
                  </a:lnTo>
                  <a:lnTo>
                    <a:pt x="13" y="51"/>
                  </a:lnTo>
                  <a:lnTo>
                    <a:pt x="15" y="51"/>
                  </a:lnTo>
                  <a:lnTo>
                    <a:pt x="18" y="51"/>
                  </a:lnTo>
                  <a:lnTo>
                    <a:pt x="20" y="53"/>
                  </a:lnTo>
                  <a:lnTo>
                    <a:pt x="22" y="53"/>
                  </a:lnTo>
                  <a:lnTo>
                    <a:pt x="24" y="53"/>
                  </a:lnTo>
                  <a:lnTo>
                    <a:pt x="26" y="53"/>
                  </a:lnTo>
                  <a:lnTo>
                    <a:pt x="28" y="53"/>
                  </a:lnTo>
                  <a:lnTo>
                    <a:pt x="31" y="53"/>
                  </a:lnTo>
                  <a:lnTo>
                    <a:pt x="33" y="51"/>
                  </a:lnTo>
                  <a:lnTo>
                    <a:pt x="35" y="51"/>
                  </a:lnTo>
                  <a:lnTo>
                    <a:pt x="37" y="48"/>
                  </a:lnTo>
                  <a:lnTo>
                    <a:pt x="37" y="46"/>
                  </a:lnTo>
                  <a:lnTo>
                    <a:pt x="39" y="44"/>
                  </a:lnTo>
                  <a:lnTo>
                    <a:pt x="39" y="42"/>
                  </a:lnTo>
                  <a:lnTo>
                    <a:pt x="39" y="40"/>
                  </a:lnTo>
                  <a:lnTo>
                    <a:pt x="37" y="40"/>
                  </a:lnTo>
                  <a:lnTo>
                    <a:pt x="37" y="37"/>
                  </a:lnTo>
                  <a:lnTo>
                    <a:pt x="35" y="35"/>
                  </a:lnTo>
                  <a:lnTo>
                    <a:pt x="33" y="35"/>
                  </a:lnTo>
                  <a:lnTo>
                    <a:pt x="31" y="35"/>
                  </a:lnTo>
                  <a:lnTo>
                    <a:pt x="28" y="35"/>
                  </a:lnTo>
                  <a:lnTo>
                    <a:pt x="28" y="33"/>
                  </a:lnTo>
                  <a:lnTo>
                    <a:pt x="26" y="33"/>
                  </a:lnTo>
                  <a:lnTo>
                    <a:pt x="24" y="33"/>
                  </a:lnTo>
                  <a:lnTo>
                    <a:pt x="22" y="33"/>
                  </a:lnTo>
                  <a:lnTo>
                    <a:pt x="20" y="33"/>
                  </a:lnTo>
                  <a:lnTo>
                    <a:pt x="18" y="33"/>
                  </a:lnTo>
                  <a:lnTo>
                    <a:pt x="18" y="31"/>
                  </a:lnTo>
                  <a:lnTo>
                    <a:pt x="15" y="31"/>
                  </a:lnTo>
                  <a:lnTo>
                    <a:pt x="13" y="31"/>
                  </a:lnTo>
                  <a:lnTo>
                    <a:pt x="11" y="31"/>
                  </a:lnTo>
                  <a:lnTo>
                    <a:pt x="9" y="29"/>
                  </a:lnTo>
                  <a:lnTo>
                    <a:pt x="7" y="29"/>
                  </a:lnTo>
                  <a:lnTo>
                    <a:pt x="4" y="26"/>
                  </a:lnTo>
                  <a:lnTo>
                    <a:pt x="4" y="24"/>
                  </a:lnTo>
                  <a:lnTo>
                    <a:pt x="2" y="24"/>
                  </a:lnTo>
                  <a:lnTo>
                    <a:pt x="2" y="22"/>
                  </a:lnTo>
                  <a:lnTo>
                    <a:pt x="2" y="20"/>
                  </a:lnTo>
                  <a:lnTo>
                    <a:pt x="2" y="18"/>
                  </a:lnTo>
                  <a:lnTo>
                    <a:pt x="2" y="15"/>
                  </a:lnTo>
                  <a:lnTo>
                    <a:pt x="2" y="13"/>
                  </a:lnTo>
                  <a:lnTo>
                    <a:pt x="2" y="11"/>
                  </a:lnTo>
                  <a:lnTo>
                    <a:pt x="4" y="9"/>
                  </a:lnTo>
                  <a:lnTo>
                    <a:pt x="4" y="7"/>
                  </a:lnTo>
                  <a:lnTo>
                    <a:pt x="7" y="7"/>
                  </a:lnTo>
                  <a:lnTo>
                    <a:pt x="9" y="5"/>
                  </a:lnTo>
                  <a:lnTo>
                    <a:pt x="11" y="2"/>
                  </a:lnTo>
                  <a:lnTo>
                    <a:pt x="13" y="2"/>
                  </a:lnTo>
                  <a:lnTo>
                    <a:pt x="15" y="2"/>
                  </a:lnTo>
                  <a:lnTo>
                    <a:pt x="18" y="0"/>
                  </a:lnTo>
                  <a:lnTo>
                    <a:pt x="20" y="0"/>
                  </a:lnTo>
                  <a:lnTo>
                    <a:pt x="22" y="0"/>
                  </a:lnTo>
                  <a:lnTo>
                    <a:pt x="24" y="0"/>
                  </a:lnTo>
                  <a:lnTo>
                    <a:pt x="26" y="0"/>
                  </a:lnTo>
                  <a:lnTo>
                    <a:pt x="28" y="0"/>
                  </a:lnTo>
                  <a:lnTo>
                    <a:pt x="31" y="0"/>
                  </a:lnTo>
                  <a:lnTo>
                    <a:pt x="31" y="2"/>
                  </a:lnTo>
                  <a:lnTo>
                    <a:pt x="33" y="2"/>
                  </a:lnTo>
                  <a:lnTo>
                    <a:pt x="35" y="2"/>
                  </a:lnTo>
                  <a:lnTo>
                    <a:pt x="37" y="5"/>
                  </a:lnTo>
                  <a:lnTo>
                    <a:pt x="39" y="7"/>
                  </a:lnTo>
                  <a:lnTo>
                    <a:pt x="39" y="9"/>
                  </a:lnTo>
                  <a:lnTo>
                    <a:pt x="42" y="9"/>
                  </a:lnTo>
                  <a:lnTo>
                    <a:pt x="44" y="11"/>
                  </a:lnTo>
                  <a:lnTo>
                    <a:pt x="44" y="13"/>
                  </a:lnTo>
                  <a:lnTo>
                    <a:pt x="44" y="18"/>
                  </a:lnTo>
                  <a:lnTo>
                    <a:pt x="37" y="18"/>
                  </a:lnTo>
                  <a:lnTo>
                    <a:pt x="35" y="15"/>
                  </a:lnTo>
                  <a:lnTo>
                    <a:pt x="35" y="13"/>
                  </a:lnTo>
                  <a:lnTo>
                    <a:pt x="33" y="11"/>
                  </a:lnTo>
                  <a:lnTo>
                    <a:pt x="33" y="9"/>
                  </a:lnTo>
                  <a:lnTo>
                    <a:pt x="31" y="9"/>
                  </a:lnTo>
                  <a:lnTo>
                    <a:pt x="28" y="9"/>
                  </a:lnTo>
                  <a:lnTo>
                    <a:pt x="26" y="9"/>
                  </a:lnTo>
                  <a:lnTo>
                    <a:pt x="24" y="7"/>
                  </a:lnTo>
                  <a:lnTo>
                    <a:pt x="22" y="7"/>
                  </a:lnTo>
                  <a:lnTo>
                    <a:pt x="20" y="9"/>
                  </a:lnTo>
                  <a:lnTo>
                    <a:pt x="18" y="9"/>
                  </a:lnTo>
                  <a:lnTo>
                    <a:pt x="15" y="9"/>
                  </a:lnTo>
                  <a:lnTo>
                    <a:pt x="13" y="9"/>
                  </a:lnTo>
                  <a:lnTo>
                    <a:pt x="13" y="11"/>
                  </a:lnTo>
                  <a:lnTo>
                    <a:pt x="11" y="11"/>
                  </a:lnTo>
                  <a:lnTo>
                    <a:pt x="9" y="13"/>
                  </a:lnTo>
                  <a:lnTo>
                    <a:pt x="9" y="15"/>
                  </a:lnTo>
                  <a:lnTo>
                    <a:pt x="9" y="18"/>
                  </a:lnTo>
                  <a:lnTo>
                    <a:pt x="9" y="20"/>
                  </a:lnTo>
                  <a:lnTo>
                    <a:pt x="11" y="20"/>
                  </a:lnTo>
                  <a:lnTo>
                    <a:pt x="11" y="22"/>
                  </a:lnTo>
                  <a:lnTo>
                    <a:pt x="13" y="22"/>
                  </a:lnTo>
                  <a:lnTo>
                    <a:pt x="15" y="24"/>
                  </a:lnTo>
                  <a:lnTo>
                    <a:pt x="18" y="24"/>
                  </a:lnTo>
                  <a:lnTo>
                    <a:pt x="20" y="24"/>
                  </a:lnTo>
                  <a:lnTo>
                    <a:pt x="22" y="24"/>
                  </a:lnTo>
                  <a:lnTo>
                    <a:pt x="24" y="26"/>
                  </a:lnTo>
                  <a:lnTo>
                    <a:pt x="26" y="26"/>
                  </a:lnTo>
                  <a:lnTo>
                    <a:pt x="28" y="26"/>
                  </a:lnTo>
                  <a:lnTo>
                    <a:pt x="31" y="26"/>
                  </a:lnTo>
                  <a:lnTo>
                    <a:pt x="33" y="26"/>
                  </a:lnTo>
                  <a:lnTo>
                    <a:pt x="35" y="29"/>
                  </a:lnTo>
                  <a:lnTo>
                    <a:pt x="37" y="29"/>
                  </a:lnTo>
                  <a:lnTo>
                    <a:pt x="39" y="29"/>
                  </a:lnTo>
                  <a:lnTo>
                    <a:pt x="42" y="31"/>
                  </a:lnTo>
                  <a:lnTo>
                    <a:pt x="42" y="33"/>
                  </a:lnTo>
                  <a:lnTo>
                    <a:pt x="44" y="33"/>
                  </a:lnTo>
                  <a:lnTo>
                    <a:pt x="44" y="35"/>
                  </a:lnTo>
                  <a:lnTo>
                    <a:pt x="46" y="37"/>
                  </a:lnTo>
                  <a:lnTo>
                    <a:pt x="46" y="40"/>
                  </a:lnTo>
                  <a:lnTo>
                    <a:pt x="46" y="42"/>
                  </a:lnTo>
                  <a:lnTo>
                    <a:pt x="46" y="44"/>
                  </a:lnTo>
                  <a:lnTo>
                    <a:pt x="46" y="46"/>
                  </a:lnTo>
                  <a:lnTo>
                    <a:pt x="46" y="48"/>
                  </a:lnTo>
                  <a:lnTo>
                    <a:pt x="44" y="51"/>
                  </a:lnTo>
                  <a:lnTo>
                    <a:pt x="44" y="53"/>
                  </a:lnTo>
                  <a:lnTo>
                    <a:pt x="42" y="55"/>
                  </a:lnTo>
                  <a:lnTo>
                    <a:pt x="39" y="55"/>
                  </a:lnTo>
                  <a:lnTo>
                    <a:pt x="37" y="57"/>
                  </a:lnTo>
                  <a:lnTo>
                    <a:pt x="35" y="59"/>
                  </a:lnTo>
                  <a:lnTo>
                    <a:pt x="33" y="59"/>
                  </a:lnTo>
                  <a:lnTo>
                    <a:pt x="31" y="59"/>
                  </a:lnTo>
                  <a:lnTo>
                    <a:pt x="28" y="59"/>
                  </a:lnTo>
                  <a:lnTo>
                    <a:pt x="26" y="59"/>
                  </a:lnTo>
                  <a:lnTo>
                    <a:pt x="24" y="59"/>
                  </a:lnTo>
                  <a:lnTo>
                    <a:pt x="22" y="59"/>
                  </a:lnTo>
                  <a:lnTo>
                    <a:pt x="20" y="59"/>
                  </a:lnTo>
                  <a:lnTo>
                    <a:pt x="18" y="59"/>
                  </a:lnTo>
                  <a:lnTo>
                    <a:pt x="15" y="59"/>
                  </a:lnTo>
                  <a:lnTo>
                    <a:pt x="13" y="59"/>
                  </a:lnTo>
                  <a:lnTo>
                    <a:pt x="11" y="57"/>
                  </a:lnTo>
                  <a:lnTo>
                    <a:pt x="9" y="55"/>
                  </a:lnTo>
                  <a:lnTo>
                    <a:pt x="7" y="53"/>
                  </a:lnTo>
                  <a:lnTo>
                    <a:pt x="4" y="51"/>
                  </a:lnTo>
                  <a:lnTo>
                    <a:pt x="2" y="48"/>
                  </a:lnTo>
                  <a:lnTo>
                    <a:pt x="2" y="46"/>
                  </a:lnTo>
                  <a:lnTo>
                    <a:pt x="0" y="44"/>
                  </a:lnTo>
                  <a:lnTo>
                    <a:pt x="0" y="42"/>
                  </a:lnTo>
                </a:path>
              </a:pathLst>
            </a:custGeom>
            <a:solidFill>
              <a:srgbClr val="FFFFFF"/>
            </a:solidFill>
            <a:ln w="9525" cap="rnd">
              <a:noFill/>
              <a:round/>
              <a:headEnd type="none" w="sm" len="sm"/>
              <a:tailEnd type="none" w="sm" len="sm"/>
            </a:ln>
          </p:spPr>
          <p:txBody>
            <a:bodyPr/>
            <a:lstStyle/>
            <a:p>
              <a:pPr algn="l"/>
              <a:endParaRPr lang="en-US" dirty="0"/>
            </a:p>
          </p:txBody>
        </p:sp>
        <p:sp>
          <p:nvSpPr>
            <p:cNvPr id="9662" name="Freeform 447"/>
            <p:cNvSpPr>
              <a:spLocks/>
            </p:cNvSpPr>
            <p:nvPr/>
          </p:nvSpPr>
          <p:spPr bwMode="auto">
            <a:xfrm>
              <a:off x="2954" y="2767"/>
              <a:ext cx="58" cy="60"/>
            </a:xfrm>
            <a:custGeom>
              <a:avLst/>
              <a:gdLst>
                <a:gd name="T0" fmla="*/ 9 w 58"/>
                <a:gd name="T1" fmla="*/ 32 h 60"/>
                <a:gd name="T2" fmla="*/ 11 w 58"/>
                <a:gd name="T3" fmla="*/ 41 h 60"/>
                <a:gd name="T4" fmla="*/ 18 w 58"/>
                <a:gd name="T5" fmla="*/ 48 h 60"/>
                <a:gd name="T6" fmla="*/ 20 w 58"/>
                <a:gd name="T7" fmla="*/ 50 h 60"/>
                <a:gd name="T8" fmla="*/ 24 w 58"/>
                <a:gd name="T9" fmla="*/ 52 h 60"/>
                <a:gd name="T10" fmla="*/ 29 w 58"/>
                <a:gd name="T11" fmla="*/ 52 h 60"/>
                <a:gd name="T12" fmla="*/ 33 w 58"/>
                <a:gd name="T13" fmla="*/ 52 h 60"/>
                <a:gd name="T14" fmla="*/ 38 w 58"/>
                <a:gd name="T15" fmla="*/ 50 h 60"/>
                <a:gd name="T16" fmla="*/ 42 w 58"/>
                <a:gd name="T17" fmla="*/ 48 h 60"/>
                <a:gd name="T18" fmla="*/ 44 w 58"/>
                <a:gd name="T19" fmla="*/ 43 h 60"/>
                <a:gd name="T20" fmla="*/ 49 w 58"/>
                <a:gd name="T21" fmla="*/ 39 h 60"/>
                <a:gd name="T22" fmla="*/ 49 w 58"/>
                <a:gd name="T23" fmla="*/ 30 h 60"/>
                <a:gd name="T24" fmla="*/ 49 w 58"/>
                <a:gd name="T25" fmla="*/ 21 h 60"/>
                <a:gd name="T26" fmla="*/ 46 w 58"/>
                <a:gd name="T27" fmla="*/ 17 h 60"/>
                <a:gd name="T28" fmla="*/ 42 w 58"/>
                <a:gd name="T29" fmla="*/ 13 h 60"/>
                <a:gd name="T30" fmla="*/ 38 w 58"/>
                <a:gd name="T31" fmla="*/ 8 h 60"/>
                <a:gd name="T32" fmla="*/ 33 w 58"/>
                <a:gd name="T33" fmla="*/ 6 h 60"/>
                <a:gd name="T34" fmla="*/ 29 w 58"/>
                <a:gd name="T35" fmla="*/ 6 h 60"/>
                <a:gd name="T36" fmla="*/ 24 w 58"/>
                <a:gd name="T37" fmla="*/ 6 h 60"/>
                <a:gd name="T38" fmla="*/ 20 w 58"/>
                <a:gd name="T39" fmla="*/ 6 h 60"/>
                <a:gd name="T40" fmla="*/ 16 w 58"/>
                <a:gd name="T41" fmla="*/ 11 h 60"/>
                <a:gd name="T42" fmla="*/ 14 w 58"/>
                <a:gd name="T43" fmla="*/ 13 h 60"/>
                <a:gd name="T44" fmla="*/ 9 w 58"/>
                <a:gd name="T45" fmla="*/ 17 h 60"/>
                <a:gd name="T46" fmla="*/ 9 w 58"/>
                <a:gd name="T47" fmla="*/ 26 h 60"/>
                <a:gd name="T48" fmla="*/ 0 w 58"/>
                <a:gd name="T49" fmla="*/ 35 h 60"/>
                <a:gd name="T50" fmla="*/ 0 w 58"/>
                <a:gd name="T51" fmla="*/ 21 h 60"/>
                <a:gd name="T52" fmla="*/ 5 w 58"/>
                <a:gd name="T53" fmla="*/ 11 h 60"/>
                <a:gd name="T54" fmla="*/ 9 w 58"/>
                <a:gd name="T55" fmla="*/ 6 h 60"/>
                <a:gd name="T56" fmla="*/ 14 w 58"/>
                <a:gd name="T57" fmla="*/ 4 h 60"/>
                <a:gd name="T58" fmla="*/ 18 w 58"/>
                <a:gd name="T59" fmla="*/ 0 h 60"/>
                <a:gd name="T60" fmla="*/ 24 w 58"/>
                <a:gd name="T61" fmla="*/ 0 h 60"/>
                <a:gd name="T62" fmla="*/ 29 w 58"/>
                <a:gd name="T63" fmla="*/ 0 h 60"/>
                <a:gd name="T64" fmla="*/ 33 w 58"/>
                <a:gd name="T65" fmla="*/ 0 h 60"/>
                <a:gd name="T66" fmla="*/ 38 w 58"/>
                <a:gd name="T67" fmla="*/ 0 h 60"/>
                <a:gd name="T68" fmla="*/ 40 w 58"/>
                <a:gd name="T69" fmla="*/ 2 h 60"/>
                <a:gd name="T70" fmla="*/ 44 w 58"/>
                <a:gd name="T71" fmla="*/ 4 h 60"/>
                <a:gd name="T72" fmla="*/ 49 w 58"/>
                <a:gd name="T73" fmla="*/ 6 h 60"/>
                <a:gd name="T74" fmla="*/ 51 w 58"/>
                <a:gd name="T75" fmla="*/ 8 h 60"/>
                <a:gd name="T76" fmla="*/ 55 w 58"/>
                <a:gd name="T77" fmla="*/ 17 h 60"/>
                <a:gd name="T78" fmla="*/ 55 w 58"/>
                <a:gd name="T79" fmla="*/ 24 h 60"/>
                <a:gd name="T80" fmla="*/ 57 w 58"/>
                <a:gd name="T81" fmla="*/ 32 h 60"/>
                <a:gd name="T82" fmla="*/ 55 w 58"/>
                <a:gd name="T83" fmla="*/ 39 h 60"/>
                <a:gd name="T84" fmla="*/ 53 w 58"/>
                <a:gd name="T85" fmla="*/ 48 h 60"/>
                <a:gd name="T86" fmla="*/ 46 w 58"/>
                <a:gd name="T87" fmla="*/ 52 h 60"/>
                <a:gd name="T88" fmla="*/ 42 w 58"/>
                <a:gd name="T89" fmla="*/ 54 h 60"/>
                <a:gd name="T90" fmla="*/ 38 w 58"/>
                <a:gd name="T91" fmla="*/ 57 h 60"/>
                <a:gd name="T92" fmla="*/ 33 w 58"/>
                <a:gd name="T93" fmla="*/ 57 h 60"/>
                <a:gd name="T94" fmla="*/ 29 w 58"/>
                <a:gd name="T95" fmla="*/ 59 h 60"/>
                <a:gd name="T96" fmla="*/ 24 w 58"/>
                <a:gd name="T97" fmla="*/ 59 h 60"/>
                <a:gd name="T98" fmla="*/ 20 w 58"/>
                <a:gd name="T99" fmla="*/ 57 h 60"/>
                <a:gd name="T100" fmla="*/ 16 w 58"/>
                <a:gd name="T101" fmla="*/ 57 h 60"/>
                <a:gd name="T102" fmla="*/ 14 w 58"/>
                <a:gd name="T103" fmla="*/ 54 h 60"/>
                <a:gd name="T104" fmla="*/ 9 w 58"/>
                <a:gd name="T105" fmla="*/ 50 h 60"/>
                <a:gd name="T106" fmla="*/ 5 w 58"/>
                <a:gd name="T107" fmla="*/ 43 h 60"/>
                <a:gd name="T108" fmla="*/ 3 w 58"/>
                <a:gd name="T109" fmla="*/ 37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
                <a:gd name="T166" fmla="*/ 0 h 60"/>
                <a:gd name="T167" fmla="*/ 58 w 58"/>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 h="60">
                  <a:moveTo>
                    <a:pt x="0" y="35"/>
                  </a:moveTo>
                  <a:lnTo>
                    <a:pt x="9" y="32"/>
                  </a:lnTo>
                  <a:lnTo>
                    <a:pt x="9" y="37"/>
                  </a:lnTo>
                  <a:lnTo>
                    <a:pt x="11" y="41"/>
                  </a:lnTo>
                  <a:lnTo>
                    <a:pt x="14" y="46"/>
                  </a:lnTo>
                  <a:lnTo>
                    <a:pt x="18" y="48"/>
                  </a:lnTo>
                  <a:lnTo>
                    <a:pt x="18" y="50"/>
                  </a:lnTo>
                  <a:lnTo>
                    <a:pt x="20" y="50"/>
                  </a:lnTo>
                  <a:lnTo>
                    <a:pt x="22" y="50"/>
                  </a:lnTo>
                  <a:lnTo>
                    <a:pt x="24" y="52"/>
                  </a:lnTo>
                  <a:lnTo>
                    <a:pt x="27" y="52"/>
                  </a:lnTo>
                  <a:lnTo>
                    <a:pt x="29" y="52"/>
                  </a:lnTo>
                  <a:lnTo>
                    <a:pt x="31" y="52"/>
                  </a:lnTo>
                  <a:lnTo>
                    <a:pt x="33" y="52"/>
                  </a:lnTo>
                  <a:lnTo>
                    <a:pt x="35" y="50"/>
                  </a:lnTo>
                  <a:lnTo>
                    <a:pt x="38" y="50"/>
                  </a:lnTo>
                  <a:lnTo>
                    <a:pt x="40" y="48"/>
                  </a:lnTo>
                  <a:lnTo>
                    <a:pt x="42" y="48"/>
                  </a:lnTo>
                  <a:lnTo>
                    <a:pt x="44" y="46"/>
                  </a:lnTo>
                  <a:lnTo>
                    <a:pt x="44" y="43"/>
                  </a:lnTo>
                  <a:lnTo>
                    <a:pt x="46" y="43"/>
                  </a:lnTo>
                  <a:lnTo>
                    <a:pt x="49" y="39"/>
                  </a:lnTo>
                  <a:lnTo>
                    <a:pt x="49" y="35"/>
                  </a:lnTo>
                  <a:lnTo>
                    <a:pt x="49" y="30"/>
                  </a:lnTo>
                  <a:lnTo>
                    <a:pt x="49" y="26"/>
                  </a:lnTo>
                  <a:lnTo>
                    <a:pt x="49" y="21"/>
                  </a:lnTo>
                  <a:lnTo>
                    <a:pt x="46" y="19"/>
                  </a:lnTo>
                  <a:lnTo>
                    <a:pt x="46" y="17"/>
                  </a:lnTo>
                  <a:lnTo>
                    <a:pt x="44" y="15"/>
                  </a:lnTo>
                  <a:lnTo>
                    <a:pt x="42" y="13"/>
                  </a:lnTo>
                  <a:lnTo>
                    <a:pt x="40" y="11"/>
                  </a:lnTo>
                  <a:lnTo>
                    <a:pt x="38" y="8"/>
                  </a:lnTo>
                  <a:lnTo>
                    <a:pt x="35" y="6"/>
                  </a:lnTo>
                  <a:lnTo>
                    <a:pt x="33" y="6"/>
                  </a:lnTo>
                  <a:lnTo>
                    <a:pt x="31" y="6"/>
                  </a:lnTo>
                  <a:lnTo>
                    <a:pt x="29" y="6"/>
                  </a:lnTo>
                  <a:lnTo>
                    <a:pt x="27" y="6"/>
                  </a:lnTo>
                  <a:lnTo>
                    <a:pt x="24" y="6"/>
                  </a:lnTo>
                  <a:lnTo>
                    <a:pt x="22" y="6"/>
                  </a:lnTo>
                  <a:lnTo>
                    <a:pt x="20" y="6"/>
                  </a:lnTo>
                  <a:lnTo>
                    <a:pt x="18" y="8"/>
                  </a:lnTo>
                  <a:lnTo>
                    <a:pt x="16" y="11"/>
                  </a:lnTo>
                  <a:lnTo>
                    <a:pt x="14" y="11"/>
                  </a:lnTo>
                  <a:lnTo>
                    <a:pt x="14" y="13"/>
                  </a:lnTo>
                  <a:lnTo>
                    <a:pt x="11" y="15"/>
                  </a:lnTo>
                  <a:lnTo>
                    <a:pt x="9" y="17"/>
                  </a:lnTo>
                  <a:lnTo>
                    <a:pt x="9" y="21"/>
                  </a:lnTo>
                  <a:lnTo>
                    <a:pt x="9" y="26"/>
                  </a:lnTo>
                  <a:lnTo>
                    <a:pt x="9" y="32"/>
                  </a:lnTo>
                  <a:lnTo>
                    <a:pt x="0" y="35"/>
                  </a:lnTo>
                  <a:lnTo>
                    <a:pt x="0" y="28"/>
                  </a:lnTo>
                  <a:lnTo>
                    <a:pt x="0" y="21"/>
                  </a:lnTo>
                  <a:lnTo>
                    <a:pt x="3" y="15"/>
                  </a:lnTo>
                  <a:lnTo>
                    <a:pt x="5" y="11"/>
                  </a:lnTo>
                  <a:lnTo>
                    <a:pt x="7" y="8"/>
                  </a:lnTo>
                  <a:lnTo>
                    <a:pt x="9" y="6"/>
                  </a:lnTo>
                  <a:lnTo>
                    <a:pt x="11" y="4"/>
                  </a:lnTo>
                  <a:lnTo>
                    <a:pt x="14" y="4"/>
                  </a:lnTo>
                  <a:lnTo>
                    <a:pt x="16" y="2"/>
                  </a:lnTo>
                  <a:lnTo>
                    <a:pt x="18" y="0"/>
                  </a:lnTo>
                  <a:lnTo>
                    <a:pt x="20" y="0"/>
                  </a:lnTo>
                  <a:lnTo>
                    <a:pt x="24" y="0"/>
                  </a:lnTo>
                  <a:lnTo>
                    <a:pt x="27" y="0"/>
                  </a:lnTo>
                  <a:lnTo>
                    <a:pt x="29" y="0"/>
                  </a:lnTo>
                  <a:lnTo>
                    <a:pt x="31" y="0"/>
                  </a:lnTo>
                  <a:lnTo>
                    <a:pt x="33" y="0"/>
                  </a:lnTo>
                  <a:lnTo>
                    <a:pt x="35" y="0"/>
                  </a:lnTo>
                  <a:lnTo>
                    <a:pt x="38" y="0"/>
                  </a:lnTo>
                  <a:lnTo>
                    <a:pt x="38" y="2"/>
                  </a:lnTo>
                  <a:lnTo>
                    <a:pt x="40" y="2"/>
                  </a:lnTo>
                  <a:lnTo>
                    <a:pt x="42" y="2"/>
                  </a:lnTo>
                  <a:lnTo>
                    <a:pt x="44" y="4"/>
                  </a:lnTo>
                  <a:lnTo>
                    <a:pt x="46" y="4"/>
                  </a:lnTo>
                  <a:lnTo>
                    <a:pt x="49" y="6"/>
                  </a:lnTo>
                  <a:lnTo>
                    <a:pt x="49" y="8"/>
                  </a:lnTo>
                  <a:lnTo>
                    <a:pt x="51" y="8"/>
                  </a:lnTo>
                  <a:lnTo>
                    <a:pt x="53" y="13"/>
                  </a:lnTo>
                  <a:lnTo>
                    <a:pt x="55" y="17"/>
                  </a:lnTo>
                  <a:lnTo>
                    <a:pt x="55" y="19"/>
                  </a:lnTo>
                  <a:lnTo>
                    <a:pt x="55" y="24"/>
                  </a:lnTo>
                  <a:lnTo>
                    <a:pt x="57" y="28"/>
                  </a:lnTo>
                  <a:lnTo>
                    <a:pt x="57" y="32"/>
                  </a:lnTo>
                  <a:lnTo>
                    <a:pt x="57" y="37"/>
                  </a:lnTo>
                  <a:lnTo>
                    <a:pt x="55" y="39"/>
                  </a:lnTo>
                  <a:lnTo>
                    <a:pt x="55" y="43"/>
                  </a:lnTo>
                  <a:lnTo>
                    <a:pt x="53" y="48"/>
                  </a:lnTo>
                  <a:lnTo>
                    <a:pt x="51" y="50"/>
                  </a:lnTo>
                  <a:lnTo>
                    <a:pt x="46" y="52"/>
                  </a:lnTo>
                  <a:lnTo>
                    <a:pt x="44" y="54"/>
                  </a:lnTo>
                  <a:lnTo>
                    <a:pt x="42" y="54"/>
                  </a:lnTo>
                  <a:lnTo>
                    <a:pt x="40" y="57"/>
                  </a:lnTo>
                  <a:lnTo>
                    <a:pt x="38" y="57"/>
                  </a:lnTo>
                  <a:lnTo>
                    <a:pt x="35" y="57"/>
                  </a:lnTo>
                  <a:lnTo>
                    <a:pt x="33" y="57"/>
                  </a:lnTo>
                  <a:lnTo>
                    <a:pt x="29" y="57"/>
                  </a:lnTo>
                  <a:lnTo>
                    <a:pt x="29" y="59"/>
                  </a:lnTo>
                  <a:lnTo>
                    <a:pt x="27" y="59"/>
                  </a:lnTo>
                  <a:lnTo>
                    <a:pt x="24" y="59"/>
                  </a:lnTo>
                  <a:lnTo>
                    <a:pt x="22" y="57"/>
                  </a:lnTo>
                  <a:lnTo>
                    <a:pt x="20" y="57"/>
                  </a:lnTo>
                  <a:lnTo>
                    <a:pt x="18" y="57"/>
                  </a:lnTo>
                  <a:lnTo>
                    <a:pt x="16" y="57"/>
                  </a:lnTo>
                  <a:lnTo>
                    <a:pt x="16" y="54"/>
                  </a:lnTo>
                  <a:lnTo>
                    <a:pt x="14" y="54"/>
                  </a:lnTo>
                  <a:lnTo>
                    <a:pt x="11" y="52"/>
                  </a:lnTo>
                  <a:lnTo>
                    <a:pt x="9" y="50"/>
                  </a:lnTo>
                  <a:lnTo>
                    <a:pt x="7" y="48"/>
                  </a:lnTo>
                  <a:lnTo>
                    <a:pt x="5" y="43"/>
                  </a:lnTo>
                  <a:lnTo>
                    <a:pt x="3" y="41"/>
                  </a:lnTo>
                  <a:lnTo>
                    <a:pt x="3" y="37"/>
                  </a:lnTo>
                  <a:lnTo>
                    <a:pt x="0" y="35"/>
                  </a:lnTo>
                </a:path>
              </a:pathLst>
            </a:custGeom>
            <a:solidFill>
              <a:srgbClr val="FFFFFF"/>
            </a:solidFill>
            <a:ln w="9525" cap="rnd">
              <a:noFill/>
              <a:round/>
              <a:headEnd type="none" w="sm" len="sm"/>
              <a:tailEnd type="none" w="sm" len="sm"/>
            </a:ln>
          </p:spPr>
          <p:txBody>
            <a:bodyPr/>
            <a:lstStyle/>
            <a:p>
              <a:pPr algn="l"/>
              <a:endParaRPr lang="en-US" dirty="0"/>
            </a:p>
          </p:txBody>
        </p:sp>
        <p:sp>
          <p:nvSpPr>
            <p:cNvPr id="9663" name="Freeform 448"/>
            <p:cNvSpPr>
              <a:spLocks/>
            </p:cNvSpPr>
            <p:nvPr/>
          </p:nvSpPr>
          <p:spPr bwMode="auto">
            <a:xfrm>
              <a:off x="3005" y="2751"/>
              <a:ext cx="42" cy="67"/>
            </a:xfrm>
            <a:custGeom>
              <a:avLst/>
              <a:gdLst>
                <a:gd name="T0" fmla="*/ 15 w 42"/>
                <a:gd name="T1" fmla="*/ 66 h 67"/>
                <a:gd name="T2" fmla="*/ 0 w 42"/>
                <a:gd name="T3" fmla="*/ 11 h 67"/>
                <a:gd name="T4" fmla="*/ 39 w 42"/>
                <a:gd name="T5" fmla="*/ 0 h 67"/>
                <a:gd name="T6" fmla="*/ 41 w 42"/>
                <a:gd name="T7" fmla="*/ 7 h 67"/>
                <a:gd name="T8" fmla="*/ 11 w 42"/>
                <a:gd name="T9" fmla="*/ 16 h 67"/>
                <a:gd name="T10" fmla="*/ 15 w 42"/>
                <a:gd name="T11" fmla="*/ 33 h 67"/>
                <a:gd name="T12" fmla="*/ 39 w 42"/>
                <a:gd name="T13" fmla="*/ 24 h 67"/>
                <a:gd name="T14" fmla="*/ 41 w 42"/>
                <a:gd name="T15" fmla="*/ 33 h 67"/>
                <a:gd name="T16" fmla="*/ 15 w 42"/>
                <a:gd name="T17" fmla="*/ 40 h 67"/>
                <a:gd name="T18" fmla="*/ 22 w 42"/>
                <a:gd name="T19" fmla="*/ 64 h 67"/>
                <a:gd name="T20" fmla="*/ 15 w 42"/>
                <a:gd name="T21" fmla="*/ 66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67"/>
                <a:gd name="T35" fmla="*/ 42 w 42"/>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67">
                  <a:moveTo>
                    <a:pt x="15" y="66"/>
                  </a:moveTo>
                  <a:lnTo>
                    <a:pt x="0" y="11"/>
                  </a:lnTo>
                  <a:lnTo>
                    <a:pt x="39" y="0"/>
                  </a:lnTo>
                  <a:lnTo>
                    <a:pt x="41" y="7"/>
                  </a:lnTo>
                  <a:lnTo>
                    <a:pt x="11" y="16"/>
                  </a:lnTo>
                  <a:lnTo>
                    <a:pt x="15" y="33"/>
                  </a:lnTo>
                  <a:lnTo>
                    <a:pt x="39" y="24"/>
                  </a:lnTo>
                  <a:lnTo>
                    <a:pt x="41" y="33"/>
                  </a:lnTo>
                  <a:lnTo>
                    <a:pt x="15" y="40"/>
                  </a:lnTo>
                  <a:lnTo>
                    <a:pt x="22" y="64"/>
                  </a:lnTo>
                  <a:lnTo>
                    <a:pt x="15" y="66"/>
                  </a:lnTo>
                </a:path>
              </a:pathLst>
            </a:custGeom>
            <a:solidFill>
              <a:srgbClr val="FFFFFF"/>
            </a:solidFill>
            <a:ln w="9525" cap="rnd">
              <a:noFill/>
              <a:round/>
              <a:headEnd type="none" w="sm" len="sm"/>
              <a:tailEnd type="none" w="sm" len="sm"/>
            </a:ln>
          </p:spPr>
          <p:txBody>
            <a:bodyPr/>
            <a:lstStyle/>
            <a:p>
              <a:pPr algn="l"/>
              <a:endParaRPr lang="en-US" dirty="0"/>
            </a:p>
          </p:txBody>
        </p:sp>
        <p:sp>
          <p:nvSpPr>
            <p:cNvPr id="9664" name="Freeform 449"/>
            <p:cNvSpPr>
              <a:spLocks/>
            </p:cNvSpPr>
            <p:nvPr/>
          </p:nvSpPr>
          <p:spPr bwMode="auto">
            <a:xfrm>
              <a:off x="3077" y="2736"/>
              <a:ext cx="52" cy="67"/>
            </a:xfrm>
            <a:custGeom>
              <a:avLst/>
              <a:gdLst>
                <a:gd name="T0" fmla="*/ 0 w 52"/>
                <a:gd name="T1" fmla="*/ 66 h 67"/>
                <a:gd name="T2" fmla="*/ 0 w 52"/>
                <a:gd name="T3" fmla="*/ 2 h 67"/>
                <a:gd name="T4" fmla="*/ 7 w 52"/>
                <a:gd name="T5" fmla="*/ 0 h 67"/>
                <a:gd name="T6" fmla="*/ 51 w 52"/>
                <a:gd name="T7" fmla="*/ 46 h 67"/>
                <a:gd name="T8" fmla="*/ 44 w 52"/>
                <a:gd name="T9" fmla="*/ 48 h 67"/>
                <a:gd name="T10" fmla="*/ 31 w 52"/>
                <a:gd name="T11" fmla="*/ 35 h 67"/>
                <a:gd name="T12" fmla="*/ 7 w 52"/>
                <a:gd name="T13" fmla="*/ 44 h 67"/>
                <a:gd name="T14" fmla="*/ 7 w 52"/>
                <a:gd name="T15" fmla="*/ 35 h 67"/>
                <a:gd name="T16" fmla="*/ 26 w 52"/>
                <a:gd name="T17" fmla="*/ 28 h 67"/>
                <a:gd name="T18" fmla="*/ 15 w 52"/>
                <a:gd name="T19" fmla="*/ 17 h 67"/>
                <a:gd name="T20" fmla="*/ 13 w 52"/>
                <a:gd name="T21" fmla="*/ 15 h 67"/>
                <a:gd name="T22" fmla="*/ 11 w 52"/>
                <a:gd name="T23" fmla="*/ 11 h 67"/>
                <a:gd name="T24" fmla="*/ 9 w 52"/>
                <a:gd name="T25" fmla="*/ 11 h 67"/>
                <a:gd name="T26" fmla="*/ 7 w 52"/>
                <a:gd name="T27" fmla="*/ 9 h 67"/>
                <a:gd name="T28" fmla="*/ 7 w 52"/>
                <a:gd name="T29" fmla="*/ 11 h 67"/>
                <a:gd name="T30" fmla="*/ 7 w 52"/>
                <a:gd name="T31" fmla="*/ 13 h 67"/>
                <a:gd name="T32" fmla="*/ 7 w 52"/>
                <a:gd name="T33" fmla="*/ 17 h 67"/>
                <a:gd name="T34" fmla="*/ 7 w 52"/>
                <a:gd name="T35" fmla="*/ 20 h 67"/>
                <a:gd name="T36" fmla="*/ 7 w 52"/>
                <a:gd name="T37" fmla="*/ 35 h 67"/>
                <a:gd name="T38" fmla="*/ 7 w 52"/>
                <a:gd name="T39" fmla="*/ 44 h 67"/>
                <a:gd name="T40" fmla="*/ 9 w 52"/>
                <a:gd name="T41" fmla="*/ 63 h 67"/>
                <a:gd name="T42" fmla="*/ 0 w 52"/>
                <a:gd name="T43" fmla="*/ 66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67"/>
                <a:gd name="T68" fmla="*/ 52 w 52"/>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67">
                  <a:moveTo>
                    <a:pt x="0" y="66"/>
                  </a:moveTo>
                  <a:lnTo>
                    <a:pt x="0" y="2"/>
                  </a:lnTo>
                  <a:lnTo>
                    <a:pt x="7" y="0"/>
                  </a:lnTo>
                  <a:lnTo>
                    <a:pt x="51" y="46"/>
                  </a:lnTo>
                  <a:lnTo>
                    <a:pt x="44" y="48"/>
                  </a:lnTo>
                  <a:lnTo>
                    <a:pt x="31" y="35"/>
                  </a:lnTo>
                  <a:lnTo>
                    <a:pt x="7" y="44"/>
                  </a:lnTo>
                  <a:lnTo>
                    <a:pt x="7" y="35"/>
                  </a:lnTo>
                  <a:lnTo>
                    <a:pt x="26" y="28"/>
                  </a:lnTo>
                  <a:lnTo>
                    <a:pt x="15" y="17"/>
                  </a:lnTo>
                  <a:lnTo>
                    <a:pt x="13" y="15"/>
                  </a:lnTo>
                  <a:lnTo>
                    <a:pt x="11" y="11"/>
                  </a:lnTo>
                  <a:lnTo>
                    <a:pt x="9" y="11"/>
                  </a:lnTo>
                  <a:lnTo>
                    <a:pt x="7" y="9"/>
                  </a:lnTo>
                  <a:lnTo>
                    <a:pt x="7" y="11"/>
                  </a:lnTo>
                  <a:lnTo>
                    <a:pt x="7" y="13"/>
                  </a:lnTo>
                  <a:lnTo>
                    <a:pt x="7" y="17"/>
                  </a:lnTo>
                  <a:lnTo>
                    <a:pt x="7" y="20"/>
                  </a:lnTo>
                  <a:lnTo>
                    <a:pt x="7" y="35"/>
                  </a:lnTo>
                  <a:lnTo>
                    <a:pt x="7" y="44"/>
                  </a:lnTo>
                  <a:lnTo>
                    <a:pt x="9" y="63"/>
                  </a:lnTo>
                  <a:lnTo>
                    <a:pt x="0" y="66"/>
                  </a:lnTo>
                </a:path>
              </a:pathLst>
            </a:custGeom>
            <a:solidFill>
              <a:srgbClr val="FFFFFF"/>
            </a:solidFill>
            <a:ln w="9525" cap="rnd">
              <a:noFill/>
              <a:round/>
              <a:headEnd type="none" w="sm" len="sm"/>
              <a:tailEnd type="none" w="sm" len="sm"/>
            </a:ln>
          </p:spPr>
          <p:txBody>
            <a:bodyPr/>
            <a:lstStyle/>
            <a:p>
              <a:pPr algn="l"/>
              <a:endParaRPr lang="en-US" dirty="0"/>
            </a:p>
          </p:txBody>
        </p:sp>
        <p:sp>
          <p:nvSpPr>
            <p:cNvPr id="9665" name="Freeform 450"/>
            <p:cNvSpPr>
              <a:spLocks/>
            </p:cNvSpPr>
            <p:nvPr/>
          </p:nvSpPr>
          <p:spPr bwMode="auto">
            <a:xfrm>
              <a:off x="3110" y="2701"/>
              <a:ext cx="78" cy="78"/>
            </a:xfrm>
            <a:custGeom>
              <a:avLst/>
              <a:gdLst>
                <a:gd name="T0" fmla="*/ 29 w 78"/>
                <a:gd name="T1" fmla="*/ 77 h 78"/>
                <a:gd name="T2" fmla="*/ 0 w 78"/>
                <a:gd name="T3" fmla="*/ 26 h 78"/>
                <a:gd name="T4" fmla="*/ 11 w 78"/>
                <a:gd name="T5" fmla="*/ 20 h 78"/>
                <a:gd name="T6" fmla="*/ 42 w 78"/>
                <a:gd name="T7" fmla="*/ 50 h 78"/>
                <a:gd name="T8" fmla="*/ 44 w 78"/>
                <a:gd name="T9" fmla="*/ 52 h 78"/>
                <a:gd name="T10" fmla="*/ 46 w 78"/>
                <a:gd name="T11" fmla="*/ 55 h 78"/>
                <a:gd name="T12" fmla="*/ 48 w 78"/>
                <a:gd name="T13" fmla="*/ 55 h 78"/>
                <a:gd name="T14" fmla="*/ 48 w 78"/>
                <a:gd name="T15" fmla="*/ 57 h 78"/>
                <a:gd name="T16" fmla="*/ 48 w 78"/>
                <a:gd name="T17" fmla="*/ 55 h 78"/>
                <a:gd name="T18" fmla="*/ 48 w 78"/>
                <a:gd name="T19" fmla="*/ 52 h 78"/>
                <a:gd name="T20" fmla="*/ 48 w 78"/>
                <a:gd name="T21" fmla="*/ 50 h 78"/>
                <a:gd name="T22" fmla="*/ 46 w 78"/>
                <a:gd name="T23" fmla="*/ 48 h 78"/>
                <a:gd name="T24" fmla="*/ 39 w 78"/>
                <a:gd name="T25" fmla="*/ 6 h 78"/>
                <a:gd name="T26" fmla="*/ 50 w 78"/>
                <a:gd name="T27" fmla="*/ 0 h 78"/>
                <a:gd name="T28" fmla="*/ 77 w 78"/>
                <a:gd name="T29" fmla="*/ 50 h 78"/>
                <a:gd name="T30" fmla="*/ 70 w 78"/>
                <a:gd name="T31" fmla="*/ 55 h 78"/>
                <a:gd name="T32" fmla="*/ 48 w 78"/>
                <a:gd name="T33" fmla="*/ 11 h 78"/>
                <a:gd name="T34" fmla="*/ 57 w 78"/>
                <a:gd name="T35" fmla="*/ 61 h 78"/>
                <a:gd name="T36" fmla="*/ 48 w 78"/>
                <a:gd name="T37" fmla="*/ 66 h 78"/>
                <a:gd name="T38" fmla="*/ 11 w 78"/>
                <a:gd name="T39" fmla="*/ 30 h 78"/>
                <a:gd name="T40" fmla="*/ 35 w 78"/>
                <a:gd name="T41" fmla="*/ 72 h 78"/>
                <a:gd name="T42" fmla="*/ 29 w 78"/>
                <a:gd name="T43" fmla="*/ 77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
                <a:gd name="T67" fmla="*/ 0 h 78"/>
                <a:gd name="T68" fmla="*/ 78 w 78"/>
                <a:gd name="T69" fmla="*/ 78 h 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 h="78">
                  <a:moveTo>
                    <a:pt x="29" y="77"/>
                  </a:moveTo>
                  <a:lnTo>
                    <a:pt x="0" y="26"/>
                  </a:lnTo>
                  <a:lnTo>
                    <a:pt x="11" y="20"/>
                  </a:lnTo>
                  <a:lnTo>
                    <a:pt x="42" y="50"/>
                  </a:lnTo>
                  <a:lnTo>
                    <a:pt x="44" y="52"/>
                  </a:lnTo>
                  <a:lnTo>
                    <a:pt x="46" y="55"/>
                  </a:lnTo>
                  <a:lnTo>
                    <a:pt x="48" y="55"/>
                  </a:lnTo>
                  <a:lnTo>
                    <a:pt x="48" y="57"/>
                  </a:lnTo>
                  <a:lnTo>
                    <a:pt x="48" y="55"/>
                  </a:lnTo>
                  <a:lnTo>
                    <a:pt x="48" y="52"/>
                  </a:lnTo>
                  <a:lnTo>
                    <a:pt x="48" y="50"/>
                  </a:lnTo>
                  <a:lnTo>
                    <a:pt x="46" y="48"/>
                  </a:lnTo>
                  <a:lnTo>
                    <a:pt x="39" y="6"/>
                  </a:lnTo>
                  <a:lnTo>
                    <a:pt x="50" y="0"/>
                  </a:lnTo>
                  <a:lnTo>
                    <a:pt x="77" y="50"/>
                  </a:lnTo>
                  <a:lnTo>
                    <a:pt x="70" y="55"/>
                  </a:lnTo>
                  <a:lnTo>
                    <a:pt x="48" y="11"/>
                  </a:lnTo>
                  <a:lnTo>
                    <a:pt x="57" y="61"/>
                  </a:lnTo>
                  <a:lnTo>
                    <a:pt x="48" y="66"/>
                  </a:lnTo>
                  <a:lnTo>
                    <a:pt x="11" y="30"/>
                  </a:lnTo>
                  <a:lnTo>
                    <a:pt x="35" y="72"/>
                  </a:lnTo>
                  <a:lnTo>
                    <a:pt x="29" y="77"/>
                  </a:lnTo>
                </a:path>
              </a:pathLst>
            </a:custGeom>
            <a:solidFill>
              <a:srgbClr val="FFFFFF"/>
            </a:solidFill>
            <a:ln w="9525" cap="rnd">
              <a:noFill/>
              <a:round/>
              <a:headEnd type="none" w="sm" len="sm"/>
              <a:tailEnd type="none" w="sm" len="sm"/>
            </a:ln>
          </p:spPr>
          <p:txBody>
            <a:bodyPr/>
            <a:lstStyle/>
            <a:p>
              <a:pPr algn="l"/>
              <a:endParaRPr lang="en-US" dirty="0"/>
            </a:p>
          </p:txBody>
        </p:sp>
        <p:sp>
          <p:nvSpPr>
            <p:cNvPr id="9666" name="Freeform 451"/>
            <p:cNvSpPr>
              <a:spLocks/>
            </p:cNvSpPr>
            <p:nvPr/>
          </p:nvSpPr>
          <p:spPr bwMode="auto">
            <a:xfrm>
              <a:off x="3169" y="2672"/>
              <a:ext cx="69" cy="71"/>
            </a:xfrm>
            <a:custGeom>
              <a:avLst/>
              <a:gdLst>
                <a:gd name="T0" fmla="*/ 33 w 69"/>
                <a:gd name="T1" fmla="*/ 70 h 71"/>
                <a:gd name="T2" fmla="*/ 0 w 69"/>
                <a:gd name="T3" fmla="*/ 22 h 71"/>
                <a:gd name="T4" fmla="*/ 35 w 69"/>
                <a:gd name="T5" fmla="*/ 0 h 71"/>
                <a:gd name="T6" fmla="*/ 40 w 69"/>
                <a:gd name="T7" fmla="*/ 5 h 71"/>
                <a:gd name="T8" fmla="*/ 11 w 69"/>
                <a:gd name="T9" fmla="*/ 24 h 71"/>
                <a:gd name="T10" fmla="*/ 20 w 69"/>
                <a:gd name="T11" fmla="*/ 40 h 71"/>
                <a:gd name="T12" fmla="*/ 48 w 69"/>
                <a:gd name="T13" fmla="*/ 22 h 71"/>
                <a:gd name="T14" fmla="*/ 51 w 69"/>
                <a:gd name="T15" fmla="*/ 27 h 71"/>
                <a:gd name="T16" fmla="*/ 24 w 69"/>
                <a:gd name="T17" fmla="*/ 44 h 71"/>
                <a:gd name="T18" fmla="*/ 35 w 69"/>
                <a:gd name="T19" fmla="*/ 62 h 71"/>
                <a:gd name="T20" fmla="*/ 64 w 69"/>
                <a:gd name="T21" fmla="*/ 42 h 71"/>
                <a:gd name="T22" fmla="*/ 68 w 69"/>
                <a:gd name="T23" fmla="*/ 46 h 71"/>
                <a:gd name="T24" fmla="*/ 33 w 69"/>
                <a:gd name="T25" fmla="*/ 7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71"/>
                <a:gd name="T41" fmla="*/ 69 w 69"/>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71">
                  <a:moveTo>
                    <a:pt x="33" y="70"/>
                  </a:moveTo>
                  <a:lnTo>
                    <a:pt x="0" y="22"/>
                  </a:lnTo>
                  <a:lnTo>
                    <a:pt x="35" y="0"/>
                  </a:lnTo>
                  <a:lnTo>
                    <a:pt x="40" y="5"/>
                  </a:lnTo>
                  <a:lnTo>
                    <a:pt x="11" y="24"/>
                  </a:lnTo>
                  <a:lnTo>
                    <a:pt x="20" y="40"/>
                  </a:lnTo>
                  <a:lnTo>
                    <a:pt x="48" y="22"/>
                  </a:lnTo>
                  <a:lnTo>
                    <a:pt x="51" y="27"/>
                  </a:lnTo>
                  <a:lnTo>
                    <a:pt x="24" y="44"/>
                  </a:lnTo>
                  <a:lnTo>
                    <a:pt x="35" y="62"/>
                  </a:lnTo>
                  <a:lnTo>
                    <a:pt x="64" y="42"/>
                  </a:lnTo>
                  <a:lnTo>
                    <a:pt x="68" y="46"/>
                  </a:lnTo>
                  <a:lnTo>
                    <a:pt x="33" y="70"/>
                  </a:lnTo>
                </a:path>
              </a:pathLst>
            </a:custGeom>
            <a:solidFill>
              <a:srgbClr val="FFFFFF"/>
            </a:solidFill>
            <a:ln w="9525" cap="rnd">
              <a:noFill/>
              <a:round/>
              <a:headEnd type="none" w="sm" len="sm"/>
              <a:tailEnd type="none" w="sm" len="sm"/>
            </a:ln>
          </p:spPr>
          <p:txBody>
            <a:bodyPr/>
            <a:lstStyle/>
            <a:p>
              <a:pPr algn="l"/>
              <a:endParaRPr lang="en-US" dirty="0"/>
            </a:p>
          </p:txBody>
        </p:sp>
        <p:sp>
          <p:nvSpPr>
            <p:cNvPr id="9667" name="Freeform 452"/>
            <p:cNvSpPr>
              <a:spLocks/>
            </p:cNvSpPr>
            <p:nvPr/>
          </p:nvSpPr>
          <p:spPr bwMode="auto">
            <a:xfrm>
              <a:off x="3206" y="2648"/>
              <a:ext cx="78" cy="69"/>
            </a:xfrm>
            <a:custGeom>
              <a:avLst/>
              <a:gdLst>
                <a:gd name="T0" fmla="*/ 0 w 78"/>
                <a:gd name="T1" fmla="*/ 22 h 69"/>
                <a:gd name="T2" fmla="*/ 22 w 78"/>
                <a:gd name="T3" fmla="*/ 5 h 69"/>
                <a:gd name="T4" fmla="*/ 25 w 78"/>
                <a:gd name="T5" fmla="*/ 2 h 69"/>
                <a:gd name="T6" fmla="*/ 27 w 78"/>
                <a:gd name="T7" fmla="*/ 0 h 69"/>
                <a:gd name="T8" fmla="*/ 31 w 78"/>
                <a:gd name="T9" fmla="*/ 0 h 69"/>
                <a:gd name="T10" fmla="*/ 36 w 78"/>
                <a:gd name="T11" fmla="*/ 0 h 69"/>
                <a:gd name="T12" fmla="*/ 40 w 78"/>
                <a:gd name="T13" fmla="*/ 0 h 69"/>
                <a:gd name="T14" fmla="*/ 44 w 78"/>
                <a:gd name="T15" fmla="*/ 2 h 69"/>
                <a:gd name="T16" fmla="*/ 47 w 78"/>
                <a:gd name="T17" fmla="*/ 7 h 69"/>
                <a:gd name="T18" fmla="*/ 49 w 78"/>
                <a:gd name="T19" fmla="*/ 11 h 69"/>
                <a:gd name="T20" fmla="*/ 51 w 78"/>
                <a:gd name="T21" fmla="*/ 16 h 69"/>
                <a:gd name="T22" fmla="*/ 49 w 78"/>
                <a:gd name="T23" fmla="*/ 22 h 69"/>
                <a:gd name="T24" fmla="*/ 44 w 78"/>
                <a:gd name="T25" fmla="*/ 29 h 69"/>
                <a:gd name="T26" fmla="*/ 49 w 78"/>
                <a:gd name="T27" fmla="*/ 29 h 69"/>
                <a:gd name="T28" fmla="*/ 53 w 78"/>
                <a:gd name="T29" fmla="*/ 29 h 69"/>
                <a:gd name="T30" fmla="*/ 60 w 78"/>
                <a:gd name="T31" fmla="*/ 31 h 69"/>
                <a:gd name="T32" fmla="*/ 68 w 78"/>
                <a:gd name="T33" fmla="*/ 42 h 69"/>
                <a:gd name="T34" fmla="*/ 53 w 78"/>
                <a:gd name="T35" fmla="*/ 35 h 69"/>
                <a:gd name="T36" fmla="*/ 49 w 78"/>
                <a:gd name="T37" fmla="*/ 35 h 69"/>
                <a:gd name="T38" fmla="*/ 44 w 78"/>
                <a:gd name="T39" fmla="*/ 33 h 69"/>
                <a:gd name="T40" fmla="*/ 40 w 78"/>
                <a:gd name="T41" fmla="*/ 33 h 69"/>
                <a:gd name="T42" fmla="*/ 38 w 78"/>
                <a:gd name="T43" fmla="*/ 35 h 69"/>
                <a:gd name="T44" fmla="*/ 33 w 78"/>
                <a:gd name="T45" fmla="*/ 37 h 69"/>
                <a:gd name="T46" fmla="*/ 22 w 78"/>
                <a:gd name="T47" fmla="*/ 37 h 69"/>
                <a:gd name="T48" fmla="*/ 38 w 78"/>
                <a:gd name="T49" fmla="*/ 26 h 69"/>
                <a:gd name="T50" fmla="*/ 40 w 78"/>
                <a:gd name="T51" fmla="*/ 22 h 69"/>
                <a:gd name="T52" fmla="*/ 42 w 78"/>
                <a:gd name="T53" fmla="*/ 18 h 69"/>
                <a:gd name="T54" fmla="*/ 42 w 78"/>
                <a:gd name="T55" fmla="*/ 13 h 69"/>
                <a:gd name="T56" fmla="*/ 40 w 78"/>
                <a:gd name="T57" fmla="*/ 11 h 69"/>
                <a:gd name="T58" fmla="*/ 38 w 78"/>
                <a:gd name="T59" fmla="*/ 9 h 69"/>
                <a:gd name="T60" fmla="*/ 33 w 78"/>
                <a:gd name="T61" fmla="*/ 7 h 69"/>
                <a:gd name="T62" fmla="*/ 31 w 78"/>
                <a:gd name="T63" fmla="*/ 9 h 69"/>
                <a:gd name="T64" fmla="*/ 25 w 78"/>
                <a:gd name="T65" fmla="*/ 11 h 69"/>
                <a:gd name="T66" fmla="*/ 22 w 78"/>
                <a:gd name="T67" fmla="*/ 37 h 69"/>
                <a:gd name="T68" fmla="*/ 44 w 78"/>
                <a:gd name="T69" fmla="*/ 64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69"/>
                <a:gd name="T107" fmla="*/ 78 w 78"/>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69">
                  <a:moveTo>
                    <a:pt x="38" y="68"/>
                  </a:moveTo>
                  <a:lnTo>
                    <a:pt x="0" y="22"/>
                  </a:lnTo>
                  <a:lnTo>
                    <a:pt x="20" y="7"/>
                  </a:lnTo>
                  <a:lnTo>
                    <a:pt x="22" y="5"/>
                  </a:lnTo>
                  <a:lnTo>
                    <a:pt x="25" y="5"/>
                  </a:lnTo>
                  <a:lnTo>
                    <a:pt x="25" y="2"/>
                  </a:lnTo>
                  <a:lnTo>
                    <a:pt x="27" y="2"/>
                  </a:lnTo>
                  <a:lnTo>
                    <a:pt x="27" y="0"/>
                  </a:lnTo>
                  <a:lnTo>
                    <a:pt x="29" y="0"/>
                  </a:lnTo>
                  <a:lnTo>
                    <a:pt x="31" y="0"/>
                  </a:lnTo>
                  <a:lnTo>
                    <a:pt x="33" y="0"/>
                  </a:lnTo>
                  <a:lnTo>
                    <a:pt x="36" y="0"/>
                  </a:lnTo>
                  <a:lnTo>
                    <a:pt x="38" y="0"/>
                  </a:lnTo>
                  <a:lnTo>
                    <a:pt x="40" y="0"/>
                  </a:lnTo>
                  <a:lnTo>
                    <a:pt x="42" y="2"/>
                  </a:lnTo>
                  <a:lnTo>
                    <a:pt x="44" y="2"/>
                  </a:lnTo>
                  <a:lnTo>
                    <a:pt x="44" y="5"/>
                  </a:lnTo>
                  <a:lnTo>
                    <a:pt x="47" y="7"/>
                  </a:lnTo>
                  <a:lnTo>
                    <a:pt x="49" y="9"/>
                  </a:lnTo>
                  <a:lnTo>
                    <a:pt x="49" y="11"/>
                  </a:lnTo>
                  <a:lnTo>
                    <a:pt x="51" y="13"/>
                  </a:lnTo>
                  <a:lnTo>
                    <a:pt x="51" y="16"/>
                  </a:lnTo>
                  <a:lnTo>
                    <a:pt x="51" y="20"/>
                  </a:lnTo>
                  <a:lnTo>
                    <a:pt x="49" y="22"/>
                  </a:lnTo>
                  <a:lnTo>
                    <a:pt x="47" y="26"/>
                  </a:lnTo>
                  <a:lnTo>
                    <a:pt x="44" y="29"/>
                  </a:lnTo>
                  <a:lnTo>
                    <a:pt x="47" y="29"/>
                  </a:lnTo>
                  <a:lnTo>
                    <a:pt x="49" y="29"/>
                  </a:lnTo>
                  <a:lnTo>
                    <a:pt x="51" y="29"/>
                  </a:lnTo>
                  <a:lnTo>
                    <a:pt x="53" y="29"/>
                  </a:lnTo>
                  <a:lnTo>
                    <a:pt x="55" y="29"/>
                  </a:lnTo>
                  <a:lnTo>
                    <a:pt x="60" y="31"/>
                  </a:lnTo>
                  <a:lnTo>
                    <a:pt x="77" y="35"/>
                  </a:lnTo>
                  <a:lnTo>
                    <a:pt x="68" y="42"/>
                  </a:lnTo>
                  <a:lnTo>
                    <a:pt x="55" y="37"/>
                  </a:lnTo>
                  <a:lnTo>
                    <a:pt x="53" y="35"/>
                  </a:lnTo>
                  <a:lnTo>
                    <a:pt x="51" y="35"/>
                  </a:lnTo>
                  <a:lnTo>
                    <a:pt x="49" y="35"/>
                  </a:lnTo>
                  <a:lnTo>
                    <a:pt x="47" y="35"/>
                  </a:lnTo>
                  <a:lnTo>
                    <a:pt x="44" y="33"/>
                  </a:lnTo>
                  <a:lnTo>
                    <a:pt x="42" y="33"/>
                  </a:lnTo>
                  <a:lnTo>
                    <a:pt x="40" y="33"/>
                  </a:lnTo>
                  <a:lnTo>
                    <a:pt x="38" y="33"/>
                  </a:lnTo>
                  <a:lnTo>
                    <a:pt x="38" y="35"/>
                  </a:lnTo>
                  <a:lnTo>
                    <a:pt x="36" y="35"/>
                  </a:lnTo>
                  <a:lnTo>
                    <a:pt x="33" y="37"/>
                  </a:lnTo>
                  <a:lnTo>
                    <a:pt x="27" y="42"/>
                  </a:lnTo>
                  <a:lnTo>
                    <a:pt x="22" y="37"/>
                  </a:lnTo>
                  <a:lnTo>
                    <a:pt x="36" y="26"/>
                  </a:lnTo>
                  <a:lnTo>
                    <a:pt x="38" y="26"/>
                  </a:lnTo>
                  <a:lnTo>
                    <a:pt x="38" y="24"/>
                  </a:lnTo>
                  <a:lnTo>
                    <a:pt x="40" y="22"/>
                  </a:lnTo>
                  <a:lnTo>
                    <a:pt x="42" y="20"/>
                  </a:lnTo>
                  <a:lnTo>
                    <a:pt x="42" y="18"/>
                  </a:lnTo>
                  <a:lnTo>
                    <a:pt x="42" y="16"/>
                  </a:lnTo>
                  <a:lnTo>
                    <a:pt x="42" y="13"/>
                  </a:lnTo>
                  <a:lnTo>
                    <a:pt x="42" y="11"/>
                  </a:lnTo>
                  <a:lnTo>
                    <a:pt x="40" y="11"/>
                  </a:lnTo>
                  <a:lnTo>
                    <a:pt x="40" y="9"/>
                  </a:lnTo>
                  <a:lnTo>
                    <a:pt x="38" y="9"/>
                  </a:lnTo>
                  <a:lnTo>
                    <a:pt x="36" y="9"/>
                  </a:lnTo>
                  <a:lnTo>
                    <a:pt x="33" y="7"/>
                  </a:lnTo>
                  <a:lnTo>
                    <a:pt x="33" y="9"/>
                  </a:lnTo>
                  <a:lnTo>
                    <a:pt x="31" y="9"/>
                  </a:lnTo>
                  <a:lnTo>
                    <a:pt x="27" y="9"/>
                  </a:lnTo>
                  <a:lnTo>
                    <a:pt x="25" y="11"/>
                  </a:lnTo>
                  <a:lnTo>
                    <a:pt x="11" y="22"/>
                  </a:lnTo>
                  <a:lnTo>
                    <a:pt x="22" y="37"/>
                  </a:lnTo>
                  <a:lnTo>
                    <a:pt x="27" y="42"/>
                  </a:lnTo>
                  <a:lnTo>
                    <a:pt x="44" y="64"/>
                  </a:lnTo>
                  <a:lnTo>
                    <a:pt x="38" y="68"/>
                  </a:lnTo>
                </a:path>
              </a:pathLst>
            </a:custGeom>
            <a:solidFill>
              <a:srgbClr val="FFFFFF"/>
            </a:solidFill>
            <a:ln w="9525" cap="rnd">
              <a:noFill/>
              <a:round/>
              <a:headEnd type="none" w="sm" len="sm"/>
              <a:tailEnd type="none" w="sm" len="sm"/>
            </a:ln>
          </p:spPr>
          <p:txBody>
            <a:bodyPr/>
            <a:lstStyle/>
            <a:p>
              <a:pPr algn="l"/>
              <a:endParaRPr lang="en-US" dirty="0"/>
            </a:p>
          </p:txBody>
        </p:sp>
        <p:sp>
          <p:nvSpPr>
            <p:cNvPr id="9668" name="Freeform 453"/>
            <p:cNvSpPr>
              <a:spLocks/>
            </p:cNvSpPr>
            <p:nvPr/>
          </p:nvSpPr>
          <p:spPr bwMode="auto">
            <a:xfrm>
              <a:off x="3248" y="2633"/>
              <a:ext cx="45" cy="49"/>
            </a:xfrm>
            <a:custGeom>
              <a:avLst/>
              <a:gdLst>
                <a:gd name="T0" fmla="*/ 37 w 45"/>
                <a:gd name="T1" fmla="*/ 48 h 49"/>
                <a:gd name="T2" fmla="*/ 0 w 45"/>
                <a:gd name="T3" fmla="*/ 4 h 49"/>
                <a:gd name="T4" fmla="*/ 5 w 45"/>
                <a:gd name="T5" fmla="*/ 0 h 49"/>
                <a:gd name="T6" fmla="*/ 44 w 45"/>
                <a:gd name="T7" fmla="*/ 41 h 49"/>
                <a:gd name="T8" fmla="*/ 37 w 45"/>
                <a:gd name="T9" fmla="*/ 48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37" y="48"/>
                  </a:moveTo>
                  <a:lnTo>
                    <a:pt x="0" y="4"/>
                  </a:lnTo>
                  <a:lnTo>
                    <a:pt x="5" y="0"/>
                  </a:lnTo>
                  <a:lnTo>
                    <a:pt x="44" y="41"/>
                  </a:lnTo>
                  <a:lnTo>
                    <a:pt x="37" y="48"/>
                  </a:lnTo>
                </a:path>
              </a:pathLst>
            </a:custGeom>
            <a:solidFill>
              <a:srgbClr val="FFFFFF"/>
            </a:solidFill>
            <a:ln w="9525" cap="rnd">
              <a:noFill/>
              <a:round/>
              <a:headEnd type="none" w="sm" len="sm"/>
              <a:tailEnd type="none" w="sm" len="sm"/>
            </a:ln>
          </p:spPr>
          <p:txBody>
            <a:bodyPr/>
            <a:lstStyle/>
            <a:p>
              <a:pPr algn="l"/>
              <a:endParaRPr lang="en-US" dirty="0"/>
            </a:p>
          </p:txBody>
        </p:sp>
        <p:sp>
          <p:nvSpPr>
            <p:cNvPr id="9669" name="Freeform 454"/>
            <p:cNvSpPr>
              <a:spLocks/>
            </p:cNvSpPr>
            <p:nvPr/>
          </p:nvSpPr>
          <p:spPr bwMode="auto">
            <a:xfrm>
              <a:off x="3272" y="2598"/>
              <a:ext cx="58" cy="58"/>
            </a:xfrm>
            <a:custGeom>
              <a:avLst/>
              <a:gdLst>
                <a:gd name="T0" fmla="*/ 53 w 58"/>
                <a:gd name="T1" fmla="*/ 17 h 58"/>
                <a:gd name="T2" fmla="*/ 57 w 58"/>
                <a:gd name="T3" fmla="*/ 26 h 58"/>
                <a:gd name="T4" fmla="*/ 57 w 58"/>
                <a:gd name="T5" fmla="*/ 33 h 58"/>
                <a:gd name="T6" fmla="*/ 55 w 58"/>
                <a:gd name="T7" fmla="*/ 41 h 58"/>
                <a:gd name="T8" fmla="*/ 51 w 58"/>
                <a:gd name="T9" fmla="*/ 48 h 58"/>
                <a:gd name="T10" fmla="*/ 48 w 58"/>
                <a:gd name="T11" fmla="*/ 50 h 58"/>
                <a:gd name="T12" fmla="*/ 44 w 58"/>
                <a:gd name="T13" fmla="*/ 52 h 58"/>
                <a:gd name="T14" fmla="*/ 40 w 58"/>
                <a:gd name="T15" fmla="*/ 55 h 58"/>
                <a:gd name="T16" fmla="*/ 38 w 58"/>
                <a:gd name="T17" fmla="*/ 57 h 58"/>
                <a:gd name="T18" fmla="*/ 33 w 58"/>
                <a:gd name="T19" fmla="*/ 57 h 58"/>
                <a:gd name="T20" fmla="*/ 29 w 58"/>
                <a:gd name="T21" fmla="*/ 57 h 58"/>
                <a:gd name="T22" fmla="*/ 24 w 58"/>
                <a:gd name="T23" fmla="*/ 57 h 58"/>
                <a:gd name="T24" fmla="*/ 22 w 58"/>
                <a:gd name="T25" fmla="*/ 55 h 58"/>
                <a:gd name="T26" fmla="*/ 18 w 58"/>
                <a:gd name="T27" fmla="*/ 52 h 58"/>
                <a:gd name="T28" fmla="*/ 13 w 58"/>
                <a:gd name="T29" fmla="*/ 48 h 58"/>
                <a:gd name="T30" fmla="*/ 11 w 58"/>
                <a:gd name="T31" fmla="*/ 46 h 58"/>
                <a:gd name="T32" fmla="*/ 5 w 58"/>
                <a:gd name="T33" fmla="*/ 39 h 58"/>
                <a:gd name="T34" fmla="*/ 2 w 58"/>
                <a:gd name="T35" fmla="*/ 33 h 58"/>
                <a:gd name="T36" fmla="*/ 0 w 58"/>
                <a:gd name="T37" fmla="*/ 26 h 58"/>
                <a:gd name="T38" fmla="*/ 0 w 58"/>
                <a:gd name="T39" fmla="*/ 19 h 58"/>
                <a:gd name="T40" fmla="*/ 5 w 58"/>
                <a:gd name="T41" fmla="*/ 13 h 58"/>
                <a:gd name="T42" fmla="*/ 7 w 58"/>
                <a:gd name="T43" fmla="*/ 6 h 58"/>
                <a:gd name="T44" fmla="*/ 11 w 58"/>
                <a:gd name="T45" fmla="*/ 4 h 58"/>
                <a:gd name="T46" fmla="*/ 16 w 58"/>
                <a:gd name="T47" fmla="*/ 0 h 58"/>
                <a:gd name="T48" fmla="*/ 20 w 58"/>
                <a:gd name="T49" fmla="*/ 0 h 58"/>
                <a:gd name="T50" fmla="*/ 24 w 58"/>
                <a:gd name="T51" fmla="*/ 0 h 58"/>
                <a:gd name="T52" fmla="*/ 29 w 58"/>
                <a:gd name="T53" fmla="*/ 0 h 58"/>
                <a:gd name="T54" fmla="*/ 33 w 58"/>
                <a:gd name="T55" fmla="*/ 0 h 58"/>
                <a:gd name="T56" fmla="*/ 35 w 58"/>
                <a:gd name="T57" fmla="*/ 2 h 58"/>
                <a:gd name="T58" fmla="*/ 29 w 58"/>
                <a:gd name="T59" fmla="*/ 9 h 58"/>
                <a:gd name="T60" fmla="*/ 24 w 58"/>
                <a:gd name="T61" fmla="*/ 6 h 58"/>
                <a:gd name="T62" fmla="*/ 20 w 58"/>
                <a:gd name="T63" fmla="*/ 6 h 58"/>
                <a:gd name="T64" fmla="*/ 16 w 58"/>
                <a:gd name="T65" fmla="*/ 11 h 58"/>
                <a:gd name="T66" fmla="*/ 11 w 58"/>
                <a:gd name="T67" fmla="*/ 13 h 58"/>
                <a:gd name="T68" fmla="*/ 7 w 58"/>
                <a:gd name="T69" fmla="*/ 19 h 58"/>
                <a:gd name="T70" fmla="*/ 7 w 58"/>
                <a:gd name="T71" fmla="*/ 24 h 58"/>
                <a:gd name="T72" fmla="*/ 7 w 58"/>
                <a:gd name="T73" fmla="*/ 30 h 58"/>
                <a:gd name="T74" fmla="*/ 11 w 58"/>
                <a:gd name="T75" fmla="*/ 35 h 58"/>
                <a:gd name="T76" fmla="*/ 13 w 58"/>
                <a:gd name="T77" fmla="*/ 39 h 58"/>
                <a:gd name="T78" fmla="*/ 18 w 58"/>
                <a:gd name="T79" fmla="*/ 41 h 58"/>
                <a:gd name="T80" fmla="*/ 20 w 58"/>
                <a:gd name="T81" fmla="*/ 44 h 58"/>
                <a:gd name="T82" fmla="*/ 22 w 58"/>
                <a:gd name="T83" fmla="*/ 46 h 58"/>
                <a:gd name="T84" fmla="*/ 27 w 58"/>
                <a:gd name="T85" fmla="*/ 48 h 58"/>
                <a:gd name="T86" fmla="*/ 31 w 58"/>
                <a:gd name="T87" fmla="*/ 50 h 58"/>
                <a:gd name="T88" fmla="*/ 35 w 58"/>
                <a:gd name="T89" fmla="*/ 50 h 58"/>
                <a:gd name="T90" fmla="*/ 40 w 58"/>
                <a:gd name="T91" fmla="*/ 48 h 58"/>
                <a:gd name="T92" fmla="*/ 44 w 58"/>
                <a:gd name="T93" fmla="*/ 46 h 58"/>
                <a:gd name="T94" fmla="*/ 48 w 58"/>
                <a:gd name="T95" fmla="*/ 41 h 58"/>
                <a:gd name="T96" fmla="*/ 51 w 58"/>
                <a:gd name="T97" fmla="*/ 37 h 58"/>
                <a:gd name="T98" fmla="*/ 51 w 58"/>
                <a:gd name="T99" fmla="*/ 30 h 58"/>
                <a:gd name="T100" fmla="*/ 48 w 58"/>
                <a:gd name="T101" fmla="*/ 24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58"/>
                <a:gd name="T155" fmla="*/ 58 w 58"/>
                <a:gd name="T156" fmla="*/ 58 h 5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58">
                  <a:moveTo>
                    <a:pt x="46" y="22"/>
                  </a:moveTo>
                  <a:lnTo>
                    <a:pt x="53" y="17"/>
                  </a:lnTo>
                  <a:lnTo>
                    <a:pt x="55" y="22"/>
                  </a:lnTo>
                  <a:lnTo>
                    <a:pt x="57" y="26"/>
                  </a:lnTo>
                  <a:lnTo>
                    <a:pt x="57" y="30"/>
                  </a:lnTo>
                  <a:lnTo>
                    <a:pt x="57" y="33"/>
                  </a:lnTo>
                  <a:lnTo>
                    <a:pt x="57" y="37"/>
                  </a:lnTo>
                  <a:lnTo>
                    <a:pt x="55" y="41"/>
                  </a:lnTo>
                  <a:lnTo>
                    <a:pt x="53" y="44"/>
                  </a:lnTo>
                  <a:lnTo>
                    <a:pt x="51" y="48"/>
                  </a:lnTo>
                  <a:lnTo>
                    <a:pt x="48" y="48"/>
                  </a:lnTo>
                  <a:lnTo>
                    <a:pt x="48" y="50"/>
                  </a:lnTo>
                  <a:lnTo>
                    <a:pt x="46" y="52"/>
                  </a:lnTo>
                  <a:lnTo>
                    <a:pt x="44" y="52"/>
                  </a:lnTo>
                  <a:lnTo>
                    <a:pt x="42" y="55"/>
                  </a:lnTo>
                  <a:lnTo>
                    <a:pt x="40" y="55"/>
                  </a:lnTo>
                  <a:lnTo>
                    <a:pt x="40" y="57"/>
                  </a:lnTo>
                  <a:lnTo>
                    <a:pt x="38" y="57"/>
                  </a:lnTo>
                  <a:lnTo>
                    <a:pt x="35" y="57"/>
                  </a:lnTo>
                  <a:lnTo>
                    <a:pt x="33" y="57"/>
                  </a:lnTo>
                  <a:lnTo>
                    <a:pt x="31" y="57"/>
                  </a:lnTo>
                  <a:lnTo>
                    <a:pt x="29" y="57"/>
                  </a:lnTo>
                  <a:lnTo>
                    <a:pt x="27" y="57"/>
                  </a:lnTo>
                  <a:lnTo>
                    <a:pt x="24" y="57"/>
                  </a:lnTo>
                  <a:lnTo>
                    <a:pt x="24" y="55"/>
                  </a:lnTo>
                  <a:lnTo>
                    <a:pt x="22" y="55"/>
                  </a:lnTo>
                  <a:lnTo>
                    <a:pt x="20" y="52"/>
                  </a:lnTo>
                  <a:lnTo>
                    <a:pt x="18" y="52"/>
                  </a:lnTo>
                  <a:lnTo>
                    <a:pt x="16" y="50"/>
                  </a:lnTo>
                  <a:lnTo>
                    <a:pt x="13" y="48"/>
                  </a:lnTo>
                  <a:lnTo>
                    <a:pt x="11" y="48"/>
                  </a:lnTo>
                  <a:lnTo>
                    <a:pt x="11" y="46"/>
                  </a:lnTo>
                  <a:lnTo>
                    <a:pt x="7" y="44"/>
                  </a:lnTo>
                  <a:lnTo>
                    <a:pt x="5" y="39"/>
                  </a:lnTo>
                  <a:lnTo>
                    <a:pt x="2" y="37"/>
                  </a:lnTo>
                  <a:lnTo>
                    <a:pt x="2" y="33"/>
                  </a:lnTo>
                  <a:lnTo>
                    <a:pt x="0" y="30"/>
                  </a:lnTo>
                  <a:lnTo>
                    <a:pt x="0" y="26"/>
                  </a:lnTo>
                  <a:lnTo>
                    <a:pt x="0" y="22"/>
                  </a:lnTo>
                  <a:lnTo>
                    <a:pt x="0" y="19"/>
                  </a:lnTo>
                  <a:lnTo>
                    <a:pt x="2" y="15"/>
                  </a:lnTo>
                  <a:lnTo>
                    <a:pt x="5" y="13"/>
                  </a:lnTo>
                  <a:lnTo>
                    <a:pt x="5" y="9"/>
                  </a:lnTo>
                  <a:lnTo>
                    <a:pt x="7" y="6"/>
                  </a:lnTo>
                  <a:lnTo>
                    <a:pt x="9" y="4"/>
                  </a:lnTo>
                  <a:lnTo>
                    <a:pt x="11" y="4"/>
                  </a:lnTo>
                  <a:lnTo>
                    <a:pt x="13" y="2"/>
                  </a:lnTo>
                  <a:lnTo>
                    <a:pt x="16" y="0"/>
                  </a:lnTo>
                  <a:lnTo>
                    <a:pt x="18" y="0"/>
                  </a:lnTo>
                  <a:lnTo>
                    <a:pt x="20" y="0"/>
                  </a:lnTo>
                  <a:lnTo>
                    <a:pt x="22" y="0"/>
                  </a:lnTo>
                  <a:lnTo>
                    <a:pt x="24" y="0"/>
                  </a:lnTo>
                  <a:lnTo>
                    <a:pt x="27" y="0"/>
                  </a:lnTo>
                  <a:lnTo>
                    <a:pt x="29" y="0"/>
                  </a:lnTo>
                  <a:lnTo>
                    <a:pt x="31" y="0"/>
                  </a:lnTo>
                  <a:lnTo>
                    <a:pt x="33" y="0"/>
                  </a:lnTo>
                  <a:lnTo>
                    <a:pt x="33" y="2"/>
                  </a:lnTo>
                  <a:lnTo>
                    <a:pt x="35" y="2"/>
                  </a:lnTo>
                  <a:lnTo>
                    <a:pt x="31" y="9"/>
                  </a:lnTo>
                  <a:lnTo>
                    <a:pt x="29" y="9"/>
                  </a:lnTo>
                  <a:lnTo>
                    <a:pt x="27" y="6"/>
                  </a:lnTo>
                  <a:lnTo>
                    <a:pt x="24" y="6"/>
                  </a:lnTo>
                  <a:lnTo>
                    <a:pt x="22" y="6"/>
                  </a:lnTo>
                  <a:lnTo>
                    <a:pt x="20" y="6"/>
                  </a:lnTo>
                  <a:lnTo>
                    <a:pt x="18" y="9"/>
                  </a:lnTo>
                  <a:lnTo>
                    <a:pt x="16" y="11"/>
                  </a:lnTo>
                  <a:lnTo>
                    <a:pt x="13" y="11"/>
                  </a:lnTo>
                  <a:lnTo>
                    <a:pt x="11" y="13"/>
                  </a:lnTo>
                  <a:lnTo>
                    <a:pt x="9" y="17"/>
                  </a:lnTo>
                  <a:lnTo>
                    <a:pt x="7" y="19"/>
                  </a:lnTo>
                  <a:lnTo>
                    <a:pt x="7" y="22"/>
                  </a:lnTo>
                  <a:lnTo>
                    <a:pt x="7" y="24"/>
                  </a:lnTo>
                  <a:lnTo>
                    <a:pt x="7" y="26"/>
                  </a:lnTo>
                  <a:lnTo>
                    <a:pt x="7" y="30"/>
                  </a:lnTo>
                  <a:lnTo>
                    <a:pt x="9" y="33"/>
                  </a:lnTo>
                  <a:lnTo>
                    <a:pt x="11" y="35"/>
                  </a:lnTo>
                  <a:lnTo>
                    <a:pt x="11" y="37"/>
                  </a:lnTo>
                  <a:lnTo>
                    <a:pt x="13" y="39"/>
                  </a:lnTo>
                  <a:lnTo>
                    <a:pt x="16" y="41"/>
                  </a:lnTo>
                  <a:lnTo>
                    <a:pt x="18" y="41"/>
                  </a:lnTo>
                  <a:lnTo>
                    <a:pt x="18" y="44"/>
                  </a:lnTo>
                  <a:lnTo>
                    <a:pt x="20" y="44"/>
                  </a:lnTo>
                  <a:lnTo>
                    <a:pt x="20" y="46"/>
                  </a:lnTo>
                  <a:lnTo>
                    <a:pt x="22" y="46"/>
                  </a:lnTo>
                  <a:lnTo>
                    <a:pt x="24" y="48"/>
                  </a:lnTo>
                  <a:lnTo>
                    <a:pt x="27" y="48"/>
                  </a:lnTo>
                  <a:lnTo>
                    <a:pt x="29" y="48"/>
                  </a:lnTo>
                  <a:lnTo>
                    <a:pt x="31" y="50"/>
                  </a:lnTo>
                  <a:lnTo>
                    <a:pt x="33" y="50"/>
                  </a:lnTo>
                  <a:lnTo>
                    <a:pt x="35" y="50"/>
                  </a:lnTo>
                  <a:lnTo>
                    <a:pt x="38" y="48"/>
                  </a:lnTo>
                  <a:lnTo>
                    <a:pt x="40" y="48"/>
                  </a:lnTo>
                  <a:lnTo>
                    <a:pt x="42" y="48"/>
                  </a:lnTo>
                  <a:lnTo>
                    <a:pt x="44" y="46"/>
                  </a:lnTo>
                  <a:lnTo>
                    <a:pt x="46" y="44"/>
                  </a:lnTo>
                  <a:lnTo>
                    <a:pt x="48" y="41"/>
                  </a:lnTo>
                  <a:lnTo>
                    <a:pt x="48" y="39"/>
                  </a:lnTo>
                  <a:lnTo>
                    <a:pt x="51" y="37"/>
                  </a:lnTo>
                  <a:lnTo>
                    <a:pt x="51" y="33"/>
                  </a:lnTo>
                  <a:lnTo>
                    <a:pt x="51" y="30"/>
                  </a:lnTo>
                  <a:lnTo>
                    <a:pt x="51" y="28"/>
                  </a:lnTo>
                  <a:lnTo>
                    <a:pt x="48" y="24"/>
                  </a:lnTo>
                  <a:lnTo>
                    <a:pt x="46" y="22"/>
                  </a:lnTo>
                </a:path>
              </a:pathLst>
            </a:custGeom>
            <a:solidFill>
              <a:srgbClr val="FFFFFF"/>
            </a:solidFill>
            <a:ln w="9525" cap="rnd">
              <a:noFill/>
              <a:round/>
              <a:headEnd type="none" w="sm" len="sm"/>
              <a:tailEnd type="none" w="sm" len="sm"/>
            </a:ln>
          </p:spPr>
          <p:txBody>
            <a:bodyPr/>
            <a:lstStyle/>
            <a:p>
              <a:pPr algn="l"/>
              <a:endParaRPr lang="en-US" dirty="0"/>
            </a:p>
          </p:txBody>
        </p:sp>
        <p:sp>
          <p:nvSpPr>
            <p:cNvPr id="9670" name="Freeform 455"/>
            <p:cNvSpPr>
              <a:spLocks/>
            </p:cNvSpPr>
            <p:nvPr/>
          </p:nvSpPr>
          <p:spPr bwMode="auto">
            <a:xfrm>
              <a:off x="3307" y="2569"/>
              <a:ext cx="67" cy="60"/>
            </a:xfrm>
            <a:custGeom>
              <a:avLst/>
              <a:gdLst>
                <a:gd name="T0" fmla="*/ 31 w 67"/>
                <a:gd name="T1" fmla="*/ 59 h 60"/>
                <a:gd name="T2" fmla="*/ 0 w 67"/>
                <a:gd name="T3" fmla="*/ 5 h 60"/>
                <a:gd name="T4" fmla="*/ 5 w 67"/>
                <a:gd name="T5" fmla="*/ 0 h 60"/>
                <a:gd name="T6" fmla="*/ 66 w 67"/>
                <a:gd name="T7" fmla="*/ 18 h 60"/>
                <a:gd name="T8" fmla="*/ 62 w 67"/>
                <a:gd name="T9" fmla="*/ 24 h 60"/>
                <a:gd name="T10" fmla="*/ 42 w 67"/>
                <a:gd name="T11" fmla="*/ 18 h 60"/>
                <a:gd name="T12" fmla="*/ 27 w 67"/>
                <a:gd name="T13" fmla="*/ 38 h 60"/>
                <a:gd name="T14" fmla="*/ 22 w 67"/>
                <a:gd name="T15" fmla="*/ 31 h 60"/>
                <a:gd name="T16" fmla="*/ 35 w 67"/>
                <a:gd name="T17" fmla="*/ 16 h 60"/>
                <a:gd name="T18" fmla="*/ 20 w 67"/>
                <a:gd name="T19" fmla="*/ 11 h 60"/>
                <a:gd name="T20" fmla="*/ 18 w 67"/>
                <a:gd name="T21" fmla="*/ 9 h 60"/>
                <a:gd name="T22" fmla="*/ 16 w 67"/>
                <a:gd name="T23" fmla="*/ 9 h 60"/>
                <a:gd name="T24" fmla="*/ 13 w 67"/>
                <a:gd name="T25" fmla="*/ 9 h 60"/>
                <a:gd name="T26" fmla="*/ 11 w 67"/>
                <a:gd name="T27" fmla="*/ 7 h 60"/>
                <a:gd name="T28" fmla="*/ 9 w 67"/>
                <a:gd name="T29" fmla="*/ 7 h 60"/>
                <a:gd name="T30" fmla="*/ 11 w 67"/>
                <a:gd name="T31" fmla="*/ 9 h 60"/>
                <a:gd name="T32" fmla="*/ 11 w 67"/>
                <a:gd name="T33" fmla="*/ 11 h 60"/>
                <a:gd name="T34" fmla="*/ 13 w 67"/>
                <a:gd name="T35" fmla="*/ 13 h 60"/>
                <a:gd name="T36" fmla="*/ 16 w 67"/>
                <a:gd name="T37" fmla="*/ 16 h 60"/>
                <a:gd name="T38" fmla="*/ 22 w 67"/>
                <a:gd name="T39" fmla="*/ 31 h 60"/>
                <a:gd name="T40" fmla="*/ 27 w 67"/>
                <a:gd name="T41" fmla="*/ 38 h 60"/>
                <a:gd name="T42" fmla="*/ 35 w 67"/>
                <a:gd name="T43" fmla="*/ 55 h 60"/>
                <a:gd name="T44" fmla="*/ 31 w 67"/>
                <a:gd name="T45" fmla="*/ 59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
                <a:gd name="T70" fmla="*/ 0 h 60"/>
                <a:gd name="T71" fmla="*/ 67 w 6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 h="60">
                  <a:moveTo>
                    <a:pt x="31" y="59"/>
                  </a:moveTo>
                  <a:lnTo>
                    <a:pt x="0" y="5"/>
                  </a:lnTo>
                  <a:lnTo>
                    <a:pt x="5" y="0"/>
                  </a:lnTo>
                  <a:lnTo>
                    <a:pt x="66" y="18"/>
                  </a:lnTo>
                  <a:lnTo>
                    <a:pt x="62" y="24"/>
                  </a:lnTo>
                  <a:lnTo>
                    <a:pt x="42" y="18"/>
                  </a:lnTo>
                  <a:lnTo>
                    <a:pt x="27" y="38"/>
                  </a:lnTo>
                  <a:lnTo>
                    <a:pt x="22" y="31"/>
                  </a:lnTo>
                  <a:lnTo>
                    <a:pt x="35" y="16"/>
                  </a:lnTo>
                  <a:lnTo>
                    <a:pt x="20" y="11"/>
                  </a:lnTo>
                  <a:lnTo>
                    <a:pt x="18" y="9"/>
                  </a:lnTo>
                  <a:lnTo>
                    <a:pt x="16" y="9"/>
                  </a:lnTo>
                  <a:lnTo>
                    <a:pt x="13" y="9"/>
                  </a:lnTo>
                  <a:lnTo>
                    <a:pt x="11" y="7"/>
                  </a:lnTo>
                  <a:lnTo>
                    <a:pt x="9" y="7"/>
                  </a:lnTo>
                  <a:lnTo>
                    <a:pt x="11" y="9"/>
                  </a:lnTo>
                  <a:lnTo>
                    <a:pt x="11" y="11"/>
                  </a:lnTo>
                  <a:lnTo>
                    <a:pt x="13" y="13"/>
                  </a:lnTo>
                  <a:lnTo>
                    <a:pt x="16" y="16"/>
                  </a:lnTo>
                  <a:lnTo>
                    <a:pt x="22" y="31"/>
                  </a:lnTo>
                  <a:lnTo>
                    <a:pt x="27" y="38"/>
                  </a:lnTo>
                  <a:lnTo>
                    <a:pt x="35" y="55"/>
                  </a:lnTo>
                  <a:lnTo>
                    <a:pt x="31" y="59"/>
                  </a:lnTo>
                </a:path>
              </a:pathLst>
            </a:custGeom>
            <a:solidFill>
              <a:srgbClr val="FFFFFF"/>
            </a:solidFill>
            <a:ln w="9525" cap="rnd">
              <a:noFill/>
              <a:round/>
              <a:headEnd type="none" w="sm" len="sm"/>
              <a:tailEnd type="none" w="sm" len="sm"/>
            </a:ln>
          </p:spPr>
          <p:txBody>
            <a:bodyPr/>
            <a:lstStyle/>
            <a:p>
              <a:pPr algn="l"/>
              <a:endParaRPr lang="en-US" dirty="0"/>
            </a:p>
          </p:txBody>
        </p:sp>
        <p:sp>
          <p:nvSpPr>
            <p:cNvPr id="9671" name="Freeform 456"/>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solidFill>
              <a:srgbClr val="B79900"/>
            </a:solidFill>
            <a:ln w="9525" cap="rnd">
              <a:noFill/>
              <a:round/>
              <a:headEnd type="none" w="sm" len="sm"/>
              <a:tailEnd type="none" w="sm" len="sm"/>
            </a:ln>
          </p:spPr>
          <p:txBody>
            <a:bodyPr/>
            <a:lstStyle/>
            <a:p>
              <a:pPr algn="l"/>
              <a:endParaRPr lang="en-US" dirty="0"/>
            </a:p>
          </p:txBody>
        </p:sp>
        <p:sp>
          <p:nvSpPr>
            <p:cNvPr id="9672" name="Freeform 457"/>
            <p:cNvSpPr>
              <a:spLocks/>
            </p:cNvSpPr>
            <p:nvPr/>
          </p:nvSpPr>
          <p:spPr bwMode="auto">
            <a:xfrm>
              <a:off x="2924" y="2354"/>
              <a:ext cx="49" cy="47"/>
            </a:xfrm>
            <a:custGeom>
              <a:avLst/>
              <a:gdLst>
                <a:gd name="T0" fmla="*/ 2 w 49"/>
                <a:gd name="T1" fmla="*/ 0 h 47"/>
                <a:gd name="T2" fmla="*/ 0 w 49"/>
                <a:gd name="T3" fmla="*/ 38 h 47"/>
                <a:gd name="T4" fmla="*/ 11 w 49"/>
                <a:gd name="T5" fmla="*/ 42 h 47"/>
                <a:gd name="T6" fmla="*/ 19 w 49"/>
                <a:gd name="T7" fmla="*/ 44 h 47"/>
                <a:gd name="T8" fmla="*/ 28 w 49"/>
                <a:gd name="T9" fmla="*/ 46 h 47"/>
                <a:gd name="T10" fmla="*/ 35 w 49"/>
                <a:gd name="T11" fmla="*/ 46 h 47"/>
                <a:gd name="T12" fmla="*/ 39 w 49"/>
                <a:gd name="T13" fmla="*/ 46 h 47"/>
                <a:gd name="T14" fmla="*/ 44 w 49"/>
                <a:gd name="T15" fmla="*/ 46 h 47"/>
                <a:gd name="T16" fmla="*/ 46 w 49"/>
                <a:gd name="T17" fmla="*/ 44 h 47"/>
                <a:gd name="T18" fmla="*/ 48 w 49"/>
                <a:gd name="T19" fmla="*/ 40 h 47"/>
                <a:gd name="T20" fmla="*/ 48 w 49"/>
                <a:gd name="T21" fmla="*/ 35 h 47"/>
                <a:gd name="T22" fmla="*/ 48 w 49"/>
                <a:gd name="T23" fmla="*/ 31 h 47"/>
                <a:gd name="T24" fmla="*/ 46 w 49"/>
                <a:gd name="T25" fmla="*/ 27 h 47"/>
                <a:gd name="T26" fmla="*/ 44 w 49"/>
                <a:gd name="T27" fmla="*/ 22 h 47"/>
                <a:gd name="T28" fmla="*/ 39 w 49"/>
                <a:gd name="T29" fmla="*/ 20 h 47"/>
                <a:gd name="T30" fmla="*/ 35 w 49"/>
                <a:gd name="T31" fmla="*/ 16 h 47"/>
                <a:gd name="T32" fmla="*/ 30 w 49"/>
                <a:gd name="T33" fmla="*/ 11 h 47"/>
                <a:gd name="T34" fmla="*/ 26 w 49"/>
                <a:gd name="T35" fmla="*/ 9 h 47"/>
                <a:gd name="T36" fmla="*/ 19 w 49"/>
                <a:gd name="T37" fmla="*/ 7 h 47"/>
                <a:gd name="T38" fmla="*/ 15 w 49"/>
                <a:gd name="T39" fmla="*/ 5 h 47"/>
                <a:gd name="T40" fmla="*/ 11 w 49"/>
                <a:gd name="T41" fmla="*/ 3 h 47"/>
                <a:gd name="T42" fmla="*/ 8 w 49"/>
                <a:gd name="T43" fmla="*/ 0 h 47"/>
                <a:gd name="T44" fmla="*/ 4 w 49"/>
                <a:gd name="T45" fmla="*/ 0 h 47"/>
                <a:gd name="T46" fmla="*/ 2 w 49"/>
                <a:gd name="T47" fmla="*/ 0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47"/>
                <a:gd name="T74" fmla="*/ 49 w 49"/>
                <a:gd name="T75" fmla="*/ 47 h 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47">
                  <a:moveTo>
                    <a:pt x="2" y="0"/>
                  </a:moveTo>
                  <a:lnTo>
                    <a:pt x="0" y="38"/>
                  </a:lnTo>
                  <a:lnTo>
                    <a:pt x="11" y="42"/>
                  </a:lnTo>
                  <a:lnTo>
                    <a:pt x="19" y="44"/>
                  </a:lnTo>
                  <a:lnTo>
                    <a:pt x="28" y="46"/>
                  </a:lnTo>
                  <a:lnTo>
                    <a:pt x="35" y="46"/>
                  </a:lnTo>
                  <a:lnTo>
                    <a:pt x="39" y="46"/>
                  </a:lnTo>
                  <a:lnTo>
                    <a:pt x="44" y="46"/>
                  </a:lnTo>
                  <a:lnTo>
                    <a:pt x="46" y="44"/>
                  </a:lnTo>
                  <a:lnTo>
                    <a:pt x="48" y="40"/>
                  </a:lnTo>
                  <a:lnTo>
                    <a:pt x="48" y="35"/>
                  </a:lnTo>
                  <a:lnTo>
                    <a:pt x="48" y="31"/>
                  </a:lnTo>
                  <a:lnTo>
                    <a:pt x="46" y="27"/>
                  </a:lnTo>
                  <a:lnTo>
                    <a:pt x="44" y="22"/>
                  </a:lnTo>
                  <a:lnTo>
                    <a:pt x="39" y="20"/>
                  </a:lnTo>
                  <a:lnTo>
                    <a:pt x="35" y="16"/>
                  </a:lnTo>
                  <a:lnTo>
                    <a:pt x="30" y="11"/>
                  </a:lnTo>
                  <a:lnTo>
                    <a:pt x="26" y="9"/>
                  </a:lnTo>
                  <a:lnTo>
                    <a:pt x="19" y="7"/>
                  </a:lnTo>
                  <a:lnTo>
                    <a:pt x="15" y="5"/>
                  </a:lnTo>
                  <a:lnTo>
                    <a:pt x="11" y="3"/>
                  </a:lnTo>
                  <a:lnTo>
                    <a:pt x="8" y="0"/>
                  </a:lnTo>
                  <a:lnTo>
                    <a:pt x="4"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673" name="Freeform 458"/>
            <p:cNvSpPr>
              <a:spLocks/>
            </p:cNvSpPr>
            <p:nvPr/>
          </p:nvSpPr>
          <p:spPr bwMode="auto">
            <a:xfrm>
              <a:off x="3035" y="2556"/>
              <a:ext cx="28" cy="30"/>
            </a:xfrm>
            <a:custGeom>
              <a:avLst/>
              <a:gdLst>
                <a:gd name="T0" fmla="*/ 14 w 28"/>
                <a:gd name="T1" fmla="*/ 29 h 30"/>
                <a:gd name="T2" fmla="*/ 11 w 28"/>
                <a:gd name="T3" fmla="*/ 29 h 30"/>
                <a:gd name="T4" fmla="*/ 9 w 28"/>
                <a:gd name="T5" fmla="*/ 26 h 30"/>
                <a:gd name="T6" fmla="*/ 7 w 28"/>
                <a:gd name="T7" fmla="*/ 26 h 30"/>
                <a:gd name="T8" fmla="*/ 5 w 28"/>
                <a:gd name="T9" fmla="*/ 24 h 30"/>
                <a:gd name="T10" fmla="*/ 3 w 28"/>
                <a:gd name="T11" fmla="*/ 22 h 30"/>
                <a:gd name="T12" fmla="*/ 0 w 28"/>
                <a:gd name="T13" fmla="*/ 20 h 30"/>
                <a:gd name="T14" fmla="*/ 0 w 28"/>
                <a:gd name="T15" fmla="*/ 18 h 30"/>
                <a:gd name="T16" fmla="*/ 0 w 28"/>
                <a:gd name="T17" fmla="*/ 13 h 30"/>
                <a:gd name="T18" fmla="*/ 0 w 28"/>
                <a:gd name="T19" fmla="*/ 11 h 30"/>
                <a:gd name="T20" fmla="*/ 0 w 28"/>
                <a:gd name="T21" fmla="*/ 9 h 30"/>
                <a:gd name="T22" fmla="*/ 3 w 28"/>
                <a:gd name="T23" fmla="*/ 7 h 30"/>
                <a:gd name="T24" fmla="*/ 5 w 28"/>
                <a:gd name="T25" fmla="*/ 4 h 30"/>
                <a:gd name="T26" fmla="*/ 7 w 28"/>
                <a:gd name="T27" fmla="*/ 2 h 30"/>
                <a:gd name="T28" fmla="*/ 9 w 28"/>
                <a:gd name="T29" fmla="*/ 0 h 30"/>
                <a:gd name="T30" fmla="*/ 11 w 28"/>
                <a:gd name="T31" fmla="*/ 0 h 30"/>
                <a:gd name="T32" fmla="*/ 14 w 28"/>
                <a:gd name="T33" fmla="*/ 0 h 30"/>
                <a:gd name="T34" fmla="*/ 16 w 28"/>
                <a:gd name="T35" fmla="*/ 0 h 30"/>
                <a:gd name="T36" fmla="*/ 18 w 28"/>
                <a:gd name="T37" fmla="*/ 0 h 30"/>
                <a:gd name="T38" fmla="*/ 20 w 28"/>
                <a:gd name="T39" fmla="*/ 2 h 30"/>
                <a:gd name="T40" fmla="*/ 22 w 28"/>
                <a:gd name="T41" fmla="*/ 4 h 30"/>
                <a:gd name="T42" fmla="*/ 25 w 28"/>
                <a:gd name="T43" fmla="*/ 7 h 30"/>
                <a:gd name="T44" fmla="*/ 27 w 28"/>
                <a:gd name="T45" fmla="*/ 9 h 30"/>
                <a:gd name="T46" fmla="*/ 27 w 28"/>
                <a:gd name="T47" fmla="*/ 11 h 30"/>
                <a:gd name="T48" fmla="*/ 27 w 28"/>
                <a:gd name="T49" fmla="*/ 13 h 30"/>
                <a:gd name="T50" fmla="*/ 27 w 28"/>
                <a:gd name="T51" fmla="*/ 18 h 30"/>
                <a:gd name="T52" fmla="*/ 27 w 28"/>
                <a:gd name="T53" fmla="*/ 20 h 30"/>
                <a:gd name="T54" fmla="*/ 25 w 28"/>
                <a:gd name="T55" fmla="*/ 22 h 30"/>
                <a:gd name="T56" fmla="*/ 22 w 28"/>
                <a:gd name="T57" fmla="*/ 24 h 30"/>
                <a:gd name="T58" fmla="*/ 20 w 28"/>
                <a:gd name="T59" fmla="*/ 26 h 30"/>
                <a:gd name="T60" fmla="*/ 18 w 28"/>
                <a:gd name="T61" fmla="*/ 26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9" y="26"/>
                  </a:lnTo>
                  <a:lnTo>
                    <a:pt x="7" y="26"/>
                  </a:lnTo>
                  <a:lnTo>
                    <a:pt x="5" y="24"/>
                  </a:lnTo>
                  <a:lnTo>
                    <a:pt x="3" y="22"/>
                  </a:lnTo>
                  <a:lnTo>
                    <a:pt x="0" y="20"/>
                  </a:lnTo>
                  <a:lnTo>
                    <a:pt x="0" y="18"/>
                  </a:lnTo>
                  <a:lnTo>
                    <a:pt x="0" y="13"/>
                  </a:lnTo>
                  <a:lnTo>
                    <a:pt x="0" y="11"/>
                  </a:lnTo>
                  <a:lnTo>
                    <a:pt x="0" y="9"/>
                  </a:lnTo>
                  <a:lnTo>
                    <a:pt x="3" y="7"/>
                  </a:lnTo>
                  <a:lnTo>
                    <a:pt x="5" y="4"/>
                  </a:lnTo>
                  <a:lnTo>
                    <a:pt x="7" y="2"/>
                  </a:lnTo>
                  <a:lnTo>
                    <a:pt x="9" y="0"/>
                  </a:lnTo>
                  <a:lnTo>
                    <a:pt x="11" y="0"/>
                  </a:lnTo>
                  <a:lnTo>
                    <a:pt x="14" y="0"/>
                  </a:lnTo>
                  <a:lnTo>
                    <a:pt x="16" y="0"/>
                  </a:lnTo>
                  <a:lnTo>
                    <a:pt x="18" y="0"/>
                  </a:lnTo>
                  <a:lnTo>
                    <a:pt x="20" y="2"/>
                  </a:lnTo>
                  <a:lnTo>
                    <a:pt x="22" y="4"/>
                  </a:lnTo>
                  <a:lnTo>
                    <a:pt x="25" y="7"/>
                  </a:lnTo>
                  <a:lnTo>
                    <a:pt x="27" y="9"/>
                  </a:lnTo>
                  <a:lnTo>
                    <a:pt x="27" y="11"/>
                  </a:lnTo>
                  <a:lnTo>
                    <a:pt x="27" y="13"/>
                  </a:lnTo>
                  <a:lnTo>
                    <a:pt x="27" y="18"/>
                  </a:lnTo>
                  <a:lnTo>
                    <a:pt x="27" y="20"/>
                  </a:lnTo>
                  <a:lnTo>
                    <a:pt x="25" y="22"/>
                  </a:lnTo>
                  <a:lnTo>
                    <a:pt x="22" y="24"/>
                  </a:lnTo>
                  <a:lnTo>
                    <a:pt x="20" y="26"/>
                  </a:lnTo>
                  <a:lnTo>
                    <a:pt x="18" y="26"/>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674" name="Freeform 459"/>
            <p:cNvSpPr>
              <a:spLocks/>
            </p:cNvSpPr>
            <p:nvPr/>
          </p:nvSpPr>
          <p:spPr bwMode="auto">
            <a:xfrm>
              <a:off x="3033" y="2569"/>
              <a:ext cx="17" cy="19"/>
            </a:xfrm>
            <a:custGeom>
              <a:avLst/>
              <a:gdLst>
                <a:gd name="T0" fmla="*/ 0 w 17"/>
                <a:gd name="T1" fmla="*/ 0 h 19"/>
                <a:gd name="T2" fmla="*/ 0 w 17"/>
                <a:gd name="T3" fmla="*/ 0 h 19"/>
                <a:gd name="T4" fmla="*/ 0 w 17"/>
                <a:gd name="T5" fmla="*/ 5 h 19"/>
                <a:gd name="T6" fmla="*/ 0 w 17"/>
                <a:gd name="T7" fmla="*/ 7 h 19"/>
                <a:gd name="T8" fmla="*/ 2 w 17"/>
                <a:gd name="T9" fmla="*/ 9 h 19"/>
                <a:gd name="T10" fmla="*/ 5 w 17"/>
                <a:gd name="T11" fmla="*/ 13 h 19"/>
                <a:gd name="T12" fmla="*/ 7 w 17"/>
                <a:gd name="T13" fmla="*/ 16 h 19"/>
                <a:gd name="T14" fmla="*/ 9 w 17"/>
                <a:gd name="T15" fmla="*/ 16 h 19"/>
                <a:gd name="T16" fmla="*/ 13 w 17"/>
                <a:gd name="T17" fmla="*/ 18 h 19"/>
                <a:gd name="T18" fmla="*/ 16 w 17"/>
                <a:gd name="T19" fmla="*/ 18 h 19"/>
                <a:gd name="T20" fmla="*/ 16 w 17"/>
                <a:gd name="T21" fmla="*/ 13 h 19"/>
                <a:gd name="T22" fmla="*/ 13 w 17"/>
                <a:gd name="T23" fmla="*/ 13 h 19"/>
                <a:gd name="T24" fmla="*/ 11 w 17"/>
                <a:gd name="T25" fmla="*/ 13 h 19"/>
                <a:gd name="T26" fmla="*/ 9 w 17"/>
                <a:gd name="T27" fmla="*/ 11 h 19"/>
                <a:gd name="T28" fmla="*/ 7 w 17"/>
                <a:gd name="T29" fmla="*/ 9 h 19"/>
                <a:gd name="T30" fmla="*/ 5 w 17"/>
                <a:gd name="T31" fmla="*/ 5 h 19"/>
                <a:gd name="T32" fmla="*/ 5 w 17"/>
                <a:gd name="T33" fmla="*/ 2 h 19"/>
                <a:gd name="T34" fmla="*/ 5 w 17"/>
                <a:gd name="T35" fmla="*/ 0 h 19"/>
                <a:gd name="T36" fmla="*/ 0 w 17"/>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9"/>
                <a:gd name="T59" fmla="*/ 17 w 17"/>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9">
                  <a:moveTo>
                    <a:pt x="0" y="0"/>
                  </a:moveTo>
                  <a:lnTo>
                    <a:pt x="0" y="0"/>
                  </a:lnTo>
                  <a:lnTo>
                    <a:pt x="0" y="5"/>
                  </a:lnTo>
                  <a:lnTo>
                    <a:pt x="0" y="7"/>
                  </a:lnTo>
                  <a:lnTo>
                    <a:pt x="2" y="9"/>
                  </a:lnTo>
                  <a:lnTo>
                    <a:pt x="5" y="13"/>
                  </a:lnTo>
                  <a:lnTo>
                    <a:pt x="7" y="16"/>
                  </a:lnTo>
                  <a:lnTo>
                    <a:pt x="9" y="16"/>
                  </a:lnTo>
                  <a:lnTo>
                    <a:pt x="13" y="18"/>
                  </a:lnTo>
                  <a:lnTo>
                    <a:pt x="16" y="18"/>
                  </a:lnTo>
                  <a:lnTo>
                    <a:pt x="16" y="13"/>
                  </a:lnTo>
                  <a:lnTo>
                    <a:pt x="13" y="13"/>
                  </a:lnTo>
                  <a:lnTo>
                    <a:pt x="11" y="13"/>
                  </a:lnTo>
                  <a:lnTo>
                    <a:pt x="9" y="11"/>
                  </a:lnTo>
                  <a:lnTo>
                    <a:pt x="7" y="9"/>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675" name="Freeform 460"/>
            <p:cNvSpPr>
              <a:spLocks/>
            </p:cNvSpPr>
            <p:nvPr/>
          </p:nvSpPr>
          <p:spPr bwMode="auto">
            <a:xfrm>
              <a:off x="3033" y="2554"/>
              <a:ext cx="17" cy="16"/>
            </a:xfrm>
            <a:custGeom>
              <a:avLst/>
              <a:gdLst>
                <a:gd name="T0" fmla="*/ 16 w 17"/>
                <a:gd name="T1" fmla="*/ 0 h 16"/>
                <a:gd name="T2" fmla="*/ 16 w 17"/>
                <a:gd name="T3" fmla="*/ 0 h 16"/>
                <a:gd name="T4" fmla="*/ 13 w 17"/>
                <a:gd name="T5" fmla="*/ 0 h 16"/>
                <a:gd name="T6" fmla="*/ 9 w 17"/>
                <a:gd name="T7" fmla="*/ 0 h 16"/>
                <a:gd name="T8" fmla="*/ 7 w 17"/>
                <a:gd name="T9" fmla="*/ 2 h 16"/>
                <a:gd name="T10" fmla="*/ 5 w 17"/>
                <a:gd name="T11" fmla="*/ 4 h 16"/>
                <a:gd name="T12" fmla="*/ 2 w 17"/>
                <a:gd name="T13" fmla="*/ 6 h 16"/>
                <a:gd name="T14" fmla="*/ 0 w 17"/>
                <a:gd name="T15" fmla="*/ 11 h 16"/>
                <a:gd name="T16" fmla="*/ 0 w 17"/>
                <a:gd name="T17" fmla="*/ 13 h 16"/>
                <a:gd name="T18" fmla="*/ 0 w 17"/>
                <a:gd name="T19" fmla="*/ 15 h 16"/>
                <a:gd name="T20" fmla="*/ 5 w 17"/>
                <a:gd name="T21" fmla="*/ 15 h 16"/>
                <a:gd name="T22" fmla="*/ 5 w 17"/>
                <a:gd name="T23" fmla="*/ 13 h 16"/>
                <a:gd name="T24" fmla="*/ 5 w 17"/>
                <a:gd name="T25" fmla="*/ 11 h 16"/>
                <a:gd name="T26" fmla="*/ 7 w 17"/>
                <a:gd name="T27" fmla="*/ 9 h 16"/>
                <a:gd name="T28" fmla="*/ 7 w 17"/>
                <a:gd name="T29" fmla="*/ 6 h 16"/>
                <a:gd name="T30" fmla="*/ 9 w 17"/>
                <a:gd name="T31" fmla="*/ 6 h 16"/>
                <a:gd name="T32" fmla="*/ 11 w 17"/>
                <a:gd name="T33" fmla="*/ 4 h 16"/>
                <a:gd name="T34" fmla="*/ 13 w 17"/>
                <a:gd name="T35" fmla="*/ 4 h 16"/>
                <a:gd name="T36" fmla="*/ 16 w 17"/>
                <a:gd name="T37" fmla="*/ 4 h 16"/>
                <a:gd name="T38" fmla="*/ 16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6" y="0"/>
                  </a:moveTo>
                  <a:lnTo>
                    <a:pt x="16" y="0"/>
                  </a:lnTo>
                  <a:lnTo>
                    <a:pt x="13" y="0"/>
                  </a:lnTo>
                  <a:lnTo>
                    <a:pt x="9" y="0"/>
                  </a:lnTo>
                  <a:lnTo>
                    <a:pt x="7" y="2"/>
                  </a:lnTo>
                  <a:lnTo>
                    <a:pt x="5" y="4"/>
                  </a:lnTo>
                  <a:lnTo>
                    <a:pt x="2" y="6"/>
                  </a:lnTo>
                  <a:lnTo>
                    <a:pt x="0" y="11"/>
                  </a:lnTo>
                  <a:lnTo>
                    <a:pt x="0" y="13"/>
                  </a:lnTo>
                  <a:lnTo>
                    <a:pt x="0" y="15"/>
                  </a:lnTo>
                  <a:lnTo>
                    <a:pt x="5" y="15"/>
                  </a:lnTo>
                  <a:lnTo>
                    <a:pt x="5" y="13"/>
                  </a:lnTo>
                  <a:lnTo>
                    <a:pt x="5" y="11"/>
                  </a:lnTo>
                  <a:lnTo>
                    <a:pt x="7" y="9"/>
                  </a:lnTo>
                  <a:lnTo>
                    <a:pt x="7" y="6"/>
                  </a:lnTo>
                  <a:lnTo>
                    <a:pt x="9" y="6"/>
                  </a:lnTo>
                  <a:lnTo>
                    <a:pt x="11" y="4"/>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676" name="Freeform 461"/>
            <p:cNvSpPr>
              <a:spLocks/>
            </p:cNvSpPr>
            <p:nvPr/>
          </p:nvSpPr>
          <p:spPr bwMode="auto">
            <a:xfrm>
              <a:off x="3049" y="2554"/>
              <a:ext cx="16" cy="16"/>
            </a:xfrm>
            <a:custGeom>
              <a:avLst/>
              <a:gdLst>
                <a:gd name="T0" fmla="*/ 15 w 16"/>
                <a:gd name="T1" fmla="*/ 15 h 16"/>
                <a:gd name="T2" fmla="*/ 15 w 16"/>
                <a:gd name="T3" fmla="*/ 15 h 16"/>
                <a:gd name="T4" fmla="*/ 15 w 16"/>
                <a:gd name="T5" fmla="*/ 13 h 16"/>
                <a:gd name="T6" fmla="*/ 15 w 16"/>
                <a:gd name="T7" fmla="*/ 11 h 16"/>
                <a:gd name="T8" fmla="*/ 13 w 16"/>
                <a:gd name="T9" fmla="*/ 6 h 16"/>
                <a:gd name="T10" fmla="*/ 11 w 16"/>
                <a:gd name="T11" fmla="*/ 4 h 16"/>
                <a:gd name="T12" fmla="*/ 8 w 16"/>
                <a:gd name="T13" fmla="*/ 2 h 16"/>
                <a:gd name="T14" fmla="*/ 6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8 w 16"/>
                <a:gd name="T29" fmla="*/ 6 h 16"/>
                <a:gd name="T30" fmla="*/ 8 w 16"/>
                <a:gd name="T31" fmla="*/ 9 h 16"/>
                <a:gd name="T32" fmla="*/ 11 w 16"/>
                <a:gd name="T33" fmla="*/ 11 h 16"/>
                <a:gd name="T34" fmla="*/ 11 w 16"/>
                <a:gd name="T35" fmla="*/ 13 h 16"/>
                <a:gd name="T36" fmla="*/ 11 w 16"/>
                <a:gd name="T37" fmla="*/ 15 h 16"/>
                <a:gd name="T38" fmla="*/ 15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5"/>
                  </a:moveTo>
                  <a:lnTo>
                    <a:pt x="15" y="15"/>
                  </a:lnTo>
                  <a:lnTo>
                    <a:pt x="15" y="13"/>
                  </a:lnTo>
                  <a:lnTo>
                    <a:pt x="15" y="11"/>
                  </a:lnTo>
                  <a:lnTo>
                    <a:pt x="13" y="6"/>
                  </a:lnTo>
                  <a:lnTo>
                    <a:pt x="11" y="4"/>
                  </a:lnTo>
                  <a:lnTo>
                    <a:pt x="8" y="2"/>
                  </a:lnTo>
                  <a:lnTo>
                    <a:pt x="6" y="0"/>
                  </a:lnTo>
                  <a:lnTo>
                    <a:pt x="2" y="0"/>
                  </a:lnTo>
                  <a:lnTo>
                    <a:pt x="0" y="0"/>
                  </a:lnTo>
                  <a:lnTo>
                    <a:pt x="0" y="4"/>
                  </a:lnTo>
                  <a:lnTo>
                    <a:pt x="2" y="4"/>
                  </a:lnTo>
                  <a:lnTo>
                    <a:pt x="4" y="4"/>
                  </a:lnTo>
                  <a:lnTo>
                    <a:pt x="6" y="6"/>
                  </a:lnTo>
                  <a:lnTo>
                    <a:pt x="8" y="6"/>
                  </a:lnTo>
                  <a:lnTo>
                    <a:pt x="8" y="9"/>
                  </a:lnTo>
                  <a:lnTo>
                    <a:pt x="11"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9677" name="Freeform 462"/>
            <p:cNvSpPr>
              <a:spLocks/>
            </p:cNvSpPr>
            <p:nvPr/>
          </p:nvSpPr>
          <p:spPr bwMode="auto">
            <a:xfrm>
              <a:off x="3049" y="2569"/>
              <a:ext cx="16" cy="19"/>
            </a:xfrm>
            <a:custGeom>
              <a:avLst/>
              <a:gdLst>
                <a:gd name="T0" fmla="*/ 0 w 16"/>
                <a:gd name="T1" fmla="*/ 18 h 19"/>
                <a:gd name="T2" fmla="*/ 0 w 16"/>
                <a:gd name="T3" fmla="*/ 18 h 19"/>
                <a:gd name="T4" fmla="*/ 2 w 16"/>
                <a:gd name="T5" fmla="*/ 18 h 19"/>
                <a:gd name="T6" fmla="*/ 6 w 16"/>
                <a:gd name="T7" fmla="*/ 16 h 19"/>
                <a:gd name="T8" fmla="*/ 8 w 16"/>
                <a:gd name="T9" fmla="*/ 13 h 19"/>
                <a:gd name="T10" fmla="*/ 11 w 16"/>
                <a:gd name="T11" fmla="*/ 13 h 19"/>
                <a:gd name="T12" fmla="*/ 13 w 16"/>
                <a:gd name="T13" fmla="*/ 9 h 19"/>
                <a:gd name="T14" fmla="*/ 15 w 16"/>
                <a:gd name="T15" fmla="*/ 7 h 19"/>
                <a:gd name="T16" fmla="*/ 15 w 16"/>
                <a:gd name="T17" fmla="*/ 5 h 19"/>
                <a:gd name="T18" fmla="*/ 15 w 16"/>
                <a:gd name="T19" fmla="*/ 0 h 19"/>
                <a:gd name="T20" fmla="*/ 11 w 16"/>
                <a:gd name="T21" fmla="*/ 0 h 19"/>
                <a:gd name="T22" fmla="*/ 11 w 16"/>
                <a:gd name="T23" fmla="*/ 2 h 19"/>
                <a:gd name="T24" fmla="*/ 11 w 16"/>
                <a:gd name="T25" fmla="*/ 5 h 19"/>
                <a:gd name="T26" fmla="*/ 8 w 16"/>
                <a:gd name="T27" fmla="*/ 7 h 19"/>
                <a:gd name="T28" fmla="*/ 8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6" y="16"/>
                  </a:lnTo>
                  <a:lnTo>
                    <a:pt x="8" y="13"/>
                  </a:lnTo>
                  <a:lnTo>
                    <a:pt x="11" y="13"/>
                  </a:lnTo>
                  <a:lnTo>
                    <a:pt x="13" y="9"/>
                  </a:lnTo>
                  <a:lnTo>
                    <a:pt x="15" y="7"/>
                  </a:lnTo>
                  <a:lnTo>
                    <a:pt x="15" y="5"/>
                  </a:lnTo>
                  <a:lnTo>
                    <a:pt x="15" y="0"/>
                  </a:lnTo>
                  <a:lnTo>
                    <a:pt x="11" y="0"/>
                  </a:lnTo>
                  <a:lnTo>
                    <a:pt x="11" y="2"/>
                  </a:lnTo>
                  <a:lnTo>
                    <a:pt x="11" y="5"/>
                  </a:lnTo>
                  <a:lnTo>
                    <a:pt x="8" y="7"/>
                  </a:lnTo>
                  <a:lnTo>
                    <a:pt x="8"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678" name="Freeform 463"/>
            <p:cNvSpPr>
              <a:spLocks/>
            </p:cNvSpPr>
            <p:nvPr/>
          </p:nvSpPr>
          <p:spPr bwMode="auto">
            <a:xfrm>
              <a:off x="3057" y="2593"/>
              <a:ext cx="28" cy="30"/>
            </a:xfrm>
            <a:custGeom>
              <a:avLst/>
              <a:gdLst>
                <a:gd name="T0" fmla="*/ 14 w 28"/>
                <a:gd name="T1" fmla="*/ 29 h 30"/>
                <a:gd name="T2" fmla="*/ 11 w 28"/>
                <a:gd name="T3" fmla="*/ 29 h 30"/>
                <a:gd name="T4" fmla="*/ 7 w 28"/>
                <a:gd name="T5" fmla="*/ 29 h 30"/>
                <a:gd name="T6" fmla="*/ 5 w 28"/>
                <a:gd name="T7" fmla="*/ 27 h 30"/>
                <a:gd name="T8" fmla="*/ 3 w 28"/>
                <a:gd name="T9" fmla="*/ 27 h 30"/>
                <a:gd name="T10" fmla="*/ 3 w 28"/>
                <a:gd name="T11" fmla="*/ 22 h 30"/>
                <a:gd name="T12" fmla="*/ 0 w 28"/>
                <a:gd name="T13" fmla="*/ 20 h 30"/>
                <a:gd name="T14" fmla="*/ 0 w 28"/>
                <a:gd name="T15" fmla="*/ 18 h 30"/>
                <a:gd name="T16" fmla="*/ 0 w 28"/>
                <a:gd name="T17" fmla="*/ 16 h 30"/>
                <a:gd name="T18" fmla="*/ 0 w 28"/>
                <a:gd name="T19" fmla="*/ 14 h 30"/>
                <a:gd name="T20" fmla="*/ 0 w 28"/>
                <a:gd name="T21" fmla="*/ 9 h 30"/>
                <a:gd name="T22" fmla="*/ 3 w 28"/>
                <a:gd name="T23" fmla="*/ 7 h 30"/>
                <a:gd name="T24" fmla="*/ 3 w 28"/>
                <a:gd name="T25" fmla="*/ 5 h 30"/>
                <a:gd name="T26" fmla="*/ 5 w 28"/>
                <a:gd name="T27" fmla="*/ 3 h 30"/>
                <a:gd name="T28" fmla="*/ 7 w 28"/>
                <a:gd name="T29" fmla="*/ 3 h 30"/>
                <a:gd name="T30" fmla="*/ 11 w 28"/>
                <a:gd name="T31" fmla="*/ 0 h 30"/>
                <a:gd name="T32" fmla="*/ 14 w 28"/>
                <a:gd name="T33" fmla="*/ 0 h 30"/>
                <a:gd name="T34" fmla="*/ 16 w 28"/>
                <a:gd name="T35" fmla="*/ 0 h 30"/>
                <a:gd name="T36" fmla="*/ 18 w 28"/>
                <a:gd name="T37" fmla="*/ 3 h 30"/>
                <a:gd name="T38" fmla="*/ 20 w 28"/>
                <a:gd name="T39" fmla="*/ 3 h 30"/>
                <a:gd name="T40" fmla="*/ 22 w 28"/>
                <a:gd name="T41" fmla="*/ 5 h 30"/>
                <a:gd name="T42" fmla="*/ 25 w 28"/>
                <a:gd name="T43" fmla="*/ 7 h 30"/>
                <a:gd name="T44" fmla="*/ 25 w 28"/>
                <a:gd name="T45" fmla="*/ 9 h 30"/>
                <a:gd name="T46" fmla="*/ 27 w 28"/>
                <a:gd name="T47" fmla="*/ 14 h 30"/>
                <a:gd name="T48" fmla="*/ 27 w 28"/>
                <a:gd name="T49" fmla="*/ 16 h 30"/>
                <a:gd name="T50" fmla="*/ 27 w 28"/>
                <a:gd name="T51" fmla="*/ 18 h 30"/>
                <a:gd name="T52" fmla="*/ 25 w 28"/>
                <a:gd name="T53" fmla="*/ 20 h 30"/>
                <a:gd name="T54" fmla="*/ 25 w 28"/>
                <a:gd name="T55" fmla="*/ 22 h 30"/>
                <a:gd name="T56" fmla="*/ 22 w 28"/>
                <a:gd name="T57" fmla="*/ 27 h 30"/>
                <a:gd name="T58" fmla="*/ 20 w 28"/>
                <a:gd name="T59" fmla="*/ 27 h 30"/>
                <a:gd name="T60" fmla="*/ 18 w 28"/>
                <a:gd name="T61" fmla="*/ 29 h 30"/>
                <a:gd name="T62" fmla="*/ 16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1" y="29"/>
                  </a:lnTo>
                  <a:lnTo>
                    <a:pt x="7" y="29"/>
                  </a:lnTo>
                  <a:lnTo>
                    <a:pt x="5" y="27"/>
                  </a:lnTo>
                  <a:lnTo>
                    <a:pt x="3" y="27"/>
                  </a:lnTo>
                  <a:lnTo>
                    <a:pt x="3" y="22"/>
                  </a:lnTo>
                  <a:lnTo>
                    <a:pt x="0" y="20"/>
                  </a:lnTo>
                  <a:lnTo>
                    <a:pt x="0" y="18"/>
                  </a:lnTo>
                  <a:lnTo>
                    <a:pt x="0" y="16"/>
                  </a:lnTo>
                  <a:lnTo>
                    <a:pt x="0" y="14"/>
                  </a:lnTo>
                  <a:lnTo>
                    <a:pt x="0" y="9"/>
                  </a:lnTo>
                  <a:lnTo>
                    <a:pt x="3" y="7"/>
                  </a:lnTo>
                  <a:lnTo>
                    <a:pt x="3" y="5"/>
                  </a:lnTo>
                  <a:lnTo>
                    <a:pt x="5" y="3"/>
                  </a:lnTo>
                  <a:lnTo>
                    <a:pt x="7" y="3"/>
                  </a:lnTo>
                  <a:lnTo>
                    <a:pt x="11" y="0"/>
                  </a:lnTo>
                  <a:lnTo>
                    <a:pt x="14" y="0"/>
                  </a:lnTo>
                  <a:lnTo>
                    <a:pt x="16" y="0"/>
                  </a:lnTo>
                  <a:lnTo>
                    <a:pt x="18" y="3"/>
                  </a:lnTo>
                  <a:lnTo>
                    <a:pt x="20" y="3"/>
                  </a:lnTo>
                  <a:lnTo>
                    <a:pt x="22" y="5"/>
                  </a:lnTo>
                  <a:lnTo>
                    <a:pt x="25" y="7"/>
                  </a:lnTo>
                  <a:lnTo>
                    <a:pt x="25" y="9"/>
                  </a:lnTo>
                  <a:lnTo>
                    <a:pt x="27" y="14"/>
                  </a:lnTo>
                  <a:lnTo>
                    <a:pt x="27" y="16"/>
                  </a:lnTo>
                  <a:lnTo>
                    <a:pt x="27" y="18"/>
                  </a:lnTo>
                  <a:lnTo>
                    <a:pt x="25" y="20"/>
                  </a:lnTo>
                  <a:lnTo>
                    <a:pt x="25" y="22"/>
                  </a:lnTo>
                  <a:lnTo>
                    <a:pt x="22" y="27"/>
                  </a:lnTo>
                  <a:lnTo>
                    <a:pt x="20" y="27"/>
                  </a:lnTo>
                  <a:lnTo>
                    <a:pt x="18" y="29"/>
                  </a:lnTo>
                  <a:lnTo>
                    <a:pt x="16"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679" name="Freeform 464"/>
            <p:cNvSpPr>
              <a:spLocks/>
            </p:cNvSpPr>
            <p:nvPr/>
          </p:nvSpPr>
          <p:spPr bwMode="auto">
            <a:xfrm>
              <a:off x="3055" y="2609"/>
              <a:ext cx="17" cy="16"/>
            </a:xfrm>
            <a:custGeom>
              <a:avLst/>
              <a:gdLst>
                <a:gd name="T0" fmla="*/ 0 w 17"/>
                <a:gd name="T1" fmla="*/ 0 h 16"/>
                <a:gd name="T2" fmla="*/ 0 w 17"/>
                <a:gd name="T3" fmla="*/ 0 h 16"/>
                <a:gd name="T4" fmla="*/ 0 w 17"/>
                <a:gd name="T5" fmla="*/ 2 h 16"/>
                <a:gd name="T6" fmla="*/ 0 w 17"/>
                <a:gd name="T7" fmla="*/ 6 h 16"/>
                <a:gd name="T8" fmla="*/ 2 w 17"/>
                <a:gd name="T9" fmla="*/ 8 h 16"/>
                <a:gd name="T10" fmla="*/ 5 w 17"/>
                <a:gd name="T11" fmla="*/ 11 h 16"/>
                <a:gd name="T12" fmla="*/ 7 w 17"/>
                <a:gd name="T13" fmla="*/ 13 h 16"/>
                <a:gd name="T14" fmla="*/ 9 w 17"/>
                <a:gd name="T15" fmla="*/ 15 h 16"/>
                <a:gd name="T16" fmla="*/ 13 w 17"/>
                <a:gd name="T17" fmla="*/ 15 h 16"/>
                <a:gd name="T18" fmla="*/ 16 w 17"/>
                <a:gd name="T19" fmla="*/ 15 h 16"/>
                <a:gd name="T20" fmla="*/ 16 w 17"/>
                <a:gd name="T21" fmla="*/ 11 h 16"/>
                <a:gd name="T22" fmla="*/ 13 w 17"/>
                <a:gd name="T23" fmla="*/ 11 h 16"/>
                <a:gd name="T24" fmla="*/ 11 w 17"/>
                <a:gd name="T25" fmla="*/ 11 h 16"/>
                <a:gd name="T26" fmla="*/ 9 w 17"/>
                <a:gd name="T27" fmla="*/ 11 h 16"/>
                <a:gd name="T28" fmla="*/ 7 w 17"/>
                <a:gd name="T29" fmla="*/ 8 h 16"/>
                <a:gd name="T30" fmla="*/ 5 w 17"/>
                <a:gd name="T31" fmla="*/ 6 h 16"/>
                <a:gd name="T32" fmla="*/ 5 w 17"/>
                <a:gd name="T33" fmla="*/ 4 h 16"/>
                <a:gd name="T34" fmla="*/ 5 w 17"/>
                <a:gd name="T35" fmla="*/ 2 h 16"/>
                <a:gd name="T36" fmla="*/ 5 w 17"/>
                <a:gd name="T37" fmla="*/ 0 h 16"/>
                <a:gd name="T38" fmla="*/ 0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0" y="0"/>
                  </a:moveTo>
                  <a:lnTo>
                    <a:pt x="0" y="0"/>
                  </a:lnTo>
                  <a:lnTo>
                    <a:pt x="0" y="2"/>
                  </a:lnTo>
                  <a:lnTo>
                    <a:pt x="0" y="6"/>
                  </a:lnTo>
                  <a:lnTo>
                    <a:pt x="2" y="8"/>
                  </a:lnTo>
                  <a:lnTo>
                    <a:pt x="5" y="11"/>
                  </a:lnTo>
                  <a:lnTo>
                    <a:pt x="7" y="13"/>
                  </a:lnTo>
                  <a:lnTo>
                    <a:pt x="9" y="15"/>
                  </a:lnTo>
                  <a:lnTo>
                    <a:pt x="13" y="15"/>
                  </a:lnTo>
                  <a:lnTo>
                    <a:pt x="16" y="15"/>
                  </a:lnTo>
                  <a:lnTo>
                    <a:pt x="16" y="11"/>
                  </a:lnTo>
                  <a:lnTo>
                    <a:pt x="13" y="11"/>
                  </a:lnTo>
                  <a:lnTo>
                    <a:pt x="11" y="11"/>
                  </a:lnTo>
                  <a:lnTo>
                    <a:pt x="9" y="11"/>
                  </a:lnTo>
                  <a:lnTo>
                    <a:pt x="7" y="8"/>
                  </a:lnTo>
                  <a:lnTo>
                    <a:pt x="5"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680" name="Freeform 465"/>
            <p:cNvSpPr>
              <a:spLocks/>
            </p:cNvSpPr>
            <p:nvPr/>
          </p:nvSpPr>
          <p:spPr bwMode="auto">
            <a:xfrm>
              <a:off x="3055" y="2591"/>
              <a:ext cx="17" cy="19"/>
            </a:xfrm>
            <a:custGeom>
              <a:avLst/>
              <a:gdLst>
                <a:gd name="T0" fmla="*/ 16 w 17"/>
                <a:gd name="T1" fmla="*/ 0 h 19"/>
                <a:gd name="T2" fmla="*/ 16 w 17"/>
                <a:gd name="T3" fmla="*/ 0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3 h 19"/>
                <a:gd name="T18" fmla="*/ 0 w 17"/>
                <a:gd name="T19" fmla="*/ 18 h 19"/>
                <a:gd name="T20" fmla="*/ 5 w 17"/>
                <a:gd name="T21" fmla="*/ 18 h 19"/>
                <a:gd name="T22" fmla="*/ 5 w 17"/>
                <a:gd name="T23" fmla="*/ 16 h 19"/>
                <a:gd name="T24" fmla="*/ 5 w 17"/>
                <a:gd name="T25" fmla="*/ 13 h 19"/>
                <a:gd name="T26" fmla="*/ 5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0"/>
                  </a:lnTo>
                  <a:lnTo>
                    <a:pt x="13" y="2"/>
                  </a:lnTo>
                  <a:lnTo>
                    <a:pt x="9" y="2"/>
                  </a:lnTo>
                  <a:lnTo>
                    <a:pt x="7" y="5"/>
                  </a:lnTo>
                  <a:lnTo>
                    <a:pt x="5" y="7"/>
                  </a:lnTo>
                  <a:lnTo>
                    <a:pt x="2" y="9"/>
                  </a:lnTo>
                  <a:lnTo>
                    <a:pt x="0" y="11"/>
                  </a:lnTo>
                  <a:lnTo>
                    <a:pt x="0" y="13"/>
                  </a:lnTo>
                  <a:lnTo>
                    <a:pt x="0" y="18"/>
                  </a:lnTo>
                  <a:lnTo>
                    <a:pt x="5" y="18"/>
                  </a:lnTo>
                  <a:lnTo>
                    <a:pt x="5" y="16"/>
                  </a:lnTo>
                  <a:lnTo>
                    <a:pt x="5" y="13"/>
                  </a:lnTo>
                  <a:lnTo>
                    <a:pt x="5"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681" name="Freeform 466"/>
            <p:cNvSpPr>
              <a:spLocks/>
            </p:cNvSpPr>
            <p:nvPr/>
          </p:nvSpPr>
          <p:spPr bwMode="auto">
            <a:xfrm>
              <a:off x="3071" y="2591"/>
              <a:ext cx="16" cy="19"/>
            </a:xfrm>
            <a:custGeom>
              <a:avLst/>
              <a:gdLst>
                <a:gd name="T0" fmla="*/ 15 w 16"/>
                <a:gd name="T1" fmla="*/ 18 h 19"/>
                <a:gd name="T2" fmla="*/ 15 w 16"/>
                <a:gd name="T3" fmla="*/ 18 h 19"/>
                <a:gd name="T4" fmla="*/ 15 w 16"/>
                <a:gd name="T5" fmla="*/ 13 h 19"/>
                <a:gd name="T6" fmla="*/ 15 w 16"/>
                <a:gd name="T7" fmla="*/ 11 h 19"/>
                <a:gd name="T8" fmla="*/ 13 w 16"/>
                <a:gd name="T9" fmla="*/ 9 h 19"/>
                <a:gd name="T10" fmla="*/ 11 w 16"/>
                <a:gd name="T11" fmla="*/ 7 h 19"/>
                <a:gd name="T12" fmla="*/ 8 w 16"/>
                <a:gd name="T13" fmla="*/ 5 h 19"/>
                <a:gd name="T14" fmla="*/ 4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8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3"/>
                  </a:lnTo>
                  <a:lnTo>
                    <a:pt x="15" y="11"/>
                  </a:lnTo>
                  <a:lnTo>
                    <a:pt x="13" y="9"/>
                  </a:lnTo>
                  <a:lnTo>
                    <a:pt x="11" y="7"/>
                  </a:lnTo>
                  <a:lnTo>
                    <a:pt x="8" y="5"/>
                  </a:lnTo>
                  <a:lnTo>
                    <a:pt x="4" y="2"/>
                  </a:lnTo>
                  <a:lnTo>
                    <a:pt x="2" y="2"/>
                  </a:lnTo>
                  <a:lnTo>
                    <a:pt x="0" y="0"/>
                  </a:lnTo>
                  <a:lnTo>
                    <a:pt x="0" y="5"/>
                  </a:lnTo>
                  <a:lnTo>
                    <a:pt x="2" y="5"/>
                  </a:lnTo>
                  <a:lnTo>
                    <a:pt x="4" y="7"/>
                  </a:lnTo>
                  <a:lnTo>
                    <a:pt x="6" y="7"/>
                  </a:lnTo>
                  <a:lnTo>
                    <a:pt x="8" y="9"/>
                  </a:lnTo>
                  <a:lnTo>
                    <a:pt x="8"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682" name="Freeform 467"/>
            <p:cNvSpPr>
              <a:spLocks/>
            </p:cNvSpPr>
            <p:nvPr/>
          </p:nvSpPr>
          <p:spPr bwMode="auto">
            <a:xfrm>
              <a:off x="3071" y="2609"/>
              <a:ext cx="16" cy="16"/>
            </a:xfrm>
            <a:custGeom>
              <a:avLst/>
              <a:gdLst>
                <a:gd name="T0" fmla="*/ 0 w 16"/>
                <a:gd name="T1" fmla="*/ 15 h 16"/>
                <a:gd name="T2" fmla="*/ 0 w 16"/>
                <a:gd name="T3" fmla="*/ 15 h 16"/>
                <a:gd name="T4" fmla="*/ 2 w 16"/>
                <a:gd name="T5" fmla="*/ 15 h 16"/>
                <a:gd name="T6" fmla="*/ 6 w 16"/>
                <a:gd name="T7" fmla="*/ 15 h 16"/>
                <a:gd name="T8" fmla="*/ 8 w 16"/>
                <a:gd name="T9" fmla="*/ 13 h 16"/>
                <a:gd name="T10" fmla="*/ 11 w 16"/>
                <a:gd name="T11" fmla="*/ 11 h 16"/>
                <a:gd name="T12" fmla="*/ 13 w 16"/>
                <a:gd name="T13" fmla="*/ 8 h 16"/>
                <a:gd name="T14" fmla="*/ 15 w 16"/>
                <a:gd name="T15" fmla="*/ 6 h 16"/>
                <a:gd name="T16" fmla="*/ 15 w 16"/>
                <a:gd name="T17" fmla="*/ 2 h 16"/>
                <a:gd name="T18" fmla="*/ 15 w 16"/>
                <a:gd name="T19" fmla="*/ 0 h 16"/>
                <a:gd name="T20" fmla="*/ 11 w 16"/>
                <a:gd name="T21" fmla="*/ 0 h 16"/>
                <a:gd name="T22" fmla="*/ 11 w 16"/>
                <a:gd name="T23" fmla="*/ 2 h 16"/>
                <a:gd name="T24" fmla="*/ 11 w 16"/>
                <a:gd name="T25" fmla="*/ 4 h 16"/>
                <a:gd name="T26" fmla="*/ 8 w 16"/>
                <a:gd name="T27" fmla="*/ 6 h 16"/>
                <a:gd name="T28" fmla="*/ 6 w 16"/>
                <a:gd name="T29" fmla="*/ 8 h 16"/>
                <a:gd name="T30" fmla="*/ 6 w 16"/>
                <a:gd name="T31" fmla="*/ 11 h 16"/>
                <a:gd name="T32" fmla="*/ 4 w 16"/>
                <a:gd name="T33" fmla="*/ 11 h 16"/>
                <a:gd name="T34" fmla="*/ 2 w 16"/>
                <a:gd name="T35" fmla="*/ 11 h 16"/>
                <a:gd name="T36" fmla="*/ 0 w 16"/>
                <a:gd name="T37" fmla="*/ 11 h 16"/>
                <a:gd name="T38" fmla="*/ 0 w 16"/>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0" y="15"/>
                  </a:moveTo>
                  <a:lnTo>
                    <a:pt x="0" y="15"/>
                  </a:lnTo>
                  <a:lnTo>
                    <a:pt x="2" y="15"/>
                  </a:lnTo>
                  <a:lnTo>
                    <a:pt x="6" y="15"/>
                  </a:lnTo>
                  <a:lnTo>
                    <a:pt x="8" y="13"/>
                  </a:lnTo>
                  <a:lnTo>
                    <a:pt x="11" y="11"/>
                  </a:lnTo>
                  <a:lnTo>
                    <a:pt x="13" y="8"/>
                  </a:lnTo>
                  <a:lnTo>
                    <a:pt x="15" y="6"/>
                  </a:lnTo>
                  <a:lnTo>
                    <a:pt x="15" y="2"/>
                  </a:lnTo>
                  <a:lnTo>
                    <a:pt x="15" y="0"/>
                  </a:lnTo>
                  <a:lnTo>
                    <a:pt x="11" y="0"/>
                  </a:lnTo>
                  <a:lnTo>
                    <a:pt x="11" y="2"/>
                  </a:lnTo>
                  <a:lnTo>
                    <a:pt x="11" y="4"/>
                  </a:lnTo>
                  <a:lnTo>
                    <a:pt x="8" y="6"/>
                  </a:lnTo>
                  <a:lnTo>
                    <a:pt x="6" y="8"/>
                  </a:lnTo>
                  <a:lnTo>
                    <a:pt x="6" y="11"/>
                  </a:lnTo>
                  <a:lnTo>
                    <a:pt x="4" y="11"/>
                  </a:lnTo>
                  <a:lnTo>
                    <a:pt x="2" y="11"/>
                  </a:lnTo>
                  <a:lnTo>
                    <a:pt x="0" y="11"/>
                  </a:lnTo>
                  <a:lnTo>
                    <a:pt x="0" y="15"/>
                  </a:lnTo>
                </a:path>
              </a:pathLst>
            </a:custGeom>
            <a:solidFill>
              <a:srgbClr val="000000"/>
            </a:solidFill>
            <a:ln w="9525" cap="rnd">
              <a:noFill/>
              <a:round/>
              <a:headEnd type="none" w="sm" len="sm"/>
              <a:tailEnd type="none" w="sm" len="sm"/>
            </a:ln>
          </p:spPr>
          <p:txBody>
            <a:bodyPr/>
            <a:lstStyle/>
            <a:p>
              <a:pPr algn="l"/>
              <a:endParaRPr lang="en-US" dirty="0"/>
            </a:p>
          </p:txBody>
        </p:sp>
        <p:sp>
          <p:nvSpPr>
            <p:cNvPr id="9683" name="Freeform 468"/>
            <p:cNvSpPr>
              <a:spLocks/>
            </p:cNvSpPr>
            <p:nvPr/>
          </p:nvSpPr>
          <p:spPr bwMode="auto">
            <a:xfrm>
              <a:off x="3027" y="2602"/>
              <a:ext cx="27" cy="27"/>
            </a:xfrm>
            <a:custGeom>
              <a:avLst/>
              <a:gdLst>
                <a:gd name="T0" fmla="*/ 13 w 27"/>
                <a:gd name="T1" fmla="*/ 26 h 27"/>
                <a:gd name="T2" fmla="*/ 11 w 27"/>
                <a:gd name="T3" fmla="*/ 26 h 27"/>
                <a:gd name="T4" fmla="*/ 8 w 27"/>
                <a:gd name="T5" fmla="*/ 26 h 27"/>
                <a:gd name="T6" fmla="*/ 6 w 27"/>
                <a:gd name="T7" fmla="*/ 24 h 27"/>
                <a:gd name="T8" fmla="*/ 2 w 27"/>
                <a:gd name="T9" fmla="*/ 24 h 27"/>
                <a:gd name="T10" fmla="*/ 2 w 27"/>
                <a:gd name="T11" fmla="*/ 22 h 27"/>
                <a:gd name="T12" fmla="*/ 0 w 27"/>
                <a:gd name="T13" fmla="*/ 20 h 27"/>
                <a:gd name="T14" fmla="*/ 0 w 27"/>
                <a:gd name="T15" fmla="*/ 15 h 27"/>
                <a:gd name="T16" fmla="*/ 0 w 27"/>
                <a:gd name="T17" fmla="*/ 13 h 27"/>
                <a:gd name="T18" fmla="*/ 0 w 27"/>
                <a:gd name="T19" fmla="*/ 11 h 27"/>
                <a:gd name="T20" fmla="*/ 0 w 27"/>
                <a:gd name="T21" fmla="*/ 7 h 27"/>
                <a:gd name="T22" fmla="*/ 2 w 27"/>
                <a:gd name="T23" fmla="*/ 5 h 27"/>
                <a:gd name="T24" fmla="*/ 2 w 27"/>
                <a:gd name="T25" fmla="*/ 2 h 27"/>
                <a:gd name="T26" fmla="*/ 6 w 27"/>
                <a:gd name="T27" fmla="*/ 2 h 27"/>
                <a:gd name="T28" fmla="*/ 8 w 27"/>
                <a:gd name="T29" fmla="*/ 0 h 27"/>
                <a:gd name="T30" fmla="*/ 11 w 27"/>
                <a:gd name="T31" fmla="*/ 0 h 27"/>
                <a:gd name="T32" fmla="*/ 13 w 27"/>
                <a:gd name="T33" fmla="*/ 0 h 27"/>
                <a:gd name="T34" fmla="*/ 15 w 27"/>
                <a:gd name="T35" fmla="*/ 0 h 27"/>
                <a:gd name="T36" fmla="*/ 17 w 27"/>
                <a:gd name="T37" fmla="*/ 0 h 27"/>
                <a:gd name="T38" fmla="*/ 19 w 27"/>
                <a:gd name="T39" fmla="*/ 2 h 27"/>
                <a:gd name="T40" fmla="*/ 22 w 27"/>
                <a:gd name="T41" fmla="*/ 2 h 27"/>
                <a:gd name="T42" fmla="*/ 24 w 27"/>
                <a:gd name="T43" fmla="*/ 5 h 27"/>
                <a:gd name="T44" fmla="*/ 26 w 27"/>
                <a:gd name="T45" fmla="*/ 7 h 27"/>
                <a:gd name="T46" fmla="*/ 26 w 27"/>
                <a:gd name="T47" fmla="*/ 11 h 27"/>
                <a:gd name="T48" fmla="*/ 26 w 27"/>
                <a:gd name="T49" fmla="*/ 13 h 27"/>
                <a:gd name="T50" fmla="*/ 26 w 27"/>
                <a:gd name="T51" fmla="*/ 15 h 27"/>
                <a:gd name="T52" fmla="*/ 26 w 27"/>
                <a:gd name="T53" fmla="*/ 20 h 27"/>
                <a:gd name="T54" fmla="*/ 24 w 27"/>
                <a:gd name="T55" fmla="*/ 22 h 27"/>
                <a:gd name="T56" fmla="*/ 22 w 27"/>
                <a:gd name="T57" fmla="*/ 24 h 27"/>
                <a:gd name="T58" fmla="*/ 19 w 27"/>
                <a:gd name="T59" fmla="*/ 24 h 27"/>
                <a:gd name="T60" fmla="*/ 17 w 27"/>
                <a:gd name="T61" fmla="*/ 26 h 27"/>
                <a:gd name="T62" fmla="*/ 15 w 27"/>
                <a:gd name="T63" fmla="*/ 26 h 27"/>
                <a:gd name="T64" fmla="*/ 13 w 27"/>
                <a:gd name="T65" fmla="*/ 26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13" y="26"/>
                  </a:moveTo>
                  <a:lnTo>
                    <a:pt x="11" y="26"/>
                  </a:lnTo>
                  <a:lnTo>
                    <a:pt x="8" y="26"/>
                  </a:lnTo>
                  <a:lnTo>
                    <a:pt x="6" y="24"/>
                  </a:lnTo>
                  <a:lnTo>
                    <a:pt x="2" y="24"/>
                  </a:lnTo>
                  <a:lnTo>
                    <a:pt x="2" y="22"/>
                  </a:lnTo>
                  <a:lnTo>
                    <a:pt x="0" y="20"/>
                  </a:lnTo>
                  <a:lnTo>
                    <a:pt x="0" y="15"/>
                  </a:lnTo>
                  <a:lnTo>
                    <a:pt x="0" y="13"/>
                  </a:lnTo>
                  <a:lnTo>
                    <a:pt x="0" y="11"/>
                  </a:lnTo>
                  <a:lnTo>
                    <a:pt x="0" y="7"/>
                  </a:lnTo>
                  <a:lnTo>
                    <a:pt x="2" y="5"/>
                  </a:lnTo>
                  <a:lnTo>
                    <a:pt x="2" y="2"/>
                  </a:lnTo>
                  <a:lnTo>
                    <a:pt x="6" y="2"/>
                  </a:lnTo>
                  <a:lnTo>
                    <a:pt x="8" y="0"/>
                  </a:lnTo>
                  <a:lnTo>
                    <a:pt x="11" y="0"/>
                  </a:lnTo>
                  <a:lnTo>
                    <a:pt x="13" y="0"/>
                  </a:lnTo>
                  <a:lnTo>
                    <a:pt x="15" y="0"/>
                  </a:lnTo>
                  <a:lnTo>
                    <a:pt x="17" y="0"/>
                  </a:lnTo>
                  <a:lnTo>
                    <a:pt x="19" y="2"/>
                  </a:lnTo>
                  <a:lnTo>
                    <a:pt x="22" y="2"/>
                  </a:lnTo>
                  <a:lnTo>
                    <a:pt x="24" y="5"/>
                  </a:lnTo>
                  <a:lnTo>
                    <a:pt x="26" y="7"/>
                  </a:lnTo>
                  <a:lnTo>
                    <a:pt x="26" y="11"/>
                  </a:lnTo>
                  <a:lnTo>
                    <a:pt x="26" y="13"/>
                  </a:lnTo>
                  <a:lnTo>
                    <a:pt x="26" y="15"/>
                  </a:lnTo>
                  <a:lnTo>
                    <a:pt x="26" y="20"/>
                  </a:lnTo>
                  <a:lnTo>
                    <a:pt x="24" y="22"/>
                  </a:lnTo>
                  <a:lnTo>
                    <a:pt x="22" y="24"/>
                  </a:lnTo>
                  <a:lnTo>
                    <a:pt x="19" y="24"/>
                  </a:lnTo>
                  <a:lnTo>
                    <a:pt x="17" y="26"/>
                  </a:lnTo>
                  <a:lnTo>
                    <a:pt x="15" y="26"/>
                  </a:lnTo>
                  <a:lnTo>
                    <a:pt x="13" y="26"/>
                  </a:lnTo>
                </a:path>
              </a:pathLst>
            </a:custGeom>
            <a:solidFill>
              <a:srgbClr val="B79900"/>
            </a:solidFill>
            <a:ln w="9525" cap="rnd">
              <a:noFill/>
              <a:round/>
              <a:headEnd type="none" w="sm" len="sm"/>
              <a:tailEnd type="none" w="sm" len="sm"/>
            </a:ln>
          </p:spPr>
          <p:txBody>
            <a:bodyPr/>
            <a:lstStyle/>
            <a:p>
              <a:pPr algn="l"/>
              <a:endParaRPr lang="en-US" dirty="0"/>
            </a:p>
          </p:txBody>
        </p:sp>
        <p:sp>
          <p:nvSpPr>
            <p:cNvPr id="9684" name="Freeform 469"/>
            <p:cNvSpPr>
              <a:spLocks/>
            </p:cNvSpPr>
            <p:nvPr/>
          </p:nvSpPr>
          <p:spPr bwMode="auto">
            <a:xfrm>
              <a:off x="3025" y="2615"/>
              <a:ext cx="16" cy="17"/>
            </a:xfrm>
            <a:custGeom>
              <a:avLst/>
              <a:gdLst>
                <a:gd name="T0" fmla="*/ 0 w 16"/>
                <a:gd name="T1" fmla="*/ 0 h 17"/>
                <a:gd name="T2" fmla="*/ 0 w 16"/>
                <a:gd name="T3" fmla="*/ 0 h 17"/>
                <a:gd name="T4" fmla="*/ 0 w 16"/>
                <a:gd name="T5" fmla="*/ 5 h 17"/>
                <a:gd name="T6" fmla="*/ 0 w 16"/>
                <a:gd name="T7" fmla="*/ 7 h 17"/>
                <a:gd name="T8" fmla="*/ 2 w 16"/>
                <a:gd name="T9" fmla="*/ 9 h 17"/>
                <a:gd name="T10" fmla="*/ 4 w 16"/>
                <a:gd name="T11" fmla="*/ 11 h 17"/>
                <a:gd name="T12" fmla="*/ 6 w 16"/>
                <a:gd name="T13" fmla="*/ 13 h 17"/>
                <a:gd name="T14" fmla="*/ 8 w 16"/>
                <a:gd name="T15" fmla="*/ 16 h 17"/>
                <a:gd name="T16" fmla="*/ 13 w 16"/>
                <a:gd name="T17" fmla="*/ 16 h 17"/>
                <a:gd name="T18" fmla="*/ 15 w 16"/>
                <a:gd name="T19" fmla="*/ 16 h 17"/>
                <a:gd name="T20" fmla="*/ 15 w 16"/>
                <a:gd name="T21" fmla="*/ 11 h 17"/>
                <a:gd name="T22" fmla="*/ 13 w 16"/>
                <a:gd name="T23" fmla="*/ 11 h 17"/>
                <a:gd name="T24" fmla="*/ 10 w 16"/>
                <a:gd name="T25" fmla="*/ 11 h 17"/>
                <a:gd name="T26" fmla="*/ 8 w 16"/>
                <a:gd name="T27" fmla="*/ 11 h 17"/>
                <a:gd name="T28" fmla="*/ 6 w 16"/>
                <a:gd name="T29" fmla="*/ 9 h 17"/>
                <a:gd name="T30" fmla="*/ 4 w 16"/>
                <a:gd name="T31" fmla="*/ 7 h 17"/>
                <a:gd name="T32" fmla="*/ 4 w 16"/>
                <a:gd name="T33" fmla="*/ 5 h 17"/>
                <a:gd name="T34" fmla="*/ 4 w 16"/>
                <a:gd name="T35" fmla="*/ 2 h 17"/>
                <a:gd name="T36" fmla="*/ 4 w 16"/>
                <a:gd name="T37" fmla="*/ 0 h 17"/>
                <a:gd name="T38" fmla="*/ 0 w 16"/>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0"/>
                  </a:moveTo>
                  <a:lnTo>
                    <a:pt x="0" y="0"/>
                  </a:lnTo>
                  <a:lnTo>
                    <a:pt x="0" y="5"/>
                  </a:lnTo>
                  <a:lnTo>
                    <a:pt x="0" y="7"/>
                  </a:lnTo>
                  <a:lnTo>
                    <a:pt x="2" y="9"/>
                  </a:lnTo>
                  <a:lnTo>
                    <a:pt x="4" y="11"/>
                  </a:lnTo>
                  <a:lnTo>
                    <a:pt x="6" y="13"/>
                  </a:lnTo>
                  <a:lnTo>
                    <a:pt x="8" y="16"/>
                  </a:lnTo>
                  <a:lnTo>
                    <a:pt x="13" y="16"/>
                  </a:lnTo>
                  <a:lnTo>
                    <a:pt x="15" y="16"/>
                  </a:lnTo>
                  <a:lnTo>
                    <a:pt x="15" y="11"/>
                  </a:lnTo>
                  <a:lnTo>
                    <a:pt x="13" y="11"/>
                  </a:lnTo>
                  <a:lnTo>
                    <a:pt x="10" y="11"/>
                  </a:lnTo>
                  <a:lnTo>
                    <a:pt x="8" y="11"/>
                  </a:lnTo>
                  <a:lnTo>
                    <a:pt x="6" y="9"/>
                  </a:lnTo>
                  <a:lnTo>
                    <a:pt x="4" y="7"/>
                  </a:lnTo>
                  <a:lnTo>
                    <a:pt x="4" y="5"/>
                  </a:lnTo>
                  <a:lnTo>
                    <a:pt x="4" y="2"/>
                  </a:lnTo>
                  <a:lnTo>
                    <a:pt x="4"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685" name="Freeform 470"/>
            <p:cNvSpPr>
              <a:spLocks/>
            </p:cNvSpPr>
            <p:nvPr/>
          </p:nvSpPr>
          <p:spPr bwMode="auto">
            <a:xfrm>
              <a:off x="3025" y="2598"/>
              <a:ext cx="16" cy="18"/>
            </a:xfrm>
            <a:custGeom>
              <a:avLst/>
              <a:gdLst>
                <a:gd name="T0" fmla="*/ 15 w 16"/>
                <a:gd name="T1" fmla="*/ 0 h 18"/>
                <a:gd name="T2" fmla="*/ 15 w 16"/>
                <a:gd name="T3" fmla="*/ 0 h 18"/>
                <a:gd name="T4" fmla="*/ 13 w 16"/>
                <a:gd name="T5" fmla="*/ 2 h 18"/>
                <a:gd name="T6" fmla="*/ 8 w 16"/>
                <a:gd name="T7" fmla="*/ 2 h 18"/>
                <a:gd name="T8" fmla="*/ 6 w 16"/>
                <a:gd name="T9" fmla="*/ 4 h 18"/>
                <a:gd name="T10" fmla="*/ 4 w 16"/>
                <a:gd name="T11" fmla="*/ 6 h 18"/>
                <a:gd name="T12" fmla="*/ 2 w 16"/>
                <a:gd name="T13" fmla="*/ 9 h 18"/>
                <a:gd name="T14" fmla="*/ 0 w 16"/>
                <a:gd name="T15" fmla="*/ 11 h 18"/>
                <a:gd name="T16" fmla="*/ 0 w 16"/>
                <a:gd name="T17" fmla="*/ 13 h 18"/>
                <a:gd name="T18" fmla="*/ 0 w 16"/>
                <a:gd name="T19" fmla="*/ 17 h 18"/>
                <a:gd name="T20" fmla="*/ 4 w 16"/>
                <a:gd name="T21" fmla="*/ 17 h 18"/>
                <a:gd name="T22" fmla="*/ 4 w 16"/>
                <a:gd name="T23" fmla="*/ 15 h 18"/>
                <a:gd name="T24" fmla="*/ 4 w 16"/>
                <a:gd name="T25" fmla="*/ 13 h 18"/>
                <a:gd name="T26" fmla="*/ 4 w 16"/>
                <a:gd name="T27" fmla="*/ 11 h 18"/>
                <a:gd name="T28" fmla="*/ 6 w 16"/>
                <a:gd name="T29" fmla="*/ 9 h 18"/>
                <a:gd name="T30" fmla="*/ 8 w 16"/>
                <a:gd name="T31" fmla="*/ 6 h 18"/>
                <a:gd name="T32" fmla="*/ 10 w 16"/>
                <a:gd name="T33" fmla="*/ 6 h 18"/>
                <a:gd name="T34" fmla="*/ 13 w 16"/>
                <a:gd name="T35" fmla="*/ 6 h 18"/>
                <a:gd name="T36" fmla="*/ 15 w 16"/>
                <a:gd name="T37" fmla="*/ 6 h 18"/>
                <a:gd name="T38" fmla="*/ 15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0"/>
                  </a:moveTo>
                  <a:lnTo>
                    <a:pt x="15" y="0"/>
                  </a:lnTo>
                  <a:lnTo>
                    <a:pt x="13" y="2"/>
                  </a:lnTo>
                  <a:lnTo>
                    <a:pt x="8" y="2"/>
                  </a:lnTo>
                  <a:lnTo>
                    <a:pt x="6" y="4"/>
                  </a:lnTo>
                  <a:lnTo>
                    <a:pt x="4" y="6"/>
                  </a:lnTo>
                  <a:lnTo>
                    <a:pt x="2" y="9"/>
                  </a:lnTo>
                  <a:lnTo>
                    <a:pt x="0" y="11"/>
                  </a:lnTo>
                  <a:lnTo>
                    <a:pt x="0" y="13"/>
                  </a:lnTo>
                  <a:lnTo>
                    <a:pt x="0" y="17"/>
                  </a:lnTo>
                  <a:lnTo>
                    <a:pt x="4" y="17"/>
                  </a:lnTo>
                  <a:lnTo>
                    <a:pt x="4" y="15"/>
                  </a:lnTo>
                  <a:lnTo>
                    <a:pt x="4" y="13"/>
                  </a:lnTo>
                  <a:lnTo>
                    <a:pt x="4" y="11"/>
                  </a:lnTo>
                  <a:lnTo>
                    <a:pt x="6" y="9"/>
                  </a:lnTo>
                  <a:lnTo>
                    <a:pt x="8" y="6"/>
                  </a:lnTo>
                  <a:lnTo>
                    <a:pt x="10" y="6"/>
                  </a:lnTo>
                  <a:lnTo>
                    <a:pt x="13" y="6"/>
                  </a:lnTo>
                  <a:lnTo>
                    <a:pt x="15" y="6"/>
                  </a:lnTo>
                  <a:lnTo>
                    <a:pt x="15" y="0"/>
                  </a:lnTo>
                </a:path>
              </a:pathLst>
            </a:custGeom>
            <a:solidFill>
              <a:srgbClr val="000000"/>
            </a:solidFill>
            <a:ln w="9525" cap="rnd">
              <a:noFill/>
              <a:round/>
              <a:headEnd type="none" w="sm" len="sm"/>
              <a:tailEnd type="none" w="sm" len="sm"/>
            </a:ln>
          </p:spPr>
          <p:txBody>
            <a:bodyPr/>
            <a:lstStyle/>
            <a:p>
              <a:pPr algn="l"/>
              <a:endParaRPr lang="en-US" dirty="0"/>
            </a:p>
          </p:txBody>
        </p:sp>
        <p:sp>
          <p:nvSpPr>
            <p:cNvPr id="9686" name="Freeform 471"/>
            <p:cNvSpPr>
              <a:spLocks/>
            </p:cNvSpPr>
            <p:nvPr/>
          </p:nvSpPr>
          <p:spPr bwMode="auto">
            <a:xfrm>
              <a:off x="3040" y="2598"/>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6 h 18"/>
                <a:gd name="T12" fmla="*/ 9 w 16"/>
                <a:gd name="T13" fmla="*/ 4 h 18"/>
                <a:gd name="T14" fmla="*/ 6 w 16"/>
                <a:gd name="T15" fmla="*/ 2 h 18"/>
                <a:gd name="T16" fmla="*/ 2 w 16"/>
                <a:gd name="T17" fmla="*/ 2 h 18"/>
                <a:gd name="T18" fmla="*/ 0 w 16"/>
                <a:gd name="T19" fmla="*/ 0 h 18"/>
                <a:gd name="T20" fmla="*/ 0 w 16"/>
                <a:gd name="T21" fmla="*/ 6 h 18"/>
                <a:gd name="T22" fmla="*/ 2 w 16"/>
                <a:gd name="T23" fmla="*/ 6 h 18"/>
                <a:gd name="T24" fmla="*/ 4 w 16"/>
                <a:gd name="T25" fmla="*/ 6 h 18"/>
                <a:gd name="T26" fmla="*/ 6 w 16"/>
                <a:gd name="T27" fmla="*/ 6 h 18"/>
                <a:gd name="T28" fmla="*/ 6 w 16"/>
                <a:gd name="T29" fmla="*/ 9 h 18"/>
                <a:gd name="T30" fmla="*/ 9 w 16"/>
                <a:gd name="T31" fmla="*/ 11 h 18"/>
                <a:gd name="T32" fmla="*/ 11 w 16"/>
                <a:gd name="T33" fmla="*/ 13 h 18"/>
                <a:gd name="T34" fmla="*/ 11 w 16"/>
                <a:gd name="T35" fmla="*/ 15 h 18"/>
                <a:gd name="T36" fmla="*/ 11 w 16"/>
                <a:gd name="T37" fmla="*/ 17 h 18"/>
                <a:gd name="T38" fmla="*/ 15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5" y="17"/>
                  </a:moveTo>
                  <a:lnTo>
                    <a:pt x="15" y="17"/>
                  </a:lnTo>
                  <a:lnTo>
                    <a:pt x="15" y="13"/>
                  </a:lnTo>
                  <a:lnTo>
                    <a:pt x="15" y="11"/>
                  </a:lnTo>
                  <a:lnTo>
                    <a:pt x="13" y="9"/>
                  </a:lnTo>
                  <a:lnTo>
                    <a:pt x="11" y="6"/>
                  </a:lnTo>
                  <a:lnTo>
                    <a:pt x="9" y="4"/>
                  </a:lnTo>
                  <a:lnTo>
                    <a:pt x="6" y="2"/>
                  </a:lnTo>
                  <a:lnTo>
                    <a:pt x="2" y="2"/>
                  </a:lnTo>
                  <a:lnTo>
                    <a:pt x="0" y="0"/>
                  </a:lnTo>
                  <a:lnTo>
                    <a:pt x="0" y="6"/>
                  </a:lnTo>
                  <a:lnTo>
                    <a:pt x="2" y="6"/>
                  </a:lnTo>
                  <a:lnTo>
                    <a:pt x="4" y="6"/>
                  </a:lnTo>
                  <a:lnTo>
                    <a:pt x="6" y="6"/>
                  </a:lnTo>
                  <a:lnTo>
                    <a:pt x="6" y="9"/>
                  </a:lnTo>
                  <a:lnTo>
                    <a:pt x="9" y="11"/>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687" name="Freeform 472"/>
            <p:cNvSpPr>
              <a:spLocks/>
            </p:cNvSpPr>
            <p:nvPr/>
          </p:nvSpPr>
          <p:spPr bwMode="auto">
            <a:xfrm>
              <a:off x="3040" y="2615"/>
              <a:ext cx="16" cy="17"/>
            </a:xfrm>
            <a:custGeom>
              <a:avLst/>
              <a:gdLst>
                <a:gd name="T0" fmla="*/ 0 w 16"/>
                <a:gd name="T1" fmla="*/ 16 h 17"/>
                <a:gd name="T2" fmla="*/ 0 w 16"/>
                <a:gd name="T3" fmla="*/ 16 h 17"/>
                <a:gd name="T4" fmla="*/ 2 w 16"/>
                <a:gd name="T5" fmla="*/ 16 h 17"/>
                <a:gd name="T6" fmla="*/ 6 w 16"/>
                <a:gd name="T7" fmla="*/ 16 h 17"/>
                <a:gd name="T8" fmla="*/ 9 w 16"/>
                <a:gd name="T9" fmla="*/ 13 h 17"/>
                <a:gd name="T10" fmla="*/ 11 w 16"/>
                <a:gd name="T11" fmla="*/ 11 h 17"/>
                <a:gd name="T12" fmla="*/ 13 w 16"/>
                <a:gd name="T13" fmla="*/ 9 h 17"/>
                <a:gd name="T14" fmla="*/ 15 w 16"/>
                <a:gd name="T15" fmla="*/ 7 h 17"/>
                <a:gd name="T16" fmla="*/ 15 w 16"/>
                <a:gd name="T17" fmla="*/ 5 h 17"/>
                <a:gd name="T18" fmla="*/ 15 w 16"/>
                <a:gd name="T19" fmla="*/ 0 h 17"/>
                <a:gd name="T20" fmla="*/ 11 w 16"/>
                <a:gd name="T21" fmla="*/ 0 h 17"/>
                <a:gd name="T22" fmla="*/ 11 w 16"/>
                <a:gd name="T23" fmla="*/ 2 h 17"/>
                <a:gd name="T24" fmla="*/ 11 w 16"/>
                <a:gd name="T25" fmla="*/ 5 h 17"/>
                <a:gd name="T26" fmla="*/ 9 w 16"/>
                <a:gd name="T27" fmla="*/ 7 h 17"/>
                <a:gd name="T28" fmla="*/ 6 w 16"/>
                <a:gd name="T29" fmla="*/ 9 h 17"/>
                <a:gd name="T30" fmla="*/ 6 w 16"/>
                <a:gd name="T31" fmla="*/ 11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9" y="13"/>
                  </a:lnTo>
                  <a:lnTo>
                    <a:pt x="11" y="11"/>
                  </a:lnTo>
                  <a:lnTo>
                    <a:pt x="13" y="9"/>
                  </a:lnTo>
                  <a:lnTo>
                    <a:pt x="15" y="7"/>
                  </a:lnTo>
                  <a:lnTo>
                    <a:pt x="15" y="5"/>
                  </a:lnTo>
                  <a:lnTo>
                    <a:pt x="15" y="0"/>
                  </a:lnTo>
                  <a:lnTo>
                    <a:pt x="11" y="0"/>
                  </a:lnTo>
                  <a:lnTo>
                    <a:pt x="11" y="2"/>
                  </a:lnTo>
                  <a:lnTo>
                    <a:pt x="11" y="5"/>
                  </a:lnTo>
                  <a:lnTo>
                    <a:pt x="9" y="7"/>
                  </a:lnTo>
                  <a:lnTo>
                    <a:pt x="6" y="9"/>
                  </a:lnTo>
                  <a:lnTo>
                    <a:pt x="6" y="11"/>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9688" name="Freeform 473"/>
            <p:cNvSpPr>
              <a:spLocks/>
            </p:cNvSpPr>
            <p:nvPr/>
          </p:nvSpPr>
          <p:spPr bwMode="auto">
            <a:xfrm>
              <a:off x="2715" y="2558"/>
              <a:ext cx="28" cy="32"/>
            </a:xfrm>
            <a:custGeom>
              <a:avLst/>
              <a:gdLst>
                <a:gd name="T0" fmla="*/ 14 w 28"/>
                <a:gd name="T1" fmla="*/ 31 h 32"/>
                <a:gd name="T2" fmla="*/ 16 w 28"/>
                <a:gd name="T3" fmla="*/ 29 h 32"/>
                <a:gd name="T4" fmla="*/ 18 w 28"/>
                <a:gd name="T5" fmla="*/ 29 h 32"/>
                <a:gd name="T6" fmla="*/ 20 w 28"/>
                <a:gd name="T7" fmla="*/ 27 h 32"/>
                <a:gd name="T8" fmla="*/ 22 w 28"/>
                <a:gd name="T9" fmla="*/ 27 h 32"/>
                <a:gd name="T10" fmla="*/ 25 w 28"/>
                <a:gd name="T11" fmla="*/ 24 h 32"/>
                <a:gd name="T12" fmla="*/ 27 w 28"/>
                <a:gd name="T13" fmla="*/ 22 h 32"/>
                <a:gd name="T14" fmla="*/ 27 w 28"/>
                <a:gd name="T15" fmla="*/ 18 h 32"/>
                <a:gd name="T16" fmla="*/ 27 w 28"/>
                <a:gd name="T17" fmla="*/ 16 h 32"/>
                <a:gd name="T18" fmla="*/ 27 w 28"/>
                <a:gd name="T19" fmla="*/ 13 h 32"/>
                <a:gd name="T20" fmla="*/ 27 w 28"/>
                <a:gd name="T21" fmla="*/ 11 h 32"/>
                <a:gd name="T22" fmla="*/ 25 w 28"/>
                <a:gd name="T23" fmla="*/ 9 h 32"/>
                <a:gd name="T24" fmla="*/ 22 w 28"/>
                <a:gd name="T25" fmla="*/ 7 h 32"/>
                <a:gd name="T26" fmla="*/ 20 w 28"/>
                <a:gd name="T27" fmla="*/ 5 h 32"/>
                <a:gd name="T28" fmla="*/ 18 w 28"/>
                <a:gd name="T29" fmla="*/ 2 h 32"/>
                <a:gd name="T30" fmla="*/ 16 w 28"/>
                <a:gd name="T31" fmla="*/ 2 h 32"/>
                <a:gd name="T32" fmla="*/ 14 w 28"/>
                <a:gd name="T33" fmla="*/ 0 h 32"/>
                <a:gd name="T34" fmla="*/ 11 w 28"/>
                <a:gd name="T35" fmla="*/ 2 h 32"/>
                <a:gd name="T36" fmla="*/ 7 w 28"/>
                <a:gd name="T37" fmla="*/ 2 h 32"/>
                <a:gd name="T38" fmla="*/ 5 w 28"/>
                <a:gd name="T39" fmla="*/ 5 h 32"/>
                <a:gd name="T40" fmla="*/ 5 w 28"/>
                <a:gd name="T41" fmla="*/ 7 h 32"/>
                <a:gd name="T42" fmla="*/ 3 w 28"/>
                <a:gd name="T43" fmla="*/ 9 h 32"/>
                <a:gd name="T44" fmla="*/ 0 w 28"/>
                <a:gd name="T45" fmla="*/ 11 h 32"/>
                <a:gd name="T46" fmla="*/ 0 w 28"/>
                <a:gd name="T47" fmla="*/ 13 h 32"/>
                <a:gd name="T48" fmla="*/ 0 w 28"/>
                <a:gd name="T49" fmla="*/ 16 h 32"/>
                <a:gd name="T50" fmla="*/ 0 w 28"/>
                <a:gd name="T51" fmla="*/ 18 h 32"/>
                <a:gd name="T52" fmla="*/ 0 w 28"/>
                <a:gd name="T53" fmla="*/ 22 h 32"/>
                <a:gd name="T54" fmla="*/ 3 w 28"/>
                <a:gd name="T55" fmla="*/ 24 h 32"/>
                <a:gd name="T56" fmla="*/ 5 w 28"/>
                <a:gd name="T57" fmla="*/ 27 h 32"/>
                <a:gd name="T58" fmla="*/ 7 w 28"/>
                <a:gd name="T59" fmla="*/ 29 h 32"/>
                <a:gd name="T60" fmla="*/ 11 w 28"/>
                <a:gd name="T61" fmla="*/ 29 h 32"/>
                <a:gd name="T62" fmla="*/ 14 w 28"/>
                <a:gd name="T63" fmla="*/ 31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32"/>
                <a:gd name="T98" fmla="*/ 28 w 28"/>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32">
                  <a:moveTo>
                    <a:pt x="14" y="31"/>
                  </a:moveTo>
                  <a:lnTo>
                    <a:pt x="16" y="29"/>
                  </a:lnTo>
                  <a:lnTo>
                    <a:pt x="18" y="29"/>
                  </a:lnTo>
                  <a:lnTo>
                    <a:pt x="20" y="27"/>
                  </a:lnTo>
                  <a:lnTo>
                    <a:pt x="22" y="27"/>
                  </a:lnTo>
                  <a:lnTo>
                    <a:pt x="25" y="24"/>
                  </a:lnTo>
                  <a:lnTo>
                    <a:pt x="27" y="22"/>
                  </a:lnTo>
                  <a:lnTo>
                    <a:pt x="27" y="18"/>
                  </a:lnTo>
                  <a:lnTo>
                    <a:pt x="27" y="16"/>
                  </a:lnTo>
                  <a:lnTo>
                    <a:pt x="27" y="13"/>
                  </a:lnTo>
                  <a:lnTo>
                    <a:pt x="27" y="11"/>
                  </a:lnTo>
                  <a:lnTo>
                    <a:pt x="25" y="9"/>
                  </a:lnTo>
                  <a:lnTo>
                    <a:pt x="22" y="7"/>
                  </a:lnTo>
                  <a:lnTo>
                    <a:pt x="20" y="5"/>
                  </a:lnTo>
                  <a:lnTo>
                    <a:pt x="18" y="2"/>
                  </a:lnTo>
                  <a:lnTo>
                    <a:pt x="16" y="2"/>
                  </a:lnTo>
                  <a:lnTo>
                    <a:pt x="14" y="0"/>
                  </a:lnTo>
                  <a:lnTo>
                    <a:pt x="11" y="2"/>
                  </a:lnTo>
                  <a:lnTo>
                    <a:pt x="7" y="2"/>
                  </a:lnTo>
                  <a:lnTo>
                    <a:pt x="5" y="5"/>
                  </a:lnTo>
                  <a:lnTo>
                    <a:pt x="5" y="7"/>
                  </a:lnTo>
                  <a:lnTo>
                    <a:pt x="3" y="9"/>
                  </a:lnTo>
                  <a:lnTo>
                    <a:pt x="0" y="11"/>
                  </a:lnTo>
                  <a:lnTo>
                    <a:pt x="0" y="13"/>
                  </a:lnTo>
                  <a:lnTo>
                    <a:pt x="0" y="16"/>
                  </a:lnTo>
                  <a:lnTo>
                    <a:pt x="0" y="18"/>
                  </a:lnTo>
                  <a:lnTo>
                    <a:pt x="0" y="22"/>
                  </a:lnTo>
                  <a:lnTo>
                    <a:pt x="3" y="24"/>
                  </a:lnTo>
                  <a:lnTo>
                    <a:pt x="5" y="27"/>
                  </a:lnTo>
                  <a:lnTo>
                    <a:pt x="7" y="29"/>
                  </a:lnTo>
                  <a:lnTo>
                    <a:pt x="11" y="29"/>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9689" name="Freeform 474"/>
            <p:cNvSpPr>
              <a:spLocks/>
            </p:cNvSpPr>
            <p:nvPr/>
          </p:nvSpPr>
          <p:spPr bwMode="auto">
            <a:xfrm>
              <a:off x="2729" y="2574"/>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8 w 16"/>
                <a:gd name="T11" fmla="*/ 8 h 18"/>
                <a:gd name="T12" fmla="*/ 6 w 16"/>
                <a:gd name="T13" fmla="*/ 11 h 18"/>
                <a:gd name="T14" fmla="*/ 4 w 16"/>
                <a:gd name="T15" fmla="*/ 11 h 18"/>
                <a:gd name="T16" fmla="*/ 2 w 16"/>
                <a:gd name="T17" fmla="*/ 13 h 18"/>
                <a:gd name="T18" fmla="*/ 0 w 16"/>
                <a:gd name="T19" fmla="*/ 13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4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8" y="8"/>
                  </a:lnTo>
                  <a:lnTo>
                    <a:pt x="6" y="11"/>
                  </a:lnTo>
                  <a:lnTo>
                    <a:pt x="4" y="11"/>
                  </a:lnTo>
                  <a:lnTo>
                    <a:pt x="2" y="13"/>
                  </a:lnTo>
                  <a:lnTo>
                    <a:pt x="0" y="13"/>
                  </a:lnTo>
                  <a:lnTo>
                    <a:pt x="0" y="17"/>
                  </a:lnTo>
                  <a:lnTo>
                    <a:pt x="2" y="15"/>
                  </a:lnTo>
                  <a:lnTo>
                    <a:pt x="6" y="15"/>
                  </a:lnTo>
                  <a:lnTo>
                    <a:pt x="8" y="13"/>
                  </a:lnTo>
                  <a:lnTo>
                    <a:pt x="11" y="11"/>
                  </a:lnTo>
                  <a:lnTo>
                    <a:pt x="13" y="8"/>
                  </a:lnTo>
                  <a:lnTo>
                    <a:pt x="15" y="6"/>
                  </a:lnTo>
                  <a:lnTo>
                    <a:pt x="15" y="4"/>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690" name="Freeform 475"/>
            <p:cNvSpPr>
              <a:spLocks/>
            </p:cNvSpPr>
            <p:nvPr/>
          </p:nvSpPr>
          <p:spPr bwMode="auto">
            <a:xfrm>
              <a:off x="2729" y="2556"/>
              <a:ext cx="16" cy="19"/>
            </a:xfrm>
            <a:custGeom>
              <a:avLst/>
              <a:gdLst>
                <a:gd name="T0" fmla="*/ 0 w 16"/>
                <a:gd name="T1" fmla="*/ 4 h 19"/>
                <a:gd name="T2" fmla="*/ 0 w 16"/>
                <a:gd name="T3" fmla="*/ 4 h 19"/>
                <a:gd name="T4" fmla="*/ 2 w 16"/>
                <a:gd name="T5" fmla="*/ 4 h 19"/>
                <a:gd name="T6" fmla="*/ 4 w 16"/>
                <a:gd name="T7" fmla="*/ 7 h 19"/>
                <a:gd name="T8" fmla="*/ 6 w 16"/>
                <a:gd name="T9" fmla="*/ 9 h 19"/>
                <a:gd name="T10" fmla="*/ 8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5 h 19"/>
                <a:gd name="T24" fmla="*/ 15 w 16"/>
                <a:gd name="T25" fmla="*/ 11 h 19"/>
                <a:gd name="T26" fmla="*/ 13 w 16"/>
                <a:gd name="T27" fmla="*/ 9 h 19"/>
                <a:gd name="T28" fmla="*/ 11 w 16"/>
                <a:gd name="T29" fmla="*/ 7 h 19"/>
                <a:gd name="T30" fmla="*/ 8 w 16"/>
                <a:gd name="T31" fmla="*/ 4 h 19"/>
                <a:gd name="T32" fmla="*/ 6 w 16"/>
                <a:gd name="T33" fmla="*/ 2 h 19"/>
                <a:gd name="T34" fmla="*/ 2 w 16"/>
                <a:gd name="T35" fmla="*/ 2 h 19"/>
                <a:gd name="T36" fmla="*/ 0 w 16"/>
                <a:gd name="T37" fmla="*/ 0 h 19"/>
                <a:gd name="T38" fmla="*/ 0 w 16"/>
                <a:gd name="T39" fmla="*/ 4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4"/>
                  </a:moveTo>
                  <a:lnTo>
                    <a:pt x="0" y="4"/>
                  </a:lnTo>
                  <a:lnTo>
                    <a:pt x="2" y="4"/>
                  </a:lnTo>
                  <a:lnTo>
                    <a:pt x="4" y="7"/>
                  </a:lnTo>
                  <a:lnTo>
                    <a:pt x="6" y="9"/>
                  </a:lnTo>
                  <a:lnTo>
                    <a:pt x="8" y="9"/>
                  </a:lnTo>
                  <a:lnTo>
                    <a:pt x="8" y="11"/>
                  </a:lnTo>
                  <a:lnTo>
                    <a:pt x="11" y="13"/>
                  </a:lnTo>
                  <a:lnTo>
                    <a:pt x="11" y="15"/>
                  </a:lnTo>
                  <a:lnTo>
                    <a:pt x="11" y="18"/>
                  </a:lnTo>
                  <a:lnTo>
                    <a:pt x="15" y="18"/>
                  </a:lnTo>
                  <a:lnTo>
                    <a:pt x="15" y="15"/>
                  </a:lnTo>
                  <a:lnTo>
                    <a:pt x="15" y="11"/>
                  </a:lnTo>
                  <a:lnTo>
                    <a:pt x="13" y="9"/>
                  </a:lnTo>
                  <a:lnTo>
                    <a:pt x="11" y="7"/>
                  </a:lnTo>
                  <a:lnTo>
                    <a:pt x="8" y="4"/>
                  </a:lnTo>
                  <a:lnTo>
                    <a:pt x="6"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691" name="Freeform 476"/>
            <p:cNvSpPr>
              <a:spLocks/>
            </p:cNvSpPr>
            <p:nvPr/>
          </p:nvSpPr>
          <p:spPr bwMode="auto">
            <a:xfrm>
              <a:off x="2713" y="2556"/>
              <a:ext cx="17" cy="19"/>
            </a:xfrm>
            <a:custGeom>
              <a:avLst/>
              <a:gdLst>
                <a:gd name="T0" fmla="*/ 5 w 17"/>
                <a:gd name="T1" fmla="*/ 18 h 19"/>
                <a:gd name="T2" fmla="*/ 5 w 17"/>
                <a:gd name="T3" fmla="*/ 18 h 19"/>
                <a:gd name="T4" fmla="*/ 5 w 17"/>
                <a:gd name="T5" fmla="*/ 15 h 19"/>
                <a:gd name="T6" fmla="*/ 5 w 17"/>
                <a:gd name="T7" fmla="*/ 13 h 19"/>
                <a:gd name="T8" fmla="*/ 7 w 17"/>
                <a:gd name="T9" fmla="*/ 11 h 19"/>
                <a:gd name="T10" fmla="*/ 7 w 17"/>
                <a:gd name="T11" fmla="*/ 9 h 19"/>
                <a:gd name="T12" fmla="*/ 9 w 17"/>
                <a:gd name="T13" fmla="*/ 9 h 19"/>
                <a:gd name="T14" fmla="*/ 11 w 17"/>
                <a:gd name="T15" fmla="*/ 7 h 19"/>
                <a:gd name="T16" fmla="*/ 13 w 17"/>
                <a:gd name="T17" fmla="*/ 4 h 19"/>
                <a:gd name="T18" fmla="*/ 16 w 17"/>
                <a:gd name="T19" fmla="*/ 4 h 19"/>
                <a:gd name="T20" fmla="*/ 16 w 17"/>
                <a:gd name="T21" fmla="*/ 0 h 19"/>
                <a:gd name="T22" fmla="*/ 11 w 17"/>
                <a:gd name="T23" fmla="*/ 2 h 19"/>
                <a:gd name="T24" fmla="*/ 9 w 17"/>
                <a:gd name="T25" fmla="*/ 2 h 19"/>
                <a:gd name="T26" fmla="*/ 7 w 17"/>
                <a:gd name="T27" fmla="*/ 4 h 19"/>
                <a:gd name="T28" fmla="*/ 5 w 17"/>
                <a:gd name="T29" fmla="*/ 7 h 19"/>
                <a:gd name="T30" fmla="*/ 2 w 17"/>
                <a:gd name="T31" fmla="*/ 9 h 19"/>
                <a:gd name="T32" fmla="*/ 0 w 17"/>
                <a:gd name="T33" fmla="*/ 11 h 19"/>
                <a:gd name="T34" fmla="*/ 0 w 17"/>
                <a:gd name="T35" fmla="*/ 15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7" y="11"/>
                  </a:lnTo>
                  <a:lnTo>
                    <a:pt x="7" y="9"/>
                  </a:lnTo>
                  <a:lnTo>
                    <a:pt x="9" y="9"/>
                  </a:lnTo>
                  <a:lnTo>
                    <a:pt x="11" y="7"/>
                  </a:lnTo>
                  <a:lnTo>
                    <a:pt x="13" y="4"/>
                  </a:lnTo>
                  <a:lnTo>
                    <a:pt x="16" y="4"/>
                  </a:lnTo>
                  <a:lnTo>
                    <a:pt x="16" y="0"/>
                  </a:lnTo>
                  <a:lnTo>
                    <a:pt x="11" y="2"/>
                  </a:lnTo>
                  <a:lnTo>
                    <a:pt x="9" y="2"/>
                  </a:lnTo>
                  <a:lnTo>
                    <a:pt x="7" y="4"/>
                  </a:lnTo>
                  <a:lnTo>
                    <a:pt x="5" y="7"/>
                  </a:lnTo>
                  <a:lnTo>
                    <a:pt x="2" y="9"/>
                  </a:lnTo>
                  <a:lnTo>
                    <a:pt x="0" y="11"/>
                  </a:lnTo>
                  <a:lnTo>
                    <a:pt x="0" y="15"/>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692" name="Freeform 477"/>
            <p:cNvSpPr>
              <a:spLocks/>
            </p:cNvSpPr>
            <p:nvPr/>
          </p:nvSpPr>
          <p:spPr bwMode="auto">
            <a:xfrm>
              <a:off x="2713" y="2574"/>
              <a:ext cx="17" cy="18"/>
            </a:xfrm>
            <a:custGeom>
              <a:avLst/>
              <a:gdLst>
                <a:gd name="T0" fmla="*/ 16 w 17"/>
                <a:gd name="T1" fmla="*/ 13 h 18"/>
                <a:gd name="T2" fmla="*/ 16 w 17"/>
                <a:gd name="T3" fmla="*/ 13 h 18"/>
                <a:gd name="T4" fmla="*/ 13 w 17"/>
                <a:gd name="T5" fmla="*/ 13 h 18"/>
                <a:gd name="T6" fmla="*/ 11 w 17"/>
                <a:gd name="T7" fmla="*/ 11 h 18"/>
                <a:gd name="T8" fmla="*/ 9 w 17"/>
                <a:gd name="T9" fmla="*/ 11 h 18"/>
                <a:gd name="T10" fmla="*/ 7 w 17"/>
                <a:gd name="T11" fmla="*/ 8 h 18"/>
                <a:gd name="T12" fmla="*/ 7 w 17"/>
                <a:gd name="T13" fmla="*/ 6 h 18"/>
                <a:gd name="T14" fmla="*/ 5 w 17"/>
                <a:gd name="T15" fmla="*/ 4 h 18"/>
                <a:gd name="T16" fmla="*/ 5 w 17"/>
                <a:gd name="T17" fmla="*/ 2 h 18"/>
                <a:gd name="T18" fmla="*/ 5 w 17"/>
                <a:gd name="T19" fmla="*/ 0 h 18"/>
                <a:gd name="T20" fmla="*/ 0 w 17"/>
                <a:gd name="T21" fmla="*/ 0 h 18"/>
                <a:gd name="T22" fmla="*/ 0 w 17"/>
                <a:gd name="T23" fmla="*/ 4 h 18"/>
                <a:gd name="T24" fmla="*/ 0 w 17"/>
                <a:gd name="T25" fmla="*/ 6 h 18"/>
                <a:gd name="T26" fmla="*/ 2 w 17"/>
                <a:gd name="T27" fmla="*/ 8 h 18"/>
                <a:gd name="T28" fmla="*/ 5 w 17"/>
                <a:gd name="T29" fmla="*/ 11 h 18"/>
                <a:gd name="T30" fmla="*/ 7 w 17"/>
                <a:gd name="T31" fmla="*/ 13 h 18"/>
                <a:gd name="T32" fmla="*/ 9 w 17"/>
                <a:gd name="T33" fmla="*/ 15 h 18"/>
                <a:gd name="T34" fmla="*/ 11 w 17"/>
                <a:gd name="T35" fmla="*/ 15 h 18"/>
                <a:gd name="T36" fmla="*/ 16 w 17"/>
                <a:gd name="T37" fmla="*/ 17 h 18"/>
                <a:gd name="T38" fmla="*/ 16 w 17"/>
                <a:gd name="T39" fmla="*/ 13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3"/>
                  </a:moveTo>
                  <a:lnTo>
                    <a:pt x="16" y="13"/>
                  </a:lnTo>
                  <a:lnTo>
                    <a:pt x="13" y="13"/>
                  </a:lnTo>
                  <a:lnTo>
                    <a:pt x="11" y="11"/>
                  </a:lnTo>
                  <a:lnTo>
                    <a:pt x="9" y="11"/>
                  </a:lnTo>
                  <a:lnTo>
                    <a:pt x="7" y="8"/>
                  </a:lnTo>
                  <a:lnTo>
                    <a:pt x="7" y="6"/>
                  </a:lnTo>
                  <a:lnTo>
                    <a:pt x="5" y="4"/>
                  </a:lnTo>
                  <a:lnTo>
                    <a:pt x="5" y="2"/>
                  </a:lnTo>
                  <a:lnTo>
                    <a:pt x="5" y="0"/>
                  </a:lnTo>
                  <a:lnTo>
                    <a:pt x="0" y="0"/>
                  </a:lnTo>
                  <a:lnTo>
                    <a:pt x="0" y="4"/>
                  </a:lnTo>
                  <a:lnTo>
                    <a:pt x="0" y="6"/>
                  </a:lnTo>
                  <a:lnTo>
                    <a:pt x="2" y="8"/>
                  </a:lnTo>
                  <a:lnTo>
                    <a:pt x="5" y="11"/>
                  </a:lnTo>
                  <a:lnTo>
                    <a:pt x="7" y="13"/>
                  </a:lnTo>
                  <a:lnTo>
                    <a:pt x="9" y="15"/>
                  </a:lnTo>
                  <a:lnTo>
                    <a:pt x="11" y="15"/>
                  </a:lnTo>
                  <a:lnTo>
                    <a:pt x="16" y="17"/>
                  </a:lnTo>
                  <a:lnTo>
                    <a:pt x="16" y="13"/>
                  </a:lnTo>
                </a:path>
              </a:pathLst>
            </a:custGeom>
            <a:solidFill>
              <a:srgbClr val="000000"/>
            </a:solidFill>
            <a:ln w="9525" cap="rnd">
              <a:noFill/>
              <a:round/>
              <a:headEnd type="none" w="sm" len="sm"/>
              <a:tailEnd type="none" w="sm" len="sm"/>
            </a:ln>
          </p:spPr>
          <p:txBody>
            <a:bodyPr/>
            <a:lstStyle/>
            <a:p>
              <a:pPr algn="l"/>
              <a:endParaRPr lang="en-US" dirty="0"/>
            </a:p>
          </p:txBody>
        </p:sp>
        <p:sp>
          <p:nvSpPr>
            <p:cNvPr id="9693" name="Freeform 478"/>
            <p:cNvSpPr>
              <a:spLocks/>
            </p:cNvSpPr>
            <p:nvPr/>
          </p:nvSpPr>
          <p:spPr bwMode="auto">
            <a:xfrm>
              <a:off x="2693" y="2598"/>
              <a:ext cx="28" cy="29"/>
            </a:xfrm>
            <a:custGeom>
              <a:avLst/>
              <a:gdLst>
                <a:gd name="T0" fmla="*/ 14 w 28"/>
                <a:gd name="T1" fmla="*/ 28 h 29"/>
                <a:gd name="T2" fmla="*/ 16 w 28"/>
                <a:gd name="T3" fmla="*/ 28 h 29"/>
                <a:gd name="T4" fmla="*/ 20 w 28"/>
                <a:gd name="T5" fmla="*/ 28 h 29"/>
                <a:gd name="T6" fmla="*/ 22 w 28"/>
                <a:gd name="T7" fmla="*/ 26 h 29"/>
                <a:gd name="T8" fmla="*/ 25 w 28"/>
                <a:gd name="T9" fmla="*/ 24 h 29"/>
                <a:gd name="T10" fmla="*/ 25 w 28"/>
                <a:gd name="T11" fmla="*/ 22 h 29"/>
                <a:gd name="T12" fmla="*/ 27 w 28"/>
                <a:gd name="T13" fmla="*/ 19 h 29"/>
                <a:gd name="T14" fmla="*/ 27 w 28"/>
                <a:gd name="T15" fmla="*/ 17 h 29"/>
                <a:gd name="T16" fmla="*/ 27 w 28"/>
                <a:gd name="T17" fmla="*/ 15 h 29"/>
                <a:gd name="T18" fmla="*/ 27 w 28"/>
                <a:gd name="T19" fmla="*/ 11 h 29"/>
                <a:gd name="T20" fmla="*/ 27 w 28"/>
                <a:gd name="T21" fmla="*/ 9 h 29"/>
                <a:gd name="T22" fmla="*/ 25 w 28"/>
                <a:gd name="T23" fmla="*/ 6 h 29"/>
                <a:gd name="T24" fmla="*/ 25 w 28"/>
                <a:gd name="T25" fmla="*/ 4 h 29"/>
                <a:gd name="T26" fmla="*/ 22 w 28"/>
                <a:gd name="T27" fmla="*/ 2 h 29"/>
                <a:gd name="T28" fmla="*/ 20 w 28"/>
                <a:gd name="T29" fmla="*/ 0 h 29"/>
                <a:gd name="T30" fmla="*/ 16 w 28"/>
                <a:gd name="T31" fmla="*/ 0 h 29"/>
                <a:gd name="T32" fmla="*/ 14 w 28"/>
                <a:gd name="T33" fmla="*/ 0 h 29"/>
                <a:gd name="T34" fmla="*/ 11 w 28"/>
                <a:gd name="T35" fmla="*/ 0 h 29"/>
                <a:gd name="T36" fmla="*/ 9 w 28"/>
                <a:gd name="T37" fmla="*/ 0 h 29"/>
                <a:gd name="T38" fmla="*/ 7 w 28"/>
                <a:gd name="T39" fmla="*/ 2 h 29"/>
                <a:gd name="T40" fmla="*/ 5 w 28"/>
                <a:gd name="T41" fmla="*/ 4 h 29"/>
                <a:gd name="T42" fmla="*/ 3 w 28"/>
                <a:gd name="T43" fmla="*/ 6 h 29"/>
                <a:gd name="T44" fmla="*/ 3 w 28"/>
                <a:gd name="T45" fmla="*/ 9 h 29"/>
                <a:gd name="T46" fmla="*/ 0 w 28"/>
                <a:gd name="T47" fmla="*/ 11 h 29"/>
                <a:gd name="T48" fmla="*/ 0 w 28"/>
                <a:gd name="T49" fmla="*/ 15 h 29"/>
                <a:gd name="T50" fmla="*/ 0 w 28"/>
                <a:gd name="T51" fmla="*/ 17 h 29"/>
                <a:gd name="T52" fmla="*/ 3 w 28"/>
                <a:gd name="T53" fmla="*/ 19 h 29"/>
                <a:gd name="T54" fmla="*/ 3 w 28"/>
                <a:gd name="T55" fmla="*/ 22 h 29"/>
                <a:gd name="T56" fmla="*/ 5 w 28"/>
                <a:gd name="T57" fmla="*/ 24 h 29"/>
                <a:gd name="T58" fmla="*/ 7 w 28"/>
                <a:gd name="T59" fmla="*/ 26 h 29"/>
                <a:gd name="T60" fmla="*/ 9 w 28"/>
                <a:gd name="T61" fmla="*/ 28 h 29"/>
                <a:gd name="T62" fmla="*/ 11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6" y="28"/>
                  </a:lnTo>
                  <a:lnTo>
                    <a:pt x="20" y="28"/>
                  </a:lnTo>
                  <a:lnTo>
                    <a:pt x="22" y="26"/>
                  </a:lnTo>
                  <a:lnTo>
                    <a:pt x="25" y="24"/>
                  </a:lnTo>
                  <a:lnTo>
                    <a:pt x="25" y="22"/>
                  </a:lnTo>
                  <a:lnTo>
                    <a:pt x="27" y="19"/>
                  </a:lnTo>
                  <a:lnTo>
                    <a:pt x="27" y="17"/>
                  </a:lnTo>
                  <a:lnTo>
                    <a:pt x="27" y="15"/>
                  </a:lnTo>
                  <a:lnTo>
                    <a:pt x="27" y="11"/>
                  </a:lnTo>
                  <a:lnTo>
                    <a:pt x="27" y="9"/>
                  </a:lnTo>
                  <a:lnTo>
                    <a:pt x="25" y="6"/>
                  </a:lnTo>
                  <a:lnTo>
                    <a:pt x="25" y="4"/>
                  </a:lnTo>
                  <a:lnTo>
                    <a:pt x="22" y="2"/>
                  </a:lnTo>
                  <a:lnTo>
                    <a:pt x="20" y="0"/>
                  </a:lnTo>
                  <a:lnTo>
                    <a:pt x="16" y="0"/>
                  </a:lnTo>
                  <a:lnTo>
                    <a:pt x="14" y="0"/>
                  </a:lnTo>
                  <a:lnTo>
                    <a:pt x="11" y="0"/>
                  </a:lnTo>
                  <a:lnTo>
                    <a:pt x="9" y="0"/>
                  </a:lnTo>
                  <a:lnTo>
                    <a:pt x="7" y="2"/>
                  </a:lnTo>
                  <a:lnTo>
                    <a:pt x="5" y="4"/>
                  </a:lnTo>
                  <a:lnTo>
                    <a:pt x="3" y="6"/>
                  </a:lnTo>
                  <a:lnTo>
                    <a:pt x="3" y="9"/>
                  </a:lnTo>
                  <a:lnTo>
                    <a:pt x="0" y="11"/>
                  </a:lnTo>
                  <a:lnTo>
                    <a:pt x="0" y="15"/>
                  </a:lnTo>
                  <a:lnTo>
                    <a:pt x="0" y="17"/>
                  </a:lnTo>
                  <a:lnTo>
                    <a:pt x="3" y="19"/>
                  </a:lnTo>
                  <a:lnTo>
                    <a:pt x="3" y="22"/>
                  </a:lnTo>
                  <a:lnTo>
                    <a:pt x="5" y="24"/>
                  </a:lnTo>
                  <a:lnTo>
                    <a:pt x="7" y="26"/>
                  </a:lnTo>
                  <a:lnTo>
                    <a:pt x="9" y="28"/>
                  </a:lnTo>
                  <a:lnTo>
                    <a:pt x="11"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9694" name="Freeform 479"/>
            <p:cNvSpPr>
              <a:spLocks/>
            </p:cNvSpPr>
            <p:nvPr/>
          </p:nvSpPr>
          <p:spPr bwMode="auto">
            <a:xfrm>
              <a:off x="2707" y="2613"/>
              <a:ext cx="16" cy="16"/>
            </a:xfrm>
            <a:custGeom>
              <a:avLst/>
              <a:gdLst>
                <a:gd name="T0" fmla="*/ 11 w 16"/>
                <a:gd name="T1" fmla="*/ 0 h 16"/>
                <a:gd name="T2" fmla="*/ 11 w 16"/>
                <a:gd name="T3" fmla="*/ 0 h 16"/>
                <a:gd name="T4" fmla="*/ 11 w 16"/>
                <a:gd name="T5" fmla="*/ 2 h 16"/>
                <a:gd name="T6" fmla="*/ 11 w 16"/>
                <a:gd name="T7" fmla="*/ 4 h 16"/>
                <a:gd name="T8" fmla="*/ 11 w 16"/>
                <a:gd name="T9" fmla="*/ 7 h 16"/>
                <a:gd name="T10" fmla="*/ 8 w 16"/>
                <a:gd name="T11" fmla="*/ 9 h 16"/>
                <a:gd name="T12" fmla="*/ 6 w 16"/>
                <a:gd name="T13" fmla="*/ 9 h 16"/>
                <a:gd name="T14" fmla="*/ 4 w 16"/>
                <a:gd name="T15" fmla="*/ 11 h 16"/>
                <a:gd name="T16" fmla="*/ 2 w 16"/>
                <a:gd name="T17" fmla="*/ 11 h 16"/>
                <a:gd name="T18" fmla="*/ 0 w 16"/>
                <a:gd name="T19" fmla="*/ 11 h 16"/>
                <a:gd name="T20" fmla="*/ 0 w 16"/>
                <a:gd name="T21" fmla="*/ 15 h 16"/>
                <a:gd name="T22" fmla="*/ 4 w 16"/>
                <a:gd name="T23" fmla="*/ 15 h 16"/>
                <a:gd name="T24" fmla="*/ 6 w 16"/>
                <a:gd name="T25" fmla="*/ 13 h 16"/>
                <a:gd name="T26" fmla="*/ 8 w 16"/>
                <a:gd name="T27" fmla="*/ 13 h 16"/>
                <a:gd name="T28" fmla="*/ 11 w 16"/>
                <a:gd name="T29" fmla="*/ 11 h 16"/>
                <a:gd name="T30" fmla="*/ 13 w 16"/>
                <a:gd name="T31" fmla="*/ 9 h 16"/>
                <a:gd name="T32" fmla="*/ 15 w 16"/>
                <a:gd name="T33" fmla="*/ 7 h 16"/>
                <a:gd name="T34" fmla="*/ 15 w 16"/>
                <a:gd name="T35" fmla="*/ 2 h 16"/>
                <a:gd name="T36" fmla="*/ 15 w 16"/>
                <a:gd name="T37" fmla="*/ 0 h 16"/>
                <a:gd name="T38" fmla="*/ 11 w 16"/>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1" y="0"/>
                  </a:moveTo>
                  <a:lnTo>
                    <a:pt x="11" y="0"/>
                  </a:lnTo>
                  <a:lnTo>
                    <a:pt x="11" y="2"/>
                  </a:lnTo>
                  <a:lnTo>
                    <a:pt x="11" y="4"/>
                  </a:lnTo>
                  <a:lnTo>
                    <a:pt x="11" y="7"/>
                  </a:lnTo>
                  <a:lnTo>
                    <a:pt x="8" y="9"/>
                  </a:lnTo>
                  <a:lnTo>
                    <a:pt x="6" y="9"/>
                  </a:lnTo>
                  <a:lnTo>
                    <a:pt x="4" y="11"/>
                  </a:lnTo>
                  <a:lnTo>
                    <a:pt x="2" y="11"/>
                  </a:lnTo>
                  <a:lnTo>
                    <a:pt x="0" y="11"/>
                  </a:lnTo>
                  <a:lnTo>
                    <a:pt x="0" y="15"/>
                  </a:lnTo>
                  <a:lnTo>
                    <a:pt x="4" y="15"/>
                  </a:lnTo>
                  <a:lnTo>
                    <a:pt x="6" y="13"/>
                  </a:lnTo>
                  <a:lnTo>
                    <a:pt x="8" y="13"/>
                  </a:lnTo>
                  <a:lnTo>
                    <a:pt x="11" y="11"/>
                  </a:lnTo>
                  <a:lnTo>
                    <a:pt x="13" y="9"/>
                  </a:lnTo>
                  <a:lnTo>
                    <a:pt x="15"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695" name="Freeform 480"/>
            <p:cNvSpPr>
              <a:spLocks/>
            </p:cNvSpPr>
            <p:nvPr/>
          </p:nvSpPr>
          <p:spPr bwMode="auto">
            <a:xfrm>
              <a:off x="2707" y="2596"/>
              <a:ext cx="16" cy="18"/>
            </a:xfrm>
            <a:custGeom>
              <a:avLst/>
              <a:gdLst>
                <a:gd name="T0" fmla="*/ 0 w 16"/>
                <a:gd name="T1" fmla="*/ 4 h 18"/>
                <a:gd name="T2" fmla="*/ 0 w 16"/>
                <a:gd name="T3" fmla="*/ 4 h 18"/>
                <a:gd name="T4" fmla="*/ 2 w 16"/>
                <a:gd name="T5" fmla="*/ 4 h 18"/>
                <a:gd name="T6" fmla="*/ 4 w 16"/>
                <a:gd name="T7" fmla="*/ 6 h 18"/>
                <a:gd name="T8" fmla="*/ 6 w 16"/>
                <a:gd name="T9" fmla="*/ 6 h 18"/>
                <a:gd name="T10" fmla="*/ 8 w 16"/>
                <a:gd name="T11" fmla="*/ 8 h 18"/>
                <a:gd name="T12" fmla="*/ 11 w 16"/>
                <a:gd name="T13" fmla="*/ 11 h 18"/>
                <a:gd name="T14" fmla="*/ 11 w 16"/>
                <a:gd name="T15" fmla="*/ 13 h 18"/>
                <a:gd name="T16" fmla="*/ 11 w 16"/>
                <a:gd name="T17" fmla="*/ 17 h 18"/>
                <a:gd name="T18" fmla="*/ 15 w 16"/>
                <a:gd name="T19" fmla="*/ 17 h 18"/>
                <a:gd name="T20" fmla="*/ 15 w 16"/>
                <a:gd name="T21" fmla="*/ 13 h 18"/>
                <a:gd name="T22" fmla="*/ 15 w 16"/>
                <a:gd name="T23" fmla="*/ 11 h 18"/>
                <a:gd name="T24" fmla="*/ 13 w 16"/>
                <a:gd name="T25" fmla="*/ 8 h 18"/>
                <a:gd name="T26" fmla="*/ 11 w 16"/>
                <a:gd name="T27" fmla="*/ 6 h 18"/>
                <a:gd name="T28" fmla="*/ 8 w 16"/>
                <a:gd name="T29" fmla="*/ 2 h 18"/>
                <a:gd name="T30" fmla="*/ 6 w 16"/>
                <a:gd name="T31" fmla="*/ 2 h 18"/>
                <a:gd name="T32" fmla="*/ 4 w 16"/>
                <a:gd name="T33" fmla="*/ 0 h 18"/>
                <a:gd name="T34" fmla="*/ 0 w 16"/>
                <a:gd name="T35" fmla="*/ 0 h 18"/>
                <a:gd name="T36" fmla="*/ 0 w 16"/>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0" y="4"/>
                  </a:moveTo>
                  <a:lnTo>
                    <a:pt x="0" y="4"/>
                  </a:lnTo>
                  <a:lnTo>
                    <a:pt x="2" y="4"/>
                  </a:lnTo>
                  <a:lnTo>
                    <a:pt x="4" y="6"/>
                  </a:lnTo>
                  <a:lnTo>
                    <a:pt x="6" y="6"/>
                  </a:lnTo>
                  <a:lnTo>
                    <a:pt x="8" y="8"/>
                  </a:lnTo>
                  <a:lnTo>
                    <a:pt x="11" y="11"/>
                  </a:lnTo>
                  <a:lnTo>
                    <a:pt x="11" y="13"/>
                  </a:lnTo>
                  <a:lnTo>
                    <a:pt x="11" y="17"/>
                  </a:lnTo>
                  <a:lnTo>
                    <a:pt x="15" y="17"/>
                  </a:lnTo>
                  <a:lnTo>
                    <a:pt x="15" y="13"/>
                  </a:lnTo>
                  <a:lnTo>
                    <a:pt x="15" y="11"/>
                  </a:lnTo>
                  <a:lnTo>
                    <a:pt x="13" y="8"/>
                  </a:lnTo>
                  <a:lnTo>
                    <a:pt x="11" y="6"/>
                  </a:lnTo>
                  <a:lnTo>
                    <a:pt x="8" y="2"/>
                  </a:lnTo>
                  <a:lnTo>
                    <a:pt x="6" y="2"/>
                  </a:lnTo>
                  <a:lnTo>
                    <a:pt x="4"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696" name="Freeform 481"/>
            <p:cNvSpPr>
              <a:spLocks/>
            </p:cNvSpPr>
            <p:nvPr/>
          </p:nvSpPr>
          <p:spPr bwMode="auto">
            <a:xfrm>
              <a:off x="2691" y="2596"/>
              <a:ext cx="17" cy="18"/>
            </a:xfrm>
            <a:custGeom>
              <a:avLst/>
              <a:gdLst>
                <a:gd name="T0" fmla="*/ 5 w 17"/>
                <a:gd name="T1" fmla="*/ 17 h 18"/>
                <a:gd name="T2" fmla="*/ 5 w 17"/>
                <a:gd name="T3" fmla="*/ 17 h 18"/>
                <a:gd name="T4" fmla="*/ 5 w 17"/>
                <a:gd name="T5" fmla="*/ 13 h 18"/>
                <a:gd name="T6" fmla="*/ 5 w 17"/>
                <a:gd name="T7" fmla="*/ 11 h 18"/>
                <a:gd name="T8" fmla="*/ 7 w 17"/>
                <a:gd name="T9" fmla="*/ 11 h 18"/>
                <a:gd name="T10" fmla="*/ 9 w 17"/>
                <a:gd name="T11" fmla="*/ 8 h 18"/>
                <a:gd name="T12" fmla="*/ 9 w 17"/>
                <a:gd name="T13" fmla="*/ 6 h 18"/>
                <a:gd name="T14" fmla="*/ 11 w 17"/>
                <a:gd name="T15" fmla="*/ 6 h 18"/>
                <a:gd name="T16" fmla="*/ 13 w 17"/>
                <a:gd name="T17" fmla="*/ 4 h 18"/>
                <a:gd name="T18" fmla="*/ 16 w 17"/>
                <a:gd name="T19" fmla="*/ 4 h 18"/>
                <a:gd name="T20" fmla="*/ 16 w 17"/>
                <a:gd name="T21" fmla="*/ 0 h 18"/>
                <a:gd name="T22" fmla="*/ 13 w 17"/>
                <a:gd name="T23" fmla="*/ 0 h 18"/>
                <a:gd name="T24" fmla="*/ 9 w 17"/>
                <a:gd name="T25" fmla="*/ 2 h 18"/>
                <a:gd name="T26" fmla="*/ 7 w 17"/>
                <a:gd name="T27" fmla="*/ 2 h 18"/>
                <a:gd name="T28" fmla="*/ 5 w 17"/>
                <a:gd name="T29" fmla="*/ 6 h 18"/>
                <a:gd name="T30" fmla="*/ 2 w 17"/>
                <a:gd name="T31" fmla="*/ 8 h 18"/>
                <a:gd name="T32" fmla="*/ 2 w 17"/>
                <a:gd name="T33" fmla="*/ 11 h 18"/>
                <a:gd name="T34" fmla="*/ 0 w 17"/>
                <a:gd name="T35" fmla="*/ 13 h 18"/>
                <a:gd name="T36" fmla="*/ 0 w 17"/>
                <a:gd name="T37" fmla="*/ 17 h 18"/>
                <a:gd name="T38" fmla="*/ 5 w 17"/>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5" y="17"/>
                  </a:moveTo>
                  <a:lnTo>
                    <a:pt x="5" y="17"/>
                  </a:lnTo>
                  <a:lnTo>
                    <a:pt x="5" y="13"/>
                  </a:lnTo>
                  <a:lnTo>
                    <a:pt x="5" y="11"/>
                  </a:lnTo>
                  <a:lnTo>
                    <a:pt x="7" y="11"/>
                  </a:lnTo>
                  <a:lnTo>
                    <a:pt x="9" y="8"/>
                  </a:lnTo>
                  <a:lnTo>
                    <a:pt x="9" y="6"/>
                  </a:lnTo>
                  <a:lnTo>
                    <a:pt x="11" y="6"/>
                  </a:lnTo>
                  <a:lnTo>
                    <a:pt x="13" y="4"/>
                  </a:lnTo>
                  <a:lnTo>
                    <a:pt x="16" y="4"/>
                  </a:lnTo>
                  <a:lnTo>
                    <a:pt x="16" y="0"/>
                  </a:lnTo>
                  <a:lnTo>
                    <a:pt x="13" y="0"/>
                  </a:lnTo>
                  <a:lnTo>
                    <a:pt x="9" y="2"/>
                  </a:lnTo>
                  <a:lnTo>
                    <a:pt x="7" y="2"/>
                  </a:lnTo>
                  <a:lnTo>
                    <a:pt x="5" y="6"/>
                  </a:lnTo>
                  <a:lnTo>
                    <a:pt x="2" y="8"/>
                  </a:lnTo>
                  <a:lnTo>
                    <a:pt x="2" y="11"/>
                  </a:lnTo>
                  <a:lnTo>
                    <a:pt x="0" y="13"/>
                  </a:lnTo>
                  <a:lnTo>
                    <a:pt x="0" y="17"/>
                  </a:lnTo>
                  <a:lnTo>
                    <a:pt x="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697" name="Freeform 482"/>
            <p:cNvSpPr>
              <a:spLocks/>
            </p:cNvSpPr>
            <p:nvPr/>
          </p:nvSpPr>
          <p:spPr bwMode="auto">
            <a:xfrm>
              <a:off x="2691" y="2613"/>
              <a:ext cx="17" cy="16"/>
            </a:xfrm>
            <a:custGeom>
              <a:avLst/>
              <a:gdLst>
                <a:gd name="T0" fmla="*/ 16 w 17"/>
                <a:gd name="T1" fmla="*/ 11 h 16"/>
                <a:gd name="T2" fmla="*/ 16 w 17"/>
                <a:gd name="T3" fmla="*/ 11 h 16"/>
                <a:gd name="T4" fmla="*/ 13 w 17"/>
                <a:gd name="T5" fmla="*/ 11 h 16"/>
                <a:gd name="T6" fmla="*/ 11 w 17"/>
                <a:gd name="T7" fmla="*/ 11 h 16"/>
                <a:gd name="T8" fmla="*/ 9 w 17"/>
                <a:gd name="T9" fmla="*/ 9 h 16"/>
                <a:gd name="T10" fmla="*/ 7 w 17"/>
                <a:gd name="T11" fmla="*/ 7 h 16"/>
                <a:gd name="T12" fmla="*/ 5 w 17"/>
                <a:gd name="T13" fmla="*/ 4 h 16"/>
                <a:gd name="T14" fmla="*/ 5 w 17"/>
                <a:gd name="T15" fmla="*/ 2 h 16"/>
                <a:gd name="T16" fmla="*/ 5 w 17"/>
                <a:gd name="T17" fmla="*/ 0 h 16"/>
                <a:gd name="T18" fmla="*/ 0 w 17"/>
                <a:gd name="T19" fmla="*/ 0 h 16"/>
                <a:gd name="T20" fmla="*/ 0 w 17"/>
                <a:gd name="T21" fmla="*/ 2 h 16"/>
                <a:gd name="T22" fmla="*/ 2 w 17"/>
                <a:gd name="T23" fmla="*/ 7 h 16"/>
                <a:gd name="T24" fmla="*/ 2 w 17"/>
                <a:gd name="T25" fmla="*/ 9 h 16"/>
                <a:gd name="T26" fmla="*/ 5 w 17"/>
                <a:gd name="T27" fmla="*/ 11 h 16"/>
                <a:gd name="T28" fmla="*/ 7 w 17"/>
                <a:gd name="T29" fmla="*/ 13 h 16"/>
                <a:gd name="T30" fmla="*/ 9 w 17"/>
                <a:gd name="T31" fmla="*/ 13 h 16"/>
                <a:gd name="T32" fmla="*/ 13 w 17"/>
                <a:gd name="T33" fmla="*/ 15 h 16"/>
                <a:gd name="T34" fmla="*/ 16 w 17"/>
                <a:gd name="T35" fmla="*/ 15 h 16"/>
                <a:gd name="T36" fmla="*/ 16 w 17"/>
                <a:gd name="T37" fmla="*/ 1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16"/>
                <a:gd name="T59" fmla="*/ 17 w 1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16">
                  <a:moveTo>
                    <a:pt x="16" y="11"/>
                  </a:moveTo>
                  <a:lnTo>
                    <a:pt x="16" y="11"/>
                  </a:lnTo>
                  <a:lnTo>
                    <a:pt x="13" y="11"/>
                  </a:lnTo>
                  <a:lnTo>
                    <a:pt x="11" y="11"/>
                  </a:lnTo>
                  <a:lnTo>
                    <a:pt x="9" y="9"/>
                  </a:lnTo>
                  <a:lnTo>
                    <a:pt x="7" y="7"/>
                  </a:lnTo>
                  <a:lnTo>
                    <a:pt x="5" y="4"/>
                  </a:lnTo>
                  <a:lnTo>
                    <a:pt x="5" y="2"/>
                  </a:lnTo>
                  <a:lnTo>
                    <a:pt x="5" y="0"/>
                  </a:lnTo>
                  <a:lnTo>
                    <a:pt x="0" y="0"/>
                  </a:lnTo>
                  <a:lnTo>
                    <a:pt x="0" y="2"/>
                  </a:lnTo>
                  <a:lnTo>
                    <a:pt x="2" y="7"/>
                  </a:lnTo>
                  <a:lnTo>
                    <a:pt x="2" y="9"/>
                  </a:lnTo>
                  <a:lnTo>
                    <a:pt x="5" y="11"/>
                  </a:lnTo>
                  <a:lnTo>
                    <a:pt x="7" y="13"/>
                  </a:lnTo>
                  <a:lnTo>
                    <a:pt x="9" y="13"/>
                  </a:lnTo>
                  <a:lnTo>
                    <a:pt x="13" y="15"/>
                  </a:lnTo>
                  <a:lnTo>
                    <a:pt x="16" y="15"/>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9698" name="Freeform 483"/>
            <p:cNvSpPr>
              <a:spLocks/>
            </p:cNvSpPr>
            <p:nvPr/>
          </p:nvSpPr>
          <p:spPr bwMode="auto">
            <a:xfrm>
              <a:off x="2724" y="2604"/>
              <a:ext cx="27" cy="30"/>
            </a:xfrm>
            <a:custGeom>
              <a:avLst/>
              <a:gdLst>
                <a:gd name="T0" fmla="*/ 13 w 27"/>
                <a:gd name="T1" fmla="*/ 29 h 30"/>
                <a:gd name="T2" fmla="*/ 16 w 27"/>
                <a:gd name="T3" fmla="*/ 29 h 30"/>
                <a:gd name="T4" fmla="*/ 18 w 27"/>
                <a:gd name="T5" fmla="*/ 29 h 30"/>
                <a:gd name="T6" fmla="*/ 22 w 27"/>
                <a:gd name="T7" fmla="*/ 27 h 30"/>
                <a:gd name="T8" fmla="*/ 24 w 27"/>
                <a:gd name="T9" fmla="*/ 24 h 30"/>
                <a:gd name="T10" fmla="*/ 24 w 27"/>
                <a:gd name="T11" fmla="*/ 22 h 30"/>
                <a:gd name="T12" fmla="*/ 26 w 27"/>
                <a:gd name="T13" fmla="*/ 20 h 30"/>
                <a:gd name="T14" fmla="*/ 26 w 27"/>
                <a:gd name="T15" fmla="*/ 18 h 30"/>
                <a:gd name="T16" fmla="*/ 26 w 27"/>
                <a:gd name="T17" fmla="*/ 16 h 30"/>
                <a:gd name="T18" fmla="*/ 26 w 27"/>
                <a:gd name="T19" fmla="*/ 11 h 30"/>
                <a:gd name="T20" fmla="*/ 26 w 27"/>
                <a:gd name="T21" fmla="*/ 9 h 30"/>
                <a:gd name="T22" fmla="*/ 24 w 27"/>
                <a:gd name="T23" fmla="*/ 7 h 30"/>
                <a:gd name="T24" fmla="*/ 24 w 27"/>
                <a:gd name="T25" fmla="*/ 5 h 30"/>
                <a:gd name="T26" fmla="*/ 22 w 27"/>
                <a:gd name="T27" fmla="*/ 3 h 30"/>
                <a:gd name="T28" fmla="*/ 18 w 27"/>
                <a:gd name="T29" fmla="*/ 3 h 30"/>
                <a:gd name="T30" fmla="*/ 16 w 27"/>
                <a:gd name="T31" fmla="*/ 0 h 30"/>
                <a:gd name="T32" fmla="*/ 13 w 27"/>
                <a:gd name="T33" fmla="*/ 0 h 30"/>
                <a:gd name="T34" fmla="*/ 11 w 27"/>
                <a:gd name="T35" fmla="*/ 0 h 30"/>
                <a:gd name="T36" fmla="*/ 9 w 27"/>
                <a:gd name="T37" fmla="*/ 3 h 30"/>
                <a:gd name="T38" fmla="*/ 7 w 27"/>
                <a:gd name="T39" fmla="*/ 3 h 30"/>
                <a:gd name="T40" fmla="*/ 5 w 27"/>
                <a:gd name="T41" fmla="*/ 5 h 30"/>
                <a:gd name="T42" fmla="*/ 2 w 27"/>
                <a:gd name="T43" fmla="*/ 7 h 30"/>
                <a:gd name="T44" fmla="*/ 0 w 27"/>
                <a:gd name="T45" fmla="*/ 9 h 30"/>
                <a:gd name="T46" fmla="*/ 0 w 27"/>
                <a:gd name="T47" fmla="*/ 11 h 30"/>
                <a:gd name="T48" fmla="*/ 0 w 27"/>
                <a:gd name="T49" fmla="*/ 16 h 30"/>
                <a:gd name="T50" fmla="*/ 0 w 27"/>
                <a:gd name="T51" fmla="*/ 18 h 30"/>
                <a:gd name="T52" fmla="*/ 0 w 27"/>
                <a:gd name="T53" fmla="*/ 20 h 30"/>
                <a:gd name="T54" fmla="*/ 2 w 27"/>
                <a:gd name="T55" fmla="*/ 22 h 30"/>
                <a:gd name="T56" fmla="*/ 5 w 27"/>
                <a:gd name="T57" fmla="*/ 24 h 30"/>
                <a:gd name="T58" fmla="*/ 7 w 27"/>
                <a:gd name="T59" fmla="*/ 27 h 30"/>
                <a:gd name="T60" fmla="*/ 9 w 27"/>
                <a:gd name="T61" fmla="*/ 29 h 30"/>
                <a:gd name="T62" fmla="*/ 11 w 27"/>
                <a:gd name="T63" fmla="*/ 29 h 30"/>
                <a:gd name="T64" fmla="*/ 13 w 27"/>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30"/>
                <a:gd name="T101" fmla="*/ 27 w 2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30">
                  <a:moveTo>
                    <a:pt x="13" y="29"/>
                  </a:moveTo>
                  <a:lnTo>
                    <a:pt x="16" y="29"/>
                  </a:lnTo>
                  <a:lnTo>
                    <a:pt x="18" y="29"/>
                  </a:lnTo>
                  <a:lnTo>
                    <a:pt x="22" y="27"/>
                  </a:lnTo>
                  <a:lnTo>
                    <a:pt x="24" y="24"/>
                  </a:lnTo>
                  <a:lnTo>
                    <a:pt x="24" y="22"/>
                  </a:lnTo>
                  <a:lnTo>
                    <a:pt x="26" y="20"/>
                  </a:lnTo>
                  <a:lnTo>
                    <a:pt x="26" y="18"/>
                  </a:lnTo>
                  <a:lnTo>
                    <a:pt x="26" y="16"/>
                  </a:lnTo>
                  <a:lnTo>
                    <a:pt x="26" y="11"/>
                  </a:lnTo>
                  <a:lnTo>
                    <a:pt x="26" y="9"/>
                  </a:lnTo>
                  <a:lnTo>
                    <a:pt x="24" y="7"/>
                  </a:lnTo>
                  <a:lnTo>
                    <a:pt x="24" y="5"/>
                  </a:lnTo>
                  <a:lnTo>
                    <a:pt x="22" y="3"/>
                  </a:lnTo>
                  <a:lnTo>
                    <a:pt x="18" y="3"/>
                  </a:lnTo>
                  <a:lnTo>
                    <a:pt x="16" y="0"/>
                  </a:lnTo>
                  <a:lnTo>
                    <a:pt x="13" y="0"/>
                  </a:lnTo>
                  <a:lnTo>
                    <a:pt x="11" y="0"/>
                  </a:lnTo>
                  <a:lnTo>
                    <a:pt x="9" y="3"/>
                  </a:lnTo>
                  <a:lnTo>
                    <a:pt x="7" y="3"/>
                  </a:lnTo>
                  <a:lnTo>
                    <a:pt x="5" y="5"/>
                  </a:lnTo>
                  <a:lnTo>
                    <a:pt x="2" y="7"/>
                  </a:lnTo>
                  <a:lnTo>
                    <a:pt x="0" y="9"/>
                  </a:lnTo>
                  <a:lnTo>
                    <a:pt x="0" y="11"/>
                  </a:lnTo>
                  <a:lnTo>
                    <a:pt x="0" y="16"/>
                  </a:lnTo>
                  <a:lnTo>
                    <a:pt x="0" y="18"/>
                  </a:lnTo>
                  <a:lnTo>
                    <a:pt x="0" y="20"/>
                  </a:lnTo>
                  <a:lnTo>
                    <a:pt x="2" y="22"/>
                  </a:lnTo>
                  <a:lnTo>
                    <a:pt x="5" y="24"/>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699" name="Freeform 484"/>
            <p:cNvSpPr>
              <a:spLocks/>
            </p:cNvSpPr>
            <p:nvPr/>
          </p:nvSpPr>
          <p:spPr bwMode="auto">
            <a:xfrm>
              <a:off x="2737" y="2620"/>
              <a:ext cx="17" cy="16"/>
            </a:xfrm>
            <a:custGeom>
              <a:avLst/>
              <a:gdLst>
                <a:gd name="T0" fmla="*/ 11 w 17"/>
                <a:gd name="T1" fmla="*/ 0 h 16"/>
                <a:gd name="T2" fmla="*/ 11 w 17"/>
                <a:gd name="T3" fmla="*/ 0 h 16"/>
                <a:gd name="T4" fmla="*/ 11 w 17"/>
                <a:gd name="T5" fmla="*/ 2 h 16"/>
                <a:gd name="T6" fmla="*/ 11 w 17"/>
                <a:gd name="T7" fmla="*/ 4 h 16"/>
                <a:gd name="T8" fmla="*/ 11 w 17"/>
                <a:gd name="T9" fmla="*/ 6 h 16"/>
                <a:gd name="T10" fmla="*/ 9 w 17"/>
                <a:gd name="T11" fmla="*/ 8 h 16"/>
                <a:gd name="T12" fmla="*/ 7 w 17"/>
                <a:gd name="T13" fmla="*/ 8 h 16"/>
                <a:gd name="T14" fmla="*/ 5 w 17"/>
                <a:gd name="T15" fmla="*/ 11 h 16"/>
                <a:gd name="T16" fmla="*/ 3 w 17"/>
                <a:gd name="T17" fmla="*/ 11 h 16"/>
                <a:gd name="T18" fmla="*/ 0 w 17"/>
                <a:gd name="T19" fmla="*/ 11 h 16"/>
                <a:gd name="T20" fmla="*/ 0 w 17"/>
                <a:gd name="T21" fmla="*/ 15 h 16"/>
                <a:gd name="T22" fmla="*/ 3 w 17"/>
                <a:gd name="T23" fmla="*/ 15 h 16"/>
                <a:gd name="T24" fmla="*/ 7 w 17"/>
                <a:gd name="T25" fmla="*/ 13 h 16"/>
                <a:gd name="T26" fmla="*/ 9 w 17"/>
                <a:gd name="T27" fmla="*/ 13 h 16"/>
                <a:gd name="T28" fmla="*/ 11 w 17"/>
                <a:gd name="T29" fmla="*/ 11 h 16"/>
                <a:gd name="T30" fmla="*/ 13 w 17"/>
                <a:gd name="T31" fmla="*/ 8 h 16"/>
                <a:gd name="T32" fmla="*/ 16 w 17"/>
                <a:gd name="T33" fmla="*/ 6 h 16"/>
                <a:gd name="T34" fmla="*/ 16 w 17"/>
                <a:gd name="T35" fmla="*/ 2 h 16"/>
                <a:gd name="T36" fmla="*/ 16 w 17"/>
                <a:gd name="T37" fmla="*/ 0 h 16"/>
                <a:gd name="T38" fmla="*/ 11 w 17"/>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6"/>
                <a:gd name="T62" fmla="*/ 17 w 17"/>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6">
                  <a:moveTo>
                    <a:pt x="11" y="0"/>
                  </a:moveTo>
                  <a:lnTo>
                    <a:pt x="11" y="0"/>
                  </a:lnTo>
                  <a:lnTo>
                    <a:pt x="11" y="2"/>
                  </a:lnTo>
                  <a:lnTo>
                    <a:pt x="11" y="4"/>
                  </a:lnTo>
                  <a:lnTo>
                    <a:pt x="11" y="6"/>
                  </a:lnTo>
                  <a:lnTo>
                    <a:pt x="9" y="8"/>
                  </a:lnTo>
                  <a:lnTo>
                    <a:pt x="7" y="8"/>
                  </a:lnTo>
                  <a:lnTo>
                    <a:pt x="5" y="11"/>
                  </a:lnTo>
                  <a:lnTo>
                    <a:pt x="3" y="11"/>
                  </a:lnTo>
                  <a:lnTo>
                    <a:pt x="0" y="11"/>
                  </a:lnTo>
                  <a:lnTo>
                    <a:pt x="0" y="15"/>
                  </a:lnTo>
                  <a:lnTo>
                    <a:pt x="3" y="15"/>
                  </a:lnTo>
                  <a:lnTo>
                    <a:pt x="7" y="13"/>
                  </a:lnTo>
                  <a:lnTo>
                    <a:pt x="9" y="13"/>
                  </a:lnTo>
                  <a:lnTo>
                    <a:pt x="11" y="11"/>
                  </a:lnTo>
                  <a:lnTo>
                    <a:pt x="13" y="8"/>
                  </a:lnTo>
                  <a:lnTo>
                    <a:pt x="16" y="6"/>
                  </a:lnTo>
                  <a:lnTo>
                    <a:pt x="16" y="2"/>
                  </a:lnTo>
                  <a:lnTo>
                    <a:pt x="16"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00" name="Freeform 485"/>
            <p:cNvSpPr>
              <a:spLocks/>
            </p:cNvSpPr>
            <p:nvPr/>
          </p:nvSpPr>
          <p:spPr bwMode="auto">
            <a:xfrm>
              <a:off x="2737" y="2602"/>
              <a:ext cx="17" cy="19"/>
            </a:xfrm>
            <a:custGeom>
              <a:avLst/>
              <a:gdLst>
                <a:gd name="T0" fmla="*/ 0 w 17"/>
                <a:gd name="T1" fmla="*/ 5 h 19"/>
                <a:gd name="T2" fmla="*/ 0 w 17"/>
                <a:gd name="T3" fmla="*/ 5 h 19"/>
                <a:gd name="T4" fmla="*/ 3 w 17"/>
                <a:gd name="T5" fmla="*/ 5 h 19"/>
                <a:gd name="T6" fmla="*/ 5 w 17"/>
                <a:gd name="T7" fmla="*/ 7 h 19"/>
                <a:gd name="T8" fmla="*/ 7 w 17"/>
                <a:gd name="T9" fmla="*/ 7 h 19"/>
                <a:gd name="T10" fmla="*/ 9 w 17"/>
                <a:gd name="T11" fmla="*/ 9 h 19"/>
                <a:gd name="T12" fmla="*/ 11 w 17"/>
                <a:gd name="T13" fmla="*/ 9 h 19"/>
                <a:gd name="T14" fmla="*/ 11 w 17"/>
                <a:gd name="T15" fmla="*/ 11 h 19"/>
                <a:gd name="T16" fmla="*/ 11 w 17"/>
                <a:gd name="T17" fmla="*/ 13 h 19"/>
                <a:gd name="T18" fmla="*/ 11 w 17"/>
                <a:gd name="T19" fmla="*/ 18 h 19"/>
                <a:gd name="T20" fmla="*/ 16 w 17"/>
                <a:gd name="T21" fmla="*/ 18 h 19"/>
                <a:gd name="T22" fmla="*/ 16 w 17"/>
                <a:gd name="T23" fmla="*/ 13 h 19"/>
                <a:gd name="T24" fmla="*/ 16 w 17"/>
                <a:gd name="T25" fmla="*/ 11 h 19"/>
                <a:gd name="T26" fmla="*/ 13 w 17"/>
                <a:gd name="T27" fmla="*/ 9 h 19"/>
                <a:gd name="T28" fmla="*/ 11 w 17"/>
                <a:gd name="T29" fmla="*/ 7 h 19"/>
                <a:gd name="T30" fmla="*/ 9 w 17"/>
                <a:gd name="T31" fmla="*/ 5 h 19"/>
                <a:gd name="T32" fmla="*/ 7 w 17"/>
                <a:gd name="T33" fmla="*/ 2 h 19"/>
                <a:gd name="T34" fmla="*/ 3 w 17"/>
                <a:gd name="T35" fmla="*/ 2 h 19"/>
                <a:gd name="T36" fmla="*/ 0 w 17"/>
                <a:gd name="T37" fmla="*/ 0 h 19"/>
                <a:gd name="T38" fmla="*/ 0 w 17"/>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0" y="5"/>
                  </a:moveTo>
                  <a:lnTo>
                    <a:pt x="0" y="5"/>
                  </a:lnTo>
                  <a:lnTo>
                    <a:pt x="3" y="5"/>
                  </a:lnTo>
                  <a:lnTo>
                    <a:pt x="5" y="7"/>
                  </a:lnTo>
                  <a:lnTo>
                    <a:pt x="7" y="7"/>
                  </a:lnTo>
                  <a:lnTo>
                    <a:pt x="9" y="9"/>
                  </a:lnTo>
                  <a:lnTo>
                    <a:pt x="11" y="9"/>
                  </a:lnTo>
                  <a:lnTo>
                    <a:pt x="11" y="11"/>
                  </a:lnTo>
                  <a:lnTo>
                    <a:pt x="11" y="13"/>
                  </a:lnTo>
                  <a:lnTo>
                    <a:pt x="11" y="18"/>
                  </a:lnTo>
                  <a:lnTo>
                    <a:pt x="16" y="18"/>
                  </a:lnTo>
                  <a:lnTo>
                    <a:pt x="16" y="13"/>
                  </a:lnTo>
                  <a:lnTo>
                    <a:pt x="16" y="11"/>
                  </a:lnTo>
                  <a:lnTo>
                    <a:pt x="13" y="9"/>
                  </a:lnTo>
                  <a:lnTo>
                    <a:pt x="11" y="7"/>
                  </a:lnTo>
                  <a:lnTo>
                    <a:pt x="9" y="5"/>
                  </a:lnTo>
                  <a:lnTo>
                    <a:pt x="7" y="2"/>
                  </a:lnTo>
                  <a:lnTo>
                    <a:pt x="3" y="2"/>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9701" name="Freeform 486"/>
            <p:cNvSpPr>
              <a:spLocks/>
            </p:cNvSpPr>
            <p:nvPr/>
          </p:nvSpPr>
          <p:spPr bwMode="auto">
            <a:xfrm>
              <a:off x="2722" y="2602"/>
              <a:ext cx="16" cy="19"/>
            </a:xfrm>
            <a:custGeom>
              <a:avLst/>
              <a:gdLst>
                <a:gd name="T0" fmla="*/ 4 w 16"/>
                <a:gd name="T1" fmla="*/ 18 h 19"/>
                <a:gd name="T2" fmla="*/ 4 w 16"/>
                <a:gd name="T3" fmla="*/ 18 h 19"/>
                <a:gd name="T4" fmla="*/ 4 w 16"/>
                <a:gd name="T5" fmla="*/ 13 h 19"/>
                <a:gd name="T6" fmla="*/ 4 w 16"/>
                <a:gd name="T7" fmla="*/ 11 h 19"/>
                <a:gd name="T8" fmla="*/ 7 w 16"/>
                <a:gd name="T9" fmla="*/ 9 h 19"/>
                <a:gd name="T10" fmla="*/ 9 w 16"/>
                <a:gd name="T11" fmla="*/ 7 h 19"/>
                <a:gd name="T12" fmla="*/ 11 w 16"/>
                <a:gd name="T13" fmla="*/ 7 h 19"/>
                <a:gd name="T14" fmla="*/ 13 w 16"/>
                <a:gd name="T15" fmla="*/ 5 h 19"/>
                <a:gd name="T16" fmla="*/ 15 w 16"/>
                <a:gd name="T17" fmla="*/ 5 h 19"/>
                <a:gd name="T18" fmla="*/ 15 w 16"/>
                <a:gd name="T19" fmla="*/ 0 h 19"/>
                <a:gd name="T20" fmla="*/ 13 w 16"/>
                <a:gd name="T21" fmla="*/ 2 h 19"/>
                <a:gd name="T22" fmla="*/ 9 w 16"/>
                <a:gd name="T23" fmla="*/ 2 h 19"/>
                <a:gd name="T24" fmla="*/ 7 w 16"/>
                <a:gd name="T25" fmla="*/ 5 h 19"/>
                <a:gd name="T26" fmla="*/ 4 w 16"/>
                <a:gd name="T27" fmla="*/ 7 h 19"/>
                <a:gd name="T28" fmla="*/ 2 w 16"/>
                <a:gd name="T29" fmla="*/ 9 h 19"/>
                <a:gd name="T30" fmla="*/ 0 w 16"/>
                <a:gd name="T31" fmla="*/ 11 h 19"/>
                <a:gd name="T32" fmla="*/ 0 w 16"/>
                <a:gd name="T33" fmla="*/ 13 h 19"/>
                <a:gd name="T34" fmla="*/ 0 w 16"/>
                <a:gd name="T35" fmla="*/ 18 h 19"/>
                <a:gd name="T36" fmla="*/ 4 w 16"/>
                <a:gd name="T37" fmla="*/ 1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8"/>
                  </a:moveTo>
                  <a:lnTo>
                    <a:pt x="4" y="18"/>
                  </a:lnTo>
                  <a:lnTo>
                    <a:pt x="4" y="13"/>
                  </a:lnTo>
                  <a:lnTo>
                    <a:pt x="4" y="11"/>
                  </a:lnTo>
                  <a:lnTo>
                    <a:pt x="7" y="9"/>
                  </a:lnTo>
                  <a:lnTo>
                    <a:pt x="9" y="7"/>
                  </a:lnTo>
                  <a:lnTo>
                    <a:pt x="11" y="7"/>
                  </a:lnTo>
                  <a:lnTo>
                    <a:pt x="13" y="5"/>
                  </a:lnTo>
                  <a:lnTo>
                    <a:pt x="15" y="5"/>
                  </a:lnTo>
                  <a:lnTo>
                    <a:pt x="15" y="0"/>
                  </a:lnTo>
                  <a:lnTo>
                    <a:pt x="13" y="2"/>
                  </a:lnTo>
                  <a:lnTo>
                    <a:pt x="9" y="2"/>
                  </a:lnTo>
                  <a:lnTo>
                    <a:pt x="7" y="5"/>
                  </a:lnTo>
                  <a:lnTo>
                    <a:pt x="4" y="7"/>
                  </a:lnTo>
                  <a:lnTo>
                    <a:pt x="2" y="9"/>
                  </a:lnTo>
                  <a:lnTo>
                    <a:pt x="0"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702" name="Freeform 487"/>
            <p:cNvSpPr>
              <a:spLocks/>
            </p:cNvSpPr>
            <p:nvPr/>
          </p:nvSpPr>
          <p:spPr bwMode="auto">
            <a:xfrm>
              <a:off x="2722" y="2620"/>
              <a:ext cx="16" cy="16"/>
            </a:xfrm>
            <a:custGeom>
              <a:avLst/>
              <a:gdLst>
                <a:gd name="T0" fmla="*/ 15 w 16"/>
                <a:gd name="T1" fmla="*/ 11 h 16"/>
                <a:gd name="T2" fmla="*/ 15 w 16"/>
                <a:gd name="T3" fmla="*/ 11 h 16"/>
                <a:gd name="T4" fmla="*/ 13 w 16"/>
                <a:gd name="T5" fmla="*/ 11 h 16"/>
                <a:gd name="T6" fmla="*/ 11 w 16"/>
                <a:gd name="T7" fmla="*/ 11 h 16"/>
                <a:gd name="T8" fmla="*/ 9 w 16"/>
                <a:gd name="T9" fmla="*/ 8 h 16"/>
                <a:gd name="T10" fmla="*/ 7 w 16"/>
                <a:gd name="T11" fmla="*/ 8 h 16"/>
                <a:gd name="T12" fmla="*/ 7 w 16"/>
                <a:gd name="T13" fmla="*/ 6 h 16"/>
                <a:gd name="T14" fmla="*/ 4 w 16"/>
                <a:gd name="T15" fmla="*/ 4 h 16"/>
                <a:gd name="T16" fmla="*/ 4 w 16"/>
                <a:gd name="T17" fmla="*/ 2 h 16"/>
                <a:gd name="T18" fmla="*/ 4 w 16"/>
                <a:gd name="T19" fmla="*/ 0 h 16"/>
                <a:gd name="T20" fmla="*/ 0 w 16"/>
                <a:gd name="T21" fmla="*/ 0 h 16"/>
                <a:gd name="T22" fmla="*/ 0 w 16"/>
                <a:gd name="T23" fmla="*/ 2 h 16"/>
                <a:gd name="T24" fmla="*/ 0 w 16"/>
                <a:gd name="T25" fmla="*/ 6 h 16"/>
                <a:gd name="T26" fmla="*/ 2 w 16"/>
                <a:gd name="T27" fmla="*/ 8 h 16"/>
                <a:gd name="T28" fmla="*/ 4 w 16"/>
                <a:gd name="T29" fmla="*/ 11 h 16"/>
                <a:gd name="T30" fmla="*/ 7 w 16"/>
                <a:gd name="T31" fmla="*/ 13 h 16"/>
                <a:gd name="T32" fmla="*/ 9 w 16"/>
                <a:gd name="T33" fmla="*/ 13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8"/>
                  </a:lnTo>
                  <a:lnTo>
                    <a:pt x="7" y="8"/>
                  </a:lnTo>
                  <a:lnTo>
                    <a:pt x="7" y="6"/>
                  </a:lnTo>
                  <a:lnTo>
                    <a:pt x="4" y="4"/>
                  </a:lnTo>
                  <a:lnTo>
                    <a:pt x="4" y="2"/>
                  </a:lnTo>
                  <a:lnTo>
                    <a:pt x="4" y="0"/>
                  </a:lnTo>
                  <a:lnTo>
                    <a:pt x="0" y="0"/>
                  </a:lnTo>
                  <a:lnTo>
                    <a:pt x="0" y="2"/>
                  </a:lnTo>
                  <a:lnTo>
                    <a:pt x="0" y="6"/>
                  </a:lnTo>
                  <a:lnTo>
                    <a:pt x="2" y="8"/>
                  </a:lnTo>
                  <a:lnTo>
                    <a:pt x="4" y="11"/>
                  </a:lnTo>
                  <a:lnTo>
                    <a:pt x="7" y="13"/>
                  </a:lnTo>
                  <a:lnTo>
                    <a:pt x="9" y="13"/>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9703" name="Freeform 488"/>
            <p:cNvSpPr>
              <a:spLocks/>
            </p:cNvSpPr>
            <p:nvPr/>
          </p:nvSpPr>
          <p:spPr bwMode="auto">
            <a:xfrm>
              <a:off x="2816" y="2615"/>
              <a:ext cx="30" cy="30"/>
            </a:xfrm>
            <a:custGeom>
              <a:avLst/>
              <a:gdLst>
                <a:gd name="T0" fmla="*/ 13 w 30"/>
                <a:gd name="T1" fmla="*/ 29 h 30"/>
                <a:gd name="T2" fmla="*/ 16 w 30"/>
                <a:gd name="T3" fmla="*/ 29 h 30"/>
                <a:gd name="T4" fmla="*/ 20 w 30"/>
                <a:gd name="T5" fmla="*/ 29 h 30"/>
                <a:gd name="T6" fmla="*/ 22 w 30"/>
                <a:gd name="T7" fmla="*/ 27 h 30"/>
                <a:gd name="T8" fmla="*/ 24 w 30"/>
                <a:gd name="T9" fmla="*/ 27 h 30"/>
                <a:gd name="T10" fmla="*/ 27 w 30"/>
                <a:gd name="T11" fmla="*/ 24 h 30"/>
                <a:gd name="T12" fmla="*/ 27 w 30"/>
                <a:gd name="T13" fmla="*/ 22 h 30"/>
                <a:gd name="T14" fmla="*/ 27 w 30"/>
                <a:gd name="T15" fmla="*/ 18 h 30"/>
                <a:gd name="T16" fmla="*/ 29 w 30"/>
                <a:gd name="T17" fmla="*/ 16 h 30"/>
                <a:gd name="T18" fmla="*/ 27 w 30"/>
                <a:gd name="T19" fmla="*/ 13 h 30"/>
                <a:gd name="T20" fmla="*/ 27 w 30"/>
                <a:gd name="T21" fmla="*/ 9 h 30"/>
                <a:gd name="T22" fmla="*/ 27 w 30"/>
                <a:gd name="T23" fmla="*/ 7 h 30"/>
                <a:gd name="T24" fmla="*/ 24 w 30"/>
                <a:gd name="T25" fmla="*/ 5 h 30"/>
                <a:gd name="T26" fmla="*/ 22 w 30"/>
                <a:gd name="T27" fmla="*/ 5 h 30"/>
                <a:gd name="T28" fmla="*/ 20 w 30"/>
                <a:gd name="T29" fmla="*/ 2 h 30"/>
                <a:gd name="T30" fmla="*/ 16 w 30"/>
                <a:gd name="T31" fmla="*/ 0 h 30"/>
                <a:gd name="T32" fmla="*/ 13 w 30"/>
                <a:gd name="T33" fmla="*/ 0 h 30"/>
                <a:gd name="T34" fmla="*/ 11 w 30"/>
                <a:gd name="T35" fmla="*/ 0 h 30"/>
                <a:gd name="T36" fmla="*/ 9 w 30"/>
                <a:gd name="T37" fmla="*/ 2 h 30"/>
                <a:gd name="T38" fmla="*/ 7 w 30"/>
                <a:gd name="T39" fmla="*/ 5 h 30"/>
                <a:gd name="T40" fmla="*/ 5 w 30"/>
                <a:gd name="T41" fmla="*/ 5 h 30"/>
                <a:gd name="T42" fmla="*/ 2 w 30"/>
                <a:gd name="T43" fmla="*/ 7 h 30"/>
                <a:gd name="T44" fmla="*/ 2 w 30"/>
                <a:gd name="T45" fmla="*/ 9 h 30"/>
                <a:gd name="T46" fmla="*/ 0 w 30"/>
                <a:gd name="T47" fmla="*/ 13 h 30"/>
                <a:gd name="T48" fmla="*/ 0 w 30"/>
                <a:gd name="T49" fmla="*/ 16 h 30"/>
                <a:gd name="T50" fmla="*/ 0 w 30"/>
                <a:gd name="T51" fmla="*/ 18 h 30"/>
                <a:gd name="T52" fmla="*/ 2 w 30"/>
                <a:gd name="T53" fmla="*/ 22 h 30"/>
                <a:gd name="T54" fmla="*/ 2 w 30"/>
                <a:gd name="T55" fmla="*/ 24 h 30"/>
                <a:gd name="T56" fmla="*/ 5 w 30"/>
                <a:gd name="T57" fmla="*/ 27 h 30"/>
                <a:gd name="T58" fmla="*/ 7 w 30"/>
                <a:gd name="T59" fmla="*/ 27 h 30"/>
                <a:gd name="T60" fmla="*/ 9 w 30"/>
                <a:gd name="T61" fmla="*/ 29 h 30"/>
                <a:gd name="T62" fmla="*/ 11 w 30"/>
                <a:gd name="T63" fmla="*/ 29 h 30"/>
                <a:gd name="T64" fmla="*/ 13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3" y="29"/>
                  </a:moveTo>
                  <a:lnTo>
                    <a:pt x="16" y="29"/>
                  </a:lnTo>
                  <a:lnTo>
                    <a:pt x="20" y="29"/>
                  </a:lnTo>
                  <a:lnTo>
                    <a:pt x="22" y="27"/>
                  </a:lnTo>
                  <a:lnTo>
                    <a:pt x="24" y="27"/>
                  </a:lnTo>
                  <a:lnTo>
                    <a:pt x="27" y="24"/>
                  </a:lnTo>
                  <a:lnTo>
                    <a:pt x="27" y="22"/>
                  </a:lnTo>
                  <a:lnTo>
                    <a:pt x="27" y="18"/>
                  </a:lnTo>
                  <a:lnTo>
                    <a:pt x="29" y="16"/>
                  </a:lnTo>
                  <a:lnTo>
                    <a:pt x="27" y="13"/>
                  </a:lnTo>
                  <a:lnTo>
                    <a:pt x="27" y="9"/>
                  </a:lnTo>
                  <a:lnTo>
                    <a:pt x="27" y="7"/>
                  </a:lnTo>
                  <a:lnTo>
                    <a:pt x="24" y="5"/>
                  </a:lnTo>
                  <a:lnTo>
                    <a:pt x="22" y="5"/>
                  </a:lnTo>
                  <a:lnTo>
                    <a:pt x="20" y="2"/>
                  </a:lnTo>
                  <a:lnTo>
                    <a:pt x="16" y="0"/>
                  </a:lnTo>
                  <a:lnTo>
                    <a:pt x="13" y="0"/>
                  </a:lnTo>
                  <a:lnTo>
                    <a:pt x="11" y="0"/>
                  </a:lnTo>
                  <a:lnTo>
                    <a:pt x="9" y="2"/>
                  </a:lnTo>
                  <a:lnTo>
                    <a:pt x="7" y="5"/>
                  </a:lnTo>
                  <a:lnTo>
                    <a:pt x="5" y="5"/>
                  </a:lnTo>
                  <a:lnTo>
                    <a:pt x="2" y="7"/>
                  </a:lnTo>
                  <a:lnTo>
                    <a:pt x="2" y="9"/>
                  </a:lnTo>
                  <a:lnTo>
                    <a:pt x="0" y="13"/>
                  </a:lnTo>
                  <a:lnTo>
                    <a:pt x="0" y="16"/>
                  </a:lnTo>
                  <a:lnTo>
                    <a:pt x="0" y="18"/>
                  </a:lnTo>
                  <a:lnTo>
                    <a:pt x="2" y="22"/>
                  </a:lnTo>
                  <a:lnTo>
                    <a:pt x="2" y="24"/>
                  </a:lnTo>
                  <a:lnTo>
                    <a:pt x="5" y="27"/>
                  </a:lnTo>
                  <a:lnTo>
                    <a:pt x="7" y="27"/>
                  </a:lnTo>
                  <a:lnTo>
                    <a:pt x="9" y="29"/>
                  </a:lnTo>
                  <a:lnTo>
                    <a:pt x="11" y="29"/>
                  </a:lnTo>
                  <a:lnTo>
                    <a:pt x="13"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704" name="Freeform 489"/>
            <p:cNvSpPr>
              <a:spLocks/>
            </p:cNvSpPr>
            <p:nvPr/>
          </p:nvSpPr>
          <p:spPr bwMode="auto">
            <a:xfrm>
              <a:off x="2829" y="2631"/>
              <a:ext cx="19" cy="16"/>
            </a:xfrm>
            <a:custGeom>
              <a:avLst/>
              <a:gdLst>
                <a:gd name="T0" fmla="*/ 14 w 19"/>
                <a:gd name="T1" fmla="*/ 0 h 16"/>
                <a:gd name="T2" fmla="*/ 14 w 19"/>
                <a:gd name="T3" fmla="*/ 0 h 16"/>
                <a:gd name="T4" fmla="*/ 14 w 19"/>
                <a:gd name="T5" fmla="*/ 2 h 16"/>
                <a:gd name="T6" fmla="*/ 11 w 19"/>
                <a:gd name="T7" fmla="*/ 4 h 16"/>
                <a:gd name="T8" fmla="*/ 11 w 19"/>
                <a:gd name="T9" fmla="*/ 6 h 16"/>
                <a:gd name="T10" fmla="*/ 9 w 19"/>
                <a:gd name="T11" fmla="*/ 8 h 16"/>
                <a:gd name="T12" fmla="*/ 7 w 19"/>
                <a:gd name="T13" fmla="*/ 11 h 16"/>
                <a:gd name="T14" fmla="*/ 3 w 19"/>
                <a:gd name="T15" fmla="*/ 11 h 16"/>
                <a:gd name="T16" fmla="*/ 0 w 19"/>
                <a:gd name="T17" fmla="*/ 11 h 16"/>
                <a:gd name="T18" fmla="*/ 0 w 19"/>
                <a:gd name="T19" fmla="*/ 15 h 16"/>
                <a:gd name="T20" fmla="*/ 5 w 19"/>
                <a:gd name="T21" fmla="*/ 15 h 16"/>
                <a:gd name="T22" fmla="*/ 7 w 19"/>
                <a:gd name="T23" fmla="*/ 15 h 16"/>
                <a:gd name="T24" fmla="*/ 9 w 19"/>
                <a:gd name="T25" fmla="*/ 13 h 16"/>
                <a:gd name="T26" fmla="*/ 11 w 19"/>
                <a:gd name="T27" fmla="*/ 11 h 16"/>
                <a:gd name="T28" fmla="*/ 14 w 19"/>
                <a:gd name="T29" fmla="*/ 8 h 16"/>
                <a:gd name="T30" fmla="*/ 16 w 19"/>
                <a:gd name="T31" fmla="*/ 6 h 16"/>
                <a:gd name="T32" fmla="*/ 16 w 19"/>
                <a:gd name="T33" fmla="*/ 2 h 16"/>
                <a:gd name="T34" fmla="*/ 18 w 19"/>
                <a:gd name="T35" fmla="*/ 0 h 16"/>
                <a:gd name="T36" fmla="*/ 14 w 19"/>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6"/>
                <a:gd name="T59" fmla="*/ 19 w 19"/>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6">
                  <a:moveTo>
                    <a:pt x="14" y="0"/>
                  </a:moveTo>
                  <a:lnTo>
                    <a:pt x="14" y="0"/>
                  </a:lnTo>
                  <a:lnTo>
                    <a:pt x="14" y="2"/>
                  </a:lnTo>
                  <a:lnTo>
                    <a:pt x="11" y="4"/>
                  </a:lnTo>
                  <a:lnTo>
                    <a:pt x="11" y="6"/>
                  </a:lnTo>
                  <a:lnTo>
                    <a:pt x="9" y="8"/>
                  </a:lnTo>
                  <a:lnTo>
                    <a:pt x="7" y="11"/>
                  </a:lnTo>
                  <a:lnTo>
                    <a:pt x="3" y="11"/>
                  </a:lnTo>
                  <a:lnTo>
                    <a:pt x="0" y="11"/>
                  </a:lnTo>
                  <a:lnTo>
                    <a:pt x="0" y="15"/>
                  </a:lnTo>
                  <a:lnTo>
                    <a:pt x="5" y="15"/>
                  </a:lnTo>
                  <a:lnTo>
                    <a:pt x="7" y="15"/>
                  </a:lnTo>
                  <a:lnTo>
                    <a:pt x="9" y="13"/>
                  </a:lnTo>
                  <a:lnTo>
                    <a:pt x="11" y="11"/>
                  </a:lnTo>
                  <a:lnTo>
                    <a:pt x="14" y="8"/>
                  </a:lnTo>
                  <a:lnTo>
                    <a:pt x="16" y="6"/>
                  </a:lnTo>
                  <a:lnTo>
                    <a:pt x="16" y="2"/>
                  </a:lnTo>
                  <a:lnTo>
                    <a:pt x="18" y="0"/>
                  </a:lnTo>
                  <a:lnTo>
                    <a:pt x="14"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05" name="Freeform 490"/>
            <p:cNvSpPr>
              <a:spLocks/>
            </p:cNvSpPr>
            <p:nvPr/>
          </p:nvSpPr>
          <p:spPr bwMode="auto">
            <a:xfrm>
              <a:off x="2829" y="2613"/>
              <a:ext cx="19" cy="19"/>
            </a:xfrm>
            <a:custGeom>
              <a:avLst/>
              <a:gdLst>
                <a:gd name="T0" fmla="*/ 0 w 19"/>
                <a:gd name="T1" fmla="*/ 4 h 19"/>
                <a:gd name="T2" fmla="*/ 0 w 19"/>
                <a:gd name="T3" fmla="*/ 4 h 19"/>
                <a:gd name="T4" fmla="*/ 3 w 19"/>
                <a:gd name="T5" fmla="*/ 4 h 19"/>
                <a:gd name="T6" fmla="*/ 7 w 19"/>
                <a:gd name="T7" fmla="*/ 7 h 19"/>
                <a:gd name="T8" fmla="*/ 9 w 19"/>
                <a:gd name="T9" fmla="*/ 9 h 19"/>
                <a:gd name="T10" fmla="*/ 11 w 19"/>
                <a:gd name="T11" fmla="*/ 11 h 19"/>
                <a:gd name="T12" fmla="*/ 11 w 19"/>
                <a:gd name="T13" fmla="*/ 13 h 19"/>
                <a:gd name="T14" fmla="*/ 14 w 19"/>
                <a:gd name="T15" fmla="*/ 15 h 19"/>
                <a:gd name="T16" fmla="*/ 14 w 19"/>
                <a:gd name="T17" fmla="*/ 18 h 19"/>
                <a:gd name="T18" fmla="*/ 18 w 19"/>
                <a:gd name="T19" fmla="*/ 18 h 19"/>
                <a:gd name="T20" fmla="*/ 16 w 19"/>
                <a:gd name="T21" fmla="*/ 13 h 19"/>
                <a:gd name="T22" fmla="*/ 16 w 19"/>
                <a:gd name="T23" fmla="*/ 11 h 19"/>
                <a:gd name="T24" fmla="*/ 14 w 19"/>
                <a:gd name="T25" fmla="*/ 9 h 19"/>
                <a:gd name="T26" fmla="*/ 11 w 19"/>
                <a:gd name="T27" fmla="*/ 7 h 19"/>
                <a:gd name="T28" fmla="*/ 9 w 19"/>
                <a:gd name="T29" fmla="*/ 4 h 19"/>
                <a:gd name="T30" fmla="*/ 7 w 19"/>
                <a:gd name="T31" fmla="*/ 2 h 19"/>
                <a:gd name="T32" fmla="*/ 5 w 19"/>
                <a:gd name="T33" fmla="*/ 0 h 19"/>
                <a:gd name="T34" fmla="*/ 0 w 19"/>
                <a:gd name="T35" fmla="*/ 0 h 19"/>
                <a:gd name="T36" fmla="*/ 0 w 19"/>
                <a:gd name="T37" fmla="*/ 4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19"/>
                <a:gd name="T59" fmla="*/ 19 w 1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19">
                  <a:moveTo>
                    <a:pt x="0" y="4"/>
                  </a:moveTo>
                  <a:lnTo>
                    <a:pt x="0" y="4"/>
                  </a:lnTo>
                  <a:lnTo>
                    <a:pt x="3" y="4"/>
                  </a:lnTo>
                  <a:lnTo>
                    <a:pt x="7" y="7"/>
                  </a:lnTo>
                  <a:lnTo>
                    <a:pt x="9" y="9"/>
                  </a:lnTo>
                  <a:lnTo>
                    <a:pt x="11" y="11"/>
                  </a:lnTo>
                  <a:lnTo>
                    <a:pt x="11" y="13"/>
                  </a:lnTo>
                  <a:lnTo>
                    <a:pt x="14" y="15"/>
                  </a:lnTo>
                  <a:lnTo>
                    <a:pt x="14" y="18"/>
                  </a:lnTo>
                  <a:lnTo>
                    <a:pt x="18" y="18"/>
                  </a:lnTo>
                  <a:lnTo>
                    <a:pt x="16" y="13"/>
                  </a:lnTo>
                  <a:lnTo>
                    <a:pt x="16" y="11"/>
                  </a:lnTo>
                  <a:lnTo>
                    <a:pt x="14" y="9"/>
                  </a:lnTo>
                  <a:lnTo>
                    <a:pt x="11" y="7"/>
                  </a:lnTo>
                  <a:lnTo>
                    <a:pt x="9" y="4"/>
                  </a:lnTo>
                  <a:lnTo>
                    <a:pt x="7" y="2"/>
                  </a:lnTo>
                  <a:lnTo>
                    <a:pt x="5" y="0"/>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706" name="Freeform 491"/>
            <p:cNvSpPr>
              <a:spLocks/>
            </p:cNvSpPr>
            <p:nvPr/>
          </p:nvSpPr>
          <p:spPr bwMode="auto">
            <a:xfrm>
              <a:off x="2814" y="2613"/>
              <a:ext cx="16" cy="19"/>
            </a:xfrm>
            <a:custGeom>
              <a:avLst/>
              <a:gdLst>
                <a:gd name="T0" fmla="*/ 4 w 16"/>
                <a:gd name="T1" fmla="*/ 18 h 19"/>
                <a:gd name="T2" fmla="*/ 4 w 16"/>
                <a:gd name="T3" fmla="*/ 18 h 19"/>
                <a:gd name="T4" fmla="*/ 4 w 16"/>
                <a:gd name="T5" fmla="*/ 15 h 19"/>
                <a:gd name="T6" fmla="*/ 7 w 16"/>
                <a:gd name="T7" fmla="*/ 13 h 19"/>
                <a:gd name="T8" fmla="*/ 7 w 16"/>
                <a:gd name="T9" fmla="*/ 11 h 19"/>
                <a:gd name="T10" fmla="*/ 9 w 16"/>
                <a:gd name="T11" fmla="*/ 9 h 19"/>
                <a:gd name="T12" fmla="*/ 9 w 16"/>
                <a:gd name="T13" fmla="*/ 7 h 19"/>
                <a:gd name="T14" fmla="*/ 11 w 16"/>
                <a:gd name="T15" fmla="*/ 7 h 19"/>
                <a:gd name="T16" fmla="*/ 13 w 16"/>
                <a:gd name="T17" fmla="*/ 4 h 19"/>
                <a:gd name="T18" fmla="*/ 15 w 16"/>
                <a:gd name="T19" fmla="*/ 4 h 19"/>
                <a:gd name="T20" fmla="*/ 15 w 16"/>
                <a:gd name="T21" fmla="*/ 0 h 19"/>
                <a:gd name="T22" fmla="*/ 13 w 16"/>
                <a:gd name="T23" fmla="*/ 0 h 19"/>
                <a:gd name="T24" fmla="*/ 11 w 16"/>
                <a:gd name="T25" fmla="*/ 2 h 19"/>
                <a:gd name="T26" fmla="*/ 9 w 16"/>
                <a:gd name="T27" fmla="*/ 4 h 19"/>
                <a:gd name="T28" fmla="*/ 4 w 16"/>
                <a:gd name="T29" fmla="*/ 7 h 19"/>
                <a:gd name="T30" fmla="*/ 4 w 16"/>
                <a:gd name="T31" fmla="*/ 9 h 19"/>
                <a:gd name="T32" fmla="*/ 2 w 16"/>
                <a:gd name="T33" fmla="*/ 11 h 19"/>
                <a:gd name="T34" fmla="*/ 0 w 16"/>
                <a:gd name="T35" fmla="*/ 13 h 19"/>
                <a:gd name="T36" fmla="*/ 0 w 16"/>
                <a:gd name="T37" fmla="*/ 18 h 19"/>
                <a:gd name="T38" fmla="*/ 4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4" y="18"/>
                  </a:moveTo>
                  <a:lnTo>
                    <a:pt x="4" y="18"/>
                  </a:lnTo>
                  <a:lnTo>
                    <a:pt x="4" y="15"/>
                  </a:lnTo>
                  <a:lnTo>
                    <a:pt x="7" y="13"/>
                  </a:lnTo>
                  <a:lnTo>
                    <a:pt x="7" y="11"/>
                  </a:lnTo>
                  <a:lnTo>
                    <a:pt x="9" y="9"/>
                  </a:lnTo>
                  <a:lnTo>
                    <a:pt x="9" y="7"/>
                  </a:lnTo>
                  <a:lnTo>
                    <a:pt x="11" y="7"/>
                  </a:lnTo>
                  <a:lnTo>
                    <a:pt x="13" y="4"/>
                  </a:lnTo>
                  <a:lnTo>
                    <a:pt x="15" y="4"/>
                  </a:lnTo>
                  <a:lnTo>
                    <a:pt x="15" y="0"/>
                  </a:lnTo>
                  <a:lnTo>
                    <a:pt x="13" y="0"/>
                  </a:lnTo>
                  <a:lnTo>
                    <a:pt x="11" y="2"/>
                  </a:lnTo>
                  <a:lnTo>
                    <a:pt x="9" y="4"/>
                  </a:lnTo>
                  <a:lnTo>
                    <a:pt x="4" y="7"/>
                  </a:lnTo>
                  <a:lnTo>
                    <a:pt x="4" y="9"/>
                  </a:lnTo>
                  <a:lnTo>
                    <a:pt x="2" y="11"/>
                  </a:lnTo>
                  <a:lnTo>
                    <a:pt x="0" y="13"/>
                  </a:lnTo>
                  <a:lnTo>
                    <a:pt x="0" y="18"/>
                  </a:lnTo>
                  <a:lnTo>
                    <a:pt x="4"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707" name="Freeform 492"/>
            <p:cNvSpPr>
              <a:spLocks/>
            </p:cNvSpPr>
            <p:nvPr/>
          </p:nvSpPr>
          <p:spPr bwMode="auto">
            <a:xfrm>
              <a:off x="2814" y="2631"/>
              <a:ext cx="16" cy="16"/>
            </a:xfrm>
            <a:custGeom>
              <a:avLst/>
              <a:gdLst>
                <a:gd name="T0" fmla="*/ 15 w 16"/>
                <a:gd name="T1" fmla="*/ 11 h 16"/>
                <a:gd name="T2" fmla="*/ 15 w 16"/>
                <a:gd name="T3" fmla="*/ 11 h 16"/>
                <a:gd name="T4" fmla="*/ 13 w 16"/>
                <a:gd name="T5" fmla="*/ 11 h 16"/>
                <a:gd name="T6" fmla="*/ 11 w 16"/>
                <a:gd name="T7" fmla="*/ 11 h 16"/>
                <a:gd name="T8" fmla="*/ 9 w 16"/>
                <a:gd name="T9" fmla="*/ 11 h 16"/>
                <a:gd name="T10" fmla="*/ 9 w 16"/>
                <a:gd name="T11" fmla="*/ 8 h 16"/>
                <a:gd name="T12" fmla="*/ 7 w 16"/>
                <a:gd name="T13" fmla="*/ 6 h 16"/>
                <a:gd name="T14" fmla="*/ 7 w 16"/>
                <a:gd name="T15" fmla="*/ 4 h 16"/>
                <a:gd name="T16" fmla="*/ 4 w 16"/>
                <a:gd name="T17" fmla="*/ 2 h 16"/>
                <a:gd name="T18" fmla="*/ 4 w 16"/>
                <a:gd name="T19" fmla="*/ 0 h 16"/>
                <a:gd name="T20" fmla="*/ 0 w 16"/>
                <a:gd name="T21" fmla="*/ 0 h 16"/>
                <a:gd name="T22" fmla="*/ 0 w 16"/>
                <a:gd name="T23" fmla="*/ 2 h 16"/>
                <a:gd name="T24" fmla="*/ 2 w 16"/>
                <a:gd name="T25" fmla="*/ 6 h 16"/>
                <a:gd name="T26" fmla="*/ 4 w 16"/>
                <a:gd name="T27" fmla="*/ 8 h 16"/>
                <a:gd name="T28" fmla="*/ 4 w 16"/>
                <a:gd name="T29" fmla="*/ 11 h 16"/>
                <a:gd name="T30" fmla="*/ 9 w 16"/>
                <a:gd name="T31" fmla="*/ 13 h 16"/>
                <a:gd name="T32" fmla="*/ 11 w 16"/>
                <a:gd name="T33" fmla="*/ 15 h 16"/>
                <a:gd name="T34" fmla="*/ 13 w 16"/>
                <a:gd name="T35" fmla="*/ 15 h 16"/>
                <a:gd name="T36" fmla="*/ 15 w 16"/>
                <a:gd name="T37" fmla="*/ 15 h 16"/>
                <a:gd name="T38" fmla="*/ 15 w 16"/>
                <a:gd name="T39" fmla="*/ 11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6"/>
                <a:gd name="T62" fmla="*/ 16 w 16"/>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6">
                  <a:moveTo>
                    <a:pt x="15" y="11"/>
                  </a:moveTo>
                  <a:lnTo>
                    <a:pt x="15" y="11"/>
                  </a:lnTo>
                  <a:lnTo>
                    <a:pt x="13" y="11"/>
                  </a:lnTo>
                  <a:lnTo>
                    <a:pt x="11" y="11"/>
                  </a:lnTo>
                  <a:lnTo>
                    <a:pt x="9" y="11"/>
                  </a:lnTo>
                  <a:lnTo>
                    <a:pt x="9" y="8"/>
                  </a:lnTo>
                  <a:lnTo>
                    <a:pt x="7" y="6"/>
                  </a:lnTo>
                  <a:lnTo>
                    <a:pt x="7" y="4"/>
                  </a:lnTo>
                  <a:lnTo>
                    <a:pt x="4" y="2"/>
                  </a:lnTo>
                  <a:lnTo>
                    <a:pt x="4" y="0"/>
                  </a:lnTo>
                  <a:lnTo>
                    <a:pt x="0" y="0"/>
                  </a:lnTo>
                  <a:lnTo>
                    <a:pt x="0" y="2"/>
                  </a:lnTo>
                  <a:lnTo>
                    <a:pt x="2" y="6"/>
                  </a:lnTo>
                  <a:lnTo>
                    <a:pt x="4" y="8"/>
                  </a:lnTo>
                  <a:lnTo>
                    <a:pt x="4" y="11"/>
                  </a:lnTo>
                  <a:lnTo>
                    <a:pt x="9" y="13"/>
                  </a:lnTo>
                  <a:lnTo>
                    <a:pt x="11" y="15"/>
                  </a:lnTo>
                  <a:lnTo>
                    <a:pt x="13" y="15"/>
                  </a:lnTo>
                  <a:lnTo>
                    <a:pt x="15" y="15"/>
                  </a:lnTo>
                  <a:lnTo>
                    <a:pt x="15" y="11"/>
                  </a:lnTo>
                </a:path>
              </a:pathLst>
            </a:custGeom>
            <a:solidFill>
              <a:srgbClr val="000000"/>
            </a:solidFill>
            <a:ln w="9525" cap="rnd">
              <a:noFill/>
              <a:round/>
              <a:headEnd type="none" w="sm" len="sm"/>
              <a:tailEnd type="none" w="sm" len="sm"/>
            </a:ln>
          </p:spPr>
          <p:txBody>
            <a:bodyPr/>
            <a:lstStyle/>
            <a:p>
              <a:pPr algn="l"/>
              <a:endParaRPr lang="en-US" dirty="0"/>
            </a:p>
          </p:txBody>
        </p:sp>
        <p:sp>
          <p:nvSpPr>
            <p:cNvPr id="9708" name="Freeform 493"/>
            <p:cNvSpPr>
              <a:spLocks/>
            </p:cNvSpPr>
            <p:nvPr/>
          </p:nvSpPr>
          <p:spPr bwMode="auto">
            <a:xfrm>
              <a:off x="2932" y="2613"/>
              <a:ext cx="30" cy="30"/>
            </a:xfrm>
            <a:custGeom>
              <a:avLst/>
              <a:gdLst>
                <a:gd name="T0" fmla="*/ 16 w 30"/>
                <a:gd name="T1" fmla="*/ 29 h 30"/>
                <a:gd name="T2" fmla="*/ 14 w 30"/>
                <a:gd name="T3" fmla="*/ 29 h 30"/>
                <a:gd name="T4" fmla="*/ 9 w 30"/>
                <a:gd name="T5" fmla="*/ 26 h 30"/>
                <a:gd name="T6" fmla="*/ 7 w 30"/>
                <a:gd name="T7" fmla="*/ 26 h 30"/>
                <a:gd name="T8" fmla="*/ 5 w 30"/>
                <a:gd name="T9" fmla="*/ 24 h 30"/>
                <a:gd name="T10" fmla="*/ 3 w 30"/>
                <a:gd name="T11" fmla="*/ 22 h 30"/>
                <a:gd name="T12" fmla="*/ 3 w 30"/>
                <a:gd name="T13" fmla="*/ 20 h 30"/>
                <a:gd name="T14" fmla="*/ 3 w 30"/>
                <a:gd name="T15" fmla="*/ 18 h 30"/>
                <a:gd name="T16" fmla="*/ 0 w 30"/>
                <a:gd name="T17" fmla="*/ 13 h 30"/>
                <a:gd name="T18" fmla="*/ 3 w 30"/>
                <a:gd name="T19" fmla="*/ 11 h 30"/>
                <a:gd name="T20" fmla="*/ 3 w 30"/>
                <a:gd name="T21" fmla="*/ 9 h 30"/>
                <a:gd name="T22" fmla="*/ 3 w 30"/>
                <a:gd name="T23" fmla="*/ 7 h 30"/>
                <a:gd name="T24" fmla="*/ 5 w 30"/>
                <a:gd name="T25" fmla="*/ 4 h 30"/>
                <a:gd name="T26" fmla="*/ 7 w 30"/>
                <a:gd name="T27" fmla="*/ 2 h 30"/>
                <a:gd name="T28" fmla="*/ 9 w 30"/>
                <a:gd name="T29" fmla="*/ 0 h 30"/>
                <a:gd name="T30" fmla="*/ 14 w 30"/>
                <a:gd name="T31" fmla="*/ 0 h 30"/>
                <a:gd name="T32" fmla="*/ 16 w 30"/>
                <a:gd name="T33" fmla="*/ 0 h 30"/>
                <a:gd name="T34" fmla="*/ 18 w 30"/>
                <a:gd name="T35" fmla="*/ 0 h 30"/>
                <a:gd name="T36" fmla="*/ 20 w 30"/>
                <a:gd name="T37" fmla="*/ 0 h 30"/>
                <a:gd name="T38" fmla="*/ 22 w 30"/>
                <a:gd name="T39" fmla="*/ 2 h 30"/>
                <a:gd name="T40" fmla="*/ 25 w 30"/>
                <a:gd name="T41" fmla="*/ 4 h 30"/>
                <a:gd name="T42" fmla="*/ 27 w 30"/>
                <a:gd name="T43" fmla="*/ 7 h 30"/>
                <a:gd name="T44" fmla="*/ 29 w 30"/>
                <a:gd name="T45" fmla="*/ 9 h 30"/>
                <a:gd name="T46" fmla="*/ 29 w 30"/>
                <a:gd name="T47" fmla="*/ 11 h 30"/>
                <a:gd name="T48" fmla="*/ 29 w 30"/>
                <a:gd name="T49" fmla="*/ 13 h 30"/>
                <a:gd name="T50" fmla="*/ 29 w 30"/>
                <a:gd name="T51" fmla="*/ 18 h 30"/>
                <a:gd name="T52" fmla="*/ 29 w 30"/>
                <a:gd name="T53" fmla="*/ 20 h 30"/>
                <a:gd name="T54" fmla="*/ 27 w 30"/>
                <a:gd name="T55" fmla="*/ 22 h 30"/>
                <a:gd name="T56" fmla="*/ 25 w 30"/>
                <a:gd name="T57" fmla="*/ 24 h 30"/>
                <a:gd name="T58" fmla="*/ 22 w 30"/>
                <a:gd name="T59" fmla="*/ 26 h 30"/>
                <a:gd name="T60" fmla="*/ 20 w 30"/>
                <a:gd name="T61" fmla="*/ 26 h 30"/>
                <a:gd name="T62" fmla="*/ 18 w 30"/>
                <a:gd name="T63" fmla="*/ 29 h 30"/>
                <a:gd name="T64" fmla="*/ 16 w 30"/>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0"/>
                <a:gd name="T101" fmla="*/ 30 w 30"/>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0">
                  <a:moveTo>
                    <a:pt x="16" y="29"/>
                  </a:moveTo>
                  <a:lnTo>
                    <a:pt x="14" y="29"/>
                  </a:lnTo>
                  <a:lnTo>
                    <a:pt x="9" y="26"/>
                  </a:lnTo>
                  <a:lnTo>
                    <a:pt x="7" y="26"/>
                  </a:lnTo>
                  <a:lnTo>
                    <a:pt x="5" y="24"/>
                  </a:lnTo>
                  <a:lnTo>
                    <a:pt x="3" y="22"/>
                  </a:lnTo>
                  <a:lnTo>
                    <a:pt x="3" y="20"/>
                  </a:lnTo>
                  <a:lnTo>
                    <a:pt x="3" y="18"/>
                  </a:lnTo>
                  <a:lnTo>
                    <a:pt x="0" y="13"/>
                  </a:lnTo>
                  <a:lnTo>
                    <a:pt x="3" y="11"/>
                  </a:lnTo>
                  <a:lnTo>
                    <a:pt x="3" y="9"/>
                  </a:lnTo>
                  <a:lnTo>
                    <a:pt x="3" y="7"/>
                  </a:lnTo>
                  <a:lnTo>
                    <a:pt x="5" y="4"/>
                  </a:lnTo>
                  <a:lnTo>
                    <a:pt x="7" y="2"/>
                  </a:lnTo>
                  <a:lnTo>
                    <a:pt x="9" y="0"/>
                  </a:lnTo>
                  <a:lnTo>
                    <a:pt x="14" y="0"/>
                  </a:lnTo>
                  <a:lnTo>
                    <a:pt x="16" y="0"/>
                  </a:lnTo>
                  <a:lnTo>
                    <a:pt x="18" y="0"/>
                  </a:lnTo>
                  <a:lnTo>
                    <a:pt x="20" y="0"/>
                  </a:lnTo>
                  <a:lnTo>
                    <a:pt x="22" y="2"/>
                  </a:lnTo>
                  <a:lnTo>
                    <a:pt x="25" y="4"/>
                  </a:lnTo>
                  <a:lnTo>
                    <a:pt x="27" y="7"/>
                  </a:lnTo>
                  <a:lnTo>
                    <a:pt x="29" y="9"/>
                  </a:lnTo>
                  <a:lnTo>
                    <a:pt x="29" y="11"/>
                  </a:lnTo>
                  <a:lnTo>
                    <a:pt x="29" y="13"/>
                  </a:lnTo>
                  <a:lnTo>
                    <a:pt x="29" y="18"/>
                  </a:lnTo>
                  <a:lnTo>
                    <a:pt x="29" y="20"/>
                  </a:lnTo>
                  <a:lnTo>
                    <a:pt x="27" y="22"/>
                  </a:lnTo>
                  <a:lnTo>
                    <a:pt x="25" y="24"/>
                  </a:lnTo>
                  <a:lnTo>
                    <a:pt x="22" y="26"/>
                  </a:lnTo>
                  <a:lnTo>
                    <a:pt x="20" y="26"/>
                  </a:lnTo>
                  <a:lnTo>
                    <a:pt x="18" y="29"/>
                  </a:lnTo>
                  <a:lnTo>
                    <a:pt x="16"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709" name="Freeform 494"/>
            <p:cNvSpPr>
              <a:spLocks/>
            </p:cNvSpPr>
            <p:nvPr/>
          </p:nvSpPr>
          <p:spPr bwMode="auto">
            <a:xfrm>
              <a:off x="2930" y="2626"/>
              <a:ext cx="19" cy="19"/>
            </a:xfrm>
            <a:custGeom>
              <a:avLst/>
              <a:gdLst>
                <a:gd name="T0" fmla="*/ 0 w 19"/>
                <a:gd name="T1" fmla="*/ 0 h 19"/>
                <a:gd name="T2" fmla="*/ 0 w 19"/>
                <a:gd name="T3" fmla="*/ 0 h 19"/>
                <a:gd name="T4" fmla="*/ 2 w 19"/>
                <a:gd name="T5" fmla="*/ 5 h 19"/>
                <a:gd name="T6" fmla="*/ 2 w 19"/>
                <a:gd name="T7" fmla="*/ 7 h 19"/>
                <a:gd name="T8" fmla="*/ 5 w 19"/>
                <a:gd name="T9" fmla="*/ 11 h 19"/>
                <a:gd name="T10" fmla="*/ 7 w 19"/>
                <a:gd name="T11" fmla="*/ 13 h 19"/>
                <a:gd name="T12" fmla="*/ 9 w 19"/>
                <a:gd name="T13" fmla="*/ 16 h 19"/>
                <a:gd name="T14" fmla="*/ 11 w 19"/>
                <a:gd name="T15" fmla="*/ 16 h 19"/>
                <a:gd name="T16" fmla="*/ 13 w 19"/>
                <a:gd name="T17" fmla="*/ 18 h 19"/>
                <a:gd name="T18" fmla="*/ 18 w 19"/>
                <a:gd name="T19" fmla="*/ 18 h 19"/>
                <a:gd name="T20" fmla="*/ 18 w 19"/>
                <a:gd name="T21" fmla="*/ 13 h 19"/>
                <a:gd name="T22" fmla="*/ 16 w 19"/>
                <a:gd name="T23" fmla="*/ 13 h 19"/>
                <a:gd name="T24" fmla="*/ 13 w 19"/>
                <a:gd name="T25" fmla="*/ 13 h 19"/>
                <a:gd name="T26" fmla="*/ 11 w 19"/>
                <a:gd name="T27" fmla="*/ 11 h 19"/>
                <a:gd name="T28" fmla="*/ 9 w 19"/>
                <a:gd name="T29" fmla="*/ 9 h 19"/>
                <a:gd name="T30" fmla="*/ 7 w 19"/>
                <a:gd name="T31" fmla="*/ 7 h 19"/>
                <a:gd name="T32" fmla="*/ 7 w 19"/>
                <a:gd name="T33" fmla="*/ 5 h 19"/>
                <a:gd name="T34" fmla="*/ 5 w 19"/>
                <a:gd name="T35" fmla="*/ 2 h 19"/>
                <a:gd name="T36" fmla="*/ 5 w 19"/>
                <a:gd name="T37" fmla="*/ 0 h 19"/>
                <a:gd name="T38" fmla="*/ 0 w 1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0" y="0"/>
                  </a:moveTo>
                  <a:lnTo>
                    <a:pt x="0" y="0"/>
                  </a:lnTo>
                  <a:lnTo>
                    <a:pt x="2" y="5"/>
                  </a:lnTo>
                  <a:lnTo>
                    <a:pt x="2" y="7"/>
                  </a:lnTo>
                  <a:lnTo>
                    <a:pt x="5" y="11"/>
                  </a:lnTo>
                  <a:lnTo>
                    <a:pt x="7" y="13"/>
                  </a:lnTo>
                  <a:lnTo>
                    <a:pt x="9" y="16"/>
                  </a:lnTo>
                  <a:lnTo>
                    <a:pt x="11" y="16"/>
                  </a:lnTo>
                  <a:lnTo>
                    <a:pt x="13" y="18"/>
                  </a:lnTo>
                  <a:lnTo>
                    <a:pt x="18" y="18"/>
                  </a:lnTo>
                  <a:lnTo>
                    <a:pt x="18" y="13"/>
                  </a:lnTo>
                  <a:lnTo>
                    <a:pt x="16" y="13"/>
                  </a:lnTo>
                  <a:lnTo>
                    <a:pt x="13" y="13"/>
                  </a:lnTo>
                  <a:lnTo>
                    <a:pt x="11" y="11"/>
                  </a:lnTo>
                  <a:lnTo>
                    <a:pt x="9" y="9"/>
                  </a:lnTo>
                  <a:lnTo>
                    <a:pt x="7" y="7"/>
                  </a:lnTo>
                  <a:lnTo>
                    <a:pt x="7"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10" name="Freeform 495"/>
            <p:cNvSpPr>
              <a:spLocks/>
            </p:cNvSpPr>
            <p:nvPr/>
          </p:nvSpPr>
          <p:spPr bwMode="auto">
            <a:xfrm>
              <a:off x="2930" y="2611"/>
              <a:ext cx="19" cy="16"/>
            </a:xfrm>
            <a:custGeom>
              <a:avLst/>
              <a:gdLst>
                <a:gd name="T0" fmla="*/ 18 w 19"/>
                <a:gd name="T1" fmla="*/ 0 h 16"/>
                <a:gd name="T2" fmla="*/ 18 w 19"/>
                <a:gd name="T3" fmla="*/ 0 h 16"/>
                <a:gd name="T4" fmla="*/ 13 w 19"/>
                <a:gd name="T5" fmla="*/ 0 h 16"/>
                <a:gd name="T6" fmla="*/ 11 w 19"/>
                <a:gd name="T7" fmla="*/ 0 h 16"/>
                <a:gd name="T8" fmla="*/ 9 w 19"/>
                <a:gd name="T9" fmla="*/ 2 h 16"/>
                <a:gd name="T10" fmla="*/ 7 w 19"/>
                <a:gd name="T11" fmla="*/ 4 h 16"/>
                <a:gd name="T12" fmla="*/ 5 w 19"/>
                <a:gd name="T13" fmla="*/ 6 h 16"/>
                <a:gd name="T14" fmla="*/ 2 w 19"/>
                <a:gd name="T15" fmla="*/ 11 h 16"/>
                <a:gd name="T16" fmla="*/ 2 w 19"/>
                <a:gd name="T17" fmla="*/ 13 h 16"/>
                <a:gd name="T18" fmla="*/ 0 w 19"/>
                <a:gd name="T19" fmla="*/ 15 h 16"/>
                <a:gd name="T20" fmla="*/ 5 w 19"/>
                <a:gd name="T21" fmla="*/ 15 h 16"/>
                <a:gd name="T22" fmla="*/ 5 w 19"/>
                <a:gd name="T23" fmla="*/ 13 h 16"/>
                <a:gd name="T24" fmla="*/ 7 w 19"/>
                <a:gd name="T25" fmla="*/ 11 h 16"/>
                <a:gd name="T26" fmla="*/ 7 w 19"/>
                <a:gd name="T27" fmla="*/ 9 h 16"/>
                <a:gd name="T28" fmla="*/ 9 w 19"/>
                <a:gd name="T29" fmla="*/ 6 h 16"/>
                <a:gd name="T30" fmla="*/ 11 w 19"/>
                <a:gd name="T31" fmla="*/ 6 h 16"/>
                <a:gd name="T32" fmla="*/ 13 w 19"/>
                <a:gd name="T33" fmla="*/ 4 h 16"/>
                <a:gd name="T34" fmla="*/ 16 w 19"/>
                <a:gd name="T35" fmla="*/ 4 h 16"/>
                <a:gd name="T36" fmla="*/ 18 w 19"/>
                <a:gd name="T37" fmla="*/ 4 h 16"/>
                <a:gd name="T38" fmla="*/ 18 w 1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6"/>
                <a:gd name="T62" fmla="*/ 19 w 1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6">
                  <a:moveTo>
                    <a:pt x="18" y="0"/>
                  </a:moveTo>
                  <a:lnTo>
                    <a:pt x="18" y="0"/>
                  </a:lnTo>
                  <a:lnTo>
                    <a:pt x="13" y="0"/>
                  </a:lnTo>
                  <a:lnTo>
                    <a:pt x="11" y="0"/>
                  </a:lnTo>
                  <a:lnTo>
                    <a:pt x="9" y="2"/>
                  </a:lnTo>
                  <a:lnTo>
                    <a:pt x="7" y="4"/>
                  </a:lnTo>
                  <a:lnTo>
                    <a:pt x="5" y="6"/>
                  </a:lnTo>
                  <a:lnTo>
                    <a:pt x="2" y="11"/>
                  </a:lnTo>
                  <a:lnTo>
                    <a:pt x="2" y="13"/>
                  </a:lnTo>
                  <a:lnTo>
                    <a:pt x="0" y="15"/>
                  </a:lnTo>
                  <a:lnTo>
                    <a:pt x="5" y="15"/>
                  </a:lnTo>
                  <a:lnTo>
                    <a:pt x="5" y="13"/>
                  </a:lnTo>
                  <a:lnTo>
                    <a:pt x="7" y="11"/>
                  </a:lnTo>
                  <a:lnTo>
                    <a:pt x="7" y="9"/>
                  </a:lnTo>
                  <a:lnTo>
                    <a:pt x="9" y="6"/>
                  </a:lnTo>
                  <a:lnTo>
                    <a:pt x="11" y="6"/>
                  </a:lnTo>
                  <a:lnTo>
                    <a:pt x="13" y="4"/>
                  </a:lnTo>
                  <a:lnTo>
                    <a:pt x="16" y="4"/>
                  </a:lnTo>
                  <a:lnTo>
                    <a:pt x="18" y="4"/>
                  </a:lnTo>
                  <a:lnTo>
                    <a:pt x="18"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11" name="Freeform 496"/>
            <p:cNvSpPr>
              <a:spLocks/>
            </p:cNvSpPr>
            <p:nvPr/>
          </p:nvSpPr>
          <p:spPr bwMode="auto">
            <a:xfrm>
              <a:off x="2948" y="2611"/>
              <a:ext cx="16" cy="16"/>
            </a:xfrm>
            <a:custGeom>
              <a:avLst/>
              <a:gdLst>
                <a:gd name="T0" fmla="*/ 15 w 16"/>
                <a:gd name="T1" fmla="*/ 15 h 16"/>
                <a:gd name="T2" fmla="*/ 15 w 16"/>
                <a:gd name="T3" fmla="*/ 15 h 16"/>
                <a:gd name="T4" fmla="*/ 15 w 16"/>
                <a:gd name="T5" fmla="*/ 13 h 16"/>
                <a:gd name="T6" fmla="*/ 13 w 16"/>
                <a:gd name="T7" fmla="*/ 11 h 16"/>
                <a:gd name="T8" fmla="*/ 13 w 16"/>
                <a:gd name="T9" fmla="*/ 6 h 16"/>
                <a:gd name="T10" fmla="*/ 11 w 16"/>
                <a:gd name="T11" fmla="*/ 4 h 16"/>
                <a:gd name="T12" fmla="*/ 9 w 16"/>
                <a:gd name="T13" fmla="*/ 2 h 16"/>
                <a:gd name="T14" fmla="*/ 4 w 16"/>
                <a:gd name="T15" fmla="*/ 0 h 16"/>
                <a:gd name="T16" fmla="*/ 2 w 16"/>
                <a:gd name="T17" fmla="*/ 0 h 16"/>
                <a:gd name="T18" fmla="*/ 0 w 16"/>
                <a:gd name="T19" fmla="*/ 0 h 16"/>
                <a:gd name="T20" fmla="*/ 0 w 16"/>
                <a:gd name="T21" fmla="*/ 4 h 16"/>
                <a:gd name="T22" fmla="*/ 2 w 16"/>
                <a:gd name="T23" fmla="*/ 4 h 16"/>
                <a:gd name="T24" fmla="*/ 4 w 16"/>
                <a:gd name="T25" fmla="*/ 4 h 16"/>
                <a:gd name="T26" fmla="*/ 6 w 16"/>
                <a:gd name="T27" fmla="*/ 6 h 16"/>
                <a:gd name="T28" fmla="*/ 9 w 16"/>
                <a:gd name="T29" fmla="*/ 9 h 16"/>
                <a:gd name="T30" fmla="*/ 9 w 16"/>
                <a:gd name="T31" fmla="*/ 11 h 16"/>
                <a:gd name="T32" fmla="*/ 11 w 16"/>
                <a:gd name="T33" fmla="*/ 13 h 16"/>
                <a:gd name="T34" fmla="*/ 11 w 16"/>
                <a:gd name="T35" fmla="*/ 15 h 16"/>
                <a:gd name="T36" fmla="*/ 15 w 16"/>
                <a:gd name="T37" fmla="*/ 15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6"/>
                <a:gd name="T59" fmla="*/ 16 w 1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6">
                  <a:moveTo>
                    <a:pt x="15" y="15"/>
                  </a:moveTo>
                  <a:lnTo>
                    <a:pt x="15" y="15"/>
                  </a:lnTo>
                  <a:lnTo>
                    <a:pt x="15" y="13"/>
                  </a:lnTo>
                  <a:lnTo>
                    <a:pt x="13" y="11"/>
                  </a:lnTo>
                  <a:lnTo>
                    <a:pt x="13" y="6"/>
                  </a:lnTo>
                  <a:lnTo>
                    <a:pt x="11" y="4"/>
                  </a:lnTo>
                  <a:lnTo>
                    <a:pt x="9" y="2"/>
                  </a:lnTo>
                  <a:lnTo>
                    <a:pt x="4" y="0"/>
                  </a:lnTo>
                  <a:lnTo>
                    <a:pt x="2" y="0"/>
                  </a:lnTo>
                  <a:lnTo>
                    <a:pt x="0" y="0"/>
                  </a:lnTo>
                  <a:lnTo>
                    <a:pt x="0" y="4"/>
                  </a:lnTo>
                  <a:lnTo>
                    <a:pt x="2" y="4"/>
                  </a:lnTo>
                  <a:lnTo>
                    <a:pt x="4" y="4"/>
                  </a:lnTo>
                  <a:lnTo>
                    <a:pt x="6" y="6"/>
                  </a:lnTo>
                  <a:lnTo>
                    <a:pt x="9" y="9"/>
                  </a:lnTo>
                  <a:lnTo>
                    <a:pt x="9" y="11"/>
                  </a:lnTo>
                  <a:lnTo>
                    <a:pt x="11" y="13"/>
                  </a:lnTo>
                  <a:lnTo>
                    <a:pt x="11" y="15"/>
                  </a:lnTo>
                  <a:lnTo>
                    <a:pt x="15" y="15"/>
                  </a:lnTo>
                </a:path>
              </a:pathLst>
            </a:custGeom>
            <a:solidFill>
              <a:srgbClr val="000000"/>
            </a:solidFill>
            <a:ln w="9525" cap="rnd">
              <a:noFill/>
              <a:round/>
              <a:headEnd type="none" w="sm" len="sm"/>
              <a:tailEnd type="none" w="sm" len="sm"/>
            </a:ln>
          </p:spPr>
          <p:txBody>
            <a:bodyPr/>
            <a:lstStyle/>
            <a:p>
              <a:pPr algn="l"/>
              <a:endParaRPr lang="en-US" dirty="0"/>
            </a:p>
          </p:txBody>
        </p:sp>
        <p:sp>
          <p:nvSpPr>
            <p:cNvPr id="9712" name="Freeform 497"/>
            <p:cNvSpPr>
              <a:spLocks/>
            </p:cNvSpPr>
            <p:nvPr/>
          </p:nvSpPr>
          <p:spPr bwMode="auto">
            <a:xfrm>
              <a:off x="2948" y="2626"/>
              <a:ext cx="16" cy="19"/>
            </a:xfrm>
            <a:custGeom>
              <a:avLst/>
              <a:gdLst>
                <a:gd name="T0" fmla="*/ 0 w 16"/>
                <a:gd name="T1" fmla="*/ 18 h 19"/>
                <a:gd name="T2" fmla="*/ 0 w 16"/>
                <a:gd name="T3" fmla="*/ 18 h 19"/>
                <a:gd name="T4" fmla="*/ 2 w 16"/>
                <a:gd name="T5" fmla="*/ 18 h 19"/>
                <a:gd name="T6" fmla="*/ 4 w 16"/>
                <a:gd name="T7" fmla="*/ 16 h 19"/>
                <a:gd name="T8" fmla="*/ 6 w 16"/>
                <a:gd name="T9" fmla="*/ 13 h 19"/>
                <a:gd name="T10" fmla="*/ 11 w 16"/>
                <a:gd name="T11" fmla="*/ 13 h 19"/>
                <a:gd name="T12" fmla="*/ 13 w 16"/>
                <a:gd name="T13" fmla="*/ 9 h 19"/>
                <a:gd name="T14" fmla="*/ 13 w 16"/>
                <a:gd name="T15" fmla="*/ 7 h 19"/>
                <a:gd name="T16" fmla="*/ 15 w 16"/>
                <a:gd name="T17" fmla="*/ 5 h 19"/>
                <a:gd name="T18" fmla="*/ 15 w 16"/>
                <a:gd name="T19" fmla="*/ 0 h 19"/>
                <a:gd name="T20" fmla="*/ 11 w 16"/>
                <a:gd name="T21" fmla="*/ 0 h 19"/>
                <a:gd name="T22" fmla="*/ 11 w 16"/>
                <a:gd name="T23" fmla="*/ 2 h 19"/>
                <a:gd name="T24" fmla="*/ 9 w 16"/>
                <a:gd name="T25" fmla="*/ 5 h 19"/>
                <a:gd name="T26" fmla="*/ 9 w 16"/>
                <a:gd name="T27" fmla="*/ 7 h 19"/>
                <a:gd name="T28" fmla="*/ 6 w 16"/>
                <a:gd name="T29" fmla="*/ 9 h 19"/>
                <a:gd name="T30" fmla="*/ 6 w 16"/>
                <a:gd name="T31" fmla="*/ 11 h 19"/>
                <a:gd name="T32" fmla="*/ 4 w 16"/>
                <a:gd name="T33" fmla="*/ 11 h 19"/>
                <a:gd name="T34" fmla="*/ 2 w 16"/>
                <a:gd name="T35" fmla="*/ 13 h 19"/>
                <a:gd name="T36" fmla="*/ 0 w 16"/>
                <a:gd name="T37" fmla="*/ 13 h 19"/>
                <a:gd name="T38" fmla="*/ 0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18"/>
                  </a:moveTo>
                  <a:lnTo>
                    <a:pt x="0" y="18"/>
                  </a:lnTo>
                  <a:lnTo>
                    <a:pt x="2" y="18"/>
                  </a:lnTo>
                  <a:lnTo>
                    <a:pt x="4" y="16"/>
                  </a:lnTo>
                  <a:lnTo>
                    <a:pt x="6" y="13"/>
                  </a:lnTo>
                  <a:lnTo>
                    <a:pt x="11" y="13"/>
                  </a:lnTo>
                  <a:lnTo>
                    <a:pt x="13" y="9"/>
                  </a:lnTo>
                  <a:lnTo>
                    <a:pt x="13" y="7"/>
                  </a:lnTo>
                  <a:lnTo>
                    <a:pt x="15" y="5"/>
                  </a:lnTo>
                  <a:lnTo>
                    <a:pt x="15" y="0"/>
                  </a:lnTo>
                  <a:lnTo>
                    <a:pt x="11" y="0"/>
                  </a:lnTo>
                  <a:lnTo>
                    <a:pt x="11" y="2"/>
                  </a:lnTo>
                  <a:lnTo>
                    <a:pt x="9" y="5"/>
                  </a:lnTo>
                  <a:lnTo>
                    <a:pt x="9" y="7"/>
                  </a:lnTo>
                  <a:lnTo>
                    <a:pt x="6" y="9"/>
                  </a:lnTo>
                  <a:lnTo>
                    <a:pt x="6" y="11"/>
                  </a:lnTo>
                  <a:lnTo>
                    <a:pt x="4" y="11"/>
                  </a:lnTo>
                  <a:lnTo>
                    <a:pt x="2" y="13"/>
                  </a:lnTo>
                  <a:lnTo>
                    <a:pt x="0" y="13"/>
                  </a:lnTo>
                  <a:lnTo>
                    <a:pt x="0"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713" name="Freeform 498"/>
            <p:cNvSpPr>
              <a:spLocks/>
            </p:cNvSpPr>
            <p:nvPr/>
          </p:nvSpPr>
          <p:spPr bwMode="auto">
            <a:xfrm>
              <a:off x="2522" y="2433"/>
              <a:ext cx="28" cy="30"/>
            </a:xfrm>
            <a:custGeom>
              <a:avLst/>
              <a:gdLst>
                <a:gd name="T0" fmla="*/ 14 w 28"/>
                <a:gd name="T1" fmla="*/ 29 h 30"/>
                <a:gd name="T2" fmla="*/ 16 w 28"/>
                <a:gd name="T3" fmla="*/ 29 h 30"/>
                <a:gd name="T4" fmla="*/ 18 w 28"/>
                <a:gd name="T5" fmla="*/ 29 h 30"/>
                <a:gd name="T6" fmla="*/ 20 w 28"/>
                <a:gd name="T7" fmla="*/ 27 h 30"/>
                <a:gd name="T8" fmla="*/ 22 w 28"/>
                <a:gd name="T9" fmla="*/ 27 h 30"/>
                <a:gd name="T10" fmla="*/ 25 w 28"/>
                <a:gd name="T11" fmla="*/ 24 h 30"/>
                <a:gd name="T12" fmla="*/ 25 w 28"/>
                <a:gd name="T13" fmla="*/ 20 h 30"/>
                <a:gd name="T14" fmla="*/ 27 w 28"/>
                <a:gd name="T15" fmla="*/ 18 h 30"/>
                <a:gd name="T16" fmla="*/ 27 w 28"/>
                <a:gd name="T17" fmla="*/ 16 h 30"/>
                <a:gd name="T18" fmla="*/ 27 w 28"/>
                <a:gd name="T19" fmla="*/ 11 h 30"/>
                <a:gd name="T20" fmla="*/ 25 w 28"/>
                <a:gd name="T21" fmla="*/ 9 h 30"/>
                <a:gd name="T22" fmla="*/ 25 w 28"/>
                <a:gd name="T23" fmla="*/ 7 h 30"/>
                <a:gd name="T24" fmla="*/ 22 w 28"/>
                <a:gd name="T25" fmla="*/ 5 h 30"/>
                <a:gd name="T26" fmla="*/ 20 w 28"/>
                <a:gd name="T27" fmla="*/ 3 h 30"/>
                <a:gd name="T28" fmla="*/ 18 w 28"/>
                <a:gd name="T29" fmla="*/ 3 h 30"/>
                <a:gd name="T30" fmla="*/ 16 w 28"/>
                <a:gd name="T31" fmla="*/ 0 h 30"/>
                <a:gd name="T32" fmla="*/ 14 w 28"/>
                <a:gd name="T33" fmla="*/ 0 h 30"/>
                <a:gd name="T34" fmla="*/ 11 w 28"/>
                <a:gd name="T35" fmla="*/ 0 h 30"/>
                <a:gd name="T36" fmla="*/ 7 w 28"/>
                <a:gd name="T37" fmla="*/ 3 h 30"/>
                <a:gd name="T38" fmla="*/ 5 w 28"/>
                <a:gd name="T39" fmla="*/ 3 h 30"/>
                <a:gd name="T40" fmla="*/ 3 w 28"/>
                <a:gd name="T41" fmla="*/ 5 h 30"/>
                <a:gd name="T42" fmla="*/ 3 w 28"/>
                <a:gd name="T43" fmla="*/ 7 h 30"/>
                <a:gd name="T44" fmla="*/ 0 w 28"/>
                <a:gd name="T45" fmla="*/ 9 h 30"/>
                <a:gd name="T46" fmla="*/ 0 w 28"/>
                <a:gd name="T47" fmla="*/ 11 h 30"/>
                <a:gd name="T48" fmla="*/ 0 w 28"/>
                <a:gd name="T49" fmla="*/ 16 h 30"/>
                <a:gd name="T50" fmla="*/ 0 w 28"/>
                <a:gd name="T51" fmla="*/ 18 h 30"/>
                <a:gd name="T52" fmla="*/ 0 w 28"/>
                <a:gd name="T53" fmla="*/ 20 h 30"/>
                <a:gd name="T54" fmla="*/ 3 w 28"/>
                <a:gd name="T55" fmla="*/ 24 h 30"/>
                <a:gd name="T56" fmla="*/ 3 w 28"/>
                <a:gd name="T57" fmla="*/ 27 h 30"/>
                <a:gd name="T58" fmla="*/ 5 w 28"/>
                <a:gd name="T59" fmla="*/ 27 h 30"/>
                <a:gd name="T60" fmla="*/ 7 w 28"/>
                <a:gd name="T61" fmla="*/ 29 h 30"/>
                <a:gd name="T62" fmla="*/ 11 w 28"/>
                <a:gd name="T63" fmla="*/ 29 h 30"/>
                <a:gd name="T64" fmla="*/ 14 w 28"/>
                <a:gd name="T65" fmla="*/ 29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0"/>
                <a:gd name="T101" fmla="*/ 28 w 28"/>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0">
                  <a:moveTo>
                    <a:pt x="14" y="29"/>
                  </a:moveTo>
                  <a:lnTo>
                    <a:pt x="16" y="29"/>
                  </a:lnTo>
                  <a:lnTo>
                    <a:pt x="18" y="29"/>
                  </a:lnTo>
                  <a:lnTo>
                    <a:pt x="20" y="27"/>
                  </a:lnTo>
                  <a:lnTo>
                    <a:pt x="22" y="27"/>
                  </a:lnTo>
                  <a:lnTo>
                    <a:pt x="25" y="24"/>
                  </a:lnTo>
                  <a:lnTo>
                    <a:pt x="25" y="20"/>
                  </a:lnTo>
                  <a:lnTo>
                    <a:pt x="27" y="18"/>
                  </a:lnTo>
                  <a:lnTo>
                    <a:pt x="27" y="16"/>
                  </a:lnTo>
                  <a:lnTo>
                    <a:pt x="27" y="11"/>
                  </a:lnTo>
                  <a:lnTo>
                    <a:pt x="25" y="9"/>
                  </a:lnTo>
                  <a:lnTo>
                    <a:pt x="25" y="7"/>
                  </a:lnTo>
                  <a:lnTo>
                    <a:pt x="22" y="5"/>
                  </a:lnTo>
                  <a:lnTo>
                    <a:pt x="20" y="3"/>
                  </a:lnTo>
                  <a:lnTo>
                    <a:pt x="18" y="3"/>
                  </a:lnTo>
                  <a:lnTo>
                    <a:pt x="16" y="0"/>
                  </a:lnTo>
                  <a:lnTo>
                    <a:pt x="14" y="0"/>
                  </a:lnTo>
                  <a:lnTo>
                    <a:pt x="11" y="0"/>
                  </a:lnTo>
                  <a:lnTo>
                    <a:pt x="7" y="3"/>
                  </a:lnTo>
                  <a:lnTo>
                    <a:pt x="5" y="3"/>
                  </a:lnTo>
                  <a:lnTo>
                    <a:pt x="3" y="5"/>
                  </a:lnTo>
                  <a:lnTo>
                    <a:pt x="3" y="7"/>
                  </a:lnTo>
                  <a:lnTo>
                    <a:pt x="0" y="9"/>
                  </a:lnTo>
                  <a:lnTo>
                    <a:pt x="0" y="11"/>
                  </a:lnTo>
                  <a:lnTo>
                    <a:pt x="0" y="16"/>
                  </a:lnTo>
                  <a:lnTo>
                    <a:pt x="0" y="18"/>
                  </a:lnTo>
                  <a:lnTo>
                    <a:pt x="0" y="20"/>
                  </a:lnTo>
                  <a:lnTo>
                    <a:pt x="3" y="24"/>
                  </a:lnTo>
                  <a:lnTo>
                    <a:pt x="3" y="27"/>
                  </a:lnTo>
                  <a:lnTo>
                    <a:pt x="5" y="27"/>
                  </a:lnTo>
                  <a:lnTo>
                    <a:pt x="7" y="29"/>
                  </a:lnTo>
                  <a:lnTo>
                    <a:pt x="11" y="29"/>
                  </a:lnTo>
                  <a:lnTo>
                    <a:pt x="14" y="29"/>
                  </a:lnTo>
                </a:path>
              </a:pathLst>
            </a:custGeom>
            <a:solidFill>
              <a:srgbClr val="B79900"/>
            </a:solidFill>
            <a:ln w="9525" cap="rnd">
              <a:noFill/>
              <a:round/>
              <a:headEnd type="none" w="sm" len="sm"/>
              <a:tailEnd type="none" w="sm" len="sm"/>
            </a:ln>
          </p:spPr>
          <p:txBody>
            <a:bodyPr/>
            <a:lstStyle/>
            <a:p>
              <a:pPr algn="l"/>
              <a:endParaRPr lang="en-US" dirty="0"/>
            </a:p>
          </p:txBody>
        </p:sp>
        <p:sp>
          <p:nvSpPr>
            <p:cNvPr id="9714" name="Freeform 499"/>
            <p:cNvSpPr>
              <a:spLocks/>
            </p:cNvSpPr>
            <p:nvPr/>
          </p:nvSpPr>
          <p:spPr bwMode="auto">
            <a:xfrm>
              <a:off x="2536" y="2449"/>
              <a:ext cx="16" cy="18"/>
            </a:xfrm>
            <a:custGeom>
              <a:avLst/>
              <a:gdLst>
                <a:gd name="T0" fmla="*/ 11 w 16"/>
                <a:gd name="T1" fmla="*/ 0 h 18"/>
                <a:gd name="T2" fmla="*/ 11 w 16"/>
                <a:gd name="T3" fmla="*/ 0 h 18"/>
                <a:gd name="T4" fmla="*/ 11 w 16"/>
                <a:gd name="T5" fmla="*/ 2 h 18"/>
                <a:gd name="T6" fmla="*/ 11 w 16"/>
                <a:gd name="T7" fmla="*/ 4 h 18"/>
                <a:gd name="T8" fmla="*/ 8 w 16"/>
                <a:gd name="T9" fmla="*/ 6 h 18"/>
                <a:gd name="T10" fmla="*/ 6 w 16"/>
                <a:gd name="T11" fmla="*/ 8 h 18"/>
                <a:gd name="T12" fmla="*/ 6 w 16"/>
                <a:gd name="T13" fmla="*/ 11 h 18"/>
                <a:gd name="T14" fmla="*/ 4 w 16"/>
                <a:gd name="T15" fmla="*/ 11 h 18"/>
                <a:gd name="T16" fmla="*/ 2 w 16"/>
                <a:gd name="T17" fmla="*/ 11 h 18"/>
                <a:gd name="T18" fmla="*/ 0 w 16"/>
                <a:gd name="T19" fmla="*/ 11 h 18"/>
                <a:gd name="T20" fmla="*/ 0 w 16"/>
                <a:gd name="T21" fmla="*/ 17 h 18"/>
                <a:gd name="T22" fmla="*/ 2 w 16"/>
                <a:gd name="T23" fmla="*/ 15 h 18"/>
                <a:gd name="T24" fmla="*/ 6 w 16"/>
                <a:gd name="T25" fmla="*/ 15 h 18"/>
                <a:gd name="T26" fmla="*/ 8 w 16"/>
                <a:gd name="T27" fmla="*/ 13 h 18"/>
                <a:gd name="T28" fmla="*/ 11 w 16"/>
                <a:gd name="T29" fmla="*/ 11 h 18"/>
                <a:gd name="T30" fmla="*/ 13 w 16"/>
                <a:gd name="T31" fmla="*/ 8 h 18"/>
                <a:gd name="T32" fmla="*/ 15 w 16"/>
                <a:gd name="T33" fmla="*/ 6 h 18"/>
                <a:gd name="T34" fmla="*/ 15 w 16"/>
                <a:gd name="T35" fmla="*/ 2 h 18"/>
                <a:gd name="T36" fmla="*/ 15 w 16"/>
                <a:gd name="T37" fmla="*/ 0 h 18"/>
                <a:gd name="T38" fmla="*/ 11 w 16"/>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11" y="0"/>
                  </a:moveTo>
                  <a:lnTo>
                    <a:pt x="11" y="0"/>
                  </a:lnTo>
                  <a:lnTo>
                    <a:pt x="11" y="2"/>
                  </a:lnTo>
                  <a:lnTo>
                    <a:pt x="11" y="4"/>
                  </a:lnTo>
                  <a:lnTo>
                    <a:pt x="8" y="6"/>
                  </a:lnTo>
                  <a:lnTo>
                    <a:pt x="6" y="8"/>
                  </a:lnTo>
                  <a:lnTo>
                    <a:pt x="6" y="11"/>
                  </a:lnTo>
                  <a:lnTo>
                    <a:pt x="4" y="11"/>
                  </a:lnTo>
                  <a:lnTo>
                    <a:pt x="2" y="11"/>
                  </a:lnTo>
                  <a:lnTo>
                    <a:pt x="0" y="11"/>
                  </a:lnTo>
                  <a:lnTo>
                    <a:pt x="0" y="17"/>
                  </a:lnTo>
                  <a:lnTo>
                    <a:pt x="2" y="15"/>
                  </a:lnTo>
                  <a:lnTo>
                    <a:pt x="6" y="15"/>
                  </a:lnTo>
                  <a:lnTo>
                    <a:pt x="8" y="13"/>
                  </a:lnTo>
                  <a:lnTo>
                    <a:pt x="11" y="11"/>
                  </a:lnTo>
                  <a:lnTo>
                    <a:pt x="13" y="8"/>
                  </a:lnTo>
                  <a:lnTo>
                    <a:pt x="15" y="6"/>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15" name="Freeform 500"/>
            <p:cNvSpPr>
              <a:spLocks/>
            </p:cNvSpPr>
            <p:nvPr/>
          </p:nvSpPr>
          <p:spPr bwMode="auto">
            <a:xfrm>
              <a:off x="2536" y="2431"/>
              <a:ext cx="16" cy="19"/>
            </a:xfrm>
            <a:custGeom>
              <a:avLst/>
              <a:gdLst>
                <a:gd name="T0" fmla="*/ 0 w 16"/>
                <a:gd name="T1" fmla="*/ 5 h 19"/>
                <a:gd name="T2" fmla="*/ 0 w 16"/>
                <a:gd name="T3" fmla="*/ 5 h 19"/>
                <a:gd name="T4" fmla="*/ 2 w 16"/>
                <a:gd name="T5" fmla="*/ 5 h 19"/>
                <a:gd name="T6" fmla="*/ 4 w 16"/>
                <a:gd name="T7" fmla="*/ 5 h 19"/>
                <a:gd name="T8" fmla="*/ 6 w 16"/>
                <a:gd name="T9" fmla="*/ 7 h 19"/>
                <a:gd name="T10" fmla="*/ 6 w 16"/>
                <a:gd name="T11" fmla="*/ 9 h 19"/>
                <a:gd name="T12" fmla="*/ 8 w 16"/>
                <a:gd name="T13" fmla="*/ 11 h 19"/>
                <a:gd name="T14" fmla="*/ 11 w 16"/>
                <a:gd name="T15" fmla="*/ 13 h 19"/>
                <a:gd name="T16" fmla="*/ 11 w 16"/>
                <a:gd name="T17" fmla="*/ 15 h 19"/>
                <a:gd name="T18" fmla="*/ 11 w 16"/>
                <a:gd name="T19" fmla="*/ 18 h 19"/>
                <a:gd name="T20" fmla="*/ 15 w 16"/>
                <a:gd name="T21" fmla="*/ 18 h 19"/>
                <a:gd name="T22" fmla="*/ 15 w 16"/>
                <a:gd name="T23" fmla="*/ 13 h 19"/>
                <a:gd name="T24" fmla="*/ 15 w 16"/>
                <a:gd name="T25" fmla="*/ 11 h 19"/>
                <a:gd name="T26" fmla="*/ 13 w 16"/>
                <a:gd name="T27" fmla="*/ 9 h 19"/>
                <a:gd name="T28" fmla="*/ 11 w 16"/>
                <a:gd name="T29" fmla="*/ 5 h 19"/>
                <a:gd name="T30" fmla="*/ 8 w 16"/>
                <a:gd name="T31" fmla="*/ 5 h 19"/>
                <a:gd name="T32" fmla="*/ 6 w 16"/>
                <a:gd name="T33" fmla="*/ 2 h 19"/>
                <a:gd name="T34" fmla="*/ 2 w 16"/>
                <a:gd name="T35" fmla="*/ 0 h 19"/>
                <a:gd name="T36" fmla="*/ 0 w 16"/>
                <a:gd name="T37" fmla="*/ 0 h 19"/>
                <a:gd name="T38" fmla="*/ 0 w 16"/>
                <a:gd name="T39" fmla="*/ 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0" y="5"/>
                  </a:moveTo>
                  <a:lnTo>
                    <a:pt x="0" y="5"/>
                  </a:lnTo>
                  <a:lnTo>
                    <a:pt x="2" y="5"/>
                  </a:lnTo>
                  <a:lnTo>
                    <a:pt x="4" y="5"/>
                  </a:lnTo>
                  <a:lnTo>
                    <a:pt x="6" y="7"/>
                  </a:lnTo>
                  <a:lnTo>
                    <a:pt x="6" y="9"/>
                  </a:lnTo>
                  <a:lnTo>
                    <a:pt x="8" y="11"/>
                  </a:lnTo>
                  <a:lnTo>
                    <a:pt x="11" y="13"/>
                  </a:lnTo>
                  <a:lnTo>
                    <a:pt x="11" y="15"/>
                  </a:lnTo>
                  <a:lnTo>
                    <a:pt x="11" y="18"/>
                  </a:lnTo>
                  <a:lnTo>
                    <a:pt x="15" y="18"/>
                  </a:lnTo>
                  <a:lnTo>
                    <a:pt x="15" y="13"/>
                  </a:lnTo>
                  <a:lnTo>
                    <a:pt x="15" y="11"/>
                  </a:lnTo>
                  <a:lnTo>
                    <a:pt x="13" y="9"/>
                  </a:lnTo>
                  <a:lnTo>
                    <a:pt x="11" y="5"/>
                  </a:lnTo>
                  <a:lnTo>
                    <a:pt x="8" y="5"/>
                  </a:lnTo>
                  <a:lnTo>
                    <a:pt x="6" y="2"/>
                  </a:lnTo>
                  <a:lnTo>
                    <a:pt x="2" y="0"/>
                  </a:lnTo>
                  <a:lnTo>
                    <a:pt x="0" y="0"/>
                  </a:lnTo>
                  <a:lnTo>
                    <a:pt x="0" y="5"/>
                  </a:lnTo>
                </a:path>
              </a:pathLst>
            </a:custGeom>
            <a:solidFill>
              <a:srgbClr val="000000"/>
            </a:solidFill>
            <a:ln w="9525" cap="rnd">
              <a:noFill/>
              <a:round/>
              <a:headEnd type="none" w="sm" len="sm"/>
              <a:tailEnd type="none" w="sm" len="sm"/>
            </a:ln>
          </p:spPr>
          <p:txBody>
            <a:bodyPr/>
            <a:lstStyle/>
            <a:p>
              <a:pPr algn="l"/>
              <a:endParaRPr lang="en-US" dirty="0"/>
            </a:p>
          </p:txBody>
        </p:sp>
        <p:sp>
          <p:nvSpPr>
            <p:cNvPr id="9716" name="Freeform 501"/>
            <p:cNvSpPr>
              <a:spLocks/>
            </p:cNvSpPr>
            <p:nvPr/>
          </p:nvSpPr>
          <p:spPr bwMode="auto">
            <a:xfrm>
              <a:off x="2520" y="2431"/>
              <a:ext cx="17" cy="19"/>
            </a:xfrm>
            <a:custGeom>
              <a:avLst/>
              <a:gdLst>
                <a:gd name="T0" fmla="*/ 5 w 17"/>
                <a:gd name="T1" fmla="*/ 18 h 19"/>
                <a:gd name="T2" fmla="*/ 5 w 17"/>
                <a:gd name="T3" fmla="*/ 18 h 19"/>
                <a:gd name="T4" fmla="*/ 5 w 17"/>
                <a:gd name="T5" fmla="*/ 15 h 19"/>
                <a:gd name="T6" fmla="*/ 5 w 17"/>
                <a:gd name="T7" fmla="*/ 13 h 19"/>
                <a:gd name="T8" fmla="*/ 5 w 17"/>
                <a:gd name="T9" fmla="*/ 11 h 19"/>
                <a:gd name="T10" fmla="*/ 7 w 17"/>
                <a:gd name="T11" fmla="*/ 9 h 19"/>
                <a:gd name="T12" fmla="*/ 9 w 17"/>
                <a:gd name="T13" fmla="*/ 7 h 19"/>
                <a:gd name="T14" fmla="*/ 11 w 17"/>
                <a:gd name="T15" fmla="*/ 5 h 19"/>
                <a:gd name="T16" fmla="*/ 13 w 17"/>
                <a:gd name="T17" fmla="*/ 5 h 19"/>
                <a:gd name="T18" fmla="*/ 16 w 17"/>
                <a:gd name="T19" fmla="*/ 5 h 19"/>
                <a:gd name="T20" fmla="*/ 16 w 17"/>
                <a:gd name="T21" fmla="*/ 0 h 19"/>
                <a:gd name="T22" fmla="*/ 13 w 17"/>
                <a:gd name="T23" fmla="*/ 0 h 19"/>
                <a:gd name="T24" fmla="*/ 9 w 17"/>
                <a:gd name="T25" fmla="*/ 2 h 19"/>
                <a:gd name="T26" fmla="*/ 7 w 17"/>
                <a:gd name="T27" fmla="*/ 5 h 19"/>
                <a:gd name="T28" fmla="*/ 5 w 17"/>
                <a:gd name="T29" fmla="*/ 5 h 19"/>
                <a:gd name="T30" fmla="*/ 2 w 17"/>
                <a:gd name="T31" fmla="*/ 9 h 19"/>
                <a:gd name="T32" fmla="*/ 0 w 17"/>
                <a:gd name="T33" fmla="*/ 11 h 19"/>
                <a:gd name="T34" fmla="*/ 0 w 17"/>
                <a:gd name="T35" fmla="*/ 13 h 19"/>
                <a:gd name="T36" fmla="*/ 0 w 17"/>
                <a:gd name="T37" fmla="*/ 18 h 19"/>
                <a:gd name="T38" fmla="*/ 5 w 17"/>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5" y="18"/>
                  </a:moveTo>
                  <a:lnTo>
                    <a:pt x="5" y="18"/>
                  </a:lnTo>
                  <a:lnTo>
                    <a:pt x="5" y="15"/>
                  </a:lnTo>
                  <a:lnTo>
                    <a:pt x="5" y="13"/>
                  </a:lnTo>
                  <a:lnTo>
                    <a:pt x="5" y="11"/>
                  </a:lnTo>
                  <a:lnTo>
                    <a:pt x="7" y="9"/>
                  </a:lnTo>
                  <a:lnTo>
                    <a:pt x="9" y="7"/>
                  </a:lnTo>
                  <a:lnTo>
                    <a:pt x="11" y="5"/>
                  </a:lnTo>
                  <a:lnTo>
                    <a:pt x="13" y="5"/>
                  </a:lnTo>
                  <a:lnTo>
                    <a:pt x="16" y="5"/>
                  </a:lnTo>
                  <a:lnTo>
                    <a:pt x="16" y="0"/>
                  </a:lnTo>
                  <a:lnTo>
                    <a:pt x="13" y="0"/>
                  </a:lnTo>
                  <a:lnTo>
                    <a:pt x="9" y="2"/>
                  </a:lnTo>
                  <a:lnTo>
                    <a:pt x="7" y="5"/>
                  </a:lnTo>
                  <a:lnTo>
                    <a:pt x="5" y="5"/>
                  </a:lnTo>
                  <a:lnTo>
                    <a:pt x="2" y="9"/>
                  </a:lnTo>
                  <a:lnTo>
                    <a:pt x="0" y="11"/>
                  </a:lnTo>
                  <a:lnTo>
                    <a:pt x="0" y="13"/>
                  </a:lnTo>
                  <a:lnTo>
                    <a:pt x="0" y="18"/>
                  </a:lnTo>
                  <a:lnTo>
                    <a:pt x="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717" name="Freeform 502"/>
            <p:cNvSpPr>
              <a:spLocks/>
            </p:cNvSpPr>
            <p:nvPr/>
          </p:nvSpPr>
          <p:spPr bwMode="auto">
            <a:xfrm>
              <a:off x="2520" y="2449"/>
              <a:ext cx="17" cy="18"/>
            </a:xfrm>
            <a:custGeom>
              <a:avLst/>
              <a:gdLst>
                <a:gd name="T0" fmla="*/ 16 w 17"/>
                <a:gd name="T1" fmla="*/ 11 h 18"/>
                <a:gd name="T2" fmla="*/ 16 w 17"/>
                <a:gd name="T3" fmla="*/ 11 h 18"/>
                <a:gd name="T4" fmla="*/ 13 w 17"/>
                <a:gd name="T5" fmla="*/ 11 h 18"/>
                <a:gd name="T6" fmla="*/ 11 w 17"/>
                <a:gd name="T7" fmla="*/ 11 h 18"/>
                <a:gd name="T8" fmla="*/ 9 w 17"/>
                <a:gd name="T9" fmla="*/ 11 h 18"/>
                <a:gd name="T10" fmla="*/ 7 w 17"/>
                <a:gd name="T11" fmla="*/ 8 h 18"/>
                <a:gd name="T12" fmla="*/ 5 w 17"/>
                <a:gd name="T13" fmla="*/ 6 h 18"/>
                <a:gd name="T14" fmla="*/ 5 w 17"/>
                <a:gd name="T15" fmla="*/ 4 h 18"/>
                <a:gd name="T16" fmla="*/ 5 w 17"/>
                <a:gd name="T17" fmla="*/ 2 h 18"/>
                <a:gd name="T18" fmla="*/ 5 w 17"/>
                <a:gd name="T19" fmla="*/ 0 h 18"/>
                <a:gd name="T20" fmla="*/ 0 w 17"/>
                <a:gd name="T21" fmla="*/ 0 h 18"/>
                <a:gd name="T22" fmla="*/ 0 w 17"/>
                <a:gd name="T23" fmla="*/ 2 h 18"/>
                <a:gd name="T24" fmla="*/ 0 w 17"/>
                <a:gd name="T25" fmla="*/ 6 h 18"/>
                <a:gd name="T26" fmla="*/ 2 w 17"/>
                <a:gd name="T27" fmla="*/ 8 h 18"/>
                <a:gd name="T28" fmla="*/ 5 w 17"/>
                <a:gd name="T29" fmla="*/ 11 h 18"/>
                <a:gd name="T30" fmla="*/ 7 w 17"/>
                <a:gd name="T31" fmla="*/ 13 h 18"/>
                <a:gd name="T32" fmla="*/ 9 w 17"/>
                <a:gd name="T33" fmla="*/ 15 h 18"/>
                <a:gd name="T34" fmla="*/ 13 w 17"/>
                <a:gd name="T35" fmla="*/ 15 h 18"/>
                <a:gd name="T36" fmla="*/ 16 w 17"/>
                <a:gd name="T37" fmla="*/ 17 h 18"/>
                <a:gd name="T38" fmla="*/ 16 w 17"/>
                <a:gd name="T39" fmla="*/ 11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11"/>
                  </a:moveTo>
                  <a:lnTo>
                    <a:pt x="16" y="11"/>
                  </a:lnTo>
                  <a:lnTo>
                    <a:pt x="13" y="11"/>
                  </a:lnTo>
                  <a:lnTo>
                    <a:pt x="11" y="11"/>
                  </a:lnTo>
                  <a:lnTo>
                    <a:pt x="9" y="11"/>
                  </a:lnTo>
                  <a:lnTo>
                    <a:pt x="7" y="8"/>
                  </a:lnTo>
                  <a:lnTo>
                    <a:pt x="5" y="6"/>
                  </a:lnTo>
                  <a:lnTo>
                    <a:pt x="5" y="4"/>
                  </a:lnTo>
                  <a:lnTo>
                    <a:pt x="5" y="2"/>
                  </a:lnTo>
                  <a:lnTo>
                    <a:pt x="5" y="0"/>
                  </a:lnTo>
                  <a:lnTo>
                    <a:pt x="0" y="0"/>
                  </a:lnTo>
                  <a:lnTo>
                    <a:pt x="0" y="2"/>
                  </a:lnTo>
                  <a:lnTo>
                    <a:pt x="0" y="6"/>
                  </a:lnTo>
                  <a:lnTo>
                    <a:pt x="2" y="8"/>
                  </a:lnTo>
                  <a:lnTo>
                    <a:pt x="5" y="11"/>
                  </a:lnTo>
                  <a:lnTo>
                    <a:pt x="7" y="13"/>
                  </a:lnTo>
                  <a:lnTo>
                    <a:pt x="9" y="15"/>
                  </a:lnTo>
                  <a:lnTo>
                    <a:pt x="13" y="15"/>
                  </a:lnTo>
                  <a:lnTo>
                    <a:pt x="16" y="17"/>
                  </a:lnTo>
                  <a:lnTo>
                    <a:pt x="16" y="11"/>
                  </a:lnTo>
                </a:path>
              </a:pathLst>
            </a:custGeom>
            <a:solidFill>
              <a:srgbClr val="000000"/>
            </a:solidFill>
            <a:ln w="9525" cap="rnd">
              <a:noFill/>
              <a:round/>
              <a:headEnd type="none" w="sm" len="sm"/>
              <a:tailEnd type="none" w="sm" len="sm"/>
            </a:ln>
          </p:spPr>
          <p:txBody>
            <a:bodyPr/>
            <a:lstStyle/>
            <a:p>
              <a:pPr algn="l"/>
              <a:endParaRPr lang="en-US" dirty="0"/>
            </a:p>
          </p:txBody>
        </p:sp>
        <p:sp>
          <p:nvSpPr>
            <p:cNvPr id="9718" name="Freeform 503"/>
            <p:cNvSpPr>
              <a:spLocks/>
            </p:cNvSpPr>
            <p:nvPr/>
          </p:nvSpPr>
          <p:spPr bwMode="auto">
            <a:xfrm>
              <a:off x="2542" y="2416"/>
              <a:ext cx="30" cy="31"/>
            </a:xfrm>
            <a:custGeom>
              <a:avLst/>
              <a:gdLst>
                <a:gd name="T0" fmla="*/ 16 w 30"/>
                <a:gd name="T1" fmla="*/ 30 h 31"/>
                <a:gd name="T2" fmla="*/ 18 w 30"/>
                <a:gd name="T3" fmla="*/ 30 h 31"/>
                <a:gd name="T4" fmla="*/ 20 w 30"/>
                <a:gd name="T5" fmla="*/ 28 h 31"/>
                <a:gd name="T6" fmla="*/ 22 w 30"/>
                <a:gd name="T7" fmla="*/ 28 h 31"/>
                <a:gd name="T8" fmla="*/ 24 w 30"/>
                <a:gd name="T9" fmla="*/ 26 h 31"/>
                <a:gd name="T10" fmla="*/ 27 w 30"/>
                <a:gd name="T11" fmla="*/ 24 h 31"/>
                <a:gd name="T12" fmla="*/ 27 w 30"/>
                <a:gd name="T13" fmla="*/ 22 h 31"/>
                <a:gd name="T14" fmla="*/ 29 w 30"/>
                <a:gd name="T15" fmla="*/ 17 h 31"/>
                <a:gd name="T16" fmla="*/ 29 w 30"/>
                <a:gd name="T17" fmla="*/ 15 h 31"/>
                <a:gd name="T18" fmla="*/ 29 w 30"/>
                <a:gd name="T19" fmla="*/ 13 h 31"/>
                <a:gd name="T20" fmla="*/ 27 w 30"/>
                <a:gd name="T21" fmla="*/ 11 h 31"/>
                <a:gd name="T22" fmla="*/ 27 w 30"/>
                <a:gd name="T23" fmla="*/ 9 h 31"/>
                <a:gd name="T24" fmla="*/ 24 w 30"/>
                <a:gd name="T25" fmla="*/ 6 h 31"/>
                <a:gd name="T26" fmla="*/ 22 w 30"/>
                <a:gd name="T27" fmla="*/ 4 h 31"/>
                <a:gd name="T28" fmla="*/ 20 w 30"/>
                <a:gd name="T29" fmla="*/ 2 h 31"/>
                <a:gd name="T30" fmla="*/ 18 w 30"/>
                <a:gd name="T31" fmla="*/ 2 h 31"/>
                <a:gd name="T32" fmla="*/ 16 w 30"/>
                <a:gd name="T33" fmla="*/ 0 h 31"/>
                <a:gd name="T34" fmla="*/ 13 w 30"/>
                <a:gd name="T35" fmla="*/ 2 h 31"/>
                <a:gd name="T36" fmla="*/ 9 w 30"/>
                <a:gd name="T37" fmla="*/ 2 h 31"/>
                <a:gd name="T38" fmla="*/ 7 w 30"/>
                <a:gd name="T39" fmla="*/ 4 h 31"/>
                <a:gd name="T40" fmla="*/ 5 w 30"/>
                <a:gd name="T41" fmla="*/ 6 h 31"/>
                <a:gd name="T42" fmla="*/ 2 w 30"/>
                <a:gd name="T43" fmla="*/ 9 h 31"/>
                <a:gd name="T44" fmla="*/ 2 w 30"/>
                <a:gd name="T45" fmla="*/ 11 h 31"/>
                <a:gd name="T46" fmla="*/ 2 w 30"/>
                <a:gd name="T47" fmla="*/ 13 h 31"/>
                <a:gd name="T48" fmla="*/ 0 w 30"/>
                <a:gd name="T49" fmla="*/ 15 h 31"/>
                <a:gd name="T50" fmla="*/ 2 w 30"/>
                <a:gd name="T51" fmla="*/ 17 h 31"/>
                <a:gd name="T52" fmla="*/ 2 w 30"/>
                <a:gd name="T53" fmla="*/ 22 h 31"/>
                <a:gd name="T54" fmla="*/ 2 w 30"/>
                <a:gd name="T55" fmla="*/ 24 h 31"/>
                <a:gd name="T56" fmla="*/ 5 w 30"/>
                <a:gd name="T57" fmla="*/ 26 h 31"/>
                <a:gd name="T58" fmla="*/ 7 w 30"/>
                <a:gd name="T59" fmla="*/ 28 h 31"/>
                <a:gd name="T60" fmla="*/ 9 w 30"/>
                <a:gd name="T61" fmla="*/ 28 h 31"/>
                <a:gd name="T62" fmla="*/ 13 w 30"/>
                <a:gd name="T63" fmla="*/ 30 h 31"/>
                <a:gd name="T64" fmla="*/ 16 w 30"/>
                <a:gd name="T65" fmla="*/ 30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1"/>
                <a:gd name="T101" fmla="*/ 30 w 30"/>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1">
                  <a:moveTo>
                    <a:pt x="16" y="30"/>
                  </a:moveTo>
                  <a:lnTo>
                    <a:pt x="18" y="30"/>
                  </a:lnTo>
                  <a:lnTo>
                    <a:pt x="20" y="28"/>
                  </a:lnTo>
                  <a:lnTo>
                    <a:pt x="22" y="28"/>
                  </a:lnTo>
                  <a:lnTo>
                    <a:pt x="24" y="26"/>
                  </a:lnTo>
                  <a:lnTo>
                    <a:pt x="27" y="24"/>
                  </a:lnTo>
                  <a:lnTo>
                    <a:pt x="27" y="22"/>
                  </a:lnTo>
                  <a:lnTo>
                    <a:pt x="29" y="17"/>
                  </a:lnTo>
                  <a:lnTo>
                    <a:pt x="29" y="15"/>
                  </a:lnTo>
                  <a:lnTo>
                    <a:pt x="29" y="13"/>
                  </a:lnTo>
                  <a:lnTo>
                    <a:pt x="27" y="11"/>
                  </a:lnTo>
                  <a:lnTo>
                    <a:pt x="27" y="9"/>
                  </a:lnTo>
                  <a:lnTo>
                    <a:pt x="24" y="6"/>
                  </a:lnTo>
                  <a:lnTo>
                    <a:pt x="22" y="4"/>
                  </a:lnTo>
                  <a:lnTo>
                    <a:pt x="20" y="2"/>
                  </a:lnTo>
                  <a:lnTo>
                    <a:pt x="18" y="2"/>
                  </a:lnTo>
                  <a:lnTo>
                    <a:pt x="16" y="0"/>
                  </a:lnTo>
                  <a:lnTo>
                    <a:pt x="13" y="2"/>
                  </a:lnTo>
                  <a:lnTo>
                    <a:pt x="9" y="2"/>
                  </a:lnTo>
                  <a:lnTo>
                    <a:pt x="7" y="4"/>
                  </a:lnTo>
                  <a:lnTo>
                    <a:pt x="5" y="6"/>
                  </a:lnTo>
                  <a:lnTo>
                    <a:pt x="2" y="9"/>
                  </a:lnTo>
                  <a:lnTo>
                    <a:pt x="2" y="11"/>
                  </a:lnTo>
                  <a:lnTo>
                    <a:pt x="2" y="13"/>
                  </a:lnTo>
                  <a:lnTo>
                    <a:pt x="0" y="15"/>
                  </a:lnTo>
                  <a:lnTo>
                    <a:pt x="2" y="17"/>
                  </a:lnTo>
                  <a:lnTo>
                    <a:pt x="2" y="22"/>
                  </a:lnTo>
                  <a:lnTo>
                    <a:pt x="2" y="24"/>
                  </a:lnTo>
                  <a:lnTo>
                    <a:pt x="5" y="26"/>
                  </a:lnTo>
                  <a:lnTo>
                    <a:pt x="7" y="28"/>
                  </a:lnTo>
                  <a:lnTo>
                    <a:pt x="9" y="28"/>
                  </a:lnTo>
                  <a:lnTo>
                    <a:pt x="13" y="30"/>
                  </a:lnTo>
                  <a:lnTo>
                    <a:pt x="16" y="30"/>
                  </a:lnTo>
                </a:path>
              </a:pathLst>
            </a:custGeom>
            <a:solidFill>
              <a:srgbClr val="B79900"/>
            </a:solidFill>
            <a:ln w="9525" cap="rnd">
              <a:noFill/>
              <a:round/>
              <a:headEnd type="none" w="sm" len="sm"/>
              <a:tailEnd type="none" w="sm" len="sm"/>
            </a:ln>
          </p:spPr>
          <p:txBody>
            <a:bodyPr/>
            <a:lstStyle/>
            <a:p>
              <a:pPr algn="l"/>
              <a:endParaRPr lang="en-US" dirty="0"/>
            </a:p>
          </p:txBody>
        </p:sp>
        <p:sp>
          <p:nvSpPr>
            <p:cNvPr id="9719" name="Freeform 504"/>
            <p:cNvSpPr>
              <a:spLocks/>
            </p:cNvSpPr>
            <p:nvPr/>
          </p:nvSpPr>
          <p:spPr bwMode="auto">
            <a:xfrm>
              <a:off x="2558" y="2431"/>
              <a:ext cx="16" cy="19"/>
            </a:xfrm>
            <a:custGeom>
              <a:avLst/>
              <a:gdLst>
                <a:gd name="T0" fmla="*/ 11 w 16"/>
                <a:gd name="T1" fmla="*/ 0 h 19"/>
                <a:gd name="T2" fmla="*/ 11 w 16"/>
                <a:gd name="T3" fmla="*/ 0 h 19"/>
                <a:gd name="T4" fmla="*/ 11 w 16"/>
                <a:gd name="T5" fmla="*/ 2 h 19"/>
                <a:gd name="T6" fmla="*/ 11 w 16"/>
                <a:gd name="T7" fmla="*/ 5 h 19"/>
                <a:gd name="T8" fmla="*/ 8 w 16"/>
                <a:gd name="T9" fmla="*/ 7 h 19"/>
                <a:gd name="T10" fmla="*/ 6 w 16"/>
                <a:gd name="T11" fmla="*/ 9 h 19"/>
                <a:gd name="T12" fmla="*/ 6 w 16"/>
                <a:gd name="T13" fmla="*/ 11 h 19"/>
                <a:gd name="T14" fmla="*/ 4 w 16"/>
                <a:gd name="T15" fmla="*/ 11 h 19"/>
                <a:gd name="T16" fmla="*/ 2 w 16"/>
                <a:gd name="T17" fmla="*/ 13 h 19"/>
                <a:gd name="T18" fmla="*/ 0 w 16"/>
                <a:gd name="T19" fmla="*/ 13 h 19"/>
                <a:gd name="T20" fmla="*/ 0 w 16"/>
                <a:gd name="T21" fmla="*/ 18 h 19"/>
                <a:gd name="T22" fmla="*/ 2 w 16"/>
                <a:gd name="T23" fmla="*/ 15 h 19"/>
                <a:gd name="T24" fmla="*/ 4 w 16"/>
                <a:gd name="T25" fmla="*/ 15 h 19"/>
                <a:gd name="T26" fmla="*/ 6 w 16"/>
                <a:gd name="T27" fmla="*/ 13 h 19"/>
                <a:gd name="T28" fmla="*/ 11 w 16"/>
                <a:gd name="T29" fmla="*/ 11 h 19"/>
                <a:gd name="T30" fmla="*/ 13 w 16"/>
                <a:gd name="T31" fmla="*/ 9 h 19"/>
                <a:gd name="T32" fmla="*/ 13 w 16"/>
                <a:gd name="T33" fmla="*/ 7 h 19"/>
                <a:gd name="T34" fmla="*/ 15 w 16"/>
                <a:gd name="T35" fmla="*/ 2 h 19"/>
                <a:gd name="T36" fmla="*/ 15 w 16"/>
                <a:gd name="T37" fmla="*/ 0 h 19"/>
                <a:gd name="T38" fmla="*/ 11 w 16"/>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1" y="0"/>
                  </a:moveTo>
                  <a:lnTo>
                    <a:pt x="11" y="0"/>
                  </a:lnTo>
                  <a:lnTo>
                    <a:pt x="11" y="2"/>
                  </a:lnTo>
                  <a:lnTo>
                    <a:pt x="11" y="5"/>
                  </a:lnTo>
                  <a:lnTo>
                    <a:pt x="8" y="7"/>
                  </a:lnTo>
                  <a:lnTo>
                    <a:pt x="6" y="9"/>
                  </a:lnTo>
                  <a:lnTo>
                    <a:pt x="6" y="11"/>
                  </a:lnTo>
                  <a:lnTo>
                    <a:pt x="4" y="11"/>
                  </a:lnTo>
                  <a:lnTo>
                    <a:pt x="2" y="13"/>
                  </a:lnTo>
                  <a:lnTo>
                    <a:pt x="0" y="13"/>
                  </a:lnTo>
                  <a:lnTo>
                    <a:pt x="0" y="18"/>
                  </a:lnTo>
                  <a:lnTo>
                    <a:pt x="2" y="15"/>
                  </a:lnTo>
                  <a:lnTo>
                    <a:pt x="4" y="15"/>
                  </a:lnTo>
                  <a:lnTo>
                    <a:pt x="6" y="13"/>
                  </a:lnTo>
                  <a:lnTo>
                    <a:pt x="11" y="11"/>
                  </a:lnTo>
                  <a:lnTo>
                    <a:pt x="13" y="9"/>
                  </a:lnTo>
                  <a:lnTo>
                    <a:pt x="13" y="7"/>
                  </a:lnTo>
                  <a:lnTo>
                    <a:pt x="15" y="2"/>
                  </a:lnTo>
                  <a:lnTo>
                    <a:pt x="15" y="0"/>
                  </a:lnTo>
                  <a:lnTo>
                    <a:pt x="11"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20" name="Freeform 505"/>
            <p:cNvSpPr>
              <a:spLocks/>
            </p:cNvSpPr>
            <p:nvPr/>
          </p:nvSpPr>
          <p:spPr bwMode="auto">
            <a:xfrm>
              <a:off x="2558" y="2414"/>
              <a:ext cx="16" cy="18"/>
            </a:xfrm>
            <a:custGeom>
              <a:avLst/>
              <a:gdLst>
                <a:gd name="T0" fmla="*/ 0 w 16"/>
                <a:gd name="T1" fmla="*/ 4 h 18"/>
                <a:gd name="T2" fmla="*/ 0 w 16"/>
                <a:gd name="T3" fmla="*/ 4 h 18"/>
                <a:gd name="T4" fmla="*/ 2 w 16"/>
                <a:gd name="T5" fmla="*/ 4 h 18"/>
                <a:gd name="T6" fmla="*/ 4 w 16"/>
                <a:gd name="T7" fmla="*/ 6 h 18"/>
                <a:gd name="T8" fmla="*/ 4 w 16"/>
                <a:gd name="T9" fmla="*/ 8 h 18"/>
                <a:gd name="T10" fmla="*/ 6 w 16"/>
                <a:gd name="T11" fmla="*/ 8 h 18"/>
                <a:gd name="T12" fmla="*/ 8 w 16"/>
                <a:gd name="T13" fmla="*/ 11 h 18"/>
                <a:gd name="T14" fmla="*/ 11 w 16"/>
                <a:gd name="T15" fmla="*/ 13 h 18"/>
                <a:gd name="T16" fmla="*/ 11 w 16"/>
                <a:gd name="T17" fmla="*/ 15 h 18"/>
                <a:gd name="T18" fmla="*/ 11 w 16"/>
                <a:gd name="T19" fmla="*/ 17 h 18"/>
                <a:gd name="T20" fmla="*/ 15 w 16"/>
                <a:gd name="T21" fmla="*/ 17 h 18"/>
                <a:gd name="T22" fmla="*/ 15 w 16"/>
                <a:gd name="T23" fmla="*/ 15 h 18"/>
                <a:gd name="T24" fmla="*/ 13 w 16"/>
                <a:gd name="T25" fmla="*/ 11 h 18"/>
                <a:gd name="T26" fmla="*/ 13 w 16"/>
                <a:gd name="T27" fmla="*/ 8 h 18"/>
                <a:gd name="T28" fmla="*/ 11 w 16"/>
                <a:gd name="T29" fmla="*/ 6 h 18"/>
                <a:gd name="T30" fmla="*/ 8 w 16"/>
                <a:gd name="T31" fmla="*/ 4 h 18"/>
                <a:gd name="T32" fmla="*/ 4 w 16"/>
                <a:gd name="T33" fmla="*/ 2 h 18"/>
                <a:gd name="T34" fmla="*/ 2 w 16"/>
                <a:gd name="T35" fmla="*/ 2 h 18"/>
                <a:gd name="T36" fmla="*/ 0 w 16"/>
                <a:gd name="T37" fmla="*/ 0 h 18"/>
                <a:gd name="T38" fmla="*/ 0 w 16"/>
                <a:gd name="T39" fmla="*/ 4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4"/>
                  </a:moveTo>
                  <a:lnTo>
                    <a:pt x="0" y="4"/>
                  </a:lnTo>
                  <a:lnTo>
                    <a:pt x="2" y="4"/>
                  </a:lnTo>
                  <a:lnTo>
                    <a:pt x="4" y="6"/>
                  </a:lnTo>
                  <a:lnTo>
                    <a:pt x="4" y="8"/>
                  </a:lnTo>
                  <a:lnTo>
                    <a:pt x="6" y="8"/>
                  </a:lnTo>
                  <a:lnTo>
                    <a:pt x="8" y="11"/>
                  </a:lnTo>
                  <a:lnTo>
                    <a:pt x="11" y="13"/>
                  </a:lnTo>
                  <a:lnTo>
                    <a:pt x="11" y="15"/>
                  </a:lnTo>
                  <a:lnTo>
                    <a:pt x="11" y="17"/>
                  </a:lnTo>
                  <a:lnTo>
                    <a:pt x="15" y="17"/>
                  </a:lnTo>
                  <a:lnTo>
                    <a:pt x="15" y="15"/>
                  </a:lnTo>
                  <a:lnTo>
                    <a:pt x="13" y="11"/>
                  </a:lnTo>
                  <a:lnTo>
                    <a:pt x="13" y="8"/>
                  </a:lnTo>
                  <a:lnTo>
                    <a:pt x="11" y="6"/>
                  </a:lnTo>
                  <a:lnTo>
                    <a:pt x="8" y="4"/>
                  </a:lnTo>
                  <a:lnTo>
                    <a:pt x="4" y="2"/>
                  </a:lnTo>
                  <a:lnTo>
                    <a:pt x="2" y="2"/>
                  </a:lnTo>
                  <a:lnTo>
                    <a:pt x="0" y="0"/>
                  </a:lnTo>
                  <a:lnTo>
                    <a:pt x="0" y="4"/>
                  </a:lnTo>
                </a:path>
              </a:pathLst>
            </a:custGeom>
            <a:solidFill>
              <a:srgbClr val="000000"/>
            </a:solidFill>
            <a:ln w="9525" cap="rnd">
              <a:noFill/>
              <a:round/>
              <a:headEnd type="none" w="sm" len="sm"/>
              <a:tailEnd type="none" w="sm" len="sm"/>
            </a:ln>
          </p:spPr>
          <p:txBody>
            <a:bodyPr/>
            <a:lstStyle/>
            <a:p>
              <a:pPr algn="l"/>
              <a:endParaRPr lang="en-US" dirty="0"/>
            </a:p>
          </p:txBody>
        </p:sp>
        <p:sp>
          <p:nvSpPr>
            <p:cNvPr id="9721" name="Freeform 506"/>
            <p:cNvSpPr>
              <a:spLocks/>
            </p:cNvSpPr>
            <p:nvPr/>
          </p:nvSpPr>
          <p:spPr bwMode="auto">
            <a:xfrm>
              <a:off x="2540" y="2414"/>
              <a:ext cx="19" cy="18"/>
            </a:xfrm>
            <a:custGeom>
              <a:avLst/>
              <a:gdLst>
                <a:gd name="T0" fmla="*/ 4 w 19"/>
                <a:gd name="T1" fmla="*/ 17 h 18"/>
                <a:gd name="T2" fmla="*/ 4 w 19"/>
                <a:gd name="T3" fmla="*/ 17 h 18"/>
                <a:gd name="T4" fmla="*/ 4 w 19"/>
                <a:gd name="T5" fmla="*/ 15 h 18"/>
                <a:gd name="T6" fmla="*/ 7 w 19"/>
                <a:gd name="T7" fmla="*/ 13 h 18"/>
                <a:gd name="T8" fmla="*/ 7 w 19"/>
                <a:gd name="T9" fmla="*/ 11 h 18"/>
                <a:gd name="T10" fmla="*/ 9 w 19"/>
                <a:gd name="T11" fmla="*/ 8 h 18"/>
                <a:gd name="T12" fmla="*/ 11 w 19"/>
                <a:gd name="T13" fmla="*/ 8 h 18"/>
                <a:gd name="T14" fmla="*/ 13 w 19"/>
                <a:gd name="T15" fmla="*/ 6 h 18"/>
                <a:gd name="T16" fmla="*/ 15 w 19"/>
                <a:gd name="T17" fmla="*/ 4 h 18"/>
                <a:gd name="T18" fmla="*/ 18 w 19"/>
                <a:gd name="T19" fmla="*/ 4 h 18"/>
                <a:gd name="T20" fmla="*/ 18 w 19"/>
                <a:gd name="T21" fmla="*/ 0 h 18"/>
                <a:gd name="T22" fmla="*/ 13 w 19"/>
                <a:gd name="T23" fmla="*/ 2 h 18"/>
                <a:gd name="T24" fmla="*/ 11 w 19"/>
                <a:gd name="T25" fmla="*/ 2 h 18"/>
                <a:gd name="T26" fmla="*/ 9 w 19"/>
                <a:gd name="T27" fmla="*/ 4 h 18"/>
                <a:gd name="T28" fmla="*/ 7 w 19"/>
                <a:gd name="T29" fmla="*/ 6 h 18"/>
                <a:gd name="T30" fmla="*/ 4 w 19"/>
                <a:gd name="T31" fmla="*/ 8 h 18"/>
                <a:gd name="T32" fmla="*/ 2 w 19"/>
                <a:gd name="T33" fmla="*/ 11 h 18"/>
                <a:gd name="T34" fmla="*/ 2 w 19"/>
                <a:gd name="T35" fmla="*/ 15 h 18"/>
                <a:gd name="T36" fmla="*/ 0 w 19"/>
                <a:gd name="T37" fmla="*/ 17 h 18"/>
                <a:gd name="T38" fmla="*/ 4 w 19"/>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
                <a:gd name="T62" fmla="*/ 19 w 19"/>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
                  <a:moveTo>
                    <a:pt x="4" y="17"/>
                  </a:moveTo>
                  <a:lnTo>
                    <a:pt x="4" y="17"/>
                  </a:lnTo>
                  <a:lnTo>
                    <a:pt x="4" y="15"/>
                  </a:lnTo>
                  <a:lnTo>
                    <a:pt x="7" y="13"/>
                  </a:lnTo>
                  <a:lnTo>
                    <a:pt x="7" y="11"/>
                  </a:lnTo>
                  <a:lnTo>
                    <a:pt x="9" y="8"/>
                  </a:lnTo>
                  <a:lnTo>
                    <a:pt x="11" y="8"/>
                  </a:lnTo>
                  <a:lnTo>
                    <a:pt x="13" y="6"/>
                  </a:lnTo>
                  <a:lnTo>
                    <a:pt x="15" y="4"/>
                  </a:lnTo>
                  <a:lnTo>
                    <a:pt x="18" y="4"/>
                  </a:lnTo>
                  <a:lnTo>
                    <a:pt x="18" y="0"/>
                  </a:lnTo>
                  <a:lnTo>
                    <a:pt x="13" y="2"/>
                  </a:lnTo>
                  <a:lnTo>
                    <a:pt x="11" y="2"/>
                  </a:lnTo>
                  <a:lnTo>
                    <a:pt x="9" y="4"/>
                  </a:lnTo>
                  <a:lnTo>
                    <a:pt x="7" y="6"/>
                  </a:lnTo>
                  <a:lnTo>
                    <a:pt x="4" y="8"/>
                  </a:lnTo>
                  <a:lnTo>
                    <a:pt x="2" y="11"/>
                  </a:lnTo>
                  <a:lnTo>
                    <a:pt x="2" y="15"/>
                  </a:lnTo>
                  <a:lnTo>
                    <a:pt x="0" y="17"/>
                  </a:lnTo>
                  <a:lnTo>
                    <a:pt x="4"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722" name="Freeform 507"/>
            <p:cNvSpPr>
              <a:spLocks/>
            </p:cNvSpPr>
            <p:nvPr/>
          </p:nvSpPr>
          <p:spPr bwMode="auto">
            <a:xfrm>
              <a:off x="2540" y="2431"/>
              <a:ext cx="19" cy="19"/>
            </a:xfrm>
            <a:custGeom>
              <a:avLst/>
              <a:gdLst>
                <a:gd name="T0" fmla="*/ 18 w 19"/>
                <a:gd name="T1" fmla="*/ 13 h 19"/>
                <a:gd name="T2" fmla="*/ 18 w 19"/>
                <a:gd name="T3" fmla="*/ 13 h 19"/>
                <a:gd name="T4" fmla="*/ 15 w 19"/>
                <a:gd name="T5" fmla="*/ 13 h 19"/>
                <a:gd name="T6" fmla="*/ 13 w 19"/>
                <a:gd name="T7" fmla="*/ 11 h 19"/>
                <a:gd name="T8" fmla="*/ 11 w 19"/>
                <a:gd name="T9" fmla="*/ 11 h 19"/>
                <a:gd name="T10" fmla="*/ 9 w 19"/>
                <a:gd name="T11" fmla="*/ 9 h 19"/>
                <a:gd name="T12" fmla="*/ 7 w 19"/>
                <a:gd name="T13" fmla="*/ 7 h 19"/>
                <a:gd name="T14" fmla="*/ 7 w 19"/>
                <a:gd name="T15" fmla="*/ 5 h 19"/>
                <a:gd name="T16" fmla="*/ 4 w 19"/>
                <a:gd name="T17" fmla="*/ 2 h 19"/>
                <a:gd name="T18" fmla="*/ 4 w 19"/>
                <a:gd name="T19" fmla="*/ 0 h 19"/>
                <a:gd name="T20" fmla="*/ 0 w 19"/>
                <a:gd name="T21" fmla="*/ 0 h 19"/>
                <a:gd name="T22" fmla="*/ 2 w 19"/>
                <a:gd name="T23" fmla="*/ 2 h 19"/>
                <a:gd name="T24" fmla="*/ 2 w 19"/>
                <a:gd name="T25" fmla="*/ 7 h 19"/>
                <a:gd name="T26" fmla="*/ 4 w 19"/>
                <a:gd name="T27" fmla="*/ 9 h 19"/>
                <a:gd name="T28" fmla="*/ 7 w 19"/>
                <a:gd name="T29" fmla="*/ 11 h 19"/>
                <a:gd name="T30" fmla="*/ 9 w 19"/>
                <a:gd name="T31" fmla="*/ 13 h 19"/>
                <a:gd name="T32" fmla="*/ 11 w 19"/>
                <a:gd name="T33" fmla="*/ 15 h 19"/>
                <a:gd name="T34" fmla="*/ 13 w 19"/>
                <a:gd name="T35" fmla="*/ 15 h 19"/>
                <a:gd name="T36" fmla="*/ 18 w 19"/>
                <a:gd name="T37" fmla="*/ 18 h 19"/>
                <a:gd name="T38" fmla="*/ 18 w 19"/>
                <a:gd name="T39" fmla="*/ 13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9"/>
                <a:gd name="T62" fmla="*/ 19 w 1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9">
                  <a:moveTo>
                    <a:pt x="18" y="13"/>
                  </a:moveTo>
                  <a:lnTo>
                    <a:pt x="18" y="13"/>
                  </a:lnTo>
                  <a:lnTo>
                    <a:pt x="15" y="13"/>
                  </a:lnTo>
                  <a:lnTo>
                    <a:pt x="13" y="11"/>
                  </a:lnTo>
                  <a:lnTo>
                    <a:pt x="11" y="11"/>
                  </a:lnTo>
                  <a:lnTo>
                    <a:pt x="9" y="9"/>
                  </a:lnTo>
                  <a:lnTo>
                    <a:pt x="7" y="7"/>
                  </a:lnTo>
                  <a:lnTo>
                    <a:pt x="7" y="5"/>
                  </a:lnTo>
                  <a:lnTo>
                    <a:pt x="4" y="2"/>
                  </a:lnTo>
                  <a:lnTo>
                    <a:pt x="4" y="0"/>
                  </a:lnTo>
                  <a:lnTo>
                    <a:pt x="0" y="0"/>
                  </a:lnTo>
                  <a:lnTo>
                    <a:pt x="2" y="2"/>
                  </a:lnTo>
                  <a:lnTo>
                    <a:pt x="2" y="7"/>
                  </a:lnTo>
                  <a:lnTo>
                    <a:pt x="4" y="9"/>
                  </a:lnTo>
                  <a:lnTo>
                    <a:pt x="7" y="11"/>
                  </a:lnTo>
                  <a:lnTo>
                    <a:pt x="9" y="13"/>
                  </a:lnTo>
                  <a:lnTo>
                    <a:pt x="11" y="15"/>
                  </a:lnTo>
                  <a:lnTo>
                    <a:pt x="13" y="15"/>
                  </a:lnTo>
                  <a:lnTo>
                    <a:pt x="18" y="18"/>
                  </a:lnTo>
                  <a:lnTo>
                    <a:pt x="18" y="13"/>
                  </a:lnTo>
                </a:path>
              </a:pathLst>
            </a:custGeom>
            <a:solidFill>
              <a:srgbClr val="000000"/>
            </a:solidFill>
            <a:ln w="9525" cap="rnd">
              <a:noFill/>
              <a:round/>
              <a:headEnd type="none" w="sm" len="sm"/>
              <a:tailEnd type="none" w="sm" len="sm"/>
            </a:ln>
          </p:spPr>
          <p:txBody>
            <a:bodyPr/>
            <a:lstStyle/>
            <a:p>
              <a:pPr algn="l"/>
              <a:endParaRPr lang="en-US" dirty="0"/>
            </a:p>
          </p:txBody>
        </p:sp>
        <p:sp>
          <p:nvSpPr>
            <p:cNvPr id="9723" name="Freeform 508"/>
            <p:cNvSpPr>
              <a:spLocks/>
            </p:cNvSpPr>
            <p:nvPr/>
          </p:nvSpPr>
          <p:spPr bwMode="auto">
            <a:xfrm>
              <a:off x="3228" y="2429"/>
              <a:ext cx="28" cy="29"/>
            </a:xfrm>
            <a:custGeom>
              <a:avLst/>
              <a:gdLst>
                <a:gd name="T0" fmla="*/ 14 w 28"/>
                <a:gd name="T1" fmla="*/ 28 h 29"/>
                <a:gd name="T2" fmla="*/ 11 w 28"/>
                <a:gd name="T3" fmla="*/ 28 h 29"/>
                <a:gd name="T4" fmla="*/ 9 w 28"/>
                <a:gd name="T5" fmla="*/ 28 h 29"/>
                <a:gd name="T6" fmla="*/ 5 w 28"/>
                <a:gd name="T7" fmla="*/ 26 h 29"/>
                <a:gd name="T8" fmla="*/ 5 w 28"/>
                <a:gd name="T9" fmla="*/ 24 h 29"/>
                <a:gd name="T10" fmla="*/ 3 w 28"/>
                <a:gd name="T11" fmla="*/ 22 h 29"/>
                <a:gd name="T12" fmla="*/ 0 w 28"/>
                <a:gd name="T13" fmla="*/ 20 h 29"/>
                <a:gd name="T14" fmla="*/ 0 w 28"/>
                <a:gd name="T15" fmla="*/ 17 h 29"/>
                <a:gd name="T16" fmla="*/ 0 w 28"/>
                <a:gd name="T17" fmla="*/ 15 h 29"/>
                <a:gd name="T18" fmla="*/ 0 w 28"/>
                <a:gd name="T19" fmla="*/ 13 h 29"/>
                <a:gd name="T20" fmla="*/ 0 w 28"/>
                <a:gd name="T21" fmla="*/ 9 h 29"/>
                <a:gd name="T22" fmla="*/ 3 w 28"/>
                <a:gd name="T23" fmla="*/ 7 h 29"/>
                <a:gd name="T24" fmla="*/ 3 w 28"/>
                <a:gd name="T25" fmla="*/ 4 h 29"/>
                <a:gd name="T26" fmla="*/ 5 w 28"/>
                <a:gd name="T27" fmla="*/ 2 h 29"/>
                <a:gd name="T28" fmla="*/ 9 w 28"/>
                <a:gd name="T29" fmla="*/ 2 h 29"/>
                <a:gd name="T30" fmla="*/ 11 w 28"/>
                <a:gd name="T31" fmla="*/ 0 h 29"/>
                <a:gd name="T32" fmla="*/ 14 w 28"/>
                <a:gd name="T33" fmla="*/ 0 h 29"/>
                <a:gd name="T34" fmla="*/ 16 w 28"/>
                <a:gd name="T35" fmla="*/ 0 h 29"/>
                <a:gd name="T36" fmla="*/ 18 w 28"/>
                <a:gd name="T37" fmla="*/ 2 h 29"/>
                <a:gd name="T38" fmla="*/ 20 w 28"/>
                <a:gd name="T39" fmla="*/ 2 h 29"/>
                <a:gd name="T40" fmla="*/ 22 w 28"/>
                <a:gd name="T41" fmla="*/ 4 h 29"/>
                <a:gd name="T42" fmla="*/ 25 w 28"/>
                <a:gd name="T43" fmla="*/ 7 h 29"/>
                <a:gd name="T44" fmla="*/ 27 w 28"/>
                <a:gd name="T45" fmla="*/ 9 h 29"/>
                <a:gd name="T46" fmla="*/ 27 w 28"/>
                <a:gd name="T47" fmla="*/ 11 h 29"/>
                <a:gd name="T48" fmla="*/ 27 w 28"/>
                <a:gd name="T49" fmla="*/ 15 h 29"/>
                <a:gd name="T50" fmla="*/ 27 w 28"/>
                <a:gd name="T51" fmla="*/ 17 h 29"/>
                <a:gd name="T52" fmla="*/ 27 w 28"/>
                <a:gd name="T53" fmla="*/ 20 h 29"/>
                <a:gd name="T54" fmla="*/ 25 w 28"/>
                <a:gd name="T55" fmla="*/ 22 h 29"/>
                <a:gd name="T56" fmla="*/ 22 w 28"/>
                <a:gd name="T57" fmla="*/ 24 h 29"/>
                <a:gd name="T58" fmla="*/ 20 w 28"/>
                <a:gd name="T59" fmla="*/ 26 h 29"/>
                <a:gd name="T60" fmla="*/ 18 w 28"/>
                <a:gd name="T61" fmla="*/ 28 h 29"/>
                <a:gd name="T62" fmla="*/ 16 w 28"/>
                <a:gd name="T63" fmla="*/ 28 h 29"/>
                <a:gd name="T64" fmla="*/ 14 w 28"/>
                <a:gd name="T65" fmla="*/ 28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29"/>
                <a:gd name="T101" fmla="*/ 28 w 2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29">
                  <a:moveTo>
                    <a:pt x="14" y="28"/>
                  </a:moveTo>
                  <a:lnTo>
                    <a:pt x="11" y="28"/>
                  </a:lnTo>
                  <a:lnTo>
                    <a:pt x="9" y="28"/>
                  </a:lnTo>
                  <a:lnTo>
                    <a:pt x="5" y="26"/>
                  </a:lnTo>
                  <a:lnTo>
                    <a:pt x="5" y="24"/>
                  </a:lnTo>
                  <a:lnTo>
                    <a:pt x="3" y="22"/>
                  </a:lnTo>
                  <a:lnTo>
                    <a:pt x="0" y="20"/>
                  </a:lnTo>
                  <a:lnTo>
                    <a:pt x="0" y="17"/>
                  </a:lnTo>
                  <a:lnTo>
                    <a:pt x="0" y="15"/>
                  </a:lnTo>
                  <a:lnTo>
                    <a:pt x="0" y="13"/>
                  </a:lnTo>
                  <a:lnTo>
                    <a:pt x="0" y="9"/>
                  </a:lnTo>
                  <a:lnTo>
                    <a:pt x="3" y="7"/>
                  </a:lnTo>
                  <a:lnTo>
                    <a:pt x="3" y="4"/>
                  </a:lnTo>
                  <a:lnTo>
                    <a:pt x="5" y="2"/>
                  </a:lnTo>
                  <a:lnTo>
                    <a:pt x="9" y="2"/>
                  </a:lnTo>
                  <a:lnTo>
                    <a:pt x="11" y="0"/>
                  </a:lnTo>
                  <a:lnTo>
                    <a:pt x="14" y="0"/>
                  </a:lnTo>
                  <a:lnTo>
                    <a:pt x="16" y="0"/>
                  </a:lnTo>
                  <a:lnTo>
                    <a:pt x="18" y="2"/>
                  </a:lnTo>
                  <a:lnTo>
                    <a:pt x="20" y="2"/>
                  </a:lnTo>
                  <a:lnTo>
                    <a:pt x="22" y="4"/>
                  </a:lnTo>
                  <a:lnTo>
                    <a:pt x="25" y="7"/>
                  </a:lnTo>
                  <a:lnTo>
                    <a:pt x="27" y="9"/>
                  </a:lnTo>
                  <a:lnTo>
                    <a:pt x="27" y="11"/>
                  </a:lnTo>
                  <a:lnTo>
                    <a:pt x="27" y="15"/>
                  </a:lnTo>
                  <a:lnTo>
                    <a:pt x="27" y="17"/>
                  </a:lnTo>
                  <a:lnTo>
                    <a:pt x="27" y="20"/>
                  </a:lnTo>
                  <a:lnTo>
                    <a:pt x="25" y="22"/>
                  </a:lnTo>
                  <a:lnTo>
                    <a:pt x="22" y="24"/>
                  </a:lnTo>
                  <a:lnTo>
                    <a:pt x="20" y="26"/>
                  </a:lnTo>
                  <a:lnTo>
                    <a:pt x="18" y="28"/>
                  </a:lnTo>
                  <a:lnTo>
                    <a:pt x="16" y="28"/>
                  </a:lnTo>
                  <a:lnTo>
                    <a:pt x="14" y="28"/>
                  </a:lnTo>
                </a:path>
              </a:pathLst>
            </a:custGeom>
            <a:solidFill>
              <a:srgbClr val="B79900"/>
            </a:solidFill>
            <a:ln w="9525" cap="rnd">
              <a:noFill/>
              <a:round/>
              <a:headEnd type="none" w="sm" len="sm"/>
              <a:tailEnd type="none" w="sm" len="sm"/>
            </a:ln>
          </p:spPr>
          <p:txBody>
            <a:bodyPr/>
            <a:lstStyle/>
            <a:p>
              <a:pPr algn="l"/>
              <a:endParaRPr lang="en-US" dirty="0"/>
            </a:p>
          </p:txBody>
        </p:sp>
        <p:sp>
          <p:nvSpPr>
            <p:cNvPr id="9724" name="Freeform 509"/>
            <p:cNvSpPr>
              <a:spLocks/>
            </p:cNvSpPr>
            <p:nvPr/>
          </p:nvSpPr>
          <p:spPr bwMode="auto">
            <a:xfrm>
              <a:off x="3226" y="2444"/>
              <a:ext cx="17" cy="17"/>
            </a:xfrm>
            <a:custGeom>
              <a:avLst/>
              <a:gdLst>
                <a:gd name="T0" fmla="*/ 0 w 17"/>
                <a:gd name="T1" fmla="*/ 0 h 17"/>
                <a:gd name="T2" fmla="*/ 0 w 17"/>
                <a:gd name="T3" fmla="*/ 0 h 17"/>
                <a:gd name="T4" fmla="*/ 0 w 17"/>
                <a:gd name="T5" fmla="*/ 2 h 17"/>
                <a:gd name="T6" fmla="*/ 0 w 17"/>
                <a:gd name="T7" fmla="*/ 7 h 17"/>
                <a:gd name="T8" fmla="*/ 2 w 17"/>
                <a:gd name="T9" fmla="*/ 9 h 17"/>
                <a:gd name="T10" fmla="*/ 5 w 17"/>
                <a:gd name="T11" fmla="*/ 11 h 17"/>
                <a:gd name="T12" fmla="*/ 7 w 17"/>
                <a:gd name="T13" fmla="*/ 13 h 17"/>
                <a:gd name="T14" fmla="*/ 9 w 17"/>
                <a:gd name="T15" fmla="*/ 16 h 17"/>
                <a:gd name="T16" fmla="*/ 13 w 17"/>
                <a:gd name="T17" fmla="*/ 16 h 17"/>
                <a:gd name="T18" fmla="*/ 16 w 17"/>
                <a:gd name="T19" fmla="*/ 16 h 17"/>
                <a:gd name="T20" fmla="*/ 16 w 17"/>
                <a:gd name="T21" fmla="*/ 11 h 17"/>
                <a:gd name="T22" fmla="*/ 13 w 17"/>
                <a:gd name="T23" fmla="*/ 11 h 17"/>
                <a:gd name="T24" fmla="*/ 11 w 17"/>
                <a:gd name="T25" fmla="*/ 11 h 17"/>
                <a:gd name="T26" fmla="*/ 9 w 17"/>
                <a:gd name="T27" fmla="*/ 9 h 17"/>
                <a:gd name="T28" fmla="*/ 7 w 17"/>
                <a:gd name="T29" fmla="*/ 9 h 17"/>
                <a:gd name="T30" fmla="*/ 7 w 17"/>
                <a:gd name="T31" fmla="*/ 7 h 17"/>
                <a:gd name="T32" fmla="*/ 5 w 17"/>
                <a:gd name="T33" fmla="*/ 5 h 17"/>
                <a:gd name="T34" fmla="*/ 5 w 17"/>
                <a:gd name="T35" fmla="*/ 2 h 17"/>
                <a:gd name="T36" fmla="*/ 5 w 17"/>
                <a:gd name="T37" fmla="*/ 0 h 17"/>
                <a:gd name="T38" fmla="*/ 0 w 1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7"/>
                <a:gd name="T62" fmla="*/ 17 w 1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7">
                  <a:moveTo>
                    <a:pt x="0" y="0"/>
                  </a:moveTo>
                  <a:lnTo>
                    <a:pt x="0" y="0"/>
                  </a:lnTo>
                  <a:lnTo>
                    <a:pt x="0" y="2"/>
                  </a:lnTo>
                  <a:lnTo>
                    <a:pt x="0" y="7"/>
                  </a:lnTo>
                  <a:lnTo>
                    <a:pt x="2" y="9"/>
                  </a:lnTo>
                  <a:lnTo>
                    <a:pt x="5" y="11"/>
                  </a:lnTo>
                  <a:lnTo>
                    <a:pt x="7" y="13"/>
                  </a:lnTo>
                  <a:lnTo>
                    <a:pt x="9" y="16"/>
                  </a:lnTo>
                  <a:lnTo>
                    <a:pt x="13" y="16"/>
                  </a:lnTo>
                  <a:lnTo>
                    <a:pt x="16" y="16"/>
                  </a:lnTo>
                  <a:lnTo>
                    <a:pt x="16" y="11"/>
                  </a:lnTo>
                  <a:lnTo>
                    <a:pt x="13" y="11"/>
                  </a:lnTo>
                  <a:lnTo>
                    <a:pt x="11" y="11"/>
                  </a:lnTo>
                  <a:lnTo>
                    <a:pt x="9" y="9"/>
                  </a:lnTo>
                  <a:lnTo>
                    <a:pt x="7" y="9"/>
                  </a:lnTo>
                  <a:lnTo>
                    <a:pt x="7" y="7"/>
                  </a:lnTo>
                  <a:lnTo>
                    <a:pt x="5" y="5"/>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25" name="Freeform 510"/>
            <p:cNvSpPr>
              <a:spLocks/>
            </p:cNvSpPr>
            <p:nvPr/>
          </p:nvSpPr>
          <p:spPr bwMode="auto">
            <a:xfrm>
              <a:off x="3226" y="2427"/>
              <a:ext cx="17" cy="18"/>
            </a:xfrm>
            <a:custGeom>
              <a:avLst/>
              <a:gdLst>
                <a:gd name="T0" fmla="*/ 16 w 17"/>
                <a:gd name="T1" fmla="*/ 0 h 18"/>
                <a:gd name="T2" fmla="*/ 16 w 17"/>
                <a:gd name="T3" fmla="*/ 0 h 18"/>
                <a:gd name="T4" fmla="*/ 13 w 17"/>
                <a:gd name="T5" fmla="*/ 0 h 18"/>
                <a:gd name="T6" fmla="*/ 9 w 17"/>
                <a:gd name="T7" fmla="*/ 2 h 18"/>
                <a:gd name="T8" fmla="*/ 7 w 17"/>
                <a:gd name="T9" fmla="*/ 4 h 18"/>
                <a:gd name="T10" fmla="*/ 5 w 17"/>
                <a:gd name="T11" fmla="*/ 4 h 18"/>
                <a:gd name="T12" fmla="*/ 2 w 17"/>
                <a:gd name="T13" fmla="*/ 9 h 18"/>
                <a:gd name="T14" fmla="*/ 0 w 17"/>
                <a:gd name="T15" fmla="*/ 11 h 18"/>
                <a:gd name="T16" fmla="*/ 0 w 17"/>
                <a:gd name="T17" fmla="*/ 13 h 18"/>
                <a:gd name="T18" fmla="*/ 0 w 17"/>
                <a:gd name="T19" fmla="*/ 17 h 18"/>
                <a:gd name="T20" fmla="*/ 5 w 17"/>
                <a:gd name="T21" fmla="*/ 17 h 18"/>
                <a:gd name="T22" fmla="*/ 5 w 17"/>
                <a:gd name="T23" fmla="*/ 15 h 18"/>
                <a:gd name="T24" fmla="*/ 5 w 17"/>
                <a:gd name="T25" fmla="*/ 13 h 18"/>
                <a:gd name="T26" fmla="*/ 5 w 17"/>
                <a:gd name="T27" fmla="*/ 9 h 18"/>
                <a:gd name="T28" fmla="*/ 7 w 17"/>
                <a:gd name="T29" fmla="*/ 9 h 18"/>
                <a:gd name="T30" fmla="*/ 9 w 17"/>
                <a:gd name="T31" fmla="*/ 6 h 18"/>
                <a:gd name="T32" fmla="*/ 11 w 17"/>
                <a:gd name="T33" fmla="*/ 6 h 18"/>
                <a:gd name="T34" fmla="*/ 13 w 17"/>
                <a:gd name="T35" fmla="*/ 4 h 18"/>
                <a:gd name="T36" fmla="*/ 16 w 17"/>
                <a:gd name="T37" fmla="*/ 4 h 18"/>
                <a:gd name="T38" fmla="*/ 16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16" y="0"/>
                  </a:moveTo>
                  <a:lnTo>
                    <a:pt x="16" y="0"/>
                  </a:lnTo>
                  <a:lnTo>
                    <a:pt x="13" y="0"/>
                  </a:lnTo>
                  <a:lnTo>
                    <a:pt x="9" y="2"/>
                  </a:lnTo>
                  <a:lnTo>
                    <a:pt x="7" y="4"/>
                  </a:lnTo>
                  <a:lnTo>
                    <a:pt x="5" y="4"/>
                  </a:lnTo>
                  <a:lnTo>
                    <a:pt x="2" y="9"/>
                  </a:lnTo>
                  <a:lnTo>
                    <a:pt x="0" y="11"/>
                  </a:lnTo>
                  <a:lnTo>
                    <a:pt x="0" y="13"/>
                  </a:lnTo>
                  <a:lnTo>
                    <a:pt x="0" y="17"/>
                  </a:lnTo>
                  <a:lnTo>
                    <a:pt x="5" y="17"/>
                  </a:lnTo>
                  <a:lnTo>
                    <a:pt x="5" y="15"/>
                  </a:lnTo>
                  <a:lnTo>
                    <a:pt x="5" y="13"/>
                  </a:lnTo>
                  <a:lnTo>
                    <a:pt x="5" y="9"/>
                  </a:lnTo>
                  <a:lnTo>
                    <a:pt x="7" y="9"/>
                  </a:lnTo>
                  <a:lnTo>
                    <a:pt x="9" y="6"/>
                  </a:lnTo>
                  <a:lnTo>
                    <a:pt x="11" y="6"/>
                  </a:lnTo>
                  <a:lnTo>
                    <a:pt x="13" y="4"/>
                  </a:lnTo>
                  <a:lnTo>
                    <a:pt x="16" y="4"/>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26" name="Freeform 511"/>
            <p:cNvSpPr>
              <a:spLocks/>
            </p:cNvSpPr>
            <p:nvPr/>
          </p:nvSpPr>
          <p:spPr bwMode="auto">
            <a:xfrm>
              <a:off x="3242" y="2427"/>
              <a:ext cx="16" cy="18"/>
            </a:xfrm>
            <a:custGeom>
              <a:avLst/>
              <a:gdLst>
                <a:gd name="T0" fmla="*/ 15 w 16"/>
                <a:gd name="T1" fmla="*/ 17 h 18"/>
                <a:gd name="T2" fmla="*/ 15 w 16"/>
                <a:gd name="T3" fmla="*/ 17 h 18"/>
                <a:gd name="T4" fmla="*/ 15 w 16"/>
                <a:gd name="T5" fmla="*/ 13 h 18"/>
                <a:gd name="T6" fmla="*/ 15 w 16"/>
                <a:gd name="T7" fmla="*/ 11 h 18"/>
                <a:gd name="T8" fmla="*/ 13 w 16"/>
                <a:gd name="T9" fmla="*/ 9 h 18"/>
                <a:gd name="T10" fmla="*/ 11 w 16"/>
                <a:gd name="T11" fmla="*/ 4 h 18"/>
                <a:gd name="T12" fmla="*/ 8 w 16"/>
                <a:gd name="T13" fmla="*/ 4 h 18"/>
                <a:gd name="T14" fmla="*/ 6 w 16"/>
                <a:gd name="T15" fmla="*/ 2 h 18"/>
                <a:gd name="T16" fmla="*/ 2 w 16"/>
                <a:gd name="T17" fmla="*/ 0 h 18"/>
                <a:gd name="T18" fmla="*/ 0 w 16"/>
                <a:gd name="T19" fmla="*/ 0 h 18"/>
                <a:gd name="T20" fmla="*/ 0 w 16"/>
                <a:gd name="T21" fmla="*/ 4 h 18"/>
                <a:gd name="T22" fmla="*/ 2 w 16"/>
                <a:gd name="T23" fmla="*/ 4 h 18"/>
                <a:gd name="T24" fmla="*/ 4 w 16"/>
                <a:gd name="T25" fmla="*/ 4 h 18"/>
                <a:gd name="T26" fmla="*/ 6 w 16"/>
                <a:gd name="T27" fmla="*/ 6 h 18"/>
                <a:gd name="T28" fmla="*/ 8 w 16"/>
                <a:gd name="T29" fmla="*/ 9 h 18"/>
                <a:gd name="T30" fmla="*/ 11 w 16"/>
                <a:gd name="T31" fmla="*/ 13 h 18"/>
                <a:gd name="T32" fmla="*/ 11 w 16"/>
                <a:gd name="T33" fmla="*/ 15 h 18"/>
                <a:gd name="T34" fmla="*/ 11 w 16"/>
                <a:gd name="T35" fmla="*/ 17 h 18"/>
                <a:gd name="T36" fmla="*/ 15 w 16"/>
                <a:gd name="T37" fmla="*/ 17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8"/>
                <a:gd name="T59" fmla="*/ 16 w 16"/>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8">
                  <a:moveTo>
                    <a:pt x="15" y="17"/>
                  </a:moveTo>
                  <a:lnTo>
                    <a:pt x="15" y="17"/>
                  </a:lnTo>
                  <a:lnTo>
                    <a:pt x="15" y="13"/>
                  </a:lnTo>
                  <a:lnTo>
                    <a:pt x="15" y="11"/>
                  </a:lnTo>
                  <a:lnTo>
                    <a:pt x="13" y="9"/>
                  </a:lnTo>
                  <a:lnTo>
                    <a:pt x="11" y="4"/>
                  </a:lnTo>
                  <a:lnTo>
                    <a:pt x="8" y="4"/>
                  </a:lnTo>
                  <a:lnTo>
                    <a:pt x="6" y="2"/>
                  </a:lnTo>
                  <a:lnTo>
                    <a:pt x="2" y="0"/>
                  </a:lnTo>
                  <a:lnTo>
                    <a:pt x="0" y="0"/>
                  </a:lnTo>
                  <a:lnTo>
                    <a:pt x="0" y="4"/>
                  </a:lnTo>
                  <a:lnTo>
                    <a:pt x="2" y="4"/>
                  </a:lnTo>
                  <a:lnTo>
                    <a:pt x="4" y="4"/>
                  </a:lnTo>
                  <a:lnTo>
                    <a:pt x="6" y="6"/>
                  </a:lnTo>
                  <a:lnTo>
                    <a:pt x="8" y="9"/>
                  </a:lnTo>
                  <a:lnTo>
                    <a:pt x="11" y="13"/>
                  </a:lnTo>
                  <a:lnTo>
                    <a:pt x="11" y="15"/>
                  </a:lnTo>
                  <a:lnTo>
                    <a:pt x="11" y="17"/>
                  </a:lnTo>
                  <a:lnTo>
                    <a:pt x="15"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727" name="Freeform 512"/>
            <p:cNvSpPr>
              <a:spLocks/>
            </p:cNvSpPr>
            <p:nvPr/>
          </p:nvSpPr>
          <p:spPr bwMode="auto">
            <a:xfrm>
              <a:off x="3242" y="2444"/>
              <a:ext cx="16" cy="17"/>
            </a:xfrm>
            <a:custGeom>
              <a:avLst/>
              <a:gdLst>
                <a:gd name="T0" fmla="*/ 0 w 16"/>
                <a:gd name="T1" fmla="*/ 16 h 17"/>
                <a:gd name="T2" fmla="*/ 0 w 16"/>
                <a:gd name="T3" fmla="*/ 16 h 17"/>
                <a:gd name="T4" fmla="*/ 2 w 16"/>
                <a:gd name="T5" fmla="*/ 16 h 17"/>
                <a:gd name="T6" fmla="*/ 6 w 16"/>
                <a:gd name="T7" fmla="*/ 16 h 17"/>
                <a:gd name="T8" fmla="*/ 8 w 16"/>
                <a:gd name="T9" fmla="*/ 13 h 17"/>
                <a:gd name="T10" fmla="*/ 11 w 16"/>
                <a:gd name="T11" fmla="*/ 11 h 17"/>
                <a:gd name="T12" fmla="*/ 13 w 16"/>
                <a:gd name="T13" fmla="*/ 9 h 17"/>
                <a:gd name="T14" fmla="*/ 15 w 16"/>
                <a:gd name="T15" fmla="*/ 7 h 17"/>
                <a:gd name="T16" fmla="*/ 15 w 16"/>
                <a:gd name="T17" fmla="*/ 2 h 17"/>
                <a:gd name="T18" fmla="*/ 15 w 16"/>
                <a:gd name="T19" fmla="*/ 0 h 17"/>
                <a:gd name="T20" fmla="*/ 11 w 16"/>
                <a:gd name="T21" fmla="*/ 0 h 17"/>
                <a:gd name="T22" fmla="*/ 11 w 16"/>
                <a:gd name="T23" fmla="*/ 2 h 17"/>
                <a:gd name="T24" fmla="*/ 11 w 16"/>
                <a:gd name="T25" fmla="*/ 5 h 17"/>
                <a:gd name="T26" fmla="*/ 8 w 16"/>
                <a:gd name="T27" fmla="*/ 7 h 17"/>
                <a:gd name="T28" fmla="*/ 8 w 16"/>
                <a:gd name="T29" fmla="*/ 9 h 17"/>
                <a:gd name="T30" fmla="*/ 6 w 16"/>
                <a:gd name="T31" fmla="*/ 9 h 17"/>
                <a:gd name="T32" fmla="*/ 4 w 16"/>
                <a:gd name="T33" fmla="*/ 11 h 17"/>
                <a:gd name="T34" fmla="*/ 2 w 16"/>
                <a:gd name="T35" fmla="*/ 11 h 17"/>
                <a:gd name="T36" fmla="*/ 0 w 16"/>
                <a:gd name="T37" fmla="*/ 11 h 17"/>
                <a:gd name="T38" fmla="*/ 0 w 16"/>
                <a:gd name="T39" fmla="*/ 16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7"/>
                <a:gd name="T62" fmla="*/ 16 w 16"/>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7">
                  <a:moveTo>
                    <a:pt x="0" y="16"/>
                  </a:moveTo>
                  <a:lnTo>
                    <a:pt x="0" y="16"/>
                  </a:lnTo>
                  <a:lnTo>
                    <a:pt x="2" y="16"/>
                  </a:lnTo>
                  <a:lnTo>
                    <a:pt x="6" y="16"/>
                  </a:lnTo>
                  <a:lnTo>
                    <a:pt x="8" y="13"/>
                  </a:lnTo>
                  <a:lnTo>
                    <a:pt x="11" y="11"/>
                  </a:lnTo>
                  <a:lnTo>
                    <a:pt x="13" y="9"/>
                  </a:lnTo>
                  <a:lnTo>
                    <a:pt x="15" y="7"/>
                  </a:lnTo>
                  <a:lnTo>
                    <a:pt x="15" y="2"/>
                  </a:lnTo>
                  <a:lnTo>
                    <a:pt x="15" y="0"/>
                  </a:lnTo>
                  <a:lnTo>
                    <a:pt x="11" y="0"/>
                  </a:lnTo>
                  <a:lnTo>
                    <a:pt x="11" y="2"/>
                  </a:lnTo>
                  <a:lnTo>
                    <a:pt x="11" y="5"/>
                  </a:lnTo>
                  <a:lnTo>
                    <a:pt x="8" y="7"/>
                  </a:lnTo>
                  <a:lnTo>
                    <a:pt x="8" y="9"/>
                  </a:lnTo>
                  <a:lnTo>
                    <a:pt x="6" y="9"/>
                  </a:lnTo>
                  <a:lnTo>
                    <a:pt x="4" y="11"/>
                  </a:lnTo>
                  <a:lnTo>
                    <a:pt x="2" y="11"/>
                  </a:lnTo>
                  <a:lnTo>
                    <a:pt x="0" y="11"/>
                  </a:lnTo>
                  <a:lnTo>
                    <a:pt x="0" y="16"/>
                  </a:lnTo>
                </a:path>
              </a:pathLst>
            </a:custGeom>
            <a:solidFill>
              <a:srgbClr val="000000"/>
            </a:solidFill>
            <a:ln w="9525" cap="rnd">
              <a:noFill/>
              <a:round/>
              <a:headEnd type="none" w="sm" len="sm"/>
              <a:tailEnd type="none" w="sm" len="sm"/>
            </a:ln>
          </p:spPr>
          <p:txBody>
            <a:bodyPr/>
            <a:lstStyle/>
            <a:p>
              <a:pPr algn="l"/>
              <a:endParaRPr lang="en-US" dirty="0"/>
            </a:p>
          </p:txBody>
        </p:sp>
        <p:sp>
          <p:nvSpPr>
            <p:cNvPr id="9728" name="Freeform 513"/>
            <p:cNvSpPr>
              <a:spLocks/>
            </p:cNvSpPr>
            <p:nvPr/>
          </p:nvSpPr>
          <p:spPr bwMode="auto">
            <a:xfrm>
              <a:off x="3206" y="2411"/>
              <a:ext cx="28" cy="32"/>
            </a:xfrm>
            <a:custGeom>
              <a:avLst/>
              <a:gdLst>
                <a:gd name="T0" fmla="*/ 14 w 28"/>
                <a:gd name="T1" fmla="*/ 31 h 32"/>
                <a:gd name="T2" fmla="*/ 11 w 28"/>
                <a:gd name="T3" fmla="*/ 31 h 32"/>
                <a:gd name="T4" fmla="*/ 9 w 28"/>
                <a:gd name="T5" fmla="*/ 29 h 32"/>
                <a:gd name="T6" fmla="*/ 7 w 28"/>
                <a:gd name="T7" fmla="*/ 29 h 32"/>
                <a:gd name="T8" fmla="*/ 5 w 28"/>
                <a:gd name="T9" fmla="*/ 27 h 32"/>
                <a:gd name="T10" fmla="*/ 3 w 28"/>
                <a:gd name="T11" fmla="*/ 25 h 32"/>
                <a:gd name="T12" fmla="*/ 0 w 28"/>
                <a:gd name="T13" fmla="*/ 22 h 32"/>
                <a:gd name="T14" fmla="*/ 0 w 28"/>
                <a:gd name="T15" fmla="*/ 18 h 32"/>
                <a:gd name="T16" fmla="*/ 0 w 28"/>
                <a:gd name="T17" fmla="*/ 16 h 32"/>
                <a:gd name="T18" fmla="*/ 0 w 28"/>
                <a:gd name="T19" fmla="*/ 14 h 32"/>
                <a:gd name="T20" fmla="*/ 0 w 28"/>
                <a:gd name="T21" fmla="*/ 11 h 32"/>
                <a:gd name="T22" fmla="*/ 3 w 28"/>
                <a:gd name="T23" fmla="*/ 7 h 32"/>
                <a:gd name="T24" fmla="*/ 5 w 28"/>
                <a:gd name="T25" fmla="*/ 5 h 32"/>
                <a:gd name="T26" fmla="*/ 7 w 28"/>
                <a:gd name="T27" fmla="*/ 5 h 32"/>
                <a:gd name="T28" fmla="*/ 9 w 28"/>
                <a:gd name="T29" fmla="*/ 3 h 32"/>
                <a:gd name="T30" fmla="*/ 11 w 28"/>
                <a:gd name="T31" fmla="*/ 3 h 32"/>
                <a:gd name="T32" fmla="*/ 14 w 28"/>
                <a:gd name="T33" fmla="*/ 0 h 32"/>
                <a:gd name="T34" fmla="*/ 16 w 28"/>
                <a:gd name="T35" fmla="*/ 3 h 32"/>
                <a:gd name="T36" fmla="*/ 18 w 28"/>
                <a:gd name="T37" fmla="*/ 3 h 32"/>
                <a:gd name="T38" fmla="*/ 22 w 28"/>
                <a:gd name="T39" fmla="*/ 5 h 32"/>
                <a:gd name="T40" fmla="*/ 25 w 28"/>
                <a:gd name="T41" fmla="*/ 5 h 32"/>
                <a:gd name="T42" fmla="*/ 25 w 28"/>
                <a:gd name="T43" fmla="*/ 7 h 32"/>
                <a:gd name="T44" fmla="*/ 27 w 28"/>
                <a:gd name="T45" fmla="*/ 11 h 32"/>
                <a:gd name="T46" fmla="*/ 27 w 28"/>
                <a:gd name="T47" fmla="*/ 14 h 32"/>
                <a:gd name="T48" fmla="*/ 27 w 28"/>
                <a:gd name="T49" fmla="*/ 16 h 32"/>
                <a:gd name="T50" fmla="*/ 27 w 28"/>
                <a:gd name="T51" fmla="*/ 18 h 32"/>
                <a:gd name="T52" fmla="*/ 27 w 28"/>
                <a:gd name="T53" fmla="*/ 22 h 32"/>
                <a:gd name="T54" fmla="*/ 25 w 28"/>
                <a:gd name="T55" fmla="*/ 25 h 32"/>
                <a:gd name="T56" fmla="*/ 25 w 28"/>
                <a:gd name="T57" fmla="*/ 27 h 32"/>
                <a:gd name="T58" fmla="*/ 22 w 28"/>
                <a:gd name="T59" fmla="*/ 29 h 32"/>
                <a:gd name="T60" fmla="*/ 18 w 28"/>
                <a:gd name="T61" fmla="*/ 29 h 32"/>
                <a:gd name="T62" fmla="*/ 16 w 28"/>
                <a:gd name="T63" fmla="*/ 31 h 32"/>
                <a:gd name="T64" fmla="*/ 14 w 28"/>
                <a:gd name="T65" fmla="*/ 3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2"/>
                <a:gd name="T101" fmla="*/ 28 w 2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2">
                  <a:moveTo>
                    <a:pt x="14" y="31"/>
                  </a:moveTo>
                  <a:lnTo>
                    <a:pt x="11" y="31"/>
                  </a:lnTo>
                  <a:lnTo>
                    <a:pt x="9" y="29"/>
                  </a:lnTo>
                  <a:lnTo>
                    <a:pt x="7" y="29"/>
                  </a:lnTo>
                  <a:lnTo>
                    <a:pt x="5" y="27"/>
                  </a:lnTo>
                  <a:lnTo>
                    <a:pt x="3" y="25"/>
                  </a:lnTo>
                  <a:lnTo>
                    <a:pt x="0" y="22"/>
                  </a:lnTo>
                  <a:lnTo>
                    <a:pt x="0" y="18"/>
                  </a:lnTo>
                  <a:lnTo>
                    <a:pt x="0" y="16"/>
                  </a:lnTo>
                  <a:lnTo>
                    <a:pt x="0" y="14"/>
                  </a:lnTo>
                  <a:lnTo>
                    <a:pt x="0" y="11"/>
                  </a:lnTo>
                  <a:lnTo>
                    <a:pt x="3" y="7"/>
                  </a:lnTo>
                  <a:lnTo>
                    <a:pt x="5" y="5"/>
                  </a:lnTo>
                  <a:lnTo>
                    <a:pt x="7" y="5"/>
                  </a:lnTo>
                  <a:lnTo>
                    <a:pt x="9" y="3"/>
                  </a:lnTo>
                  <a:lnTo>
                    <a:pt x="11" y="3"/>
                  </a:lnTo>
                  <a:lnTo>
                    <a:pt x="14" y="0"/>
                  </a:lnTo>
                  <a:lnTo>
                    <a:pt x="16" y="3"/>
                  </a:lnTo>
                  <a:lnTo>
                    <a:pt x="18" y="3"/>
                  </a:lnTo>
                  <a:lnTo>
                    <a:pt x="22" y="5"/>
                  </a:lnTo>
                  <a:lnTo>
                    <a:pt x="25" y="5"/>
                  </a:lnTo>
                  <a:lnTo>
                    <a:pt x="25" y="7"/>
                  </a:lnTo>
                  <a:lnTo>
                    <a:pt x="27" y="11"/>
                  </a:lnTo>
                  <a:lnTo>
                    <a:pt x="27" y="14"/>
                  </a:lnTo>
                  <a:lnTo>
                    <a:pt x="27" y="16"/>
                  </a:lnTo>
                  <a:lnTo>
                    <a:pt x="27" y="18"/>
                  </a:lnTo>
                  <a:lnTo>
                    <a:pt x="27" y="22"/>
                  </a:lnTo>
                  <a:lnTo>
                    <a:pt x="25" y="25"/>
                  </a:lnTo>
                  <a:lnTo>
                    <a:pt x="25" y="27"/>
                  </a:lnTo>
                  <a:lnTo>
                    <a:pt x="22" y="29"/>
                  </a:lnTo>
                  <a:lnTo>
                    <a:pt x="18" y="29"/>
                  </a:lnTo>
                  <a:lnTo>
                    <a:pt x="16" y="31"/>
                  </a:lnTo>
                  <a:lnTo>
                    <a:pt x="14" y="31"/>
                  </a:lnTo>
                </a:path>
              </a:pathLst>
            </a:custGeom>
            <a:solidFill>
              <a:srgbClr val="B79900"/>
            </a:solidFill>
            <a:ln w="9525" cap="rnd">
              <a:noFill/>
              <a:round/>
              <a:headEnd type="none" w="sm" len="sm"/>
              <a:tailEnd type="none" w="sm" len="sm"/>
            </a:ln>
          </p:spPr>
          <p:txBody>
            <a:bodyPr/>
            <a:lstStyle/>
            <a:p>
              <a:pPr algn="l"/>
              <a:endParaRPr lang="en-US" dirty="0"/>
            </a:p>
          </p:txBody>
        </p:sp>
        <p:sp>
          <p:nvSpPr>
            <p:cNvPr id="9729" name="Freeform 514"/>
            <p:cNvSpPr>
              <a:spLocks/>
            </p:cNvSpPr>
            <p:nvPr/>
          </p:nvSpPr>
          <p:spPr bwMode="auto">
            <a:xfrm>
              <a:off x="3204" y="2427"/>
              <a:ext cx="17" cy="18"/>
            </a:xfrm>
            <a:custGeom>
              <a:avLst/>
              <a:gdLst>
                <a:gd name="T0" fmla="*/ 0 w 17"/>
                <a:gd name="T1" fmla="*/ 0 h 18"/>
                <a:gd name="T2" fmla="*/ 0 w 17"/>
                <a:gd name="T3" fmla="*/ 0 h 18"/>
                <a:gd name="T4" fmla="*/ 0 w 17"/>
                <a:gd name="T5" fmla="*/ 4 h 18"/>
                <a:gd name="T6" fmla="*/ 0 w 17"/>
                <a:gd name="T7" fmla="*/ 6 h 18"/>
                <a:gd name="T8" fmla="*/ 2 w 17"/>
                <a:gd name="T9" fmla="*/ 9 h 18"/>
                <a:gd name="T10" fmla="*/ 5 w 17"/>
                <a:gd name="T11" fmla="*/ 11 h 18"/>
                <a:gd name="T12" fmla="*/ 7 w 17"/>
                <a:gd name="T13" fmla="*/ 13 h 18"/>
                <a:gd name="T14" fmla="*/ 9 w 17"/>
                <a:gd name="T15" fmla="*/ 15 h 18"/>
                <a:gd name="T16" fmla="*/ 13 w 17"/>
                <a:gd name="T17" fmla="*/ 15 h 18"/>
                <a:gd name="T18" fmla="*/ 16 w 17"/>
                <a:gd name="T19" fmla="*/ 17 h 18"/>
                <a:gd name="T20" fmla="*/ 16 w 17"/>
                <a:gd name="T21" fmla="*/ 13 h 18"/>
                <a:gd name="T22" fmla="*/ 13 w 17"/>
                <a:gd name="T23" fmla="*/ 13 h 18"/>
                <a:gd name="T24" fmla="*/ 11 w 17"/>
                <a:gd name="T25" fmla="*/ 11 h 18"/>
                <a:gd name="T26" fmla="*/ 9 w 17"/>
                <a:gd name="T27" fmla="*/ 11 h 18"/>
                <a:gd name="T28" fmla="*/ 7 w 17"/>
                <a:gd name="T29" fmla="*/ 9 h 18"/>
                <a:gd name="T30" fmla="*/ 7 w 17"/>
                <a:gd name="T31" fmla="*/ 6 h 18"/>
                <a:gd name="T32" fmla="*/ 5 w 17"/>
                <a:gd name="T33" fmla="*/ 4 h 18"/>
                <a:gd name="T34" fmla="*/ 5 w 17"/>
                <a:gd name="T35" fmla="*/ 2 h 18"/>
                <a:gd name="T36" fmla="*/ 5 w 17"/>
                <a:gd name="T37" fmla="*/ 0 h 18"/>
                <a:gd name="T38" fmla="*/ 0 w 17"/>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8"/>
                <a:gd name="T62" fmla="*/ 17 w 17"/>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8">
                  <a:moveTo>
                    <a:pt x="0" y="0"/>
                  </a:moveTo>
                  <a:lnTo>
                    <a:pt x="0" y="0"/>
                  </a:lnTo>
                  <a:lnTo>
                    <a:pt x="0" y="4"/>
                  </a:lnTo>
                  <a:lnTo>
                    <a:pt x="0" y="6"/>
                  </a:lnTo>
                  <a:lnTo>
                    <a:pt x="2" y="9"/>
                  </a:lnTo>
                  <a:lnTo>
                    <a:pt x="5" y="11"/>
                  </a:lnTo>
                  <a:lnTo>
                    <a:pt x="7" y="13"/>
                  </a:lnTo>
                  <a:lnTo>
                    <a:pt x="9" y="15"/>
                  </a:lnTo>
                  <a:lnTo>
                    <a:pt x="13" y="15"/>
                  </a:lnTo>
                  <a:lnTo>
                    <a:pt x="16" y="17"/>
                  </a:lnTo>
                  <a:lnTo>
                    <a:pt x="16" y="13"/>
                  </a:lnTo>
                  <a:lnTo>
                    <a:pt x="13" y="13"/>
                  </a:lnTo>
                  <a:lnTo>
                    <a:pt x="11" y="11"/>
                  </a:lnTo>
                  <a:lnTo>
                    <a:pt x="9" y="11"/>
                  </a:lnTo>
                  <a:lnTo>
                    <a:pt x="7" y="9"/>
                  </a:lnTo>
                  <a:lnTo>
                    <a:pt x="7" y="6"/>
                  </a:lnTo>
                  <a:lnTo>
                    <a:pt x="5" y="4"/>
                  </a:lnTo>
                  <a:lnTo>
                    <a:pt x="5" y="2"/>
                  </a:lnTo>
                  <a:lnTo>
                    <a:pt x="5" y="0"/>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30" name="Freeform 515"/>
            <p:cNvSpPr>
              <a:spLocks/>
            </p:cNvSpPr>
            <p:nvPr/>
          </p:nvSpPr>
          <p:spPr bwMode="auto">
            <a:xfrm>
              <a:off x="3204" y="2409"/>
              <a:ext cx="17" cy="19"/>
            </a:xfrm>
            <a:custGeom>
              <a:avLst/>
              <a:gdLst>
                <a:gd name="T0" fmla="*/ 16 w 17"/>
                <a:gd name="T1" fmla="*/ 0 h 19"/>
                <a:gd name="T2" fmla="*/ 16 w 17"/>
                <a:gd name="T3" fmla="*/ 2 h 19"/>
                <a:gd name="T4" fmla="*/ 13 w 17"/>
                <a:gd name="T5" fmla="*/ 2 h 19"/>
                <a:gd name="T6" fmla="*/ 9 w 17"/>
                <a:gd name="T7" fmla="*/ 2 h 19"/>
                <a:gd name="T8" fmla="*/ 7 w 17"/>
                <a:gd name="T9" fmla="*/ 5 h 19"/>
                <a:gd name="T10" fmla="*/ 5 w 17"/>
                <a:gd name="T11" fmla="*/ 7 h 19"/>
                <a:gd name="T12" fmla="*/ 2 w 17"/>
                <a:gd name="T13" fmla="*/ 9 h 19"/>
                <a:gd name="T14" fmla="*/ 0 w 17"/>
                <a:gd name="T15" fmla="*/ 11 h 19"/>
                <a:gd name="T16" fmla="*/ 0 w 17"/>
                <a:gd name="T17" fmla="*/ 16 h 19"/>
                <a:gd name="T18" fmla="*/ 0 w 17"/>
                <a:gd name="T19" fmla="*/ 18 h 19"/>
                <a:gd name="T20" fmla="*/ 5 w 17"/>
                <a:gd name="T21" fmla="*/ 18 h 19"/>
                <a:gd name="T22" fmla="*/ 5 w 17"/>
                <a:gd name="T23" fmla="*/ 16 h 19"/>
                <a:gd name="T24" fmla="*/ 5 w 17"/>
                <a:gd name="T25" fmla="*/ 13 h 19"/>
                <a:gd name="T26" fmla="*/ 7 w 17"/>
                <a:gd name="T27" fmla="*/ 11 h 19"/>
                <a:gd name="T28" fmla="*/ 7 w 17"/>
                <a:gd name="T29" fmla="*/ 9 h 19"/>
                <a:gd name="T30" fmla="*/ 9 w 17"/>
                <a:gd name="T31" fmla="*/ 7 h 19"/>
                <a:gd name="T32" fmla="*/ 11 w 17"/>
                <a:gd name="T33" fmla="*/ 7 h 19"/>
                <a:gd name="T34" fmla="*/ 13 w 17"/>
                <a:gd name="T35" fmla="*/ 5 h 19"/>
                <a:gd name="T36" fmla="*/ 16 w 17"/>
                <a:gd name="T37" fmla="*/ 5 h 19"/>
                <a:gd name="T38" fmla="*/ 16 w 17"/>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19"/>
                <a:gd name="T62" fmla="*/ 17 w 17"/>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19">
                  <a:moveTo>
                    <a:pt x="16" y="0"/>
                  </a:moveTo>
                  <a:lnTo>
                    <a:pt x="16" y="2"/>
                  </a:lnTo>
                  <a:lnTo>
                    <a:pt x="13" y="2"/>
                  </a:lnTo>
                  <a:lnTo>
                    <a:pt x="9" y="2"/>
                  </a:lnTo>
                  <a:lnTo>
                    <a:pt x="7" y="5"/>
                  </a:lnTo>
                  <a:lnTo>
                    <a:pt x="5" y="7"/>
                  </a:lnTo>
                  <a:lnTo>
                    <a:pt x="2" y="9"/>
                  </a:lnTo>
                  <a:lnTo>
                    <a:pt x="0" y="11"/>
                  </a:lnTo>
                  <a:lnTo>
                    <a:pt x="0" y="16"/>
                  </a:lnTo>
                  <a:lnTo>
                    <a:pt x="0" y="18"/>
                  </a:lnTo>
                  <a:lnTo>
                    <a:pt x="5" y="18"/>
                  </a:lnTo>
                  <a:lnTo>
                    <a:pt x="5" y="16"/>
                  </a:lnTo>
                  <a:lnTo>
                    <a:pt x="5" y="13"/>
                  </a:lnTo>
                  <a:lnTo>
                    <a:pt x="7" y="11"/>
                  </a:lnTo>
                  <a:lnTo>
                    <a:pt x="7" y="9"/>
                  </a:lnTo>
                  <a:lnTo>
                    <a:pt x="9" y="7"/>
                  </a:lnTo>
                  <a:lnTo>
                    <a:pt x="11" y="7"/>
                  </a:lnTo>
                  <a:lnTo>
                    <a:pt x="13" y="5"/>
                  </a:lnTo>
                  <a:lnTo>
                    <a:pt x="16" y="5"/>
                  </a:lnTo>
                  <a:lnTo>
                    <a:pt x="16"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31" name="Freeform 516"/>
            <p:cNvSpPr>
              <a:spLocks/>
            </p:cNvSpPr>
            <p:nvPr/>
          </p:nvSpPr>
          <p:spPr bwMode="auto">
            <a:xfrm>
              <a:off x="3220" y="2409"/>
              <a:ext cx="16" cy="19"/>
            </a:xfrm>
            <a:custGeom>
              <a:avLst/>
              <a:gdLst>
                <a:gd name="T0" fmla="*/ 15 w 16"/>
                <a:gd name="T1" fmla="*/ 18 h 19"/>
                <a:gd name="T2" fmla="*/ 15 w 16"/>
                <a:gd name="T3" fmla="*/ 18 h 19"/>
                <a:gd name="T4" fmla="*/ 15 w 16"/>
                <a:gd name="T5" fmla="*/ 16 h 19"/>
                <a:gd name="T6" fmla="*/ 15 w 16"/>
                <a:gd name="T7" fmla="*/ 11 h 19"/>
                <a:gd name="T8" fmla="*/ 13 w 16"/>
                <a:gd name="T9" fmla="*/ 9 h 19"/>
                <a:gd name="T10" fmla="*/ 11 w 16"/>
                <a:gd name="T11" fmla="*/ 7 h 19"/>
                <a:gd name="T12" fmla="*/ 8 w 16"/>
                <a:gd name="T13" fmla="*/ 5 h 19"/>
                <a:gd name="T14" fmla="*/ 6 w 16"/>
                <a:gd name="T15" fmla="*/ 2 h 19"/>
                <a:gd name="T16" fmla="*/ 2 w 16"/>
                <a:gd name="T17" fmla="*/ 2 h 19"/>
                <a:gd name="T18" fmla="*/ 0 w 16"/>
                <a:gd name="T19" fmla="*/ 0 h 19"/>
                <a:gd name="T20" fmla="*/ 0 w 16"/>
                <a:gd name="T21" fmla="*/ 5 h 19"/>
                <a:gd name="T22" fmla="*/ 2 w 16"/>
                <a:gd name="T23" fmla="*/ 5 h 19"/>
                <a:gd name="T24" fmla="*/ 4 w 16"/>
                <a:gd name="T25" fmla="*/ 7 h 19"/>
                <a:gd name="T26" fmla="*/ 6 w 16"/>
                <a:gd name="T27" fmla="*/ 7 h 19"/>
                <a:gd name="T28" fmla="*/ 8 w 16"/>
                <a:gd name="T29" fmla="*/ 9 h 19"/>
                <a:gd name="T30" fmla="*/ 11 w 16"/>
                <a:gd name="T31" fmla="*/ 11 h 19"/>
                <a:gd name="T32" fmla="*/ 11 w 16"/>
                <a:gd name="T33" fmla="*/ 13 h 19"/>
                <a:gd name="T34" fmla="*/ 11 w 16"/>
                <a:gd name="T35" fmla="*/ 16 h 19"/>
                <a:gd name="T36" fmla="*/ 11 w 16"/>
                <a:gd name="T37" fmla="*/ 18 h 19"/>
                <a:gd name="T38" fmla="*/ 15 w 16"/>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9"/>
                <a:gd name="T62" fmla="*/ 16 w 16"/>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9">
                  <a:moveTo>
                    <a:pt x="15" y="18"/>
                  </a:moveTo>
                  <a:lnTo>
                    <a:pt x="15" y="18"/>
                  </a:lnTo>
                  <a:lnTo>
                    <a:pt x="15" y="16"/>
                  </a:lnTo>
                  <a:lnTo>
                    <a:pt x="15" y="11"/>
                  </a:lnTo>
                  <a:lnTo>
                    <a:pt x="13" y="9"/>
                  </a:lnTo>
                  <a:lnTo>
                    <a:pt x="11" y="7"/>
                  </a:lnTo>
                  <a:lnTo>
                    <a:pt x="8" y="5"/>
                  </a:lnTo>
                  <a:lnTo>
                    <a:pt x="6" y="2"/>
                  </a:lnTo>
                  <a:lnTo>
                    <a:pt x="2" y="2"/>
                  </a:lnTo>
                  <a:lnTo>
                    <a:pt x="0" y="0"/>
                  </a:lnTo>
                  <a:lnTo>
                    <a:pt x="0" y="5"/>
                  </a:lnTo>
                  <a:lnTo>
                    <a:pt x="2" y="5"/>
                  </a:lnTo>
                  <a:lnTo>
                    <a:pt x="4" y="7"/>
                  </a:lnTo>
                  <a:lnTo>
                    <a:pt x="6" y="7"/>
                  </a:lnTo>
                  <a:lnTo>
                    <a:pt x="8" y="9"/>
                  </a:lnTo>
                  <a:lnTo>
                    <a:pt x="11" y="11"/>
                  </a:lnTo>
                  <a:lnTo>
                    <a:pt x="11" y="13"/>
                  </a:lnTo>
                  <a:lnTo>
                    <a:pt x="11" y="16"/>
                  </a:lnTo>
                  <a:lnTo>
                    <a:pt x="11" y="18"/>
                  </a:lnTo>
                  <a:lnTo>
                    <a:pt x="15" y="18"/>
                  </a:lnTo>
                </a:path>
              </a:pathLst>
            </a:custGeom>
            <a:solidFill>
              <a:srgbClr val="000000"/>
            </a:solidFill>
            <a:ln w="9525" cap="rnd">
              <a:noFill/>
              <a:round/>
              <a:headEnd type="none" w="sm" len="sm"/>
              <a:tailEnd type="none" w="sm" len="sm"/>
            </a:ln>
          </p:spPr>
          <p:txBody>
            <a:bodyPr/>
            <a:lstStyle/>
            <a:p>
              <a:pPr algn="l"/>
              <a:endParaRPr lang="en-US" dirty="0"/>
            </a:p>
          </p:txBody>
        </p:sp>
        <p:sp>
          <p:nvSpPr>
            <p:cNvPr id="9732" name="Freeform 517"/>
            <p:cNvSpPr>
              <a:spLocks/>
            </p:cNvSpPr>
            <p:nvPr/>
          </p:nvSpPr>
          <p:spPr bwMode="auto">
            <a:xfrm>
              <a:off x="3220" y="2427"/>
              <a:ext cx="16" cy="18"/>
            </a:xfrm>
            <a:custGeom>
              <a:avLst/>
              <a:gdLst>
                <a:gd name="T0" fmla="*/ 0 w 16"/>
                <a:gd name="T1" fmla="*/ 17 h 18"/>
                <a:gd name="T2" fmla="*/ 0 w 16"/>
                <a:gd name="T3" fmla="*/ 17 h 18"/>
                <a:gd name="T4" fmla="*/ 2 w 16"/>
                <a:gd name="T5" fmla="*/ 15 h 18"/>
                <a:gd name="T6" fmla="*/ 6 w 16"/>
                <a:gd name="T7" fmla="*/ 15 h 18"/>
                <a:gd name="T8" fmla="*/ 8 w 16"/>
                <a:gd name="T9" fmla="*/ 13 h 18"/>
                <a:gd name="T10" fmla="*/ 11 w 16"/>
                <a:gd name="T11" fmla="*/ 11 h 18"/>
                <a:gd name="T12" fmla="*/ 13 w 16"/>
                <a:gd name="T13" fmla="*/ 9 h 18"/>
                <a:gd name="T14" fmla="*/ 15 w 16"/>
                <a:gd name="T15" fmla="*/ 6 h 18"/>
                <a:gd name="T16" fmla="*/ 15 w 16"/>
                <a:gd name="T17" fmla="*/ 2 h 18"/>
                <a:gd name="T18" fmla="*/ 15 w 16"/>
                <a:gd name="T19" fmla="*/ 0 h 18"/>
                <a:gd name="T20" fmla="*/ 11 w 16"/>
                <a:gd name="T21" fmla="*/ 0 h 18"/>
                <a:gd name="T22" fmla="*/ 11 w 16"/>
                <a:gd name="T23" fmla="*/ 2 h 18"/>
                <a:gd name="T24" fmla="*/ 11 w 16"/>
                <a:gd name="T25" fmla="*/ 4 h 18"/>
                <a:gd name="T26" fmla="*/ 11 w 16"/>
                <a:gd name="T27" fmla="*/ 6 h 18"/>
                <a:gd name="T28" fmla="*/ 8 w 16"/>
                <a:gd name="T29" fmla="*/ 9 h 18"/>
                <a:gd name="T30" fmla="*/ 6 w 16"/>
                <a:gd name="T31" fmla="*/ 11 h 18"/>
                <a:gd name="T32" fmla="*/ 4 w 16"/>
                <a:gd name="T33" fmla="*/ 11 h 18"/>
                <a:gd name="T34" fmla="*/ 2 w 16"/>
                <a:gd name="T35" fmla="*/ 13 h 18"/>
                <a:gd name="T36" fmla="*/ 0 w 16"/>
                <a:gd name="T37" fmla="*/ 13 h 18"/>
                <a:gd name="T38" fmla="*/ 0 w 16"/>
                <a:gd name="T39" fmla="*/ 1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18"/>
                <a:gd name="T62" fmla="*/ 16 w 16"/>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18">
                  <a:moveTo>
                    <a:pt x="0" y="17"/>
                  </a:moveTo>
                  <a:lnTo>
                    <a:pt x="0" y="17"/>
                  </a:lnTo>
                  <a:lnTo>
                    <a:pt x="2" y="15"/>
                  </a:lnTo>
                  <a:lnTo>
                    <a:pt x="6" y="15"/>
                  </a:lnTo>
                  <a:lnTo>
                    <a:pt x="8" y="13"/>
                  </a:lnTo>
                  <a:lnTo>
                    <a:pt x="11" y="11"/>
                  </a:lnTo>
                  <a:lnTo>
                    <a:pt x="13" y="9"/>
                  </a:lnTo>
                  <a:lnTo>
                    <a:pt x="15" y="6"/>
                  </a:lnTo>
                  <a:lnTo>
                    <a:pt x="15" y="2"/>
                  </a:lnTo>
                  <a:lnTo>
                    <a:pt x="15" y="0"/>
                  </a:lnTo>
                  <a:lnTo>
                    <a:pt x="11" y="0"/>
                  </a:lnTo>
                  <a:lnTo>
                    <a:pt x="11" y="2"/>
                  </a:lnTo>
                  <a:lnTo>
                    <a:pt x="11" y="4"/>
                  </a:lnTo>
                  <a:lnTo>
                    <a:pt x="11" y="6"/>
                  </a:lnTo>
                  <a:lnTo>
                    <a:pt x="8" y="9"/>
                  </a:lnTo>
                  <a:lnTo>
                    <a:pt x="6" y="11"/>
                  </a:lnTo>
                  <a:lnTo>
                    <a:pt x="4" y="11"/>
                  </a:lnTo>
                  <a:lnTo>
                    <a:pt x="2" y="13"/>
                  </a:lnTo>
                  <a:lnTo>
                    <a:pt x="0" y="13"/>
                  </a:lnTo>
                  <a:lnTo>
                    <a:pt x="0" y="17"/>
                  </a:lnTo>
                </a:path>
              </a:pathLst>
            </a:custGeom>
            <a:solidFill>
              <a:srgbClr val="000000"/>
            </a:solidFill>
            <a:ln w="9525" cap="rnd">
              <a:noFill/>
              <a:round/>
              <a:headEnd type="none" w="sm" len="sm"/>
              <a:tailEnd type="none" w="sm" len="sm"/>
            </a:ln>
          </p:spPr>
          <p:txBody>
            <a:bodyPr/>
            <a:lstStyle/>
            <a:p>
              <a:pPr algn="l"/>
              <a:endParaRPr lang="en-US" dirty="0"/>
            </a:p>
          </p:txBody>
        </p:sp>
        <p:sp>
          <p:nvSpPr>
            <p:cNvPr id="9733" name="Freeform 518"/>
            <p:cNvSpPr>
              <a:spLocks/>
            </p:cNvSpPr>
            <p:nvPr/>
          </p:nvSpPr>
          <p:spPr bwMode="auto">
            <a:xfrm>
              <a:off x="2772" y="2208"/>
              <a:ext cx="205" cy="169"/>
            </a:xfrm>
            <a:custGeom>
              <a:avLst/>
              <a:gdLst>
                <a:gd name="T0" fmla="*/ 196 w 205"/>
                <a:gd name="T1" fmla="*/ 0 h 169"/>
                <a:gd name="T2" fmla="*/ 198 w 205"/>
                <a:gd name="T3" fmla="*/ 4 h 169"/>
                <a:gd name="T4" fmla="*/ 200 w 205"/>
                <a:gd name="T5" fmla="*/ 15 h 169"/>
                <a:gd name="T6" fmla="*/ 202 w 205"/>
                <a:gd name="T7" fmla="*/ 26 h 169"/>
                <a:gd name="T8" fmla="*/ 204 w 205"/>
                <a:gd name="T9" fmla="*/ 41 h 169"/>
                <a:gd name="T10" fmla="*/ 202 w 205"/>
                <a:gd name="T11" fmla="*/ 50 h 169"/>
                <a:gd name="T12" fmla="*/ 202 w 205"/>
                <a:gd name="T13" fmla="*/ 61 h 169"/>
                <a:gd name="T14" fmla="*/ 200 w 205"/>
                <a:gd name="T15" fmla="*/ 72 h 169"/>
                <a:gd name="T16" fmla="*/ 196 w 205"/>
                <a:gd name="T17" fmla="*/ 83 h 169"/>
                <a:gd name="T18" fmla="*/ 191 w 205"/>
                <a:gd name="T19" fmla="*/ 94 h 169"/>
                <a:gd name="T20" fmla="*/ 187 w 205"/>
                <a:gd name="T21" fmla="*/ 105 h 169"/>
                <a:gd name="T22" fmla="*/ 180 w 205"/>
                <a:gd name="T23" fmla="*/ 116 h 169"/>
                <a:gd name="T24" fmla="*/ 171 w 205"/>
                <a:gd name="T25" fmla="*/ 127 h 169"/>
                <a:gd name="T26" fmla="*/ 169 w 205"/>
                <a:gd name="T27" fmla="*/ 131 h 169"/>
                <a:gd name="T28" fmla="*/ 165 w 205"/>
                <a:gd name="T29" fmla="*/ 133 h 169"/>
                <a:gd name="T30" fmla="*/ 163 w 205"/>
                <a:gd name="T31" fmla="*/ 138 h 169"/>
                <a:gd name="T32" fmla="*/ 158 w 205"/>
                <a:gd name="T33" fmla="*/ 142 h 169"/>
                <a:gd name="T34" fmla="*/ 154 w 205"/>
                <a:gd name="T35" fmla="*/ 144 h 169"/>
                <a:gd name="T36" fmla="*/ 149 w 205"/>
                <a:gd name="T37" fmla="*/ 149 h 169"/>
                <a:gd name="T38" fmla="*/ 145 w 205"/>
                <a:gd name="T39" fmla="*/ 151 h 169"/>
                <a:gd name="T40" fmla="*/ 141 w 205"/>
                <a:gd name="T41" fmla="*/ 155 h 169"/>
                <a:gd name="T42" fmla="*/ 134 w 205"/>
                <a:gd name="T43" fmla="*/ 157 h 169"/>
                <a:gd name="T44" fmla="*/ 130 w 205"/>
                <a:gd name="T45" fmla="*/ 162 h 169"/>
                <a:gd name="T46" fmla="*/ 125 w 205"/>
                <a:gd name="T47" fmla="*/ 164 h 169"/>
                <a:gd name="T48" fmla="*/ 121 w 205"/>
                <a:gd name="T49" fmla="*/ 166 h 169"/>
                <a:gd name="T50" fmla="*/ 114 w 205"/>
                <a:gd name="T51" fmla="*/ 166 h 169"/>
                <a:gd name="T52" fmla="*/ 110 w 205"/>
                <a:gd name="T53" fmla="*/ 168 h 169"/>
                <a:gd name="T54" fmla="*/ 106 w 205"/>
                <a:gd name="T55" fmla="*/ 168 h 169"/>
                <a:gd name="T56" fmla="*/ 101 w 205"/>
                <a:gd name="T57" fmla="*/ 168 h 169"/>
                <a:gd name="T58" fmla="*/ 97 w 205"/>
                <a:gd name="T59" fmla="*/ 168 h 169"/>
                <a:gd name="T60" fmla="*/ 92 w 205"/>
                <a:gd name="T61" fmla="*/ 168 h 169"/>
                <a:gd name="T62" fmla="*/ 88 w 205"/>
                <a:gd name="T63" fmla="*/ 166 h 169"/>
                <a:gd name="T64" fmla="*/ 84 w 205"/>
                <a:gd name="T65" fmla="*/ 166 h 169"/>
                <a:gd name="T66" fmla="*/ 79 w 205"/>
                <a:gd name="T67" fmla="*/ 164 h 169"/>
                <a:gd name="T68" fmla="*/ 73 w 205"/>
                <a:gd name="T69" fmla="*/ 162 h 169"/>
                <a:gd name="T70" fmla="*/ 68 w 205"/>
                <a:gd name="T71" fmla="*/ 157 h 169"/>
                <a:gd name="T72" fmla="*/ 64 w 205"/>
                <a:gd name="T73" fmla="*/ 155 h 169"/>
                <a:gd name="T74" fmla="*/ 60 w 205"/>
                <a:gd name="T75" fmla="*/ 151 h 169"/>
                <a:gd name="T76" fmla="*/ 53 w 205"/>
                <a:gd name="T77" fmla="*/ 149 h 169"/>
                <a:gd name="T78" fmla="*/ 49 w 205"/>
                <a:gd name="T79" fmla="*/ 144 h 169"/>
                <a:gd name="T80" fmla="*/ 46 w 205"/>
                <a:gd name="T81" fmla="*/ 142 h 169"/>
                <a:gd name="T82" fmla="*/ 42 w 205"/>
                <a:gd name="T83" fmla="*/ 138 h 169"/>
                <a:gd name="T84" fmla="*/ 38 w 205"/>
                <a:gd name="T85" fmla="*/ 133 h 169"/>
                <a:gd name="T86" fmla="*/ 35 w 205"/>
                <a:gd name="T87" fmla="*/ 131 h 169"/>
                <a:gd name="T88" fmla="*/ 31 w 205"/>
                <a:gd name="T89" fmla="*/ 127 h 169"/>
                <a:gd name="T90" fmla="*/ 25 w 205"/>
                <a:gd name="T91" fmla="*/ 116 h 169"/>
                <a:gd name="T92" fmla="*/ 18 w 205"/>
                <a:gd name="T93" fmla="*/ 105 h 169"/>
                <a:gd name="T94" fmla="*/ 11 w 205"/>
                <a:gd name="T95" fmla="*/ 94 h 169"/>
                <a:gd name="T96" fmla="*/ 7 w 205"/>
                <a:gd name="T97" fmla="*/ 83 h 169"/>
                <a:gd name="T98" fmla="*/ 5 w 205"/>
                <a:gd name="T99" fmla="*/ 72 h 169"/>
                <a:gd name="T100" fmla="*/ 3 w 205"/>
                <a:gd name="T101" fmla="*/ 61 h 169"/>
                <a:gd name="T102" fmla="*/ 0 w 205"/>
                <a:gd name="T103" fmla="*/ 50 h 169"/>
                <a:gd name="T104" fmla="*/ 0 w 205"/>
                <a:gd name="T105" fmla="*/ 41 h 169"/>
                <a:gd name="T106" fmla="*/ 0 w 205"/>
                <a:gd name="T107" fmla="*/ 26 h 169"/>
                <a:gd name="T108" fmla="*/ 3 w 205"/>
                <a:gd name="T109" fmla="*/ 15 h 169"/>
                <a:gd name="T110" fmla="*/ 5 w 205"/>
                <a:gd name="T111" fmla="*/ 4 h 169"/>
                <a:gd name="T112" fmla="*/ 7 w 205"/>
                <a:gd name="T113" fmla="*/ 0 h 169"/>
                <a:gd name="T114" fmla="*/ 196 w 205"/>
                <a:gd name="T115" fmla="*/ 0 h 1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5"/>
                <a:gd name="T175" fmla="*/ 0 h 169"/>
                <a:gd name="T176" fmla="*/ 205 w 205"/>
                <a:gd name="T177" fmla="*/ 169 h 1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5" h="169">
                  <a:moveTo>
                    <a:pt x="196" y="0"/>
                  </a:moveTo>
                  <a:lnTo>
                    <a:pt x="198" y="4"/>
                  </a:lnTo>
                  <a:lnTo>
                    <a:pt x="200" y="15"/>
                  </a:lnTo>
                  <a:lnTo>
                    <a:pt x="202" y="26"/>
                  </a:lnTo>
                  <a:lnTo>
                    <a:pt x="204" y="41"/>
                  </a:lnTo>
                  <a:lnTo>
                    <a:pt x="202" y="50"/>
                  </a:lnTo>
                  <a:lnTo>
                    <a:pt x="202" y="61"/>
                  </a:lnTo>
                  <a:lnTo>
                    <a:pt x="200" y="72"/>
                  </a:lnTo>
                  <a:lnTo>
                    <a:pt x="196" y="83"/>
                  </a:lnTo>
                  <a:lnTo>
                    <a:pt x="191" y="94"/>
                  </a:lnTo>
                  <a:lnTo>
                    <a:pt x="187" y="105"/>
                  </a:lnTo>
                  <a:lnTo>
                    <a:pt x="180" y="116"/>
                  </a:lnTo>
                  <a:lnTo>
                    <a:pt x="171" y="127"/>
                  </a:lnTo>
                  <a:lnTo>
                    <a:pt x="169" y="131"/>
                  </a:lnTo>
                  <a:lnTo>
                    <a:pt x="165" y="133"/>
                  </a:lnTo>
                  <a:lnTo>
                    <a:pt x="163" y="138"/>
                  </a:lnTo>
                  <a:lnTo>
                    <a:pt x="158" y="142"/>
                  </a:lnTo>
                  <a:lnTo>
                    <a:pt x="154" y="144"/>
                  </a:lnTo>
                  <a:lnTo>
                    <a:pt x="149" y="149"/>
                  </a:lnTo>
                  <a:lnTo>
                    <a:pt x="145" y="151"/>
                  </a:lnTo>
                  <a:lnTo>
                    <a:pt x="141" y="155"/>
                  </a:lnTo>
                  <a:lnTo>
                    <a:pt x="134" y="157"/>
                  </a:lnTo>
                  <a:lnTo>
                    <a:pt x="130" y="162"/>
                  </a:lnTo>
                  <a:lnTo>
                    <a:pt x="125" y="164"/>
                  </a:lnTo>
                  <a:lnTo>
                    <a:pt x="121" y="166"/>
                  </a:lnTo>
                  <a:lnTo>
                    <a:pt x="114" y="166"/>
                  </a:lnTo>
                  <a:lnTo>
                    <a:pt x="110" y="168"/>
                  </a:lnTo>
                  <a:lnTo>
                    <a:pt x="106" y="168"/>
                  </a:lnTo>
                  <a:lnTo>
                    <a:pt x="101" y="168"/>
                  </a:lnTo>
                  <a:lnTo>
                    <a:pt x="97" y="168"/>
                  </a:lnTo>
                  <a:lnTo>
                    <a:pt x="92" y="168"/>
                  </a:lnTo>
                  <a:lnTo>
                    <a:pt x="88" y="166"/>
                  </a:lnTo>
                  <a:lnTo>
                    <a:pt x="84" y="166"/>
                  </a:lnTo>
                  <a:lnTo>
                    <a:pt x="79" y="164"/>
                  </a:lnTo>
                  <a:lnTo>
                    <a:pt x="73" y="162"/>
                  </a:lnTo>
                  <a:lnTo>
                    <a:pt x="68" y="157"/>
                  </a:lnTo>
                  <a:lnTo>
                    <a:pt x="64" y="155"/>
                  </a:lnTo>
                  <a:lnTo>
                    <a:pt x="60" y="151"/>
                  </a:lnTo>
                  <a:lnTo>
                    <a:pt x="53" y="149"/>
                  </a:lnTo>
                  <a:lnTo>
                    <a:pt x="49" y="144"/>
                  </a:lnTo>
                  <a:lnTo>
                    <a:pt x="46" y="142"/>
                  </a:lnTo>
                  <a:lnTo>
                    <a:pt x="42" y="138"/>
                  </a:lnTo>
                  <a:lnTo>
                    <a:pt x="38" y="133"/>
                  </a:lnTo>
                  <a:lnTo>
                    <a:pt x="35" y="131"/>
                  </a:lnTo>
                  <a:lnTo>
                    <a:pt x="31" y="127"/>
                  </a:lnTo>
                  <a:lnTo>
                    <a:pt x="25" y="116"/>
                  </a:lnTo>
                  <a:lnTo>
                    <a:pt x="18" y="105"/>
                  </a:lnTo>
                  <a:lnTo>
                    <a:pt x="11" y="94"/>
                  </a:lnTo>
                  <a:lnTo>
                    <a:pt x="7" y="83"/>
                  </a:lnTo>
                  <a:lnTo>
                    <a:pt x="5" y="72"/>
                  </a:lnTo>
                  <a:lnTo>
                    <a:pt x="3" y="61"/>
                  </a:lnTo>
                  <a:lnTo>
                    <a:pt x="0" y="50"/>
                  </a:lnTo>
                  <a:lnTo>
                    <a:pt x="0" y="41"/>
                  </a:lnTo>
                  <a:lnTo>
                    <a:pt x="0" y="26"/>
                  </a:lnTo>
                  <a:lnTo>
                    <a:pt x="3" y="15"/>
                  </a:lnTo>
                  <a:lnTo>
                    <a:pt x="5" y="4"/>
                  </a:lnTo>
                  <a:lnTo>
                    <a:pt x="7" y="0"/>
                  </a:lnTo>
                  <a:lnTo>
                    <a:pt x="196" y="0"/>
                  </a:lnTo>
                </a:path>
              </a:pathLst>
            </a:custGeom>
            <a:solidFill>
              <a:srgbClr val="FFFFFF"/>
            </a:solidFill>
            <a:ln w="9525" cap="rnd">
              <a:noFill/>
              <a:round/>
              <a:headEnd type="none" w="sm" len="sm"/>
              <a:tailEnd type="none" w="sm" len="sm"/>
            </a:ln>
          </p:spPr>
          <p:txBody>
            <a:bodyPr/>
            <a:lstStyle/>
            <a:p>
              <a:pPr algn="l"/>
              <a:endParaRPr lang="en-US" dirty="0"/>
            </a:p>
          </p:txBody>
        </p:sp>
        <p:sp>
          <p:nvSpPr>
            <p:cNvPr id="9734" name="Rectangle 519"/>
            <p:cNvSpPr>
              <a:spLocks noChangeArrowheads="1"/>
            </p:cNvSpPr>
            <p:nvPr/>
          </p:nvSpPr>
          <p:spPr bwMode="auto">
            <a:xfrm>
              <a:off x="2871" y="2247"/>
              <a:ext cx="9" cy="127"/>
            </a:xfrm>
            <a:prstGeom prst="rect">
              <a:avLst/>
            </a:prstGeom>
            <a:solidFill>
              <a:srgbClr val="D80033"/>
            </a:solidFill>
            <a:ln w="9525">
              <a:noFill/>
              <a:miter lim="800000"/>
              <a:headEnd/>
              <a:tailEnd/>
            </a:ln>
          </p:spPr>
          <p:txBody>
            <a:bodyPr wrap="none" anchor="ctr"/>
            <a:lstStyle/>
            <a:p>
              <a:pPr algn="l"/>
              <a:endParaRPr lang="en-US" dirty="0"/>
            </a:p>
          </p:txBody>
        </p:sp>
        <p:sp>
          <p:nvSpPr>
            <p:cNvPr id="9735" name="Freeform 520"/>
            <p:cNvSpPr>
              <a:spLocks/>
            </p:cNvSpPr>
            <p:nvPr/>
          </p:nvSpPr>
          <p:spPr bwMode="auto">
            <a:xfrm>
              <a:off x="2843" y="2247"/>
              <a:ext cx="9" cy="122"/>
            </a:xfrm>
            <a:custGeom>
              <a:avLst/>
              <a:gdLst>
                <a:gd name="T0" fmla="*/ 8 w 9"/>
                <a:gd name="T1" fmla="*/ 121 h 122"/>
                <a:gd name="T2" fmla="*/ 8 w 9"/>
                <a:gd name="T3" fmla="*/ 0 h 122"/>
                <a:gd name="T4" fmla="*/ 0 w 9"/>
                <a:gd name="T5" fmla="*/ 0 h 122"/>
                <a:gd name="T6" fmla="*/ 0 w 9"/>
                <a:gd name="T7" fmla="*/ 114 h 122"/>
                <a:gd name="T8" fmla="*/ 8 w 9"/>
                <a:gd name="T9" fmla="*/ 121 h 122"/>
                <a:gd name="T10" fmla="*/ 0 60000 65536"/>
                <a:gd name="T11" fmla="*/ 0 60000 65536"/>
                <a:gd name="T12" fmla="*/ 0 60000 65536"/>
                <a:gd name="T13" fmla="*/ 0 60000 65536"/>
                <a:gd name="T14" fmla="*/ 0 60000 65536"/>
                <a:gd name="T15" fmla="*/ 0 w 9"/>
                <a:gd name="T16" fmla="*/ 0 h 122"/>
                <a:gd name="T17" fmla="*/ 9 w 9"/>
                <a:gd name="T18" fmla="*/ 122 h 122"/>
              </a:gdLst>
              <a:ahLst/>
              <a:cxnLst>
                <a:cxn ang="T10">
                  <a:pos x="T0" y="T1"/>
                </a:cxn>
                <a:cxn ang="T11">
                  <a:pos x="T2" y="T3"/>
                </a:cxn>
                <a:cxn ang="T12">
                  <a:pos x="T4" y="T5"/>
                </a:cxn>
                <a:cxn ang="T13">
                  <a:pos x="T6" y="T7"/>
                </a:cxn>
                <a:cxn ang="T14">
                  <a:pos x="T8" y="T9"/>
                </a:cxn>
              </a:cxnLst>
              <a:rect l="T15" t="T16" r="T17" b="T18"/>
              <a:pathLst>
                <a:path w="9" h="122">
                  <a:moveTo>
                    <a:pt x="8" y="121"/>
                  </a:moveTo>
                  <a:lnTo>
                    <a:pt x="8" y="0"/>
                  </a:lnTo>
                  <a:lnTo>
                    <a:pt x="0" y="0"/>
                  </a:lnTo>
                  <a:lnTo>
                    <a:pt x="0" y="114"/>
                  </a:lnTo>
                  <a:lnTo>
                    <a:pt x="8" y="121"/>
                  </a:lnTo>
                </a:path>
              </a:pathLst>
            </a:custGeom>
            <a:solidFill>
              <a:srgbClr val="D80033"/>
            </a:solidFill>
            <a:ln w="9525" cap="rnd">
              <a:noFill/>
              <a:round/>
              <a:headEnd type="none" w="sm" len="sm"/>
              <a:tailEnd type="none" w="sm" len="sm"/>
            </a:ln>
          </p:spPr>
          <p:txBody>
            <a:bodyPr/>
            <a:lstStyle/>
            <a:p>
              <a:pPr algn="l"/>
              <a:endParaRPr lang="en-US" dirty="0"/>
            </a:p>
          </p:txBody>
        </p:sp>
        <p:sp>
          <p:nvSpPr>
            <p:cNvPr id="9736" name="Freeform 521"/>
            <p:cNvSpPr>
              <a:spLocks/>
            </p:cNvSpPr>
            <p:nvPr/>
          </p:nvSpPr>
          <p:spPr bwMode="auto">
            <a:xfrm>
              <a:off x="2814" y="2247"/>
              <a:ext cx="12" cy="104"/>
            </a:xfrm>
            <a:custGeom>
              <a:avLst/>
              <a:gdLst>
                <a:gd name="T0" fmla="*/ 11 w 12"/>
                <a:gd name="T1" fmla="*/ 103 h 104"/>
                <a:gd name="T2" fmla="*/ 11 w 12"/>
                <a:gd name="T3" fmla="*/ 0 h 104"/>
                <a:gd name="T4" fmla="*/ 0 w 12"/>
                <a:gd name="T5" fmla="*/ 0 h 104"/>
                <a:gd name="T6" fmla="*/ 0 w 12"/>
                <a:gd name="T7" fmla="*/ 96 h 104"/>
                <a:gd name="T8" fmla="*/ 11 w 12"/>
                <a:gd name="T9" fmla="*/ 103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11" y="103"/>
                  </a:moveTo>
                  <a:lnTo>
                    <a:pt x="11" y="0"/>
                  </a:lnTo>
                  <a:lnTo>
                    <a:pt x="0" y="0"/>
                  </a:lnTo>
                  <a:lnTo>
                    <a:pt x="0" y="96"/>
                  </a:lnTo>
                  <a:lnTo>
                    <a:pt x="11"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9737" name="Freeform 522"/>
            <p:cNvSpPr>
              <a:spLocks/>
            </p:cNvSpPr>
            <p:nvPr/>
          </p:nvSpPr>
          <p:spPr bwMode="auto">
            <a:xfrm>
              <a:off x="2786" y="2247"/>
              <a:ext cx="9" cy="71"/>
            </a:xfrm>
            <a:custGeom>
              <a:avLst/>
              <a:gdLst>
                <a:gd name="T0" fmla="*/ 8 w 9"/>
                <a:gd name="T1" fmla="*/ 70 h 71"/>
                <a:gd name="T2" fmla="*/ 8 w 9"/>
                <a:gd name="T3" fmla="*/ 0 h 71"/>
                <a:gd name="T4" fmla="*/ 0 w 9"/>
                <a:gd name="T5" fmla="*/ 0 h 71"/>
                <a:gd name="T6" fmla="*/ 0 w 9"/>
                <a:gd name="T7" fmla="*/ 55 h 71"/>
                <a:gd name="T8" fmla="*/ 8 w 9"/>
                <a:gd name="T9" fmla="*/ 70 h 71"/>
                <a:gd name="T10" fmla="*/ 0 60000 65536"/>
                <a:gd name="T11" fmla="*/ 0 60000 65536"/>
                <a:gd name="T12" fmla="*/ 0 60000 65536"/>
                <a:gd name="T13" fmla="*/ 0 60000 65536"/>
                <a:gd name="T14" fmla="*/ 0 60000 65536"/>
                <a:gd name="T15" fmla="*/ 0 w 9"/>
                <a:gd name="T16" fmla="*/ 0 h 71"/>
                <a:gd name="T17" fmla="*/ 9 w 9"/>
                <a:gd name="T18" fmla="*/ 71 h 71"/>
              </a:gdLst>
              <a:ahLst/>
              <a:cxnLst>
                <a:cxn ang="T10">
                  <a:pos x="T0" y="T1"/>
                </a:cxn>
                <a:cxn ang="T11">
                  <a:pos x="T2" y="T3"/>
                </a:cxn>
                <a:cxn ang="T12">
                  <a:pos x="T4" y="T5"/>
                </a:cxn>
                <a:cxn ang="T13">
                  <a:pos x="T6" y="T7"/>
                </a:cxn>
                <a:cxn ang="T14">
                  <a:pos x="T8" y="T9"/>
                </a:cxn>
              </a:cxnLst>
              <a:rect l="T15" t="T16" r="T17" b="T18"/>
              <a:pathLst>
                <a:path w="9" h="71">
                  <a:moveTo>
                    <a:pt x="8" y="70"/>
                  </a:moveTo>
                  <a:lnTo>
                    <a:pt x="8" y="0"/>
                  </a:lnTo>
                  <a:lnTo>
                    <a:pt x="0" y="0"/>
                  </a:lnTo>
                  <a:lnTo>
                    <a:pt x="0" y="55"/>
                  </a:lnTo>
                  <a:lnTo>
                    <a:pt x="8" y="70"/>
                  </a:lnTo>
                </a:path>
              </a:pathLst>
            </a:custGeom>
            <a:solidFill>
              <a:srgbClr val="D80033"/>
            </a:solidFill>
            <a:ln w="9525" cap="rnd">
              <a:noFill/>
              <a:round/>
              <a:headEnd type="none" w="sm" len="sm"/>
              <a:tailEnd type="none" w="sm" len="sm"/>
            </a:ln>
          </p:spPr>
          <p:txBody>
            <a:bodyPr/>
            <a:lstStyle/>
            <a:p>
              <a:pPr algn="l"/>
              <a:endParaRPr lang="en-US" dirty="0"/>
            </a:p>
          </p:txBody>
        </p:sp>
        <p:sp>
          <p:nvSpPr>
            <p:cNvPr id="9738" name="Freeform 523"/>
            <p:cNvSpPr>
              <a:spLocks/>
            </p:cNvSpPr>
            <p:nvPr/>
          </p:nvSpPr>
          <p:spPr bwMode="auto">
            <a:xfrm>
              <a:off x="2897" y="2247"/>
              <a:ext cx="10" cy="119"/>
            </a:xfrm>
            <a:custGeom>
              <a:avLst/>
              <a:gdLst>
                <a:gd name="T0" fmla="*/ 0 w 10"/>
                <a:gd name="T1" fmla="*/ 118 h 119"/>
                <a:gd name="T2" fmla="*/ 0 w 10"/>
                <a:gd name="T3" fmla="*/ 0 h 119"/>
                <a:gd name="T4" fmla="*/ 9 w 10"/>
                <a:gd name="T5" fmla="*/ 0 h 119"/>
                <a:gd name="T6" fmla="*/ 9 w 10"/>
                <a:gd name="T7" fmla="*/ 114 h 119"/>
                <a:gd name="T8" fmla="*/ 0 w 10"/>
                <a:gd name="T9" fmla="*/ 118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118"/>
                  </a:moveTo>
                  <a:lnTo>
                    <a:pt x="0" y="0"/>
                  </a:lnTo>
                  <a:lnTo>
                    <a:pt x="9" y="0"/>
                  </a:lnTo>
                  <a:lnTo>
                    <a:pt x="9" y="114"/>
                  </a:lnTo>
                  <a:lnTo>
                    <a:pt x="0" y="118"/>
                  </a:lnTo>
                </a:path>
              </a:pathLst>
            </a:custGeom>
            <a:solidFill>
              <a:srgbClr val="D80033"/>
            </a:solidFill>
            <a:ln w="9525" cap="rnd">
              <a:noFill/>
              <a:round/>
              <a:headEnd type="none" w="sm" len="sm"/>
              <a:tailEnd type="none" w="sm" len="sm"/>
            </a:ln>
          </p:spPr>
          <p:txBody>
            <a:bodyPr/>
            <a:lstStyle/>
            <a:p>
              <a:pPr algn="l"/>
              <a:endParaRPr lang="en-US" dirty="0"/>
            </a:p>
          </p:txBody>
        </p:sp>
        <p:sp>
          <p:nvSpPr>
            <p:cNvPr id="9739" name="Freeform 524"/>
            <p:cNvSpPr>
              <a:spLocks/>
            </p:cNvSpPr>
            <p:nvPr/>
          </p:nvSpPr>
          <p:spPr bwMode="auto">
            <a:xfrm>
              <a:off x="2924" y="2247"/>
              <a:ext cx="9" cy="104"/>
            </a:xfrm>
            <a:custGeom>
              <a:avLst/>
              <a:gdLst>
                <a:gd name="T0" fmla="*/ 0 w 9"/>
                <a:gd name="T1" fmla="*/ 103 h 104"/>
                <a:gd name="T2" fmla="*/ 0 w 9"/>
                <a:gd name="T3" fmla="*/ 0 h 104"/>
                <a:gd name="T4" fmla="*/ 8 w 9"/>
                <a:gd name="T5" fmla="*/ 0 h 104"/>
                <a:gd name="T6" fmla="*/ 8 w 9"/>
                <a:gd name="T7" fmla="*/ 94 h 104"/>
                <a:gd name="T8" fmla="*/ 0 w 9"/>
                <a:gd name="T9" fmla="*/ 103 h 104"/>
                <a:gd name="T10" fmla="*/ 0 60000 65536"/>
                <a:gd name="T11" fmla="*/ 0 60000 65536"/>
                <a:gd name="T12" fmla="*/ 0 60000 65536"/>
                <a:gd name="T13" fmla="*/ 0 60000 65536"/>
                <a:gd name="T14" fmla="*/ 0 60000 65536"/>
                <a:gd name="T15" fmla="*/ 0 w 9"/>
                <a:gd name="T16" fmla="*/ 0 h 104"/>
                <a:gd name="T17" fmla="*/ 9 w 9"/>
                <a:gd name="T18" fmla="*/ 104 h 104"/>
              </a:gdLst>
              <a:ahLst/>
              <a:cxnLst>
                <a:cxn ang="T10">
                  <a:pos x="T0" y="T1"/>
                </a:cxn>
                <a:cxn ang="T11">
                  <a:pos x="T2" y="T3"/>
                </a:cxn>
                <a:cxn ang="T12">
                  <a:pos x="T4" y="T5"/>
                </a:cxn>
                <a:cxn ang="T13">
                  <a:pos x="T6" y="T7"/>
                </a:cxn>
                <a:cxn ang="T14">
                  <a:pos x="T8" y="T9"/>
                </a:cxn>
              </a:cxnLst>
              <a:rect l="T15" t="T16" r="T17" b="T18"/>
              <a:pathLst>
                <a:path w="9" h="104">
                  <a:moveTo>
                    <a:pt x="0" y="103"/>
                  </a:moveTo>
                  <a:lnTo>
                    <a:pt x="0" y="0"/>
                  </a:lnTo>
                  <a:lnTo>
                    <a:pt x="8" y="0"/>
                  </a:lnTo>
                  <a:lnTo>
                    <a:pt x="8" y="94"/>
                  </a:lnTo>
                  <a:lnTo>
                    <a:pt x="0" y="103"/>
                  </a:lnTo>
                </a:path>
              </a:pathLst>
            </a:custGeom>
            <a:solidFill>
              <a:srgbClr val="D80033"/>
            </a:solidFill>
            <a:ln w="9525" cap="rnd">
              <a:noFill/>
              <a:round/>
              <a:headEnd type="none" w="sm" len="sm"/>
              <a:tailEnd type="none" w="sm" len="sm"/>
            </a:ln>
          </p:spPr>
          <p:txBody>
            <a:bodyPr/>
            <a:lstStyle/>
            <a:p>
              <a:pPr algn="l"/>
              <a:endParaRPr lang="en-US" dirty="0"/>
            </a:p>
          </p:txBody>
        </p:sp>
        <p:sp>
          <p:nvSpPr>
            <p:cNvPr id="9740" name="Freeform 525"/>
            <p:cNvSpPr>
              <a:spLocks/>
            </p:cNvSpPr>
            <p:nvPr/>
          </p:nvSpPr>
          <p:spPr bwMode="auto">
            <a:xfrm>
              <a:off x="2952" y="2247"/>
              <a:ext cx="10" cy="69"/>
            </a:xfrm>
            <a:custGeom>
              <a:avLst/>
              <a:gdLst>
                <a:gd name="T0" fmla="*/ 0 w 10"/>
                <a:gd name="T1" fmla="*/ 68 h 69"/>
                <a:gd name="T2" fmla="*/ 0 w 10"/>
                <a:gd name="T3" fmla="*/ 0 h 69"/>
                <a:gd name="T4" fmla="*/ 9 w 10"/>
                <a:gd name="T5" fmla="*/ 0 h 69"/>
                <a:gd name="T6" fmla="*/ 9 w 10"/>
                <a:gd name="T7" fmla="*/ 50 h 69"/>
                <a:gd name="T8" fmla="*/ 0 w 10"/>
                <a:gd name="T9" fmla="*/ 68 h 69"/>
                <a:gd name="T10" fmla="*/ 0 60000 65536"/>
                <a:gd name="T11" fmla="*/ 0 60000 65536"/>
                <a:gd name="T12" fmla="*/ 0 60000 65536"/>
                <a:gd name="T13" fmla="*/ 0 60000 65536"/>
                <a:gd name="T14" fmla="*/ 0 60000 65536"/>
                <a:gd name="T15" fmla="*/ 0 w 10"/>
                <a:gd name="T16" fmla="*/ 0 h 69"/>
                <a:gd name="T17" fmla="*/ 10 w 10"/>
                <a:gd name="T18" fmla="*/ 69 h 69"/>
              </a:gdLst>
              <a:ahLst/>
              <a:cxnLst>
                <a:cxn ang="T10">
                  <a:pos x="T0" y="T1"/>
                </a:cxn>
                <a:cxn ang="T11">
                  <a:pos x="T2" y="T3"/>
                </a:cxn>
                <a:cxn ang="T12">
                  <a:pos x="T4" y="T5"/>
                </a:cxn>
                <a:cxn ang="T13">
                  <a:pos x="T6" y="T7"/>
                </a:cxn>
                <a:cxn ang="T14">
                  <a:pos x="T8" y="T9"/>
                </a:cxn>
              </a:cxnLst>
              <a:rect l="T15" t="T16" r="T17" b="T18"/>
              <a:pathLst>
                <a:path w="10" h="69">
                  <a:moveTo>
                    <a:pt x="0" y="68"/>
                  </a:moveTo>
                  <a:lnTo>
                    <a:pt x="0" y="0"/>
                  </a:lnTo>
                  <a:lnTo>
                    <a:pt x="9" y="0"/>
                  </a:lnTo>
                  <a:lnTo>
                    <a:pt x="9" y="50"/>
                  </a:lnTo>
                  <a:lnTo>
                    <a:pt x="0" y="68"/>
                  </a:lnTo>
                </a:path>
              </a:pathLst>
            </a:custGeom>
            <a:solidFill>
              <a:srgbClr val="D80033"/>
            </a:solidFill>
            <a:ln w="9525" cap="rnd">
              <a:noFill/>
              <a:round/>
              <a:headEnd type="none" w="sm" len="sm"/>
              <a:tailEnd type="none" w="sm" len="sm"/>
            </a:ln>
          </p:spPr>
          <p:txBody>
            <a:bodyPr/>
            <a:lstStyle/>
            <a:p>
              <a:pPr algn="l"/>
              <a:endParaRPr lang="en-US" dirty="0"/>
            </a:p>
          </p:txBody>
        </p:sp>
        <p:sp>
          <p:nvSpPr>
            <p:cNvPr id="9741" name="Freeform 526"/>
            <p:cNvSpPr>
              <a:spLocks/>
            </p:cNvSpPr>
            <p:nvPr/>
          </p:nvSpPr>
          <p:spPr bwMode="auto">
            <a:xfrm>
              <a:off x="2772" y="2208"/>
              <a:ext cx="205" cy="40"/>
            </a:xfrm>
            <a:custGeom>
              <a:avLst/>
              <a:gdLst>
                <a:gd name="T0" fmla="*/ 0 w 205"/>
                <a:gd name="T1" fmla="*/ 39 h 40"/>
                <a:gd name="T2" fmla="*/ 0 w 205"/>
                <a:gd name="T3" fmla="*/ 26 h 40"/>
                <a:gd name="T4" fmla="*/ 3 w 205"/>
                <a:gd name="T5" fmla="*/ 13 h 40"/>
                <a:gd name="T6" fmla="*/ 5 w 205"/>
                <a:gd name="T7" fmla="*/ 4 h 40"/>
                <a:gd name="T8" fmla="*/ 7 w 205"/>
                <a:gd name="T9" fmla="*/ 0 h 40"/>
                <a:gd name="T10" fmla="*/ 196 w 205"/>
                <a:gd name="T11" fmla="*/ 0 h 40"/>
                <a:gd name="T12" fmla="*/ 198 w 205"/>
                <a:gd name="T13" fmla="*/ 4 h 40"/>
                <a:gd name="T14" fmla="*/ 200 w 205"/>
                <a:gd name="T15" fmla="*/ 13 h 40"/>
                <a:gd name="T16" fmla="*/ 202 w 205"/>
                <a:gd name="T17" fmla="*/ 26 h 40"/>
                <a:gd name="T18" fmla="*/ 204 w 205"/>
                <a:gd name="T19" fmla="*/ 39 h 40"/>
                <a:gd name="T20" fmla="*/ 0 w 205"/>
                <a:gd name="T21" fmla="*/ 39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5"/>
                <a:gd name="T34" fmla="*/ 0 h 40"/>
                <a:gd name="T35" fmla="*/ 205 w 205"/>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5" h="40">
                  <a:moveTo>
                    <a:pt x="0" y="39"/>
                  </a:moveTo>
                  <a:lnTo>
                    <a:pt x="0" y="26"/>
                  </a:lnTo>
                  <a:lnTo>
                    <a:pt x="3" y="13"/>
                  </a:lnTo>
                  <a:lnTo>
                    <a:pt x="5" y="4"/>
                  </a:lnTo>
                  <a:lnTo>
                    <a:pt x="7" y="0"/>
                  </a:lnTo>
                  <a:lnTo>
                    <a:pt x="196" y="0"/>
                  </a:lnTo>
                  <a:lnTo>
                    <a:pt x="198" y="4"/>
                  </a:lnTo>
                  <a:lnTo>
                    <a:pt x="200" y="13"/>
                  </a:lnTo>
                  <a:lnTo>
                    <a:pt x="202" y="26"/>
                  </a:lnTo>
                  <a:lnTo>
                    <a:pt x="204" y="39"/>
                  </a:lnTo>
                  <a:lnTo>
                    <a:pt x="0" y="39"/>
                  </a:lnTo>
                </a:path>
              </a:pathLst>
            </a:custGeom>
            <a:solidFill>
              <a:srgbClr val="081D58"/>
            </a:solidFill>
            <a:ln w="9525" cap="rnd">
              <a:noFill/>
              <a:round/>
              <a:headEnd type="none" w="sm" len="sm"/>
              <a:tailEnd type="none" w="sm" len="sm"/>
            </a:ln>
          </p:spPr>
          <p:txBody>
            <a:bodyPr/>
            <a:lstStyle/>
            <a:p>
              <a:pPr algn="l"/>
              <a:endParaRPr lang="en-US" dirty="0"/>
            </a:p>
          </p:txBody>
        </p:sp>
        <p:sp>
          <p:nvSpPr>
            <p:cNvPr id="9742" name="Freeform 527"/>
            <p:cNvSpPr>
              <a:spLocks/>
            </p:cNvSpPr>
            <p:nvPr/>
          </p:nvSpPr>
          <p:spPr bwMode="auto">
            <a:xfrm>
              <a:off x="2854" y="2107"/>
              <a:ext cx="3" cy="7"/>
            </a:xfrm>
            <a:custGeom>
              <a:avLst/>
              <a:gdLst>
                <a:gd name="T0" fmla="*/ 0 w 3"/>
                <a:gd name="T1" fmla="*/ 0 h 7"/>
                <a:gd name="T2" fmla="*/ 0 w 3"/>
                <a:gd name="T3" fmla="*/ 2 h 7"/>
                <a:gd name="T4" fmla="*/ 2 w 3"/>
                <a:gd name="T5" fmla="*/ 4 h 7"/>
                <a:gd name="T6" fmla="*/ 2 w 3"/>
                <a:gd name="T7" fmla="*/ 6 h 7"/>
                <a:gd name="T8" fmla="*/ 2 w 3"/>
                <a:gd name="T9" fmla="*/ 2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0" y="2"/>
                  </a:lnTo>
                  <a:lnTo>
                    <a:pt x="2" y="4"/>
                  </a:lnTo>
                  <a:lnTo>
                    <a:pt x="2" y="6"/>
                  </a:lnTo>
                  <a:lnTo>
                    <a:pt x="2" y="2"/>
                  </a:lnTo>
                  <a:lnTo>
                    <a:pt x="0"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43" name="Freeform 528"/>
            <p:cNvSpPr>
              <a:spLocks/>
            </p:cNvSpPr>
            <p:nvPr/>
          </p:nvSpPr>
          <p:spPr bwMode="auto">
            <a:xfrm>
              <a:off x="2854" y="2107"/>
              <a:ext cx="3" cy="7"/>
            </a:xfrm>
            <a:custGeom>
              <a:avLst/>
              <a:gdLst>
                <a:gd name="T0" fmla="*/ 0 w 3"/>
                <a:gd name="T1" fmla="*/ 0 h 7"/>
                <a:gd name="T2" fmla="*/ 0 w 3"/>
                <a:gd name="T3" fmla="*/ 0 h 7"/>
                <a:gd name="T4" fmla="*/ 0 w 3"/>
                <a:gd name="T5" fmla="*/ 2 h 7"/>
                <a:gd name="T6" fmla="*/ 2 w 3"/>
                <a:gd name="T7" fmla="*/ 4 h 7"/>
                <a:gd name="T8" fmla="*/ 2 w 3"/>
                <a:gd name="T9" fmla="*/ 6 h 7"/>
                <a:gd name="T10" fmla="*/ 2 w 3"/>
                <a:gd name="T11" fmla="*/ 2 h 7"/>
                <a:gd name="T12" fmla="*/ 0 w 3"/>
                <a:gd name="T13" fmla="*/ 0 h 7"/>
                <a:gd name="T14" fmla="*/ 0 60000 65536"/>
                <a:gd name="T15" fmla="*/ 0 60000 65536"/>
                <a:gd name="T16" fmla="*/ 0 60000 65536"/>
                <a:gd name="T17" fmla="*/ 0 60000 65536"/>
                <a:gd name="T18" fmla="*/ 0 60000 65536"/>
                <a:gd name="T19" fmla="*/ 0 60000 65536"/>
                <a:gd name="T20" fmla="*/ 0 60000 65536"/>
                <a:gd name="T21" fmla="*/ 0 w 3"/>
                <a:gd name="T22" fmla="*/ 0 h 7"/>
                <a:gd name="T23" fmla="*/ 3 w 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7">
                  <a:moveTo>
                    <a:pt x="0" y="0"/>
                  </a:moveTo>
                  <a:lnTo>
                    <a:pt x="0" y="0"/>
                  </a:lnTo>
                  <a:lnTo>
                    <a:pt x="0" y="2"/>
                  </a:lnTo>
                  <a:lnTo>
                    <a:pt x="2" y="4"/>
                  </a:lnTo>
                  <a:lnTo>
                    <a:pt x="2" y="6"/>
                  </a:lnTo>
                  <a:lnTo>
                    <a:pt x="2" y="2"/>
                  </a:lnTo>
                  <a:lnTo>
                    <a:pt x="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44" name="Freeform 529"/>
            <p:cNvSpPr>
              <a:spLocks/>
            </p:cNvSpPr>
            <p:nvPr/>
          </p:nvSpPr>
          <p:spPr bwMode="auto">
            <a:xfrm>
              <a:off x="2862" y="2104"/>
              <a:ext cx="21" cy="8"/>
            </a:xfrm>
            <a:custGeom>
              <a:avLst/>
              <a:gdLst>
                <a:gd name="T0" fmla="*/ 2 w 21"/>
                <a:gd name="T1" fmla="*/ 0 h 8"/>
                <a:gd name="T2" fmla="*/ 5 w 21"/>
                <a:gd name="T3" fmla="*/ 0 h 8"/>
                <a:gd name="T4" fmla="*/ 9 w 21"/>
                <a:gd name="T5" fmla="*/ 0 h 8"/>
                <a:gd name="T6" fmla="*/ 13 w 21"/>
                <a:gd name="T7" fmla="*/ 3 h 8"/>
                <a:gd name="T8" fmla="*/ 16 w 21"/>
                <a:gd name="T9" fmla="*/ 3 h 8"/>
                <a:gd name="T10" fmla="*/ 18 w 21"/>
                <a:gd name="T11" fmla="*/ 5 h 8"/>
                <a:gd name="T12" fmla="*/ 20 w 21"/>
                <a:gd name="T13" fmla="*/ 5 h 8"/>
                <a:gd name="T14" fmla="*/ 13 w 21"/>
                <a:gd name="T15" fmla="*/ 5 h 8"/>
                <a:gd name="T16" fmla="*/ 9 w 21"/>
                <a:gd name="T17" fmla="*/ 7 h 8"/>
                <a:gd name="T18" fmla="*/ 5 w 21"/>
                <a:gd name="T19" fmla="*/ 7 h 8"/>
                <a:gd name="T20" fmla="*/ 2 w 21"/>
                <a:gd name="T21" fmla="*/ 5 h 8"/>
                <a:gd name="T22" fmla="*/ 2 w 21"/>
                <a:gd name="T23" fmla="*/ 3 h 8"/>
                <a:gd name="T24" fmla="*/ 0 w 21"/>
                <a:gd name="T25" fmla="*/ 0 h 8"/>
                <a:gd name="T26" fmla="*/ 2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2" y="0"/>
                  </a:move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solidFill>
              <a:srgbClr val="000000"/>
            </a:solidFill>
            <a:ln w="9525" cap="rnd">
              <a:noFill/>
              <a:round/>
              <a:headEnd type="none" w="sm" len="sm"/>
              <a:tailEnd type="none" w="sm" len="sm"/>
            </a:ln>
          </p:spPr>
          <p:txBody>
            <a:bodyPr/>
            <a:lstStyle/>
            <a:p>
              <a:pPr algn="l"/>
              <a:endParaRPr lang="en-US" dirty="0"/>
            </a:p>
          </p:txBody>
        </p:sp>
        <p:sp>
          <p:nvSpPr>
            <p:cNvPr id="9745" name="Freeform 530"/>
            <p:cNvSpPr>
              <a:spLocks/>
            </p:cNvSpPr>
            <p:nvPr/>
          </p:nvSpPr>
          <p:spPr bwMode="auto">
            <a:xfrm>
              <a:off x="2862" y="2104"/>
              <a:ext cx="21" cy="8"/>
            </a:xfrm>
            <a:custGeom>
              <a:avLst/>
              <a:gdLst>
                <a:gd name="T0" fmla="*/ 2 w 21"/>
                <a:gd name="T1" fmla="*/ 0 h 8"/>
                <a:gd name="T2" fmla="*/ 2 w 21"/>
                <a:gd name="T3" fmla="*/ 0 h 8"/>
                <a:gd name="T4" fmla="*/ 5 w 21"/>
                <a:gd name="T5" fmla="*/ 0 h 8"/>
                <a:gd name="T6" fmla="*/ 9 w 21"/>
                <a:gd name="T7" fmla="*/ 0 h 8"/>
                <a:gd name="T8" fmla="*/ 13 w 21"/>
                <a:gd name="T9" fmla="*/ 3 h 8"/>
                <a:gd name="T10" fmla="*/ 16 w 21"/>
                <a:gd name="T11" fmla="*/ 3 h 8"/>
                <a:gd name="T12" fmla="*/ 18 w 21"/>
                <a:gd name="T13" fmla="*/ 5 h 8"/>
                <a:gd name="T14" fmla="*/ 20 w 21"/>
                <a:gd name="T15" fmla="*/ 5 h 8"/>
                <a:gd name="T16" fmla="*/ 13 w 21"/>
                <a:gd name="T17" fmla="*/ 5 h 8"/>
                <a:gd name="T18" fmla="*/ 9 w 21"/>
                <a:gd name="T19" fmla="*/ 7 h 8"/>
                <a:gd name="T20" fmla="*/ 5 w 21"/>
                <a:gd name="T21" fmla="*/ 7 h 8"/>
                <a:gd name="T22" fmla="*/ 2 w 21"/>
                <a:gd name="T23" fmla="*/ 5 h 8"/>
                <a:gd name="T24" fmla="*/ 2 w 21"/>
                <a:gd name="T25" fmla="*/ 3 h 8"/>
                <a:gd name="T26" fmla="*/ 0 w 21"/>
                <a:gd name="T27" fmla="*/ 0 h 8"/>
                <a:gd name="T28" fmla="*/ 2 w 21"/>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8"/>
                <a:gd name="T47" fmla="*/ 21 w 2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8">
                  <a:moveTo>
                    <a:pt x="2" y="0"/>
                  </a:moveTo>
                  <a:lnTo>
                    <a:pt x="2" y="0"/>
                  </a:lnTo>
                  <a:lnTo>
                    <a:pt x="5" y="0"/>
                  </a:lnTo>
                  <a:lnTo>
                    <a:pt x="9" y="0"/>
                  </a:lnTo>
                  <a:lnTo>
                    <a:pt x="13" y="3"/>
                  </a:lnTo>
                  <a:lnTo>
                    <a:pt x="16" y="3"/>
                  </a:lnTo>
                  <a:lnTo>
                    <a:pt x="18" y="5"/>
                  </a:lnTo>
                  <a:lnTo>
                    <a:pt x="20" y="5"/>
                  </a:lnTo>
                  <a:lnTo>
                    <a:pt x="13" y="5"/>
                  </a:lnTo>
                  <a:lnTo>
                    <a:pt x="9" y="7"/>
                  </a:lnTo>
                  <a:lnTo>
                    <a:pt x="5" y="7"/>
                  </a:lnTo>
                  <a:lnTo>
                    <a:pt x="2" y="5"/>
                  </a:lnTo>
                  <a:lnTo>
                    <a:pt x="2" y="3"/>
                  </a:lnTo>
                  <a:lnTo>
                    <a:pt x="0" y="0"/>
                  </a:lnTo>
                  <a:lnTo>
                    <a:pt x="2"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46" name="Freeform 531"/>
            <p:cNvSpPr>
              <a:spLocks/>
            </p:cNvSpPr>
            <p:nvPr/>
          </p:nvSpPr>
          <p:spPr bwMode="auto">
            <a:xfrm>
              <a:off x="2862" y="2131"/>
              <a:ext cx="6" cy="3"/>
            </a:xfrm>
            <a:custGeom>
              <a:avLst/>
              <a:gdLst>
                <a:gd name="T0" fmla="*/ 0 w 6"/>
                <a:gd name="T1" fmla="*/ 0 h 3"/>
                <a:gd name="T2" fmla="*/ 0 w 6"/>
                <a:gd name="T3" fmla="*/ 0 h 3"/>
                <a:gd name="T4" fmla="*/ 2 w 6"/>
                <a:gd name="T5" fmla="*/ 2 h 3"/>
                <a:gd name="T6" fmla="*/ 5 w 6"/>
                <a:gd name="T7" fmla="*/ 2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0" y="0"/>
                  </a:moveTo>
                  <a:lnTo>
                    <a:pt x="0" y="0"/>
                  </a:lnTo>
                  <a:lnTo>
                    <a:pt x="2" y="2"/>
                  </a:lnTo>
                  <a:lnTo>
                    <a:pt x="5" y="2"/>
                  </a:lnTo>
                </a:path>
              </a:pathLst>
            </a:custGeom>
            <a:noFill/>
            <a:ln w="12700" cap="rnd">
              <a:solidFill>
                <a:srgbClr val="000000"/>
              </a:solidFill>
              <a:round/>
              <a:headEnd type="none" w="sm" len="sm"/>
              <a:tailEnd type="none" w="sm" len="sm"/>
            </a:ln>
          </p:spPr>
          <p:txBody>
            <a:bodyPr/>
            <a:lstStyle/>
            <a:p>
              <a:pPr algn="l"/>
              <a:endParaRPr lang="en-US" dirty="0"/>
            </a:p>
          </p:txBody>
        </p:sp>
        <p:sp>
          <p:nvSpPr>
            <p:cNvPr id="9747" name="Freeform 532"/>
            <p:cNvSpPr>
              <a:spLocks/>
            </p:cNvSpPr>
            <p:nvPr/>
          </p:nvSpPr>
          <p:spPr bwMode="auto">
            <a:xfrm>
              <a:off x="2858" y="2170"/>
              <a:ext cx="10" cy="8"/>
            </a:xfrm>
            <a:custGeom>
              <a:avLst/>
              <a:gdLst>
                <a:gd name="T0" fmla="*/ 2 w 10"/>
                <a:gd name="T1" fmla="*/ 0 h 8"/>
                <a:gd name="T2" fmla="*/ 2 w 10"/>
                <a:gd name="T3" fmla="*/ 0 h 8"/>
                <a:gd name="T4" fmla="*/ 0 w 10"/>
                <a:gd name="T5" fmla="*/ 5 h 8"/>
                <a:gd name="T6" fmla="*/ 0 w 10"/>
                <a:gd name="T7" fmla="*/ 7 h 8"/>
                <a:gd name="T8" fmla="*/ 2 w 10"/>
                <a:gd name="T9" fmla="*/ 7 h 8"/>
                <a:gd name="T10" fmla="*/ 4 w 10"/>
                <a:gd name="T11" fmla="*/ 5 h 8"/>
                <a:gd name="T12" fmla="*/ 6 w 10"/>
                <a:gd name="T13" fmla="*/ 2 h 8"/>
                <a:gd name="T14" fmla="*/ 9 w 10"/>
                <a:gd name="T15" fmla="*/ 2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2" y="0"/>
                  </a:moveTo>
                  <a:lnTo>
                    <a:pt x="2" y="0"/>
                  </a:lnTo>
                  <a:lnTo>
                    <a:pt x="0" y="5"/>
                  </a:lnTo>
                  <a:lnTo>
                    <a:pt x="0" y="7"/>
                  </a:lnTo>
                  <a:lnTo>
                    <a:pt x="2" y="7"/>
                  </a:lnTo>
                  <a:lnTo>
                    <a:pt x="4" y="5"/>
                  </a:lnTo>
                  <a:lnTo>
                    <a:pt x="6" y="2"/>
                  </a:lnTo>
                  <a:lnTo>
                    <a:pt x="9" y="2"/>
                  </a:lnTo>
                </a:path>
              </a:pathLst>
            </a:custGeom>
            <a:noFill/>
            <a:ln w="12700" cap="rnd">
              <a:solidFill>
                <a:srgbClr val="000000"/>
              </a:solidFill>
              <a:round/>
              <a:headEnd type="none" w="sm" len="sm"/>
              <a:tailEnd type="none" w="sm" len="sm"/>
            </a:ln>
          </p:spPr>
          <p:txBody>
            <a:bodyPr/>
            <a:lstStyle/>
            <a:p>
              <a:pPr algn="l"/>
              <a:endParaRPr lang="en-US" dirty="0"/>
            </a:p>
          </p:txBody>
        </p:sp>
        <p:sp>
          <p:nvSpPr>
            <p:cNvPr id="9748" name="Freeform 533"/>
            <p:cNvSpPr>
              <a:spLocks/>
            </p:cNvSpPr>
            <p:nvPr/>
          </p:nvSpPr>
          <p:spPr bwMode="auto">
            <a:xfrm>
              <a:off x="2845" y="2175"/>
              <a:ext cx="7" cy="7"/>
            </a:xfrm>
            <a:custGeom>
              <a:avLst/>
              <a:gdLst>
                <a:gd name="T0" fmla="*/ 0 w 7"/>
                <a:gd name="T1" fmla="*/ 0 h 7"/>
                <a:gd name="T2" fmla="*/ 0 w 7"/>
                <a:gd name="T3" fmla="*/ 0 h 7"/>
                <a:gd name="T4" fmla="*/ 0 w 7"/>
                <a:gd name="T5" fmla="*/ 4 h 7"/>
                <a:gd name="T6" fmla="*/ 0 w 7"/>
                <a:gd name="T7" fmla="*/ 6 h 7"/>
                <a:gd name="T8" fmla="*/ 2 w 7"/>
                <a:gd name="T9" fmla="*/ 4 h 7"/>
                <a:gd name="T10" fmla="*/ 4 w 7"/>
                <a:gd name="T11" fmla="*/ 2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0" y="0"/>
                  </a:moveTo>
                  <a:lnTo>
                    <a:pt x="0" y="0"/>
                  </a:lnTo>
                  <a:lnTo>
                    <a:pt x="0" y="4"/>
                  </a:lnTo>
                  <a:lnTo>
                    <a:pt x="0" y="6"/>
                  </a:lnTo>
                  <a:lnTo>
                    <a:pt x="2" y="4"/>
                  </a:lnTo>
                  <a:lnTo>
                    <a:pt x="4" y="2"/>
                  </a:lnTo>
                  <a:lnTo>
                    <a:pt x="6"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49" name="Freeform 534"/>
            <p:cNvSpPr>
              <a:spLocks/>
            </p:cNvSpPr>
            <p:nvPr/>
          </p:nvSpPr>
          <p:spPr bwMode="auto">
            <a:xfrm>
              <a:off x="2893" y="2120"/>
              <a:ext cx="3" cy="7"/>
            </a:xfrm>
            <a:custGeom>
              <a:avLst/>
              <a:gdLst>
                <a:gd name="T0" fmla="*/ 2 w 3"/>
                <a:gd name="T1" fmla="*/ 0 h 7"/>
                <a:gd name="T2" fmla="*/ 2 w 3"/>
                <a:gd name="T3" fmla="*/ 0 h 7"/>
                <a:gd name="T4" fmla="*/ 2 w 3"/>
                <a:gd name="T5" fmla="*/ 2 h 7"/>
                <a:gd name="T6" fmla="*/ 0 w 3"/>
                <a:gd name="T7" fmla="*/ 4 h 7"/>
                <a:gd name="T8" fmla="*/ 0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0"/>
                  </a:moveTo>
                  <a:lnTo>
                    <a:pt x="2" y="0"/>
                  </a:lnTo>
                  <a:lnTo>
                    <a:pt x="2" y="2"/>
                  </a:lnTo>
                  <a:lnTo>
                    <a:pt x="0" y="4"/>
                  </a:lnTo>
                  <a:lnTo>
                    <a:pt x="0" y="6"/>
                  </a:lnTo>
                </a:path>
              </a:pathLst>
            </a:custGeom>
            <a:noFill/>
            <a:ln w="12700" cap="rnd">
              <a:solidFill>
                <a:srgbClr val="000000"/>
              </a:solidFill>
              <a:round/>
              <a:headEnd type="none" w="sm" len="sm"/>
              <a:tailEnd type="none" w="sm" len="sm"/>
            </a:ln>
          </p:spPr>
          <p:txBody>
            <a:bodyPr/>
            <a:lstStyle/>
            <a:p>
              <a:pPr algn="l"/>
              <a:endParaRPr lang="en-US" dirty="0"/>
            </a:p>
          </p:txBody>
        </p:sp>
        <p:sp>
          <p:nvSpPr>
            <p:cNvPr id="9750" name="Freeform 535"/>
            <p:cNvSpPr>
              <a:spLocks/>
            </p:cNvSpPr>
            <p:nvPr/>
          </p:nvSpPr>
          <p:spPr bwMode="auto">
            <a:xfrm>
              <a:off x="2891" y="2124"/>
              <a:ext cx="18" cy="19"/>
            </a:xfrm>
            <a:custGeom>
              <a:avLst/>
              <a:gdLst>
                <a:gd name="T0" fmla="*/ 0 w 18"/>
                <a:gd name="T1" fmla="*/ 13 h 19"/>
                <a:gd name="T2" fmla="*/ 0 w 18"/>
                <a:gd name="T3" fmla="*/ 13 h 19"/>
                <a:gd name="T4" fmla="*/ 2 w 18"/>
                <a:gd name="T5" fmla="*/ 16 h 19"/>
                <a:gd name="T6" fmla="*/ 2 w 18"/>
                <a:gd name="T7" fmla="*/ 18 h 19"/>
                <a:gd name="T8" fmla="*/ 4 w 18"/>
                <a:gd name="T9" fmla="*/ 16 h 19"/>
                <a:gd name="T10" fmla="*/ 6 w 18"/>
                <a:gd name="T11" fmla="*/ 13 h 19"/>
                <a:gd name="T12" fmla="*/ 9 w 18"/>
                <a:gd name="T13" fmla="*/ 9 h 19"/>
                <a:gd name="T14" fmla="*/ 9 w 18"/>
                <a:gd name="T15" fmla="*/ 7 h 19"/>
                <a:gd name="T16" fmla="*/ 9 w 18"/>
                <a:gd name="T17" fmla="*/ 5 h 19"/>
                <a:gd name="T18" fmla="*/ 6 w 18"/>
                <a:gd name="T19" fmla="*/ 5 h 19"/>
                <a:gd name="T20" fmla="*/ 11 w 18"/>
                <a:gd name="T21" fmla="*/ 7 h 19"/>
                <a:gd name="T22" fmla="*/ 11 w 18"/>
                <a:gd name="T23" fmla="*/ 5 h 19"/>
                <a:gd name="T24" fmla="*/ 11 w 18"/>
                <a:gd name="T25" fmla="*/ 2 h 19"/>
                <a:gd name="T26" fmla="*/ 11 w 18"/>
                <a:gd name="T27" fmla="*/ 0 h 19"/>
                <a:gd name="T28" fmla="*/ 13 w 18"/>
                <a:gd name="T29" fmla="*/ 2 h 19"/>
                <a:gd name="T30" fmla="*/ 15 w 18"/>
                <a:gd name="T31" fmla="*/ 5 h 19"/>
                <a:gd name="T32" fmla="*/ 15 w 18"/>
                <a:gd name="T33" fmla="*/ 7 h 19"/>
                <a:gd name="T34" fmla="*/ 17 w 18"/>
                <a:gd name="T35" fmla="*/ 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9"/>
                <a:gd name="T56" fmla="*/ 18 w 1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9">
                  <a:moveTo>
                    <a:pt x="0" y="13"/>
                  </a:moveTo>
                  <a:lnTo>
                    <a:pt x="0" y="13"/>
                  </a:lnTo>
                  <a:lnTo>
                    <a:pt x="2" y="16"/>
                  </a:lnTo>
                  <a:lnTo>
                    <a:pt x="2" y="18"/>
                  </a:lnTo>
                  <a:lnTo>
                    <a:pt x="4" y="16"/>
                  </a:lnTo>
                  <a:lnTo>
                    <a:pt x="6" y="13"/>
                  </a:lnTo>
                  <a:lnTo>
                    <a:pt x="9" y="9"/>
                  </a:lnTo>
                  <a:lnTo>
                    <a:pt x="9" y="7"/>
                  </a:lnTo>
                  <a:lnTo>
                    <a:pt x="9" y="5"/>
                  </a:lnTo>
                  <a:lnTo>
                    <a:pt x="6" y="5"/>
                  </a:lnTo>
                  <a:lnTo>
                    <a:pt x="11" y="7"/>
                  </a:lnTo>
                  <a:lnTo>
                    <a:pt x="11" y="5"/>
                  </a:lnTo>
                  <a:lnTo>
                    <a:pt x="11" y="2"/>
                  </a:lnTo>
                  <a:lnTo>
                    <a:pt x="11" y="0"/>
                  </a:lnTo>
                  <a:lnTo>
                    <a:pt x="13" y="2"/>
                  </a:lnTo>
                  <a:lnTo>
                    <a:pt x="15" y="5"/>
                  </a:lnTo>
                  <a:lnTo>
                    <a:pt x="15" y="7"/>
                  </a:lnTo>
                  <a:lnTo>
                    <a:pt x="17" y="7"/>
                  </a:lnTo>
                </a:path>
              </a:pathLst>
            </a:custGeom>
            <a:noFill/>
            <a:ln w="12700" cap="rnd">
              <a:solidFill>
                <a:srgbClr val="000000"/>
              </a:solidFill>
              <a:round/>
              <a:headEnd type="none" w="sm" len="sm"/>
              <a:tailEnd type="none" w="sm" len="sm"/>
            </a:ln>
          </p:spPr>
          <p:txBody>
            <a:bodyPr/>
            <a:lstStyle/>
            <a:p>
              <a:pPr algn="l"/>
              <a:endParaRPr lang="en-US" dirty="0"/>
            </a:p>
          </p:txBody>
        </p:sp>
        <p:sp>
          <p:nvSpPr>
            <p:cNvPr id="9751" name="Freeform 536"/>
            <p:cNvSpPr>
              <a:spLocks/>
            </p:cNvSpPr>
            <p:nvPr/>
          </p:nvSpPr>
          <p:spPr bwMode="auto">
            <a:xfrm>
              <a:off x="2893" y="2133"/>
              <a:ext cx="16" cy="14"/>
            </a:xfrm>
            <a:custGeom>
              <a:avLst/>
              <a:gdLst>
                <a:gd name="T0" fmla="*/ 0 w 16"/>
                <a:gd name="T1" fmla="*/ 13 h 14"/>
                <a:gd name="T2" fmla="*/ 0 w 16"/>
                <a:gd name="T3" fmla="*/ 13 h 14"/>
                <a:gd name="T4" fmla="*/ 2 w 16"/>
                <a:gd name="T5" fmla="*/ 13 h 14"/>
                <a:gd name="T6" fmla="*/ 4 w 16"/>
                <a:gd name="T7" fmla="*/ 13 h 14"/>
                <a:gd name="T8" fmla="*/ 7 w 16"/>
                <a:gd name="T9" fmla="*/ 11 h 14"/>
                <a:gd name="T10" fmla="*/ 9 w 16"/>
                <a:gd name="T11" fmla="*/ 11 h 14"/>
                <a:gd name="T12" fmla="*/ 11 w 16"/>
                <a:gd name="T13" fmla="*/ 9 h 14"/>
                <a:gd name="T14" fmla="*/ 11 w 16"/>
                <a:gd name="T15" fmla="*/ 7 h 14"/>
                <a:gd name="T16" fmla="*/ 11 w 16"/>
                <a:gd name="T17" fmla="*/ 4 h 14"/>
                <a:gd name="T18" fmla="*/ 13 w 16"/>
                <a:gd name="T19" fmla="*/ 7 h 14"/>
                <a:gd name="T20" fmla="*/ 15 w 16"/>
                <a:gd name="T21" fmla="*/ 4 h 14"/>
                <a:gd name="T22" fmla="*/ 15 w 16"/>
                <a:gd name="T23" fmla="*/ 2 h 14"/>
                <a:gd name="T24" fmla="*/ 15 w 16"/>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4"/>
                <a:gd name="T41" fmla="*/ 16 w 16"/>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4">
                  <a:moveTo>
                    <a:pt x="0" y="13"/>
                  </a:moveTo>
                  <a:lnTo>
                    <a:pt x="0" y="13"/>
                  </a:lnTo>
                  <a:lnTo>
                    <a:pt x="2" y="13"/>
                  </a:lnTo>
                  <a:lnTo>
                    <a:pt x="4" y="13"/>
                  </a:lnTo>
                  <a:lnTo>
                    <a:pt x="7" y="11"/>
                  </a:lnTo>
                  <a:lnTo>
                    <a:pt x="9" y="11"/>
                  </a:lnTo>
                  <a:lnTo>
                    <a:pt x="11" y="9"/>
                  </a:lnTo>
                  <a:lnTo>
                    <a:pt x="11" y="7"/>
                  </a:lnTo>
                  <a:lnTo>
                    <a:pt x="11" y="4"/>
                  </a:lnTo>
                  <a:lnTo>
                    <a:pt x="13" y="7"/>
                  </a:lnTo>
                  <a:lnTo>
                    <a:pt x="15" y="4"/>
                  </a:lnTo>
                  <a:lnTo>
                    <a:pt x="15" y="2"/>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52" name="Freeform 537"/>
            <p:cNvSpPr>
              <a:spLocks/>
            </p:cNvSpPr>
            <p:nvPr/>
          </p:nvSpPr>
          <p:spPr bwMode="auto">
            <a:xfrm>
              <a:off x="2900" y="2144"/>
              <a:ext cx="9" cy="10"/>
            </a:xfrm>
            <a:custGeom>
              <a:avLst/>
              <a:gdLst>
                <a:gd name="T0" fmla="*/ 0 w 9"/>
                <a:gd name="T1" fmla="*/ 7 h 10"/>
                <a:gd name="T2" fmla="*/ 0 w 9"/>
                <a:gd name="T3" fmla="*/ 7 h 10"/>
                <a:gd name="T4" fmla="*/ 2 w 9"/>
                <a:gd name="T5" fmla="*/ 9 h 10"/>
                <a:gd name="T6" fmla="*/ 4 w 9"/>
                <a:gd name="T7" fmla="*/ 7 h 10"/>
                <a:gd name="T8" fmla="*/ 4 w 9"/>
                <a:gd name="T9" fmla="*/ 4 h 10"/>
                <a:gd name="T10" fmla="*/ 6 w 9"/>
                <a:gd name="T11" fmla="*/ 4 h 10"/>
                <a:gd name="T12" fmla="*/ 8 w 9"/>
                <a:gd name="T13" fmla="*/ 2 h 10"/>
                <a:gd name="T14" fmla="*/ 8 w 9"/>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7"/>
                  </a:moveTo>
                  <a:lnTo>
                    <a:pt x="0" y="7"/>
                  </a:lnTo>
                  <a:lnTo>
                    <a:pt x="2" y="9"/>
                  </a:lnTo>
                  <a:lnTo>
                    <a:pt x="4" y="7"/>
                  </a:lnTo>
                  <a:lnTo>
                    <a:pt x="4" y="4"/>
                  </a:lnTo>
                  <a:lnTo>
                    <a:pt x="6" y="4"/>
                  </a:lnTo>
                  <a:lnTo>
                    <a:pt x="8" y="2"/>
                  </a:lnTo>
                  <a:lnTo>
                    <a:pt x="8"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53" name="Freeform 538"/>
            <p:cNvSpPr>
              <a:spLocks/>
            </p:cNvSpPr>
            <p:nvPr/>
          </p:nvSpPr>
          <p:spPr bwMode="auto">
            <a:xfrm>
              <a:off x="2891" y="2157"/>
              <a:ext cx="21" cy="8"/>
            </a:xfrm>
            <a:custGeom>
              <a:avLst/>
              <a:gdLst>
                <a:gd name="T0" fmla="*/ 0 w 21"/>
                <a:gd name="T1" fmla="*/ 0 h 8"/>
                <a:gd name="T2" fmla="*/ 0 w 21"/>
                <a:gd name="T3" fmla="*/ 0 h 8"/>
                <a:gd name="T4" fmla="*/ 2 w 21"/>
                <a:gd name="T5" fmla="*/ 2 h 8"/>
                <a:gd name="T6" fmla="*/ 4 w 21"/>
                <a:gd name="T7" fmla="*/ 2 h 8"/>
                <a:gd name="T8" fmla="*/ 4 w 21"/>
                <a:gd name="T9" fmla="*/ 0 h 8"/>
                <a:gd name="T10" fmla="*/ 6 w 21"/>
                <a:gd name="T11" fmla="*/ 0 h 8"/>
                <a:gd name="T12" fmla="*/ 9 w 21"/>
                <a:gd name="T13" fmla="*/ 4 h 8"/>
                <a:gd name="T14" fmla="*/ 11 w 21"/>
                <a:gd name="T15" fmla="*/ 4 h 8"/>
                <a:gd name="T16" fmla="*/ 11 w 21"/>
                <a:gd name="T17" fmla="*/ 0 h 8"/>
                <a:gd name="T18" fmla="*/ 13 w 21"/>
                <a:gd name="T19" fmla="*/ 0 h 8"/>
                <a:gd name="T20" fmla="*/ 13 w 21"/>
                <a:gd name="T21" fmla="*/ 7 h 8"/>
                <a:gd name="T22" fmla="*/ 17 w 21"/>
                <a:gd name="T23" fmla="*/ 4 h 8"/>
                <a:gd name="T24" fmla="*/ 20 w 21"/>
                <a:gd name="T25" fmla="*/ 2 h 8"/>
                <a:gd name="T26" fmla="*/ 20 w 21"/>
                <a:gd name="T27" fmla="*/ 0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8"/>
                <a:gd name="T44" fmla="*/ 21 w 2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8">
                  <a:moveTo>
                    <a:pt x="0" y="0"/>
                  </a:moveTo>
                  <a:lnTo>
                    <a:pt x="0" y="0"/>
                  </a:lnTo>
                  <a:lnTo>
                    <a:pt x="2" y="2"/>
                  </a:lnTo>
                  <a:lnTo>
                    <a:pt x="4" y="2"/>
                  </a:lnTo>
                  <a:lnTo>
                    <a:pt x="4" y="0"/>
                  </a:lnTo>
                  <a:lnTo>
                    <a:pt x="6" y="0"/>
                  </a:lnTo>
                  <a:lnTo>
                    <a:pt x="9" y="4"/>
                  </a:lnTo>
                  <a:lnTo>
                    <a:pt x="11" y="4"/>
                  </a:lnTo>
                  <a:lnTo>
                    <a:pt x="11" y="0"/>
                  </a:lnTo>
                  <a:lnTo>
                    <a:pt x="13" y="0"/>
                  </a:lnTo>
                  <a:lnTo>
                    <a:pt x="13" y="7"/>
                  </a:lnTo>
                  <a:lnTo>
                    <a:pt x="17" y="4"/>
                  </a:lnTo>
                  <a:lnTo>
                    <a:pt x="20" y="2"/>
                  </a:lnTo>
                  <a:lnTo>
                    <a:pt x="20"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54" name="Freeform 539"/>
            <p:cNvSpPr>
              <a:spLocks/>
            </p:cNvSpPr>
            <p:nvPr/>
          </p:nvSpPr>
          <p:spPr bwMode="auto">
            <a:xfrm>
              <a:off x="2880" y="2166"/>
              <a:ext cx="16" cy="10"/>
            </a:xfrm>
            <a:custGeom>
              <a:avLst/>
              <a:gdLst>
                <a:gd name="T0" fmla="*/ 0 w 16"/>
                <a:gd name="T1" fmla="*/ 6 h 10"/>
                <a:gd name="T2" fmla="*/ 0 w 16"/>
                <a:gd name="T3" fmla="*/ 6 h 10"/>
                <a:gd name="T4" fmla="*/ 2 w 16"/>
                <a:gd name="T5" fmla="*/ 9 h 10"/>
                <a:gd name="T6" fmla="*/ 4 w 16"/>
                <a:gd name="T7" fmla="*/ 9 h 10"/>
                <a:gd name="T8" fmla="*/ 6 w 16"/>
                <a:gd name="T9" fmla="*/ 6 h 10"/>
                <a:gd name="T10" fmla="*/ 6 w 16"/>
                <a:gd name="T11" fmla="*/ 4 h 10"/>
                <a:gd name="T12" fmla="*/ 11 w 16"/>
                <a:gd name="T13" fmla="*/ 6 h 10"/>
                <a:gd name="T14" fmla="*/ 13 w 16"/>
                <a:gd name="T15" fmla="*/ 4 h 10"/>
                <a:gd name="T16" fmla="*/ 15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0" y="6"/>
                  </a:moveTo>
                  <a:lnTo>
                    <a:pt x="0" y="6"/>
                  </a:lnTo>
                  <a:lnTo>
                    <a:pt x="2" y="9"/>
                  </a:lnTo>
                  <a:lnTo>
                    <a:pt x="4" y="9"/>
                  </a:lnTo>
                  <a:lnTo>
                    <a:pt x="6" y="6"/>
                  </a:lnTo>
                  <a:lnTo>
                    <a:pt x="6" y="4"/>
                  </a:lnTo>
                  <a:lnTo>
                    <a:pt x="11" y="6"/>
                  </a:lnTo>
                  <a:lnTo>
                    <a:pt x="13" y="4"/>
                  </a:lnTo>
                  <a:lnTo>
                    <a:pt x="15"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55" name="Freeform 540"/>
            <p:cNvSpPr>
              <a:spLocks/>
            </p:cNvSpPr>
            <p:nvPr/>
          </p:nvSpPr>
          <p:spPr bwMode="auto">
            <a:xfrm>
              <a:off x="2900" y="2164"/>
              <a:ext cx="5" cy="14"/>
            </a:xfrm>
            <a:custGeom>
              <a:avLst/>
              <a:gdLst>
                <a:gd name="T0" fmla="*/ 0 w 5"/>
                <a:gd name="T1" fmla="*/ 0 h 14"/>
                <a:gd name="T2" fmla="*/ 0 w 5"/>
                <a:gd name="T3" fmla="*/ 0 h 14"/>
                <a:gd name="T4" fmla="*/ 0 w 5"/>
                <a:gd name="T5" fmla="*/ 4 h 14"/>
                <a:gd name="T6" fmla="*/ 2 w 5"/>
                <a:gd name="T7" fmla="*/ 8 h 14"/>
                <a:gd name="T8" fmla="*/ 4 w 5"/>
                <a:gd name="T9" fmla="*/ 11 h 14"/>
                <a:gd name="T10" fmla="*/ 4 w 5"/>
                <a:gd name="T11" fmla="*/ 13 h 14"/>
                <a:gd name="T12" fmla="*/ 4 w 5"/>
                <a:gd name="T13" fmla="*/ 0 h 14"/>
                <a:gd name="T14" fmla="*/ 0 60000 65536"/>
                <a:gd name="T15" fmla="*/ 0 60000 65536"/>
                <a:gd name="T16" fmla="*/ 0 60000 65536"/>
                <a:gd name="T17" fmla="*/ 0 60000 65536"/>
                <a:gd name="T18" fmla="*/ 0 60000 65536"/>
                <a:gd name="T19" fmla="*/ 0 60000 65536"/>
                <a:gd name="T20" fmla="*/ 0 60000 65536"/>
                <a:gd name="T21" fmla="*/ 0 w 5"/>
                <a:gd name="T22" fmla="*/ 0 h 14"/>
                <a:gd name="T23" fmla="*/ 5 w 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4">
                  <a:moveTo>
                    <a:pt x="0" y="0"/>
                  </a:moveTo>
                  <a:lnTo>
                    <a:pt x="0" y="0"/>
                  </a:lnTo>
                  <a:lnTo>
                    <a:pt x="0" y="4"/>
                  </a:lnTo>
                  <a:lnTo>
                    <a:pt x="2" y="8"/>
                  </a:lnTo>
                  <a:lnTo>
                    <a:pt x="4" y="11"/>
                  </a:lnTo>
                  <a:lnTo>
                    <a:pt x="4" y="13"/>
                  </a:lnTo>
                  <a:lnTo>
                    <a:pt x="4" y="0"/>
                  </a:lnTo>
                </a:path>
              </a:pathLst>
            </a:custGeom>
            <a:noFill/>
            <a:ln w="12700" cap="rnd">
              <a:solidFill>
                <a:srgbClr val="000000"/>
              </a:solidFill>
              <a:round/>
              <a:headEnd type="none" w="sm" len="sm"/>
              <a:tailEnd type="none" w="sm" len="sm"/>
            </a:ln>
          </p:spPr>
          <p:txBody>
            <a:bodyPr/>
            <a:lstStyle/>
            <a:p>
              <a:pPr algn="l"/>
              <a:endParaRPr lang="en-US" dirty="0"/>
            </a:p>
          </p:txBody>
        </p:sp>
        <p:sp>
          <p:nvSpPr>
            <p:cNvPr id="9756" name="Freeform 541"/>
            <p:cNvSpPr>
              <a:spLocks/>
            </p:cNvSpPr>
            <p:nvPr/>
          </p:nvSpPr>
          <p:spPr bwMode="auto">
            <a:xfrm>
              <a:off x="2886" y="2179"/>
              <a:ext cx="17" cy="8"/>
            </a:xfrm>
            <a:custGeom>
              <a:avLst/>
              <a:gdLst>
                <a:gd name="T0" fmla="*/ 0 w 17"/>
                <a:gd name="T1" fmla="*/ 2 h 8"/>
                <a:gd name="T2" fmla="*/ 0 w 17"/>
                <a:gd name="T3" fmla="*/ 2 h 8"/>
                <a:gd name="T4" fmla="*/ 3 w 17"/>
                <a:gd name="T5" fmla="*/ 4 h 8"/>
                <a:gd name="T6" fmla="*/ 5 w 17"/>
                <a:gd name="T7" fmla="*/ 2 h 8"/>
                <a:gd name="T8" fmla="*/ 7 w 17"/>
                <a:gd name="T9" fmla="*/ 0 h 8"/>
                <a:gd name="T10" fmla="*/ 9 w 17"/>
                <a:gd name="T11" fmla="*/ 0 h 8"/>
                <a:gd name="T12" fmla="*/ 11 w 17"/>
                <a:gd name="T13" fmla="*/ 2 h 8"/>
                <a:gd name="T14" fmla="*/ 14 w 17"/>
                <a:gd name="T15" fmla="*/ 4 h 8"/>
                <a:gd name="T16" fmla="*/ 16 w 17"/>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8"/>
                <a:gd name="T29" fmla="*/ 17 w 1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8">
                  <a:moveTo>
                    <a:pt x="0" y="2"/>
                  </a:moveTo>
                  <a:lnTo>
                    <a:pt x="0" y="2"/>
                  </a:lnTo>
                  <a:lnTo>
                    <a:pt x="3" y="4"/>
                  </a:lnTo>
                  <a:lnTo>
                    <a:pt x="5" y="2"/>
                  </a:lnTo>
                  <a:lnTo>
                    <a:pt x="7" y="0"/>
                  </a:lnTo>
                  <a:lnTo>
                    <a:pt x="9" y="0"/>
                  </a:lnTo>
                  <a:lnTo>
                    <a:pt x="11" y="2"/>
                  </a:lnTo>
                  <a:lnTo>
                    <a:pt x="14" y="4"/>
                  </a:lnTo>
                  <a:lnTo>
                    <a:pt x="16" y="7"/>
                  </a:lnTo>
                </a:path>
              </a:pathLst>
            </a:custGeom>
            <a:noFill/>
            <a:ln w="12700" cap="rnd">
              <a:solidFill>
                <a:srgbClr val="000000"/>
              </a:solidFill>
              <a:round/>
              <a:headEnd type="none" w="sm" len="sm"/>
              <a:tailEnd type="none" w="sm" len="sm"/>
            </a:ln>
          </p:spPr>
          <p:txBody>
            <a:bodyPr/>
            <a:lstStyle/>
            <a:p>
              <a:pPr algn="l"/>
              <a:endParaRPr lang="en-US" dirty="0"/>
            </a:p>
          </p:txBody>
        </p:sp>
        <p:sp>
          <p:nvSpPr>
            <p:cNvPr id="9757" name="Freeform 542"/>
            <p:cNvSpPr>
              <a:spLocks/>
            </p:cNvSpPr>
            <p:nvPr/>
          </p:nvSpPr>
          <p:spPr bwMode="auto">
            <a:xfrm>
              <a:off x="2858" y="2107"/>
              <a:ext cx="14" cy="23"/>
            </a:xfrm>
            <a:custGeom>
              <a:avLst/>
              <a:gdLst>
                <a:gd name="T0" fmla="*/ 0 w 14"/>
                <a:gd name="T1" fmla="*/ 0 h 23"/>
                <a:gd name="T2" fmla="*/ 0 w 14"/>
                <a:gd name="T3" fmla="*/ 0 h 23"/>
                <a:gd name="T4" fmla="*/ 4 w 14"/>
                <a:gd name="T5" fmla="*/ 4 h 23"/>
                <a:gd name="T6" fmla="*/ 6 w 14"/>
                <a:gd name="T7" fmla="*/ 8 h 23"/>
                <a:gd name="T8" fmla="*/ 9 w 14"/>
                <a:gd name="T9" fmla="*/ 13 h 23"/>
                <a:gd name="T10" fmla="*/ 11 w 14"/>
                <a:gd name="T11" fmla="*/ 15 h 23"/>
                <a:gd name="T12" fmla="*/ 13 w 14"/>
                <a:gd name="T13" fmla="*/ 19 h 23"/>
                <a:gd name="T14" fmla="*/ 13 w 14"/>
                <a:gd name="T15" fmla="*/ 22 h 23"/>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3"/>
                <a:gd name="T26" fmla="*/ 14 w 14"/>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3">
                  <a:moveTo>
                    <a:pt x="0" y="0"/>
                  </a:moveTo>
                  <a:lnTo>
                    <a:pt x="0" y="0"/>
                  </a:lnTo>
                  <a:lnTo>
                    <a:pt x="4" y="4"/>
                  </a:lnTo>
                  <a:lnTo>
                    <a:pt x="6" y="8"/>
                  </a:lnTo>
                  <a:lnTo>
                    <a:pt x="9" y="13"/>
                  </a:lnTo>
                  <a:lnTo>
                    <a:pt x="11" y="15"/>
                  </a:lnTo>
                  <a:lnTo>
                    <a:pt x="13" y="19"/>
                  </a:lnTo>
                  <a:lnTo>
                    <a:pt x="13" y="22"/>
                  </a:lnTo>
                </a:path>
              </a:pathLst>
            </a:custGeom>
            <a:noFill/>
            <a:ln w="12700" cap="rnd">
              <a:solidFill>
                <a:srgbClr val="000000"/>
              </a:solidFill>
              <a:round/>
              <a:headEnd type="none" w="sm" len="sm"/>
              <a:tailEnd type="none" w="sm" len="sm"/>
            </a:ln>
          </p:spPr>
          <p:txBody>
            <a:bodyPr/>
            <a:lstStyle/>
            <a:p>
              <a:pPr algn="l"/>
              <a:endParaRPr lang="en-US" dirty="0"/>
            </a:p>
          </p:txBody>
        </p:sp>
        <p:sp>
          <p:nvSpPr>
            <p:cNvPr id="9758" name="Freeform 543"/>
            <p:cNvSpPr>
              <a:spLocks/>
            </p:cNvSpPr>
            <p:nvPr/>
          </p:nvSpPr>
          <p:spPr bwMode="auto">
            <a:xfrm>
              <a:off x="2788" y="2398"/>
              <a:ext cx="5" cy="14"/>
            </a:xfrm>
            <a:custGeom>
              <a:avLst/>
              <a:gdLst>
                <a:gd name="T0" fmla="*/ 0 w 5"/>
                <a:gd name="T1" fmla="*/ 0 h 14"/>
                <a:gd name="T2" fmla="*/ 0 w 5"/>
                <a:gd name="T3" fmla="*/ 0 h 14"/>
                <a:gd name="T4" fmla="*/ 2 w 5"/>
                <a:gd name="T5" fmla="*/ 7 h 14"/>
                <a:gd name="T6" fmla="*/ 2 w 5"/>
                <a:gd name="T7" fmla="*/ 9 h 14"/>
                <a:gd name="T8" fmla="*/ 2 w 5"/>
                <a:gd name="T9" fmla="*/ 11 h 14"/>
                <a:gd name="T10" fmla="*/ 4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0" y="0"/>
                  </a:moveTo>
                  <a:lnTo>
                    <a:pt x="0" y="0"/>
                  </a:lnTo>
                  <a:lnTo>
                    <a:pt x="2" y="7"/>
                  </a:lnTo>
                  <a:lnTo>
                    <a:pt x="2" y="9"/>
                  </a:lnTo>
                  <a:lnTo>
                    <a:pt x="2" y="11"/>
                  </a:lnTo>
                  <a:lnTo>
                    <a:pt x="4" y="13"/>
                  </a:lnTo>
                </a:path>
              </a:pathLst>
            </a:custGeom>
            <a:noFill/>
            <a:ln w="12700" cap="rnd">
              <a:solidFill>
                <a:srgbClr val="000000"/>
              </a:solidFill>
              <a:round/>
              <a:headEnd type="none" w="sm" len="sm"/>
              <a:tailEnd type="none" w="sm" len="sm"/>
            </a:ln>
          </p:spPr>
          <p:txBody>
            <a:bodyPr/>
            <a:lstStyle/>
            <a:p>
              <a:pPr algn="l"/>
              <a:endParaRPr lang="en-US" dirty="0"/>
            </a:p>
          </p:txBody>
        </p:sp>
        <p:sp>
          <p:nvSpPr>
            <p:cNvPr id="9759" name="Freeform 544"/>
            <p:cNvSpPr>
              <a:spLocks/>
            </p:cNvSpPr>
            <p:nvPr/>
          </p:nvSpPr>
          <p:spPr bwMode="auto">
            <a:xfrm>
              <a:off x="2799" y="2394"/>
              <a:ext cx="3" cy="18"/>
            </a:xfrm>
            <a:custGeom>
              <a:avLst/>
              <a:gdLst>
                <a:gd name="T0" fmla="*/ 0 w 3"/>
                <a:gd name="T1" fmla="*/ 0 h 18"/>
                <a:gd name="T2" fmla="*/ 0 w 3"/>
                <a:gd name="T3" fmla="*/ 0 h 18"/>
                <a:gd name="T4" fmla="*/ 0 w 3"/>
                <a:gd name="T5" fmla="*/ 6 h 18"/>
                <a:gd name="T6" fmla="*/ 0 w 3"/>
                <a:gd name="T7" fmla="*/ 13 h 18"/>
                <a:gd name="T8" fmla="*/ 2 w 3"/>
                <a:gd name="T9" fmla="*/ 17 h 18"/>
                <a:gd name="T10" fmla="*/ 0 60000 65536"/>
                <a:gd name="T11" fmla="*/ 0 60000 65536"/>
                <a:gd name="T12" fmla="*/ 0 60000 65536"/>
                <a:gd name="T13" fmla="*/ 0 60000 65536"/>
                <a:gd name="T14" fmla="*/ 0 60000 65536"/>
                <a:gd name="T15" fmla="*/ 0 w 3"/>
                <a:gd name="T16" fmla="*/ 0 h 18"/>
                <a:gd name="T17" fmla="*/ 3 w 3"/>
                <a:gd name="T18" fmla="*/ 18 h 18"/>
              </a:gdLst>
              <a:ahLst/>
              <a:cxnLst>
                <a:cxn ang="T10">
                  <a:pos x="T0" y="T1"/>
                </a:cxn>
                <a:cxn ang="T11">
                  <a:pos x="T2" y="T3"/>
                </a:cxn>
                <a:cxn ang="T12">
                  <a:pos x="T4" y="T5"/>
                </a:cxn>
                <a:cxn ang="T13">
                  <a:pos x="T6" y="T7"/>
                </a:cxn>
                <a:cxn ang="T14">
                  <a:pos x="T8" y="T9"/>
                </a:cxn>
              </a:cxnLst>
              <a:rect l="T15" t="T16" r="T17" b="T18"/>
              <a:pathLst>
                <a:path w="3" h="18">
                  <a:moveTo>
                    <a:pt x="0" y="0"/>
                  </a:moveTo>
                  <a:lnTo>
                    <a:pt x="0" y="0"/>
                  </a:lnTo>
                  <a:lnTo>
                    <a:pt x="0" y="6"/>
                  </a:lnTo>
                  <a:lnTo>
                    <a:pt x="0" y="13"/>
                  </a:lnTo>
                  <a:lnTo>
                    <a:pt x="2" y="17"/>
                  </a:lnTo>
                </a:path>
              </a:pathLst>
            </a:custGeom>
            <a:noFill/>
            <a:ln w="12700" cap="rnd">
              <a:solidFill>
                <a:srgbClr val="000000"/>
              </a:solidFill>
              <a:round/>
              <a:headEnd type="none" w="sm" len="sm"/>
              <a:tailEnd type="none" w="sm" len="sm"/>
            </a:ln>
          </p:spPr>
          <p:txBody>
            <a:bodyPr/>
            <a:lstStyle/>
            <a:p>
              <a:pPr algn="l"/>
              <a:endParaRPr lang="en-US" dirty="0"/>
            </a:p>
          </p:txBody>
        </p:sp>
      </p:grpSp>
      <p:pic>
        <p:nvPicPr>
          <p:cNvPr id="9221" name="Picture 546" descr="C:\Documents and Settings\524593\My Documents\My Pictures\dev01_002608.gif"/>
          <p:cNvPicPr>
            <a:picLocks noChangeAspect="1" noChangeArrowheads="1"/>
          </p:cNvPicPr>
          <p:nvPr/>
        </p:nvPicPr>
        <p:blipFill>
          <a:blip r:embed="rId3"/>
          <a:srcRect/>
          <a:stretch>
            <a:fillRect/>
          </a:stretch>
        </p:blipFill>
        <p:spPr bwMode="auto">
          <a:xfrm>
            <a:off x="4648200" y="6019800"/>
            <a:ext cx="685800" cy="652463"/>
          </a:xfrm>
          <a:prstGeom prst="rect">
            <a:avLst/>
          </a:prstGeom>
          <a:noFill/>
          <a:ln w="9525">
            <a:noFill/>
            <a:miter lim="800000"/>
            <a:headEnd/>
            <a:tailEnd/>
          </a:ln>
        </p:spPr>
      </p:pic>
      <p:sp>
        <p:nvSpPr>
          <p:cNvPr id="9222" name="Text Box 1565"/>
          <p:cNvSpPr txBox="1">
            <a:spLocks noChangeArrowheads="1"/>
          </p:cNvSpPr>
          <p:nvPr/>
        </p:nvSpPr>
        <p:spPr bwMode="auto">
          <a:xfrm>
            <a:off x="0" y="1981200"/>
            <a:ext cx="2971800" cy="5324475"/>
          </a:xfrm>
          <a:prstGeom prst="rect">
            <a:avLst/>
          </a:prstGeom>
          <a:noFill/>
          <a:ln w="9525">
            <a:noFill/>
            <a:miter lim="800000"/>
            <a:headEnd/>
            <a:tailEnd/>
          </a:ln>
        </p:spPr>
        <p:txBody>
          <a:bodyPr lIns="90000" tIns="46800" rIns="90000" bIns="46800">
            <a:spAutoFit/>
          </a:bodyPr>
          <a:lstStyle/>
          <a:p>
            <a:pPr marL="341313" indent="-341313" algn="l">
              <a:lnSpc>
                <a:spcPct val="70000"/>
              </a:lnSpc>
              <a:spcBef>
                <a:spcPts val="500"/>
              </a:spcBef>
              <a:buClr>
                <a:srgbClr val="003399"/>
              </a:buClr>
              <a:buSzPct val="60000"/>
              <a:buFont typeface="Zapf Dingbats" pitchFamily="32" charset="2"/>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b="1" dirty="0">
                <a:latin typeface="Calibri" pitchFamily="34" charset="0"/>
              </a:rPr>
              <a:t>Identifying Information</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CWE ID</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Name</a:t>
            </a:r>
          </a:p>
          <a:p>
            <a:pPr marL="341313" indent="-341313" algn="l">
              <a:lnSpc>
                <a:spcPct val="70000"/>
              </a:lnSpc>
              <a:spcBef>
                <a:spcPts val="500"/>
              </a:spcBef>
              <a:buClr>
                <a:srgbClr val="000000"/>
              </a:buClr>
              <a:buSzPct val="10000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GB" sz="2000" dirty="0">
              <a:latin typeface="Calibri" pitchFamily="34" charset="0"/>
            </a:endParaRPr>
          </a:p>
          <a:p>
            <a:pPr marL="341313" indent="-341313" algn="l">
              <a:lnSpc>
                <a:spcPct val="70000"/>
              </a:lnSpc>
              <a:spcBef>
                <a:spcPts val="500"/>
              </a:spcBef>
              <a:buClr>
                <a:srgbClr val="003399"/>
              </a:buClr>
              <a:buSzPct val="60000"/>
              <a:buFont typeface="Zapf Dingbats" pitchFamily="32" charset="2"/>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b="1" dirty="0">
                <a:latin typeface="Calibri" pitchFamily="34" charset="0"/>
              </a:rPr>
              <a:t>Describing Information</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Description</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b="1" i="1" dirty="0">
                <a:latin typeface="Calibri" pitchFamily="34" charset="0"/>
              </a:rPr>
              <a:t>Extended Description</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Alternate Terms</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Demonstrative Examples</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Observed Examples</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Context Notes</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Source Taxonomy</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References</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b="1" i="1" dirty="0">
                <a:latin typeface="Calibri" pitchFamily="34" charset="0"/>
              </a:rPr>
              <a:t>Whitebox Definition</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b="1" i="1" dirty="0">
                <a:latin typeface="Calibri" pitchFamily="34" charset="0"/>
              </a:rPr>
              <a:t>Blackbox Definition</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b="1" i="1" dirty="0">
                <a:solidFill>
                  <a:srgbClr val="A2A2A2"/>
                </a:solidFill>
                <a:latin typeface="Calibri" pitchFamily="34" charset="0"/>
              </a:rPr>
              <a:t>Formal Definition</a:t>
            </a:r>
          </a:p>
          <a:p>
            <a:pPr marL="341313" indent="-341313" algn="l">
              <a:lnSpc>
                <a:spcPct val="70000"/>
              </a:lnSpc>
              <a:spcBef>
                <a:spcPts val="600"/>
              </a:spcBef>
              <a:buClr>
                <a:srgbClr val="003399"/>
              </a:buClr>
              <a:buSzPct val="60000"/>
              <a:buFont typeface="Zapf Dingbats" pitchFamily="32" charset="2"/>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GB" sz="2400" dirty="0">
              <a:latin typeface="Calibri" pitchFamily="34" charset="0"/>
            </a:endParaRPr>
          </a:p>
          <a:p>
            <a:pPr marL="341313" indent="-341313" algn="l">
              <a:lnSpc>
                <a:spcPct val="70000"/>
              </a:lnSpc>
              <a:spcBef>
                <a:spcPts val="600"/>
              </a:spcBef>
              <a:buClr>
                <a:srgbClr val="003399"/>
              </a:buClr>
              <a:buSzPct val="60000"/>
              <a:buFont typeface="Zapf Dingbats" pitchFamily="32" charset="2"/>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GB" sz="2400" dirty="0">
              <a:latin typeface="Times New Roman" charset="0"/>
            </a:endParaRPr>
          </a:p>
        </p:txBody>
      </p:sp>
      <p:grpSp>
        <p:nvGrpSpPr>
          <p:cNvPr id="9223" name="Group 1566"/>
          <p:cNvGrpSpPr>
            <a:grpSpLocks/>
          </p:cNvGrpSpPr>
          <p:nvPr/>
        </p:nvGrpSpPr>
        <p:grpSpPr bwMode="auto">
          <a:xfrm>
            <a:off x="4470400" y="1981200"/>
            <a:ext cx="4673600" cy="4214813"/>
            <a:chOff x="2754" y="491"/>
            <a:chExt cx="2944" cy="3290"/>
          </a:xfrm>
        </p:grpSpPr>
        <p:sp>
          <p:nvSpPr>
            <p:cNvPr id="9224" name="AutoShape 1567"/>
            <p:cNvSpPr>
              <a:spLocks noChangeArrowheads="1"/>
            </p:cNvSpPr>
            <p:nvPr/>
          </p:nvSpPr>
          <p:spPr bwMode="auto">
            <a:xfrm>
              <a:off x="2754" y="491"/>
              <a:ext cx="2944" cy="3290"/>
            </a:xfrm>
            <a:prstGeom prst="roundRect">
              <a:avLst>
                <a:gd name="adj" fmla="val 32"/>
              </a:avLst>
            </a:prstGeom>
            <a:noFill/>
            <a:ln w="9525">
              <a:noFill/>
              <a:round/>
              <a:headEnd/>
              <a:tailEnd/>
            </a:ln>
          </p:spPr>
          <p:txBody>
            <a:bodyPr wrap="none" anchor="ctr"/>
            <a:lstStyle/>
            <a:p>
              <a:endParaRPr lang="en-US" dirty="0"/>
            </a:p>
          </p:txBody>
        </p:sp>
        <p:sp>
          <p:nvSpPr>
            <p:cNvPr id="9225" name="Text Box 1568"/>
            <p:cNvSpPr txBox="1">
              <a:spLocks noChangeArrowheads="1"/>
            </p:cNvSpPr>
            <p:nvPr/>
          </p:nvSpPr>
          <p:spPr bwMode="auto">
            <a:xfrm>
              <a:off x="2754" y="491"/>
              <a:ext cx="2944" cy="2826"/>
            </a:xfrm>
            <a:prstGeom prst="rect">
              <a:avLst/>
            </a:prstGeom>
            <a:noFill/>
            <a:ln w="9525">
              <a:noFill/>
              <a:miter lim="800000"/>
              <a:headEnd/>
              <a:tailEnd/>
            </a:ln>
          </p:spPr>
          <p:txBody>
            <a:bodyPr lIns="92160" tIns="46080" rIns="92160" bIns="46080">
              <a:spAutoFit/>
            </a:bodyPr>
            <a:lstStyle/>
            <a:p>
              <a:pPr marL="341313" indent="-341313" algn="l">
                <a:lnSpc>
                  <a:spcPct val="70000"/>
                </a:lnSpc>
                <a:spcBef>
                  <a:spcPts val="500"/>
                </a:spcBef>
                <a:buClr>
                  <a:srgbClr val="003399"/>
                </a:buClr>
                <a:buSzPct val="60000"/>
                <a:buFont typeface="Zapf Dingbats" pitchFamily="32" charset="2"/>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b="1" dirty="0">
                  <a:latin typeface="Calibri" pitchFamily="34" charset="0"/>
                </a:rPr>
                <a:t>Scoping &amp; Delimiting Information</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Type</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Functional Area</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Likelihood of Exploit</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Common Consequences</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Enabling Factors for Exploitation</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Common Methods of Exploitation</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Applicable Platforms</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Time of Introduction</a:t>
              </a:r>
              <a:r>
                <a:rPr lang="en-GB" sz="2000" b="1" dirty="0">
                  <a:latin typeface="Calibri" pitchFamily="34" charset="0"/>
                </a:rPr>
                <a:t> </a:t>
              </a:r>
            </a:p>
            <a:p>
              <a:pPr marL="341313" indent="-341313" algn="l">
                <a:lnSpc>
                  <a:spcPct val="70000"/>
                </a:lnSpc>
                <a:spcBef>
                  <a:spcPts val="500"/>
                </a:spcBef>
                <a:buClr>
                  <a:srgbClr val="003399"/>
                </a:buClr>
                <a:buSzPct val="60000"/>
                <a:buFont typeface="Zapf Dingbats" pitchFamily="32" charset="2"/>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GB" sz="2000" b="1" dirty="0">
                <a:latin typeface="Calibri" pitchFamily="34" charset="0"/>
              </a:endParaRPr>
            </a:p>
            <a:p>
              <a:pPr marL="341313" indent="-341313" algn="l">
                <a:lnSpc>
                  <a:spcPct val="70000"/>
                </a:lnSpc>
                <a:spcBef>
                  <a:spcPts val="500"/>
                </a:spcBef>
                <a:buClr>
                  <a:srgbClr val="003399"/>
                </a:buClr>
                <a:buSzPct val="60000"/>
                <a:buFont typeface="Zapf Dingbats" pitchFamily="32" charset="2"/>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b="1" dirty="0">
                  <a:latin typeface="Calibri" pitchFamily="34" charset="0"/>
                </a:rPr>
                <a:t>Prescribing Information</a:t>
              </a:r>
            </a:p>
            <a:p>
              <a:pPr marL="341313" indent="-341313" algn="l">
                <a:lnSpc>
                  <a:spcPct val="70000"/>
                </a:lnSpc>
                <a:spcBef>
                  <a:spcPts val="500"/>
                </a:spcBef>
                <a:buClr>
                  <a:schemeClr val="tx1"/>
                </a:buClr>
                <a:buSzPct val="60000"/>
                <a:buFontTx/>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2000" dirty="0">
                  <a:latin typeface="Calibri" pitchFamily="34" charset="0"/>
                </a:rPr>
                <a:t>Potential Mitigations</a:t>
              </a:r>
            </a:p>
            <a:p>
              <a:pPr marL="341313" indent="-341313" algn="l">
                <a:lnSpc>
                  <a:spcPct val="70000"/>
                </a:lnSpc>
                <a:spcBef>
                  <a:spcPts val="500"/>
                </a:spcBef>
                <a:buClr>
                  <a:srgbClr val="003399"/>
                </a:buClr>
                <a:buSzPct val="60000"/>
                <a:buFont typeface="Zapf Dingbats" pitchFamily="32" charset="2"/>
                <a:buNone/>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GB" sz="2000" dirty="0">
                <a:latin typeface="Calibri" pitchFamily="34" charset="0"/>
              </a:endParaRPr>
            </a:p>
          </p:txBody>
        </p:sp>
      </p:grpSp>
    </p:spTree>
  </p:cSld>
  <p:clrMapOvr>
    <a:masterClrMapping/>
  </p:clrMapOvr>
  <p:timing>
    <p:tnLst>
      <p:par>
        <p:cTn id="1" dur="indefinite" restart="never" nodeType="tmRoot"/>
      </p:par>
    </p:tn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2884</TotalTime>
  <Words>1587</Words>
  <Application>Microsoft PowerPoint</Application>
  <PresentationFormat>On-screen Show (4:3)</PresentationFormat>
  <Paragraphs>250</Paragraphs>
  <Slides>25</Slides>
  <Notes>1</Notes>
  <HiddenSlides>0</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25</vt:i4>
      </vt:variant>
    </vt:vector>
  </HeadingPairs>
  <TitlesOfParts>
    <vt:vector size="27" baseType="lpstr">
      <vt:lpstr>Default Design</vt:lpstr>
      <vt:lpstr>Visio</vt:lpstr>
      <vt:lpstr>Slide 1</vt:lpstr>
      <vt:lpstr>TT&amp;PE Working Group Goal</vt:lpstr>
      <vt:lpstr>TT&amp;PE Working Group Actions</vt:lpstr>
      <vt:lpstr>Getting Tools to Speak a Common Language</vt:lpstr>
      <vt:lpstr>Common Weakness Enumeration (CWE)</vt:lpstr>
      <vt:lpstr>CWE on the web at http://cwe.mitre.org</vt:lpstr>
      <vt:lpstr>Slide 7</vt:lpstr>
      <vt:lpstr>CWE Stakeholders</vt:lpstr>
      <vt:lpstr>CWE Content </vt:lpstr>
      <vt:lpstr>Not All  SwA Tools are Created Equal</vt:lpstr>
      <vt:lpstr>Software Assurance Metrics and Tool Evaluation</vt:lpstr>
      <vt:lpstr>SAMATE on the web at http://samate.nist.gov</vt:lpstr>
      <vt:lpstr>SAMATE Stakeholders</vt:lpstr>
      <vt:lpstr>SAMATE Stakeholders</vt:lpstr>
      <vt:lpstr>SAMATE Work to Date</vt:lpstr>
      <vt:lpstr>SAMATE Work to Date (cont.)</vt:lpstr>
      <vt:lpstr>SAMATE Work to Date (cont.)</vt:lpstr>
      <vt:lpstr>TT&amp;PE Standards Activity</vt:lpstr>
      <vt:lpstr>TT&amp;PE Standards Activity (cont.)</vt:lpstr>
      <vt:lpstr>TT&amp;PE Standards Activity (cont.)</vt:lpstr>
      <vt:lpstr>The Common Attack Pattern Enumeration and Classification (CAPEC)</vt:lpstr>
      <vt:lpstr>CAPEC on the web at http://capec.mitre.org</vt:lpstr>
      <vt:lpstr>CAPEC Primary Attack Pattern Content</vt:lpstr>
      <vt:lpstr>CAPEC Status</vt:lpstr>
      <vt:lpstr>CAPEC – New Developments</vt:lpstr>
    </vt:vector>
  </TitlesOfParts>
  <Company>Hewlett-Packard</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WOOF</dc:creator>
  <cp:lastModifiedBy> Michael Kass</cp:lastModifiedBy>
  <cp:revision>142</cp:revision>
  <dcterms:created xsi:type="dcterms:W3CDTF">2008-04-04T04:51:51Z</dcterms:created>
  <dcterms:modified xsi:type="dcterms:W3CDTF">2008-05-07T12:39:35Z</dcterms:modified>
</cp:coreProperties>
</file>