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Override PartName="/ppt/notesSlides/notesSlide16.xml" ContentType="application/vnd.openxmlformats-officedocument.presentationml.notes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handoutMasters/handoutMaster1.xml" ContentType="application/vnd.openxmlformats-officedocument.presentationml.handoutMaster+xml"/>
  <Override PartName="/ppt/slideLayouts/slideLayout5.xml" ContentType="application/vnd.openxmlformats-officedocument.presentationml.slideLayout+xml"/>
  <Override PartName="/ppt/notesSlides/notesSlide12.xml" ContentType="application/vnd.openxmlformats-officedocument.presentationml.notesSlide+xml"/>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Override PartName="/ppt/slides/slide22.xml" ContentType="application/vnd.openxmlformats-officedocument.presentationml.slide+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Layouts/slideLayout12.xml" ContentType="application/vnd.openxmlformats-officedocument.presentationml.slideLayout+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theme/theme3.xml" ContentType="application/vnd.openxmlformats-officedocument.theme+xml"/>
  <Override PartName="/ppt/notesSlides/notesSlide6.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slideLayouts/slideLayout13.xml" ContentType="application/vnd.openxmlformats-officedocument.presentationml.slideLayout+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notesSlides/notesSlide14.xml" ContentType="application/vnd.openxmlformats-officedocument.presentationml.notesSlide+xml"/>
  <Override PartName="/ppt/slides/slide3.xml" ContentType="application/vnd.openxmlformats-officedocument.presentationml.slide+xml"/>
  <Override PartName="/ppt/slideLayouts/slideLayout3.xml" ContentType="application/vnd.openxmlformats-officedocument.presentationml.slideLayout+xml"/>
  <Override PartName="/ppt/slides/slide20.xml" ContentType="application/vnd.openxmlformats-officedocument.presentationml.slide+xml"/>
  <Override PartName="/ppt/notesSlides/notesSlide7.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8.xml" ContentType="application/vnd.openxmlformats-officedocument.presentationml.notes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9" r:id="rId1"/>
  </p:sldMasterIdLst>
  <p:notesMasterIdLst>
    <p:notesMasterId r:id="rId24"/>
  </p:notesMasterIdLst>
  <p:handoutMasterIdLst>
    <p:handoutMasterId r:id="rId25"/>
  </p:handoutMasterIdLst>
  <p:sldIdLst>
    <p:sldId id="256" r:id="rId2"/>
    <p:sldId id="349" r:id="rId3"/>
    <p:sldId id="345" r:id="rId4"/>
    <p:sldId id="393" r:id="rId5"/>
    <p:sldId id="397" r:id="rId6"/>
    <p:sldId id="398" r:id="rId7"/>
    <p:sldId id="399" r:id="rId8"/>
    <p:sldId id="394" r:id="rId9"/>
    <p:sldId id="385" r:id="rId10"/>
    <p:sldId id="391" r:id="rId11"/>
    <p:sldId id="400" r:id="rId12"/>
    <p:sldId id="392" r:id="rId13"/>
    <p:sldId id="401" r:id="rId14"/>
    <p:sldId id="389" r:id="rId15"/>
    <p:sldId id="386" r:id="rId16"/>
    <p:sldId id="390" r:id="rId17"/>
    <p:sldId id="387" r:id="rId18"/>
    <p:sldId id="388" r:id="rId19"/>
    <p:sldId id="395" r:id="rId20"/>
    <p:sldId id="382" r:id="rId21"/>
    <p:sldId id="396" r:id="rId22"/>
    <p:sldId id="356" r:id="rId23"/>
  </p:sldIdLst>
  <p:sldSz cx="9144000" cy="6858000" type="screen4x3"/>
  <p:notesSz cx="6858000" cy="9144000"/>
  <p:defaultTextStyle>
    <a:defPPr>
      <a:defRPr lang="en-US"/>
    </a:defPPr>
    <a:lvl1pPr algn="ctr" rtl="0" fontAlgn="base">
      <a:spcBef>
        <a:spcPct val="0"/>
      </a:spcBef>
      <a:spcAft>
        <a:spcPct val="0"/>
      </a:spcAft>
      <a:defRPr sz="1000" b="1" kern="1200">
        <a:solidFill>
          <a:schemeClr val="bg1"/>
        </a:solidFill>
        <a:latin typeface="Arial" pitchFamily="-108" charset="0"/>
        <a:ea typeface="ＭＳ Ｐゴシック" pitchFamily="-108" charset="-128"/>
        <a:cs typeface="ＭＳ Ｐゴシック" pitchFamily="-108" charset="-128"/>
      </a:defRPr>
    </a:lvl1pPr>
    <a:lvl2pPr marL="457200" algn="ctr" rtl="0" fontAlgn="base">
      <a:spcBef>
        <a:spcPct val="0"/>
      </a:spcBef>
      <a:spcAft>
        <a:spcPct val="0"/>
      </a:spcAft>
      <a:defRPr sz="1000" b="1" kern="1200">
        <a:solidFill>
          <a:schemeClr val="bg1"/>
        </a:solidFill>
        <a:latin typeface="Arial" pitchFamily="-108" charset="0"/>
        <a:ea typeface="ＭＳ Ｐゴシック" pitchFamily="-108" charset="-128"/>
        <a:cs typeface="ＭＳ Ｐゴシック" pitchFamily="-108" charset="-128"/>
      </a:defRPr>
    </a:lvl2pPr>
    <a:lvl3pPr marL="914400" algn="ctr" rtl="0" fontAlgn="base">
      <a:spcBef>
        <a:spcPct val="0"/>
      </a:spcBef>
      <a:spcAft>
        <a:spcPct val="0"/>
      </a:spcAft>
      <a:defRPr sz="1000" b="1" kern="1200">
        <a:solidFill>
          <a:schemeClr val="bg1"/>
        </a:solidFill>
        <a:latin typeface="Arial" pitchFamily="-108" charset="0"/>
        <a:ea typeface="ＭＳ Ｐゴシック" pitchFamily="-108" charset="-128"/>
        <a:cs typeface="ＭＳ Ｐゴシック" pitchFamily="-108" charset="-128"/>
      </a:defRPr>
    </a:lvl3pPr>
    <a:lvl4pPr marL="1371600" algn="ctr" rtl="0" fontAlgn="base">
      <a:spcBef>
        <a:spcPct val="0"/>
      </a:spcBef>
      <a:spcAft>
        <a:spcPct val="0"/>
      </a:spcAft>
      <a:defRPr sz="1000" b="1" kern="1200">
        <a:solidFill>
          <a:schemeClr val="bg1"/>
        </a:solidFill>
        <a:latin typeface="Arial" pitchFamily="-108" charset="0"/>
        <a:ea typeface="ＭＳ Ｐゴシック" pitchFamily="-108" charset="-128"/>
        <a:cs typeface="ＭＳ Ｐゴシック" pitchFamily="-108" charset="-128"/>
      </a:defRPr>
    </a:lvl4pPr>
    <a:lvl5pPr marL="1828800" algn="ctr" rtl="0" fontAlgn="base">
      <a:spcBef>
        <a:spcPct val="0"/>
      </a:spcBef>
      <a:spcAft>
        <a:spcPct val="0"/>
      </a:spcAft>
      <a:defRPr sz="1000" b="1" kern="1200">
        <a:solidFill>
          <a:schemeClr val="bg1"/>
        </a:solidFill>
        <a:latin typeface="Arial" pitchFamily="-108" charset="0"/>
        <a:ea typeface="ＭＳ Ｐゴシック" pitchFamily="-108" charset="-128"/>
        <a:cs typeface="ＭＳ Ｐゴシック" pitchFamily="-108" charset="-128"/>
      </a:defRPr>
    </a:lvl5pPr>
    <a:lvl6pPr marL="2286000" algn="l" defTabSz="457200" rtl="0" eaLnBrk="1" latinLnBrk="0" hangingPunct="1">
      <a:defRPr sz="1000" b="1" kern="1200">
        <a:solidFill>
          <a:schemeClr val="bg1"/>
        </a:solidFill>
        <a:latin typeface="Arial" pitchFamily="-108" charset="0"/>
        <a:ea typeface="ＭＳ Ｐゴシック" pitchFamily="-108" charset="-128"/>
        <a:cs typeface="ＭＳ Ｐゴシック" pitchFamily="-108" charset="-128"/>
      </a:defRPr>
    </a:lvl6pPr>
    <a:lvl7pPr marL="2743200" algn="l" defTabSz="457200" rtl="0" eaLnBrk="1" latinLnBrk="0" hangingPunct="1">
      <a:defRPr sz="1000" b="1" kern="1200">
        <a:solidFill>
          <a:schemeClr val="bg1"/>
        </a:solidFill>
        <a:latin typeface="Arial" pitchFamily="-108" charset="0"/>
        <a:ea typeface="ＭＳ Ｐゴシック" pitchFamily="-108" charset="-128"/>
        <a:cs typeface="ＭＳ Ｐゴシック" pitchFamily="-108" charset="-128"/>
      </a:defRPr>
    </a:lvl7pPr>
    <a:lvl8pPr marL="3200400" algn="l" defTabSz="457200" rtl="0" eaLnBrk="1" latinLnBrk="0" hangingPunct="1">
      <a:defRPr sz="1000" b="1" kern="1200">
        <a:solidFill>
          <a:schemeClr val="bg1"/>
        </a:solidFill>
        <a:latin typeface="Arial" pitchFamily="-108" charset="0"/>
        <a:ea typeface="ＭＳ Ｐゴシック" pitchFamily="-108" charset="-128"/>
        <a:cs typeface="ＭＳ Ｐゴシック" pitchFamily="-108" charset="-128"/>
      </a:defRPr>
    </a:lvl8pPr>
    <a:lvl9pPr marL="3657600" algn="l" defTabSz="457200" rtl="0" eaLnBrk="1" latinLnBrk="0" hangingPunct="1">
      <a:defRPr sz="1000" b="1" kern="1200">
        <a:solidFill>
          <a:schemeClr val="bg1"/>
        </a:solidFill>
        <a:latin typeface="Arial" pitchFamily="-108" charset="0"/>
        <a:ea typeface="ＭＳ Ｐゴシック" pitchFamily="-108" charset="-128"/>
        <a:cs typeface="ＭＳ Ｐゴシック" pitchFamily="-108" charset="-128"/>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clrMru>
    <a:srgbClr val="FF0000"/>
    <a:srgbClr val="6699FF"/>
    <a:srgbClr val="5F5F5F"/>
    <a:srgbClr val="808080"/>
    <a:srgbClr val="B2B2B2"/>
    <a:srgbClr val="DDDDDD"/>
    <a:srgbClr val="FF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6647" autoAdjust="0"/>
    <p:restoredTop sz="43905" autoAdjust="0"/>
  </p:normalViewPr>
  <p:slideViewPr>
    <p:cSldViewPr>
      <p:cViewPr>
        <p:scale>
          <a:sx n="100" d="100"/>
          <a:sy n="100" d="100"/>
        </p:scale>
        <p:origin x="-2624" y="-88"/>
      </p:cViewPr>
      <p:guideLst>
        <p:guide orient="horz" pos="528"/>
        <p:guide orient="horz" pos="4032"/>
        <p:guide pos="4752"/>
        <p:guide pos="96"/>
        <p:guide pos="5664"/>
      </p:guideLst>
    </p:cSldViewPr>
  </p:slideViewPr>
  <p:outlineViewPr>
    <p:cViewPr>
      <p:scale>
        <a:sx n="33" d="100"/>
        <a:sy n="33" d="100"/>
      </p:scale>
      <p:origin x="0" y="2704"/>
    </p:cViewPr>
  </p:outlineViewPr>
  <p:notesTextViewPr>
    <p:cViewPr>
      <p:scale>
        <a:sx n="100" d="100"/>
        <a:sy n="100" d="100"/>
      </p:scale>
      <p:origin x="0" y="0"/>
    </p:cViewPr>
  </p:notesTextViewPr>
  <p:sorterViewPr>
    <p:cViewPr>
      <p:scale>
        <a:sx n="200" d="100"/>
        <a:sy n="200" d="100"/>
      </p:scale>
      <p:origin x="0" y="1152"/>
    </p:cViewPr>
  </p:sorter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handoutMaster" Target="handoutMasters/handout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latin typeface="Arial" pitchFamily="-111" charset="0"/>
                <a:ea typeface="ＭＳ Ｐゴシック" pitchFamily="-111" charset="-128"/>
                <a:cs typeface="ＭＳ Ｐゴシック" pitchFamily="-111" charset="-128"/>
              </a:defRPr>
            </a:lvl1pPr>
          </a:lstStyle>
          <a:p>
            <a:pPr>
              <a:defRPr/>
            </a:pPr>
            <a:endParaRPr lang="en-US"/>
          </a:p>
        </p:txBody>
      </p:sp>
      <p:sp>
        <p:nvSpPr>
          <p:cNvPr id="307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Arial" pitchFamily="-111" charset="0"/>
                <a:ea typeface="ＭＳ Ｐゴシック" pitchFamily="-111" charset="-128"/>
                <a:cs typeface="ＭＳ Ｐゴシック" pitchFamily="-111" charset="-128"/>
              </a:defRPr>
            </a:lvl1pPr>
          </a:lstStyle>
          <a:p>
            <a:pPr>
              <a:defRPr/>
            </a:pPr>
            <a:endParaRPr lang="en-US"/>
          </a:p>
        </p:txBody>
      </p:sp>
      <p:sp>
        <p:nvSpPr>
          <p:cNvPr id="307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latin typeface="Arial" pitchFamily="-111" charset="0"/>
                <a:ea typeface="ＭＳ Ｐゴシック" pitchFamily="-111" charset="-128"/>
                <a:cs typeface="ＭＳ Ｐゴシック" pitchFamily="-111" charset="-128"/>
              </a:defRPr>
            </a:lvl1pPr>
          </a:lstStyle>
          <a:p>
            <a:pPr>
              <a:defRPr/>
            </a:pPr>
            <a:endParaRPr lang="en-US"/>
          </a:p>
        </p:txBody>
      </p:sp>
      <p:sp>
        <p:nvSpPr>
          <p:cNvPr id="307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Arial" pitchFamily="-111" charset="0"/>
                <a:ea typeface="ＭＳ Ｐゴシック" pitchFamily="-111" charset="-128"/>
                <a:cs typeface="ＭＳ Ｐゴシック" pitchFamily="-111" charset="-128"/>
              </a:defRPr>
            </a:lvl1pPr>
          </a:lstStyle>
          <a:p>
            <a:pPr>
              <a:defRPr/>
            </a:pPr>
            <a:fld id="{0FC06B8A-2E7C-D443-97F5-B5494AB6C510}"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latin typeface="Arial" pitchFamily="-111" charset="0"/>
                <a:ea typeface="ＭＳ Ｐゴシック" pitchFamily="-111" charset="-128"/>
                <a:cs typeface="ＭＳ Ｐゴシック" pitchFamily="-111" charset="-128"/>
              </a:defRPr>
            </a:lvl1pPr>
          </a:lstStyle>
          <a:p>
            <a:pPr>
              <a:defRPr/>
            </a:pPr>
            <a:endParaRPr lang="en-US"/>
          </a:p>
        </p:txBody>
      </p:sp>
      <p:sp>
        <p:nvSpPr>
          <p:cNvPr id="296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Arial" pitchFamily="-111" charset="0"/>
                <a:ea typeface="ＭＳ Ｐゴシック" pitchFamily="-111" charset="-128"/>
                <a:cs typeface="ＭＳ Ｐゴシック" pitchFamily="-111" charset="-128"/>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97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97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latin typeface="Arial" pitchFamily="-111" charset="0"/>
                <a:ea typeface="ＭＳ Ｐゴシック" pitchFamily="-111" charset="-128"/>
                <a:cs typeface="ＭＳ Ｐゴシック" pitchFamily="-111" charset="-128"/>
              </a:defRPr>
            </a:lvl1pPr>
          </a:lstStyle>
          <a:p>
            <a:pPr>
              <a:defRPr/>
            </a:pPr>
            <a:endParaRPr lang="en-US"/>
          </a:p>
        </p:txBody>
      </p:sp>
      <p:sp>
        <p:nvSpPr>
          <p:cNvPr id="297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Arial" pitchFamily="-111" charset="0"/>
                <a:ea typeface="ＭＳ Ｐゴシック" pitchFamily="-111" charset="-128"/>
                <a:cs typeface="ＭＳ Ｐゴシック" pitchFamily="-111" charset="-128"/>
              </a:defRPr>
            </a:lvl1pPr>
          </a:lstStyle>
          <a:p>
            <a:pPr>
              <a:defRPr/>
            </a:pPr>
            <a:fld id="{624A7F2B-4480-E145-A9A4-3A91C786099D}"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11" charset="0"/>
        <a:ea typeface="ＭＳ Ｐゴシック" pitchFamily="-111" charset="-128"/>
        <a:cs typeface="ＭＳ Ｐゴシック" pitchFamily="-111" charset="-128"/>
      </a:defRPr>
    </a:lvl1pPr>
    <a:lvl2pPr marL="457200" algn="l" rtl="0" eaLnBrk="0" fontAlgn="base" hangingPunct="0">
      <a:spcBef>
        <a:spcPct val="30000"/>
      </a:spcBef>
      <a:spcAft>
        <a:spcPct val="0"/>
      </a:spcAft>
      <a:defRPr sz="1200" kern="1200">
        <a:solidFill>
          <a:schemeClr val="tx1"/>
        </a:solidFill>
        <a:latin typeface="Arial" pitchFamily="-111" charset="0"/>
        <a:ea typeface="ＭＳ Ｐゴシック" pitchFamily="-111" charset="-128"/>
        <a:cs typeface="+mn-cs"/>
      </a:defRPr>
    </a:lvl2pPr>
    <a:lvl3pPr marL="914400" algn="l" rtl="0" eaLnBrk="0" fontAlgn="base" hangingPunct="0">
      <a:spcBef>
        <a:spcPct val="30000"/>
      </a:spcBef>
      <a:spcAft>
        <a:spcPct val="0"/>
      </a:spcAft>
      <a:defRPr sz="1200" kern="1200">
        <a:solidFill>
          <a:schemeClr val="tx1"/>
        </a:solidFill>
        <a:latin typeface="Arial" pitchFamily="-111" charset="0"/>
        <a:ea typeface="ＭＳ Ｐゴシック" pitchFamily="-111" charset="-128"/>
        <a:cs typeface="+mn-cs"/>
      </a:defRPr>
    </a:lvl3pPr>
    <a:lvl4pPr marL="1371600" algn="l" rtl="0" eaLnBrk="0" fontAlgn="base" hangingPunct="0">
      <a:spcBef>
        <a:spcPct val="30000"/>
      </a:spcBef>
      <a:spcAft>
        <a:spcPct val="0"/>
      </a:spcAft>
      <a:defRPr sz="1200" kern="1200">
        <a:solidFill>
          <a:schemeClr val="tx1"/>
        </a:solidFill>
        <a:latin typeface="Arial" pitchFamily="-111" charset="0"/>
        <a:ea typeface="ＭＳ Ｐゴシック" pitchFamily="-111" charset="-128"/>
        <a:cs typeface="+mn-cs"/>
      </a:defRPr>
    </a:lvl4pPr>
    <a:lvl5pPr marL="1828800" algn="l" rtl="0" eaLnBrk="0" fontAlgn="base" hangingPunct="0">
      <a:spcBef>
        <a:spcPct val="30000"/>
      </a:spcBef>
      <a:spcAft>
        <a:spcPct val="0"/>
      </a:spcAft>
      <a:defRPr sz="1200" kern="1200">
        <a:solidFill>
          <a:schemeClr val="tx1"/>
        </a:solidFill>
        <a:latin typeface="Arial" pitchFamily="-111" charset="0"/>
        <a:ea typeface="ＭＳ Ｐゴシック" pitchFamily="-111"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A895907A-039F-6C41-9D84-AD6E5D04D063}" type="slidenum">
              <a:rPr lang="en-US">
                <a:latin typeface="Arial" pitchFamily="-108" charset="0"/>
                <a:ea typeface="ＭＳ Ｐゴシック" pitchFamily="-108" charset="-128"/>
                <a:cs typeface="ＭＳ Ｐゴシック" pitchFamily="-108" charset="-128"/>
              </a:rPr>
              <a:pPr/>
              <a:t>1</a:t>
            </a:fld>
            <a:endParaRPr lang="en-US">
              <a:latin typeface="Arial" pitchFamily="-108" charset="0"/>
              <a:ea typeface="ＭＳ Ｐゴシック" pitchFamily="-108" charset="-128"/>
              <a:cs typeface="ＭＳ Ｐゴシック" pitchFamily="-108" charset="-128"/>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r>
              <a:rPr lang="en-US" sz="1200" kern="1200" dirty="0" smtClean="0">
                <a:solidFill>
                  <a:schemeClr val="tx1"/>
                </a:solidFill>
                <a:latin typeface="Arial" pitchFamily="-111" charset="0"/>
                <a:ea typeface="ＭＳ Ｐゴシック" pitchFamily="-111" charset="-128"/>
                <a:cs typeface="ＭＳ Ｐゴシック" pitchFamily="-111" charset="-128"/>
              </a:rPr>
              <a:t>	</a:t>
            </a:r>
          </a:p>
          <a:p>
            <a:pPr eaLnBrk="1" hangingPunct="1"/>
            <a:endParaRPr lang="en-US" dirty="0">
              <a:latin typeface="Arial" pitchFamily="-108" charset="0"/>
              <a:ea typeface="ＭＳ Ｐゴシック" pitchFamily="-108" charset="-128"/>
              <a:cs typeface="ＭＳ Ｐゴシック" pitchFamily="-108"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is a common tendency to do static</a:t>
            </a:r>
            <a:r>
              <a:rPr lang="en-US" baseline="0" dirty="0" smtClean="0"/>
              <a:t> analysis all at once. Sit in a room for months, pick out the perfect </a:t>
            </a:r>
            <a:r>
              <a:rPr lang="en-US" baseline="0" dirty="0" err="1" smtClean="0"/>
              <a:t>ruleset</a:t>
            </a:r>
            <a:r>
              <a:rPr lang="en-US" baseline="0" dirty="0" smtClean="0"/>
              <a:t>, and live with it forever. This is of course ridiculous. Quality works best as incremental improvement. This reduces risk, and improves the schedule since you can get started much more quickly and tune as you go.</a:t>
            </a:r>
          </a:p>
          <a:p>
            <a:endParaRPr lang="en-US" baseline="0" dirty="0" smtClean="0"/>
          </a:p>
          <a:p>
            <a:r>
              <a:rPr lang="en-US" baseline="0" dirty="0" smtClean="0"/>
              <a:t>In the long term, you should constantly be upping the ante for developers by making a better and better </a:t>
            </a:r>
            <a:r>
              <a:rPr lang="en-US" baseline="0" dirty="0" err="1" smtClean="0"/>
              <a:t>ruleset</a:t>
            </a:r>
            <a:r>
              <a:rPr lang="en-US" baseline="0" dirty="0" smtClean="0"/>
              <a:t> as the old one is complied with.</a:t>
            </a:r>
            <a:endParaRPr lang="en-US" dirty="0"/>
          </a:p>
        </p:txBody>
      </p:sp>
      <p:sp>
        <p:nvSpPr>
          <p:cNvPr id="4" name="Slide Number Placeholder 3"/>
          <p:cNvSpPr>
            <a:spLocks noGrp="1"/>
          </p:cNvSpPr>
          <p:nvPr>
            <p:ph type="sldNum" sz="quarter" idx="10"/>
          </p:nvPr>
        </p:nvSpPr>
        <p:spPr/>
        <p:txBody>
          <a:bodyPr/>
          <a:lstStyle/>
          <a:p>
            <a:pPr>
              <a:defRPr/>
            </a:pPr>
            <a:fld id="{624A7F2B-4480-E145-A9A4-3A91C786099D}"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Arial" pitchFamily="-111" charset="0"/>
                <a:ea typeface="ＭＳ Ｐゴシック" pitchFamily="-111" charset="-128"/>
                <a:cs typeface="ＭＳ Ｐゴシック" pitchFamily="-111" charset="-128"/>
              </a:rPr>
              <a:t>DON’T GET RUN OVER</a:t>
            </a:r>
            <a:r>
              <a:rPr lang="en-US" sz="1200" kern="1200" dirty="0" smtClean="0">
                <a:solidFill>
                  <a:schemeClr val="tx1"/>
                </a:solidFill>
                <a:latin typeface="Arial" pitchFamily="-111" charset="0"/>
                <a:ea typeface="ＭＳ Ｐゴシック" pitchFamily="-111" charset="-128"/>
                <a:cs typeface="ＭＳ Ｐゴシック" pitchFamily="-111" charset="-128"/>
              </a:rPr>
              <a:t>: It’s very important that static analysis doesn’t overrun people.  This means that you need to make sure that the number of errors you report to people is reasonable – if you start to overrun them with errors you’ll have a problem. </a:t>
            </a:r>
          </a:p>
          <a:p>
            <a:endParaRPr lang="en-US" sz="1200" kern="1200" dirty="0" smtClean="0">
              <a:solidFill>
                <a:schemeClr val="tx1"/>
              </a:solidFill>
              <a:latin typeface="Arial" pitchFamily="-111" charset="0"/>
              <a:ea typeface="ＭＳ Ｐゴシック" pitchFamily="-111" charset="-128"/>
              <a:cs typeface="ＭＳ Ｐゴシック" pitchFamily="-111" charset="-128"/>
            </a:endParaRPr>
          </a:p>
          <a:p>
            <a:r>
              <a:rPr lang="en-US" sz="1200" kern="1200" dirty="0" smtClean="0">
                <a:solidFill>
                  <a:schemeClr val="tx1"/>
                </a:solidFill>
                <a:latin typeface="Arial" pitchFamily="-111" charset="0"/>
                <a:ea typeface="ＭＳ Ｐゴシック" pitchFamily="-111" charset="-128"/>
                <a:cs typeface="ＭＳ Ｐゴシック" pitchFamily="-111" charset="-128"/>
              </a:rPr>
              <a:t>It’s important that static analysis is applied uniformly, meaning that everyone adheres to the same set of rules. This requires a small set of rules. One of the most common problems with static analysis is starting with a set of rules that is too big. The first step in static analysis is to setup the right set of rules. </a:t>
            </a:r>
          </a:p>
          <a:p>
            <a:endParaRPr lang="en-US" sz="1200" kern="1200" dirty="0" smtClean="0">
              <a:solidFill>
                <a:schemeClr val="tx1"/>
              </a:solidFill>
              <a:latin typeface="Arial" pitchFamily="-111" charset="0"/>
              <a:ea typeface="ＭＳ Ｐゴシック" pitchFamily="-111" charset="-128"/>
              <a:cs typeface="ＭＳ Ｐゴシック" pitchFamily="-111" charset="-128"/>
            </a:endParaRPr>
          </a:p>
          <a:p>
            <a:r>
              <a:rPr lang="en-US" sz="1200" kern="1200" dirty="0" smtClean="0">
                <a:solidFill>
                  <a:schemeClr val="tx1"/>
                </a:solidFill>
                <a:latin typeface="Arial" pitchFamily="-111" charset="0"/>
                <a:ea typeface="ＭＳ Ｐゴシック" pitchFamily="-111" charset="-128"/>
                <a:cs typeface="ＭＳ Ｐゴシック" pitchFamily="-111" charset="-128"/>
              </a:rPr>
              <a:t>We recommend starting with one of the recommended built-in rule sets, such as “must have” or  “AEP phase I” or “critical rules”. Copy that rule set to your user space, and look it over. Make sure that each of the rules is something that your developers will be glad they got a message about, rather than annoyed. You want the reaction of “wow, I’m glad the tool found that for me”, not a reaction that says “Ugh, another stupid static analysis error that doesn’t matter.” It’s better to start with a single rule that everyone thinks is wonderful than have a comprehensive rule set that checks for everything under the sun. Pay attention to feedback on static analysis rules you’re using. If you find a lot of people are questioning the same rule, or that it frequently has suppressions, it’s a good idea to review that rule and decide whether it’s really appropriate at this time. The rule-of-thumb you can use is “would I fix the code if I found this error”. If not, the configuration needs to change.</a:t>
            </a:r>
          </a:p>
          <a:p>
            <a:endParaRPr lang="en-US" sz="1200" kern="1200" dirty="0" smtClean="0">
              <a:solidFill>
                <a:schemeClr val="tx1"/>
              </a:solidFill>
              <a:latin typeface="Arial" pitchFamily="-111" charset="0"/>
              <a:ea typeface="ＭＳ Ｐゴシック" pitchFamily="-111" charset="-128"/>
              <a:cs typeface="ＭＳ Ｐゴシック" pitchFamily="-111" charset="-128"/>
            </a:endParaRPr>
          </a:p>
          <a:p>
            <a:r>
              <a:rPr lang="en-US" sz="1200" kern="1200" dirty="0" smtClean="0">
                <a:solidFill>
                  <a:schemeClr val="tx1"/>
                </a:solidFill>
                <a:latin typeface="Arial" pitchFamily="-111" charset="0"/>
                <a:ea typeface="ＭＳ Ｐゴシック" pitchFamily="-111" charset="-128"/>
                <a:cs typeface="ＭＳ Ｐゴシック" pitchFamily="-111" charset="-128"/>
              </a:rPr>
              <a:t>I</a:t>
            </a:r>
            <a:r>
              <a:rPr lang="en-US" sz="1200" kern="1200" baseline="0" dirty="0" smtClean="0">
                <a:solidFill>
                  <a:schemeClr val="tx1"/>
                </a:solidFill>
                <a:latin typeface="Arial" pitchFamily="-111" charset="0"/>
                <a:ea typeface="ＭＳ Ｐゴシック" pitchFamily="-111" charset="-128"/>
                <a:cs typeface="ＭＳ Ｐゴシック" pitchFamily="-111" charset="-128"/>
              </a:rPr>
              <a:t> rather have 1,2,10,20 rules that everyone follows and get valued on rather than 100 , 200 rules with “Wow these are great rules, someday, we will comply with these rules.” I rather comply with whatever I have now. Always start smaller and progressively increase rules.</a:t>
            </a:r>
            <a:endParaRPr lang="en-US" sz="1200" kern="1200" dirty="0" smtClean="0">
              <a:solidFill>
                <a:schemeClr val="tx1"/>
              </a:solidFill>
              <a:latin typeface="Arial" pitchFamily="-111" charset="0"/>
              <a:ea typeface="ＭＳ Ｐゴシック" pitchFamily="-111" charset="-128"/>
              <a:cs typeface="ＭＳ Ｐゴシック" pitchFamily="-111" charset="-128"/>
            </a:endParaRPr>
          </a:p>
          <a:p>
            <a:endParaRPr lang="en-US" sz="1200" kern="1200" dirty="0" smtClean="0">
              <a:solidFill>
                <a:schemeClr val="tx1"/>
              </a:solidFill>
              <a:latin typeface="Arial" pitchFamily="-111" charset="0"/>
              <a:ea typeface="ＭＳ Ｐゴシック" pitchFamily="-111" charset="-128"/>
              <a:cs typeface="ＭＳ Ｐゴシック" pitchFamily="-111" charset="-128"/>
            </a:endParaRPr>
          </a:p>
          <a:p>
            <a:r>
              <a:rPr lang="en-US" sz="1200" kern="1200" dirty="0" smtClean="0">
                <a:solidFill>
                  <a:schemeClr val="tx1"/>
                </a:solidFill>
                <a:latin typeface="Arial" pitchFamily="-111" charset="0"/>
                <a:ea typeface="ＭＳ Ｐゴシック" pitchFamily="-111" charset="-128"/>
                <a:cs typeface="ＭＳ Ｐゴシック" pitchFamily="-111" charset="-128"/>
              </a:rPr>
              <a:t>“This code is very critical for</a:t>
            </a:r>
            <a:r>
              <a:rPr lang="en-US" sz="1200" kern="1200" baseline="0" dirty="0" smtClean="0">
                <a:solidFill>
                  <a:schemeClr val="tx1"/>
                </a:solidFill>
                <a:latin typeface="Arial" pitchFamily="-111" charset="0"/>
                <a:ea typeface="ＭＳ Ｐゴシック" pitchFamily="-111" charset="-128"/>
                <a:cs typeface="ＭＳ Ｐゴシック" pitchFamily="-111" charset="-128"/>
              </a:rPr>
              <a:t> me”: critical code frequently falls in to a policy that says “If it </a:t>
            </a:r>
            <a:r>
              <a:rPr lang="en-US" sz="1200" kern="1200" baseline="0" dirty="0" err="1" smtClean="0">
                <a:solidFill>
                  <a:schemeClr val="tx1"/>
                </a:solidFill>
                <a:latin typeface="Arial" pitchFamily="-111" charset="0"/>
                <a:ea typeface="ＭＳ Ｐゴシック" pitchFamily="-111" charset="-128"/>
                <a:cs typeface="ＭＳ Ｐゴシック" pitchFamily="-111" charset="-128"/>
              </a:rPr>
              <a:t>ain’t</a:t>
            </a:r>
            <a:r>
              <a:rPr lang="en-US" sz="1200" kern="1200" baseline="0" dirty="0" smtClean="0">
                <a:solidFill>
                  <a:schemeClr val="tx1"/>
                </a:solidFill>
                <a:latin typeface="Arial" pitchFamily="-111" charset="0"/>
                <a:ea typeface="ＭＳ Ｐゴシック" pitchFamily="-111" charset="-128"/>
                <a:cs typeface="ＭＳ Ｐゴシック" pitchFamily="-111" charset="-128"/>
              </a:rPr>
              <a:t> broken, don’t fix it”</a:t>
            </a:r>
            <a:r>
              <a:rPr lang="en-US" sz="1200" kern="1200" dirty="0" smtClean="0">
                <a:solidFill>
                  <a:schemeClr val="tx1"/>
                </a:solidFill>
                <a:latin typeface="Arial" pitchFamily="-111" charset="0"/>
                <a:ea typeface="ＭＳ Ｐゴシック" pitchFamily="-111" charset="-128"/>
                <a:cs typeface="ＭＳ Ｐゴシック" pitchFamily="-111" charset="-128"/>
              </a:rPr>
              <a:t>  because of feared change</a:t>
            </a:r>
            <a:r>
              <a:rPr lang="en-US" sz="1200" kern="1200" baseline="0" dirty="0" smtClean="0">
                <a:solidFill>
                  <a:schemeClr val="tx1"/>
                </a:solidFill>
                <a:latin typeface="Arial" pitchFamily="-111" charset="0"/>
                <a:ea typeface="ＭＳ Ｐゴシック" pitchFamily="-111" charset="-128"/>
                <a:cs typeface="ＭＳ Ｐゴシック" pitchFamily="-111" charset="-128"/>
              </a:rPr>
              <a:t> on critical code. If your corporate has a policy that don’t touch critical code unless there is field report, then any static analysis from that code is noise to everyone. Noise would be anything you don’t want to see, you cannot do anything with it.</a:t>
            </a:r>
          </a:p>
          <a:p>
            <a:endParaRPr lang="en-US" sz="1200" kern="1200" dirty="0" smtClean="0">
              <a:solidFill>
                <a:schemeClr val="tx1"/>
              </a:solidFill>
              <a:latin typeface="Arial" pitchFamily="-111" charset="0"/>
              <a:ea typeface="ＭＳ Ｐゴシック" pitchFamily="-111" charset="-128"/>
              <a:cs typeface="ＭＳ Ｐゴシック" pitchFamily="-111" charset="-128"/>
            </a:endParaRPr>
          </a:p>
          <a:p>
            <a:r>
              <a:rPr lang="en-US" dirty="0" smtClean="0"/>
              <a:t>Very important to make sure not to turn any rules because</a:t>
            </a:r>
            <a:r>
              <a:rPr lang="en-US" baseline="0" dirty="0" smtClean="0"/>
              <a:t> they sound cool, you can’t actually follow. You are not turning on rule because you are trying to follow the rule next month, next year. Code that you just know you can’t change and you were told not to touch it, “</a:t>
            </a:r>
            <a:r>
              <a:rPr lang="en-US" b="1" baseline="0" dirty="0" smtClean="0"/>
              <a:t>If you are not going to fix it, don’t waste your time on it”</a:t>
            </a:r>
          </a:p>
          <a:p>
            <a:endParaRPr lang="en-US" b="1" baseline="0" dirty="0" smtClean="0"/>
          </a:p>
          <a:p>
            <a:r>
              <a:rPr lang="en-US" b="1" baseline="0" dirty="0" smtClean="0"/>
              <a:t>It</a:t>
            </a:r>
            <a:r>
              <a:rPr lang="en-US" b="1" baseline="0" dirty="0" smtClean="0"/>
              <a:t> gives you a </a:t>
            </a:r>
            <a:r>
              <a:rPr lang="en-US" b="1" baseline="0" dirty="0" smtClean="0"/>
              <a:t>false perspective on your world, it </a:t>
            </a:r>
            <a:r>
              <a:rPr lang="en-US" b="1" baseline="0" dirty="0" smtClean="0"/>
              <a:t>wastes everyone </a:t>
            </a:r>
            <a:r>
              <a:rPr lang="en-US" b="1" baseline="0" dirty="0" smtClean="0"/>
              <a:t>else’s time.</a:t>
            </a:r>
            <a:endParaRPr lang="en-US" dirty="0" smtClean="0"/>
          </a:p>
          <a:p>
            <a:endParaRPr lang="en-US" sz="1200" kern="1200" dirty="0" smtClean="0">
              <a:solidFill>
                <a:schemeClr val="tx1"/>
              </a:solidFill>
              <a:latin typeface="Arial" pitchFamily="-111" charset="0"/>
              <a:ea typeface="ＭＳ Ｐゴシック" pitchFamily="-111" charset="-128"/>
              <a:cs typeface="ＭＳ Ｐゴシック" pitchFamily="-111" charset="-128"/>
            </a:endParaRPr>
          </a:p>
          <a:p>
            <a:endParaRPr lang="en-US" dirty="0"/>
          </a:p>
        </p:txBody>
      </p:sp>
      <p:sp>
        <p:nvSpPr>
          <p:cNvPr id="4" name="Slide Number Placeholder 3"/>
          <p:cNvSpPr>
            <a:spLocks noGrp="1"/>
          </p:cNvSpPr>
          <p:nvPr>
            <p:ph type="sldNum" sz="quarter" idx="10"/>
          </p:nvPr>
        </p:nvSpPr>
        <p:spPr/>
        <p:txBody>
          <a:bodyPr/>
          <a:lstStyle/>
          <a:p>
            <a:pPr>
              <a:defRPr/>
            </a:pPr>
            <a:fld id="{624A7F2B-4480-E145-A9A4-3A91C786099D}"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Poor workflow leads to poor adoption. It’s already an increase</a:t>
            </a:r>
            <a:r>
              <a:rPr lang="en-US" baseline="0" dirty="0" smtClean="0"/>
              <a:t> of work, at least initially, for people to comply with “yet another tool”. Avoid making them also live in “yet another GUI”. Put the results where they’re needed, whatever the tool is that the developers use to write code in should be the one where static analysis messages appear. Obviously this is not the email client.</a:t>
            </a:r>
            <a:endParaRPr lang="en-US" dirty="0"/>
          </a:p>
        </p:txBody>
      </p:sp>
      <p:sp>
        <p:nvSpPr>
          <p:cNvPr id="4" name="Slide Number Placeholder 3"/>
          <p:cNvSpPr>
            <a:spLocks noGrp="1"/>
          </p:cNvSpPr>
          <p:nvPr>
            <p:ph type="sldNum" sz="quarter" idx="10"/>
          </p:nvPr>
        </p:nvSpPr>
        <p:spPr/>
        <p:txBody>
          <a:bodyPr/>
          <a:lstStyle/>
          <a:p>
            <a:pPr>
              <a:defRPr/>
            </a:pPr>
            <a:fld id="{624A7F2B-4480-E145-A9A4-3A91C786099D}"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8FA499-B15F-FF48-8ADB-2537171E75AA}" type="slidenum">
              <a:rPr lang="en-US"/>
              <a:pPr/>
              <a:t>13</a:t>
            </a:fld>
            <a:endParaRPr lang="en-US"/>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endParaRPr lang="en-US" dirty="0" smtClean="0"/>
          </a:p>
          <a:p>
            <a:r>
              <a:rPr lang="en-US" dirty="0" smtClean="0"/>
              <a:t>Want to give you example in IDE, you</a:t>
            </a:r>
            <a:r>
              <a:rPr lang="en-US" baseline="0" dirty="0" smtClean="0"/>
              <a:t> probably have seen this before. This is Eclipse. If you use </a:t>
            </a:r>
            <a:r>
              <a:rPr lang="en-US" baseline="0" dirty="0" err="1" smtClean="0"/>
              <a:t>NetBeans</a:t>
            </a:r>
            <a:r>
              <a:rPr lang="en-US" baseline="0" dirty="0" smtClean="0"/>
              <a:t> or Visual Studio. It looks very similar like this anyway. On left, I have list of files and project and the middle I have code etc…</a:t>
            </a:r>
          </a:p>
          <a:p>
            <a:r>
              <a:rPr lang="en-US" baseline="0" dirty="0" smtClean="0"/>
              <a:t>On bottom, I have a view that lists all my static analysis violations from tool. I can really click on to find out what the violations are. At the right, I have a window with my list of tasks that I’m supposedly working on.</a:t>
            </a:r>
            <a:endParaRPr lang="en-US" dirty="0" smtClean="0"/>
          </a:p>
          <a:p>
            <a:endParaRPr lang="en-US" dirty="0" smtClean="0"/>
          </a:p>
          <a:p>
            <a:r>
              <a:rPr lang="en-US" dirty="0" smtClean="0"/>
              <a:t>My</a:t>
            </a:r>
            <a:r>
              <a:rPr lang="en-US" baseline="0" dirty="0" smtClean="0"/>
              <a:t> results deliver like anything I do inside of my IDE. I don’t have to learn anything special to use it or dealing with separate tools.</a:t>
            </a:r>
          </a:p>
          <a:p>
            <a:r>
              <a:rPr lang="en-US" baseline="0" dirty="0" smtClean="0"/>
              <a:t>I’ve seen some extreme company doing developing code in one tool, build the code from another tool and accessing source control from another tool and run static analysis from other tool…</a:t>
            </a:r>
          </a:p>
          <a:p>
            <a:r>
              <a:rPr lang="en-US" baseline="0" dirty="0" smtClean="0"/>
              <a:t>Actually have to gather up all data and put into another graphical tool. Guess what? It takes tons of time. It may look like very mature process but it could cost a lot on production.</a:t>
            </a:r>
          </a:p>
          <a:p>
            <a:r>
              <a:rPr lang="en-US" dirty="0" smtClean="0"/>
              <a:t>Single</a:t>
            </a:r>
            <a:r>
              <a:rPr lang="en-US" baseline="0" dirty="0" smtClean="0"/>
              <a:t> uniform IDE will give you develop, build, test, review all in one place would give much simplicity and keep developers in focus for their tasks.</a:t>
            </a:r>
          </a:p>
          <a:p>
            <a:endParaRPr lang="en-US" dirty="0" smtClean="0"/>
          </a:p>
          <a:p>
            <a:r>
              <a:rPr lang="en-US" dirty="0" smtClean="0"/>
              <a:t>From IDE, you can easily</a:t>
            </a:r>
            <a:r>
              <a:rPr lang="en-US" baseline="0" dirty="0" smtClean="0"/>
              <a:t> access violations with file and line number and open up the line to review and quickly fix and check in to source control to update.</a:t>
            </a:r>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is not </a:t>
            </a:r>
            <a:r>
              <a:rPr lang="en-US" dirty="0" err="1" smtClean="0"/>
              <a:t>substitue</a:t>
            </a:r>
            <a:r>
              <a:rPr lang="en-US" dirty="0" smtClean="0"/>
              <a:t> for planning</a:t>
            </a:r>
            <a:r>
              <a:rPr lang="en-US" baseline="0" dirty="0" smtClean="0"/>
              <a:t> and training.</a:t>
            </a:r>
            <a:endParaRPr lang="en-US" dirty="0"/>
          </a:p>
        </p:txBody>
      </p:sp>
      <p:sp>
        <p:nvSpPr>
          <p:cNvPr id="4" name="Slide Number Placeholder 3"/>
          <p:cNvSpPr>
            <a:spLocks noGrp="1"/>
          </p:cNvSpPr>
          <p:nvPr>
            <p:ph type="sldNum" sz="quarter" idx="10"/>
          </p:nvPr>
        </p:nvSpPr>
        <p:spPr/>
        <p:txBody>
          <a:bodyPr/>
          <a:lstStyle/>
          <a:p>
            <a:pPr>
              <a:defRPr/>
            </a:pPr>
            <a:fld id="{624A7F2B-4480-E145-A9A4-3A91C786099D}"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See the “what went wrong with </a:t>
            </a:r>
            <a:r>
              <a:rPr lang="en-US" dirty="0" err="1" smtClean="0"/>
              <a:t>sa</a:t>
            </a:r>
            <a:r>
              <a:rPr lang="en-US" dirty="0" smtClean="0"/>
              <a:t>” blog and </a:t>
            </a:r>
            <a:br>
              <a:rPr lang="en-US" dirty="0" smtClean="0"/>
            </a:br>
            <a:r>
              <a:rPr lang="en-US" dirty="0" smtClean="0"/>
              <a:t>what you think went</a:t>
            </a:r>
            <a:r>
              <a:rPr lang="en-US" baseline="0" dirty="0" smtClean="0"/>
              <a:t> wrong with SA poll</a:t>
            </a:r>
          </a:p>
          <a:p>
            <a:endParaRPr lang="en-US" dirty="0"/>
          </a:p>
        </p:txBody>
      </p:sp>
      <p:sp>
        <p:nvSpPr>
          <p:cNvPr id="4" name="Slide Number Placeholder 3"/>
          <p:cNvSpPr>
            <a:spLocks noGrp="1"/>
          </p:cNvSpPr>
          <p:nvPr>
            <p:ph type="sldNum" sz="quarter" idx="10"/>
          </p:nvPr>
        </p:nvSpPr>
        <p:spPr/>
        <p:txBody>
          <a:bodyPr/>
          <a:lstStyle/>
          <a:p>
            <a:pPr>
              <a:defRPr/>
            </a:pPr>
            <a:fld id="{624A7F2B-4480-E145-A9A4-3A91C786099D}" type="slidenum">
              <a:rPr lang="en-US" smtClean="0"/>
              <a:pPr>
                <a:defRPr/>
              </a:pPr>
              <a:t>20</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See the “what went wrong with </a:t>
            </a:r>
            <a:r>
              <a:rPr lang="en-US" dirty="0" err="1" smtClean="0"/>
              <a:t>sa</a:t>
            </a:r>
            <a:r>
              <a:rPr lang="en-US" dirty="0" smtClean="0"/>
              <a:t>” blog and </a:t>
            </a:r>
            <a:br>
              <a:rPr lang="en-US" dirty="0" smtClean="0"/>
            </a:br>
            <a:r>
              <a:rPr lang="en-US" dirty="0" smtClean="0"/>
              <a:t>what you think went</a:t>
            </a:r>
            <a:r>
              <a:rPr lang="en-US" baseline="0" dirty="0" smtClean="0"/>
              <a:t> wrong with SA poll</a:t>
            </a:r>
          </a:p>
          <a:p>
            <a:endParaRPr lang="en-US" dirty="0"/>
          </a:p>
        </p:txBody>
      </p:sp>
      <p:sp>
        <p:nvSpPr>
          <p:cNvPr id="4" name="Slide Number Placeholder 3"/>
          <p:cNvSpPr>
            <a:spLocks noGrp="1"/>
          </p:cNvSpPr>
          <p:nvPr>
            <p:ph type="sldNum" sz="quarter" idx="10"/>
          </p:nvPr>
        </p:nvSpPr>
        <p:spPr/>
        <p:txBody>
          <a:bodyPr/>
          <a:lstStyle/>
          <a:p>
            <a:pPr>
              <a:defRPr/>
            </a:pPr>
            <a:fld id="{624A7F2B-4480-E145-A9A4-3A91C786099D}" type="slidenum">
              <a:rPr lang="en-US" smtClean="0"/>
              <a:pPr>
                <a:defRPr/>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7D692D-DA86-5E4B-8D1E-64AC9915B0F5}" type="slidenum">
              <a:rPr lang="en-US"/>
              <a:pPr/>
              <a:t>2</a:t>
            </a:fld>
            <a:endParaRPr lang="en-US"/>
          </a:p>
        </p:txBody>
      </p:sp>
      <p:sp>
        <p:nvSpPr>
          <p:cNvPr id="101378" name="Rectangle 2"/>
          <p:cNvSpPr>
            <a:spLocks noGrp="1" noRot="1" noChangeAspect="1" noChangeArrowheads="1" noTextEdit="1"/>
          </p:cNvSpPr>
          <p:nvPr>
            <p:ph type="sldImg"/>
          </p:nvPr>
        </p:nvSpPr>
        <p:spPr>
          <a:xfrm>
            <a:off x="1095375" y="676275"/>
            <a:ext cx="4605338" cy="3454400"/>
          </a:xfrm>
          <a:ln/>
        </p:spPr>
      </p:sp>
      <p:sp>
        <p:nvSpPr>
          <p:cNvPr id="101379" name="Rectangle 3"/>
          <p:cNvSpPr>
            <a:spLocks noGrp="1" noChangeArrowheads="1"/>
          </p:cNvSpPr>
          <p:nvPr>
            <p:ph type="body" idx="1"/>
          </p:nvPr>
        </p:nvSpPr>
        <p:spPr>
          <a:xfrm>
            <a:off x="895350" y="4356100"/>
            <a:ext cx="5083175" cy="4129088"/>
          </a:xfrm>
        </p:spPr>
        <p:txBody>
          <a:bodyPr/>
          <a:lstStyle/>
          <a:p>
            <a:pPr lvl="0"/>
            <a:r>
              <a:rPr lang="en-US" sz="1200" kern="1200" dirty="0" smtClean="0">
                <a:solidFill>
                  <a:schemeClr val="tx1"/>
                </a:solidFill>
                <a:latin typeface="Arial" pitchFamily="-111" charset="0"/>
                <a:ea typeface="ＭＳ Ｐゴシック" pitchFamily="-111" charset="-128"/>
                <a:cs typeface="+mn-cs"/>
              </a:rPr>
              <a:t>So really brief, about Parasoft: Parasoft was founded in 1987.</a:t>
            </a:r>
          </a:p>
          <a:p>
            <a:pPr lvl="0"/>
            <a:r>
              <a:rPr lang="en-US" sz="1200" kern="1200" dirty="0" smtClean="0">
                <a:solidFill>
                  <a:schemeClr val="tx1"/>
                </a:solidFill>
                <a:latin typeface="Arial" pitchFamily="-111" charset="0"/>
                <a:ea typeface="ＭＳ Ｐゴシック" pitchFamily="-111" charset="-128"/>
                <a:cs typeface="+mn-cs"/>
              </a:rPr>
              <a:t>We’ve got 27</a:t>
            </a:r>
            <a:r>
              <a:rPr lang="en-US" sz="1200" kern="1200" baseline="0" dirty="0" smtClean="0">
                <a:solidFill>
                  <a:schemeClr val="tx1"/>
                </a:solidFill>
                <a:latin typeface="Arial" pitchFamily="-111" charset="0"/>
                <a:ea typeface="ＭＳ Ｐゴシック" pitchFamily="-111" charset="-128"/>
                <a:cs typeface="+mn-cs"/>
              </a:rPr>
              <a:t> </a:t>
            </a:r>
            <a:r>
              <a:rPr lang="en-US" sz="1200" kern="1200" dirty="0" smtClean="0">
                <a:solidFill>
                  <a:schemeClr val="tx1"/>
                </a:solidFill>
                <a:latin typeface="Arial" pitchFamily="-111" charset="0"/>
                <a:ea typeface="ＭＳ Ｐゴシック" pitchFamily="-111" charset="-128"/>
                <a:cs typeface="+mn-cs"/>
              </a:rPr>
              <a:t>patents around various automated quality processes.</a:t>
            </a:r>
          </a:p>
          <a:p>
            <a:pPr lvl="0"/>
            <a:r>
              <a:rPr lang="en-US" sz="1200" kern="1200" dirty="0" smtClean="0">
                <a:solidFill>
                  <a:schemeClr val="tx1"/>
                </a:solidFill>
                <a:latin typeface="Arial" pitchFamily="-111" charset="0"/>
                <a:ea typeface="ＭＳ Ｐゴシック" pitchFamily="-111" charset="-128"/>
                <a:cs typeface="+mn-cs"/>
              </a:rPr>
              <a:t>Our core focus</a:t>
            </a:r>
            <a:r>
              <a:rPr lang="en-US" sz="1200" kern="1200" baseline="0" dirty="0" smtClean="0">
                <a:solidFill>
                  <a:schemeClr val="tx1"/>
                </a:solidFill>
                <a:latin typeface="Arial" pitchFamily="-111" charset="0"/>
                <a:ea typeface="ＭＳ Ｐゴシック" pitchFamily="-111" charset="-128"/>
                <a:cs typeface="+mn-cs"/>
              </a:rPr>
              <a:t> is looking into development process and find area where we can automate the process to free the human up. </a:t>
            </a:r>
          </a:p>
          <a:p>
            <a:pPr lvl="0"/>
            <a:r>
              <a:rPr lang="en-US" sz="1200" kern="1200" baseline="0" dirty="0" smtClean="0">
                <a:solidFill>
                  <a:schemeClr val="tx1"/>
                </a:solidFill>
                <a:latin typeface="Arial" pitchFamily="-111" charset="0"/>
                <a:ea typeface="ＭＳ Ｐゴシック" pitchFamily="-111" charset="-128"/>
                <a:cs typeface="+mn-cs"/>
              </a:rPr>
              <a:t>To do in a such clever way to do so, that drive human away from boring work and human can focus and perform more difficult and important tasks.</a:t>
            </a:r>
          </a:p>
          <a:p>
            <a:pPr lvl="0"/>
            <a:r>
              <a:rPr lang="en-US" sz="1200" kern="1200" dirty="0" smtClean="0">
                <a:solidFill>
                  <a:schemeClr val="tx1"/>
                </a:solidFill>
                <a:latin typeface="Arial" pitchFamily="-111" charset="0"/>
                <a:ea typeface="ＭＳ Ｐゴシック" pitchFamily="-111" charset="-128"/>
                <a:cs typeface="ＭＳ Ｐゴシック" pitchFamily="-111" charset="-128"/>
              </a:rPr>
              <a:t>We’ve been building static analysis tools since 1994</a:t>
            </a:r>
            <a:r>
              <a:rPr lang="en-US" sz="1200" kern="1200" baseline="0" dirty="0" smtClean="0">
                <a:solidFill>
                  <a:schemeClr val="tx1"/>
                </a:solidFill>
                <a:latin typeface="Arial" pitchFamily="-111" charset="0"/>
                <a:ea typeface="ＭＳ Ｐゴシック" pitchFamily="-111" charset="-128"/>
                <a:cs typeface="ＭＳ Ｐゴシック" pitchFamily="-111" charset="-128"/>
              </a:rPr>
              <a:t> so we know a lot of experience and we are quite good at it.</a:t>
            </a:r>
            <a:endParaRPr lang="en-US" sz="1200" kern="1200" dirty="0" smtClean="0">
              <a:solidFill>
                <a:schemeClr val="tx1"/>
              </a:solidFill>
              <a:latin typeface="Arial" pitchFamily="-111" charset="0"/>
              <a:ea typeface="ＭＳ Ｐゴシック" pitchFamily="-111" charset="-128"/>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Definition of Static code analysis is the analysis of computer software that is performed without actually executing the software being tested.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We’re</a:t>
            </a:r>
            <a:r>
              <a:rPr lang="en-US" baseline="0" dirty="0" smtClean="0"/>
              <a:t> going to talk briefly about each of these techniques, when/where to use it, and why it’s helpful.</a:t>
            </a:r>
            <a:endParaRPr lang="en-US" dirty="0" smtClean="0"/>
          </a:p>
          <a:p>
            <a:pPr lvl="0"/>
            <a:endParaRPr lang="en-US" sz="1200" kern="1200" dirty="0" smtClean="0">
              <a:solidFill>
                <a:schemeClr val="tx1"/>
              </a:solidFill>
              <a:latin typeface="Arial" pitchFamily="-111" charset="0"/>
              <a:ea typeface="ＭＳ Ｐゴシック" pitchFamily="-111" charset="-128"/>
              <a:cs typeface="+mn-cs"/>
            </a:endParaRPr>
          </a:p>
          <a:p>
            <a:pPr lvl="0"/>
            <a:r>
              <a:rPr lang="en-US" sz="1200" kern="1200" dirty="0" smtClean="0">
                <a:solidFill>
                  <a:schemeClr val="tx1"/>
                </a:solidFill>
                <a:latin typeface="Arial" pitchFamily="-111" charset="0"/>
                <a:ea typeface="ＭＳ Ｐゴシック" pitchFamily="-111" charset="-128"/>
                <a:cs typeface="+mn-cs"/>
              </a:rPr>
              <a:t>So coming into this presentation we’ve been getting a lot of questions and it seems that static analysis means different things to different people. </a:t>
            </a:r>
          </a:p>
          <a:p>
            <a:pPr lvl="0"/>
            <a:r>
              <a:rPr lang="en-US" sz="1200" kern="1200" dirty="0" smtClean="0">
                <a:solidFill>
                  <a:schemeClr val="tx1"/>
                </a:solidFill>
                <a:latin typeface="Arial" pitchFamily="-111" charset="0"/>
                <a:ea typeface="ＭＳ Ｐゴシック" pitchFamily="-111" charset="-128"/>
                <a:cs typeface="+mn-cs"/>
              </a:rPr>
              <a:t>Static analysis can be one of those things in</a:t>
            </a:r>
            <a:r>
              <a:rPr lang="en-US" sz="1200" kern="1200" baseline="0" dirty="0" smtClean="0">
                <a:solidFill>
                  <a:schemeClr val="tx1"/>
                </a:solidFill>
                <a:latin typeface="Arial" pitchFamily="-111" charset="0"/>
                <a:ea typeface="ＭＳ Ｐゴシック" pitchFamily="-111" charset="-128"/>
                <a:cs typeface="+mn-cs"/>
              </a:rPr>
              <a:t> the list here:</a:t>
            </a:r>
            <a:endParaRPr lang="en-US" sz="1200" kern="1200" dirty="0" smtClean="0">
              <a:solidFill>
                <a:schemeClr val="tx1"/>
              </a:solidFill>
              <a:latin typeface="Arial" pitchFamily="-111" charset="0"/>
              <a:ea typeface="ＭＳ Ｐゴシック" pitchFamily="-111" charset="-128"/>
              <a:cs typeface="+mn-cs"/>
            </a:endParaRPr>
          </a:p>
          <a:p>
            <a:pPr lvl="0"/>
            <a:endParaRPr lang="en-US" sz="1200" kern="1200" dirty="0" smtClean="0">
              <a:solidFill>
                <a:schemeClr val="tx1"/>
              </a:solidFill>
              <a:latin typeface="Arial" pitchFamily="-111" charset="0"/>
              <a:ea typeface="ＭＳ Ｐゴシック" pitchFamily="-111" charset="-128"/>
              <a:cs typeface="+mn-cs"/>
            </a:endParaRPr>
          </a:p>
        </p:txBody>
      </p:sp>
      <p:sp>
        <p:nvSpPr>
          <p:cNvPr id="4" name="Slide Number Placeholder 3"/>
          <p:cNvSpPr>
            <a:spLocks noGrp="1"/>
          </p:cNvSpPr>
          <p:nvPr>
            <p:ph type="sldNum" sz="quarter" idx="10"/>
          </p:nvPr>
        </p:nvSpPr>
        <p:spPr/>
        <p:txBody>
          <a:bodyPr/>
          <a:lstStyle/>
          <a:p>
            <a:pPr>
              <a:defRPr/>
            </a:pPr>
            <a:fld id="{624A7F2B-4480-E145-A9A4-3A91C786099D}"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kern="1200" dirty="0" smtClean="0">
                <a:solidFill>
                  <a:schemeClr val="tx1"/>
                </a:solidFill>
                <a:latin typeface="Arial" pitchFamily="-111" charset="0"/>
                <a:ea typeface="ＭＳ Ｐゴシック" pitchFamily="-111" charset="-128"/>
                <a:cs typeface="ＭＳ Ｐゴシック" pitchFamily="-111" charset="-128"/>
              </a:rPr>
              <a:t>•Will our engineers really adopt it and use it? •Is this a long-term solution? Will developers really adopt it and use it? The best tool in the world won’t deliver any value to your organization if it’s not deployable, if developers hate using it, or if it’s too much of a disruption to project progress. Figuring this out requires a comprehensive evaluation of all the vendor and tool.</a:t>
            </a:r>
            <a:r>
              <a:rPr lang="en-US" sz="1200" b="0" kern="1200" baseline="0" dirty="0" smtClean="0">
                <a:solidFill>
                  <a:schemeClr val="tx1"/>
                </a:solidFill>
                <a:latin typeface="Arial" pitchFamily="-111" charset="0"/>
                <a:ea typeface="ＭＳ Ｐゴシック" pitchFamily="-111" charset="-128"/>
                <a:cs typeface="ＭＳ Ｐゴシック" pitchFamily="-111" charset="-128"/>
              </a:rPr>
              <a:t> </a:t>
            </a:r>
            <a:r>
              <a:rPr lang="en-US" sz="1200" b="0" kern="1200" dirty="0" smtClean="0">
                <a:solidFill>
                  <a:schemeClr val="tx1"/>
                </a:solidFill>
                <a:latin typeface="Arial" pitchFamily="-111" charset="0"/>
                <a:ea typeface="ＭＳ Ｐゴシック" pitchFamily="-111" charset="-128"/>
                <a:cs typeface="ＭＳ Ｐゴシック" pitchFamily="-111" charset="-128"/>
              </a:rPr>
              <a:t>A robust and flexible rule set, the feasibility of approaching zero noise, a workflow that’s practical and repeatable for both your highly-skilled engineers and your junior developers, scalability to the enterprise, and a vendor committed to working with you to solve your problems—how all these factors work together make the difference between a great tool and a great tool </a:t>
            </a:r>
            <a:r>
              <a:rPr lang="en-US" sz="1200" b="0" i="1" kern="1200" dirty="0" smtClean="0">
                <a:solidFill>
                  <a:schemeClr val="tx1"/>
                </a:solidFill>
                <a:latin typeface="Arial" pitchFamily="-111" charset="0"/>
                <a:ea typeface="ＭＳ Ｐゴシック" pitchFamily="-111" charset="-128"/>
                <a:cs typeface="ＭＳ Ｐゴシック" pitchFamily="-111" charset="-128"/>
              </a:rPr>
              <a:t>for your organization.</a:t>
            </a:r>
            <a:endParaRPr lang="en-US" dirty="0"/>
          </a:p>
        </p:txBody>
      </p:sp>
      <p:sp>
        <p:nvSpPr>
          <p:cNvPr id="4" name="Slide Number Placeholder 3"/>
          <p:cNvSpPr>
            <a:spLocks noGrp="1"/>
          </p:cNvSpPr>
          <p:nvPr>
            <p:ph type="sldNum" sz="quarter" idx="10"/>
          </p:nvPr>
        </p:nvSpPr>
        <p:spPr/>
        <p:txBody>
          <a:bodyPr/>
          <a:lstStyle/>
          <a:p>
            <a:pPr>
              <a:defRPr/>
            </a:pPr>
            <a:fld id="{624A7F2B-4480-E145-A9A4-3A91C786099D}"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Arial" pitchFamily="-111" charset="0"/>
                <a:ea typeface="ＭＳ Ｐゴシック" pitchFamily="-111" charset="-128"/>
                <a:cs typeface="ＭＳ Ｐゴシック" pitchFamily="-111" charset="-128"/>
              </a:rPr>
              <a:t>Let’s talk about perception:</a:t>
            </a:r>
          </a:p>
          <a:p>
            <a:endParaRPr lang="en-US" sz="1200" b="0" kern="1200" dirty="0" smtClean="0">
              <a:solidFill>
                <a:schemeClr val="tx1"/>
              </a:solidFill>
              <a:latin typeface="Arial" pitchFamily="-111" charset="0"/>
              <a:ea typeface="ＭＳ Ｐゴシック" pitchFamily="-111" charset="-128"/>
              <a:cs typeface="ＭＳ Ｐゴシック" pitchFamily="-111" charset="-128"/>
            </a:endParaRPr>
          </a:p>
          <a:p>
            <a:r>
              <a:rPr lang="en-US" sz="1200" b="0" kern="1200" dirty="0" smtClean="0">
                <a:solidFill>
                  <a:schemeClr val="tx1"/>
                </a:solidFill>
                <a:latin typeface="Arial" pitchFamily="-111" charset="0"/>
                <a:ea typeface="ＭＳ Ｐゴシック" pitchFamily="-111" charset="-128"/>
                <a:cs typeface="ＭＳ Ｐゴシック" pitchFamily="-111" charset="-128"/>
              </a:rPr>
              <a:t>A lot of time we heard from our customers is that “we don’t have time for static analysis” </a:t>
            </a:r>
          </a:p>
          <a:p>
            <a:r>
              <a:rPr lang="en-US" sz="1200" b="0" kern="1200" dirty="0" smtClean="0">
                <a:solidFill>
                  <a:schemeClr val="tx1"/>
                </a:solidFill>
                <a:latin typeface="Arial" pitchFamily="-111" charset="0"/>
                <a:ea typeface="ＭＳ Ｐゴシック" pitchFamily="-111" charset="-128"/>
                <a:cs typeface="ＭＳ Ｐゴシック" pitchFamily="-111" charset="-128"/>
              </a:rPr>
              <a:t>I would</a:t>
            </a:r>
            <a:r>
              <a:rPr lang="en-US" sz="1200" b="0" kern="1200" baseline="0" dirty="0" smtClean="0">
                <a:solidFill>
                  <a:schemeClr val="tx1"/>
                </a:solidFill>
                <a:latin typeface="Arial" pitchFamily="-111" charset="0"/>
                <a:ea typeface="ＭＳ Ｐゴシック" pitchFamily="-111" charset="-128"/>
                <a:cs typeface="ＭＳ Ｐゴシック" pitchFamily="-111" charset="-128"/>
              </a:rPr>
              <a:t> counter that  with “you don’t have time not to do static analysis”. </a:t>
            </a:r>
          </a:p>
          <a:p>
            <a:r>
              <a:rPr lang="en-US" sz="1200" b="0" kern="1200" baseline="0" dirty="0" smtClean="0">
                <a:solidFill>
                  <a:schemeClr val="tx1"/>
                </a:solidFill>
                <a:latin typeface="Arial" pitchFamily="-111" charset="0"/>
                <a:ea typeface="ＭＳ Ｐゴシック" pitchFamily="-111" charset="-128"/>
                <a:cs typeface="ＭＳ Ｐゴシック" pitchFamily="-111" charset="-128"/>
              </a:rPr>
              <a:t>But this perception comes from couple of different places:</a:t>
            </a:r>
          </a:p>
          <a:p>
            <a:endParaRPr lang="en-US" sz="1200" b="0" kern="1200" baseline="0" dirty="0" smtClean="0">
              <a:solidFill>
                <a:schemeClr val="tx1"/>
              </a:solidFill>
              <a:latin typeface="Arial" pitchFamily="-111" charset="0"/>
              <a:ea typeface="ＭＳ Ｐゴシック" pitchFamily="-111" charset="-128"/>
              <a:cs typeface="ＭＳ Ｐゴシック" pitchFamily="-111" charset="-128"/>
            </a:endParaRPr>
          </a:p>
          <a:p>
            <a:r>
              <a:rPr lang="en-US" sz="1200" b="0" kern="1200" baseline="0" dirty="0" smtClean="0">
                <a:solidFill>
                  <a:schemeClr val="tx1"/>
                </a:solidFill>
                <a:latin typeface="Arial" pitchFamily="-111" charset="0"/>
                <a:ea typeface="ＭＳ Ｐゴシック" pitchFamily="-111" charset="-128"/>
                <a:cs typeface="ＭＳ Ｐゴシック" pitchFamily="-111" charset="-128"/>
              </a:rPr>
              <a:t>One is people thinks static analysis is merely formatting issue. </a:t>
            </a:r>
          </a:p>
          <a:p>
            <a:r>
              <a:rPr lang="en-US" sz="1200" b="0" kern="1200" baseline="0" dirty="0" smtClean="0">
                <a:solidFill>
                  <a:schemeClr val="tx1"/>
                </a:solidFill>
                <a:latin typeface="Arial" pitchFamily="-111" charset="0"/>
                <a:ea typeface="ＭＳ Ｐゴシック" pitchFamily="-111" charset="-128"/>
                <a:cs typeface="ＭＳ Ｐゴシック" pitchFamily="-111" charset="-128"/>
              </a:rPr>
              <a:t>And a lot of people/team don’t want to get into argument about where to put start curly braces or spaces or tabs for spaces. </a:t>
            </a:r>
          </a:p>
          <a:p>
            <a:r>
              <a:rPr lang="en-US" sz="1200" b="0" kern="1200" baseline="0" dirty="0" smtClean="0">
                <a:solidFill>
                  <a:schemeClr val="tx1"/>
                </a:solidFill>
                <a:latin typeface="Arial" pitchFamily="-111" charset="0"/>
                <a:ea typeface="ＭＳ Ｐゴシック" pitchFamily="-111" charset="-128"/>
                <a:cs typeface="ＭＳ Ｐゴシック" pitchFamily="-111" charset="-128"/>
              </a:rPr>
              <a:t>This kind of static analysis is used for big team for consistency in the code base but that’s not big goal for static analysis.</a:t>
            </a:r>
          </a:p>
          <a:p>
            <a:endParaRPr lang="en-US" sz="1200" b="0" kern="1200" baseline="0" dirty="0" smtClean="0">
              <a:solidFill>
                <a:schemeClr val="tx1"/>
              </a:solidFill>
              <a:latin typeface="Arial" pitchFamily="-111" charset="0"/>
              <a:ea typeface="ＭＳ Ｐゴシック" pitchFamily="-111" charset="-128"/>
              <a:cs typeface="ＭＳ Ｐゴシック" pitchFamily="-111" charset="-128"/>
            </a:endParaRPr>
          </a:p>
          <a:p>
            <a:r>
              <a:rPr lang="en-US" sz="1200" b="0" kern="1200" baseline="0" dirty="0" smtClean="0">
                <a:solidFill>
                  <a:schemeClr val="tx1"/>
                </a:solidFill>
                <a:latin typeface="Arial" pitchFamily="-111" charset="0"/>
                <a:ea typeface="ＭＳ Ｐゴシック" pitchFamily="-111" charset="-128"/>
                <a:cs typeface="ＭＳ Ｐゴシック" pitchFamily="-111" charset="-128"/>
              </a:rPr>
              <a:t>Static analysis can find security, memory leak, performance and potential problems as we discussed earlier. </a:t>
            </a:r>
          </a:p>
          <a:p>
            <a:r>
              <a:rPr lang="en-US" sz="1200" b="0" kern="1200" baseline="0" dirty="0" smtClean="0">
                <a:solidFill>
                  <a:schemeClr val="tx1"/>
                </a:solidFill>
                <a:latin typeface="Arial" pitchFamily="-111" charset="0"/>
                <a:ea typeface="ＭＳ Ｐゴシック" pitchFamily="-111" charset="-128"/>
                <a:cs typeface="ＭＳ Ｐゴシック" pitchFamily="-111" charset="-128"/>
              </a:rPr>
              <a:t>It is not just finding formatting issues or syntax. Let’s keep in mind for that.</a:t>
            </a:r>
          </a:p>
          <a:p>
            <a:endParaRPr lang="en-US" sz="1200" b="0" kern="1200" baseline="0" dirty="0" smtClean="0">
              <a:solidFill>
                <a:schemeClr val="tx1"/>
              </a:solidFill>
              <a:latin typeface="Arial" pitchFamily="-111" charset="0"/>
              <a:ea typeface="ＭＳ Ｐゴシック" pitchFamily="-111" charset="-128"/>
              <a:cs typeface="ＭＳ Ｐゴシック" pitchFamily="-111" charset="-128"/>
            </a:endParaRPr>
          </a:p>
          <a:p>
            <a:r>
              <a:rPr lang="en-US" sz="1200" b="0" kern="1200" baseline="0" dirty="0" smtClean="0">
                <a:solidFill>
                  <a:schemeClr val="tx1"/>
                </a:solidFill>
                <a:latin typeface="Arial" pitchFamily="-111" charset="0"/>
                <a:ea typeface="ＭＳ Ｐゴシック" pitchFamily="-111" charset="-128"/>
                <a:cs typeface="ＭＳ Ｐゴシック" pitchFamily="-111" charset="-128"/>
              </a:rPr>
              <a:t>Also big pain is a false positives. </a:t>
            </a:r>
          </a:p>
          <a:p>
            <a:r>
              <a:rPr lang="en-US" sz="1200" b="0" kern="1200" baseline="0" dirty="0" smtClean="0">
                <a:solidFill>
                  <a:schemeClr val="tx1"/>
                </a:solidFill>
                <a:latin typeface="Arial" pitchFamily="-111" charset="0"/>
                <a:ea typeface="ＭＳ Ｐゴシック" pitchFamily="-111" charset="-128"/>
                <a:cs typeface="ＭＳ Ｐゴシック" pitchFamily="-111" charset="-128"/>
              </a:rPr>
              <a:t>This is where we really get into discussion about what is really false positive.</a:t>
            </a:r>
          </a:p>
          <a:p>
            <a:r>
              <a:rPr lang="en-US" sz="1200" b="0" kern="1200" baseline="0" dirty="0" smtClean="0">
                <a:solidFill>
                  <a:schemeClr val="tx1"/>
                </a:solidFill>
                <a:latin typeface="Arial" pitchFamily="-111" charset="0"/>
                <a:ea typeface="ＭＳ Ｐゴシック" pitchFamily="-111" charset="-128"/>
                <a:cs typeface="ＭＳ Ｐゴシック" pitchFamily="-111" charset="-128"/>
              </a:rPr>
              <a:t>People tends to say mostly on static analysis issue is false-positive because first they don’t understand it. </a:t>
            </a:r>
          </a:p>
          <a:p>
            <a:r>
              <a:rPr lang="en-US" sz="1200" b="0" kern="1200" baseline="0" dirty="0" smtClean="0">
                <a:solidFill>
                  <a:schemeClr val="tx1"/>
                </a:solidFill>
                <a:latin typeface="Arial" pitchFamily="-111" charset="0"/>
                <a:ea typeface="ＭＳ Ｐゴシック" pitchFamily="-111" charset="-128"/>
                <a:cs typeface="ＭＳ Ｐゴシック" pitchFamily="-111" charset="-128"/>
              </a:rPr>
              <a:t>When you look at the message and you don’t understand why it is the problem or you look at the message </a:t>
            </a:r>
          </a:p>
          <a:p>
            <a:r>
              <a:rPr lang="en-US" sz="1200" b="0" kern="1200" baseline="0" dirty="0" smtClean="0">
                <a:solidFill>
                  <a:schemeClr val="tx1"/>
                </a:solidFill>
                <a:latin typeface="Arial" pitchFamily="-111" charset="0"/>
                <a:ea typeface="ＭＳ Ｐゴシック" pitchFamily="-111" charset="-128"/>
                <a:cs typeface="ＭＳ Ｐゴシック" pitchFamily="-111" charset="-128"/>
              </a:rPr>
              <a:t>and you find out that rule doesn’t apply to the code or you don’t believe in it and you don’t want to fix it </a:t>
            </a:r>
          </a:p>
          <a:p>
            <a:r>
              <a:rPr lang="en-US" sz="1200" b="0" kern="1200" baseline="0" dirty="0" smtClean="0">
                <a:solidFill>
                  <a:schemeClr val="tx1"/>
                </a:solidFill>
                <a:latin typeface="Arial" pitchFamily="-111" charset="0"/>
                <a:ea typeface="ＭＳ Ｐゴシック" pitchFamily="-111" charset="-128"/>
                <a:cs typeface="ＭＳ Ｐゴシック" pitchFamily="-111" charset="-128"/>
              </a:rPr>
              <a:t>OR by definition, it tells me that pattern exists in the code but pattern may be wrong.</a:t>
            </a:r>
          </a:p>
          <a:p>
            <a:endParaRPr lang="en-US" sz="1200" b="0" kern="1200" baseline="0" dirty="0" smtClean="0">
              <a:solidFill>
                <a:schemeClr val="tx1"/>
              </a:solidFill>
              <a:latin typeface="Arial" pitchFamily="-111" charset="0"/>
              <a:ea typeface="ＭＳ Ｐゴシック" pitchFamily="-111" charset="-128"/>
              <a:cs typeface="ＭＳ Ｐゴシック" pitchFamily="-111" charset="-128"/>
            </a:endParaRPr>
          </a:p>
          <a:p>
            <a:endParaRPr lang="en-US" sz="1200" b="1" kern="1200" dirty="0" smtClean="0">
              <a:solidFill>
                <a:schemeClr val="tx1"/>
              </a:solidFill>
              <a:latin typeface="Arial" pitchFamily="-111" charset="0"/>
              <a:ea typeface="ＭＳ Ｐゴシック" pitchFamily="-111" charset="-128"/>
              <a:cs typeface="ＭＳ Ｐゴシック" pitchFamily="-111" charset="-128"/>
            </a:endParaRPr>
          </a:p>
          <a:p>
            <a:endParaRPr lang="en-US" sz="1200" b="1" kern="1200" dirty="0" smtClean="0">
              <a:solidFill>
                <a:schemeClr val="tx1"/>
              </a:solidFill>
              <a:latin typeface="Arial" pitchFamily="-111" charset="0"/>
              <a:ea typeface="ＭＳ Ｐゴシック" pitchFamily="-111" charset="-128"/>
              <a:cs typeface="ＭＳ Ｐゴシック" pitchFamily="-111" charset="-128"/>
            </a:endParaRPr>
          </a:p>
          <a:p>
            <a:r>
              <a:rPr lang="en-US" sz="1200" b="1" kern="1200" dirty="0" smtClean="0">
                <a:solidFill>
                  <a:schemeClr val="tx1"/>
                </a:solidFill>
                <a:latin typeface="Arial" pitchFamily="-111" charset="0"/>
                <a:ea typeface="ＭＳ Ｐゴシック" pitchFamily="-111" charset="-128"/>
                <a:cs typeface="ＭＳ Ｐゴシック" pitchFamily="-111" charset="-128"/>
              </a:rPr>
              <a:t>CODE ANALYSIS PERCEPTIONS: </a:t>
            </a:r>
            <a:r>
              <a:rPr lang="en-US" sz="1200" kern="1200" dirty="0" smtClean="0">
                <a:solidFill>
                  <a:schemeClr val="tx1"/>
                </a:solidFill>
                <a:latin typeface="Arial" pitchFamily="-111" charset="0"/>
                <a:ea typeface="ＭＳ Ｐゴシック" pitchFamily="-111" charset="-128"/>
                <a:cs typeface="ＭＳ Ｐゴシック" pitchFamily="-111" charset="-128"/>
              </a:rPr>
              <a:t>First we need to talk about bad perceptions in the industry. Let’s start with the issue of false positives. It’s a problem for the build manager.  Its’ related to how you setup your infrastructure and how you run your static analysis. For details on setting up the build – see the Build Manager Training.</a:t>
            </a:r>
          </a:p>
          <a:p>
            <a:r>
              <a:rPr lang="en-US" sz="1200" kern="1200" dirty="0" smtClean="0">
                <a:solidFill>
                  <a:schemeClr val="tx1"/>
                </a:solidFill>
                <a:latin typeface="Arial" pitchFamily="-111" charset="0"/>
                <a:ea typeface="ＭＳ Ｐゴシック" pitchFamily="-111" charset="-128"/>
                <a:cs typeface="ＭＳ Ｐゴシック" pitchFamily="-111" charset="-128"/>
              </a:rPr>
              <a:t>The term or idea of false positives seems to have two meanings. In the simplest sense, it means that the message that a rule was violated is incorrect, or in other words the rule was not violated – the message was false. Sometimes developers fall into the trap of labeling any error message they don’t like as a false positive, but this isn’t really correct. They may label it a false positive because they simply don’t agree with the rule, they may label it because they don’t understand how it applies in this situation, or they may label it because they don’t think it’s important in general or in this particular case. The best way to deal with this head-on is to make sure that the initial rule set you start with has a small number of rules that everyone can agree on. It should product reasonable results that can be dealt with in a reasonable amount of time. </a:t>
            </a:r>
          </a:p>
          <a:p>
            <a:endParaRPr lang="en-US" dirty="0"/>
          </a:p>
        </p:txBody>
      </p:sp>
      <p:sp>
        <p:nvSpPr>
          <p:cNvPr id="4" name="Slide Number Placeholder 3"/>
          <p:cNvSpPr>
            <a:spLocks noGrp="1"/>
          </p:cNvSpPr>
          <p:nvPr>
            <p:ph type="sldNum" sz="quarter" idx="10"/>
          </p:nvPr>
        </p:nvSpPr>
        <p:spPr/>
        <p:txBody>
          <a:bodyPr/>
          <a:lstStyle/>
          <a:p>
            <a:pPr>
              <a:defRPr/>
            </a:pPr>
            <a:fld id="{624A7F2B-4480-E145-A9A4-3A91C786099D}"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kern="1200" baseline="0" dirty="0" smtClean="0">
                <a:solidFill>
                  <a:schemeClr val="tx1"/>
                </a:solidFill>
                <a:latin typeface="Arial" pitchFamily="-111" charset="0"/>
                <a:ea typeface="ＭＳ Ｐゴシック" pitchFamily="-111" charset="-128"/>
                <a:cs typeface="ＭＳ Ｐゴシック" pitchFamily="-111" charset="-128"/>
              </a:rPr>
              <a:t>This is where we define what static analysis doing earlier. </a:t>
            </a:r>
          </a:p>
          <a:p>
            <a:r>
              <a:rPr lang="en-US" sz="1200" b="0" kern="1200" baseline="0" dirty="0" smtClean="0">
                <a:solidFill>
                  <a:schemeClr val="tx1"/>
                </a:solidFill>
                <a:latin typeface="Arial" pitchFamily="-111" charset="0"/>
                <a:ea typeface="ＭＳ Ｐゴシック" pitchFamily="-111" charset="-128"/>
                <a:cs typeface="ＭＳ Ｐゴシック" pitchFamily="-111" charset="-128"/>
              </a:rPr>
              <a:t>Static analysis is looking for a pattern in the code. </a:t>
            </a:r>
          </a:p>
          <a:p>
            <a:r>
              <a:rPr lang="en-US" sz="1200" b="0" kern="1200" baseline="0" dirty="0" smtClean="0">
                <a:solidFill>
                  <a:schemeClr val="tx1"/>
                </a:solidFill>
                <a:latin typeface="Arial" pitchFamily="-111" charset="0"/>
                <a:ea typeface="ＭＳ Ｐゴシック" pitchFamily="-111" charset="-128"/>
                <a:cs typeface="ＭＳ Ｐゴシック" pitchFamily="-111" charset="-128"/>
              </a:rPr>
              <a:t>Another means a false positives should mean that static analysis find a pattern in your code but pattern doesn’t exist in your code when you review it.  </a:t>
            </a:r>
          </a:p>
          <a:p>
            <a:r>
              <a:rPr lang="en-US" sz="1200" b="0" kern="1200" baseline="0" dirty="0" smtClean="0">
                <a:solidFill>
                  <a:schemeClr val="tx1"/>
                </a:solidFill>
                <a:latin typeface="Arial" pitchFamily="-111" charset="0"/>
                <a:ea typeface="ＭＳ Ｐゴシック" pitchFamily="-111" charset="-128"/>
                <a:cs typeface="ＭＳ Ｐゴシック" pitchFamily="-111" charset="-128"/>
              </a:rPr>
              <a:t>Now, that would be real false positive.  </a:t>
            </a:r>
          </a:p>
          <a:p>
            <a:r>
              <a:rPr lang="en-US" sz="1200" b="0" kern="1200" baseline="0" dirty="0" smtClean="0">
                <a:solidFill>
                  <a:schemeClr val="tx1"/>
                </a:solidFill>
                <a:latin typeface="Arial" pitchFamily="-111" charset="0"/>
                <a:ea typeface="ＭＳ Ｐゴシック" pitchFamily="-111" charset="-128"/>
                <a:cs typeface="ＭＳ Ｐゴシック" pitchFamily="-111" charset="-128"/>
              </a:rPr>
              <a:t>Truth is that most static analysis any good static pattern  analysis tool should not have false positive rules. </a:t>
            </a:r>
          </a:p>
          <a:p>
            <a:r>
              <a:rPr lang="en-US" sz="1200" b="0" kern="1200" baseline="0" dirty="0" smtClean="0">
                <a:solidFill>
                  <a:schemeClr val="tx1"/>
                </a:solidFill>
                <a:latin typeface="Arial" pitchFamily="-111" charset="0"/>
                <a:ea typeface="ＭＳ Ｐゴシック" pitchFamily="-111" charset="-128"/>
                <a:cs typeface="ＭＳ Ｐゴシック" pitchFamily="-111" charset="-128"/>
              </a:rPr>
              <a:t>If you truly find a false positive not just because you don’t like </a:t>
            </a:r>
          </a:p>
          <a:p>
            <a:r>
              <a:rPr lang="en-US" sz="1200" b="0" kern="1200" baseline="0" dirty="0" smtClean="0">
                <a:solidFill>
                  <a:schemeClr val="tx1"/>
                </a:solidFill>
                <a:latin typeface="Arial" pitchFamily="-111" charset="0"/>
                <a:ea typeface="ＭＳ Ｐゴシック" pitchFamily="-111" charset="-128"/>
                <a:cs typeface="ＭＳ Ｐゴシック" pitchFamily="-111" charset="-128"/>
              </a:rPr>
              <a:t>or it doesn’t apply to your code but pattern doesn’t exist in your code, then you should file problem report ticket with the tool vendor to fix the rule.</a:t>
            </a:r>
          </a:p>
          <a:p>
            <a:endParaRPr lang="en-US" sz="1200" b="0" kern="1200" baseline="0" dirty="0" smtClean="0">
              <a:solidFill>
                <a:schemeClr val="tx1"/>
              </a:solidFill>
              <a:latin typeface="Arial" pitchFamily="-111" charset="0"/>
              <a:ea typeface="ＭＳ Ｐゴシック" pitchFamily="-111" charset="-128"/>
              <a:cs typeface="ＭＳ Ｐゴシック" pitchFamily="-111" charset="-128"/>
            </a:endParaRPr>
          </a:p>
          <a:p>
            <a:r>
              <a:rPr lang="en-US" sz="1200" b="0" kern="1200" baseline="0" dirty="0" smtClean="0">
                <a:solidFill>
                  <a:schemeClr val="tx1"/>
                </a:solidFill>
                <a:latin typeface="Arial" pitchFamily="-111" charset="0"/>
                <a:ea typeface="ＭＳ Ｐゴシック" pitchFamily="-111" charset="-128"/>
                <a:cs typeface="ＭＳ Ｐゴシック" pitchFamily="-111" charset="-128"/>
              </a:rPr>
              <a:t>Most of claimed false positive issue here is that that pattern doesn’t apply here in my code. </a:t>
            </a:r>
          </a:p>
          <a:p>
            <a:r>
              <a:rPr lang="en-US" sz="1200" b="0" kern="1200" baseline="0" dirty="0" smtClean="0">
                <a:solidFill>
                  <a:schemeClr val="tx1"/>
                </a:solidFill>
                <a:latin typeface="Arial" pitchFamily="-111" charset="0"/>
                <a:ea typeface="ＭＳ Ｐゴシック" pitchFamily="-111" charset="-128"/>
                <a:cs typeface="ＭＳ Ｐゴシック" pitchFamily="-111" charset="-128"/>
              </a:rPr>
              <a:t>This is contextual issue not pattern issue. </a:t>
            </a:r>
          </a:p>
          <a:p>
            <a:r>
              <a:rPr lang="en-US" sz="1200" b="0" kern="1200" baseline="0" dirty="0" smtClean="0">
                <a:solidFill>
                  <a:schemeClr val="tx1"/>
                </a:solidFill>
                <a:latin typeface="Arial" pitchFamily="-111" charset="0"/>
                <a:ea typeface="ＭＳ Ｐゴシック" pitchFamily="-111" charset="-128"/>
                <a:cs typeface="ＭＳ Ｐゴシック" pitchFamily="-111" charset="-128"/>
              </a:rPr>
              <a:t>If so, you should use suppression mechanism that static analysis tool provides. </a:t>
            </a:r>
          </a:p>
          <a:p>
            <a:endParaRPr lang="en-US" sz="1200" b="0" kern="1200" baseline="0" dirty="0" smtClean="0">
              <a:solidFill>
                <a:schemeClr val="tx1"/>
              </a:solidFill>
              <a:latin typeface="Arial" pitchFamily="-111" charset="0"/>
              <a:ea typeface="ＭＳ Ｐゴシック" pitchFamily="-111" charset="-128"/>
              <a:cs typeface="ＭＳ Ｐゴシック" pitchFamily="-111" charset="-128"/>
            </a:endParaRPr>
          </a:p>
          <a:p>
            <a:r>
              <a:rPr lang="en-US" sz="1200" b="0" kern="1200" baseline="0" dirty="0" smtClean="0">
                <a:solidFill>
                  <a:schemeClr val="tx1"/>
                </a:solidFill>
                <a:latin typeface="Arial" pitchFamily="-111" charset="0"/>
                <a:ea typeface="ＭＳ Ｐゴシック" pitchFamily="-111" charset="-128"/>
                <a:cs typeface="ＭＳ Ｐゴシック" pitchFamily="-111" charset="-128"/>
              </a:rPr>
              <a:t>I cannot stress enough for suppression. </a:t>
            </a:r>
          </a:p>
          <a:p>
            <a:endParaRPr lang="en-US" sz="1200" b="0" kern="1200" baseline="0" dirty="0" smtClean="0">
              <a:solidFill>
                <a:schemeClr val="tx1"/>
              </a:solidFill>
              <a:latin typeface="Arial" pitchFamily="-111" charset="0"/>
              <a:ea typeface="ＭＳ Ｐゴシック" pitchFamily="-111" charset="-128"/>
              <a:cs typeface="ＭＳ Ｐゴシック" pitchFamily="-111" charset="-128"/>
            </a:endParaRPr>
          </a:p>
          <a:p>
            <a:r>
              <a:rPr lang="en-US" sz="1200" b="0" kern="1200" baseline="0" dirty="0" smtClean="0">
                <a:solidFill>
                  <a:schemeClr val="tx1"/>
                </a:solidFill>
                <a:latin typeface="Arial" pitchFamily="-111" charset="0"/>
                <a:ea typeface="ＭＳ Ｐゴシック" pitchFamily="-111" charset="-128"/>
                <a:cs typeface="ＭＳ Ｐゴシック" pitchFamily="-111" charset="-128"/>
              </a:rPr>
              <a:t>If you only suppress to single user desktop, it doesn’t work well because other people may have to do same suppression over and over again. </a:t>
            </a:r>
          </a:p>
          <a:p>
            <a:r>
              <a:rPr lang="en-US" sz="1200" b="0" kern="1200" baseline="0" dirty="0" smtClean="0">
                <a:solidFill>
                  <a:schemeClr val="tx1"/>
                </a:solidFill>
                <a:latin typeface="Arial" pitchFamily="-111" charset="0"/>
                <a:ea typeface="ＭＳ Ｐゴシック" pitchFamily="-111" charset="-128"/>
                <a:cs typeface="ＭＳ Ｐゴシック" pitchFamily="-111" charset="-128"/>
              </a:rPr>
              <a:t>We normally recommend users to use in-line suppression mechanism if tool supports it. </a:t>
            </a:r>
          </a:p>
          <a:p>
            <a:r>
              <a:rPr lang="en-US" sz="1200" b="0" kern="1200" baseline="0" dirty="0" smtClean="0">
                <a:solidFill>
                  <a:schemeClr val="tx1"/>
                </a:solidFill>
                <a:latin typeface="Arial" pitchFamily="-111" charset="0"/>
                <a:ea typeface="ＭＳ Ｐゴシック" pitchFamily="-111" charset="-128"/>
                <a:cs typeface="ＭＳ Ｐゴシック" pitchFamily="-111" charset="-128"/>
              </a:rPr>
              <a:t>This normally goes as comments to the code and it won’t add any executable lines. </a:t>
            </a:r>
          </a:p>
          <a:p>
            <a:r>
              <a:rPr lang="en-US" sz="1200" b="0" kern="1200" baseline="0" dirty="0" smtClean="0">
                <a:solidFill>
                  <a:schemeClr val="tx1"/>
                </a:solidFill>
                <a:latin typeface="Arial" pitchFamily="-111" charset="0"/>
                <a:ea typeface="ＭＳ Ｐゴシック" pitchFamily="-111" charset="-128"/>
                <a:cs typeface="ＭＳ Ｐゴシック" pitchFamily="-111" charset="-128"/>
              </a:rPr>
              <a:t>I know some people doesn’t want to change in their code, but truth is you look at something like input validation or uncaught exception, </a:t>
            </a:r>
          </a:p>
          <a:p>
            <a:r>
              <a:rPr lang="en-US" sz="1200" b="0" kern="1200" baseline="0" dirty="0" smtClean="0">
                <a:solidFill>
                  <a:schemeClr val="tx1"/>
                </a:solidFill>
                <a:latin typeface="Arial" pitchFamily="-111" charset="0"/>
                <a:ea typeface="ＭＳ Ｐゴシック" pitchFamily="-111" charset="-128"/>
                <a:cs typeface="ＭＳ Ｐゴシック" pitchFamily="-111" charset="-128"/>
              </a:rPr>
              <a:t>if this exception is handled by different places, it is good to document in source code that we know explicitly  what’s going on. </a:t>
            </a:r>
          </a:p>
          <a:p>
            <a:r>
              <a:rPr lang="en-US" sz="1200" b="0" kern="1200" baseline="0" dirty="0" smtClean="0">
                <a:solidFill>
                  <a:schemeClr val="tx1"/>
                </a:solidFill>
                <a:latin typeface="Arial" pitchFamily="-111" charset="0"/>
                <a:ea typeface="ＭＳ Ｐゴシック" pitchFamily="-111" charset="-128"/>
                <a:cs typeface="ＭＳ Ｐゴシック" pitchFamily="-111" charset="-128"/>
              </a:rPr>
              <a:t>When you use suppression comment in the area, other people will also able to share the information. </a:t>
            </a:r>
          </a:p>
          <a:p>
            <a:endParaRPr lang="en-US" sz="1200" b="0" kern="1200" baseline="0" dirty="0" smtClean="0">
              <a:solidFill>
                <a:schemeClr val="tx1"/>
              </a:solidFill>
              <a:latin typeface="Arial" pitchFamily="-111" charset="0"/>
              <a:ea typeface="ＭＳ Ｐゴシック" pitchFamily="-111" charset="-128"/>
              <a:cs typeface="ＭＳ Ｐゴシック" pitchFamily="-111" charset="-128"/>
            </a:endParaRPr>
          </a:p>
          <a:p>
            <a:r>
              <a:rPr lang="en-US" sz="1200" b="0" kern="1200" baseline="0" dirty="0" smtClean="0">
                <a:solidFill>
                  <a:schemeClr val="tx1"/>
                </a:solidFill>
                <a:latin typeface="Arial" pitchFamily="-111" charset="0"/>
                <a:ea typeface="ＭＳ Ｐゴシック" pitchFamily="-111" charset="-128"/>
                <a:cs typeface="ＭＳ Ｐゴシック" pitchFamily="-111" charset="-128"/>
              </a:rPr>
              <a:t>Ideally your tool can recognize the comment and not reporting  over and over again. </a:t>
            </a:r>
          </a:p>
          <a:p>
            <a:endParaRPr lang="en-US" sz="1200" b="0" kern="1200" baseline="0" dirty="0" smtClean="0">
              <a:solidFill>
                <a:schemeClr val="tx1"/>
              </a:solidFill>
              <a:latin typeface="Arial" pitchFamily="-111" charset="0"/>
              <a:ea typeface="ＭＳ Ｐゴシック" pitchFamily="-111" charset="-128"/>
              <a:cs typeface="ＭＳ Ｐゴシック" pitchFamily="-111" charset="-128"/>
            </a:endParaRPr>
          </a:p>
          <a:p>
            <a:r>
              <a:rPr lang="en-US" sz="1200" b="0" kern="1200" baseline="0" dirty="0" smtClean="0">
                <a:solidFill>
                  <a:schemeClr val="tx1"/>
                </a:solidFill>
                <a:latin typeface="Arial" pitchFamily="-111" charset="0"/>
                <a:ea typeface="ＭＳ Ｐゴシック" pitchFamily="-111" charset="-128"/>
                <a:cs typeface="ＭＳ Ｐゴシック" pitchFamily="-111" charset="-128"/>
              </a:rPr>
              <a:t>It is important to pick carefully rule sets. </a:t>
            </a:r>
          </a:p>
          <a:p>
            <a:r>
              <a:rPr lang="en-US" sz="1200" b="0" kern="1200" baseline="0" dirty="0" smtClean="0">
                <a:solidFill>
                  <a:schemeClr val="tx1"/>
                </a:solidFill>
                <a:latin typeface="Arial" pitchFamily="-111" charset="0"/>
                <a:ea typeface="ＭＳ Ｐゴシック" pitchFamily="-111" charset="-128"/>
                <a:cs typeface="ＭＳ Ｐゴシック" pitchFamily="-111" charset="-128"/>
              </a:rPr>
              <a:t>You don’t choose all good rules or all rules to scan. </a:t>
            </a:r>
          </a:p>
          <a:p>
            <a:r>
              <a:rPr lang="en-US" sz="1200" b="0" kern="1200" baseline="0" dirty="0" smtClean="0">
                <a:solidFill>
                  <a:schemeClr val="tx1"/>
                </a:solidFill>
                <a:latin typeface="Arial" pitchFamily="-111" charset="0"/>
                <a:ea typeface="ＭＳ Ｐゴシック" pitchFamily="-111" charset="-128"/>
                <a:cs typeface="ＭＳ Ｐゴシック" pitchFamily="-111" charset="-128"/>
              </a:rPr>
              <a:t>If you gets too many violations, you and your team will start ignore the violations because it means no matter how good the rule is, it is too alienate to your developers and environment. </a:t>
            </a:r>
          </a:p>
          <a:p>
            <a:r>
              <a:rPr lang="en-US" sz="1200" b="0" kern="1200" baseline="0" dirty="0" smtClean="0">
                <a:solidFill>
                  <a:schemeClr val="tx1"/>
                </a:solidFill>
                <a:latin typeface="Arial" pitchFamily="-111" charset="0"/>
                <a:ea typeface="ＭＳ Ｐゴシック" pitchFamily="-111" charset="-128"/>
                <a:cs typeface="ＭＳ Ｐゴシック" pitchFamily="-111" charset="-128"/>
              </a:rPr>
              <a:t>It will never get adopted as standard practice. </a:t>
            </a:r>
          </a:p>
          <a:p>
            <a:r>
              <a:rPr lang="en-US" sz="1200" b="0" kern="1200" baseline="0" dirty="0" smtClean="0">
                <a:solidFill>
                  <a:schemeClr val="tx1"/>
                </a:solidFill>
                <a:latin typeface="Arial" pitchFamily="-111" charset="0"/>
                <a:ea typeface="ＭＳ Ｐゴシック" pitchFamily="-111" charset="-128"/>
                <a:cs typeface="ＭＳ Ｐゴシック" pitchFamily="-111" charset="-128"/>
              </a:rPr>
              <a:t>Start with small and important rule sets and increase coverage slowly.</a:t>
            </a:r>
          </a:p>
          <a:p>
            <a:endParaRPr lang="en-US" sz="1200" b="0" kern="1200" dirty="0" smtClean="0">
              <a:solidFill>
                <a:schemeClr val="tx1"/>
              </a:solidFill>
              <a:latin typeface="Arial" pitchFamily="-111" charset="0"/>
              <a:ea typeface="ＭＳ Ｐゴシック" pitchFamily="-111" charset="-128"/>
              <a:cs typeface="ＭＳ Ｐゴシック" pitchFamily="-111" charset="-128"/>
            </a:endParaRPr>
          </a:p>
          <a:p>
            <a:endParaRPr lang="en-US" sz="1200" b="1" kern="1200" dirty="0" smtClean="0">
              <a:solidFill>
                <a:schemeClr val="tx1"/>
              </a:solidFill>
              <a:latin typeface="Arial" pitchFamily="-111" charset="0"/>
              <a:ea typeface="ＭＳ Ｐゴシック" pitchFamily="-111" charset="-128"/>
              <a:cs typeface="ＭＳ Ｐゴシック" pitchFamily="-111" charset="-128"/>
            </a:endParaRPr>
          </a:p>
          <a:p>
            <a:endParaRPr lang="en-US" sz="1200" b="1" kern="1200" dirty="0" smtClean="0">
              <a:solidFill>
                <a:schemeClr val="tx1"/>
              </a:solidFill>
              <a:latin typeface="Arial" pitchFamily="-111" charset="0"/>
              <a:ea typeface="ＭＳ Ｐゴシック" pitchFamily="-111" charset="-128"/>
              <a:cs typeface="ＭＳ Ｐゴシック" pitchFamily="-111" charset="-128"/>
            </a:endParaRPr>
          </a:p>
          <a:p>
            <a:endParaRPr lang="en-US" sz="1200" b="1" kern="1200" dirty="0" smtClean="0">
              <a:solidFill>
                <a:schemeClr val="tx1"/>
              </a:solidFill>
              <a:latin typeface="Arial" pitchFamily="-111" charset="0"/>
              <a:ea typeface="ＭＳ Ｐゴシック" pitchFamily="-111" charset="-128"/>
              <a:cs typeface="ＭＳ Ｐゴシック" pitchFamily="-111" charset="-128"/>
            </a:endParaRPr>
          </a:p>
          <a:p>
            <a:r>
              <a:rPr lang="en-US" sz="1200" b="1" kern="1200" dirty="0" smtClean="0">
                <a:solidFill>
                  <a:schemeClr val="tx1"/>
                </a:solidFill>
                <a:latin typeface="Arial" pitchFamily="-111" charset="0"/>
                <a:ea typeface="ＭＳ Ｐゴシック" pitchFamily="-111" charset="-128"/>
                <a:cs typeface="ＭＳ Ｐゴシック" pitchFamily="-111" charset="-128"/>
              </a:rPr>
              <a:t>PATTERN BASED FALSE POSITIVES</a:t>
            </a:r>
            <a:r>
              <a:rPr lang="en-US" sz="1200" kern="1200" dirty="0" smtClean="0">
                <a:solidFill>
                  <a:schemeClr val="tx1"/>
                </a:solidFill>
                <a:latin typeface="Arial" pitchFamily="-111" charset="0"/>
                <a:ea typeface="ＭＳ Ｐゴシック" pitchFamily="-111" charset="-128"/>
                <a:cs typeface="ＭＳ Ｐゴシック" pitchFamily="-111" charset="-128"/>
              </a:rPr>
              <a:t>: False positives and “not false” positives are in two different areas. One is pattern based static analysis, which also includes metrics. There is also flow-based static analysis. One thing to remember is that pattern based static analysis doesn’t have false positives. If it has a false positive, it’s really a bug in the rule, because the rule should not be ambiguous. If the rule doesn’t have a clear pattern to look for, it’s a bad rule.</a:t>
            </a:r>
          </a:p>
          <a:p>
            <a:r>
              <a:rPr lang="en-US" sz="1200" kern="1200" dirty="0" smtClean="0">
                <a:solidFill>
                  <a:schemeClr val="tx1"/>
                </a:solidFill>
                <a:latin typeface="Arial" pitchFamily="-111" charset="0"/>
                <a:ea typeface="ＭＳ Ｐゴシック" pitchFamily="-111" charset="-128"/>
                <a:cs typeface="ＭＳ Ｐゴシック" pitchFamily="-111" charset="-128"/>
              </a:rPr>
              <a:t>This doesn’t mean that when a rule lists a violation that there is a bug, which is important to note. A violation simply means that the pattern was found. You have to look and say I am choosing these patterns and flagging these patterns because they are dangerous to my code. When I look at pattern, I ask myself, does this apply to my code, or doesn’t it apply? If it applies, I fix the code, if it doesn’t apply I suppress it. It’s best to suppress it in the code so that it’s visible and others can look at it, and you won’t end up having to review it a second time. It’s a bad idea to not suppress the violation explicitly, because then you will constantly be reviewing the same violation. </a:t>
            </a:r>
          </a:p>
          <a:p>
            <a:endParaRPr lang="en-US" sz="1200" kern="1200" dirty="0" smtClean="0">
              <a:solidFill>
                <a:schemeClr val="tx1"/>
              </a:solidFill>
              <a:latin typeface="Arial" pitchFamily="-111" charset="0"/>
              <a:ea typeface="ＭＳ Ｐゴシック" pitchFamily="-111" charset="-128"/>
              <a:cs typeface="ＭＳ Ｐゴシック" pitchFamily="-111" charset="-128"/>
            </a:endParaRPr>
          </a:p>
          <a:p>
            <a:endParaRPr lang="en-US" sz="1200" kern="1200" dirty="0" smtClean="0">
              <a:solidFill>
                <a:schemeClr val="tx1"/>
              </a:solidFill>
              <a:latin typeface="Arial" pitchFamily="-111" charset="0"/>
              <a:ea typeface="ＭＳ Ｐゴシック" pitchFamily="-111" charset="-128"/>
              <a:cs typeface="ＭＳ Ｐゴシック" pitchFamily="-111" charset="-128"/>
            </a:endParaRPr>
          </a:p>
          <a:p>
            <a:r>
              <a:rPr lang="en-US" sz="1200" kern="1200" dirty="0" smtClean="0">
                <a:solidFill>
                  <a:schemeClr val="tx1"/>
                </a:solidFill>
                <a:latin typeface="Arial" pitchFamily="-111" charset="0"/>
                <a:ea typeface="ＭＳ Ｐゴシック" pitchFamily="-111" charset="-128"/>
                <a:cs typeface="ＭＳ Ｐゴシック" pitchFamily="-111" charset="-128"/>
              </a:rPr>
              <a:t>They beauty of in-code suppression is that it’s independent of the engine. Anyone can look at the code and see that the code has been reviewed and that this pattern is acceptable in this code.</a:t>
            </a:r>
          </a:p>
        </p:txBody>
      </p:sp>
      <p:sp>
        <p:nvSpPr>
          <p:cNvPr id="4" name="Slide Number Placeholder 3"/>
          <p:cNvSpPr>
            <a:spLocks noGrp="1"/>
          </p:cNvSpPr>
          <p:nvPr>
            <p:ph type="sldNum" sz="quarter" idx="10"/>
          </p:nvPr>
        </p:nvSpPr>
        <p:spPr/>
        <p:txBody>
          <a:bodyPr/>
          <a:lstStyle/>
          <a:p>
            <a:pPr>
              <a:defRPr/>
            </a:pPr>
            <a:fld id="{624A7F2B-4480-E145-A9A4-3A91C786099D}"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kern="1200" dirty="0" smtClean="0">
                <a:solidFill>
                  <a:schemeClr val="tx1"/>
                </a:solidFill>
                <a:latin typeface="Arial" pitchFamily="-111" charset="0"/>
                <a:ea typeface="ＭＳ Ｐゴシック" pitchFamily="-111" charset="-128"/>
                <a:cs typeface="ＭＳ Ｐゴシック" pitchFamily="-111" charset="-128"/>
              </a:rPr>
              <a:t>Here is the problem flow analysis. </a:t>
            </a:r>
          </a:p>
          <a:p>
            <a:endParaRPr lang="en-US" sz="1200" b="0" kern="1200" dirty="0" smtClean="0">
              <a:solidFill>
                <a:schemeClr val="tx1"/>
              </a:solidFill>
              <a:latin typeface="Arial" pitchFamily="-111" charset="0"/>
              <a:ea typeface="ＭＳ Ｐゴシック" pitchFamily="-111" charset="-128"/>
              <a:cs typeface="ＭＳ Ｐゴシック" pitchFamily="-111" charset="-128"/>
            </a:endParaRPr>
          </a:p>
          <a:p>
            <a:r>
              <a:rPr lang="en-US" sz="1200" b="0" kern="1200" dirty="0" smtClean="0">
                <a:solidFill>
                  <a:schemeClr val="tx1"/>
                </a:solidFill>
                <a:latin typeface="Arial" pitchFamily="-111" charset="0"/>
                <a:ea typeface="ＭＳ Ｐゴシック" pitchFamily="-111" charset="-128"/>
                <a:cs typeface="ＭＳ Ｐゴシック" pitchFamily="-111" charset="-128"/>
              </a:rPr>
              <a:t>People likes flow analysis.</a:t>
            </a:r>
            <a:r>
              <a:rPr lang="en-US" sz="1200" b="0" kern="1200" baseline="0" dirty="0" smtClean="0">
                <a:solidFill>
                  <a:schemeClr val="tx1"/>
                </a:solidFill>
                <a:latin typeface="Arial" pitchFamily="-111" charset="0"/>
                <a:ea typeface="ＭＳ Ｐゴシック" pitchFamily="-111" charset="-128"/>
                <a:cs typeface="ＭＳ Ｐゴシック" pitchFamily="-111" charset="-128"/>
              </a:rPr>
              <a:t> </a:t>
            </a:r>
          </a:p>
          <a:p>
            <a:r>
              <a:rPr lang="en-US" sz="1200" b="0" kern="1200" baseline="0" dirty="0" smtClean="0">
                <a:solidFill>
                  <a:schemeClr val="tx1"/>
                </a:solidFill>
                <a:latin typeface="Arial" pitchFamily="-111" charset="0"/>
                <a:ea typeface="ＭＳ Ｐゴシック" pitchFamily="-111" charset="-128"/>
                <a:cs typeface="ＭＳ Ｐゴシック" pitchFamily="-111" charset="-128"/>
              </a:rPr>
              <a:t>Problem is flow analysis false positives are inevitable. </a:t>
            </a:r>
          </a:p>
          <a:p>
            <a:r>
              <a:rPr lang="en-US" sz="1200" b="0" kern="1200" baseline="0" dirty="0" smtClean="0">
                <a:solidFill>
                  <a:schemeClr val="tx1"/>
                </a:solidFill>
                <a:latin typeface="Arial" pitchFamily="-111" charset="0"/>
                <a:ea typeface="ＭＳ Ｐゴシック" pitchFamily="-111" charset="-128"/>
                <a:cs typeface="ＭＳ Ｐゴシック" pitchFamily="-111" charset="-128"/>
              </a:rPr>
              <a:t>Reason is that flow analysis is going to trying to create input to cause a certain path to be executed in the code. </a:t>
            </a:r>
          </a:p>
          <a:p>
            <a:r>
              <a:rPr lang="en-US" sz="1200" b="0" kern="1200" baseline="0" dirty="0" smtClean="0">
                <a:solidFill>
                  <a:schemeClr val="tx1"/>
                </a:solidFill>
                <a:latin typeface="Arial" pitchFamily="-111" charset="0"/>
                <a:ea typeface="ＭＳ Ｐゴシック" pitchFamily="-111" charset="-128"/>
                <a:cs typeface="ＭＳ Ｐゴシック" pitchFamily="-111" charset="-128"/>
              </a:rPr>
              <a:t>Problem is that input maybe unrealistic even for level for impossible. </a:t>
            </a:r>
          </a:p>
          <a:p>
            <a:r>
              <a:rPr lang="en-US" sz="1200" b="0" kern="1200" baseline="0" dirty="0" smtClean="0">
                <a:solidFill>
                  <a:schemeClr val="tx1"/>
                </a:solidFill>
                <a:latin typeface="Arial" pitchFamily="-111" charset="0"/>
                <a:ea typeface="ＭＳ Ｐゴシック" pitchFamily="-111" charset="-128"/>
                <a:cs typeface="ＭＳ Ｐゴシック" pitchFamily="-111" charset="-128"/>
              </a:rPr>
              <a:t>You have to deal with false positives. </a:t>
            </a:r>
          </a:p>
          <a:p>
            <a:r>
              <a:rPr lang="en-US" sz="1200" b="0" kern="1200" baseline="0" dirty="0" smtClean="0">
                <a:solidFill>
                  <a:schemeClr val="tx1"/>
                </a:solidFill>
                <a:latin typeface="Arial" pitchFamily="-111" charset="0"/>
                <a:ea typeface="ＭＳ Ｐゴシック" pitchFamily="-111" charset="-128"/>
                <a:cs typeface="ＭＳ Ｐゴシック" pitchFamily="-111" charset="-128"/>
              </a:rPr>
              <a:t>It is very important to make sure that your flow analysis is configured to test most important things.</a:t>
            </a:r>
          </a:p>
          <a:p>
            <a:endParaRPr lang="en-US" sz="1200" b="0" kern="1200" baseline="0" dirty="0" smtClean="0">
              <a:solidFill>
                <a:schemeClr val="tx1"/>
              </a:solidFill>
              <a:latin typeface="Arial" pitchFamily="-111" charset="0"/>
              <a:ea typeface="ＭＳ Ｐゴシック" pitchFamily="-111" charset="-128"/>
              <a:cs typeface="ＭＳ Ｐゴシック" pitchFamily="-111" charset="-128"/>
            </a:endParaRPr>
          </a:p>
          <a:p>
            <a:r>
              <a:rPr lang="en-US" sz="1200" b="1" kern="1200" baseline="0" dirty="0" smtClean="0">
                <a:solidFill>
                  <a:schemeClr val="tx1"/>
                </a:solidFill>
                <a:latin typeface="Arial" pitchFamily="-111" charset="0"/>
                <a:ea typeface="ＭＳ Ｐゴシック" pitchFamily="-111" charset="-128"/>
                <a:cs typeface="ＭＳ Ｐゴシック" pitchFamily="-111" charset="-128"/>
              </a:rPr>
              <a:t>The best thing about flow analysis is it will find real bugs. </a:t>
            </a:r>
          </a:p>
          <a:p>
            <a:r>
              <a:rPr lang="en-US" sz="1200" b="0" kern="1200" baseline="0" dirty="0" smtClean="0">
                <a:solidFill>
                  <a:schemeClr val="tx1"/>
                </a:solidFill>
                <a:latin typeface="Arial" pitchFamily="-111" charset="0"/>
                <a:ea typeface="ＭＳ Ｐゴシック" pitchFamily="-111" charset="-128"/>
                <a:cs typeface="ＭＳ Ｐゴシック" pitchFamily="-111" charset="-128"/>
              </a:rPr>
              <a:t>It will give you low hanging fruits for you. </a:t>
            </a:r>
          </a:p>
          <a:p>
            <a:r>
              <a:rPr lang="en-US" sz="1200" b="0" kern="1200" baseline="0" dirty="0" smtClean="0">
                <a:solidFill>
                  <a:schemeClr val="tx1"/>
                </a:solidFill>
                <a:latin typeface="Arial" pitchFamily="-111" charset="0"/>
                <a:ea typeface="ＭＳ Ｐゴシック" pitchFamily="-111" charset="-128"/>
                <a:cs typeface="ＭＳ Ｐゴシック" pitchFamily="-111" charset="-128"/>
              </a:rPr>
              <a:t>It looks something like resource leaks, performance, security and threads problems.</a:t>
            </a:r>
          </a:p>
          <a:p>
            <a:endParaRPr lang="en-US" sz="1200" b="0" kern="1200" baseline="0" dirty="0" smtClean="0">
              <a:solidFill>
                <a:schemeClr val="tx1"/>
              </a:solidFill>
              <a:latin typeface="Arial" pitchFamily="-111" charset="0"/>
              <a:ea typeface="ＭＳ Ｐゴシック" pitchFamily="-111" charset="-128"/>
              <a:cs typeface="ＭＳ Ｐゴシック" pitchFamily="-111" charset="-128"/>
            </a:endParaRPr>
          </a:p>
          <a:p>
            <a:r>
              <a:rPr lang="en-US" sz="1200" b="0" kern="1200" baseline="0" dirty="0" smtClean="0">
                <a:solidFill>
                  <a:schemeClr val="tx1"/>
                </a:solidFill>
                <a:latin typeface="Arial" pitchFamily="-111" charset="0"/>
                <a:ea typeface="ＭＳ Ｐゴシック" pitchFamily="-111" charset="-128"/>
                <a:cs typeface="ＭＳ Ｐゴシック" pitchFamily="-111" charset="-128"/>
              </a:rPr>
              <a:t>Real question is amount of time you spend on flow analysis result to go over to find false positives  </a:t>
            </a:r>
          </a:p>
          <a:p>
            <a:r>
              <a:rPr lang="en-US" sz="1200" b="0" kern="1200" baseline="0" dirty="0" smtClean="0">
                <a:solidFill>
                  <a:schemeClr val="tx1"/>
                </a:solidFill>
                <a:latin typeface="Arial" pitchFamily="-111" charset="0"/>
                <a:ea typeface="ＭＳ Ｐゴシック" pitchFamily="-111" charset="-128"/>
                <a:cs typeface="ＭＳ Ｐゴシック" pitchFamily="-111" charset="-128"/>
              </a:rPr>
              <a:t>and suppressing them and fixing real bugs quickly before it goes into functional testing where it would be more difficult to find with debugging. </a:t>
            </a:r>
          </a:p>
          <a:p>
            <a:r>
              <a:rPr lang="en-US" sz="1200" b="0" kern="1200" baseline="0" dirty="0" smtClean="0">
                <a:solidFill>
                  <a:schemeClr val="tx1"/>
                </a:solidFill>
                <a:latin typeface="Arial" pitchFamily="-111" charset="0"/>
                <a:ea typeface="ＭＳ Ｐゴシック" pitchFamily="-111" charset="-128"/>
                <a:cs typeface="ＭＳ Ｐゴシック" pitchFamily="-111" charset="-128"/>
              </a:rPr>
              <a:t>Let say you spend an hour to fix and suppress dozen flow analysis items let say 50:50. </a:t>
            </a:r>
          </a:p>
          <a:p>
            <a:r>
              <a:rPr lang="en-US" sz="1200" b="0" kern="1200" baseline="0" dirty="0" smtClean="0">
                <a:solidFill>
                  <a:schemeClr val="tx1"/>
                </a:solidFill>
                <a:latin typeface="Arial" pitchFamily="-111" charset="0"/>
                <a:ea typeface="ＭＳ Ｐゴシック" pitchFamily="-111" charset="-128"/>
                <a:cs typeface="ＭＳ Ｐゴシック" pitchFamily="-111" charset="-128"/>
              </a:rPr>
              <a:t>And let say one or two of these real bugs leaks into field, by the time went back to field report and back to support and development, </a:t>
            </a:r>
          </a:p>
          <a:p>
            <a:r>
              <a:rPr lang="en-US" sz="1200" b="0" kern="1200" baseline="0" dirty="0" smtClean="0">
                <a:solidFill>
                  <a:schemeClr val="tx1"/>
                </a:solidFill>
                <a:latin typeface="Arial" pitchFamily="-111" charset="0"/>
                <a:ea typeface="ＭＳ Ｐゴシック" pitchFamily="-111" charset="-128"/>
                <a:cs typeface="ＭＳ Ｐゴシック" pitchFamily="-111" charset="-128"/>
              </a:rPr>
              <a:t>it may cost half day or 2-3 days of time to address the issue. </a:t>
            </a:r>
          </a:p>
          <a:p>
            <a:r>
              <a:rPr lang="en-US" sz="1200" b="0" kern="1200" baseline="0" dirty="0" smtClean="0">
                <a:solidFill>
                  <a:schemeClr val="tx1"/>
                </a:solidFill>
                <a:latin typeface="Arial" pitchFamily="-111" charset="0"/>
                <a:ea typeface="ＭＳ Ｐゴシック" pitchFamily="-111" charset="-128"/>
                <a:cs typeface="ＭＳ Ｐゴシック" pitchFamily="-111" charset="-128"/>
              </a:rPr>
              <a:t>It is your decision which way is more time saving and effective.</a:t>
            </a:r>
          </a:p>
          <a:p>
            <a:endParaRPr lang="en-US" sz="1200" b="0" kern="1200" baseline="0" dirty="0" smtClean="0">
              <a:solidFill>
                <a:schemeClr val="tx1"/>
              </a:solidFill>
              <a:latin typeface="Arial" pitchFamily="-111" charset="0"/>
              <a:ea typeface="ＭＳ Ｐゴシック" pitchFamily="-111" charset="-128"/>
              <a:cs typeface="ＭＳ Ｐゴシック" pitchFamily="-111" charset="-128"/>
            </a:endParaRPr>
          </a:p>
          <a:p>
            <a:r>
              <a:rPr lang="en-US" sz="1200" b="0" kern="1200" baseline="0" dirty="0" smtClean="0">
                <a:solidFill>
                  <a:schemeClr val="tx1"/>
                </a:solidFill>
                <a:latin typeface="Arial" pitchFamily="-111" charset="0"/>
                <a:ea typeface="ＭＳ Ｐゴシック" pitchFamily="-111" charset="-128"/>
                <a:cs typeface="ＭＳ Ｐゴシック" pitchFamily="-111" charset="-128"/>
              </a:rPr>
              <a:t>Very important point, Flow analysis is not comprehensive. </a:t>
            </a:r>
          </a:p>
          <a:p>
            <a:r>
              <a:rPr lang="en-US" sz="1200" b="0" kern="1200" baseline="0" dirty="0" smtClean="0">
                <a:solidFill>
                  <a:schemeClr val="tx1"/>
                </a:solidFill>
                <a:latin typeface="Arial" pitchFamily="-111" charset="0"/>
                <a:ea typeface="ＭＳ Ｐゴシック" pitchFamily="-111" charset="-128"/>
                <a:cs typeface="ＭＳ Ｐゴシック" pitchFamily="-111" charset="-128"/>
              </a:rPr>
              <a:t>For example, we have thread issue, we turn on flow analysis rule for dead lock rule, </a:t>
            </a:r>
          </a:p>
          <a:p>
            <a:r>
              <a:rPr lang="en-US" sz="1200" b="0" kern="1200" baseline="0" dirty="0" smtClean="0">
                <a:solidFill>
                  <a:schemeClr val="tx1"/>
                </a:solidFill>
                <a:latin typeface="Arial" pitchFamily="-111" charset="0"/>
                <a:ea typeface="ＭＳ Ｐゴシック" pitchFamily="-111" charset="-128"/>
                <a:cs typeface="ＭＳ Ｐゴシック" pitchFamily="-111" charset="-128"/>
              </a:rPr>
              <a:t>if flow analysis doesn’t report anything, does it mean that there is no deadlock. </a:t>
            </a:r>
          </a:p>
          <a:p>
            <a:r>
              <a:rPr lang="en-US" sz="1200" b="0" kern="1200" baseline="0" dirty="0" smtClean="0">
                <a:solidFill>
                  <a:schemeClr val="tx1"/>
                </a:solidFill>
                <a:latin typeface="Arial" pitchFamily="-111" charset="0"/>
                <a:ea typeface="ＭＳ Ｐゴシック" pitchFamily="-111" charset="-128"/>
                <a:cs typeface="ＭＳ Ｐゴシック" pitchFamily="-111" charset="-128"/>
              </a:rPr>
              <a:t>Answer is no. </a:t>
            </a:r>
          </a:p>
          <a:p>
            <a:r>
              <a:rPr lang="en-US" sz="1200" b="0" kern="1200" baseline="0" dirty="0" smtClean="0">
                <a:solidFill>
                  <a:schemeClr val="tx1"/>
                </a:solidFill>
                <a:latin typeface="Arial" pitchFamily="-111" charset="0"/>
                <a:ea typeface="ＭＳ Ｐゴシック" pitchFamily="-111" charset="-128"/>
                <a:cs typeface="ＭＳ Ｐゴシック" pitchFamily="-111" charset="-128"/>
              </a:rPr>
              <a:t>If I do security, and looking for possible SQL injection and enabled rule for SQL Inject flow analysis rule and static analysis didn’t find any violation, </a:t>
            </a:r>
          </a:p>
          <a:p>
            <a:r>
              <a:rPr lang="en-US" sz="1200" b="0" kern="1200" baseline="0" dirty="0" smtClean="0">
                <a:solidFill>
                  <a:schemeClr val="tx1"/>
                </a:solidFill>
                <a:latin typeface="Arial" pitchFamily="-111" charset="0"/>
                <a:ea typeface="ＭＳ Ｐゴシック" pitchFamily="-111" charset="-128"/>
                <a:cs typeface="ＭＳ Ｐゴシック" pitchFamily="-111" charset="-128"/>
              </a:rPr>
              <a:t>does it mean that you don’t have any SQL injection? </a:t>
            </a:r>
          </a:p>
          <a:p>
            <a:r>
              <a:rPr lang="en-US" sz="1200" b="0" kern="1200" baseline="0" dirty="0" smtClean="0">
                <a:solidFill>
                  <a:schemeClr val="tx1"/>
                </a:solidFill>
                <a:latin typeface="Arial" pitchFamily="-111" charset="0"/>
                <a:ea typeface="ＭＳ Ｐゴシック" pitchFamily="-111" charset="-128"/>
                <a:cs typeface="ＭＳ Ｐゴシック" pitchFamily="-111" charset="-128"/>
              </a:rPr>
              <a:t>Answer is no.</a:t>
            </a:r>
          </a:p>
          <a:p>
            <a:endParaRPr lang="en-US" sz="1200" b="0" kern="1200" baseline="0" dirty="0" smtClean="0">
              <a:solidFill>
                <a:schemeClr val="tx1"/>
              </a:solidFill>
              <a:latin typeface="Arial" pitchFamily="-111" charset="0"/>
              <a:ea typeface="ＭＳ Ｐゴシック" pitchFamily="-111" charset="-128"/>
              <a:cs typeface="ＭＳ Ｐゴシック" pitchFamily="-111" charset="-128"/>
            </a:endParaRPr>
          </a:p>
          <a:p>
            <a:r>
              <a:rPr lang="en-US" sz="1200" b="0" kern="1200" baseline="0" dirty="0" smtClean="0">
                <a:solidFill>
                  <a:schemeClr val="tx1"/>
                </a:solidFill>
                <a:latin typeface="Arial" pitchFamily="-111" charset="0"/>
                <a:ea typeface="ＭＳ Ｐゴシック" pitchFamily="-111" charset="-128"/>
                <a:cs typeface="ＭＳ Ｐゴシック" pitchFamily="-111" charset="-128"/>
              </a:rPr>
              <a:t>You have to think about flow analysis is a way to find low hanging fruit. </a:t>
            </a:r>
          </a:p>
          <a:p>
            <a:r>
              <a:rPr lang="en-US" sz="1200" b="0" kern="1200" baseline="0" dirty="0" smtClean="0">
                <a:solidFill>
                  <a:schemeClr val="tx1"/>
                </a:solidFill>
                <a:latin typeface="Arial" pitchFamily="-111" charset="0"/>
                <a:ea typeface="ＭＳ Ｐゴシック" pitchFamily="-111" charset="-128"/>
                <a:cs typeface="ＭＳ Ｐゴシック" pitchFamily="-111" charset="-128"/>
              </a:rPr>
              <a:t>You have to understand it is essentially random. </a:t>
            </a:r>
          </a:p>
          <a:p>
            <a:r>
              <a:rPr lang="en-US" sz="1200" b="0" kern="1200" baseline="0" dirty="0" smtClean="0">
                <a:solidFill>
                  <a:schemeClr val="tx1"/>
                </a:solidFill>
                <a:latin typeface="Arial" pitchFamily="-111" charset="0"/>
                <a:ea typeface="ＭＳ Ｐゴシック" pitchFamily="-111" charset="-128"/>
                <a:cs typeface="ＭＳ Ｐゴシック" pitchFamily="-111" charset="-128"/>
              </a:rPr>
              <a:t>It will never find every path in every application. </a:t>
            </a:r>
          </a:p>
          <a:p>
            <a:r>
              <a:rPr lang="en-US" sz="1200" b="0" kern="1200" baseline="0" dirty="0" smtClean="0">
                <a:solidFill>
                  <a:schemeClr val="tx1"/>
                </a:solidFill>
                <a:latin typeface="Arial" pitchFamily="-111" charset="0"/>
                <a:ea typeface="ＭＳ Ｐゴシック" pitchFamily="-111" charset="-128"/>
                <a:cs typeface="ＭＳ Ｐゴシック" pitchFamily="-111" charset="-128"/>
              </a:rPr>
              <a:t>So it is great to run it. Ideally if you run well with heavy static analysis, code review and testing, flow analysis won’t find anything for you in this environment.</a:t>
            </a:r>
          </a:p>
          <a:p>
            <a:endParaRPr lang="en-US" sz="1200" b="0" kern="1200" dirty="0" smtClean="0">
              <a:solidFill>
                <a:schemeClr val="tx1"/>
              </a:solidFill>
              <a:latin typeface="Arial" pitchFamily="-111" charset="0"/>
              <a:ea typeface="ＭＳ Ｐゴシック" pitchFamily="-111" charset="-128"/>
              <a:cs typeface="ＭＳ Ｐゴシック" pitchFamily="-111" charset="-128"/>
            </a:endParaRPr>
          </a:p>
          <a:p>
            <a:endParaRPr lang="en-US" sz="1200" b="1" kern="1200" dirty="0" smtClean="0">
              <a:solidFill>
                <a:schemeClr val="tx1"/>
              </a:solidFill>
              <a:latin typeface="Arial" pitchFamily="-111" charset="0"/>
              <a:ea typeface="ＭＳ Ｐゴシック" pitchFamily="-111" charset="-128"/>
              <a:cs typeface="ＭＳ Ｐゴシック" pitchFamily="-111" charset="-128"/>
            </a:endParaRPr>
          </a:p>
          <a:p>
            <a:endParaRPr lang="en-US" sz="1200" b="1" kern="1200" dirty="0" smtClean="0">
              <a:solidFill>
                <a:schemeClr val="tx1"/>
              </a:solidFill>
              <a:latin typeface="Arial" pitchFamily="-111" charset="0"/>
              <a:ea typeface="ＭＳ Ｐゴシック" pitchFamily="-111" charset="-128"/>
              <a:cs typeface="ＭＳ Ｐゴシック" pitchFamily="-111" charset="-128"/>
            </a:endParaRPr>
          </a:p>
          <a:p>
            <a:endParaRPr lang="en-US" sz="1200" b="1" kern="1200" dirty="0" smtClean="0">
              <a:solidFill>
                <a:schemeClr val="tx1"/>
              </a:solidFill>
              <a:latin typeface="Arial" pitchFamily="-111" charset="0"/>
              <a:ea typeface="ＭＳ Ｐゴシック" pitchFamily="-111" charset="-128"/>
              <a:cs typeface="ＭＳ Ｐゴシック" pitchFamily="-111" charset="-128"/>
            </a:endParaRPr>
          </a:p>
          <a:p>
            <a:r>
              <a:rPr lang="en-US" sz="1200" b="1" kern="1200" dirty="0" smtClean="0">
                <a:solidFill>
                  <a:schemeClr val="tx1"/>
                </a:solidFill>
                <a:latin typeface="Arial" pitchFamily="-111" charset="0"/>
                <a:ea typeface="ＭＳ Ｐゴシック" pitchFamily="-111" charset="-128"/>
                <a:cs typeface="ＭＳ Ｐゴシック" pitchFamily="-111" charset="-128"/>
              </a:rPr>
              <a:t>FLOW ANALYSIS FALSE POSITIVES</a:t>
            </a:r>
            <a:r>
              <a:rPr lang="en-US" sz="1200" kern="1200" dirty="0" smtClean="0">
                <a:solidFill>
                  <a:schemeClr val="tx1"/>
                </a:solidFill>
                <a:latin typeface="Arial" pitchFamily="-111" charset="0"/>
                <a:ea typeface="ＭＳ Ｐゴシック" pitchFamily="-111" charset="-128"/>
                <a:cs typeface="ＭＳ Ｐゴシック" pitchFamily="-111" charset="-128"/>
              </a:rPr>
              <a:t>: In flow analysis you have to address false positives because it will always have false positives. Flow analysis cannot avoid false positives, for the same reason unit testing cannot generate perfect unit test cases. When you have code that uses some kind of library, for instance your java code calls the OS and something come back, who knows what it’s sending? It’s going to be a false positive because we have to make assumptions about what’s coming back. We try to err on the side of caution. Be careful here, if it’s possible that something strange might be returned protect against this. This finds bugs, that’s why it’s so valuable. You also need to understand the power and weakness of flow analysis. The power of flow analysis is that it goes through the code and tries to find hot spots and find problems around the hot spots. The weakness is that  it is going some number of steps around the code it’s testing, like a star pattern. The problem is that if you start thinking you’ve cleaned all the code because your flow analysis is clean, you are fooling yourself. Really, you’ve found some errors and you should be grateful for that. </a:t>
            </a:r>
          </a:p>
          <a:p>
            <a:r>
              <a:rPr lang="en-US" sz="1200" kern="1200" dirty="0" smtClean="0">
                <a:solidFill>
                  <a:schemeClr val="tx1"/>
                </a:solidFill>
                <a:latin typeface="Arial" pitchFamily="-111" charset="0"/>
                <a:ea typeface="ＭＳ Ｐゴシック" pitchFamily="-111" charset="-128"/>
                <a:cs typeface="ＭＳ Ｐゴシック" pitchFamily="-111" charset="-128"/>
              </a:rPr>
              <a:t>In addition to flow analysis you should really think about using runtime error detection. Runtime error detection allows you to find much more complicated problems than flow analysis can find. Runtime error detection doesn’t have false positives. </a:t>
            </a:r>
          </a:p>
          <a:p>
            <a:endParaRPr lang="en-US" dirty="0"/>
          </a:p>
        </p:txBody>
      </p:sp>
      <p:sp>
        <p:nvSpPr>
          <p:cNvPr id="4" name="Slide Number Placeholder 3"/>
          <p:cNvSpPr>
            <a:spLocks noGrp="1"/>
          </p:cNvSpPr>
          <p:nvPr>
            <p:ph type="sldNum" sz="quarter" idx="10"/>
          </p:nvPr>
        </p:nvSpPr>
        <p:spPr/>
        <p:txBody>
          <a:bodyPr/>
          <a:lstStyle/>
          <a:p>
            <a:pPr>
              <a:defRPr/>
            </a:pPr>
            <a:fld id="{624A7F2B-4480-E145-A9A4-3A91C786099D}"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Should be linked to actual business problems with costs,</a:t>
            </a:r>
            <a:r>
              <a:rPr lang="en-US" baseline="0" dirty="0" smtClean="0"/>
              <a:t> and configured to solve those </a:t>
            </a:r>
            <a:r>
              <a:rPr lang="en-US" baseline="0" dirty="0" smtClean="0"/>
              <a:t>problems. This may seem odd, as many organizations take the academic view that “people say static analysis is good, therefore we should be doing it. But in reality in a business it’s better to have an actual desired benefit associated with your choice of rules/standards. This makes it much easier to calculate ROI as well as explain to developers why they matter.</a:t>
            </a:r>
            <a:endParaRPr lang="en-US" dirty="0"/>
          </a:p>
        </p:txBody>
      </p:sp>
      <p:sp>
        <p:nvSpPr>
          <p:cNvPr id="4" name="Slide Number Placeholder 3"/>
          <p:cNvSpPr>
            <a:spLocks noGrp="1"/>
          </p:cNvSpPr>
          <p:nvPr>
            <p:ph type="sldNum" sz="quarter" idx="10"/>
          </p:nvPr>
        </p:nvSpPr>
        <p:spPr/>
        <p:txBody>
          <a:bodyPr/>
          <a:lstStyle/>
          <a:p>
            <a:pPr>
              <a:defRPr/>
            </a:pPr>
            <a:fld id="{624A7F2B-4480-E145-A9A4-3A91C786099D}"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SA </a:t>
            </a:r>
            <a:r>
              <a:rPr lang="en-US" dirty="0" err="1" smtClean="0"/>
              <a:t>config</a:t>
            </a:r>
            <a:r>
              <a:rPr lang="en-US" dirty="0" smtClean="0"/>
              <a:t> isn’t about statistic or probability. You can make yourself crazy trying to look at all the possible rules available today. You can put a bunch of people in a room and try to figure out what the best configuration</a:t>
            </a:r>
            <a:r>
              <a:rPr lang="en-US" baseline="0" dirty="0" smtClean="0"/>
              <a:t> is for you from a purely academic sense. A more successful approach is to take a look at WHY you want to do SA. From there you can figure out which SA directly affects that, and then you have something that will do what you want and you can understand the ROI and costs. At the end of the day having a measure against all your code isn’t meaningful. Having pretty reports is always nice, but takes a backseat to having a usable tool and process with a rational configuration.</a:t>
            </a:r>
            <a:endParaRPr lang="en-US" dirty="0"/>
          </a:p>
        </p:txBody>
      </p:sp>
      <p:sp>
        <p:nvSpPr>
          <p:cNvPr id="4" name="Slide Number Placeholder 3"/>
          <p:cNvSpPr>
            <a:spLocks noGrp="1"/>
          </p:cNvSpPr>
          <p:nvPr>
            <p:ph type="sldNum" sz="quarter" idx="10"/>
          </p:nvPr>
        </p:nvSpPr>
        <p:spPr/>
        <p:txBody>
          <a:bodyPr/>
          <a:lstStyle/>
          <a:p>
            <a:pPr>
              <a:defRPr/>
            </a:pPr>
            <a:fld id="{624A7F2B-4480-E145-A9A4-3A91C786099D}"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pic>
        <p:nvPicPr>
          <p:cNvPr id="4" name="Picture 7"/>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round/>
            <a:headEnd/>
            <a:tailEnd/>
          </a:ln>
        </p:spPr>
      </p:pic>
      <p:sp>
        <p:nvSpPr>
          <p:cNvPr id="6146" name="Rectangle 2"/>
          <p:cNvSpPr>
            <a:spLocks noGrp="1" noChangeArrowheads="1"/>
          </p:cNvSpPr>
          <p:nvPr>
            <p:ph type="ctrTitle"/>
          </p:nvPr>
        </p:nvSpPr>
        <p:spPr>
          <a:xfrm>
            <a:off x="457200" y="2362200"/>
            <a:ext cx="7543800" cy="762000"/>
          </a:xfrm>
        </p:spPr>
        <p:txBody>
          <a:bodyPr/>
          <a:lstStyle>
            <a:lvl1pPr>
              <a:defRPr sz="2000"/>
            </a:lvl1pPr>
          </a:lstStyle>
          <a:p>
            <a:r>
              <a:rPr lang="en-US"/>
              <a:t>Click to edit Master title style</a:t>
            </a:r>
          </a:p>
        </p:txBody>
      </p:sp>
      <p:sp>
        <p:nvSpPr>
          <p:cNvPr id="6147" name="Rectangle 3"/>
          <p:cNvSpPr>
            <a:spLocks noGrp="1" noChangeArrowheads="1"/>
          </p:cNvSpPr>
          <p:nvPr>
            <p:ph type="subTitle" idx="1"/>
          </p:nvPr>
        </p:nvSpPr>
        <p:spPr>
          <a:xfrm>
            <a:off x="1066800" y="4800600"/>
            <a:ext cx="6324600" cy="990600"/>
          </a:xfrm>
        </p:spPr>
        <p:txBody>
          <a:bodyPr/>
          <a:lstStyle>
            <a:lvl1pPr marL="0" indent="0" algn="ctr">
              <a:buFont typeface="Wingdings" pitchFamily="-111" charset="2"/>
              <a:buNone/>
              <a:defRPr sz="1800">
                <a:solidFill>
                  <a:schemeClr val="bg1"/>
                </a:solidFill>
              </a:defRPr>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Parasoft Proprietary and Confidential</a:t>
            </a:r>
          </a:p>
        </p:txBody>
      </p:sp>
      <p:sp>
        <p:nvSpPr>
          <p:cNvPr id="5" name="Rectangle 6"/>
          <p:cNvSpPr>
            <a:spLocks noGrp="1" noChangeArrowheads="1"/>
          </p:cNvSpPr>
          <p:nvPr>
            <p:ph type="sldNum" sz="quarter" idx="11"/>
          </p:nvPr>
        </p:nvSpPr>
        <p:spPr>
          <a:ln/>
        </p:spPr>
        <p:txBody>
          <a:bodyPr/>
          <a:lstStyle>
            <a:lvl1pPr>
              <a:defRPr/>
            </a:lvl1pPr>
          </a:lstStyle>
          <a:p>
            <a:pPr>
              <a:defRPr/>
            </a:pPr>
            <a:fld id="{E8797109-40B5-FF48-A165-95972621C55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2057400" cy="601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2400"/>
            <a:ext cx="6019800"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Parasoft Proprietary and Confidential</a:t>
            </a:r>
          </a:p>
        </p:txBody>
      </p:sp>
      <p:sp>
        <p:nvSpPr>
          <p:cNvPr id="5" name="Rectangle 6"/>
          <p:cNvSpPr>
            <a:spLocks noGrp="1" noChangeArrowheads="1"/>
          </p:cNvSpPr>
          <p:nvPr>
            <p:ph type="sldNum" sz="quarter" idx="11"/>
          </p:nvPr>
        </p:nvSpPr>
        <p:spPr>
          <a:ln/>
        </p:spPr>
        <p:txBody>
          <a:bodyPr/>
          <a:lstStyle>
            <a:lvl1pPr>
              <a:defRPr/>
            </a:lvl1pPr>
          </a:lstStyle>
          <a:p>
            <a:pPr>
              <a:defRPr/>
            </a:pPr>
            <a:fld id="{B1986BC1-8F50-D54F-BEA0-390BA42FF528}"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152400"/>
            <a:ext cx="8229600" cy="601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r>
              <a:rPr lang="en-US"/>
              <a:t>Parasoft Proprietary and Confidential</a:t>
            </a:r>
          </a:p>
        </p:txBody>
      </p:sp>
      <p:sp>
        <p:nvSpPr>
          <p:cNvPr id="4" name="Rectangle 6"/>
          <p:cNvSpPr>
            <a:spLocks noGrp="1" noChangeArrowheads="1"/>
          </p:cNvSpPr>
          <p:nvPr>
            <p:ph type="sldNum" sz="quarter" idx="11"/>
          </p:nvPr>
        </p:nvSpPr>
        <p:spPr>
          <a:ln/>
        </p:spPr>
        <p:txBody>
          <a:bodyPr/>
          <a:lstStyle>
            <a:lvl1pPr>
              <a:defRPr/>
            </a:lvl1pPr>
          </a:lstStyle>
          <a:p>
            <a:pPr>
              <a:defRPr/>
            </a:pPr>
            <a:fld id="{7602A24C-78B3-7843-94B4-A53A29FF2CE6}"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95400" y="152400"/>
            <a:ext cx="6096000" cy="457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828800"/>
            <a:ext cx="40386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40386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0" y="6337300"/>
            <a:ext cx="2895600" cy="307975"/>
          </a:xfrm>
        </p:spPr>
        <p:txBody>
          <a:bodyPr/>
          <a:lstStyle>
            <a:lvl1pPr>
              <a:defRPr smtClean="0"/>
            </a:lvl1pPr>
          </a:lstStyle>
          <a:p>
            <a:r>
              <a:rPr lang="en-US"/>
              <a:t>Parasoft Proprietary and Confidential</a:t>
            </a:r>
          </a:p>
          <a:p>
            <a:endParaRPr lang="en-US"/>
          </a:p>
        </p:txBody>
      </p:sp>
      <p:sp>
        <p:nvSpPr>
          <p:cNvPr id="6" name="Slide Number Placeholder 5"/>
          <p:cNvSpPr>
            <a:spLocks noGrp="1"/>
          </p:cNvSpPr>
          <p:nvPr>
            <p:ph type="sldNum" sz="quarter" idx="11"/>
          </p:nvPr>
        </p:nvSpPr>
        <p:spPr>
          <a:xfrm>
            <a:off x="6553200" y="6245225"/>
            <a:ext cx="2133600" cy="307975"/>
          </a:xfrm>
        </p:spPr>
        <p:txBody>
          <a:bodyPr/>
          <a:lstStyle>
            <a:lvl1pPr>
              <a:defRPr smtClean="0"/>
            </a:lvl1pPr>
          </a:lstStyle>
          <a:p>
            <a:fld id="{899072C7-E802-414B-97AD-BC52859BB721}"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Parasoft Proprietary and Confidential</a:t>
            </a:r>
          </a:p>
        </p:txBody>
      </p:sp>
      <p:sp>
        <p:nvSpPr>
          <p:cNvPr id="5" name="Rectangle 6"/>
          <p:cNvSpPr>
            <a:spLocks noGrp="1" noChangeArrowheads="1"/>
          </p:cNvSpPr>
          <p:nvPr>
            <p:ph type="sldNum" sz="quarter" idx="11"/>
          </p:nvPr>
        </p:nvSpPr>
        <p:spPr>
          <a:ln/>
        </p:spPr>
        <p:txBody>
          <a:bodyPr/>
          <a:lstStyle>
            <a:lvl1pPr>
              <a:defRPr/>
            </a:lvl1pPr>
          </a:lstStyle>
          <a:p>
            <a:pPr>
              <a:defRPr/>
            </a:pPr>
            <a:fld id="{15D8C481-A506-4348-8101-9816143D987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Parasoft Proprietary and Confidential</a:t>
            </a:r>
          </a:p>
        </p:txBody>
      </p:sp>
      <p:sp>
        <p:nvSpPr>
          <p:cNvPr id="5" name="Rectangle 6"/>
          <p:cNvSpPr>
            <a:spLocks noGrp="1" noChangeArrowheads="1"/>
          </p:cNvSpPr>
          <p:nvPr>
            <p:ph type="sldNum" sz="quarter" idx="11"/>
          </p:nvPr>
        </p:nvSpPr>
        <p:spPr>
          <a:ln/>
        </p:spPr>
        <p:txBody>
          <a:bodyPr/>
          <a:lstStyle>
            <a:lvl1pPr>
              <a:defRPr/>
            </a:lvl1pPr>
          </a:lstStyle>
          <a:p>
            <a:pPr>
              <a:defRPr/>
            </a:pPr>
            <a:fld id="{2F3A4770-DB30-2040-A303-3F7B3845845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28800"/>
            <a:ext cx="40386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40386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r>
              <a:rPr lang="en-US"/>
              <a:t>Parasoft Proprietary and Confidential</a:t>
            </a:r>
          </a:p>
        </p:txBody>
      </p:sp>
      <p:sp>
        <p:nvSpPr>
          <p:cNvPr id="6" name="Rectangle 6"/>
          <p:cNvSpPr>
            <a:spLocks noGrp="1" noChangeArrowheads="1"/>
          </p:cNvSpPr>
          <p:nvPr>
            <p:ph type="sldNum" sz="quarter" idx="11"/>
          </p:nvPr>
        </p:nvSpPr>
        <p:spPr>
          <a:ln/>
        </p:spPr>
        <p:txBody>
          <a:bodyPr/>
          <a:lstStyle>
            <a:lvl1pPr>
              <a:defRPr/>
            </a:lvl1pPr>
          </a:lstStyle>
          <a:p>
            <a:pPr>
              <a:defRPr/>
            </a:pPr>
            <a:fld id="{A3D950A7-BFB0-434E-93C2-42FD6E09143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r>
              <a:rPr lang="en-US"/>
              <a:t>Parasoft Proprietary and Confidential</a:t>
            </a:r>
          </a:p>
        </p:txBody>
      </p:sp>
      <p:sp>
        <p:nvSpPr>
          <p:cNvPr id="8" name="Rectangle 6"/>
          <p:cNvSpPr>
            <a:spLocks noGrp="1" noChangeArrowheads="1"/>
          </p:cNvSpPr>
          <p:nvPr>
            <p:ph type="sldNum" sz="quarter" idx="11"/>
          </p:nvPr>
        </p:nvSpPr>
        <p:spPr>
          <a:ln/>
        </p:spPr>
        <p:txBody>
          <a:bodyPr/>
          <a:lstStyle>
            <a:lvl1pPr>
              <a:defRPr/>
            </a:lvl1pPr>
          </a:lstStyle>
          <a:p>
            <a:pPr>
              <a:defRPr/>
            </a:pPr>
            <a:fld id="{F08D6452-9697-F747-8202-EA11AB1D157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r>
              <a:rPr lang="en-US"/>
              <a:t>Parasoft Proprietary and Confidential</a:t>
            </a:r>
          </a:p>
        </p:txBody>
      </p:sp>
      <p:sp>
        <p:nvSpPr>
          <p:cNvPr id="4" name="Rectangle 6"/>
          <p:cNvSpPr>
            <a:spLocks noGrp="1" noChangeArrowheads="1"/>
          </p:cNvSpPr>
          <p:nvPr>
            <p:ph type="sldNum" sz="quarter" idx="11"/>
          </p:nvPr>
        </p:nvSpPr>
        <p:spPr>
          <a:ln/>
        </p:spPr>
        <p:txBody>
          <a:bodyPr/>
          <a:lstStyle>
            <a:lvl1pPr>
              <a:defRPr/>
            </a:lvl1pPr>
          </a:lstStyle>
          <a:p>
            <a:pPr>
              <a:defRPr/>
            </a:pPr>
            <a:fld id="{39BCDF36-309C-7044-9336-90F57E2A9D9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a:t>Parasoft Proprietary and Confidential</a:t>
            </a:r>
          </a:p>
        </p:txBody>
      </p:sp>
      <p:sp>
        <p:nvSpPr>
          <p:cNvPr id="3" name="Rectangle 6"/>
          <p:cNvSpPr>
            <a:spLocks noGrp="1" noChangeArrowheads="1"/>
          </p:cNvSpPr>
          <p:nvPr>
            <p:ph type="sldNum" sz="quarter" idx="11"/>
          </p:nvPr>
        </p:nvSpPr>
        <p:spPr>
          <a:ln/>
        </p:spPr>
        <p:txBody>
          <a:bodyPr/>
          <a:lstStyle>
            <a:lvl1pPr>
              <a:defRPr/>
            </a:lvl1pPr>
          </a:lstStyle>
          <a:p>
            <a:pPr>
              <a:defRPr/>
            </a:pPr>
            <a:fld id="{82833C07-4543-8240-9A9B-4B313FEF112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Parasoft Proprietary and Confidential</a:t>
            </a:r>
          </a:p>
        </p:txBody>
      </p:sp>
      <p:sp>
        <p:nvSpPr>
          <p:cNvPr id="6" name="Rectangle 6"/>
          <p:cNvSpPr>
            <a:spLocks noGrp="1" noChangeArrowheads="1"/>
          </p:cNvSpPr>
          <p:nvPr>
            <p:ph type="sldNum" sz="quarter" idx="11"/>
          </p:nvPr>
        </p:nvSpPr>
        <p:spPr>
          <a:ln/>
        </p:spPr>
        <p:txBody>
          <a:bodyPr/>
          <a:lstStyle>
            <a:lvl1pPr>
              <a:defRPr/>
            </a:lvl1pPr>
          </a:lstStyle>
          <a:p>
            <a:pPr>
              <a:defRPr/>
            </a:pPr>
            <a:fld id="{BCCCF2E4-09C2-D84B-BE36-4E1952823A4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Parasoft Proprietary and Confidential</a:t>
            </a:r>
          </a:p>
        </p:txBody>
      </p:sp>
      <p:sp>
        <p:nvSpPr>
          <p:cNvPr id="6" name="Rectangle 6"/>
          <p:cNvSpPr>
            <a:spLocks noGrp="1" noChangeArrowheads="1"/>
          </p:cNvSpPr>
          <p:nvPr>
            <p:ph type="sldNum" sz="quarter" idx="11"/>
          </p:nvPr>
        </p:nvSpPr>
        <p:spPr>
          <a:ln/>
        </p:spPr>
        <p:txBody>
          <a:bodyPr/>
          <a:lstStyle>
            <a:lvl1pPr>
              <a:defRPr/>
            </a:lvl1pPr>
          </a:lstStyle>
          <a:p>
            <a:pPr>
              <a:defRPr/>
            </a:pPr>
            <a:fld id="{99B2C47E-EA48-2141-B270-B4A62292579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chemeClr val="bg1"/>
        </a:solidFill>
        <a:effectLst/>
      </p:bgPr>
    </p:bg>
    <p:spTree>
      <p:nvGrpSpPr>
        <p:cNvPr id="1" name=""/>
        <p:cNvGrpSpPr/>
        <p:nvPr/>
      </p:nvGrpSpPr>
      <p:grpSpPr>
        <a:xfrm>
          <a:off x="0" y="0"/>
          <a:ext cx="0" cy="0"/>
          <a:chOff x="0" y="0"/>
          <a:chExt cx="0" cy="0"/>
        </a:xfrm>
      </p:grpSpPr>
      <p:pic>
        <p:nvPicPr>
          <p:cNvPr id="1026" name="Picture 12" descr="template_PPT_w7b"/>
          <p:cNvPicPr>
            <a:picLocks noChangeAspect="1" noChangeArrowheads="1"/>
          </p:cNvPicPr>
          <p:nvPr/>
        </p:nvPicPr>
        <p:blipFill>
          <a:blip r:embed="rId15"/>
          <a:srcRect/>
          <a:stretch>
            <a:fillRect/>
          </a:stretch>
        </p:blipFill>
        <p:spPr bwMode="auto">
          <a:xfrm>
            <a:off x="0" y="0"/>
            <a:ext cx="9144000" cy="68580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1295400" y="152400"/>
            <a:ext cx="6096000" cy="457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457200" y="1828800"/>
            <a:ext cx="8229600" cy="434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1" name="Rectangle 5"/>
          <p:cNvSpPr>
            <a:spLocks noGrp="1" noChangeArrowheads="1"/>
          </p:cNvSpPr>
          <p:nvPr>
            <p:ph type="ftr" sz="quarter" idx="3"/>
          </p:nvPr>
        </p:nvSpPr>
        <p:spPr bwMode="auto">
          <a:xfrm>
            <a:off x="0" y="6321425"/>
            <a:ext cx="2895600" cy="307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50000"/>
              </a:spcBef>
              <a:defRPr b="0">
                <a:solidFill>
                  <a:schemeClr val="bg2"/>
                </a:solidFill>
                <a:latin typeface="+mn-lt"/>
                <a:ea typeface="ＭＳ Ｐゴシック" pitchFamily="-111" charset="-128"/>
                <a:cs typeface="ＭＳ Ｐゴシック" pitchFamily="-111" charset="-128"/>
              </a:defRPr>
            </a:lvl1pPr>
          </a:lstStyle>
          <a:p>
            <a:pPr>
              <a:defRPr/>
            </a:pPr>
            <a:r>
              <a:rPr lang="en-US"/>
              <a:t>Parasoft Proprietary and Confidential</a:t>
            </a:r>
          </a:p>
        </p:txBody>
      </p:sp>
      <p:sp>
        <p:nvSpPr>
          <p:cNvPr id="4102" name="Rectangle 6"/>
          <p:cNvSpPr>
            <a:spLocks noGrp="1" noChangeArrowheads="1"/>
          </p:cNvSpPr>
          <p:nvPr>
            <p:ph type="sldNum" sz="quarter" idx="4"/>
          </p:nvPr>
        </p:nvSpPr>
        <p:spPr bwMode="auto">
          <a:xfrm>
            <a:off x="6553200" y="6245225"/>
            <a:ext cx="2133600" cy="307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Arial" pitchFamily="-111" charset="0"/>
                <a:ea typeface="ＭＳ Ｐゴシック" pitchFamily="-111" charset="-128"/>
                <a:cs typeface="ＭＳ Ｐゴシック" pitchFamily="-111" charset="-128"/>
              </a:defRPr>
            </a:lvl1pPr>
          </a:lstStyle>
          <a:p>
            <a:pPr>
              <a:defRPr/>
            </a:pPr>
            <a:fld id="{E1A615B1-0CEB-7643-8B17-76AC0AAEA98D}" type="slidenum">
              <a:rPr lang="en-US"/>
              <a:pPr>
                <a:defRPr/>
              </a:pPr>
              <a:t>‹#›</a:t>
            </a:fld>
            <a:endParaRPr lang="en-US"/>
          </a:p>
        </p:txBody>
      </p:sp>
      <p:sp>
        <p:nvSpPr>
          <p:cNvPr id="4104" name="Text Box 8"/>
          <p:cNvSpPr txBox="1">
            <a:spLocks noChangeArrowheads="1"/>
          </p:cNvSpPr>
          <p:nvPr/>
        </p:nvSpPr>
        <p:spPr bwMode="auto">
          <a:xfrm>
            <a:off x="839788" y="839788"/>
            <a:ext cx="7772400" cy="396875"/>
          </a:xfrm>
          <a:prstGeom prst="rect">
            <a:avLst/>
          </a:prstGeom>
          <a:noFill/>
          <a:ln w="9525">
            <a:noFill/>
            <a:miter lim="800000"/>
            <a:headEnd/>
            <a:tailEnd/>
          </a:ln>
          <a:effectLst/>
        </p:spPr>
        <p:txBody>
          <a:bodyPr>
            <a:prstTxWarp prst="textNoShape">
              <a:avLst/>
            </a:prstTxWarp>
            <a:spAutoFit/>
          </a:bodyPr>
          <a:lstStyle/>
          <a:p>
            <a:pPr algn="l">
              <a:spcBef>
                <a:spcPct val="50000"/>
              </a:spcBef>
              <a:defRPr/>
            </a:pPr>
            <a:endParaRPr lang="en-US" sz="2000">
              <a:solidFill>
                <a:schemeClr val="tx1"/>
              </a:solidFill>
              <a:latin typeface="Verdana" pitchFamily="-111" charset="0"/>
              <a:ea typeface="ＭＳ Ｐゴシック" pitchFamily="-111" charset="-128"/>
              <a:cs typeface="ＭＳ Ｐゴシック" pitchFamily="-111" charset="-128"/>
            </a:endParaRPr>
          </a:p>
        </p:txBody>
      </p:sp>
    </p:spTree>
  </p:cSld>
  <p:clrMap bg1="lt1" tx1="dk1" bg2="lt2" tx2="dk2" accent1="accent1" accent2="accent2" accent3="accent3" accent4="accent4" accent5="accent5" accent6="accent6" hlink="hlink" folHlink="folHlink"/>
  <p:sldLayoutIdLst>
    <p:sldLayoutId id="2147483726"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7" r:id="rId13"/>
  </p:sldLayoutIdLst>
  <p:hf sldNum="0" hdr="0" dt="0"/>
  <p:txStyles>
    <p:titleStyle>
      <a:lvl1pPr algn="l" rtl="0" eaLnBrk="0" fontAlgn="base" hangingPunct="0">
        <a:spcBef>
          <a:spcPct val="0"/>
        </a:spcBef>
        <a:spcAft>
          <a:spcPct val="0"/>
        </a:spcAft>
        <a:defRPr sz="2800">
          <a:solidFill>
            <a:schemeClr val="bg1"/>
          </a:solidFill>
          <a:latin typeface="+mj-lt"/>
          <a:ea typeface="ＭＳ Ｐゴシック" pitchFamily="-111" charset="-128"/>
          <a:cs typeface="ＭＳ Ｐゴシック" pitchFamily="-111" charset="-128"/>
        </a:defRPr>
      </a:lvl1pPr>
      <a:lvl2pPr algn="l" rtl="0" eaLnBrk="0" fontAlgn="base" hangingPunct="0">
        <a:spcBef>
          <a:spcPct val="0"/>
        </a:spcBef>
        <a:spcAft>
          <a:spcPct val="0"/>
        </a:spcAft>
        <a:defRPr sz="2800">
          <a:solidFill>
            <a:schemeClr val="bg1"/>
          </a:solidFill>
          <a:latin typeface="Verdana" pitchFamily="-111" charset="0"/>
          <a:ea typeface="ＭＳ Ｐゴシック" pitchFamily="-111" charset="-128"/>
          <a:cs typeface="ＭＳ Ｐゴシック" pitchFamily="-111" charset="-128"/>
        </a:defRPr>
      </a:lvl2pPr>
      <a:lvl3pPr algn="l" rtl="0" eaLnBrk="0" fontAlgn="base" hangingPunct="0">
        <a:spcBef>
          <a:spcPct val="0"/>
        </a:spcBef>
        <a:spcAft>
          <a:spcPct val="0"/>
        </a:spcAft>
        <a:defRPr sz="2800">
          <a:solidFill>
            <a:schemeClr val="bg1"/>
          </a:solidFill>
          <a:latin typeface="Verdana" pitchFamily="-111" charset="0"/>
          <a:ea typeface="ＭＳ Ｐゴシック" pitchFamily="-111" charset="-128"/>
          <a:cs typeface="ＭＳ Ｐゴシック" pitchFamily="-111" charset="-128"/>
        </a:defRPr>
      </a:lvl3pPr>
      <a:lvl4pPr algn="l" rtl="0" eaLnBrk="0" fontAlgn="base" hangingPunct="0">
        <a:spcBef>
          <a:spcPct val="0"/>
        </a:spcBef>
        <a:spcAft>
          <a:spcPct val="0"/>
        </a:spcAft>
        <a:defRPr sz="2800">
          <a:solidFill>
            <a:schemeClr val="bg1"/>
          </a:solidFill>
          <a:latin typeface="Verdana" pitchFamily="-111" charset="0"/>
          <a:ea typeface="ＭＳ Ｐゴシック" pitchFamily="-111" charset="-128"/>
          <a:cs typeface="ＭＳ Ｐゴシック" pitchFamily="-111" charset="-128"/>
        </a:defRPr>
      </a:lvl4pPr>
      <a:lvl5pPr algn="l" rtl="0" eaLnBrk="0" fontAlgn="base" hangingPunct="0">
        <a:spcBef>
          <a:spcPct val="0"/>
        </a:spcBef>
        <a:spcAft>
          <a:spcPct val="0"/>
        </a:spcAft>
        <a:defRPr sz="2800">
          <a:solidFill>
            <a:schemeClr val="bg1"/>
          </a:solidFill>
          <a:latin typeface="Verdana" pitchFamily="-111" charset="0"/>
          <a:ea typeface="ＭＳ Ｐゴシック" pitchFamily="-111" charset="-128"/>
          <a:cs typeface="ＭＳ Ｐゴシック" pitchFamily="-111" charset="-128"/>
        </a:defRPr>
      </a:lvl5pPr>
      <a:lvl6pPr marL="457200" algn="l" rtl="0" fontAlgn="base">
        <a:spcBef>
          <a:spcPct val="0"/>
        </a:spcBef>
        <a:spcAft>
          <a:spcPct val="0"/>
        </a:spcAft>
        <a:defRPr sz="2800">
          <a:solidFill>
            <a:schemeClr val="bg1"/>
          </a:solidFill>
          <a:latin typeface="Verdana" pitchFamily="-111" charset="0"/>
        </a:defRPr>
      </a:lvl6pPr>
      <a:lvl7pPr marL="914400" algn="l" rtl="0" fontAlgn="base">
        <a:spcBef>
          <a:spcPct val="0"/>
        </a:spcBef>
        <a:spcAft>
          <a:spcPct val="0"/>
        </a:spcAft>
        <a:defRPr sz="2800">
          <a:solidFill>
            <a:schemeClr val="bg1"/>
          </a:solidFill>
          <a:latin typeface="Verdana" pitchFamily="-111" charset="0"/>
        </a:defRPr>
      </a:lvl7pPr>
      <a:lvl8pPr marL="1371600" algn="l" rtl="0" fontAlgn="base">
        <a:spcBef>
          <a:spcPct val="0"/>
        </a:spcBef>
        <a:spcAft>
          <a:spcPct val="0"/>
        </a:spcAft>
        <a:defRPr sz="2800">
          <a:solidFill>
            <a:schemeClr val="bg1"/>
          </a:solidFill>
          <a:latin typeface="Verdana" pitchFamily="-111" charset="0"/>
        </a:defRPr>
      </a:lvl8pPr>
      <a:lvl9pPr marL="1828800" algn="l" rtl="0" fontAlgn="base">
        <a:spcBef>
          <a:spcPct val="0"/>
        </a:spcBef>
        <a:spcAft>
          <a:spcPct val="0"/>
        </a:spcAft>
        <a:defRPr sz="2800">
          <a:solidFill>
            <a:schemeClr val="bg1"/>
          </a:solidFill>
          <a:latin typeface="Verdana" pitchFamily="-111" charset="0"/>
        </a:defRPr>
      </a:lvl9pPr>
    </p:titleStyle>
    <p:bodyStyle>
      <a:lvl1pPr marL="457200" indent="-457200" algn="l" rtl="0" eaLnBrk="0" fontAlgn="base" hangingPunct="0">
        <a:spcBef>
          <a:spcPct val="20000"/>
        </a:spcBef>
        <a:spcAft>
          <a:spcPct val="0"/>
        </a:spcAft>
        <a:buClr>
          <a:srgbClr val="FF9900"/>
        </a:buClr>
        <a:buFont typeface="Wingdings" pitchFamily="-108" charset="2"/>
        <a:buChar char="§"/>
        <a:defRPr sz="2400">
          <a:solidFill>
            <a:schemeClr val="tx1"/>
          </a:solidFill>
          <a:latin typeface="+mn-lt"/>
          <a:ea typeface="ＭＳ Ｐゴシック" pitchFamily="-111" charset="-128"/>
          <a:cs typeface="ＭＳ Ｐゴシック" pitchFamily="-111" charset="-128"/>
        </a:defRPr>
      </a:lvl1pPr>
      <a:lvl2pPr marL="838200" indent="-381000" algn="l" rtl="0" eaLnBrk="0" fontAlgn="base" hangingPunct="0">
        <a:spcBef>
          <a:spcPct val="20000"/>
        </a:spcBef>
        <a:spcAft>
          <a:spcPct val="0"/>
        </a:spcAft>
        <a:buClr>
          <a:schemeClr val="bg2"/>
        </a:buClr>
        <a:buFont typeface="Wingdings" pitchFamily="-108" charset="2"/>
        <a:buChar char="§"/>
        <a:defRPr sz="2000">
          <a:solidFill>
            <a:schemeClr val="tx1"/>
          </a:solidFill>
          <a:latin typeface="+mn-lt"/>
          <a:ea typeface="ＭＳ Ｐゴシック" pitchFamily="-111" charset="-128"/>
        </a:defRPr>
      </a:lvl2pPr>
      <a:lvl3pPr marL="1257300" indent="-342900" algn="l" rtl="0" eaLnBrk="0" fontAlgn="base" hangingPunct="0">
        <a:spcBef>
          <a:spcPct val="20000"/>
        </a:spcBef>
        <a:spcAft>
          <a:spcPct val="0"/>
        </a:spcAft>
        <a:buClr>
          <a:schemeClr val="tx1"/>
        </a:buClr>
        <a:buFont typeface="Wingdings" pitchFamily="-108" charset="2"/>
        <a:buChar char="§"/>
        <a:defRPr>
          <a:solidFill>
            <a:schemeClr val="tx1"/>
          </a:solidFill>
          <a:latin typeface="+mn-lt"/>
          <a:ea typeface="ＭＳ Ｐゴシック" pitchFamily="-111" charset="-128"/>
        </a:defRPr>
      </a:lvl3pPr>
      <a:lvl4pPr marL="1676400" indent="-304800" algn="l" rtl="0" eaLnBrk="0" fontAlgn="base" hangingPunct="0">
        <a:spcBef>
          <a:spcPct val="20000"/>
        </a:spcBef>
        <a:spcAft>
          <a:spcPct val="0"/>
        </a:spcAft>
        <a:buClr>
          <a:schemeClr val="tx1"/>
        </a:buClr>
        <a:buFont typeface="Wingdings" pitchFamily="-108" charset="2"/>
        <a:buChar char="§"/>
        <a:defRPr sz="1600">
          <a:solidFill>
            <a:schemeClr val="tx1"/>
          </a:solidFill>
          <a:latin typeface="+mn-lt"/>
          <a:ea typeface="ＭＳ Ｐゴシック" pitchFamily="-111" charset="-128"/>
        </a:defRPr>
      </a:lvl4pPr>
      <a:lvl5pPr marL="2133600" indent="-304800" algn="l" rtl="0" eaLnBrk="0" fontAlgn="base" hangingPunct="0">
        <a:spcBef>
          <a:spcPct val="20000"/>
        </a:spcBef>
        <a:spcAft>
          <a:spcPct val="0"/>
        </a:spcAft>
        <a:buClr>
          <a:schemeClr val="tx1"/>
        </a:buClr>
        <a:buFont typeface="Wingdings" pitchFamily="-108" charset="2"/>
        <a:buChar char="§"/>
        <a:defRPr sz="1600">
          <a:solidFill>
            <a:schemeClr val="tx1"/>
          </a:solidFill>
          <a:latin typeface="+mn-lt"/>
          <a:ea typeface="ＭＳ Ｐゴシック" pitchFamily="-111" charset="-128"/>
        </a:defRPr>
      </a:lvl5pPr>
      <a:lvl6pPr marL="2590800" indent="-304800" algn="l" rtl="0" fontAlgn="base">
        <a:spcBef>
          <a:spcPct val="20000"/>
        </a:spcBef>
        <a:spcAft>
          <a:spcPct val="0"/>
        </a:spcAft>
        <a:buClr>
          <a:schemeClr val="tx1"/>
        </a:buClr>
        <a:buFont typeface="Wingdings" pitchFamily="-111" charset="2"/>
        <a:buChar char="§"/>
        <a:defRPr sz="1600">
          <a:solidFill>
            <a:schemeClr val="tx1"/>
          </a:solidFill>
          <a:latin typeface="+mn-lt"/>
          <a:ea typeface="ＭＳ Ｐゴシック" pitchFamily="-111" charset="-128"/>
        </a:defRPr>
      </a:lvl6pPr>
      <a:lvl7pPr marL="3048000" indent="-304800" algn="l" rtl="0" fontAlgn="base">
        <a:spcBef>
          <a:spcPct val="20000"/>
        </a:spcBef>
        <a:spcAft>
          <a:spcPct val="0"/>
        </a:spcAft>
        <a:buClr>
          <a:schemeClr val="tx1"/>
        </a:buClr>
        <a:buFont typeface="Wingdings" pitchFamily="-111" charset="2"/>
        <a:buChar char="§"/>
        <a:defRPr sz="1600">
          <a:solidFill>
            <a:schemeClr val="tx1"/>
          </a:solidFill>
          <a:latin typeface="+mn-lt"/>
          <a:ea typeface="ＭＳ Ｐゴシック" pitchFamily="-111" charset="-128"/>
        </a:defRPr>
      </a:lvl7pPr>
      <a:lvl8pPr marL="3505200" indent="-304800" algn="l" rtl="0" fontAlgn="base">
        <a:spcBef>
          <a:spcPct val="20000"/>
        </a:spcBef>
        <a:spcAft>
          <a:spcPct val="0"/>
        </a:spcAft>
        <a:buClr>
          <a:schemeClr val="tx1"/>
        </a:buClr>
        <a:buFont typeface="Wingdings" pitchFamily="-111" charset="2"/>
        <a:buChar char="§"/>
        <a:defRPr sz="1600">
          <a:solidFill>
            <a:schemeClr val="tx1"/>
          </a:solidFill>
          <a:latin typeface="+mn-lt"/>
          <a:ea typeface="ＭＳ Ｐゴシック" pitchFamily="-111" charset="-128"/>
        </a:defRPr>
      </a:lvl8pPr>
      <a:lvl9pPr marL="3962400" indent="-304800" algn="l" rtl="0" fontAlgn="base">
        <a:spcBef>
          <a:spcPct val="20000"/>
        </a:spcBef>
        <a:spcAft>
          <a:spcPct val="0"/>
        </a:spcAft>
        <a:buClr>
          <a:schemeClr val="tx1"/>
        </a:buClr>
        <a:buFont typeface="Wingdings" pitchFamily="-111" charset="2"/>
        <a:buChar char="§"/>
        <a:defRPr sz="16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p:txBody>
          <a:bodyPr/>
          <a:lstStyle/>
          <a:p>
            <a:pPr eaLnBrk="1" hangingPunct="1"/>
            <a:r>
              <a:rPr lang="en-US" sz="2800" dirty="0" smtClean="0">
                <a:ea typeface="ＭＳ Ｐゴシック" pitchFamily="-108" charset="-128"/>
                <a:cs typeface="ＭＳ Ｐゴシック" pitchFamily="-108" charset="-128"/>
              </a:rPr>
              <a:t>Top 10 User Mistakes </a:t>
            </a:r>
            <a:br>
              <a:rPr lang="en-US" sz="2800" dirty="0" smtClean="0">
                <a:ea typeface="ＭＳ Ｐゴシック" pitchFamily="-108" charset="-128"/>
                <a:cs typeface="ＭＳ Ｐゴシック" pitchFamily="-108" charset="-128"/>
              </a:rPr>
            </a:br>
            <a:r>
              <a:rPr lang="en-US" sz="2800" dirty="0" smtClean="0">
                <a:ea typeface="ＭＳ Ｐゴシック" pitchFamily="-108" charset="-128"/>
                <a:cs typeface="ＭＳ Ｐゴシック" pitchFamily="-108" charset="-128"/>
              </a:rPr>
              <a:t>with Static Analysis</a:t>
            </a:r>
            <a:endParaRPr lang="en-US" sz="2400" dirty="0">
              <a:ea typeface="ＭＳ Ｐゴシック" pitchFamily="-108" charset="-128"/>
              <a:cs typeface="ＭＳ Ｐゴシック" pitchFamily="-108" charset="-128"/>
            </a:endParaRPr>
          </a:p>
        </p:txBody>
      </p:sp>
      <p:sp>
        <p:nvSpPr>
          <p:cNvPr id="16387" name="Rectangle 3"/>
          <p:cNvSpPr>
            <a:spLocks noGrp="1" noChangeArrowheads="1"/>
          </p:cNvSpPr>
          <p:nvPr>
            <p:ph type="subTitle" idx="1"/>
          </p:nvPr>
        </p:nvSpPr>
        <p:spPr/>
        <p:txBody>
          <a:bodyPr/>
          <a:lstStyle/>
          <a:p>
            <a:pPr eaLnBrk="1" hangingPunct="1">
              <a:buFont typeface="Wingdings" pitchFamily="-108" charset="2"/>
              <a:buNone/>
            </a:pPr>
            <a:r>
              <a:rPr lang="en-US" dirty="0" smtClean="0">
                <a:ea typeface="ＭＳ Ｐゴシック" pitchFamily="-108" charset="-128"/>
                <a:cs typeface="ＭＳ Ｐゴシック" pitchFamily="-108" charset="-128"/>
              </a:rPr>
              <a:t>Sate IV</a:t>
            </a:r>
          </a:p>
          <a:p>
            <a:pPr eaLnBrk="1" hangingPunct="1">
              <a:buFont typeface="Wingdings" pitchFamily="-108" charset="2"/>
              <a:buNone/>
            </a:pPr>
            <a:r>
              <a:rPr lang="en-US" dirty="0" smtClean="0">
                <a:ea typeface="ＭＳ Ｐゴシック" pitchFamily="-108" charset="-128"/>
                <a:cs typeface="ＭＳ Ｐゴシック" pitchFamily="-108" charset="-128"/>
              </a:rPr>
              <a:t>March 2012</a:t>
            </a:r>
            <a:endParaRPr lang="en-US" dirty="0">
              <a:ea typeface="ＭＳ Ｐゴシック" pitchFamily="-108" charset="-128"/>
              <a:cs typeface="ＭＳ Ｐゴシック" pitchFamily="-108"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Number 7: Too Much</a:t>
            </a:r>
            <a:endParaRPr lang="en-US" dirty="0"/>
          </a:p>
        </p:txBody>
      </p:sp>
      <p:sp>
        <p:nvSpPr>
          <p:cNvPr id="3" name="Content Placeholder 2"/>
          <p:cNvSpPr>
            <a:spLocks noGrp="1"/>
          </p:cNvSpPr>
          <p:nvPr>
            <p:ph idx="1"/>
          </p:nvPr>
        </p:nvSpPr>
        <p:spPr>
          <a:xfrm>
            <a:off x="457200" y="1295400"/>
            <a:ext cx="8229600" cy="4876800"/>
          </a:xfrm>
        </p:spPr>
        <p:txBody>
          <a:bodyPr/>
          <a:lstStyle/>
          <a:p>
            <a:pPr>
              <a:buNone/>
            </a:pPr>
            <a:r>
              <a:rPr lang="en-US" dirty="0" smtClean="0"/>
              <a:t>7)  Starting with too many rules</a:t>
            </a:r>
          </a:p>
          <a:p>
            <a:r>
              <a:rPr lang="en-US" dirty="0" smtClean="0"/>
              <a:t>Static Analysis is about process</a:t>
            </a:r>
          </a:p>
          <a:p>
            <a:r>
              <a:rPr lang="en-US" dirty="0" smtClean="0"/>
              <a:t>It’s incremental</a:t>
            </a:r>
          </a:p>
          <a:p>
            <a:r>
              <a:rPr lang="en-US" dirty="0" smtClean="0"/>
              <a:t>Avoid biting off more than you can chew</a:t>
            </a:r>
          </a:p>
          <a:p>
            <a:r>
              <a:rPr lang="en-US" dirty="0" smtClean="0"/>
              <a:t>Avoid any rule you won’t stop the build for</a:t>
            </a:r>
          </a:p>
          <a:p>
            <a:endParaRPr lang="en-US" dirty="0"/>
          </a:p>
        </p:txBody>
      </p:sp>
      <p:sp>
        <p:nvSpPr>
          <p:cNvPr id="4" name="Footer Placeholder 3"/>
          <p:cNvSpPr>
            <a:spLocks noGrp="1"/>
          </p:cNvSpPr>
          <p:nvPr>
            <p:ph type="ftr" sz="quarter" idx="10"/>
          </p:nvPr>
        </p:nvSpPr>
        <p:spPr/>
        <p:txBody>
          <a:bodyPr/>
          <a:lstStyle/>
          <a:p>
            <a:pPr>
              <a:defRPr/>
            </a:pPr>
            <a:r>
              <a:rPr lang="en-US" smtClean="0"/>
              <a:t>Parasoft Proprietary and Confidential</a:t>
            </a: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Don’t Get Run Over</a:t>
            </a:r>
            <a:endParaRPr lang="en-US" dirty="0"/>
          </a:p>
        </p:txBody>
      </p:sp>
      <p:sp>
        <p:nvSpPr>
          <p:cNvPr id="3" name="Content Placeholder 2"/>
          <p:cNvSpPr>
            <a:spLocks noGrp="1"/>
          </p:cNvSpPr>
          <p:nvPr>
            <p:ph idx="1"/>
          </p:nvPr>
        </p:nvSpPr>
        <p:spPr/>
        <p:txBody>
          <a:bodyPr/>
          <a:lstStyle/>
          <a:p>
            <a:r>
              <a:rPr lang="en-US" dirty="0" smtClean="0"/>
              <a:t>Same set of rules for everyone</a:t>
            </a:r>
          </a:p>
          <a:p>
            <a:r>
              <a:rPr lang="en-US" dirty="0" smtClean="0"/>
              <a:t>Small set of rules</a:t>
            </a:r>
          </a:p>
          <a:p>
            <a:r>
              <a:rPr lang="en-US" dirty="0" smtClean="0"/>
              <a:t>Less rules that are followed is better than more that are not</a:t>
            </a:r>
          </a:p>
          <a:p>
            <a:r>
              <a:rPr lang="en-US" dirty="0" smtClean="0"/>
              <a:t>If you wouldn’t fix it, don’t check for it</a:t>
            </a:r>
            <a:endParaRPr lang="en-US" dirty="0"/>
          </a:p>
        </p:txBody>
      </p:sp>
      <p:sp>
        <p:nvSpPr>
          <p:cNvPr id="4" name="Footer Placeholder 3"/>
          <p:cNvSpPr>
            <a:spLocks noGrp="1"/>
          </p:cNvSpPr>
          <p:nvPr>
            <p:ph type="ftr" sz="quarter" idx="10"/>
          </p:nvPr>
        </p:nvSpPr>
        <p:spPr/>
        <p:txBody>
          <a:bodyPr/>
          <a:lstStyle/>
          <a:p>
            <a:pPr>
              <a:defRPr/>
            </a:pPr>
            <a:r>
              <a:rPr lang="en-US" smtClean="0"/>
              <a:t>Parasoft Proprietary and Confidential</a:t>
            </a: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Number 6: Workflow</a:t>
            </a:r>
            <a:endParaRPr lang="en-US" dirty="0"/>
          </a:p>
        </p:txBody>
      </p:sp>
      <p:sp>
        <p:nvSpPr>
          <p:cNvPr id="3" name="Content Placeholder 2"/>
          <p:cNvSpPr>
            <a:spLocks noGrp="1"/>
          </p:cNvSpPr>
          <p:nvPr>
            <p:ph idx="1"/>
          </p:nvPr>
        </p:nvSpPr>
        <p:spPr>
          <a:xfrm>
            <a:off x="457200" y="1295400"/>
            <a:ext cx="8229600" cy="4876800"/>
          </a:xfrm>
        </p:spPr>
        <p:txBody>
          <a:bodyPr/>
          <a:lstStyle/>
          <a:p>
            <a:pPr>
              <a:buNone/>
            </a:pPr>
            <a:r>
              <a:rPr lang="en-US" dirty="0" smtClean="0"/>
              <a:t>6)  Workflow integration</a:t>
            </a:r>
          </a:p>
          <a:p>
            <a:r>
              <a:rPr lang="en-US" dirty="0" smtClean="0"/>
              <a:t>Has to work with your development UI</a:t>
            </a:r>
          </a:p>
          <a:p>
            <a:r>
              <a:rPr lang="en-US" dirty="0" smtClean="0"/>
              <a:t>Same configuration for desktop and server</a:t>
            </a:r>
          </a:p>
          <a:p>
            <a:r>
              <a:rPr lang="en-US" dirty="0" smtClean="0"/>
              <a:t>Minimize negative impact</a:t>
            </a:r>
          </a:p>
          <a:p>
            <a:r>
              <a:rPr lang="en-US" dirty="0" smtClean="0"/>
              <a:t>Minimize time to find / fix violations</a:t>
            </a:r>
          </a:p>
          <a:p>
            <a:endParaRPr lang="en-US" dirty="0"/>
          </a:p>
        </p:txBody>
      </p:sp>
      <p:sp>
        <p:nvSpPr>
          <p:cNvPr id="4" name="Footer Placeholder 3"/>
          <p:cNvSpPr>
            <a:spLocks noGrp="1"/>
          </p:cNvSpPr>
          <p:nvPr>
            <p:ph type="ftr" sz="quarter" idx="10"/>
          </p:nvPr>
        </p:nvSpPr>
        <p:spPr/>
        <p:txBody>
          <a:bodyPr/>
          <a:lstStyle/>
          <a:p>
            <a:pPr>
              <a:defRPr/>
            </a:pPr>
            <a:r>
              <a:rPr lang="en-US" smtClean="0"/>
              <a:t>Parasoft Proprietary and Confidential</a:t>
            </a: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 name="Footer Placeholder 3"/>
          <p:cNvSpPr>
            <a:spLocks noGrp="1"/>
          </p:cNvSpPr>
          <p:nvPr>
            <p:ph type="ftr" sz="quarter" idx="10"/>
          </p:nvPr>
        </p:nvSpPr>
        <p:spPr/>
        <p:txBody>
          <a:bodyPr/>
          <a:lstStyle/>
          <a:p>
            <a:r>
              <a:rPr lang="en-US"/>
              <a:t>Parasoft Proprietary and Confidential</a:t>
            </a:r>
          </a:p>
        </p:txBody>
      </p:sp>
      <p:sp>
        <p:nvSpPr>
          <p:cNvPr id="87042" name="Rectangle 2"/>
          <p:cNvSpPr>
            <a:spLocks noGrp="1" noChangeArrowheads="1"/>
          </p:cNvSpPr>
          <p:nvPr>
            <p:ph type="title"/>
          </p:nvPr>
        </p:nvSpPr>
        <p:spPr/>
        <p:txBody>
          <a:bodyPr/>
          <a:lstStyle/>
          <a:p>
            <a:r>
              <a:rPr lang="en-US"/>
              <a:t>Results within IDE</a:t>
            </a:r>
          </a:p>
        </p:txBody>
      </p:sp>
      <p:pic>
        <p:nvPicPr>
          <p:cNvPr id="87044" name="Picture 4" descr="Tasks-FlowAnalysis"/>
          <p:cNvPicPr>
            <a:picLocks noChangeAspect="1" noChangeArrowheads="1"/>
          </p:cNvPicPr>
          <p:nvPr/>
        </p:nvPicPr>
        <p:blipFill>
          <a:blip r:embed="rId3"/>
          <a:srcRect/>
          <a:stretch>
            <a:fillRect/>
          </a:stretch>
        </p:blipFill>
        <p:spPr bwMode="auto">
          <a:xfrm>
            <a:off x="390525" y="990600"/>
            <a:ext cx="8362950" cy="5343525"/>
          </a:xfrm>
          <a:prstGeom prst="rect">
            <a:avLst/>
          </a:prstGeom>
          <a:noFill/>
        </p:spPr>
      </p:pic>
      <p:grpSp>
        <p:nvGrpSpPr>
          <p:cNvPr id="2" name="Group 9"/>
          <p:cNvGrpSpPr>
            <a:grpSpLocks/>
          </p:cNvGrpSpPr>
          <p:nvPr/>
        </p:nvGrpSpPr>
        <p:grpSpPr bwMode="auto">
          <a:xfrm>
            <a:off x="3886200" y="4191000"/>
            <a:ext cx="4800600" cy="1905000"/>
            <a:chOff x="2448" y="2640"/>
            <a:chExt cx="3024" cy="1200"/>
          </a:xfrm>
        </p:grpSpPr>
        <p:sp>
          <p:nvSpPr>
            <p:cNvPr id="87046" name="Rectangle 6"/>
            <p:cNvSpPr>
              <a:spLocks noChangeArrowheads="1"/>
            </p:cNvSpPr>
            <p:nvPr/>
          </p:nvSpPr>
          <p:spPr bwMode="auto">
            <a:xfrm>
              <a:off x="2640" y="2886"/>
              <a:ext cx="2832" cy="954"/>
            </a:xfrm>
            <a:prstGeom prst="rect">
              <a:avLst/>
            </a:prstGeom>
            <a:noFill/>
            <a:ln w="38100">
              <a:solidFill>
                <a:srgbClr val="FF0000"/>
              </a:solidFill>
              <a:miter lim="800000"/>
              <a:headEnd/>
              <a:tailEnd/>
            </a:ln>
            <a:effectLst/>
          </p:spPr>
          <p:txBody>
            <a:bodyPr wrap="none" anchor="ctr">
              <a:prstTxWarp prst="textNoShape">
                <a:avLst/>
              </a:prstTxWarp>
            </a:bodyPr>
            <a:lstStyle/>
            <a:p>
              <a:endParaRPr lang="en-US"/>
            </a:p>
          </p:txBody>
        </p:sp>
        <p:sp>
          <p:nvSpPr>
            <p:cNvPr id="87047" name="Oval 7"/>
            <p:cNvSpPr>
              <a:spLocks noChangeArrowheads="1"/>
            </p:cNvSpPr>
            <p:nvPr/>
          </p:nvSpPr>
          <p:spPr bwMode="auto">
            <a:xfrm>
              <a:off x="2448" y="2640"/>
              <a:ext cx="288" cy="288"/>
            </a:xfrm>
            <a:prstGeom prst="ellipse">
              <a:avLst/>
            </a:prstGeom>
            <a:solidFill>
              <a:srgbClr val="FF0000"/>
            </a:solidFill>
            <a:ln w="9525">
              <a:noFill/>
              <a:round/>
              <a:headEnd/>
              <a:tailEnd/>
            </a:ln>
            <a:effectLst/>
          </p:spPr>
          <p:txBody>
            <a:bodyPr wrap="none" anchor="ctr">
              <a:prstTxWarp prst="textNoShape">
                <a:avLst/>
              </a:prstTxWarp>
            </a:bodyPr>
            <a:lstStyle/>
            <a:p>
              <a:r>
                <a:rPr lang="en-US" sz="2000"/>
                <a:t>1</a:t>
              </a:r>
            </a:p>
          </p:txBody>
        </p:sp>
        <p:sp>
          <p:nvSpPr>
            <p:cNvPr id="87048" name="Text Box 8"/>
            <p:cNvSpPr txBox="1">
              <a:spLocks noChangeArrowheads="1"/>
            </p:cNvSpPr>
            <p:nvPr/>
          </p:nvSpPr>
          <p:spPr bwMode="auto">
            <a:xfrm>
              <a:off x="2640" y="2682"/>
              <a:ext cx="2832" cy="192"/>
            </a:xfrm>
            <a:prstGeom prst="rect">
              <a:avLst/>
            </a:prstGeom>
            <a:solidFill>
              <a:srgbClr val="FF0000">
                <a:alpha val="20000"/>
              </a:srgbClr>
            </a:solidFill>
            <a:ln w="9525">
              <a:noFill/>
              <a:miter lim="800000"/>
              <a:headEnd/>
              <a:tailEnd/>
            </a:ln>
            <a:effectLst/>
          </p:spPr>
          <p:txBody>
            <a:bodyPr>
              <a:prstTxWarp prst="textNoShape">
                <a:avLst/>
              </a:prstTxWarp>
              <a:spAutoFit/>
            </a:bodyPr>
            <a:lstStyle/>
            <a:p>
              <a:pPr marL="114300" algn="l">
                <a:spcBef>
                  <a:spcPct val="50000"/>
                </a:spcBef>
              </a:pPr>
              <a:r>
                <a:rPr lang="en-US" sz="1400">
                  <a:solidFill>
                    <a:schemeClr val="tx1"/>
                  </a:solidFill>
                </a:rPr>
                <a:t>Results delivered as uniform view within IDE</a:t>
              </a:r>
            </a:p>
          </p:txBody>
        </p:sp>
      </p:grpSp>
      <p:grpSp>
        <p:nvGrpSpPr>
          <p:cNvPr id="3" name="Group 14"/>
          <p:cNvGrpSpPr>
            <a:grpSpLocks/>
          </p:cNvGrpSpPr>
          <p:nvPr/>
        </p:nvGrpSpPr>
        <p:grpSpPr bwMode="auto">
          <a:xfrm>
            <a:off x="1752600" y="1143000"/>
            <a:ext cx="3657600" cy="3200400"/>
            <a:chOff x="1104" y="720"/>
            <a:chExt cx="2304" cy="2016"/>
          </a:xfrm>
        </p:grpSpPr>
        <p:sp>
          <p:nvSpPr>
            <p:cNvPr id="87051" name="Rectangle 11"/>
            <p:cNvSpPr>
              <a:spLocks noChangeArrowheads="1"/>
            </p:cNvSpPr>
            <p:nvPr/>
          </p:nvSpPr>
          <p:spPr bwMode="auto">
            <a:xfrm>
              <a:off x="1296" y="966"/>
              <a:ext cx="2112" cy="1770"/>
            </a:xfrm>
            <a:prstGeom prst="rect">
              <a:avLst/>
            </a:prstGeom>
            <a:noFill/>
            <a:ln w="38100">
              <a:solidFill>
                <a:srgbClr val="FF0000"/>
              </a:solidFill>
              <a:miter lim="800000"/>
              <a:headEnd/>
              <a:tailEnd/>
            </a:ln>
            <a:effectLst/>
          </p:spPr>
          <p:txBody>
            <a:bodyPr wrap="none" anchor="ctr">
              <a:prstTxWarp prst="textNoShape">
                <a:avLst/>
              </a:prstTxWarp>
            </a:bodyPr>
            <a:lstStyle/>
            <a:p>
              <a:endParaRPr lang="en-US"/>
            </a:p>
          </p:txBody>
        </p:sp>
        <p:sp>
          <p:nvSpPr>
            <p:cNvPr id="87052" name="Oval 12"/>
            <p:cNvSpPr>
              <a:spLocks noChangeArrowheads="1"/>
            </p:cNvSpPr>
            <p:nvPr/>
          </p:nvSpPr>
          <p:spPr bwMode="auto">
            <a:xfrm>
              <a:off x="1104" y="720"/>
              <a:ext cx="288" cy="288"/>
            </a:xfrm>
            <a:prstGeom prst="ellipse">
              <a:avLst/>
            </a:prstGeom>
            <a:solidFill>
              <a:srgbClr val="FF0000"/>
            </a:solidFill>
            <a:ln w="9525">
              <a:noFill/>
              <a:round/>
              <a:headEnd/>
              <a:tailEnd/>
            </a:ln>
            <a:effectLst/>
          </p:spPr>
          <p:txBody>
            <a:bodyPr wrap="none" anchor="ctr">
              <a:prstTxWarp prst="textNoShape">
                <a:avLst/>
              </a:prstTxWarp>
            </a:bodyPr>
            <a:lstStyle/>
            <a:p>
              <a:r>
                <a:rPr lang="en-US" sz="2000"/>
                <a:t>2</a:t>
              </a:r>
            </a:p>
          </p:txBody>
        </p:sp>
        <p:sp>
          <p:nvSpPr>
            <p:cNvPr id="87053" name="Text Box 13"/>
            <p:cNvSpPr txBox="1">
              <a:spLocks noChangeArrowheads="1"/>
            </p:cNvSpPr>
            <p:nvPr/>
          </p:nvSpPr>
          <p:spPr bwMode="auto">
            <a:xfrm>
              <a:off x="1296" y="762"/>
              <a:ext cx="2112" cy="192"/>
            </a:xfrm>
            <a:prstGeom prst="rect">
              <a:avLst/>
            </a:prstGeom>
            <a:solidFill>
              <a:srgbClr val="FF0000">
                <a:alpha val="20000"/>
              </a:srgbClr>
            </a:solidFill>
            <a:ln w="9525">
              <a:noFill/>
              <a:miter lim="800000"/>
              <a:headEnd/>
              <a:tailEnd/>
            </a:ln>
            <a:effectLst/>
          </p:spPr>
          <p:txBody>
            <a:bodyPr>
              <a:prstTxWarp prst="textNoShape">
                <a:avLst/>
              </a:prstTxWarp>
              <a:spAutoFit/>
            </a:bodyPr>
            <a:lstStyle/>
            <a:p>
              <a:pPr marL="114300" algn="l">
                <a:spcBef>
                  <a:spcPct val="50000"/>
                </a:spcBef>
              </a:pPr>
              <a:r>
                <a:rPr lang="en-US" sz="1400">
                  <a:solidFill>
                    <a:schemeClr val="tx1"/>
                  </a:solidFill>
                </a:rPr>
                <a:t>Directly access line of code to fix</a:t>
              </a:r>
            </a:p>
          </p:txBody>
        </p:sp>
      </p:grpSp>
      <p:grpSp>
        <p:nvGrpSpPr>
          <p:cNvPr id="4" name="Group 19"/>
          <p:cNvGrpSpPr>
            <a:grpSpLocks/>
          </p:cNvGrpSpPr>
          <p:nvPr/>
        </p:nvGrpSpPr>
        <p:grpSpPr bwMode="auto">
          <a:xfrm>
            <a:off x="152400" y="1371600"/>
            <a:ext cx="1828800" cy="2895600"/>
            <a:chOff x="96" y="864"/>
            <a:chExt cx="1152" cy="1824"/>
          </a:xfrm>
        </p:grpSpPr>
        <p:sp>
          <p:nvSpPr>
            <p:cNvPr id="87056" name="Rectangle 16"/>
            <p:cNvSpPr>
              <a:spLocks noChangeArrowheads="1"/>
            </p:cNvSpPr>
            <p:nvPr/>
          </p:nvSpPr>
          <p:spPr bwMode="auto">
            <a:xfrm>
              <a:off x="288" y="1110"/>
              <a:ext cx="960" cy="1578"/>
            </a:xfrm>
            <a:prstGeom prst="rect">
              <a:avLst/>
            </a:prstGeom>
            <a:noFill/>
            <a:ln w="38100">
              <a:solidFill>
                <a:srgbClr val="FF0000"/>
              </a:solidFill>
              <a:miter lim="800000"/>
              <a:headEnd/>
              <a:tailEnd/>
            </a:ln>
            <a:effectLst/>
          </p:spPr>
          <p:txBody>
            <a:bodyPr wrap="none" anchor="ctr">
              <a:prstTxWarp prst="textNoShape">
                <a:avLst/>
              </a:prstTxWarp>
            </a:bodyPr>
            <a:lstStyle/>
            <a:p>
              <a:endParaRPr lang="en-US"/>
            </a:p>
          </p:txBody>
        </p:sp>
        <p:sp>
          <p:nvSpPr>
            <p:cNvPr id="87057" name="Oval 17"/>
            <p:cNvSpPr>
              <a:spLocks noChangeArrowheads="1"/>
            </p:cNvSpPr>
            <p:nvPr/>
          </p:nvSpPr>
          <p:spPr bwMode="auto">
            <a:xfrm>
              <a:off x="96" y="864"/>
              <a:ext cx="288" cy="288"/>
            </a:xfrm>
            <a:prstGeom prst="ellipse">
              <a:avLst/>
            </a:prstGeom>
            <a:solidFill>
              <a:srgbClr val="FF0000"/>
            </a:solidFill>
            <a:ln w="9525">
              <a:noFill/>
              <a:round/>
              <a:headEnd/>
              <a:tailEnd/>
            </a:ln>
            <a:effectLst/>
          </p:spPr>
          <p:txBody>
            <a:bodyPr wrap="none" anchor="ctr">
              <a:prstTxWarp prst="textNoShape">
                <a:avLst/>
              </a:prstTxWarp>
            </a:bodyPr>
            <a:lstStyle/>
            <a:p>
              <a:r>
                <a:rPr lang="en-US" sz="2000"/>
                <a:t>3</a:t>
              </a:r>
            </a:p>
          </p:txBody>
        </p:sp>
        <p:sp>
          <p:nvSpPr>
            <p:cNvPr id="87058" name="Text Box 18"/>
            <p:cNvSpPr txBox="1">
              <a:spLocks noChangeArrowheads="1"/>
            </p:cNvSpPr>
            <p:nvPr/>
          </p:nvSpPr>
          <p:spPr bwMode="auto">
            <a:xfrm>
              <a:off x="288" y="906"/>
              <a:ext cx="960" cy="192"/>
            </a:xfrm>
            <a:prstGeom prst="rect">
              <a:avLst/>
            </a:prstGeom>
            <a:solidFill>
              <a:srgbClr val="FF0000">
                <a:alpha val="20000"/>
              </a:srgbClr>
            </a:solidFill>
            <a:ln w="9525">
              <a:noFill/>
              <a:miter lim="800000"/>
              <a:headEnd/>
              <a:tailEnd/>
            </a:ln>
            <a:effectLst/>
          </p:spPr>
          <p:txBody>
            <a:bodyPr>
              <a:prstTxWarp prst="textNoShape">
                <a:avLst/>
              </a:prstTxWarp>
              <a:spAutoFit/>
            </a:bodyPr>
            <a:lstStyle/>
            <a:p>
              <a:pPr marL="114300" algn="l">
                <a:spcBef>
                  <a:spcPct val="50000"/>
                </a:spcBef>
              </a:pPr>
              <a:r>
                <a:rPr lang="en-US" sz="1400">
                  <a:solidFill>
                    <a:schemeClr val="tx1"/>
                  </a:solidFill>
                </a:rPr>
                <a:t>Check-in</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Number 5: Training</a:t>
            </a:r>
            <a:endParaRPr lang="en-US" dirty="0"/>
          </a:p>
        </p:txBody>
      </p:sp>
      <p:sp>
        <p:nvSpPr>
          <p:cNvPr id="3" name="Content Placeholder 2"/>
          <p:cNvSpPr>
            <a:spLocks noGrp="1"/>
          </p:cNvSpPr>
          <p:nvPr>
            <p:ph idx="1"/>
          </p:nvPr>
        </p:nvSpPr>
        <p:spPr>
          <a:xfrm>
            <a:off x="457200" y="1295400"/>
            <a:ext cx="8229600" cy="4876800"/>
          </a:xfrm>
        </p:spPr>
        <p:txBody>
          <a:bodyPr/>
          <a:lstStyle/>
          <a:p>
            <a:pPr>
              <a:buNone/>
            </a:pPr>
            <a:r>
              <a:rPr lang="en-US" dirty="0" smtClean="0"/>
              <a:t>5)  Lack of sufficient training</a:t>
            </a:r>
          </a:p>
          <a:p>
            <a:r>
              <a:rPr lang="en-US" dirty="0" smtClean="0"/>
              <a:t>How to install the tool</a:t>
            </a:r>
          </a:p>
          <a:p>
            <a:r>
              <a:rPr lang="en-US" dirty="0" smtClean="0"/>
              <a:t>How to configure the tool</a:t>
            </a:r>
          </a:p>
          <a:p>
            <a:r>
              <a:rPr lang="en-US" dirty="0" smtClean="0"/>
              <a:t>How to setup the build</a:t>
            </a:r>
          </a:p>
          <a:p>
            <a:r>
              <a:rPr lang="en-US" dirty="0" smtClean="0"/>
              <a:t>How to run the tool</a:t>
            </a:r>
          </a:p>
          <a:p>
            <a:r>
              <a:rPr lang="en-US" dirty="0" smtClean="0"/>
              <a:t>How to mitigate violations</a:t>
            </a:r>
          </a:p>
          <a:p>
            <a:r>
              <a:rPr lang="en-US" dirty="0" smtClean="0"/>
              <a:t>How/when to suppress</a:t>
            </a:r>
          </a:p>
          <a:p>
            <a:endParaRPr lang="en-US" dirty="0"/>
          </a:p>
        </p:txBody>
      </p:sp>
      <p:sp>
        <p:nvSpPr>
          <p:cNvPr id="4" name="Footer Placeholder 3"/>
          <p:cNvSpPr>
            <a:spLocks noGrp="1"/>
          </p:cNvSpPr>
          <p:nvPr>
            <p:ph type="ftr" sz="quarter" idx="10"/>
          </p:nvPr>
        </p:nvSpPr>
        <p:spPr/>
        <p:txBody>
          <a:bodyPr/>
          <a:lstStyle/>
          <a:p>
            <a:pPr>
              <a:defRPr/>
            </a:pPr>
            <a:r>
              <a:rPr lang="en-US" smtClean="0"/>
              <a:t>Parasoft Proprietary and Confidential</a:t>
            </a:r>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Number 4: Process</a:t>
            </a:r>
            <a:endParaRPr lang="en-US" dirty="0"/>
          </a:p>
        </p:txBody>
      </p:sp>
      <p:sp>
        <p:nvSpPr>
          <p:cNvPr id="3" name="Content Placeholder 2"/>
          <p:cNvSpPr>
            <a:spLocks noGrp="1"/>
          </p:cNvSpPr>
          <p:nvPr>
            <p:ph idx="1"/>
          </p:nvPr>
        </p:nvSpPr>
        <p:spPr>
          <a:xfrm>
            <a:off x="457200" y="1295400"/>
            <a:ext cx="8229600" cy="4876800"/>
          </a:xfrm>
        </p:spPr>
        <p:txBody>
          <a:bodyPr/>
          <a:lstStyle/>
          <a:p>
            <a:pPr>
              <a:buNone/>
            </a:pPr>
            <a:r>
              <a:rPr lang="en-US" dirty="0" smtClean="0"/>
              <a:t>4)  No defined process</a:t>
            </a:r>
          </a:p>
          <a:p>
            <a:r>
              <a:rPr lang="en-US" dirty="0" smtClean="0"/>
              <a:t>Developers are not necessarily process experts</a:t>
            </a:r>
          </a:p>
          <a:p>
            <a:r>
              <a:rPr lang="en-US" dirty="0" smtClean="0"/>
              <a:t>Process should minimize impact of SA</a:t>
            </a:r>
          </a:p>
          <a:p>
            <a:r>
              <a:rPr lang="en-US" dirty="0" smtClean="0"/>
              <a:t>Consistent for teams and projects</a:t>
            </a:r>
          </a:p>
          <a:p>
            <a:r>
              <a:rPr lang="en-US" dirty="0" smtClean="0"/>
              <a:t>Vetted in a pilot project</a:t>
            </a:r>
          </a:p>
          <a:p>
            <a:endParaRPr lang="en-US" dirty="0"/>
          </a:p>
        </p:txBody>
      </p:sp>
      <p:sp>
        <p:nvSpPr>
          <p:cNvPr id="4" name="Footer Placeholder 3"/>
          <p:cNvSpPr>
            <a:spLocks noGrp="1"/>
          </p:cNvSpPr>
          <p:nvPr>
            <p:ph type="ftr" sz="quarter" idx="10"/>
          </p:nvPr>
        </p:nvSpPr>
        <p:spPr/>
        <p:txBody>
          <a:bodyPr/>
          <a:lstStyle/>
          <a:p>
            <a:pPr>
              <a:defRPr/>
            </a:pPr>
            <a:r>
              <a:rPr lang="en-US" smtClean="0"/>
              <a:t>Parasoft Proprietary and Confidential</a:t>
            </a:r>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Number 3: Automation</a:t>
            </a:r>
            <a:endParaRPr lang="en-US" dirty="0"/>
          </a:p>
        </p:txBody>
      </p:sp>
      <p:sp>
        <p:nvSpPr>
          <p:cNvPr id="3" name="Content Placeholder 2"/>
          <p:cNvSpPr>
            <a:spLocks noGrp="1"/>
          </p:cNvSpPr>
          <p:nvPr>
            <p:ph idx="1"/>
          </p:nvPr>
        </p:nvSpPr>
        <p:spPr>
          <a:xfrm>
            <a:off x="457200" y="1295400"/>
            <a:ext cx="8229600" cy="4876800"/>
          </a:xfrm>
        </p:spPr>
        <p:txBody>
          <a:bodyPr/>
          <a:lstStyle/>
          <a:p>
            <a:pPr>
              <a:buNone/>
            </a:pPr>
            <a:r>
              <a:rPr lang="en-US" dirty="0" smtClean="0"/>
              <a:t>3)  No automated process enforcement</a:t>
            </a:r>
          </a:p>
          <a:p>
            <a:r>
              <a:rPr lang="en-US" dirty="0" smtClean="0"/>
              <a:t>Reduce effort</a:t>
            </a:r>
          </a:p>
          <a:p>
            <a:r>
              <a:rPr lang="en-US" dirty="0" smtClean="0"/>
              <a:t>Consistency</a:t>
            </a:r>
          </a:p>
          <a:p>
            <a:r>
              <a:rPr lang="en-US" dirty="0" smtClean="0"/>
              <a:t>Compliance</a:t>
            </a:r>
          </a:p>
          <a:p>
            <a:endParaRPr lang="en-US" dirty="0"/>
          </a:p>
        </p:txBody>
      </p:sp>
      <p:sp>
        <p:nvSpPr>
          <p:cNvPr id="4" name="Footer Placeholder 3"/>
          <p:cNvSpPr>
            <a:spLocks noGrp="1"/>
          </p:cNvSpPr>
          <p:nvPr>
            <p:ph type="ftr" sz="quarter" idx="10"/>
          </p:nvPr>
        </p:nvSpPr>
        <p:spPr/>
        <p:txBody>
          <a:bodyPr/>
          <a:lstStyle/>
          <a:p>
            <a:pPr>
              <a:defRPr/>
            </a:pPr>
            <a:r>
              <a:rPr lang="en-US" smtClean="0"/>
              <a:t>Parasoft Proprietary and Confidential</a:t>
            </a:r>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Number 2: Policy</a:t>
            </a:r>
            <a:endParaRPr lang="en-US" dirty="0"/>
          </a:p>
        </p:txBody>
      </p:sp>
      <p:sp>
        <p:nvSpPr>
          <p:cNvPr id="3" name="Content Placeholder 2"/>
          <p:cNvSpPr>
            <a:spLocks noGrp="1"/>
          </p:cNvSpPr>
          <p:nvPr>
            <p:ph idx="1"/>
          </p:nvPr>
        </p:nvSpPr>
        <p:spPr>
          <a:xfrm>
            <a:off x="457200" y="1295400"/>
            <a:ext cx="8229600" cy="4876800"/>
          </a:xfrm>
        </p:spPr>
        <p:txBody>
          <a:bodyPr/>
          <a:lstStyle/>
          <a:p>
            <a:pPr>
              <a:buNone/>
            </a:pPr>
            <a:r>
              <a:rPr lang="en-US" dirty="0" smtClean="0"/>
              <a:t>2)  Lack of a clear policy</a:t>
            </a:r>
          </a:p>
          <a:p>
            <a:r>
              <a:rPr lang="en-US" dirty="0" smtClean="0"/>
              <a:t>What teams need to do SA?</a:t>
            </a:r>
          </a:p>
          <a:p>
            <a:r>
              <a:rPr lang="en-US" dirty="0" smtClean="0"/>
              <a:t>What projects require SA?</a:t>
            </a:r>
          </a:p>
          <a:p>
            <a:r>
              <a:rPr lang="en-US" dirty="0" smtClean="0"/>
              <a:t>What rules are required?</a:t>
            </a:r>
          </a:p>
          <a:p>
            <a:r>
              <a:rPr lang="en-US" dirty="0" smtClean="0"/>
              <a:t>What amount of compliance?</a:t>
            </a:r>
          </a:p>
          <a:p>
            <a:r>
              <a:rPr lang="en-US" dirty="0" smtClean="0"/>
              <a:t>When can you suppress?</a:t>
            </a:r>
          </a:p>
          <a:p>
            <a:r>
              <a:rPr lang="en-US" dirty="0" smtClean="0"/>
              <a:t>How to handle legacy code?</a:t>
            </a:r>
          </a:p>
          <a:p>
            <a:r>
              <a:rPr lang="en-US" dirty="0" smtClean="0"/>
              <a:t>Do you ship with SA violations?</a:t>
            </a:r>
          </a:p>
          <a:p>
            <a:endParaRPr lang="en-US" dirty="0"/>
          </a:p>
        </p:txBody>
      </p:sp>
      <p:sp>
        <p:nvSpPr>
          <p:cNvPr id="4" name="Footer Placeholder 3"/>
          <p:cNvSpPr>
            <a:spLocks noGrp="1"/>
          </p:cNvSpPr>
          <p:nvPr>
            <p:ph type="ftr" sz="quarter" idx="10"/>
          </p:nvPr>
        </p:nvSpPr>
        <p:spPr/>
        <p:txBody>
          <a:bodyPr/>
          <a:lstStyle/>
          <a:p>
            <a:pPr>
              <a:defRPr/>
            </a:pPr>
            <a:r>
              <a:rPr lang="en-US" smtClean="0"/>
              <a:t>Parasoft Proprietary and Confidential</a:t>
            </a:r>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Number 1: Management</a:t>
            </a:r>
            <a:endParaRPr lang="en-US" dirty="0"/>
          </a:p>
        </p:txBody>
      </p:sp>
      <p:sp>
        <p:nvSpPr>
          <p:cNvPr id="3" name="Content Placeholder 2"/>
          <p:cNvSpPr>
            <a:spLocks noGrp="1"/>
          </p:cNvSpPr>
          <p:nvPr>
            <p:ph idx="1"/>
          </p:nvPr>
        </p:nvSpPr>
        <p:spPr>
          <a:xfrm>
            <a:off x="457200" y="1295400"/>
            <a:ext cx="8229600" cy="4876800"/>
          </a:xfrm>
        </p:spPr>
        <p:txBody>
          <a:bodyPr/>
          <a:lstStyle/>
          <a:p>
            <a:pPr>
              <a:buNone/>
            </a:pPr>
            <a:r>
              <a:rPr lang="en-US" dirty="0" smtClean="0"/>
              <a:t>1)  Lack of management buy-in</a:t>
            </a:r>
          </a:p>
          <a:p>
            <a:r>
              <a:rPr lang="en-US" dirty="0" smtClean="0"/>
              <a:t>Requirements</a:t>
            </a:r>
          </a:p>
          <a:p>
            <a:r>
              <a:rPr lang="en-US" dirty="0" smtClean="0"/>
              <a:t>Allowed time</a:t>
            </a:r>
          </a:p>
          <a:p>
            <a:r>
              <a:rPr lang="en-US" dirty="0" smtClean="0"/>
              <a:t>Understanding of the ROI</a:t>
            </a:r>
          </a:p>
          <a:p>
            <a:r>
              <a:rPr lang="en-US" dirty="0" smtClean="0"/>
              <a:t>Enforcement</a:t>
            </a:r>
          </a:p>
          <a:p>
            <a:endParaRPr lang="en-US" dirty="0"/>
          </a:p>
        </p:txBody>
      </p:sp>
      <p:sp>
        <p:nvSpPr>
          <p:cNvPr id="4" name="Footer Placeholder 3"/>
          <p:cNvSpPr>
            <a:spLocks noGrp="1"/>
          </p:cNvSpPr>
          <p:nvPr>
            <p:ph type="ftr" sz="quarter" idx="10"/>
          </p:nvPr>
        </p:nvSpPr>
        <p:spPr/>
        <p:txBody>
          <a:bodyPr/>
          <a:lstStyle/>
          <a:p>
            <a:pPr>
              <a:defRPr/>
            </a:pPr>
            <a:r>
              <a:rPr lang="en-US" smtClean="0"/>
              <a:t>Parasoft Proprietary and Confidential</a:t>
            </a:r>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Whole Top 10</a:t>
            </a:r>
            <a:endParaRPr lang="en-US" dirty="0"/>
          </a:p>
        </p:txBody>
      </p:sp>
      <p:sp>
        <p:nvSpPr>
          <p:cNvPr id="3" name="Content Placeholder 2"/>
          <p:cNvSpPr>
            <a:spLocks noGrp="1"/>
          </p:cNvSpPr>
          <p:nvPr>
            <p:ph idx="1"/>
          </p:nvPr>
        </p:nvSpPr>
        <p:spPr>
          <a:xfrm>
            <a:off x="457200" y="1295400"/>
            <a:ext cx="8229600" cy="4876800"/>
          </a:xfrm>
        </p:spPr>
        <p:txBody>
          <a:bodyPr/>
          <a:lstStyle/>
          <a:p>
            <a:r>
              <a:rPr lang="en-US" dirty="0" smtClean="0"/>
              <a:t>10) Developers not included in process evolution</a:t>
            </a:r>
          </a:p>
          <a:p>
            <a:r>
              <a:rPr lang="en-US" dirty="0" smtClean="0"/>
              <a:t>9)  Wrong expectations</a:t>
            </a:r>
          </a:p>
          <a:p>
            <a:r>
              <a:rPr lang="en-US" dirty="0" smtClean="0"/>
              <a:t>8)  Taking an audit approach</a:t>
            </a:r>
          </a:p>
          <a:p>
            <a:r>
              <a:rPr lang="en-US" dirty="0" smtClean="0"/>
              <a:t>7)  Starting with too many rules</a:t>
            </a:r>
          </a:p>
          <a:p>
            <a:r>
              <a:rPr lang="en-US" dirty="0" smtClean="0"/>
              <a:t>6)  Workflow integration</a:t>
            </a:r>
          </a:p>
          <a:p>
            <a:r>
              <a:rPr lang="en-US" dirty="0" smtClean="0"/>
              <a:t>5)  Lack of sufficient training</a:t>
            </a:r>
          </a:p>
          <a:p>
            <a:r>
              <a:rPr lang="en-US" dirty="0" smtClean="0"/>
              <a:t>4)  No defined process</a:t>
            </a:r>
          </a:p>
          <a:p>
            <a:r>
              <a:rPr lang="en-US" dirty="0" smtClean="0"/>
              <a:t>3)  No automated process enforcement</a:t>
            </a:r>
          </a:p>
          <a:p>
            <a:r>
              <a:rPr lang="en-US" dirty="0" smtClean="0"/>
              <a:t>2)  Lack of a clear policy</a:t>
            </a:r>
          </a:p>
          <a:p>
            <a:r>
              <a:rPr lang="en-US" dirty="0" smtClean="0"/>
              <a:t>1)  Lack of management buy-in</a:t>
            </a:r>
          </a:p>
          <a:p>
            <a:endParaRPr lang="en-US" dirty="0"/>
          </a:p>
        </p:txBody>
      </p:sp>
      <p:sp>
        <p:nvSpPr>
          <p:cNvPr id="4" name="Footer Placeholder 3"/>
          <p:cNvSpPr>
            <a:spLocks noGrp="1"/>
          </p:cNvSpPr>
          <p:nvPr>
            <p:ph type="ftr" sz="quarter" idx="10"/>
          </p:nvPr>
        </p:nvSpPr>
        <p:spPr/>
        <p:txBody>
          <a:bodyPr/>
          <a:lstStyle/>
          <a:p>
            <a:pPr>
              <a:defRPr/>
            </a:pPr>
            <a:r>
              <a:rPr lang="en-US" smtClean="0"/>
              <a:t>Parasoft Proprietary and Confidential</a:t>
            </a: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Parasoft Proprietary and Confidential</a:t>
            </a:r>
          </a:p>
          <a:p>
            <a:endParaRPr lang="en-US"/>
          </a:p>
        </p:txBody>
      </p:sp>
      <p:sp>
        <p:nvSpPr>
          <p:cNvPr id="100354" name="Rectangle 2"/>
          <p:cNvSpPr>
            <a:spLocks noGrp="1" noChangeArrowheads="1"/>
          </p:cNvSpPr>
          <p:nvPr>
            <p:ph type="title"/>
          </p:nvPr>
        </p:nvSpPr>
        <p:spPr/>
        <p:txBody>
          <a:bodyPr/>
          <a:lstStyle/>
          <a:p>
            <a:r>
              <a:rPr lang="en-US"/>
              <a:t>About Parasoft</a:t>
            </a:r>
          </a:p>
        </p:txBody>
      </p:sp>
      <p:sp>
        <p:nvSpPr>
          <p:cNvPr id="100355" name="Rectangle 3"/>
          <p:cNvSpPr>
            <a:spLocks noGrp="1" noChangeArrowheads="1"/>
          </p:cNvSpPr>
          <p:nvPr>
            <p:ph type="body" idx="1"/>
          </p:nvPr>
        </p:nvSpPr>
        <p:spPr>
          <a:xfrm>
            <a:off x="750888" y="1231900"/>
            <a:ext cx="7658100" cy="4010025"/>
          </a:xfrm>
        </p:spPr>
        <p:txBody>
          <a:bodyPr/>
          <a:lstStyle/>
          <a:p>
            <a:r>
              <a:rPr lang="en-US" dirty="0"/>
              <a:t>Founded in 1987</a:t>
            </a:r>
          </a:p>
          <a:p>
            <a:r>
              <a:rPr lang="en-US" dirty="0" smtClean="0"/>
              <a:t>27+ </a:t>
            </a:r>
            <a:r>
              <a:rPr lang="en-US" dirty="0"/>
              <a:t>Patents for automated quality processes</a:t>
            </a:r>
          </a:p>
          <a:p>
            <a:r>
              <a:rPr lang="en-US" dirty="0"/>
              <a:t>Build quality into the process</a:t>
            </a:r>
            <a:endParaRPr lang="en-US" dirty="0" smtClean="0"/>
          </a:p>
          <a:p>
            <a:r>
              <a:rPr lang="en-US" dirty="0" smtClean="0"/>
              <a:t>Static Analysis tools since 1994</a:t>
            </a:r>
          </a:p>
          <a:p>
            <a:pPr>
              <a:buFont typeface="Wingdings" pitchFamily="-112" charset="2"/>
              <a:buNone/>
            </a:pPr>
            <a:endParaRPr lang="en-US" dirty="0"/>
          </a:p>
        </p:txBody>
      </p:sp>
      <p:pic>
        <p:nvPicPr>
          <p:cNvPr id="5" name="Picture 4" descr="IMG_1034.jpg"/>
          <p:cNvPicPr>
            <a:picLocks noChangeAspect="1"/>
          </p:cNvPicPr>
          <p:nvPr/>
        </p:nvPicPr>
        <p:blipFill>
          <a:blip r:embed="rId3"/>
          <a:stretch>
            <a:fillRect/>
          </a:stretch>
        </p:blipFill>
        <p:spPr>
          <a:xfrm>
            <a:off x="2362200" y="3429000"/>
            <a:ext cx="3725333" cy="279400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6934200" cy="457200"/>
          </a:xfrm>
        </p:spPr>
        <p:txBody>
          <a:bodyPr/>
          <a:lstStyle/>
          <a:p>
            <a:r>
              <a:rPr lang="en-US" dirty="0" smtClean="0"/>
              <a:t>Honorable Mention: The Wrong Stuff</a:t>
            </a:r>
            <a:endParaRPr lang="en-US" dirty="0"/>
          </a:p>
        </p:txBody>
      </p:sp>
      <p:sp>
        <p:nvSpPr>
          <p:cNvPr id="3" name="Content Placeholder 2"/>
          <p:cNvSpPr>
            <a:spLocks noGrp="1"/>
          </p:cNvSpPr>
          <p:nvPr>
            <p:ph idx="1"/>
          </p:nvPr>
        </p:nvSpPr>
        <p:spPr>
          <a:xfrm>
            <a:off x="457200" y="1219200"/>
            <a:ext cx="8229600" cy="4953000"/>
          </a:xfrm>
        </p:spPr>
        <p:txBody>
          <a:bodyPr/>
          <a:lstStyle/>
          <a:p>
            <a:r>
              <a:rPr lang="en-US" dirty="0" smtClean="0"/>
              <a:t>Wrong Tool</a:t>
            </a:r>
          </a:p>
          <a:p>
            <a:r>
              <a:rPr lang="en-US" dirty="0" smtClean="0"/>
              <a:t>Wrong Process</a:t>
            </a:r>
          </a:p>
          <a:p>
            <a:pPr lvl="1"/>
            <a:r>
              <a:rPr lang="en-US" dirty="0" smtClean="0"/>
              <a:t>Email reports</a:t>
            </a:r>
          </a:p>
          <a:p>
            <a:pPr lvl="1"/>
            <a:r>
              <a:rPr lang="en-US" dirty="0" smtClean="0"/>
              <a:t>Blocking</a:t>
            </a:r>
          </a:p>
          <a:p>
            <a:pPr lvl="1"/>
            <a:r>
              <a:rPr lang="en-US" dirty="0" smtClean="0"/>
              <a:t>Painful CI workflow</a:t>
            </a:r>
          </a:p>
          <a:p>
            <a:r>
              <a:rPr lang="en-US" dirty="0" smtClean="0"/>
              <a:t>Wrong Rules</a:t>
            </a:r>
          </a:p>
          <a:p>
            <a:pPr lvl="1"/>
            <a:r>
              <a:rPr lang="en-US" dirty="0" smtClean="0"/>
              <a:t>Unimportant rules</a:t>
            </a:r>
          </a:p>
          <a:p>
            <a:pPr lvl="1"/>
            <a:r>
              <a:rPr lang="en-US" dirty="0" smtClean="0"/>
              <a:t>Too many rules</a:t>
            </a:r>
          </a:p>
          <a:p>
            <a:r>
              <a:rPr lang="en-US" dirty="0" smtClean="0"/>
              <a:t>Wrong Code</a:t>
            </a:r>
          </a:p>
          <a:p>
            <a:pPr lvl="1"/>
            <a:r>
              <a:rPr lang="en-US" dirty="0" smtClean="0"/>
              <a:t>Legacy strategy</a:t>
            </a:r>
          </a:p>
          <a:p>
            <a:pPr lvl="1"/>
            <a:r>
              <a:rPr lang="en-US" dirty="0" smtClean="0"/>
              <a:t>Don’t test what you won’t / can’t change</a:t>
            </a:r>
          </a:p>
          <a:p>
            <a:endParaRPr lang="en-US" dirty="0"/>
          </a:p>
        </p:txBody>
      </p:sp>
      <p:sp>
        <p:nvSpPr>
          <p:cNvPr id="4" name="Footer Placeholder 3"/>
          <p:cNvSpPr>
            <a:spLocks noGrp="1"/>
          </p:cNvSpPr>
          <p:nvPr>
            <p:ph type="ftr" sz="quarter" idx="10"/>
          </p:nvPr>
        </p:nvSpPr>
        <p:spPr/>
        <p:txBody>
          <a:bodyPr/>
          <a:lstStyle/>
          <a:p>
            <a:pPr>
              <a:defRPr/>
            </a:pPr>
            <a:r>
              <a:rPr lang="en-US" smtClean="0"/>
              <a:t>Parasoft Proprietary and Confidential</a:t>
            </a:r>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6781800" cy="457200"/>
          </a:xfrm>
        </p:spPr>
        <p:txBody>
          <a:bodyPr/>
          <a:lstStyle/>
          <a:p>
            <a:r>
              <a:rPr lang="en-US" dirty="0" smtClean="0"/>
              <a:t>Honorable Mention: What’s Lacking</a:t>
            </a:r>
            <a:endParaRPr lang="en-US" dirty="0"/>
          </a:p>
        </p:txBody>
      </p:sp>
      <p:sp>
        <p:nvSpPr>
          <p:cNvPr id="3" name="Content Placeholder 2"/>
          <p:cNvSpPr>
            <a:spLocks noGrp="1"/>
          </p:cNvSpPr>
          <p:nvPr>
            <p:ph idx="1"/>
          </p:nvPr>
        </p:nvSpPr>
        <p:spPr>
          <a:xfrm>
            <a:off x="457200" y="1219200"/>
            <a:ext cx="8229600" cy="4953000"/>
          </a:xfrm>
        </p:spPr>
        <p:txBody>
          <a:bodyPr/>
          <a:lstStyle/>
          <a:p>
            <a:r>
              <a:rPr lang="en-US" dirty="0" smtClean="0"/>
              <a:t>Lack of management buy-in</a:t>
            </a:r>
          </a:p>
          <a:p>
            <a:pPr lvl="1"/>
            <a:r>
              <a:rPr lang="en-US" dirty="0" smtClean="0"/>
              <a:t>The edict</a:t>
            </a:r>
          </a:p>
          <a:p>
            <a:pPr lvl="1"/>
            <a:r>
              <a:rPr lang="en-US" dirty="0" smtClean="0"/>
              <a:t>Allowed time &amp; budget</a:t>
            </a:r>
          </a:p>
          <a:p>
            <a:r>
              <a:rPr lang="en-US" dirty="0" smtClean="0"/>
              <a:t>Lack of development buy-in</a:t>
            </a:r>
          </a:p>
          <a:p>
            <a:pPr lvl="1"/>
            <a:r>
              <a:rPr lang="en-US" dirty="0" smtClean="0"/>
              <a:t>Willful non-compliance</a:t>
            </a:r>
          </a:p>
          <a:p>
            <a:r>
              <a:rPr lang="en-US" dirty="0" smtClean="0"/>
              <a:t>Lack of training</a:t>
            </a:r>
          </a:p>
          <a:p>
            <a:endParaRPr lang="en-US" dirty="0"/>
          </a:p>
        </p:txBody>
      </p:sp>
      <p:sp>
        <p:nvSpPr>
          <p:cNvPr id="4" name="Footer Placeholder 3"/>
          <p:cNvSpPr>
            <a:spLocks noGrp="1"/>
          </p:cNvSpPr>
          <p:nvPr>
            <p:ph type="ftr" sz="quarter" idx="10"/>
          </p:nvPr>
        </p:nvSpPr>
        <p:spPr/>
        <p:txBody>
          <a:bodyPr/>
          <a:lstStyle/>
          <a:p>
            <a:pPr>
              <a:defRPr/>
            </a:pPr>
            <a:r>
              <a:rPr lang="en-US" smtClean="0"/>
              <a:t>Parasoft Proprietary and Confidential</a:t>
            </a:r>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Q&amp;A / Further Reading</a:t>
            </a:r>
            <a:endParaRPr lang="en-US" dirty="0"/>
          </a:p>
        </p:txBody>
      </p:sp>
      <p:sp>
        <p:nvSpPr>
          <p:cNvPr id="5" name="Footer Placeholder 4"/>
          <p:cNvSpPr>
            <a:spLocks noGrp="1"/>
          </p:cNvSpPr>
          <p:nvPr>
            <p:ph type="ftr" sz="quarter" idx="10"/>
          </p:nvPr>
        </p:nvSpPr>
        <p:spPr/>
        <p:txBody>
          <a:bodyPr/>
          <a:lstStyle/>
          <a:p>
            <a:r>
              <a:rPr lang="en-US" smtClean="0"/>
              <a:t>Parasoft Proprietary and Confidential</a:t>
            </a:r>
          </a:p>
          <a:p>
            <a:endParaRPr lang="en-US"/>
          </a:p>
        </p:txBody>
      </p:sp>
      <p:pic>
        <p:nvPicPr>
          <p:cNvPr id="6" name="Picture 5" descr="qa_person_orange.jpg"/>
          <p:cNvPicPr>
            <a:picLocks noChangeAspect="1"/>
          </p:cNvPicPr>
          <p:nvPr/>
        </p:nvPicPr>
        <p:blipFill>
          <a:blip r:embed="rId2"/>
          <a:stretch>
            <a:fillRect/>
          </a:stretch>
        </p:blipFill>
        <p:spPr>
          <a:xfrm>
            <a:off x="0" y="1905000"/>
            <a:ext cx="3200400" cy="3200400"/>
          </a:xfrm>
          <a:prstGeom prst="rect">
            <a:avLst/>
          </a:prstGeom>
        </p:spPr>
      </p:pic>
      <p:sp>
        <p:nvSpPr>
          <p:cNvPr id="7" name="Rectangle 3"/>
          <p:cNvSpPr>
            <a:spLocks noGrp="1" noChangeArrowheads="1"/>
          </p:cNvSpPr>
          <p:nvPr>
            <p:ph type="body" idx="1"/>
          </p:nvPr>
        </p:nvSpPr>
        <p:spPr>
          <a:xfrm>
            <a:off x="2819401" y="838200"/>
            <a:ext cx="5943600" cy="5294313"/>
          </a:xfrm>
        </p:spPr>
        <p:txBody>
          <a:bodyPr/>
          <a:lstStyle/>
          <a:p>
            <a:pPr marL="228600" indent="-228600"/>
            <a:r>
              <a:rPr lang="en-US" i="1" dirty="0" smtClean="0"/>
              <a:t>Automated Defect Prevention </a:t>
            </a:r>
          </a:p>
          <a:p>
            <a:pPr marL="228600" indent="-228600">
              <a:buNone/>
            </a:pPr>
            <a:r>
              <a:rPr lang="en-US" sz="1600" i="1" dirty="0" smtClean="0"/>
              <a:t>   </a:t>
            </a:r>
            <a:r>
              <a:rPr lang="en-US" sz="1600" dirty="0" smtClean="0"/>
              <a:t>(Huizinga &amp; Kolawa)</a:t>
            </a:r>
            <a:r>
              <a:rPr lang="en-US" sz="1800" dirty="0" smtClean="0"/>
              <a:t/>
            </a:r>
            <a:br>
              <a:rPr lang="en-US" sz="1800" dirty="0" smtClean="0"/>
            </a:br>
            <a:r>
              <a:rPr lang="en-US" sz="2000" dirty="0" smtClean="0"/>
              <a:t>…Principles and processes to improve the software development process. </a:t>
            </a:r>
          </a:p>
          <a:p>
            <a:pPr marL="228600" indent="-228600"/>
            <a:r>
              <a:rPr lang="en-US" i="1" dirty="0" smtClean="0"/>
              <a:t>Effective C++ / More Effective C++ </a:t>
            </a:r>
            <a:r>
              <a:rPr lang="en-US" sz="1600" dirty="0" smtClean="0"/>
              <a:t>(Meyers)</a:t>
            </a:r>
            <a:r>
              <a:rPr lang="en-US" sz="1800" dirty="0" smtClean="0"/>
              <a:t/>
            </a:r>
            <a:br>
              <a:rPr lang="en-US" sz="1800" dirty="0" smtClean="0"/>
            </a:br>
            <a:r>
              <a:rPr lang="en-US" sz="2000" dirty="0" smtClean="0"/>
              <a:t>…Definitive work on proper C++ design and programming.  </a:t>
            </a:r>
            <a:endParaRPr lang="en-US" dirty="0" smtClean="0"/>
          </a:p>
          <a:p>
            <a:pPr marL="228600" indent="-228600"/>
            <a:r>
              <a:rPr lang="en-US" i="1" dirty="0" smtClean="0"/>
              <a:t>Effective Java </a:t>
            </a:r>
          </a:p>
          <a:p>
            <a:pPr marL="228600" indent="-228600">
              <a:buNone/>
            </a:pPr>
            <a:r>
              <a:rPr lang="en-US" sz="1600" i="1" dirty="0" smtClean="0"/>
              <a:t>   </a:t>
            </a:r>
            <a:r>
              <a:rPr lang="en-US" sz="1600" dirty="0" smtClean="0"/>
              <a:t>(Bloch)</a:t>
            </a:r>
            <a:r>
              <a:rPr lang="en-US" sz="2000" dirty="0" smtClean="0"/>
              <a:t/>
            </a:r>
            <a:br>
              <a:rPr lang="en-US" sz="2000" dirty="0" smtClean="0"/>
            </a:br>
            <a:r>
              <a:rPr lang="en-US" sz="2000" dirty="0" smtClean="0"/>
              <a:t>…Best-practice solutions for programming challenges.  </a:t>
            </a:r>
          </a:p>
          <a:p>
            <a:pPr marL="228600" indent="-228600"/>
            <a:r>
              <a:rPr lang="en-US" i="1" dirty="0" smtClean="0"/>
              <a:t>Design Patterns </a:t>
            </a:r>
          </a:p>
          <a:p>
            <a:pPr marL="228600" indent="-228600">
              <a:buNone/>
            </a:pPr>
            <a:r>
              <a:rPr lang="en-US" sz="1600" i="1" dirty="0" smtClean="0"/>
              <a:t>   </a:t>
            </a:r>
            <a:r>
              <a:rPr lang="en-US" sz="1600" dirty="0" smtClean="0"/>
              <a:t>(Gamma, Helm, Johnson, Vlissides)</a:t>
            </a:r>
            <a:r>
              <a:rPr lang="en-US" sz="2000" dirty="0" smtClean="0"/>
              <a:t/>
            </a:r>
            <a:br>
              <a:rPr lang="en-US" sz="2000" dirty="0" smtClean="0"/>
            </a:br>
            <a:r>
              <a:rPr lang="en-US" sz="2000" dirty="0" smtClean="0"/>
              <a:t>…Timeless and elegant solutions to common problems.  </a:t>
            </a:r>
          </a:p>
          <a:p>
            <a:pPr marL="228600" indent="-228600"/>
            <a:endParaRPr lang="en-US" sz="20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Static Analysis?</a:t>
            </a:r>
            <a:endParaRPr lang="en-US" dirty="0"/>
          </a:p>
        </p:txBody>
      </p:sp>
      <p:sp>
        <p:nvSpPr>
          <p:cNvPr id="3" name="Content Placeholder 2"/>
          <p:cNvSpPr>
            <a:spLocks noGrp="1"/>
          </p:cNvSpPr>
          <p:nvPr>
            <p:ph idx="1"/>
          </p:nvPr>
        </p:nvSpPr>
        <p:spPr/>
        <p:txBody>
          <a:bodyPr/>
          <a:lstStyle/>
          <a:p>
            <a:r>
              <a:rPr lang="en-US" dirty="0" smtClean="0"/>
              <a:t>Variety of methods</a:t>
            </a:r>
          </a:p>
          <a:p>
            <a:pPr lvl="1"/>
            <a:r>
              <a:rPr lang="en-US" dirty="0" smtClean="0"/>
              <a:t>Peer Review / Manual Code Review / Code Inspection</a:t>
            </a:r>
          </a:p>
          <a:p>
            <a:pPr lvl="1"/>
            <a:r>
              <a:rPr lang="en-US" dirty="0" smtClean="0"/>
              <a:t>Pattern-based code scanners</a:t>
            </a:r>
          </a:p>
          <a:p>
            <a:pPr lvl="1"/>
            <a:r>
              <a:rPr lang="en-US" dirty="0" smtClean="0"/>
              <a:t>Flow-based code scanners</a:t>
            </a:r>
          </a:p>
          <a:p>
            <a:pPr lvl="1"/>
            <a:r>
              <a:rPr lang="en-US" dirty="0" smtClean="0"/>
              <a:t>Metrics-based code scanners</a:t>
            </a:r>
          </a:p>
          <a:p>
            <a:pPr lvl="1"/>
            <a:r>
              <a:rPr lang="en-US" dirty="0" smtClean="0"/>
              <a:t>Compiler / build output</a:t>
            </a:r>
            <a:endParaRPr lang="en-US" dirty="0"/>
          </a:p>
        </p:txBody>
      </p:sp>
      <p:sp>
        <p:nvSpPr>
          <p:cNvPr id="4" name="Footer Placeholder 3"/>
          <p:cNvSpPr>
            <a:spLocks noGrp="1"/>
          </p:cNvSpPr>
          <p:nvPr>
            <p:ph type="ftr" sz="quarter" idx="10"/>
          </p:nvPr>
        </p:nvSpPr>
        <p:spPr/>
        <p:txBody>
          <a:bodyPr/>
          <a:lstStyle/>
          <a:p>
            <a:pPr>
              <a:defRPr/>
            </a:pPr>
            <a:r>
              <a:rPr lang="en-US" smtClean="0"/>
              <a:t>Parasoft Proprietary and Confidential</a:t>
            </a:r>
            <a:endParaRPr lang="en-US"/>
          </a:p>
        </p:txBody>
      </p:sp>
      <p:pic>
        <p:nvPicPr>
          <p:cNvPr id="6" name="Picture 5"/>
          <p:cNvPicPr>
            <a:picLocks noChangeAspect="1"/>
          </p:cNvPicPr>
          <p:nvPr/>
        </p:nvPicPr>
        <p:blipFill>
          <a:blip r:embed="rId3"/>
          <a:stretch>
            <a:fillRect/>
          </a:stretch>
        </p:blipFill>
        <p:spPr>
          <a:xfrm>
            <a:off x="5105400" y="2743200"/>
            <a:ext cx="3260333" cy="30226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Number 10: Developers</a:t>
            </a:r>
            <a:endParaRPr lang="en-US" dirty="0"/>
          </a:p>
        </p:txBody>
      </p:sp>
      <p:sp>
        <p:nvSpPr>
          <p:cNvPr id="3" name="Content Placeholder 2"/>
          <p:cNvSpPr>
            <a:spLocks noGrp="1"/>
          </p:cNvSpPr>
          <p:nvPr>
            <p:ph idx="1"/>
          </p:nvPr>
        </p:nvSpPr>
        <p:spPr>
          <a:xfrm>
            <a:off x="457200" y="1295400"/>
            <a:ext cx="8229600" cy="4876800"/>
          </a:xfrm>
        </p:spPr>
        <p:txBody>
          <a:bodyPr/>
          <a:lstStyle/>
          <a:p>
            <a:pPr>
              <a:buNone/>
            </a:pPr>
            <a:r>
              <a:rPr lang="en-US" dirty="0" smtClean="0"/>
              <a:t>10) Developers not included in process evolution</a:t>
            </a:r>
          </a:p>
          <a:p>
            <a:r>
              <a:rPr lang="en-US" dirty="0" smtClean="0"/>
              <a:t>Developer Insights</a:t>
            </a:r>
          </a:p>
          <a:p>
            <a:pPr lvl="1"/>
            <a:r>
              <a:rPr lang="en-US" dirty="0" smtClean="0"/>
              <a:t>Rules / Issues drive need</a:t>
            </a:r>
          </a:p>
          <a:p>
            <a:pPr lvl="1"/>
            <a:r>
              <a:rPr lang="en-US" dirty="0" smtClean="0"/>
              <a:t>Workflow</a:t>
            </a:r>
          </a:p>
          <a:p>
            <a:pPr lvl="1"/>
            <a:r>
              <a:rPr lang="en-US" dirty="0" smtClean="0"/>
              <a:t>Usability</a:t>
            </a:r>
          </a:p>
          <a:p>
            <a:pPr lvl="1"/>
            <a:r>
              <a:rPr lang="en-US" dirty="0" smtClean="0"/>
              <a:t>Correctness / Noise</a:t>
            </a:r>
          </a:p>
          <a:p>
            <a:r>
              <a:rPr lang="en-US" dirty="0" smtClean="0"/>
              <a:t>Will our engineers really adopt it and use it?</a:t>
            </a:r>
          </a:p>
          <a:p>
            <a:r>
              <a:rPr lang="en-US" dirty="0" smtClean="0"/>
              <a:t>Is this a long-term solution?</a:t>
            </a:r>
          </a:p>
          <a:p>
            <a:pPr lvl="1"/>
            <a:endParaRPr lang="en-US" dirty="0" smtClean="0"/>
          </a:p>
          <a:p>
            <a:endParaRPr lang="en-US" dirty="0"/>
          </a:p>
        </p:txBody>
      </p:sp>
      <p:sp>
        <p:nvSpPr>
          <p:cNvPr id="4" name="Footer Placeholder 3"/>
          <p:cNvSpPr>
            <a:spLocks noGrp="1"/>
          </p:cNvSpPr>
          <p:nvPr>
            <p:ph type="ftr" sz="quarter" idx="10"/>
          </p:nvPr>
        </p:nvSpPr>
        <p:spPr/>
        <p:txBody>
          <a:bodyPr/>
          <a:lstStyle/>
          <a:p>
            <a:pPr>
              <a:defRPr/>
            </a:pPr>
            <a:r>
              <a:rPr lang="en-US" smtClean="0"/>
              <a:t>Parasoft Proprietary and Confidential</a:t>
            </a: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Code Analysis Perceptions</a:t>
            </a:r>
            <a:endParaRPr lang="en-US" dirty="0"/>
          </a:p>
        </p:txBody>
      </p:sp>
      <p:sp>
        <p:nvSpPr>
          <p:cNvPr id="3" name="Content Placeholder 2"/>
          <p:cNvSpPr>
            <a:spLocks noGrp="1"/>
          </p:cNvSpPr>
          <p:nvPr>
            <p:ph idx="1"/>
          </p:nvPr>
        </p:nvSpPr>
        <p:spPr/>
        <p:txBody>
          <a:bodyPr/>
          <a:lstStyle/>
          <a:p>
            <a:r>
              <a:rPr lang="en-US" dirty="0" smtClean="0"/>
              <a:t>“Static analysis is a pain”</a:t>
            </a:r>
          </a:p>
          <a:p>
            <a:r>
              <a:rPr lang="en-US" dirty="0" smtClean="0"/>
              <a:t>False positives has varying definitions</a:t>
            </a:r>
          </a:p>
          <a:p>
            <a:pPr lvl="2"/>
            <a:r>
              <a:rPr lang="en-US" dirty="0" smtClean="0"/>
              <a:t>I don’t like it</a:t>
            </a:r>
          </a:p>
          <a:p>
            <a:pPr lvl="2"/>
            <a:r>
              <a:rPr lang="en-US" dirty="0" smtClean="0"/>
              <a:t>It was wrong</a:t>
            </a:r>
            <a:endParaRPr lang="en-US" dirty="0"/>
          </a:p>
        </p:txBody>
      </p:sp>
      <p:sp>
        <p:nvSpPr>
          <p:cNvPr id="4" name="Footer Placeholder 3"/>
          <p:cNvSpPr>
            <a:spLocks noGrp="1"/>
          </p:cNvSpPr>
          <p:nvPr>
            <p:ph type="ftr" sz="quarter" idx="10"/>
          </p:nvPr>
        </p:nvSpPr>
        <p:spPr/>
        <p:txBody>
          <a:bodyPr/>
          <a:lstStyle/>
          <a:p>
            <a:pPr>
              <a:defRPr/>
            </a:pPr>
            <a:r>
              <a:rPr lang="en-US" smtClean="0"/>
              <a:t>Parasoft Proprietary and Confidential</a:t>
            </a: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Pattern based false positives</a:t>
            </a:r>
            <a:endParaRPr lang="en-US" dirty="0"/>
          </a:p>
        </p:txBody>
      </p:sp>
      <p:sp>
        <p:nvSpPr>
          <p:cNvPr id="3" name="Content Placeholder 2"/>
          <p:cNvSpPr>
            <a:spLocks noGrp="1"/>
          </p:cNvSpPr>
          <p:nvPr>
            <p:ph idx="1"/>
          </p:nvPr>
        </p:nvSpPr>
        <p:spPr/>
        <p:txBody>
          <a:bodyPr/>
          <a:lstStyle/>
          <a:p>
            <a:r>
              <a:rPr lang="en-US" dirty="0" smtClean="0"/>
              <a:t>True false positives generally rule deficiency</a:t>
            </a:r>
          </a:p>
          <a:p>
            <a:r>
              <a:rPr lang="en-US" dirty="0" smtClean="0"/>
              <a:t>Context</a:t>
            </a:r>
          </a:p>
          <a:p>
            <a:pPr lvl="1"/>
            <a:r>
              <a:rPr lang="en-US" dirty="0" smtClean="0"/>
              <a:t>Does this apply here and now?</a:t>
            </a:r>
          </a:p>
          <a:p>
            <a:pPr lvl="1"/>
            <a:r>
              <a:rPr lang="en-US" dirty="0" smtClean="0"/>
              <a:t>In-code suppressions to document decision</a:t>
            </a:r>
            <a:endParaRPr lang="en-US" dirty="0"/>
          </a:p>
        </p:txBody>
      </p:sp>
      <p:sp>
        <p:nvSpPr>
          <p:cNvPr id="4" name="Footer Placeholder 3"/>
          <p:cNvSpPr>
            <a:spLocks noGrp="1"/>
          </p:cNvSpPr>
          <p:nvPr>
            <p:ph type="ftr" sz="quarter" idx="10"/>
          </p:nvPr>
        </p:nvSpPr>
        <p:spPr/>
        <p:txBody>
          <a:bodyPr/>
          <a:lstStyle/>
          <a:p>
            <a:pPr>
              <a:defRPr/>
            </a:pPr>
            <a:r>
              <a:rPr lang="en-US" smtClean="0"/>
              <a:t>Parasoft Proprietary and Confidential</a:t>
            </a: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Flow Analysis False Positives</a:t>
            </a:r>
            <a:endParaRPr lang="en-US" dirty="0"/>
          </a:p>
        </p:txBody>
      </p:sp>
      <p:sp>
        <p:nvSpPr>
          <p:cNvPr id="3" name="Content Placeholder 2"/>
          <p:cNvSpPr>
            <a:spLocks noGrp="1"/>
          </p:cNvSpPr>
          <p:nvPr>
            <p:ph idx="1"/>
          </p:nvPr>
        </p:nvSpPr>
        <p:spPr/>
        <p:txBody>
          <a:bodyPr/>
          <a:lstStyle/>
          <a:p>
            <a:r>
              <a:rPr lang="en-US" dirty="0" smtClean="0"/>
              <a:t>False positives are inevitable</a:t>
            </a:r>
          </a:p>
          <a:p>
            <a:r>
              <a:rPr lang="en-US" dirty="0" smtClean="0"/>
              <a:t>Finds real bugs</a:t>
            </a:r>
          </a:p>
          <a:p>
            <a:r>
              <a:rPr lang="en-US" dirty="0" smtClean="0"/>
              <a:t>Flow analysis is not comprehensive</a:t>
            </a:r>
          </a:p>
          <a:p>
            <a:endParaRPr lang="en-US" dirty="0"/>
          </a:p>
        </p:txBody>
      </p:sp>
      <p:sp>
        <p:nvSpPr>
          <p:cNvPr id="4" name="Footer Placeholder 3"/>
          <p:cNvSpPr>
            <a:spLocks noGrp="1"/>
          </p:cNvSpPr>
          <p:nvPr>
            <p:ph type="ftr" sz="quarter" idx="10"/>
          </p:nvPr>
        </p:nvSpPr>
        <p:spPr/>
        <p:txBody>
          <a:bodyPr/>
          <a:lstStyle/>
          <a:p>
            <a:pPr>
              <a:defRPr/>
            </a:pPr>
            <a:r>
              <a:rPr lang="en-US" smtClean="0"/>
              <a:t>Parasoft Proprietary and Confidential</a:t>
            </a: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Number 9: Expectations</a:t>
            </a:r>
            <a:endParaRPr lang="en-US" dirty="0"/>
          </a:p>
        </p:txBody>
      </p:sp>
      <p:sp>
        <p:nvSpPr>
          <p:cNvPr id="3" name="Content Placeholder 2"/>
          <p:cNvSpPr>
            <a:spLocks noGrp="1"/>
          </p:cNvSpPr>
          <p:nvPr>
            <p:ph idx="1"/>
          </p:nvPr>
        </p:nvSpPr>
        <p:spPr>
          <a:xfrm>
            <a:off x="457200" y="1295400"/>
            <a:ext cx="8229600" cy="4876800"/>
          </a:xfrm>
        </p:spPr>
        <p:txBody>
          <a:bodyPr/>
          <a:lstStyle/>
          <a:p>
            <a:pPr>
              <a:buNone/>
            </a:pPr>
            <a:r>
              <a:rPr lang="en-US" dirty="0" smtClean="0"/>
              <a:t>9)  Wrong expectations</a:t>
            </a:r>
          </a:p>
          <a:p>
            <a:r>
              <a:rPr lang="en-US" dirty="0" smtClean="0"/>
              <a:t>Why do static analysis?</a:t>
            </a:r>
          </a:p>
          <a:p>
            <a:pPr lvl="1"/>
            <a:r>
              <a:rPr lang="en-US" dirty="0" smtClean="0"/>
              <a:t>Because it’s the right thing?</a:t>
            </a:r>
          </a:p>
          <a:p>
            <a:pPr lvl="1"/>
            <a:r>
              <a:rPr lang="en-US" dirty="0" smtClean="0"/>
              <a:t>Increase quality?</a:t>
            </a:r>
          </a:p>
          <a:p>
            <a:pPr lvl="1"/>
            <a:r>
              <a:rPr lang="en-US" dirty="0" smtClean="0"/>
              <a:t>Decrease costs?</a:t>
            </a:r>
          </a:p>
          <a:p>
            <a:pPr lvl="1"/>
            <a:r>
              <a:rPr lang="en-US" dirty="0" smtClean="0"/>
              <a:t>Reduce development time?</a:t>
            </a:r>
          </a:p>
          <a:p>
            <a:r>
              <a:rPr lang="en-US" dirty="0" smtClean="0"/>
              <a:t>Flow analysis is enough</a:t>
            </a:r>
          </a:p>
          <a:p>
            <a:r>
              <a:rPr lang="en-US" dirty="0" smtClean="0"/>
              <a:t>When will it pay-off?</a:t>
            </a:r>
          </a:p>
          <a:p>
            <a:r>
              <a:rPr lang="en-US" dirty="0" smtClean="0"/>
              <a:t>How can I tell it’s paying off?</a:t>
            </a:r>
            <a:endParaRPr lang="en-US" dirty="0"/>
          </a:p>
        </p:txBody>
      </p:sp>
      <p:sp>
        <p:nvSpPr>
          <p:cNvPr id="4" name="Footer Placeholder 3"/>
          <p:cNvSpPr>
            <a:spLocks noGrp="1"/>
          </p:cNvSpPr>
          <p:nvPr>
            <p:ph type="ftr" sz="quarter" idx="10"/>
          </p:nvPr>
        </p:nvSpPr>
        <p:spPr/>
        <p:txBody>
          <a:bodyPr/>
          <a:lstStyle/>
          <a:p>
            <a:pPr>
              <a:defRPr/>
            </a:pPr>
            <a:r>
              <a:rPr lang="en-US" smtClean="0"/>
              <a:t>Parasoft Proprietary and Confidential</a:t>
            </a: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Number 8: Approach</a:t>
            </a:r>
            <a:endParaRPr lang="en-US" dirty="0"/>
          </a:p>
        </p:txBody>
      </p:sp>
      <p:sp>
        <p:nvSpPr>
          <p:cNvPr id="3" name="Content Placeholder 2"/>
          <p:cNvSpPr>
            <a:spLocks noGrp="1"/>
          </p:cNvSpPr>
          <p:nvPr>
            <p:ph idx="1"/>
          </p:nvPr>
        </p:nvSpPr>
        <p:spPr>
          <a:xfrm>
            <a:off x="457200" y="1295400"/>
            <a:ext cx="8229600" cy="4876800"/>
          </a:xfrm>
        </p:spPr>
        <p:txBody>
          <a:bodyPr/>
          <a:lstStyle/>
          <a:p>
            <a:pPr>
              <a:buNone/>
            </a:pPr>
            <a:r>
              <a:rPr lang="en-US" dirty="0" smtClean="0"/>
              <a:t>8)  Taking an audit approach</a:t>
            </a:r>
          </a:p>
          <a:p>
            <a:r>
              <a:rPr lang="en-US" dirty="0" smtClean="0"/>
              <a:t>Running SA on all your code (Don’t)</a:t>
            </a:r>
          </a:p>
          <a:p>
            <a:r>
              <a:rPr lang="en-US" dirty="0" smtClean="0"/>
              <a:t>It’s all about the reports (Or is it?)</a:t>
            </a:r>
          </a:p>
          <a:p>
            <a:endParaRPr lang="en-US" dirty="0" smtClean="0"/>
          </a:p>
          <a:p>
            <a:endParaRPr lang="en-US" dirty="0"/>
          </a:p>
        </p:txBody>
      </p:sp>
      <p:sp>
        <p:nvSpPr>
          <p:cNvPr id="4" name="Footer Placeholder 3"/>
          <p:cNvSpPr>
            <a:spLocks noGrp="1"/>
          </p:cNvSpPr>
          <p:nvPr>
            <p:ph type="ftr" sz="quarter" idx="10"/>
          </p:nvPr>
        </p:nvSpPr>
        <p:spPr/>
        <p:txBody>
          <a:bodyPr/>
          <a:lstStyle/>
          <a:p>
            <a:pPr>
              <a:defRPr/>
            </a:pPr>
            <a:r>
              <a:rPr lang="en-US" smtClean="0"/>
              <a:t>Parasoft Proprietary and Confidential</a:t>
            </a:r>
            <a:endParaRPr lang="en-US"/>
          </a:p>
        </p:txBody>
      </p:sp>
    </p:spTree>
  </p:cSld>
  <p:clrMapOvr>
    <a:masterClrMapping/>
  </p:clrMapOvr>
</p:sld>
</file>

<file path=ppt/theme/theme1.xml><?xml version="1.0" encoding="utf-8"?>
<a:theme xmlns:a="http://schemas.openxmlformats.org/drawingml/2006/main" name="PS_template_2008">
  <a:themeElements>
    <a:clrScheme name="PS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S_template_2008">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808080">
            <a:alpha val="60001"/>
          </a:srgbClr>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000" b="1" i="0" u="none" strike="noStrike" cap="none" normalizeH="0" baseline="0">
            <a:ln>
              <a:noFill/>
            </a:ln>
            <a:solidFill>
              <a:schemeClr val="bg1"/>
            </a:solidFill>
            <a:effectLst/>
            <a:latin typeface="Arial" pitchFamily="-111" charset="0"/>
            <a:ea typeface="ＭＳ Ｐゴシック" pitchFamily="-111" charset="-128"/>
            <a:cs typeface="ＭＳ Ｐゴシック" pitchFamily="-111" charset="-128"/>
          </a:defRPr>
        </a:defPPr>
      </a:lstStyle>
    </a:spDef>
    <a:lnDef>
      <a:spPr bwMode="auto">
        <a:xfrm>
          <a:off x="0" y="0"/>
          <a:ext cx="1" cy="1"/>
        </a:xfrm>
        <a:custGeom>
          <a:avLst/>
          <a:gdLst/>
          <a:ahLst/>
          <a:cxnLst/>
          <a:rect l="0" t="0" r="0" b="0"/>
          <a:pathLst/>
        </a:custGeom>
        <a:solidFill>
          <a:srgbClr val="808080">
            <a:alpha val="60001"/>
          </a:srgbClr>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000" b="1" i="0" u="none" strike="noStrike" cap="none" normalizeH="0" baseline="0">
            <a:ln>
              <a:noFill/>
            </a:ln>
            <a:solidFill>
              <a:schemeClr val="bg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PS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S_template_20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S_template_20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S_template_20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S_template_20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S_template_20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S_template_200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S_template_20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S_template_20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S_template_20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S_template_20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S_template_20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PS_template_2008</Template>
  <TotalTime>22904</TotalTime>
  <Words>4330</Words>
  <Application>Microsoft Macintosh PowerPoint</Application>
  <PresentationFormat>On-screen Show (4:3)</PresentationFormat>
  <Paragraphs>328</Paragraphs>
  <Slides>22</Slides>
  <Notes>16</Notes>
  <HiddenSlides>0</HiddenSlides>
  <MMClips>0</MMClips>
  <ScaleCrop>false</ScaleCrop>
  <HeadingPairs>
    <vt:vector size="4" baseType="variant">
      <vt:variant>
        <vt:lpstr>Design Template</vt:lpstr>
      </vt:variant>
      <vt:variant>
        <vt:i4>1</vt:i4>
      </vt:variant>
      <vt:variant>
        <vt:lpstr>Slide Titles</vt:lpstr>
      </vt:variant>
      <vt:variant>
        <vt:i4>22</vt:i4>
      </vt:variant>
    </vt:vector>
  </HeadingPairs>
  <TitlesOfParts>
    <vt:vector size="23" baseType="lpstr">
      <vt:lpstr>PS_template_2008</vt:lpstr>
      <vt:lpstr>Top 10 User Mistakes  with Static Analysis</vt:lpstr>
      <vt:lpstr>About Parasoft</vt:lpstr>
      <vt:lpstr>What IS Static Analysis?</vt:lpstr>
      <vt:lpstr>Number 10: Developers</vt:lpstr>
      <vt:lpstr>Code Analysis Perceptions</vt:lpstr>
      <vt:lpstr>Pattern based false positives</vt:lpstr>
      <vt:lpstr>Flow Analysis False Positives</vt:lpstr>
      <vt:lpstr>Number 9: Expectations</vt:lpstr>
      <vt:lpstr>Number 8: Approach</vt:lpstr>
      <vt:lpstr>Number 7: Too Much</vt:lpstr>
      <vt:lpstr>Don’t Get Run Over</vt:lpstr>
      <vt:lpstr>Number 6: Workflow</vt:lpstr>
      <vt:lpstr>Results within IDE</vt:lpstr>
      <vt:lpstr>Number 5: Training</vt:lpstr>
      <vt:lpstr>Number 4: Process</vt:lpstr>
      <vt:lpstr>Number 3: Automation</vt:lpstr>
      <vt:lpstr>Number 2: Policy</vt:lpstr>
      <vt:lpstr>Number 1: Management</vt:lpstr>
      <vt:lpstr>The Whole Top 10</vt:lpstr>
      <vt:lpstr>Honorable Mention: The Wrong Stuff</vt:lpstr>
      <vt:lpstr>Honorable Mention: What’s Lacking</vt:lpstr>
      <vt:lpstr>Q&amp;A / Further Reading</vt:lpstr>
    </vt:vector>
  </TitlesOfParts>
  <Manager/>
  <Company>Parasoft Corporation</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 10 Mistakes with Static Analysis</dc:title>
  <dc:subject>Static Analysis</dc:subject>
  <dc:creator>Arthur Hicken</dc:creator>
  <cp:keywords>static analysis, flow analysis, sa, bug detective</cp:keywords>
  <dc:description/>
  <cp:lastModifiedBy>Arthur Hicken</cp:lastModifiedBy>
  <cp:revision>506</cp:revision>
  <cp:lastPrinted>2010-11-12T17:15:44Z</cp:lastPrinted>
  <dcterms:created xsi:type="dcterms:W3CDTF">2012-03-19T23:37:56Z</dcterms:created>
  <dcterms:modified xsi:type="dcterms:W3CDTF">2012-03-19T23:48:08Z</dcterms:modified>
  <cp:category/>
</cp:coreProperties>
</file>