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Default Extension="pdf" ContentType="application/pdf"/>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23"/>
  </p:notesMasterIdLst>
  <p:sldIdLst>
    <p:sldId id="256" r:id="rId2"/>
    <p:sldId id="257" r:id="rId3"/>
    <p:sldId id="272" r:id="rId4"/>
    <p:sldId id="269" r:id="rId5"/>
    <p:sldId id="258" r:id="rId6"/>
    <p:sldId id="260" r:id="rId7"/>
    <p:sldId id="262" r:id="rId8"/>
    <p:sldId id="261" r:id="rId9"/>
    <p:sldId id="264" r:id="rId10"/>
    <p:sldId id="265" r:id="rId11"/>
    <p:sldId id="266" r:id="rId12"/>
    <p:sldId id="259" r:id="rId13"/>
    <p:sldId id="267" r:id="rId14"/>
    <p:sldId id="268" r:id="rId15"/>
    <p:sldId id="271" r:id="rId16"/>
    <p:sldId id="274" r:id="rId17"/>
    <p:sldId id="270" r:id="rId18"/>
    <p:sldId id="273" r:id="rId19"/>
    <p:sldId id="275" r:id="rId20"/>
    <p:sldId id="276" r:id="rId21"/>
    <p:sldId id="27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73780" autoAdjust="0"/>
  </p:normalViewPr>
  <p:slideViewPr>
    <p:cSldViewPr snapToGrid="0" snapToObjects="1">
      <p:cViewPr varScale="1">
        <p:scale>
          <a:sx n="88" d="100"/>
          <a:sy n="88" d="100"/>
        </p:scale>
        <p:origin x="-1352" y="-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E36732-9B91-104D-86F3-9A39756DD0D5}" type="datetimeFigureOut">
              <a:rPr lang="en-US" smtClean="0"/>
              <a:t>3/26/12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49E46F-4759-934D-A753-FF31D975684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addition</a:t>
            </a:r>
            <a:r>
              <a:rPr lang="en-US" baseline="0" dirty="0" smtClean="0"/>
              <a:t> to elimination of software vulnerabilities, our customers have other needs similar to the problems static analysis tries to solve. In general, we are worried about what ends up on the production system, and are indirectly concerned with code quality.</a:t>
            </a:r>
          </a:p>
          <a:p>
            <a:endParaRPr lang="en-US" baseline="0" dirty="0" smtClean="0"/>
          </a:p>
          <a:p>
            <a:r>
              <a:rPr lang="en-US" baseline="0" dirty="0" smtClean="0"/>
              <a:t>Sometimes there are compliance issues when there are restrictions on what compilers can be used, what libraries can be linked (statically or dynamically), and what types of functionality can be included in the final product (specifically, we want to ensure that debugging </a:t>
            </a:r>
            <a:r>
              <a:rPr lang="en-US" baseline="0" dirty="0" err="1" smtClean="0"/>
              <a:t>cruft</a:t>
            </a:r>
            <a:r>
              <a:rPr lang="en-US" baseline="0" dirty="0" smtClean="0"/>
              <a:t> is not included).</a:t>
            </a:r>
          </a:p>
          <a:p>
            <a:endParaRPr lang="en-US" baseline="0" dirty="0" smtClean="0"/>
          </a:p>
          <a:p>
            <a:r>
              <a:rPr lang="en-US" baseline="0" dirty="0" smtClean="0"/>
              <a:t>We also deal with a variation of the supply chain problem, which is ensuring that the approved software makes it to the production system unmolested. This is usually solved through fingerprinting, but any time between compilation and fingerprint the code can be hijacked by something malicious, so it can sometimes be the case that we will want to verify the fingerprinted binary to make sure it looks like it should.</a:t>
            </a:r>
          </a:p>
          <a:p>
            <a:endParaRPr lang="en-US" baseline="0" dirty="0" smtClean="0"/>
          </a:p>
          <a:p>
            <a:r>
              <a:rPr lang="en-US" baseline="0" dirty="0" smtClean="0"/>
              <a:t>Lastly, for really important stuff, we may want to verify at various levels, with the most extreme being a complete reverse engineering, that the code does what we think it does. </a:t>
            </a:r>
          </a:p>
          <a:p>
            <a:endParaRPr lang="en-US" baseline="0" dirty="0" smtClean="0"/>
          </a:p>
          <a:p>
            <a:r>
              <a:rPr lang="en-US" baseline="0" dirty="0" smtClean="0"/>
              <a:t>The general idea is that what you see Is not what you execute, and we tend to write a lot of tools that utilize static analysis ideas at the machine-code level.</a:t>
            </a:r>
          </a:p>
          <a:p>
            <a:endParaRPr lang="en-US" baseline="0" dirty="0" smtClean="0"/>
          </a:p>
          <a:p>
            <a:r>
              <a:rPr lang="en-US" baseline="0" dirty="0" smtClean="0"/>
              <a:t>We need to worry about device drivers, too, and sometimes those have machine-code-only components.</a:t>
            </a:r>
          </a:p>
        </p:txBody>
      </p:sp>
      <p:sp>
        <p:nvSpPr>
          <p:cNvPr id="4" name="Slide Number Placeholder 3"/>
          <p:cNvSpPr>
            <a:spLocks noGrp="1"/>
          </p:cNvSpPr>
          <p:nvPr>
            <p:ph type="sldNum" sz="quarter" idx="10"/>
          </p:nvPr>
        </p:nvSpPr>
        <p:spPr/>
        <p:txBody>
          <a:bodyPr/>
          <a:lstStyle/>
          <a:p>
            <a:fld id="{7C49E46F-4759-934D-A753-FF31D975684E}"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Tools and techniques that perform these functions are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Using big data techniques,</a:t>
            </a:r>
            <a:r>
              <a:rPr lang="en-US" baseline="0" dirty="0" smtClean="0"/>
              <a:t> we can store and catalog work we have done in the past, then use it to analyze new binaries.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basically</a:t>
            </a:r>
            <a:r>
              <a:rPr lang="en-US" baseline="0" dirty="0" smtClean="0"/>
              <a:t> turned the problem into a giant set intersection. </a:t>
            </a:r>
          </a:p>
          <a:p>
            <a:endParaRPr lang="en-US" baseline="0" dirty="0" smtClean="0"/>
          </a:p>
          <a:p>
            <a:r>
              <a:rPr lang="en-US" baseline="0" dirty="0" smtClean="0"/>
              <a:t>We were also able to implement a very similar technique with </a:t>
            </a:r>
            <a:r>
              <a:rPr lang="en-US" baseline="0" dirty="0" err="1" smtClean="0"/>
              <a:t>FPGAs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answer to this one is a hybrid</a:t>
            </a:r>
            <a:r>
              <a:rPr lang="en-US" baseline="0" dirty="0" smtClean="0"/>
              <a:t> dynamic/static analysis approach.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required some hooks into the operating</a:t>
            </a:r>
            <a:r>
              <a:rPr lang="en-US" baseline="0" dirty="0" smtClean="0"/>
              <a:t> system, but the general idea was to look at the network traffic as if it were a static binary program blob and try to confirm that it was machine-code.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my experience, source-code</a:t>
            </a:r>
            <a:r>
              <a:rPr lang="en-US" baseline="0" dirty="0" smtClean="0"/>
              <a:t> analysis and machine-code analysis are the same idea on each end of the compilation process. </a:t>
            </a:r>
          </a:p>
          <a:p>
            <a:endParaRPr lang="en-US" baseline="0" dirty="0" smtClean="0"/>
          </a:p>
          <a:p>
            <a:r>
              <a:rPr lang="en-US" baseline="0" dirty="0" smtClean="0"/>
              <a:t>On one end you have traditional SA tools which are great at identifying poor coding practices and try to find vulnerabilities based on an incomplete view of the final product. </a:t>
            </a:r>
          </a:p>
          <a:p>
            <a:endParaRPr lang="en-US" baseline="0" dirty="0" smtClean="0"/>
          </a:p>
          <a:p>
            <a:r>
              <a:rPr lang="en-US" baseline="0" dirty="0" smtClean="0"/>
              <a:t>On the other end you have dynamic tools which have an incomplete view of the coding practices but are great at finding bugs which crash programs.</a:t>
            </a:r>
          </a:p>
          <a:p>
            <a:endParaRPr lang="en-US" baseline="0" dirty="0" smtClean="0"/>
          </a:p>
          <a:p>
            <a:r>
              <a:rPr lang="en-US" baseline="0" dirty="0" smtClean="0"/>
              <a:t>There are also more sophisticated static versions of these tools, which are great for taking crashes in these dynamic tools and turning them into exploits, as well as finding additional bugs.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aseline="0" dirty="0" smtClean="0"/>
              <a:t>To illustrate the general problem with source code analyzers -- s</a:t>
            </a:r>
            <a:r>
              <a:rPr lang="en-US" dirty="0" smtClean="0"/>
              <a:t>ometimes</a:t>
            </a:r>
            <a:r>
              <a:rPr lang="en-US" baseline="0" dirty="0" smtClean="0"/>
              <a:t> compilers will optimize out things that are security-critical.</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The key problem is that tools based on source analysis unavoidably make assumptions about the compiler. </a:t>
            </a:r>
            <a:endParaRPr lang="en-US" baseline="0" dirty="0" smtClean="0"/>
          </a:p>
          <a:p>
            <a:pPr>
              <a:buFontTx/>
              <a:buChar char="-"/>
            </a:pPr>
            <a:r>
              <a:rPr lang="en-US" baseline="0" dirty="0" smtClean="0"/>
              <a:t> Also, most exploits rely on platform specific details. Memory layout, register usage, optimizations performed, and different artifacts of compiler bugs combine to create exploitable situations. </a:t>
            </a:r>
          </a:p>
          <a:p>
            <a:pPr>
              <a:buFontTx/>
              <a:buChar char="-"/>
            </a:pPr>
            <a:r>
              <a:rPr lang="en-US" dirty="0" smtClean="0"/>
              <a:t> Similarly, if you have to add in</a:t>
            </a:r>
            <a:r>
              <a:rPr lang="en-US" baseline="0" dirty="0" smtClean="0"/>
              <a:t> any machine level glue code, or want to make any optimized routines in assembly, the source code analysis can’t help you. </a:t>
            </a:r>
          </a:p>
          <a:p>
            <a:pPr>
              <a:buFontTx/>
              <a:buNone/>
            </a:pPr>
            <a:endParaRPr lang="en-US" baseline="0" dirty="0" smtClean="0"/>
          </a:p>
          <a:p>
            <a:pPr>
              <a:buFontTx/>
              <a:buNone/>
            </a:pPr>
            <a:endParaRPr lang="en-US" dirty="0" smtClean="0"/>
          </a:p>
        </p:txBody>
      </p:sp>
      <p:sp>
        <p:nvSpPr>
          <p:cNvPr id="4" name="Slide Number Placeholder 3"/>
          <p:cNvSpPr>
            <a:spLocks noGrp="1"/>
          </p:cNvSpPr>
          <p:nvPr>
            <p:ph type="sldNum" sz="quarter" idx="10"/>
          </p:nvPr>
        </p:nvSpPr>
        <p:spPr/>
        <p:txBody>
          <a:bodyPr/>
          <a:lstStyle/>
          <a:p>
            <a:fld id="{7C49E46F-4759-934D-A753-FF31D975684E}"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good example is a </a:t>
            </a:r>
            <a:r>
              <a:rPr lang="en-US" dirty="0" err="1" smtClean="0"/>
              <a:t>jmp</a:t>
            </a:r>
            <a:r>
              <a:rPr lang="en-US" dirty="0" smtClean="0"/>
              <a:t> indirect via a register (or any indirect accesses possible with index registers)</a:t>
            </a:r>
            <a:r>
              <a:rPr lang="en-US" baseline="0" dirty="0" smtClean="0"/>
              <a:t> --</a:t>
            </a:r>
            <a:r>
              <a:rPr lang="en-US" dirty="0" smtClean="0"/>
              <a:t> it is likely extremely</a:t>
            </a:r>
            <a:r>
              <a:rPr lang="en-US" baseline="0" dirty="0" smtClean="0"/>
              <a:t> difficult</a:t>
            </a:r>
            <a:r>
              <a:rPr lang="en-US" dirty="0" smtClean="0"/>
              <a:t> to predict where it will go</a:t>
            </a:r>
          </a:p>
          <a:p>
            <a:r>
              <a:rPr lang="en-US" dirty="0" smtClean="0"/>
              <a:t>Vendors claim to have solved this, but I’m skeptical</a:t>
            </a:r>
            <a:r>
              <a:rPr lang="en-US" baseline="0" dirty="0" smtClean="0"/>
              <a:t> that they have done so in all cases. </a:t>
            </a:r>
          </a:p>
          <a:p>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 think marrying the two together could present some very strong results, and this is one thing we are investigating.</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You would be aware of how good the coding practices are, and also how that translates into bugs/crashes.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Even if you did not explicitly share information between the two techniques, simply comparing the output using some intermediary markers to ID problematic parts of code in the compiled and non-compiled versions of the code would be extremely useful.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dumb way you could make a system to do this is to use an existing </a:t>
            </a:r>
            <a:r>
              <a:rPr lang="en-US" dirty="0" err="1" smtClean="0"/>
              <a:t>decompiler</a:t>
            </a:r>
            <a:r>
              <a:rPr lang="en-US" dirty="0" smtClean="0"/>
              <a:t> or (if you have access</a:t>
            </a:r>
            <a:r>
              <a:rPr lang="en-US" baseline="0" dirty="0" smtClean="0"/>
              <a:t> to it) the </a:t>
            </a:r>
            <a:r>
              <a:rPr lang="en-US" baseline="0" dirty="0" err="1" smtClean="0"/>
              <a:t>source+SA</a:t>
            </a:r>
            <a:r>
              <a:rPr lang="en-US" baseline="0" dirty="0" smtClean="0"/>
              <a:t> and binary analysis results.</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way to do it</a:t>
            </a:r>
            <a:r>
              <a:rPr lang="en-US" baseline="0" dirty="0" smtClean="0"/>
              <a:t> is to share an intermediate representation which preserves information lost in the compilation process. Then we can use traditional SA techniques as well as binary analysis techniques to get results.</a:t>
            </a:r>
          </a:p>
          <a:p>
            <a:endParaRPr lang="en-US" baseline="0" dirty="0" smtClean="0"/>
          </a:p>
          <a:p>
            <a:r>
              <a:rPr lang="en-US" baseline="0" dirty="0" smtClean="0"/>
              <a:t>Coincidentally, I believe both </a:t>
            </a:r>
            <a:r>
              <a:rPr lang="en-US" baseline="0" dirty="0" err="1" smtClean="0"/>
              <a:t>BitBlaze</a:t>
            </a:r>
            <a:r>
              <a:rPr lang="en-US" baseline="0" dirty="0" smtClean="0"/>
              <a:t> and </a:t>
            </a:r>
            <a:r>
              <a:rPr lang="en-US" baseline="0" dirty="0" err="1" smtClean="0"/>
              <a:t>Veracode</a:t>
            </a:r>
            <a:r>
              <a:rPr lang="en-US" baseline="0" dirty="0" smtClean="0"/>
              <a:t> use their own intermediate languages to perform their static analysis. So, while they claim to be working on executables they are, in fact, decompiling to an intermediate language which makes the rest of their analysis easier. </a:t>
            </a:r>
          </a:p>
        </p:txBody>
      </p:sp>
      <p:sp>
        <p:nvSpPr>
          <p:cNvPr id="4" name="Slide Number Placeholder 3"/>
          <p:cNvSpPr>
            <a:spLocks noGrp="1"/>
          </p:cNvSpPr>
          <p:nvPr>
            <p:ph type="sldNum" sz="quarter" idx="10"/>
          </p:nvPr>
        </p:nvSpPr>
        <p:spPr/>
        <p:txBody>
          <a:bodyPr/>
          <a:lstStyle/>
          <a:p>
            <a:fld id="{7C49E46F-4759-934D-A753-FF31D975684E}" type="slidenum">
              <a:rPr lang="en-US" smtClean="0"/>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baseline="0" dirty="0" smtClean="0"/>
              <a:t> the binary side and the source side agree, we could compile into an intermediate representation framework, which could then be populated with behaviors for various hardware and language compilers. </a:t>
            </a:r>
            <a:endParaRPr lang="en-US" dirty="0" smtClean="0"/>
          </a:p>
        </p:txBody>
      </p:sp>
      <p:sp>
        <p:nvSpPr>
          <p:cNvPr id="4" name="Slide Number Placeholder 3"/>
          <p:cNvSpPr>
            <a:spLocks noGrp="1"/>
          </p:cNvSpPr>
          <p:nvPr>
            <p:ph type="sldNum" sz="quarter" idx="10"/>
          </p:nvPr>
        </p:nvSpPr>
        <p:spPr/>
        <p:txBody>
          <a:bodyPr/>
          <a:lstStyle/>
          <a:p>
            <a:fld id="{7C49E46F-4759-934D-A753-FF31D975684E}" type="slidenum">
              <a:rPr lang="en-US" smtClean="0"/>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Fortunately,</a:t>
            </a:r>
            <a:r>
              <a:rPr lang="en-US" baseline="0" dirty="0" smtClean="0"/>
              <a:t> that seems to be the way things are going. A great example of this is LLVM IR, which can compile many languages into many CPU’s. </a:t>
            </a:r>
          </a:p>
          <a:p>
            <a:endParaRPr lang="en-US" baseline="0" dirty="0" smtClean="0"/>
          </a:p>
          <a:p>
            <a:r>
              <a:rPr lang="en-US" baseline="0" dirty="0" smtClean="0"/>
              <a:t>This is one technique we are investigating at CTI. </a:t>
            </a:r>
            <a:endParaRPr lang="en-US" dirty="0"/>
          </a:p>
        </p:txBody>
      </p:sp>
      <p:sp>
        <p:nvSpPr>
          <p:cNvPr id="4" name="Slide Number Placeholder 3"/>
          <p:cNvSpPr>
            <a:spLocks noGrp="1"/>
          </p:cNvSpPr>
          <p:nvPr>
            <p:ph type="sldNum" sz="quarter" idx="10"/>
          </p:nvPr>
        </p:nvSpPr>
        <p:spPr/>
        <p:txBody>
          <a:bodyPr/>
          <a:lstStyle/>
          <a:p>
            <a:fld id="{7C49E46F-4759-934D-A753-FF31D975684E}"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nchor="ctr"/>
          <a:lstStyle>
            <a:lvl1pPr algn="ctr">
              <a:defRPr>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8771" y="274638"/>
            <a:ext cx="8508029" cy="1143000"/>
          </a:xfrm>
          <a:prstGeom prst="rect">
            <a:avLst/>
          </a:prstGeom>
        </p:spPr>
        <p:txBody>
          <a:bodyPr anchor="ctr"/>
          <a:lstStyle>
            <a:lvl1pPr algn="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lvl1pPr>
              <a:defRPr sz="360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lvl1pPr>
              <a:defRPr sz="3600"/>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lvl1pPr>
              <a:defRPr sz="3600"/>
            </a:lvl1pPr>
          </a:lstStyle>
          <a:p>
            <a:r>
              <a:rPr lang="en-US" dirty="0" smtClean="0"/>
              <a:t>Click to edit Master title style</a:t>
            </a:r>
            <a:endParaRPr lang="en-US" dirty="0"/>
          </a:p>
        </p:txBody>
      </p:sp>
    </p:spTree>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6.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5" Type="http://schemas.openxmlformats.org/officeDocument/2006/relationships/image" Target="../media/image2.jpeg"/><Relationship Id="rId16" Type="http://schemas.openxmlformats.org/officeDocument/2006/relationships/image" Target="../media/image3.png"/><Relationship Id="rId17" Type="http://schemas.openxmlformats.org/officeDocument/2006/relationships/image" Target="../media/image4.png"/><Relationship Id="rId18" Type="http://schemas.openxmlformats.org/officeDocument/2006/relationships/image" Target="../media/image5.png"/><Relationship Id="rId19" Type="http://schemas.openxmlformats.org/officeDocument/2006/relationships/hyperlink" Target="http://www.thcllc.com/"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pic>
        <p:nvPicPr>
          <p:cNvPr id="1026" name="Picture 2" descr="background-6"/>
          <p:cNvPicPr>
            <a:picLocks noChangeAspect="1" noChangeArrowheads="1"/>
          </p:cNvPicPr>
          <p:nvPr/>
        </p:nvPicPr>
        <p:blipFill>
          <a:blip r:embed="rId14"/>
          <a:srcRect b="2922"/>
          <a:stretch>
            <a:fillRect/>
          </a:stretch>
        </p:blipFill>
        <p:spPr bwMode="auto">
          <a:xfrm>
            <a:off x="0" y="0"/>
            <a:ext cx="9144000" cy="6858000"/>
          </a:xfrm>
          <a:prstGeom prst="rect">
            <a:avLst/>
          </a:prstGeom>
          <a:noFill/>
          <a:ln w="9525">
            <a:noFill/>
            <a:miter lim="800000"/>
            <a:headEnd/>
            <a:tailEnd/>
          </a:ln>
        </p:spPr>
      </p:pic>
      <p:pic>
        <p:nvPicPr>
          <p:cNvPr id="1027" name="Picture 3" descr="background"/>
          <p:cNvPicPr>
            <a:picLocks noChangeAspect="1" noChangeArrowheads="1"/>
          </p:cNvPicPr>
          <p:nvPr/>
        </p:nvPicPr>
        <p:blipFill>
          <a:blip r:embed="rId15"/>
          <a:srcRect b="2681"/>
          <a:stretch>
            <a:fillRect/>
          </a:stretch>
        </p:blipFill>
        <p:spPr bwMode="auto">
          <a:xfrm>
            <a:off x="0" y="1276350"/>
            <a:ext cx="9144000" cy="5645150"/>
          </a:xfrm>
          <a:prstGeom prst="rect">
            <a:avLst/>
          </a:prstGeom>
          <a:noFill/>
          <a:ln w="9525">
            <a:noFill/>
            <a:miter lim="800000"/>
            <a:headEnd/>
            <a:tailEnd/>
          </a:ln>
        </p:spPr>
      </p:pic>
      <p:pic>
        <p:nvPicPr>
          <p:cNvPr id="1028" name="Picture 4"/>
          <p:cNvPicPr>
            <a:picLocks noChangeAspect="1" noChangeArrowheads="1"/>
          </p:cNvPicPr>
          <p:nvPr/>
        </p:nvPicPr>
        <p:blipFill>
          <a:blip r:embed="rId16"/>
          <a:srcRect l="1001" r="1222"/>
          <a:stretch>
            <a:fillRect/>
          </a:stretch>
        </p:blipFill>
        <p:spPr bwMode="auto">
          <a:xfrm>
            <a:off x="0" y="5822950"/>
            <a:ext cx="9144000" cy="1123950"/>
          </a:xfrm>
          <a:prstGeom prst="rect">
            <a:avLst/>
          </a:prstGeom>
          <a:noFill/>
          <a:ln w="9525">
            <a:noFill/>
            <a:miter lim="800000"/>
            <a:headEnd/>
            <a:tailEnd/>
          </a:ln>
        </p:spPr>
      </p:pic>
      <p:sp>
        <p:nvSpPr>
          <p:cNvPr id="180257" name="Rectangle 33"/>
          <p:cNvSpPr>
            <a:spLocks noChangeArrowheads="1"/>
          </p:cNvSpPr>
          <p:nvPr/>
        </p:nvSpPr>
        <p:spPr bwMode="auto">
          <a:xfrm>
            <a:off x="8540750" y="6496050"/>
            <a:ext cx="603250" cy="476250"/>
          </a:xfrm>
          <a:prstGeom prst="rect">
            <a:avLst/>
          </a:prstGeom>
          <a:noFill/>
          <a:ln w="9525">
            <a:noFill/>
            <a:miter lim="800000"/>
            <a:headEnd/>
            <a:tailEnd/>
          </a:ln>
          <a:effectLst/>
        </p:spPr>
        <p:txBody>
          <a:bodyPr lIns="88999" tIns="44498" rIns="88999" bIns="44498">
            <a:prstTxWarp prst="textNoShape">
              <a:avLst/>
            </a:prstTxWarp>
          </a:bodyPr>
          <a:lstStyle/>
          <a:p>
            <a:pPr algn="ctr" defTabSz="890588"/>
            <a:fld id="{7626AFDC-8D59-4C4F-A664-77DC80E45945}" type="slidenum">
              <a:rPr lang="en-US" sz="1400" b="1">
                <a:solidFill>
                  <a:srgbClr val="000064"/>
                </a:solidFill>
              </a:rPr>
              <a:pPr algn="ctr" defTabSz="890588"/>
              <a:t>‹#›</a:t>
            </a:fld>
            <a:endParaRPr lang="en-US" sz="1400" b="1">
              <a:solidFill>
                <a:srgbClr val="000064"/>
              </a:solidFill>
            </a:endParaRPr>
          </a:p>
        </p:txBody>
      </p:sp>
      <p:pic>
        <p:nvPicPr>
          <p:cNvPr id="1030" name="Picture 39"/>
          <p:cNvPicPr>
            <a:picLocks noChangeAspect="1" noChangeArrowheads="1"/>
          </p:cNvPicPr>
          <p:nvPr/>
        </p:nvPicPr>
        <p:blipFill>
          <a:blip r:embed="rId17"/>
          <a:srcRect/>
          <a:stretch>
            <a:fillRect/>
          </a:stretch>
        </p:blipFill>
        <p:spPr bwMode="auto">
          <a:xfrm>
            <a:off x="0" y="1219200"/>
            <a:ext cx="9305925" cy="174625"/>
          </a:xfrm>
          <a:prstGeom prst="rect">
            <a:avLst/>
          </a:prstGeom>
          <a:noFill/>
          <a:ln w="9525">
            <a:noFill/>
            <a:miter lim="800000"/>
            <a:headEnd/>
            <a:tailEnd/>
          </a:ln>
        </p:spPr>
      </p:pic>
      <p:pic>
        <p:nvPicPr>
          <p:cNvPr id="1031" name="Picture 40"/>
          <p:cNvPicPr>
            <a:picLocks noChangeAspect="1" noChangeArrowheads="1"/>
          </p:cNvPicPr>
          <p:nvPr/>
        </p:nvPicPr>
        <p:blipFill>
          <a:blip r:embed="rId18"/>
          <a:srcRect/>
          <a:stretch>
            <a:fillRect/>
          </a:stretch>
        </p:blipFill>
        <p:spPr bwMode="auto">
          <a:xfrm>
            <a:off x="-25400" y="5670550"/>
            <a:ext cx="9169400" cy="171450"/>
          </a:xfrm>
          <a:prstGeom prst="rect">
            <a:avLst/>
          </a:prstGeom>
          <a:noFill/>
          <a:ln w="9525">
            <a:noFill/>
            <a:miter lim="800000"/>
            <a:headEnd/>
            <a:tailEnd/>
          </a:ln>
        </p:spPr>
      </p:pic>
      <p:sp>
        <p:nvSpPr>
          <p:cNvPr id="180294" name="Text Box 70"/>
          <p:cNvSpPr txBox="1">
            <a:spLocks noChangeArrowheads="1"/>
          </p:cNvSpPr>
          <p:nvPr/>
        </p:nvSpPr>
        <p:spPr bwMode="auto">
          <a:xfrm>
            <a:off x="334963" y="6105525"/>
            <a:ext cx="4641850" cy="454025"/>
          </a:xfrm>
          <a:prstGeom prst="rect">
            <a:avLst/>
          </a:prstGeom>
          <a:noFill/>
          <a:ln w="9525">
            <a:noFill/>
            <a:miter lim="800000"/>
            <a:headEnd/>
            <a:tailEnd/>
          </a:ln>
          <a:effectLst/>
        </p:spPr>
        <p:txBody>
          <a:bodyPr lIns="88999" tIns="44498" rIns="88999" bIns="44498">
            <a:spAutoFit/>
          </a:bodyPr>
          <a:lstStyle/>
          <a:p>
            <a:pPr defTabSz="890588" eaLnBrk="0" hangingPunct="0">
              <a:defRPr/>
            </a:pPr>
            <a:endParaRPr lang="en-US" sz="1200" b="1" dirty="0">
              <a:solidFill>
                <a:srgbClr val="000064"/>
              </a:solidFill>
            </a:endParaRPr>
          </a:p>
          <a:p>
            <a:pPr defTabSz="890588" eaLnBrk="0" hangingPunct="0">
              <a:defRPr/>
            </a:pPr>
            <a:r>
              <a:rPr lang="en-US" sz="1200" b="1" dirty="0">
                <a:solidFill>
                  <a:srgbClr val="000064"/>
                </a:solidFill>
              </a:rPr>
              <a:t>HUBZone Certified SBC</a:t>
            </a:r>
          </a:p>
        </p:txBody>
      </p:sp>
      <p:sp>
        <p:nvSpPr>
          <p:cNvPr id="180295" name="Rectangle 71">
            <a:hlinkClick r:id="rId19"/>
          </p:cNvPr>
          <p:cNvSpPr>
            <a:spLocks noChangeArrowheads="1"/>
          </p:cNvSpPr>
          <p:nvPr/>
        </p:nvSpPr>
        <p:spPr bwMode="auto">
          <a:xfrm>
            <a:off x="334963" y="6037263"/>
            <a:ext cx="3784600" cy="304800"/>
          </a:xfrm>
          <a:prstGeom prst="rect">
            <a:avLst/>
          </a:prstGeom>
          <a:noFill/>
          <a:ln w="9525">
            <a:noFill/>
            <a:miter lim="800000"/>
            <a:headEnd/>
            <a:tailEnd/>
          </a:ln>
          <a:effectLst/>
        </p:spPr>
        <p:txBody>
          <a:bodyPr wrap="none" lIns="88999" tIns="8900" rIns="88999" bIns="44498" anchor="ctr">
            <a:prstTxWarp prst="textNoShape">
              <a:avLst/>
            </a:prstTxWarp>
          </a:bodyPr>
          <a:lstStyle/>
          <a:p>
            <a:pPr defTabSz="890588" eaLnBrk="0" hangingPunct="0"/>
            <a:r>
              <a:rPr lang="en-US" sz="1200" b="1">
                <a:solidFill>
                  <a:srgbClr val="000064"/>
                </a:solidFill>
              </a:rPr>
              <a:t>443.697.6702 </a:t>
            </a:r>
            <a:r>
              <a:rPr lang="en-US" sz="1200" b="1">
                <a:solidFill>
                  <a:srgbClr val="8698D0"/>
                </a:solidFill>
                <a:latin typeface="Wingdings" charset="2"/>
              </a:rPr>
              <a:t>n</a:t>
            </a:r>
            <a:r>
              <a:rPr lang="en-US" sz="1200" b="1">
                <a:solidFill>
                  <a:srgbClr val="000064"/>
                </a:solidFill>
              </a:rPr>
              <a:t> www.cti-usa.net</a:t>
            </a:r>
            <a:endParaRPr lang="en-US" sz="1200" b="1" i="1">
              <a:solidFill>
                <a:srgbClr val="000064"/>
              </a:solidFill>
            </a:endParaRPr>
          </a:p>
        </p:txBody>
      </p:sp>
      <p:sp>
        <p:nvSpPr>
          <p:cNvPr id="1034" name="WordArt 75"/>
          <p:cNvSpPr>
            <a:spLocks noChangeArrowheads="1" noChangeShapeType="1" noTextEdit="1"/>
          </p:cNvSpPr>
          <p:nvPr/>
        </p:nvSpPr>
        <p:spPr bwMode="auto">
          <a:xfrm>
            <a:off x="4895850" y="6061075"/>
            <a:ext cx="4111625" cy="250825"/>
          </a:xfrm>
          <a:prstGeom prst="rect">
            <a:avLst/>
          </a:prstGeom>
        </p:spPr>
        <p:txBody>
          <a:bodyPr wrap="none" fromWordArt="1">
            <a:prstTxWarp prst="textPlain">
              <a:avLst>
                <a:gd name="adj" fmla="val 50000"/>
              </a:avLst>
            </a:prstTxWarp>
          </a:bodyPr>
          <a:lstStyle/>
          <a:p>
            <a:pPr algn="ctr"/>
            <a:r>
              <a:rPr lang="en-US" i="1" kern="10">
                <a:ln w="9525">
                  <a:noFill/>
                  <a:round/>
                  <a:headEnd/>
                  <a:tailEnd/>
                </a:ln>
                <a:solidFill>
                  <a:srgbClr val="425092">
                    <a:alpha val="79999"/>
                  </a:srgbClr>
                </a:solidFill>
                <a:latin typeface="Arial Black"/>
                <a:ea typeface="Arial Black"/>
                <a:cs typeface="Arial Black"/>
              </a:rPr>
              <a:t>Team, Integrity, Professionalism, Commitment!</a:t>
            </a:r>
          </a:p>
        </p:txBody>
      </p:sp>
      <p:sp>
        <p:nvSpPr>
          <p:cNvPr id="180302" name="Text Box 78"/>
          <p:cNvSpPr txBox="1">
            <a:spLocks noChangeArrowheads="1"/>
          </p:cNvSpPr>
          <p:nvPr/>
        </p:nvSpPr>
        <p:spPr bwMode="auto">
          <a:xfrm>
            <a:off x="3044825" y="6348413"/>
            <a:ext cx="3448050" cy="596900"/>
          </a:xfrm>
          <a:prstGeom prst="rect">
            <a:avLst/>
          </a:prstGeom>
          <a:noFill/>
          <a:ln w="9525">
            <a:noFill/>
            <a:miter lim="800000"/>
            <a:headEnd/>
            <a:tailEnd/>
          </a:ln>
          <a:effectLst/>
        </p:spPr>
        <p:txBody>
          <a:bodyPr>
            <a:spAutoFit/>
          </a:bodyPr>
          <a:lstStyle/>
          <a:p>
            <a:pPr algn="ctr">
              <a:defRPr/>
            </a:pPr>
            <a:r>
              <a:rPr lang="en-US" sz="1100" b="1" i="1" dirty="0">
                <a:latin typeface="Times New Roman" pitchFamily="18" charset="0"/>
              </a:rPr>
              <a:t>CTI Proprietary Information - Recipient Is Prohibited From Further Dissemination Without Written Originator Approval</a:t>
            </a:r>
          </a:p>
        </p:txBody>
      </p:sp>
      <p:pic>
        <p:nvPicPr>
          <p:cNvPr id="13" name="Picture 12" descr="Untitled.png"/>
          <p:cNvPicPr>
            <a:picLocks noChangeAspect="1"/>
          </p:cNvPicPr>
          <p:nvPr userDrawn="1"/>
        </p:nvPicPr>
        <p:blipFill>
          <a:blip r:embed="rId20"/>
          <a:stretch>
            <a:fillRect/>
          </a:stretch>
        </p:blipFill>
        <p:spPr>
          <a:xfrm>
            <a:off x="40288" y="65694"/>
            <a:ext cx="2908300" cy="61595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random/>
  </p:transition>
  <p:timing>
    <p:tnLst>
      <p:par>
        <p:cTn id="1" dur="indefinite" restart="never" nodeType="tmRoot"/>
      </p:par>
    </p:tnLst>
  </p:timing>
  <p:txStyles>
    <p:titleStyle>
      <a:lvl1pPr algn="r" defTabSz="890588" rtl="0" eaLnBrk="1" fontAlgn="base" hangingPunct="1">
        <a:spcBef>
          <a:spcPct val="0"/>
        </a:spcBef>
        <a:spcAft>
          <a:spcPct val="0"/>
        </a:spcAft>
        <a:defRPr sz="4300">
          <a:solidFill>
            <a:schemeClr val="bg1"/>
          </a:solidFill>
          <a:latin typeface="+mj-lt"/>
          <a:ea typeface="+mj-ea"/>
          <a:cs typeface="+mj-cs"/>
        </a:defRPr>
      </a:lvl1pPr>
      <a:lvl2pPr algn="r" defTabSz="890588" rtl="0" eaLnBrk="1" fontAlgn="base" hangingPunct="1">
        <a:spcBef>
          <a:spcPct val="0"/>
        </a:spcBef>
        <a:spcAft>
          <a:spcPct val="0"/>
        </a:spcAft>
        <a:defRPr sz="4300">
          <a:solidFill>
            <a:schemeClr val="bg1"/>
          </a:solidFill>
          <a:latin typeface="Times New Roman" pitchFamily="18" charset="0"/>
        </a:defRPr>
      </a:lvl2pPr>
      <a:lvl3pPr algn="r" defTabSz="890588" rtl="0" eaLnBrk="1" fontAlgn="base" hangingPunct="1">
        <a:spcBef>
          <a:spcPct val="0"/>
        </a:spcBef>
        <a:spcAft>
          <a:spcPct val="0"/>
        </a:spcAft>
        <a:defRPr sz="4300">
          <a:solidFill>
            <a:schemeClr val="bg1"/>
          </a:solidFill>
          <a:latin typeface="Times New Roman" pitchFamily="18" charset="0"/>
        </a:defRPr>
      </a:lvl3pPr>
      <a:lvl4pPr algn="r" defTabSz="890588" rtl="0" eaLnBrk="1" fontAlgn="base" hangingPunct="1">
        <a:spcBef>
          <a:spcPct val="0"/>
        </a:spcBef>
        <a:spcAft>
          <a:spcPct val="0"/>
        </a:spcAft>
        <a:defRPr sz="4300">
          <a:solidFill>
            <a:schemeClr val="bg1"/>
          </a:solidFill>
          <a:latin typeface="Times New Roman" pitchFamily="18" charset="0"/>
        </a:defRPr>
      </a:lvl4pPr>
      <a:lvl5pPr algn="r" defTabSz="890588" rtl="0" eaLnBrk="1" fontAlgn="base" hangingPunct="1">
        <a:spcBef>
          <a:spcPct val="0"/>
        </a:spcBef>
        <a:spcAft>
          <a:spcPct val="0"/>
        </a:spcAft>
        <a:defRPr sz="4300">
          <a:solidFill>
            <a:schemeClr val="bg1"/>
          </a:solidFill>
          <a:latin typeface="Times New Roman" pitchFamily="18" charset="0"/>
        </a:defRPr>
      </a:lvl5pPr>
      <a:lvl6pPr marL="457200" algn="r" defTabSz="890588" rtl="0" eaLnBrk="1" fontAlgn="base" hangingPunct="1">
        <a:spcBef>
          <a:spcPct val="0"/>
        </a:spcBef>
        <a:spcAft>
          <a:spcPct val="0"/>
        </a:spcAft>
        <a:defRPr sz="4300">
          <a:solidFill>
            <a:schemeClr val="bg1"/>
          </a:solidFill>
          <a:latin typeface="Times New Roman" pitchFamily="18" charset="0"/>
        </a:defRPr>
      </a:lvl6pPr>
      <a:lvl7pPr marL="914400" algn="r" defTabSz="890588" rtl="0" eaLnBrk="1" fontAlgn="base" hangingPunct="1">
        <a:spcBef>
          <a:spcPct val="0"/>
        </a:spcBef>
        <a:spcAft>
          <a:spcPct val="0"/>
        </a:spcAft>
        <a:defRPr sz="4300">
          <a:solidFill>
            <a:schemeClr val="bg1"/>
          </a:solidFill>
          <a:latin typeface="Times New Roman" pitchFamily="18" charset="0"/>
        </a:defRPr>
      </a:lvl7pPr>
      <a:lvl8pPr marL="1371600" algn="r" defTabSz="890588" rtl="0" eaLnBrk="1" fontAlgn="base" hangingPunct="1">
        <a:spcBef>
          <a:spcPct val="0"/>
        </a:spcBef>
        <a:spcAft>
          <a:spcPct val="0"/>
        </a:spcAft>
        <a:defRPr sz="4300">
          <a:solidFill>
            <a:schemeClr val="bg1"/>
          </a:solidFill>
          <a:latin typeface="Times New Roman" pitchFamily="18" charset="0"/>
        </a:defRPr>
      </a:lvl8pPr>
      <a:lvl9pPr marL="1828800" algn="r" defTabSz="890588" rtl="0" eaLnBrk="1" fontAlgn="base" hangingPunct="1">
        <a:spcBef>
          <a:spcPct val="0"/>
        </a:spcBef>
        <a:spcAft>
          <a:spcPct val="0"/>
        </a:spcAft>
        <a:defRPr sz="4300">
          <a:solidFill>
            <a:schemeClr val="bg1"/>
          </a:solidFill>
          <a:latin typeface="Times New Roman" pitchFamily="18" charset="0"/>
        </a:defRPr>
      </a:lvl9pPr>
    </p:titleStyle>
    <p:bodyStyle>
      <a:lvl1pPr marL="334963" indent="-334963" algn="l" defTabSz="890588" rtl="0" eaLnBrk="1" fontAlgn="base" hangingPunct="1">
        <a:spcBef>
          <a:spcPct val="20000"/>
        </a:spcBef>
        <a:spcAft>
          <a:spcPct val="0"/>
        </a:spcAft>
        <a:buFont typeface="Wingdings" charset="2"/>
        <a:buChar char="§"/>
        <a:defRPr sz="3200">
          <a:solidFill>
            <a:srgbClr val="000064"/>
          </a:solidFill>
          <a:latin typeface="+mn-lt"/>
          <a:ea typeface="+mn-ea"/>
          <a:cs typeface="+mn-cs"/>
        </a:defRPr>
      </a:lvl1pPr>
      <a:lvl2pPr marL="720725" indent="-276225" algn="l" defTabSz="890588" rtl="0" eaLnBrk="1" fontAlgn="base" hangingPunct="1">
        <a:spcBef>
          <a:spcPct val="20000"/>
        </a:spcBef>
        <a:spcAft>
          <a:spcPct val="0"/>
        </a:spcAft>
        <a:buChar char="–"/>
        <a:defRPr sz="2700">
          <a:solidFill>
            <a:srgbClr val="000064"/>
          </a:solidFill>
          <a:latin typeface="+mn-lt"/>
          <a:ea typeface="ヒラギノ角ゴ Pro W3" charset="-128"/>
        </a:defRPr>
      </a:lvl2pPr>
      <a:lvl3pPr marL="1112838" indent="-222250" algn="l" defTabSz="890588" rtl="0" eaLnBrk="1" fontAlgn="base" hangingPunct="1">
        <a:spcBef>
          <a:spcPct val="20000"/>
        </a:spcBef>
        <a:spcAft>
          <a:spcPct val="0"/>
        </a:spcAft>
        <a:buSzPct val="75000"/>
        <a:buFont typeface="Wingdings" charset="2"/>
        <a:buChar char="q"/>
        <a:defRPr sz="2400">
          <a:solidFill>
            <a:srgbClr val="000064"/>
          </a:solidFill>
          <a:latin typeface="+mn-lt"/>
          <a:ea typeface="ヒラギノ角ゴ Pro W3" charset="-128"/>
        </a:defRPr>
      </a:lvl3pPr>
      <a:lvl4pPr marL="1555750" indent="-219075" algn="l" defTabSz="890588" rtl="0" eaLnBrk="1" fontAlgn="base" hangingPunct="1">
        <a:spcBef>
          <a:spcPct val="20000"/>
        </a:spcBef>
        <a:spcAft>
          <a:spcPct val="0"/>
        </a:spcAft>
        <a:buChar char="–"/>
        <a:defRPr sz="1900">
          <a:solidFill>
            <a:srgbClr val="000064"/>
          </a:solidFill>
          <a:latin typeface="+mn-lt"/>
          <a:ea typeface="ヒラギノ角ゴ Pro W3" charset="-128"/>
        </a:defRPr>
      </a:lvl4pPr>
      <a:lvl5pPr marL="2003425" indent="-222250" algn="l" defTabSz="890588" rtl="0" eaLnBrk="1" fontAlgn="base" hangingPunct="1">
        <a:spcBef>
          <a:spcPct val="20000"/>
        </a:spcBef>
        <a:spcAft>
          <a:spcPct val="0"/>
        </a:spcAft>
        <a:buChar char="»"/>
        <a:defRPr sz="1900">
          <a:solidFill>
            <a:srgbClr val="000064"/>
          </a:solidFill>
          <a:latin typeface="+mn-lt"/>
          <a:ea typeface="ヒラギノ角ゴ Pro W3" charset="-128"/>
        </a:defRPr>
      </a:lvl5pPr>
      <a:lvl6pPr marL="2460625" indent="-222250" algn="l" defTabSz="890588" rtl="0" eaLnBrk="1" fontAlgn="base" hangingPunct="1">
        <a:spcBef>
          <a:spcPct val="20000"/>
        </a:spcBef>
        <a:spcAft>
          <a:spcPct val="0"/>
        </a:spcAft>
        <a:buChar char="»"/>
        <a:defRPr sz="1900">
          <a:solidFill>
            <a:srgbClr val="000064"/>
          </a:solidFill>
          <a:latin typeface="+mn-lt"/>
        </a:defRPr>
      </a:lvl6pPr>
      <a:lvl7pPr marL="2917825" indent="-222250" algn="l" defTabSz="890588" rtl="0" eaLnBrk="1" fontAlgn="base" hangingPunct="1">
        <a:spcBef>
          <a:spcPct val="20000"/>
        </a:spcBef>
        <a:spcAft>
          <a:spcPct val="0"/>
        </a:spcAft>
        <a:buChar char="»"/>
        <a:defRPr sz="1900">
          <a:solidFill>
            <a:srgbClr val="000064"/>
          </a:solidFill>
          <a:latin typeface="+mn-lt"/>
        </a:defRPr>
      </a:lvl7pPr>
      <a:lvl8pPr marL="3375025" indent="-222250" algn="l" defTabSz="890588" rtl="0" eaLnBrk="1" fontAlgn="base" hangingPunct="1">
        <a:spcBef>
          <a:spcPct val="20000"/>
        </a:spcBef>
        <a:spcAft>
          <a:spcPct val="0"/>
        </a:spcAft>
        <a:buChar char="»"/>
        <a:defRPr sz="1900">
          <a:solidFill>
            <a:srgbClr val="000064"/>
          </a:solidFill>
          <a:latin typeface="+mn-lt"/>
        </a:defRPr>
      </a:lvl8pPr>
      <a:lvl9pPr marL="3832225" indent="-222250" algn="l" defTabSz="890588" rtl="0" eaLnBrk="1" fontAlgn="base" hangingPunct="1">
        <a:spcBef>
          <a:spcPct val="20000"/>
        </a:spcBef>
        <a:spcAft>
          <a:spcPct val="0"/>
        </a:spcAft>
        <a:buChar char="»"/>
        <a:defRPr sz="1900">
          <a:solidFill>
            <a:srgbClr val="000064"/>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df"/><Relationship Id="rId4" Type="http://schemas.openxmlformats.org/officeDocument/2006/relationships/image" Target="../media/image12.pn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13.pdf"/><Relationship Id="rId4" Type="http://schemas.openxmlformats.org/officeDocument/2006/relationships/image" Target="../media/image14.pn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3" Type="http://schemas.openxmlformats.org/officeDocument/2006/relationships/image" Target="../media/image15.pdf"/><Relationship Id="rId4" Type="http://schemas.openxmlformats.org/officeDocument/2006/relationships/image" Target="../media/image16.png"/><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df"/><Relationship Id="rId4" Type="http://schemas.openxmlformats.org/officeDocument/2006/relationships/image" Target="../media/image8.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image" Target="../media/image7.pdf"/><Relationship Id="rId4" Type="http://schemas.openxmlformats.org/officeDocument/2006/relationships/image" Target="../media/image8.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9.pdf"/><Relationship Id="rId4" Type="http://schemas.openxmlformats.org/officeDocument/2006/relationships/image" Target="../media/image10.png"/><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pPr algn="ctr"/>
            <a:r>
              <a:rPr lang="en-US" dirty="0" smtClean="0"/>
              <a:t>Static Analysis @ CTI</a:t>
            </a:r>
            <a:endParaRPr lang="en-US" dirty="0"/>
          </a:p>
        </p:txBody>
      </p:sp>
      <p:sp>
        <p:nvSpPr>
          <p:cNvPr id="3" name="Subtitle 2"/>
          <p:cNvSpPr>
            <a:spLocks noGrp="1"/>
          </p:cNvSpPr>
          <p:nvPr>
            <p:ph type="subTitle" idx="1"/>
          </p:nvPr>
        </p:nvSpPr>
        <p:spPr/>
        <p:txBody>
          <a:bodyPr/>
          <a:lstStyle/>
          <a:p>
            <a:r>
              <a:rPr lang="en-US" dirty="0" smtClean="0"/>
              <a:t>Richard Carback</a:t>
            </a:r>
          </a:p>
          <a:p>
            <a:r>
              <a:rPr lang="en-US" dirty="0" smtClean="0"/>
              <a:t>&lt;</a:t>
            </a:r>
            <a:r>
              <a:rPr lang="en-US" dirty="0" err="1" smtClean="0"/>
              <a:t>rtcarba@cti-usa.net</a:t>
            </a:r>
            <a:r>
              <a:rPr lang="en-US" dirty="0" smtClean="0"/>
              <a:t>&gt;</a:t>
            </a:r>
            <a:endParaRPr lang="en-US" dirty="0"/>
          </a:p>
        </p:txBody>
      </p:sp>
    </p:spTree>
  </p:cSld>
  <p:clrMapOvr>
    <a:masterClrMapping/>
  </p:clrMapOvr>
  <p:transition spd="slow">
    <p:random/>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StaticAnalysisBitBlaze.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2170676" y="2188471"/>
            <a:ext cx="4749800" cy="2286000"/>
          </a:xfrm>
          <a:prstGeom prst="rect">
            <a:avLst/>
          </a:prstGeom>
        </p:spPr>
      </p:pic>
    </p:spTree>
  </p:cSld>
  <p:clrMapOvr>
    <a:masterClrMapping/>
  </p:clrMapOvr>
  <p:transition spd="slow">
    <p:random/>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StaticAnalysisIR.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3136760" y="1399741"/>
            <a:ext cx="2816962" cy="4406298"/>
          </a:xfrm>
          <a:prstGeom prst="rect">
            <a:avLst/>
          </a:prstGeom>
        </p:spPr>
      </p:pic>
    </p:spTree>
  </p:cSld>
  <p:clrMapOvr>
    <a:masterClrMapping/>
  </p:clrMapOvr>
  <p:transition spd="slow">
    <p:random/>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StaticAnalysis2.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2727506" y="1319392"/>
            <a:ext cx="3550087" cy="4445327"/>
          </a:xfrm>
          <a:prstGeom prst="rect">
            <a:avLst/>
          </a:prstGeom>
        </p:spPr>
      </p:pic>
    </p:spTree>
  </p:cSld>
  <p:clrMapOvr>
    <a:masterClrMapping/>
  </p:clrMapOvr>
  <p:transition spd="slow">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Utilizing Big Data Techniques</a:t>
            </a:r>
            <a:endParaRPr lang="en-US" dirty="0"/>
          </a:p>
        </p:txBody>
      </p:sp>
      <p:sp>
        <p:nvSpPr>
          <p:cNvPr id="3" name="Content Placeholder 2"/>
          <p:cNvSpPr>
            <a:spLocks noGrp="1"/>
          </p:cNvSpPr>
          <p:nvPr>
            <p:ph type="subTitle" idx="1"/>
          </p:nvPr>
        </p:nvSpPr>
        <p:spPr/>
        <p:txBody>
          <a:bodyPr>
            <a:normAutofit/>
          </a:bodyPr>
          <a:lstStyle/>
          <a:p>
            <a:endParaRPr lang="en-US" dirty="0"/>
          </a:p>
        </p:txBody>
      </p:sp>
    </p:spTree>
  </p:cSld>
  <p:clrMapOvr>
    <a:masterClrMapping/>
  </p:clrMapOvr>
  <p:transition spd="slow">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Attribution Problems</a:t>
            </a:r>
            <a:endParaRPr lang="en-US" dirty="0"/>
          </a:p>
        </p:txBody>
      </p:sp>
      <p:sp>
        <p:nvSpPr>
          <p:cNvPr id="3" name="Content Placeholder 2"/>
          <p:cNvSpPr>
            <a:spLocks noGrp="1"/>
          </p:cNvSpPr>
          <p:nvPr>
            <p:ph idx="1"/>
          </p:nvPr>
        </p:nvSpPr>
        <p:spPr/>
        <p:txBody>
          <a:bodyPr/>
          <a:lstStyle/>
          <a:p>
            <a:r>
              <a:rPr lang="en-US" dirty="0" smtClean="0"/>
              <a:t>What compiler?</a:t>
            </a:r>
          </a:p>
          <a:p>
            <a:r>
              <a:rPr lang="en-US" dirty="0" smtClean="0"/>
              <a:t>What (static) libraries?</a:t>
            </a:r>
          </a:p>
          <a:p>
            <a:r>
              <a:rPr lang="en-US" dirty="0" smtClean="0"/>
              <a:t>Is there any copied code?</a:t>
            </a:r>
          </a:p>
          <a:p>
            <a:r>
              <a:rPr lang="en-US" dirty="0" smtClean="0"/>
              <a:t>Is there any (known) malicious code?</a:t>
            </a:r>
          </a:p>
          <a:p>
            <a:r>
              <a:rPr lang="en-US" dirty="0" smtClean="0"/>
              <a:t>Is this a new version of a program I’ve analyzed previously?</a:t>
            </a:r>
          </a:p>
          <a:p>
            <a:pPr lvl="1"/>
            <a:r>
              <a:rPr lang="en-US" dirty="0" smtClean="0"/>
              <a:t>What changed?</a:t>
            </a:r>
          </a:p>
        </p:txBody>
      </p:sp>
    </p:spTree>
  </p:cSld>
  <p:clrMapOvr>
    <a:masterClrMapping/>
  </p:clrMapOvr>
  <p:transition spd="slow">
    <p:random/>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Fuzzy Match</a:t>
            </a:r>
            <a:endParaRPr lang="en-US" dirty="0"/>
          </a:p>
        </p:txBody>
      </p:sp>
      <p:sp>
        <p:nvSpPr>
          <p:cNvPr id="3" name="Content Placeholder 2"/>
          <p:cNvSpPr>
            <a:spLocks noGrp="1"/>
          </p:cNvSpPr>
          <p:nvPr>
            <p:ph idx="1"/>
          </p:nvPr>
        </p:nvSpPr>
        <p:spPr/>
        <p:txBody>
          <a:bodyPr/>
          <a:lstStyle/>
          <a:p>
            <a:r>
              <a:rPr lang="en-US" dirty="0" smtClean="0"/>
              <a:t>Break up by function</a:t>
            </a:r>
          </a:p>
          <a:p>
            <a:r>
              <a:rPr lang="en-US" dirty="0" smtClean="0"/>
              <a:t>Remove pre/post ambles </a:t>
            </a:r>
          </a:p>
          <a:p>
            <a:pPr lvl="1"/>
            <a:r>
              <a:rPr lang="en-US" dirty="0" smtClean="0"/>
              <a:t>focus on what is unique in each function</a:t>
            </a:r>
          </a:p>
          <a:p>
            <a:r>
              <a:rPr lang="en-US" dirty="0" smtClean="0"/>
              <a:t>Convert to intermediate machine code representation</a:t>
            </a:r>
          </a:p>
          <a:p>
            <a:pPr lvl="1"/>
            <a:r>
              <a:rPr lang="en-US" dirty="0" smtClean="0"/>
              <a:t>Things which do the same thing collapse to the same representation</a:t>
            </a:r>
          </a:p>
          <a:p>
            <a:pPr lvl="1"/>
            <a:endParaRPr lang="en-US" dirty="0" smtClean="0"/>
          </a:p>
          <a:p>
            <a:endParaRPr lang="en-US" dirty="0" smtClean="0"/>
          </a:p>
          <a:p>
            <a:endParaRPr lang="en-US" dirty="0"/>
          </a:p>
        </p:txBody>
      </p:sp>
    </p:spTree>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MapReduce</a:t>
            </a:r>
            <a:r>
              <a:rPr lang="en-US" dirty="0" smtClean="0"/>
              <a:t> It</a:t>
            </a:r>
            <a:endParaRPr lang="en-US" dirty="0"/>
          </a:p>
        </p:txBody>
      </p:sp>
      <p:sp>
        <p:nvSpPr>
          <p:cNvPr id="5" name="Content Placeholder 4"/>
          <p:cNvSpPr>
            <a:spLocks noGrp="1"/>
          </p:cNvSpPr>
          <p:nvPr>
            <p:ph sz="half" idx="1"/>
          </p:nvPr>
        </p:nvSpPr>
        <p:spPr/>
        <p:txBody>
          <a:bodyPr/>
          <a:lstStyle/>
          <a:p>
            <a:r>
              <a:rPr lang="en-US" dirty="0" smtClean="0"/>
              <a:t>Map</a:t>
            </a:r>
          </a:p>
          <a:p>
            <a:pPr lvl="1"/>
            <a:r>
              <a:rPr lang="en-US" dirty="0" smtClean="0"/>
              <a:t>Scan for matches</a:t>
            </a:r>
          </a:p>
          <a:p>
            <a:pPr lvl="1"/>
            <a:r>
              <a:rPr lang="en-US" dirty="0" smtClean="0"/>
              <a:t>Calculate match score</a:t>
            </a:r>
          </a:p>
          <a:p>
            <a:pPr lvl="1"/>
            <a:r>
              <a:rPr lang="en-US" dirty="0" smtClean="0"/>
              <a:t>Return if “good enough”</a:t>
            </a:r>
          </a:p>
          <a:p>
            <a:pPr lvl="1">
              <a:buNone/>
            </a:pPr>
            <a:endParaRPr lang="en-US" dirty="0" smtClean="0"/>
          </a:p>
          <a:p>
            <a:pPr lvl="2"/>
            <a:endParaRPr lang="en-US" dirty="0"/>
          </a:p>
        </p:txBody>
      </p:sp>
      <p:sp>
        <p:nvSpPr>
          <p:cNvPr id="6" name="Content Placeholder 5"/>
          <p:cNvSpPr>
            <a:spLocks noGrp="1"/>
          </p:cNvSpPr>
          <p:nvPr>
            <p:ph sz="half" idx="2"/>
          </p:nvPr>
        </p:nvSpPr>
        <p:spPr/>
        <p:txBody>
          <a:bodyPr/>
          <a:lstStyle/>
          <a:p>
            <a:r>
              <a:rPr lang="en-US" dirty="0" smtClean="0"/>
              <a:t>Reduce</a:t>
            </a:r>
          </a:p>
          <a:p>
            <a:pPr lvl="1"/>
            <a:r>
              <a:rPr lang="en-US" dirty="0" smtClean="0"/>
              <a:t>Return best </a:t>
            </a:r>
            <a:r>
              <a:rPr lang="en-US" dirty="0" err="1" smtClean="0"/>
              <a:t>answer(s</a:t>
            </a:r>
            <a:r>
              <a:rPr lang="en-US" dirty="0" smtClean="0"/>
              <a:t>)</a:t>
            </a:r>
          </a:p>
          <a:p>
            <a:pPr lvl="1"/>
            <a:endParaRPr lang="en-US" dirty="0"/>
          </a:p>
        </p:txBody>
      </p:sp>
    </p:spTree>
  </p:cSld>
  <p:clrMapOvr>
    <a:masterClrMapping/>
  </p:clrMapOvr>
  <p:transition spd="slow">
    <p:random/>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Dynamic System Analysis</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ransition spd="slow">
    <p:random/>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System State Monitoring Problem</a:t>
            </a:r>
            <a:endParaRPr lang="en-US" dirty="0"/>
          </a:p>
        </p:txBody>
      </p:sp>
      <p:sp>
        <p:nvSpPr>
          <p:cNvPr id="3" name="Content Placeholder 2"/>
          <p:cNvSpPr>
            <a:spLocks noGrp="1"/>
          </p:cNvSpPr>
          <p:nvPr>
            <p:ph idx="1"/>
          </p:nvPr>
        </p:nvSpPr>
        <p:spPr/>
        <p:txBody>
          <a:bodyPr/>
          <a:lstStyle/>
          <a:p>
            <a:r>
              <a:rPr lang="en-US" dirty="0" smtClean="0"/>
              <a:t>Detect when state is “compromised”</a:t>
            </a:r>
          </a:p>
          <a:p>
            <a:r>
              <a:rPr lang="en-US" dirty="0" smtClean="0"/>
              <a:t>Come up with a good way to create a virus signature on the fly to prevent further infection.</a:t>
            </a:r>
            <a:endParaRPr lang="en-US" dirty="0"/>
          </a:p>
        </p:txBody>
      </p:sp>
    </p:spTree>
  </p:cSld>
  <p:clrMapOvr>
    <a:masterClrMapping/>
  </p:clrMapOvr>
  <p:transition spd="slow">
    <p:random/>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“good” state</a:t>
            </a:r>
            <a:endParaRPr lang="en-US" dirty="0"/>
          </a:p>
        </p:txBody>
      </p:sp>
      <p:sp>
        <p:nvSpPr>
          <p:cNvPr id="3" name="Content Placeholder 2"/>
          <p:cNvSpPr>
            <a:spLocks noGrp="1"/>
          </p:cNvSpPr>
          <p:nvPr>
            <p:ph idx="1"/>
          </p:nvPr>
        </p:nvSpPr>
        <p:spPr/>
        <p:txBody>
          <a:bodyPr/>
          <a:lstStyle/>
          <a:p>
            <a:r>
              <a:rPr lang="en-US" dirty="0" smtClean="0"/>
              <a:t>Measure State</a:t>
            </a:r>
          </a:p>
          <a:p>
            <a:pPr lvl="1"/>
            <a:r>
              <a:rPr lang="en-US" dirty="0" smtClean="0"/>
              <a:t>Watch system under normal operations with test data</a:t>
            </a:r>
          </a:p>
          <a:p>
            <a:pPr lvl="1"/>
            <a:r>
              <a:rPr lang="en-US" dirty="0" smtClean="0"/>
              <a:t>Run the system through a </a:t>
            </a:r>
            <a:r>
              <a:rPr lang="en-US" dirty="0" err="1" smtClean="0"/>
              <a:t>fuzzer</a:t>
            </a:r>
            <a:endParaRPr lang="en-US" dirty="0" smtClean="0"/>
          </a:p>
          <a:p>
            <a:r>
              <a:rPr lang="en-US" dirty="0" smtClean="0"/>
              <a:t>Record</a:t>
            </a:r>
          </a:p>
          <a:p>
            <a:pPr lvl="1"/>
            <a:r>
              <a:rPr lang="en-US" dirty="0" smtClean="0"/>
              <a:t>Current function</a:t>
            </a:r>
          </a:p>
          <a:p>
            <a:pPr lvl="1"/>
            <a:r>
              <a:rPr lang="en-US" dirty="0" smtClean="0"/>
              <a:t>Stack frames</a:t>
            </a:r>
          </a:p>
          <a:p>
            <a:pPr lvl="1"/>
            <a:r>
              <a:rPr lang="en-US" dirty="0" smtClean="0"/>
              <a:t>Heap usage</a:t>
            </a:r>
          </a:p>
          <a:p>
            <a:endParaRPr lang="en-US" dirty="0" smtClean="0"/>
          </a:p>
          <a:p>
            <a:pPr lvl="1"/>
            <a:endParaRPr lang="en-US" dirty="0" smtClean="0"/>
          </a:p>
        </p:txBody>
      </p:sp>
    </p:spTree>
  </p:cSld>
  <p:clrMapOvr>
    <a:masterClrMapping/>
  </p:clrMapOvr>
  <p:transition spd="slow">
    <p:random/>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Critical Infrastructure</a:t>
            </a:r>
            <a:endParaRPr lang="en-US" dirty="0"/>
          </a:p>
        </p:txBody>
      </p:sp>
      <p:sp>
        <p:nvSpPr>
          <p:cNvPr id="3" name="Content Placeholder 2"/>
          <p:cNvSpPr>
            <a:spLocks noGrp="1"/>
          </p:cNvSpPr>
          <p:nvPr>
            <p:ph idx="1"/>
          </p:nvPr>
        </p:nvSpPr>
        <p:spPr/>
        <p:txBody>
          <a:bodyPr>
            <a:normAutofit lnSpcReduction="10000"/>
          </a:bodyPr>
          <a:lstStyle/>
          <a:p>
            <a:r>
              <a:rPr lang="en-US" dirty="0" smtClean="0"/>
              <a:t>Not just eliminating vulnerabilities:</a:t>
            </a:r>
          </a:p>
          <a:p>
            <a:pPr lvl="1"/>
            <a:r>
              <a:rPr lang="en-US" dirty="0" smtClean="0"/>
              <a:t>Compliance Issues</a:t>
            </a:r>
            <a:endParaRPr lang="en-US" dirty="0" smtClean="0"/>
          </a:p>
          <a:p>
            <a:pPr lvl="1"/>
            <a:r>
              <a:rPr lang="en-US" dirty="0" smtClean="0"/>
              <a:t>Supply Chain Problem</a:t>
            </a:r>
          </a:p>
          <a:p>
            <a:pPr lvl="1"/>
            <a:r>
              <a:rPr lang="en-US" dirty="0" smtClean="0"/>
              <a:t>Functional Verification</a:t>
            </a:r>
          </a:p>
          <a:p>
            <a:endParaRPr lang="en-US" dirty="0" smtClean="0"/>
          </a:p>
          <a:p>
            <a:endParaRPr lang="en-US" dirty="0" smtClean="0"/>
          </a:p>
          <a:p>
            <a:pPr>
              <a:buNone/>
            </a:pPr>
            <a:endParaRPr lang="en-US" dirty="0" smtClean="0"/>
          </a:p>
          <a:p>
            <a:r>
              <a:rPr lang="en-US" dirty="0" smtClean="0"/>
              <a:t>Focus: static binary analysis (WYSINWYX)</a:t>
            </a:r>
          </a:p>
          <a:p>
            <a:endParaRPr lang="en-US" dirty="0" smtClean="0"/>
          </a:p>
          <a:p>
            <a:endParaRPr lang="en-US" dirty="0"/>
          </a:p>
        </p:txBody>
      </p:sp>
    </p:spTree>
  </p:cSld>
  <p:clrMapOvr>
    <a:masterClrMapping/>
  </p:clrMapOvr>
  <p:transition spd="slow">
    <p:random/>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a:t>
            </a:r>
            <a:endParaRPr lang="en-US" dirty="0"/>
          </a:p>
        </p:txBody>
      </p:sp>
      <p:sp>
        <p:nvSpPr>
          <p:cNvPr id="3" name="Content Placeholder 2"/>
          <p:cNvSpPr>
            <a:spLocks noGrp="1"/>
          </p:cNvSpPr>
          <p:nvPr>
            <p:ph idx="1"/>
          </p:nvPr>
        </p:nvSpPr>
        <p:spPr/>
        <p:txBody>
          <a:bodyPr/>
          <a:lstStyle/>
          <a:p>
            <a:r>
              <a:rPr lang="en-US" dirty="0" smtClean="0"/>
              <a:t>Watch network traffic</a:t>
            </a:r>
          </a:p>
          <a:p>
            <a:r>
              <a:rPr lang="en-US" dirty="0" smtClean="0"/>
              <a:t>When state does not match observed record…</a:t>
            </a:r>
          </a:p>
          <a:p>
            <a:pPr lvl="1"/>
            <a:r>
              <a:rPr lang="en-US" dirty="0" smtClean="0"/>
              <a:t>Record anomaly and send alert</a:t>
            </a:r>
          </a:p>
          <a:p>
            <a:pPr lvl="1"/>
            <a:r>
              <a:rPr lang="en-US" dirty="0" smtClean="0"/>
              <a:t>Grab traffic and look for shell/exploit code</a:t>
            </a:r>
          </a:p>
          <a:p>
            <a:pPr lvl="2"/>
            <a:r>
              <a:rPr lang="en-US" dirty="0" smtClean="0"/>
              <a:t>Use static analysis to look for known patterns</a:t>
            </a:r>
          </a:p>
          <a:p>
            <a:pPr lvl="2"/>
            <a:r>
              <a:rPr lang="en-US" dirty="0" smtClean="0"/>
              <a:t>Generate signature if possible</a:t>
            </a:r>
          </a:p>
          <a:p>
            <a:pPr lvl="1"/>
            <a:r>
              <a:rPr lang="en-US" dirty="0" smtClean="0"/>
              <a:t>Record any new processes on system</a:t>
            </a:r>
          </a:p>
          <a:p>
            <a:endParaRPr lang="en-US" dirty="0" smtClean="0"/>
          </a:p>
          <a:p>
            <a:pPr lvl="1"/>
            <a:endParaRPr lang="en-US" dirty="0"/>
          </a:p>
        </p:txBody>
      </p:sp>
    </p:spTree>
  </p:cSld>
  <p:clrMapOvr>
    <a:masterClrMapping/>
  </p:clrMapOvr>
  <p:transition spd="slow">
    <p:random/>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Think bigger</a:t>
            </a:r>
          </a:p>
          <a:p>
            <a:pPr lvl="1"/>
            <a:r>
              <a:rPr lang="en-US" dirty="0" smtClean="0"/>
              <a:t>SA has much wider applicability than looking for clean code</a:t>
            </a:r>
          </a:p>
          <a:p>
            <a:r>
              <a:rPr lang="en-US" dirty="0" smtClean="0"/>
              <a:t>Think framework</a:t>
            </a:r>
          </a:p>
          <a:p>
            <a:pPr lvl="1"/>
            <a:r>
              <a:rPr lang="en-US" dirty="0" smtClean="0"/>
              <a:t>Can we agree on a common (pseudo-compiled) representation for all architectures?</a:t>
            </a:r>
          </a:p>
          <a:p>
            <a:endParaRPr lang="en-US" dirty="0" smtClean="0"/>
          </a:p>
          <a:p>
            <a:endParaRPr lang="en-US" dirty="0" smtClean="0"/>
          </a:p>
          <a:p>
            <a:endParaRPr lang="en-US" dirty="0"/>
          </a:p>
        </p:txBody>
      </p:sp>
    </p:spTree>
  </p:cSld>
  <p:clrMapOvr>
    <a:masterClrMapping/>
  </p:clrMapOvr>
  <p:transition spd="slow">
    <p:random/>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Combining Source and Static Binary Analysis Techniques</a:t>
            </a:r>
          </a:p>
          <a:p>
            <a:r>
              <a:rPr lang="en-US" dirty="0" smtClean="0"/>
              <a:t>Utilizing Big Data Capabilities</a:t>
            </a:r>
          </a:p>
          <a:p>
            <a:r>
              <a:rPr lang="en-US" dirty="0" smtClean="0"/>
              <a:t>Dynamic Whole-System Analysis</a:t>
            </a:r>
          </a:p>
          <a:p>
            <a:endParaRPr lang="en-US" dirty="0" smtClean="0"/>
          </a:p>
          <a:p>
            <a:endParaRPr lang="en-US" dirty="0"/>
          </a:p>
        </p:txBody>
      </p:sp>
    </p:spTree>
  </p:cSld>
  <p:clrMapOvr>
    <a:masterClrMapping/>
  </p:clrMapOvr>
  <p:transition spd="slow">
    <p:random/>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Combining Source and Binary Static Analysis Techniques</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ransition spd="slow">
    <p:random/>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StaticAnalysisTools.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2669780" y="1361324"/>
            <a:ext cx="3420207" cy="4421657"/>
          </a:xfrm>
          <a:prstGeom prst="rect">
            <a:avLst/>
          </a:prstGeom>
        </p:spPr>
      </p:pic>
    </p:spTree>
  </p:cSld>
  <p:clrMapOvr>
    <a:masterClrMapping/>
  </p:clrMapOvr>
  <p:transition spd="slow">
    <p:random/>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WYSINWYX</a:t>
            </a:r>
            <a:endParaRPr lang="en-US" dirty="0"/>
          </a:p>
        </p:txBody>
      </p:sp>
      <p:sp>
        <p:nvSpPr>
          <p:cNvPr id="4" name="Content Placeholder 3"/>
          <p:cNvSpPr>
            <a:spLocks noGrp="1"/>
          </p:cNvSpPr>
          <p:nvPr>
            <p:ph sz="half" idx="1"/>
          </p:nvPr>
        </p:nvSpPr>
        <p:spPr/>
        <p:txBody>
          <a:bodyPr/>
          <a:lstStyle/>
          <a:p>
            <a:pPr>
              <a:buNone/>
            </a:pPr>
            <a:endParaRPr lang="en-US" dirty="0" smtClean="0">
              <a:latin typeface="Courier New"/>
              <a:cs typeface="Courier New"/>
            </a:endParaRPr>
          </a:p>
          <a:p>
            <a:pPr>
              <a:buNone/>
            </a:pPr>
            <a:r>
              <a:rPr lang="en-US" dirty="0" smtClean="0">
                <a:latin typeface="Courier New"/>
                <a:cs typeface="Courier New"/>
              </a:rPr>
              <a:t>…</a:t>
            </a:r>
          </a:p>
          <a:p>
            <a:pPr>
              <a:buNone/>
            </a:pPr>
            <a:r>
              <a:rPr lang="en-US" dirty="0" err="1" smtClean="0">
                <a:latin typeface="Courier New"/>
                <a:cs typeface="Courier New"/>
              </a:rPr>
              <a:t>memset(password</a:t>
            </a:r>
            <a:r>
              <a:rPr lang="en-US" dirty="0" smtClean="0">
                <a:latin typeface="Courier New"/>
                <a:cs typeface="Courier New"/>
              </a:rPr>
              <a:t>, ’\0’, </a:t>
            </a:r>
            <a:r>
              <a:rPr lang="en-US" dirty="0" err="1" smtClean="0">
                <a:latin typeface="Courier New"/>
                <a:cs typeface="Courier New"/>
              </a:rPr>
              <a:t>len</a:t>
            </a:r>
            <a:r>
              <a:rPr lang="en-US" dirty="0" smtClean="0">
                <a:latin typeface="Courier New"/>
                <a:cs typeface="Courier New"/>
              </a:rPr>
              <a:t>);</a:t>
            </a:r>
          </a:p>
          <a:p>
            <a:pPr>
              <a:buNone/>
            </a:pPr>
            <a:r>
              <a:rPr lang="en-US" dirty="0" err="1" smtClean="0">
                <a:latin typeface="Courier New"/>
                <a:cs typeface="Courier New"/>
              </a:rPr>
              <a:t>free(password</a:t>
            </a:r>
            <a:r>
              <a:rPr lang="en-US" dirty="0" smtClean="0">
                <a:latin typeface="Courier New"/>
                <a:cs typeface="Courier New"/>
              </a:rPr>
              <a:t>)</a:t>
            </a:r>
          </a:p>
          <a:p>
            <a:pPr>
              <a:buNone/>
            </a:pPr>
            <a:r>
              <a:rPr lang="en-US" dirty="0" smtClean="0">
                <a:latin typeface="Courier New"/>
                <a:cs typeface="Courier New"/>
              </a:rPr>
              <a:t>…</a:t>
            </a:r>
          </a:p>
        </p:txBody>
      </p:sp>
      <p:sp>
        <p:nvSpPr>
          <p:cNvPr id="5" name="Content Placeholder 4"/>
          <p:cNvSpPr>
            <a:spLocks noGrp="1"/>
          </p:cNvSpPr>
          <p:nvPr>
            <p:ph sz="half" idx="2"/>
          </p:nvPr>
        </p:nvSpPr>
        <p:spPr/>
        <p:txBody>
          <a:bodyPr/>
          <a:lstStyle/>
          <a:p>
            <a:pPr>
              <a:buNone/>
            </a:pPr>
            <a:endParaRPr lang="en-US" dirty="0" smtClean="0">
              <a:latin typeface="Courier New"/>
              <a:cs typeface="Courier New"/>
            </a:endParaRPr>
          </a:p>
          <a:p>
            <a:pPr>
              <a:buNone/>
            </a:pPr>
            <a:r>
              <a:rPr lang="en-US" dirty="0" smtClean="0">
                <a:latin typeface="Courier New"/>
                <a:cs typeface="Courier New"/>
              </a:rPr>
              <a:t>…</a:t>
            </a:r>
          </a:p>
          <a:p>
            <a:pPr>
              <a:buNone/>
            </a:pPr>
            <a:r>
              <a:rPr lang="en-US" dirty="0" err="1" smtClean="0">
                <a:latin typeface="Courier New"/>
                <a:cs typeface="Courier New"/>
              </a:rPr>
              <a:t>movq</a:t>
            </a:r>
            <a:r>
              <a:rPr lang="en-US" dirty="0" smtClean="0">
                <a:latin typeface="Courier New"/>
                <a:cs typeface="Courier New"/>
              </a:rPr>
              <a:t>	-8(%rbp),%rdi</a:t>
            </a:r>
          </a:p>
          <a:p>
            <a:pPr>
              <a:buNone/>
            </a:pPr>
            <a:r>
              <a:rPr lang="en-US" dirty="0" err="1" smtClean="0">
                <a:latin typeface="Courier New"/>
                <a:cs typeface="Courier New"/>
              </a:rPr>
              <a:t>movl</a:t>
            </a:r>
            <a:r>
              <a:rPr lang="en-US" dirty="0" smtClean="0">
                <a:latin typeface="Courier New"/>
                <a:cs typeface="Courier New"/>
              </a:rPr>
              <a:t>	$0, %</a:t>
            </a:r>
            <a:r>
              <a:rPr lang="en-US" dirty="0" err="1" smtClean="0">
                <a:latin typeface="Courier New"/>
                <a:cs typeface="Courier New"/>
              </a:rPr>
              <a:t>eax</a:t>
            </a:r>
            <a:endParaRPr lang="en-US" dirty="0" smtClean="0">
              <a:latin typeface="Courier New"/>
              <a:cs typeface="Courier New"/>
            </a:endParaRPr>
          </a:p>
          <a:p>
            <a:pPr>
              <a:buNone/>
            </a:pPr>
            <a:r>
              <a:rPr lang="en-US" dirty="0" smtClean="0">
                <a:latin typeface="Courier New"/>
                <a:cs typeface="Courier New"/>
              </a:rPr>
              <a:t>call	_free</a:t>
            </a:r>
          </a:p>
          <a:p>
            <a:pPr>
              <a:buNone/>
            </a:pPr>
            <a:r>
              <a:rPr lang="en-US" dirty="0" smtClean="0">
                <a:latin typeface="Courier New"/>
                <a:cs typeface="Courier New"/>
              </a:rPr>
              <a:t>…</a:t>
            </a:r>
          </a:p>
        </p:txBody>
      </p:sp>
    </p:spTree>
  </p:cSld>
  <p:clrMapOvr>
    <a:masterClrMapping/>
  </p:clrMapOvr>
  <p:transition spd="slow">
    <p:random/>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Binary Analysis is Also Limited</a:t>
            </a:r>
            <a:endParaRPr lang="en-US" dirty="0"/>
          </a:p>
        </p:txBody>
      </p:sp>
      <p:sp>
        <p:nvSpPr>
          <p:cNvPr id="6" name="Content Placeholder 5"/>
          <p:cNvSpPr>
            <a:spLocks noGrp="1"/>
          </p:cNvSpPr>
          <p:nvPr>
            <p:ph idx="1"/>
          </p:nvPr>
        </p:nvSpPr>
        <p:spPr/>
        <p:txBody>
          <a:bodyPr/>
          <a:lstStyle/>
          <a:p>
            <a:r>
              <a:rPr lang="en-US" dirty="0" smtClean="0"/>
              <a:t>Obviously, it is much harder</a:t>
            </a:r>
          </a:p>
          <a:p>
            <a:pPr lvl="1"/>
            <a:r>
              <a:rPr lang="en-US" dirty="0" smtClean="0"/>
              <a:t>Indirect control flow can get expensive</a:t>
            </a:r>
          </a:p>
          <a:p>
            <a:r>
              <a:rPr lang="en-US" dirty="0" smtClean="0"/>
              <a:t>Limited utility</a:t>
            </a:r>
          </a:p>
          <a:p>
            <a:pPr lvl="1"/>
            <a:r>
              <a:rPr lang="en-US" dirty="0" smtClean="0"/>
              <a:t>Only this compilation is analyzed, what about updates? Other Architectures?</a:t>
            </a:r>
          </a:p>
          <a:p>
            <a:r>
              <a:rPr lang="en-US" dirty="0" smtClean="0"/>
              <a:t>How do I fix problems?</a:t>
            </a:r>
          </a:p>
          <a:p>
            <a:endParaRPr lang="en-US" dirty="0"/>
          </a:p>
        </p:txBody>
      </p:sp>
    </p:spTree>
  </p:cSld>
  <p:clrMapOvr>
    <a:masterClrMapping/>
  </p:clrMapOvr>
  <p:transition spd="slow">
    <p:random/>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StaticAnalysisTools.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3290325" y="1428599"/>
            <a:ext cx="3315846" cy="4286739"/>
          </a:xfrm>
          <a:prstGeom prst="rect">
            <a:avLst/>
          </a:prstGeom>
        </p:spPr>
      </p:pic>
    </p:spTree>
  </p:cSld>
  <p:clrMapOvr>
    <a:masterClrMapping/>
  </p:clrMapOvr>
  <p:transition spd="slow">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StaticAnalysisHexrays.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2104365" y="1620080"/>
            <a:ext cx="4749800" cy="3111500"/>
          </a:xfrm>
          <a:prstGeom prst="rect">
            <a:avLst/>
          </a:prstGeom>
        </p:spPr>
      </p:pic>
    </p:spTree>
  </p:cSld>
  <p:clrMapOvr>
    <a:masterClrMapping/>
  </p:clrMapOvr>
  <p:transition spd="slow">
    <p:random/>
  </p:transition>
  <p:timing>
    <p:tnLst>
      <p:par>
        <p:cTn id="1" dur="indefinite" restart="never" nodeType="tmRoot"/>
      </p:par>
    </p:tnLst>
  </p:timing>
</p:sld>
</file>

<file path=ppt/theme/theme1.xml><?xml version="1.0" encoding="utf-8"?>
<a:theme xmlns:a="http://schemas.openxmlformats.org/drawingml/2006/main" name="T&amp;H Template">
  <a:themeElements>
    <a:clrScheme name="T&amp;H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amp;H Templa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amp;H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amp;H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amp;H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amp;H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amp;H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amp;H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amp;H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amp;H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amp;H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amp;H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amp;H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amp;H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CTI_Capabilities_General_Brief_V5.potx</Template>
  <TotalTime>1498</TotalTime>
  <Words>1329</Words>
  <Application>Microsoft Macintosh PowerPoint</Application>
  <PresentationFormat>On-screen Show (4:3)</PresentationFormat>
  <Paragraphs>143</Paragraphs>
  <Slides>21</Slides>
  <Notes>15</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T&amp;H Template</vt:lpstr>
      <vt:lpstr>Static Analysis @ CTI</vt:lpstr>
      <vt:lpstr>Protecting Critical Infrastructure</vt:lpstr>
      <vt:lpstr>Overview</vt:lpstr>
      <vt:lpstr>Combining Source and Binary Static Analysis Techniques</vt:lpstr>
      <vt:lpstr>Slide 5</vt:lpstr>
      <vt:lpstr>WYSINWYX</vt:lpstr>
      <vt:lpstr>Binary Analysis is Also Limited</vt:lpstr>
      <vt:lpstr>Slide 8</vt:lpstr>
      <vt:lpstr>Slide 9</vt:lpstr>
      <vt:lpstr>Slide 10</vt:lpstr>
      <vt:lpstr>Slide 11</vt:lpstr>
      <vt:lpstr>Slide 12</vt:lpstr>
      <vt:lpstr>Utilizing Big Data Techniques</vt:lpstr>
      <vt:lpstr>Attribution Problems</vt:lpstr>
      <vt:lpstr>Fuzzy Match</vt:lpstr>
      <vt:lpstr>MapReduce It</vt:lpstr>
      <vt:lpstr>Dynamic System Analysis</vt:lpstr>
      <vt:lpstr>System State Monitoring Problem</vt:lpstr>
      <vt:lpstr>Defining “good” state</vt:lpstr>
      <vt:lpstr>Detection</vt:lpstr>
      <vt:lpstr>Conclusions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Static Analysis @ CTI</dc:title>
  <dc:creator>Richard Carback</dc:creator>
  <cp:lastModifiedBy>Richard Carback</cp:lastModifiedBy>
  <cp:revision>39</cp:revision>
  <dcterms:created xsi:type="dcterms:W3CDTF">2012-03-27T00:55:38Z</dcterms:created>
  <dcterms:modified xsi:type="dcterms:W3CDTF">2012-03-28T01:54:06Z</dcterms:modified>
</cp:coreProperties>
</file>