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8" r:id="rId8"/>
    <p:sldId id="269"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7" d="100"/>
          <a:sy n="47" d="100"/>
        </p:scale>
        <p:origin x="-96" y="-27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EDBBA0-2A5B-483E-8295-4EE892E33598}" type="datetimeFigureOut">
              <a:rPr lang="en-US" smtClean="0"/>
              <a:pPr/>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DBBA0-2A5B-483E-8295-4EE892E33598}" type="datetimeFigureOut">
              <a:rPr lang="en-US" smtClean="0"/>
              <a:pPr/>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DBBA0-2A5B-483E-8295-4EE892E33598}" type="datetimeFigureOut">
              <a:rPr lang="en-US" smtClean="0"/>
              <a:pPr/>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DBBA0-2A5B-483E-8295-4EE892E33598}" type="datetimeFigureOut">
              <a:rPr lang="en-US" smtClean="0"/>
              <a:pPr/>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EDBBA0-2A5B-483E-8295-4EE892E33598}" type="datetimeFigureOut">
              <a:rPr lang="en-US" smtClean="0"/>
              <a:pPr/>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EDBBA0-2A5B-483E-8295-4EE892E33598}" type="datetimeFigureOut">
              <a:rPr lang="en-US" smtClean="0"/>
              <a:pPr/>
              <a:t>3/28/2012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EDBBA0-2A5B-483E-8295-4EE892E33598}" type="datetimeFigureOut">
              <a:rPr lang="en-US" smtClean="0"/>
              <a:pPr/>
              <a:t>3/28/2012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EDBBA0-2A5B-483E-8295-4EE892E33598}" type="datetimeFigureOut">
              <a:rPr lang="en-US" smtClean="0"/>
              <a:pPr/>
              <a:t>3/28/2012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EDBBA0-2A5B-483E-8295-4EE892E33598}" type="datetimeFigureOut">
              <a:rPr lang="en-US" smtClean="0"/>
              <a:pPr/>
              <a:t>3/28/2012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EDBBA0-2A5B-483E-8295-4EE892E33598}" type="datetimeFigureOut">
              <a:rPr lang="en-US" smtClean="0"/>
              <a:pPr/>
              <a:t>3/28/2012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EDBBA0-2A5B-483E-8295-4EE892E33598}" type="datetimeFigureOut">
              <a:rPr lang="en-US" smtClean="0"/>
              <a:pPr/>
              <a:t>3/28/2012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35333-273D-4857-A77C-4A28859992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EDBBA0-2A5B-483E-8295-4EE892E33598}" type="datetimeFigureOut">
              <a:rPr lang="en-US" smtClean="0"/>
              <a:pPr/>
              <a:t>3/28/2012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F35333-273D-4857-A77C-4A28859992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mate.nist.gov/SRD/testsuite.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Juliet Test Suite Overview</a:t>
            </a:r>
            <a:endParaRPr lang="en-US" dirty="0"/>
          </a:p>
        </p:txBody>
      </p:sp>
      <p:sp>
        <p:nvSpPr>
          <p:cNvPr id="3" name="Subtitle 2"/>
          <p:cNvSpPr>
            <a:spLocks noGrp="1"/>
          </p:cNvSpPr>
          <p:nvPr>
            <p:ph type="subTitle" idx="1"/>
          </p:nvPr>
        </p:nvSpPr>
        <p:spPr/>
        <p:txBody>
          <a:bodyPr/>
          <a:lstStyle/>
          <a:p>
            <a:r>
              <a:rPr lang="en-US" dirty="0" smtClean="0"/>
              <a:t>Tim Boland NIST</a:t>
            </a:r>
          </a:p>
          <a:p>
            <a:r>
              <a:rPr lang="en-US" dirty="0" smtClean="0"/>
              <a:t>March 29, 2012</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Facts</a:t>
            </a:r>
            <a:endParaRPr lang="en-US" dirty="0"/>
          </a:p>
        </p:txBody>
      </p:sp>
      <p:sp>
        <p:nvSpPr>
          <p:cNvPr id="3" name="Content Placeholder 2"/>
          <p:cNvSpPr>
            <a:spLocks noGrp="1"/>
          </p:cNvSpPr>
          <p:nvPr>
            <p:ph idx="1"/>
          </p:nvPr>
        </p:nvSpPr>
        <p:spPr/>
        <p:txBody>
          <a:bodyPr>
            <a:normAutofit/>
          </a:bodyPr>
          <a:lstStyle/>
          <a:p>
            <a:r>
              <a:rPr lang="en-US" dirty="0" smtClean="0"/>
              <a:t>Juliet Test Suite contains 59493 test cases in the C/C++ and Java programming languages</a:t>
            </a:r>
          </a:p>
          <a:p>
            <a:r>
              <a:rPr lang="en-US" dirty="0" smtClean="0"/>
              <a:t>Each test case is small   </a:t>
            </a:r>
          </a:p>
          <a:p>
            <a:r>
              <a:rPr lang="en-US" dirty="0" smtClean="0"/>
              <a:t>Most test cases in the test suite are synthetic (created for use)</a:t>
            </a:r>
          </a:p>
          <a:p>
            <a:r>
              <a:rPr lang="en-US" dirty="0" smtClean="0"/>
              <a:t>Each test case focuses on one type of flaw, but other incidental flaws may be present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Facts (continued)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addition to the method(s)/function(s) containing the flaw of focus, each test case provides one or more non-flawed method(s)/function(s) that perform a similar task </a:t>
            </a:r>
          </a:p>
          <a:p>
            <a:r>
              <a:rPr lang="en-US" dirty="0" smtClean="0"/>
              <a:t>Test case is composed of one or more source code files, as well as auxiliary files providing test case support</a:t>
            </a:r>
          </a:p>
          <a:p>
            <a:r>
              <a:rPr lang="en-US" dirty="0" smtClean="0"/>
              <a:t>Test cases were developed/tested on the Windows platform but most work on other platforms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Aspects</a:t>
            </a:r>
            <a:endParaRPr lang="en-US" dirty="0"/>
          </a:p>
        </p:txBody>
      </p:sp>
      <p:sp>
        <p:nvSpPr>
          <p:cNvPr id="3" name="Content Placeholder 2"/>
          <p:cNvSpPr>
            <a:spLocks noGrp="1"/>
          </p:cNvSpPr>
          <p:nvPr>
            <p:ph idx="1"/>
          </p:nvPr>
        </p:nvSpPr>
        <p:spPr/>
        <p:txBody>
          <a:bodyPr>
            <a:normAutofit lnSpcReduction="10000"/>
          </a:bodyPr>
          <a:lstStyle/>
          <a:p>
            <a:r>
              <a:rPr lang="en-US" dirty="0" smtClean="0"/>
              <a:t>The test cases are based on the Common Weakness Enumeration (CWE) </a:t>
            </a:r>
          </a:p>
          <a:p>
            <a:r>
              <a:rPr lang="en-US" dirty="0" smtClean="0"/>
              <a:t>The C/C++ test cases contain examples for 116 different CWEs</a:t>
            </a:r>
          </a:p>
          <a:p>
            <a:r>
              <a:rPr lang="en-US" dirty="0" smtClean="0"/>
              <a:t>The Java test cases contain examples for 106 different CWEs </a:t>
            </a:r>
          </a:p>
          <a:p>
            <a:r>
              <a:rPr lang="en-US" dirty="0" smtClean="0"/>
              <a:t>Test cases are </a:t>
            </a:r>
            <a:r>
              <a:rPr lang="en-US" dirty="0" err="1" smtClean="0"/>
              <a:t>compilable</a:t>
            </a:r>
            <a:r>
              <a:rPr lang="en-US" dirty="0" smtClean="0"/>
              <a:t>/analyzable as a whole, by individual CWEs, or by individual test case </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Aspects (continued)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Test case naming format (from left to right): CWE ID, functional variant name, data/control flow indicator, programming language indicator</a:t>
            </a:r>
          </a:p>
          <a:p>
            <a:r>
              <a:rPr lang="en-US" dirty="0" smtClean="0"/>
              <a:t>If the test case is a Java </a:t>
            </a:r>
            <a:r>
              <a:rPr lang="en-US" dirty="0" err="1" smtClean="0"/>
              <a:t>servlet</a:t>
            </a:r>
            <a:r>
              <a:rPr lang="en-US" dirty="0" smtClean="0"/>
              <a:t>, the string “</a:t>
            </a:r>
            <a:r>
              <a:rPr lang="en-US" dirty="0" err="1" smtClean="0"/>
              <a:t>servlet</a:t>
            </a:r>
            <a:r>
              <a:rPr lang="en-US" dirty="0" smtClean="0"/>
              <a:t>”  appears in the functional variant name</a:t>
            </a:r>
          </a:p>
          <a:p>
            <a:r>
              <a:rPr lang="en-US" dirty="0" smtClean="0"/>
              <a:t>Weakness classes (13 total) covered include: buffer handling, code quality, injection, information leaks, and pointer/reference handling </a:t>
            </a:r>
          </a:p>
          <a:p>
            <a:r>
              <a:rPr lang="en-US" dirty="0" smtClean="0"/>
              <a:t>“Complexities” covered include: loop structure, local control flow, data passing involving functions/methods/classes, data type, container</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Case Example 1 (summarized)</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File name: CWE121_Stack_Based_Buffer_Overflow__char_type_overrun_memcpy_01.c</a:t>
            </a:r>
          </a:p>
          <a:p>
            <a:pPr>
              <a:buNone/>
            </a:pPr>
            <a:endParaRPr lang="en-US" sz="2400" dirty="0" smtClean="0"/>
          </a:p>
          <a:p>
            <a:pPr>
              <a:buNone/>
            </a:pPr>
            <a:r>
              <a:rPr lang="en-US" sz="2400" dirty="0" smtClean="0"/>
              <a:t>Initial stuff..</a:t>
            </a:r>
          </a:p>
          <a:p>
            <a:pPr>
              <a:buNone/>
            </a:pPr>
            <a:r>
              <a:rPr lang="en-US" sz="2400" dirty="0" smtClean="0"/>
              <a:t>bad()</a:t>
            </a:r>
          </a:p>
          <a:p>
            <a:pPr>
              <a:buNone/>
            </a:pPr>
            <a:r>
              <a:rPr lang="en-US" sz="2400" dirty="0" smtClean="0"/>
              <a:t>   // </a:t>
            </a:r>
            <a:r>
              <a:rPr lang="en-US" sz="2400" dirty="0" smtClean="0"/>
              <a:t>bad code – memory overwrite of pointer</a:t>
            </a:r>
          </a:p>
          <a:p>
            <a:pPr>
              <a:buNone/>
            </a:pPr>
            <a:r>
              <a:rPr lang="en-US" sz="2400" dirty="0" smtClean="0"/>
              <a:t>good()</a:t>
            </a:r>
          </a:p>
          <a:p>
            <a:pPr>
              <a:buNone/>
            </a:pPr>
            <a:r>
              <a:rPr lang="en-US" sz="2400" dirty="0" smtClean="0"/>
              <a:t>   //</a:t>
            </a:r>
            <a:r>
              <a:rPr lang="en-US" sz="2400" dirty="0" smtClean="0"/>
              <a:t>good code – no memory overwrite of pointer</a:t>
            </a:r>
          </a:p>
          <a:p>
            <a:pPr>
              <a:buNone/>
            </a:pPr>
            <a:r>
              <a:rPr lang="en-US" sz="2400" dirty="0" smtClean="0"/>
              <a:t>main()</a:t>
            </a:r>
          </a:p>
          <a:p>
            <a:pPr>
              <a:buNone/>
            </a:pPr>
            <a:r>
              <a:rPr lang="en-US" sz="2400" dirty="0" smtClean="0"/>
              <a:t>   //</a:t>
            </a:r>
            <a:r>
              <a:rPr lang="en-US" sz="2400" dirty="0" smtClean="0"/>
              <a:t>used for building </a:t>
            </a:r>
            <a:r>
              <a:rPr lang="en-US" sz="2400" dirty="0" err="1" smtClean="0"/>
              <a:t>testcase</a:t>
            </a:r>
            <a:r>
              <a:rPr lang="en-US" sz="2400" dirty="0" smtClean="0"/>
              <a:t>  on its own or for building binary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Case Example 2 (summarized)</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File name: CWE78_OS_Command_Injection__char_Environment_execl_01.c</a:t>
            </a:r>
          </a:p>
          <a:p>
            <a:pPr>
              <a:buNone/>
            </a:pPr>
            <a:endParaRPr lang="en-US" dirty="0" smtClean="0"/>
          </a:p>
          <a:p>
            <a:pPr>
              <a:buNone/>
            </a:pPr>
            <a:r>
              <a:rPr lang="en-US" sz="2400" dirty="0" smtClean="0"/>
              <a:t>initial stuff..</a:t>
            </a:r>
          </a:p>
          <a:p>
            <a:pPr>
              <a:buNone/>
            </a:pPr>
            <a:r>
              <a:rPr lang="en-US" sz="2400" dirty="0" smtClean="0"/>
              <a:t>bad()</a:t>
            </a:r>
          </a:p>
          <a:p>
            <a:pPr>
              <a:buNone/>
            </a:pPr>
            <a:r>
              <a:rPr lang="en-US" sz="2400" dirty="0" smtClean="0"/>
              <a:t>   //</a:t>
            </a:r>
            <a:r>
              <a:rPr lang="en-US" sz="2400" dirty="0" smtClean="0"/>
              <a:t>bad code – non-empty environment variable used as input without validation</a:t>
            </a:r>
          </a:p>
          <a:p>
            <a:pPr>
              <a:buNone/>
            </a:pPr>
            <a:r>
              <a:rPr lang="en-US" sz="2400" dirty="0" smtClean="0"/>
              <a:t>good()</a:t>
            </a:r>
          </a:p>
          <a:p>
            <a:pPr>
              <a:buNone/>
            </a:pPr>
            <a:r>
              <a:rPr lang="en-US" sz="2400" dirty="0" smtClean="0"/>
              <a:t>   //</a:t>
            </a:r>
            <a:r>
              <a:rPr lang="en-US" sz="2400" dirty="0" smtClean="0"/>
              <a:t>good code – benign input used</a:t>
            </a:r>
          </a:p>
          <a:p>
            <a:pPr>
              <a:buNone/>
            </a:pPr>
            <a:r>
              <a:rPr lang="en-US" sz="2400" dirty="0" smtClean="0"/>
              <a:t>main()</a:t>
            </a:r>
          </a:p>
          <a:p>
            <a:pPr>
              <a:buNone/>
            </a:pPr>
            <a:r>
              <a:rPr lang="en-US" sz="2400" dirty="0" smtClean="0"/>
              <a:t>   //</a:t>
            </a:r>
            <a:r>
              <a:rPr lang="en-US" sz="2400" dirty="0" smtClean="0"/>
              <a:t>used for building </a:t>
            </a:r>
            <a:r>
              <a:rPr lang="en-US" sz="2400" dirty="0" err="1" smtClean="0"/>
              <a:t>testcase</a:t>
            </a:r>
            <a:r>
              <a:rPr lang="en-US" sz="2400" dirty="0" smtClean="0"/>
              <a:t>  on its own or for building binary </a:t>
            </a:r>
          </a:p>
          <a:p>
            <a:pPr>
              <a:buNone/>
            </a:pPr>
            <a:endParaRPr lang="en-US" sz="2400" dirty="0" smtClean="0"/>
          </a:p>
          <a:p>
            <a:pPr>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Case Example 3 (summarized)</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File name: CWE114_Process_Control__basic_01.java</a:t>
            </a:r>
          </a:p>
          <a:p>
            <a:pPr>
              <a:buNone/>
            </a:pPr>
            <a:endParaRPr lang="en-US" dirty="0" smtClean="0"/>
          </a:p>
          <a:p>
            <a:pPr>
              <a:buNone/>
            </a:pPr>
            <a:r>
              <a:rPr lang="en-US" sz="2400" dirty="0" smtClean="0"/>
              <a:t>initial stuff..</a:t>
            </a:r>
          </a:p>
          <a:p>
            <a:pPr>
              <a:buNone/>
            </a:pPr>
            <a:r>
              <a:rPr lang="en-US" sz="2400" dirty="0" smtClean="0"/>
              <a:t>public class..</a:t>
            </a:r>
          </a:p>
          <a:p>
            <a:pPr>
              <a:buNone/>
            </a:pPr>
            <a:r>
              <a:rPr lang="en-US" sz="2400" dirty="0" smtClean="0"/>
              <a:t>  bad()</a:t>
            </a:r>
          </a:p>
          <a:p>
            <a:pPr>
              <a:buNone/>
            </a:pPr>
            <a:r>
              <a:rPr lang="en-US" sz="2400" dirty="0" smtClean="0"/>
              <a:t>    //bad code – attempt to load library without full path</a:t>
            </a:r>
          </a:p>
          <a:p>
            <a:pPr>
              <a:buNone/>
            </a:pPr>
            <a:r>
              <a:rPr lang="en-US" sz="2400" dirty="0" smtClean="0"/>
              <a:t>  good()</a:t>
            </a:r>
          </a:p>
          <a:p>
            <a:pPr>
              <a:buNone/>
            </a:pPr>
            <a:r>
              <a:rPr lang="en-US" sz="2400" dirty="0" smtClean="0"/>
              <a:t>    //good code – specify a full path when loading library</a:t>
            </a:r>
          </a:p>
          <a:p>
            <a:pPr>
              <a:buNone/>
            </a:pPr>
            <a:r>
              <a:rPr lang="en-US" sz="2400" dirty="0" smtClean="0"/>
              <a:t>  main()</a:t>
            </a:r>
          </a:p>
          <a:p>
            <a:pPr>
              <a:buNone/>
            </a:pPr>
            <a:r>
              <a:rPr lang="en-US" sz="2400" dirty="0" smtClean="0"/>
              <a:t>  </a:t>
            </a:r>
            <a:r>
              <a:rPr lang="en-US" sz="2400" dirty="0" smtClean="0"/>
              <a:t>  //</a:t>
            </a:r>
            <a:r>
              <a:rPr lang="en-US" sz="2400" dirty="0" smtClean="0"/>
              <a:t>used for building </a:t>
            </a:r>
            <a:r>
              <a:rPr lang="en-US" sz="2400" dirty="0" err="1" smtClean="0"/>
              <a:t>testcase</a:t>
            </a:r>
            <a:r>
              <a:rPr lang="en-US" sz="2400" dirty="0" smtClean="0"/>
              <a:t>  on its own or for building binary </a:t>
            </a:r>
          </a:p>
          <a:p>
            <a:pPr>
              <a:buNone/>
            </a:pP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Items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Possible use case: identify true positive, false positive, false negative</a:t>
            </a:r>
          </a:p>
          <a:p>
            <a:r>
              <a:rPr lang="en-US" dirty="0" smtClean="0"/>
              <a:t>Origin for Name “Juliet” – since these test suites are the tenth major group of tests added to the NIST SAMATE Reference Dataset  (SRD), and “J” is the tenth letter of the alphabet,  “Juliet” is the International Phonetic Alphabet word for “J” </a:t>
            </a:r>
          </a:p>
          <a:p>
            <a:r>
              <a:rPr lang="en-US" dirty="0" smtClean="0"/>
              <a:t>Complete downloads of the full Juliet Test Suites are available from the top of page:  </a:t>
            </a:r>
            <a:r>
              <a:rPr lang="en-US" dirty="0" smtClean="0">
                <a:hlinkClick r:id="rId2"/>
              </a:rPr>
              <a:t>http://samate.nist.gov/SRD/testsuite.php</a:t>
            </a:r>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TotalTime>
  <Words>544</Words>
  <Application>Microsoft Office PowerPoint</Application>
  <PresentationFormat>On-screen Show (4:3)</PresentationFormat>
  <Paragraphs>57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Juliet Test Suite Overview</vt:lpstr>
      <vt:lpstr>Basic Facts</vt:lpstr>
      <vt:lpstr>Basic Facts (continued)</vt:lpstr>
      <vt:lpstr>Other Aspects</vt:lpstr>
      <vt:lpstr>Other Aspects (continued)</vt:lpstr>
      <vt:lpstr>Test Case Example 1 (summarized)</vt:lpstr>
      <vt:lpstr>Test Case Example 2 (summarized)</vt:lpstr>
      <vt:lpstr>Test Case Example 3 (summarized)</vt:lpstr>
      <vt:lpstr>Final Items</vt:lpstr>
    </vt:vector>
  </TitlesOfParts>
  <Company>NIST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Juliet Test Suites</dc:title>
  <dc:creator>tester</dc:creator>
  <cp:lastModifiedBy>tester</cp:lastModifiedBy>
  <cp:revision>44</cp:revision>
  <dcterms:created xsi:type="dcterms:W3CDTF">2012-03-14T17:26:43Z</dcterms:created>
  <dcterms:modified xsi:type="dcterms:W3CDTF">2012-03-28T20:34:50Z</dcterms:modified>
</cp:coreProperties>
</file>