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30" r:id="rId2"/>
    <p:sldId id="332" r:id="rId3"/>
    <p:sldId id="346" r:id="rId4"/>
    <p:sldId id="352" r:id="rId5"/>
    <p:sldId id="353" r:id="rId6"/>
    <p:sldId id="347" r:id="rId7"/>
    <p:sldId id="348" r:id="rId8"/>
    <p:sldId id="349" r:id="rId9"/>
    <p:sldId id="350" r:id="rId10"/>
    <p:sldId id="351" r:id="rId11"/>
    <p:sldId id="345" r:id="rId1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20000"/>
      </a:spcBef>
      <a:spcAft>
        <a:spcPct val="25000"/>
      </a:spcAft>
      <a:buChar char="•"/>
      <a:defRPr sz="1600" kern="1200">
        <a:solidFill>
          <a:srgbClr val="4D4D4D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25000"/>
      </a:spcAft>
      <a:buChar char="•"/>
      <a:defRPr sz="1600" kern="1200">
        <a:solidFill>
          <a:srgbClr val="4D4D4D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25000"/>
      </a:spcAft>
      <a:buChar char="•"/>
      <a:defRPr sz="1600" kern="1200">
        <a:solidFill>
          <a:srgbClr val="4D4D4D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25000"/>
      </a:spcAft>
      <a:buChar char="•"/>
      <a:defRPr sz="1600" kern="1200">
        <a:solidFill>
          <a:srgbClr val="4D4D4D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25000"/>
      </a:spcAft>
      <a:buChar char="•"/>
      <a:defRPr sz="1600" kern="1200">
        <a:solidFill>
          <a:srgbClr val="4D4D4D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rgbClr val="4D4D4D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rgbClr val="4D4D4D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rgbClr val="4D4D4D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rgbClr val="4D4D4D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003399"/>
    <a:srgbClr val="333333"/>
    <a:srgbClr val="000076"/>
    <a:srgbClr val="8A0000"/>
    <a:srgbClr val="B80000"/>
    <a:srgbClr val="00008A"/>
    <a:srgbClr val="000099"/>
    <a:srgbClr val="4D4D4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85571" autoAdjust="0"/>
  </p:normalViewPr>
  <p:slideViewPr>
    <p:cSldViewPr snapToGrid="0">
      <p:cViewPr varScale="1">
        <p:scale>
          <a:sx n="67" d="100"/>
          <a:sy n="67" d="100"/>
        </p:scale>
        <p:origin x="-1206" y="-96"/>
      </p:cViewPr>
      <p:guideLst>
        <p:guide orient="horz" pos="618"/>
        <p:guide pos="32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-2496" y="-78"/>
      </p:cViewPr>
      <p:guideLst>
        <p:guide orient="horz" pos="3025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3909" tIns="46954" rIns="93909" bIns="46954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3909" tIns="46954" rIns="93909" bIns="46954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0C800759-BD0D-4A4B-8E69-18E383126CFA}" type="datetimeFigureOut">
              <a:rPr lang="en-US"/>
              <a:pPr>
                <a:defRPr/>
              </a:pPr>
              <a:t>10/1/2010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3909" tIns="46954" rIns="93909" bIns="46954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3909" tIns="46954" rIns="93909" bIns="46954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27714D69-1048-4D22-8D81-7B715CF00E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spcAft>
                <a:spcPct val="0"/>
              </a:spcAft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spcAft>
                <a:spcPct val="0"/>
              </a:spcAft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spcAft>
                <a:spcPct val="0"/>
              </a:spcAft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spcAft>
                <a:spcPct val="0"/>
              </a:spcAft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1C3FF354-B9C6-4168-9BB4-094913A953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0A5984-4BFC-4A1F-94ED-C3E61D534943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C382DD-5174-44B4-9B36-09DA2AF613EA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3FF354-B9C6-4168-9BB4-094913A953E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B29533-C7FB-4422-971C-99BD8416C98F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pt_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9"/>
          <p:cNvSpPr txBox="1">
            <a:spLocks noChangeArrowheads="1"/>
          </p:cNvSpPr>
          <p:nvPr userDrawn="1"/>
        </p:nvSpPr>
        <p:spPr bwMode="auto">
          <a:xfrm>
            <a:off x="990600" y="5181600"/>
            <a:ext cx="571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  <a:defRPr/>
            </a:pPr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2813" y="1447800"/>
            <a:ext cx="7391400" cy="1470025"/>
          </a:xfrm>
        </p:spPr>
        <p:txBody>
          <a:bodyPr/>
          <a:lstStyle>
            <a:lvl1pPr>
              <a:defRPr sz="31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2813" y="3733800"/>
            <a:ext cx="6400800" cy="685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9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spcAft>
                <a:spcPct val="0"/>
              </a:spcAft>
              <a:buFontTx/>
              <a:buNone/>
              <a:defRPr sz="1200">
                <a:solidFill>
                  <a:srgbClr val="152C63"/>
                </a:solidFill>
                <a:latin typeface="Arial" charset="0"/>
              </a:defRPr>
            </a:lvl1pPr>
          </a:lstStyle>
          <a:p>
            <a:pPr>
              <a:defRPr/>
            </a:pPr>
            <a:fld id="{418F08D8-6233-4CD6-A5BA-070D87F771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533400"/>
            <a:ext cx="2133600" cy="55895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533400"/>
            <a:ext cx="6248400" cy="55895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370013"/>
            <a:ext cx="4191000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4191000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ppt_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33400"/>
            <a:ext cx="853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370013"/>
            <a:ext cx="8534400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spcAft>
                <a:spcPct val="0"/>
              </a:spcAft>
              <a:buFontTx/>
              <a:buNone/>
              <a:defRPr sz="1200">
                <a:solidFill>
                  <a:srgbClr val="152C63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spcAft>
                <a:spcPct val="0"/>
              </a:spcAft>
              <a:buFontTx/>
              <a:buNone/>
              <a:defRPr sz="1200">
                <a:solidFill>
                  <a:srgbClr val="152C63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279400" y="6524625"/>
            <a:ext cx="14525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743200" algn="ctr"/>
                <a:tab pos="5486400" algn="r"/>
              </a:tabLst>
              <a:defRPr/>
            </a:pPr>
            <a:r>
              <a:rPr lang="en-US" sz="1000" dirty="0">
                <a:solidFill>
                  <a:schemeClr val="bg2"/>
                </a:solidFill>
              </a:rPr>
              <a:t>© 2010 Veracode, Inc.</a:t>
            </a:r>
          </a:p>
        </p:txBody>
      </p:sp>
      <p:sp>
        <p:nvSpPr>
          <p:cNvPr id="1035" name="Rectangle 11"/>
          <p:cNvSpPr>
            <a:spLocks noChangeArrowheads="1"/>
          </p:cNvSpPr>
          <p:nvPr userDrawn="1"/>
        </p:nvSpPr>
        <p:spPr bwMode="auto">
          <a:xfrm>
            <a:off x="8601075" y="6524625"/>
            <a:ext cx="339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743200" algn="ctr"/>
                <a:tab pos="5486400" algn="r"/>
              </a:tabLst>
              <a:defRPr/>
            </a:pPr>
            <a:fld id="{0A7A083C-B2E8-4598-997B-40EF2AC8AA3A}" type="slidenum">
              <a:rPr lang="en-US" sz="1000">
                <a:solidFill>
                  <a:schemeClr val="bg2"/>
                </a:solidFill>
              </a:rPr>
              <a:pPr algn="ctr">
                <a:spcBef>
                  <a:spcPct val="0"/>
                </a:spcBef>
                <a:spcAft>
                  <a:spcPct val="0"/>
                </a:spcAft>
                <a:buFontTx/>
                <a:buNone/>
                <a:tabLst>
                  <a:tab pos="2743200" algn="ctr"/>
                  <a:tab pos="5486400" algn="r"/>
                </a:tabLst>
                <a:defRPr/>
              </a:pPr>
              <a:t>‹#›</a:t>
            </a:fld>
            <a:endParaRPr lang="en-US" sz="100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1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66" r:id="rId7"/>
    <p:sldLayoutId id="2147483967" r:id="rId8"/>
    <p:sldLayoutId id="2147483968" r:id="rId9"/>
    <p:sldLayoutId id="2147483969" r:id="rId10"/>
    <p:sldLayoutId id="214748397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152C63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152C63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152C63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152C63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152C63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200" b="1">
          <a:solidFill>
            <a:srgbClr val="152C63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200" b="1">
          <a:solidFill>
            <a:srgbClr val="152C63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200" b="1">
          <a:solidFill>
            <a:srgbClr val="152C63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200" b="1">
          <a:solidFill>
            <a:srgbClr val="152C63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25000"/>
        </a:spcAft>
        <a:buFont typeface="Wingdings" pitchFamily="2" charset="2"/>
        <a:buChar char="§"/>
        <a:defRPr sz="2100">
          <a:solidFill>
            <a:srgbClr val="4D4D4D"/>
          </a:solidFill>
          <a:latin typeface="+mn-lt"/>
          <a:ea typeface="+mn-ea"/>
          <a:cs typeface="+mn-cs"/>
        </a:defRPr>
      </a:lvl1pPr>
      <a:lvl2pPr marL="568325" indent="-225425" algn="l" rtl="0" eaLnBrk="0" fontAlgn="base" hangingPunct="0">
        <a:spcBef>
          <a:spcPct val="20000"/>
        </a:spcBef>
        <a:spcAft>
          <a:spcPct val="25000"/>
        </a:spcAft>
        <a:buFont typeface="Arial" charset="0"/>
        <a:buChar char="–"/>
        <a:defRPr>
          <a:solidFill>
            <a:srgbClr val="4D4D4D"/>
          </a:solidFill>
          <a:latin typeface="+mn-lt"/>
        </a:defRPr>
      </a:lvl2pPr>
      <a:lvl3pPr marL="857250" indent="-174625" algn="l" rtl="0" eaLnBrk="0" fontAlgn="base" hangingPunct="0">
        <a:spcBef>
          <a:spcPct val="20000"/>
        </a:spcBef>
        <a:spcAft>
          <a:spcPct val="25000"/>
        </a:spcAft>
        <a:buFont typeface="Wingdings" pitchFamily="2" charset="2"/>
        <a:buChar char="§"/>
        <a:defRPr sz="1600">
          <a:solidFill>
            <a:srgbClr val="4D4D4D"/>
          </a:solidFill>
          <a:latin typeface="+mn-lt"/>
        </a:defRPr>
      </a:lvl3pPr>
      <a:lvl4pPr marL="1149350" indent="-177800" algn="l" rtl="0" eaLnBrk="0" fontAlgn="base" hangingPunct="0">
        <a:spcBef>
          <a:spcPct val="20000"/>
        </a:spcBef>
        <a:spcAft>
          <a:spcPct val="25000"/>
        </a:spcAft>
        <a:buFont typeface="Helvetica 55 Roman" pitchFamily="34" charset="0"/>
        <a:buChar char="-"/>
        <a:defRPr sz="1600">
          <a:solidFill>
            <a:srgbClr val="4D4D4D"/>
          </a:solidFill>
          <a:latin typeface="+mn-lt"/>
        </a:defRPr>
      </a:lvl4pPr>
      <a:lvl5pPr marL="1447800" indent="-184150" algn="l" rtl="0" eaLnBrk="0" fontAlgn="base" hangingPunct="0">
        <a:spcBef>
          <a:spcPct val="20000"/>
        </a:spcBef>
        <a:spcAft>
          <a:spcPct val="25000"/>
        </a:spcAft>
        <a:buChar char="•"/>
        <a:defRPr sz="1600">
          <a:solidFill>
            <a:srgbClr val="4D4D4D"/>
          </a:solidFill>
          <a:latin typeface="+mn-lt"/>
        </a:defRPr>
      </a:lvl5pPr>
      <a:lvl6pPr marL="1905000" indent="-184150" algn="l" rtl="0" fontAlgn="base">
        <a:spcBef>
          <a:spcPct val="20000"/>
        </a:spcBef>
        <a:spcAft>
          <a:spcPct val="25000"/>
        </a:spcAft>
        <a:buChar char="•"/>
        <a:defRPr sz="1600">
          <a:solidFill>
            <a:srgbClr val="4D4D4D"/>
          </a:solidFill>
          <a:latin typeface="+mn-lt"/>
        </a:defRPr>
      </a:lvl6pPr>
      <a:lvl7pPr marL="2362200" indent="-184150" algn="l" rtl="0" fontAlgn="base">
        <a:spcBef>
          <a:spcPct val="20000"/>
        </a:spcBef>
        <a:spcAft>
          <a:spcPct val="25000"/>
        </a:spcAft>
        <a:buChar char="•"/>
        <a:defRPr sz="1600">
          <a:solidFill>
            <a:srgbClr val="4D4D4D"/>
          </a:solidFill>
          <a:latin typeface="+mn-lt"/>
        </a:defRPr>
      </a:lvl7pPr>
      <a:lvl8pPr marL="2819400" indent="-184150" algn="l" rtl="0" fontAlgn="base">
        <a:spcBef>
          <a:spcPct val="20000"/>
        </a:spcBef>
        <a:spcAft>
          <a:spcPct val="25000"/>
        </a:spcAft>
        <a:buChar char="•"/>
        <a:defRPr sz="1600">
          <a:solidFill>
            <a:srgbClr val="4D4D4D"/>
          </a:solidFill>
          <a:latin typeface="+mn-lt"/>
        </a:defRPr>
      </a:lvl8pPr>
      <a:lvl9pPr marL="3276600" indent="-184150" algn="l" rtl="0" fontAlgn="base">
        <a:spcBef>
          <a:spcPct val="20000"/>
        </a:spcBef>
        <a:spcAft>
          <a:spcPct val="25000"/>
        </a:spcAft>
        <a:buChar char="•"/>
        <a:defRPr sz="1600">
          <a:solidFill>
            <a:srgbClr val="4D4D4D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cwysopal@veracode.co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54000" y="1447800"/>
            <a:ext cx="8331199" cy="1470025"/>
          </a:xfrm>
        </p:spPr>
        <p:txBody>
          <a:bodyPr/>
          <a:lstStyle/>
          <a:p>
            <a:pPr algn="ctr"/>
            <a:r>
              <a:rPr lang="en-US" sz="3200" dirty="0" smtClean="0"/>
              <a:t>Improving Static Analysis Results Accuracy</a:t>
            </a:r>
            <a:endParaRPr lang="en-US" sz="2000" dirty="0" smtClean="0"/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0" y="2950912"/>
            <a:ext cx="8619066" cy="477838"/>
          </a:xfrm>
        </p:spPr>
        <p:txBody>
          <a:bodyPr/>
          <a:lstStyle/>
          <a:p>
            <a:pPr algn="ctr" eaLnBrk="1" hangingPunct="1"/>
            <a:r>
              <a:rPr lang="en-US" sz="2000" dirty="0" smtClean="0"/>
              <a:t>Chris Wysopal</a:t>
            </a:r>
            <a:br>
              <a:rPr lang="en-US" sz="2000" dirty="0" smtClean="0"/>
            </a:br>
            <a:r>
              <a:rPr lang="en-US" sz="2000" dirty="0" smtClean="0"/>
              <a:t>CTO &amp; Co-founder, Veracode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9408" y="5226217"/>
            <a:ext cx="28575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997241" y="3814010"/>
            <a:ext cx="4572000" cy="6955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buNone/>
            </a:pPr>
            <a:r>
              <a:rPr lang="en-US" b="1" dirty="0" smtClean="0">
                <a:solidFill>
                  <a:schemeClr val="bg1"/>
                </a:solidFill>
              </a:rPr>
              <a:t>SATE Summit</a:t>
            </a:r>
          </a:p>
          <a:p>
            <a:pPr algn="ctr" eaLnBrk="1" hangingPunct="1">
              <a:buNone/>
            </a:pPr>
            <a:r>
              <a:rPr lang="en-US" b="1" dirty="0" smtClean="0">
                <a:solidFill>
                  <a:schemeClr val="bg1"/>
                </a:solidFill>
              </a:rPr>
              <a:t>October 1, 2010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Continuous Improvement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Veracode’s</a:t>
            </a:r>
            <a:r>
              <a:rPr lang="en-US" dirty="0" smtClean="0"/>
              <a:t> analysis accuracy improves with every release of our analysis engine.  </a:t>
            </a:r>
          </a:p>
          <a:p>
            <a:r>
              <a:rPr lang="en-US" dirty="0" smtClean="0"/>
              <a:t>We release on a six week schedule.  </a:t>
            </a:r>
          </a:p>
          <a:p>
            <a:r>
              <a:rPr lang="en-US" dirty="0" smtClean="0"/>
              <a:t>Each release contains improvements gathered from lab and production test results.  </a:t>
            </a:r>
          </a:p>
          <a:p>
            <a:r>
              <a:rPr lang="en-US" dirty="0" smtClean="0"/>
              <a:t>Our policy is not to tradeoff false negatives to meet false positive accuracy targets and support new features.  Our extensive test suite allows us to enforce a no false negative regression rule from release to release.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912813" y="1447800"/>
            <a:ext cx="7391400" cy="2209800"/>
          </a:xfrm>
        </p:spPr>
        <p:txBody>
          <a:bodyPr/>
          <a:lstStyle/>
          <a:p>
            <a:pPr eaLnBrk="1" hangingPunct="1"/>
            <a:r>
              <a:rPr lang="en-US" dirty="0" smtClean="0"/>
              <a:t>Questions?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cwysopal@veracode.com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@</a:t>
            </a:r>
            <a:r>
              <a:rPr lang="en-US" dirty="0" err="1" smtClean="0"/>
              <a:t>WeldPond</a:t>
            </a:r>
            <a:r>
              <a:rPr lang="en-US" dirty="0" smtClean="0"/>
              <a:t> on Twitter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5837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Abstract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major challenge for static analysis is finding all weaknesses of a specific weakness category for a wide range of input software.  It is trivial to build a static analyzer with a high false positive rate and a low true positive rate and very difficult to build one with very low false positive rate and very high true positive rate.  To build an accurate analyzer you need a broad real world data set to test with. I will discuss how we use the SATE test data in addition to other test data to improve the accuracy of our analyzer.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737" y="262680"/>
            <a:ext cx="8534400" cy="609600"/>
          </a:xfrm>
        </p:spPr>
        <p:txBody>
          <a:bodyPr/>
          <a:lstStyle/>
          <a:p>
            <a:r>
              <a:rPr lang="en-US" sz="2000" dirty="0" smtClean="0"/>
              <a:t>Veracode History of Participation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1828800" y="5961246"/>
            <a:ext cx="6015790" cy="54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200" b="1" dirty="0" smtClean="0">
                <a:solidFill>
                  <a:schemeClr val="tx1"/>
                </a:solidFill>
              </a:rPr>
              <a:t>3 organizations participated all 3 years: </a:t>
            </a:r>
            <a:r>
              <a:rPr lang="en-US" sz="1200" b="1" dirty="0" err="1" smtClean="0">
                <a:solidFill>
                  <a:schemeClr val="tx1"/>
                </a:solidFill>
              </a:rPr>
              <a:t>Checkmarx</a:t>
            </a:r>
            <a:r>
              <a:rPr lang="en-US" sz="1200" b="1" dirty="0" smtClean="0">
                <a:solidFill>
                  <a:schemeClr val="tx1"/>
                </a:solidFill>
              </a:rPr>
              <a:t>, </a:t>
            </a:r>
            <a:r>
              <a:rPr lang="en-US" sz="1200" b="1" dirty="0" err="1" smtClean="0">
                <a:solidFill>
                  <a:schemeClr val="tx1"/>
                </a:solidFill>
              </a:rPr>
              <a:t>Grammatech</a:t>
            </a:r>
            <a:r>
              <a:rPr lang="en-US" sz="1200" b="1" dirty="0" smtClean="0">
                <a:solidFill>
                  <a:schemeClr val="tx1"/>
                </a:solidFill>
              </a:rPr>
              <a:t>, and Veracode</a:t>
            </a:r>
          </a:p>
          <a:p>
            <a:pPr>
              <a:buNone/>
            </a:pPr>
            <a:r>
              <a:rPr lang="en-US" sz="1200" b="1" dirty="0" smtClean="0">
                <a:solidFill>
                  <a:schemeClr val="tx1"/>
                </a:solidFill>
              </a:rPr>
              <a:t>Perfect Veracode Attendance!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14327" y="772438"/>
          <a:ext cx="8386758" cy="5171223"/>
        </p:xfrm>
        <a:graphic>
          <a:graphicData uri="http://schemas.openxmlformats.org/drawingml/2006/table">
            <a:tbl>
              <a:tblPr/>
              <a:tblGrid>
                <a:gridCol w="967703"/>
                <a:gridCol w="471445"/>
                <a:gridCol w="471445"/>
                <a:gridCol w="471445"/>
                <a:gridCol w="471445"/>
                <a:gridCol w="471445"/>
                <a:gridCol w="471445"/>
                <a:gridCol w="471445"/>
                <a:gridCol w="471445"/>
                <a:gridCol w="471445"/>
                <a:gridCol w="471445"/>
                <a:gridCol w="471445"/>
                <a:gridCol w="471445"/>
                <a:gridCol w="471445"/>
                <a:gridCol w="471445"/>
                <a:gridCol w="471445"/>
                <a:gridCol w="347380"/>
              </a:tblGrid>
              <a:tr h="135266"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2008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2009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2010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35266"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Java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Java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Java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08213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lighttpd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nagios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naim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dspace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mvnforum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opennms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irssi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pvm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dmdirc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roller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dovecot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chrome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wireshark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pebble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tomcat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1352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Armorize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352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Aspect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52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Checkmarx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52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Coverity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52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cppcheck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52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Devinspect (HP)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52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Findbugs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52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Flawfinder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52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Fortify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52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Grammatech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52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Klocwork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52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LDRA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52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marfcat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52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Redlizards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52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SofCheck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52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Sparrow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0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Veracode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0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763" marR="6763" marT="676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78</a:t>
                      </a:r>
                    </a:p>
                  </a:txBody>
                  <a:tcPr marL="6763" marR="6763" marT="676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CVE Matching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Only done for Chrome, </a:t>
            </a:r>
            <a:r>
              <a:rPr lang="en-US" dirty="0" err="1" smtClean="0"/>
              <a:t>Wireshark</a:t>
            </a:r>
            <a:r>
              <a:rPr lang="en-US" dirty="0" smtClean="0"/>
              <a:t>, and Tomcat</a:t>
            </a:r>
          </a:p>
          <a:p>
            <a:r>
              <a:rPr lang="en-US" dirty="0" smtClean="0"/>
              <a:t>sate2010_cve/README.txt, “We did not find any matching tool warnings for CVEs in </a:t>
            </a:r>
            <a:r>
              <a:rPr lang="en-US" dirty="0" err="1" smtClean="0"/>
              <a:t>Wireshark</a:t>
            </a:r>
            <a:r>
              <a:rPr lang="en-US" dirty="0" smtClean="0"/>
              <a:t> and Chrome.”  </a:t>
            </a:r>
          </a:p>
          <a:p>
            <a:r>
              <a:rPr lang="en-US" dirty="0" smtClean="0"/>
              <a:t>Five CVE matched warnings were found for Tomcat.  Veracode found one. </a:t>
            </a:r>
            <a:r>
              <a:rPr lang="en-US" dirty="0" err="1" smtClean="0"/>
              <a:t>Armorize’s</a:t>
            </a:r>
            <a:r>
              <a:rPr lang="en-US" dirty="0" smtClean="0"/>
              <a:t> Code Secure found the other four.  </a:t>
            </a:r>
          </a:p>
          <a:p>
            <a:r>
              <a:rPr lang="en-US" dirty="0" smtClean="0"/>
              <a:t>We submitted 2 CVE’s for Tomcat (2008-0128 and 2007-6286 in 5.5.13 and 2008-0128 again in 5.5.29). We should have been credited for 3.</a:t>
            </a:r>
          </a:p>
          <a:p>
            <a:r>
              <a:rPr lang="en-US" dirty="0" smtClean="0"/>
              <a:t>We also reported 2010-2304 in Chrome 5.0.375.70. This was not credited either.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level of noise is acceptable?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02369" y="1756608"/>
          <a:ext cx="7760368" cy="3582420"/>
        </p:xfrm>
        <a:graphic>
          <a:graphicData uri="http://schemas.openxmlformats.org/drawingml/2006/table">
            <a:tbl>
              <a:tblPr/>
              <a:tblGrid>
                <a:gridCol w="3088403"/>
                <a:gridCol w="1213156"/>
                <a:gridCol w="1399874"/>
                <a:gridCol w="2058935"/>
              </a:tblGrid>
              <a:tr h="5643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CVEs found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Total Flaws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Useful / Total * 100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1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Veracode -Tomcat 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65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3.076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1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Veracode -Tomcat 2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69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1.449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1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Armorize - Tomcat 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5064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0.059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1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Armorize - Tomcat2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5970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0.016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1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4390">
                <a:tc gridSpan="2"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Veracode Tomcat 1 / Armorize Tomcat 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51.9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4390">
                <a:tc gridSpan="2"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Veracode Tomcat 2 /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Armorize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Tomcat </a:t>
                      </a: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86.5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Measurement Capabilities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Synthetic test suites</a:t>
            </a:r>
          </a:p>
          <a:p>
            <a:pPr lvl="1"/>
            <a:r>
              <a:rPr lang="en-US" dirty="0" smtClean="0"/>
              <a:t>Publicly available test suites such as NIST SAMATE. </a:t>
            </a:r>
          </a:p>
          <a:p>
            <a:pPr lvl="1"/>
            <a:r>
              <a:rPr lang="en-US" dirty="0" smtClean="0"/>
              <a:t>Developed a complex synthetic test suite by taking the simple SAMATE cases and adding control flow and data flow complexity.  </a:t>
            </a:r>
          </a:p>
          <a:p>
            <a:pPr lvl="1"/>
            <a:r>
              <a:rPr lang="en-US" dirty="0" smtClean="0"/>
              <a:t>23,000 test programs for Java, Blackberry, .NET, and C/C++ for Windows, Windows Mobile, Solaris, and Linux.  </a:t>
            </a:r>
          </a:p>
          <a:p>
            <a:pPr lvl="1"/>
            <a:r>
              <a:rPr lang="en-US" dirty="0" smtClean="0"/>
              <a:t>Defects in these test applications are annotated in our test database.  </a:t>
            </a:r>
          </a:p>
          <a:p>
            <a:pPr lvl="1"/>
            <a:r>
              <a:rPr lang="en-US" dirty="0" smtClean="0"/>
              <a:t>Each defect is labeled with CWE ID and VCID, which is out own internal sub categorization of CWEs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Measurement Capabilities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Real world test suite </a:t>
            </a:r>
          </a:p>
          <a:p>
            <a:pPr lvl="1"/>
            <a:r>
              <a:rPr lang="en-US" i="1" dirty="0" err="1" smtClean="0"/>
              <a:t>Baselined</a:t>
            </a:r>
            <a:r>
              <a:rPr lang="en-US" dirty="0" smtClean="0"/>
              <a:t> real world applications by performing a manual code review of the source code and annotating the security defects with CWE and VCID</a:t>
            </a:r>
          </a:p>
          <a:p>
            <a:pPr lvl="1"/>
            <a:r>
              <a:rPr lang="en-US" i="1" dirty="0" smtClean="0"/>
              <a:t>Micro-</a:t>
            </a:r>
            <a:r>
              <a:rPr lang="en-US" i="1" dirty="0" err="1" smtClean="0"/>
              <a:t>baselined</a:t>
            </a:r>
            <a:r>
              <a:rPr lang="en-US" dirty="0" smtClean="0"/>
              <a:t> real world applications by using publicly disclosed vulnerability information and then identifying the location of the security defect in the code and annotating them with CWE and VCID</a:t>
            </a:r>
          </a:p>
          <a:p>
            <a:pPr lvl="1"/>
            <a:r>
              <a:rPr lang="en-US" dirty="0" smtClean="0"/>
              <a:t>300 test programs for Java, Blackberry, .NET, and C/C++ for Windows, Windows Mobile, Solaris, and Linux.  </a:t>
            </a:r>
          </a:p>
          <a:p>
            <a:pPr lvl="1"/>
            <a:r>
              <a:rPr lang="en-US" dirty="0" smtClean="0"/>
              <a:t>Annotations entered into our test database. </a:t>
            </a:r>
          </a:p>
          <a:p>
            <a:pPr lvl="1"/>
            <a:r>
              <a:rPr lang="en-US" dirty="0" smtClean="0"/>
              <a:t>135 flaws comprising 63 CVEs that were given for us to compare with what we found in our assessment. SATE provided us a file name and line number for each flaw. These are being added to the real world suite for future testing.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Measurement Capabilities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Test Execution</a:t>
            </a:r>
          </a:p>
          <a:p>
            <a:pPr lvl="1"/>
            <a:r>
              <a:rPr lang="en-US" dirty="0" smtClean="0"/>
              <a:t>We run the full test suite over dozens of test machines.  It takes 48 hours to complete over 20+ machines.  The results of our automated analysis are stored in our test database. </a:t>
            </a:r>
          </a:p>
          <a:p>
            <a:r>
              <a:rPr lang="en-US" b="1" dirty="0" smtClean="0"/>
              <a:t>Reporting</a:t>
            </a:r>
          </a:p>
          <a:p>
            <a:pPr lvl="1"/>
            <a:r>
              <a:rPr lang="en-US" dirty="0" smtClean="0"/>
              <a:t>Reports are run to compare the annotated “known” defects to our analysis results.  An undetected defect is counted as a </a:t>
            </a:r>
            <a:r>
              <a:rPr lang="en-US" i="1" dirty="0" smtClean="0"/>
              <a:t>false negative</a:t>
            </a:r>
            <a:r>
              <a:rPr lang="en-US" dirty="0" smtClean="0"/>
              <a:t>.  A spurious detection is counted as a </a:t>
            </a:r>
            <a:r>
              <a:rPr lang="en-US" i="1" dirty="0" smtClean="0"/>
              <a:t>false positive</a:t>
            </a:r>
            <a:r>
              <a:rPr lang="en-US" dirty="0" smtClean="0"/>
              <a:t>.  </a:t>
            </a:r>
          </a:p>
          <a:p>
            <a:pPr lvl="1"/>
            <a:r>
              <a:rPr lang="en-US" dirty="0" smtClean="0"/>
              <a:t>We measure false positive and false negative rates for each CWE category and down to internal Veracode sub-categories.  These results are trended over time.  The results can be drilled down by a developer to see the details of the test case down to the source line.</a:t>
            </a:r>
          </a:p>
          <a:p>
            <a:pPr lvl="1"/>
            <a:r>
              <a:rPr lang="en-US" dirty="0" err="1" smtClean="0"/>
              <a:t>Diffs</a:t>
            </a:r>
            <a:r>
              <a:rPr lang="en-US" dirty="0" smtClean="0"/>
              <a:t> from our last release can be shown to isolate FP and FN regressions.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Production Measurement Capabilities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a </a:t>
            </a:r>
            <a:r>
              <a:rPr lang="en-US" dirty="0" err="1" smtClean="0"/>
              <a:t>SaaS</a:t>
            </a:r>
            <a:r>
              <a:rPr lang="en-US" dirty="0" smtClean="0"/>
              <a:t> provider can measure how well we perform on every customer application for FALSE POSITIVES.  </a:t>
            </a:r>
          </a:p>
          <a:p>
            <a:r>
              <a:rPr lang="en-US" dirty="0" smtClean="0"/>
              <a:t>Quality analysts inspect the output for each job to make sure the application was modeled correctly and the result set is within normal bounds.  </a:t>
            </a:r>
          </a:p>
          <a:p>
            <a:r>
              <a:rPr lang="en-US" dirty="0" smtClean="0"/>
              <a:t>If necessary they will inspect down to the flaw level and mark some results false positives.  This false positive data is tracked by CWE category. </a:t>
            </a:r>
          </a:p>
          <a:p>
            <a:r>
              <a:rPr lang="en-US" dirty="0" smtClean="0"/>
              <a:t>In this way any deviations from </a:t>
            </a:r>
            <a:r>
              <a:rPr lang="en-US" dirty="0" err="1" smtClean="0"/>
              <a:t>Veracode’s</a:t>
            </a:r>
            <a:r>
              <a:rPr lang="en-US" dirty="0" smtClean="0"/>
              <a:t> false positive SLO of 15% can be eliminated immediately and test cases can be developed that engineering will use to create a permanent quality improvement.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25000"/>
          </a:spcAft>
          <a:buClrTx/>
          <a:buSzTx/>
          <a:buFontTx/>
          <a:buChar char="•"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rgbClr val="4D4D4D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25000"/>
          </a:spcAft>
          <a:buClrTx/>
          <a:buSzTx/>
          <a:buFontTx/>
          <a:buChar char="•"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rgbClr val="4D4D4D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32481</TotalTime>
  <Words>956</Words>
  <Application>Microsoft Office PowerPoint</Application>
  <PresentationFormat>On-screen Show (4:3)</PresentationFormat>
  <Paragraphs>324</Paragraphs>
  <Slides>11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Improving Static Analysis Results Accuracy</vt:lpstr>
      <vt:lpstr>Abstract</vt:lpstr>
      <vt:lpstr>Veracode History of Participation</vt:lpstr>
      <vt:lpstr>CVE Matching Exercise</vt:lpstr>
      <vt:lpstr>What level of noise is acceptable?</vt:lpstr>
      <vt:lpstr>Lab Measurement Capabilities</vt:lpstr>
      <vt:lpstr>Lab Measurement Capabilities</vt:lpstr>
      <vt:lpstr>Lab Measurement Capabilities</vt:lpstr>
      <vt:lpstr>Production Measurement Capabilities</vt:lpstr>
      <vt:lpstr>Continuous Improvement Process</vt:lpstr>
      <vt:lpstr>Questions?  cwysopal@veracode.com @WeldPond on Twitter </vt:lpstr>
    </vt:vector>
  </TitlesOfParts>
  <Company>Veracode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Mobile Spyware</dc:title>
  <dc:subject>The Monkey Steals the Berries</dc:subject>
  <dc:creator>Chris Wysopal</dc:creator>
  <cp:keywords>Mobile Spyware Blackberry</cp:keywords>
  <cp:lastModifiedBy>cwysopal</cp:lastModifiedBy>
  <cp:revision>1228</cp:revision>
  <dcterms:created xsi:type="dcterms:W3CDTF">2006-10-23T20:19:34Z</dcterms:created>
  <dcterms:modified xsi:type="dcterms:W3CDTF">2010-10-01T11:54:18Z</dcterms:modified>
</cp:coreProperties>
</file>