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1" r:id="rId1"/>
  </p:sldMasterIdLst>
  <p:notesMasterIdLst>
    <p:notesMasterId r:id="rId14"/>
  </p:notesMasterIdLst>
  <p:sldIdLst>
    <p:sldId id="256" r:id="rId2"/>
    <p:sldId id="273" r:id="rId3"/>
    <p:sldId id="276" r:id="rId4"/>
    <p:sldId id="277" r:id="rId5"/>
    <p:sldId id="280" r:id="rId6"/>
    <p:sldId id="282" r:id="rId7"/>
    <p:sldId id="286" r:id="rId8"/>
    <p:sldId id="274" r:id="rId9"/>
    <p:sldId id="285" r:id="rId10"/>
    <p:sldId id="284" r:id="rId11"/>
    <p:sldId id="281" r:id="rId12"/>
    <p:sldId id="266" r:id="rId13"/>
  </p:sldIdLst>
  <p:sldSz cx="9144000" cy="6858000" type="screen4x3"/>
  <p:notesSz cx="7077075" cy="9383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" pitchFamily="18" charset="0"/>
        <a:ea typeface="MS PGothic"/>
        <a:cs typeface="MS PGothic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" pitchFamily="18" charset="0"/>
        <a:ea typeface="MS PGothic"/>
        <a:cs typeface="MS PGothic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" pitchFamily="18" charset="0"/>
        <a:ea typeface="MS PGothic"/>
        <a:cs typeface="MS PGothic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" pitchFamily="18" charset="0"/>
        <a:ea typeface="MS PGothic"/>
        <a:cs typeface="MS PGothic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" pitchFamily="18" charset="0"/>
        <a:ea typeface="MS PGothic"/>
        <a:cs typeface="MS PGothic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" pitchFamily="18" charset="0"/>
        <a:ea typeface="MS PGothic"/>
        <a:cs typeface="MS PGothic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" pitchFamily="18" charset="0"/>
        <a:ea typeface="MS PGothic"/>
        <a:cs typeface="MS PGothic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" pitchFamily="18" charset="0"/>
        <a:ea typeface="MS PGothic"/>
        <a:cs typeface="MS PGothic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" pitchFamily="18" charset="0"/>
        <a:ea typeface="MS PGothic"/>
        <a:cs typeface="MS PGothic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879637"/>
    <a:srgbClr val="857363"/>
    <a:srgbClr val="B19401"/>
    <a:srgbClr val="7D9AAA"/>
    <a:srgbClr val="55451C"/>
    <a:srgbClr val="AA272F"/>
    <a:srgbClr val="D2492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68" autoAdjust="0"/>
    <p:restoredTop sz="98333" autoAdjust="0"/>
  </p:normalViewPr>
  <p:slideViewPr>
    <p:cSldViewPr snapToGrid="0">
      <p:cViewPr varScale="1">
        <p:scale>
          <a:sx n="65" d="100"/>
          <a:sy n="65" d="100"/>
        </p:scale>
        <p:origin x="-180" y="-90"/>
      </p:cViewPr>
      <p:guideLst>
        <p:guide orient="horz" pos="2160"/>
        <p:guide pos="2880"/>
        <p:guide pos="250"/>
        <p:guide pos="55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-2604" y="-114"/>
      </p:cViewPr>
      <p:guideLst>
        <p:guide orient="horz" pos="2955"/>
        <p:guide pos="222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054" tIns="47028" rIns="94054" bIns="47028" numCol="1" anchor="t" anchorCtr="0" compatLnSpc="1">
            <a:prstTxWarp prst="textNoShape">
              <a:avLst/>
            </a:prstTxWarp>
          </a:bodyPr>
          <a:lstStyle>
            <a:lvl1pPr defTabSz="923925">
              <a:spcBef>
                <a:spcPct val="20000"/>
              </a:spcBef>
              <a:defRPr sz="120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0025" y="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054" tIns="47028" rIns="94054" bIns="47028" numCol="1" anchor="t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20000"/>
              </a:spcBef>
              <a:defRPr sz="120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4850"/>
            <a:ext cx="4692650" cy="3517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57700"/>
            <a:ext cx="5187950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054" tIns="47028" rIns="94054" bIns="470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054" tIns="47028" rIns="94054" bIns="47028" numCol="1" anchor="b" anchorCtr="0" compatLnSpc="1">
            <a:prstTxWarp prst="textNoShape">
              <a:avLst/>
            </a:prstTxWarp>
          </a:bodyPr>
          <a:lstStyle>
            <a:lvl1pPr defTabSz="923925">
              <a:spcBef>
                <a:spcPct val="20000"/>
              </a:spcBef>
              <a:defRPr sz="120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0025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054" tIns="47028" rIns="94054" bIns="47028" numCol="1" anchor="b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20000"/>
              </a:spcBef>
              <a:defRPr sz="1200">
                <a:latin typeface="Times"/>
              </a:defRPr>
            </a:lvl1pPr>
          </a:lstStyle>
          <a:p>
            <a:pPr>
              <a:defRPr/>
            </a:pPr>
            <a:fld id="{8068F2E8-6838-490C-9EDF-D1EADAA90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000" smtClean="0">
              <a:solidFill>
                <a:srgbClr val="FF0000"/>
              </a:solidFill>
              <a:ea typeface="MS PGothic"/>
            </a:endParaRP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B4426F-9DF4-44CD-ACE2-049D2FBDFE90}" type="slidenum">
              <a:rPr lang="en-US" smtClean="0">
                <a:latin typeface="Times" pitchFamily="18" charset="0"/>
              </a:rPr>
              <a:pPr/>
              <a:t>2</a:t>
            </a:fld>
            <a:endParaRPr lang="en-US" smtClean="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MS PGothic"/>
            </a:endParaRPr>
          </a:p>
        </p:txBody>
      </p:sp>
      <p:sp>
        <p:nvSpPr>
          <p:cNvPr id="31747" name="Slide Number Placeholder 3"/>
          <p:cNvSpPr txBox="1">
            <a:spLocks noGrp="1"/>
          </p:cNvSpPr>
          <p:nvPr/>
        </p:nvSpPr>
        <p:spPr bwMode="auto">
          <a:xfrm>
            <a:off x="4010025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54" tIns="47028" rIns="94054" bIns="47028" anchor="b"/>
          <a:lstStyle/>
          <a:p>
            <a:pPr algn="r" defTabSz="923925">
              <a:spcBef>
                <a:spcPct val="20000"/>
              </a:spcBef>
            </a:pPr>
            <a:fld id="{2704C5EC-198D-4C4F-99C8-A3442D771EE4}" type="slidenum">
              <a:rPr lang="en-US" sz="1200"/>
              <a:pPr algn="r" defTabSz="923925">
                <a:spcBef>
                  <a:spcPct val="20000"/>
                </a:spcBef>
              </a:pPr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MS PGothic"/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4010025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54" tIns="47028" rIns="94054" bIns="47028" anchor="b"/>
          <a:lstStyle/>
          <a:p>
            <a:pPr algn="r" defTabSz="923925">
              <a:spcBef>
                <a:spcPct val="20000"/>
              </a:spcBef>
            </a:pPr>
            <a:fld id="{7102F710-DB81-4465-AB24-07BD9BD0FB92}" type="slidenum">
              <a:rPr lang="en-US" sz="1200"/>
              <a:pPr algn="r" defTabSz="923925">
                <a:spcBef>
                  <a:spcPct val="20000"/>
                </a:spcBef>
              </a:pPr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MS PGothic"/>
            </a:endParaRPr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4010025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54" tIns="47028" rIns="94054" bIns="47028" anchor="b"/>
          <a:lstStyle/>
          <a:p>
            <a:pPr algn="r" defTabSz="923925">
              <a:spcBef>
                <a:spcPct val="20000"/>
              </a:spcBef>
            </a:pPr>
            <a:fld id="{F5847495-B9B6-420D-AECB-56927DBACD76}" type="slidenum">
              <a:rPr lang="en-US" sz="1200"/>
              <a:pPr algn="r" defTabSz="923925">
                <a:spcBef>
                  <a:spcPct val="20000"/>
                </a:spcBef>
              </a:pPr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MS PGothic"/>
            </a:endParaRPr>
          </a:p>
        </p:txBody>
      </p:sp>
      <p:sp>
        <p:nvSpPr>
          <p:cNvPr id="19459" name="Slide Number Placeholder 3"/>
          <p:cNvSpPr txBox="1">
            <a:spLocks noGrp="1"/>
          </p:cNvSpPr>
          <p:nvPr/>
        </p:nvSpPr>
        <p:spPr bwMode="auto">
          <a:xfrm>
            <a:off x="4010025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54" tIns="47028" rIns="94054" bIns="47028" anchor="b"/>
          <a:lstStyle/>
          <a:p>
            <a:pPr algn="r" defTabSz="923925">
              <a:spcBef>
                <a:spcPct val="20000"/>
              </a:spcBef>
            </a:pPr>
            <a:fld id="{EFE55B31-4D75-4516-88F5-CA2C7649F26F}" type="slidenum">
              <a:rPr lang="en-US" sz="1200"/>
              <a:pPr algn="r" defTabSz="923925">
                <a:spcBef>
                  <a:spcPct val="20000"/>
                </a:spcBef>
              </a:pPr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000" smtClean="0">
              <a:solidFill>
                <a:srgbClr val="FF0000"/>
              </a:solidFill>
              <a:ea typeface="MS PGothic"/>
            </a:endParaRPr>
          </a:p>
        </p:txBody>
      </p:sp>
      <p:sp>
        <p:nvSpPr>
          <p:cNvPr id="21507" name="Slide Number Placeholder 3"/>
          <p:cNvSpPr txBox="1">
            <a:spLocks noGrp="1"/>
          </p:cNvSpPr>
          <p:nvPr/>
        </p:nvSpPr>
        <p:spPr bwMode="auto">
          <a:xfrm>
            <a:off x="4010025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54" tIns="47028" rIns="94054" bIns="47028" anchor="b"/>
          <a:lstStyle/>
          <a:p>
            <a:pPr algn="r" defTabSz="923925">
              <a:spcBef>
                <a:spcPct val="20000"/>
              </a:spcBef>
            </a:pPr>
            <a:fld id="{4321A8BB-9BFD-4F66-BE43-2E5B0E315B49}" type="slidenum">
              <a:rPr lang="en-US" sz="1200"/>
              <a:pPr algn="r" defTabSz="923925">
                <a:spcBef>
                  <a:spcPct val="20000"/>
                </a:spcBef>
              </a:pPr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MS PGothic"/>
            </a:endParaRPr>
          </a:p>
        </p:txBody>
      </p:sp>
      <p:sp>
        <p:nvSpPr>
          <p:cNvPr id="23555" name="Slide Number Placeholder 3"/>
          <p:cNvSpPr txBox="1">
            <a:spLocks noGrp="1"/>
          </p:cNvSpPr>
          <p:nvPr/>
        </p:nvSpPr>
        <p:spPr bwMode="auto">
          <a:xfrm>
            <a:off x="4010025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54" tIns="47028" rIns="94054" bIns="47028" anchor="b"/>
          <a:lstStyle/>
          <a:p>
            <a:pPr algn="r" defTabSz="923925">
              <a:spcBef>
                <a:spcPct val="20000"/>
              </a:spcBef>
            </a:pPr>
            <a:fld id="{764492ED-8AC1-473D-AA93-35794983DD2B}" type="slidenum">
              <a:rPr lang="en-US" sz="1200"/>
              <a:pPr algn="r" defTabSz="923925">
                <a:spcBef>
                  <a:spcPct val="20000"/>
                </a:spcBef>
              </a:pPr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000" smtClean="0">
              <a:solidFill>
                <a:srgbClr val="FF0000"/>
              </a:solidFill>
              <a:ea typeface="MS PGothic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157A7F-766A-4479-BFD5-2416A090948A}" type="slidenum">
              <a:rPr lang="en-US" smtClean="0">
                <a:latin typeface="Times" pitchFamily="18" charset="0"/>
              </a:rPr>
              <a:pPr/>
              <a:t>8</a:t>
            </a:fld>
            <a:endParaRPr lang="en-US" smtClean="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000" smtClean="0">
              <a:solidFill>
                <a:srgbClr val="FF0000"/>
              </a:solidFill>
              <a:ea typeface="MS PGothic"/>
            </a:endParaRPr>
          </a:p>
        </p:txBody>
      </p:sp>
      <p:sp>
        <p:nvSpPr>
          <p:cNvPr id="27651" name="Slide Number Placeholder 3"/>
          <p:cNvSpPr txBox="1">
            <a:spLocks noGrp="1"/>
          </p:cNvSpPr>
          <p:nvPr/>
        </p:nvSpPr>
        <p:spPr bwMode="auto">
          <a:xfrm>
            <a:off x="4010025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54" tIns="47028" rIns="94054" bIns="47028" anchor="b"/>
          <a:lstStyle/>
          <a:p>
            <a:pPr algn="r" defTabSz="923925">
              <a:spcBef>
                <a:spcPct val="20000"/>
              </a:spcBef>
            </a:pPr>
            <a:fld id="{2D25E1A2-6229-4CBD-9F3B-DFC4069BEA1D}" type="slidenum">
              <a:rPr lang="en-US" sz="1200"/>
              <a:pPr algn="r" defTabSz="923925">
                <a:spcBef>
                  <a:spcPct val="20000"/>
                </a:spcBef>
              </a:pPr>
              <a:t>9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4850"/>
            <a:ext cx="4689475" cy="3517900"/>
          </a:xfrm>
          <a:ln/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MS PGothic"/>
            </a:endParaRPr>
          </a:p>
        </p:txBody>
      </p:sp>
      <p:sp>
        <p:nvSpPr>
          <p:cNvPr id="29699" name="Slide Number Placeholder 3"/>
          <p:cNvSpPr txBox="1">
            <a:spLocks noGrp="1"/>
          </p:cNvSpPr>
          <p:nvPr/>
        </p:nvSpPr>
        <p:spPr bwMode="auto">
          <a:xfrm>
            <a:off x="4010025" y="891540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54" tIns="47028" rIns="94054" bIns="47028" anchor="b"/>
          <a:lstStyle/>
          <a:p>
            <a:pPr algn="r" defTabSz="923925">
              <a:spcBef>
                <a:spcPct val="20000"/>
              </a:spcBef>
            </a:pPr>
            <a:fld id="{BD6D6D55-81AB-4106-9C48-0605CE87F805}" type="slidenum">
              <a:rPr lang="en-US" sz="1200"/>
              <a:pPr algn="r" defTabSz="923925">
                <a:spcBef>
                  <a:spcPct val="20000"/>
                </a:spcBef>
              </a:pPr>
              <a:t>10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69389" y="1"/>
            <a:ext cx="860522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282575" y="1444625"/>
            <a:ext cx="8615363" cy="48085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A7FDE-5F42-4666-B745-429FE86F43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82575" y="1926078"/>
            <a:ext cx="8615363" cy="419214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282575" y="1335024"/>
            <a:ext cx="8597900" cy="554037"/>
          </a:xfrm>
        </p:spPr>
        <p:txBody>
          <a:bodyPr/>
          <a:lstStyle>
            <a:lvl1pPr>
              <a:buNone/>
              <a:defRPr sz="2800" b="0">
                <a:solidFill>
                  <a:schemeClr val="tx2"/>
                </a:solidFill>
                <a:latin typeface="Times New Roman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itle 8"/>
          <p:cNvSpPr>
            <a:spLocks noGrp="1" noChangeArrowheads="1"/>
          </p:cNvSpPr>
          <p:nvPr>
            <p:ph type="title"/>
          </p:nvPr>
        </p:nvSpPr>
        <p:spPr bwMode="auto">
          <a:xfrm>
            <a:off x="282575" y="1"/>
            <a:ext cx="8615364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6"/>
          </p:nvPr>
        </p:nvSpPr>
        <p:spPr>
          <a:xfrm>
            <a:off x="685800" y="6477000"/>
            <a:ext cx="236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ALL MATERIALS CONFIDENTIAL</a:t>
            </a:r>
            <a:endParaRPr lang="en-US" sz="100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r"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D9CC626-3164-4CDF-A00B-A1253FF871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/>
          <p:nvPr userDrawn="1"/>
        </p:nvSpPr>
        <p:spPr bwMode="auto">
          <a:xfrm>
            <a:off x="0" y="0"/>
            <a:ext cx="9144000" cy="4473575"/>
          </a:xfrm>
          <a:prstGeom prst="rect">
            <a:avLst/>
          </a:prstGeom>
          <a:solidFill>
            <a:srgbClr val="005A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1800" dirty="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5" name="TextBox 7"/>
          <p:cNvSpPr txBox="1"/>
          <p:nvPr userDrawn="1"/>
        </p:nvSpPr>
        <p:spPr>
          <a:xfrm>
            <a:off x="7669213" y="6548438"/>
            <a:ext cx="1249362" cy="215900"/>
          </a:xfrm>
          <a:prstGeom prst="rect">
            <a:avLst/>
          </a:prstGeom>
          <a:noFill/>
        </p:spPr>
        <p:txBody>
          <a:bodyPr wrap="none"/>
          <a:lstStyle/>
          <a:p>
            <a:pPr algn="r">
              <a:defRPr/>
            </a:pPr>
            <a:r>
              <a:rPr lang="en-US" sz="1000" dirty="0">
                <a:solidFill>
                  <a:schemeClr val="tx1"/>
                </a:solidFill>
                <a:latin typeface="Times New Roman" pitchFamily="18" charset="0"/>
              </a:rPr>
              <a:t>©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</a:rPr>
              <a:t>Coverity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</a:rPr>
              <a:t> 2010</a:t>
            </a:r>
          </a:p>
        </p:txBody>
      </p:sp>
      <p:pic>
        <p:nvPicPr>
          <p:cNvPr id="6" name="Picture 8" descr="COVERITY_REG_LOGO.e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72238" y="5959475"/>
            <a:ext cx="24860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533400" y="381000"/>
            <a:ext cx="8077200" cy="2209800"/>
          </a:xfrm>
        </p:spPr>
        <p:txBody>
          <a:bodyPr/>
          <a:lstStyle>
            <a:lvl1pPr>
              <a:defRPr sz="40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533399" y="2819400"/>
            <a:ext cx="8133945" cy="1460770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itle 8"/>
          <p:cNvSpPr>
            <a:spLocks noGrp="1" noChangeArrowheads="1"/>
          </p:cNvSpPr>
          <p:nvPr>
            <p:ph type="title"/>
          </p:nvPr>
        </p:nvSpPr>
        <p:spPr bwMode="auto">
          <a:xfrm>
            <a:off x="282574" y="1"/>
            <a:ext cx="86328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3200" baseline="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7000"/>
            <a:ext cx="236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ALL MATERIALS CONFIDENTIAL</a:t>
            </a:r>
            <a:endParaRPr lang="en-US" sz="10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4E47DD-380A-4E48-8A32-6ED7E26576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82574" y="1"/>
            <a:ext cx="86328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26B18-3EC5-40E0-BD04-9A2B092870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477000"/>
            <a:ext cx="236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ALL MATERIALS CONFIDENTIAL</a:t>
            </a:r>
            <a:endParaRPr lang="en-US" sz="100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68B9C5B-9326-4833-8BC1-76BCCD64F4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DBA8E-6DD6-4CE6-BF5E-D827CC4985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2"/>
          </p:nvPr>
        </p:nvSpPr>
        <p:spPr>
          <a:xfrm>
            <a:off x="228600" y="6477000"/>
            <a:ext cx="236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ALL MATERIALS CONFIDENTIAL</a:t>
            </a:r>
            <a:endParaRPr lang="en-US" sz="10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5152D-B73A-4458-A6AF-58BDBA7427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OVERITY_REG_LOGO.emf"/>
          <p:cNvPicPr>
            <a:picLocks noChangeAspect="1"/>
          </p:cNvPicPr>
          <p:nvPr userDrawn="1"/>
        </p:nvPicPr>
        <p:blipFill>
          <a:blip r:embed="rId10"/>
          <a:srcRect/>
          <a:stretch>
            <a:fillRect/>
          </a:stretch>
        </p:blipFill>
        <p:spPr bwMode="auto">
          <a:xfrm>
            <a:off x="7854950" y="6470650"/>
            <a:ext cx="1025525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 userDrawn="1"/>
        </p:nvSpPr>
        <p:spPr bwMode="auto">
          <a:xfrm>
            <a:off x="0" y="0"/>
            <a:ext cx="9144000" cy="1249363"/>
          </a:xfrm>
          <a:prstGeom prst="rect">
            <a:avLst/>
          </a:prstGeom>
          <a:solidFill>
            <a:srgbClr val="005A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1800" dirty="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9875" y="1447800"/>
            <a:ext cx="86042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69875" y="0"/>
            <a:ext cx="8604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6050" y="6440488"/>
            <a:ext cx="4572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A0CCDAE-6854-46D6-9515-97671FF25B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40" r:id="rId2"/>
    <p:sldLayoutId id="2147483741" r:id="rId3"/>
    <p:sldLayoutId id="2147483742" r:id="rId4"/>
    <p:sldLayoutId id="2147483738" r:id="rId5"/>
    <p:sldLayoutId id="2147483743" r:id="rId6"/>
    <p:sldLayoutId id="2147483744" r:id="rId7"/>
    <p:sldLayoutId id="2147483739" r:id="rId8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  <a:ea typeface="+mj-ea"/>
          <a:cs typeface="Times New Roman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  <a:ea typeface="MS PGothic" pitchFamily="34" charset="-128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  <a:ea typeface="MS PGothic" pitchFamily="34" charset="-128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  <a:ea typeface="MS PGothic" pitchFamily="34" charset="-128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  <a:ea typeface="MS PGothic" pitchFamily="34" charset="-128"/>
          <a:cs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Times" pitchFamily="18" charset="0"/>
          <a:ea typeface="MS PGothic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Times" pitchFamily="18" charset="0"/>
          <a:ea typeface="MS PGothic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Times" pitchFamily="18" charset="0"/>
          <a:ea typeface="MS PGothic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Times" pitchFamily="18" charset="0"/>
          <a:ea typeface="MS PGothic" pitchFamily="34" charset="-128"/>
        </a:defRPr>
      </a:lvl9pPr>
    </p:titleStyle>
    <p:bodyStyle>
      <a:lvl1pPr marL="233363" indent="-2333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lang="en-US" sz="2800" dirty="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1pPr>
      <a:lvl2pPr marL="509588" indent="-276225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Arial" charset="0"/>
        <a:buChar char="•"/>
        <a:tabLst>
          <a:tab pos="457200" algn="l"/>
        </a:tabLst>
        <a:defRPr lang="en-US" sz="2600" dirty="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2pPr>
      <a:lvl3pPr marL="690563" indent="-174625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lang="en-US" sz="2400" dirty="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3pPr>
      <a:lvl4pPr marL="914400" indent="-223838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Arial" charset="0"/>
        <a:buChar char="•"/>
        <a:defRPr lang="en-US" sz="2000" dirty="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4pPr>
      <a:lvl5pPr marL="1196975" indent="-223838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Arial" charset="0"/>
        <a:buChar char="•"/>
        <a:defRPr lang="en-US" dirty="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Coverity Analysis: Improving Quality in the Software Supply Chain</a:t>
            </a:r>
          </a:p>
        </p:txBody>
      </p:sp>
      <p:sp>
        <p:nvSpPr>
          <p:cNvPr id="11266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134350" cy="1460500"/>
          </a:xfrm>
        </p:spPr>
        <p:txBody>
          <a:bodyPr/>
          <a:lstStyle/>
          <a:p>
            <a:pPr eaLnBrk="1" hangingPunct="1"/>
            <a:r>
              <a:rPr smtClean="0"/>
              <a:t>Peter Henriksen, Development Manager for Analysis, Coverity</a:t>
            </a:r>
            <a:br>
              <a:rPr smtClean="0"/>
            </a:br>
            <a:r>
              <a:rPr smtClean="0"/>
              <a:t>October 1, 2010</a:t>
            </a:r>
          </a:p>
          <a:p>
            <a:pPr eaLnBrk="1" hangingPunct="1"/>
            <a:endParaRPr smtClean="0"/>
          </a:p>
          <a:p>
            <a:pPr eaLnBrk="1" hangingPunct="1"/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2"/>
          <p:cNvSpPr txBox="1">
            <a:spLocks noGrp="1"/>
          </p:cNvSpPr>
          <p:nvPr/>
        </p:nvSpPr>
        <p:spPr bwMode="auto">
          <a:xfrm>
            <a:off x="146050" y="6440488"/>
            <a:ext cx="4572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45CE618-A04F-4CD8-B3B1-2665B0982CA2}" type="slidenum">
              <a:rPr lang="en-US" sz="1000">
                <a:solidFill>
                  <a:schemeClr val="accent1"/>
                </a:solidFill>
                <a:latin typeface="Arial" charset="0"/>
                <a:cs typeface="Arial" charset="0"/>
              </a:rPr>
              <a:pPr algn="r"/>
              <a:t>10</a:t>
            </a:fld>
            <a:endParaRPr lang="en-US" sz="100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Title 1"/>
          <p:cNvSpPr>
            <a:spLocks noGrp="1"/>
          </p:cNvSpPr>
          <p:nvPr>
            <p:ph type="title" idx="4294967295"/>
          </p:nvPr>
        </p:nvSpPr>
        <p:spPr>
          <a:xfrm>
            <a:off x="282575" y="0"/>
            <a:ext cx="8632825" cy="12192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How to Use Your Software Integrity Rating</a:t>
            </a:r>
          </a:p>
        </p:txBody>
      </p:sp>
      <p:sp>
        <p:nvSpPr>
          <p:cNvPr id="28675" name="Slide Number Placeholder 3"/>
          <p:cNvSpPr txBox="1">
            <a:spLocks noGrp="1"/>
          </p:cNvSpPr>
          <p:nvPr/>
        </p:nvSpPr>
        <p:spPr bwMode="auto">
          <a:xfrm>
            <a:off x="64770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6C432DFE-6A7C-4554-BBC6-FBAD5606864F}" type="slidenum">
              <a:rPr lang="en-US" sz="800"/>
              <a:pPr algn="r" eaLnBrk="0" hangingPunct="0"/>
              <a:t>10</a:t>
            </a:fld>
            <a:endParaRPr lang="en-US" sz="800"/>
          </a:p>
        </p:txBody>
      </p:sp>
      <p:sp>
        <p:nvSpPr>
          <p:cNvPr id="28676" name="Date Placeholder 4"/>
          <p:cNvSpPr txBox="1">
            <a:spLocks noGrp="1"/>
          </p:cNvSpPr>
          <p:nvPr/>
        </p:nvSpPr>
        <p:spPr bwMode="auto">
          <a:xfrm>
            <a:off x="228600" y="6477000"/>
            <a:ext cx="2362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800"/>
              <a:t>ALL MATERIALS CONFIDENTIAL</a:t>
            </a:r>
            <a:endParaRPr lang="en-US" sz="1000"/>
          </a:p>
        </p:txBody>
      </p:sp>
      <p:sp>
        <p:nvSpPr>
          <p:cNvPr id="9" name="Rectangle 8"/>
          <p:cNvSpPr/>
          <p:nvPr/>
        </p:nvSpPr>
        <p:spPr bwMode="auto">
          <a:xfrm>
            <a:off x="376238" y="1484313"/>
            <a:ext cx="8429625" cy="1387475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Set software integrity standards for your projects, products and teams</a:t>
            </a:r>
            <a:endParaRPr lang="en-US">
              <a:solidFill>
                <a:srgbClr val="000000"/>
              </a:solidFill>
              <a:latin typeface="Times" pitchFamily="18" charset="0"/>
              <a:cs typeface="MS PGothic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8938" y="3106738"/>
            <a:ext cx="8429625" cy="1254125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Audit your software supply chain</a:t>
            </a:r>
            <a:endParaRPr lang="en-US">
              <a:solidFill>
                <a:srgbClr val="000000"/>
              </a:solidFill>
              <a:latin typeface="Times" pitchFamily="18" charset="0"/>
              <a:cs typeface="MS PGothic"/>
            </a:endParaRPr>
          </a:p>
        </p:txBody>
      </p:sp>
      <p:sp>
        <p:nvSpPr>
          <p:cNvPr id="2" name="Rectangle 9"/>
          <p:cNvSpPr/>
          <p:nvPr/>
        </p:nvSpPr>
        <p:spPr bwMode="auto">
          <a:xfrm>
            <a:off x="411163" y="4613275"/>
            <a:ext cx="8429625" cy="1352550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Promote your commitment to software integrity</a:t>
            </a:r>
            <a:endParaRPr lang="en-US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2"/>
          <p:cNvSpPr txBox="1">
            <a:spLocks noGrp="1"/>
          </p:cNvSpPr>
          <p:nvPr/>
        </p:nvSpPr>
        <p:spPr bwMode="auto">
          <a:xfrm>
            <a:off x="146050" y="6440488"/>
            <a:ext cx="4572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4FC32CBF-7B08-4EAB-A4BD-C4A6FFBC6116}" type="slidenum">
              <a:rPr lang="en-US" sz="1000">
                <a:solidFill>
                  <a:schemeClr val="accent1"/>
                </a:solidFill>
                <a:latin typeface="Arial" charset="0"/>
                <a:cs typeface="Arial" charset="0"/>
              </a:rPr>
              <a:pPr algn="r"/>
              <a:t>11</a:t>
            </a:fld>
            <a:endParaRPr lang="en-US" sz="100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>
          <a:xfrm>
            <a:off x="282575" y="0"/>
            <a:ext cx="8632825" cy="12192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Next Steps for SATE</a:t>
            </a:r>
          </a:p>
        </p:txBody>
      </p:sp>
      <p:sp>
        <p:nvSpPr>
          <p:cNvPr id="30723" name="Slide Number Placeholder 3"/>
          <p:cNvSpPr txBox="1">
            <a:spLocks noGrp="1"/>
          </p:cNvSpPr>
          <p:nvPr/>
        </p:nvSpPr>
        <p:spPr bwMode="auto">
          <a:xfrm>
            <a:off x="64770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F52223D7-105B-4701-9785-8D1A1F5DE745}" type="slidenum">
              <a:rPr lang="en-US" sz="800"/>
              <a:pPr algn="r" eaLnBrk="0" hangingPunct="0"/>
              <a:t>11</a:t>
            </a:fld>
            <a:endParaRPr lang="en-US" sz="800"/>
          </a:p>
        </p:txBody>
      </p:sp>
      <p:sp>
        <p:nvSpPr>
          <p:cNvPr id="30724" name="Date Placeholder 4"/>
          <p:cNvSpPr txBox="1">
            <a:spLocks noGrp="1"/>
          </p:cNvSpPr>
          <p:nvPr/>
        </p:nvSpPr>
        <p:spPr bwMode="auto">
          <a:xfrm>
            <a:off x="228600" y="6477000"/>
            <a:ext cx="2362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800"/>
              <a:t>ALL MATERIALS CONFIDENTIAL</a:t>
            </a:r>
            <a:endParaRPr lang="en-US" sz="1000"/>
          </a:p>
        </p:txBody>
      </p:sp>
      <p:sp>
        <p:nvSpPr>
          <p:cNvPr id="9" name="Rectangle 8"/>
          <p:cNvSpPr/>
          <p:nvPr/>
        </p:nvSpPr>
        <p:spPr bwMode="auto">
          <a:xfrm>
            <a:off x="314325" y="1608138"/>
            <a:ext cx="8491538" cy="2073275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Defect (&amp; FP) Catalog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Select one code base (per language)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Fix the version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Perform deep &amp; thorough triage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Resulting contents: Tools + Manual + CVE + FP 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27025" y="4062413"/>
            <a:ext cx="8429625" cy="1731962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Minor Recommendations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Improve the CVE triage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More time (add 4-6 weeks)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Make Ubuntu VmWare VM’s available for C/C++ Track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Q&amp;A</a:t>
            </a:r>
          </a:p>
        </p:txBody>
      </p:sp>
      <p:sp>
        <p:nvSpPr>
          <p:cNvPr id="32770" name="Subtitle 4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134350" cy="1460500"/>
          </a:xfrm>
        </p:spPr>
        <p:txBody>
          <a:bodyPr/>
          <a:lstStyle/>
          <a:p>
            <a:pPr eaLnBrk="1" hangingPunct="1"/>
            <a:r>
              <a:rPr smtClean="0"/>
              <a:t>Peter Henriksen : phenriksen@coverity.com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5"/>
          <p:cNvSpPr>
            <a:spLocks noGrp="1"/>
          </p:cNvSpPr>
          <p:nvPr>
            <p:ph type="title"/>
          </p:nvPr>
        </p:nvSpPr>
        <p:spPr>
          <a:xfrm>
            <a:off x="269875" y="0"/>
            <a:ext cx="8604250" cy="12192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Overview</a:t>
            </a:r>
          </a:p>
        </p:txBody>
      </p:sp>
      <p:sp>
        <p:nvSpPr>
          <p:cNvPr id="12290" name="Content Placeholder 6"/>
          <p:cNvSpPr txBox="1">
            <a:spLocks/>
          </p:cNvSpPr>
          <p:nvPr/>
        </p:nvSpPr>
        <p:spPr bwMode="auto">
          <a:xfrm>
            <a:off x="282575" y="1444625"/>
            <a:ext cx="8615363" cy="480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3363" indent="-233363">
              <a:spcBef>
                <a:spcPct val="20000"/>
              </a:spcBef>
              <a:buClr>
                <a:srgbClr val="000000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Importance of SATE</a:t>
            </a:r>
          </a:p>
          <a:p>
            <a:pPr marL="233363" indent="-233363">
              <a:spcBef>
                <a:spcPct val="20000"/>
              </a:spcBef>
              <a:buClr>
                <a:srgbClr val="000000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Coverity results</a:t>
            </a:r>
          </a:p>
          <a:p>
            <a:pPr marL="233363" indent="-233363">
              <a:spcBef>
                <a:spcPct val="20000"/>
              </a:spcBef>
              <a:buClr>
                <a:srgbClr val="000000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Software certification</a:t>
            </a:r>
          </a:p>
          <a:p>
            <a:pPr marL="233363" indent="-233363">
              <a:spcBef>
                <a:spcPct val="20000"/>
              </a:spcBef>
              <a:buClr>
                <a:srgbClr val="000000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Recommendations</a:t>
            </a:r>
            <a:endParaRPr lang="en-US" sz="2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9588" lvl="1" indent="-276225">
              <a:spcBef>
                <a:spcPct val="20000"/>
              </a:spcBef>
              <a:buClr>
                <a:srgbClr val="000000"/>
              </a:buClr>
            </a:pPr>
            <a:endParaRPr lang="en-US" sz="2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9588" lvl="1" indent="-276225">
              <a:spcBef>
                <a:spcPct val="20000"/>
              </a:spcBef>
              <a:buClr>
                <a:srgbClr val="000000"/>
              </a:buClr>
              <a:buFont typeface="Arial" charset="0"/>
              <a:buChar char="•"/>
            </a:pPr>
            <a:endParaRPr lang="en-US" sz="2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9588" lvl="1" indent="-276225">
              <a:spcBef>
                <a:spcPct val="20000"/>
              </a:spcBef>
              <a:buClr>
                <a:srgbClr val="000000"/>
              </a:buClr>
            </a:pPr>
            <a:endParaRPr lang="en-US" sz="2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9588" lvl="1" indent="-276225">
              <a:spcBef>
                <a:spcPct val="20000"/>
              </a:spcBef>
              <a:buClr>
                <a:srgbClr val="000000"/>
              </a:buClr>
              <a:buFont typeface="Arial" charset="0"/>
              <a:buChar char="•"/>
            </a:pPr>
            <a:endParaRPr lang="en-US" sz="2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9588" lvl="1" indent="-276225">
              <a:spcBef>
                <a:spcPct val="20000"/>
              </a:spcBef>
              <a:buClr>
                <a:srgbClr val="000000"/>
              </a:buClr>
              <a:buFont typeface="Arial" charset="0"/>
              <a:buChar char="•"/>
            </a:pPr>
            <a:endParaRPr lang="en-US" sz="2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9588" lvl="1" indent="-276225">
              <a:spcBef>
                <a:spcPct val="20000"/>
              </a:spcBef>
              <a:buClr>
                <a:srgbClr val="000000"/>
              </a:buClr>
              <a:buFont typeface="Arial" charset="0"/>
              <a:buChar char="•"/>
            </a:pPr>
            <a:endParaRPr lang="en-US" sz="2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2"/>
          <p:cNvSpPr txBox="1">
            <a:spLocks noGrp="1"/>
          </p:cNvSpPr>
          <p:nvPr/>
        </p:nvSpPr>
        <p:spPr bwMode="auto">
          <a:xfrm>
            <a:off x="146050" y="6440488"/>
            <a:ext cx="4572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BF9CB5A1-1011-4E3B-8417-3C399862AFBC}" type="slidenum">
              <a:rPr lang="en-US" sz="1000">
                <a:solidFill>
                  <a:schemeClr val="accent1"/>
                </a:solidFill>
                <a:latin typeface="Arial" charset="0"/>
                <a:cs typeface="Arial" charset="0"/>
              </a:rPr>
              <a:pPr algn="r"/>
              <a:t>3</a:t>
            </a:fld>
            <a:endParaRPr lang="en-US" sz="100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282575" y="0"/>
            <a:ext cx="8632825" cy="12192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Importance of SATE</a:t>
            </a:r>
          </a:p>
        </p:txBody>
      </p:sp>
      <p:sp>
        <p:nvSpPr>
          <p:cNvPr id="14339" name="Slide Number Placeholder 3"/>
          <p:cNvSpPr txBox="1">
            <a:spLocks noGrp="1"/>
          </p:cNvSpPr>
          <p:nvPr/>
        </p:nvSpPr>
        <p:spPr bwMode="auto">
          <a:xfrm>
            <a:off x="64770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06F5BDDA-C2D7-4988-AC78-10C7B64C3CA7}" type="slidenum">
              <a:rPr lang="en-US" sz="800"/>
              <a:pPr algn="r" eaLnBrk="0" hangingPunct="0"/>
              <a:t>3</a:t>
            </a:fld>
            <a:endParaRPr lang="en-US" sz="800"/>
          </a:p>
        </p:txBody>
      </p:sp>
      <p:sp>
        <p:nvSpPr>
          <p:cNvPr id="14340" name="Date Placeholder 4"/>
          <p:cNvSpPr txBox="1">
            <a:spLocks noGrp="1"/>
          </p:cNvSpPr>
          <p:nvPr/>
        </p:nvSpPr>
        <p:spPr bwMode="auto">
          <a:xfrm>
            <a:off x="228600" y="6477000"/>
            <a:ext cx="2362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800"/>
              <a:t>ALL MATERIALS CONFIDENTIAL</a:t>
            </a:r>
            <a:endParaRPr lang="en-US" sz="1000"/>
          </a:p>
        </p:txBody>
      </p:sp>
      <p:sp>
        <p:nvSpPr>
          <p:cNvPr id="9" name="Rectangle 8"/>
          <p:cNvSpPr/>
          <p:nvPr/>
        </p:nvSpPr>
        <p:spPr bwMode="auto">
          <a:xfrm>
            <a:off x="376238" y="1755775"/>
            <a:ext cx="8429625" cy="1630363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Helping the Space Mature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Important to have broad participation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Transparency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Pushing the envelope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03225" y="3879850"/>
            <a:ext cx="8429625" cy="1674813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Coverity Participation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Significant amount of work (~20 times more than 2009!)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C/C++ Track: Chrome, Wireshark &amp; Dovecot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Coverity tools freely available for SATE researchers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2"/>
          <p:cNvSpPr txBox="1">
            <a:spLocks noGrp="1"/>
          </p:cNvSpPr>
          <p:nvPr/>
        </p:nvSpPr>
        <p:spPr bwMode="auto">
          <a:xfrm>
            <a:off x="146050" y="6440488"/>
            <a:ext cx="4572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3FEEA4A5-1286-40BB-9B21-B1358FC2B7CE}" type="slidenum">
              <a:rPr lang="en-US" sz="1000">
                <a:solidFill>
                  <a:schemeClr val="accent1"/>
                </a:solidFill>
                <a:latin typeface="Arial" charset="0"/>
                <a:cs typeface="Arial" charset="0"/>
              </a:rPr>
              <a:pPr algn="r"/>
              <a:t>4</a:t>
            </a:fld>
            <a:endParaRPr lang="en-US" sz="100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>
          <a:xfrm>
            <a:off x="282575" y="0"/>
            <a:ext cx="8632825" cy="12192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SATE 2010: Listening to the Community</a:t>
            </a:r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64770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32BC2DB6-B73C-416F-B3BA-6C71EF4CDCF6}" type="slidenum">
              <a:rPr lang="en-US" sz="800"/>
              <a:pPr algn="r" eaLnBrk="0" hangingPunct="0"/>
              <a:t>4</a:t>
            </a:fld>
            <a:endParaRPr lang="en-US" sz="800"/>
          </a:p>
        </p:txBody>
      </p:sp>
      <p:sp>
        <p:nvSpPr>
          <p:cNvPr id="16388" name="Date Placeholder 4"/>
          <p:cNvSpPr txBox="1">
            <a:spLocks noGrp="1"/>
          </p:cNvSpPr>
          <p:nvPr/>
        </p:nvSpPr>
        <p:spPr bwMode="auto">
          <a:xfrm>
            <a:off x="228600" y="6477000"/>
            <a:ext cx="2362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800"/>
              <a:t>ALL MATERIALS CONFIDENTIAL</a:t>
            </a:r>
            <a:endParaRPr lang="en-US" sz="1000"/>
          </a:p>
        </p:txBody>
      </p:sp>
      <p:sp>
        <p:nvSpPr>
          <p:cNvPr id="9" name="Rectangle 8"/>
          <p:cNvSpPr/>
          <p:nvPr/>
        </p:nvSpPr>
        <p:spPr bwMode="auto">
          <a:xfrm>
            <a:off x="376238" y="1401763"/>
            <a:ext cx="8429625" cy="1158875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Improved Classification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Security/Quality/Insignificant/False Positive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88938" y="2716213"/>
            <a:ext cx="8429625" cy="984250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Broader Language Coverage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C, C++ &amp; Java</a:t>
            </a:r>
          </a:p>
        </p:txBody>
      </p:sp>
      <p:sp>
        <p:nvSpPr>
          <p:cNvPr id="2" name="Rectangle 9"/>
          <p:cNvSpPr/>
          <p:nvPr/>
        </p:nvSpPr>
        <p:spPr bwMode="auto">
          <a:xfrm>
            <a:off x="349250" y="3851275"/>
            <a:ext cx="8429625" cy="1101725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Larger Code Bases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Addition of Chrome: large code base, widely used</a:t>
            </a:r>
          </a:p>
        </p:txBody>
      </p:sp>
      <p:sp>
        <p:nvSpPr>
          <p:cNvPr id="3" name="Rectangle 9"/>
          <p:cNvSpPr/>
          <p:nvPr/>
        </p:nvSpPr>
        <p:spPr bwMode="auto">
          <a:xfrm>
            <a:off x="344488" y="5160963"/>
            <a:ext cx="8429625" cy="1101725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CVE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Healthy challenge!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2"/>
          <p:cNvSpPr txBox="1">
            <a:spLocks noGrp="1"/>
          </p:cNvSpPr>
          <p:nvPr/>
        </p:nvSpPr>
        <p:spPr bwMode="auto">
          <a:xfrm>
            <a:off x="146050" y="6440488"/>
            <a:ext cx="4572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22117C34-3A23-49F8-B0F3-5F6220BAC7F1}" type="slidenum">
              <a:rPr lang="en-US" sz="1000">
                <a:solidFill>
                  <a:schemeClr val="accent1"/>
                </a:solidFill>
                <a:latin typeface="Arial" charset="0"/>
                <a:cs typeface="Arial" charset="0"/>
              </a:rPr>
              <a:pPr algn="r"/>
              <a:t>5</a:t>
            </a:fld>
            <a:endParaRPr lang="en-US" sz="100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282575" y="0"/>
            <a:ext cx="8632825" cy="12192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Coverity SATE Results: C/C++ Track</a:t>
            </a:r>
          </a:p>
        </p:txBody>
      </p:sp>
      <p:sp>
        <p:nvSpPr>
          <p:cNvPr id="18435" name="Slide Number Placeholder 3"/>
          <p:cNvSpPr txBox="1">
            <a:spLocks noGrp="1"/>
          </p:cNvSpPr>
          <p:nvPr/>
        </p:nvSpPr>
        <p:spPr bwMode="auto">
          <a:xfrm>
            <a:off x="64770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FE356065-683C-47DD-BFC3-AB43A83EFB8E}" type="slidenum">
              <a:rPr lang="en-US" sz="800"/>
              <a:pPr algn="r" eaLnBrk="0" hangingPunct="0"/>
              <a:t>5</a:t>
            </a:fld>
            <a:endParaRPr lang="en-US" sz="800"/>
          </a:p>
        </p:txBody>
      </p:sp>
      <p:sp>
        <p:nvSpPr>
          <p:cNvPr id="18436" name="Date Placeholder 4"/>
          <p:cNvSpPr txBox="1">
            <a:spLocks noGrp="1"/>
          </p:cNvSpPr>
          <p:nvPr/>
        </p:nvSpPr>
        <p:spPr bwMode="auto">
          <a:xfrm>
            <a:off x="228600" y="6477000"/>
            <a:ext cx="2362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800"/>
              <a:t>ALL MATERIALS CONFIDENTIAL</a:t>
            </a:r>
            <a:endParaRPr lang="en-US" sz="1000"/>
          </a:p>
        </p:txBody>
      </p:sp>
      <p:sp>
        <p:nvSpPr>
          <p:cNvPr id="9" name="Rectangle 8"/>
          <p:cNvSpPr/>
          <p:nvPr/>
        </p:nvSpPr>
        <p:spPr bwMode="auto">
          <a:xfrm>
            <a:off x="376238" y="1484313"/>
            <a:ext cx="8429625" cy="1387475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SATE 2010 Selection: 30-40bugs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Improved SATE triage with new Quality classification</a:t>
            </a:r>
            <a:endParaRPr lang="en-US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General agreement on the triage results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88938" y="3024188"/>
            <a:ext cx="8429625" cy="1585912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Number of Bugs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Total (estimated TP): ~2300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High &amp; Medium Impact: ~1900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SATE selection: ~1%</a:t>
            </a:r>
          </a:p>
        </p:txBody>
      </p:sp>
      <p:sp>
        <p:nvSpPr>
          <p:cNvPr id="2" name="Rectangle 9"/>
          <p:cNvSpPr/>
          <p:nvPr/>
        </p:nvSpPr>
        <p:spPr bwMode="auto">
          <a:xfrm>
            <a:off x="411163" y="4819650"/>
            <a:ext cx="8429625" cy="1352550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Triage is hard!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Quality of event messages is important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Impact assessment is essential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Coverity Integrity Manager</a:t>
            </a:r>
          </a:p>
        </p:txBody>
      </p:sp>
      <p:pic>
        <p:nvPicPr>
          <p:cNvPr id="20482" name="Picture 4" descr="dovecot-100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3700" y="1765300"/>
            <a:ext cx="8418513" cy="373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2"/>
          <p:cNvSpPr txBox="1">
            <a:spLocks noGrp="1"/>
          </p:cNvSpPr>
          <p:nvPr/>
        </p:nvSpPr>
        <p:spPr bwMode="auto">
          <a:xfrm>
            <a:off x="146050" y="6440488"/>
            <a:ext cx="4572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73A58CF-8478-473C-9FD3-5F74AE29DF7D}" type="slidenum">
              <a:rPr lang="en-US" sz="1000">
                <a:solidFill>
                  <a:schemeClr val="accent1"/>
                </a:solidFill>
                <a:latin typeface="Arial" charset="0"/>
                <a:cs typeface="Arial" charset="0"/>
              </a:rPr>
              <a:pPr algn="r"/>
              <a:t>7</a:t>
            </a:fld>
            <a:endParaRPr lang="en-US" sz="100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>
          <a:xfrm>
            <a:off x="282575" y="0"/>
            <a:ext cx="8632825" cy="12192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The Software Supply Chain</a:t>
            </a:r>
          </a:p>
        </p:txBody>
      </p:sp>
      <p:sp>
        <p:nvSpPr>
          <p:cNvPr id="22531" name="Slide Number Placeholder 3"/>
          <p:cNvSpPr txBox="1">
            <a:spLocks noGrp="1"/>
          </p:cNvSpPr>
          <p:nvPr/>
        </p:nvSpPr>
        <p:spPr bwMode="auto">
          <a:xfrm>
            <a:off x="64770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A178A49B-C3E5-47AF-A99D-B4A3B809D686}" type="slidenum">
              <a:rPr lang="en-US" sz="800"/>
              <a:pPr algn="r" eaLnBrk="0" hangingPunct="0"/>
              <a:t>7</a:t>
            </a:fld>
            <a:endParaRPr lang="en-US" sz="800"/>
          </a:p>
        </p:txBody>
      </p:sp>
      <p:sp>
        <p:nvSpPr>
          <p:cNvPr id="22532" name="Date Placeholder 4"/>
          <p:cNvSpPr txBox="1">
            <a:spLocks noGrp="1"/>
          </p:cNvSpPr>
          <p:nvPr/>
        </p:nvSpPr>
        <p:spPr bwMode="auto">
          <a:xfrm>
            <a:off x="228600" y="6477000"/>
            <a:ext cx="2362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800"/>
              <a:t>ALL MATERIALS CONFIDENTIAL</a:t>
            </a:r>
            <a:endParaRPr lang="en-US" sz="1000"/>
          </a:p>
        </p:txBody>
      </p:sp>
      <p:sp>
        <p:nvSpPr>
          <p:cNvPr id="9" name="Rectangle 8"/>
          <p:cNvSpPr/>
          <p:nvPr/>
        </p:nvSpPr>
        <p:spPr bwMode="auto">
          <a:xfrm>
            <a:off x="376238" y="1484313"/>
            <a:ext cx="8429625" cy="1554162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The Problem</a:t>
            </a:r>
          </a:p>
          <a:p>
            <a:pPr marL="742950" lvl="1" indent="-285750"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Weakest link in the chain</a:t>
            </a:r>
          </a:p>
          <a:p>
            <a:pPr marL="742950" lvl="1" indent="-285750"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Defects in shared libraries can impact millions of devices (computers, phones, etc)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88938" y="3230563"/>
            <a:ext cx="8429625" cy="1314450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How Coverity Can Help</a:t>
            </a:r>
          </a:p>
          <a:p>
            <a:pPr marL="742950" lvl="1" indent="-285750"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Integrity Report with Integrity Rating</a:t>
            </a:r>
          </a:p>
          <a:p>
            <a:pPr marL="742950" lvl="1" indent="-285750"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Software Certification</a:t>
            </a:r>
          </a:p>
        </p:txBody>
      </p:sp>
      <p:sp>
        <p:nvSpPr>
          <p:cNvPr id="2" name="Rectangle 9"/>
          <p:cNvSpPr/>
          <p:nvPr/>
        </p:nvSpPr>
        <p:spPr bwMode="auto">
          <a:xfrm>
            <a:off x="411163" y="4797425"/>
            <a:ext cx="8429625" cy="1560513"/>
          </a:xfrm>
          <a:prstGeom prst="rect">
            <a:avLst/>
          </a:prstGeom>
          <a:solidFill>
            <a:srgbClr val="DDDE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Upstream Elimination of Defects</a:t>
            </a:r>
          </a:p>
          <a:p>
            <a:pPr marL="742950" lvl="1" indent="-285750"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Open source</a:t>
            </a:r>
          </a:p>
          <a:p>
            <a:pPr marL="742950" lvl="1" indent="-285750"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3rd party</a:t>
            </a:r>
          </a:p>
          <a:p>
            <a:pPr marL="742950" lvl="1" indent="-285750" algn="ctr">
              <a:defRPr/>
            </a:pPr>
            <a:r>
              <a:rPr lang="en-US">
                <a:solidFill>
                  <a:srgbClr val="000000"/>
                </a:solidFill>
                <a:latin typeface="Times" pitchFamily="18" charset="0"/>
                <a:cs typeface="MS PGothic"/>
              </a:rPr>
              <a:t>Company wide libraries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6"/>
          <p:cNvSpPr>
            <a:spLocks noGrp="1"/>
          </p:cNvSpPr>
          <p:nvPr>
            <p:ph type="title"/>
          </p:nvPr>
        </p:nvSpPr>
        <p:spPr>
          <a:xfrm>
            <a:off x="282575" y="0"/>
            <a:ext cx="8615363" cy="12192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Coverity Integrity Report: Software Certification</a:t>
            </a:r>
          </a:p>
        </p:txBody>
      </p:sp>
      <p:pic>
        <p:nvPicPr>
          <p:cNvPr id="24578" name="Picture 6" descr="IntegrityReport-TopPa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31925" y="1511300"/>
            <a:ext cx="5803900" cy="484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6"/>
          <p:cNvSpPr>
            <a:spLocks noGrp="1"/>
          </p:cNvSpPr>
          <p:nvPr>
            <p:ph type="title" idx="4294967295"/>
          </p:nvPr>
        </p:nvSpPr>
        <p:spPr>
          <a:xfrm>
            <a:off x="282575" y="0"/>
            <a:ext cx="8615363" cy="12192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Coverity Software Integrity Rating</a:t>
            </a:r>
          </a:p>
        </p:txBody>
      </p:sp>
      <p:pic>
        <p:nvPicPr>
          <p:cNvPr id="26626" name="Picture 4" descr="CIR-descrip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0450" y="1349375"/>
            <a:ext cx="6711950" cy="510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ity">
  <a:themeElements>
    <a:clrScheme name="Coverity">
      <a:dk1>
        <a:sysClr val="windowText" lastClr="000000"/>
      </a:dk1>
      <a:lt1>
        <a:sysClr val="window" lastClr="FFFFFF"/>
      </a:lt1>
      <a:dk2>
        <a:srgbClr val="005A8B"/>
      </a:dk2>
      <a:lt2>
        <a:srgbClr val="DDDECA"/>
      </a:lt2>
      <a:accent1>
        <a:srgbClr val="7D9AAA"/>
      </a:accent1>
      <a:accent2>
        <a:srgbClr val="AA272F"/>
      </a:accent2>
      <a:accent3>
        <a:srgbClr val="D2492A"/>
      </a:accent3>
      <a:accent4>
        <a:srgbClr val="B19401"/>
      </a:accent4>
      <a:accent5>
        <a:srgbClr val="857363"/>
      </a:accent5>
      <a:accent6>
        <a:srgbClr val="879637"/>
      </a:accent6>
      <a:hlink>
        <a:srgbClr val="87962D"/>
      </a:hlink>
      <a:folHlink>
        <a:srgbClr val="AA272F"/>
      </a:folHlink>
    </a:clrScheme>
    <a:fontScheme name="Custom 7">
      <a:majorFont>
        <a:latin typeface="Adobe Caslon Pro Bold"/>
        <a:ea typeface="MS PGothic"/>
        <a:cs typeface=""/>
      </a:majorFont>
      <a:minorFont>
        <a:latin typeface="Adobe Caslon Pro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ECA"/>
        </a:solidFill>
        <a:ln>
          <a:noFill/>
        </a:ln>
      </a:spPr>
      <a:bodyPr rtlCol="0" anchor="ctr"/>
      <a:lstStyle>
        <a:defPPr marL="0" marR="0" indent="0" algn="ctr" defTabSz="914400" eaLnBrk="1" latinLnBrk="0" hangingPunct="1">
          <a:lnSpc>
            <a:spcPct val="100000"/>
          </a:lnSpc>
          <a:buClrTx/>
          <a:buSzTx/>
          <a:buFontTx/>
          <a:buNone/>
          <a:tabLst/>
          <a:defRPr dirty="0" smtClean="0">
            <a:solidFill>
              <a:schemeClr val="tx1"/>
            </a:solidFill>
            <a:latin typeface="Georgia" pitchFamily="18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5A8B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  <a:ea typeface="MS PGothic" pitchFamily="34" charset="-128"/>
          </a:defRPr>
        </a:defPPr>
      </a:lstStyle>
    </a:lnDef>
    <a:txDef>
      <a:spPr>
        <a:noFill/>
      </a:spPr>
      <a:bodyPr wrap="square" rtlCol="0">
        <a:noAutofit/>
      </a:bodyPr>
      <a:lstStyle>
        <a:defPPr>
          <a:defRPr dirty="0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9900</TotalTime>
  <Words>320</Words>
  <Application>Microsoft Office PowerPoint</Application>
  <PresentationFormat>On-screen Show (4:3)</PresentationFormat>
  <Paragraphs>98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Times</vt:lpstr>
      <vt:lpstr>MS PGothic</vt:lpstr>
      <vt:lpstr>Arial</vt:lpstr>
      <vt:lpstr>Times New Roman</vt:lpstr>
      <vt:lpstr>Adobe Caslon Pro</vt:lpstr>
      <vt:lpstr>Coverity</vt:lpstr>
      <vt:lpstr>Coverity</vt:lpstr>
      <vt:lpstr>Coverity</vt:lpstr>
      <vt:lpstr>Coverity</vt:lpstr>
      <vt:lpstr>Coverity</vt:lpstr>
      <vt:lpstr>Coverity</vt:lpstr>
      <vt:lpstr>Coverity Analysis: Improving Quality in the Software Supply Chain</vt:lpstr>
      <vt:lpstr>Overview</vt:lpstr>
      <vt:lpstr>Importance of SATE</vt:lpstr>
      <vt:lpstr>SATE 2010: Listening to the Community</vt:lpstr>
      <vt:lpstr>Coverity SATE Results: C/C++ Track</vt:lpstr>
      <vt:lpstr>Coverity Integrity Manager</vt:lpstr>
      <vt:lpstr>The Software Supply Chain</vt:lpstr>
      <vt:lpstr>Coverity Integrity Report: Software Certification</vt:lpstr>
      <vt:lpstr>Coverity Software Integrity Rating</vt:lpstr>
      <vt:lpstr>How to Use Your Software Integrity Rating</vt:lpstr>
      <vt:lpstr>Next Steps for SATE</vt:lpstr>
      <vt:lpstr>Q&amp;A</vt:lpstr>
    </vt:vector>
  </TitlesOfParts>
  <Company>Robert Ahearn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Coverity PowerPoint Template</dc:title>
  <dc:creator>Philippa Mars</dc:creator>
  <cp:lastModifiedBy>Koka Sexton</cp:lastModifiedBy>
  <cp:revision>1060</cp:revision>
  <cp:lastPrinted>2009-01-28T17:35:12Z</cp:lastPrinted>
  <dcterms:created xsi:type="dcterms:W3CDTF">2009-08-31T23:24:28Z</dcterms:created>
  <dcterms:modified xsi:type="dcterms:W3CDTF">2010-09-28T17:19:44Z</dcterms:modified>
</cp:coreProperties>
</file>