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71" r:id="rId4"/>
    <p:sldId id="272" r:id="rId5"/>
    <p:sldId id="273" r:id="rId6"/>
    <p:sldId id="27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4FFF"/>
    <a:srgbClr val="6C61FF"/>
    <a:srgbClr val="B2A0FE"/>
    <a:srgbClr val="BBABFF"/>
    <a:srgbClr val="6666FF"/>
    <a:srgbClr val="9379FF"/>
    <a:srgbClr val="3C01D1"/>
    <a:srgbClr val="DDDDDD"/>
    <a:srgbClr val="CCE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44" autoAdjust="0"/>
    <p:restoredTop sz="84941" autoAdjust="0"/>
  </p:normalViewPr>
  <p:slideViewPr>
    <p:cSldViewPr snapToGrid="0" showGuides="1">
      <p:cViewPr varScale="1">
        <p:scale>
          <a:sx n="81" d="100"/>
          <a:sy n="81" d="100"/>
        </p:scale>
        <p:origin x="120" y="49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C434D-FA9C-4F46-A22C-7F765056B23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7525D-49C5-4D03-AE5D-317CFE242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12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Slides 1-5 meant for presentation.</a:t>
            </a:r>
          </a:p>
          <a:p>
            <a:r>
              <a:rPr lang="en-US" dirty="0"/>
              <a:t>Slides 6-9 are same as Slides 2-5 but different color and </a:t>
            </a:r>
            <a:r>
              <a:rPr lang="en-US"/>
              <a:t>style and are </a:t>
            </a:r>
            <a:r>
              <a:rPr lang="en-US" dirty="0"/>
              <a:t>meant for generating handouts.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F7525D-49C5-4D03-AE5D-317CFE2422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51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275F-E1D0-4740-A3E4-A1DEC46F3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FF3DA8-EADA-4A2F-8709-1D7354E03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673A3-733D-4122-85E5-AB7B67BC4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8DA7C-4154-4D3B-90CA-ED8F39A54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3E828-2A84-45B5-9E32-D0848070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9500E-44B6-4C56-82ED-6537F1C4B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E2963-4435-491A-9341-601156E99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B7126-2797-4820-ABEE-957116D94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271C5-287C-478B-AB23-844899145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66CD5-7EC9-4CC8-A398-F325A249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99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B53A45-AC46-44D4-BC1C-87D17BA36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90967D-C31F-468A-88C6-9457A58B8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79E8E-0DEA-419A-8795-32EE86646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991D2-D502-4441-8677-7B7029E6D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3CEBB-D7F4-4623-8CA1-67326197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90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275F-E1D0-4740-A3E4-A1DEC46F3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FF3DA8-EADA-4A2F-8709-1D7354E03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673A3-733D-4122-85E5-AB7B67BC4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8DA7C-4154-4D3B-90CA-ED8F39A54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3E828-2A84-45B5-9E32-D0848070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24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C3187-74F9-43F3-B293-797A28F68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2B9F0-631E-441E-BC8C-259A2F1FA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00AA1-02FB-46CE-BACD-7ADF87223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82AE2-F52D-4D53-BF2F-372E1A436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E515-A2EA-4573-BB08-0AFC97441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55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4EC51-33F2-4810-8C94-2DC2D6D67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B563C-E2B6-40EF-9A7C-0A50F9E13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7183A-74A2-4034-A912-D846F89E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64011-1ACB-473A-A41D-5C89F6E6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AE422-797E-4DAF-AF1B-B945C6C44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93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99CD4-B3D9-4F4D-A5C3-7A8D2F4F5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0FA19-E56D-4829-930D-0547A3546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CE053-5C65-46B8-951D-86AA3601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F27DC-5DD5-4215-BFB8-CA5A96747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E9BA44-CA2C-4E3E-B9B5-2444211B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7B647-2796-4588-A24D-34A459BB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95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9663-73A7-4AC5-9087-3AE92F145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F4437-FE27-4EEB-9AF4-7B89D7DDA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4F6FB-46D5-4752-A675-3553AAADB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7236C4-D38D-48EF-BC3E-E79749437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AA09FC-131F-4320-A1E0-4912994AD8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171941-C34C-4B27-AD53-A2F1A7C65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EAF209-3A66-47AE-A5A1-36F1B176C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025272-74FF-4E2D-9D97-8D0607655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59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5A0CA-2127-4B67-95DE-9A41C3A92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4ACBEC-DFAD-4B5A-A030-7E390A97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6BA090-E98A-4D1F-8142-2A37938AE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7CAC5E-D94D-4F48-80A7-ADC5DC56F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05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40F14F-45C5-45D2-B847-5E1312AC0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076C50-1557-4E46-900A-EC889D5AF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B723B-5AE4-4F55-B836-EAFA1C93F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09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C6E85-8F82-416E-B38B-72EA45811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3FD16-27A5-4DAF-8AF3-272149F9B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23EB04-7248-484A-B563-ACED9B13D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9DCF6-6BC0-4D3B-BA4C-450DAA88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531F3-9CDE-4773-9A60-FF09F725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74FB7-2C7D-4294-B7DB-F35A3D55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1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C3187-74F9-43F3-B293-797A28F68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2B9F0-631E-441E-BC8C-259A2F1FA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00AA1-02FB-46CE-BACD-7ADF87223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82AE2-F52D-4D53-BF2F-372E1A436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E515-A2EA-4573-BB08-0AFC97441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507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6DDBE-3B01-4024-BA46-9C1D604DD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36C55E-A954-4B21-87E4-D578A9AA37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DEE83-8C36-404A-B38C-42A8AFF85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3EDA5F-E770-4BF9-AC73-A498C0949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B9A7E-CB50-498C-891C-D824972A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7BB3E-93AB-4670-A092-EA64F879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408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9500E-44B6-4C56-82ED-6537F1C4B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E2963-4435-491A-9341-601156E99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B7126-2797-4820-ABEE-957116D94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271C5-287C-478B-AB23-844899145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66CD5-7EC9-4CC8-A398-F325A249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950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B53A45-AC46-44D4-BC1C-87D17BA36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90967D-C31F-468A-88C6-9457A58B8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79E8E-0DEA-419A-8795-32EE86646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991D2-D502-4441-8677-7B7029E6D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3CEBB-D7F4-4623-8CA1-67326197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1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4EC51-33F2-4810-8C94-2DC2D6D67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B563C-E2B6-40EF-9A7C-0A50F9E13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7183A-74A2-4034-A912-D846F89E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64011-1ACB-473A-A41D-5C89F6E6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AE422-797E-4DAF-AF1B-B945C6C44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99CD4-B3D9-4F4D-A5C3-7A8D2F4F5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0FA19-E56D-4829-930D-0547A3546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CE053-5C65-46B8-951D-86AA3601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F27DC-5DD5-4215-BFB8-CA5A96747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E9BA44-CA2C-4E3E-B9B5-2444211B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7B647-2796-4588-A24D-34A459BB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00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9663-73A7-4AC5-9087-3AE92F145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F4437-FE27-4EEB-9AF4-7B89D7DDA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4F6FB-46D5-4752-A675-3553AAADB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7236C4-D38D-48EF-BC3E-E79749437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AA09FC-131F-4320-A1E0-4912994AD8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171941-C34C-4B27-AD53-A2F1A7C65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EAF209-3A66-47AE-A5A1-36F1B176C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025272-74FF-4E2D-9D97-8D0607655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50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5A0CA-2127-4B67-95DE-9A41C3A92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4ACBEC-DFAD-4B5A-A030-7E390A97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6BA090-E98A-4D1F-8142-2A37938AE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7CAC5E-D94D-4F48-80A7-ADC5DC56F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14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40F14F-45C5-45D2-B847-5E1312AC0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076C50-1557-4E46-900A-EC889D5AF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B723B-5AE4-4F55-B836-EAFA1C93F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C6E85-8F82-416E-B38B-72EA45811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3FD16-27A5-4DAF-8AF3-272149F9B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23EB04-7248-484A-B563-ACED9B13D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9DCF6-6BC0-4D3B-BA4C-450DAA88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531F3-9CDE-4773-9A60-FF09F725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74FB7-2C7D-4294-B7DB-F35A3D55F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6DDBE-3B01-4024-BA46-9C1D604DD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36C55E-A954-4B21-87E4-D578A9AA37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DEE83-8C36-404A-B38C-42A8AFF85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3EDA5F-E770-4BF9-AC73-A498C0949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B9A7E-CB50-498C-891C-D824972A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7BB3E-93AB-4670-A092-EA64F879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0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40000">
              <a:schemeClr val="bg1">
                <a:lumMod val="75000"/>
              </a:schemeClr>
            </a:gs>
            <a:gs pos="100000">
              <a:schemeClr val="accent3">
                <a:lumMod val="10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7E7296-17E9-4D34-BB84-A32724A8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0E34E-FCA5-4EEF-AE37-3C20D8FC4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4A0EB-28C4-401C-8E6B-5892EEF48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60334-F2B6-42B8-8616-5A58EF2D0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53DF3-FAF7-4332-BE58-B38626453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30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7E7296-17E9-4D34-BB84-A32724A8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0E34E-FCA5-4EEF-AE37-3C20D8FC4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4A0EB-28C4-401C-8E6B-5892EEF48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AF334-9910-43F4-98C9-E07C9EB0F64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60334-F2B6-42B8-8616-5A58EF2D0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53DF3-FAF7-4332-BE58-B38626453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E0698-5EFB-4093-93F4-12863EBE4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59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D9A53-61C0-4138-BF11-118F68F6F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3565" y="1934240"/>
            <a:ext cx="9144000" cy="298951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6600" dirty="0"/>
              <a:t>Implementation of the RRBC Method</a:t>
            </a:r>
          </a:p>
        </p:txBody>
      </p:sp>
    </p:spTree>
    <p:extLst>
      <p:ext uri="{BB962C8B-B14F-4D97-AF65-F5344CB8AC3E}">
        <p14:creationId xmlns:p14="http://schemas.microsoft.com/office/powerpoint/2010/main" val="339850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84EBE28-FE3C-4AC6-85A0-55A0CA2B531E}"/>
              </a:ext>
            </a:extLst>
          </p:cNvPr>
          <p:cNvSpPr txBox="1"/>
          <p:nvPr/>
        </p:nvSpPr>
        <p:spPr>
          <a:xfrm>
            <a:off x="3088193" y="569650"/>
            <a:ext cx="6018964" cy="57888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65000">
                <a:srgbClr val="728EBF"/>
              </a:gs>
              <a:gs pos="32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6200000" scaled="1"/>
          </a:gradFill>
          <a:ln>
            <a:noFill/>
          </a:ln>
          <a:scene3d>
            <a:camera prst="isometricOffAxis2Lef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System Integrator consults with User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C5EE03-75A5-4E91-840D-1098BB0E4B80}"/>
              </a:ext>
            </a:extLst>
          </p:cNvPr>
          <p:cNvSpPr txBox="1"/>
          <p:nvPr/>
        </p:nvSpPr>
        <p:spPr>
          <a:xfrm>
            <a:off x="3086515" y="1626143"/>
            <a:ext cx="6018965" cy="2902000"/>
          </a:xfrm>
          <a:prstGeom prst="roundRect">
            <a:avLst>
              <a:gd name="adj" fmla="val 4544"/>
            </a:avLst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81000">
                <a:srgbClr val="728EBF"/>
              </a:gs>
              <a:gs pos="32000">
                <a:schemeClr val="accent1">
                  <a:lumMod val="40000"/>
                  <a:lumOff val="60000"/>
                </a:schemeClr>
              </a:gs>
              <a:gs pos="99000">
                <a:schemeClr val="accent1">
                  <a:lumMod val="75000"/>
                </a:schemeClr>
              </a:gs>
            </a:gsLst>
            <a:lin ang="16200000" scaled="1"/>
          </a:gradFill>
          <a:ln>
            <a:noFill/>
          </a:ln>
          <a:scene3d>
            <a:camera prst="isometricLeftDown">
              <a:rot lat="0" lon="120000" rev="0"/>
            </a:camera>
            <a:lightRig rig="balanced" dir="t"/>
          </a:scene3d>
          <a:sp3d extrusionH="1270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1313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Determines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02552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User applications</a:t>
            </a:r>
          </a:p>
          <a:p>
            <a:pPr marL="102552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Accuracy requirements</a:t>
            </a:r>
          </a:p>
          <a:p>
            <a:pPr marL="102552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Sensors used</a:t>
            </a:r>
          </a:p>
          <a:p>
            <a:pPr marL="1482725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RRBC applicable if</a:t>
            </a:r>
          </a:p>
          <a:p>
            <a:pPr marL="1597025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(sensor bias/sensor noise) &gt; 2.5</a:t>
            </a:r>
          </a:p>
          <a:p>
            <a:pPr marL="102552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Number of fiducial points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F19F9F4-E824-4E61-AA46-DC603623C0D0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 flipH="1">
            <a:off x="6095998" y="1148532"/>
            <a:ext cx="1677" cy="477611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B8621D0-2DF6-497B-83CB-ABD4583E35C9}"/>
              </a:ext>
            </a:extLst>
          </p:cNvPr>
          <p:cNvCxnSpPr>
            <a:cxnSpLocks/>
            <a:stCxn id="11" idx="2"/>
            <a:endCxn id="24" idx="0"/>
          </p:cNvCxnSpPr>
          <p:nvPr/>
        </p:nvCxnSpPr>
        <p:spPr>
          <a:xfrm>
            <a:off x="6095998" y="4528143"/>
            <a:ext cx="2" cy="453818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6999EA7-33D6-4155-8D55-EF0D3DFF7832}"/>
              </a:ext>
            </a:extLst>
          </p:cNvPr>
          <p:cNvCxnSpPr>
            <a:cxnSpLocks/>
            <a:endCxn id="26" idx="0"/>
          </p:cNvCxnSpPr>
          <p:nvPr/>
        </p:nvCxnSpPr>
        <p:spPr>
          <a:xfrm>
            <a:off x="6096000" y="5516532"/>
            <a:ext cx="0" cy="50071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F2B4BFD-0F72-41F7-81DF-C9DE7EE93AE8}"/>
              </a:ext>
            </a:extLst>
          </p:cNvPr>
          <p:cNvSpPr txBox="1"/>
          <p:nvPr/>
        </p:nvSpPr>
        <p:spPr>
          <a:xfrm>
            <a:off x="3086518" y="4981961"/>
            <a:ext cx="6018964" cy="57888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65000">
                <a:srgbClr val="728EBF"/>
              </a:gs>
              <a:gs pos="32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6200000" scaled="1"/>
          </a:gradFill>
          <a:ln>
            <a:noFill/>
          </a:ln>
          <a:scene3d>
            <a:camera prst="isometricOffAxis2Lef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System Integrator develops software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1038C6-BD63-4C3D-B16E-D1019FB90A0F}"/>
              </a:ext>
            </a:extLst>
          </p:cNvPr>
          <p:cNvSpPr txBox="1"/>
          <p:nvPr/>
        </p:nvSpPr>
        <p:spPr>
          <a:xfrm>
            <a:off x="4056185" y="6017242"/>
            <a:ext cx="4079630" cy="57888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65000">
                <a:srgbClr val="728EBF"/>
              </a:gs>
              <a:gs pos="32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6200000" scaled="1"/>
          </a:gradFill>
          <a:ln>
            <a:noFill/>
          </a:ln>
          <a:scene3d>
            <a:camera prst="isometricOffAxis2Lef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User executes software</a:t>
            </a:r>
          </a:p>
        </p:txBody>
      </p:sp>
    </p:spTree>
    <p:extLst>
      <p:ext uri="{BB962C8B-B14F-4D97-AF65-F5344CB8AC3E}">
        <p14:creationId xmlns:p14="http://schemas.microsoft.com/office/powerpoint/2010/main" val="3761814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78B07D-8883-4406-A1E9-57D3F11B541C}"/>
              </a:ext>
            </a:extLst>
          </p:cNvPr>
          <p:cNvSpPr txBox="1"/>
          <p:nvPr/>
        </p:nvSpPr>
        <p:spPr>
          <a:xfrm>
            <a:off x="512462" y="2085032"/>
            <a:ext cx="3922759" cy="4370546"/>
          </a:xfrm>
          <a:prstGeom prst="roundRect">
            <a:avLst>
              <a:gd name="adj" fmla="val 5561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62000">
                <a:schemeClr val="bg1">
                  <a:lumMod val="6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</a:gradFill>
          <a:ln>
            <a:noFill/>
          </a:ln>
          <a:scene3d>
            <a:camera prst="orthographicFron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Measures registration points with robot and with sensor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Determines and measures nominal/expected locations of objects (target points) with sensor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Determines variability of object placement in work volume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421DD6-CEB0-4B5C-8410-A76F7E60B5F3}"/>
              </a:ext>
            </a:extLst>
          </p:cNvPr>
          <p:cNvSpPr txBox="1"/>
          <p:nvPr/>
        </p:nvSpPr>
        <p:spPr>
          <a:xfrm>
            <a:off x="5325625" y="3537624"/>
            <a:ext cx="2150348" cy="1465362"/>
          </a:xfrm>
          <a:prstGeom prst="roundRect">
            <a:avLst>
              <a:gd name="adj" fmla="val 10614"/>
            </a:avLst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16200000" scaled="1"/>
          </a:gradFill>
          <a:ln>
            <a:noFill/>
          </a:ln>
          <a:scene3d>
            <a:camera prst="orthographicFron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Software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 Integrator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40AF3C1-2D68-416F-AE55-7D8CA9AD1496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6400799" y="1909334"/>
            <a:ext cx="0" cy="162829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02F4B1A-DE03-48EB-8083-976A8AC6BE68}"/>
              </a:ext>
            </a:extLst>
          </p:cNvPr>
          <p:cNvCxnSpPr>
            <a:cxnSpLocks/>
            <a:stCxn id="2" idx="3"/>
            <a:endCxn id="6" idx="1"/>
          </p:cNvCxnSpPr>
          <p:nvPr/>
        </p:nvCxnSpPr>
        <p:spPr>
          <a:xfrm>
            <a:off x="4435221" y="4270305"/>
            <a:ext cx="89040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053FC274-086D-436C-A88C-D58AB9284A16}"/>
              </a:ext>
            </a:extLst>
          </p:cNvPr>
          <p:cNvSpPr txBox="1"/>
          <p:nvPr/>
        </p:nvSpPr>
        <p:spPr>
          <a:xfrm>
            <a:off x="9529190" y="3810603"/>
            <a:ext cx="2150348" cy="879217"/>
          </a:xfrm>
          <a:prstGeom prst="roundRect">
            <a:avLst>
              <a:gd name="adj" fmla="val 10110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60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16200000" scaled="1"/>
          </a:gradFill>
          <a:ln>
            <a:noFill/>
          </a:ln>
          <a:scene3d>
            <a:camera prst="orthographicFron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Robot path planner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7DE4031-C583-48DE-892F-19EFC0C185B8}"/>
              </a:ext>
            </a:extLst>
          </p:cNvPr>
          <p:cNvCxnSpPr>
            <a:cxnSpLocks/>
            <a:stCxn id="6" idx="3"/>
            <a:endCxn id="24" idx="1"/>
          </p:cNvCxnSpPr>
          <p:nvPr/>
        </p:nvCxnSpPr>
        <p:spPr>
          <a:xfrm flipV="1">
            <a:off x="7475973" y="4250212"/>
            <a:ext cx="2053217" cy="2009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6F666DD7-6E09-463A-951C-CD203AC11309}"/>
              </a:ext>
            </a:extLst>
          </p:cNvPr>
          <p:cNvSpPr txBox="1"/>
          <p:nvPr/>
        </p:nvSpPr>
        <p:spPr>
          <a:xfrm>
            <a:off x="7545189" y="4236252"/>
            <a:ext cx="1894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Corrected target point locations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4BDAEEA-5EC9-42B1-9F56-BD1B6C6A96AF}"/>
              </a:ext>
            </a:extLst>
          </p:cNvPr>
          <p:cNvSpPr txBox="1"/>
          <p:nvPr/>
        </p:nvSpPr>
        <p:spPr>
          <a:xfrm flipH="1">
            <a:off x="1269106" y="312052"/>
            <a:ext cx="9653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 Integrator and User Responsibilities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832CAC-28D7-4782-BE7D-D03870A37BA1}"/>
              </a:ext>
            </a:extLst>
          </p:cNvPr>
          <p:cNvSpPr txBox="1"/>
          <p:nvPr/>
        </p:nvSpPr>
        <p:spPr>
          <a:xfrm>
            <a:off x="6400799" y="2404833"/>
            <a:ext cx="2705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Location of target points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CAC579-0563-46DE-8CA0-02F05DFAAE63}"/>
              </a:ext>
            </a:extLst>
          </p:cNvPr>
          <p:cNvSpPr txBox="1"/>
          <p:nvPr/>
        </p:nvSpPr>
        <p:spPr>
          <a:xfrm>
            <a:off x="5714998" y="1390917"/>
            <a:ext cx="1371601" cy="510778"/>
          </a:xfrm>
          <a:prstGeom prst="roundRect">
            <a:avLst/>
          </a:prstGeom>
          <a:gradFill>
            <a:gsLst>
              <a:gs pos="3000">
                <a:schemeClr val="bg1">
                  <a:lumMod val="85000"/>
                </a:schemeClr>
              </a:gs>
              <a:gs pos="46000">
                <a:srgbClr val="B2A0FE"/>
              </a:gs>
              <a:gs pos="100000">
                <a:srgbClr val="5C4FFF"/>
              </a:gs>
            </a:gsLst>
            <a:lin ang="16200000" scaled="1"/>
          </a:gradFill>
          <a:ln>
            <a:noFill/>
          </a:ln>
          <a:scene3d>
            <a:camera prst="orthographicFron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2400" b="1" dirty="0">
                <a:solidFill>
                  <a:prstClr val="black"/>
                </a:solidFill>
              </a:rPr>
              <a:t>Sensor</a:t>
            </a:r>
          </a:p>
        </p:txBody>
      </p:sp>
    </p:spTree>
    <p:extLst>
      <p:ext uri="{BB962C8B-B14F-4D97-AF65-F5344CB8AC3E}">
        <p14:creationId xmlns:p14="http://schemas.microsoft.com/office/powerpoint/2010/main" val="70114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8F12396-2EC9-49EB-B6C5-51640F247E20}"/>
                  </a:ext>
                </a:extLst>
              </p:cNvPr>
              <p:cNvSpPr txBox="1"/>
              <p:nvPr/>
            </p:nvSpPr>
            <p:spPr>
              <a:xfrm>
                <a:off x="3308252" y="1412213"/>
                <a:ext cx="3108827" cy="1021556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60000">
                    <a:schemeClr val="accent1">
                      <a:lumMod val="40000"/>
                      <a:lumOff val="60000"/>
                    </a:schemeClr>
                  </a:gs>
                  <a:gs pos="100000">
                    <a:srgbClr val="7093D2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Registration Module: determine transformation matrix, </a:t>
                </a:r>
                <a14:m>
                  <m:oMath xmlns:m="http://schemas.openxmlformats.org/officeDocument/2006/math">
                    <m:d>
                      <m:d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𝑹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, </m:t>
                        </m:r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𝝉</m:t>
                        </m:r>
                      </m:e>
                    </m:d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8F12396-2EC9-49EB-B6C5-51640F247E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8252" y="1412213"/>
                <a:ext cx="3108827" cy="1021556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25D465F-6E58-4810-800B-E87BB550D653}"/>
              </a:ext>
            </a:extLst>
          </p:cNvPr>
          <p:cNvSpPr txBox="1"/>
          <p:nvPr/>
        </p:nvSpPr>
        <p:spPr>
          <a:xfrm>
            <a:off x="532561" y="1258979"/>
            <a:ext cx="2107805" cy="132802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Measures r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egistration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points in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robot and sensor frames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5A66CE-689C-467D-A9DB-BB5708D0D886}"/>
              </a:ext>
            </a:extLst>
          </p:cNvPr>
          <p:cNvSpPr txBox="1"/>
          <p:nvPr/>
        </p:nvSpPr>
        <p:spPr>
          <a:xfrm>
            <a:off x="607661" y="3251014"/>
            <a:ext cx="1957606" cy="102155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Nominal location of target points in sensor frame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1FE0E7-4568-4D43-8CAE-2C59E0F8E7F1}"/>
                  </a:ext>
                </a:extLst>
              </p:cNvPr>
              <p:cNvSpPr txBox="1"/>
              <p:nvPr/>
            </p:nvSpPr>
            <p:spPr>
              <a:xfrm>
                <a:off x="3619500" y="5108429"/>
                <a:ext cx="2476500" cy="1281589"/>
              </a:xfrm>
              <a:prstGeom prst="roundRect">
                <a:avLst>
                  <a:gd name="adj" fmla="val 11134"/>
                </a:avLst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60000">
                    <a:schemeClr val="accent1">
                      <a:lumMod val="40000"/>
                      <a:lumOff val="60000"/>
                    </a:schemeClr>
                  </a:gs>
                  <a:gs pos="100000">
                    <a:srgbClr val="7093D2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Determine locations of fiducial points, in robot frame, around each target,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𝒀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</m:t>
                        </m:r>
                      </m:sub>
                    </m:sSub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D1FE0E7-4568-4D43-8CAE-2C59E0F8E7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500" y="5108429"/>
                <a:ext cx="2476500" cy="1281589"/>
              </a:xfrm>
              <a:prstGeom prst="roundRect">
                <a:avLst>
                  <a:gd name="adj" fmla="val 11134"/>
                </a:avLst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4921FD5B-7FA7-4AD6-9398-827D5F29BBE8}"/>
              </a:ext>
            </a:extLst>
          </p:cNvPr>
          <p:cNvSpPr txBox="1"/>
          <p:nvPr/>
        </p:nvSpPr>
        <p:spPr>
          <a:xfrm>
            <a:off x="3236916" y="2944547"/>
            <a:ext cx="3246583" cy="1634490"/>
          </a:xfrm>
          <a:prstGeom prst="roundRect">
            <a:avLst>
              <a:gd name="adj" fmla="val 12978"/>
            </a:avLst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40000"/>
                  <a:lumOff val="60000"/>
                </a:schemeClr>
              </a:gs>
              <a:gs pos="100000">
                <a:srgbClr val="7093D2"/>
              </a:gs>
            </a:gsLst>
            <a:lin ang="16200000" scaled="1"/>
          </a:gradFill>
          <a:ln>
            <a:noFill/>
          </a:ln>
          <a:scene3d>
            <a:camera prst="orthographicFron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Determine distance from fiducial pt. to target pt. based on variability of object placement and level of accuracy needed.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54C0C5-04A4-4C4F-8257-E28CDA326C7A}"/>
              </a:ext>
            </a:extLst>
          </p:cNvPr>
          <p:cNvSpPr txBox="1"/>
          <p:nvPr/>
        </p:nvSpPr>
        <p:spPr>
          <a:xfrm>
            <a:off x="8459222" y="1341313"/>
            <a:ext cx="1952730" cy="1021556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40000"/>
                  <a:lumOff val="60000"/>
                </a:schemeClr>
              </a:gs>
              <a:gs pos="100000">
                <a:srgbClr val="7093D2"/>
              </a:gs>
            </a:gsLst>
            <a:lin ang="16200000" scaled="1"/>
          </a:gradFill>
          <a:ln>
            <a:noFill/>
          </a:ln>
          <a:scene3d>
            <a:camera prst="orthographicFron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Send command to robot to move to fiducial pts.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0BB8C13-E658-49CC-B9BB-39130E1E1D66}"/>
              </a:ext>
            </a:extLst>
          </p:cNvPr>
          <p:cNvCxnSpPr>
            <a:cxnSpLocks/>
            <a:stCxn id="14" idx="2"/>
            <a:endCxn id="13" idx="0"/>
          </p:cNvCxnSpPr>
          <p:nvPr/>
        </p:nvCxnSpPr>
        <p:spPr>
          <a:xfrm flipH="1">
            <a:off x="4857750" y="4579037"/>
            <a:ext cx="2458" cy="52939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E740135-954C-4368-B1FE-2A115EFBEC0E}"/>
              </a:ext>
            </a:extLst>
          </p:cNvPr>
          <p:cNvCxnSpPr>
            <a:cxnSpLocks/>
            <a:stCxn id="3" idx="2"/>
            <a:endCxn id="14" idx="0"/>
          </p:cNvCxnSpPr>
          <p:nvPr/>
        </p:nvCxnSpPr>
        <p:spPr>
          <a:xfrm flipH="1">
            <a:off x="4860208" y="2433769"/>
            <a:ext cx="2458" cy="51077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B047A437-8099-4B0F-AA1F-390FD527B0A0}"/>
              </a:ext>
            </a:extLst>
          </p:cNvPr>
          <p:cNvSpPr txBox="1"/>
          <p:nvPr/>
        </p:nvSpPr>
        <p:spPr>
          <a:xfrm>
            <a:off x="9161267" y="4814157"/>
            <a:ext cx="548640" cy="548640"/>
          </a:xfrm>
          <a:prstGeom prst="ellipse">
            <a:avLst/>
          </a:prstGeom>
          <a:gradFill>
            <a:gsLst>
              <a:gs pos="0">
                <a:srgbClr val="FFFFCC"/>
              </a:gs>
              <a:gs pos="54000">
                <a:srgbClr val="FFFF66"/>
              </a:gs>
              <a:gs pos="100000">
                <a:srgbClr val="FFFF00"/>
              </a:gs>
            </a:gsLst>
            <a:lin ang="16200000" scaled="1"/>
          </a:gradFill>
          <a:ln>
            <a:noFill/>
          </a:ln>
          <a:scene3d>
            <a:camera prst="orthographicFront"/>
            <a:lightRig rig="soft" dir="t"/>
          </a:scene3d>
          <a:sp3d extrusionH="152400" prstMaterial="powder">
            <a:bevelT w="127000" h="241300" prst="relaxedInset"/>
          </a:sp3d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C1350E9-2D3C-4AC9-AA53-6EC893570529}"/>
              </a:ext>
            </a:extLst>
          </p:cNvPr>
          <p:cNvCxnSpPr>
            <a:cxnSpLocks/>
            <a:stCxn id="12" idx="3"/>
            <a:endCxn id="14" idx="1"/>
          </p:cNvCxnSpPr>
          <p:nvPr/>
        </p:nvCxnSpPr>
        <p:spPr>
          <a:xfrm>
            <a:off x="2565267" y="3761792"/>
            <a:ext cx="671649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C8D1181-C45A-4647-B5BE-6BA7501BE76A}"/>
              </a:ext>
            </a:extLst>
          </p:cNvPr>
          <p:cNvCxnSpPr>
            <a:cxnSpLocks/>
            <a:stCxn id="15" idx="2"/>
            <a:endCxn id="84" idx="0"/>
          </p:cNvCxnSpPr>
          <p:nvPr/>
        </p:nvCxnSpPr>
        <p:spPr>
          <a:xfrm>
            <a:off x="9435587" y="2362869"/>
            <a:ext cx="0" cy="84983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036E13A-9DB0-4016-BEA0-4B0C5EF51B23}"/>
              </a:ext>
            </a:extLst>
          </p:cNvPr>
          <p:cNvCxnSpPr>
            <a:cxnSpLocks/>
            <a:stCxn id="4" idx="3"/>
            <a:endCxn id="3" idx="1"/>
          </p:cNvCxnSpPr>
          <p:nvPr/>
        </p:nvCxnSpPr>
        <p:spPr>
          <a:xfrm>
            <a:off x="2640366" y="1922991"/>
            <a:ext cx="667886" cy="0"/>
          </a:xfrm>
          <a:prstGeom prst="line">
            <a:avLst/>
          </a:prstGeom>
          <a:ln w="25400">
            <a:headEnd type="none" w="med" len="med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7CFC9FF-59F2-45DF-89C1-B15B56F242B4}"/>
              </a:ext>
            </a:extLst>
          </p:cNvPr>
          <p:cNvCxnSpPr>
            <a:cxnSpLocks/>
            <a:stCxn id="84" idx="2"/>
            <a:endCxn id="39" idx="0"/>
          </p:cNvCxnSpPr>
          <p:nvPr/>
        </p:nvCxnSpPr>
        <p:spPr>
          <a:xfrm>
            <a:off x="9435587" y="4234263"/>
            <a:ext cx="0" cy="579894"/>
          </a:xfrm>
          <a:prstGeom prst="line">
            <a:avLst/>
          </a:prstGeom>
          <a:ln w="25400">
            <a:headEnd type="none" w="med" len="med"/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3CB34223-DA5E-4B7F-BE75-E1AFB79275FD}"/>
                  </a:ext>
                </a:extLst>
              </p:cNvPr>
              <p:cNvSpPr txBox="1"/>
              <p:nvPr/>
            </p:nvSpPr>
            <p:spPr>
              <a:xfrm>
                <a:off x="8459222" y="3212707"/>
                <a:ext cx="1952730" cy="1021556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60000">
                    <a:schemeClr val="accent1">
                      <a:lumMod val="40000"/>
                      <a:lumOff val="60000"/>
                    </a:schemeClr>
                  </a:gs>
                  <a:gs pos="100000">
                    <a:srgbClr val="7093D2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Trigger sensor to measure fiducial points,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𝑿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</m:t>
                        </m:r>
                      </m:sub>
                    </m:sSub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3CB34223-DA5E-4B7F-BE75-E1AFB79275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9222" y="3212707"/>
                <a:ext cx="1952730" cy="1021556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" name="TextBox 122">
            <a:extLst>
              <a:ext uri="{FF2B5EF4-FFF2-40B4-BE49-F238E27FC236}">
                <a16:creationId xmlns:a16="http://schemas.microsoft.com/office/drawing/2014/main" id="{145FF195-9D97-4923-A93F-B76DD87AB4E7}"/>
              </a:ext>
            </a:extLst>
          </p:cNvPr>
          <p:cNvSpPr txBox="1"/>
          <p:nvPr/>
        </p:nvSpPr>
        <p:spPr>
          <a:xfrm flipH="1">
            <a:off x="1586464" y="244034"/>
            <a:ext cx="9274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marR="0" lvl="0" indent="-2317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Software Developed by System Integrator</a:t>
            </a:r>
          </a:p>
        </p:txBody>
      </p: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884C5863-951B-4791-9ABB-31B20F665BD2}"/>
              </a:ext>
            </a:extLst>
          </p:cNvPr>
          <p:cNvCxnSpPr>
            <a:cxnSpLocks/>
            <a:stCxn id="13" idx="3"/>
            <a:endCxn id="15" idx="1"/>
          </p:cNvCxnSpPr>
          <p:nvPr/>
        </p:nvCxnSpPr>
        <p:spPr>
          <a:xfrm flipV="1">
            <a:off x="6096000" y="1852091"/>
            <a:ext cx="2363222" cy="389713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88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F80AAFA-D026-42F7-B5C2-AB3D44DE0483}"/>
                  </a:ext>
                </a:extLst>
              </p:cNvPr>
              <p:cNvSpPr txBox="1"/>
              <p:nvPr/>
            </p:nvSpPr>
            <p:spPr>
              <a:xfrm>
                <a:off x="2211347" y="5418705"/>
                <a:ext cx="3635827" cy="1021556"/>
              </a:xfrm>
              <a:prstGeom prst="roundRect">
                <a:avLst>
                  <a:gd name="adj" fmla="val 11749"/>
                </a:avLst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60000">
                    <a:schemeClr val="accent1">
                      <a:lumMod val="40000"/>
                      <a:lumOff val="60000"/>
                    </a:schemeClr>
                  </a:gs>
                  <a:gs pos="100000">
                    <a:srgbClr val="7093D2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1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341313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Determine weights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𝑤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</m:t>
                        </m:r>
                      </m:sub>
                    </m:sSub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) based on proximity to target location for each fiducial correction.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F80AAFA-D026-42F7-B5C2-AB3D44DE0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347" y="5418705"/>
                <a:ext cx="3635827" cy="1021556"/>
              </a:xfrm>
              <a:prstGeom prst="roundRect">
                <a:avLst>
                  <a:gd name="adj" fmla="val 11749"/>
                </a:avLst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E63A440-216E-48FF-A97D-A907B4E36861}"/>
                  </a:ext>
                </a:extLst>
              </p:cNvPr>
              <p:cNvSpPr txBox="1"/>
              <p:nvPr/>
            </p:nvSpPr>
            <p:spPr>
              <a:xfrm>
                <a:off x="7875060" y="373102"/>
                <a:ext cx="3635828" cy="1470382"/>
              </a:xfrm>
              <a:prstGeom prst="roundRect">
                <a:avLst>
                  <a:gd name="adj" fmla="val 9884"/>
                </a:avLst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60000">
                    <a:schemeClr val="accent1">
                      <a:lumMod val="40000"/>
                      <a:lumOff val="60000"/>
                    </a:schemeClr>
                  </a:gs>
                  <a:gs pos="100000">
                    <a:srgbClr val="7093D2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341313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Determine weighted corrections for</a:t>
                </a:r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341313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each target</a:t>
                </a:r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341313" algn="l"/>
                  </a:tabLst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1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None/>
                  <a:tabLst>
                    <a:tab pos="341313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	</a:t>
                </a:r>
                <a14:m>
                  <m:oMath xmlns:m="http://schemas.openxmlformats.org/officeDocument/2006/math">
                    <m:r>
                      <a:rPr kumimoji="0" lang="en-US" sz="1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𝜺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𝑻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𝑋</m:t>
                            </m:r>
                          </m:sub>
                        </m:sSub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 </m:t>
                    </m:r>
                    <m:nary>
                      <m:naryPr>
                        <m:chr m:val="∑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𝑛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=1</m:t>
                        </m:r>
                      </m:sub>
                      <m:sup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𝑤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𝑛</m:t>
                            </m:r>
                          </m:sub>
                        </m:sSub>
                      </m:e>
                    </m:nary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𝜺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𝑿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1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None/>
                  <a:tabLst>
                    <a:tab pos="341313" algn="l"/>
                  </a:tabLst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E63A440-216E-48FF-A97D-A907B4E36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5060" y="373102"/>
                <a:ext cx="3635828" cy="1470382"/>
              </a:xfrm>
              <a:prstGeom prst="roundRect">
                <a:avLst>
                  <a:gd name="adj" fmla="val 9884"/>
                </a:avLst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78DEF67-CA0F-4875-A0E8-6A21986DB6F2}"/>
              </a:ext>
            </a:extLst>
          </p:cNvPr>
          <p:cNvCxnSpPr>
            <a:cxnSpLocks/>
            <a:stCxn id="39" idx="2"/>
            <a:endCxn id="4" idx="0"/>
          </p:cNvCxnSpPr>
          <p:nvPr/>
        </p:nvCxnSpPr>
        <p:spPr>
          <a:xfrm>
            <a:off x="4021076" y="4794877"/>
            <a:ext cx="8185" cy="62382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22E7E7-F868-4851-9446-4FE564BE53B5}"/>
              </a:ext>
            </a:extLst>
          </p:cNvPr>
          <p:cNvCxnSpPr>
            <a:cxnSpLocks/>
            <a:stCxn id="5" idx="2"/>
            <a:endCxn id="17" idx="0"/>
          </p:cNvCxnSpPr>
          <p:nvPr/>
        </p:nvCxnSpPr>
        <p:spPr>
          <a:xfrm flipH="1">
            <a:off x="9683600" y="1843483"/>
            <a:ext cx="0" cy="6858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9998B45-462D-4782-87DB-A028B11160E6}"/>
                  </a:ext>
                </a:extLst>
              </p:cNvPr>
              <p:cNvSpPr txBox="1"/>
              <p:nvPr/>
            </p:nvSpPr>
            <p:spPr>
              <a:xfrm>
                <a:off x="7865686" y="2507787"/>
                <a:ext cx="3635827" cy="1223808"/>
              </a:xfrm>
              <a:prstGeom prst="roundRect">
                <a:avLst>
                  <a:gd name="adj" fmla="val 11788"/>
                </a:avLst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60000">
                    <a:schemeClr val="accent1">
                      <a:lumMod val="40000"/>
                      <a:lumOff val="60000"/>
                    </a:schemeClr>
                  </a:gs>
                  <a:gs pos="100000">
                    <a:srgbClr val="7093D2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341313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Calculate corrected target locations</a:t>
                </a:r>
              </a:p>
              <a:p>
                <a:pPr marL="0" marR="0" lvl="1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341313" algn="l"/>
                  </a:tabLst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1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None/>
                  <a:tabLst>
                    <a:tab pos="341313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kumimoji="0" lang="en-US" sz="1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sz="1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𝑻</m:t>
                            </m:r>
                          </m:e>
                        </m:acc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𝑻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 </m:t>
                    </m:r>
                    <m:r>
                      <a:rPr kumimoji="0" lang="en-US" sz="18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𝜺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 (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𝑻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𝑋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)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1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+mj-lt"/>
                  <a:buNone/>
                  <a:tabLst>
                    <a:tab pos="341313" algn="l"/>
                  </a:tabLst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9998B45-462D-4782-87DB-A028B11160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5686" y="2507787"/>
                <a:ext cx="3635827" cy="1223808"/>
              </a:xfrm>
              <a:prstGeom prst="roundRect">
                <a:avLst>
                  <a:gd name="adj" fmla="val 11788"/>
                </a:avLst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8B27A2DD-06B1-4A08-A6B7-159572D5A0D4}"/>
              </a:ext>
            </a:extLst>
          </p:cNvPr>
          <p:cNvSpPr txBox="1"/>
          <p:nvPr/>
        </p:nvSpPr>
        <p:spPr>
          <a:xfrm>
            <a:off x="8130888" y="5573743"/>
            <a:ext cx="3105425" cy="919401"/>
          </a:xfrm>
          <a:prstGeom prst="round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53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</a:gradFill>
          <a:ln>
            <a:noFill/>
          </a:ln>
          <a:scene3d>
            <a:camera prst="orthographicFront">
              <a:rot lat="0" lon="120000" rev="0"/>
            </a:camera>
            <a:lightRig rig="balanced" dir="t"/>
          </a:scene3d>
          <a:sp3d extrusionH="152400" prstMaterial="plastic"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Robot path planner</a:t>
            </a:r>
          </a:p>
          <a:p>
            <a:pPr marL="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B288FF3-843A-4BBD-978E-FA8EC8C2B836}"/>
              </a:ext>
            </a:extLst>
          </p:cNvPr>
          <p:cNvCxnSpPr>
            <a:cxnSpLocks/>
            <a:endCxn id="19" idx="0"/>
          </p:cNvCxnSpPr>
          <p:nvPr/>
        </p:nvCxnSpPr>
        <p:spPr>
          <a:xfrm flipH="1">
            <a:off x="9683601" y="4878249"/>
            <a:ext cx="0" cy="6858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D45DCDB-1284-46CA-A6B1-A3740C668609}"/>
                  </a:ext>
                </a:extLst>
              </p:cNvPr>
              <p:cNvSpPr txBox="1"/>
              <p:nvPr/>
            </p:nvSpPr>
            <p:spPr>
              <a:xfrm>
                <a:off x="1529957" y="1195558"/>
                <a:ext cx="4982239" cy="1123712"/>
              </a:xfrm>
              <a:prstGeom prst="roundRect">
                <a:avLst/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60000">
                    <a:schemeClr val="accent1">
                      <a:lumMod val="40000"/>
                      <a:lumOff val="60000"/>
                    </a:schemeClr>
                  </a:gs>
                  <a:gs pos="100000">
                    <a:srgbClr val="7093D2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Apply inverse of transformation matrix,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1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𝑹</m:t>
                            </m:r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,</m:t>
                            </m:r>
                            <m:r>
                              <a:rPr kumimoji="0" lang="en-US" sz="1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𝝉</m:t>
                            </m:r>
                          </m:e>
                        </m:d>
                      </m:e>
                      <m:sup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−1</m:t>
                        </m:r>
                      </m:sup>
                    </m:sSup>
                    <m:r>
                      <a:rPr kumimoji="0" lang="en-US" sz="1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,</m:t>
                    </m:r>
                  </m:oMath>
                </a14:m>
                <a:r>
                  <a:rPr kumimoji="0" lang="en-US" sz="18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to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𝒀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</m:t>
                        </m:r>
                      </m:sub>
                    </m:sSub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to transform points to sensor frame.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D45DCDB-1284-46CA-A6B1-A3740C6686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9957" y="1195558"/>
                <a:ext cx="4982239" cy="1123712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C7F68D4-1471-43A1-A5F3-5A766CE46121}"/>
                  </a:ext>
                </a:extLst>
              </p:cNvPr>
              <p:cNvSpPr txBox="1"/>
              <p:nvPr/>
            </p:nvSpPr>
            <p:spPr>
              <a:xfrm>
                <a:off x="1409510" y="3036443"/>
                <a:ext cx="5223132" cy="1758434"/>
              </a:xfrm>
              <a:prstGeom prst="roundRect">
                <a:avLst>
                  <a:gd name="adj" fmla="val 9513"/>
                </a:avLst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60000">
                    <a:schemeClr val="accent1">
                      <a:lumMod val="40000"/>
                      <a:lumOff val="60000"/>
                    </a:schemeClr>
                  </a:gs>
                  <a:gs pos="100000">
                    <a:srgbClr val="7093D2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341313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Calculate corrections,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𝜺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</m:t>
                        </m:r>
                      </m:sub>
                    </m:sSub>
                  </m:oMath>
                </a14:m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, for each fiducial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341313" algn="l"/>
                  </a:tabLst>
                  <a:defRPr/>
                </a:pP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231775" algn="l"/>
                    <a:tab pos="512763" algn="l"/>
                    <a:tab pos="742950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𝜺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</m:t>
                        </m:r>
                      </m:sub>
                    </m:sSub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	=	(transformed, robot-measured, fiducial pt.) –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742950" algn="l"/>
                    <a:tab pos="914400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	(sensor-measured, fiducial pt.)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512763" algn="l"/>
                    <a:tab pos="742950" algn="l"/>
                  </a:tabLst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	=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𝑹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𝑖𝑛𝑣</m:t>
                        </m:r>
                      </m:sub>
                    </m:sSub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𝒀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𝝉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𝑖𝑛𝑣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𝑿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𝑛</m:t>
                        </m:r>
                      </m:sub>
                    </m:sSub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512763" algn="l"/>
                    <a:tab pos="742950" algn="l"/>
                  </a:tabLst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C7F68D4-1471-43A1-A5F3-5A766CE461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9510" y="3036443"/>
                <a:ext cx="5223132" cy="1758434"/>
              </a:xfrm>
              <a:prstGeom prst="roundRect">
                <a:avLst>
                  <a:gd name="adj" fmla="val 9513"/>
                </a:avLst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E44FA8B-3386-45FC-A2D0-40FE9C887C71}"/>
              </a:ext>
            </a:extLst>
          </p:cNvPr>
          <p:cNvCxnSpPr>
            <a:cxnSpLocks/>
            <a:stCxn id="21" idx="4"/>
            <a:endCxn id="38" idx="0"/>
          </p:cNvCxnSpPr>
          <p:nvPr/>
        </p:nvCxnSpPr>
        <p:spPr>
          <a:xfrm>
            <a:off x="4021077" y="772545"/>
            <a:ext cx="0" cy="423013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FBE6E1A-9ED0-49F9-B9FB-6183D9D1D5E6}"/>
              </a:ext>
            </a:extLst>
          </p:cNvPr>
          <p:cNvCxnSpPr>
            <a:cxnSpLocks/>
            <a:stCxn id="38" idx="2"/>
            <a:endCxn id="39" idx="0"/>
          </p:cNvCxnSpPr>
          <p:nvPr/>
        </p:nvCxnSpPr>
        <p:spPr>
          <a:xfrm flipH="1">
            <a:off x="4021076" y="2319270"/>
            <a:ext cx="1" cy="717173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C7B473D-8CF2-497C-87A0-4E1150B2BE8D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721678" y="5929483"/>
            <a:ext cx="489669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07CE1BB-5FD6-47DE-BD3E-D9117EE12D05}"/>
              </a:ext>
            </a:extLst>
          </p:cNvPr>
          <p:cNvSpPr txBox="1"/>
          <p:nvPr/>
        </p:nvSpPr>
        <p:spPr>
          <a:xfrm>
            <a:off x="3746757" y="223905"/>
            <a:ext cx="548640" cy="548640"/>
          </a:xfrm>
          <a:prstGeom prst="ellipse">
            <a:avLst/>
          </a:prstGeom>
          <a:gradFill>
            <a:gsLst>
              <a:gs pos="0">
                <a:srgbClr val="FFFFCC"/>
              </a:gs>
              <a:gs pos="54000">
                <a:srgbClr val="FFFF66"/>
              </a:gs>
              <a:gs pos="100000">
                <a:srgbClr val="FFFF00"/>
              </a:gs>
            </a:gsLst>
            <a:lin ang="16200000" scaled="1"/>
          </a:gradFill>
          <a:ln>
            <a:noFill/>
          </a:ln>
          <a:scene3d>
            <a:camera prst="orthographicFront"/>
            <a:lightRig rig="soft" dir="t"/>
          </a:scene3d>
          <a:sp3d extrusionH="152400" prstMaterial="powder">
            <a:bevelT w="127000" h="241300" prst="relaxedInset"/>
          </a:sp3d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29122FFB-E325-4FFC-B784-7880948C24B5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 flipV="1">
            <a:off x="5847174" y="1108293"/>
            <a:ext cx="2027886" cy="4821190"/>
          </a:xfrm>
          <a:prstGeom prst="bentConnector3">
            <a:avLst>
              <a:gd name="adj1" fmla="val 6329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A49C2DF-9424-4869-92E1-A74CCDB8A077}"/>
                  </a:ext>
                </a:extLst>
              </p:cNvPr>
              <p:cNvSpPr txBox="1"/>
              <p:nvPr/>
            </p:nvSpPr>
            <p:spPr>
              <a:xfrm>
                <a:off x="7595588" y="4442700"/>
                <a:ext cx="4194770" cy="402276"/>
              </a:xfrm>
              <a:prstGeom prst="roundRect">
                <a:avLst>
                  <a:gd name="adj" fmla="val 11788"/>
                </a:avLst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60000">
                    <a:schemeClr val="accent1">
                      <a:lumMod val="40000"/>
                      <a:lumOff val="60000"/>
                    </a:schemeClr>
                  </a:gs>
                  <a:gs pos="100000">
                    <a:srgbClr val="7093D2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lvl="1">
                  <a:tabLst>
                    <a:tab pos="341313" algn="l"/>
                  </a:tabLst>
                  <a:defRPr/>
                </a:pPr>
                <a:r>
                  <a:rPr lang="en-US" dirty="0">
                    <a:solidFill>
                      <a:prstClr val="black"/>
                    </a:solidFill>
                  </a:rPr>
                  <a:t>Apply transformation matrix,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𝝉</m:t>
                        </m:r>
                      </m:e>
                    </m:d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,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kumimoji="0" lang="en-US" sz="1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sz="1800" b="1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𝑻</m:t>
                            </m:r>
                          </m:e>
                        </m:acc>
                      </m:e>
                      <m:sub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Calibri" panose="020F0502020204030204"/>
                  </a:rPr>
                  <a:t>.</a:t>
                </a: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A49C2DF-9424-4869-92E1-A74CCDB8A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5588" y="4442700"/>
                <a:ext cx="4194770" cy="402276"/>
              </a:xfrm>
              <a:prstGeom prst="roundRect">
                <a:avLst>
                  <a:gd name="adj" fmla="val 11788"/>
                </a:avLst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38968B6-10A4-45BE-9FE3-12F1EDE70B89}"/>
              </a:ext>
            </a:extLst>
          </p:cNvPr>
          <p:cNvCxnSpPr>
            <a:cxnSpLocks/>
            <a:stCxn id="17" idx="2"/>
            <a:endCxn id="28" idx="0"/>
          </p:cNvCxnSpPr>
          <p:nvPr/>
        </p:nvCxnSpPr>
        <p:spPr>
          <a:xfrm>
            <a:off x="9683600" y="3731595"/>
            <a:ext cx="0" cy="6858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30EFB14-7293-40C8-8389-AB9BBBC5F18C}"/>
                  </a:ext>
                </a:extLst>
              </p:cNvPr>
              <p:cNvSpPr txBox="1"/>
              <p:nvPr/>
            </p:nvSpPr>
            <p:spPr>
              <a:xfrm>
                <a:off x="105778" y="5418705"/>
                <a:ext cx="1615858" cy="1021556"/>
              </a:xfrm>
              <a:prstGeom prst="roundRect">
                <a:avLst/>
              </a:prstGeom>
              <a:gradFill>
                <a:gsLst>
                  <a:gs pos="3000">
                    <a:schemeClr val="bg1">
                      <a:lumMod val="85000"/>
                    </a:schemeClr>
                  </a:gs>
                  <a:gs pos="46000">
                    <a:srgbClr val="B2A0FE"/>
                  </a:gs>
                  <a:gs pos="100000">
                    <a:srgbClr val="5C4FFF"/>
                  </a:gs>
                </a:gsLst>
                <a:lin ang="16200000" scaled="1"/>
              </a:gradFill>
              <a:ln>
                <a:noFill/>
              </a:ln>
              <a:scene3d>
                <a:camera prst="orthographicFront">
                  <a:rot lat="0" lon="120000" rev="0"/>
                </a:camera>
                <a:lightRig rig="balanced" dir="t"/>
              </a:scene3d>
              <a:sp3d extrusionH="152400" prstMaterial="plastic">
                <a:bevelT/>
              </a:sp3d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</a:rPr>
                  <a:t>Target points from sensor,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endParaRPr lang="en-US" sz="24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30EFB14-7293-40C8-8389-AB9BBBC5F1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78" y="5418705"/>
                <a:ext cx="1615858" cy="1021556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2274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4172</TotalTime>
  <Words>287</Words>
  <Application>Microsoft Office PowerPoint</Application>
  <PresentationFormat>Widescreen</PresentationFormat>
  <Paragraphs>58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1_Office Theme</vt:lpstr>
      <vt:lpstr>Implementation of the RRBC Method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Cheok, Geraldine S. Ms. (Fed)</dc:creator>
  <cp:lastModifiedBy>Cheok, Geraldine S. Ms. (Fed)</cp:lastModifiedBy>
  <cp:revision>191</cp:revision>
  <dcterms:created xsi:type="dcterms:W3CDTF">2018-07-27T15:51:07Z</dcterms:created>
  <dcterms:modified xsi:type="dcterms:W3CDTF">2019-07-16T12:19:41Z</dcterms:modified>
</cp:coreProperties>
</file>