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70" r:id="rId3"/>
    <p:sldId id="309" r:id="rId4"/>
    <p:sldId id="287" r:id="rId5"/>
    <p:sldId id="322" r:id="rId6"/>
    <p:sldId id="271" r:id="rId7"/>
    <p:sldId id="325" r:id="rId8"/>
    <p:sldId id="321" r:id="rId9"/>
    <p:sldId id="267" r:id="rId10"/>
    <p:sldId id="259" r:id="rId11"/>
    <p:sldId id="261" r:id="rId12"/>
    <p:sldId id="285" r:id="rId13"/>
    <p:sldId id="256" r:id="rId14"/>
    <p:sldId id="298" r:id="rId15"/>
    <p:sldId id="258" r:id="rId16"/>
    <p:sldId id="262" r:id="rId17"/>
    <p:sldId id="272" r:id="rId18"/>
    <p:sldId id="301" r:id="rId19"/>
    <p:sldId id="311" r:id="rId20"/>
    <p:sldId id="278" r:id="rId21"/>
    <p:sldId id="263" r:id="rId22"/>
    <p:sldId id="296" r:id="rId23"/>
    <p:sldId id="310" r:id="rId24"/>
    <p:sldId id="30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00FFFF"/>
    <a:srgbClr val="FF00FF"/>
    <a:srgbClr val="818588"/>
    <a:srgbClr val="989898"/>
    <a:srgbClr val="0000FF"/>
    <a:srgbClr val="FFCC00"/>
    <a:srgbClr val="CC00FF"/>
    <a:srgbClr val="FF33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3" autoAdjust="0"/>
    <p:restoredTop sz="94660"/>
  </p:normalViewPr>
  <p:slideViewPr>
    <p:cSldViewPr snapToGrid="0" showGuides="1">
      <p:cViewPr varScale="1">
        <p:scale>
          <a:sx n="91" d="100"/>
          <a:sy n="91" d="100"/>
        </p:scale>
        <p:origin x="84" y="684"/>
      </p:cViewPr>
      <p:guideLst>
        <p:guide orient="horz" pos="2184"/>
        <p:guide pos="3840"/>
      </p:guideLst>
    </p:cSldViewPr>
  </p:slid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ECC9-0181-4E77-9666-93BF553331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E4C9E6-0393-4380-8300-DDFA50890F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43B4DA-EC91-4219-8E5A-7ADC14F9A993}"/>
              </a:ext>
            </a:extLst>
          </p:cNvPr>
          <p:cNvSpPr>
            <a:spLocks noGrp="1"/>
          </p:cNvSpPr>
          <p:nvPr>
            <p:ph type="dt" sz="half" idx="10"/>
          </p:nvPr>
        </p:nvSpPr>
        <p:spPr/>
        <p:txBody>
          <a:bodyPr/>
          <a:lstStyle/>
          <a:p>
            <a:fld id="{88852884-F359-442F-A693-9D9CC86DCF28}" type="datetimeFigureOut">
              <a:rPr lang="en-US" smtClean="0"/>
              <a:t>7/15/2019</a:t>
            </a:fld>
            <a:endParaRPr lang="en-US"/>
          </a:p>
        </p:txBody>
      </p:sp>
      <p:sp>
        <p:nvSpPr>
          <p:cNvPr id="5" name="Footer Placeholder 4">
            <a:extLst>
              <a:ext uri="{FF2B5EF4-FFF2-40B4-BE49-F238E27FC236}">
                <a16:creationId xmlns:a16="http://schemas.microsoft.com/office/drawing/2014/main" id="{CD878632-54A5-4DD1-A446-730645A78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4A5D7F-ACB6-4E6E-88D5-678CA81F129E}"/>
              </a:ext>
            </a:extLst>
          </p:cNvPr>
          <p:cNvSpPr>
            <a:spLocks noGrp="1"/>
          </p:cNvSpPr>
          <p:nvPr>
            <p:ph type="sldNum" sz="quarter" idx="12"/>
          </p:nvPr>
        </p:nvSpPr>
        <p:spPr/>
        <p:txBody>
          <a:bodyPr/>
          <a:lstStyle/>
          <a:p>
            <a:fld id="{CAA943C6-897C-46B4-95CA-0CE3BCE53DE9}" type="slidenum">
              <a:rPr lang="en-US" smtClean="0"/>
              <a:t>‹#›</a:t>
            </a:fld>
            <a:endParaRPr lang="en-US"/>
          </a:p>
        </p:txBody>
      </p:sp>
    </p:spTree>
    <p:extLst>
      <p:ext uri="{BB962C8B-B14F-4D97-AF65-F5344CB8AC3E}">
        <p14:creationId xmlns:p14="http://schemas.microsoft.com/office/powerpoint/2010/main" val="51171778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A4FC-FBF5-44FD-937C-2BEEAD4BB2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1D87D2-4834-47CB-A34A-7AF572A3A4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C25B6-BDDA-4E30-8FA8-A28675765D7E}"/>
              </a:ext>
            </a:extLst>
          </p:cNvPr>
          <p:cNvSpPr>
            <a:spLocks noGrp="1"/>
          </p:cNvSpPr>
          <p:nvPr>
            <p:ph type="dt" sz="half" idx="10"/>
          </p:nvPr>
        </p:nvSpPr>
        <p:spPr/>
        <p:txBody>
          <a:bodyPr/>
          <a:lstStyle/>
          <a:p>
            <a:fld id="{88852884-F359-442F-A693-9D9CC86DCF28}" type="datetimeFigureOut">
              <a:rPr lang="en-US" smtClean="0"/>
              <a:t>7/15/2019</a:t>
            </a:fld>
            <a:endParaRPr lang="en-US"/>
          </a:p>
        </p:txBody>
      </p:sp>
      <p:sp>
        <p:nvSpPr>
          <p:cNvPr id="5" name="Footer Placeholder 4">
            <a:extLst>
              <a:ext uri="{FF2B5EF4-FFF2-40B4-BE49-F238E27FC236}">
                <a16:creationId xmlns:a16="http://schemas.microsoft.com/office/drawing/2014/main" id="{465D1AE5-5E6B-4670-AB31-92102E41F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1DC31-A955-4CCE-8E7F-0817ECE386B6}"/>
              </a:ext>
            </a:extLst>
          </p:cNvPr>
          <p:cNvSpPr>
            <a:spLocks noGrp="1"/>
          </p:cNvSpPr>
          <p:nvPr>
            <p:ph type="sldNum" sz="quarter" idx="12"/>
          </p:nvPr>
        </p:nvSpPr>
        <p:spPr/>
        <p:txBody>
          <a:bodyPr/>
          <a:lstStyle/>
          <a:p>
            <a:fld id="{CAA943C6-897C-46B4-95CA-0CE3BCE53DE9}" type="slidenum">
              <a:rPr lang="en-US" smtClean="0"/>
              <a:t>‹#›</a:t>
            </a:fld>
            <a:endParaRPr lang="en-US"/>
          </a:p>
        </p:txBody>
      </p:sp>
    </p:spTree>
    <p:extLst>
      <p:ext uri="{BB962C8B-B14F-4D97-AF65-F5344CB8AC3E}">
        <p14:creationId xmlns:p14="http://schemas.microsoft.com/office/powerpoint/2010/main" val="124939635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F57F51-4759-4F5E-9BD6-3057E80C02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9D5FEB-91FC-4E48-824C-F9B8A3D0F8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76572-9CB8-4837-ADE7-4259107C10AE}"/>
              </a:ext>
            </a:extLst>
          </p:cNvPr>
          <p:cNvSpPr>
            <a:spLocks noGrp="1"/>
          </p:cNvSpPr>
          <p:nvPr>
            <p:ph type="dt" sz="half" idx="10"/>
          </p:nvPr>
        </p:nvSpPr>
        <p:spPr/>
        <p:txBody>
          <a:bodyPr/>
          <a:lstStyle/>
          <a:p>
            <a:fld id="{88852884-F359-442F-A693-9D9CC86DCF28}" type="datetimeFigureOut">
              <a:rPr lang="en-US" smtClean="0"/>
              <a:t>7/15/2019</a:t>
            </a:fld>
            <a:endParaRPr lang="en-US"/>
          </a:p>
        </p:txBody>
      </p:sp>
      <p:sp>
        <p:nvSpPr>
          <p:cNvPr id="5" name="Footer Placeholder 4">
            <a:extLst>
              <a:ext uri="{FF2B5EF4-FFF2-40B4-BE49-F238E27FC236}">
                <a16:creationId xmlns:a16="http://schemas.microsoft.com/office/drawing/2014/main" id="{2A3F724E-69EE-432E-B499-E17839068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6ACED-96AD-4AD7-8C53-95CD31852F76}"/>
              </a:ext>
            </a:extLst>
          </p:cNvPr>
          <p:cNvSpPr>
            <a:spLocks noGrp="1"/>
          </p:cNvSpPr>
          <p:nvPr>
            <p:ph type="sldNum" sz="quarter" idx="12"/>
          </p:nvPr>
        </p:nvSpPr>
        <p:spPr/>
        <p:txBody>
          <a:bodyPr/>
          <a:lstStyle/>
          <a:p>
            <a:fld id="{CAA943C6-897C-46B4-95CA-0CE3BCE53DE9}" type="slidenum">
              <a:rPr lang="en-US" smtClean="0"/>
              <a:t>‹#›</a:t>
            </a:fld>
            <a:endParaRPr lang="en-US"/>
          </a:p>
        </p:txBody>
      </p:sp>
    </p:spTree>
    <p:extLst>
      <p:ext uri="{BB962C8B-B14F-4D97-AF65-F5344CB8AC3E}">
        <p14:creationId xmlns:p14="http://schemas.microsoft.com/office/powerpoint/2010/main" val="286844511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0719-21E9-4697-9E8B-9318AC0B5015}"/>
              </a:ext>
            </a:extLst>
          </p:cNvPr>
          <p:cNvSpPr>
            <a:spLocks noGrp="1"/>
          </p:cNvSpPr>
          <p:nvPr>
            <p:ph type="title"/>
          </p:nvPr>
        </p:nvSpPr>
        <p:spPr/>
        <p:txBody>
          <a:bodyPr>
            <a:normAutofit/>
          </a:bodyPr>
          <a:lstStyle>
            <a:lvl1pPr>
              <a:defRPr sz="4000" b="1">
                <a:solidFill>
                  <a:srgbClr val="0000F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A9737C3-6C31-4BA6-858C-619BE94497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B91D9-33EE-4B90-80F4-16AE34CB397B}"/>
              </a:ext>
            </a:extLst>
          </p:cNvPr>
          <p:cNvSpPr>
            <a:spLocks noGrp="1"/>
          </p:cNvSpPr>
          <p:nvPr>
            <p:ph type="dt" sz="half" idx="10"/>
          </p:nvPr>
        </p:nvSpPr>
        <p:spPr/>
        <p:txBody>
          <a:bodyPr/>
          <a:lstStyle/>
          <a:p>
            <a:fld id="{88852884-F359-442F-A693-9D9CC86DCF28}" type="datetimeFigureOut">
              <a:rPr lang="en-US" smtClean="0"/>
              <a:t>7/15/2019</a:t>
            </a:fld>
            <a:endParaRPr lang="en-US"/>
          </a:p>
        </p:txBody>
      </p:sp>
      <p:sp>
        <p:nvSpPr>
          <p:cNvPr id="5" name="Footer Placeholder 4">
            <a:extLst>
              <a:ext uri="{FF2B5EF4-FFF2-40B4-BE49-F238E27FC236}">
                <a16:creationId xmlns:a16="http://schemas.microsoft.com/office/drawing/2014/main" id="{DA08E872-9CA3-4622-831C-04C0C34BB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4A5E1-BF3A-4F1F-9E7A-0C7834E2675B}"/>
              </a:ext>
            </a:extLst>
          </p:cNvPr>
          <p:cNvSpPr>
            <a:spLocks noGrp="1"/>
          </p:cNvSpPr>
          <p:nvPr>
            <p:ph type="sldNum" sz="quarter" idx="12"/>
          </p:nvPr>
        </p:nvSpPr>
        <p:spPr/>
        <p:txBody>
          <a:bodyPr/>
          <a:lstStyle/>
          <a:p>
            <a:fld id="{CAA943C6-897C-46B4-95CA-0CE3BCE53DE9}" type="slidenum">
              <a:rPr lang="en-US" smtClean="0"/>
              <a:t>‹#›</a:t>
            </a:fld>
            <a:endParaRPr lang="en-US"/>
          </a:p>
        </p:txBody>
      </p:sp>
    </p:spTree>
    <p:extLst>
      <p:ext uri="{BB962C8B-B14F-4D97-AF65-F5344CB8AC3E}">
        <p14:creationId xmlns:p14="http://schemas.microsoft.com/office/powerpoint/2010/main" val="151783936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4B68-2C65-43C1-A23B-6CE9941DD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D08AA9-13B6-4041-8025-A0640C36E2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479BED-4561-4F6D-946B-5B7F7DDBF35F}"/>
              </a:ext>
            </a:extLst>
          </p:cNvPr>
          <p:cNvSpPr>
            <a:spLocks noGrp="1"/>
          </p:cNvSpPr>
          <p:nvPr>
            <p:ph type="dt" sz="half" idx="10"/>
          </p:nvPr>
        </p:nvSpPr>
        <p:spPr/>
        <p:txBody>
          <a:bodyPr/>
          <a:lstStyle/>
          <a:p>
            <a:fld id="{88852884-F359-442F-A693-9D9CC86DCF28}" type="datetimeFigureOut">
              <a:rPr lang="en-US" smtClean="0"/>
              <a:t>7/15/2019</a:t>
            </a:fld>
            <a:endParaRPr lang="en-US"/>
          </a:p>
        </p:txBody>
      </p:sp>
      <p:sp>
        <p:nvSpPr>
          <p:cNvPr id="5" name="Footer Placeholder 4">
            <a:extLst>
              <a:ext uri="{FF2B5EF4-FFF2-40B4-BE49-F238E27FC236}">
                <a16:creationId xmlns:a16="http://schemas.microsoft.com/office/drawing/2014/main" id="{2076FC22-D7B3-48FA-9AF4-3685B07D6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94515-1A43-4CAD-A205-CAAC99229900}"/>
              </a:ext>
            </a:extLst>
          </p:cNvPr>
          <p:cNvSpPr>
            <a:spLocks noGrp="1"/>
          </p:cNvSpPr>
          <p:nvPr>
            <p:ph type="sldNum" sz="quarter" idx="12"/>
          </p:nvPr>
        </p:nvSpPr>
        <p:spPr/>
        <p:txBody>
          <a:bodyPr/>
          <a:lstStyle/>
          <a:p>
            <a:fld id="{CAA943C6-897C-46B4-95CA-0CE3BCE53DE9}" type="slidenum">
              <a:rPr lang="en-US" smtClean="0"/>
              <a:t>‹#›</a:t>
            </a:fld>
            <a:endParaRPr lang="en-US"/>
          </a:p>
        </p:txBody>
      </p:sp>
    </p:spTree>
    <p:extLst>
      <p:ext uri="{BB962C8B-B14F-4D97-AF65-F5344CB8AC3E}">
        <p14:creationId xmlns:p14="http://schemas.microsoft.com/office/powerpoint/2010/main" val="357167346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0929-7292-4367-896C-0FA4D45358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44ED4-2651-42FB-8099-38720B67E3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F68662-BD06-4A94-9387-F74A9D86035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E56F56-4902-4C15-AE84-479C08A32F6A}"/>
              </a:ext>
            </a:extLst>
          </p:cNvPr>
          <p:cNvSpPr>
            <a:spLocks noGrp="1"/>
          </p:cNvSpPr>
          <p:nvPr>
            <p:ph type="dt" sz="half" idx="10"/>
          </p:nvPr>
        </p:nvSpPr>
        <p:spPr/>
        <p:txBody>
          <a:bodyPr/>
          <a:lstStyle/>
          <a:p>
            <a:fld id="{88852884-F359-442F-A693-9D9CC86DCF28}" type="datetimeFigureOut">
              <a:rPr lang="en-US" smtClean="0"/>
              <a:t>7/15/2019</a:t>
            </a:fld>
            <a:endParaRPr lang="en-US"/>
          </a:p>
        </p:txBody>
      </p:sp>
      <p:sp>
        <p:nvSpPr>
          <p:cNvPr id="6" name="Footer Placeholder 5">
            <a:extLst>
              <a:ext uri="{FF2B5EF4-FFF2-40B4-BE49-F238E27FC236}">
                <a16:creationId xmlns:a16="http://schemas.microsoft.com/office/drawing/2014/main" id="{26E0F163-1992-43BD-82D6-B03AE4683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A6ABD-F031-4CF0-A9CA-661D2167F743}"/>
              </a:ext>
            </a:extLst>
          </p:cNvPr>
          <p:cNvSpPr>
            <a:spLocks noGrp="1"/>
          </p:cNvSpPr>
          <p:nvPr>
            <p:ph type="sldNum" sz="quarter" idx="12"/>
          </p:nvPr>
        </p:nvSpPr>
        <p:spPr/>
        <p:txBody>
          <a:bodyPr/>
          <a:lstStyle/>
          <a:p>
            <a:fld id="{CAA943C6-897C-46B4-95CA-0CE3BCE53DE9}" type="slidenum">
              <a:rPr lang="en-US" smtClean="0"/>
              <a:t>‹#›</a:t>
            </a:fld>
            <a:endParaRPr lang="en-US"/>
          </a:p>
        </p:txBody>
      </p:sp>
    </p:spTree>
    <p:extLst>
      <p:ext uri="{BB962C8B-B14F-4D97-AF65-F5344CB8AC3E}">
        <p14:creationId xmlns:p14="http://schemas.microsoft.com/office/powerpoint/2010/main" val="337223697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CD26-6934-4F93-B731-B12C483A8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E3E948-48C1-44CD-A729-32C4865068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7DFCBD-7C05-4ECA-BBD3-DE8937363D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18EF8D-A2C3-4598-85CB-C871884C85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D44C56-A439-4B7C-BE24-09E631FFB0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84D4A5-CA83-40A0-9070-E6D09A3D5648}"/>
              </a:ext>
            </a:extLst>
          </p:cNvPr>
          <p:cNvSpPr>
            <a:spLocks noGrp="1"/>
          </p:cNvSpPr>
          <p:nvPr>
            <p:ph type="dt" sz="half" idx="10"/>
          </p:nvPr>
        </p:nvSpPr>
        <p:spPr/>
        <p:txBody>
          <a:bodyPr/>
          <a:lstStyle/>
          <a:p>
            <a:fld id="{88852884-F359-442F-A693-9D9CC86DCF28}" type="datetimeFigureOut">
              <a:rPr lang="en-US" smtClean="0"/>
              <a:t>7/15/2019</a:t>
            </a:fld>
            <a:endParaRPr lang="en-US"/>
          </a:p>
        </p:txBody>
      </p:sp>
      <p:sp>
        <p:nvSpPr>
          <p:cNvPr id="8" name="Footer Placeholder 7">
            <a:extLst>
              <a:ext uri="{FF2B5EF4-FFF2-40B4-BE49-F238E27FC236}">
                <a16:creationId xmlns:a16="http://schemas.microsoft.com/office/drawing/2014/main" id="{395AC77C-3076-4D42-9D7D-D5C3D777C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5BA959-0928-4A4D-B83C-E05AEF059888}"/>
              </a:ext>
            </a:extLst>
          </p:cNvPr>
          <p:cNvSpPr>
            <a:spLocks noGrp="1"/>
          </p:cNvSpPr>
          <p:nvPr>
            <p:ph type="sldNum" sz="quarter" idx="12"/>
          </p:nvPr>
        </p:nvSpPr>
        <p:spPr/>
        <p:txBody>
          <a:bodyPr/>
          <a:lstStyle/>
          <a:p>
            <a:fld id="{CAA943C6-897C-46B4-95CA-0CE3BCE53DE9}" type="slidenum">
              <a:rPr lang="en-US" smtClean="0"/>
              <a:t>‹#›</a:t>
            </a:fld>
            <a:endParaRPr lang="en-US"/>
          </a:p>
        </p:txBody>
      </p:sp>
    </p:spTree>
    <p:extLst>
      <p:ext uri="{BB962C8B-B14F-4D97-AF65-F5344CB8AC3E}">
        <p14:creationId xmlns:p14="http://schemas.microsoft.com/office/powerpoint/2010/main" val="174534361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3F0F5-05DA-4E71-8DCD-B731CE4069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140F84-2B26-40EF-A6C2-F1572D7665F1}"/>
              </a:ext>
            </a:extLst>
          </p:cNvPr>
          <p:cNvSpPr>
            <a:spLocks noGrp="1"/>
          </p:cNvSpPr>
          <p:nvPr>
            <p:ph type="dt" sz="half" idx="10"/>
          </p:nvPr>
        </p:nvSpPr>
        <p:spPr/>
        <p:txBody>
          <a:bodyPr/>
          <a:lstStyle/>
          <a:p>
            <a:fld id="{88852884-F359-442F-A693-9D9CC86DCF28}" type="datetimeFigureOut">
              <a:rPr lang="en-US" smtClean="0"/>
              <a:t>7/15/2019</a:t>
            </a:fld>
            <a:endParaRPr lang="en-US"/>
          </a:p>
        </p:txBody>
      </p:sp>
      <p:sp>
        <p:nvSpPr>
          <p:cNvPr id="4" name="Footer Placeholder 3">
            <a:extLst>
              <a:ext uri="{FF2B5EF4-FFF2-40B4-BE49-F238E27FC236}">
                <a16:creationId xmlns:a16="http://schemas.microsoft.com/office/drawing/2014/main" id="{7946C5FA-1BDB-4876-B1F0-2596ABCF40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8254B6-24A8-432F-AA0A-56623C32CCE3}"/>
              </a:ext>
            </a:extLst>
          </p:cNvPr>
          <p:cNvSpPr>
            <a:spLocks noGrp="1"/>
          </p:cNvSpPr>
          <p:nvPr>
            <p:ph type="sldNum" sz="quarter" idx="12"/>
          </p:nvPr>
        </p:nvSpPr>
        <p:spPr/>
        <p:txBody>
          <a:bodyPr/>
          <a:lstStyle/>
          <a:p>
            <a:fld id="{CAA943C6-897C-46B4-95CA-0CE3BCE53DE9}" type="slidenum">
              <a:rPr lang="en-US" smtClean="0"/>
              <a:t>‹#›</a:t>
            </a:fld>
            <a:endParaRPr lang="en-US"/>
          </a:p>
        </p:txBody>
      </p:sp>
    </p:spTree>
    <p:extLst>
      <p:ext uri="{BB962C8B-B14F-4D97-AF65-F5344CB8AC3E}">
        <p14:creationId xmlns:p14="http://schemas.microsoft.com/office/powerpoint/2010/main" val="120618963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446863-1EA1-448F-A2FC-BBFF62593809}"/>
              </a:ext>
            </a:extLst>
          </p:cNvPr>
          <p:cNvSpPr>
            <a:spLocks noGrp="1"/>
          </p:cNvSpPr>
          <p:nvPr>
            <p:ph type="dt" sz="half" idx="10"/>
          </p:nvPr>
        </p:nvSpPr>
        <p:spPr/>
        <p:txBody>
          <a:bodyPr/>
          <a:lstStyle/>
          <a:p>
            <a:fld id="{88852884-F359-442F-A693-9D9CC86DCF28}" type="datetimeFigureOut">
              <a:rPr lang="en-US" smtClean="0"/>
              <a:t>7/15/2019</a:t>
            </a:fld>
            <a:endParaRPr lang="en-US"/>
          </a:p>
        </p:txBody>
      </p:sp>
      <p:sp>
        <p:nvSpPr>
          <p:cNvPr id="3" name="Footer Placeholder 2">
            <a:extLst>
              <a:ext uri="{FF2B5EF4-FFF2-40B4-BE49-F238E27FC236}">
                <a16:creationId xmlns:a16="http://schemas.microsoft.com/office/drawing/2014/main" id="{99B0B69D-7EA9-4D7A-B1A8-E28653EAE1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0790D6-EAE3-40B3-9C98-F4B3CA1A983E}"/>
              </a:ext>
            </a:extLst>
          </p:cNvPr>
          <p:cNvSpPr>
            <a:spLocks noGrp="1"/>
          </p:cNvSpPr>
          <p:nvPr>
            <p:ph type="sldNum" sz="quarter" idx="12"/>
          </p:nvPr>
        </p:nvSpPr>
        <p:spPr/>
        <p:txBody>
          <a:bodyPr/>
          <a:lstStyle/>
          <a:p>
            <a:fld id="{CAA943C6-897C-46B4-95CA-0CE3BCE53DE9}" type="slidenum">
              <a:rPr lang="en-US" smtClean="0"/>
              <a:t>‹#›</a:t>
            </a:fld>
            <a:endParaRPr lang="en-US"/>
          </a:p>
        </p:txBody>
      </p:sp>
    </p:spTree>
    <p:extLst>
      <p:ext uri="{BB962C8B-B14F-4D97-AF65-F5344CB8AC3E}">
        <p14:creationId xmlns:p14="http://schemas.microsoft.com/office/powerpoint/2010/main" val="169357913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1354E-60F8-4141-80D2-71378B16F0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DFE496-9C36-4B88-A136-F79536B41B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472E32-77C9-4050-A094-6D4E13E2E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19D34D-999E-4D5B-92C7-62019000767B}"/>
              </a:ext>
            </a:extLst>
          </p:cNvPr>
          <p:cNvSpPr>
            <a:spLocks noGrp="1"/>
          </p:cNvSpPr>
          <p:nvPr>
            <p:ph type="dt" sz="half" idx="10"/>
          </p:nvPr>
        </p:nvSpPr>
        <p:spPr/>
        <p:txBody>
          <a:bodyPr/>
          <a:lstStyle/>
          <a:p>
            <a:fld id="{88852884-F359-442F-A693-9D9CC86DCF28}" type="datetimeFigureOut">
              <a:rPr lang="en-US" smtClean="0"/>
              <a:t>7/15/2019</a:t>
            </a:fld>
            <a:endParaRPr lang="en-US"/>
          </a:p>
        </p:txBody>
      </p:sp>
      <p:sp>
        <p:nvSpPr>
          <p:cNvPr id="6" name="Footer Placeholder 5">
            <a:extLst>
              <a:ext uri="{FF2B5EF4-FFF2-40B4-BE49-F238E27FC236}">
                <a16:creationId xmlns:a16="http://schemas.microsoft.com/office/drawing/2014/main" id="{4B1AA25B-15E8-466F-9F8F-2668A4D601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F15455-C8C8-4812-A205-D1EB05B8A806}"/>
              </a:ext>
            </a:extLst>
          </p:cNvPr>
          <p:cNvSpPr>
            <a:spLocks noGrp="1"/>
          </p:cNvSpPr>
          <p:nvPr>
            <p:ph type="sldNum" sz="quarter" idx="12"/>
          </p:nvPr>
        </p:nvSpPr>
        <p:spPr/>
        <p:txBody>
          <a:bodyPr/>
          <a:lstStyle/>
          <a:p>
            <a:fld id="{CAA943C6-897C-46B4-95CA-0CE3BCE53DE9}" type="slidenum">
              <a:rPr lang="en-US" smtClean="0"/>
              <a:t>‹#›</a:t>
            </a:fld>
            <a:endParaRPr lang="en-US"/>
          </a:p>
        </p:txBody>
      </p:sp>
    </p:spTree>
    <p:extLst>
      <p:ext uri="{BB962C8B-B14F-4D97-AF65-F5344CB8AC3E}">
        <p14:creationId xmlns:p14="http://schemas.microsoft.com/office/powerpoint/2010/main" val="182667300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E184-D046-4826-9D8D-FB34CF9A0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036EC-59C1-4FA2-A891-CB623CED91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F82B07-6DDE-4A32-BC57-6E060E248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3376A3-0D92-4654-A1E8-3503D90CEB37}"/>
              </a:ext>
            </a:extLst>
          </p:cNvPr>
          <p:cNvSpPr>
            <a:spLocks noGrp="1"/>
          </p:cNvSpPr>
          <p:nvPr>
            <p:ph type="dt" sz="half" idx="10"/>
          </p:nvPr>
        </p:nvSpPr>
        <p:spPr/>
        <p:txBody>
          <a:bodyPr/>
          <a:lstStyle/>
          <a:p>
            <a:fld id="{88852884-F359-442F-A693-9D9CC86DCF28}" type="datetimeFigureOut">
              <a:rPr lang="en-US" smtClean="0"/>
              <a:t>7/15/2019</a:t>
            </a:fld>
            <a:endParaRPr lang="en-US"/>
          </a:p>
        </p:txBody>
      </p:sp>
      <p:sp>
        <p:nvSpPr>
          <p:cNvPr id="6" name="Footer Placeholder 5">
            <a:extLst>
              <a:ext uri="{FF2B5EF4-FFF2-40B4-BE49-F238E27FC236}">
                <a16:creationId xmlns:a16="http://schemas.microsoft.com/office/drawing/2014/main" id="{C96A94B2-2206-465F-A845-4C832C0B3A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8AFB5-E823-4AEC-A92E-B4F78387AC5A}"/>
              </a:ext>
            </a:extLst>
          </p:cNvPr>
          <p:cNvSpPr>
            <a:spLocks noGrp="1"/>
          </p:cNvSpPr>
          <p:nvPr>
            <p:ph type="sldNum" sz="quarter" idx="12"/>
          </p:nvPr>
        </p:nvSpPr>
        <p:spPr/>
        <p:txBody>
          <a:bodyPr/>
          <a:lstStyle/>
          <a:p>
            <a:fld id="{CAA943C6-897C-46B4-95CA-0CE3BCE53DE9}" type="slidenum">
              <a:rPr lang="en-US" smtClean="0"/>
              <a:t>‹#›</a:t>
            </a:fld>
            <a:endParaRPr lang="en-US"/>
          </a:p>
        </p:txBody>
      </p:sp>
    </p:spTree>
    <p:extLst>
      <p:ext uri="{BB962C8B-B14F-4D97-AF65-F5344CB8AC3E}">
        <p14:creationId xmlns:p14="http://schemas.microsoft.com/office/powerpoint/2010/main" val="94473613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351D9-5792-4FC9-953C-7011203EE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1B135C-BEA5-4EA2-A42D-D904AAA55B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43B4BF-AF8A-47F6-8B53-311BC4595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52884-F359-442F-A693-9D9CC86DCF28}" type="datetimeFigureOut">
              <a:rPr lang="en-US" smtClean="0"/>
              <a:t>7/15/2019</a:t>
            </a:fld>
            <a:endParaRPr lang="en-US"/>
          </a:p>
        </p:txBody>
      </p:sp>
      <p:sp>
        <p:nvSpPr>
          <p:cNvPr id="5" name="Footer Placeholder 4">
            <a:extLst>
              <a:ext uri="{FF2B5EF4-FFF2-40B4-BE49-F238E27FC236}">
                <a16:creationId xmlns:a16="http://schemas.microsoft.com/office/drawing/2014/main" id="{9DD50760-2BEE-4EA8-B828-7B7EDBD44F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0D3BE3-A8CF-4D5C-BB9D-5DC2645E36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943C6-897C-46B4-95CA-0CE3BCE53DE9}" type="slidenum">
              <a:rPr lang="en-US" smtClean="0"/>
              <a:t>‹#›</a:t>
            </a:fld>
            <a:endParaRPr lang="en-US"/>
          </a:p>
        </p:txBody>
      </p:sp>
    </p:spTree>
    <p:extLst>
      <p:ext uri="{BB962C8B-B14F-4D97-AF65-F5344CB8AC3E}">
        <p14:creationId xmlns:p14="http://schemas.microsoft.com/office/powerpoint/2010/main" val="1385361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27.svg"/><Relationship Id="rId4" Type="http://schemas.microsoft.com/office/2007/relationships/hdphoto" Target="../media/hdphoto1.wdp"/><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34.png"/><Relationship Id="rId5" Type="http://schemas.openxmlformats.org/officeDocument/2006/relationships/image" Target="../media/image3.png"/><Relationship Id="rId10" Type="http://schemas.microsoft.com/office/2007/relationships/hdphoto" Target="../media/hdphoto17.wdp"/><Relationship Id="rId4" Type="http://schemas.microsoft.com/office/2007/relationships/hdphoto" Target="../media/hdphoto1.wdp"/><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36.png"/><Relationship Id="rId5" Type="http://schemas.openxmlformats.org/officeDocument/2006/relationships/image" Target="../media/image3.png"/><Relationship Id="rId10" Type="http://schemas.microsoft.com/office/2007/relationships/hdphoto" Target="../media/hdphoto17.wdp"/><Relationship Id="rId4" Type="http://schemas.microsoft.com/office/2007/relationships/hdphoto" Target="../media/hdphoto1.wdp"/><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5.wdp"/><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 Id="rId14" Type="http://schemas.microsoft.com/office/2007/relationships/hdphoto" Target="../media/hdphoto6.wdp"/></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11.wdp"/><Relationship Id="rId18" Type="http://schemas.openxmlformats.org/officeDocument/2006/relationships/image" Target="../media/image17.png"/><Relationship Id="rId3" Type="http://schemas.openxmlformats.org/officeDocument/2006/relationships/image" Target="../media/image9.png"/><Relationship Id="rId21" Type="http://schemas.openxmlformats.org/officeDocument/2006/relationships/image" Target="../media/image19.png"/><Relationship Id="rId7" Type="http://schemas.microsoft.com/office/2007/relationships/hdphoto" Target="../media/hdphoto8.wdp"/><Relationship Id="rId12" Type="http://schemas.openxmlformats.org/officeDocument/2006/relationships/image" Target="../media/image14.png"/><Relationship Id="rId17" Type="http://schemas.microsoft.com/office/2007/relationships/hdphoto" Target="../media/hdphoto13.wdp"/><Relationship Id="rId2" Type="http://schemas.openxmlformats.org/officeDocument/2006/relationships/image" Target="../media/image8.png"/><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10.wdp"/><Relationship Id="rId5" Type="http://schemas.microsoft.com/office/2007/relationships/hdphoto" Target="../media/hdphoto7.wdp"/><Relationship Id="rId15" Type="http://schemas.microsoft.com/office/2007/relationships/hdphoto" Target="../media/hdphoto12.wdp"/><Relationship Id="rId10" Type="http://schemas.openxmlformats.org/officeDocument/2006/relationships/image" Target="../media/image13.png"/><Relationship Id="rId19" Type="http://schemas.microsoft.com/office/2007/relationships/hdphoto" Target="../media/hdphoto14.wdp"/><Relationship Id="rId4" Type="http://schemas.openxmlformats.org/officeDocument/2006/relationships/image" Target="../media/image10.png"/><Relationship Id="rId9" Type="http://schemas.microsoft.com/office/2007/relationships/hdphoto" Target="../media/hdphoto9.wdp"/><Relationship Id="rId14" Type="http://schemas.openxmlformats.org/officeDocument/2006/relationships/image" Target="../media/image15.png"/><Relationship Id="rId22" Type="http://schemas.microsoft.com/office/2007/relationships/hdphoto" Target="../media/hdphoto15.wdp"/></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5.wdp"/><Relationship Id="rId4" Type="http://schemas.microsoft.com/office/2007/relationships/hdphoto" Target="../media/hdphoto1.wdp"/><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67CB-31AB-48EF-B7BF-5C1BF8A883A3}"/>
              </a:ext>
            </a:extLst>
          </p:cNvPr>
          <p:cNvSpPr>
            <a:spLocks noGrp="1"/>
          </p:cNvSpPr>
          <p:nvPr>
            <p:ph type="ctrTitle"/>
          </p:nvPr>
        </p:nvSpPr>
        <p:spPr>
          <a:xfrm>
            <a:off x="960699" y="961309"/>
            <a:ext cx="10270602" cy="5011582"/>
          </a:xfrm>
        </p:spPr>
        <p:txBody>
          <a:bodyPr>
            <a:normAutofit/>
          </a:bodyPr>
          <a:lstStyle/>
          <a:p>
            <a:r>
              <a:rPr lang="en-US" sz="6700" b="1" dirty="0">
                <a:solidFill>
                  <a:srgbClr val="0000FF"/>
                </a:solidFill>
                <a:latin typeface="Arial" panose="020B0604020202020204" pitchFamily="34" charset="0"/>
                <a:cs typeface="Arial" panose="020B0604020202020204" pitchFamily="34" charset="0"/>
              </a:rPr>
              <a:t>RRBC Method</a:t>
            </a:r>
            <a:br>
              <a:rPr lang="en-US" b="1" dirty="0">
                <a:solidFill>
                  <a:srgbClr val="0000FF"/>
                </a:solidFill>
                <a:latin typeface="Arial" panose="020B0604020202020204" pitchFamily="34" charset="0"/>
                <a:cs typeface="Arial" panose="020B0604020202020204" pitchFamily="34" charset="0"/>
              </a:rPr>
            </a:br>
            <a:br>
              <a:rPr lang="en-US" b="1" dirty="0">
                <a:solidFill>
                  <a:srgbClr val="0000FF"/>
                </a:solidFill>
                <a:latin typeface="Arial" panose="020B0604020202020204" pitchFamily="34" charset="0"/>
                <a:cs typeface="Arial" panose="020B0604020202020204" pitchFamily="34" charset="0"/>
              </a:rPr>
            </a:br>
            <a:r>
              <a:rPr lang="en-US" sz="5300" b="1" dirty="0">
                <a:solidFill>
                  <a:srgbClr val="0000FF"/>
                </a:solidFill>
                <a:latin typeface="Arial" panose="020B0604020202020204" pitchFamily="34" charset="0"/>
                <a:cs typeface="Arial" panose="020B0604020202020204" pitchFamily="34" charset="0"/>
              </a:rPr>
              <a:t>National Institute of Standards and Technology</a:t>
            </a:r>
            <a:br>
              <a:rPr lang="en-US" b="1" dirty="0">
                <a:solidFill>
                  <a:srgbClr val="0000FF"/>
                </a:solidFill>
                <a:latin typeface="Arial" panose="020B0604020202020204" pitchFamily="34" charset="0"/>
                <a:cs typeface="Arial" panose="020B0604020202020204" pitchFamily="34" charset="0"/>
              </a:rPr>
            </a:br>
            <a:br>
              <a:rPr lang="en-US" b="1" dirty="0">
                <a:solidFill>
                  <a:srgbClr val="0000FF"/>
                </a:solidFill>
                <a:latin typeface="Arial" panose="020B0604020202020204" pitchFamily="34" charset="0"/>
                <a:cs typeface="Arial" panose="020B0604020202020204" pitchFamily="34" charset="0"/>
              </a:rPr>
            </a:br>
            <a:r>
              <a:rPr lang="en-US" sz="4000" b="1" dirty="0">
                <a:solidFill>
                  <a:srgbClr val="0000FF"/>
                </a:solidFill>
                <a:latin typeface="Arial" panose="020B0604020202020204" pitchFamily="34" charset="0"/>
                <a:cs typeface="Arial" panose="020B0604020202020204" pitchFamily="34" charset="0"/>
              </a:rPr>
              <a:t>Marek Franaszek and Geraldine Cheok</a:t>
            </a:r>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27927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4A70-D9E3-451F-BF18-0A2C20F7C7E3}"/>
              </a:ext>
            </a:extLst>
          </p:cNvPr>
          <p:cNvSpPr>
            <a:spLocks noGrp="1"/>
          </p:cNvSpPr>
          <p:nvPr>
            <p:ph type="title"/>
          </p:nvPr>
        </p:nvSpPr>
        <p:spPr>
          <a:xfrm>
            <a:off x="838200" y="190977"/>
            <a:ext cx="10515600" cy="688171"/>
          </a:xfrm>
        </p:spPr>
        <p:txBody>
          <a:bodyPr>
            <a:normAutofit/>
          </a:bodyPr>
          <a:lstStyle/>
          <a:p>
            <a:pPr algn="ctr"/>
            <a:r>
              <a:rPr lang="en-US" sz="4000" b="1" dirty="0">
                <a:solidFill>
                  <a:srgbClr val="0000FF"/>
                </a:solidFill>
                <a:latin typeface="+mn-lt"/>
              </a:rPr>
              <a:t>RRBC Method</a:t>
            </a:r>
          </a:p>
        </p:txBody>
      </p:sp>
      <p:sp>
        <p:nvSpPr>
          <p:cNvPr id="3" name="Content Placeholder 2">
            <a:extLst>
              <a:ext uri="{FF2B5EF4-FFF2-40B4-BE49-F238E27FC236}">
                <a16:creationId xmlns:a16="http://schemas.microsoft.com/office/drawing/2014/main" id="{60A91437-D829-465E-B8DB-BC7B6B3E6084}"/>
              </a:ext>
            </a:extLst>
          </p:cNvPr>
          <p:cNvSpPr>
            <a:spLocks noGrp="1"/>
          </p:cNvSpPr>
          <p:nvPr>
            <p:ph idx="1"/>
          </p:nvPr>
        </p:nvSpPr>
        <p:spPr>
          <a:xfrm>
            <a:off x="291296" y="1070125"/>
            <a:ext cx="11609408" cy="5787875"/>
          </a:xfrm>
        </p:spPr>
        <p:txBody>
          <a:bodyPr>
            <a:normAutofit fontScale="40000" lnSpcReduction="20000"/>
          </a:bodyPr>
          <a:lstStyle/>
          <a:p>
            <a:pPr marL="514350" lvl="0" indent="-514350">
              <a:buFont typeface="+mj-lt"/>
              <a:buAutoNum type="arabicPeriod"/>
            </a:pPr>
            <a:r>
              <a:rPr lang="en-US" sz="5600" dirty="0"/>
              <a:t> </a:t>
            </a:r>
            <a:r>
              <a:rPr lang="en-US" sz="5600" b="1" u="sng" dirty="0"/>
              <a:t>Measure minimum of 3 registration points</a:t>
            </a:r>
            <a:r>
              <a:rPr lang="en-US" sz="5600" b="1" dirty="0"/>
              <a:t> </a:t>
            </a:r>
            <a:r>
              <a:rPr lang="en-US" sz="5600" dirty="0"/>
              <a:t>with robot and sensor.</a:t>
            </a:r>
          </a:p>
          <a:p>
            <a:pPr lvl="1"/>
            <a:endParaRPr lang="en-US" sz="3000" dirty="0"/>
          </a:p>
          <a:p>
            <a:pPr lvl="1"/>
            <a:r>
              <a:rPr lang="en-US" sz="5200" dirty="0"/>
              <a:t>Registration points should be well distributed and encompass the work volume</a:t>
            </a:r>
          </a:p>
          <a:p>
            <a:pPr marL="514350" lvl="0" indent="-514350">
              <a:buFont typeface="+mj-lt"/>
              <a:buAutoNum type="arabicPeriod"/>
            </a:pPr>
            <a:endParaRPr lang="en-US" sz="5600" dirty="0"/>
          </a:p>
          <a:p>
            <a:pPr marL="566738" lvl="0" indent="-566738">
              <a:lnSpc>
                <a:spcPts val="2900"/>
              </a:lnSpc>
              <a:buFont typeface="+mj-lt"/>
              <a:buAutoNum type="arabicPeriod"/>
            </a:pPr>
            <a:r>
              <a:rPr lang="en-US" sz="5600" dirty="0"/>
              <a:t>Using any appropriate registration method, </a:t>
            </a:r>
            <a:r>
              <a:rPr lang="en-US" sz="5600" b="1" u="sng" dirty="0"/>
              <a:t>determine transformation matrix (</a:t>
            </a:r>
            <a:r>
              <a:rPr lang="en-US" sz="5600" b="1" i="1" u="sng" dirty="0"/>
              <a:t>R</a:t>
            </a:r>
            <a:r>
              <a:rPr lang="en-US" sz="5600" b="1" u="sng" dirty="0"/>
              <a:t>, </a:t>
            </a:r>
            <a:r>
              <a:rPr lang="en-US" sz="5600" b="1" i="1" u="sng" dirty="0"/>
              <a:t>t</a:t>
            </a:r>
            <a:r>
              <a:rPr lang="en-US" sz="5600" b="1" u="sng" dirty="0"/>
              <a:t>)</a:t>
            </a:r>
            <a:r>
              <a:rPr lang="en-US" sz="5600" dirty="0"/>
              <a:t> that transforms registration points measured by sensor </a:t>
            </a:r>
            <a:r>
              <a:rPr lang="en-US" sz="5600" u="sng" dirty="0"/>
              <a:t>from sensor frame to robot frame</a:t>
            </a:r>
            <a:r>
              <a:rPr lang="en-US" sz="5600" dirty="0"/>
              <a:t>.</a:t>
            </a:r>
          </a:p>
          <a:p>
            <a:pPr marL="514350" lvl="0" indent="-514350">
              <a:buFont typeface="+mj-lt"/>
              <a:buAutoNum type="arabicPeriod"/>
            </a:pPr>
            <a:endParaRPr lang="en-US" sz="5600" dirty="0"/>
          </a:p>
          <a:p>
            <a:pPr marL="514350" lvl="0" indent="-514350">
              <a:buFont typeface="+mj-lt"/>
              <a:buAutoNum type="arabicPeriod"/>
            </a:pPr>
            <a:r>
              <a:rPr lang="en-US" sz="5600" dirty="0"/>
              <a:t> </a:t>
            </a:r>
            <a:r>
              <a:rPr lang="en-US" sz="5600" b="1" u="sng" dirty="0"/>
              <a:t>Identify points of interest (target points</a:t>
            </a:r>
            <a:r>
              <a:rPr lang="en-US" sz="5600" b="1" u="sng" baseline="30000" dirty="0"/>
              <a:t>*</a:t>
            </a:r>
            <a:r>
              <a:rPr lang="en-US" sz="5600" b="1" u="sng" dirty="0"/>
              <a:t>)</a:t>
            </a:r>
            <a:r>
              <a:rPr lang="en-US" sz="5600" dirty="0"/>
              <a:t> within robot work volume.</a:t>
            </a:r>
          </a:p>
          <a:p>
            <a:pPr marL="514350" lvl="0" indent="-514350">
              <a:buFont typeface="+mj-lt"/>
              <a:buAutoNum type="arabicPeriod"/>
            </a:pPr>
            <a:endParaRPr lang="en-US" sz="5600" dirty="0"/>
          </a:p>
          <a:p>
            <a:pPr marL="509588" lvl="0" indent="-509588">
              <a:buFont typeface="+mj-lt"/>
              <a:buAutoNum type="arabicPeriod"/>
              <a:tabLst>
                <a:tab pos="463550" algn="l"/>
              </a:tabLst>
            </a:pPr>
            <a:r>
              <a:rPr lang="en-US" sz="5600" dirty="0"/>
              <a:t> </a:t>
            </a:r>
            <a:r>
              <a:rPr lang="en-US" sz="5600" b="1" u="sng" dirty="0"/>
              <a:t>Identify points (fiducial points</a:t>
            </a:r>
            <a:r>
              <a:rPr lang="en-US" sz="5600" b="1" u="sng" baseline="30000" dirty="0"/>
              <a:t>*</a:t>
            </a:r>
            <a:r>
              <a:rPr lang="en-US" sz="5600" b="1" u="sng" dirty="0"/>
              <a:t>)</a:t>
            </a:r>
            <a:r>
              <a:rPr lang="en-US" sz="5600" dirty="0"/>
              <a:t> around target points and measure them with</a:t>
            </a:r>
          </a:p>
          <a:p>
            <a:pPr marL="0" lvl="0" indent="0">
              <a:buNone/>
              <a:tabLst>
                <a:tab pos="566738" algn="l"/>
              </a:tabLst>
            </a:pPr>
            <a:r>
              <a:rPr lang="en-US" sz="5600" dirty="0"/>
              <a:t>	sensor and with robot.  </a:t>
            </a:r>
          </a:p>
          <a:p>
            <a:pPr marL="741363" lvl="1">
              <a:lnSpc>
                <a:spcPts val="3200"/>
              </a:lnSpc>
            </a:pPr>
            <a:r>
              <a:rPr lang="en-US" sz="5200" dirty="0"/>
              <a:t>Ensure that region bounded by fiducial points encompass the uncertainty of the target point location.</a:t>
            </a:r>
          </a:p>
          <a:p>
            <a:pPr marL="741363" lvl="1">
              <a:lnSpc>
                <a:spcPts val="3200"/>
              </a:lnSpc>
            </a:pPr>
            <a:endParaRPr lang="en-US" sz="5200" dirty="0"/>
          </a:p>
          <a:p>
            <a:pPr marL="512763" lvl="1" indent="0">
              <a:lnSpc>
                <a:spcPts val="3200"/>
              </a:lnSpc>
              <a:buNone/>
            </a:pPr>
            <a:r>
              <a:rPr lang="en-US" sz="6000" b="1" baseline="30000" dirty="0"/>
              <a:t>*</a:t>
            </a:r>
            <a:r>
              <a:rPr lang="en-US" sz="5200" dirty="0"/>
              <a:t>Target and fiducial points are explained later in the presentation</a:t>
            </a:r>
            <a:endParaRPr lang="en-US" sz="5200" baseline="30000" dirty="0"/>
          </a:p>
        </p:txBody>
      </p:sp>
    </p:spTree>
    <p:extLst>
      <p:ext uri="{BB962C8B-B14F-4D97-AF65-F5344CB8AC3E}">
        <p14:creationId xmlns:p14="http://schemas.microsoft.com/office/powerpoint/2010/main" val="3675667982"/>
      </p:ext>
    </p:extLst>
  </p:cSld>
  <p:clrMapOvr>
    <a:masterClrMapping/>
  </p:clrMapOvr>
  <mc:AlternateContent xmlns:mc="http://schemas.openxmlformats.org/markup-compatibility/2006" xmlns:p14="http://schemas.microsoft.com/office/powerpoint/2010/main">
    <mc:Choice Requires="p14">
      <p:transition spd="slow" p14:dur="2000" advClick="0" advTm="45000"/>
    </mc:Choice>
    <mc:Fallback xmlns="">
      <p:transition spd="slow" advClick="0" advTm="4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4A70-D9E3-451F-BF18-0A2C20F7C7E3}"/>
              </a:ext>
            </a:extLst>
          </p:cNvPr>
          <p:cNvSpPr>
            <a:spLocks noGrp="1"/>
          </p:cNvSpPr>
          <p:nvPr>
            <p:ph type="title"/>
          </p:nvPr>
        </p:nvSpPr>
        <p:spPr>
          <a:xfrm>
            <a:off x="838200" y="156781"/>
            <a:ext cx="10515600" cy="688171"/>
          </a:xfrm>
        </p:spPr>
        <p:txBody>
          <a:bodyPr>
            <a:normAutofit/>
          </a:bodyPr>
          <a:lstStyle/>
          <a:p>
            <a:pPr algn="ctr"/>
            <a:r>
              <a:rPr lang="en-US" sz="3200" b="1" dirty="0">
                <a:solidFill>
                  <a:srgbClr val="0000FF"/>
                </a:solidFill>
                <a:latin typeface="+mn-lt"/>
              </a:rPr>
              <a:t>RRBC Method (continued)</a:t>
            </a:r>
          </a:p>
        </p:txBody>
      </p:sp>
      <p:sp>
        <p:nvSpPr>
          <p:cNvPr id="3" name="Content Placeholder 2">
            <a:extLst>
              <a:ext uri="{FF2B5EF4-FFF2-40B4-BE49-F238E27FC236}">
                <a16:creationId xmlns:a16="http://schemas.microsoft.com/office/drawing/2014/main" id="{60A91437-D829-465E-B8DB-BC7B6B3E6084}"/>
              </a:ext>
            </a:extLst>
          </p:cNvPr>
          <p:cNvSpPr>
            <a:spLocks noGrp="1"/>
          </p:cNvSpPr>
          <p:nvPr>
            <p:ph idx="1"/>
          </p:nvPr>
        </p:nvSpPr>
        <p:spPr>
          <a:xfrm>
            <a:off x="204486" y="844952"/>
            <a:ext cx="11783028" cy="5764192"/>
          </a:xfrm>
        </p:spPr>
        <p:txBody>
          <a:bodyPr>
            <a:normAutofit/>
          </a:bodyPr>
          <a:lstStyle/>
          <a:p>
            <a:pPr marL="566738" lvl="0" indent="-566738">
              <a:buAutoNum type="arabicPeriod" startAt="5"/>
            </a:pPr>
            <a:r>
              <a:rPr lang="en-US" sz="2200" dirty="0"/>
              <a:t> </a:t>
            </a:r>
            <a:r>
              <a:rPr lang="en-US" sz="2200" b="1" u="sng" dirty="0"/>
              <a:t>Apply inverse of transformation matrix (</a:t>
            </a:r>
            <a:r>
              <a:rPr lang="en-US" sz="2200" b="1" i="1" u="sng" dirty="0"/>
              <a:t>R</a:t>
            </a:r>
            <a:r>
              <a:rPr lang="en-US" sz="2200" b="1" u="sng" dirty="0"/>
              <a:t>, </a:t>
            </a:r>
            <a:r>
              <a:rPr lang="en-US" sz="2200" b="1" i="1" u="sng" dirty="0"/>
              <a:t>t</a:t>
            </a:r>
            <a:r>
              <a:rPr lang="en-US" sz="2200" b="1" u="sng" dirty="0"/>
              <a:t>)</a:t>
            </a:r>
            <a:r>
              <a:rPr lang="en-US" sz="2200" b="1" baseline="30000" dirty="0"/>
              <a:t>-1</a:t>
            </a:r>
            <a:r>
              <a:rPr lang="en-US" sz="2200" b="1" dirty="0"/>
              <a:t> </a:t>
            </a:r>
            <a:r>
              <a:rPr lang="en-US" sz="2200" dirty="0"/>
              <a:t>to fiducial points measured by the robot</a:t>
            </a:r>
          </a:p>
          <a:p>
            <a:pPr marL="0" lvl="0" indent="0">
              <a:buNone/>
              <a:tabLst>
                <a:tab pos="625475" algn="l"/>
              </a:tabLst>
            </a:pPr>
            <a:r>
              <a:rPr lang="en-US" sz="2200" dirty="0"/>
              <a:t>	 (from Step 4) transforming them from robot frame to sensor frame.</a:t>
            </a:r>
          </a:p>
          <a:p>
            <a:pPr marL="566738" lvl="0" indent="-566738">
              <a:buAutoNum type="arabicPeriod" startAt="5"/>
            </a:pPr>
            <a:endParaRPr lang="en-US" sz="2200" dirty="0"/>
          </a:p>
          <a:p>
            <a:pPr marL="514350" lvl="0" indent="-514350">
              <a:buFont typeface="+mj-lt"/>
              <a:buAutoNum type="arabicPeriod" startAt="6"/>
            </a:pPr>
            <a:r>
              <a:rPr lang="en-US" sz="2200" dirty="0"/>
              <a:t> </a:t>
            </a:r>
            <a:r>
              <a:rPr lang="en-US" sz="2200" b="1" u="sng" dirty="0"/>
              <a:t>Calculate differences</a:t>
            </a:r>
            <a:r>
              <a:rPr lang="en-US" sz="2200" b="1" dirty="0"/>
              <a:t> </a:t>
            </a:r>
            <a:r>
              <a:rPr lang="en-US" sz="2200" dirty="0"/>
              <a:t>between transformed, robot-measured, fiducial points (from</a:t>
            </a:r>
          </a:p>
          <a:p>
            <a:pPr marL="0" lvl="0" indent="0">
              <a:buNone/>
              <a:tabLst>
                <a:tab pos="576263" algn="l"/>
              </a:tabLst>
            </a:pPr>
            <a:r>
              <a:rPr lang="en-US" sz="2200" dirty="0"/>
              <a:t>	Step 5) and sensor-measured, fiducial points (from Step 4) </a:t>
            </a:r>
            <a:r>
              <a:rPr lang="en-US" sz="2200" dirty="0">
                <a:sym typeface="Wingdings" panose="05000000000000000000" pitchFamily="2" charset="2"/>
              </a:rPr>
              <a:t>to obtain</a:t>
            </a:r>
            <a:r>
              <a:rPr lang="en-US" sz="2200" dirty="0"/>
              <a:t> corrections to sensor-</a:t>
            </a:r>
          </a:p>
          <a:p>
            <a:pPr marL="0" lvl="0" indent="0">
              <a:buNone/>
              <a:tabLst>
                <a:tab pos="566738" algn="l"/>
              </a:tabLst>
            </a:pPr>
            <a:r>
              <a:rPr lang="en-US" sz="2200" dirty="0"/>
              <a:t>	measured fiducial points. </a:t>
            </a:r>
          </a:p>
          <a:p>
            <a:pPr marL="566738" lvl="0" indent="-566738">
              <a:buAutoNum type="arabicPeriod" startAt="5"/>
            </a:pPr>
            <a:endParaRPr lang="en-US" sz="2200" dirty="0"/>
          </a:p>
          <a:p>
            <a:pPr marL="566738" lvl="0" indent="-566738">
              <a:buFont typeface="+mj-lt"/>
              <a:buAutoNum type="arabicPeriod" startAt="7"/>
            </a:pPr>
            <a:r>
              <a:rPr lang="en-US" sz="2200" dirty="0"/>
              <a:t> </a:t>
            </a:r>
            <a:r>
              <a:rPr lang="en-US" sz="2200" b="1" u="sng" dirty="0"/>
              <a:t>Measure location of target points</a:t>
            </a:r>
            <a:r>
              <a:rPr lang="en-US" sz="2200" dirty="0"/>
              <a:t> with the sensor.</a:t>
            </a:r>
          </a:p>
          <a:p>
            <a:pPr marL="566738" lvl="0" indent="-566738">
              <a:buAutoNum type="arabicPeriod" startAt="7"/>
            </a:pPr>
            <a:endParaRPr lang="en-US" sz="2200" dirty="0"/>
          </a:p>
          <a:p>
            <a:pPr marL="566738" lvl="0" indent="-566738">
              <a:buAutoNum type="arabicPeriod" startAt="7"/>
            </a:pPr>
            <a:r>
              <a:rPr lang="en-US" sz="2200" dirty="0"/>
              <a:t> </a:t>
            </a:r>
            <a:r>
              <a:rPr lang="en-US" sz="2200" b="1" u="sng" dirty="0"/>
              <a:t>Calculate and apply corrections</a:t>
            </a:r>
            <a:r>
              <a:rPr lang="en-US" sz="2200" b="1" dirty="0"/>
              <a:t> </a:t>
            </a:r>
            <a:r>
              <a:rPr lang="en-US" sz="2200" dirty="0"/>
              <a:t>(from Step 6, using the fiducials closest to the</a:t>
            </a:r>
          </a:p>
          <a:p>
            <a:pPr marL="0" lvl="0" indent="0">
              <a:buNone/>
              <a:tabLst>
                <a:tab pos="631825" algn="l"/>
              </a:tabLst>
            </a:pPr>
            <a:r>
              <a:rPr lang="en-US" sz="2200" dirty="0"/>
              <a:t>	target points) to the measured target points (from Step 7).</a:t>
            </a:r>
          </a:p>
          <a:p>
            <a:pPr marL="566738" lvl="0" indent="-566738">
              <a:buAutoNum type="arabicPeriod" startAt="7"/>
            </a:pPr>
            <a:endParaRPr lang="en-US" sz="2200" dirty="0"/>
          </a:p>
          <a:p>
            <a:pPr marL="566738" lvl="0" indent="-566738">
              <a:buFont typeface="+mj-lt"/>
              <a:buAutoNum type="arabicPeriod" startAt="9"/>
            </a:pPr>
            <a:r>
              <a:rPr lang="en-US" sz="2200" dirty="0"/>
              <a:t> </a:t>
            </a:r>
            <a:r>
              <a:rPr lang="en-US" sz="2200" b="1" u="sng" dirty="0"/>
              <a:t>Transform corrected target points</a:t>
            </a:r>
            <a:r>
              <a:rPr lang="en-US" sz="2200" dirty="0"/>
              <a:t> (from Step 8) from sensor frame to robot frame using (</a:t>
            </a:r>
            <a:r>
              <a:rPr lang="en-US" sz="2200" b="1" i="1" dirty="0"/>
              <a:t>R</a:t>
            </a:r>
            <a:r>
              <a:rPr lang="en-US" sz="2200" dirty="0"/>
              <a:t>, </a:t>
            </a:r>
            <a:r>
              <a:rPr lang="en-US" sz="2200" b="1" i="1" dirty="0"/>
              <a:t>t</a:t>
            </a:r>
            <a:r>
              <a:rPr lang="en-US" sz="2200" dirty="0"/>
              <a:t>).</a:t>
            </a:r>
          </a:p>
        </p:txBody>
      </p:sp>
    </p:spTree>
    <p:extLst>
      <p:ext uri="{BB962C8B-B14F-4D97-AF65-F5344CB8AC3E}">
        <p14:creationId xmlns:p14="http://schemas.microsoft.com/office/powerpoint/2010/main" val="3675667982"/>
      </p:ext>
    </p:extLst>
  </p:cSld>
  <p:clrMapOvr>
    <a:masterClrMapping/>
  </p:clrMapOvr>
  <mc:AlternateContent xmlns:mc="http://schemas.openxmlformats.org/markup-compatibility/2006" xmlns:p14="http://schemas.microsoft.com/office/powerpoint/2010/main">
    <mc:Choice Requires="p14">
      <p:transition spd="slow" p14:dur="2000" advClick="0" advTm="45000"/>
    </mc:Choice>
    <mc:Fallback xmlns="">
      <p:transition spd="slow" advClick="0" advTm="4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3CF5AC-90C2-457F-9293-B70F313C28F2}"/>
              </a:ext>
            </a:extLst>
          </p:cNvPr>
          <p:cNvSpPr txBox="1"/>
          <p:nvPr/>
        </p:nvSpPr>
        <p:spPr>
          <a:xfrm>
            <a:off x="1491988" y="1976146"/>
            <a:ext cx="9544312" cy="2981907"/>
          </a:xfrm>
          <a:prstGeom prst="rect">
            <a:avLst/>
          </a:prstGeom>
          <a:noFill/>
        </p:spPr>
        <p:txBody>
          <a:bodyPr wrap="square" rtlCol="0">
            <a:spAutoFit/>
          </a:bodyPr>
          <a:lstStyle/>
          <a:p>
            <a:pPr algn="ctr">
              <a:lnSpc>
                <a:spcPct val="150000"/>
              </a:lnSpc>
            </a:pPr>
            <a:r>
              <a:rPr lang="en-US" sz="6600" b="1" dirty="0">
                <a:solidFill>
                  <a:srgbClr val="0000FF"/>
                </a:solidFill>
              </a:rPr>
              <a:t>Steps in RRBC illustrated using a 2D example</a:t>
            </a:r>
          </a:p>
        </p:txBody>
      </p:sp>
    </p:spTree>
    <p:extLst>
      <p:ext uri="{BB962C8B-B14F-4D97-AF65-F5344CB8AC3E}">
        <p14:creationId xmlns:p14="http://schemas.microsoft.com/office/powerpoint/2010/main" val="50850818"/>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AC088B-0AE2-488F-842D-D87661C7130B}"/>
              </a:ext>
            </a:extLst>
          </p:cNvPr>
          <p:cNvSpPr txBox="1"/>
          <p:nvPr/>
        </p:nvSpPr>
        <p:spPr>
          <a:xfrm>
            <a:off x="866245" y="197588"/>
            <a:ext cx="10792355" cy="523220"/>
          </a:xfrm>
          <a:prstGeom prst="rect">
            <a:avLst/>
          </a:prstGeom>
          <a:noFill/>
        </p:spPr>
        <p:txBody>
          <a:bodyPr wrap="square" rtlCol="0">
            <a:spAutoFit/>
          </a:bodyPr>
          <a:lstStyle/>
          <a:p>
            <a:pPr marL="463550" lvl="0" indent="-463550">
              <a:buFont typeface="+mj-lt"/>
              <a:buAutoNum type="arabicPeriod"/>
            </a:pPr>
            <a:r>
              <a:rPr lang="en-US" sz="2800" b="1" dirty="0">
                <a:solidFill>
                  <a:srgbClr val="0000FF"/>
                </a:solidFill>
              </a:rPr>
              <a:t>Measure a minimum of 3 registration points with robot and sensor.  </a:t>
            </a:r>
          </a:p>
        </p:txBody>
      </p:sp>
      <p:grpSp>
        <p:nvGrpSpPr>
          <p:cNvPr id="11" name="Group 10">
            <a:extLst>
              <a:ext uri="{FF2B5EF4-FFF2-40B4-BE49-F238E27FC236}">
                <a16:creationId xmlns:a16="http://schemas.microsoft.com/office/drawing/2014/main" id="{B6B0B1E6-94F6-4DEF-B57B-3E043540EEF3}"/>
              </a:ext>
            </a:extLst>
          </p:cNvPr>
          <p:cNvGrpSpPr/>
          <p:nvPr/>
        </p:nvGrpSpPr>
        <p:grpSpPr>
          <a:xfrm>
            <a:off x="730095" y="1324822"/>
            <a:ext cx="5723146" cy="5034529"/>
            <a:chOff x="104900" y="1142191"/>
            <a:chExt cx="5723146" cy="5034529"/>
          </a:xfrm>
        </p:grpSpPr>
        <p:pic>
          <p:nvPicPr>
            <p:cNvPr id="22" name="Picture 21">
              <a:extLst>
                <a:ext uri="{FF2B5EF4-FFF2-40B4-BE49-F238E27FC236}">
                  <a16:creationId xmlns:a16="http://schemas.microsoft.com/office/drawing/2014/main" id="{F2C4D193-DDFA-4F69-BE63-5FEB80BC4C8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4900" y="1142191"/>
              <a:ext cx="5723146" cy="5034529"/>
            </a:xfrm>
            <a:prstGeom prst="rect">
              <a:avLst/>
            </a:prstGeom>
          </p:spPr>
        </p:pic>
        <p:pic>
          <p:nvPicPr>
            <p:cNvPr id="23" name="Picture 22">
              <a:extLst>
                <a:ext uri="{FF2B5EF4-FFF2-40B4-BE49-F238E27FC236}">
                  <a16:creationId xmlns:a16="http://schemas.microsoft.com/office/drawing/2014/main" id="{0186561A-E294-417E-AEEF-0F43DF3812F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4007" b="97909" l="5545" r="96040">
                          <a14:foregroundMark x1="90891" y1="40070" x2="90891" y2="40070"/>
                          <a14:foregroundMark x1="88119" y1="34321" x2="88119" y2="34321"/>
                          <a14:foregroundMark x1="89703" y1="44425" x2="89703" y2="44425"/>
                          <a14:foregroundMark x1="84356" y1="39721" x2="84356" y2="39721"/>
                          <a14:foregroundMark x1="95842" y1="37805" x2="95842" y2="37805"/>
                          <a14:foregroundMark x1="39604" y1="86237" x2="39604" y2="86237"/>
                          <a14:foregroundMark x1="96040" y1="36585" x2="96040" y2="36585"/>
                          <a14:foregroundMark x1="8317" y1="19164" x2="8317" y2="19164"/>
                          <a14:foregroundMark x1="9901" y1="15331" x2="9901" y2="15331"/>
                          <a14:foregroundMark x1="5545" y1="19164" x2="5545" y2="19164"/>
                          <a14:foregroundMark x1="20792" y1="5226" x2="20792" y2="5226"/>
                          <a14:foregroundMark x1="16040" y1="4355" x2="16040" y2="4355"/>
                          <a14:foregroundMark x1="32673" y1="94425" x2="32673" y2="94425"/>
                          <a14:foregroundMark x1="34059" y1="97909" x2="34059" y2="97909"/>
                          <a14:foregroundMark x1="30891" y1="97387" x2="30891" y2="97387"/>
                          <a14:foregroundMark x1="43960" y1="92334" x2="43960" y2="92334"/>
                        </a14:backgroundRemoval>
                      </a14:imgEffect>
                    </a14:imgLayer>
                  </a14:imgProps>
                </a:ext>
                <a:ext uri="{28A0092B-C50C-407E-A947-70E740481C1C}">
                  <a14:useLocalDpi xmlns:a14="http://schemas.microsoft.com/office/drawing/2010/main"/>
                </a:ext>
              </a:extLst>
            </a:blip>
            <a:srcRect/>
            <a:stretch/>
          </p:blipFill>
          <p:spPr>
            <a:xfrm>
              <a:off x="3198753" y="1587468"/>
              <a:ext cx="1443946" cy="1606071"/>
            </a:xfrm>
            <a:prstGeom prst="rect">
              <a:avLst/>
            </a:prstGeom>
          </p:spPr>
        </p:pic>
        <p:grpSp>
          <p:nvGrpSpPr>
            <p:cNvPr id="24" name="Group 23">
              <a:extLst>
                <a:ext uri="{FF2B5EF4-FFF2-40B4-BE49-F238E27FC236}">
                  <a16:creationId xmlns:a16="http://schemas.microsoft.com/office/drawing/2014/main" id="{0D310E21-A84F-42DD-9F83-7AE367C2DE7E}"/>
                </a:ext>
              </a:extLst>
            </p:cNvPr>
            <p:cNvGrpSpPr/>
            <p:nvPr/>
          </p:nvGrpSpPr>
          <p:grpSpPr>
            <a:xfrm>
              <a:off x="657127" y="1815603"/>
              <a:ext cx="1088163" cy="1256084"/>
              <a:chOff x="648951" y="1932035"/>
              <a:chExt cx="1014432" cy="1195941"/>
            </a:xfrm>
          </p:grpSpPr>
          <p:pic>
            <p:nvPicPr>
              <p:cNvPr id="34" name="Picture 33">
                <a:extLst>
                  <a:ext uri="{FF2B5EF4-FFF2-40B4-BE49-F238E27FC236}">
                    <a16:creationId xmlns:a16="http://schemas.microsoft.com/office/drawing/2014/main" id="{15C699C3-7AB1-49A2-84D7-F476DF8AE919}"/>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8276" l="6162" r="96831">
                            <a14:foregroundMark x1="6514" y1="26207" x2="6514" y2="26207"/>
                            <a14:foregroundMark x1="93310" y1="16897" x2="93310" y2="16897"/>
                            <a14:foregroundMark x1="96831" y1="16897" x2="96831" y2="16897"/>
                            <a14:foregroundMark x1="49296" y1="93793" x2="49296" y2="93793"/>
                            <a14:foregroundMark x1="56866" y1="96552" x2="56866" y2="96552"/>
                            <a14:foregroundMark x1="50000" y1="98276" x2="50000" y2="98276"/>
                            <a14:foregroundMark x1="48592" y1="32069" x2="48592" y2="32069"/>
                            <a14:foregroundMark x1="52993" y1="28966" x2="52993" y2="28966"/>
                          </a14:backgroundRemoval>
                        </a14:imgEffect>
                      </a14:imgLayer>
                    </a14:imgProps>
                  </a:ext>
                  <a:ext uri="{28A0092B-C50C-407E-A947-70E740481C1C}">
                    <a14:useLocalDpi xmlns:a14="http://schemas.microsoft.com/office/drawing/2010/main"/>
                  </a:ext>
                </a:extLst>
              </a:blip>
              <a:srcRect/>
              <a:stretch/>
            </p:blipFill>
            <p:spPr>
              <a:xfrm>
                <a:off x="648951" y="1932035"/>
                <a:ext cx="1014432" cy="518985"/>
              </a:xfrm>
              <a:prstGeom prst="rect">
                <a:avLst/>
              </a:prstGeom>
            </p:spPr>
          </p:pic>
          <p:sp>
            <p:nvSpPr>
              <p:cNvPr id="35" name="Rectangle 7">
                <a:extLst>
                  <a:ext uri="{FF2B5EF4-FFF2-40B4-BE49-F238E27FC236}">
                    <a16:creationId xmlns:a16="http://schemas.microsoft.com/office/drawing/2014/main" id="{F379EF99-C5BF-444B-AD52-EB007D747D4F}"/>
                  </a:ext>
                </a:extLst>
              </p:cNvPr>
              <p:cNvSpPr/>
              <p:nvPr/>
            </p:nvSpPr>
            <p:spPr>
              <a:xfrm rot="219460">
                <a:off x="1103456" y="2451719"/>
                <a:ext cx="42621" cy="676257"/>
              </a:xfrm>
              <a:custGeom>
                <a:avLst/>
                <a:gdLst>
                  <a:gd name="connsiteX0" fmla="*/ 0 w 45719"/>
                  <a:gd name="connsiteY0" fmla="*/ 0 h 182581"/>
                  <a:gd name="connsiteX1" fmla="*/ 45719 w 45719"/>
                  <a:gd name="connsiteY1" fmla="*/ 0 h 182581"/>
                  <a:gd name="connsiteX2" fmla="*/ 45719 w 45719"/>
                  <a:gd name="connsiteY2" fmla="*/ 182581 h 182581"/>
                  <a:gd name="connsiteX3" fmla="*/ 0 w 45719"/>
                  <a:gd name="connsiteY3" fmla="*/ 182581 h 182581"/>
                  <a:gd name="connsiteX4" fmla="*/ 0 w 45719"/>
                  <a:gd name="connsiteY4" fmla="*/ 0 h 182581"/>
                  <a:gd name="connsiteX0" fmla="*/ 0 w 46614"/>
                  <a:gd name="connsiteY0" fmla="*/ 0 h 182581"/>
                  <a:gd name="connsiteX1" fmla="*/ 45719 w 46614"/>
                  <a:gd name="connsiteY1" fmla="*/ 0 h 182581"/>
                  <a:gd name="connsiteX2" fmla="*/ 46614 w 46614"/>
                  <a:gd name="connsiteY2" fmla="*/ 155448 h 182581"/>
                  <a:gd name="connsiteX3" fmla="*/ 0 w 46614"/>
                  <a:gd name="connsiteY3" fmla="*/ 182581 h 182581"/>
                  <a:gd name="connsiteX4" fmla="*/ 0 w 46614"/>
                  <a:gd name="connsiteY4" fmla="*/ 0 h 182581"/>
                  <a:gd name="connsiteX0" fmla="*/ 775 w 47389"/>
                  <a:gd name="connsiteY0" fmla="*/ 0 h 173075"/>
                  <a:gd name="connsiteX1" fmla="*/ 46494 w 47389"/>
                  <a:gd name="connsiteY1" fmla="*/ 0 h 173075"/>
                  <a:gd name="connsiteX2" fmla="*/ 47389 w 47389"/>
                  <a:gd name="connsiteY2" fmla="*/ 155448 h 173075"/>
                  <a:gd name="connsiteX3" fmla="*/ 0 w 47389"/>
                  <a:gd name="connsiteY3" fmla="*/ 173075 h 173075"/>
                  <a:gd name="connsiteX4" fmla="*/ 775 w 47389"/>
                  <a:gd name="connsiteY4" fmla="*/ 0 h 173075"/>
                  <a:gd name="connsiteX0" fmla="*/ 1425 w 48039"/>
                  <a:gd name="connsiteY0" fmla="*/ 0 h 162357"/>
                  <a:gd name="connsiteX1" fmla="*/ 47144 w 48039"/>
                  <a:gd name="connsiteY1" fmla="*/ 0 h 162357"/>
                  <a:gd name="connsiteX2" fmla="*/ 48039 w 48039"/>
                  <a:gd name="connsiteY2" fmla="*/ 155448 h 162357"/>
                  <a:gd name="connsiteX3" fmla="*/ 0 w 48039"/>
                  <a:gd name="connsiteY3" fmla="*/ 162357 h 162357"/>
                  <a:gd name="connsiteX4" fmla="*/ 1425 w 48039"/>
                  <a:gd name="connsiteY4" fmla="*/ 0 h 162357"/>
                  <a:gd name="connsiteX0" fmla="*/ 1617 w 48231"/>
                  <a:gd name="connsiteY0" fmla="*/ 0 h 161795"/>
                  <a:gd name="connsiteX1" fmla="*/ 47336 w 48231"/>
                  <a:gd name="connsiteY1" fmla="*/ 0 h 161795"/>
                  <a:gd name="connsiteX2" fmla="*/ 48231 w 48231"/>
                  <a:gd name="connsiteY2" fmla="*/ 155448 h 161795"/>
                  <a:gd name="connsiteX3" fmla="*/ -1 w 48231"/>
                  <a:gd name="connsiteY3" fmla="*/ 161795 h 161795"/>
                  <a:gd name="connsiteX4" fmla="*/ 1617 w 48231"/>
                  <a:gd name="connsiteY4" fmla="*/ 0 h 161795"/>
                  <a:gd name="connsiteX0" fmla="*/ 7 w 46621"/>
                  <a:gd name="connsiteY0" fmla="*/ 0 h 160000"/>
                  <a:gd name="connsiteX1" fmla="*/ 45726 w 46621"/>
                  <a:gd name="connsiteY1" fmla="*/ 0 h 160000"/>
                  <a:gd name="connsiteX2" fmla="*/ 46621 w 46621"/>
                  <a:gd name="connsiteY2" fmla="*/ 155448 h 160000"/>
                  <a:gd name="connsiteX3" fmla="*/ 6893 w 46621"/>
                  <a:gd name="connsiteY3" fmla="*/ 160000 h 160000"/>
                  <a:gd name="connsiteX4" fmla="*/ 7 w 46621"/>
                  <a:gd name="connsiteY4" fmla="*/ 0 h 160000"/>
                  <a:gd name="connsiteX0" fmla="*/ 7 w 47202"/>
                  <a:gd name="connsiteY0" fmla="*/ 0 h 160000"/>
                  <a:gd name="connsiteX1" fmla="*/ 45726 w 47202"/>
                  <a:gd name="connsiteY1" fmla="*/ 0 h 160000"/>
                  <a:gd name="connsiteX2" fmla="*/ 47202 w 47202"/>
                  <a:gd name="connsiteY2" fmla="*/ 157135 h 160000"/>
                  <a:gd name="connsiteX3" fmla="*/ 6893 w 47202"/>
                  <a:gd name="connsiteY3" fmla="*/ 160000 h 160000"/>
                  <a:gd name="connsiteX4" fmla="*/ 7 w 47202"/>
                  <a:gd name="connsiteY4" fmla="*/ 0 h 1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2" h="160000">
                    <a:moveTo>
                      <a:pt x="7" y="0"/>
                    </a:moveTo>
                    <a:lnTo>
                      <a:pt x="45726" y="0"/>
                    </a:lnTo>
                    <a:cubicBezTo>
                      <a:pt x="46024" y="51816"/>
                      <a:pt x="46904" y="105319"/>
                      <a:pt x="47202" y="157135"/>
                    </a:cubicBezTo>
                    <a:lnTo>
                      <a:pt x="6893" y="160000"/>
                    </a:lnTo>
                    <a:cubicBezTo>
                      <a:pt x="7151" y="102308"/>
                      <a:pt x="-251" y="57692"/>
                      <a:pt x="7" y="0"/>
                    </a:cubicBezTo>
                    <a:close/>
                  </a:path>
                </a:pathLst>
              </a:custGeom>
              <a:solidFill>
                <a:schemeClr val="bg2">
                  <a:lumMod val="1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7">
                <a:extLst>
                  <a:ext uri="{FF2B5EF4-FFF2-40B4-BE49-F238E27FC236}">
                    <a16:creationId xmlns:a16="http://schemas.microsoft.com/office/drawing/2014/main" id="{81B1286E-56F9-4036-B176-A1F4B445356D}"/>
                  </a:ext>
                </a:extLst>
              </p:cNvPr>
              <p:cNvSpPr/>
              <p:nvPr/>
            </p:nvSpPr>
            <p:spPr>
              <a:xfrm rot="21440020">
                <a:off x="1219025" y="2439047"/>
                <a:ext cx="36577" cy="625793"/>
              </a:xfrm>
              <a:custGeom>
                <a:avLst/>
                <a:gdLst>
                  <a:gd name="connsiteX0" fmla="*/ 0 w 45719"/>
                  <a:gd name="connsiteY0" fmla="*/ 0 h 182581"/>
                  <a:gd name="connsiteX1" fmla="*/ 45719 w 45719"/>
                  <a:gd name="connsiteY1" fmla="*/ 0 h 182581"/>
                  <a:gd name="connsiteX2" fmla="*/ 45719 w 45719"/>
                  <a:gd name="connsiteY2" fmla="*/ 182581 h 182581"/>
                  <a:gd name="connsiteX3" fmla="*/ 0 w 45719"/>
                  <a:gd name="connsiteY3" fmla="*/ 182581 h 182581"/>
                  <a:gd name="connsiteX4" fmla="*/ 0 w 45719"/>
                  <a:gd name="connsiteY4" fmla="*/ 0 h 182581"/>
                  <a:gd name="connsiteX0" fmla="*/ 0 w 46614"/>
                  <a:gd name="connsiteY0" fmla="*/ 0 h 182581"/>
                  <a:gd name="connsiteX1" fmla="*/ 45719 w 46614"/>
                  <a:gd name="connsiteY1" fmla="*/ 0 h 182581"/>
                  <a:gd name="connsiteX2" fmla="*/ 46614 w 46614"/>
                  <a:gd name="connsiteY2" fmla="*/ 155448 h 182581"/>
                  <a:gd name="connsiteX3" fmla="*/ 0 w 46614"/>
                  <a:gd name="connsiteY3" fmla="*/ 182581 h 182581"/>
                  <a:gd name="connsiteX4" fmla="*/ 0 w 46614"/>
                  <a:gd name="connsiteY4" fmla="*/ 0 h 182581"/>
                  <a:gd name="connsiteX0" fmla="*/ 0 w 49648"/>
                  <a:gd name="connsiteY0" fmla="*/ 0 h 182581"/>
                  <a:gd name="connsiteX1" fmla="*/ 45719 w 49648"/>
                  <a:gd name="connsiteY1" fmla="*/ 0 h 182581"/>
                  <a:gd name="connsiteX2" fmla="*/ 49648 w 49648"/>
                  <a:gd name="connsiteY2" fmla="*/ 171483 h 182581"/>
                  <a:gd name="connsiteX3" fmla="*/ 0 w 49648"/>
                  <a:gd name="connsiteY3" fmla="*/ 182581 h 182581"/>
                  <a:gd name="connsiteX4" fmla="*/ 0 w 49648"/>
                  <a:gd name="connsiteY4" fmla="*/ 0 h 182581"/>
                  <a:gd name="connsiteX0" fmla="*/ 0 w 49648"/>
                  <a:gd name="connsiteY0" fmla="*/ 0 h 192202"/>
                  <a:gd name="connsiteX1" fmla="*/ 45719 w 49648"/>
                  <a:gd name="connsiteY1" fmla="*/ 0 h 192202"/>
                  <a:gd name="connsiteX2" fmla="*/ 49648 w 49648"/>
                  <a:gd name="connsiteY2" fmla="*/ 171483 h 192202"/>
                  <a:gd name="connsiteX3" fmla="*/ 0 w 49648"/>
                  <a:gd name="connsiteY3" fmla="*/ 192202 h 192202"/>
                  <a:gd name="connsiteX4" fmla="*/ 0 w 49648"/>
                  <a:gd name="connsiteY4" fmla="*/ 0 h 192202"/>
                  <a:gd name="connsiteX0" fmla="*/ 0 w 49648"/>
                  <a:gd name="connsiteY0" fmla="*/ 0 h 192202"/>
                  <a:gd name="connsiteX1" fmla="*/ 42685 w 49648"/>
                  <a:gd name="connsiteY1" fmla="*/ 0 h 192202"/>
                  <a:gd name="connsiteX2" fmla="*/ 49648 w 49648"/>
                  <a:gd name="connsiteY2" fmla="*/ 171483 h 192202"/>
                  <a:gd name="connsiteX3" fmla="*/ 0 w 49648"/>
                  <a:gd name="connsiteY3" fmla="*/ 192202 h 192202"/>
                  <a:gd name="connsiteX4" fmla="*/ 0 w 49648"/>
                  <a:gd name="connsiteY4" fmla="*/ 0 h 192202"/>
                  <a:gd name="connsiteX0" fmla="*/ 0 w 43579"/>
                  <a:gd name="connsiteY0" fmla="*/ 0 h 192202"/>
                  <a:gd name="connsiteX1" fmla="*/ 42685 w 43579"/>
                  <a:gd name="connsiteY1" fmla="*/ 0 h 192202"/>
                  <a:gd name="connsiteX2" fmla="*/ 43579 w 43579"/>
                  <a:gd name="connsiteY2" fmla="*/ 171482 h 192202"/>
                  <a:gd name="connsiteX3" fmla="*/ 0 w 43579"/>
                  <a:gd name="connsiteY3" fmla="*/ 192202 h 192202"/>
                  <a:gd name="connsiteX4" fmla="*/ 0 w 43579"/>
                  <a:gd name="connsiteY4" fmla="*/ 0 h 192202"/>
                  <a:gd name="connsiteX0" fmla="*/ 0 w 46615"/>
                  <a:gd name="connsiteY0" fmla="*/ 0 h 192202"/>
                  <a:gd name="connsiteX1" fmla="*/ 42685 w 46615"/>
                  <a:gd name="connsiteY1" fmla="*/ 0 h 192202"/>
                  <a:gd name="connsiteX2" fmla="*/ 46615 w 46615"/>
                  <a:gd name="connsiteY2" fmla="*/ 185067 h 192202"/>
                  <a:gd name="connsiteX3" fmla="*/ 0 w 46615"/>
                  <a:gd name="connsiteY3" fmla="*/ 192202 h 192202"/>
                  <a:gd name="connsiteX4" fmla="*/ 0 w 46615"/>
                  <a:gd name="connsiteY4" fmla="*/ 0 h 192202"/>
                  <a:gd name="connsiteX0" fmla="*/ 0 w 46615"/>
                  <a:gd name="connsiteY0" fmla="*/ 0 h 190772"/>
                  <a:gd name="connsiteX1" fmla="*/ 42685 w 46615"/>
                  <a:gd name="connsiteY1" fmla="*/ 0 h 190772"/>
                  <a:gd name="connsiteX2" fmla="*/ 46615 w 46615"/>
                  <a:gd name="connsiteY2" fmla="*/ 185067 h 190772"/>
                  <a:gd name="connsiteX3" fmla="*/ 0 w 46615"/>
                  <a:gd name="connsiteY3" fmla="*/ 190772 h 190772"/>
                  <a:gd name="connsiteX4" fmla="*/ 0 w 46615"/>
                  <a:gd name="connsiteY4" fmla="*/ 0 h 190772"/>
                  <a:gd name="connsiteX0" fmla="*/ 0 w 46615"/>
                  <a:gd name="connsiteY0" fmla="*/ 0 h 187912"/>
                  <a:gd name="connsiteX1" fmla="*/ 42685 w 46615"/>
                  <a:gd name="connsiteY1" fmla="*/ 0 h 187912"/>
                  <a:gd name="connsiteX2" fmla="*/ 46615 w 46615"/>
                  <a:gd name="connsiteY2" fmla="*/ 185067 h 187912"/>
                  <a:gd name="connsiteX3" fmla="*/ 3034 w 46615"/>
                  <a:gd name="connsiteY3" fmla="*/ 187912 h 187912"/>
                  <a:gd name="connsiteX4" fmla="*/ 0 w 46615"/>
                  <a:gd name="connsiteY4" fmla="*/ 0 h 18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15" h="187912">
                    <a:moveTo>
                      <a:pt x="0" y="0"/>
                    </a:moveTo>
                    <a:lnTo>
                      <a:pt x="42685" y="0"/>
                    </a:lnTo>
                    <a:cubicBezTo>
                      <a:pt x="42983" y="51816"/>
                      <a:pt x="46317" y="133251"/>
                      <a:pt x="46615" y="185067"/>
                    </a:cubicBezTo>
                    <a:lnTo>
                      <a:pt x="3034" y="187912"/>
                    </a:lnTo>
                    <a:cubicBezTo>
                      <a:pt x="2023" y="125275"/>
                      <a:pt x="1011" y="62637"/>
                      <a:pt x="0" y="0"/>
                    </a:cubicBezTo>
                    <a:close/>
                  </a:path>
                </a:pathLst>
              </a:custGeom>
              <a:solidFill>
                <a:schemeClr val="bg2">
                  <a:lumMod val="10000"/>
                </a:schemeClr>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7">
                <a:extLst>
                  <a:ext uri="{FF2B5EF4-FFF2-40B4-BE49-F238E27FC236}">
                    <a16:creationId xmlns:a16="http://schemas.microsoft.com/office/drawing/2014/main" id="{D5DCFBBB-4A8D-46AA-98CB-969CF3433007}"/>
                  </a:ext>
                </a:extLst>
              </p:cNvPr>
              <p:cNvSpPr/>
              <p:nvPr/>
            </p:nvSpPr>
            <p:spPr>
              <a:xfrm rot="21223660">
                <a:off x="1284580" y="2438295"/>
                <a:ext cx="37501" cy="592473"/>
              </a:xfrm>
              <a:custGeom>
                <a:avLst/>
                <a:gdLst>
                  <a:gd name="connsiteX0" fmla="*/ 0 w 45719"/>
                  <a:gd name="connsiteY0" fmla="*/ 0 h 182581"/>
                  <a:gd name="connsiteX1" fmla="*/ 45719 w 45719"/>
                  <a:gd name="connsiteY1" fmla="*/ 0 h 182581"/>
                  <a:gd name="connsiteX2" fmla="*/ 45719 w 45719"/>
                  <a:gd name="connsiteY2" fmla="*/ 182581 h 182581"/>
                  <a:gd name="connsiteX3" fmla="*/ 0 w 45719"/>
                  <a:gd name="connsiteY3" fmla="*/ 182581 h 182581"/>
                  <a:gd name="connsiteX4" fmla="*/ 0 w 45719"/>
                  <a:gd name="connsiteY4" fmla="*/ 0 h 182581"/>
                  <a:gd name="connsiteX0" fmla="*/ 0 w 46614"/>
                  <a:gd name="connsiteY0" fmla="*/ 0 h 182581"/>
                  <a:gd name="connsiteX1" fmla="*/ 45719 w 46614"/>
                  <a:gd name="connsiteY1" fmla="*/ 0 h 182581"/>
                  <a:gd name="connsiteX2" fmla="*/ 46614 w 46614"/>
                  <a:gd name="connsiteY2" fmla="*/ 155448 h 182581"/>
                  <a:gd name="connsiteX3" fmla="*/ 0 w 46614"/>
                  <a:gd name="connsiteY3" fmla="*/ 182581 h 182581"/>
                  <a:gd name="connsiteX4" fmla="*/ 0 w 46614"/>
                  <a:gd name="connsiteY4" fmla="*/ 0 h 182581"/>
                  <a:gd name="connsiteX0" fmla="*/ 0 w 54008"/>
                  <a:gd name="connsiteY0" fmla="*/ 0 h 199859"/>
                  <a:gd name="connsiteX1" fmla="*/ 53113 w 54008"/>
                  <a:gd name="connsiteY1" fmla="*/ 17278 h 199859"/>
                  <a:gd name="connsiteX2" fmla="*/ 54008 w 54008"/>
                  <a:gd name="connsiteY2" fmla="*/ 172726 h 199859"/>
                  <a:gd name="connsiteX3" fmla="*/ 7394 w 54008"/>
                  <a:gd name="connsiteY3" fmla="*/ 199859 h 199859"/>
                  <a:gd name="connsiteX4" fmla="*/ 0 w 54008"/>
                  <a:gd name="connsiteY4" fmla="*/ 0 h 199859"/>
                  <a:gd name="connsiteX0" fmla="*/ 5699 w 59707"/>
                  <a:gd name="connsiteY0" fmla="*/ 0 h 178627"/>
                  <a:gd name="connsiteX1" fmla="*/ 58812 w 59707"/>
                  <a:gd name="connsiteY1" fmla="*/ 17278 h 178627"/>
                  <a:gd name="connsiteX2" fmla="*/ 59707 w 59707"/>
                  <a:gd name="connsiteY2" fmla="*/ 172726 h 178627"/>
                  <a:gd name="connsiteX3" fmla="*/ 0 w 59707"/>
                  <a:gd name="connsiteY3" fmla="*/ 178627 h 178627"/>
                  <a:gd name="connsiteX4" fmla="*/ 5699 w 59707"/>
                  <a:gd name="connsiteY4" fmla="*/ 0 h 178627"/>
                  <a:gd name="connsiteX0" fmla="*/ 0 w 54008"/>
                  <a:gd name="connsiteY0" fmla="*/ 0 h 179697"/>
                  <a:gd name="connsiteX1" fmla="*/ 53113 w 54008"/>
                  <a:gd name="connsiteY1" fmla="*/ 17278 h 179697"/>
                  <a:gd name="connsiteX2" fmla="*/ 54008 w 54008"/>
                  <a:gd name="connsiteY2" fmla="*/ 172726 h 179697"/>
                  <a:gd name="connsiteX3" fmla="*/ 3351 w 54008"/>
                  <a:gd name="connsiteY3" fmla="*/ 179696 h 179697"/>
                  <a:gd name="connsiteX4" fmla="*/ 0 w 54008"/>
                  <a:gd name="connsiteY4" fmla="*/ 0 h 179697"/>
                  <a:gd name="connsiteX0" fmla="*/ 0 w 55374"/>
                  <a:gd name="connsiteY0" fmla="*/ 0 h 179696"/>
                  <a:gd name="connsiteX1" fmla="*/ 55343 w 55374"/>
                  <a:gd name="connsiteY1" fmla="*/ 1184 h 179696"/>
                  <a:gd name="connsiteX2" fmla="*/ 54008 w 55374"/>
                  <a:gd name="connsiteY2" fmla="*/ 172726 h 179696"/>
                  <a:gd name="connsiteX3" fmla="*/ 3351 w 55374"/>
                  <a:gd name="connsiteY3" fmla="*/ 179696 h 179696"/>
                  <a:gd name="connsiteX4" fmla="*/ 0 w 55374"/>
                  <a:gd name="connsiteY4" fmla="*/ 0 h 179696"/>
                  <a:gd name="connsiteX0" fmla="*/ 1373 w 56747"/>
                  <a:gd name="connsiteY0" fmla="*/ 0 h 172726"/>
                  <a:gd name="connsiteX1" fmla="*/ 56716 w 56747"/>
                  <a:gd name="connsiteY1" fmla="*/ 1184 h 172726"/>
                  <a:gd name="connsiteX2" fmla="*/ 55381 w 56747"/>
                  <a:gd name="connsiteY2" fmla="*/ 172726 h 172726"/>
                  <a:gd name="connsiteX3" fmla="*/ 0 w 56747"/>
                  <a:gd name="connsiteY3" fmla="*/ 169509 h 172726"/>
                  <a:gd name="connsiteX4" fmla="*/ 1373 w 56747"/>
                  <a:gd name="connsiteY4" fmla="*/ 0 h 172726"/>
                  <a:gd name="connsiteX0" fmla="*/ 1373 w 56734"/>
                  <a:gd name="connsiteY0" fmla="*/ 0 h 169509"/>
                  <a:gd name="connsiteX1" fmla="*/ 56716 w 56734"/>
                  <a:gd name="connsiteY1" fmla="*/ 1184 h 169509"/>
                  <a:gd name="connsiteX2" fmla="*/ 53769 w 56734"/>
                  <a:gd name="connsiteY2" fmla="*/ 163277 h 169509"/>
                  <a:gd name="connsiteX3" fmla="*/ 0 w 56734"/>
                  <a:gd name="connsiteY3" fmla="*/ 169509 h 169509"/>
                  <a:gd name="connsiteX4" fmla="*/ 1373 w 56734"/>
                  <a:gd name="connsiteY4" fmla="*/ 0 h 169509"/>
                  <a:gd name="connsiteX0" fmla="*/ 4097 w 59457"/>
                  <a:gd name="connsiteY0" fmla="*/ 0 h 168107"/>
                  <a:gd name="connsiteX1" fmla="*/ 59440 w 59457"/>
                  <a:gd name="connsiteY1" fmla="*/ 1184 h 168107"/>
                  <a:gd name="connsiteX2" fmla="*/ 56493 w 59457"/>
                  <a:gd name="connsiteY2" fmla="*/ 163277 h 168107"/>
                  <a:gd name="connsiteX3" fmla="*/ -1 w 59457"/>
                  <a:gd name="connsiteY3" fmla="*/ 168107 h 168107"/>
                  <a:gd name="connsiteX4" fmla="*/ 4097 w 59457"/>
                  <a:gd name="connsiteY4" fmla="*/ 0 h 168107"/>
                  <a:gd name="connsiteX0" fmla="*/ 22 w 55382"/>
                  <a:gd name="connsiteY0" fmla="*/ 0 h 168326"/>
                  <a:gd name="connsiteX1" fmla="*/ 55365 w 55382"/>
                  <a:gd name="connsiteY1" fmla="*/ 1184 h 168326"/>
                  <a:gd name="connsiteX2" fmla="*/ 52418 w 55382"/>
                  <a:gd name="connsiteY2" fmla="*/ 163277 h 168326"/>
                  <a:gd name="connsiteX3" fmla="*/ 6409 w 55382"/>
                  <a:gd name="connsiteY3" fmla="*/ 168326 h 168326"/>
                  <a:gd name="connsiteX4" fmla="*/ 22 w 55382"/>
                  <a:gd name="connsiteY4" fmla="*/ 0 h 168326"/>
                  <a:gd name="connsiteX0" fmla="*/ 18 w 55378"/>
                  <a:gd name="connsiteY0" fmla="*/ 0 h 166332"/>
                  <a:gd name="connsiteX1" fmla="*/ 55361 w 55378"/>
                  <a:gd name="connsiteY1" fmla="*/ 1184 h 166332"/>
                  <a:gd name="connsiteX2" fmla="*/ 52414 w 55378"/>
                  <a:gd name="connsiteY2" fmla="*/ 163277 h 166332"/>
                  <a:gd name="connsiteX3" fmla="*/ 7558 w 55378"/>
                  <a:gd name="connsiteY3" fmla="*/ 166332 h 166332"/>
                  <a:gd name="connsiteX4" fmla="*/ 18 w 55378"/>
                  <a:gd name="connsiteY4" fmla="*/ 0 h 166332"/>
                  <a:gd name="connsiteX0" fmla="*/ 18 w 55375"/>
                  <a:gd name="connsiteY0" fmla="*/ 0 h 166332"/>
                  <a:gd name="connsiteX1" fmla="*/ 55361 w 55375"/>
                  <a:gd name="connsiteY1" fmla="*/ 1184 h 166332"/>
                  <a:gd name="connsiteX2" fmla="*/ 51644 w 55375"/>
                  <a:gd name="connsiteY2" fmla="*/ 164606 h 166332"/>
                  <a:gd name="connsiteX3" fmla="*/ 7558 w 55375"/>
                  <a:gd name="connsiteY3" fmla="*/ 166332 h 166332"/>
                  <a:gd name="connsiteX4" fmla="*/ 18 w 55375"/>
                  <a:gd name="connsiteY4" fmla="*/ 0 h 16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5" h="166332">
                    <a:moveTo>
                      <a:pt x="18" y="0"/>
                    </a:moveTo>
                    <a:lnTo>
                      <a:pt x="55361" y="1184"/>
                    </a:lnTo>
                    <a:cubicBezTo>
                      <a:pt x="55659" y="53000"/>
                      <a:pt x="51346" y="112790"/>
                      <a:pt x="51644" y="164606"/>
                    </a:cubicBezTo>
                    <a:lnTo>
                      <a:pt x="7558" y="166332"/>
                    </a:lnTo>
                    <a:cubicBezTo>
                      <a:pt x="8016" y="109829"/>
                      <a:pt x="-440" y="56503"/>
                      <a:pt x="18" y="0"/>
                    </a:cubicBezTo>
                    <a:close/>
                  </a:path>
                </a:pathLst>
              </a:custGeom>
              <a:solidFill>
                <a:schemeClr val="bg2">
                  <a:lumMod val="1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a:extLst>
                <a:ext uri="{FF2B5EF4-FFF2-40B4-BE49-F238E27FC236}">
                  <a16:creationId xmlns:a16="http://schemas.microsoft.com/office/drawing/2014/main" id="{B9AEF744-8893-4CB6-8017-C2301B09CCCF}"/>
                </a:ext>
              </a:extLst>
            </p:cNvPr>
            <p:cNvSpPr/>
            <p:nvPr/>
          </p:nvSpPr>
          <p:spPr>
            <a:xfrm>
              <a:off x="1044439" y="3193539"/>
              <a:ext cx="98086" cy="960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9F5B79C-3630-4281-9472-090420822D60}"/>
                </a:ext>
              </a:extLst>
            </p:cNvPr>
            <p:cNvSpPr/>
            <p:nvPr/>
          </p:nvSpPr>
          <p:spPr>
            <a:xfrm>
              <a:off x="2501002" y="2696351"/>
              <a:ext cx="98086" cy="960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0B8E3E2-E5C7-44F3-94C1-C357F5849B4D}"/>
                </a:ext>
              </a:extLst>
            </p:cNvPr>
            <p:cNvSpPr/>
            <p:nvPr/>
          </p:nvSpPr>
          <p:spPr>
            <a:xfrm>
              <a:off x="3476212" y="3656474"/>
              <a:ext cx="98086" cy="960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03C7B9F-D63F-4DAF-8BD4-ED2B6D49BE00}"/>
                </a:ext>
              </a:extLst>
            </p:cNvPr>
            <p:cNvSpPr txBox="1"/>
            <p:nvPr/>
          </p:nvSpPr>
          <p:spPr>
            <a:xfrm>
              <a:off x="2197721" y="2751667"/>
              <a:ext cx="347686" cy="387905"/>
            </a:xfrm>
            <a:prstGeom prst="rect">
              <a:avLst/>
            </a:prstGeom>
            <a:noFill/>
          </p:spPr>
          <p:txBody>
            <a:bodyPr wrap="none" rtlCol="0">
              <a:spAutoFit/>
            </a:bodyPr>
            <a:lstStyle/>
            <a:p>
              <a:r>
                <a:rPr lang="en-US" b="1" dirty="0">
                  <a:solidFill>
                    <a:schemeClr val="bg1"/>
                  </a:solidFill>
                </a:rPr>
                <a:t>A</a:t>
              </a:r>
            </a:p>
          </p:txBody>
        </p:sp>
        <p:sp>
          <p:nvSpPr>
            <p:cNvPr id="30" name="TextBox 29">
              <a:extLst>
                <a:ext uri="{FF2B5EF4-FFF2-40B4-BE49-F238E27FC236}">
                  <a16:creationId xmlns:a16="http://schemas.microsoft.com/office/drawing/2014/main" id="{EAD1E851-51F0-44F0-A9FA-C3AB35D3D8D7}"/>
                </a:ext>
              </a:extLst>
            </p:cNvPr>
            <p:cNvSpPr txBox="1"/>
            <p:nvPr/>
          </p:nvSpPr>
          <p:spPr>
            <a:xfrm>
              <a:off x="1160090" y="3095624"/>
              <a:ext cx="340808" cy="387905"/>
            </a:xfrm>
            <a:prstGeom prst="rect">
              <a:avLst/>
            </a:prstGeom>
            <a:noFill/>
          </p:spPr>
          <p:txBody>
            <a:bodyPr wrap="none" rtlCol="0">
              <a:spAutoFit/>
            </a:bodyPr>
            <a:lstStyle/>
            <a:p>
              <a:r>
                <a:rPr lang="en-US" b="1" dirty="0">
                  <a:solidFill>
                    <a:schemeClr val="bg1"/>
                  </a:solidFill>
                </a:rPr>
                <a:t>B</a:t>
              </a:r>
            </a:p>
          </p:txBody>
        </p:sp>
        <p:sp>
          <p:nvSpPr>
            <p:cNvPr id="31" name="TextBox 30">
              <a:extLst>
                <a:ext uri="{FF2B5EF4-FFF2-40B4-BE49-F238E27FC236}">
                  <a16:creationId xmlns:a16="http://schemas.microsoft.com/office/drawing/2014/main" id="{CD0928E3-66A1-4658-B154-DBE99ED2F859}"/>
                </a:ext>
              </a:extLst>
            </p:cNvPr>
            <p:cNvSpPr txBox="1"/>
            <p:nvPr/>
          </p:nvSpPr>
          <p:spPr>
            <a:xfrm>
              <a:off x="3533098" y="3368853"/>
              <a:ext cx="340808" cy="387905"/>
            </a:xfrm>
            <a:prstGeom prst="rect">
              <a:avLst/>
            </a:prstGeom>
            <a:noFill/>
          </p:spPr>
          <p:txBody>
            <a:bodyPr wrap="none" rtlCol="0">
              <a:spAutoFit/>
            </a:bodyPr>
            <a:lstStyle/>
            <a:p>
              <a:r>
                <a:rPr lang="en-US" b="1" dirty="0">
                  <a:solidFill>
                    <a:schemeClr val="bg1"/>
                  </a:solidFill>
                </a:rPr>
                <a:t>C</a:t>
              </a:r>
            </a:p>
          </p:txBody>
        </p:sp>
      </p:grpSp>
      <p:grpSp>
        <p:nvGrpSpPr>
          <p:cNvPr id="5" name="Group 4">
            <a:extLst>
              <a:ext uri="{FF2B5EF4-FFF2-40B4-BE49-F238E27FC236}">
                <a16:creationId xmlns:a16="http://schemas.microsoft.com/office/drawing/2014/main" id="{3DEB2269-43B1-40DB-96E1-A294A8208909}"/>
              </a:ext>
            </a:extLst>
          </p:cNvPr>
          <p:cNvGrpSpPr/>
          <p:nvPr/>
        </p:nvGrpSpPr>
        <p:grpSpPr>
          <a:xfrm>
            <a:off x="7526168" y="995406"/>
            <a:ext cx="4021974" cy="2825437"/>
            <a:chOff x="7526168" y="995406"/>
            <a:chExt cx="4021974" cy="2825437"/>
          </a:xfrm>
        </p:grpSpPr>
        <p:pic>
          <p:nvPicPr>
            <p:cNvPr id="6" name="Picture 5">
              <a:extLst>
                <a:ext uri="{FF2B5EF4-FFF2-40B4-BE49-F238E27FC236}">
                  <a16:creationId xmlns:a16="http://schemas.microsoft.com/office/drawing/2014/main" id="{14C6D751-68DB-4D8A-8D81-85CF81204E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6168" y="995406"/>
              <a:ext cx="4021974" cy="2825437"/>
            </a:xfrm>
            <a:prstGeom prst="rect">
              <a:avLst/>
            </a:prstGeom>
            <a:ln>
              <a:solidFill>
                <a:schemeClr val="tx1"/>
              </a:solidFill>
            </a:ln>
          </p:spPr>
        </p:pic>
        <p:sp>
          <p:nvSpPr>
            <p:cNvPr id="9" name="TextBox 8">
              <a:extLst>
                <a:ext uri="{FF2B5EF4-FFF2-40B4-BE49-F238E27FC236}">
                  <a16:creationId xmlns:a16="http://schemas.microsoft.com/office/drawing/2014/main" id="{D5C5EB79-B49D-454A-892D-C37570432D2A}"/>
                </a:ext>
              </a:extLst>
            </p:cNvPr>
            <p:cNvSpPr txBox="1"/>
            <p:nvPr/>
          </p:nvSpPr>
          <p:spPr>
            <a:xfrm>
              <a:off x="8250275" y="1399010"/>
              <a:ext cx="340158" cy="400110"/>
            </a:xfrm>
            <a:prstGeom prst="rect">
              <a:avLst/>
            </a:prstGeom>
            <a:noFill/>
          </p:spPr>
          <p:txBody>
            <a:bodyPr wrap="none" rtlCol="0">
              <a:spAutoFit/>
            </a:bodyPr>
            <a:lstStyle/>
            <a:p>
              <a:r>
                <a:rPr lang="en-US" sz="2000" b="1" dirty="0"/>
                <a:t>A</a:t>
              </a:r>
            </a:p>
          </p:txBody>
        </p:sp>
        <p:sp>
          <p:nvSpPr>
            <p:cNvPr id="26" name="TextBox 25">
              <a:extLst>
                <a:ext uri="{FF2B5EF4-FFF2-40B4-BE49-F238E27FC236}">
                  <a16:creationId xmlns:a16="http://schemas.microsoft.com/office/drawing/2014/main" id="{68AA42EF-9B2C-415C-AF75-0F0B382CBB17}"/>
                </a:ext>
              </a:extLst>
            </p:cNvPr>
            <p:cNvSpPr txBox="1"/>
            <p:nvPr/>
          </p:nvSpPr>
          <p:spPr>
            <a:xfrm>
              <a:off x="8261316" y="2949304"/>
              <a:ext cx="328936" cy="400110"/>
            </a:xfrm>
            <a:prstGeom prst="rect">
              <a:avLst/>
            </a:prstGeom>
            <a:noFill/>
          </p:spPr>
          <p:txBody>
            <a:bodyPr wrap="none" rtlCol="0">
              <a:spAutoFit/>
            </a:bodyPr>
            <a:lstStyle/>
            <a:p>
              <a:r>
                <a:rPr lang="en-US" sz="2000" b="1" dirty="0"/>
                <a:t>B</a:t>
              </a:r>
            </a:p>
          </p:txBody>
        </p:sp>
        <p:sp>
          <p:nvSpPr>
            <p:cNvPr id="32" name="TextBox 31">
              <a:extLst>
                <a:ext uri="{FF2B5EF4-FFF2-40B4-BE49-F238E27FC236}">
                  <a16:creationId xmlns:a16="http://schemas.microsoft.com/office/drawing/2014/main" id="{42DAC6A5-FBBD-4266-98B0-CFCC3BC098ED}"/>
                </a:ext>
              </a:extLst>
            </p:cNvPr>
            <p:cNvSpPr txBox="1"/>
            <p:nvPr/>
          </p:nvSpPr>
          <p:spPr>
            <a:xfrm>
              <a:off x="10992408" y="3023064"/>
              <a:ext cx="412828" cy="400110"/>
            </a:xfrm>
            <a:prstGeom prst="rect">
              <a:avLst/>
            </a:prstGeom>
            <a:noFill/>
          </p:spPr>
          <p:txBody>
            <a:bodyPr wrap="square" rtlCol="0">
              <a:spAutoFit/>
            </a:bodyPr>
            <a:lstStyle/>
            <a:p>
              <a:r>
                <a:rPr lang="en-US" sz="2000" b="1" dirty="0"/>
                <a:t>C</a:t>
              </a:r>
            </a:p>
          </p:txBody>
        </p:sp>
        <p:sp>
          <p:nvSpPr>
            <p:cNvPr id="2" name="TextBox 1">
              <a:extLst>
                <a:ext uri="{FF2B5EF4-FFF2-40B4-BE49-F238E27FC236}">
                  <a16:creationId xmlns:a16="http://schemas.microsoft.com/office/drawing/2014/main" id="{D46A52AF-FBFE-4B72-B05A-BB05E2D310BA}"/>
                </a:ext>
              </a:extLst>
            </p:cNvPr>
            <p:cNvSpPr txBox="1"/>
            <p:nvPr/>
          </p:nvSpPr>
          <p:spPr>
            <a:xfrm>
              <a:off x="8842568" y="1018033"/>
              <a:ext cx="1551515" cy="400110"/>
            </a:xfrm>
            <a:prstGeom prst="rect">
              <a:avLst/>
            </a:prstGeom>
            <a:noFill/>
          </p:spPr>
          <p:txBody>
            <a:bodyPr wrap="square" rtlCol="0">
              <a:spAutoFit/>
            </a:bodyPr>
            <a:lstStyle/>
            <a:p>
              <a:r>
                <a:rPr lang="en-US" sz="2000" b="1" dirty="0"/>
                <a:t>Robot Frame</a:t>
              </a:r>
            </a:p>
          </p:txBody>
        </p:sp>
        <p:sp>
          <p:nvSpPr>
            <p:cNvPr id="3" name="Oval 2">
              <a:extLst>
                <a:ext uri="{FF2B5EF4-FFF2-40B4-BE49-F238E27FC236}">
                  <a16:creationId xmlns:a16="http://schemas.microsoft.com/office/drawing/2014/main" id="{D03EE2C8-2AA4-4928-AD47-34FC4DD4D56E}"/>
                </a:ext>
              </a:extLst>
            </p:cNvPr>
            <p:cNvSpPr/>
            <p:nvPr/>
          </p:nvSpPr>
          <p:spPr>
            <a:xfrm>
              <a:off x="8159860" y="1710916"/>
              <a:ext cx="137160" cy="137160"/>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2933452-744B-4054-A92A-A71F3A95EE5D}"/>
                </a:ext>
              </a:extLst>
            </p:cNvPr>
            <p:cNvSpPr/>
            <p:nvPr/>
          </p:nvSpPr>
          <p:spPr>
            <a:xfrm>
              <a:off x="8147227" y="3278255"/>
              <a:ext cx="137160" cy="137160"/>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6A51BFB-E79C-4EC0-85D4-73800DC03097}"/>
                </a:ext>
              </a:extLst>
            </p:cNvPr>
            <p:cNvSpPr/>
            <p:nvPr/>
          </p:nvSpPr>
          <p:spPr>
            <a:xfrm>
              <a:off x="10923828" y="3297667"/>
              <a:ext cx="137160" cy="137160"/>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74112DD8-9F02-4B79-A372-5DB97218F5E6}"/>
              </a:ext>
            </a:extLst>
          </p:cNvPr>
          <p:cNvGrpSpPr/>
          <p:nvPr/>
        </p:nvGrpSpPr>
        <p:grpSpPr>
          <a:xfrm>
            <a:off x="7526168" y="3911269"/>
            <a:ext cx="4021974" cy="2724887"/>
            <a:chOff x="7526168" y="3911269"/>
            <a:chExt cx="4021974" cy="2724887"/>
          </a:xfrm>
        </p:grpSpPr>
        <p:pic>
          <p:nvPicPr>
            <p:cNvPr id="8" name="Picture 7">
              <a:extLst>
                <a:ext uri="{FF2B5EF4-FFF2-40B4-BE49-F238E27FC236}">
                  <a16:creationId xmlns:a16="http://schemas.microsoft.com/office/drawing/2014/main" id="{06C98DCE-15B3-434E-8A27-E82E8B1F0A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6168" y="3911269"/>
              <a:ext cx="4021974" cy="2724887"/>
            </a:xfrm>
            <a:prstGeom prst="rect">
              <a:avLst/>
            </a:prstGeom>
            <a:ln>
              <a:solidFill>
                <a:schemeClr val="tx1"/>
              </a:solidFill>
            </a:ln>
          </p:spPr>
        </p:pic>
        <p:sp>
          <p:nvSpPr>
            <p:cNvPr id="33" name="TextBox 32">
              <a:extLst>
                <a:ext uri="{FF2B5EF4-FFF2-40B4-BE49-F238E27FC236}">
                  <a16:creationId xmlns:a16="http://schemas.microsoft.com/office/drawing/2014/main" id="{017A9DA8-C67D-4A1F-8355-3D4C538033BA}"/>
                </a:ext>
              </a:extLst>
            </p:cNvPr>
            <p:cNvSpPr txBox="1"/>
            <p:nvPr/>
          </p:nvSpPr>
          <p:spPr>
            <a:xfrm>
              <a:off x="9224243" y="5844941"/>
              <a:ext cx="394082" cy="400110"/>
            </a:xfrm>
            <a:prstGeom prst="rect">
              <a:avLst/>
            </a:prstGeom>
            <a:noFill/>
          </p:spPr>
          <p:txBody>
            <a:bodyPr wrap="none" rtlCol="0">
              <a:spAutoFit/>
            </a:bodyPr>
            <a:lstStyle/>
            <a:p>
              <a:r>
                <a:rPr lang="en-US" sz="2000" b="1" dirty="0"/>
                <a:t>A’</a:t>
              </a:r>
            </a:p>
          </p:txBody>
        </p:sp>
        <p:sp>
          <p:nvSpPr>
            <p:cNvPr id="38" name="TextBox 37">
              <a:extLst>
                <a:ext uri="{FF2B5EF4-FFF2-40B4-BE49-F238E27FC236}">
                  <a16:creationId xmlns:a16="http://schemas.microsoft.com/office/drawing/2014/main" id="{9736B6F1-374C-4E08-99B0-D39923BB77D3}"/>
                </a:ext>
              </a:extLst>
            </p:cNvPr>
            <p:cNvSpPr txBox="1"/>
            <p:nvPr/>
          </p:nvSpPr>
          <p:spPr>
            <a:xfrm>
              <a:off x="10597748" y="5250777"/>
              <a:ext cx="394660" cy="400110"/>
            </a:xfrm>
            <a:prstGeom prst="rect">
              <a:avLst/>
            </a:prstGeom>
            <a:noFill/>
          </p:spPr>
          <p:txBody>
            <a:bodyPr wrap="none" rtlCol="0">
              <a:spAutoFit/>
            </a:bodyPr>
            <a:lstStyle/>
            <a:p>
              <a:r>
                <a:rPr lang="en-US" sz="2000" b="1" dirty="0"/>
                <a:t>B’</a:t>
              </a:r>
            </a:p>
          </p:txBody>
        </p:sp>
        <p:sp>
          <p:nvSpPr>
            <p:cNvPr id="39" name="TextBox 38">
              <a:extLst>
                <a:ext uri="{FF2B5EF4-FFF2-40B4-BE49-F238E27FC236}">
                  <a16:creationId xmlns:a16="http://schemas.microsoft.com/office/drawing/2014/main" id="{8E90E940-960F-4753-8B83-DE549B5F098D}"/>
                </a:ext>
              </a:extLst>
            </p:cNvPr>
            <p:cNvSpPr txBox="1"/>
            <p:nvPr/>
          </p:nvSpPr>
          <p:spPr>
            <a:xfrm>
              <a:off x="8025951" y="4215977"/>
              <a:ext cx="394403" cy="400110"/>
            </a:xfrm>
            <a:prstGeom prst="rect">
              <a:avLst/>
            </a:prstGeom>
            <a:noFill/>
          </p:spPr>
          <p:txBody>
            <a:bodyPr wrap="none" rtlCol="0">
              <a:spAutoFit/>
            </a:bodyPr>
            <a:lstStyle/>
            <a:p>
              <a:r>
                <a:rPr lang="en-US" sz="2000" b="1" dirty="0"/>
                <a:t>C’</a:t>
              </a:r>
            </a:p>
          </p:txBody>
        </p:sp>
        <p:sp>
          <p:nvSpPr>
            <p:cNvPr id="40" name="TextBox 39">
              <a:extLst>
                <a:ext uri="{FF2B5EF4-FFF2-40B4-BE49-F238E27FC236}">
                  <a16:creationId xmlns:a16="http://schemas.microsoft.com/office/drawing/2014/main" id="{81965F63-6012-4707-90FA-58502613E273}"/>
                </a:ext>
              </a:extLst>
            </p:cNvPr>
            <p:cNvSpPr txBox="1"/>
            <p:nvPr/>
          </p:nvSpPr>
          <p:spPr>
            <a:xfrm>
              <a:off x="8880063" y="3942719"/>
              <a:ext cx="1732205" cy="400110"/>
            </a:xfrm>
            <a:prstGeom prst="rect">
              <a:avLst/>
            </a:prstGeom>
            <a:noFill/>
          </p:spPr>
          <p:txBody>
            <a:bodyPr wrap="square" rtlCol="0">
              <a:spAutoFit/>
            </a:bodyPr>
            <a:lstStyle/>
            <a:p>
              <a:r>
                <a:rPr lang="en-US" sz="2000" b="1" dirty="0"/>
                <a:t>Sensor Frame</a:t>
              </a:r>
            </a:p>
          </p:txBody>
        </p:sp>
        <p:pic>
          <p:nvPicPr>
            <p:cNvPr id="43" name="Graphic 42" descr="Close">
              <a:extLst>
                <a:ext uri="{FF2B5EF4-FFF2-40B4-BE49-F238E27FC236}">
                  <a16:creationId xmlns:a16="http://schemas.microsoft.com/office/drawing/2014/main" id="{C323F6B8-C8B0-4199-8127-2FEE6E44FB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55248" y="4176244"/>
              <a:ext cx="145452" cy="146304"/>
            </a:xfrm>
            <a:prstGeom prst="rect">
              <a:avLst/>
            </a:prstGeom>
          </p:spPr>
        </p:pic>
        <p:pic>
          <p:nvPicPr>
            <p:cNvPr id="44" name="Graphic 43" descr="Close">
              <a:extLst>
                <a:ext uri="{FF2B5EF4-FFF2-40B4-BE49-F238E27FC236}">
                  <a16:creationId xmlns:a16="http://schemas.microsoft.com/office/drawing/2014/main" id="{305AE16E-A608-44E2-9644-679DC68DD48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05902" y="5968796"/>
              <a:ext cx="145452" cy="146304"/>
            </a:xfrm>
            <a:prstGeom prst="rect">
              <a:avLst/>
            </a:prstGeom>
          </p:spPr>
        </p:pic>
        <p:pic>
          <p:nvPicPr>
            <p:cNvPr id="45" name="Graphic 44" descr="Close">
              <a:extLst>
                <a:ext uri="{FF2B5EF4-FFF2-40B4-BE49-F238E27FC236}">
                  <a16:creationId xmlns:a16="http://schemas.microsoft.com/office/drawing/2014/main" id="{9CC3E0C4-2A7C-463F-AAA5-C8A88CF498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39069" y="5266017"/>
              <a:ext cx="145452" cy="146304"/>
            </a:xfrm>
            <a:prstGeom prst="rect">
              <a:avLst/>
            </a:prstGeom>
          </p:spPr>
        </p:pic>
      </p:grpSp>
    </p:spTree>
    <p:extLst>
      <p:ext uri="{BB962C8B-B14F-4D97-AF65-F5344CB8AC3E}">
        <p14:creationId xmlns:p14="http://schemas.microsoft.com/office/powerpoint/2010/main" val="2806225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18CBB1-889D-4AFC-910D-ED537C1A6DA8}"/>
              </a:ext>
            </a:extLst>
          </p:cNvPr>
          <p:cNvSpPr txBox="1"/>
          <p:nvPr/>
        </p:nvSpPr>
        <p:spPr>
          <a:xfrm>
            <a:off x="374890" y="279780"/>
            <a:ext cx="11588509" cy="1384995"/>
          </a:xfrm>
          <a:prstGeom prst="rect">
            <a:avLst/>
          </a:prstGeom>
          <a:noFill/>
        </p:spPr>
        <p:txBody>
          <a:bodyPr wrap="square" rtlCol="0">
            <a:spAutoFit/>
          </a:bodyPr>
          <a:lstStyle/>
          <a:p>
            <a:pPr marL="463550" marR="0" lvl="0" indent="-46355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2.	Using </a:t>
            </a:r>
            <a:r>
              <a:rPr kumimoji="0" lang="en-US" sz="2800" b="1" i="0" u="sng" strike="noStrike" kern="1200" cap="none" spc="0" normalizeH="0" baseline="0" noProof="0" dirty="0">
                <a:ln>
                  <a:noFill/>
                </a:ln>
                <a:solidFill>
                  <a:srgbClr val="0000FF"/>
                </a:solidFill>
                <a:effectLst/>
                <a:uLnTx/>
                <a:uFillTx/>
                <a:latin typeface="Calibri" panose="020F0502020204030204"/>
                <a:ea typeface="+mn-ea"/>
                <a:cs typeface="+mn-cs"/>
              </a:rPr>
              <a:t>ANY</a:t>
            </a: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 appropriate registration method, determine the transformation matrix (</a:t>
            </a:r>
            <a:r>
              <a:rPr kumimoji="0" lang="en-US" sz="2800" b="1" i="1" u="none" strike="noStrike" kern="1200" cap="none" spc="0" normalizeH="0" baseline="0" noProof="0" dirty="0">
                <a:ln>
                  <a:noFill/>
                </a:ln>
                <a:solidFill>
                  <a:srgbClr val="0000FF"/>
                </a:solidFill>
                <a:effectLst/>
                <a:uLnTx/>
                <a:uFillTx/>
                <a:latin typeface="Calibri" panose="020F0502020204030204"/>
                <a:ea typeface="+mn-ea"/>
                <a:cs typeface="+mn-cs"/>
              </a:rPr>
              <a:t>R</a:t>
            </a: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en-US" sz="2800" b="1" i="1" u="none" strike="noStrike" kern="1200" cap="none" spc="0" normalizeH="0" baseline="0" noProof="0" dirty="0">
                <a:ln>
                  <a:noFill/>
                </a:ln>
                <a:solidFill>
                  <a:srgbClr val="0000FF"/>
                </a:solidFill>
                <a:effectLst/>
                <a:uLnTx/>
                <a:uFillTx/>
                <a:latin typeface="Calibri" panose="020F0502020204030204"/>
                <a:ea typeface="+mn-ea"/>
                <a:cs typeface="+mn-cs"/>
              </a:rPr>
              <a:t>t</a:t>
            </a: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 that transforms the sensor registration points from sensor frame to robot frame.</a:t>
            </a:r>
          </a:p>
        </p:txBody>
      </p:sp>
      <p:pic>
        <p:nvPicPr>
          <p:cNvPr id="25" name="Graphic 24" descr="Arrow: Slight curve">
            <a:extLst>
              <a:ext uri="{FF2B5EF4-FFF2-40B4-BE49-F238E27FC236}">
                <a16:creationId xmlns:a16="http://schemas.microsoft.com/office/drawing/2014/main" id="{10FBBD99-3E49-4179-B33C-DFA655574D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93211">
            <a:off x="3770557" y="5406649"/>
            <a:ext cx="1807951" cy="776147"/>
          </a:xfrm>
          <a:prstGeom prst="rect">
            <a:avLst/>
          </a:prstGeom>
        </p:spPr>
      </p:pic>
      <p:sp>
        <p:nvSpPr>
          <p:cNvPr id="4" name="TextBox 3">
            <a:extLst>
              <a:ext uri="{FF2B5EF4-FFF2-40B4-BE49-F238E27FC236}">
                <a16:creationId xmlns:a16="http://schemas.microsoft.com/office/drawing/2014/main" id="{A836EC59-643D-4564-BB90-19957A098307}"/>
              </a:ext>
            </a:extLst>
          </p:cNvPr>
          <p:cNvSpPr txBox="1"/>
          <p:nvPr/>
        </p:nvSpPr>
        <p:spPr>
          <a:xfrm>
            <a:off x="679663" y="5630733"/>
            <a:ext cx="40005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Determine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to map sensor pts. to robot pts.</a:t>
            </a:r>
          </a:p>
        </p:txBody>
      </p:sp>
      <p:grpSp>
        <p:nvGrpSpPr>
          <p:cNvPr id="3" name="Group 2">
            <a:extLst>
              <a:ext uri="{FF2B5EF4-FFF2-40B4-BE49-F238E27FC236}">
                <a16:creationId xmlns:a16="http://schemas.microsoft.com/office/drawing/2014/main" id="{F38C0196-3FCE-4D4B-B8A2-83B781FA96DE}"/>
              </a:ext>
            </a:extLst>
          </p:cNvPr>
          <p:cNvGrpSpPr/>
          <p:nvPr/>
        </p:nvGrpSpPr>
        <p:grpSpPr>
          <a:xfrm>
            <a:off x="304800" y="1762672"/>
            <a:ext cx="4937453" cy="3606512"/>
            <a:chOff x="304800" y="1762672"/>
            <a:chExt cx="4937453" cy="3606512"/>
          </a:xfrm>
        </p:grpSpPr>
        <p:pic>
          <p:nvPicPr>
            <p:cNvPr id="27" name="Picture 26">
              <a:extLst>
                <a:ext uri="{FF2B5EF4-FFF2-40B4-BE49-F238E27FC236}">
                  <a16:creationId xmlns:a16="http://schemas.microsoft.com/office/drawing/2014/main" id="{70CC117F-9251-4ECB-82A1-91C7FC1A8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836194"/>
              <a:ext cx="4937453" cy="3532990"/>
            </a:xfrm>
            <a:prstGeom prst="rect">
              <a:avLst/>
            </a:prstGeom>
            <a:ln>
              <a:solidFill>
                <a:schemeClr val="tx1"/>
              </a:solidFill>
            </a:ln>
          </p:spPr>
        </p:pic>
        <p:sp>
          <p:nvSpPr>
            <p:cNvPr id="28" name="TextBox 27">
              <a:extLst>
                <a:ext uri="{FF2B5EF4-FFF2-40B4-BE49-F238E27FC236}">
                  <a16:creationId xmlns:a16="http://schemas.microsoft.com/office/drawing/2014/main" id="{841AB075-DF29-458B-8D5A-9C9586603828}"/>
                </a:ext>
              </a:extLst>
            </p:cNvPr>
            <p:cNvSpPr txBox="1"/>
            <p:nvPr/>
          </p:nvSpPr>
          <p:spPr>
            <a:xfrm>
              <a:off x="2389391" y="4443580"/>
              <a:ext cx="483783" cy="5187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29" name="TextBox 28">
              <a:extLst>
                <a:ext uri="{FF2B5EF4-FFF2-40B4-BE49-F238E27FC236}">
                  <a16:creationId xmlns:a16="http://schemas.microsoft.com/office/drawing/2014/main" id="{5A87CF5D-45D5-4A36-870B-5200F9ADCBB1}"/>
                </a:ext>
              </a:extLst>
            </p:cNvPr>
            <p:cNvSpPr txBox="1"/>
            <p:nvPr/>
          </p:nvSpPr>
          <p:spPr>
            <a:xfrm>
              <a:off x="4137852" y="3639850"/>
              <a:ext cx="484492" cy="5187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30" name="TextBox 29">
              <a:extLst>
                <a:ext uri="{FF2B5EF4-FFF2-40B4-BE49-F238E27FC236}">
                  <a16:creationId xmlns:a16="http://schemas.microsoft.com/office/drawing/2014/main" id="{5EE17380-089E-4C61-B359-8CD5F5D93BFC}"/>
                </a:ext>
              </a:extLst>
            </p:cNvPr>
            <p:cNvSpPr txBox="1"/>
            <p:nvPr/>
          </p:nvSpPr>
          <p:spPr>
            <a:xfrm>
              <a:off x="918343" y="2231267"/>
              <a:ext cx="484177" cy="5187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31" name="TextBox 30">
              <a:extLst>
                <a:ext uri="{FF2B5EF4-FFF2-40B4-BE49-F238E27FC236}">
                  <a16:creationId xmlns:a16="http://schemas.microsoft.com/office/drawing/2014/main" id="{6B2E3B08-9AA8-4638-9194-670DDAF369D8}"/>
                </a:ext>
              </a:extLst>
            </p:cNvPr>
            <p:cNvSpPr txBox="1"/>
            <p:nvPr/>
          </p:nvSpPr>
          <p:spPr>
            <a:xfrm>
              <a:off x="1966868" y="1762672"/>
              <a:ext cx="1703830" cy="4001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Sensor Frame</a:t>
              </a:r>
            </a:p>
          </p:txBody>
        </p:sp>
        <p:grpSp>
          <p:nvGrpSpPr>
            <p:cNvPr id="9" name="Group 8">
              <a:extLst>
                <a:ext uri="{FF2B5EF4-FFF2-40B4-BE49-F238E27FC236}">
                  <a16:creationId xmlns:a16="http://schemas.microsoft.com/office/drawing/2014/main" id="{EC5A7126-1ECE-49A1-A604-6CB0B6C92A4C}"/>
                </a:ext>
              </a:extLst>
            </p:cNvPr>
            <p:cNvGrpSpPr/>
            <p:nvPr/>
          </p:nvGrpSpPr>
          <p:grpSpPr>
            <a:xfrm>
              <a:off x="1333940" y="2211701"/>
              <a:ext cx="137160" cy="137160"/>
              <a:chOff x="6673770" y="2495309"/>
              <a:chExt cx="162045" cy="162045"/>
            </a:xfrm>
          </p:grpSpPr>
          <p:cxnSp>
            <p:nvCxnSpPr>
              <p:cNvPr id="8" name="Straight Connector 7">
                <a:extLst>
                  <a:ext uri="{FF2B5EF4-FFF2-40B4-BE49-F238E27FC236}">
                    <a16:creationId xmlns:a16="http://schemas.microsoft.com/office/drawing/2014/main" id="{1FF6A1DA-0376-43E6-BD40-CF8A38DF05C1}"/>
                  </a:ext>
                </a:extLst>
              </p:cNvPr>
              <p:cNvCxnSpPr/>
              <p:nvPr/>
            </p:nvCxnSpPr>
            <p:spPr>
              <a:xfrm>
                <a:off x="6673770" y="2495309"/>
                <a:ext cx="162045" cy="1620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4955C94E-B1CD-4D95-B55F-086C51925FA0}"/>
                  </a:ext>
                </a:extLst>
              </p:cNvPr>
              <p:cNvCxnSpPr>
                <a:cxnSpLocks/>
              </p:cNvCxnSpPr>
              <p:nvPr/>
            </p:nvCxnSpPr>
            <p:spPr>
              <a:xfrm flipH="1">
                <a:off x="6673770" y="2495309"/>
                <a:ext cx="162045" cy="1620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a16="http://schemas.microsoft.com/office/drawing/2014/main" id="{C7F3453C-3D3B-4B49-B088-E5DEDFFE0100}"/>
                </a:ext>
              </a:extLst>
            </p:cNvPr>
            <p:cNvGrpSpPr/>
            <p:nvPr/>
          </p:nvGrpSpPr>
          <p:grpSpPr>
            <a:xfrm>
              <a:off x="2239452" y="4531079"/>
              <a:ext cx="137160" cy="137160"/>
              <a:chOff x="6673770" y="2495309"/>
              <a:chExt cx="162045" cy="162045"/>
            </a:xfrm>
          </p:grpSpPr>
          <p:cxnSp>
            <p:nvCxnSpPr>
              <p:cNvPr id="20" name="Straight Connector 19">
                <a:extLst>
                  <a:ext uri="{FF2B5EF4-FFF2-40B4-BE49-F238E27FC236}">
                    <a16:creationId xmlns:a16="http://schemas.microsoft.com/office/drawing/2014/main" id="{C6AF10E4-2457-4ACF-A211-AEAFC5C60470}"/>
                  </a:ext>
                </a:extLst>
              </p:cNvPr>
              <p:cNvCxnSpPr/>
              <p:nvPr/>
            </p:nvCxnSpPr>
            <p:spPr>
              <a:xfrm>
                <a:off x="6673770" y="2495309"/>
                <a:ext cx="162045" cy="1620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523D5CBB-F868-4241-BD15-1168260DED57}"/>
                  </a:ext>
                </a:extLst>
              </p:cNvPr>
              <p:cNvCxnSpPr>
                <a:cxnSpLocks/>
              </p:cNvCxnSpPr>
              <p:nvPr/>
            </p:nvCxnSpPr>
            <p:spPr>
              <a:xfrm flipH="1">
                <a:off x="6673770" y="2495309"/>
                <a:ext cx="162045" cy="1620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id="{82089208-A8C8-4D8D-BF57-5DDF0AF12C7E}"/>
                </a:ext>
              </a:extLst>
            </p:cNvPr>
            <p:cNvGrpSpPr/>
            <p:nvPr/>
          </p:nvGrpSpPr>
          <p:grpSpPr>
            <a:xfrm>
              <a:off x="4496757" y="3628275"/>
              <a:ext cx="137160" cy="137160"/>
              <a:chOff x="6673770" y="2495309"/>
              <a:chExt cx="162045" cy="162045"/>
            </a:xfrm>
          </p:grpSpPr>
          <p:cxnSp>
            <p:nvCxnSpPr>
              <p:cNvPr id="23" name="Straight Connector 22">
                <a:extLst>
                  <a:ext uri="{FF2B5EF4-FFF2-40B4-BE49-F238E27FC236}">
                    <a16:creationId xmlns:a16="http://schemas.microsoft.com/office/drawing/2014/main" id="{D2FFC507-671D-4404-9300-47C0C6BB8C34}"/>
                  </a:ext>
                </a:extLst>
              </p:cNvPr>
              <p:cNvCxnSpPr/>
              <p:nvPr/>
            </p:nvCxnSpPr>
            <p:spPr>
              <a:xfrm>
                <a:off x="6673770" y="2495309"/>
                <a:ext cx="162045" cy="1620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BA24C6C0-7F67-4F1D-B255-C3BA2F44E0AA}"/>
                  </a:ext>
                </a:extLst>
              </p:cNvPr>
              <p:cNvCxnSpPr>
                <a:cxnSpLocks/>
              </p:cNvCxnSpPr>
              <p:nvPr/>
            </p:nvCxnSpPr>
            <p:spPr>
              <a:xfrm flipH="1">
                <a:off x="6673770" y="2495309"/>
                <a:ext cx="162045" cy="1620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grpSp>
          <p:nvGrpSpPr>
            <p:cNvPr id="18" name="Group 17">
              <a:extLst>
                <a:ext uri="{FF2B5EF4-FFF2-40B4-BE49-F238E27FC236}">
                  <a16:creationId xmlns:a16="http://schemas.microsoft.com/office/drawing/2014/main" id="{A63D2E36-E675-40A0-809F-FAE1C4B23EEC}"/>
                </a:ext>
              </a:extLst>
            </p:cNvPr>
            <p:cNvGrpSpPr/>
            <p:nvPr/>
          </p:nvGrpSpPr>
          <p:grpSpPr>
            <a:xfrm>
              <a:off x="3132342" y="2226954"/>
              <a:ext cx="1627662" cy="261610"/>
              <a:chOff x="2684627" y="1767757"/>
              <a:chExt cx="1627662" cy="261610"/>
            </a:xfrm>
          </p:grpSpPr>
          <p:sp>
            <p:nvSpPr>
              <p:cNvPr id="14" name="Rectangle 13">
                <a:extLst>
                  <a:ext uri="{FF2B5EF4-FFF2-40B4-BE49-F238E27FC236}">
                    <a16:creationId xmlns:a16="http://schemas.microsoft.com/office/drawing/2014/main" id="{BC0B4F6D-6BA0-4592-ABEB-B2A4BA1319F3}"/>
                  </a:ext>
                </a:extLst>
              </p:cNvPr>
              <p:cNvSpPr/>
              <p:nvPr/>
            </p:nvSpPr>
            <p:spPr>
              <a:xfrm>
                <a:off x="2684627" y="1775761"/>
                <a:ext cx="1627662" cy="245391"/>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0B2D5F3-1A70-49FB-B549-B79F49EDDF3E}"/>
                  </a:ext>
                </a:extLst>
              </p:cNvPr>
              <p:cNvSpPr txBox="1"/>
              <p:nvPr/>
            </p:nvSpPr>
            <p:spPr>
              <a:xfrm>
                <a:off x="2832942" y="1767757"/>
                <a:ext cx="145264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Sensor registration pt.</a:t>
                </a:r>
              </a:p>
            </p:txBody>
          </p:sp>
          <p:grpSp>
            <p:nvGrpSpPr>
              <p:cNvPr id="38" name="Group 37">
                <a:extLst>
                  <a:ext uri="{FF2B5EF4-FFF2-40B4-BE49-F238E27FC236}">
                    <a16:creationId xmlns:a16="http://schemas.microsoft.com/office/drawing/2014/main" id="{9D96A7F7-235C-41D7-A937-4D469CBA24AD}"/>
                  </a:ext>
                </a:extLst>
              </p:cNvPr>
              <p:cNvGrpSpPr/>
              <p:nvPr/>
            </p:nvGrpSpPr>
            <p:grpSpPr>
              <a:xfrm>
                <a:off x="2790676" y="1899243"/>
                <a:ext cx="64008" cy="64008"/>
                <a:chOff x="6673770" y="2495309"/>
                <a:chExt cx="162045" cy="162045"/>
              </a:xfrm>
            </p:grpSpPr>
            <p:cxnSp>
              <p:nvCxnSpPr>
                <p:cNvPr id="39" name="Straight Connector 38">
                  <a:extLst>
                    <a:ext uri="{FF2B5EF4-FFF2-40B4-BE49-F238E27FC236}">
                      <a16:creationId xmlns:a16="http://schemas.microsoft.com/office/drawing/2014/main" id="{F35A832A-2F32-4C62-9B30-FFAA59C3AEF4}"/>
                    </a:ext>
                  </a:extLst>
                </p:cNvPr>
                <p:cNvCxnSpPr/>
                <p:nvPr/>
              </p:nvCxnSpPr>
              <p:spPr>
                <a:xfrm>
                  <a:off x="6673770" y="2495309"/>
                  <a:ext cx="162045" cy="16204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3261A05F-9F64-4DE7-A8D3-6DBFDBE8ADD2}"/>
                    </a:ext>
                  </a:extLst>
                </p:cNvPr>
                <p:cNvCxnSpPr>
                  <a:cxnSpLocks/>
                </p:cNvCxnSpPr>
                <p:nvPr/>
              </p:nvCxnSpPr>
              <p:spPr>
                <a:xfrm flipH="1">
                  <a:off x="6673770" y="2495309"/>
                  <a:ext cx="162045" cy="16204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grpSp>
        <p:grpSp>
          <p:nvGrpSpPr>
            <p:cNvPr id="59" name="Group 58">
              <a:extLst>
                <a:ext uri="{FF2B5EF4-FFF2-40B4-BE49-F238E27FC236}">
                  <a16:creationId xmlns:a16="http://schemas.microsoft.com/office/drawing/2014/main" id="{83E2AEF8-6DA0-4F6C-B87B-5EE7A9AF962E}"/>
                </a:ext>
              </a:extLst>
            </p:cNvPr>
            <p:cNvGrpSpPr/>
            <p:nvPr/>
          </p:nvGrpSpPr>
          <p:grpSpPr>
            <a:xfrm>
              <a:off x="3223362" y="2339501"/>
              <a:ext cx="91440" cy="91440"/>
              <a:chOff x="6673770" y="2495309"/>
              <a:chExt cx="162045" cy="162045"/>
            </a:xfrm>
          </p:grpSpPr>
          <p:cxnSp>
            <p:nvCxnSpPr>
              <p:cNvPr id="60" name="Straight Connector 59">
                <a:extLst>
                  <a:ext uri="{FF2B5EF4-FFF2-40B4-BE49-F238E27FC236}">
                    <a16:creationId xmlns:a16="http://schemas.microsoft.com/office/drawing/2014/main" id="{BD426B51-52D4-4BFE-9ABD-EAF3C5819E61}"/>
                  </a:ext>
                </a:extLst>
              </p:cNvPr>
              <p:cNvCxnSpPr/>
              <p:nvPr/>
            </p:nvCxnSpPr>
            <p:spPr>
              <a:xfrm>
                <a:off x="6673770" y="2495309"/>
                <a:ext cx="162045" cy="1620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1" name="Straight Connector 60">
                <a:extLst>
                  <a:ext uri="{FF2B5EF4-FFF2-40B4-BE49-F238E27FC236}">
                    <a16:creationId xmlns:a16="http://schemas.microsoft.com/office/drawing/2014/main" id="{A3FAC743-E9A8-476A-B29C-3B7A1A3CC9CE}"/>
                  </a:ext>
                </a:extLst>
              </p:cNvPr>
              <p:cNvCxnSpPr>
                <a:cxnSpLocks/>
              </p:cNvCxnSpPr>
              <p:nvPr/>
            </p:nvCxnSpPr>
            <p:spPr>
              <a:xfrm flipH="1">
                <a:off x="6673770" y="2495309"/>
                <a:ext cx="162045" cy="1620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grpSp>
      <p:grpSp>
        <p:nvGrpSpPr>
          <p:cNvPr id="7" name="Group 6">
            <a:extLst>
              <a:ext uri="{FF2B5EF4-FFF2-40B4-BE49-F238E27FC236}">
                <a16:creationId xmlns:a16="http://schemas.microsoft.com/office/drawing/2014/main" id="{64B599C7-F496-4AAC-A1E7-FA2AE6AA755F}"/>
              </a:ext>
            </a:extLst>
          </p:cNvPr>
          <p:cNvGrpSpPr/>
          <p:nvPr/>
        </p:nvGrpSpPr>
        <p:grpSpPr>
          <a:xfrm>
            <a:off x="5503634" y="1594566"/>
            <a:ext cx="6543324" cy="4989892"/>
            <a:chOff x="5503634" y="1594566"/>
            <a:chExt cx="6543324" cy="4989892"/>
          </a:xfrm>
        </p:grpSpPr>
        <p:pic>
          <p:nvPicPr>
            <p:cNvPr id="5" name="Picture 4">
              <a:extLst>
                <a:ext uri="{FF2B5EF4-FFF2-40B4-BE49-F238E27FC236}">
                  <a16:creationId xmlns:a16="http://schemas.microsoft.com/office/drawing/2014/main" id="{E9B31356-BDD9-4CEB-BB71-A085C6E3C16A}"/>
                </a:ext>
              </a:extLst>
            </p:cNvPr>
            <p:cNvPicPr>
              <a:picLocks noChangeAspect="1"/>
            </p:cNvPicPr>
            <p:nvPr/>
          </p:nvPicPr>
          <p:blipFill rotWithShape="1">
            <a:blip r:embed="rId5">
              <a:extLst>
                <a:ext uri="{28A0092B-C50C-407E-A947-70E740481C1C}">
                  <a14:useLocalDpi xmlns:a14="http://schemas.microsoft.com/office/drawing/2010/main" val="0"/>
                </a:ext>
              </a:extLst>
            </a:blip>
            <a:srcRect l="5120" t="3855" r="6312"/>
            <a:stretch/>
          </p:blipFill>
          <p:spPr>
            <a:xfrm>
              <a:off x="5503634" y="1594566"/>
              <a:ext cx="6543324" cy="4989892"/>
            </a:xfrm>
            <a:prstGeom prst="rect">
              <a:avLst/>
            </a:prstGeom>
            <a:ln>
              <a:solidFill>
                <a:schemeClr val="tx1"/>
              </a:solidFill>
            </a:ln>
          </p:spPr>
        </p:pic>
        <p:sp>
          <p:nvSpPr>
            <p:cNvPr id="72" name="Oval 71">
              <a:extLst>
                <a:ext uri="{FF2B5EF4-FFF2-40B4-BE49-F238E27FC236}">
                  <a16:creationId xmlns:a16="http://schemas.microsoft.com/office/drawing/2014/main" id="{F5CD5967-8C35-461B-A94F-8E45B73EDF1C}"/>
                </a:ext>
              </a:extLst>
            </p:cNvPr>
            <p:cNvSpPr/>
            <p:nvPr/>
          </p:nvSpPr>
          <p:spPr>
            <a:xfrm>
              <a:off x="6860405" y="2757130"/>
              <a:ext cx="182880" cy="182880"/>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B589B4FF-C6E5-44ED-8CB1-BAE9587053A0}"/>
                </a:ext>
              </a:extLst>
            </p:cNvPr>
            <p:cNvSpPr/>
            <p:nvPr/>
          </p:nvSpPr>
          <p:spPr>
            <a:xfrm>
              <a:off x="11416916" y="5658824"/>
              <a:ext cx="182880" cy="182880"/>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BE533364-B999-4FD8-BE0F-03BF4C10D714}"/>
                </a:ext>
              </a:extLst>
            </p:cNvPr>
            <p:cNvGrpSpPr/>
            <p:nvPr/>
          </p:nvGrpSpPr>
          <p:grpSpPr>
            <a:xfrm>
              <a:off x="11523268" y="5681684"/>
              <a:ext cx="137160" cy="137160"/>
              <a:chOff x="6673770" y="2495309"/>
              <a:chExt cx="162045" cy="162045"/>
            </a:xfrm>
          </p:grpSpPr>
          <p:cxnSp>
            <p:nvCxnSpPr>
              <p:cNvPr id="54" name="Straight Connector 53">
                <a:extLst>
                  <a:ext uri="{FF2B5EF4-FFF2-40B4-BE49-F238E27FC236}">
                    <a16:creationId xmlns:a16="http://schemas.microsoft.com/office/drawing/2014/main" id="{2770149B-32F6-4F93-A1E2-727C652D87FC}"/>
                  </a:ext>
                </a:extLst>
              </p:cNvPr>
              <p:cNvCxnSpPr/>
              <p:nvPr/>
            </p:nvCxnSpPr>
            <p:spPr>
              <a:xfrm>
                <a:off x="6673770" y="2495309"/>
                <a:ext cx="162045" cy="1620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5" name="Straight Connector 54">
                <a:extLst>
                  <a:ext uri="{FF2B5EF4-FFF2-40B4-BE49-F238E27FC236}">
                    <a16:creationId xmlns:a16="http://schemas.microsoft.com/office/drawing/2014/main" id="{CC2DA0ED-5403-48A4-8925-9F7B7CD2EE5A}"/>
                  </a:ext>
                </a:extLst>
              </p:cNvPr>
              <p:cNvCxnSpPr>
                <a:cxnSpLocks/>
              </p:cNvCxnSpPr>
              <p:nvPr/>
            </p:nvCxnSpPr>
            <p:spPr>
              <a:xfrm flipH="1">
                <a:off x="6673770" y="2495309"/>
                <a:ext cx="162045" cy="1620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grpSp>
          <p:nvGrpSpPr>
            <p:cNvPr id="69" name="Group 68">
              <a:extLst>
                <a:ext uri="{FF2B5EF4-FFF2-40B4-BE49-F238E27FC236}">
                  <a16:creationId xmlns:a16="http://schemas.microsoft.com/office/drawing/2014/main" id="{4DC18E75-D324-4126-AC89-DFB6BA9D9879}"/>
                </a:ext>
              </a:extLst>
            </p:cNvPr>
            <p:cNvGrpSpPr/>
            <p:nvPr/>
          </p:nvGrpSpPr>
          <p:grpSpPr>
            <a:xfrm>
              <a:off x="6869549" y="2741435"/>
              <a:ext cx="164592" cy="164592"/>
              <a:chOff x="6673770" y="2495309"/>
              <a:chExt cx="162045" cy="162045"/>
            </a:xfrm>
          </p:grpSpPr>
          <p:cxnSp>
            <p:nvCxnSpPr>
              <p:cNvPr id="70" name="Straight Connector 69">
                <a:extLst>
                  <a:ext uri="{FF2B5EF4-FFF2-40B4-BE49-F238E27FC236}">
                    <a16:creationId xmlns:a16="http://schemas.microsoft.com/office/drawing/2014/main" id="{1C24B30A-72DA-44CB-8AFD-45280771283A}"/>
                  </a:ext>
                </a:extLst>
              </p:cNvPr>
              <p:cNvCxnSpPr/>
              <p:nvPr/>
            </p:nvCxnSpPr>
            <p:spPr>
              <a:xfrm>
                <a:off x="6673770" y="2495309"/>
                <a:ext cx="162045" cy="1620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1" name="Straight Connector 70">
                <a:extLst>
                  <a:ext uri="{FF2B5EF4-FFF2-40B4-BE49-F238E27FC236}">
                    <a16:creationId xmlns:a16="http://schemas.microsoft.com/office/drawing/2014/main" id="{31493990-C389-43D5-AB2C-B101336CB6B7}"/>
                  </a:ext>
                </a:extLst>
              </p:cNvPr>
              <p:cNvCxnSpPr>
                <a:cxnSpLocks/>
              </p:cNvCxnSpPr>
              <p:nvPr/>
            </p:nvCxnSpPr>
            <p:spPr>
              <a:xfrm flipH="1">
                <a:off x="6673770" y="2495309"/>
                <a:ext cx="162045" cy="1620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79" name="TextBox 78">
              <a:extLst>
                <a:ext uri="{FF2B5EF4-FFF2-40B4-BE49-F238E27FC236}">
                  <a16:creationId xmlns:a16="http://schemas.microsoft.com/office/drawing/2014/main" id="{80BCE10F-8BFB-4DFF-A7E2-8D2E22E0BB69}"/>
                </a:ext>
              </a:extLst>
            </p:cNvPr>
            <p:cNvSpPr txBox="1"/>
            <p:nvPr/>
          </p:nvSpPr>
          <p:spPr>
            <a:xfrm>
              <a:off x="7043285" y="4334165"/>
              <a:ext cx="39061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Sensor registration points transformed to robot frame</a:t>
              </a:r>
            </a:p>
          </p:txBody>
        </p:sp>
        <p:sp>
          <p:nvSpPr>
            <p:cNvPr id="80" name="TextBox 79">
              <a:extLst>
                <a:ext uri="{FF2B5EF4-FFF2-40B4-BE49-F238E27FC236}">
                  <a16:creationId xmlns:a16="http://schemas.microsoft.com/office/drawing/2014/main" id="{BC59C905-4546-4CC5-82C2-A36E054702D3}"/>
                </a:ext>
              </a:extLst>
            </p:cNvPr>
            <p:cNvSpPr txBox="1"/>
            <p:nvPr/>
          </p:nvSpPr>
          <p:spPr>
            <a:xfrm>
              <a:off x="7648479" y="1737256"/>
              <a:ext cx="19270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Robot Frame</a:t>
              </a:r>
            </a:p>
          </p:txBody>
        </p:sp>
        <p:sp>
          <p:nvSpPr>
            <p:cNvPr id="81" name="Oval 80">
              <a:extLst>
                <a:ext uri="{FF2B5EF4-FFF2-40B4-BE49-F238E27FC236}">
                  <a16:creationId xmlns:a16="http://schemas.microsoft.com/office/drawing/2014/main" id="{BCB85EFC-D411-491D-8CC9-E9AE3A78FA50}"/>
                </a:ext>
              </a:extLst>
            </p:cNvPr>
            <p:cNvSpPr/>
            <p:nvPr/>
          </p:nvSpPr>
          <p:spPr>
            <a:xfrm>
              <a:off x="6864787" y="5635964"/>
              <a:ext cx="182880" cy="182880"/>
            </a:xfrm>
            <a:prstGeom prst="ellipse">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id="{6F402FCA-C656-4CF0-B564-9B8C2E83A7A0}"/>
                </a:ext>
              </a:extLst>
            </p:cNvPr>
            <p:cNvGrpSpPr/>
            <p:nvPr/>
          </p:nvGrpSpPr>
          <p:grpSpPr>
            <a:xfrm>
              <a:off x="6788578" y="5703248"/>
              <a:ext cx="164592" cy="164592"/>
              <a:chOff x="6673770" y="2495309"/>
              <a:chExt cx="162045" cy="162045"/>
            </a:xfrm>
          </p:grpSpPr>
          <p:cxnSp>
            <p:nvCxnSpPr>
              <p:cNvPr id="83" name="Straight Connector 82">
                <a:extLst>
                  <a:ext uri="{FF2B5EF4-FFF2-40B4-BE49-F238E27FC236}">
                    <a16:creationId xmlns:a16="http://schemas.microsoft.com/office/drawing/2014/main" id="{67DD2BBC-3E70-4A8E-B5FE-4EFBF8F4F722}"/>
                  </a:ext>
                </a:extLst>
              </p:cNvPr>
              <p:cNvCxnSpPr/>
              <p:nvPr/>
            </p:nvCxnSpPr>
            <p:spPr>
              <a:xfrm>
                <a:off x="6673770" y="2495309"/>
                <a:ext cx="162045" cy="1620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4" name="Straight Connector 83">
                <a:extLst>
                  <a:ext uri="{FF2B5EF4-FFF2-40B4-BE49-F238E27FC236}">
                    <a16:creationId xmlns:a16="http://schemas.microsoft.com/office/drawing/2014/main" id="{F74BA11E-D376-47AF-972C-01D6F3312A54}"/>
                  </a:ext>
                </a:extLst>
              </p:cNvPr>
              <p:cNvCxnSpPr>
                <a:cxnSpLocks/>
              </p:cNvCxnSpPr>
              <p:nvPr/>
            </p:nvCxnSpPr>
            <p:spPr>
              <a:xfrm flipH="1">
                <a:off x="6673770" y="2495309"/>
                <a:ext cx="162045" cy="1620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341089135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4749CD-2CB7-480E-9C51-1204E47013CF}"/>
              </a:ext>
            </a:extLst>
          </p:cNvPr>
          <p:cNvSpPr txBox="1"/>
          <p:nvPr/>
        </p:nvSpPr>
        <p:spPr>
          <a:xfrm>
            <a:off x="894283" y="276073"/>
            <a:ext cx="1069812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3.  Identify points of interest (target points) within robot work volume.</a:t>
            </a:r>
          </a:p>
        </p:txBody>
      </p:sp>
      <p:grpSp>
        <p:nvGrpSpPr>
          <p:cNvPr id="32" name="Group 31">
            <a:extLst>
              <a:ext uri="{FF2B5EF4-FFF2-40B4-BE49-F238E27FC236}">
                <a16:creationId xmlns:a16="http://schemas.microsoft.com/office/drawing/2014/main" id="{4A6EEC2E-6455-428E-9423-EC4844F6112A}"/>
              </a:ext>
            </a:extLst>
          </p:cNvPr>
          <p:cNvGrpSpPr/>
          <p:nvPr/>
        </p:nvGrpSpPr>
        <p:grpSpPr>
          <a:xfrm>
            <a:off x="726338" y="1095922"/>
            <a:ext cx="4996845" cy="4256076"/>
            <a:chOff x="726339" y="1095922"/>
            <a:chExt cx="4838218" cy="4060360"/>
          </a:xfrm>
        </p:grpSpPr>
        <p:pic>
          <p:nvPicPr>
            <p:cNvPr id="6" name="Picture 5">
              <a:extLst>
                <a:ext uri="{FF2B5EF4-FFF2-40B4-BE49-F238E27FC236}">
                  <a16:creationId xmlns:a16="http://schemas.microsoft.com/office/drawing/2014/main" id="{574917AE-1D50-40AF-8CAE-8BF8946BBAD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26339" y="1095922"/>
              <a:ext cx="4838218" cy="4060360"/>
            </a:xfrm>
            <a:prstGeom prst="rect">
              <a:avLst/>
            </a:prstGeom>
          </p:spPr>
        </p:pic>
        <p:pic>
          <p:nvPicPr>
            <p:cNvPr id="7" name="Picture 6">
              <a:extLst>
                <a:ext uri="{FF2B5EF4-FFF2-40B4-BE49-F238E27FC236}">
                  <a16:creationId xmlns:a16="http://schemas.microsoft.com/office/drawing/2014/main" id="{558646D8-DC99-4705-B227-B980B09085D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4007" b="97909" l="5545" r="96040">
                          <a14:foregroundMark x1="90891" y1="40070" x2="90891" y2="40070"/>
                          <a14:foregroundMark x1="88119" y1="34321" x2="88119" y2="34321"/>
                          <a14:foregroundMark x1="89703" y1="44425" x2="89703" y2="44425"/>
                          <a14:foregroundMark x1="84356" y1="39721" x2="84356" y2="39721"/>
                          <a14:foregroundMark x1="95842" y1="37805" x2="95842" y2="37805"/>
                          <a14:foregroundMark x1="39604" y1="86237" x2="39604" y2="86237"/>
                          <a14:foregroundMark x1="96040" y1="36585" x2="96040" y2="36585"/>
                          <a14:foregroundMark x1="8317" y1="19164" x2="8317" y2="19164"/>
                          <a14:foregroundMark x1="9901" y1="15331" x2="9901" y2="15331"/>
                          <a14:foregroundMark x1="5545" y1="19164" x2="5545" y2="19164"/>
                          <a14:foregroundMark x1="20792" y1="5226" x2="20792" y2="5226"/>
                          <a14:foregroundMark x1="16040" y1="4355" x2="16040" y2="4355"/>
                          <a14:foregroundMark x1="32673" y1="94425" x2="32673" y2="94425"/>
                          <a14:foregroundMark x1="34059" y1="97909" x2="34059" y2="97909"/>
                          <a14:foregroundMark x1="30891" y1="97387" x2="30891" y2="97387"/>
                          <a14:foregroundMark x1="43960" y1="92334" x2="43960" y2="92334"/>
                        </a14:backgroundRemoval>
                      </a14:imgEffect>
                    </a14:imgLayer>
                  </a14:imgProps>
                </a:ext>
                <a:ext uri="{28A0092B-C50C-407E-A947-70E740481C1C}">
                  <a14:useLocalDpi xmlns:a14="http://schemas.microsoft.com/office/drawing/2010/main"/>
                </a:ext>
              </a:extLst>
            </a:blip>
            <a:srcRect/>
            <a:stretch/>
          </p:blipFill>
          <p:spPr>
            <a:xfrm>
              <a:off x="3200393" y="1424470"/>
              <a:ext cx="1089154" cy="1429655"/>
            </a:xfrm>
            <a:prstGeom prst="rect">
              <a:avLst/>
            </a:prstGeom>
          </p:spPr>
        </p:pic>
        <p:grpSp>
          <p:nvGrpSpPr>
            <p:cNvPr id="8" name="Group 7">
              <a:extLst>
                <a:ext uri="{FF2B5EF4-FFF2-40B4-BE49-F238E27FC236}">
                  <a16:creationId xmlns:a16="http://schemas.microsoft.com/office/drawing/2014/main" id="{D6E63714-D4E6-426E-8026-25F5CCF2CBE6}"/>
                </a:ext>
              </a:extLst>
            </p:cNvPr>
            <p:cNvGrpSpPr/>
            <p:nvPr/>
          </p:nvGrpSpPr>
          <p:grpSpPr>
            <a:xfrm>
              <a:off x="1108606" y="1415227"/>
              <a:ext cx="1088163" cy="1319599"/>
              <a:chOff x="648951" y="2016971"/>
              <a:chExt cx="1014432" cy="1256415"/>
            </a:xfrm>
          </p:grpSpPr>
          <p:pic>
            <p:nvPicPr>
              <p:cNvPr id="16" name="Picture 15">
                <a:extLst>
                  <a:ext uri="{FF2B5EF4-FFF2-40B4-BE49-F238E27FC236}">
                    <a16:creationId xmlns:a16="http://schemas.microsoft.com/office/drawing/2014/main" id="{F3B03E13-C5DE-49FB-973D-A8E4C6A38B4B}"/>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8276" l="6162" r="96831">
                            <a14:foregroundMark x1="6514" y1="26207" x2="6514" y2="26207"/>
                            <a14:foregroundMark x1="93310" y1="16897" x2="93310" y2="16897"/>
                            <a14:foregroundMark x1="96831" y1="16897" x2="96831" y2="16897"/>
                            <a14:foregroundMark x1="49296" y1="93793" x2="49296" y2="93793"/>
                            <a14:foregroundMark x1="56866" y1="96552" x2="56866" y2="96552"/>
                            <a14:foregroundMark x1="50000" y1="98276" x2="50000" y2="98276"/>
                            <a14:foregroundMark x1="48592" y1="32069" x2="48592" y2="32069"/>
                            <a14:foregroundMark x1="52993" y1="28966" x2="52993" y2="28966"/>
                          </a14:backgroundRemoval>
                        </a14:imgEffect>
                      </a14:imgLayer>
                    </a14:imgProps>
                  </a:ext>
                  <a:ext uri="{28A0092B-C50C-407E-A947-70E740481C1C}">
                    <a14:useLocalDpi xmlns:a14="http://schemas.microsoft.com/office/drawing/2010/main"/>
                  </a:ext>
                </a:extLst>
              </a:blip>
              <a:srcRect/>
              <a:stretch/>
            </p:blipFill>
            <p:spPr>
              <a:xfrm>
                <a:off x="648951" y="2016971"/>
                <a:ext cx="1014432" cy="518985"/>
              </a:xfrm>
              <a:prstGeom prst="rect">
                <a:avLst/>
              </a:prstGeom>
            </p:spPr>
          </p:pic>
          <p:sp>
            <p:nvSpPr>
              <p:cNvPr id="17" name="Rectangle 7">
                <a:extLst>
                  <a:ext uri="{FF2B5EF4-FFF2-40B4-BE49-F238E27FC236}">
                    <a16:creationId xmlns:a16="http://schemas.microsoft.com/office/drawing/2014/main" id="{B0E5C75B-AF8A-4C22-87C4-70B47ED350F4}"/>
                  </a:ext>
                </a:extLst>
              </p:cNvPr>
              <p:cNvSpPr/>
              <p:nvPr/>
            </p:nvSpPr>
            <p:spPr>
              <a:xfrm rot="219460">
                <a:off x="1101538" y="2536717"/>
                <a:ext cx="46429" cy="736669"/>
              </a:xfrm>
              <a:custGeom>
                <a:avLst/>
                <a:gdLst>
                  <a:gd name="connsiteX0" fmla="*/ 0 w 45719"/>
                  <a:gd name="connsiteY0" fmla="*/ 0 h 182581"/>
                  <a:gd name="connsiteX1" fmla="*/ 45719 w 45719"/>
                  <a:gd name="connsiteY1" fmla="*/ 0 h 182581"/>
                  <a:gd name="connsiteX2" fmla="*/ 45719 w 45719"/>
                  <a:gd name="connsiteY2" fmla="*/ 182581 h 182581"/>
                  <a:gd name="connsiteX3" fmla="*/ 0 w 45719"/>
                  <a:gd name="connsiteY3" fmla="*/ 182581 h 182581"/>
                  <a:gd name="connsiteX4" fmla="*/ 0 w 45719"/>
                  <a:gd name="connsiteY4" fmla="*/ 0 h 182581"/>
                  <a:gd name="connsiteX0" fmla="*/ 0 w 46614"/>
                  <a:gd name="connsiteY0" fmla="*/ 0 h 182581"/>
                  <a:gd name="connsiteX1" fmla="*/ 45719 w 46614"/>
                  <a:gd name="connsiteY1" fmla="*/ 0 h 182581"/>
                  <a:gd name="connsiteX2" fmla="*/ 46614 w 46614"/>
                  <a:gd name="connsiteY2" fmla="*/ 155448 h 182581"/>
                  <a:gd name="connsiteX3" fmla="*/ 0 w 46614"/>
                  <a:gd name="connsiteY3" fmla="*/ 182581 h 182581"/>
                  <a:gd name="connsiteX4" fmla="*/ 0 w 46614"/>
                  <a:gd name="connsiteY4" fmla="*/ 0 h 182581"/>
                  <a:gd name="connsiteX0" fmla="*/ 775 w 47389"/>
                  <a:gd name="connsiteY0" fmla="*/ 0 h 173075"/>
                  <a:gd name="connsiteX1" fmla="*/ 46494 w 47389"/>
                  <a:gd name="connsiteY1" fmla="*/ 0 h 173075"/>
                  <a:gd name="connsiteX2" fmla="*/ 47389 w 47389"/>
                  <a:gd name="connsiteY2" fmla="*/ 155448 h 173075"/>
                  <a:gd name="connsiteX3" fmla="*/ 0 w 47389"/>
                  <a:gd name="connsiteY3" fmla="*/ 173075 h 173075"/>
                  <a:gd name="connsiteX4" fmla="*/ 775 w 47389"/>
                  <a:gd name="connsiteY4" fmla="*/ 0 h 173075"/>
                  <a:gd name="connsiteX0" fmla="*/ 1425 w 48039"/>
                  <a:gd name="connsiteY0" fmla="*/ 0 h 162357"/>
                  <a:gd name="connsiteX1" fmla="*/ 47144 w 48039"/>
                  <a:gd name="connsiteY1" fmla="*/ 0 h 162357"/>
                  <a:gd name="connsiteX2" fmla="*/ 48039 w 48039"/>
                  <a:gd name="connsiteY2" fmla="*/ 155448 h 162357"/>
                  <a:gd name="connsiteX3" fmla="*/ 0 w 48039"/>
                  <a:gd name="connsiteY3" fmla="*/ 162357 h 162357"/>
                  <a:gd name="connsiteX4" fmla="*/ 1425 w 48039"/>
                  <a:gd name="connsiteY4" fmla="*/ 0 h 162357"/>
                  <a:gd name="connsiteX0" fmla="*/ 1617 w 48231"/>
                  <a:gd name="connsiteY0" fmla="*/ 0 h 161795"/>
                  <a:gd name="connsiteX1" fmla="*/ 47336 w 48231"/>
                  <a:gd name="connsiteY1" fmla="*/ 0 h 161795"/>
                  <a:gd name="connsiteX2" fmla="*/ 48231 w 48231"/>
                  <a:gd name="connsiteY2" fmla="*/ 155448 h 161795"/>
                  <a:gd name="connsiteX3" fmla="*/ -1 w 48231"/>
                  <a:gd name="connsiteY3" fmla="*/ 161795 h 161795"/>
                  <a:gd name="connsiteX4" fmla="*/ 1617 w 48231"/>
                  <a:gd name="connsiteY4" fmla="*/ 0 h 161795"/>
                  <a:gd name="connsiteX0" fmla="*/ 7 w 46621"/>
                  <a:gd name="connsiteY0" fmla="*/ 0 h 160000"/>
                  <a:gd name="connsiteX1" fmla="*/ 45726 w 46621"/>
                  <a:gd name="connsiteY1" fmla="*/ 0 h 160000"/>
                  <a:gd name="connsiteX2" fmla="*/ 46621 w 46621"/>
                  <a:gd name="connsiteY2" fmla="*/ 155448 h 160000"/>
                  <a:gd name="connsiteX3" fmla="*/ 6893 w 46621"/>
                  <a:gd name="connsiteY3" fmla="*/ 160000 h 160000"/>
                  <a:gd name="connsiteX4" fmla="*/ 7 w 46621"/>
                  <a:gd name="connsiteY4" fmla="*/ 0 h 160000"/>
                  <a:gd name="connsiteX0" fmla="*/ 7 w 47202"/>
                  <a:gd name="connsiteY0" fmla="*/ 0 h 160000"/>
                  <a:gd name="connsiteX1" fmla="*/ 45726 w 47202"/>
                  <a:gd name="connsiteY1" fmla="*/ 0 h 160000"/>
                  <a:gd name="connsiteX2" fmla="*/ 47202 w 47202"/>
                  <a:gd name="connsiteY2" fmla="*/ 157135 h 160000"/>
                  <a:gd name="connsiteX3" fmla="*/ 6893 w 47202"/>
                  <a:gd name="connsiteY3" fmla="*/ 160000 h 160000"/>
                  <a:gd name="connsiteX4" fmla="*/ 7 w 47202"/>
                  <a:gd name="connsiteY4" fmla="*/ 0 h 1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2" h="160000">
                    <a:moveTo>
                      <a:pt x="7" y="0"/>
                    </a:moveTo>
                    <a:lnTo>
                      <a:pt x="45726" y="0"/>
                    </a:lnTo>
                    <a:cubicBezTo>
                      <a:pt x="46024" y="51816"/>
                      <a:pt x="46904" y="105319"/>
                      <a:pt x="47202" y="157135"/>
                    </a:cubicBezTo>
                    <a:lnTo>
                      <a:pt x="6893" y="160000"/>
                    </a:lnTo>
                    <a:cubicBezTo>
                      <a:pt x="7151" y="102308"/>
                      <a:pt x="-251" y="57692"/>
                      <a:pt x="7" y="0"/>
                    </a:cubicBezTo>
                    <a:close/>
                  </a:path>
                </a:pathLst>
              </a:custGeom>
              <a:solidFill>
                <a:schemeClr val="tx1">
                  <a:lumMod val="85000"/>
                  <a:lumOff val="15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7">
                <a:extLst>
                  <a:ext uri="{FF2B5EF4-FFF2-40B4-BE49-F238E27FC236}">
                    <a16:creationId xmlns:a16="http://schemas.microsoft.com/office/drawing/2014/main" id="{0DBBB871-2FAA-4AA6-9175-D2A1C66413E6}"/>
                  </a:ext>
                </a:extLst>
              </p:cNvPr>
              <p:cNvSpPr/>
              <p:nvPr/>
            </p:nvSpPr>
            <p:spPr>
              <a:xfrm rot="21440020">
                <a:off x="1218010" y="2523829"/>
                <a:ext cx="41268" cy="706052"/>
              </a:xfrm>
              <a:custGeom>
                <a:avLst/>
                <a:gdLst>
                  <a:gd name="connsiteX0" fmla="*/ 0 w 45719"/>
                  <a:gd name="connsiteY0" fmla="*/ 0 h 182581"/>
                  <a:gd name="connsiteX1" fmla="*/ 45719 w 45719"/>
                  <a:gd name="connsiteY1" fmla="*/ 0 h 182581"/>
                  <a:gd name="connsiteX2" fmla="*/ 45719 w 45719"/>
                  <a:gd name="connsiteY2" fmla="*/ 182581 h 182581"/>
                  <a:gd name="connsiteX3" fmla="*/ 0 w 45719"/>
                  <a:gd name="connsiteY3" fmla="*/ 182581 h 182581"/>
                  <a:gd name="connsiteX4" fmla="*/ 0 w 45719"/>
                  <a:gd name="connsiteY4" fmla="*/ 0 h 182581"/>
                  <a:gd name="connsiteX0" fmla="*/ 0 w 46614"/>
                  <a:gd name="connsiteY0" fmla="*/ 0 h 182581"/>
                  <a:gd name="connsiteX1" fmla="*/ 45719 w 46614"/>
                  <a:gd name="connsiteY1" fmla="*/ 0 h 182581"/>
                  <a:gd name="connsiteX2" fmla="*/ 46614 w 46614"/>
                  <a:gd name="connsiteY2" fmla="*/ 155448 h 182581"/>
                  <a:gd name="connsiteX3" fmla="*/ 0 w 46614"/>
                  <a:gd name="connsiteY3" fmla="*/ 182581 h 182581"/>
                  <a:gd name="connsiteX4" fmla="*/ 0 w 46614"/>
                  <a:gd name="connsiteY4" fmla="*/ 0 h 182581"/>
                  <a:gd name="connsiteX0" fmla="*/ 0 w 49648"/>
                  <a:gd name="connsiteY0" fmla="*/ 0 h 182581"/>
                  <a:gd name="connsiteX1" fmla="*/ 45719 w 49648"/>
                  <a:gd name="connsiteY1" fmla="*/ 0 h 182581"/>
                  <a:gd name="connsiteX2" fmla="*/ 49648 w 49648"/>
                  <a:gd name="connsiteY2" fmla="*/ 171483 h 182581"/>
                  <a:gd name="connsiteX3" fmla="*/ 0 w 49648"/>
                  <a:gd name="connsiteY3" fmla="*/ 182581 h 182581"/>
                  <a:gd name="connsiteX4" fmla="*/ 0 w 49648"/>
                  <a:gd name="connsiteY4" fmla="*/ 0 h 182581"/>
                  <a:gd name="connsiteX0" fmla="*/ 0 w 49648"/>
                  <a:gd name="connsiteY0" fmla="*/ 0 h 192202"/>
                  <a:gd name="connsiteX1" fmla="*/ 45719 w 49648"/>
                  <a:gd name="connsiteY1" fmla="*/ 0 h 192202"/>
                  <a:gd name="connsiteX2" fmla="*/ 49648 w 49648"/>
                  <a:gd name="connsiteY2" fmla="*/ 171483 h 192202"/>
                  <a:gd name="connsiteX3" fmla="*/ 0 w 49648"/>
                  <a:gd name="connsiteY3" fmla="*/ 192202 h 192202"/>
                  <a:gd name="connsiteX4" fmla="*/ 0 w 49648"/>
                  <a:gd name="connsiteY4" fmla="*/ 0 h 192202"/>
                  <a:gd name="connsiteX0" fmla="*/ 0 w 49648"/>
                  <a:gd name="connsiteY0" fmla="*/ 0 h 192202"/>
                  <a:gd name="connsiteX1" fmla="*/ 42685 w 49648"/>
                  <a:gd name="connsiteY1" fmla="*/ 0 h 192202"/>
                  <a:gd name="connsiteX2" fmla="*/ 49648 w 49648"/>
                  <a:gd name="connsiteY2" fmla="*/ 171483 h 192202"/>
                  <a:gd name="connsiteX3" fmla="*/ 0 w 49648"/>
                  <a:gd name="connsiteY3" fmla="*/ 192202 h 192202"/>
                  <a:gd name="connsiteX4" fmla="*/ 0 w 49648"/>
                  <a:gd name="connsiteY4" fmla="*/ 0 h 192202"/>
                  <a:gd name="connsiteX0" fmla="*/ 0 w 43579"/>
                  <a:gd name="connsiteY0" fmla="*/ 0 h 192202"/>
                  <a:gd name="connsiteX1" fmla="*/ 42685 w 43579"/>
                  <a:gd name="connsiteY1" fmla="*/ 0 h 192202"/>
                  <a:gd name="connsiteX2" fmla="*/ 43579 w 43579"/>
                  <a:gd name="connsiteY2" fmla="*/ 171482 h 192202"/>
                  <a:gd name="connsiteX3" fmla="*/ 0 w 43579"/>
                  <a:gd name="connsiteY3" fmla="*/ 192202 h 192202"/>
                  <a:gd name="connsiteX4" fmla="*/ 0 w 43579"/>
                  <a:gd name="connsiteY4" fmla="*/ 0 h 192202"/>
                  <a:gd name="connsiteX0" fmla="*/ 0 w 46615"/>
                  <a:gd name="connsiteY0" fmla="*/ 0 h 192202"/>
                  <a:gd name="connsiteX1" fmla="*/ 42685 w 46615"/>
                  <a:gd name="connsiteY1" fmla="*/ 0 h 192202"/>
                  <a:gd name="connsiteX2" fmla="*/ 46615 w 46615"/>
                  <a:gd name="connsiteY2" fmla="*/ 185067 h 192202"/>
                  <a:gd name="connsiteX3" fmla="*/ 0 w 46615"/>
                  <a:gd name="connsiteY3" fmla="*/ 192202 h 192202"/>
                  <a:gd name="connsiteX4" fmla="*/ 0 w 46615"/>
                  <a:gd name="connsiteY4" fmla="*/ 0 h 192202"/>
                  <a:gd name="connsiteX0" fmla="*/ 0 w 46615"/>
                  <a:gd name="connsiteY0" fmla="*/ 0 h 190772"/>
                  <a:gd name="connsiteX1" fmla="*/ 42685 w 46615"/>
                  <a:gd name="connsiteY1" fmla="*/ 0 h 190772"/>
                  <a:gd name="connsiteX2" fmla="*/ 46615 w 46615"/>
                  <a:gd name="connsiteY2" fmla="*/ 185067 h 190772"/>
                  <a:gd name="connsiteX3" fmla="*/ 0 w 46615"/>
                  <a:gd name="connsiteY3" fmla="*/ 190772 h 190772"/>
                  <a:gd name="connsiteX4" fmla="*/ 0 w 46615"/>
                  <a:gd name="connsiteY4" fmla="*/ 0 h 190772"/>
                  <a:gd name="connsiteX0" fmla="*/ 0 w 46615"/>
                  <a:gd name="connsiteY0" fmla="*/ 0 h 187912"/>
                  <a:gd name="connsiteX1" fmla="*/ 42685 w 46615"/>
                  <a:gd name="connsiteY1" fmla="*/ 0 h 187912"/>
                  <a:gd name="connsiteX2" fmla="*/ 46615 w 46615"/>
                  <a:gd name="connsiteY2" fmla="*/ 185067 h 187912"/>
                  <a:gd name="connsiteX3" fmla="*/ 3034 w 46615"/>
                  <a:gd name="connsiteY3" fmla="*/ 187912 h 187912"/>
                  <a:gd name="connsiteX4" fmla="*/ 0 w 46615"/>
                  <a:gd name="connsiteY4" fmla="*/ 0 h 18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15" h="187912">
                    <a:moveTo>
                      <a:pt x="0" y="0"/>
                    </a:moveTo>
                    <a:lnTo>
                      <a:pt x="42685" y="0"/>
                    </a:lnTo>
                    <a:cubicBezTo>
                      <a:pt x="42983" y="51816"/>
                      <a:pt x="46317" y="133251"/>
                      <a:pt x="46615" y="185067"/>
                    </a:cubicBezTo>
                    <a:lnTo>
                      <a:pt x="3034" y="187912"/>
                    </a:lnTo>
                    <a:cubicBezTo>
                      <a:pt x="2023" y="125275"/>
                      <a:pt x="1011" y="62637"/>
                      <a:pt x="0" y="0"/>
                    </a:cubicBezTo>
                    <a:close/>
                  </a:path>
                </a:pathLst>
              </a:custGeom>
              <a:solidFill>
                <a:schemeClr val="tx1">
                  <a:lumMod val="85000"/>
                  <a:lumOff val="15000"/>
                </a:schemeClr>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7">
                <a:extLst>
                  <a:ext uri="{FF2B5EF4-FFF2-40B4-BE49-F238E27FC236}">
                    <a16:creationId xmlns:a16="http://schemas.microsoft.com/office/drawing/2014/main" id="{A6A4AC50-8542-4368-8388-5C9A846B91AC}"/>
                  </a:ext>
                </a:extLst>
              </p:cNvPr>
              <p:cNvSpPr/>
              <p:nvPr/>
            </p:nvSpPr>
            <p:spPr>
              <a:xfrm rot="21223660">
                <a:off x="1287799" y="2522845"/>
                <a:ext cx="41268" cy="651982"/>
              </a:xfrm>
              <a:custGeom>
                <a:avLst/>
                <a:gdLst>
                  <a:gd name="connsiteX0" fmla="*/ 0 w 45719"/>
                  <a:gd name="connsiteY0" fmla="*/ 0 h 182581"/>
                  <a:gd name="connsiteX1" fmla="*/ 45719 w 45719"/>
                  <a:gd name="connsiteY1" fmla="*/ 0 h 182581"/>
                  <a:gd name="connsiteX2" fmla="*/ 45719 w 45719"/>
                  <a:gd name="connsiteY2" fmla="*/ 182581 h 182581"/>
                  <a:gd name="connsiteX3" fmla="*/ 0 w 45719"/>
                  <a:gd name="connsiteY3" fmla="*/ 182581 h 182581"/>
                  <a:gd name="connsiteX4" fmla="*/ 0 w 45719"/>
                  <a:gd name="connsiteY4" fmla="*/ 0 h 182581"/>
                  <a:gd name="connsiteX0" fmla="*/ 0 w 46614"/>
                  <a:gd name="connsiteY0" fmla="*/ 0 h 182581"/>
                  <a:gd name="connsiteX1" fmla="*/ 45719 w 46614"/>
                  <a:gd name="connsiteY1" fmla="*/ 0 h 182581"/>
                  <a:gd name="connsiteX2" fmla="*/ 46614 w 46614"/>
                  <a:gd name="connsiteY2" fmla="*/ 155448 h 182581"/>
                  <a:gd name="connsiteX3" fmla="*/ 0 w 46614"/>
                  <a:gd name="connsiteY3" fmla="*/ 182581 h 182581"/>
                  <a:gd name="connsiteX4" fmla="*/ 0 w 46614"/>
                  <a:gd name="connsiteY4" fmla="*/ 0 h 182581"/>
                  <a:gd name="connsiteX0" fmla="*/ 0 w 54008"/>
                  <a:gd name="connsiteY0" fmla="*/ 0 h 199859"/>
                  <a:gd name="connsiteX1" fmla="*/ 53113 w 54008"/>
                  <a:gd name="connsiteY1" fmla="*/ 17278 h 199859"/>
                  <a:gd name="connsiteX2" fmla="*/ 54008 w 54008"/>
                  <a:gd name="connsiteY2" fmla="*/ 172726 h 199859"/>
                  <a:gd name="connsiteX3" fmla="*/ 7394 w 54008"/>
                  <a:gd name="connsiteY3" fmla="*/ 199859 h 199859"/>
                  <a:gd name="connsiteX4" fmla="*/ 0 w 54008"/>
                  <a:gd name="connsiteY4" fmla="*/ 0 h 199859"/>
                  <a:gd name="connsiteX0" fmla="*/ 5699 w 59707"/>
                  <a:gd name="connsiteY0" fmla="*/ 0 h 178627"/>
                  <a:gd name="connsiteX1" fmla="*/ 58812 w 59707"/>
                  <a:gd name="connsiteY1" fmla="*/ 17278 h 178627"/>
                  <a:gd name="connsiteX2" fmla="*/ 59707 w 59707"/>
                  <a:gd name="connsiteY2" fmla="*/ 172726 h 178627"/>
                  <a:gd name="connsiteX3" fmla="*/ 0 w 59707"/>
                  <a:gd name="connsiteY3" fmla="*/ 178627 h 178627"/>
                  <a:gd name="connsiteX4" fmla="*/ 5699 w 59707"/>
                  <a:gd name="connsiteY4" fmla="*/ 0 h 178627"/>
                  <a:gd name="connsiteX0" fmla="*/ 0 w 54008"/>
                  <a:gd name="connsiteY0" fmla="*/ 0 h 179697"/>
                  <a:gd name="connsiteX1" fmla="*/ 53113 w 54008"/>
                  <a:gd name="connsiteY1" fmla="*/ 17278 h 179697"/>
                  <a:gd name="connsiteX2" fmla="*/ 54008 w 54008"/>
                  <a:gd name="connsiteY2" fmla="*/ 172726 h 179697"/>
                  <a:gd name="connsiteX3" fmla="*/ 3351 w 54008"/>
                  <a:gd name="connsiteY3" fmla="*/ 179696 h 179697"/>
                  <a:gd name="connsiteX4" fmla="*/ 0 w 54008"/>
                  <a:gd name="connsiteY4" fmla="*/ 0 h 179697"/>
                  <a:gd name="connsiteX0" fmla="*/ 0 w 55374"/>
                  <a:gd name="connsiteY0" fmla="*/ 0 h 179696"/>
                  <a:gd name="connsiteX1" fmla="*/ 55343 w 55374"/>
                  <a:gd name="connsiteY1" fmla="*/ 1184 h 179696"/>
                  <a:gd name="connsiteX2" fmla="*/ 54008 w 55374"/>
                  <a:gd name="connsiteY2" fmla="*/ 172726 h 179696"/>
                  <a:gd name="connsiteX3" fmla="*/ 3351 w 55374"/>
                  <a:gd name="connsiteY3" fmla="*/ 179696 h 179696"/>
                  <a:gd name="connsiteX4" fmla="*/ 0 w 55374"/>
                  <a:gd name="connsiteY4" fmla="*/ 0 h 179696"/>
                  <a:gd name="connsiteX0" fmla="*/ 1373 w 56747"/>
                  <a:gd name="connsiteY0" fmla="*/ 0 h 172726"/>
                  <a:gd name="connsiteX1" fmla="*/ 56716 w 56747"/>
                  <a:gd name="connsiteY1" fmla="*/ 1184 h 172726"/>
                  <a:gd name="connsiteX2" fmla="*/ 55381 w 56747"/>
                  <a:gd name="connsiteY2" fmla="*/ 172726 h 172726"/>
                  <a:gd name="connsiteX3" fmla="*/ 0 w 56747"/>
                  <a:gd name="connsiteY3" fmla="*/ 169509 h 172726"/>
                  <a:gd name="connsiteX4" fmla="*/ 1373 w 56747"/>
                  <a:gd name="connsiteY4" fmla="*/ 0 h 172726"/>
                  <a:gd name="connsiteX0" fmla="*/ 1373 w 56734"/>
                  <a:gd name="connsiteY0" fmla="*/ 0 h 169509"/>
                  <a:gd name="connsiteX1" fmla="*/ 56716 w 56734"/>
                  <a:gd name="connsiteY1" fmla="*/ 1184 h 169509"/>
                  <a:gd name="connsiteX2" fmla="*/ 53769 w 56734"/>
                  <a:gd name="connsiteY2" fmla="*/ 163277 h 169509"/>
                  <a:gd name="connsiteX3" fmla="*/ 0 w 56734"/>
                  <a:gd name="connsiteY3" fmla="*/ 169509 h 169509"/>
                  <a:gd name="connsiteX4" fmla="*/ 1373 w 56734"/>
                  <a:gd name="connsiteY4" fmla="*/ 0 h 169509"/>
                  <a:gd name="connsiteX0" fmla="*/ 4097 w 59457"/>
                  <a:gd name="connsiteY0" fmla="*/ 0 h 168107"/>
                  <a:gd name="connsiteX1" fmla="*/ 59440 w 59457"/>
                  <a:gd name="connsiteY1" fmla="*/ 1184 h 168107"/>
                  <a:gd name="connsiteX2" fmla="*/ 56493 w 59457"/>
                  <a:gd name="connsiteY2" fmla="*/ 163277 h 168107"/>
                  <a:gd name="connsiteX3" fmla="*/ -1 w 59457"/>
                  <a:gd name="connsiteY3" fmla="*/ 168107 h 168107"/>
                  <a:gd name="connsiteX4" fmla="*/ 4097 w 59457"/>
                  <a:gd name="connsiteY4" fmla="*/ 0 h 168107"/>
                  <a:gd name="connsiteX0" fmla="*/ 22 w 55382"/>
                  <a:gd name="connsiteY0" fmla="*/ 0 h 168326"/>
                  <a:gd name="connsiteX1" fmla="*/ 55365 w 55382"/>
                  <a:gd name="connsiteY1" fmla="*/ 1184 h 168326"/>
                  <a:gd name="connsiteX2" fmla="*/ 52418 w 55382"/>
                  <a:gd name="connsiteY2" fmla="*/ 163277 h 168326"/>
                  <a:gd name="connsiteX3" fmla="*/ 6409 w 55382"/>
                  <a:gd name="connsiteY3" fmla="*/ 168326 h 168326"/>
                  <a:gd name="connsiteX4" fmla="*/ 22 w 55382"/>
                  <a:gd name="connsiteY4" fmla="*/ 0 h 168326"/>
                  <a:gd name="connsiteX0" fmla="*/ 18 w 55378"/>
                  <a:gd name="connsiteY0" fmla="*/ 0 h 166332"/>
                  <a:gd name="connsiteX1" fmla="*/ 55361 w 55378"/>
                  <a:gd name="connsiteY1" fmla="*/ 1184 h 166332"/>
                  <a:gd name="connsiteX2" fmla="*/ 52414 w 55378"/>
                  <a:gd name="connsiteY2" fmla="*/ 163277 h 166332"/>
                  <a:gd name="connsiteX3" fmla="*/ 7558 w 55378"/>
                  <a:gd name="connsiteY3" fmla="*/ 166332 h 166332"/>
                  <a:gd name="connsiteX4" fmla="*/ 18 w 55378"/>
                  <a:gd name="connsiteY4" fmla="*/ 0 h 166332"/>
                  <a:gd name="connsiteX0" fmla="*/ 18 w 55375"/>
                  <a:gd name="connsiteY0" fmla="*/ 0 h 166332"/>
                  <a:gd name="connsiteX1" fmla="*/ 55361 w 55375"/>
                  <a:gd name="connsiteY1" fmla="*/ 1184 h 166332"/>
                  <a:gd name="connsiteX2" fmla="*/ 51644 w 55375"/>
                  <a:gd name="connsiteY2" fmla="*/ 164606 h 166332"/>
                  <a:gd name="connsiteX3" fmla="*/ 7558 w 55375"/>
                  <a:gd name="connsiteY3" fmla="*/ 166332 h 166332"/>
                  <a:gd name="connsiteX4" fmla="*/ 18 w 55375"/>
                  <a:gd name="connsiteY4" fmla="*/ 0 h 16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5" h="166332">
                    <a:moveTo>
                      <a:pt x="18" y="0"/>
                    </a:moveTo>
                    <a:lnTo>
                      <a:pt x="55361" y="1184"/>
                    </a:lnTo>
                    <a:cubicBezTo>
                      <a:pt x="55659" y="53000"/>
                      <a:pt x="51346" y="112790"/>
                      <a:pt x="51644" y="164606"/>
                    </a:cubicBezTo>
                    <a:lnTo>
                      <a:pt x="7558" y="166332"/>
                    </a:lnTo>
                    <a:cubicBezTo>
                      <a:pt x="8016" y="109829"/>
                      <a:pt x="-440" y="56503"/>
                      <a:pt x="18" y="0"/>
                    </a:cubicBezTo>
                    <a:close/>
                  </a:path>
                </a:pathLst>
              </a:custGeom>
              <a:solidFill>
                <a:schemeClr val="tx1">
                  <a:lumMod val="85000"/>
                  <a:lumOff val="15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Oval 8">
              <a:extLst>
                <a:ext uri="{FF2B5EF4-FFF2-40B4-BE49-F238E27FC236}">
                  <a16:creationId xmlns:a16="http://schemas.microsoft.com/office/drawing/2014/main" id="{4AD9CAF1-88E2-4F63-8FFD-0BCBAA2D34CF}"/>
                </a:ext>
              </a:extLst>
            </p:cNvPr>
            <p:cNvSpPr/>
            <p:nvPr/>
          </p:nvSpPr>
          <p:spPr>
            <a:xfrm>
              <a:off x="1466984" y="2820359"/>
              <a:ext cx="98086" cy="960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8C412C8C-D55E-4EA8-AE1E-802F244BEE88}"/>
                </a:ext>
              </a:extLst>
            </p:cNvPr>
            <p:cNvSpPr/>
            <p:nvPr/>
          </p:nvSpPr>
          <p:spPr>
            <a:xfrm>
              <a:off x="2728234" y="2402383"/>
              <a:ext cx="98086" cy="960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618325F4-7232-4F80-A245-BDF18A2D4504}"/>
                </a:ext>
              </a:extLst>
            </p:cNvPr>
            <p:cNvSpPr/>
            <p:nvPr/>
          </p:nvSpPr>
          <p:spPr>
            <a:xfrm>
              <a:off x="3516705" y="3182752"/>
              <a:ext cx="98086" cy="960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7C9CD43-D293-4EEB-B404-010CBA807FA7}"/>
                </a:ext>
              </a:extLst>
            </p:cNvPr>
            <p:cNvSpPr txBox="1"/>
            <p:nvPr/>
          </p:nvSpPr>
          <p:spPr>
            <a:xfrm>
              <a:off x="2681598" y="2414820"/>
              <a:ext cx="3706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14" name="TextBox 13">
              <a:extLst>
                <a:ext uri="{FF2B5EF4-FFF2-40B4-BE49-F238E27FC236}">
                  <a16:creationId xmlns:a16="http://schemas.microsoft.com/office/drawing/2014/main" id="{42B27078-DA60-463D-BE4D-944CD7623896}"/>
                </a:ext>
              </a:extLst>
            </p:cNvPr>
            <p:cNvSpPr txBox="1"/>
            <p:nvPr/>
          </p:nvSpPr>
          <p:spPr>
            <a:xfrm>
              <a:off x="1143998" y="2605544"/>
              <a:ext cx="35779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15" name="TextBox 14">
              <a:extLst>
                <a:ext uri="{FF2B5EF4-FFF2-40B4-BE49-F238E27FC236}">
                  <a16:creationId xmlns:a16="http://schemas.microsoft.com/office/drawing/2014/main" id="{0FF7DD78-23A0-412A-B03E-18FC1AB667AC}"/>
                </a:ext>
              </a:extLst>
            </p:cNvPr>
            <p:cNvSpPr txBox="1"/>
            <p:nvPr/>
          </p:nvSpPr>
          <p:spPr>
            <a:xfrm>
              <a:off x="3193619" y="2936734"/>
              <a:ext cx="3481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pic>
          <p:nvPicPr>
            <p:cNvPr id="11" name="Picture 10">
              <a:extLst>
                <a:ext uri="{FF2B5EF4-FFF2-40B4-BE49-F238E27FC236}">
                  <a16:creationId xmlns:a16="http://schemas.microsoft.com/office/drawing/2014/main" id="{04213869-C723-4E90-B605-EC721473F36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74717" y1="65525" x2="74717" y2="65525"/>
                          <a14:backgroundMark x1="81260" y1="58785" x2="81260" y2="58785"/>
                          <a14:backgroundMark x1="85703" y1="53149" x2="85703" y2="53149"/>
                        </a14:backgroundRemoval>
                      </a14:imgEffect>
                    </a14:imgLayer>
                  </a14:imgProps>
                </a:ext>
                <a:ext uri="{28A0092B-C50C-407E-A947-70E740481C1C}">
                  <a14:useLocalDpi xmlns:a14="http://schemas.microsoft.com/office/drawing/2010/main" val="0"/>
                </a:ext>
              </a:extLst>
            </a:blip>
            <a:stretch>
              <a:fillRect/>
            </a:stretch>
          </p:blipFill>
          <p:spPr>
            <a:xfrm rot="163099">
              <a:off x="1616271" y="2496610"/>
              <a:ext cx="836929" cy="611810"/>
            </a:xfrm>
            <a:prstGeom prst="rect">
              <a:avLst/>
            </a:prstGeom>
          </p:spPr>
        </p:pic>
        <p:pic>
          <p:nvPicPr>
            <p:cNvPr id="22" name="Picture 21">
              <a:extLst>
                <a:ext uri="{FF2B5EF4-FFF2-40B4-BE49-F238E27FC236}">
                  <a16:creationId xmlns:a16="http://schemas.microsoft.com/office/drawing/2014/main" id="{EB0EDE94-785C-4AE8-B226-55ABC6C43DA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backgroundMark x1="71825" y1="47935" x2="71825" y2="47935"/>
                        </a14:backgroundRemoval>
                      </a14:imgEffect>
                    </a14:imgLayer>
                  </a14:imgProps>
                </a:ext>
                <a:ext uri="{28A0092B-C50C-407E-A947-70E740481C1C}">
                  <a14:useLocalDpi xmlns:a14="http://schemas.microsoft.com/office/drawing/2010/main" val="0"/>
                </a:ext>
              </a:extLst>
            </a:blip>
            <a:stretch>
              <a:fillRect/>
            </a:stretch>
          </p:blipFill>
          <p:spPr>
            <a:xfrm>
              <a:off x="3913854" y="2534144"/>
              <a:ext cx="532649" cy="357936"/>
            </a:xfrm>
            <a:prstGeom prst="rect">
              <a:avLst/>
            </a:prstGeom>
          </p:spPr>
        </p:pic>
        <p:cxnSp>
          <p:nvCxnSpPr>
            <p:cNvPr id="4" name="Straight Arrow Connector 3">
              <a:extLst>
                <a:ext uri="{FF2B5EF4-FFF2-40B4-BE49-F238E27FC236}">
                  <a16:creationId xmlns:a16="http://schemas.microsoft.com/office/drawing/2014/main" id="{2D5D4354-F7DE-47A0-8961-3DF25EB198ED}"/>
                </a:ext>
              </a:extLst>
            </p:cNvPr>
            <p:cNvCxnSpPr>
              <a:cxnSpLocks/>
            </p:cNvCxnSpPr>
            <p:nvPr/>
          </p:nvCxnSpPr>
          <p:spPr>
            <a:xfrm flipH="1">
              <a:off x="4180179" y="2321541"/>
              <a:ext cx="92758" cy="303142"/>
            </a:xfrm>
            <a:prstGeom prst="straightConnector1">
              <a:avLst/>
            </a:prstGeom>
            <a:ln w="31750">
              <a:solidFill>
                <a:srgbClr val="CC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9B6DA26-E8D8-44DF-B57E-D4255C751E38}"/>
                </a:ext>
              </a:extLst>
            </p:cNvPr>
            <p:cNvSpPr txBox="1"/>
            <p:nvPr/>
          </p:nvSpPr>
          <p:spPr>
            <a:xfrm>
              <a:off x="4142459" y="1996098"/>
              <a:ext cx="119385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C00FF"/>
                  </a:solidFill>
                  <a:effectLst/>
                  <a:uLnTx/>
                  <a:uFillTx/>
                  <a:latin typeface="Calibri" panose="020F0502020204030204"/>
                  <a:ea typeface="+mn-ea"/>
                  <a:cs typeface="+mn-cs"/>
                </a:rPr>
                <a:t>Target pt.</a:t>
              </a:r>
            </a:p>
          </p:txBody>
        </p:sp>
        <p:cxnSp>
          <p:nvCxnSpPr>
            <p:cNvPr id="28" name="Straight Arrow Connector 27">
              <a:extLst>
                <a:ext uri="{FF2B5EF4-FFF2-40B4-BE49-F238E27FC236}">
                  <a16:creationId xmlns:a16="http://schemas.microsoft.com/office/drawing/2014/main" id="{DE1A0609-2B50-4FD7-B395-77913F011D29}"/>
                </a:ext>
              </a:extLst>
            </p:cNvPr>
            <p:cNvCxnSpPr>
              <a:cxnSpLocks/>
            </p:cNvCxnSpPr>
            <p:nvPr/>
          </p:nvCxnSpPr>
          <p:spPr>
            <a:xfrm flipH="1">
              <a:off x="1903684" y="2258080"/>
              <a:ext cx="168450" cy="476836"/>
            </a:xfrm>
            <a:prstGeom prst="straightConnector1">
              <a:avLst/>
            </a:prstGeom>
            <a:ln w="31750">
              <a:solidFill>
                <a:srgbClr val="CC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82298B4-A5F4-45F1-B9E7-A571F5402834}"/>
                </a:ext>
              </a:extLst>
            </p:cNvPr>
            <p:cNvSpPr txBox="1"/>
            <p:nvPr/>
          </p:nvSpPr>
          <p:spPr>
            <a:xfrm>
              <a:off x="1907464" y="1884631"/>
              <a:ext cx="119385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C00FF"/>
                  </a:solidFill>
                  <a:effectLst/>
                  <a:uLnTx/>
                  <a:uFillTx/>
                  <a:latin typeface="Calibri" panose="020F0502020204030204"/>
                  <a:ea typeface="+mn-ea"/>
                  <a:cs typeface="+mn-cs"/>
                </a:rPr>
                <a:t>Target pt.</a:t>
              </a:r>
            </a:p>
          </p:txBody>
        </p:sp>
      </p:grpSp>
      <p:sp>
        <p:nvSpPr>
          <p:cNvPr id="34" name="TextBox 33">
            <a:extLst>
              <a:ext uri="{FF2B5EF4-FFF2-40B4-BE49-F238E27FC236}">
                <a16:creationId xmlns:a16="http://schemas.microsoft.com/office/drawing/2014/main" id="{50A77D13-2E57-422F-92FA-AAE43C9A15E4}"/>
              </a:ext>
            </a:extLst>
          </p:cNvPr>
          <p:cNvSpPr txBox="1"/>
          <p:nvPr/>
        </p:nvSpPr>
        <p:spPr>
          <a:xfrm>
            <a:off x="7672591" y="1033556"/>
            <a:ext cx="204009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Robot Frame</a:t>
            </a:r>
          </a:p>
        </p:txBody>
      </p:sp>
      <p:sp>
        <p:nvSpPr>
          <p:cNvPr id="35" name="TextBox 34">
            <a:extLst>
              <a:ext uri="{FF2B5EF4-FFF2-40B4-BE49-F238E27FC236}">
                <a16:creationId xmlns:a16="http://schemas.microsoft.com/office/drawing/2014/main" id="{27E429D7-263F-4E4A-92D9-361232F1CF31}"/>
              </a:ext>
            </a:extLst>
          </p:cNvPr>
          <p:cNvSpPr txBox="1"/>
          <p:nvPr/>
        </p:nvSpPr>
        <p:spPr>
          <a:xfrm>
            <a:off x="726339" y="5464067"/>
            <a:ext cx="1107566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In this example, target points are hole locations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where the robot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needs to insert a peg.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Generally,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target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“points” are centers of regions where a robot needs to perform a task such as drilling, insertion, or assembly or regions where accurate location is required.</a:t>
            </a:r>
          </a:p>
        </p:txBody>
      </p:sp>
      <p:grpSp>
        <p:nvGrpSpPr>
          <p:cNvPr id="2" name="Group 1">
            <a:extLst>
              <a:ext uri="{FF2B5EF4-FFF2-40B4-BE49-F238E27FC236}">
                <a16:creationId xmlns:a16="http://schemas.microsoft.com/office/drawing/2014/main" id="{644E22D0-6B60-4E0E-976D-648FF9EDEE9C}"/>
              </a:ext>
            </a:extLst>
          </p:cNvPr>
          <p:cNvGrpSpPr/>
          <p:nvPr/>
        </p:nvGrpSpPr>
        <p:grpSpPr>
          <a:xfrm>
            <a:off x="6559983" y="1090894"/>
            <a:ext cx="4996846" cy="4261104"/>
            <a:chOff x="6559983" y="1090894"/>
            <a:chExt cx="4996846" cy="4261104"/>
          </a:xfrm>
        </p:grpSpPr>
        <p:pic>
          <p:nvPicPr>
            <p:cNvPr id="23" name="Picture 22">
              <a:extLst>
                <a:ext uri="{FF2B5EF4-FFF2-40B4-BE49-F238E27FC236}">
                  <a16:creationId xmlns:a16="http://schemas.microsoft.com/office/drawing/2014/main" id="{2A099E4F-0480-4216-B73C-7EACDBF332F6}"/>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559983" y="1090894"/>
              <a:ext cx="4996846" cy="4261104"/>
            </a:xfrm>
            <a:prstGeom prst="rect">
              <a:avLst/>
            </a:prstGeom>
            <a:ln>
              <a:solidFill>
                <a:schemeClr val="tx1"/>
              </a:solidFill>
            </a:ln>
          </p:spPr>
        </p:pic>
        <p:sp>
          <p:nvSpPr>
            <p:cNvPr id="3" name="Star: 5 Points 2">
              <a:extLst>
                <a:ext uri="{FF2B5EF4-FFF2-40B4-BE49-F238E27FC236}">
                  <a16:creationId xmlns:a16="http://schemas.microsoft.com/office/drawing/2014/main" id="{91DFF100-8191-44DE-9981-B32546F9CE76}"/>
                </a:ext>
              </a:extLst>
            </p:cNvPr>
            <p:cNvSpPr/>
            <p:nvPr/>
          </p:nvSpPr>
          <p:spPr>
            <a:xfrm>
              <a:off x="8097810" y="4029317"/>
              <a:ext cx="182880" cy="183846"/>
            </a:xfrm>
            <a:prstGeom prst="star5">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Star: 5 Points 29">
              <a:extLst>
                <a:ext uri="{FF2B5EF4-FFF2-40B4-BE49-F238E27FC236}">
                  <a16:creationId xmlns:a16="http://schemas.microsoft.com/office/drawing/2014/main" id="{4C19B760-564D-4E20-A3D8-65B2F0C1EB60}"/>
                </a:ext>
              </a:extLst>
            </p:cNvPr>
            <p:cNvSpPr/>
            <p:nvPr/>
          </p:nvSpPr>
          <p:spPr>
            <a:xfrm>
              <a:off x="10612410" y="2261533"/>
              <a:ext cx="182880" cy="183846"/>
            </a:xfrm>
            <a:prstGeom prst="star5">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64AAC076-E6B2-4302-B851-3A82D3DE77B0}"/>
              </a:ext>
            </a:extLst>
          </p:cNvPr>
          <p:cNvSpPr txBox="1"/>
          <p:nvPr/>
        </p:nvSpPr>
        <p:spPr>
          <a:xfrm>
            <a:off x="8171766" y="1145367"/>
            <a:ext cx="155151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Robot Frame</a:t>
            </a:r>
          </a:p>
        </p:txBody>
      </p:sp>
      <p:sp>
        <p:nvSpPr>
          <p:cNvPr id="36" name="TextBox 35">
            <a:extLst>
              <a:ext uri="{FF2B5EF4-FFF2-40B4-BE49-F238E27FC236}">
                <a16:creationId xmlns:a16="http://schemas.microsoft.com/office/drawing/2014/main" id="{23DCF1C9-34D8-41E2-A06C-B29F03B7973B}"/>
              </a:ext>
            </a:extLst>
          </p:cNvPr>
          <p:cNvSpPr txBox="1"/>
          <p:nvPr/>
        </p:nvSpPr>
        <p:spPr>
          <a:xfrm>
            <a:off x="7321213" y="2001976"/>
            <a:ext cx="351378"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p>
        </p:txBody>
      </p:sp>
      <p:sp>
        <p:nvSpPr>
          <p:cNvPr id="37" name="TextBox 36">
            <a:extLst>
              <a:ext uri="{FF2B5EF4-FFF2-40B4-BE49-F238E27FC236}">
                <a16:creationId xmlns:a16="http://schemas.microsoft.com/office/drawing/2014/main" id="{73FDEB28-5060-4569-A3F9-5D1CFBF6145D}"/>
              </a:ext>
            </a:extLst>
          </p:cNvPr>
          <p:cNvSpPr txBox="1"/>
          <p:nvPr/>
        </p:nvSpPr>
        <p:spPr>
          <a:xfrm>
            <a:off x="7321213" y="4384621"/>
            <a:ext cx="351378"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
            </a:r>
          </a:p>
        </p:txBody>
      </p:sp>
      <p:sp>
        <p:nvSpPr>
          <p:cNvPr id="38" name="TextBox 37">
            <a:extLst>
              <a:ext uri="{FF2B5EF4-FFF2-40B4-BE49-F238E27FC236}">
                <a16:creationId xmlns:a16="http://schemas.microsoft.com/office/drawing/2014/main" id="{F674328D-0AF6-4C3C-ABF0-D4797AED9BE2}"/>
              </a:ext>
            </a:extLst>
          </p:cNvPr>
          <p:cNvSpPr txBox="1"/>
          <p:nvPr/>
        </p:nvSpPr>
        <p:spPr>
          <a:xfrm>
            <a:off x="10653054" y="4401471"/>
            <a:ext cx="351378"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Tree>
    <p:extLst>
      <p:ext uri="{BB962C8B-B14F-4D97-AF65-F5344CB8AC3E}">
        <p14:creationId xmlns:p14="http://schemas.microsoft.com/office/powerpoint/2010/main" val="44346852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F20060-4124-46B2-96EE-086FF87BBA76}"/>
              </a:ext>
            </a:extLst>
          </p:cNvPr>
          <p:cNvSpPr txBox="1"/>
          <p:nvPr/>
        </p:nvSpPr>
        <p:spPr>
          <a:xfrm>
            <a:off x="275021" y="244064"/>
            <a:ext cx="7312462" cy="138499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4.	Select points (fiducial points) around target points. Measure their locations with sensor and with robot.</a:t>
            </a:r>
          </a:p>
        </p:txBody>
      </p:sp>
      <p:grpSp>
        <p:nvGrpSpPr>
          <p:cNvPr id="6" name="Group 5">
            <a:extLst>
              <a:ext uri="{FF2B5EF4-FFF2-40B4-BE49-F238E27FC236}">
                <a16:creationId xmlns:a16="http://schemas.microsoft.com/office/drawing/2014/main" id="{341C20F9-E8C6-46EB-927D-4824554DBF0C}"/>
              </a:ext>
            </a:extLst>
          </p:cNvPr>
          <p:cNvGrpSpPr/>
          <p:nvPr/>
        </p:nvGrpSpPr>
        <p:grpSpPr>
          <a:xfrm>
            <a:off x="867057" y="1744716"/>
            <a:ext cx="5672870" cy="4931409"/>
            <a:chOff x="947804" y="1153526"/>
            <a:chExt cx="5672870" cy="4931409"/>
          </a:xfrm>
        </p:grpSpPr>
        <p:pic>
          <p:nvPicPr>
            <p:cNvPr id="50" name="Picture 49">
              <a:extLst>
                <a:ext uri="{FF2B5EF4-FFF2-40B4-BE49-F238E27FC236}">
                  <a16:creationId xmlns:a16="http://schemas.microsoft.com/office/drawing/2014/main" id="{5BD9CE99-3614-4666-866C-D7946A80D0C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47804" y="1153526"/>
              <a:ext cx="5672870" cy="4931409"/>
            </a:xfrm>
            <a:prstGeom prst="rect">
              <a:avLst/>
            </a:prstGeom>
          </p:spPr>
        </p:pic>
        <p:pic>
          <p:nvPicPr>
            <p:cNvPr id="51" name="Picture 50">
              <a:extLst>
                <a:ext uri="{FF2B5EF4-FFF2-40B4-BE49-F238E27FC236}">
                  <a16:creationId xmlns:a16="http://schemas.microsoft.com/office/drawing/2014/main" id="{AFFCB611-7A5A-4683-9CB9-072295120C32}"/>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4007" b="97909" l="5545" r="96040">
                          <a14:foregroundMark x1="90891" y1="40070" x2="90891" y2="40070"/>
                          <a14:foregroundMark x1="88119" y1="34321" x2="88119" y2="34321"/>
                          <a14:foregroundMark x1="89703" y1="44425" x2="89703" y2="44425"/>
                          <a14:foregroundMark x1="84356" y1="39721" x2="84356" y2="39721"/>
                          <a14:foregroundMark x1="95842" y1="37805" x2="95842" y2="37805"/>
                          <a14:foregroundMark x1="39604" y1="86237" x2="39604" y2="86237"/>
                          <a14:foregroundMark x1="96040" y1="36585" x2="96040" y2="36585"/>
                          <a14:foregroundMark x1="8317" y1="19164" x2="8317" y2="19164"/>
                          <a14:foregroundMark x1="9901" y1="15331" x2="9901" y2="15331"/>
                          <a14:foregroundMark x1="5545" y1="19164" x2="5545" y2="19164"/>
                          <a14:foregroundMark x1="20792" y1="5226" x2="20792" y2="5226"/>
                          <a14:foregroundMark x1="16040" y1="4355" x2="16040" y2="4355"/>
                          <a14:foregroundMark x1="32673" y1="94425" x2="32673" y2="94425"/>
                          <a14:foregroundMark x1="34059" y1="97909" x2="34059" y2="97909"/>
                          <a14:foregroundMark x1="30891" y1="97387" x2="30891" y2="97387"/>
                          <a14:foregroundMark x1="43960" y1="92334" x2="43960" y2="92334"/>
                        </a14:backgroundRemoval>
                      </a14:imgEffect>
                    </a14:imgLayer>
                  </a14:imgProps>
                </a:ext>
                <a:ext uri="{28A0092B-C50C-407E-A947-70E740481C1C}">
                  <a14:useLocalDpi xmlns:a14="http://schemas.microsoft.com/office/drawing/2010/main"/>
                </a:ext>
              </a:extLst>
            </a:blip>
            <a:srcRect/>
            <a:stretch/>
          </p:blipFill>
          <p:spPr>
            <a:xfrm>
              <a:off x="3996168" y="1521209"/>
              <a:ext cx="1462208" cy="1710306"/>
            </a:xfrm>
            <a:prstGeom prst="rect">
              <a:avLst/>
            </a:prstGeom>
          </p:spPr>
        </p:pic>
        <p:grpSp>
          <p:nvGrpSpPr>
            <p:cNvPr id="52" name="Group 51">
              <a:extLst>
                <a:ext uri="{FF2B5EF4-FFF2-40B4-BE49-F238E27FC236}">
                  <a16:creationId xmlns:a16="http://schemas.microsoft.com/office/drawing/2014/main" id="{0961C999-6560-461C-B8A4-5703748A7AD4}"/>
                </a:ext>
              </a:extLst>
            </p:cNvPr>
            <p:cNvGrpSpPr/>
            <p:nvPr/>
          </p:nvGrpSpPr>
          <p:grpSpPr>
            <a:xfrm>
              <a:off x="1544651" y="1521209"/>
              <a:ext cx="1275884" cy="1548770"/>
              <a:chOff x="648951" y="1932035"/>
              <a:chExt cx="1014432" cy="1195941"/>
            </a:xfrm>
          </p:grpSpPr>
          <p:pic>
            <p:nvPicPr>
              <p:cNvPr id="61" name="Picture 60">
                <a:extLst>
                  <a:ext uri="{FF2B5EF4-FFF2-40B4-BE49-F238E27FC236}">
                    <a16:creationId xmlns:a16="http://schemas.microsoft.com/office/drawing/2014/main" id="{4A319992-86CF-451C-AFDB-4C15B636B6B6}"/>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8276" l="6162" r="96831">
                            <a14:foregroundMark x1="6514" y1="26207" x2="6514" y2="26207"/>
                            <a14:foregroundMark x1="93310" y1="16897" x2="93310" y2="16897"/>
                            <a14:foregroundMark x1="96831" y1="16897" x2="96831" y2="16897"/>
                            <a14:foregroundMark x1="49296" y1="93793" x2="49296" y2="93793"/>
                            <a14:foregroundMark x1="56866" y1="96552" x2="56866" y2="96552"/>
                            <a14:foregroundMark x1="50000" y1="98276" x2="50000" y2="98276"/>
                            <a14:foregroundMark x1="48592" y1="32069" x2="48592" y2="32069"/>
                            <a14:foregroundMark x1="52993" y1="28966" x2="52993" y2="28966"/>
                          </a14:backgroundRemoval>
                        </a14:imgEffect>
                      </a14:imgLayer>
                    </a14:imgProps>
                  </a:ext>
                  <a:ext uri="{28A0092B-C50C-407E-A947-70E740481C1C}">
                    <a14:useLocalDpi xmlns:a14="http://schemas.microsoft.com/office/drawing/2010/main"/>
                  </a:ext>
                </a:extLst>
              </a:blip>
              <a:srcRect/>
              <a:stretch/>
            </p:blipFill>
            <p:spPr>
              <a:xfrm>
                <a:off x="648951" y="1932035"/>
                <a:ext cx="1014432" cy="518985"/>
              </a:xfrm>
              <a:prstGeom prst="rect">
                <a:avLst/>
              </a:prstGeom>
            </p:spPr>
          </p:pic>
          <p:sp>
            <p:nvSpPr>
              <p:cNvPr id="62" name="Rectangle 7">
                <a:extLst>
                  <a:ext uri="{FF2B5EF4-FFF2-40B4-BE49-F238E27FC236}">
                    <a16:creationId xmlns:a16="http://schemas.microsoft.com/office/drawing/2014/main" id="{4A7FD5AC-4043-485B-A8B0-7E8478536B8A}"/>
                  </a:ext>
                </a:extLst>
              </p:cNvPr>
              <p:cNvSpPr/>
              <p:nvPr/>
            </p:nvSpPr>
            <p:spPr>
              <a:xfrm rot="219460">
                <a:off x="1103456" y="2451719"/>
                <a:ext cx="42621" cy="676257"/>
              </a:xfrm>
              <a:custGeom>
                <a:avLst/>
                <a:gdLst>
                  <a:gd name="connsiteX0" fmla="*/ 0 w 45719"/>
                  <a:gd name="connsiteY0" fmla="*/ 0 h 182581"/>
                  <a:gd name="connsiteX1" fmla="*/ 45719 w 45719"/>
                  <a:gd name="connsiteY1" fmla="*/ 0 h 182581"/>
                  <a:gd name="connsiteX2" fmla="*/ 45719 w 45719"/>
                  <a:gd name="connsiteY2" fmla="*/ 182581 h 182581"/>
                  <a:gd name="connsiteX3" fmla="*/ 0 w 45719"/>
                  <a:gd name="connsiteY3" fmla="*/ 182581 h 182581"/>
                  <a:gd name="connsiteX4" fmla="*/ 0 w 45719"/>
                  <a:gd name="connsiteY4" fmla="*/ 0 h 182581"/>
                  <a:gd name="connsiteX0" fmla="*/ 0 w 46614"/>
                  <a:gd name="connsiteY0" fmla="*/ 0 h 182581"/>
                  <a:gd name="connsiteX1" fmla="*/ 45719 w 46614"/>
                  <a:gd name="connsiteY1" fmla="*/ 0 h 182581"/>
                  <a:gd name="connsiteX2" fmla="*/ 46614 w 46614"/>
                  <a:gd name="connsiteY2" fmla="*/ 155448 h 182581"/>
                  <a:gd name="connsiteX3" fmla="*/ 0 w 46614"/>
                  <a:gd name="connsiteY3" fmla="*/ 182581 h 182581"/>
                  <a:gd name="connsiteX4" fmla="*/ 0 w 46614"/>
                  <a:gd name="connsiteY4" fmla="*/ 0 h 182581"/>
                  <a:gd name="connsiteX0" fmla="*/ 775 w 47389"/>
                  <a:gd name="connsiteY0" fmla="*/ 0 h 173075"/>
                  <a:gd name="connsiteX1" fmla="*/ 46494 w 47389"/>
                  <a:gd name="connsiteY1" fmla="*/ 0 h 173075"/>
                  <a:gd name="connsiteX2" fmla="*/ 47389 w 47389"/>
                  <a:gd name="connsiteY2" fmla="*/ 155448 h 173075"/>
                  <a:gd name="connsiteX3" fmla="*/ 0 w 47389"/>
                  <a:gd name="connsiteY3" fmla="*/ 173075 h 173075"/>
                  <a:gd name="connsiteX4" fmla="*/ 775 w 47389"/>
                  <a:gd name="connsiteY4" fmla="*/ 0 h 173075"/>
                  <a:gd name="connsiteX0" fmla="*/ 1425 w 48039"/>
                  <a:gd name="connsiteY0" fmla="*/ 0 h 162357"/>
                  <a:gd name="connsiteX1" fmla="*/ 47144 w 48039"/>
                  <a:gd name="connsiteY1" fmla="*/ 0 h 162357"/>
                  <a:gd name="connsiteX2" fmla="*/ 48039 w 48039"/>
                  <a:gd name="connsiteY2" fmla="*/ 155448 h 162357"/>
                  <a:gd name="connsiteX3" fmla="*/ 0 w 48039"/>
                  <a:gd name="connsiteY3" fmla="*/ 162357 h 162357"/>
                  <a:gd name="connsiteX4" fmla="*/ 1425 w 48039"/>
                  <a:gd name="connsiteY4" fmla="*/ 0 h 162357"/>
                  <a:gd name="connsiteX0" fmla="*/ 1617 w 48231"/>
                  <a:gd name="connsiteY0" fmla="*/ 0 h 161795"/>
                  <a:gd name="connsiteX1" fmla="*/ 47336 w 48231"/>
                  <a:gd name="connsiteY1" fmla="*/ 0 h 161795"/>
                  <a:gd name="connsiteX2" fmla="*/ 48231 w 48231"/>
                  <a:gd name="connsiteY2" fmla="*/ 155448 h 161795"/>
                  <a:gd name="connsiteX3" fmla="*/ -1 w 48231"/>
                  <a:gd name="connsiteY3" fmla="*/ 161795 h 161795"/>
                  <a:gd name="connsiteX4" fmla="*/ 1617 w 48231"/>
                  <a:gd name="connsiteY4" fmla="*/ 0 h 161795"/>
                  <a:gd name="connsiteX0" fmla="*/ 7 w 46621"/>
                  <a:gd name="connsiteY0" fmla="*/ 0 h 160000"/>
                  <a:gd name="connsiteX1" fmla="*/ 45726 w 46621"/>
                  <a:gd name="connsiteY1" fmla="*/ 0 h 160000"/>
                  <a:gd name="connsiteX2" fmla="*/ 46621 w 46621"/>
                  <a:gd name="connsiteY2" fmla="*/ 155448 h 160000"/>
                  <a:gd name="connsiteX3" fmla="*/ 6893 w 46621"/>
                  <a:gd name="connsiteY3" fmla="*/ 160000 h 160000"/>
                  <a:gd name="connsiteX4" fmla="*/ 7 w 46621"/>
                  <a:gd name="connsiteY4" fmla="*/ 0 h 160000"/>
                  <a:gd name="connsiteX0" fmla="*/ 7 w 47202"/>
                  <a:gd name="connsiteY0" fmla="*/ 0 h 160000"/>
                  <a:gd name="connsiteX1" fmla="*/ 45726 w 47202"/>
                  <a:gd name="connsiteY1" fmla="*/ 0 h 160000"/>
                  <a:gd name="connsiteX2" fmla="*/ 47202 w 47202"/>
                  <a:gd name="connsiteY2" fmla="*/ 157135 h 160000"/>
                  <a:gd name="connsiteX3" fmla="*/ 6893 w 47202"/>
                  <a:gd name="connsiteY3" fmla="*/ 160000 h 160000"/>
                  <a:gd name="connsiteX4" fmla="*/ 7 w 47202"/>
                  <a:gd name="connsiteY4" fmla="*/ 0 h 1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2" h="160000">
                    <a:moveTo>
                      <a:pt x="7" y="0"/>
                    </a:moveTo>
                    <a:lnTo>
                      <a:pt x="45726" y="0"/>
                    </a:lnTo>
                    <a:cubicBezTo>
                      <a:pt x="46024" y="51816"/>
                      <a:pt x="46904" y="105319"/>
                      <a:pt x="47202" y="157135"/>
                    </a:cubicBezTo>
                    <a:lnTo>
                      <a:pt x="6893" y="160000"/>
                    </a:lnTo>
                    <a:cubicBezTo>
                      <a:pt x="7151" y="102308"/>
                      <a:pt x="-251" y="57692"/>
                      <a:pt x="7" y="0"/>
                    </a:cubicBezTo>
                    <a:close/>
                  </a:path>
                </a:pathLst>
              </a:custGeom>
              <a:solidFill>
                <a:schemeClr val="bg2">
                  <a:lumMod val="1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7">
                <a:extLst>
                  <a:ext uri="{FF2B5EF4-FFF2-40B4-BE49-F238E27FC236}">
                    <a16:creationId xmlns:a16="http://schemas.microsoft.com/office/drawing/2014/main" id="{5AFC44B3-BFCB-4292-AAB4-9D00F80EFC1A}"/>
                  </a:ext>
                </a:extLst>
              </p:cNvPr>
              <p:cNvSpPr/>
              <p:nvPr/>
            </p:nvSpPr>
            <p:spPr>
              <a:xfrm rot="21440020">
                <a:off x="1219025" y="2439047"/>
                <a:ext cx="36577" cy="625793"/>
              </a:xfrm>
              <a:custGeom>
                <a:avLst/>
                <a:gdLst>
                  <a:gd name="connsiteX0" fmla="*/ 0 w 45719"/>
                  <a:gd name="connsiteY0" fmla="*/ 0 h 182581"/>
                  <a:gd name="connsiteX1" fmla="*/ 45719 w 45719"/>
                  <a:gd name="connsiteY1" fmla="*/ 0 h 182581"/>
                  <a:gd name="connsiteX2" fmla="*/ 45719 w 45719"/>
                  <a:gd name="connsiteY2" fmla="*/ 182581 h 182581"/>
                  <a:gd name="connsiteX3" fmla="*/ 0 w 45719"/>
                  <a:gd name="connsiteY3" fmla="*/ 182581 h 182581"/>
                  <a:gd name="connsiteX4" fmla="*/ 0 w 45719"/>
                  <a:gd name="connsiteY4" fmla="*/ 0 h 182581"/>
                  <a:gd name="connsiteX0" fmla="*/ 0 w 46614"/>
                  <a:gd name="connsiteY0" fmla="*/ 0 h 182581"/>
                  <a:gd name="connsiteX1" fmla="*/ 45719 w 46614"/>
                  <a:gd name="connsiteY1" fmla="*/ 0 h 182581"/>
                  <a:gd name="connsiteX2" fmla="*/ 46614 w 46614"/>
                  <a:gd name="connsiteY2" fmla="*/ 155448 h 182581"/>
                  <a:gd name="connsiteX3" fmla="*/ 0 w 46614"/>
                  <a:gd name="connsiteY3" fmla="*/ 182581 h 182581"/>
                  <a:gd name="connsiteX4" fmla="*/ 0 w 46614"/>
                  <a:gd name="connsiteY4" fmla="*/ 0 h 182581"/>
                  <a:gd name="connsiteX0" fmla="*/ 0 w 49648"/>
                  <a:gd name="connsiteY0" fmla="*/ 0 h 182581"/>
                  <a:gd name="connsiteX1" fmla="*/ 45719 w 49648"/>
                  <a:gd name="connsiteY1" fmla="*/ 0 h 182581"/>
                  <a:gd name="connsiteX2" fmla="*/ 49648 w 49648"/>
                  <a:gd name="connsiteY2" fmla="*/ 171483 h 182581"/>
                  <a:gd name="connsiteX3" fmla="*/ 0 w 49648"/>
                  <a:gd name="connsiteY3" fmla="*/ 182581 h 182581"/>
                  <a:gd name="connsiteX4" fmla="*/ 0 w 49648"/>
                  <a:gd name="connsiteY4" fmla="*/ 0 h 182581"/>
                  <a:gd name="connsiteX0" fmla="*/ 0 w 49648"/>
                  <a:gd name="connsiteY0" fmla="*/ 0 h 192202"/>
                  <a:gd name="connsiteX1" fmla="*/ 45719 w 49648"/>
                  <a:gd name="connsiteY1" fmla="*/ 0 h 192202"/>
                  <a:gd name="connsiteX2" fmla="*/ 49648 w 49648"/>
                  <a:gd name="connsiteY2" fmla="*/ 171483 h 192202"/>
                  <a:gd name="connsiteX3" fmla="*/ 0 w 49648"/>
                  <a:gd name="connsiteY3" fmla="*/ 192202 h 192202"/>
                  <a:gd name="connsiteX4" fmla="*/ 0 w 49648"/>
                  <a:gd name="connsiteY4" fmla="*/ 0 h 192202"/>
                  <a:gd name="connsiteX0" fmla="*/ 0 w 49648"/>
                  <a:gd name="connsiteY0" fmla="*/ 0 h 192202"/>
                  <a:gd name="connsiteX1" fmla="*/ 42685 w 49648"/>
                  <a:gd name="connsiteY1" fmla="*/ 0 h 192202"/>
                  <a:gd name="connsiteX2" fmla="*/ 49648 w 49648"/>
                  <a:gd name="connsiteY2" fmla="*/ 171483 h 192202"/>
                  <a:gd name="connsiteX3" fmla="*/ 0 w 49648"/>
                  <a:gd name="connsiteY3" fmla="*/ 192202 h 192202"/>
                  <a:gd name="connsiteX4" fmla="*/ 0 w 49648"/>
                  <a:gd name="connsiteY4" fmla="*/ 0 h 192202"/>
                  <a:gd name="connsiteX0" fmla="*/ 0 w 43579"/>
                  <a:gd name="connsiteY0" fmla="*/ 0 h 192202"/>
                  <a:gd name="connsiteX1" fmla="*/ 42685 w 43579"/>
                  <a:gd name="connsiteY1" fmla="*/ 0 h 192202"/>
                  <a:gd name="connsiteX2" fmla="*/ 43579 w 43579"/>
                  <a:gd name="connsiteY2" fmla="*/ 171482 h 192202"/>
                  <a:gd name="connsiteX3" fmla="*/ 0 w 43579"/>
                  <a:gd name="connsiteY3" fmla="*/ 192202 h 192202"/>
                  <a:gd name="connsiteX4" fmla="*/ 0 w 43579"/>
                  <a:gd name="connsiteY4" fmla="*/ 0 h 192202"/>
                  <a:gd name="connsiteX0" fmla="*/ 0 w 46615"/>
                  <a:gd name="connsiteY0" fmla="*/ 0 h 192202"/>
                  <a:gd name="connsiteX1" fmla="*/ 42685 w 46615"/>
                  <a:gd name="connsiteY1" fmla="*/ 0 h 192202"/>
                  <a:gd name="connsiteX2" fmla="*/ 46615 w 46615"/>
                  <a:gd name="connsiteY2" fmla="*/ 185067 h 192202"/>
                  <a:gd name="connsiteX3" fmla="*/ 0 w 46615"/>
                  <a:gd name="connsiteY3" fmla="*/ 192202 h 192202"/>
                  <a:gd name="connsiteX4" fmla="*/ 0 w 46615"/>
                  <a:gd name="connsiteY4" fmla="*/ 0 h 192202"/>
                  <a:gd name="connsiteX0" fmla="*/ 0 w 46615"/>
                  <a:gd name="connsiteY0" fmla="*/ 0 h 190772"/>
                  <a:gd name="connsiteX1" fmla="*/ 42685 w 46615"/>
                  <a:gd name="connsiteY1" fmla="*/ 0 h 190772"/>
                  <a:gd name="connsiteX2" fmla="*/ 46615 w 46615"/>
                  <a:gd name="connsiteY2" fmla="*/ 185067 h 190772"/>
                  <a:gd name="connsiteX3" fmla="*/ 0 w 46615"/>
                  <a:gd name="connsiteY3" fmla="*/ 190772 h 190772"/>
                  <a:gd name="connsiteX4" fmla="*/ 0 w 46615"/>
                  <a:gd name="connsiteY4" fmla="*/ 0 h 190772"/>
                  <a:gd name="connsiteX0" fmla="*/ 0 w 46615"/>
                  <a:gd name="connsiteY0" fmla="*/ 0 h 187912"/>
                  <a:gd name="connsiteX1" fmla="*/ 42685 w 46615"/>
                  <a:gd name="connsiteY1" fmla="*/ 0 h 187912"/>
                  <a:gd name="connsiteX2" fmla="*/ 46615 w 46615"/>
                  <a:gd name="connsiteY2" fmla="*/ 185067 h 187912"/>
                  <a:gd name="connsiteX3" fmla="*/ 3034 w 46615"/>
                  <a:gd name="connsiteY3" fmla="*/ 187912 h 187912"/>
                  <a:gd name="connsiteX4" fmla="*/ 0 w 46615"/>
                  <a:gd name="connsiteY4" fmla="*/ 0 h 18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15" h="187912">
                    <a:moveTo>
                      <a:pt x="0" y="0"/>
                    </a:moveTo>
                    <a:lnTo>
                      <a:pt x="42685" y="0"/>
                    </a:lnTo>
                    <a:cubicBezTo>
                      <a:pt x="42983" y="51816"/>
                      <a:pt x="46317" y="133251"/>
                      <a:pt x="46615" y="185067"/>
                    </a:cubicBezTo>
                    <a:lnTo>
                      <a:pt x="3034" y="187912"/>
                    </a:lnTo>
                    <a:cubicBezTo>
                      <a:pt x="2023" y="125275"/>
                      <a:pt x="1011" y="62637"/>
                      <a:pt x="0" y="0"/>
                    </a:cubicBezTo>
                    <a:close/>
                  </a:path>
                </a:pathLst>
              </a:custGeom>
              <a:solidFill>
                <a:schemeClr val="bg2">
                  <a:lumMod val="10000"/>
                </a:schemeClr>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7">
                <a:extLst>
                  <a:ext uri="{FF2B5EF4-FFF2-40B4-BE49-F238E27FC236}">
                    <a16:creationId xmlns:a16="http://schemas.microsoft.com/office/drawing/2014/main" id="{41DE23A1-FBE3-404F-8200-29DE4B1CFD82}"/>
                  </a:ext>
                </a:extLst>
              </p:cNvPr>
              <p:cNvSpPr/>
              <p:nvPr/>
            </p:nvSpPr>
            <p:spPr>
              <a:xfrm rot="21223660">
                <a:off x="1284580" y="2438295"/>
                <a:ext cx="37501" cy="592473"/>
              </a:xfrm>
              <a:custGeom>
                <a:avLst/>
                <a:gdLst>
                  <a:gd name="connsiteX0" fmla="*/ 0 w 45719"/>
                  <a:gd name="connsiteY0" fmla="*/ 0 h 182581"/>
                  <a:gd name="connsiteX1" fmla="*/ 45719 w 45719"/>
                  <a:gd name="connsiteY1" fmla="*/ 0 h 182581"/>
                  <a:gd name="connsiteX2" fmla="*/ 45719 w 45719"/>
                  <a:gd name="connsiteY2" fmla="*/ 182581 h 182581"/>
                  <a:gd name="connsiteX3" fmla="*/ 0 w 45719"/>
                  <a:gd name="connsiteY3" fmla="*/ 182581 h 182581"/>
                  <a:gd name="connsiteX4" fmla="*/ 0 w 45719"/>
                  <a:gd name="connsiteY4" fmla="*/ 0 h 182581"/>
                  <a:gd name="connsiteX0" fmla="*/ 0 w 46614"/>
                  <a:gd name="connsiteY0" fmla="*/ 0 h 182581"/>
                  <a:gd name="connsiteX1" fmla="*/ 45719 w 46614"/>
                  <a:gd name="connsiteY1" fmla="*/ 0 h 182581"/>
                  <a:gd name="connsiteX2" fmla="*/ 46614 w 46614"/>
                  <a:gd name="connsiteY2" fmla="*/ 155448 h 182581"/>
                  <a:gd name="connsiteX3" fmla="*/ 0 w 46614"/>
                  <a:gd name="connsiteY3" fmla="*/ 182581 h 182581"/>
                  <a:gd name="connsiteX4" fmla="*/ 0 w 46614"/>
                  <a:gd name="connsiteY4" fmla="*/ 0 h 182581"/>
                  <a:gd name="connsiteX0" fmla="*/ 0 w 54008"/>
                  <a:gd name="connsiteY0" fmla="*/ 0 h 199859"/>
                  <a:gd name="connsiteX1" fmla="*/ 53113 w 54008"/>
                  <a:gd name="connsiteY1" fmla="*/ 17278 h 199859"/>
                  <a:gd name="connsiteX2" fmla="*/ 54008 w 54008"/>
                  <a:gd name="connsiteY2" fmla="*/ 172726 h 199859"/>
                  <a:gd name="connsiteX3" fmla="*/ 7394 w 54008"/>
                  <a:gd name="connsiteY3" fmla="*/ 199859 h 199859"/>
                  <a:gd name="connsiteX4" fmla="*/ 0 w 54008"/>
                  <a:gd name="connsiteY4" fmla="*/ 0 h 199859"/>
                  <a:gd name="connsiteX0" fmla="*/ 5699 w 59707"/>
                  <a:gd name="connsiteY0" fmla="*/ 0 h 178627"/>
                  <a:gd name="connsiteX1" fmla="*/ 58812 w 59707"/>
                  <a:gd name="connsiteY1" fmla="*/ 17278 h 178627"/>
                  <a:gd name="connsiteX2" fmla="*/ 59707 w 59707"/>
                  <a:gd name="connsiteY2" fmla="*/ 172726 h 178627"/>
                  <a:gd name="connsiteX3" fmla="*/ 0 w 59707"/>
                  <a:gd name="connsiteY3" fmla="*/ 178627 h 178627"/>
                  <a:gd name="connsiteX4" fmla="*/ 5699 w 59707"/>
                  <a:gd name="connsiteY4" fmla="*/ 0 h 178627"/>
                  <a:gd name="connsiteX0" fmla="*/ 0 w 54008"/>
                  <a:gd name="connsiteY0" fmla="*/ 0 h 179697"/>
                  <a:gd name="connsiteX1" fmla="*/ 53113 w 54008"/>
                  <a:gd name="connsiteY1" fmla="*/ 17278 h 179697"/>
                  <a:gd name="connsiteX2" fmla="*/ 54008 w 54008"/>
                  <a:gd name="connsiteY2" fmla="*/ 172726 h 179697"/>
                  <a:gd name="connsiteX3" fmla="*/ 3351 w 54008"/>
                  <a:gd name="connsiteY3" fmla="*/ 179696 h 179697"/>
                  <a:gd name="connsiteX4" fmla="*/ 0 w 54008"/>
                  <a:gd name="connsiteY4" fmla="*/ 0 h 179697"/>
                  <a:gd name="connsiteX0" fmla="*/ 0 w 55374"/>
                  <a:gd name="connsiteY0" fmla="*/ 0 h 179696"/>
                  <a:gd name="connsiteX1" fmla="*/ 55343 w 55374"/>
                  <a:gd name="connsiteY1" fmla="*/ 1184 h 179696"/>
                  <a:gd name="connsiteX2" fmla="*/ 54008 w 55374"/>
                  <a:gd name="connsiteY2" fmla="*/ 172726 h 179696"/>
                  <a:gd name="connsiteX3" fmla="*/ 3351 w 55374"/>
                  <a:gd name="connsiteY3" fmla="*/ 179696 h 179696"/>
                  <a:gd name="connsiteX4" fmla="*/ 0 w 55374"/>
                  <a:gd name="connsiteY4" fmla="*/ 0 h 179696"/>
                  <a:gd name="connsiteX0" fmla="*/ 1373 w 56747"/>
                  <a:gd name="connsiteY0" fmla="*/ 0 h 172726"/>
                  <a:gd name="connsiteX1" fmla="*/ 56716 w 56747"/>
                  <a:gd name="connsiteY1" fmla="*/ 1184 h 172726"/>
                  <a:gd name="connsiteX2" fmla="*/ 55381 w 56747"/>
                  <a:gd name="connsiteY2" fmla="*/ 172726 h 172726"/>
                  <a:gd name="connsiteX3" fmla="*/ 0 w 56747"/>
                  <a:gd name="connsiteY3" fmla="*/ 169509 h 172726"/>
                  <a:gd name="connsiteX4" fmla="*/ 1373 w 56747"/>
                  <a:gd name="connsiteY4" fmla="*/ 0 h 172726"/>
                  <a:gd name="connsiteX0" fmla="*/ 1373 w 56734"/>
                  <a:gd name="connsiteY0" fmla="*/ 0 h 169509"/>
                  <a:gd name="connsiteX1" fmla="*/ 56716 w 56734"/>
                  <a:gd name="connsiteY1" fmla="*/ 1184 h 169509"/>
                  <a:gd name="connsiteX2" fmla="*/ 53769 w 56734"/>
                  <a:gd name="connsiteY2" fmla="*/ 163277 h 169509"/>
                  <a:gd name="connsiteX3" fmla="*/ 0 w 56734"/>
                  <a:gd name="connsiteY3" fmla="*/ 169509 h 169509"/>
                  <a:gd name="connsiteX4" fmla="*/ 1373 w 56734"/>
                  <a:gd name="connsiteY4" fmla="*/ 0 h 169509"/>
                  <a:gd name="connsiteX0" fmla="*/ 4097 w 59457"/>
                  <a:gd name="connsiteY0" fmla="*/ 0 h 168107"/>
                  <a:gd name="connsiteX1" fmla="*/ 59440 w 59457"/>
                  <a:gd name="connsiteY1" fmla="*/ 1184 h 168107"/>
                  <a:gd name="connsiteX2" fmla="*/ 56493 w 59457"/>
                  <a:gd name="connsiteY2" fmla="*/ 163277 h 168107"/>
                  <a:gd name="connsiteX3" fmla="*/ -1 w 59457"/>
                  <a:gd name="connsiteY3" fmla="*/ 168107 h 168107"/>
                  <a:gd name="connsiteX4" fmla="*/ 4097 w 59457"/>
                  <a:gd name="connsiteY4" fmla="*/ 0 h 168107"/>
                  <a:gd name="connsiteX0" fmla="*/ 22 w 55382"/>
                  <a:gd name="connsiteY0" fmla="*/ 0 h 168326"/>
                  <a:gd name="connsiteX1" fmla="*/ 55365 w 55382"/>
                  <a:gd name="connsiteY1" fmla="*/ 1184 h 168326"/>
                  <a:gd name="connsiteX2" fmla="*/ 52418 w 55382"/>
                  <a:gd name="connsiteY2" fmla="*/ 163277 h 168326"/>
                  <a:gd name="connsiteX3" fmla="*/ 6409 w 55382"/>
                  <a:gd name="connsiteY3" fmla="*/ 168326 h 168326"/>
                  <a:gd name="connsiteX4" fmla="*/ 22 w 55382"/>
                  <a:gd name="connsiteY4" fmla="*/ 0 h 168326"/>
                  <a:gd name="connsiteX0" fmla="*/ 18 w 55378"/>
                  <a:gd name="connsiteY0" fmla="*/ 0 h 166332"/>
                  <a:gd name="connsiteX1" fmla="*/ 55361 w 55378"/>
                  <a:gd name="connsiteY1" fmla="*/ 1184 h 166332"/>
                  <a:gd name="connsiteX2" fmla="*/ 52414 w 55378"/>
                  <a:gd name="connsiteY2" fmla="*/ 163277 h 166332"/>
                  <a:gd name="connsiteX3" fmla="*/ 7558 w 55378"/>
                  <a:gd name="connsiteY3" fmla="*/ 166332 h 166332"/>
                  <a:gd name="connsiteX4" fmla="*/ 18 w 55378"/>
                  <a:gd name="connsiteY4" fmla="*/ 0 h 166332"/>
                  <a:gd name="connsiteX0" fmla="*/ 18 w 55375"/>
                  <a:gd name="connsiteY0" fmla="*/ 0 h 166332"/>
                  <a:gd name="connsiteX1" fmla="*/ 55361 w 55375"/>
                  <a:gd name="connsiteY1" fmla="*/ 1184 h 166332"/>
                  <a:gd name="connsiteX2" fmla="*/ 51644 w 55375"/>
                  <a:gd name="connsiteY2" fmla="*/ 164606 h 166332"/>
                  <a:gd name="connsiteX3" fmla="*/ 7558 w 55375"/>
                  <a:gd name="connsiteY3" fmla="*/ 166332 h 166332"/>
                  <a:gd name="connsiteX4" fmla="*/ 18 w 55375"/>
                  <a:gd name="connsiteY4" fmla="*/ 0 h 16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5" h="166332">
                    <a:moveTo>
                      <a:pt x="18" y="0"/>
                    </a:moveTo>
                    <a:lnTo>
                      <a:pt x="55361" y="1184"/>
                    </a:lnTo>
                    <a:cubicBezTo>
                      <a:pt x="55659" y="53000"/>
                      <a:pt x="51346" y="112790"/>
                      <a:pt x="51644" y="164606"/>
                    </a:cubicBezTo>
                    <a:lnTo>
                      <a:pt x="7558" y="166332"/>
                    </a:lnTo>
                    <a:cubicBezTo>
                      <a:pt x="8016" y="109829"/>
                      <a:pt x="-440" y="56503"/>
                      <a:pt x="18" y="0"/>
                    </a:cubicBezTo>
                    <a:close/>
                  </a:path>
                </a:pathLst>
              </a:custGeom>
              <a:solidFill>
                <a:schemeClr val="bg2">
                  <a:lumMod val="1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3" name="Oval 52">
              <a:extLst>
                <a:ext uri="{FF2B5EF4-FFF2-40B4-BE49-F238E27FC236}">
                  <a16:creationId xmlns:a16="http://schemas.microsoft.com/office/drawing/2014/main" id="{9B4371D1-B0FF-48A0-93C2-DE5ADC9D7927}"/>
                </a:ext>
              </a:extLst>
            </p:cNvPr>
            <p:cNvSpPr/>
            <p:nvPr/>
          </p:nvSpPr>
          <p:spPr>
            <a:xfrm>
              <a:off x="1783676" y="3291614"/>
              <a:ext cx="115007" cy="11841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F62C5C47-3ED9-4EF9-A1A3-34596D3869ED}"/>
                </a:ext>
              </a:extLst>
            </p:cNvPr>
            <p:cNvSpPr/>
            <p:nvPr/>
          </p:nvSpPr>
          <p:spPr>
            <a:xfrm>
              <a:off x="3270264" y="2772530"/>
              <a:ext cx="115007" cy="11841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19A4A528-1A33-4D4C-A058-ABAF9E09E46B}"/>
                </a:ext>
              </a:extLst>
            </p:cNvPr>
            <p:cNvSpPr/>
            <p:nvPr/>
          </p:nvSpPr>
          <p:spPr>
            <a:xfrm>
              <a:off x="4316728" y="3742982"/>
              <a:ext cx="115007" cy="11841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12DE7EC-768D-4805-9F51-5903CB4B86E0}"/>
                </a:ext>
              </a:extLst>
            </p:cNvPr>
            <p:cNvSpPr txBox="1"/>
            <p:nvPr/>
          </p:nvSpPr>
          <p:spPr>
            <a:xfrm>
              <a:off x="3385276" y="2592592"/>
              <a:ext cx="407666" cy="4782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57" name="TextBox 56">
              <a:extLst>
                <a:ext uri="{FF2B5EF4-FFF2-40B4-BE49-F238E27FC236}">
                  <a16:creationId xmlns:a16="http://schemas.microsoft.com/office/drawing/2014/main" id="{F319494D-F223-4549-BF91-390D4DC91E49}"/>
                </a:ext>
              </a:extLst>
            </p:cNvPr>
            <p:cNvSpPr txBox="1"/>
            <p:nvPr/>
          </p:nvSpPr>
          <p:spPr>
            <a:xfrm>
              <a:off x="1663991" y="3350821"/>
              <a:ext cx="399602" cy="4782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58" name="TextBox 57">
              <a:extLst>
                <a:ext uri="{FF2B5EF4-FFF2-40B4-BE49-F238E27FC236}">
                  <a16:creationId xmlns:a16="http://schemas.microsoft.com/office/drawing/2014/main" id="{775C0DF7-0972-461D-B8B9-74CE40B89B6F}"/>
                </a:ext>
              </a:extLst>
            </p:cNvPr>
            <p:cNvSpPr txBox="1"/>
            <p:nvPr/>
          </p:nvSpPr>
          <p:spPr>
            <a:xfrm>
              <a:off x="3909624" y="3507244"/>
              <a:ext cx="399602" cy="4782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pic>
          <p:nvPicPr>
            <p:cNvPr id="59" name="Picture 58">
              <a:extLst>
                <a:ext uri="{FF2B5EF4-FFF2-40B4-BE49-F238E27FC236}">
                  <a16:creationId xmlns:a16="http://schemas.microsoft.com/office/drawing/2014/main" id="{BE8AD9F7-C392-4AC9-8592-AEC85421385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74717" y1="65525" x2="74717" y2="65525"/>
                          <a14:backgroundMark x1="81260" y1="58785" x2="81260" y2="58785"/>
                          <a14:backgroundMark x1="85703" y1="53149" x2="85703" y2="53149"/>
                        </a14:backgroundRemoval>
                      </a14:imgEffect>
                    </a14:imgLayer>
                  </a14:imgProps>
                </a:ext>
                <a:ext uri="{28A0092B-C50C-407E-A947-70E740481C1C}">
                  <a14:useLocalDpi xmlns:a14="http://schemas.microsoft.com/office/drawing/2010/main" val="0"/>
                </a:ext>
              </a:extLst>
            </a:blip>
            <a:stretch>
              <a:fillRect/>
            </a:stretch>
          </p:blipFill>
          <p:spPr>
            <a:xfrm rot="163099">
              <a:off x="2139895" y="2964565"/>
              <a:ext cx="981310" cy="754371"/>
            </a:xfrm>
            <a:prstGeom prst="rect">
              <a:avLst/>
            </a:prstGeom>
          </p:spPr>
        </p:pic>
        <p:pic>
          <p:nvPicPr>
            <p:cNvPr id="60" name="Picture 59">
              <a:extLst>
                <a:ext uri="{FF2B5EF4-FFF2-40B4-BE49-F238E27FC236}">
                  <a16:creationId xmlns:a16="http://schemas.microsoft.com/office/drawing/2014/main" id="{ED55DEB6-0656-4789-A21F-6B33B931DEB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backgroundMark x1="71825" y1="47935" x2="71825" y2="47935"/>
                        </a14:backgroundRemoval>
                      </a14:imgEffect>
                    </a14:imgLayer>
                  </a14:imgProps>
                </a:ext>
                <a:ext uri="{28A0092B-C50C-407E-A947-70E740481C1C}">
                  <a14:useLocalDpi xmlns:a14="http://schemas.microsoft.com/office/drawing/2010/main" val="0"/>
                </a:ext>
              </a:extLst>
            </a:blip>
            <a:stretch>
              <a:fillRect/>
            </a:stretch>
          </p:blipFill>
          <p:spPr>
            <a:xfrm>
              <a:off x="4833839" y="3010845"/>
              <a:ext cx="624537" cy="441340"/>
            </a:xfrm>
            <a:prstGeom prst="rect">
              <a:avLst/>
            </a:prstGeom>
          </p:spPr>
        </p:pic>
        <p:sp>
          <p:nvSpPr>
            <p:cNvPr id="65" name="Oval 64">
              <a:extLst>
                <a:ext uri="{FF2B5EF4-FFF2-40B4-BE49-F238E27FC236}">
                  <a16:creationId xmlns:a16="http://schemas.microsoft.com/office/drawing/2014/main" id="{021FF68A-F6D7-4233-B13C-504A8B4013A0}"/>
                </a:ext>
              </a:extLst>
            </p:cNvPr>
            <p:cNvSpPr/>
            <p:nvPr/>
          </p:nvSpPr>
          <p:spPr>
            <a:xfrm>
              <a:off x="2122558" y="3213010"/>
              <a:ext cx="90031" cy="9144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2F1294C9-5D67-473E-BC26-130F01158B24}"/>
                </a:ext>
              </a:extLst>
            </p:cNvPr>
            <p:cNvSpPr/>
            <p:nvPr/>
          </p:nvSpPr>
          <p:spPr>
            <a:xfrm>
              <a:off x="2526681" y="3359691"/>
              <a:ext cx="90031" cy="9144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30424374-8AC3-4BD7-BA56-2EAA7CB27377}"/>
                </a:ext>
              </a:extLst>
            </p:cNvPr>
            <p:cNvSpPr/>
            <p:nvPr/>
          </p:nvSpPr>
          <p:spPr>
            <a:xfrm>
              <a:off x="2872868" y="3185795"/>
              <a:ext cx="90031" cy="9144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9E52256F-E84C-4A6B-9CA2-FC8894A3636F}"/>
                </a:ext>
              </a:extLst>
            </p:cNvPr>
            <p:cNvSpPr/>
            <p:nvPr/>
          </p:nvSpPr>
          <p:spPr>
            <a:xfrm>
              <a:off x="2513681" y="3062952"/>
              <a:ext cx="90031" cy="9144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F3003D05-55C4-4E81-9716-891EB97DD1DA}"/>
                </a:ext>
              </a:extLst>
            </p:cNvPr>
            <p:cNvSpPr/>
            <p:nvPr/>
          </p:nvSpPr>
          <p:spPr>
            <a:xfrm>
              <a:off x="4737320" y="3266250"/>
              <a:ext cx="90031" cy="9144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54AE6C31-2AD8-44AF-8766-700E6221DCF3}"/>
                </a:ext>
              </a:extLst>
            </p:cNvPr>
            <p:cNvSpPr/>
            <p:nvPr/>
          </p:nvSpPr>
          <p:spPr>
            <a:xfrm>
              <a:off x="5146107" y="3405411"/>
              <a:ext cx="90031" cy="9144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A3BE4654-8138-4EB1-A7D5-9E9BC6218E5E}"/>
                </a:ext>
              </a:extLst>
            </p:cNvPr>
            <p:cNvSpPr/>
            <p:nvPr/>
          </p:nvSpPr>
          <p:spPr>
            <a:xfrm>
              <a:off x="5056076" y="3026862"/>
              <a:ext cx="90031" cy="9144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259F7E47-1275-434D-A4DE-40231EEE4CA3}"/>
                </a:ext>
              </a:extLst>
            </p:cNvPr>
            <p:cNvSpPr/>
            <p:nvPr/>
          </p:nvSpPr>
          <p:spPr>
            <a:xfrm>
              <a:off x="5457511" y="3167290"/>
              <a:ext cx="90031" cy="9144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DEC4A82A-0AFA-4CE8-9786-18E4B245BA2B}"/>
              </a:ext>
            </a:extLst>
          </p:cNvPr>
          <p:cNvGrpSpPr/>
          <p:nvPr/>
        </p:nvGrpSpPr>
        <p:grpSpPr>
          <a:xfrm>
            <a:off x="7801717" y="352574"/>
            <a:ext cx="4186405" cy="3270347"/>
            <a:chOff x="7801717" y="352574"/>
            <a:chExt cx="4186405" cy="3270347"/>
          </a:xfrm>
        </p:grpSpPr>
        <p:pic>
          <p:nvPicPr>
            <p:cNvPr id="11" name="Picture 10">
              <a:extLst>
                <a:ext uri="{FF2B5EF4-FFF2-40B4-BE49-F238E27FC236}">
                  <a16:creationId xmlns:a16="http://schemas.microsoft.com/office/drawing/2014/main" id="{320C3E7D-1BB2-4E6B-8E2A-24C31F5C85E7}"/>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801717" y="352574"/>
              <a:ext cx="4186405" cy="3270347"/>
            </a:xfrm>
            <a:prstGeom prst="rect">
              <a:avLst/>
            </a:prstGeom>
            <a:ln>
              <a:solidFill>
                <a:schemeClr val="tx1"/>
              </a:solidFill>
            </a:ln>
          </p:spPr>
        </p:pic>
        <p:sp>
          <p:nvSpPr>
            <p:cNvPr id="5" name="TextBox 4">
              <a:extLst>
                <a:ext uri="{FF2B5EF4-FFF2-40B4-BE49-F238E27FC236}">
                  <a16:creationId xmlns:a16="http://schemas.microsoft.com/office/drawing/2014/main" id="{2E492EAA-E1CB-4990-81DF-CF635221A017}"/>
                </a:ext>
              </a:extLst>
            </p:cNvPr>
            <p:cNvSpPr txBox="1"/>
            <p:nvPr/>
          </p:nvSpPr>
          <p:spPr>
            <a:xfrm>
              <a:off x="8662870" y="2302364"/>
              <a:ext cx="33374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F1</a:t>
              </a:r>
            </a:p>
          </p:txBody>
        </p:sp>
        <p:sp>
          <p:nvSpPr>
            <p:cNvPr id="33" name="TextBox 32">
              <a:extLst>
                <a:ext uri="{FF2B5EF4-FFF2-40B4-BE49-F238E27FC236}">
                  <a16:creationId xmlns:a16="http://schemas.microsoft.com/office/drawing/2014/main" id="{CB367C3B-7D78-4083-9E55-D3E03D436D51}"/>
                </a:ext>
              </a:extLst>
            </p:cNvPr>
            <p:cNvSpPr txBox="1"/>
            <p:nvPr/>
          </p:nvSpPr>
          <p:spPr>
            <a:xfrm>
              <a:off x="8662870" y="2692783"/>
              <a:ext cx="33374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F2</a:t>
              </a:r>
            </a:p>
          </p:txBody>
        </p:sp>
        <p:sp>
          <p:nvSpPr>
            <p:cNvPr id="34" name="TextBox 33">
              <a:extLst>
                <a:ext uri="{FF2B5EF4-FFF2-40B4-BE49-F238E27FC236}">
                  <a16:creationId xmlns:a16="http://schemas.microsoft.com/office/drawing/2014/main" id="{A9DDB38C-9E0F-4933-9D49-D9851FF325E7}"/>
                </a:ext>
              </a:extLst>
            </p:cNvPr>
            <p:cNvSpPr txBox="1"/>
            <p:nvPr/>
          </p:nvSpPr>
          <p:spPr>
            <a:xfrm>
              <a:off x="9347005" y="2304773"/>
              <a:ext cx="33374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F3</a:t>
              </a:r>
            </a:p>
          </p:txBody>
        </p:sp>
        <p:sp>
          <p:nvSpPr>
            <p:cNvPr id="35" name="TextBox 34">
              <a:extLst>
                <a:ext uri="{FF2B5EF4-FFF2-40B4-BE49-F238E27FC236}">
                  <a16:creationId xmlns:a16="http://schemas.microsoft.com/office/drawing/2014/main" id="{262B3204-5CF3-4C36-805B-58FC4D5D9550}"/>
                </a:ext>
              </a:extLst>
            </p:cNvPr>
            <p:cNvSpPr txBox="1"/>
            <p:nvPr/>
          </p:nvSpPr>
          <p:spPr>
            <a:xfrm>
              <a:off x="9347005" y="2686250"/>
              <a:ext cx="33374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F4</a:t>
              </a:r>
            </a:p>
          </p:txBody>
        </p:sp>
        <p:sp>
          <p:nvSpPr>
            <p:cNvPr id="36" name="TextBox 35">
              <a:extLst>
                <a:ext uri="{FF2B5EF4-FFF2-40B4-BE49-F238E27FC236}">
                  <a16:creationId xmlns:a16="http://schemas.microsoft.com/office/drawing/2014/main" id="{019F8BF3-B758-4BF5-9556-2374EFABA8D8}"/>
                </a:ext>
              </a:extLst>
            </p:cNvPr>
            <p:cNvSpPr txBox="1"/>
            <p:nvPr/>
          </p:nvSpPr>
          <p:spPr>
            <a:xfrm>
              <a:off x="11524975" y="932888"/>
              <a:ext cx="33374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F7</a:t>
              </a:r>
            </a:p>
          </p:txBody>
        </p:sp>
        <p:sp>
          <p:nvSpPr>
            <p:cNvPr id="37" name="TextBox 36">
              <a:extLst>
                <a:ext uri="{FF2B5EF4-FFF2-40B4-BE49-F238E27FC236}">
                  <a16:creationId xmlns:a16="http://schemas.microsoft.com/office/drawing/2014/main" id="{95B011BD-88A4-4425-B0AE-943B4B5A1976}"/>
                </a:ext>
              </a:extLst>
            </p:cNvPr>
            <p:cNvSpPr txBox="1"/>
            <p:nvPr/>
          </p:nvSpPr>
          <p:spPr>
            <a:xfrm>
              <a:off x="10784287" y="1376187"/>
              <a:ext cx="33374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F6</a:t>
              </a:r>
            </a:p>
          </p:txBody>
        </p:sp>
        <p:sp>
          <p:nvSpPr>
            <p:cNvPr id="38" name="TextBox 37">
              <a:extLst>
                <a:ext uri="{FF2B5EF4-FFF2-40B4-BE49-F238E27FC236}">
                  <a16:creationId xmlns:a16="http://schemas.microsoft.com/office/drawing/2014/main" id="{AF3134A5-2A46-484B-97D5-7FAE0847D50F}"/>
                </a:ext>
              </a:extLst>
            </p:cNvPr>
            <p:cNvSpPr txBox="1"/>
            <p:nvPr/>
          </p:nvSpPr>
          <p:spPr>
            <a:xfrm>
              <a:off x="11524975" y="1376187"/>
              <a:ext cx="33374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F8</a:t>
              </a:r>
            </a:p>
          </p:txBody>
        </p:sp>
        <p:sp>
          <p:nvSpPr>
            <p:cNvPr id="39" name="TextBox 38">
              <a:extLst>
                <a:ext uri="{FF2B5EF4-FFF2-40B4-BE49-F238E27FC236}">
                  <a16:creationId xmlns:a16="http://schemas.microsoft.com/office/drawing/2014/main" id="{7D094617-21E9-4EBB-8646-1F9451FEBD11}"/>
                </a:ext>
              </a:extLst>
            </p:cNvPr>
            <p:cNvSpPr txBox="1"/>
            <p:nvPr/>
          </p:nvSpPr>
          <p:spPr>
            <a:xfrm>
              <a:off x="10784287" y="932887"/>
              <a:ext cx="33374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F5</a:t>
              </a:r>
            </a:p>
          </p:txBody>
        </p:sp>
        <p:sp>
          <p:nvSpPr>
            <p:cNvPr id="3" name="TextBox 2">
              <a:extLst>
                <a:ext uri="{FF2B5EF4-FFF2-40B4-BE49-F238E27FC236}">
                  <a16:creationId xmlns:a16="http://schemas.microsoft.com/office/drawing/2014/main" id="{DF257600-6B75-42DB-B72C-5B14AF7A3864}"/>
                </a:ext>
              </a:extLst>
            </p:cNvPr>
            <p:cNvSpPr txBox="1"/>
            <p:nvPr/>
          </p:nvSpPr>
          <p:spPr>
            <a:xfrm>
              <a:off x="9255192" y="375957"/>
              <a:ext cx="127945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Robot Frame</a:t>
              </a:r>
            </a:p>
          </p:txBody>
        </p:sp>
        <p:sp>
          <p:nvSpPr>
            <p:cNvPr id="80" name="TextBox 79">
              <a:extLst>
                <a:ext uri="{FF2B5EF4-FFF2-40B4-BE49-F238E27FC236}">
                  <a16:creationId xmlns:a16="http://schemas.microsoft.com/office/drawing/2014/main" id="{098BBAA7-6B77-4365-893B-7BBCFE550180}"/>
                </a:ext>
              </a:extLst>
            </p:cNvPr>
            <p:cNvSpPr txBox="1"/>
            <p:nvPr/>
          </p:nvSpPr>
          <p:spPr>
            <a:xfrm>
              <a:off x="8457572" y="993330"/>
              <a:ext cx="277640"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2" name="Rectangle 1">
              <a:extLst>
                <a:ext uri="{FF2B5EF4-FFF2-40B4-BE49-F238E27FC236}">
                  <a16:creationId xmlns:a16="http://schemas.microsoft.com/office/drawing/2014/main" id="{CE0BFACB-519D-4165-87BE-57F125AA835E}"/>
                </a:ext>
              </a:extLst>
            </p:cNvPr>
            <p:cNvSpPr/>
            <p:nvPr/>
          </p:nvSpPr>
          <p:spPr>
            <a:xfrm>
              <a:off x="8508735" y="2928677"/>
              <a:ext cx="132443" cy="139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7BB9511-8E3A-44A9-8226-4C4E1D5B0F9E}"/>
                </a:ext>
              </a:extLst>
            </p:cNvPr>
            <p:cNvSpPr txBox="1"/>
            <p:nvPr/>
          </p:nvSpPr>
          <p:spPr>
            <a:xfrm>
              <a:off x="8515235" y="2887280"/>
              <a:ext cx="2776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82" name="TextBox 81">
              <a:extLst>
                <a:ext uri="{FF2B5EF4-FFF2-40B4-BE49-F238E27FC236}">
                  <a16:creationId xmlns:a16="http://schemas.microsoft.com/office/drawing/2014/main" id="{6EF7BB59-7169-48CF-89FD-2B74A287019C}"/>
                </a:ext>
              </a:extLst>
            </p:cNvPr>
            <p:cNvSpPr txBox="1"/>
            <p:nvPr/>
          </p:nvSpPr>
          <p:spPr>
            <a:xfrm>
              <a:off x="11337946" y="2860145"/>
              <a:ext cx="266420"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grpSp>
      <p:grpSp>
        <p:nvGrpSpPr>
          <p:cNvPr id="12" name="Group 11">
            <a:extLst>
              <a:ext uri="{FF2B5EF4-FFF2-40B4-BE49-F238E27FC236}">
                <a16:creationId xmlns:a16="http://schemas.microsoft.com/office/drawing/2014/main" id="{B948B55A-3FFA-4FCA-A6A0-F6B7452723B9}"/>
              </a:ext>
            </a:extLst>
          </p:cNvPr>
          <p:cNvGrpSpPr/>
          <p:nvPr/>
        </p:nvGrpSpPr>
        <p:grpSpPr>
          <a:xfrm>
            <a:off x="7801717" y="3745582"/>
            <a:ext cx="4186405" cy="2870935"/>
            <a:chOff x="7801717" y="3745582"/>
            <a:chExt cx="4186405" cy="2870935"/>
          </a:xfrm>
        </p:grpSpPr>
        <p:pic>
          <p:nvPicPr>
            <p:cNvPr id="7" name="Picture 6">
              <a:extLst>
                <a:ext uri="{FF2B5EF4-FFF2-40B4-BE49-F238E27FC236}">
                  <a16:creationId xmlns:a16="http://schemas.microsoft.com/office/drawing/2014/main" id="{56134564-0012-4EC6-A4D5-A1DE1A94E56D}"/>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7801717" y="3745582"/>
              <a:ext cx="4186405" cy="2870935"/>
            </a:xfrm>
            <a:prstGeom prst="rect">
              <a:avLst/>
            </a:prstGeom>
            <a:ln>
              <a:solidFill>
                <a:schemeClr val="tx1"/>
              </a:solidFill>
            </a:ln>
          </p:spPr>
        </p:pic>
        <p:sp>
          <p:nvSpPr>
            <p:cNvPr id="47" name="TextBox 46">
              <a:extLst>
                <a:ext uri="{FF2B5EF4-FFF2-40B4-BE49-F238E27FC236}">
                  <a16:creationId xmlns:a16="http://schemas.microsoft.com/office/drawing/2014/main" id="{96EA9C6F-481A-4FF7-A98A-B6614206C9AD}"/>
                </a:ext>
              </a:extLst>
            </p:cNvPr>
            <p:cNvSpPr txBox="1"/>
            <p:nvPr/>
          </p:nvSpPr>
          <p:spPr>
            <a:xfrm>
              <a:off x="8336977" y="4649830"/>
              <a:ext cx="373820" cy="280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F7’</a:t>
              </a:r>
            </a:p>
          </p:txBody>
        </p:sp>
        <p:sp>
          <p:nvSpPr>
            <p:cNvPr id="48" name="TextBox 47">
              <a:extLst>
                <a:ext uri="{FF2B5EF4-FFF2-40B4-BE49-F238E27FC236}">
                  <a16:creationId xmlns:a16="http://schemas.microsoft.com/office/drawing/2014/main" id="{CE1CA5EB-34FF-4615-A70C-B3FFA24CE863}"/>
                </a:ext>
              </a:extLst>
            </p:cNvPr>
            <p:cNvSpPr txBox="1"/>
            <p:nvPr/>
          </p:nvSpPr>
          <p:spPr>
            <a:xfrm>
              <a:off x="8550715" y="4262463"/>
              <a:ext cx="373820" cy="280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F8’</a:t>
              </a:r>
            </a:p>
          </p:txBody>
        </p:sp>
        <p:sp>
          <p:nvSpPr>
            <p:cNvPr id="73" name="TextBox 72">
              <a:extLst>
                <a:ext uri="{FF2B5EF4-FFF2-40B4-BE49-F238E27FC236}">
                  <a16:creationId xmlns:a16="http://schemas.microsoft.com/office/drawing/2014/main" id="{E1DBFE28-A51E-4DF4-A587-13BF97664CC5}"/>
                </a:ext>
              </a:extLst>
            </p:cNvPr>
            <p:cNvSpPr txBox="1"/>
            <p:nvPr/>
          </p:nvSpPr>
          <p:spPr>
            <a:xfrm>
              <a:off x="8940892" y="4523909"/>
              <a:ext cx="373820" cy="280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F6’</a:t>
              </a:r>
            </a:p>
          </p:txBody>
        </p:sp>
        <p:sp>
          <p:nvSpPr>
            <p:cNvPr id="74" name="TextBox 73">
              <a:extLst>
                <a:ext uri="{FF2B5EF4-FFF2-40B4-BE49-F238E27FC236}">
                  <a16:creationId xmlns:a16="http://schemas.microsoft.com/office/drawing/2014/main" id="{C99E287C-81CB-4F22-B702-FF1BD65BDE8C}"/>
                </a:ext>
              </a:extLst>
            </p:cNvPr>
            <p:cNvSpPr txBox="1"/>
            <p:nvPr/>
          </p:nvSpPr>
          <p:spPr>
            <a:xfrm>
              <a:off x="8604598" y="4965752"/>
              <a:ext cx="373820" cy="280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F5’</a:t>
              </a:r>
            </a:p>
          </p:txBody>
        </p:sp>
        <p:sp>
          <p:nvSpPr>
            <p:cNvPr id="75" name="TextBox 74">
              <a:extLst>
                <a:ext uri="{FF2B5EF4-FFF2-40B4-BE49-F238E27FC236}">
                  <a16:creationId xmlns:a16="http://schemas.microsoft.com/office/drawing/2014/main" id="{B1E666C9-CB40-4421-886F-BB12C56C6F9D}"/>
                </a:ext>
              </a:extLst>
            </p:cNvPr>
            <p:cNvSpPr txBox="1"/>
            <p:nvPr/>
          </p:nvSpPr>
          <p:spPr>
            <a:xfrm>
              <a:off x="10701545" y="5015566"/>
              <a:ext cx="373820" cy="280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F3’</a:t>
              </a:r>
            </a:p>
          </p:txBody>
        </p:sp>
        <p:sp>
          <p:nvSpPr>
            <p:cNvPr id="76" name="TextBox 75">
              <a:extLst>
                <a:ext uri="{FF2B5EF4-FFF2-40B4-BE49-F238E27FC236}">
                  <a16:creationId xmlns:a16="http://schemas.microsoft.com/office/drawing/2014/main" id="{5457A474-EC5D-4F1F-9ABC-6CB7DE925CCB}"/>
                </a:ext>
              </a:extLst>
            </p:cNvPr>
            <p:cNvSpPr txBox="1"/>
            <p:nvPr/>
          </p:nvSpPr>
          <p:spPr>
            <a:xfrm>
              <a:off x="11114920" y="4638128"/>
              <a:ext cx="373820" cy="280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F4’</a:t>
              </a:r>
            </a:p>
          </p:txBody>
        </p:sp>
        <p:sp>
          <p:nvSpPr>
            <p:cNvPr id="77" name="TextBox 76">
              <a:extLst>
                <a:ext uri="{FF2B5EF4-FFF2-40B4-BE49-F238E27FC236}">
                  <a16:creationId xmlns:a16="http://schemas.microsoft.com/office/drawing/2014/main" id="{9DB0DF9C-2EE2-4194-B630-E803D81E4472}"/>
                </a:ext>
              </a:extLst>
            </p:cNvPr>
            <p:cNvSpPr txBox="1"/>
            <p:nvPr/>
          </p:nvSpPr>
          <p:spPr>
            <a:xfrm>
              <a:off x="11510637" y="5245806"/>
              <a:ext cx="373820" cy="280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F2’</a:t>
              </a:r>
            </a:p>
          </p:txBody>
        </p:sp>
        <p:sp>
          <p:nvSpPr>
            <p:cNvPr id="78" name="TextBox 77">
              <a:extLst>
                <a:ext uri="{FF2B5EF4-FFF2-40B4-BE49-F238E27FC236}">
                  <a16:creationId xmlns:a16="http://schemas.microsoft.com/office/drawing/2014/main" id="{05A89FE7-BA20-4F11-A577-A9B42DB0AA03}"/>
                </a:ext>
              </a:extLst>
            </p:cNvPr>
            <p:cNvSpPr txBox="1"/>
            <p:nvPr/>
          </p:nvSpPr>
          <p:spPr>
            <a:xfrm>
              <a:off x="11125242" y="5560968"/>
              <a:ext cx="373820" cy="280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F1’</a:t>
              </a:r>
            </a:p>
          </p:txBody>
        </p:sp>
        <p:sp>
          <p:nvSpPr>
            <p:cNvPr id="79" name="TextBox 78">
              <a:extLst>
                <a:ext uri="{FF2B5EF4-FFF2-40B4-BE49-F238E27FC236}">
                  <a16:creationId xmlns:a16="http://schemas.microsoft.com/office/drawing/2014/main" id="{3C29D219-340E-4119-BBED-84028FAD21CF}"/>
                </a:ext>
              </a:extLst>
            </p:cNvPr>
            <p:cNvSpPr txBox="1"/>
            <p:nvPr/>
          </p:nvSpPr>
          <p:spPr>
            <a:xfrm>
              <a:off x="8972024" y="3847457"/>
              <a:ext cx="2329805" cy="3422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Fiducials in Sensor Frame</a:t>
              </a:r>
            </a:p>
          </p:txBody>
        </p:sp>
      </p:grpSp>
    </p:spTree>
    <p:extLst>
      <p:ext uri="{BB962C8B-B14F-4D97-AF65-F5344CB8AC3E}">
        <p14:creationId xmlns:p14="http://schemas.microsoft.com/office/powerpoint/2010/main" val="246692296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F20060-4124-46B2-96EE-086FF87BBA76}"/>
              </a:ext>
            </a:extLst>
          </p:cNvPr>
          <p:cNvSpPr txBox="1"/>
          <p:nvPr/>
        </p:nvSpPr>
        <p:spPr>
          <a:xfrm>
            <a:off x="3223556" y="254096"/>
            <a:ext cx="5765574" cy="646331"/>
          </a:xfrm>
          <a:prstGeom prst="rect">
            <a:avLst/>
          </a:prstGeom>
          <a:noFill/>
        </p:spPr>
        <p:txBody>
          <a:bodyPr wrap="square" rtlCol="0">
            <a:spAutoFit/>
          </a:bodyPr>
          <a:lstStyle/>
          <a:p>
            <a:pPr marL="457200" indent="-457200"/>
            <a:r>
              <a:rPr lang="en-US" sz="3600" b="1" dirty="0">
                <a:solidFill>
                  <a:srgbClr val="0000FF"/>
                </a:solidFill>
              </a:rPr>
              <a:t>Selecting Fiducial Locations</a:t>
            </a:r>
          </a:p>
        </p:txBody>
      </p:sp>
      <p:sp>
        <p:nvSpPr>
          <p:cNvPr id="16" name="TextBox 15">
            <a:extLst>
              <a:ext uri="{FF2B5EF4-FFF2-40B4-BE49-F238E27FC236}">
                <a16:creationId xmlns:a16="http://schemas.microsoft.com/office/drawing/2014/main" id="{367C0F24-FA67-4F17-A1C5-8F613624EE39}"/>
              </a:ext>
            </a:extLst>
          </p:cNvPr>
          <p:cNvSpPr txBox="1"/>
          <p:nvPr/>
        </p:nvSpPr>
        <p:spPr>
          <a:xfrm>
            <a:off x="377936" y="1097635"/>
            <a:ext cx="11216638" cy="1508105"/>
          </a:xfrm>
          <a:prstGeom prst="rect">
            <a:avLst/>
          </a:prstGeom>
          <a:noFill/>
        </p:spPr>
        <p:txBody>
          <a:bodyPr wrap="square" rtlCol="0">
            <a:spAutoFit/>
          </a:bodyPr>
          <a:lstStyle/>
          <a:p>
            <a:r>
              <a:rPr lang="en-US" sz="2400" b="1" dirty="0"/>
              <a:t>Select location of </a:t>
            </a:r>
            <a:r>
              <a:rPr lang="en-US" sz="2400" b="1" u="sng" dirty="0"/>
              <a:t>fiducial</a:t>
            </a:r>
            <a:r>
              <a:rPr lang="en-US" sz="2400" b="1" dirty="0"/>
              <a:t> points so that the </a:t>
            </a:r>
            <a:r>
              <a:rPr lang="en-US" sz="2400" b="1" u="sng" dirty="0"/>
              <a:t>region bounded by the fiducials contains</a:t>
            </a:r>
            <a:r>
              <a:rPr lang="en-US" sz="2400" b="1" dirty="0"/>
              <a:t> the region of </a:t>
            </a:r>
            <a:r>
              <a:rPr lang="en-US" sz="2400" b="1" u="sng" dirty="0"/>
              <a:t>variability of the target point</a:t>
            </a:r>
            <a:r>
              <a:rPr lang="en-US" sz="2400" b="1" dirty="0"/>
              <a:t> location.  It is expected that there will be some variability in the target placement within the robot work volume.</a:t>
            </a:r>
          </a:p>
          <a:p>
            <a:endParaRPr lang="en-US" sz="2000" b="1" dirty="0"/>
          </a:p>
        </p:txBody>
      </p:sp>
      <p:grpSp>
        <p:nvGrpSpPr>
          <p:cNvPr id="20" name="Group 19">
            <a:extLst>
              <a:ext uri="{FF2B5EF4-FFF2-40B4-BE49-F238E27FC236}">
                <a16:creationId xmlns:a16="http://schemas.microsoft.com/office/drawing/2014/main" id="{50DB4697-398B-4496-A0C5-9E83549C5686}"/>
              </a:ext>
            </a:extLst>
          </p:cNvPr>
          <p:cNvGrpSpPr/>
          <p:nvPr/>
        </p:nvGrpSpPr>
        <p:grpSpPr>
          <a:xfrm>
            <a:off x="5560442" y="2890495"/>
            <a:ext cx="6326759" cy="3168695"/>
            <a:chOff x="5548601" y="2449255"/>
            <a:chExt cx="5906799" cy="3168695"/>
          </a:xfrm>
        </p:grpSpPr>
        <p:sp>
          <p:nvSpPr>
            <p:cNvPr id="91" name="Rectangle 90">
              <a:extLst>
                <a:ext uri="{FF2B5EF4-FFF2-40B4-BE49-F238E27FC236}">
                  <a16:creationId xmlns:a16="http://schemas.microsoft.com/office/drawing/2014/main" id="{49578C85-E49F-4B84-ACE7-271AB70FD1C5}"/>
                </a:ext>
              </a:extLst>
            </p:cNvPr>
            <p:cNvSpPr/>
            <p:nvPr/>
          </p:nvSpPr>
          <p:spPr>
            <a:xfrm>
              <a:off x="5548601" y="3486256"/>
              <a:ext cx="397548" cy="41962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2" name="Oval 91">
              <a:extLst>
                <a:ext uri="{FF2B5EF4-FFF2-40B4-BE49-F238E27FC236}">
                  <a16:creationId xmlns:a16="http://schemas.microsoft.com/office/drawing/2014/main" id="{4BFE5FE0-3967-4A83-AE3D-7C95F797C865}"/>
                </a:ext>
              </a:extLst>
            </p:cNvPr>
            <p:cNvSpPr/>
            <p:nvPr/>
          </p:nvSpPr>
          <p:spPr>
            <a:xfrm>
              <a:off x="5550976" y="4691677"/>
              <a:ext cx="467552" cy="502920"/>
            </a:xfrm>
            <a:prstGeom prst="ellipse">
              <a:avLst/>
            </a:prstGeom>
            <a:pattFill prst="ltDnDiag">
              <a:fgClr>
                <a:schemeClr val="tx1">
                  <a:lumMod val="50000"/>
                  <a:lumOff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3" name="Star: 5 Points 92">
              <a:extLst>
                <a:ext uri="{FF2B5EF4-FFF2-40B4-BE49-F238E27FC236}">
                  <a16:creationId xmlns:a16="http://schemas.microsoft.com/office/drawing/2014/main" id="{BD8BD183-2093-437E-85B4-46057D891D10}"/>
                </a:ext>
              </a:extLst>
            </p:cNvPr>
            <p:cNvSpPr/>
            <p:nvPr/>
          </p:nvSpPr>
          <p:spPr>
            <a:xfrm>
              <a:off x="5610214" y="2536877"/>
              <a:ext cx="274320" cy="274320"/>
            </a:xfrm>
            <a:prstGeom prst="star5">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4" name="TextBox 93">
              <a:extLst>
                <a:ext uri="{FF2B5EF4-FFF2-40B4-BE49-F238E27FC236}">
                  <a16:creationId xmlns:a16="http://schemas.microsoft.com/office/drawing/2014/main" id="{353D7DE3-8260-4394-A088-2D42445FF820}"/>
                </a:ext>
              </a:extLst>
            </p:cNvPr>
            <p:cNvSpPr txBox="1"/>
            <p:nvPr/>
          </p:nvSpPr>
          <p:spPr>
            <a:xfrm>
              <a:off x="6374126" y="3486256"/>
              <a:ext cx="4561433" cy="830997"/>
            </a:xfrm>
            <a:prstGeom prst="rect">
              <a:avLst/>
            </a:prstGeom>
            <a:noFill/>
          </p:spPr>
          <p:txBody>
            <a:bodyPr wrap="square" rtlCol="0">
              <a:spAutoFit/>
            </a:bodyPr>
            <a:lstStyle/>
            <a:p>
              <a:r>
                <a:rPr lang="en-US" sz="2400" dirty="0"/>
                <a:t>Region bounded by the fiducials.</a:t>
              </a:r>
            </a:p>
            <a:p>
              <a:endParaRPr lang="en-US" sz="2400" dirty="0"/>
            </a:p>
          </p:txBody>
        </p:sp>
        <p:sp>
          <p:nvSpPr>
            <p:cNvPr id="95" name="TextBox 94">
              <a:extLst>
                <a:ext uri="{FF2B5EF4-FFF2-40B4-BE49-F238E27FC236}">
                  <a16:creationId xmlns:a16="http://schemas.microsoft.com/office/drawing/2014/main" id="{C0B32F66-485E-4AB6-826C-1E89002B230C}"/>
                </a:ext>
              </a:extLst>
            </p:cNvPr>
            <p:cNvSpPr txBox="1"/>
            <p:nvPr/>
          </p:nvSpPr>
          <p:spPr>
            <a:xfrm>
              <a:off x="6374126" y="4417621"/>
              <a:ext cx="5081273" cy="1200329"/>
            </a:xfrm>
            <a:prstGeom prst="rect">
              <a:avLst/>
            </a:prstGeom>
            <a:noFill/>
          </p:spPr>
          <p:txBody>
            <a:bodyPr wrap="square" rtlCol="0">
              <a:spAutoFit/>
            </a:bodyPr>
            <a:lstStyle/>
            <a:p>
              <a:r>
                <a:rPr lang="en-US" sz="2400" dirty="0"/>
                <a:t>Region of variability in the location of target point.  That is, actual target location may be anywhere within this region.  </a:t>
              </a:r>
            </a:p>
          </p:txBody>
        </p:sp>
        <p:sp>
          <p:nvSpPr>
            <p:cNvPr id="96" name="TextBox 95">
              <a:extLst>
                <a:ext uri="{FF2B5EF4-FFF2-40B4-BE49-F238E27FC236}">
                  <a16:creationId xmlns:a16="http://schemas.microsoft.com/office/drawing/2014/main" id="{77A5E41F-9727-4304-88AC-C82E6584D35E}"/>
                </a:ext>
              </a:extLst>
            </p:cNvPr>
            <p:cNvSpPr txBox="1"/>
            <p:nvPr/>
          </p:nvSpPr>
          <p:spPr>
            <a:xfrm>
              <a:off x="6374126" y="2449255"/>
              <a:ext cx="5081274" cy="461665"/>
            </a:xfrm>
            <a:prstGeom prst="rect">
              <a:avLst/>
            </a:prstGeom>
            <a:noFill/>
          </p:spPr>
          <p:txBody>
            <a:bodyPr wrap="square" rtlCol="0">
              <a:spAutoFit/>
            </a:bodyPr>
            <a:lstStyle/>
            <a:p>
              <a:r>
                <a:rPr lang="en-US" sz="2400" dirty="0"/>
                <a:t>Nominal/expected location of target.  </a:t>
              </a:r>
            </a:p>
          </p:txBody>
        </p:sp>
      </p:grpSp>
      <p:grpSp>
        <p:nvGrpSpPr>
          <p:cNvPr id="5" name="Group 4">
            <a:extLst>
              <a:ext uri="{FF2B5EF4-FFF2-40B4-BE49-F238E27FC236}">
                <a16:creationId xmlns:a16="http://schemas.microsoft.com/office/drawing/2014/main" id="{43E0D248-CB1F-4596-A3FD-5118D08794E5}"/>
              </a:ext>
            </a:extLst>
          </p:cNvPr>
          <p:cNvGrpSpPr/>
          <p:nvPr/>
        </p:nvGrpSpPr>
        <p:grpSpPr>
          <a:xfrm>
            <a:off x="625033" y="2719235"/>
            <a:ext cx="4236334" cy="3761234"/>
            <a:chOff x="625033" y="2719235"/>
            <a:chExt cx="4236334" cy="3761234"/>
          </a:xfrm>
        </p:grpSpPr>
        <p:pic>
          <p:nvPicPr>
            <p:cNvPr id="81" name="Picture 80">
              <a:extLst>
                <a:ext uri="{FF2B5EF4-FFF2-40B4-BE49-F238E27FC236}">
                  <a16:creationId xmlns:a16="http://schemas.microsoft.com/office/drawing/2014/main" id="{4F9E4408-B85F-4617-BEFB-E7D30303FF6B}"/>
                </a:ext>
              </a:extLst>
            </p:cNvPr>
            <p:cNvPicPr>
              <a:picLocks noChangeAspect="1"/>
            </p:cNvPicPr>
            <p:nvPr/>
          </p:nvPicPr>
          <p:blipFill rotWithShape="1">
            <a:blip r:embed="rId2">
              <a:extLst>
                <a:ext uri="{28A0092B-C50C-407E-A947-70E740481C1C}">
                  <a14:useLocalDpi xmlns:a14="http://schemas.microsoft.com/office/drawing/2010/main" val="0"/>
                </a:ext>
              </a:extLst>
            </a:blip>
            <a:srcRect l="5612" t="49929" r="56392" b="4820"/>
            <a:stretch/>
          </p:blipFill>
          <p:spPr>
            <a:xfrm>
              <a:off x="625033" y="2719235"/>
              <a:ext cx="4236334" cy="3761234"/>
            </a:xfrm>
            <a:prstGeom prst="rect">
              <a:avLst/>
            </a:prstGeom>
            <a:ln>
              <a:solidFill>
                <a:schemeClr val="tx1"/>
              </a:solidFill>
            </a:ln>
          </p:spPr>
        </p:pic>
        <p:sp>
          <p:nvSpPr>
            <p:cNvPr id="82" name="TextBox 81">
              <a:extLst>
                <a:ext uri="{FF2B5EF4-FFF2-40B4-BE49-F238E27FC236}">
                  <a16:creationId xmlns:a16="http://schemas.microsoft.com/office/drawing/2014/main" id="{495EBC7B-0C6E-49CC-A59B-9DDD824BC5EF}"/>
                </a:ext>
              </a:extLst>
            </p:cNvPr>
            <p:cNvSpPr txBox="1"/>
            <p:nvPr/>
          </p:nvSpPr>
          <p:spPr>
            <a:xfrm>
              <a:off x="2686111" y="3635149"/>
              <a:ext cx="407484" cy="369332"/>
            </a:xfrm>
            <a:prstGeom prst="rect">
              <a:avLst/>
            </a:prstGeom>
            <a:noFill/>
            <a:ln>
              <a:noFill/>
            </a:ln>
          </p:spPr>
          <p:txBody>
            <a:bodyPr wrap="none" rtlCol="0">
              <a:spAutoFit/>
            </a:bodyPr>
            <a:lstStyle/>
            <a:p>
              <a:r>
                <a:rPr lang="en-US" b="1" dirty="0"/>
                <a:t>F1</a:t>
              </a:r>
            </a:p>
          </p:txBody>
        </p:sp>
        <p:sp>
          <p:nvSpPr>
            <p:cNvPr id="83" name="TextBox 82">
              <a:extLst>
                <a:ext uri="{FF2B5EF4-FFF2-40B4-BE49-F238E27FC236}">
                  <a16:creationId xmlns:a16="http://schemas.microsoft.com/office/drawing/2014/main" id="{4871FCB4-7B8B-416E-9C1B-5903932F3536}"/>
                </a:ext>
              </a:extLst>
            </p:cNvPr>
            <p:cNvSpPr txBox="1"/>
            <p:nvPr/>
          </p:nvSpPr>
          <p:spPr>
            <a:xfrm>
              <a:off x="2659199" y="4701071"/>
              <a:ext cx="407484" cy="369332"/>
            </a:xfrm>
            <a:prstGeom prst="rect">
              <a:avLst/>
            </a:prstGeom>
            <a:noFill/>
            <a:ln>
              <a:noFill/>
            </a:ln>
          </p:spPr>
          <p:txBody>
            <a:bodyPr wrap="none" rtlCol="0">
              <a:spAutoFit/>
            </a:bodyPr>
            <a:lstStyle/>
            <a:p>
              <a:r>
                <a:rPr lang="en-US" b="1" dirty="0"/>
                <a:t>F2</a:t>
              </a:r>
            </a:p>
          </p:txBody>
        </p:sp>
        <p:sp>
          <p:nvSpPr>
            <p:cNvPr id="84" name="TextBox 83">
              <a:extLst>
                <a:ext uri="{FF2B5EF4-FFF2-40B4-BE49-F238E27FC236}">
                  <a16:creationId xmlns:a16="http://schemas.microsoft.com/office/drawing/2014/main" id="{0F847E22-9E64-49F8-9C2A-B5AF5DFF2FB9}"/>
                </a:ext>
              </a:extLst>
            </p:cNvPr>
            <p:cNvSpPr txBox="1"/>
            <p:nvPr/>
          </p:nvSpPr>
          <p:spPr>
            <a:xfrm>
              <a:off x="4092777" y="3684662"/>
              <a:ext cx="407484" cy="369332"/>
            </a:xfrm>
            <a:prstGeom prst="rect">
              <a:avLst/>
            </a:prstGeom>
            <a:noFill/>
            <a:ln>
              <a:noFill/>
            </a:ln>
          </p:spPr>
          <p:txBody>
            <a:bodyPr wrap="none" rtlCol="0">
              <a:spAutoFit/>
            </a:bodyPr>
            <a:lstStyle/>
            <a:p>
              <a:r>
                <a:rPr lang="en-US" b="1" dirty="0"/>
                <a:t>F3</a:t>
              </a:r>
            </a:p>
          </p:txBody>
        </p:sp>
        <p:sp>
          <p:nvSpPr>
            <p:cNvPr id="85" name="TextBox 84">
              <a:extLst>
                <a:ext uri="{FF2B5EF4-FFF2-40B4-BE49-F238E27FC236}">
                  <a16:creationId xmlns:a16="http://schemas.microsoft.com/office/drawing/2014/main" id="{D851B826-CE3D-4466-881D-086A447713F4}"/>
                </a:ext>
              </a:extLst>
            </p:cNvPr>
            <p:cNvSpPr txBox="1"/>
            <p:nvPr/>
          </p:nvSpPr>
          <p:spPr>
            <a:xfrm>
              <a:off x="4134666" y="4717861"/>
              <a:ext cx="407484" cy="369332"/>
            </a:xfrm>
            <a:prstGeom prst="rect">
              <a:avLst/>
            </a:prstGeom>
            <a:noFill/>
            <a:ln>
              <a:noFill/>
            </a:ln>
          </p:spPr>
          <p:txBody>
            <a:bodyPr wrap="none" rtlCol="0">
              <a:spAutoFit/>
            </a:bodyPr>
            <a:lstStyle/>
            <a:p>
              <a:r>
                <a:rPr lang="en-US" b="1" dirty="0"/>
                <a:t>F4</a:t>
              </a:r>
            </a:p>
          </p:txBody>
        </p:sp>
        <p:sp>
          <p:nvSpPr>
            <p:cNvPr id="15" name="Rectangle 14">
              <a:extLst>
                <a:ext uri="{FF2B5EF4-FFF2-40B4-BE49-F238E27FC236}">
                  <a16:creationId xmlns:a16="http://schemas.microsoft.com/office/drawing/2014/main" id="{AD79F452-741E-489D-B73E-EE4F70CB8438}"/>
                </a:ext>
              </a:extLst>
            </p:cNvPr>
            <p:cNvSpPr/>
            <p:nvPr/>
          </p:nvSpPr>
          <p:spPr>
            <a:xfrm>
              <a:off x="3112463" y="4000350"/>
              <a:ext cx="971282" cy="87579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072309C-E3ED-4A7D-AD1F-61990E228D8A}"/>
                </a:ext>
              </a:extLst>
            </p:cNvPr>
            <p:cNvSpPr/>
            <p:nvPr/>
          </p:nvSpPr>
          <p:spPr>
            <a:xfrm>
              <a:off x="3209484" y="4049625"/>
              <a:ext cx="777240" cy="777240"/>
            </a:xfrm>
            <a:prstGeom prst="ellipse">
              <a:avLst/>
            </a:prstGeom>
            <a:pattFill prst="ltDnDiag">
              <a:fgClr>
                <a:schemeClr val="tx1">
                  <a:lumMod val="50000"/>
                  <a:lumOff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7A6D2670-FD72-4F37-AE69-D14F0D85960C}"/>
                </a:ext>
              </a:extLst>
            </p:cNvPr>
            <p:cNvSpPr/>
            <p:nvPr/>
          </p:nvSpPr>
          <p:spPr>
            <a:xfrm>
              <a:off x="3502854" y="4342995"/>
              <a:ext cx="190500" cy="190500"/>
            </a:xfrm>
            <a:prstGeom prst="star5">
              <a:avLst/>
            </a:prstGeom>
            <a:solidFill>
              <a:srgbClr val="CC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25BE519-DEE7-4966-BA39-B55B41975E04}"/>
                </a:ext>
              </a:extLst>
            </p:cNvPr>
            <p:cNvSpPr/>
            <p:nvPr/>
          </p:nvSpPr>
          <p:spPr>
            <a:xfrm>
              <a:off x="1868164" y="5132917"/>
              <a:ext cx="277792" cy="341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7E4370A-24AD-4709-803F-0751CE8A2BB4}"/>
                </a:ext>
              </a:extLst>
            </p:cNvPr>
            <p:cNvSpPr txBox="1"/>
            <p:nvPr/>
          </p:nvSpPr>
          <p:spPr>
            <a:xfrm>
              <a:off x="2212513" y="5199711"/>
              <a:ext cx="314510" cy="369332"/>
            </a:xfrm>
            <a:prstGeom prst="rect">
              <a:avLst/>
            </a:prstGeom>
            <a:noFill/>
            <a:ln>
              <a:noFill/>
            </a:ln>
          </p:spPr>
          <p:txBody>
            <a:bodyPr wrap="none" rtlCol="0">
              <a:spAutoFit/>
            </a:bodyPr>
            <a:lstStyle/>
            <a:p>
              <a:r>
                <a:rPr lang="en-US" b="1" dirty="0"/>
                <a:t>B</a:t>
              </a:r>
            </a:p>
          </p:txBody>
        </p:sp>
        <p:sp>
          <p:nvSpPr>
            <p:cNvPr id="4" name="Oval 3">
              <a:extLst>
                <a:ext uri="{FF2B5EF4-FFF2-40B4-BE49-F238E27FC236}">
                  <a16:creationId xmlns:a16="http://schemas.microsoft.com/office/drawing/2014/main" id="{F887D81C-ED1A-40FB-BF54-2833E0D7F2F4}"/>
                </a:ext>
              </a:extLst>
            </p:cNvPr>
            <p:cNvSpPr/>
            <p:nvPr/>
          </p:nvSpPr>
          <p:spPr>
            <a:xfrm>
              <a:off x="3040563" y="3933310"/>
              <a:ext cx="146304" cy="146304"/>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A7C149E-5C53-45BA-B3EC-CC7DE54B55BB}"/>
                </a:ext>
              </a:extLst>
            </p:cNvPr>
            <p:cNvSpPr/>
            <p:nvPr/>
          </p:nvSpPr>
          <p:spPr>
            <a:xfrm>
              <a:off x="4004047" y="3933310"/>
              <a:ext cx="146304" cy="146304"/>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35FF0A2-6FBA-457D-BC30-D95008D28607}"/>
                </a:ext>
              </a:extLst>
            </p:cNvPr>
            <p:cNvSpPr/>
            <p:nvPr/>
          </p:nvSpPr>
          <p:spPr>
            <a:xfrm>
              <a:off x="3983221" y="4812585"/>
              <a:ext cx="146304" cy="146304"/>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2669476-12A5-4F0E-BC4D-C2DA6C1EEFBA}"/>
                </a:ext>
              </a:extLst>
            </p:cNvPr>
            <p:cNvSpPr/>
            <p:nvPr/>
          </p:nvSpPr>
          <p:spPr>
            <a:xfrm>
              <a:off x="3048022" y="4802989"/>
              <a:ext cx="146304" cy="146304"/>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774571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790E0-AC6F-4CE4-ADBC-EF9DD0D792AE}"/>
              </a:ext>
            </a:extLst>
          </p:cNvPr>
          <p:cNvSpPr txBox="1"/>
          <p:nvPr/>
        </p:nvSpPr>
        <p:spPr>
          <a:xfrm>
            <a:off x="279400" y="227538"/>
            <a:ext cx="11582400" cy="95410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5.	Apply the inverse of the transformation matrix (</a:t>
            </a:r>
            <a:r>
              <a:rPr kumimoji="0" lang="en-US" sz="2800" b="1" i="1" u="none" strike="noStrike" kern="1200" cap="none" spc="0" normalizeH="0" baseline="0" noProof="0" dirty="0">
                <a:ln>
                  <a:noFill/>
                </a:ln>
                <a:solidFill>
                  <a:srgbClr val="0000FF"/>
                </a:solidFill>
                <a:effectLst/>
                <a:uLnTx/>
                <a:uFillTx/>
                <a:latin typeface="Calibri" panose="020F0502020204030204"/>
                <a:ea typeface="+mn-ea"/>
                <a:cs typeface="+mn-cs"/>
              </a:rPr>
              <a:t>R</a:t>
            </a: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en-US" sz="2800" b="1" i="1" u="none" strike="noStrike" kern="1200" cap="none" spc="0" normalizeH="0" baseline="0" noProof="0" dirty="0">
                <a:ln>
                  <a:noFill/>
                </a:ln>
                <a:solidFill>
                  <a:srgbClr val="0000FF"/>
                </a:solidFill>
                <a:effectLst/>
                <a:uLnTx/>
                <a:uFillTx/>
                <a:latin typeface="Calibri" panose="020F0502020204030204"/>
                <a:ea typeface="+mn-ea"/>
                <a:cs typeface="+mn-cs"/>
              </a:rPr>
              <a:t>t</a:t>
            </a: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a:t>
            </a:r>
            <a:r>
              <a:rPr kumimoji="0" lang="en-US" sz="2800" b="1" i="0" u="none" strike="noStrike" kern="1200" cap="none" spc="0" normalizeH="0" baseline="30000" noProof="0" dirty="0">
                <a:ln>
                  <a:noFill/>
                </a:ln>
                <a:solidFill>
                  <a:srgbClr val="0000FF"/>
                </a:solidFill>
                <a:effectLst/>
                <a:uLnTx/>
                <a:uFillTx/>
                <a:latin typeface="Calibri" panose="020F0502020204030204"/>
                <a:ea typeface="+mn-ea"/>
                <a:cs typeface="+mn-cs"/>
              </a:rPr>
              <a:t>-1</a:t>
            </a:r>
            <a:r>
              <a:rPr kumimoji="0" lang="en-US" sz="2800" b="1" i="0" u="none" strike="noStrike" kern="1200" cap="none" spc="0" normalizeH="0" baseline="0" noProof="0" dirty="0">
                <a:ln>
                  <a:noFill/>
                </a:ln>
                <a:solidFill>
                  <a:srgbClr val="0000FF"/>
                </a:solidFill>
                <a:effectLst/>
                <a:uLnTx/>
                <a:uFillTx/>
                <a:latin typeface="Calibri" panose="020F0502020204030204"/>
                <a:ea typeface="+mn-ea"/>
                <a:cs typeface="+mn-cs"/>
              </a:rPr>
              <a:t> to robot-measured, fiducial points transforming them from robot frame to sensor frame.  </a:t>
            </a:r>
          </a:p>
        </p:txBody>
      </p:sp>
      <p:pic>
        <p:nvPicPr>
          <p:cNvPr id="9" name="Graphic 8" descr="Arrow: Slight curve">
            <a:extLst>
              <a:ext uri="{FF2B5EF4-FFF2-40B4-BE49-F238E27FC236}">
                <a16:creationId xmlns:a16="http://schemas.microsoft.com/office/drawing/2014/main" id="{0B9803AC-6ABC-4DCC-8838-BAB466300E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32635">
            <a:off x="3686713" y="5300638"/>
            <a:ext cx="1658711" cy="819369"/>
          </a:xfrm>
          <a:prstGeom prst="rect">
            <a:avLst/>
          </a:prstGeom>
        </p:spPr>
      </p:pic>
      <p:sp>
        <p:nvSpPr>
          <p:cNvPr id="11" name="TextBox 10">
            <a:extLst>
              <a:ext uri="{FF2B5EF4-FFF2-40B4-BE49-F238E27FC236}">
                <a16:creationId xmlns:a16="http://schemas.microsoft.com/office/drawing/2014/main" id="{924F84D3-56F5-4A75-86DF-C004B43B1694}"/>
              </a:ext>
            </a:extLst>
          </p:cNvPr>
          <p:cNvSpPr txBox="1"/>
          <p:nvPr/>
        </p:nvSpPr>
        <p:spPr>
          <a:xfrm>
            <a:off x="1282837" y="5781419"/>
            <a:ext cx="343914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Apply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to fiducials</a:t>
            </a:r>
            <a:endPar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78DDE769-0C6D-4C5A-85DD-75CEDA33062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295901" y="1539953"/>
            <a:ext cx="6794380" cy="5192826"/>
          </a:xfrm>
          <a:prstGeom prst="rect">
            <a:avLst/>
          </a:prstGeom>
          <a:ln>
            <a:solidFill>
              <a:schemeClr val="tx1"/>
            </a:solidFill>
          </a:ln>
        </p:spPr>
      </p:pic>
      <p:sp>
        <p:nvSpPr>
          <p:cNvPr id="3" name="TextBox 2">
            <a:extLst>
              <a:ext uri="{FF2B5EF4-FFF2-40B4-BE49-F238E27FC236}">
                <a16:creationId xmlns:a16="http://schemas.microsoft.com/office/drawing/2014/main" id="{6DA742B5-7850-4CD9-A375-46FC37CFD667}"/>
              </a:ext>
            </a:extLst>
          </p:cNvPr>
          <p:cNvSpPr txBox="1"/>
          <p:nvPr/>
        </p:nvSpPr>
        <p:spPr>
          <a:xfrm>
            <a:off x="7843786" y="1786981"/>
            <a:ext cx="191879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Sensor Frame</a:t>
            </a:r>
          </a:p>
        </p:txBody>
      </p:sp>
      <p:grpSp>
        <p:nvGrpSpPr>
          <p:cNvPr id="6" name="Group 5">
            <a:extLst>
              <a:ext uri="{FF2B5EF4-FFF2-40B4-BE49-F238E27FC236}">
                <a16:creationId xmlns:a16="http://schemas.microsoft.com/office/drawing/2014/main" id="{C25BC2F9-4F3A-4819-85EC-575ECF30AE45}"/>
              </a:ext>
            </a:extLst>
          </p:cNvPr>
          <p:cNvGrpSpPr/>
          <p:nvPr/>
        </p:nvGrpSpPr>
        <p:grpSpPr>
          <a:xfrm>
            <a:off x="89214" y="1535311"/>
            <a:ext cx="5154076" cy="3816014"/>
            <a:chOff x="89214" y="1484511"/>
            <a:chExt cx="5154076" cy="3816014"/>
          </a:xfrm>
        </p:grpSpPr>
        <p:grpSp>
          <p:nvGrpSpPr>
            <p:cNvPr id="14" name="Group 13">
              <a:extLst>
                <a:ext uri="{FF2B5EF4-FFF2-40B4-BE49-F238E27FC236}">
                  <a16:creationId xmlns:a16="http://schemas.microsoft.com/office/drawing/2014/main" id="{5CA8D39B-19BD-4AAA-AE86-BFF3F63536E8}"/>
                </a:ext>
              </a:extLst>
            </p:cNvPr>
            <p:cNvGrpSpPr/>
            <p:nvPr/>
          </p:nvGrpSpPr>
          <p:grpSpPr>
            <a:xfrm>
              <a:off x="89214" y="1484511"/>
              <a:ext cx="5154076" cy="3816014"/>
              <a:chOff x="83242" y="999936"/>
              <a:chExt cx="4950875" cy="3660860"/>
            </a:xfrm>
          </p:grpSpPr>
          <p:pic>
            <p:nvPicPr>
              <p:cNvPr id="8" name="Picture 7">
                <a:extLst>
                  <a:ext uri="{FF2B5EF4-FFF2-40B4-BE49-F238E27FC236}">
                    <a16:creationId xmlns:a16="http://schemas.microsoft.com/office/drawing/2014/main" id="{CBB368A2-803B-449E-8869-6BDC2FEF201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3242" y="999936"/>
                <a:ext cx="4950875" cy="3660860"/>
              </a:xfrm>
              <a:prstGeom prst="rect">
                <a:avLst/>
              </a:prstGeom>
              <a:ln>
                <a:solidFill>
                  <a:schemeClr val="tx1"/>
                </a:solidFill>
              </a:ln>
            </p:spPr>
          </p:pic>
          <p:sp>
            <p:nvSpPr>
              <p:cNvPr id="12" name="TextBox 11">
                <a:extLst>
                  <a:ext uri="{FF2B5EF4-FFF2-40B4-BE49-F238E27FC236}">
                    <a16:creationId xmlns:a16="http://schemas.microsoft.com/office/drawing/2014/main" id="{1A3F62B3-F1DB-410A-9A7A-7743C03B47D8}"/>
                  </a:ext>
                </a:extLst>
              </p:cNvPr>
              <p:cNvSpPr txBox="1"/>
              <p:nvPr/>
            </p:nvSpPr>
            <p:spPr>
              <a:xfrm>
                <a:off x="1307772" y="1161677"/>
                <a:ext cx="2881536" cy="38384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Fiducials in Robot Frame</a:t>
                </a:r>
              </a:p>
            </p:txBody>
          </p:sp>
        </p:grpSp>
        <p:sp>
          <p:nvSpPr>
            <p:cNvPr id="4" name="TextBox 3">
              <a:extLst>
                <a:ext uri="{FF2B5EF4-FFF2-40B4-BE49-F238E27FC236}">
                  <a16:creationId xmlns:a16="http://schemas.microsoft.com/office/drawing/2014/main" id="{07855405-D961-42C7-AA4D-5199B8F69295}"/>
                </a:ext>
              </a:extLst>
            </p:cNvPr>
            <p:cNvSpPr txBox="1"/>
            <p:nvPr/>
          </p:nvSpPr>
          <p:spPr>
            <a:xfrm>
              <a:off x="1119852" y="3639053"/>
              <a:ext cx="383438" cy="338554"/>
            </a:xfrm>
            <a:prstGeom prst="rect">
              <a:avLst/>
            </a:prstGeom>
            <a:solidFill>
              <a:schemeClr val="bg1"/>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644C7C8-A4CD-4CA7-83C9-77D369F5B60C}"/>
                </a:ext>
              </a:extLst>
            </p:cNvPr>
            <p:cNvSpPr txBox="1"/>
            <p:nvPr/>
          </p:nvSpPr>
          <p:spPr>
            <a:xfrm>
              <a:off x="1079095" y="4280509"/>
              <a:ext cx="383438" cy="338554"/>
            </a:xfrm>
            <a:prstGeom prst="rect">
              <a:avLst/>
            </a:prstGeom>
            <a:solidFill>
              <a:schemeClr val="bg1"/>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F2</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E66691F-BA67-476D-94BF-E9CF0D5B3F23}"/>
                </a:ext>
              </a:extLst>
            </p:cNvPr>
            <p:cNvSpPr txBox="1"/>
            <p:nvPr/>
          </p:nvSpPr>
          <p:spPr>
            <a:xfrm>
              <a:off x="1937785" y="3629788"/>
              <a:ext cx="383438" cy="338554"/>
            </a:xfrm>
            <a:prstGeom prst="rect">
              <a:avLst/>
            </a:prstGeom>
            <a:solidFill>
              <a:schemeClr val="bg1"/>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EE579DE-E31E-4970-A6C8-6B0016ED7EAA}"/>
                </a:ext>
              </a:extLst>
            </p:cNvPr>
            <p:cNvSpPr txBox="1"/>
            <p:nvPr/>
          </p:nvSpPr>
          <p:spPr>
            <a:xfrm>
              <a:off x="1937785" y="4308137"/>
              <a:ext cx="383438" cy="338554"/>
            </a:xfrm>
            <a:prstGeom prst="rect">
              <a:avLst/>
            </a:prstGeom>
            <a:solidFill>
              <a:schemeClr val="bg1"/>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F4</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D47DAA1C-9A7C-4460-A69E-DFD1A55DC1E9}"/>
                </a:ext>
              </a:extLst>
            </p:cNvPr>
            <p:cNvSpPr/>
            <p:nvPr/>
          </p:nvSpPr>
          <p:spPr>
            <a:xfrm>
              <a:off x="1472650" y="3952176"/>
              <a:ext cx="133877" cy="13716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2E58DB4F-B2E2-4C33-AC5E-E2AEBF9EEEED}"/>
                </a:ext>
              </a:extLst>
            </p:cNvPr>
            <p:cNvSpPr/>
            <p:nvPr/>
          </p:nvSpPr>
          <p:spPr>
            <a:xfrm>
              <a:off x="1845447" y="3937116"/>
              <a:ext cx="133877" cy="13716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E4EDD373-7463-438B-91B5-E0184333770B}"/>
                </a:ext>
              </a:extLst>
            </p:cNvPr>
            <p:cNvSpPr/>
            <p:nvPr/>
          </p:nvSpPr>
          <p:spPr>
            <a:xfrm>
              <a:off x="1472290" y="4295117"/>
              <a:ext cx="133877" cy="13716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82F25672-9F59-4E86-A95A-5C113214BDCE}"/>
                </a:ext>
              </a:extLst>
            </p:cNvPr>
            <p:cNvSpPr/>
            <p:nvPr/>
          </p:nvSpPr>
          <p:spPr>
            <a:xfrm>
              <a:off x="1845446" y="4295117"/>
              <a:ext cx="133877" cy="13716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A25DBA9-3D58-48B4-83DF-7934AA6E8518}"/>
                </a:ext>
              </a:extLst>
            </p:cNvPr>
            <p:cNvSpPr txBox="1"/>
            <p:nvPr/>
          </p:nvSpPr>
          <p:spPr>
            <a:xfrm>
              <a:off x="3482120" y="2123907"/>
              <a:ext cx="383438" cy="338554"/>
            </a:xfrm>
            <a:prstGeom prst="rect">
              <a:avLst/>
            </a:prstGeom>
            <a:solidFill>
              <a:schemeClr val="bg1"/>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F5</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24EB4CD6-6CAE-429B-B466-F2469A3DD1DB}"/>
                </a:ext>
              </a:extLst>
            </p:cNvPr>
            <p:cNvSpPr txBox="1"/>
            <p:nvPr/>
          </p:nvSpPr>
          <p:spPr>
            <a:xfrm>
              <a:off x="3476459" y="2879855"/>
              <a:ext cx="449903" cy="338554"/>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F6</a:t>
              </a:r>
            </a:p>
          </p:txBody>
        </p:sp>
        <p:sp>
          <p:nvSpPr>
            <p:cNvPr id="23" name="TextBox 22">
              <a:extLst>
                <a:ext uri="{FF2B5EF4-FFF2-40B4-BE49-F238E27FC236}">
                  <a16:creationId xmlns:a16="http://schemas.microsoft.com/office/drawing/2014/main" id="{D0BE3B69-2620-4138-93C6-757B077A23A4}"/>
                </a:ext>
              </a:extLst>
            </p:cNvPr>
            <p:cNvSpPr txBox="1"/>
            <p:nvPr/>
          </p:nvSpPr>
          <p:spPr>
            <a:xfrm>
              <a:off x="4236727" y="2116231"/>
              <a:ext cx="383438" cy="338554"/>
            </a:xfrm>
            <a:prstGeom prst="rect">
              <a:avLst/>
            </a:prstGeom>
            <a:solidFill>
              <a:schemeClr val="bg1"/>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F7</a:t>
              </a:r>
            </a:p>
          </p:txBody>
        </p:sp>
        <p:sp>
          <p:nvSpPr>
            <p:cNvPr id="24" name="TextBox 23">
              <a:extLst>
                <a:ext uri="{FF2B5EF4-FFF2-40B4-BE49-F238E27FC236}">
                  <a16:creationId xmlns:a16="http://schemas.microsoft.com/office/drawing/2014/main" id="{C54D8B51-D646-4264-A5AF-1364F92F66BF}"/>
                </a:ext>
              </a:extLst>
            </p:cNvPr>
            <p:cNvSpPr txBox="1"/>
            <p:nvPr/>
          </p:nvSpPr>
          <p:spPr>
            <a:xfrm>
              <a:off x="4251914" y="2867323"/>
              <a:ext cx="383438" cy="338554"/>
            </a:xfrm>
            <a:prstGeom prst="rect">
              <a:avLst/>
            </a:prstGeom>
            <a:solidFill>
              <a:schemeClr val="bg1"/>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F8</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7CF75F4B-A2E5-4921-8C03-EC525A6A82B4}"/>
                </a:ext>
              </a:extLst>
            </p:cNvPr>
            <p:cNvSpPr/>
            <p:nvPr/>
          </p:nvSpPr>
          <p:spPr>
            <a:xfrm>
              <a:off x="3792485" y="2374606"/>
              <a:ext cx="133877" cy="13716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EF3AA62-6B5D-4596-9A6B-66A8572F3EAA}"/>
                </a:ext>
              </a:extLst>
            </p:cNvPr>
            <p:cNvSpPr/>
            <p:nvPr/>
          </p:nvSpPr>
          <p:spPr>
            <a:xfrm>
              <a:off x="4162927" y="2374606"/>
              <a:ext cx="133877" cy="13716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A4C0AD93-7D8E-49C5-A706-6A71195F0AF0}"/>
                </a:ext>
              </a:extLst>
            </p:cNvPr>
            <p:cNvSpPr/>
            <p:nvPr/>
          </p:nvSpPr>
          <p:spPr>
            <a:xfrm>
              <a:off x="3798632" y="2757651"/>
              <a:ext cx="133877" cy="13716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7E74DB60-D286-42A7-A712-4D3B4B5709F3}"/>
                </a:ext>
              </a:extLst>
            </p:cNvPr>
            <p:cNvSpPr/>
            <p:nvPr/>
          </p:nvSpPr>
          <p:spPr>
            <a:xfrm>
              <a:off x="4169074" y="2757651"/>
              <a:ext cx="133877" cy="13716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Oval 29">
            <a:extLst>
              <a:ext uri="{FF2B5EF4-FFF2-40B4-BE49-F238E27FC236}">
                <a16:creationId xmlns:a16="http://schemas.microsoft.com/office/drawing/2014/main" id="{87647B20-DF46-4B39-BC77-29B10E640D76}"/>
              </a:ext>
            </a:extLst>
          </p:cNvPr>
          <p:cNvSpPr/>
          <p:nvPr/>
        </p:nvSpPr>
        <p:spPr>
          <a:xfrm>
            <a:off x="6616999" y="2984236"/>
            <a:ext cx="133877" cy="13716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9EE4D522-6E78-4407-9912-894CC80C4CA9}"/>
              </a:ext>
            </a:extLst>
          </p:cNvPr>
          <p:cNvSpPr/>
          <p:nvPr/>
        </p:nvSpPr>
        <p:spPr>
          <a:xfrm>
            <a:off x="6609378" y="3779636"/>
            <a:ext cx="133877" cy="13716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1C06A74B-0222-4191-A6FD-641D5DC61910}"/>
              </a:ext>
            </a:extLst>
          </p:cNvPr>
          <p:cNvSpPr/>
          <p:nvPr/>
        </p:nvSpPr>
        <p:spPr>
          <a:xfrm>
            <a:off x="7009427" y="3436620"/>
            <a:ext cx="133877" cy="13716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E2FDF52D-7B9E-4852-B26B-DABFB0197496}"/>
              </a:ext>
            </a:extLst>
          </p:cNvPr>
          <p:cNvSpPr/>
          <p:nvPr/>
        </p:nvSpPr>
        <p:spPr>
          <a:xfrm>
            <a:off x="6216825" y="3566160"/>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E748C45B-C85D-494D-98F9-0D65118D55F7}"/>
              </a:ext>
            </a:extLst>
          </p:cNvPr>
          <p:cNvSpPr/>
          <p:nvPr/>
        </p:nvSpPr>
        <p:spPr>
          <a:xfrm>
            <a:off x="6680301" y="3898836"/>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97DAB88D-7364-4F2F-B873-F8B95A41FE64}"/>
              </a:ext>
            </a:extLst>
          </p:cNvPr>
          <p:cNvSpPr/>
          <p:nvPr/>
        </p:nvSpPr>
        <p:spPr>
          <a:xfrm>
            <a:off x="6616997" y="3198002"/>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6A16B735-C24E-4EFA-ADE8-28763A71D6E4}"/>
              </a:ext>
            </a:extLst>
          </p:cNvPr>
          <p:cNvSpPr/>
          <p:nvPr/>
        </p:nvSpPr>
        <p:spPr>
          <a:xfrm>
            <a:off x="7072589" y="3371185"/>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EA53F29F-896F-4E57-AB18-5BD747335D88}"/>
              </a:ext>
            </a:extLst>
          </p:cNvPr>
          <p:cNvSpPr txBox="1"/>
          <p:nvPr/>
        </p:nvSpPr>
        <p:spPr>
          <a:xfrm>
            <a:off x="6174358" y="3915376"/>
            <a:ext cx="407484"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F5</a:t>
            </a:r>
          </a:p>
        </p:txBody>
      </p:sp>
      <p:sp>
        <p:nvSpPr>
          <p:cNvPr id="38" name="TextBox 37">
            <a:extLst>
              <a:ext uri="{FF2B5EF4-FFF2-40B4-BE49-F238E27FC236}">
                <a16:creationId xmlns:a16="http://schemas.microsoft.com/office/drawing/2014/main" id="{3C7F1F41-A8E7-424D-AE33-A3F4BDE03521}"/>
              </a:ext>
            </a:extLst>
          </p:cNvPr>
          <p:cNvSpPr txBox="1"/>
          <p:nvPr/>
        </p:nvSpPr>
        <p:spPr>
          <a:xfrm>
            <a:off x="6991141" y="3623664"/>
            <a:ext cx="407484"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F6</a:t>
            </a:r>
          </a:p>
        </p:txBody>
      </p:sp>
      <p:sp>
        <p:nvSpPr>
          <p:cNvPr id="39" name="TextBox 38">
            <a:extLst>
              <a:ext uri="{FF2B5EF4-FFF2-40B4-BE49-F238E27FC236}">
                <a16:creationId xmlns:a16="http://schemas.microsoft.com/office/drawing/2014/main" id="{09F979E9-3471-4A80-B3E5-8AB99D9A191E}"/>
              </a:ext>
            </a:extLst>
          </p:cNvPr>
          <p:cNvSpPr txBox="1"/>
          <p:nvPr/>
        </p:nvSpPr>
        <p:spPr>
          <a:xfrm>
            <a:off x="6126294" y="3002839"/>
            <a:ext cx="407484"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F7</a:t>
            </a:r>
          </a:p>
        </p:txBody>
      </p:sp>
      <p:sp>
        <p:nvSpPr>
          <p:cNvPr id="40" name="TextBox 39">
            <a:extLst>
              <a:ext uri="{FF2B5EF4-FFF2-40B4-BE49-F238E27FC236}">
                <a16:creationId xmlns:a16="http://schemas.microsoft.com/office/drawing/2014/main" id="{D61391C4-4CF4-47C4-95E1-A589B2871C8C}"/>
              </a:ext>
            </a:extLst>
          </p:cNvPr>
          <p:cNvSpPr txBox="1"/>
          <p:nvPr/>
        </p:nvSpPr>
        <p:spPr>
          <a:xfrm>
            <a:off x="6487361" y="2571751"/>
            <a:ext cx="407484"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F8</a:t>
            </a:r>
          </a:p>
        </p:txBody>
      </p:sp>
      <p:sp>
        <p:nvSpPr>
          <p:cNvPr id="41" name="Oval 40">
            <a:extLst>
              <a:ext uri="{FF2B5EF4-FFF2-40B4-BE49-F238E27FC236}">
                <a16:creationId xmlns:a16="http://schemas.microsoft.com/office/drawing/2014/main" id="{9FA50860-B732-4F15-B0D6-4051858AF759}"/>
              </a:ext>
            </a:extLst>
          </p:cNvPr>
          <p:cNvSpPr/>
          <p:nvPr/>
        </p:nvSpPr>
        <p:spPr>
          <a:xfrm>
            <a:off x="10990563" y="4288108"/>
            <a:ext cx="133877" cy="13716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4D879122-C892-44C4-A8E5-A19579B8D690}"/>
              </a:ext>
            </a:extLst>
          </p:cNvPr>
          <p:cNvSpPr/>
          <p:nvPr/>
        </p:nvSpPr>
        <p:spPr>
          <a:xfrm>
            <a:off x="10185042" y="4106616"/>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6A759952-50EF-4BA1-A170-89EA3B1514E1}"/>
              </a:ext>
            </a:extLst>
          </p:cNvPr>
          <p:cNvSpPr/>
          <p:nvPr/>
        </p:nvSpPr>
        <p:spPr>
          <a:xfrm>
            <a:off x="10585092" y="3759890"/>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5FA2930F-A120-49D0-8AF9-7492E8073951}"/>
              </a:ext>
            </a:extLst>
          </p:cNvPr>
          <p:cNvSpPr/>
          <p:nvPr/>
        </p:nvSpPr>
        <p:spPr>
          <a:xfrm>
            <a:off x="10192661" y="4281876"/>
            <a:ext cx="133877" cy="13716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1FF3C076-FACC-483E-BDD8-D6DF6727ECC9}"/>
              </a:ext>
            </a:extLst>
          </p:cNvPr>
          <p:cNvSpPr/>
          <p:nvPr/>
        </p:nvSpPr>
        <p:spPr>
          <a:xfrm>
            <a:off x="10592644" y="3885475"/>
            <a:ext cx="133877" cy="13716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D56605F5-F87E-4A02-8B37-D25F33DE310F}"/>
              </a:ext>
            </a:extLst>
          </p:cNvPr>
          <p:cNvSpPr/>
          <p:nvPr/>
        </p:nvSpPr>
        <p:spPr>
          <a:xfrm>
            <a:off x="10585091" y="4685089"/>
            <a:ext cx="133877" cy="13716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21424C00-23DF-47E0-95C0-4E1FB137E9FD}"/>
              </a:ext>
            </a:extLst>
          </p:cNvPr>
          <p:cNvSpPr/>
          <p:nvPr/>
        </p:nvSpPr>
        <p:spPr>
          <a:xfrm>
            <a:off x="10585091" y="4593649"/>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B6003294-9BDA-4841-8882-3FE605880ED3}"/>
              </a:ext>
            </a:extLst>
          </p:cNvPr>
          <p:cNvSpPr/>
          <p:nvPr/>
        </p:nvSpPr>
        <p:spPr>
          <a:xfrm>
            <a:off x="10952462" y="4198056"/>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EA60A4E-7503-44C5-B9AF-E90ECFFC5273}"/>
              </a:ext>
            </a:extLst>
          </p:cNvPr>
          <p:cNvSpPr txBox="1"/>
          <p:nvPr/>
        </p:nvSpPr>
        <p:spPr>
          <a:xfrm>
            <a:off x="10736153" y="4746049"/>
            <a:ext cx="407484"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F1</a:t>
            </a:r>
          </a:p>
        </p:txBody>
      </p:sp>
      <p:sp>
        <p:nvSpPr>
          <p:cNvPr id="50" name="TextBox 49">
            <a:extLst>
              <a:ext uri="{FF2B5EF4-FFF2-40B4-BE49-F238E27FC236}">
                <a16:creationId xmlns:a16="http://schemas.microsoft.com/office/drawing/2014/main" id="{0C2EDDB3-98B9-4D57-BB23-75335EBB1E80}"/>
              </a:ext>
            </a:extLst>
          </p:cNvPr>
          <p:cNvSpPr txBox="1"/>
          <p:nvPr/>
        </p:nvSpPr>
        <p:spPr>
          <a:xfrm>
            <a:off x="11172703" y="4136366"/>
            <a:ext cx="407484"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F2</a:t>
            </a:r>
          </a:p>
        </p:txBody>
      </p:sp>
      <p:sp>
        <p:nvSpPr>
          <p:cNvPr id="51" name="TextBox 50">
            <a:extLst>
              <a:ext uri="{FF2B5EF4-FFF2-40B4-BE49-F238E27FC236}">
                <a16:creationId xmlns:a16="http://schemas.microsoft.com/office/drawing/2014/main" id="{C66FAFB0-9508-4D9B-990D-700DF1015F25}"/>
              </a:ext>
            </a:extLst>
          </p:cNvPr>
          <p:cNvSpPr txBox="1"/>
          <p:nvPr/>
        </p:nvSpPr>
        <p:spPr>
          <a:xfrm>
            <a:off x="9762581" y="4263639"/>
            <a:ext cx="407484"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F3</a:t>
            </a:r>
          </a:p>
        </p:txBody>
      </p:sp>
      <p:sp>
        <p:nvSpPr>
          <p:cNvPr id="52" name="TextBox 51">
            <a:extLst>
              <a:ext uri="{FF2B5EF4-FFF2-40B4-BE49-F238E27FC236}">
                <a16:creationId xmlns:a16="http://schemas.microsoft.com/office/drawing/2014/main" id="{CE966E57-C396-431B-89C3-2CBE492CD96F}"/>
              </a:ext>
            </a:extLst>
          </p:cNvPr>
          <p:cNvSpPr txBox="1"/>
          <p:nvPr/>
        </p:nvSpPr>
        <p:spPr>
          <a:xfrm>
            <a:off x="10771580" y="3649570"/>
            <a:ext cx="407484"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F4</a:t>
            </a:r>
          </a:p>
        </p:txBody>
      </p:sp>
      <p:sp>
        <p:nvSpPr>
          <p:cNvPr id="29" name="Oval 28">
            <a:extLst>
              <a:ext uri="{FF2B5EF4-FFF2-40B4-BE49-F238E27FC236}">
                <a16:creationId xmlns:a16="http://schemas.microsoft.com/office/drawing/2014/main" id="{A9093E90-CEAF-4809-A1E8-96F4D4CF9B7C}"/>
              </a:ext>
            </a:extLst>
          </p:cNvPr>
          <p:cNvSpPr/>
          <p:nvPr/>
        </p:nvSpPr>
        <p:spPr>
          <a:xfrm>
            <a:off x="6217982" y="3376218"/>
            <a:ext cx="133877" cy="13716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14729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790E0-AC6F-4CE4-ADBC-EF9DD0D792AE}"/>
              </a:ext>
            </a:extLst>
          </p:cNvPr>
          <p:cNvSpPr txBox="1"/>
          <p:nvPr/>
        </p:nvSpPr>
        <p:spPr>
          <a:xfrm>
            <a:off x="377655" y="108068"/>
            <a:ext cx="11360490" cy="1231556"/>
          </a:xfrm>
          <a:prstGeom prst="rect">
            <a:avLst/>
          </a:prstGeom>
          <a:noFill/>
        </p:spPr>
        <p:txBody>
          <a:bodyPr wrap="square" rtlCol="0">
            <a:spAutoFit/>
          </a:bodyPr>
          <a:lstStyle/>
          <a:p>
            <a:pPr marL="457200" marR="0" lvl="0" indent="-457200" algn="l" defTabSz="914400" rtl="0" eaLnBrk="1" fontAlgn="auto" latinLnBrk="0" hangingPunct="1">
              <a:lnSpc>
                <a:spcPts val="3000"/>
              </a:lnSpc>
              <a:spcBef>
                <a:spcPts val="1200"/>
              </a:spcBef>
              <a:spcAft>
                <a:spcPts val="1200"/>
              </a:spcAft>
              <a:buClrTx/>
              <a:buSzTx/>
              <a:buFontTx/>
              <a:buAutoNum type="arabicPeriod" startAt="6"/>
              <a:tabLst/>
              <a:defRPr/>
            </a:pPr>
            <a:r>
              <a:rPr kumimoji="0" lang="en-US" sz="2400" b="1" i="0" u="none" strike="noStrike" kern="1200" cap="none" spc="0" normalizeH="0" baseline="0" noProof="0" dirty="0">
                <a:ln>
                  <a:noFill/>
                </a:ln>
                <a:solidFill>
                  <a:srgbClr val="0000FF"/>
                </a:solidFill>
                <a:effectLst/>
                <a:uLnTx/>
                <a:uFillTx/>
                <a:latin typeface="Calibri" panose="020F0502020204030204"/>
                <a:ea typeface="+mn-ea"/>
                <a:cs typeface="+mn-cs"/>
              </a:rPr>
              <a:t>Calculate differences between transformed, robot-measured fiducial points and sensor-measured fiducial points </a:t>
            </a:r>
            <a:r>
              <a:rPr kumimoji="0" lang="en-US" sz="2400" b="1" i="0" u="none" strike="noStrike" kern="1200" cap="none" spc="0" normalizeH="0" baseline="0" noProof="0" dirty="0">
                <a:ln>
                  <a:noFill/>
                </a:ln>
                <a:solidFill>
                  <a:srgbClr val="0000FF"/>
                </a:solidFill>
                <a:effectLst/>
                <a:uLnTx/>
                <a:uFillTx/>
                <a:latin typeface="Calibri" panose="020F0502020204030204"/>
                <a:ea typeface="+mn-ea"/>
                <a:cs typeface="+mn-cs"/>
                <a:sym typeface="Wingdings" panose="05000000000000000000" pitchFamily="2" charset="2"/>
              </a:rPr>
              <a:t>to obtain</a:t>
            </a:r>
            <a:r>
              <a:rPr kumimoji="0" lang="en-US" sz="2400" b="1" i="0" u="none" strike="noStrike" kern="1200" cap="none" spc="0" normalizeH="0" baseline="0" noProof="0" dirty="0">
                <a:ln>
                  <a:noFill/>
                </a:ln>
                <a:solidFill>
                  <a:srgbClr val="0000FF"/>
                </a:solidFill>
                <a:effectLst/>
                <a:uLnTx/>
                <a:uFillTx/>
                <a:latin typeface="Calibri" panose="020F0502020204030204"/>
                <a:ea typeface="+mn-ea"/>
                <a:cs typeface="+mn-cs"/>
              </a:rPr>
              <a:t> corrections, </a:t>
            </a:r>
            <a:r>
              <a:rPr kumimoji="0" lang="en-US" sz="2400" b="1" i="1" u="none" strike="noStrike" kern="1200" cap="none" spc="0" normalizeH="0" baseline="0" noProof="0" dirty="0" err="1">
                <a:ln>
                  <a:noFill/>
                </a:ln>
                <a:solidFill>
                  <a:srgbClr val="0000FF"/>
                </a:solidFill>
                <a:effectLst/>
                <a:uLnTx/>
                <a:uFillTx/>
                <a:latin typeface="Calibri" panose="020F0502020204030204"/>
                <a:ea typeface="+mn-ea"/>
                <a:cs typeface="+mn-cs"/>
              </a:rPr>
              <a:t>e</a:t>
            </a:r>
            <a:r>
              <a:rPr kumimoji="0" lang="en-US" sz="2400" b="1" i="1" u="none" strike="noStrike" kern="1200" cap="none" spc="0" normalizeH="0" baseline="-25000" noProof="0" dirty="0" err="1">
                <a:ln>
                  <a:noFill/>
                </a:ln>
                <a:solidFill>
                  <a:srgbClr val="0000FF"/>
                </a:solidFill>
                <a:effectLst/>
                <a:uLnTx/>
                <a:uFillTx/>
                <a:latin typeface="Calibri" panose="020F0502020204030204"/>
                <a:ea typeface="+mn-ea"/>
                <a:cs typeface="+mn-cs"/>
              </a:rPr>
              <a:t>i</a:t>
            </a:r>
            <a:r>
              <a:rPr kumimoji="0" lang="en-US" sz="2400" b="1" i="1" u="none" strike="noStrike" kern="1200" cap="none" spc="0" normalizeH="0" baseline="-25000" noProof="0" dirty="0">
                <a:ln>
                  <a:noFill/>
                </a:ln>
                <a:solidFill>
                  <a:srgbClr val="0000FF"/>
                </a:solidFill>
                <a:effectLst/>
                <a:uLnTx/>
                <a:uFillTx/>
                <a:latin typeface="Calibri" panose="020F0502020204030204"/>
                <a:ea typeface="+mn-ea"/>
                <a:cs typeface="+mn-cs"/>
              </a:rPr>
              <a:t> </a:t>
            </a:r>
            <a:r>
              <a:rPr lang="en-US" sz="2400" b="1" dirty="0">
                <a:solidFill>
                  <a:srgbClr val="0000FF"/>
                </a:solidFill>
                <a:latin typeface="Calibri" panose="020F0502020204030204"/>
              </a:rPr>
              <a:t>,</a:t>
            </a:r>
            <a:r>
              <a:rPr kumimoji="0" lang="en-US" sz="2400" b="1" i="0" u="none" strike="noStrike" kern="1200" cap="none" spc="0" normalizeH="0" baseline="0" noProof="0" dirty="0">
                <a:ln>
                  <a:noFill/>
                </a:ln>
                <a:solidFill>
                  <a:srgbClr val="0000FF"/>
                </a:solidFill>
                <a:effectLst/>
                <a:uLnTx/>
                <a:uFillTx/>
                <a:latin typeface="Calibri" panose="020F0502020204030204"/>
                <a:ea typeface="+mn-ea"/>
                <a:cs typeface="+mn-cs"/>
              </a:rPr>
              <a:t> for fiducial points in sensor frame.  </a:t>
            </a:r>
            <a:r>
              <a:rPr kumimoji="0" lang="en-US" sz="2400" b="1" i="1" u="none" strike="noStrike" kern="1200" cap="none" spc="0" normalizeH="0" baseline="0" noProof="0" dirty="0" err="1">
                <a:ln>
                  <a:noFill/>
                </a:ln>
                <a:solidFill>
                  <a:srgbClr val="0000FF"/>
                </a:solidFill>
                <a:effectLst/>
                <a:uLnTx/>
                <a:uFillTx/>
                <a:latin typeface="Calibri" panose="020F0502020204030204"/>
                <a:ea typeface="+mn-ea"/>
                <a:cs typeface="+mn-cs"/>
              </a:rPr>
              <a:t>e</a:t>
            </a:r>
            <a:r>
              <a:rPr kumimoji="0" lang="en-US" sz="2400" b="1" i="1" u="none" strike="noStrike" kern="1200" cap="none" spc="0" normalizeH="0" baseline="-25000" noProof="0" dirty="0" err="1">
                <a:ln>
                  <a:noFill/>
                </a:ln>
                <a:solidFill>
                  <a:srgbClr val="0000FF"/>
                </a:solidFill>
                <a:effectLst/>
                <a:uLnTx/>
                <a:uFillTx/>
                <a:latin typeface="Calibri" panose="020F0502020204030204"/>
                <a:ea typeface="+mn-ea"/>
                <a:cs typeface="+mn-cs"/>
              </a:rPr>
              <a:t>i</a:t>
            </a:r>
            <a:r>
              <a:rPr kumimoji="0" lang="en-US" sz="2400" b="1" i="0" u="none" strike="noStrike" kern="1200" cap="none" spc="0" normalizeH="0" baseline="0" noProof="0" dirty="0">
                <a:ln>
                  <a:noFill/>
                </a:ln>
                <a:solidFill>
                  <a:srgbClr val="0000FF"/>
                </a:solidFill>
                <a:effectLst/>
                <a:uLnTx/>
                <a:uFillTx/>
                <a:latin typeface="Calibri" panose="020F0502020204030204"/>
                <a:ea typeface="+mn-ea"/>
                <a:cs typeface="+mn-cs"/>
              </a:rPr>
              <a:t> are vectors.</a:t>
            </a:r>
          </a:p>
        </p:txBody>
      </p:sp>
      <p:grpSp>
        <p:nvGrpSpPr>
          <p:cNvPr id="8" name="Group 7">
            <a:extLst>
              <a:ext uri="{FF2B5EF4-FFF2-40B4-BE49-F238E27FC236}">
                <a16:creationId xmlns:a16="http://schemas.microsoft.com/office/drawing/2014/main" id="{F480CEAD-1387-4A64-99E6-E78382686D12}"/>
              </a:ext>
            </a:extLst>
          </p:cNvPr>
          <p:cNvGrpSpPr/>
          <p:nvPr/>
        </p:nvGrpSpPr>
        <p:grpSpPr>
          <a:xfrm>
            <a:off x="911916" y="1622021"/>
            <a:ext cx="6149314" cy="4764304"/>
            <a:chOff x="911916" y="1622021"/>
            <a:chExt cx="6149314" cy="4764304"/>
          </a:xfrm>
        </p:grpSpPr>
        <p:pic>
          <p:nvPicPr>
            <p:cNvPr id="5" name="Picture 4">
              <a:extLst>
                <a:ext uri="{FF2B5EF4-FFF2-40B4-BE49-F238E27FC236}">
                  <a16:creationId xmlns:a16="http://schemas.microsoft.com/office/drawing/2014/main" id="{3CACB041-609D-4570-B4A2-3D36C2E0F8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11916" y="1622021"/>
              <a:ext cx="6149314" cy="4764304"/>
            </a:xfrm>
            <a:prstGeom prst="rect">
              <a:avLst/>
            </a:prstGeom>
            <a:ln>
              <a:solidFill>
                <a:schemeClr val="tx1"/>
              </a:solidFill>
            </a:ln>
          </p:spPr>
        </p:pic>
        <p:sp>
          <p:nvSpPr>
            <p:cNvPr id="11" name="TextBox 10">
              <a:extLst>
                <a:ext uri="{FF2B5EF4-FFF2-40B4-BE49-F238E27FC236}">
                  <a16:creationId xmlns:a16="http://schemas.microsoft.com/office/drawing/2014/main" id="{820E8D1E-3AF2-408B-8244-282466BE8F89}"/>
                </a:ext>
              </a:extLst>
            </p:cNvPr>
            <p:cNvSpPr txBox="1"/>
            <p:nvPr/>
          </p:nvSpPr>
          <p:spPr>
            <a:xfrm>
              <a:off x="2238541" y="5107807"/>
              <a:ext cx="3976016" cy="4833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Fiducials in sensor frame</a:t>
              </a:r>
            </a:p>
          </p:txBody>
        </p:sp>
        <p:sp>
          <p:nvSpPr>
            <p:cNvPr id="12" name="Rectangle 11">
              <a:extLst>
                <a:ext uri="{FF2B5EF4-FFF2-40B4-BE49-F238E27FC236}">
                  <a16:creationId xmlns:a16="http://schemas.microsoft.com/office/drawing/2014/main" id="{B6C417B1-7F98-430D-880E-DD49EA4D9CB8}"/>
                </a:ext>
              </a:extLst>
            </p:cNvPr>
            <p:cNvSpPr/>
            <p:nvPr/>
          </p:nvSpPr>
          <p:spPr>
            <a:xfrm>
              <a:off x="1645753" y="2634197"/>
              <a:ext cx="1289776" cy="1369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E03FD14-E800-4CEF-9823-7D8B5497FDE8}"/>
                </a:ext>
              </a:extLst>
            </p:cNvPr>
            <p:cNvSpPr/>
            <p:nvPr/>
          </p:nvSpPr>
          <p:spPr>
            <a:xfrm>
              <a:off x="5065160" y="3495652"/>
              <a:ext cx="1574766" cy="1369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4F282AA-8584-40EB-ADD2-5B0F9C42FA60}"/>
                </a:ext>
              </a:extLst>
            </p:cNvPr>
            <p:cNvSpPr txBox="1"/>
            <p:nvPr/>
          </p:nvSpPr>
          <p:spPr>
            <a:xfrm>
              <a:off x="2917933" y="3079673"/>
              <a:ext cx="8354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See (a)</a:t>
              </a:r>
            </a:p>
          </p:txBody>
        </p:sp>
        <p:sp>
          <p:nvSpPr>
            <p:cNvPr id="32" name="TextBox 31">
              <a:extLst>
                <a:ext uri="{FF2B5EF4-FFF2-40B4-BE49-F238E27FC236}">
                  <a16:creationId xmlns:a16="http://schemas.microsoft.com/office/drawing/2014/main" id="{824024D1-ADA8-4466-B206-87F20B00D447}"/>
                </a:ext>
              </a:extLst>
            </p:cNvPr>
            <p:cNvSpPr txBox="1"/>
            <p:nvPr/>
          </p:nvSpPr>
          <p:spPr>
            <a:xfrm>
              <a:off x="4226549" y="3937444"/>
              <a:ext cx="8451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See (b)</a:t>
              </a:r>
            </a:p>
          </p:txBody>
        </p:sp>
      </p:grpSp>
      <p:sp>
        <p:nvSpPr>
          <p:cNvPr id="34" name="TextBox 33">
            <a:extLst>
              <a:ext uri="{FF2B5EF4-FFF2-40B4-BE49-F238E27FC236}">
                <a16:creationId xmlns:a16="http://schemas.microsoft.com/office/drawing/2014/main" id="{EDA3AD58-42AF-4ED8-ABDC-7DB50B121FEC}"/>
              </a:ext>
            </a:extLst>
          </p:cNvPr>
          <p:cNvSpPr txBox="1"/>
          <p:nvPr/>
        </p:nvSpPr>
        <p:spPr>
          <a:xfrm>
            <a:off x="7427788" y="2264100"/>
            <a:ext cx="63190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35" name="TextBox 34">
            <a:extLst>
              <a:ext uri="{FF2B5EF4-FFF2-40B4-BE49-F238E27FC236}">
                <a16:creationId xmlns:a16="http://schemas.microsoft.com/office/drawing/2014/main" id="{396EA295-D91B-45B6-AE8A-F5FCDBF890BB}"/>
              </a:ext>
            </a:extLst>
          </p:cNvPr>
          <p:cNvSpPr txBox="1"/>
          <p:nvPr/>
        </p:nvSpPr>
        <p:spPr>
          <a:xfrm>
            <a:off x="7806796" y="5071617"/>
            <a:ext cx="65114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grpSp>
        <p:nvGrpSpPr>
          <p:cNvPr id="4" name="Group 3">
            <a:extLst>
              <a:ext uri="{FF2B5EF4-FFF2-40B4-BE49-F238E27FC236}">
                <a16:creationId xmlns:a16="http://schemas.microsoft.com/office/drawing/2014/main" id="{A08EC2CC-B902-4926-9F5C-58BA19C8F960}"/>
              </a:ext>
            </a:extLst>
          </p:cNvPr>
          <p:cNvGrpSpPr/>
          <p:nvPr/>
        </p:nvGrpSpPr>
        <p:grpSpPr>
          <a:xfrm>
            <a:off x="8096489" y="1339624"/>
            <a:ext cx="2521751" cy="2697999"/>
            <a:chOff x="8096489" y="1339624"/>
            <a:chExt cx="2521751" cy="2697999"/>
          </a:xfrm>
        </p:grpSpPr>
        <p:grpSp>
          <p:nvGrpSpPr>
            <p:cNvPr id="9" name="Group 8">
              <a:extLst>
                <a:ext uri="{FF2B5EF4-FFF2-40B4-BE49-F238E27FC236}">
                  <a16:creationId xmlns:a16="http://schemas.microsoft.com/office/drawing/2014/main" id="{B5431572-EDB7-492D-AB66-07DD7440859C}"/>
                </a:ext>
              </a:extLst>
            </p:cNvPr>
            <p:cNvGrpSpPr/>
            <p:nvPr/>
          </p:nvGrpSpPr>
          <p:grpSpPr>
            <a:xfrm>
              <a:off x="8096489" y="1342189"/>
              <a:ext cx="2521751" cy="2695434"/>
              <a:chOff x="4742821" y="3745798"/>
              <a:chExt cx="2485293" cy="2698545"/>
            </a:xfrm>
          </p:grpSpPr>
          <p:pic>
            <p:nvPicPr>
              <p:cNvPr id="26" name="Picture 25">
                <a:extLst>
                  <a:ext uri="{FF2B5EF4-FFF2-40B4-BE49-F238E27FC236}">
                    <a16:creationId xmlns:a16="http://schemas.microsoft.com/office/drawing/2014/main" id="{E75D023F-3AAC-4B34-86A3-8902DED186D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42821" y="3745798"/>
                <a:ext cx="2485293" cy="2698545"/>
              </a:xfrm>
              <a:prstGeom prst="rect">
                <a:avLst/>
              </a:prstGeom>
            </p:spPr>
          </p:pic>
          <p:sp>
            <p:nvSpPr>
              <p:cNvPr id="54" name="TextBox 53">
                <a:extLst>
                  <a:ext uri="{FF2B5EF4-FFF2-40B4-BE49-F238E27FC236}">
                    <a16:creationId xmlns:a16="http://schemas.microsoft.com/office/drawing/2014/main" id="{C54DF90A-3557-40C7-AEF4-4261F2BD4234}"/>
                  </a:ext>
                </a:extLst>
              </p:cNvPr>
              <p:cNvSpPr txBox="1"/>
              <p:nvPr/>
            </p:nvSpPr>
            <p:spPr>
              <a:xfrm>
                <a:off x="5807718" y="4377950"/>
                <a:ext cx="392114" cy="4005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sz="2000" b="1" i="1" u="none" strike="noStrike" kern="1200" cap="none" spc="0" normalizeH="0" baseline="-25000" noProof="0" dirty="0">
                    <a:ln>
                      <a:noFill/>
                    </a:ln>
                    <a:solidFill>
                      <a:prstClr val="black"/>
                    </a:solidFill>
                    <a:effectLst/>
                    <a:uLnTx/>
                    <a:uFillTx/>
                    <a:latin typeface="Calibri" panose="020F0502020204030204"/>
                    <a:ea typeface="+mn-ea"/>
                    <a:cs typeface="+mn-cs"/>
                  </a:rPr>
                  <a:t>8</a:t>
                </a:r>
              </a:p>
            </p:txBody>
          </p:sp>
          <p:cxnSp>
            <p:nvCxnSpPr>
              <p:cNvPr id="7" name="Straight Arrow Connector 6">
                <a:extLst>
                  <a:ext uri="{FF2B5EF4-FFF2-40B4-BE49-F238E27FC236}">
                    <a16:creationId xmlns:a16="http://schemas.microsoft.com/office/drawing/2014/main" id="{F131CCC8-6747-49BA-9EEC-3467F8848E10}"/>
                  </a:ext>
                </a:extLst>
              </p:cNvPr>
              <p:cNvCxnSpPr>
                <a:cxnSpLocks/>
              </p:cNvCxnSpPr>
              <p:nvPr/>
            </p:nvCxnSpPr>
            <p:spPr>
              <a:xfrm flipV="1">
                <a:off x="5791838" y="4499813"/>
                <a:ext cx="9144" cy="137160"/>
              </a:xfrm>
              <a:prstGeom prst="straightConnector1">
                <a:avLst/>
              </a:prstGeom>
              <a:ln>
                <a:headEnd type="none" w="med" len="med"/>
                <a:tailEnd type="triangle" w="sm" len="sm"/>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CAACA4A2-1F5B-4287-BA1A-8DD9E23C1D65}"/>
                  </a:ext>
                </a:extLst>
              </p:cNvPr>
              <p:cNvCxnSpPr>
                <a:cxnSpLocks/>
              </p:cNvCxnSpPr>
              <p:nvPr/>
            </p:nvCxnSpPr>
            <p:spPr>
              <a:xfrm flipV="1">
                <a:off x="5056910" y="5206076"/>
                <a:ext cx="0" cy="137160"/>
              </a:xfrm>
              <a:prstGeom prst="straightConnector1">
                <a:avLst/>
              </a:prstGeom>
              <a:ln>
                <a:headEnd type="none" w="med" len="med"/>
                <a:tailEnd type="triangle" w="sm" len="sm"/>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EB092095-FE94-445E-ADF8-167C6B1C5197}"/>
                  </a:ext>
                </a:extLst>
              </p:cNvPr>
              <p:cNvSpPr txBox="1"/>
              <p:nvPr/>
            </p:nvSpPr>
            <p:spPr>
              <a:xfrm>
                <a:off x="5064858" y="5068126"/>
                <a:ext cx="392114" cy="4005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sz="2000" b="1" i="1" u="none" strike="noStrike" kern="1200" cap="none" spc="0" normalizeH="0" baseline="-25000" noProof="0" dirty="0">
                    <a:ln>
                      <a:noFill/>
                    </a:ln>
                    <a:solidFill>
                      <a:prstClr val="black"/>
                    </a:solidFill>
                    <a:effectLst/>
                    <a:uLnTx/>
                    <a:uFillTx/>
                    <a:latin typeface="Calibri" panose="020F0502020204030204"/>
                    <a:ea typeface="+mn-ea"/>
                    <a:cs typeface="+mn-cs"/>
                  </a:rPr>
                  <a:t>7</a:t>
                </a:r>
              </a:p>
            </p:txBody>
          </p:sp>
          <p:sp>
            <p:nvSpPr>
              <p:cNvPr id="15" name="TextBox 14">
                <a:extLst>
                  <a:ext uri="{FF2B5EF4-FFF2-40B4-BE49-F238E27FC236}">
                    <a16:creationId xmlns:a16="http://schemas.microsoft.com/office/drawing/2014/main" id="{E3D85E81-5317-4ADB-8796-B86F6346969F}"/>
                  </a:ext>
                </a:extLst>
              </p:cNvPr>
              <p:cNvSpPr txBox="1"/>
              <p:nvPr/>
            </p:nvSpPr>
            <p:spPr>
              <a:xfrm>
                <a:off x="5841844" y="5637483"/>
                <a:ext cx="392114" cy="4005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sz="2000" b="1" i="1" u="none" strike="noStrike" kern="1200" cap="none" spc="0" normalizeH="0" baseline="-25000" noProof="0" dirty="0">
                    <a:ln>
                      <a:noFill/>
                    </a:ln>
                    <a:solidFill>
                      <a:prstClr val="black"/>
                    </a:solidFill>
                    <a:effectLst/>
                    <a:uLnTx/>
                    <a:uFillTx/>
                    <a:latin typeface="Calibri" panose="020F0502020204030204"/>
                    <a:ea typeface="+mn-ea"/>
                    <a:cs typeface="+mn-cs"/>
                  </a:rPr>
                  <a:t>5</a:t>
                </a:r>
              </a:p>
            </p:txBody>
          </p:sp>
          <p:sp>
            <p:nvSpPr>
              <p:cNvPr id="22" name="TextBox 21">
                <a:extLst>
                  <a:ext uri="{FF2B5EF4-FFF2-40B4-BE49-F238E27FC236}">
                    <a16:creationId xmlns:a16="http://schemas.microsoft.com/office/drawing/2014/main" id="{234EC2B7-E1B4-41A5-829E-322A261A8848}"/>
                  </a:ext>
                </a:extLst>
              </p:cNvPr>
              <p:cNvSpPr txBox="1"/>
              <p:nvPr/>
            </p:nvSpPr>
            <p:spPr>
              <a:xfrm>
                <a:off x="6218870" y="4767766"/>
                <a:ext cx="392114" cy="4005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sz="2000" b="1" i="1" u="none" strike="noStrike" kern="1200" cap="none" spc="0" normalizeH="0" baseline="-25000" noProof="0" dirty="0">
                    <a:ln>
                      <a:noFill/>
                    </a:ln>
                    <a:solidFill>
                      <a:prstClr val="black"/>
                    </a:solidFill>
                    <a:effectLst/>
                    <a:uLnTx/>
                    <a:uFillTx/>
                    <a:latin typeface="Calibri" panose="020F0502020204030204"/>
                    <a:ea typeface="+mn-ea"/>
                    <a:cs typeface="+mn-cs"/>
                  </a:rPr>
                  <a:t>6</a:t>
                </a:r>
              </a:p>
            </p:txBody>
          </p:sp>
        </p:grpSp>
        <p:sp>
          <p:nvSpPr>
            <p:cNvPr id="3" name="Rectangle 2">
              <a:extLst>
                <a:ext uri="{FF2B5EF4-FFF2-40B4-BE49-F238E27FC236}">
                  <a16:creationId xmlns:a16="http://schemas.microsoft.com/office/drawing/2014/main" id="{C5B41F25-A942-4A18-9B7B-AF922320D5D6}"/>
                </a:ext>
              </a:extLst>
            </p:cNvPr>
            <p:cNvSpPr/>
            <p:nvPr/>
          </p:nvSpPr>
          <p:spPr>
            <a:xfrm>
              <a:off x="8096489" y="1339624"/>
              <a:ext cx="2521751" cy="26954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608211DD-A63A-4529-8AF9-FBB6C17744D9}"/>
              </a:ext>
            </a:extLst>
          </p:cNvPr>
          <p:cNvGrpSpPr/>
          <p:nvPr/>
        </p:nvGrpSpPr>
        <p:grpSpPr>
          <a:xfrm>
            <a:off x="8624698" y="4126647"/>
            <a:ext cx="3113447" cy="2536908"/>
            <a:chOff x="8624698" y="4126647"/>
            <a:chExt cx="3113447" cy="2536908"/>
          </a:xfrm>
        </p:grpSpPr>
        <p:grpSp>
          <p:nvGrpSpPr>
            <p:cNvPr id="10" name="Group 9">
              <a:extLst>
                <a:ext uri="{FF2B5EF4-FFF2-40B4-BE49-F238E27FC236}">
                  <a16:creationId xmlns:a16="http://schemas.microsoft.com/office/drawing/2014/main" id="{7653500E-1AEE-4812-AB4A-2E3FC67F65F1}"/>
                </a:ext>
              </a:extLst>
            </p:cNvPr>
            <p:cNvGrpSpPr/>
            <p:nvPr/>
          </p:nvGrpSpPr>
          <p:grpSpPr>
            <a:xfrm>
              <a:off x="8624698" y="4126647"/>
              <a:ext cx="3113447" cy="2536908"/>
              <a:chOff x="8676862" y="407632"/>
              <a:chExt cx="2716852" cy="2190426"/>
            </a:xfrm>
          </p:grpSpPr>
          <p:pic>
            <p:nvPicPr>
              <p:cNvPr id="25" name="Picture 24">
                <a:extLst>
                  <a:ext uri="{FF2B5EF4-FFF2-40B4-BE49-F238E27FC236}">
                    <a16:creationId xmlns:a16="http://schemas.microsoft.com/office/drawing/2014/main" id="{C2774D0B-F08D-4ED2-9E53-C5A5C5C5C4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76862" y="407632"/>
                <a:ext cx="2716852" cy="2190426"/>
              </a:xfrm>
              <a:prstGeom prst="rect">
                <a:avLst/>
              </a:prstGeom>
            </p:spPr>
          </p:pic>
          <p:cxnSp>
            <p:nvCxnSpPr>
              <p:cNvPr id="31" name="Straight Arrow Connector 30">
                <a:extLst>
                  <a:ext uri="{FF2B5EF4-FFF2-40B4-BE49-F238E27FC236}">
                    <a16:creationId xmlns:a16="http://schemas.microsoft.com/office/drawing/2014/main" id="{541C89B4-DF4A-49A5-9A76-9A949B7B84F8}"/>
                  </a:ext>
                </a:extLst>
              </p:cNvPr>
              <p:cNvCxnSpPr>
                <a:cxnSpLocks/>
              </p:cNvCxnSpPr>
              <p:nvPr/>
            </p:nvCxnSpPr>
            <p:spPr>
              <a:xfrm>
                <a:off x="9412335" y="1291330"/>
                <a:ext cx="6611" cy="91440"/>
              </a:xfrm>
              <a:prstGeom prst="straightConnector1">
                <a:avLst/>
              </a:prstGeom>
              <a:ln>
                <a:headEnd type="none" w="med" len="med"/>
                <a:tailEnd type="triangle" w="sm" len="sm"/>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9F9573C1-B561-46DA-BAC8-590BE151268D}"/>
                  </a:ext>
                </a:extLst>
              </p:cNvPr>
              <p:cNvSpPr txBox="1"/>
              <p:nvPr/>
            </p:nvSpPr>
            <p:spPr>
              <a:xfrm>
                <a:off x="9696605" y="488999"/>
                <a:ext cx="347185" cy="3454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sz="2000" b="1" i="1"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19" name="TextBox 18">
                <a:extLst>
                  <a:ext uri="{FF2B5EF4-FFF2-40B4-BE49-F238E27FC236}">
                    <a16:creationId xmlns:a16="http://schemas.microsoft.com/office/drawing/2014/main" id="{5A5B0DAA-EFA8-42E7-B17E-0F3F39E91DF8}"/>
                  </a:ext>
                </a:extLst>
              </p:cNvPr>
              <p:cNvSpPr txBox="1"/>
              <p:nvPr/>
            </p:nvSpPr>
            <p:spPr>
              <a:xfrm>
                <a:off x="10371015" y="1182485"/>
                <a:ext cx="347185" cy="3454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sz="2000" b="1" i="1"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sp>
            <p:nvSpPr>
              <p:cNvPr id="17" name="TextBox 16">
                <a:extLst>
                  <a:ext uri="{FF2B5EF4-FFF2-40B4-BE49-F238E27FC236}">
                    <a16:creationId xmlns:a16="http://schemas.microsoft.com/office/drawing/2014/main" id="{25699B72-9369-45A0-BDCD-93595528B7D0}"/>
                  </a:ext>
                </a:extLst>
              </p:cNvPr>
              <p:cNvSpPr txBox="1"/>
              <p:nvPr/>
            </p:nvSpPr>
            <p:spPr>
              <a:xfrm>
                <a:off x="9429682" y="1106664"/>
                <a:ext cx="347185" cy="3454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sz="2000" b="1" i="1"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23" name="TextBox 22">
                <a:extLst>
                  <a:ext uri="{FF2B5EF4-FFF2-40B4-BE49-F238E27FC236}">
                    <a16:creationId xmlns:a16="http://schemas.microsoft.com/office/drawing/2014/main" id="{6F76108D-6CEE-4721-959B-EC111634F345}"/>
                  </a:ext>
                </a:extLst>
              </p:cNvPr>
              <p:cNvSpPr txBox="1"/>
              <p:nvPr/>
            </p:nvSpPr>
            <p:spPr>
              <a:xfrm>
                <a:off x="9696605" y="1872873"/>
                <a:ext cx="347185" cy="3454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US" sz="2000" b="1" i="1"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grpSp>
        <p:sp>
          <p:nvSpPr>
            <p:cNvPr id="28" name="Rectangle 27">
              <a:extLst>
                <a:ext uri="{FF2B5EF4-FFF2-40B4-BE49-F238E27FC236}">
                  <a16:creationId xmlns:a16="http://schemas.microsoft.com/office/drawing/2014/main" id="{8FEE2828-306F-45D3-8464-05A02C798858}"/>
                </a:ext>
              </a:extLst>
            </p:cNvPr>
            <p:cNvSpPr/>
            <p:nvPr/>
          </p:nvSpPr>
          <p:spPr>
            <a:xfrm>
              <a:off x="8624698" y="4130789"/>
              <a:ext cx="3113447" cy="25327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099193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3509-E65A-4C9B-9087-BFCBBD50EF09}"/>
              </a:ext>
            </a:extLst>
          </p:cNvPr>
          <p:cNvSpPr>
            <a:spLocks noGrp="1"/>
          </p:cNvSpPr>
          <p:nvPr>
            <p:ph type="title"/>
          </p:nvPr>
        </p:nvSpPr>
        <p:spPr>
          <a:xfrm>
            <a:off x="3285405" y="407466"/>
            <a:ext cx="5621190" cy="663575"/>
          </a:xfrm>
        </p:spPr>
        <p:txBody>
          <a:bodyPr>
            <a:noAutofit/>
          </a:bodyPr>
          <a:lstStyle/>
          <a:p>
            <a:r>
              <a:rPr lang="en-US" sz="4800" b="1" dirty="0">
                <a:solidFill>
                  <a:srgbClr val="0000FF"/>
                </a:solidFill>
                <a:latin typeface="+mn-lt"/>
              </a:rPr>
              <a:t>What is Registration?</a:t>
            </a:r>
          </a:p>
        </p:txBody>
      </p:sp>
      <p:grpSp>
        <p:nvGrpSpPr>
          <p:cNvPr id="6" name="Group 5">
            <a:extLst>
              <a:ext uri="{FF2B5EF4-FFF2-40B4-BE49-F238E27FC236}">
                <a16:creationId xmlns:a16="http://schemas.microsoft.com/office/drawing/2014/main" id="{E0868533-9E2A-40BF-A445-43C9E6E07233}"/>
              </a:ext>
            </a:extLst>
          </p:cNvPr>
          <p:cNvGrpSpPr/>
          <p:nvPr/>
        </p:nvGrpSpPr>
        <p:grpSpPr>
          <a:xfrm>
            <a:off x="5428627" y="1346772"/>
            <a:ext cx="6629019" cy="5398583"/>
            <a:chOff x="5200027" y="1003872"/>
            <a:chExt cx="6629019" cy="5398583"/>
          </a:xfrm>
        </p:grpSpPr>
        <p:pic>
          <p:nvPicPr>
            <p:cNvPr id="16" name="Picture 15">
              <a:extLst>
                <a:ext uri="{FF2B5EF4-FFF2-40B4-BE49-F238E27FC236}">
                  <a16:creationId xmlns:a16="http://schemas.microsoft.com/office/drawing/2014/main" id="{625BAAEF-6159-4517-8854-990301D394E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200027" y="1003872"/>
              <a:ext cx="6629019" cy="5398583"/>
            </a:xfrm>
            <a:prstGeom prst="rect">
              <a:avLst/>
            </a:prstGeom>
          </p:spPr>
        </p:pic>
        <p:pic>
          <p:nvPicPr>
            <p:cNvPr id="17" name="Picture 16">
              <a:extLst>
                <a:ext uri="{FF2B5EF4-FFF2-40B4-BE49-F238E27FC236}">
                  <a16:creationId xmlns:a16="http://schemas.microsoft.com/office/drawing/2014/main" id="{6EC53FEF-0030-471E-B69E-99F234D0EC5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4007" b="97909" l="5545" r="96040">
                          <a14:foregroundMark x1="90891" y1="40070" x2="90891" y2="40070"/>
                          <a14:foregroundMark x1="88119" y1="34321" x2="88119" y2="34321"/>
                          <a14:foregroundMark x1="89703" y1="44425" x2="89703" y2="44425"/>
                          <a14:foregroundMark x1="84356" y1="39721" x2="84356" y2="39721"/>
                          <a14:foregroundMark x1="95842" y1="37805" x2="95842" y2="37805"/>
                          <a14:foregroundMark x1="39604" y1="86237" x2="39604" y2="86237"/>
                          <a14:foregroundMark x1="96040" y1="36585" x2="96040" y2="36585"/>
                          <a14:foregroundMark x1="8317" y1="19164" x2="8317" y2="19164"/>
                          <a14:foregroundMark x1="9901" y1="15331" x2="9901" y2="15331"/>
                          <a14:foregroundMark x1="5545" y1="19164" x2="5545" y2="19164"/>
                          <a14:foregroundMark x1="20792" y1="5226" x2="20792" y2="5226"/>
                          <a14:foregroundMark x1="16040" y1="4355" x2="16040" y2="4355"/>
                          <a14:foregroundMark x1="32673" y1="94425" x2="32673" y2="94425"/>
                          <a14:foregroundMark x1="34059" y1="97909" x2="34059" y2="97909"/>
                          <a14:foregroundMark x1="30891" y1="97387" x2="30891" y2="97387"/>
                          <a14:foregroundMark x1="43960" y1="92334" x2="43960" y2="92334"/>
                        </a14:backgroundRemoval>
                      </a14:imgEffect>
                    </a14:imgLayer>
                  </a14:imgProps>
                </a:ext>
                <a:ext uri="{28A0092B-C50C-407E-A947-70E740481C1C}">
                  <a14:useLocalDpi xmlns:a14="http://schemas.microsoft.com/office/drawing/2010/main"/>
                </a:ext>
              </a:extLst>
            </a:blip>
            <a:srcRect/>
            <a:stretch/>
          </p:blipFill>
          <p:spPr>
            <a:xfrm>
              <a:off x="8922444" y="1936650"/>
              <a:ext cx="1326540" cy="1439231"/>
            </a:xfrm>
            <a:prstGeom prst="rect">
              <a:avLst/>
            </a:prstGeom>
          </p:spPr>
        </p:pic>
        <p:grpSp>
          <p:nvGrpSpPr>
            <p:cNvPr id="18" name="Group 17">
              <a:extLst>
                <a:ext uri="{FF2B5EF4-FFF2-40B4-BE49-F238E27FC236}">
                  <a16:creationId xmlns:a16="http://schemas.microsoft.com/office/drawing/2014/main" id="{0B7A43B3-384E-4145-A8B0-8F1207B93084}"/>
                </a:ext>
              </a:extLst>
            </p:cNvPr>
            <p:cNvGrpSpPr/>
            <p:nvPr/>
          </p:nvGrpSpPr>
          <p:grpSpPr>
            <a:xfrm>
              <a:off x="6430410" y="1681696"/>
              <a:ext cx="1071324" cy="1330009"/>
              <a:chOff x="-114675" y="2188982"/>
              <a:chExt cx="1014432" cy="1195913"/>
            </a:xfrm>
          </p:grpSpPr>
          <p:pic>
            <p:nvPicPr>
              <p:cNvPr id="25" name="Picture 24">
                <a:extLst>
                  <a:ext uri="{FF2B5EF4-FFF2-40B4-BE49-F238E27FC236}">
                    <a16:creationId xmlns:a16="http://schemas.microsoft.com/office/drawing/2014/main" id="{3F4514BC-7650-4FDB-B20E-D21FE2983E7C}"/>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8276" l="6162" r="96831">
                            <a14:foregroundMark x1="6514" y1="26207" x2="6514" y2="26207"/>
                            <a14:foregroundMark x1="93310" y1="16897" x2="93310" y2="16897"/>
                            <a14:foregroundMark x1="96831" y1="16897" x2="96831" y2="16897"/>
                            <a14:foregroundMark x1="49296" y1="93793" x2="49296" y2="93793"/>
                            <a14:foregroundMark x1="56866" y1="96552" x2="56866" y2="96552"/>
                            <a14:foregroundMark x1="50000" y1="98276" x2="50000" y2="98276"/>
                            <a14:foregroundMark x1="48592" y1="32069" x2="48592" y2="32069"/>
                            <a14:foregroundMark x1="52993" y1="28966" x2="52993" y2="28966"/>
                          </a14:backgroundRemoval>
                        </a14:imgEffect>
                      </a14:imgLayer>
                    </a14:imgProps>
                  </a:ext>
                  <a:ext uri="{28A0092B-C50C-407E-A947-70E740481C1C}">
                    <a14:useLocalDpi xmlns:a14="http://schemas.microsoft.com/office/drawing/2010/main"/>
                  </a:ext>
                </a:extLst>
              </a:blip>
              <a:srcRect/>
              <a:stretch/>
            </p:blipFill>
            <p:spPr>
              <a:xfrm>
                <a:off x="-114675" y="2188982"/>
                <a:ext cx="1014432" cy="518985"/>
              </a:xfrm>
              <a:prstGeom prst="rect">
                <a:avLst/>
              </a:prstGeom>
            </p:spPr>
          </p:pic>
          <p:sp>
            <p:nvSpPr>
              <p:cNvPr id="26" name="Rectangle 7">
                <a:extLst>
                  <a:ext uri="{FF2B5EF4-FFF2-40B4-BE49-F238E27FC236}">
                    <a16:creationId xmlns:a16="http://schemas.microsoft.com/office/drawing/2014/main" id="{9918D88C-CA94-45A2-AF79-016036FFBDE5}"/>
                  </a:ext>
                </a:extLst>
              </p:cNvPr>
              <p:cNvSpPr/>
              <p:nvPr/>
            </p:nvSpPr>
            <p:spPr>
              <a:xfrm rot="219460">
                <a:off x="339833" y="2708638"/>
                <a:ext cx="42621" cy="676257"/>
              </a:xfrm>
              <a:custGeom>
                <a:avLst/>
                <a:gdLst>
                  <a:gd name="connsiteX0" fmla="*/ 0 w 45719"/>
                  <a:gd name="connsiteY0" fmla="*/ 0 h 182581"/>
                  <a:gd name="connsiteX1" fmla="*/ 45719 w 45719"/>
                  <a:gd name="connsiteY1" fmla="*/ 0 h 182581"/>
                  <a:gd name="connsiteX2" fmla="*/ 45719 w 45719"/>
                  <a:gd name="connsiteY2" fmla="*/ 182581 h 182581"/>
                  <a:gd name="connsiteX3" fmla="*/ 0 w 45719"/>
                  <a:gd name="connsiteY3" fmla="*/ 182581 h 182581"/>
                  <a:gd name="connsiteX4" fmla="*/ 0 w 45719"/>
                  <a:gd name="connsiteY4" fmla="*/ 0 h 182581"/>
                  <a:gd name="connsiteX0" fmla="*/ 0 w 46614"/>
                  <a:gd name="connsiteY0" fmla="*/ 0 h 182581"/>
                  <a:gd name="connsiteX1" fmla="*/ 45719 w 46614"/>
                  <a:gd name="connsiteY1" fmla="*/ 0 h 182581"/>
                  <a:gd name="connsiteX2" fmla="*/ 46614 w 46614"/>
                  <a:gd name="connsiteY2" fmla="*/ 155448 h 182581"/>
                  <a:gd name="connsiteX3" fmla="*/ 0 w 46614"/>
                  <a:gd name="connsiteY3" fmla="*/ 182581 h 182581"/>
                  <a:gd name="connsiteX4" fmla="*/ 0 w 46614"/>
                  <a:gd name="connsiteY4" fmla="*/ 0 h 182581"/>
                  <a:gd name="connsiteX0" fmla="*/ 775 w 47389"/>
                  <a:gd name="connsiteY0" fmla="*/ 0 h 173075"/>
                  <a:gd name="connsiteX1" fmla="*/ 46494 w 47389"/>
                  <a:gd name="connsiteY1" fmla="*/ 0 h 173075"/>
                  <a:gd name="connsiteX2" fmla="*/ 47389 w 47389"/>
                  <a:gd name="connsiteY2" fmla="*/ 155448 h 173075"/>
                  <a:gd name="connsiteX3" fmla="*/ 0 w 47389"/>
                  <a:gd name="connsiteY3" fmla="*/ 173075 h 173075"/>
                  <a:gd name="connsiteX4" fmla="*/ 775 w 47389"/>
                  <a:gd name="connsiteY4" fmla="*/ 0 h 173075"/>
                  <a:gd name="connsiteX0" fmla="*/ 1425 w 48039"/>
                  <a:gd name="connsiteY0" fmla="*/ 0 h 162357"/>
                  <a:gd name="connsiteX1" fmla="*/ 47144 w 48039"/>
                  <a:gd name="connsiteY1" fmla="*/ 0 h 162357"/>
                  <a:gd name="connsiteX2" fmla="*/ 48039 w 48039"/>
                  <a:gd name="connsiteY2" fmla="*/ 155448 h 162357"/>
                  <a:gd name="connsiteX3" fmla="*/ 0 w 48039"/>
                  <a:gd name="connsiteY3" fmla="*/ 162357 h 162357"/>
                  <a:gd name="connsiteX4" fmla="*/ 1425 w 48039"/>
                  <a:gd name="connsiteY4" fmla="*/ 0 h 162357"/>
                  <a:gd name="connsiteX0" fmla="*/ 1617 w 48231"/>
                  <a:gd name="connsiteY0" fmla="*/ 0 h 161795"/>
                  <a:gd name="connsiteX1" fmla="*/ 47336 w 48231"/>
                  <a:gd name="connsiteY1" fmla="*/ 0 h 161795"/>
                  <a:gd name="connsiteX2" fmla="*/ 48231 w 48231"/>
                  <a:gd name="connsiteY2" fmla="*/ 155448 h 161795"/>
                  <a:gd name="connsiteX3" fmla="*/ -1 w 48231"/>
                  <a:gd name="connsiteY3" fmla="*/ 161795 h 161795"/>
                  <a:gd name="connsiteX4" fmla="*/ 1617 w 48231"/>
                  <a:gd name="connsiteY4" fmla="*/ 0 h 161795"/>
                  <a:gd name="connsiteX0" fmla="*/ 7 w 46621"/>
                  <a:gd name="connsiteY0" fmla="*/ 0 h 160000"/>
                  <a:gd name="connsiteX1" fmla="*/ 45726 w 46621"/>
                  <a:gd name="connsiteY1" fmla="*/ 0 h 160000"/>
                  <a:gd name="connsiteX2" fmla="*/ 46621 w 46621"/>
                  <a:gd name="connsiteY2" fmla="*/ 155448 h 160000"/>
                  <a:gd name="connsiteX3" fmla="*/ 6893 w 46621"/>
                  <a:gd name="connsiteY3" fmla="*/ 160000 h 160000"/>
                  <a:gd name="connsiteX4" fmla="*/ 7 w 46621"/>
                  <a:gd name="connsiteY4" fmla="*/ 0 h 160000"/>
                  <a:gd name="connsiteX0" fmla="*/ 7 w 47202"/>
                  <a:gd name="connsiteY0" fmla="*/ 0 h 160000"/>
                  <a:gd name="connsiteX1" fmla="*/ 45726 w 47202"/>
                  <a:gd name="connsiteY1" fmla="*/ 0 h 160000"/>
                  <a:gd name="connsiteX2" fmla="*/ 47202 w 47202"/>
                  <a:gd name="connsiteY2" fmla="*/ 157135 h 160000"/>
                  <a:gd name="connsiteX3" fmla="*/ 6893 w 47202"/>
                  <a:gd name="connsiteY3" fmla="*/ 160000 h 160000"/>
                  <a:gd name="connsiteX4" fmla="*/ 7 w 47202"/>
                  <a:gd name="connsiteY4" fmla="*/ 0 h 1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2" h="160000">
                    <a:moveTo>
                      <a:pt x="7" y="0"/>
                    </a:moveTo>
                    <a:lnTo>
                      <a:pt x="45726" y="0"/>
                    </a:lnTo>
                    <a:cubicBezTo>
                      <a:pt x="46024" y="51816"/>
                      <a:pt x="46904" y="105319"/>
                      <a:pt x="47202" y="157135"/>
                    </a:cubicBezTo>
                    <a:lnTo>
                      <a:pt x="6893" y="160000"/>
                    </a:lnTo>
                    <a:cubicBezTo>
                      <a:pt x="7151" y="102308"/>
                      <a:pt x="-251" y="57692"/>
                      <a:pt x="7" y="0"/>
                    </a:cubicBezTo>
                    <a:close/>
                  </a:path>
                </a:pathLst>
              </a:custGeom>
              <a:solidFill>
                <a:schemeClr val="bg2">
                  <a:lumMod val="1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7">
                <a:extLst>
                  <a:ext uri="{FF2B5EF4-FFF2-40B4-BE49-F238E27FC236}">
                    <a16:creationId xmlns:a16="http://schemas.microsoft.com/office/drawing/2014/main" id="{D53DFB38-31F1-42AF-BF51-989455091385}"/>
                  </a:ext>
                </a:extLst>
              </p:cNvPr>
              <p:cNvSpPr/>
              <p:nvPr/>
            </p:nvSpPr>
            <p:spPr>
              <a:xfrm rot="21440020">
                <a:off x="455402" y="2695966"/>
                <a:ext cx="36577" cy="625793"/>
              </a:xfrm>
              <a:custGeom>
                <a:avLst/>
                <a:gdLst>
                  <a:gd name="connsiteX0" fmla="*/ 0 w 45719"/>
                  <a:gd name="connsiteY0" fmla="*/ 0 h 182581"/>
                  <a:gd name="connsiteX1" fmla="*/ 45719 w 45719"/>
                  <a:gd name="connsiteY1" fmla="*/ 0 h 182581"/>
                  <a:gd name="connsiteX2" fmla="*/ 45719 w 45719"/>
                  <a:gd name="connsiteY2" fmla="*/ 182581 h 182581"/>
                  <a:gd name="connsiteX3" fmla="*/ 0 w 45719"/>
                  <a:gd name="connsiteY3" fmla="*/ 182581 h 182581"/>
                  <a:gd name="connsiteX4" fmla="*/ 0 w 45719"/>
                  <a:gd name="connsiteY4" fmla="*/ 0 h 182581"/>
                  <a:gd name="connsiteX0" fmla="*/ 0 w 46614"/>
                  <a:gd name="connsiteY0" fmla="*/ 0 h 182581"/>
                  <a:gd name="connsiteX1" fmla="*/ 45719 w 46614"/>
                  <a:gd name="connsiteY1" fmla="*/ 0 h 182581"/>
                  <a:gd name="connsiteX2" fmla="*/ 46614 w 46614"/>
                  <a:gd name="connsiteY2" fmla="*/ 155448 h 182581"/>
                  <a:gd name="connsiteX3" fmla="*/ 0 w 46614"/>
                  <a:gd name="connsiteY3" fmla="*/ 182581 h 182581"/>
                  <a:gd name="connsiteX4" fmla="*/ 0 w 46614"/>
                  <a:gd name="connsiteY4" fmla="*/ 0 h 182581"/>
                  <a:gd name="connsiteX0" fmla="*/ 0 w 49648"/>
                  <a:gd name="connsiteY0" fmla="*/ 0 h 182581"/>
                  <a:gd name="connsiteX1" fmla="*/ 45719 w 49648"/>
                  <a:gd name="connsiteY1" fmla="*/ 0 h 182581"/>
                  <a:gd name="connsiteX2" fmla="*/ 49648 w 49648"/>
                  <a:gd name="connsiteY2" fmla="*/ 171483 h 182581"/>
                  <a:gd name="connsiteX3" fmla="*/ 0 w 49648"/>
                  <a:gd name="connsiteY3" fmla="*/ 182581 h 182581"/>
                  <a:gd name="connsiteX4" fmla="*/ 0 w 49648"/>
                  <a:gd name="connsiteY4" fmla="*/ 0 h 182581"/>
                  <a:gd name="connsiteX0" fmla="*/ 0 w 49648"/>
                  <a:gd name="connsiteY0" fmla="*/ 0 h 192202"/>
                  <a:gd name="connsiteX1" fmla="*/ 45719 w 49648"/>
                  <a:gd name="connsiteY1" fmla="*/ 0 h 192202"/>
                  <a:gd name="connsiteX2" fmla="*/ 49648 w 49648"/>
                  <a:gd name="connsiteY2" fmla="*/ 171483 h 192202"/>
                  <a:gd name="connsiteX3" fmla="*/ 0 w 49648"/>
                  <a:gd name="connsiteY3" fmla="*/ 192202 h 192202"/>
                  <a:gd name="connsiteX4" fmla="*/ 0 w 49648"/>
                  <a:gd name="connsiteY4" fmla="*/ 0 h 192202"/>
                  <a:gd name="connsiteX0" fmla="*/ 0 w 49648"/>
                  <a:gd name="connsiteY0" fmla="*/ 0 h 192202"/>
                  <a:gd name="connsiteX1" fmla="*/ 42685 w 49648"/>
                  <a:gd name="connsiteY1" fmla="*/ 0 h 192202"/>
                  <a:gd name="connsiteX2" fmla="*/ 49648 w 49648"/>
                  <a:gd name="connsiteY2" fmla="*/ 171483 h 192202"/>
                  <a:gd name="connsiteX3" fmla="*/ 0 w 49648"/>
                  <a:gd name="connsiteY3" fmla="*/ 192202 h 192202"/>
                  <a:gd name="connsiteX4" fmla="*/ 0 w 49648"/>
                  <a:gd name="connsiteY4" fmla="*/ 0 h 192202"/>
                  <a:gd name="connsiteX0" fmla="*/ 0 w 43579"/>
                  <a:gd name="connsiteY0" fmla="*/ 0 h 192202"/>
                  <a:gd name="connsiteX1" fmla="*/ 42685 w 43579"/>
                  <a:gd name="connsiteY1" fmla="*/ 0 h 192202"/>
                  <a:gd name="connsiteX2" fmla="*/ 43579 w 43579"/>
                  <a:gd name="connsiteY2" fmla="*/ 171482 h 192202"/>
                  <a:gd name="connsiteX3" fmla="*/ 0 w 43579"/>
                  <a:gd name="connsiteY3" fmla="*/ 192202 h 192202"/>
                  <a:gd name="connsiteX4" fmla="*/ 0 w 43579"/>
                  <a:gd name="connsiteY4" fmla="*/ 0 h 192202"/>
                  <a:gd name="connsiteX0" fmla="*/ 0 w 46615"/>
                  <a:gd name="connsiteY0" fmla="*/ 0 h 192202"/>
                  <a:gd name="connsiteX1" fmla="*/ 42685 w 46615"/>
                  <a:gd name="connsiteY1" fmla="*/ 0 h 192202"/>
                  <a:gd name="connsiteX2" fmla="*/ 46615 w 46615"/>
                  <a:gd name="connsiteY2" fmla="*/ 185067 h 192202"/>
                  <a:gd name="connsiteX3" fmla="*/ 0 w 46615"/>
                  <a:gd name="connsiteY3" fmla="*/ 192202 h 192202"/>
                  <a:gd name="connsiteX4" fmla="*/ 0 w 46615"/>
                  <a:gd name="connsiteY4" fmla="*/ 0 h 192202"/>
                  <a:gd name="connsiteX0" fmla="*/ 0 w 46615"/>
                  <a:gd name="connsiteY0" fmla="*/ 0 h 190772"/>
                  <a:gd name="connsiteX1" fmla="*/ 42685 w 46615"/>
                  <a:gd name="connsiteY1" fmla="*/ 0 h 190772"/>
                  <a:gd name="connsiteX2" fmla="*/ 46615 w 46615"/>
                  <a:gd name="connsiteY2" fmla="*/ 185067 h 190772"/>
                  <a:gd name="connsiteX3" fmla="*/ 0 w 46615"/>
                  <a:gd name="connsiteY3" fmla="*/ 190772 h 190772"/>
                  <a:gd name="connsiteX4" fmla="*/ 0 w 46615"/>
                  <a:gd name="connsiteY4" fmla="*/ 0 h 190772"/>
                  <a:gd name="connsiteX0" fmla="*/ 0 w 46615"/>
                  <a:gd name="connsiteY0" fmla="*/ 0 h 187912"/>
                  <a:gd name="connsiteX1" fmla="*/ 42685 w 46615"/>
                  <a:gd name="connsiteY1" fmla="*/ 0 h 187912"/>
                  <a:gd name="connsiteX2" fmla="*/ 46615 w 46615"/>
                  <a:gd name="connsiteY2" fmla="*/ 185067 h 187912"/>
                  <a:gd name="connsiteX3" fmla="*/ 3034 w 46615"/>
                  <a:gd name="connsiteY3" fmla="*/ 187912 h 187912"/>
                  <a:gd name="connsiteX4" fmla="*/ 0 w 46615"/>
                  <a:gd name="connsiteY4" fmla="*/ 0 h 18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15" h="187912">
                    <a:moveTo>
                      <a:pt x="0" y="0"/>
                    </a:moveTo>
                    <a:lnTo>
                      <a:pt x="42685" y="0"/>
                    </a:lnTo>
                    <a:cubicBezTo>
                      <a:pt x="42983" y="51816"/>
                      <a:pt x="46317" y="133251"/>
                      <a:pt x="46615" y="185067"/>
                    </a:cubicBezTo>
                    <a:lnTo>
                      <a:pt x="3034" y="187912"/>
                    </a:lnTo>
                    <a:cubicBezTo>
                      <a:pt x="2023" y="125275"/>
                      <a:pt x="1011" y="62637"/>
                      <a:pt x="0" y="0"/>
                    </a:cubicBezTo>
                    <a:close/>
                  </a:path>
                </a:pathLst>
              </a:custGeom>
              <a:solidFill>
                <a:schemeClr val="bg2">
                  <a:lumMod val="10000"/>
                </a:schemeClr>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7">
                <a:extLst>
                  <a:ext uri="{FF2B5EF4-FFF2-40B4-BE49-F238E27FC236}">
                    <a16:creationId xmlns:a16="http://schemas.microsoft.com/office/drawing/2014/main" id="{743A0863-85D4-4ECC-9D08-1943E6CDAD22}"/>
                  </a:ext>
                </a:extLst>
              </p:cNvPr>
              <p:cNvSpPr/>
              <p:nvPr/>
            </p:nvSpPr>
            <p:spPr>
              <a:xfrm rot="21223660">
                <a:off x="520957" y="2695214"/>
                <a:ext cx="37501" cy="592473"/>
              </a:xfrm>
              <a:custGeom>
                <a:avLst/>
                <a:gdLst>
                  <a:gd name="connsiteX0" fmla="*/ 0 w 45719"/>
                  <a:gd name="connsiteY0" fmla="*/ 0 h 182581"/>
                  <a:gd name="connsiteX1" fmla="*/ 45719 w 45719"/>
                  <a:gd name="connsiteY1" fmla="*/ 0 h 182581"/>
                  <a:gd name="connsiteX2" fmla="*/ 45719 w 45719"/>
                  <a:gd name="connsiteY2" fmla="*/ 182581 h 182581"/>
                  <a:gd name="connsiteX3" fmla="*/ 0 w 45719"/>
                  <a:gd name="connsiteY3" fmla="*/ 182581 h 182581"/>
                  <a:gd name="connsiteX4" fmla="*/ 0 w 45719"/>
                  <a:gd name="connsiteY4" fmla="*/ 0 h 182581"/>
                  <a:gd name="connsiteX0" fmla="*/ 0 w 46614"/>
                  <a:gd name="connsiteY0" fmla="*/ 0 h 182581"/>
                  <a:gd name="connsiteX1" fmla="*/ 45719 w 46614"/>
                  <a:gd name="connsiteY1" fmla="*/ 0 h 182581"/>
                  <a:gd name="connsiteX2" fmla="*/ 46614 w 46614"/>
                  <a:gd name="connsiteY2" fmla="*/ 155448 h 182581"/>
                  <a:gd name="connsiteX3" fmla="*/ 0 w 46614"/>
                  <a:gd name="connsiteY3" fmla="*/ 182581 h 182581"/>
                  <a:gd name="connsiteX4" fmla="*/ 0 w 46614"/>
                  <a:gd name="connsiteY4" fmla="*/ 0 h 182581"/>
                  <a:gd name="connsiteX0" fmla="*/ 0 w 54008"/>
                  <a:gd name="connsiteY0" fmla="*/ 0 h 199859"/>
                  <a:gd name="connsiteX1" fmla="*/ 53113 w 54008"/>
                  <a:gd name="connsiteY1" fmla="*/ 17278 h 199859"/>
                  <a:gd name="connsiteX2" fmla="*/ 54008 w 54008"/>
                  <a:gd name="connsiteY2" fmla="*/ 172726 h 199859"/>
                  <a:gd name="connsiteX3" fmla="*/ 7394 w 54008"/>
                  <a:gd name="connsiteY3" fmla="*/ 199859 h 199859"/>
                  <a:gd name="connsiteX4" fmla="*/ 0 w 54008"/>
                  <a:gd name="connsiteY4" fmla="*/ 0 h 199859"/>
                  <a:gd name="connsiteX0" fmla="*/ 5699 w 59707"/>
                  <a:gd name="connsiteY0" fmla="*/ 0 h 178627"/>
                  <a:gd name="connsiteX1" fmla="*/ 58812 w 59707"/>
                  <a:gd name="connsiteY1" fmla="*/ 17278 h 178627"/>
                  <a:gd name="connsiteX2" fmla="*/ 59707 w 59707"/>
                  <a:gd name="connsiteY2" fmla="*/ 172726 h 178627"/>
                  <a:gd name="connsiteX3" fmla="*/ 0 w 59707"/>
                  <a:gd name="connsiteY3" fmla="*/ 178627 h 178627"/>
                  <a:gd name="connsiteX4" fmla="*/ 5699 w 59707"/>
                  <a:gd name="connsiteY4" fmla="*/ 0 h 178627"/>
                  <a:gd name="connsiteX0" fmla="*/ 0 w 54008"/>
                  <a:gd name="connsiteY0" fmla="*/ 0 h 179697"/>
                  <a:gd name="connsiteX1" fmla="*/ 53113 w 54008"/>
                  <a:gd name="connsiteY1" fmla="*/ 17278 h 179697"/>
                  <a:gd name="connsiteX2" fmla="*/ 54008 w 54008"/>
                  <a:gd name="connsiteY2" fmla="*/ 172726 h 179697"/>
                  <a:gd name="connsiteX3" fmla="*/ 3351 w 54008"/>
                  <a:gd name="connsiteY3" fmla="*/ 179696 h 179697"/>
                  <a:gd name="connsiteX4" fmla="*/ 0 w 54008"/>
                  <a:gd name="connsiteY4" fmla="*/ 0 h 179697"/>
                  <a:gd name="connsiteX0" fmla="*/ 0 w 55374"/>
                  <a:gd name="connsiteY0" fmla="*/ 0 h 179696"/>
                  <a:gd name="connsiteX1" fmla="*/ 55343 w 55374"/>
                  <a:gd name="connsiteY1" fmla="*/ 1184 h 179696"/>
                  <a:gd name="connsiteX2" fmla="*/ 54008 w 55374"/>
                  <a:gd name="connsiteY2" fmla="*/ 172726 h 179696"/>
                  <a:gd name="connsiteX3" fmla="*/ 3351 w 55374"/>
                  <a:gd name="connsiteY3" fmla="*/ 179696 h 179696"/>
                  <a:gd name="connsiteX4" fmla="*/ 0 w 55374"/>
                  <a:gd name="connsiteY4" fmla="*/ 0 h 179696"/>
                  <a:gd name="connsiteX0" fmla="*/ 1373 w 56747"/>
                  <a:gd name="connsiteY0" fmla="*/ 0 h 172726"/>
                  <a:gd name="connsiteX1" fmla="*/ 56716 w 56747"/>
                  <a:gd name="connsiteY1" fmla="*/ 1184 h 172726"/>
                  <a:gd name="connsiteX2" fmla="*/ 55381 w 56747"/>
                  <a:gd name="connsiteY2" fmla="*/ 172726 h 172726"/>
                  <a:gd name="connsiteX3" fmla="*/ 0 w 56747"/>
                  <a:gd name="connsiteY3" fmla="*/ 169509 h 172726"/>
                  <a:gd name="connsiteX4" fmla="*/ 1373 w 56747"/>
                  <a:gd name="connsiteY4" fmla="*/ 0 h 172726"/>
                  <a:gd name="connsiteX0" fmla="*/ 1373 w 56734"/>
                  <a:gd name="connsiteY0" fmla="*/ 0 h 169509"/>
                  <a:gd name="connsiteX1" fmla="*/ 56716 w 56734"/>
                  <a:gd name="connsiteY1" fmla="*/ 1184 h 169509"/>
                  <a:gd name="connsiteX2" fmla="*/ 53769 w 56734"/>
                  <a:gd name="connsiteY2" fmla="*/ 163277 h 169509"/>
                  <a:gd name="connsiteX3" fmla="*/ 0 w 56734"/>
                  <a:gd name="connsiteY3" fmla="*/ 169509 h 169509"/>
                  <a:gd name="connsiteX4" fmla="*/ 1373 w 56734"/>
                  <a:gd name="connsiteY4" fmla="*/ 0 h 169509"/>
                  <a:gd name="connsiteX0" fmla="*/ 4097 w 59457"/>
                  <a:gd name="connsiteY0" fmla="*/ 0 h 168107"/>
                  <a:gd name="connsiteX1" fmla="*/ 59440 w 59457"/>
                  <a:gd name="connsiteY1" fmla="*/ 1184 h 168107"/>
                  <a:gd name="connsiteX2" fmla="*/ 56493 w 59457"/>
                  <a:gd name="connsiteY2" fmla="*/ 163277 h 168107"/>
                  <a:gd name="connsiteX3" fmla="*/ -1 w 59457"/>
                  <a:gd name="connsiteY3" fmla="*/ 168107 h 168107"/>
                  <a:gd name="connsiteX4" fmla="*/ 4097 w 59457"/>
                  <a:gd name="connsiteY4" fmla="*/ 0 h 168107"/>
                  <a:gd name="connsiteX0" fmla="*/ 22 w 55382"/>
                  <a:gd name="connsiteY0" fmla="*/ 0 h 168326"/>
                  <a:gd name="connsiteX1" fmla="*/ 55365 w 55382"/>
                  <a:gd name="connsiteY1" fmla="*/ 1184 h 168326"/>
                  <a:gd name="connsiteX2" fmla="*/ 52418 w 55382"/>
                  <a:gd name="connsiteY2" fmla="*/ 163277 h 168326"/>
                  <a:gd name="connsiteX3" fmla="*/ 6409 w 55382"/>
                  <a:gd name="connsiteY3" fmla="*/ 168326 h 168326"/>
                  <a:gd name="connsiteX4" fmla="*/ 22 w 55382"/>
                  <a:gd name="connsiteY4" fmla="*/ 0 h 168326"/>
                  <a:gd name="connsiteX0" fmla="*/ 18 w 55378"/>
                  <a:gd name="connsiteY0" fmla="*/ 0 h 166332"/>
                  <a:gd name="connsiteX1" fmla="*/ 55361 w 55378"/>
                  <a:gd name="connsiteY1" fmla="*/ 1184 h 166332"/>
                  <a:gd name="connsiteX2" fmla="*/ 52414 w 55378"/>
                  <a:gd name="connsiteY2" fmla="*/ 163277 h 166332"/>
                  <a:gd name="connsiteX3" fmla="*/ 7558 w 55378"/>
                  <a:gd name="connsiteY3" fmla="*/ 166332 h 166332"/>
                  <a:gd name="connsiteX4" fmla="*/ 18 w 55378"/>
                  <a:gd name="connsiteY4" fmla="*/ 0 h 166332"/>
                  <a:gd name="connsiteX0" fmla="*/ 18 w 55375"/>
                  <a:gd name="connsiteY0" fmla="*/ 0 h 166332"/>
                  <a:gd name="connsiteX1" fmla="*/ 55361 w 55375"/>
                  <a:gd name="connsiteY1" fmla="*/ 1184 h 166332"/>
                  <a:gd name="connsiteX2" fmla="*/ 51644 w 55375"/>
                  <a:gd name="connsiteY2" fmla="*/ 164606 h 166332"/>
                  <a:gd name="connsiteX3" fmla="*/ 7558 w 55375"/>
                  <a:gd name="connsiteY3" fmla="*/ 166332 h 166332"/>
                  <a:gd name="connsiteX4" fmla="*/ 18 w 55375"/>
                  <a:gd name="connsiteY4" fmla="*/ 0 h 16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5" h="166332">
                    <a:moveTo>
                      <a:pt x="18" y="0"/>
                    </a:moveTo>
                    <a:lnTo>
                      <a:pt x="55361" y="1184"/>
                    </a:lnTo>
                    <a:cubicBezTo>
                      <a:pt x="55659" y="53000"/>
                      <a:pt x="51346" y="112790"/>
                      <a:pt x="51644" y="164606"/>
                    </a:cubicBezTo>
                    <a:lnTo>
                      <a:pt x="7558" y="166332"/>
                    </a:lnTo>
                    <a:cubicBezTo>
                      <a:pt x="8016" y="109829"/>
                      <a:pt x="-440" y="56503"/>
                      <a:pt x="18" y="0"/>
                    </a:cubicBezTo>
                    <a:close/>
                  </a:path>
                </a:pathLst>
              </a:custGeom>
              <a:solidFill>
                <a:schemeClr val="bg2">
                  <a:lumMod val="1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E4EE9B54-2FDA-49F1-9E20-4E54492B98A0}"/>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7317" b="91463" l="6250" r="95109">
                          <a14:foregroundMark x1="7609" y1="90549" x2="7609" y2="90549"/>
                          <a14:foregroundMark x1="91033" y1="89939" x2="91033" y2="89939"/>
                          <a14:foregroundMark x1="95380" y1="92073" x2="95380" y2="92073"/>
                          <a14:foregroundMark x1="6250" y1="90854" x2="6250" y2="90854"/>
                          <a14:foregroundMark x1="50000" y1="7317" x2="50000" y2="7317"/>
                        </a14:backgroundRemoval>
                      </a14:imgEffect>
                    </a14:imgLayer>
                  </a14:imgProps>
                </a:ext>
                <a:ext uri="{28A0092B-C50C-407E-A947-70E740481C1C}">
                  <a14:useLocalDpi xmlns:a14="http://schemas.microsoft.com/office/drawing/2010/main"/>
                </a:ext>
              </a:extLst>
            </a:blip>
            <a:srcRect/>
            <a:stretch/>
          </p:blipFill>
          <p:spPr>
            <a:xfrm rot="8909869">
              <a:off x="6692544" y="1556663"/>
              <a:ext cx="703160" cy="611472"/>
            </a:xfrm>
            <a:prstGeom prst="rect">
              <a:avLst/>
            </a:prstGeom>
          </p:spPr>
        </p:pic>
        <p:sp>
          <p:nvSpPr>
            <p:cNvPr id="31" name="TextBox 30">
              <a:extLst>
                <a:ext uri="{FF2B5EF4-FFF2-40B4-BE49-F238E27FC236}">
                  <a16:creationId xmlns:a16="http://schemas.microsoft.com/office/drawing/2014/main" id="{9E750F00-B5C4-488E-A186-35E886AFE6FA}"/>
                </a:ext>
              </a:extLst>
            </p:cNvPr>
            <p:cNvSpPr txBox="1"/>
            <p:nvPr/>
          </p:nvSpPr>
          <p:spPr>
            <a:xfrm>
              <a:off x="7088409" y="1404870"/>
              <a:ext cx="1767055" cy="400110"/>
            </a:xfrm>
            <a:prstGeom prst="rect">
              <a:avLst/>
            </a:prstGeom>
            <a:noFill/>
          </p:spPr>
          <p:txBody>
            <a:bodyPr wrap="square" rtlCol="0">
              <a:spAutoFit/>
            </a:bodyPr>
            <a:lstStyle/>
            <a:p>
              <a:pPr algn="ctr"/>
              <a:r>
                <a:rPr lang="en-US" sz="2000" b="1" dirty="0">
                  <a:solidFill>
                    <a:schemeClr val="accent4">
                      <a:lumMod val="40000"/>
                      <a:lumOff val="60000"/>
                    </a:schemeClr>
                  </a:solidFill>
                </a:rPr>
                <a:t>Sensor Frame</a:t>
              </a:r>
            </a:p>
          </p:txBody>
        </p:sp>
        <p:sp>
          <p:nvSpPr>
            <p:cNvPr id="33" name="TextBox 32">
              <a:extLst>
                <a:ext uri="{FF2B5EF4-FFF2-40B4-BE49-F238E27FC236}">
                  <a16:creationId xmlns:a16="http://schemas.microsoft.com/office/drawing/2014/main" id="{B14DB8A5-0A9F-4386-AE22-4C1B88752289}"/>
                </a:ext>
              </a:extLst>
            </p:cNvPr>
            <p:cNvSpPr txBox="1"/>
            <p:nvPr/>
          </p:nvSpPr>
          <p:spPr>
            <a:xfrm>
              <a:off x="8565901" y="3271512"/>
              <a:ext cx="1543383" cy="400110"/>
            </a:xfrm>
            <a:prstGeom prst="rect">
              <a:avLst/>
            </a:prstGeom>
            <a:noFill/>
          </p:spPr>
          <p:txBody>
            <a:bodyPr wrap="square" rtlCol="0">
              <a:spAutoFit/>
            </a:bodyPr>
            <a:lstStyle/>
            <a:p>
              <a:pPr algn="ctr"/>
              <a:r>
                <a:rPr lang="en-US" sz="2000" b="1" dirty="0">
                  <a:solidFill>
                    <a:schemeClr val="accent4">
                      <a:lumMod val="40000"/>
                      <a:lumOff val="60000"/>
                    </a:schemeClr>
                  </a:solidFill>
                </a:rPr>
                <a:t>Robot Frame</a:t>
              </a:r>
            </a:p>
          </p:txBody>
        </p:sp>
        <p:pic>
          <p:nvPicPr>
            <p:cNvPr id="34" name="Picture 33">
              <a:extLst>
                <a:ext uri="{FF2B5EF4-FFF2-40B4-BE49-F238E27FC236}">
                  <a16:creationId xmlns:a16="http://schemas.microsoft.com/office/drawing/2014/main" id="{669F47DA-2300-46B3-858B-26EF1B98DAAD}"/>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3741" b="89776" l="7647" r="90882">
                          <a14:foregroundMark x1="15000" y1="8229" x2="15000" y2="8229"/>
                          <a14:foregroundMark x1="8235" y1="15711" x2="8235" y2="15711"/>
                          <a14:foregroundMark x1="16176" y1="3990" x2="16176" y2="3990"/>
                          <a14:foregroundMark x1="90882" y1="86783" x2="90882" y2="86783"/>
                        </a14:backgroundRemoval>
                      </a14:imgEffect>
                    </a14:imgLayer>
                  </a14:imgProps>
                </a:ext>
                <a:ext uri="{28A0092B-C50C-407E-A947-70E740481C1C}">
                  <a14:useLocalDpi xmlns:a14="http://schemas.microsoft.com/office/drawing/2010/main"/>
                </a:ext>
              </a:extLst>
            </a:blip>
            <a:srcRect/>
            <a:stretch/>
          </p:blipFill>
          <p:spPr>
            <a:xfrm>
              <a:off x="5735489" y="2884332"/>
              <a:ext cx="608796" cy="701336"/>
            </a:xfrm>
            <a:prstGeom prst="rect">
              <a:avLst/>
            </a:prstGeom>
          </p:spPr>
        </p:pic>
        <p:pic>
          <p:nvPicPr>
            <p:cNvPr id="35" name="Picture 34">
              <a:extLst>
                <a:ext uri="{FF2B5EF4-FFF2-40B4-BE49-F238E27FC236}">
                  <a16:creationId xmlns:a16="http://schemas.microsoft.com/office/drawing/2014/main" id="{087A7E20-49A4-4109-A14B-0AF520DD47A9}"/>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backgroundRemoval t="4120" b="91386" l="4594" r="94876">
                          <a14:foregroundMark x1="37986" y1="8614" x2="37986" y2="8614"/>
                          <a14:foregroundMark x1="8304" y1="90075" x2="8304" y2="90075"/>
                          <a14:foregroundMark x1="92226" y1="83521" x2="92226" y2="83521"/>
                          <a14:foregroundMark x1="37279" y1="4494" x2="37279" y2="4494"/>
                          <a14:foregroundMark x1="4594" y1="91573" x2="4594" y2="91573"/>
                          <a14:foregroundMark x1="94876" y1="82584" x2="94876" y2="82584"/>
                        </a14:backgroundRemoval>
                      </a14:imgEffect>
                    </a14:imgLayer>
                  </a14:imgProps>
                </a:ext>
                <a:ext uri="{28A0092B-C50C-407E-A947-70E740481C1C}">
                  <a14:useLocalDpi xmlns:a14="http://schemas.microsoft.com/office/drawing/2010/main"/>
                </a:ext>
              </a:extLst>
            </a:blip>
            <a:srcRect/>
            <a:stretch/>
          </p:blipFill>
          <p:spPr>
            <a:xfrm>
              <a:off x="8796710" y="2541689"/>
              <a:ext cx="933800" cy="861078"/>
            </a:xfrm>
            <a:prstGeom prst="rect">
              <a:avLst/>
            </a:prstGeom>
          </p:spPr>
        </p:pic>
        <p:sp>
          <p:nvSpPr>
            <p:cNvPr id="36" name="TextBox 35">
              <a:extLst>
                <a:ext uri="{FF2B5EF4-FFF2-40B4-BE49-F238E27FC236}">
                  <a16:creationId xmlns:a16="http://schemas.microsoft.com/office/drawing/2014/main" id="{E96DBE1B-A4DD-4DE3-9B3F-C0FE871BB849}"/>
                </a:ext>
              </a:extLst>
            </p:cNvPr>
            <p:cNvSpPr txBox="1"/>
            <p:nvPr/>
          </p:nvSpPr>
          <p:spPr>
            <a:xfrm>
              <a:off x="10057256" y="5645071"/>
              <a:ext cx="1574615" cy="400110"/>
            </a:xfrm>
            <a:prstGeom prst="rect">
              <a:avLst/>
            </a:prstGeom>
            <a:noFill/>
          </p:spPr>
          <p:txBody>
            <a:bodyPr wrap="square" rtlCol="0">
              <a:spAutoFit/>
            </a:bodyPr>
            <a:lstStyle/>
            <a:p>
              <a:pPr algn="ctr"/>
              <a:r>
                <a:rPr lang="en-US" sz="2000" b="1" dirty="0"/>
                <a:t>World Frame</a:t>
              </a:r>
            </a:p>
          </p:txBody>
        </p:sp>
        <p:sp>
          <p:nvSpPr>
            <p:cNvPr id="19" name="TextBox 18">
              <a:extLst>
                <a:ext uri="{FF2B5EF4-FFF2-40B4-BE49-F238E27FC236}">
                  <a16:creationId xmlns:a16="http://schemas.microsoft.com/office/drawing/2014/main" id="{3D754EA5-C8C9-401E-912D-3CA53E61B067}"/>
                </a:ext>
              </a:extLst>
            </p:cNvPr>
            <p:cNvSpPr txBox="1"/>
            <p:nvPr/>
          </p:nvSpPr>
          <p:spPr>
            <a:xfrm>
              <a:off x="6096000" y="3166942"/>
              <a:ext cx="1660165" cy="400110"/>
            </a:xfrm>
            <a:prstGeom prst="rect">
              <a:avLst/>
            </a:prstGeom>
            <a:noFill/>
          </p:spPr>
          <p:txBody>
            <a:bodyPr wrap="square" rtlCol="0">
              <a:spAutoFit/>
            </a:bodyPr>
            <a:lstStyle/>
            <a:p>
              <a:pPr algn="ctr"/>
              <a:r>
                <a:rPr lang="en-US" sz="2000" b="1" dirty="0">
                  <a:solidFill>
                    <a:schemeClr val="accent4">
                      <a:lumMod val="40000"/>
                      <a:lumOff val="60000"/>
                    </a:schemeClr>
                  </a:solidFill>
                </a:rPr>
                <a:t>Table Frame</a:t>
              </a:r>
            </a:p>
          </p:txBody>
        </p:sp>
        <p:pic>
          <p:nvPicPr>
            <p:cNvPr id="5" name="Picture 4">
              <a:extLst>
                <a:ext uri="{FF2B5EF4-FFF2-40B4-BE49-F238E27FC236}">
                  <a16:creationId xmlns:a16="http://schemas.microsoft.com/office/drawing/2014/main" id="{7F830BFC-505A-47B5-957F-AD0C011B6E6B}"/>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3748" b="92845" l="4737" r="93684">
                          <a14:foregroundMark x1="8421" y1="87394" x2="8421" y2="87394"/>
                          <a14:foregroundMark x1="4737" y1="87905" x2="4737" y2="87905"/>
                          <a14:foregroundMark x1="19825" y1="93015" x2="19825" y2="93015"/>
                          <a14:foregroundMark x1="91404" y1="85860" x2="91404" y2="85860"/>
                          <a14:foregroundMark x1="86667" y1="8859" x2="86667" y2="8859"/>
                          <a14:foregroundMark x1="86842" y1="3918" x2="86842" y2="3918"/>
                          <a14:foregroundMark x1="93684" y1="17717" x2="93684" y2="17717"/>
                        </a14:backgroundRemoval>
                      </a14:imgEffect>
                    </a14:imgLayer>
                  </a14:imgProps>
                </a:ext>
                <a:ext uri="{28A0092B-C50C-407E-A947-70E740481C1C}">
                  <a14:useLocalDpi xmlns:a14="http://schemas.microsoft.com/office/drawing/2010/main"/>
                </a:ext>
              </a:extLst>
            </a:blip>
            <a:srcRect/>
            <a:stretch/>
          </p:blipFill>
          <p:spPr>
            <a:xfrm>
              <a:off x="11046324" y="5442523"/>
              <a:ext cx="782722" cy="805207"/>
            </a:xfrm>
            <a:prstGeom prst="rect">
              <a:avLst/>
            </a:prstGeom>
          </p:spPr>
        </p:pic>
      </p:grpSp>
      <p:sp>
        <p:nvSpPr>
          <p:cNvPr id="3" name="Content Placeholder 2">
            <a:extLst>
              <a:ext uri="{FF2B5EF4-FFF2-40B4-BE49-F238E27FC236}">
                <a16:creationId xmlns:a16="http://schemas.microsoft.com/office/drawing/2014/main" id="{45D0C175-0B17-42E1-829E-7C9C584FAF33}"/>
              </a:ext>
            </a:extLst>
          </p:cNvPr>
          <p:cNvSpPr>
            <a:spLocks noGrp="1"/>
          </p:cNvSpPr>
          <p:nvPr>
            <p:ph idx="1"/>
          </p:nvPr>
        </p:nvSpPr>
        <p:spPr>
          <a:xfrm>
            <a:off x="294928" y="1513505"/>
            <a:ext cx="4993999" cy="3907189"/>
          </a:xfrm>
        </p:spPr>
        <p:txBody>
          <a:bodyPr>
            <a:normAutofit fontScale="77500" lnSpcReduction="20000"/>
          </a:bodyPr>
          <a:lstStyle/>
          <a:p>
            <a:pPr marL="0" indent="0" algn="ctr">
              <a:lnSpc>
                <a:spcPct val="150000"/>
              </a:lnSpc>
              <a:buNone/>
            </a:pPr>
            <a:r>
              <a:rPr lang="en-US" sz="3200" dirty="0"/>
              <a:t>Registration is a process to transform one coordinate frame to another coordinate frame.</a:t>
            </a:r>
          </a:p>
          <a:p>
            <a:pPr marL="0" indent="0" algn="ctr">
              <a:lnSpc>
                <a:spcPct val="150000"/>
              </a:lnSpc>
              <a:buNone/>
            </a:pPr>
            <a:r>
              <a:rPr lang="en-US" sz="3200" dirty="0"/>
              <a:t> </a:t>
            </a:r>
          </a:p>
          <a:p>
            <a:pPr marL="0" indent="0" algn="ctr">
              <a:lnSpc>
                <a:spcPct val="150000"/>
              </a:lnSpc>
              <a:buNone/>
            </a:pPr>
            <a:r>
              <a:rPr lang="en-US" sz="3200" dirty="0"/>
              <a:t>For example, the sensor system, robot, and work table each have their own coordinate frames.</a:t>
            </a:r>
          </a:p>
        </p:txBody>
      </p:sp>
    </p:spTree>
    <p:extLst>
      <p:ext uri="{BB962C8B-B14F-4D97-AF65-F5344CB8AC3E}">
        <p14:creationId xmlns:p14="http://schemas.microsoft.com/office/powerpoint/2010/main" val="2646069548"/>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8100DA-E2C9-4CC8-BEF5-40595C19E78C}"/>
              </a:ext>
            </a:extLst>
          </p:cNvPr>
          <p:cNvSpPr txBox="1"/>
          <p:nvPr/>
        </p:nvSpPr>
        <p:spPr>
          <a:xfrm>
            <a:off x="999954" y="345918"/>
            <a:ext cx="8932501" cy="523220"/>
          </a:xfrm>
          <a:prstGeom prst="rect">
            <a:avLst/>
          </a:prstGeom>
          <a:noFill/>
        </p:spPr>
        <p:txBody>
          <a:bodyPr wrap="square" rtlCol="0">
            <a:spAutoFit/>
          </a:bodyPr>
          <a:lstStyle/>
          <a:p>
            <a:pPr marL="566738" lvl="0" indent="-566738">
              <a:buFont typeface="+mj-lt"/>
              <a:buAutoNum type="arabicPeriod" startAt="7"/>
            </a:pPr>
            <a:r>
              <a:rPr lang="en-US" sz="2800" b="1" dirty="0">
                <a:solidFill>
                  <a:srgbClr val="0000FF"/>
                </a:solidFill>
              </a:rPr>
              <a:t>Measure locations of target points with sensor.</a:t>
            </a:r>
          </a:p>
        </p:txBody>
      </p:sp>
      <p:grpSp>
        <p:nvGrpSpPr>
          <p:cNvPr id="3" name="Group 2">
            <a:extLst>
              <a:ext uri="{FF2B5EF4-FFF2-40B4-BE49-F238E27FC236}">
                <a16:creationId xmlns:a16="http://schemas.microsoft.com/office/drawing/2014/main" id="{5A9EC0A5-7F09-47F7-A8CF-6958772B5AFB}"/>
              </a:ext>
            </a:extLst>
          </p:cNvPr>
          <p:cNvGrpSpPr/>
          <p:nvPr/>
        </p:nvGrpSpPr>
        <p:grpSpPr>
          <a:xfrm>
            <a:off x="1041961" y="1175657"/>
            <a:ext cx="10031878" cy="5462425"/>
            <a:chOff x="1041961" y="1175657"/>
            <a:chExt cx="10031878" cy="5462425"/>
          </a:xfrm>
        </p:grpSpPr>
        <p:pic>
          <p:nvPicPr>
            <p:cNvPr id="36" name="Picture 35">
              <a:extLst>
                <a:ext uri="{FF2B5EF4-FFF2-40B4-BE49-F238E27FC236}">
                  <a16:creationId xmlns:a16="http://schemas.microsoft.com/office/drawing/2014/main" id="{1670B8B7-F765-4403-AE15-BA58D8B1233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41961" y="1175657"/>
              <a:ext cx="10031878" cy="5462425"/>
            </a:xfrm>
            <a:prstGeom prst="rect">
              <a:avLst/>
            </a:prstGeom>
            <a:ln>
              <a:solidFill>
                <a:schemeClr val="tx1"/>
              </a:solidFill>
            </a:ln>
          </p:spPr>
        </p:pic>
        <p:sp>
          <p:nvSpPr>
            <p:cNvPr id="25" name="TextBox 24">
              <a:extLst>
                <a:ext uri="{FF2B5EF4-FFF2-40B4-BE49-F238E27FC236}">
                  <a16:creationId xmlns:a16="http://schemas.microsoft.com/office/drawing/2014/main" id="{2DF155BE-2179-4100-851A-EBCC13912E60}"/>
                </a:ext>
              </a:extLst>
            </p:cNvPr>
            <p:cNvSpPr txBox="1"/>
            <p:nvPr/>
          </p:nvSpPr>
          <p:spPr>
            <a:xfrm>
              <a:off x="4892626" y="1379944"/>
              <a:ext cx="2929713" cy="584775"/>
            </a:xfrm>
            <a:prstGeom prst="rect">
              <a:avLst/>
            </a:prstGeom>
            <a:noFill/>
          </p:spPr>
          <p:txBody>
            <a:bodyPr wrap="square" rtlCol="0">
              <a:spAutoFit/>
            </a:bodyPr>
            <a:lstStyle/>
            <a:p>
              <a:r>
                <a:rPr lang="en-US" sz="3200" b="1" dirty="0"/>
                <a:t>Sensor Frame</a:t>
              </a:r>
            </a:p>
          </p:txBody>
        </p:sp>
        <p:grpSp>
          <p:nvGrpSpPr>
            <p:cNvPr id="39" name="Group 38">
              <a:extLst>
                <a:ext uri="{FF2B5EF4-FFF2-40B4-BE49-F238E27FC236}">
                  <a16:creationId xmlns:a16="http://schemas.microsoft.com/office/drawing/2014/main" id="{3D705772-9348-4D75-B7F0-EFE3FD56B29B}"/>
                </a:ext>
              </a:extLst>
            </p:cNvPr>
            <p:cNvGrpSpPr/>
            <p:nvPr/>
          </p:nvGrpSpPr>
          <p:grpSpPr>
            <a:xfrm>
              <a:off x="9203032" y="1467177"/>
              <a:ext cx="1639097" cy="862721"/>
              <a:chOff x="7623320" y="1102665"/>
              <a:chExt cx="1729029" cy="922905"/>
            </a:xfrm>
          </p:grpSpPr>
          <p:sp>
            <p:nvSpPr>
              <p:cNvPr id="29" name="Rectangle 28">
                <a:extLst>
                  <a:ext uri="{FF2B5EF4-FFF2-40B4-BE49-F238E27FC236}">
                    <a16:creationId xmlns:a16="http://schemas.microsoft.com/office/drawing/2014/main" id="{A2E21E28-BBEA-438F-99B5-DCD87D34877F}"/>
                  </a:ext>
                </a:extLst>
              </p:cNvPr>
              <p:cNvSpPr/>
              <p:nvPr/>
            </p:nvSpPr>
            <p:spPr>
              <a:xfrm>
                <a:off x="7623320" y="1102665"/>
                <a:ext cx="1729029" cy="92290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A5A3D1BB-5230-4E6F-8FE5-59AA739E1B19}"/>
                  </a:ext>
                </a:extLst>
              </p:cNvPr>
              <p:cNvSpPr/>
              <p:nvPr/>
            </p:nvSpPr>
            <p:spPr>
              <a:xfrm>
                <a:off x="7740955" y="1573547"/>
                <a:ext cx="274321" cy="274320"/>
              </a:xfrm>
              <a:prstGeom prst="star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BB8DFFC-A712-4280-BF91-D5FF4BC93ACF}"/>
                  </a:ext>
                </a:extLst>
              </p:cNvPr>
              <p:cNvSpPr/>
              <p:nvPr/>
            </p:nvSpPr>
            <p:spPr>
              <a:xfrm>
                <a:off x="7784668" y="1230693"/>
                <a:ext cx="182880" cy="1828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8FCB83A-BCC8-4E58-8230-88F3CCCE01F7}"/>
                  </a:ext>
                </a:extLst>
              </p:cNvPr>
              <p:cNvSpPr txBox="1"/>
              <p:nvPr/>
            </p:nvSpPr>
            <p:spPr>
              <a:xfrm>
                <a:off x="8112682" y="1200036"/>
                <a:ext cx="1215686" cy="338555"/>
              </a:xfrm>
              <a:prstGeom prst="rect">
                <a:avLst/>
              </a:prstGeom>
              <a:noFill/>
            </p:spPr>
            <p:txBody>
              <a:bodyPr wrap="square" rtlCol="0">
                <a:spAutoFit/>
              </a:bodyPr>
              <a:lstStyle/>
              <a:p>
                <a:r>
                  <a:rPr lang="en-US" sz="1600" b="1" dirty="0"/>
                  <a:t>Fiducial pt.</a:t>
                </a:r>
              </a:p>
            </p:txBody>
          </p:sp>
          <p:sp>
            <p:nvSpPr>
              <p:cNvPr id="35" name="TextBox 34">
                <a:extLst>
                  <a:ext uri="{FF2B5EF4-FFF2-40B4-BE49-F238E27FC236}">
                    <a16:creationId xmlns:a16="http://schemas.microsoft.com/office/drawing/2014/main" id="{A5B77946-2043-4A8A-851A-82DC66D0C3B1}"/>
                  </a:ext>
                </a:extLst>
              </p:cNvPr>
              <p:cNvSpPr txBox="1"/>
              <p:nvPr/>
            </p:nvSpPr>
            <p:spPr>
              <a:xfrm>
                <a:off x="8136664" y="1564580"/>
                <a:ext cx="1215685" cy="338555"/>
              </a:xfrm>
              <a:prstGeom prst="rect">
                <a:avLst/>
              </a:prstGeom>
              <a:noFill/>
            </p:spPr>
            <p:txBody>
              <a:bodyPr wrap="square" rtlCol="0">
                <a:spAutoFit/>
              </a:bodyPr>
              <a:lstStyle/>
              <a:p>
                <a:r>
                  <a:rPr lang="en-US" sz="1600" b="1" dirty="0"/>
                  <a:t>Target pt.</a:t>
                </a:r>
              </a:p>
            </p:txBody>
          </p:sp>
        </p:grpSp>
        <p:sp>
          <p:nvSpPr>
            <p:cNvPr id="40" name="Oval 39">
              <a:extLst>
                <a:ext uri="{FF2B5EF4-FFF2-40B4-BE49-F238E27FC236}">
                  <a16:creationId xmlns:a16="http://schemas.microsoft.com/office/drawing/2014/main" id="{C5AF6695-0E52-465A-99EF-1B42B1ED32F2}"/>
                </a:ext>
              </a:extLst>
            </p:cNvPr>
            <p:cNvSpPr/>
            <p:nvPr/>
          </p:nvSpPr>
          <p:spPr>
            <a:xfrm>
              <a:off x="3055871" y="2035568"/>
              <a:ext cx="173368" cy="1709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6C9D3F9-B5C4-4766-8D90-E6F5E0027AB5}"/>
                </a:ext>
              </a:extLst>
            </p:cNvPr>
            <p:cNvSpPr/>
            <p:nvPr/>
          </p:nvSpPr>
          <p:spPr>
            <a:xfrm>
              <a:off x="2421286" y="2783266"/>
              <a:ext cx="173368" cy="1709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47B1276-EB5A-4CFE-BAD5-E6B41E9F8246}"/>
                </a:ext>
              </a:extLst>
            </p:cNvPr>
            <p:cNvSpPr/>
            <p:nvPr/>
          </p:nvSpPr>
          <p:spPr>
            <a:xfrm>
              <a:off x="3196320" y="3465870"/>
              <a:ext cx="173368" cy="1709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9109187-DC38-4C10-BBBC-D162A2DBAFCF}"/>
                </a:ext>
              </a:extLst>
            </p:cNvPr>
            <p:cNvSpPr/>
            <p:nvPr/>
          </p:nvSpPr>
          <p:spPr>
            <a:xfrm>
              <a:off x="3850655" y="2472025"/>
              <a:ext cx="173368" cy="1709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63CD792-954E-4450-B7BF-964475CF41D3}"/>
                </a:ext>
              </a:extLst>
            </p:cNvPr>
            <p:cNvSpPr/>
            <p:nvPr/>
          </p:nvSpPr>
          <p:spPr>
            <a:xfrm>
              <a:off x="9203032" y="3906869"/>
              <a:ext cx="173368" cy="1709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4BEBEA7-07A6-49DC-94D3-FC280078D753}"/>
                </a:ext>
              </a:extLst>
            </p:cNvPr>
            <p:cNvSpPr/>
            <p:nvPr/>
          </p:nvSpPr>
          <p:spPr>
            <a:xfrm>
              <a:off x="9911453" y="3221009"/>
              <a:ext cx="173368" cy="1709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26A0B3F-7021-4E91-98C8-A99BC79650F4}"/>
                </a:ext>
              </a:extLst>
            </p:cNvPr>
            <p:cNvSpPr/>
            <p:nvPr/>
          </p:nvSpPr>
          <p:spPr>
            <a:xfrm>
              <a:off x="9887778" y="4929546"/>
              <a:ext cx="173368" cy="1709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0B8E54F-0CC0-42B6-9571-6626A26EEDCC}"/>
                </a:ext>
              </a:extLst>
            </p:cNvPr>
            <p:cNvSpPr/>
            <p:nvPr/>
          </p:nvSpPr>
          <p:spPr>
            <a:xfrm>
              <a:off x="10549489" y="4033768"/>
              <a:ext cx="173368" cy="1709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49">
              <a:extLst>
                <a:ext uri="{FF2B5EF4-FFF2-40B4-BE49-F238E27FC236}">
                  <a16:creationId xmlns:a16="http://schemas.microsoft.com/office/drawing/2014/main" id="{46C60EA4-DA3D-4E76-B828-64BFB8DE2DFA}"/>
                </a:ext>
              </a:extLst>
            </p:cNvPr>
            <p:cNvSpPr/>
            <p:nvPr/>
          </p:nvSpPr>
          <p:spPr>
            <a:xfrm>
              <a:off x="2911268" y="2627462"/>
              <a:ext cx="260053" cy="256431"/>
            </a:xfrm>
            <a:prstGeom prst="star5">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5 Points 50">
              <a:extLst>
                <a:ext uri="{FF2B5EF4-FFF2-40B4-BE49-F238E27FC236}">
                  <a16:creationId xmlns:a16="http://schemas.microsoft.com/office/drawing/2014/main" id="{BF0EA715-B99C-4901-B8FB-FFB761D7BD06}"/>
                </a:ext>
              </a:extLst>
            </p:cNvPr>
            <p:cNvSpPr/>
            <p:nvPr/>
          </p:nvSpPr>
          <p:spPr>
            <a:xfrm>
              <a:off x="9954794" y="4042063"/>
              <a:ext cx="260053" cy="256431"/>
            </a:xfrm>
            <a:prstGeom prst="star5">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242919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4F1E9B-AF11-41E7-8F90-A47658CC01F4}"/>
              </a:ext>
            </a:extLst>
          </p:cNvPr>
          <p:cNvSpPr txBox="1"/>
          <p:nvPr/>
        </p:nvSpPr>
        <p:spPr>
          <a:xfrm>
            <a:off x="231494" y="232618"/>
            <a:ext cx="11713579" cy="1846659"/>
          </a:xfrm>
          <a:prstGeom prst="rect">
            <a:avLst/>
          </a:prstGeom>
          <a:noFill/>
        </p:spPr>
        <p:txBody>
          <a:bodyPr wrap="square" rtlCol="0">
            <a:spAutoFit/>
          </a:bodyPr>
          <a:lstStyle/>
          <a:p>
            <a:pPr marL="566738" lvl="0" indent="-566738">
              <a:buFont typeface="+mj-lt"/>
              <a:buAutoNum type="arabicPeriod" startAt="8"/>
            </a:pPr>
            <a:r>
              <a:rPr lang="en-US" sz="2400" b="1" dirty="0">
                <a:solidFill>
                  <a:srgbClr val="0000FF"/>
                </a:solidFill>
              </a:rPr>
              <a:t>Calculate correction (using fiducials closest to target point) for the measured target point.  Target corrections are linearly interpolated using fiducial corrections which are weighted based on their distance from the target point. </a:t>
            </a:r>
          </a:p>
          <a:p>
            <a:pPr lvl="0"/>
            <a:endParaRPr lang="en-US" sz="1400" b="1" dirty="0">
              <a:solidFill>
                <a:srgbClr val="0000FF"/>
              </a:solidFill>
            </a:endParaRPr>
          </a:p>
          <a:p>
            <a:pPr lvl="0">
              <a:tabLst>
                <a:tab pos="571500" algn="l"/>
              </a:tabLst>
            </a:pPr>
            <a:r>
              <a:rPr lang="en-US" sz="2400" b="1" dirty="0">
                <a:solidFill>
                  <a:srgbClr val="0000FF"/>
                </a:solidFill>
              </a:rPr>
              <a:t>	Apply correction to target point.</a:t>
            </a:r>
          </a:p>
        </p:txBody>
      </p:sp>
      <p:grpSp>
        <p:nvGrpSpPr>
          <p:cNvPr id="3" name="Group 2">
            <a:extLst>
              <a:ext uri="{FF2B5EF4-FFF2-40B4-BE49-F238E27FC236}">
                <a16:creationId xmlns:a16="http://schemas.microsoft.com/office/drawing/2014/main" id="{0D5914AF-311F-43D2-954C-D44296C431AF}"/>
              </a:ext>
            </a:extLst>
          </p:cNvPr>
          <p:cNvGrpSpPr/>
          <p:nvPr/>
        </p:nvGrpSpPr>
        <p:grpSpPr>
          <a:xfrm>
            <a:off x="1635895" y="3200018"/>
            <a:ext cx="104801" cy="232497"/>
            <a:chOff x="1635895" y="3207161"/>
            <a:chExt cx="104801" cy="232497"/>
          </a:xfrm>
        </p:grpSpPr>
        <p:sp>
          <p:nvSpPr>
            <p:cNvPr id="58" name="Rectangle 57">
              <a:extLst>
                <a:ext uri="{FF2B5EF4-FFF2-40B4-BE49-F238E27FC236}">
                  <a16:creationId xmlns:a16="http://schemas.microsoft.com/office/drawing/2014/main" id="{62AF2707-70A8-4E9C-A4BC-6FFEF8782751}"/>
                </a:ext>
              </a:extLst>
            </p:cNvPr>
            <p:cNvSpPr/>
            <p:nvPr/>
          </p:nvSpPr>
          <p:spPr>
            <a:xfrm>
              <a:off x="1635895" y="3242536"/>
              <a:ext cx="104801" cy="93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a:extLst>
                <a:ext uri="{FF2B5EF4-FFF2-40B4-BE49-F238E27FC236}">
                  <a16:creationId xmlns:a16="http://schemas.microsoft.com/office/drawing/2014/main" id="{E3DD5503-CC94-4C39-9CC5-F998F6A983B0}"/>
                </a:ext>
              </a:extLst>
            </p:cNvPr>
            <p:cNvCxnSpPr>
              <a:cxnSpLocks/>
            </p:cNvCxnSpPr>
            <p:nvPr/>
          </p:nvCxnSpPr>
          <p:spPr>
            <a:xfrm flipV="1">
              <a:off x="1701218" y="3207161"/>
              <a:ext cx="0" cy="232497"/>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CEC9A5F1-ADA2-4FEB-B9C0-49F58C5D2710}"/>
              </a:ext>
            </a:extLst>
          </p:cNvPr>
          <p:cNvGrpSpPr/>
          <p:nvPr/>
        </p:nvGrpSpPr>
        <p:grpSpPr>
          <a:xfrm>
            <a:off x="404214" y="2079277"/>
            <a:ext cx="9223929" cy="4606763"/>
            <a:chOff x="404214" y="2079277"/>
            <a:chExt cx="9223929" cy="4606763"/>
          </a:xfrm>
        </p:grpSpPr>
        <p:pic>
          <p:nvPicPr>
            <p:cNvPr id="78" name="Picture 77">
              <a:extLst>
                <a:ext uri="{FF2B5EF4-FFF2-40B4-BE49-F238E27FC236}">
                  <a16:creationId xmlns:a16="http://schemas.microsoft.com/office/drawing/2014/main" id="{5C13EF67-B55A-4C50-BB2D-299D06FEA09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04214" y="2079277"/>
              <a:ext cx="9223929" cy="4606763"/>
            </a:xfrm>
            <a:prstGeom prst="rect">
              <a:avLst/>
            </a:prstGeom>
            <a:ln>
              <a:solidFill>
                <a:schemeClr val="tx1"/>
              </a:solidFill>
            </a:ln>
          </p:spPr>
        </p:pic>
        <p:cxnSp>
          <p:nvCxnSpPr>
            <p:cNvPr id="79" name="Straight Arrow Connector 78">
              <a:extLst>
                <a:ext uri="{FF2B5EF4-FFF2-40B4-BE49-F238E27FC236}">
                  <a16:creationId xmlns:a16="http://schemas.microsoft.com/office/drawing/2014/main" id="{1F1AAF77-0C34-4064-B608-9AF4A6B7A2FE}"/>
                </a:ext>
              </a:extLst>
            </p:cNvPr>
            <p:cNvCxnSpPr/>
            <p:nvPr/>
          </p:nvCxnSpPr>
          <p:spPr>
            <a:xfrm flipV="1">
              <a:off x="1701219" y="3235393"/>
              <a:ext cx="0" cy="2015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6AC4E154-1A2F-41AA-B93E-3EE7681A34D1}"/>
                </a:ext>
              </a:extLst>
            </p:cNvPr>
            <p:cNvCxnSpPr/>
            <p:nvPr/>
          </p:nvCxnSpPr>
          <p:spPr>
            <a:xfrm flipV="1">
              <a:off x="2315509" y="2668545"/>
              <a:ext cx="0" cy="1679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6D0387B-2AC1-4297-9667-ADCEEE09737D}"/>
                </a:ext>
              </a:extLst>
            </p:cNvPr>
            <p:cNvCxnSpPr>
              <a:cxnSpLocks/>
            </p:cNvCxnSpPr>
            <p:nvPr/>
          </p:nvCxnSpPr>
          <p:spPr>
            <a:xfrm flipH="1" flipV="1">
              <a:off x="2308832" y="3855930"/>
              <a:ext cx="60094" cy="1511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1D92C749-2DD8-49DA-825F-A8AEA6541457}"/>
                </a:ext>
              </a:extLst>
            </p:cNvPr>
            <p:cNvCxnSpPr>
              <a:cxnSpLocks/>
            </p:cNvCxnSpPr>
            <p:nvPr/>
          </p:nvCxnSpPr>
          <p:spPr>
            <a:xfrm flipH="1">
              <a:off x="2915240" y="3238192"/>
              <a:ext cx="66771" cy="97974"/>
            </a:xfrm>
            <a:prstGeom prst="straightConnector1">
              <a:avLst/>
            </a:prstGeom>
            <a:ln>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0639D315-C401-462D-A1DE-DB43AB69B4AF}"/>
                </a:ext>
              </a:extLst>
            </p:cNvPr>
            <p:cNvCxnSpPr>
              <a:cxnSpLocks/>
            </p:cNvCxnSpPr>
            <p:nvPr/>
          </p:nvCxnSpPr>
          <p:spPr>
            <a:xfrm>
              <a:off x="7944278" y="4484892"/>
              <a:ext cx="46739" cy="181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86F727D-9122-4333-9E81-B8A57DF0DCD4}"/>
                </a:ext>
              </a:extLst>
            </p:cNvPr>
            <p:cNvCxnSpPr>
              <a:cxnSpLocks/>
            </p:cNvCxnSpPr>
            <p:nvPr/>
          </p:nvCxnSpPr>
          <p:spPr>
            <a:xfrm>
              <a:off x="8575389" y="3903517"/>
              <a:ext cx="0" cy="100773"/>
            </a:xfrm>
            <a:prstGeom prst="straightConnector1">
              <a:avLst/>
            </a:prstGeom>
            <a:ln>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BA0F3D90-2A76-4E8E-9F80-000F04C7D94B}"/>
                </a:ext>
              </a:extLst>
            </p:cNvPr>
            <p:cNvCxnSpPr>
              <a:cxnSpLocks/>
            </p:cNvCxnSpPr>
            <p:nvPr/>
          </p:nvCxnSpPr>
          <p:spPr>
            <a:xfrm rot="300000">
              <a:off x="8557006" y="5311294"/>
              <a:ext cx="0" cy="120928"/>
            </a:xfrm>
            <a:prstGeom prst="straightConnector1">
              <a:avLst/>
            </a:prstGeom>
            <a:ln>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F6EC5B70-828C-4109-BE6D-4DC213CA68AB}"/>
                </a:ext>
              </a:extLst>
            </p:cNvPr>
            <p:cNvCxnSpPr>
              <a:cxnSpLocks/>
            </p:cNvCxnSpPr>
            <p:nvPr/>
          </p:nvCxnSpPr>
          <p:spPr>
            <a:xfrm rot="20820000">
              <a:off x="9178050" y="4602461"/>
              <a:ext cx="0" cy="100773"/>
            </a:xfrm>
            <a:prstGeom prst="straightConnector1">
              <a:avLst/>
            </a:prstGeom>
            <a:ln>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0873D24-161F-478F-BE73-916DCCE8443B}"/>
                </a:ext>
              </a:extLst>
            </p:cNvPr>
            <p:cNvCxnSpPr>
              <a:cxnSpLocks/>
            </p:cNvCxnSpPr>
            <p:nvPr/>
          </p:nvCxnSpPr>
          <p:spPr>
            <a:xfrm flipH="1" flipV="1">
              <a:off x="2192903" y="3147186"/>
              <a:ext cx="18533" cy="2013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D3FE89CB-927E-4537-B949-8521DDEDC9B6}"/>
                </a:ext>
              </a:extLst>
            </p:cNvPr>
            <p:cNvCxnSpPr>
              <a:cxnSpLocks/>
            </p:cNvCxnSpPr>
            <p:nvPr/>
          </p:nvCxnSpPr>
          <p:spPr>
            <a:xfrm rot="1440000">
              <a:off x="8610671" y="4657794"/>
              <a:ext cx="80905" cy="1511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53C8600B-23AD-4414-B7F1-E8037974A4A2}"/>
                </a:ext>
              </a:extLst>
            </p:cNvPr>
            <p:cNvGrpSpPr/>
            <p:nvPr/>
          </p:nvGrpSpPr>
          <p:grpSpPr>
            <a:xfrm>
              <a:off x="7344702" y="2274193"/>
              <a:ext cx="2045953" cy="1028135"/>
              <a:chOff x="5478622" y="2324100"/>
              <a:chExt cx="1945734" cy="932916"/>
            </a:xfrm>
          </p:grpSpPr>
          <p:sp>
            <p:nvSpPr>
              <p:cNvPr id="91" name="Rectangle 90">
                <a:extLst>
                  <a:ext uri="{FF2B5EF4-FFF2-40B4-BE49-F238E27FC236}">
                    <a16:creationId xmlns:a16="http://schemas.microsoft.com/office/drawing/2014/main" id="{DB373D99-91DE-4BB4-BA0E-4BACC55E98DC}"/>
                  </a:ext>
                </a:extLst>
              </p:cNvPr>
              <p:cNvSpPr/>
              <p:nvPr/>
            </p:nvSpPr>
            <p:spPr>
              <a:xfrm>
                <a:off x="5478622" y="2324100"/>
                <a:ext cx="1916376" cy="93064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72682E5B-4D74-45F3-8FAC-E8D90ECC1556}"/>
                  </a:ext>
                </a:extLst>
              </p:cNvPr>
              <p:cNvSpPr/>
              <p:nvPr/>
            </p:nvSpPr>
            <p:spPr>
              <a:xfrm>
                <a:off x="5731509" y="2685097"/>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Star: 5 Points 92">
                <a:extLst>
                  <a:ext uri="{FF2B5EF4-FFF2-40B4-BE49-F238E27FC236}">
                    <a16:creationId xmlns:a16="http://schemas.microsoft.com/office/drawing/2014/main" id="{AEB6E700-F4D9-4C15-9E45-B40E14CD53F0}"/>
                  </a:ext>
                </a:extLst>
              </p:cNvPr>
              <p:cNvSpPr/>
              <p:nvPr/>
            </p:nvSpPr>
            <p:spPr>
              <a:xfrm>
                <a:off x="5828133" y="2451735"/>
                <a:ext cx="91440" cy="9144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Arrow Connector 93">
                <a:extLst>
                  <a:ext uri="{FF2B5EF4-FFF2-40B4-BE49-F238E27FC236}">
                    <a16:creationId xmlns:a16="http://schemas.microsoft.com/office/drawing/2014/main" id="{48B6A6DD-82D6-4C98-9E2D-564C8E2AC943}"/>
                  </a:ext>
                </a:extLst>
              </p:cNvPr>
              <p:cNvCxnSpPr/>
              <p:nvPr/>
            </p:nvCxnSpPr>
            <p:spPr>
              <a:xfrm>
                <a:off x="5659209" y="2931061"/>
                <a:ext cx="26596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F0358F1D-C376-46DE-A45D-889FBFCD105E}"/>
                  </a:ext>
                </a:extLst>
              </p:cNvPr>
              <p:cNvCxnSpPr/>
              <p:nvPr/>
            </p:nvCxnSpPr>
            <p:spPr>
              <a:xfrm>
                <a:off x="5647132" y="3121654"/>
                <a:ext cx="26596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98BB10E3-5931-48AB-8510-B8EF6BDFAA30}"/>
                  </a:ext>
                </a:extLst>
              </p:cNvPr>
              <p:cNvSpPr txBox="1"/>
              <p:nvPr/>
            </p:nvSpPr>
            <p:spPr>
              <a:xfrm>
                <a:off x="5965815" y="2350780"/>
                <a:ext cx="830721" cy="279273"/>
              </a:xfrm>
              <a:prstGeom prst="rect">
                <a:avLst/>
              </a:prstGeom>
              <a:noFill/>
            </p:spPr>
            <p:txBody>
              <a:bodyPr wrap="none" rtlCol="0">
                <a:spAutoFit/>
              </a:bodyPr>
              <a:lstStyle/>
              <a:p>
                <a:r>
                  <a:rPr lang="en-US" sz="1400" dirty="0"/>
                  <a:t>Target</a:t>
                </a:r>
                <a:r>
                  <a:rPr lang="en-US" sz="1200" dirty="0"/>
                  <a:t> </a:t>
                </a:r>
                <a:r>
                  <a:rPr lang="en-US" sz="1400" dirty="0"/>
                  <a:t>pt.</a:t>
                </a:r>
                <a:endParaRPr lang="en-US" sz="1200" dirty="0"/>
              </a:p>
            </p:txBody>
          </p:sp>
          <p:sp>
            <p:nvSpPr>
              <p:cNvPr id="97" name="TextBox 96">
                <a:extLst>
                  <a:ext uri="{FF2B5EF4-FFF2-40B4-BE49-F238E27FC236}">
                    <a16:creationId xmlns:a16="http://schemas.microsoft.com/office/drawing/2014/main" id="{DFF8CBAA-8141-43DB-A13E-8DB9E3DD7564}"/>
                  </a:ext>
                </a:extLst>
              </p:cNvPr>
              <p:cNvSpPr txBox="1"/>
              <p:nvPr/>
            </p:nvSpPr>
            <p:spPr>
              <a:xfrm>
                <a:off x="5977893" y="2581672"/>
                <a:ext cx="929507" cy="279273"/>
              </a:xfrm>
              <a:prstGeom prst="rect">
                <a:avLst/>
              </a:prstGeom>
              <a:noFill/>
            </p:spPr>
            <p:txBody>
              <a:bodyPr wrap="none" rtlCol="0">
                <a:spAutoFit/>
              </a:bodyPr>
              <a:lstStyle/>
              <a:p>
                <a:r>
                  <a:rPr lang="en-US" sz="1400" dirty="0"/>
                  <a:t>Fiducial</a:t>
                </a:r>
                <a:r>
                  <a:rPr lang="en-US" sz="1200" dirty="0"/>
                  <a:t> </a:t>
                </a:r>
                <a:r>
                  <a:rPr lang="en-US" sz="1400" dirty="0"/>
                  <a:t>pt.</a:t>
                </a:r>
                <a:endParaRPr lang="en-US" sz="1200" dirty="0"/>
              </a:p>
            </p:txBody>
          </p:sp>
          <p:sp>
            <p:nvSpPr>
              <p:cNvPr id="98" name="TextBox 97">
                <a:extLst>
                  <a:ext uri="{FF2B5EF4-FFF2-40B4-BE49-F238E27FC236}">
                    <a16:creationId xmlns:a16="http://schemas.microsoft.com/office/drawing/2014/main" id="{04F2AE33-096E-414F-BD86-A98434E1511C}"/>
                  </a:ext>
                </a:extLst>
              </p:cNvPr>
              <p:cNvSpPr txBox="1"/>
              <p:nvPr/>
            </p:nvSpPr>
            <p:spPr>
              <a:xfrm>
                <a:off x="5961277" y="2768323"/>
                <a:ext cx="1356789" cy="279273"/>
              </a:xfrm>
              <a:prstGeom prst="rect">
                <a:avLst/>
              </a:prstGeom>
              <a:noFill/>
            </p:spPr>
            <p:txBody>
              <a:bodyPr wrap="none" rtlCol="0">
                <a:spAutoFit/>
              </a:bodyPr>
              <a:lstStyle/>
              <a:p>
                <a:r>
                  <a:rPr lang="en-US" sz="1400" dirty="0"/>
                  <a:t>Target correction</a:t>
                </a:r>
              </a:p>
            </p:txBody>
          </p:sp>
          <p:sp>
            <p:nvSpPr>
              <p:cNvPr id="99" name="TextBox 98">
                <a:extLst>
                  <a:ext uri="{FF2B5EF4-FFF2-40B4-BE49-F238E27FC236}">
                    <a16:creationId xmlns:a16="http://schemas.microsoft.com/office/drawing/2014/main" id="{24D3DCB8-19A1-4895-A163-FD2221955E38}"/>
                  </a:ext>
                </a:extLst>
              </p:cNvPr>
              <p:cNvSpPr txBox="1"/>
              <p:nvPr/>
            </p:nvSpPr>
            <p:spPr>
              <a:xfrm>
                <a:off x="5973354" y="2977743"/>
                <a:ext cx="1451002" cy="279273"/>
              </a:xfrm>
              <a:prstGeom prst="rect">
                <a:avLst/>
              </a:prstGeom>
              <a:noFill/>
            </p:spPr>
            <p:txBody>
              <a:bodyPr wrap="none" rtlCol="0">
                <a:spAutoFit/>
              </a:bodyPr>
              <a:lstStyle/>
              <a:p>
                <a:r>
                  <a:rPr lang="en-US" sz="1400" dirty="0"/>
                  <a:t>Fiducial</a:t>
                </a:r>
                <a:r>
                  <a:rPr lang="en-US" sz="1200" dirty="0"/>
                  <a:t> </a:t>
                </a:r>
                <a:r>
                  <a:rPr lang="en-US" sz="1400" dirty="0"/>
                  <a:t>correction</a:t>
                </a:r>
                <a:endParaRPr lang="en-US" sz="1200" dirty="0"/>
              </a:p>
            </p:txBody>
          </p:sp>
        </p:grpSp>
        <p:sp>
          <p:nvSpPr>
            <p:cNvPr id="90" name="TextBox 89">
              <a:extLst>
                <a:ext uri="{FF2B5EF4-FFF2-40B4-BE49-F238E27FC236}">
                  <a16:creationId xmlns:a16="http://schemas.microsoft.com/office/drawing/2014/main" id="{B9A4D99B-4A0D-401B-AA21-CF56DB3A6A0A}"/>
                </a:ext>
              </a:extLst>
            </p:cNvPr>
            <p:cNvSpPr txBox="1"/>
            <p:nvPr/>
          </p:nvSpPr>
          <p:spPr>
            <a:xfrm>
              <a:off x="4552168" y="2252256"/>
              <a:ext cx="1918795" cy="461665"/>
            </a:xfrm>
            <a:prstGeom prst="rect">
              <a:avLst/>
            </a:prstGeom>
            <a:noFill/>
          </p:spPr>
          <p:txBody>
            <a:bodyPr wrap="none" rtlCol="0">
              <a:spAutoFit/>
            </a:bodyPr>
            <a:lstStyle/>
            <a:p>
              <a:r>
                <a:rPr lang="en-US" sz="2400" b="1" dirty="0"/>
                <a:t>Sensor Frame</a:t>
              </a:r>
            </a:p>
          </p:txBody>
        </p:sp>
      </p:grpSp>
      <p:grpSp>
        <p:nvGrpSpPr>
          <p:cNvPr id="6" name="Group 5">
            <a:extLst>
              <a:ext uri="{FF2B5EF4-FFF2-40B4-BE49-F238E27FC236}">
                <a16:creationId xmlns:a16="http://schemas.microsoft.com/office/drawing/2014/main" id="{6E74AB57-FDD5-4A80-BA34-16AD2575B578}"/>
              </a:ext>
            </a:extLst>
          </p:cNvPr>
          <p:cNvGrpSpPr/>
          <p:nvPr/>
        </p:nvGrpSpPr>
        <p:grpSpPr>
          <a:xfrm>
            <a:off x="1634280" y="2361536"/>
            <a:ext cx="7636292" cy="3082898"/>
            <a:chOff x="1634280" y="2361536"/>
            <a:chExt cx="7636292" cy="3082898"/>
          </a:xfrm>
        </p:grpSpPr>
        <p:sp>
          <p:nvSpPr>
            <p:cNvPr id="40" name="Star: 5 Points 39">
              <a:extLst>
                <a:ext uri="{FF2B5EF4-FFF2-40B4-BE49-F238E27FC236}">
                  <a16:creationId xmlns:a16="http://schemas.microsoft.com/office/drawing/2014/main" id="{47113169-1D83-4B6E-8B06-377326391173}"/>
                </a:ext>
              </a:extLst>
            </p:cNvPr>
            <p:cNvSpPr/>
            <p:nvPr/>
          </p:nvSpPr>
          <p:spPr>
            <a:xfrm>
              <a:off x="2134842" y="3329784"/>
              <a:ext cx="182880" cy="182880"/>
            </a:xfrm>
            <a:prstGeom prst="star5">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5 Points 50">
              <a:extLst>
                <a:ext uri="{FF2B5EF4-FFF2-40B4-BE49-F238E27FC236}">
                  <a16:creationId xmlns:a16="http://schemas.microsoft.com/office/drawing/2014/main" id="{AA8B04CA-43BC-408E-875F-5BAF82BC2F0A}"/>
                </a:ext>
              </a:extLst>
            </p:cNvPr>
            <p:cNvSpPr/>
            <p:nvPr/>
          </p:nvSpPr>
          <p:spPr>
            <a:xfrm>
              <a:off x="8559643" y="4514079"/>
              <a:ext cx="182880" cy="182880"/>
            </a:xfrm>
            <a:prstGeom prst="star5">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C696E8E-2B12-48E7-A3A3-6B06DE10DC56}"/>
                </a:ext>
              </a:extLst>
            </p:cNvPr>
            <p:cNvSpPr/>
            <p:nvPr/>
          </p:nvSpPr>
          <p:spPr>
            <a:xfrm>
              <a:off x="2249282" y="2779321"/>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3F28B17-413A-48D7-83AB-FA834C0281F8}"/>
                </a:ext>
              </a:extLst>
            </p:cNvPr>
            <p:cNvSpPr/>
            <p:nvPr/>
          </p:nvSpPr>
          <p:spPr>
            <a:xfrm>
              <a:off x="1634280" y="3417414"/>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0EA5ADB-EE75-4C79-8367-7FBFA33F80C0}"/>
                </a:ext>
              </a:extLst>
            </p:cNvPr>
            <p:cNvSpPr/>
            <p:nvPr/>
          </p:nvSpPr>
          <p:spPr>
            <a:xfrm>
              <a:off x="2967497" y="3131485"/>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89BB6CF-43C8-40FA-B579-68A7EA96D967}"/>
                </a:ext>
              </a:extLst>
            </p:cNvPr>
            <p:cNvSpPr/>
            <p:nvPr/>
          </p:nvSpPr>
          <p:spPr>
            <a:xfrm>
              <a:off x="2301987" y="3970223"/>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E27AEA7-AB02-47F5-9859-2DDBC4760CE3}"/>
                </a:ext>
              </a:extLst>
            </p:cNvPr>
            <p:cNvSpPr/>
            <p:nvPr/>
          </p:nvSpPr>
          <p:spPr>
            <a:xfrm>
              <a:off x="2278352" y="2674895"/>
              <a:ext cx="104801" cy="726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D866EEF4-515C-4E48-8E5D-A63D8897EBE8}"/>
                </a:ext>
              </a:extLst>
            </p:cNvPr>
            <p:cNvCxnSpPr>
              <a:cxnSpLocks/>
            </p:cNvCxnSpPr>
            <p:nvPr/>
          </p:nvCxnSpPr>
          <p:spPr>
            <a:xfrm flipV="1">
              <a:off x="2313097" y="2620167"/>
              <a:ext cx="0" cy="232497"/>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8F3D6667-AB96-453B-9DAA-93EB13E02454}"/>
                </a:ext>
              </a:extLst>
            </p:cNvPr>
            <p:cNvSpPr/>
            <p:nvPr/>
          </p:nvSpPr>
          <p:spPr>
            <a:xfrm>
              <a:off x="2862838" y="3287179"/>
              <a:ext cx="104801" cy="726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EAE19F2-538E-4499-AAF9-B7DDD46BC823}"/>
                </a:ext>
              </a:extLst>
            </p:cNvPr>
            <p:cNvSpPr/>
            <p:nvPr/>
          </p:nvSpPr>
          <p:spPr>
            <a:xfrm>
              <a:off x="2296004" y="3862231"/>
              <a:ext cx="104801" cy="726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BCF186C2-5BB9-49D4-9F72-BC763FF5EEF0}"/>
                </a:ext>
              </a:extLst>
            </p:cNvPr>
            <p:cNvCxnSpPr>
              <a:cxnSpLocks/>
            </p:cNvCxnSpPr>
            <p:nvPr/>
          </p:nvCxnSpPr>
          <p:spPr>
            <a:xfrm flipH="1">
              <a:off x="2883429" y="3238167"/>
              <a:ext cx="100584" cy="13576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CABA6F7-8D41-467E-9267-00D02E3E3FCB}"/>
                </a:ext>
              </a:extLst>
            </p:cNvPr>
            <p:cNvCxnSpPr>
              <a:cxnSpLocks/>
            </p:cNvCxnSpPr>
            <p:nvPr/>
          </p:nvCxnSpPr>
          <p:spPr>
            <a:xfrm flipH="1" flipV="1">
              <a:off x="2296005" y="3835413"/>
              <a:ext cx="53799" cy="12996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E6066106-BE10-4D62-A38E-7376DF45EB1C}"/>
                </a:ext>
              </a:extLst>
            </p:cNvPr>
            <p:cNvSpPr/>
            <p:nvPr/>
          </p:nvSpPr>
          <p:spPr>
            <a:xfrm>
              <a:off x="7674421" y="2361536"/>
              <a:ext cx="170001" cy="19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ar: 5 Points 64">
              <a:extLst>
                <a:ext uri="{FF2B5EF4-FFF2-40B4-BE49-F238E27FC236}">
                  <a16:creationId xmlns:a16="http://schemas.microsoft.com/office/drawing/2014/main" id="{F2D36AB4-A590-4EEF-B42D-B9131D0563A9}"/>
                </a:ext>
              </a:extLst>
            </p:cNvPr>
            <p:cNvSpPr/>
            <p:nvPr/>
          </p:nvSpPr>
          <p:spPr>
            <a:xfrm>
              <a:off x="7590111" y="2387651"/>
              <a:ext cx="137160" cy="137160"/>
            </a:xfrm>
            <a:prstGeom prst="star5">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266D6ED3-4627-484F-A750-615ED0A5465D}"/>
                </a:ext>
              </a:extLst>
            </p:cNvPr>
            <p:cNvSpPr/>
            <p:nvPr/>
          </p:nvSpPr>
          <p:spPr>
            <a:xfrm>
              <a:off x="8516070" y="3771471"/>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7BFB1781-39E9-49C0-A40A-EF2C6FCCA3FC}"/>
                </a:ext>
              </a:extLst>
            </p:cNvPr>
            <p:cNvSpPr/>
            <p:nvPr/>
          </p:nvSpPr>
          <p:spPr>
            <a:xfrm>
              <a:off x="7864916" y="4355275"/>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2895D2DF-2B07-4EA3-B1CA-998FFB4CAA69}"/>
                </a:ext>
              </a:extLst>
            </p:cNvPr>
            <p:cNvSpPr/>
            <p:nvPr/>
          </p:nvSpPr>
          <p:spPr>
            <a:xfrm>
              <a:off x="8493908" y="5180926"/>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37D5BF5A-7ACD-40DC-83B5-482450D882D7}"/>
                </a:ext>
              </a:extLst>
            </p:cNvPr>
            <p:cNvSpPr/>
            <p:nvPr/>
          </p:nvSpPr>
          <p:spPr>
            <a:xfrm>
              <a:off x="9098833" y="4468242"/>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D2F6D446-973E-4F53-9BA7-8B3D1E18E3A7}"/>
                </a:ext>
              </a:extLst>
            </p:cNvPr>
            <p:cNvSpPr/>
            <p:nvPr/>
          </p:nvSpPr>
          <p:spPr>
            <a:xfrm>
              <a:off x="8522988" y="3953903"/>
              <a:ext cx="104801" cy="726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9ECCCD60-68F1-419E-8C81-E2C661A12E8D}"/>
                </a:ext>
              </a:extLst>
            </p:cNvPr>
            <p:cNvCxnSpPr>
              <a:cxnSpLocks/>
            </p:cNvCxnSpPr>
            <p:nvPr/>
          </p:nvCxnSpPr>
          <p:spPr>
            <a:xfrm>
              <a:off x="8578740" y="3873820"/>
              <a:ext cx="0" cy="214146"/>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C6B44AF9-BA55-49E3-955C-BCD64B2CF94F}"/>
                </a:ext>
              </a:extLst>
            </p:cNvPr>
            <p:cNvSpPr/>
            <p:nvPr/>
          </p:nvSpPr>
          <p:spPr>
            <a:xfrm>
              <a:off x="7938132" y="4580350"/>
              <a:ext cx="104801" cy="726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871B797-B719-4EDC-9644-82CDAA351FC5}"/>
                </a:ext>
              </a:extLst>
            </p:cNvPr>
            <p:cNvSpPr/>
            <p:nvPr/>
          </p:nvSpPr>
          <p:spPr>
            <a:xfrm>
              <a:off x="8493908" y="5371758"/>
              <a:ext cx="104801" cy="726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8E4957E-965F-4617-8B59-3FF2433A8AB4}"/>
                </a:ext>
              </a:extLst>
            </p:cNvPr>
            <p:cNvSpPr/>
            <p:nvPr/>
          </p:nvSpPr>
          <p:spPr>
            <a:xfrm>
              <a:off x="9165771" y="4654375"/>
              <a:ext cx="104801" cy="726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61546930-4254-471D-973B-64686D168C8B}"/>
                </a:ext>
              </a:extLst>
            </p:cNvPr>
            <p:cNvCxnSpPr>
              <a:cxnSpLocks/>
            </p:cNvCxnSpPr>
            <p:nvPr/>
          </p:nvCxnSpPr>
          <p:spPr>
            <a:xfrm>
              <a:off x="7933990" y="4461251"/>
              <a:ext cx="60040" cy="205032"/>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3982646C-BA0E-4F94-9D13-EE3543C5E0C0}"/>
                </a:ext>
              </a:extLst>
            </p:cNvPr>
            <p:cNvCxnSpPr>
              <a:cxnSpLocks/>
            </p:cNvCxnSpPr>
            <p:nvPr/>
          </p:nvCxnSpPr>
          <p:spPr>
            <a:xfrm>
              <a:off x="9155649" y="4588197"/>
              <a:ext cx="36576" cy="138854"/>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07ABA43-FE83-450A-838B-28FE37887A00}"/>
                </a:ext>
              </a:extLst>
            </p:cNvPr>
            <p:cNvCxnSpPr>
              <a:cxnSpLocks/>
            </p:cNvCxnSpPr>
            <p:nvPr/>
          </p:nvCxnSpPr>
          <p:spPr>
            <a:xfrm flipH="1">
              <a:off x="8555835" y="5318086"/>
              <a:ext cx="956" cy="12634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9742E32E-B43A-4FAD-A27E-7F252D48C6EF}"/>
              </a:ext>
            </a:extLst>
          </p:cNvPr>
          <p:cNvSpPr txBox="1"/>
          <p:nvPr/>
        </p:nvSpPr>
        <p:spPr>
          <a:xfrm>
            <a:off x="9685971" y="5408096"/>
            <a:ext cx="2506029" cy="1015663"/>
          </a:xfrm>
          <a:prstGeom prst="rect">
            <a:avLst/>
          </a:prstGeom>
          <a:noFill/>
        </p:spPr>
        <p:txBody>
          <a:bodyPr wrap="square" rtlCol="0">
            <a:spAutoFit/>
          </a:bodyPr>
          <a:lstStyle/>
          <a:p>
            <a:pPr marL="231775" indent="-231775">
              <a:tabLst>
                <a:tab pos="231775" algn="l"/>
              </a:tabLst>
            </a:pPr>
            <a:r>
              <a:rPr lang="en-US" sz="2000" dirty="0"/>
              <a:t>*	Correction vectors exaggerated for illustration</a:t>
            </a:r>
          </a:p>
        </p:txBody>
      </p:sp>
      <p:sp>
        <p:nvSpPr>
          <p:cNvPr id="100" name="TextBox 99">
            <a:extLst>
              <a:ext uri="{FF2B5EF4-FFF2-40B4-BE49-F238E27FC236}">
                <a16:creationId xmlns:a16="http://schemas.microsoft.com/office/drawing/2014/main" id="{90B6D109-4FD6-4C4D-AD60-7334DF236E69}"/>
              </a:ext>
            </a:extLst>
          </p:cNvPr>
          <p:cNvSpPr txBox="1"/>
          <p:nvPr/>
        </p:nvSpPr>
        <p:spPr>
          <a:xfrm>
            <a:off x="2144331" y="2247780"/>
            <a:ext cx="3978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e</a:t>
            </a:r>
            <a:r>
              <a:rPr kumimoji="0" lang="en-US" sz="2000" b="1" i="1" u="none" strike="noStrike" kern="1200" cap="none" spc="0" normalizeH="0" baseline="-25000" noProof="0" dirty="0">
                <a:ln>
                  <a:noFill/>
                </a:ln>
                <a:solidFill>
                  <a:srgbClr val="FF0000"/>
                </a:solidFill>
                <a:effectLst/>
                <a:uLnTx/>
                <a:uFillTx/>
                <a:latin typeface="Calibri" panose="020F0502020204030204"/>
                <a:ea typeface="+mn-ea"/>
                <a:cs typeface="+mn-cs"/>
              </a:rPr>
              <a:t>8</a:t>
            </a:r>
          </a:p>
        </p:txBody>
      </p:sp>
      <p:sp>
        <p:nvSpPr>
          <p:cNvPr id="101" name="TextBox 100">
            <a:extLst>
              <a:ext uri="{FF2B5EF4-FFF2-40B4-BE49-F238E27FC236}">
                <a16:creationId xmlns:a16="http://schemas.microsoft.com/office/drawing/2014/main" id="{3EF83239-DFC1-4AFD-B42E-921BCC234CA6}"/>
              </a:ext>
            </a:extLst>
          </p:cNvPr>
          <p:cNvSpPr txBox="1"/>
          <p:nvPr/>
        </p:nvSpPr>
        <p:spPr>
          <a:xfrm>
            <a:off x="1541501" y="2882098"/>
            <a:ext cx="3978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e</a:t>
            </a:r>
            <a:r>
              <a:rPr kumimoji="0" lang="en-US" sz="2000" b="1" i="1" u="none" strike="noStrike" kern="1200" cap="none" spc="0" normalizeH="0" baseline="-25000" noProof="0" dirty="0">
                <a:ln>
                  <a:noFill/>
                </a:ln>
                <a:solidFill>
                  <a:srgbClr val="FF0000"/>
                </a:solidFill>
                <a:effectLst/>
                <a:uLnTx/>
                <a:uFillTx/>
                <a:latin typeface="Calibri" panose="020F0502020204030204"/>
                <a:ea typeface="+mn-ea"/>
                <a:cs typeface="+mn-cs"/>
              </a:rPr>
              <a:t>7</a:t>
            </a:r>
          </a:p>
        </p:txBody>
      </p:sp>
      <p:sp>
        <p:nvSpPr>
          <p:cNvPr id="102" name="TextBox 101">
            <a:extLst>
              <a:ext uri="{FF2B5EF4-FFF2-40B4-BE49-F238E27FC236}">
                <a16:creationId xmlns:a16="http://schemas.microsoft.com/office/drawing/2014/main" id="{21913470-AC6B-4287-8829-4EE5EBFC8948}"/>
              </a:ext>
            </a:extLst>
          </p:cNvPr>
          <p:cNvSpPr txBox="1"/>
          <p:nvPr/>
        </p:nvSpPr>
        <p:spPr>
          <a:xfrm>
            <a:off x="2139946" y="3466448"/>
            <a:ext cx="3978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e</a:t>
            </a:r>
            <a:r>
              <a:rPr kumimoji="0" lang="en-US" sz="2000" b="1" i="1" u="none" strike="noStrike" kern="1200" cap="none" spc="0" normalizeH="0" baseline="-25000" noProof="0" dirty="0">
                <a:ln>
                  <a:noFill/>
                </a:ln>
                <a:solidFill>
                  <a:srgbClr val="FF0000"/>
                </a:solidFill>
                <a:effectLst/>
                <a:uLnTx/>
                <a:uFillTx/>
                <a:latin typeface="Calibri" panose="020F0502020204030204"/>
                <a:ea typeface="+mn-ea"/>
                <a:cs typeface="+mn-cs"/>
              </a:rPr>
              <a:t>5</a:t>
            </a:r>
          </a:p>
        </p:txBody>
      </p:sp>
      <p:sp>
        <p:nvSpPr>
          <p:cNvPr id="103" name="TextBox 102">
            <a:extLst>
              <a:ext uri="{FF2B5EF4-FFF2-40B4-BE49-F238E27FC236}">
                <a16:creationId xmlns:a16="http://schemas.microsoft.com/office/drawing/2014/main" id="{5434A94E-AD47-4FA7-B5F7-50274303776D}"/>
              </a:ext>
            </a:extLst>
          </p:cNvPr>
          <p:cNvSpPr txBox="1"/>
          <p:nvPr/>
        </p:nvSpPr>
        <p:spPr>
          <a:xfrm>
            <a:off x="2662352" y="3205102"/>
            <a:ext cx="3978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e</a:t>
            </a:r>
            <a:r>
              <a:rPr kumimoji="0" lang="en-US" sz="2000" b="1" i="1" u="none" strike="noStrike" kern="1200" cap="none" spc="0" normalizeH="0" baseline="-25000" noProof="0" dirty="0">
                <a:ln>
                  <a:noFill/>
                </a:ln>
                <a:solidFill>
                  <a:srgbClr val="FF0000"/>
                </a:solidFill>
                <a:effectLst/>
                <a:uLnTx/>
                <a:uFillTx/>
                <a:latin typeface="Calibri" panose="020F0502020204030204"/>
                <a:ea typeface="+mn-ea"/>
                <a:cs typeface="+mn-cs"/>
              </a:rPr>
              <a:t>6</a:t>
            </a:r>
          </a:p>
        </p:txBody>
      </p:sp>
      <p:sp>
        <p:nvSpPr>
          <p:cNvPr id="104" name="TextBox 103">
            <a:extLst>
              <a:ext uri="{FF2B5EF4-FFF2-40B4-BE49-F238E27FC236}">
                <a16:creationId xmlns:a16="http://schemas.microsoft.com/office/drawing/2014/main" id="{A56908B6-AE63-44CE-A986-6A09D478C622}"/>
              </a:ext>
            </a:extLst>
          </p:cNvPr>
          <p:cNvSpPr txBox="1"/>
          <p:nvPr/>
        </p:nvSpPr>
        <p:spPr>
          <a:xfrm>
            <a:off x="8454282" y="3960797"/>
            <a:ext cx="3978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e</a:t>
            </a:r>
            <a:r>
              <a:rPr kumimoji="0" lang="en-US" sz="2000" b="1" i="1" u="none" strike="noStrike" kern="1200" cap="none" spc="0" normalizeH="0" baseline="-25000" noProof="0" dirty="0">
                <a:ln>
                  <a:noFill/>
                </a:ln>
                <a:solidFill>
                  <a:srgbClr val="FF0000"/>
                </a:solidFill>
                <a:effectLst/>
                <a:uLnTx/>
                <a:uFillTx/>
                <a:latin typeface="Calibri" panose="020F0502020204030204"/>
                <a:ea typeface="+mn-ea"/>
                <a:cs typeface="+mn-cs"/>
              </a:rPr>
              <a:t>4</a:t>
            </a:r>
          </a:p>
        </p:txBody>
      </p:sp>
      <p:sp>
        <p:nvSpPr>
          <p:cNvPr id="105" name="TextBox 104">
            <a:extLst>
              <a:ext uri="{FF2B5EF4-FFF2-40B4-BE49-F238E27FC236}">
                <a16:creationId xmlns:a16="http://schemas.microsoft.com/office/drawing/2014/main" id="{82460111-D414-455F-B4C1-C8F7D60BCA7F}"/>
              </a:ext>
            </a:extLst>
          </p:cNvPr>
          <p:cNvSpPr txBox="1"/>
          <p:nvPr/>
        </p:nvSpPr>
        <p:spPr>
          <a:xfrm>
            <a:off x="9071639" y="4613474"/>
            <a:ext cx="3978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e</a:t>
            </a:r>
            <a:r>
              <a:rPr kumimoji="0" lang="en-US" sz="2000" b="1" i="1" u="none" strike="noStrike" kern="1200" cap="none" spc="0" normalizeH="0" baseline="-25000" noProof="0" dirty="0">
                <a:ln>
                  <a:noFill/>
                </a:ln>
                <a:solidFill>
                  <a:srgbClr val="FF0000"/>
                </a:solidFill>
                <a:effectLst/>
                <a:uLnTx/>
                <a:uFillTx/>
                <a:latin typeface="Calibri" panose="020F0502020204030204"/>
                <a:ea typeface="+mn-ea"/>
                <a:cs typeface="+mn-cs"/>
              </a:rPr>
              <a:t>2</a:t>
            </a:r>
          </a:p>
        </p:txBody>
      </p:sp>
      <p:sp>
        <p:nvSpPr>
          <p:cNvPr id="106" name="TextBox 105">
            <a:extLst>
              <a:ext uri="{FF2B5EF4-FFF2-40B4-BE49-F238E27FC236}">
                <a16:creationId xmlns:a16="http://schemas.microsoft.com/office/drawing/2014/main" id="{55573F15-D6B0-48CE-983D-4F6403E48966}"/>
              </a:ext>
            </a:extLst>
          </p:cNvPr>
          <p:cNvSpPr txBox="1"/>
          <p:nvPr/>
        </p:nvSpPr>
        <p:spPr>
          <a:xfrm>
            <a:off x="7895877" y="4563334"/>
            <a:ext cx="3978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e</a:t>
            </a:r>
            <a:r>
              <a:rPr kumimoji="0" lang="en-US" sz="2000" b="1" i="1" u="none" strike="noStrike" kern="1200" cap="none" spc="0" normalizeH="0" baseline="-25000" noProof="0" dirty="0">
                <a:ln>
                  <a:noFill/>
                </a:ln>
                <a:solidFill>
                  <a:srgbClr val="FF0000"/>
                </a:solidFill>
                <a:effectLst/>
                <a:uLnTx/>
                <a:uFillTx/>
                <a:latin typeface="Calibri" panose="020F0502020204030204"/>
                <a:ea typeface="+mn-ea"/>
                <a:cs typeface="+mn-cs"/>
              </a:rPr>
              <a:t>3</a:t>
            </a:r>
          </a:p>
        </p:txBody>
      </p:sp>
      <p:sp>
        <p:nvSpPr>
          <p:cNvPr id="107" name="TextBox 106">
            <a:extLst>
              <a:ext uri="{FF2B5EF4-FFF2-40B4-BE49-F238E27FC236}">
                <a16:creationId xmlns:a16="http://schemas.microsoft.com/office/drawing/2014/main" id="{9E8BCFDB-8AD8-4BE8-8328-E3C82ED0A515}"/>
              </a:ext>
            </a:extLst>
          </p:cNvPr>
          <p:cNvSpPr txBox="1"/>
          <p:nvPr/>
        </p:nvSpPr>
        <p:spPr>
          <a:xfrm>
            <a:off x="8399776" y="5309434"/>
            <a:ext cx="3978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e</a:t>
            </a:r>
            <a:r>
              <a:rPr kumimoji="0" lang="en-US" sz="2000" b="1" i="1" u="none" strike="noStrike" kern="1200" cap="none" spc="0" normalizeH="0" baseline="-25000" noProof="0" dirty="0">
                <a:ln>
                  <a:noFill/>
                </a:ln>
                <a:solidFill>
                  <a:srgbClr val="FF0000"/>
                </a:solidFill>
                <a:effectLst/>
                <a:uLnTx/>
                <a:uFillTx/>
                <a:latin typeface="Calibri" panose="020F0502020204030204"/>
                <a:ea typeface="+mn-ea"/>
                <a:cs typeface="+mn-cs"/>
              </a:rPr>
              <a:t>1</a:t>
            </a:r>
          </a:p>
        </p:txBody>
      </p:sp>
    </p:spTree>
    <p:extLst>
      <p:ext uri="{BB962C8B-B14F-4D97-AF65-F5344CB8AC3E}">
        <p14:creationId xmlns:p14="http://schemas.microsoft.com/office/powerpoint/2010/main" val="3501492912"/>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A272C-C2D0-4549-9B62-4390786BD118}"/>
              </a:ext>
            </a:extLst>
          </p:cNvPr>
          <p:cNvSpPr txBox="1"/>
          <p:nvPr/>
        </p:nvSpPr>
        <p:spPr>
          <a:xfrm>
            <a:off x="417227" y="57709"/>
            <a:ext cx="11281346" cy="10772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panose="020F0502020204030204"/>
                <a:ea typeface="+mn-ea"/>
                <a:cs typeface="+mn-cs"/>
              </a:rPr>
              <a:t>9.	Transform corrected target points from sensor frame to robot frame using (</a:t>
            </a:r>
            <a:r>
              <a:rPr kumimoji="0" lang="en-US" sz="3200" b="1" i="1" u="none" strike="noStrike" kern="1200" cap="none" spc="0" normalizeH="0" baseline="0" noProof="0" dirty="0">
                <a:ln>
                  <a:noFill/>
                </a:ln>
                <a:solidFill>
                  <a:srgbClr val="0000FF"/>
                </a:solidFill>
                <a:effectLst/>
                <a:uLnTx/>
                <a:uFillTx/>
                <a:latin typeface="Calibri" panose="020F0502020204030204"/>
                <a:ea typeface="+mn-ea"/>
                <a:cs typeface="+mn-cs"/>
              </a:rPr>
              <a:t>R</a:t>
            </a:r>
            <a:r>
              <a:rPr kumimoji="0" lang="en-US" sz="3200" b="1"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en-US" sz="3200" b="1" i="1" u="none" strike="noStrike" kern="1200" cap="none" spc="0" normalizeH="0" baseline="0" noProof="0" dirty="0">
                <a:ln>
                  <a:noFill/>
                </a:ln>
                <a:solidFill>
                  <a:srgbClr val="0000FF"/>
                </a:solidFill>
                <a:effectLst/>
                <a:uLnTx/>
                <a:uFillTx/>
                <a:latin typeface="Calibri" panose="020F0502020204030204"/>
                <a:ea typeface="+mn-ea"/>
                <a:cs typeface="+mn-cs"/>
              </a:rPr>
              <a:t>t</a:t>
            </a:r>
            <a:r>
              <a:rPr kumimoji="0" lang="en-US" sz="3200" b="1" i="0" u="none" strike="noStrike" kern="1200" cap="none" spc="0" normalizeH="0" baseline="0" noProof="0" dirty="0">
                <a:ln>
                  <a:noFill/>
                </a:ln>
                <a:solidFill>
                  <a:srgbClr val="0000FF"/>
                </a:solidFill>
                <a:effectLst/>
                <a:uLnTx/>
                <a:uFillTx/>
                <a:latin typeface="Calibri" panose="020F0502020204030204"/>
                <a:ea typeface="+mn-ea"/>
                <a:cs typeface="+mn-cs"/>
              </a:rPr>
              <a:t>).</a:t>
            </a:r>
          </a:p>
        </p:txBody>
      </p:sp>
      <p:pic>
        <p:nvPicPr>
          <p:cNvPr id="32" name="Graphic 31" descr="Arrow: Slight curve">
            <a:extLst>
              <a:ext uri="{FF2B5EF4-FFF2-40B4-BE49-F238E27FC236}">
                <a16:creationId xmlns:a16="http://schemas.microsoft.com/office/drawing/2014/main" id="{3534FA3E-584A-432D-9825-C8C75D7040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32635">
            <a:off x="4240102" y="4179499"/>
            <a:ext cx="1658711" cy="819369"/>
          </a:xfrm>
          <a:prstGeom prst="rect">
            <a:avLst/>
          </a:prstGeom>
        </p:spPr>
      </p:pic>
      <p:sp>
        <p:nvSpPr>
          <p:cNvPr id="33" name="TextBox 32">
            <a:extLst>
              <a:ext uri="{FF2B5EF4-FFF2-40B4-BE49-F238E27FC236}">
                <a16:creationId xmlns:a16="http://schemas.microsoft.com/office/drawing/2014/main" id="{276B894B-B233-4EEA-92AA-5385185252B4}"/>
              </a:ext>
            </a:extLst>
          </p:cNvPr>
          <p:cNvSpPr txBox="1"/>
          <p:nvPr/>
        </p:nvSpPr>
        <p:spPr>
          <a:xfrm>
            <a:off x="1218809" y="4641737"/>
            <a:ext cx="37677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Apply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to target points</a:t>
            </a:r>
            <a:endPar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091BA4-B05C-4B81-B0C3-1CFA8D3EF43B}"/>
              </a:ext>
            </a:extLst>
          </p:cNvPr>
          <p:cNvGrpSpPr/>
          <p:nvPr/>
        </p:nvGrpSpPr>
        <p:grpSpPr>
          <a:xfrm>
            <a:off x="6159874" y="2134115"/>
            <a:ext cx="5900946" cy="4446088"/>
            <a:chOff x="6159874" y="2134115"/>
            <a:chExt cx="5900946" cy="4446088"/>
          </a:xfrm>
        </p:grpSpPr>
        <p:pic>
          <p:nvPicPr>
            <p:cNvPr id="19" name="Picture 18">
              <a:extLst>
                <a:ext uri="{FF2B5EF4-FFF2-40B4-BE49-F238E27FC236}">
                  <a16:creationId xmlns:a16="http://schemas.microsoft.com/office/drawing/2014/main" id="{BC7049CC-CA20-4CA6-9899-A9F776B9B03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59874" y="2134115"/>
              <a:ext cx="5900946" cy="4446088"/>
            </a:xfrm>
            <a:prstGeom prst="rect">
              <a:avLst/>
            </a:prstGeom>
            <a:ln>
              <a:solidFill>
                <a:schemeClr val="tx1"/>
              </a:solidFill>
            </a:ln>
          </p:spPr>
        </p:pic>
        <p:sp>
          <p:nvSpPr>
            <p:cNvPr id="17" name="Star: 5 Points 16">
              <a:extLst>
                <a:ext uri="{FF2B5EF4-FFF2-40B4-BE49-F238E27FC236}">
                  <a16:creationId xmlns:a16="http://schemas.microsoft.com/office/drawing/2014/main" id="{37747E92-FF51-4E31-B864-30ADC2DF7A50}"/>
                </a:ext>
              </a:extLst>
            </p:cNvPr>
            <p:cNvSpPr/>
            <p:nvPr/>
          </p:nvSpPr>
          <p:spPr>
            <a:xfrm>
              <a:off x="11426141" y="2505252"/>
              <a:ext cx="182880" cy="182880"/>
            </a:xfrm>
            <a:prstGeom prst="star5">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tar: 5 Points 15">
              <a:extLst>
                <a:ext uri="{FF2B5EF4-FFF2-40B4-BE49-F238E27FC236}">
                  <a16:creationId xmlns:a16="http://schemas.microsoft.com/office/drawing/2014/main" id="{E1652895-E92C-411E-8785-688A27F46A73}"/>
                </a:ext>
              </a:extLst>
            </p:cNvPr>
            <p:cNvSpPr/>
            <p:nvPr/>
          </p:nvSpPr>
          <p:spPr>
            <a:xfrm>
              <a:off x="7048982" y="5014502"/>
              <a:ext cx="182880" cy="182880"/>
            </a:xfrm>
            <a:prstGeom prst="star5">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Star: 5 Points 19">
              <a:extLst>
                <a:ext uri="{FF2B5EF4-FFF2-40B4-BE49-F238E27FC236}">
                  <a16:creationId xmlns:a16="http://schemas.microsoft.com/office/drawing/2014/main" id="{1FD18286-7F6D-406C-81B7-39120DA61F65}"/>
                </a:ext>
              </a:extLst>
            </p:cNvPr>
            <p:cNvSpPr/>
            <p:nvPr/>
          </p:nvSpPr>
          <p:spPr>
            <a:xfrm>
              <a:off x="6957542" y="4946212"/>
              <a:ext cx="182880" cy="18288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tar: 5 Points 20">
              <a:extLst>
                <a:ext uri="{FF2B5EF4-FFF2-40B4-BE49-F238E27FC236}">
                  <a16:creationId xmlns:a16="http://schemas.microsoft.com/office/drawing/2014/main" id="{EE09A3E4-5051-4C50-A03E-CE8DE1019CC5}"/>
                </a:ext>
              </a:extLst>
            </p:cNvPr>
            <p:cNvSpPr/>
            <p:nvPr/>
          </p:nvSpPr>
          <p:spPr>
            <a:xfrm>
              <a:off x="11335859" y="2561967"/>
              <a:ext cx="182880" cy="18288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Star: 5 Points 21">
              <a:extLst>
                <a:ext uri="{FF2B5EF4-FFF2-40B4-BE49-F238E27FC236}">
                  <a16:creationId xmlns:a16="http://schemas.microsoft.com/office/drawing/2014/main" id="{BDCE65CF-7C0A-4305-8A69-773FE8B06080}"/>
                </a:ext>
              </a:extLst>
            </p:cNvPr>
            <p:cNvSpPr/>
            <p:nvPr/>
          </p:nvSpPr>
          <p:spPr>
            <a:xfrm>
              <a:off x="7048982" y="4729187"/>
              <a:ext cx="182880" cy="182880"/>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Star: 5 Points 22">
              <a:extLst>
                <a:ext uri="{FF2B5EF4-FFF2-40B4-BE49-F238E27FC236}">
                  <a16:creationId xmlns:a16="http://schemas.microsoft.com/office/drawing/2014/main" id="{F967D50C-A86F-4F54-8280-C803A16517E6}"/>
                </a:ext>
              </a:extLst>
            </p:cNvPr>
            <p:cNvSpPr/>
            <p:nvPr/>
          </p:nvSpPr>
          <p:spPr>
            <a:xfrm>
              <a:off x="11198120" y="2365539"/>
              <a:ext cx="182880" cy="182880"/>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A6A3679-AF32-435C-820B-868A6331540F}"/>
                </a:ext>
              </a:extLst>
            </p:cNvPr>
            <p:cNvGrpSpPr/>
            <p:nvPr/>
          </p:nvGrpSpPr>
          <p:grpSpPr>
            <a:xfrm>
              <a:off x="8934474" y="4968782"/>
              <a:ext cx="2800240" cy="986055"/>
              <a:chOff x="8403219" y="3773347"/>
              <a:chExt cx="2800240" cy="986055"/>
            </a:xfrm>
          </p:grpSpPr>
          <p:sp>
            <p:nvSpPr>
              <p:cNvPr id="24" name="Rectangle 23">
                <a:extLst>
                  <a:ext uri="{FF2B5EF4-FFF2-40B4-BE49-F238E27FC236}">
                    <a16:creationId xmlns:a16="http://schemas.microsoft.com/office/drawing/2014/main" id="{0938B1E4-4E96-4F8E-8618-C6BAE16130CE}"/>
                  </a:ext>
                </a:extLst>
              </p:cNvPr>
              <p:cNvSpPr/>
              <p:nvPr/>
            </p:nvSpPr>
            <p:spPr>
              <a:xfrm>
                <a:off x="8403219" y="3773347"/>
                <a:ext cx="2800240" cy="98605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tar: 5 Points 24">
                <a:extLst>
                  <a:ext uri="{FF2B5EF4-FFF2-40B4-BE49-F238E27FC236}">
                    <a16:creationId xmlns:a16="http://schemas.microsoft.com/office/drawing/2014/main" id="{F249D31F-5143-4880-8F33-289F05B521E7}"/>
                  </a:ext>
                </a:extLst>
              </p:cNvPr>
              <p:cNvSpPr/>
              <p:nvPr/>
            </p:nvSpPr>
            <p:spPr>
              <a:xfrm>
                <a:off x="8530925" y="3838272"/>
                <a:ext cx="137160" cy="137160"/>
              </a:xfrm>
              <a:prstGeom prst="star5">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Star: 5 Points 25">
                <a:extLst>
                  <a:ext uri="{FF2B5EF4-FFF2-40B4-BE49-F238E27FC236}">
                    <a16:creationId xmlns:a16="http://schemas.microsoft.com/office/drawing/2014/main" id="{40ED0A0E-EA4A-4526-92E4-141DFE804879}"/>
                  </a:ext>
                </a:extLst>
              </p:cNvPr>
              <p:cNvSpPr/>
              <p:nvPr/>
            </p:nvSpPr>
            <p:spPr>
              <a:xfrm>
                <a:off x="8530925" y="4166996"/>
                <a:ext cx="137160" cy="13716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Star: 5 Points 26">
                <a:extLst>
                  <a:ext uri="{FF2B5EF4-FFF2-40B4-BE49-F238E27FC236}">
                    <a16:creationId xmlns:a16="http://schemas.microsoft.com/office/drawing/2014/main" id="{32F11FC6-E59B-47A2-9AC7-6BC3B71B92D3}"/>
                  </a:ext>
                </a:extLst>
              </p:cNvPr>
              <p:cNvSpPr/>
              <p:nvPr/>
            </p:nvSpPr>
            <p:spPr>
              <a:xfrm>
                <a:off x="8530925" y="4495720"/>
                <a:ext cx="137160" cy="137160"/>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F00392DE-FE56-4759-B317-649ECC52BB2A}"/>
                  </a:ext>
                </a:extLst>
              </p:cNvPr>
              <p:cNvSpPr txBox="1"/>
              <p:nvPr/>
            </p:nvSpPr>
            <p:spPr>
              <a:xfrm>
                <a:off x="8668306" y="3774250"/>
                <a:ext cx="250042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Target measured in robot frame</a:t>
                </a:r>
              </a:p>
            </p:txBody>
          </p:sp>
          <p:sp>
            <p:nvSpPr>
              <p:cNvPr id="29" name="TextBox 28">
                <a:extLst>
                  <a:ext uri="{FF2B5EF4-FFF2-40B4-BE49-F238E27FC236}">
                    <a16:creationId xmlns:a16="http://schemas.microsoft.com/office/drawing/2014/main" id="{3C09D3D3-241C-45FA-9CFF-25A9879D3BD8}"/>
                  </a:ext>
                </a:extLst>
              </p:cNvPr>
              <p:cNvSpPr txBox="1"/>
              <p:nvPr/>
            </p:nvSpPr>
            <p:spPr>
              <a:xfrm>
                <a:off x="8655930" y="4109123"/>
                <a:ext cx="232364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Transformed corrected target</a:t>
                </a:r>
              </a:p>
            </p:txBody>
          </p:sp>
          <p:sp>
            <p:nvSpPr>
              <p:cNvPr id="30" name="TextBox 29">
                <a:extLst>
                  <a:ext uri="{FF2B5EF4-FFF2-40B4-BE49-F238E27FC236}">
                    <a16:creationId xmlns:a16="http://schemas.microsoft.com/office/drawing/2014/main" id="{E0320D52-6375-4F95-B695-53F4A4BC0C38}"/>
                  </a:ext>
                </a:extLst>
              </p:cNvPr>
              <p:cNvSpPr txBox="1"/>
              <p:nvPr/>
            </p:nvSpPr>
            <p:spPr>
              <a:xfrm>
                <a:off x="8655930" y="4416900"/>
                <a:ext cx="251280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Transformed uncorrected target</a:t>
                </a:r>
              </a:p>
            </p:txBody>
          </p:sp>
        </p:grpSp>
        <p:sp>
          <p:nvSpPr>
            <p:cNvPr id="34" name="TextBox 33">
              <a:extLst>
                <a:ext uri="{FF2B5EF4-FFF2-40B4-BE49-F238E27FC236}">
                  <a16:creationId xmlns:a16="http://schemas.microsoft.com/office/drawing/2014/main" id="{40532ECA-88C7-4F55-BCC5-FB7706F5FCD6}"/>
                </a:ext>
              </a:extLst>
            </p:cNvPr>
            <p:cNvSpPr txBox="1"/>
            <p:nvPr/>
          </p:nvSpPr>
          <p:spPr>
            <a:xfrm>
              <a:off x="8500100" y="2272968"/>
              <a:ext cx="18252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Robot Frame</a:t>
              </a:r>
            </a:p>
          </p:txBody>
        </p:sp>
      </p:grpSp>
      <p:grpSp>
        <p:nvGrpSpPr>
          <p:cNvPr id="7" name="Group 6">
            <a:extLst>
              <a:ext uri="{FF2B5EF4-FFF2-40B4-BE49-F238E27FC236}">
                <a16:creationId xmlns:a16="http://schemas.microsoft.com/office/drawing/2014/main" id="{4286F020-3637-4D73-A762-58CCA5E0A0CE}"/>
              </a:ext>
            </a:extLst>
          </p:cNvPr>
          <p:cNvGrpSpPr/>
          <p:nvPr/>
        </p:nvGrpSpPr>
        <p:grpSpPr>
          <a:xfrm>
            <a:off x="139291" y="1269851"/>
            <a:ext cx="5875259" cy="2947727"/>
            <a:chOff x="139291" y="1269851"/>
            <a:chExt cx="5875259" cy="2947727"/>
          </a:xfrm>
        </p:grpSpPr>
        <p:pic>
          <p:nvPicPr>
            <p:cNvPr id="4" name="Picture 3">
              <a:extLst>
                <a:ext uri="{FF2B5EF4-FFF2-40B4-BE49-F238E27FC236}">
                  <a16:creationId xmlns:a16="http://schemas.microsoft.com/office/drawing/2014/main" id="{86F041D1-96C6-4013-9C37-E8210A61813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39291" y="1269851"/>
              <a:ext cx="5875259" cy="2947727"/>
            </a:xfrm>
            <a:prstGeom prst="rect">
              <a:avLst/>
            </a:prstGeom>
            <a:ln>
              <a:solidFill>
                <a:schemeClr val="tx1"/>
              </a:solidFill>
            </a:ln>
          </p:spPr>
        </p:pic>
        <p:sp>
          <p:nvSpPr>
            <p:cNvPr id="5" name="Star: 5 Points 4">
              <a:extLst>
                <a:ext uri="{FF2B5EF4-FFF2-40B4-BE49-F238E27FC236}">
                  <a16:creationId xmlns:a16="http://schemas.microsoft.com/office/drawing/2014/main" id="{FEDA6E24-8156-49D8-85A6-DC541D15D87B}"/>
                </a:ext>
              </a:extLst>
            </p:cNvPr>
            <p:cNvSpPr/>
            <p:nvPr/>
          </p:nvSpPr>
          <p:spPr>
            <a:xfrm>
              <a:off x="1264853" y="1927195"/>
              <a:ext cx="93734" cy="975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tar: 5 Points 7">
              <a:extLst>
                <a:ext uri="{FF2B5EF4-FFF2-40B4-BE49-F238E27FC236}">
                  <a16:creationId xmlns:a16="http://schemas.microsoft.com/office/drawing/2014/main" id="{4BACDDFA-684C-44C0-9E09-5C1EF396D555}"/>
                </a:ext>
              </a:extLst>
            </p:cNvPr>
            <p:cNvSpPr/>
            <p:nvPr/>
          </p:nvSpPr>
          <p:spPr>
            <a:xfrm>
              <a:off x="5398871" y="2947795"/>
              <a:ext cx="93734" cy="975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DCC7EC7-8BAF-4117-BA25-010DBC60197D}"/>
                </a:ext>
              </a:extLst>
            </p:cNvPr>
            <p:cNvSpPr txBox="1"/>
            <p:nvPr/>
          </p:nvSpPr>
          <p:spPr>
            <a:xfrm>
              <a:off x="2365673" y="1350876"/>
              <a:ext cx="163134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Sensor Frame</a:t>
              </a:r>
            </a:p>
          </p:txBody>
        </p:sp>
        <p:sp>
          <p:nvSpPr>
            <p:cNvPr id="35" name="Star: 5 Points 34">
              <a:extLst>
                <a:ext uri="{FF2B5EF4-FFF2-40B4-BE49-F238E27FC236}">
                  <a16:creationId xmlns:a16="http://schemas.microsoft.com/office/drawing/2014/main" id="{A929E39D-28EF-4BEE-A7CF-94027161D91A}"/>
                </a:ext>
              </a:extLst>
            </p:cNvPr>
            <p:cNvSpPr/>
            <p:nvPr/>
          </p:nvSpPr>
          <p:spPr>
            <a:xfrm>
              <a:off x="1261959" y="2073350"/>
              <a:ext cx="93708" cy="98976"/>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Star: 5 Points 36">
              <a:extLst>
                <a:ext uri="{FF2B5EF4-FFF2-40B4-BE49-F238E27FC236}">
                  <a16:creationId xmlns:a16="http://schemas.microsoft.com/office/drawing/2014/main" id="{31455391-527C-4D12-A120-CEBD954EC5DD}"/>
                </a:ext>
              </a:extLst>
            </p:cNvPr>
            <p:cNvSpPr/>
            <p:nvPr/>
          </p:nvSpPr>
          <p:spPr>
            <a:xfrm>
              <a:off x="5370690" y="2815627"/>
              <a:ext cx="93708" cy="98976"/>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9C1FE521-C795-47D2-94BD-2BE7F35C2CF1}"/>
                </a:ext>
              </a:extLst>
            </p:cNvPr>
            <p:cNvGrpSpPr/>
            <p:nvPr/>
          </p:nvGrpSpPr>
          <p:grpSpPr>
            <a:xfrm>
              <a:off x="4140391" y="1431575"/>
              <a:ext cx="1812075" cy="686350"/>
              <a:chOff x="4213187" y="858487"/>
              <a:chExt cx="1768218" cy="634094"/>
            </a:xfrm>
          </p:grpSpPr>
          <p:sp>
            <p:nvSpPr>
              <p:cNvPr id="38" name="Rectangle 37">
                <a:extLst>
                  <a:ext uri="{FF2B5EF4-FFF2-40B4-BE49-F238E27FC236}">
                    <a16:creationId xmlns:a16="http://schemas.microsoft.com/office/drawing/2014/main" id="{0BC5A51B-31A3-424A-ACFC-2B9687D4D2F4}"/>
                  </a:ext>
                </a:extLst>
              </p:cNvPr>
              <p:cNvSpPr/>
              <p:nvPr/>
            </p:nvSpPr>
            <p:spPr>
              <a:xfrm>
                <a:off x="4213187" y="905317"/>
                <a:ext cx="1699809" cy="58229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Star: 5 Points 38">
                <a:extLst>
                  <a:ext uri="{FF2B5EF4-FFF2-40B4-BE49-F238E27FC236}">
                    <a16:creationId xmlns:a16="http://schemas.microsoft.com/office/drawing/2014/main" id="{A4669116-E701-4DF5-9A79-702188E6B187}"/>
                  </a:ext>
                </a:extLst>
              </p:cNvPr>
              <p:cNvSpPr/>
              <p:nvPr/>
            </p:nvSpPr>
            <p:spPr>
              <a:xfrm>
                <a:off x="4288444" y="1302644"/>
                <a:ext cx="91440" cy="91440"/>
              </a:xfrm>
              <a:prstGeom prst="star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Star: 5 Points 39">
                <a:extLst>
                  <a:ext uri="{FF2B5EF4-FFF2-40B4-BE49-F238E27FC236}">
                    <a16:creationId xmlns:a16="http://schemas.microsoft.com/office/drawing/2014/main" id="{9638E23E-9F43-473C-9C28-F1FF5506E8CF}"/>
                  </a:ext>
                </a:extLst>
              </p:cNvPr>
              <p:cNvSpPr/>
              <p:nvPr/>
            </p:nvSpPr>
            <p:spPr>
              <a:xfrm>
                <a:off x="4289454" y="1111382"/>
                <a:ext cx="91440" cy="9144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26712907-5E86-4570-8A34-3C44F28FBA5C}"/>
                  </a:ext>
                </a:extLst>
              </p:cNvPr>
              <p:cNvSpPr/>
              <p:nvPr/>
            </p:nvSpPr>
            <p:spPr>
              <a:xfrm>
                <a:off x="4300599" y="964983"/>
                <a:ext cx="64008" cy="64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23231037-7625-4ECE-B328-FA049711A290}"/>
                  </a:ext>
                </a:extLst>
              </p:cNvPr>
              <p:cNvSpPr txBox="1"/>
              <p:nvPr/>
            </p:nvSpPr>
            <p:spPr>
              <a:xfrm>
                <a:off x="4413133" y="1037035"/>
                <a:ext cx="141327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Corrected target pt.</a:t>
                </a:r>
              </a:p>
            </p:txBody>
          </p:sp>
          <p:sp>
            <p:nvSpPr>
              <p:cNvPr id="43" name="TextBox 42">
                <a:extLst>
                  <a:ext uri="{FF2B5EF4-FFF2-40B4-BE49-F238E27FC236}">
                    <a16:creationId xmlns:a16="http://schemas.microsoft.com/office/drawing/2014/main" id="{691B49AE-5139-4B43-A12D-B202BCC2A5B1}"/>
                  </a:ext>
                </a:extLst>
              </p:cNvPr>
              <p:cNvSpPr txBox="1"/>
              <p:nvPr/>
            </p:nvSpPr>
            <p:spPr>
              <a:xfrm>
                <a:off x="4413133" y="858487"/>
                <a:ext cx="6607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Fiducial</a:t>
                </a:r>
              </a:p>
            </p:txBody>
          </p:sp>
          <p:sp>
            <p:nvSpPr>
              <p:cNvPr id="44" name="TextBox 43">
                <a:extLst>
                  <a:ext uri="{FF2B5EF4-FFF2-40B4-BE49-F238E27FC236}">
                    <a16:creationId xmlns:a16="http://schemas.microsoft.com/office/drawing/2014/main" id="{AD6A4C44-9AFA-4983-9A85-5704435D9B35}"/>
                  </a:ext>
                </a:extLst>
              </p:cNvPr>
              <p:cNvSpPr txBox="1"/>
              <p:nvPr/>
            </p:nvSpPr>
            <p:spPr>
              <a:xfrm>
                <a:off x="4405909" y="1215582"/>
                <a:ext cx="157549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Uncorrected target pt.</a:t>
                </a:r>
              </a:p>
            </p:txBody>
          </p:sp>
        </p:grpSp>
      </p:grpSp>
      <p:sp>
        <p:nvSpPr>
          <p:cNvPr id="50" name="TextBox 49">
            <a:extLst>
              <a:ext uri="{FF2B5EF4-FFF2-40B4-BE49-F238E27FC236}">
                <a16:creationId xmlns:a16="http://schemas.microsoft.com/office/drawing/2014/main" id="{4F758241-E4A6-4E6D-B193-870BDDE5986B}"/>
              </a:ext>
            </a:extLst>
          </p:cNvPr>
          <p:cNvSpPr txBox="1"/>
          <p:nvPr/>
        </p:nvSpPr>
        <p:spPr>
          <a:xfrm>
            <a:off x="196282" y="5643883"/>
            <a:ext cx="5807734" cy="1200329"/>
          </a:xfrm>
          <a:prstGeom prst="rect">
            <a:avLst/>
          </a:prstGeom>
          <a:noFill/>
        </p:spPr>
        <p:txBody>
          <a:bodyPr wrap="square" rtlCol="0">
            <a:spAutoFit/>
          </a:bodyPr>
          <a:lstStyle/>
          <a:p>
            <a:pPr marL="231775" marR="0" lvl="0" indent="-231775"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Uncorrected target points also transformed using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shown only to illustrate the benefit of using RRBC method.  Transformation of uncorrected target points would not be performed in actual practice.</a:t>
            </a:r>
            <a:endPar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
        <p:nvSpPr>
          <p:cNvPr id="45" name="Star: 5 Points 44">
            <a:extLst>
              <a:ext uri="{FF2B5EF4-FFF2-40B4-BE49-F238E27FC236}">
                <a16:creationId xmlns:a16="http://schemas.microsoft.com/office/drawing/2014/main" id="{5E30D3DF-0F84-43D0-B3BF-B7BF6E83897D}"/>
              </a:ext>
            </a:extLst>
          </p:cNvPr>
          <p:cNvSpPr/>
          <p:nvPr/>
        </p:nvSpPr>
        <p:spPr>
          <a:xfrm>
            <a:off x="1217373" y="2044850"/>
            <a:ext cx="182880" cy="182880"/>
          </a:xfrm>
          <a:prstGeom prst="star5">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Star: 5 Points 53">
            <a:extLst>
              <a:ext uri="{FF2B5EF4-FFF2-40B4-BE49-F238E27FC236}">
                <a16:creationId xmlns:a16="http://schemas.microsoft.com/office/drawing/2014/main" id="{16082A4C-B6D6-4213-996F-18FAE32F7D09}"/>
              </a:ext>
            </a:extLst>
          </p:cNvPr>
          <p:cNvSpPr/>
          <p:nvPr/>
        </p:nvSpPr>
        <p:spPr>
          <a:xfrm>
            <a:off x="5331479" y="2751439"/>
            <a:ext cx="182880" cy="182880"/>
          </a:xfrm>
          <a:prstGeom prst="star5">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0E4E5172-FA19-4435-A152-39E4CDACF045}"/>
              </a:ext>
            </a:extLst>
          </p:cNvPr>
          <p:cNvSpPr/>
          <p:nvPr/>
        </p:nvSpPr>
        <p:spPr>
          <a:xfrm>
            <a:off x="1759758" y="1956151"/>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474709A8-20A7-4450-B69C-7556B9C27521}"/>
              </a:ext>
            </a:extLst>
          </p:cNvPr>
          <p:cNvSpPr/>
          <p:nvPr/>
        </p:nvSpPr>
        <p:spPr>
          <a:xfrm>
            <a:off x="1333997" y="1682161"/>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56B1EB77-C775-4AAA-8F87-404C5FC15966}"/>
              </a:ext>
            </a:extLst>
          </p:cNvPr>
          <p:cNvSpPr/>
          <p:nvPr/>
        </p:nvSpPr>
        <p:spPr>
          <a:xfrm>
            <a:off x="934107" y="2124118"/>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418FDFC-374B-4B30-9A7E-54881A12D068}"/>
              </a:ext>
            </a:extLst>
          </p:cNvPr>
          <p:cNvSpPr/>
          <p:nvPr/>
        </p:nvSpPr>
        <p:spPr>
          <a:xfrm>
            <a:off x="1367242" y="2463868"/>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Star: 5 Points 52">
            <a:extLst>
              <a:ext uri="{FF2B5EF4-FFF2-40B4-BE49-F238E27FC236}">
                <a16:creationId xmlns:a16="http://schemas.microsoft.com/office/drawing/2014/main" id="{EB1EE549-FF8B-4502-A47D-28A43ADECDB4}"/>
              </a:ext>
            </a:extLst>
          </p:cNvPr>
          <p:cNvSpPr/>
          <p:nvPr/>
        </p:nvSpPr>
        <p:spPr>
          <a:xfrm>
            <a:off x="1217373" y="1875858"/>
            <a:ext cx="182880" cy="182880"/>
          </a:xfrm>
          <a:prstGeom prst="star5">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10B6C92E-83EB-404E-8959-26C88A101FDF}"/>
              </a:ext>
            </a:extLst>
          </p:cNvPr>
          <p:cNvSpPr/>
          <p:nvPr/>
        </p:nvSpPr>
        <p:spPr>
          <a:xfrm>
            <a:off x="5307931" y="2333819"/>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Star: 5 Points 55">
            <a:extLst>
              <a:ext uri="{FF2B5EF4-FFF2-40B4-BE49-F238E27FC236}">
                <a16:creationId xmlns:a16="http://schemas.microsoft.com/office/drawing/2014/main" id="{914DE6CF-3994-4970-AB22-82B6E56DE82A}"/>
              </a:ext>
            </a:extLst>
          </p:cNvPr>
          <p:cNvSpPr/>
          <p:nvPr/>
        </p:nvSpPr>
        <p:spPr>
          <a:xfrm>
            <a:off x="5350368" y="2918292"/>
            <a:ext cx="182880" cy="182880"/>
          </a:xfrm>
          <a:prstGeom prst="star5">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CEBEE1CC-CE87-4DF2-A91E-9830BCD5931A}"/>
              </a:ext>
            </a:extLst>
          </p:cNvPr>
          <p:cNvSpPr/>
          <p:nvPr/>
        </p:nvSpPr>
        <p:spPr>
          <a:xfrm>
            <a:off x="4900924" y="2717393"/>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05CF4674-30CE-4650-9E9C-A990CCFF901D}"/>
              </a:ext>
            </a:extLst>
          </p:cNvPr>
          <p:cNvSpPr/>
          <p:nvPr/>
        </p:nvSpPr>
        <p:spPr>
          <a:xfrm>
            <a:off x="5676223" y="2788027"/>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8F31FC16-3193-465C-8802-4D2FC1353F0F}"/>
              </a:ext>
            </a:extLst>
          </p:cNvPr>
          <p:cNvSpPr/>
          <p:nvPr/>
        </p:nvSpPr>
        <p:spPr>
          <a:xfrm>
            <a:off x="5325441" y="3228063"/>
            <a:ext cx="133877"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Star: 5 Points 59">
            <a:extLst>
              <a:ext uri="{FF2B5EF4-FFF2-40B4-BE49-F238E27FC236}">
                <a16:creationId xmlns:a16="http://schemas.microsoft.com/office/drawing/2014/main" id="{522A390F-5842-4F95-B343-1C239747ECB3}"/>
              </a:ext>
            </a:extLst>
          </p:cNvPr>
          <p:cNvSpPr/>
          <p:nvPr/>
        </p:nvSpPr>
        <p:spPr>
          <a:xfrm>
            <a:off x="7019838" y="4713312"/>
            <a:ext cx="228600" cy="228600"/>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Star: 5 Points 60">
            <a:extLst>
              <a:ext uri="{FF2B5EF4-FFF2-40B4-BE49-F238E27FC236}">
                <a16:creationId xmlns:a16="http://schemas.microsoft.com/office/drawing/2014/main" id="{35323FA1-0F95-4D97-BB7F-61C795767C85}"/>
              </a:ext>
            </a:extLst>
          </p:cNvPr>
          <p:cNvSpPr/>
          <p:nvPr/>
        </p:nvSpPr>
        <p:spPr>
          <a:xfrm>
            <a:off x="11186869" y="2345394"/>
            <a:ext cx="228600" cy="228600"/>
          </a:xfrm>
          <a:prstGeom prst="star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Star: 5 Points 61">
            <a:extLst>
              <a:ext uri="{FF2B5EF4-FFF2-40B4-BE49-F238E27FC236}">
                <a16:creationId xmlns:a16="http://schemas.microsoft.com/office/drawing/2014/main" id="{4D7E2A34-76AB-45E7-B109-3AD44D8FDB6B}"/>
              </a:ext>
            </a:extLst>
          </p:cNvPr>
          <p:cNvSpPr/>
          <p:nvPr/>
        </p:nvSpPr>
        <p:spPr>
          <a:xfrm>
            <a:off x="11309043" y="2543777"/>
            <a:ext cx="228600" cy="228600"/>
          </a:xfrm>
          <a:prstGeom prst="star5">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Star: 5 Points 62">
            <a:extLst>
              <a:ext uri="{FF2B5EF4-FFF2-40B4-BE49-F238E27FC236}">
                <a16:creationId xmlns:a16="http://schemas.microsoft.com/office/drawing/2014/main" id="{FBC61711-0BA0-440B-AEAB-1176CEFC9C44}"/>
              </a:ext>
            </a:extLst>
          </p:cNvPr>
          <p:cNvSpPr/>
          <p:nvPr/>
        </p:nvSpPr>
        <p:spPr>
          <a:xfrm>
            <a:off x="6934572" y="4929140"/>
            <a:ext cx="228600" cy="228600"/>
          </a:xfrm>
          <a:prstGeom prst="star5">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Star: 5 Points 63">
            <a:extLst>
              <a:ext uri="{FF2B5EF4-FFF2-40B4-BE49-F238E27FC236}">
                <a16:creationId xmlns:a16="http://schemas.microsoft.com/office/drawing/2014/main" id="{F33A4363-0FAC-4154-80C9-41EAC81D4E64}"/>
              </a:ext>
            </a:extLst>
          </p:cNvPr>
          <p:cNvSpPr/>
          <p:nvPr/>
        </p:nvSpPr>
        <p:spPr>
          <a:xfrm>
            <a:off x="11413025" y="2484655"/>
            <a:ext cx="228600" cy="228600"/>
          </a:xfrm>
          <a:prstGeom prst="star5">
            <a:avLst/>
          </a:prstGeom>
          <a:solidFill>
            <a:srgbClr val="CC00FF"/>
          </a:solidFill>
          <a:ln w="190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Star: 5 Points 64">
            <a:extLst>
              <a:ext uri="{FF2B5EF4-FFF2-40B4-BE49-F238E27FC236}">
                <a16:creationId xmlns:a16="http://schemas.microsoft.com/office/drawing/2014/main" id="{C8A6810C-FA70-4EB5-B07A-707B369246AA}"/>
              </a:ext>
            </a:extLst>
          </p:cNvPr>
          <p:cNvSpPr/>
          <p:nvPr/>
        </p:nvSpPr>
        <p:spPr>
          <a:xfrm>
            <a:off x="7023168" y="4998627"/>
            <a:ext cx="228600" cy="228600"/>
          </a:xfrm>
          <a:prstGeom prst="star5">
            <a:avLst/>
          </a:prstGeom>
          <a:solidFill>
            <a:srgbClr val="CC00FF"/>
          </a:solidFill>
          <a:ln w="190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217834"/>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D52E-6785-4AFD-97D0-07CDAF233819}"/>
              </a:ext>
            </a:extLst>
          </p:cNvPr>
          <p:cNvSpPr>
            <a:spLocks noGrp="1"/>
          </p:cNvSpPr>
          <p:nvPr>
            <p:ph type="title"/>
          </p:nvPr>
        </p:nvSpPr>
        <p:spPr/>
        <p:txBody>
          <a:bodyPr>
            <a:normAutofit/>
          </a:bodyPr>
          <a:lstStyle/>
          <a:p>
            <a:pPr algn="ctr"/>
            <a:r>
              <a:rPr lang="en-US" sz="4400" dirty="0"/>
              <a:t>Other methods to compensate for or reduce the positional error</a:t>
            </a:r>
          </a:p>
        </p:txBody>
      </p:sp>
      <p:sp>
        <p:nvSpPr>
          <p:cNvPr id="3" name="Content Placeholder 2">
            <a:extLst>
              <a:ext uri="{FF2B5EF4-FFF2-40B4-BE49-F238E27FC236}">
                <a16:creationId xmlns:a16="http://schemas.microsoft.com/office/drawing/2014/main" id="{C267739A-BD0F-4D64-B2E8-B64AF16D9227}"/>
              </a:ext>
            </a:extLst>
          </p:cNvPr>
          <p:cNvSpPr>
            <a:spLocks noGrp="1"/>
          </p:cNvSpPr>
          <p:nvPr>
            <p:ph idx="1"/>
          </p:nvPr>
        </p:nvSpPr>
        <p:spPr/>
        <p:txBody>
          <a:bodyPr/>
          <a:lstStyle/>
          <a:p>
            <a:r>
              <a:rPr lang="en-US" dirty="0"/>
              <a:t>Active compliance control based on feedback from force/torque sensors</a:t>
            </a:r>
          </a:p>
          <a:p>
            <a:pPr lvl="1"/>
            <a:r>
              <a:rPr lang="en-US" dirty="0"/>
              <a:t>Involves a robot with this capability or the addition of hardware to obtain this capability</a:t>
            </a:r>
          </a:p>
          <a:p>
            <a:pPr lvl="1"/>
            <a:endParaRPr lang="en-US" dirty="0"/>
          </a:p>
          <a:p>
            <a:r>
              <a:rPr lang="en-US" dirty="0"/>
              <a:t>Visual servo control</a:t>
            </a:r>
          </a:p>
          <a:p>
            <a:pPr lvl="1"/>
            <a:r>
              <a:rPr lang="en-US" dirty="0"/>
              <a:t>Involves image processing, computer vision, and robot control</a:t>
            </a:r>
          </a:p>
          <a:p>
            <a:pPr lvl="1"/>
            <a:endParaRPr lang="en-US" dirty="0"/>
          </a:p>
          <a:p>
            <a:r>
              <a:rPr lang="en-US" dirty="0"/>
              <a:t>Volumetric Error Compensation methods</a:t>
            </a:r>
          </a:p>
          <a:p>
            <a:pPr lvl="1"/>
            <a:r>
              <a:rPr lang="en-US" dirty="0"/>
              <a:t>Discussed in next slide</a:t>
            </a:r>
          </a:p>
        </p:txBody>
      </p:sp>
    </p:spTree>
    <p:extLst>
      <p:ext uri="{BB962C8B-B14F-4D97-AF65-F5344CB8AC3E}">
        <p14:creationId xmlns:p14="http://schemas.microsoft.com/office/powerpoint/2010/main" val="190122496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F8B4-92E0-4424-87E7-E3F0EB7788D0}"/>
              </a:ext>
            </a:extLst>
          </p:cNvPr>
          <p:cNvSpPr>
            <a:spLocks noGrp="1"/>
          </p:cNvSpPr>
          <p:nvPr>
            <p:ph type="title"/>
          </p:nvPr>
        </p:nvSpPr>
        <p:spPr>
          <a:xfrm>
            <a:off x="838200" y="167549"/>
            <a:ext cx="10515600" cy="595574"/>
          </a:xfrm>
        </p:spPr>
        <p:txBody>
          <a:bodyPr>
            <a:normAutofit/>
          </a:bodyPr>
          <a:lstStyle/>
          <a:p>
            <a:pPr algn="ctr"/>
            <a:r>
              <a:rPr lang="en-US" sz="2800" b="1" dirty="0">
                <a:solidFill>
                  <a:srgbClr val="0000FF"/>
                </a:solidFill>
                <a:latin typeface="+mn-lt"/>
              </a:rPr>
              <a:t>RRBC vs. Volumetric Error Compensation (VEC) methods</a:t>
            </a:r>
          </a:p>
        </p:txBody>
      </p:sp>
      <p:graphicFrame>
        <p:nvGraphicFramePr>
          <p:cNvPr id="10" name="Content Placeholder 9">
            <a:extLst>
              <a:ext uri="{FF2B5EF4-FFF2-40B4-BE49-F238E27FC236}">
                <a16:creationId xmlns:a16="http://schemas.microsoft.com/office/drawing/2014/main" id="{B2291F9A-0F2C-4176-8335-6B39437A3D93}"/>
              </a:ext>
            </a:extLst>
          </p:cNvPr>
          <p:cNvGraphicFramePr>
            <a:graphicFrameLocks noGrp="1"/>
          </p:cNvGraphicFramePr>
          <p:nvPr>
            <p:ph idx="1"/>
            <p:extLst>
              <p:ext uri="{D42A27DB-BD31-4B8C-83A1-F6EECF244321}">
                <p14:modId xmlns:p14="http://schemas.microsoft.com/office/powerpoint/2010/main" val="2808476602"/>
              </p:ext>
            </p:extLst>
          </p:nvPr>
        </p:nvGraphicFramePr>
        <p:xfrm>
          <a:off x="648189" y="915361"/>
          <a:ext cx="10890812" cy="5636870"/>
        </p:xfrm>
        <a:graphic>
          <a:graphicData uri="http://schemas.openxmlformats.org/drawingml/2006/table">
            <a:tbl>
              <a:tblPr firstRow="1" bandRow="1">
                <a:tableStyleId>{073A0DAA-6AF3-43AB-8588-CEC1D06C72B9}</a:tableStyleId>
              </a:tblPr>
              <a:tblGrid>
                <a:gridCol w="5445406">
                  <a:extLst>
                    <a:ext uri="{9D8B030D-6E8A-4147-A177-3AD203B41FA5}">
                      <a16:colId xmlns:a16="http://schemas.microsoft.com/office/drawing/2014/main" val="2360343577"/>
                    </a:ext>
                  </a:extLst>
                </a:gridCol>
                <a:gridCol w="5445406">
                  <a:extLst>
                    <a:ext uri="{9D8B030D-6E8A-4147-A177-3AD203B41FA5}">
                      <a16:colId xmlns:a16="http://schemas.microsoft.com/office/drawing/2014/main" val="4217084116"/>
                    </a:ext>
                  </a:extLst>
                </a:gridCol>
              </a:tblGrid>
              <a:tr h="566260">
                <a:tc>
                  <a:txBody>
                    <a:bodyPr/>
                    <a:lstStyle/>
                    <a:p>
                      <a:pPr algn="ctr"/>
                      <a:r>
                        <a:rPr lang="en-US" sz="2400" dirty="0"/>
                        <a:t>RRBC</a:t>
                      </a:r>
                    </a:p>
                  </a:txBody>
                  <a:tcPr anchor="ctr"/>
                </a:tc>
                <a:tc>
                  <a:txBody>
                    <a:bodyPr/>
                    <a:lstStyle/>
                    <a:p>
                      <a:pPr algn="ctr"/>
                      <a:r>
                        <a:rPr lang="en-US" sz="2400" dirty="0"/>
                        <a:t>VEC</a:t>
                      </a:r>
                    </a:p>
                  </a:txBody>
                  <a:tcPr anchor="ctr"/>
                </a:tc>
                <a:extLst>
                  <a:ext uri="{0D108BD9-81ED-4DB2-BD59-A6C34878D82A}">
                    <a16:rowId xmlns:a16="http://schemas.microsoft.com/office/drawing/2014/main" val="1798417893"/>
                  </a:ext>
                </a:extLst>
              </a:tr>
              <a:tr h="2234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RRBC compensates for position error but does not require in-depth knowledge of the robot or sensor.  Steps are easy to perform.</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VEC models compensate for position error by using an analytical model that combines robot and sensor error.  This requires in-depth knowledge of robot and sensor to compensate for potential sources of error.  This is a challenging task.</a:t>
                      </a:r>
                    </a:p>
                  </a:txBody>
                  <a:tcPr/>
                </a:tc>
                <a:extLst>
                  <a:ext uri="{0D108BD9-81ED-4DB2-BD59-A6C34878D82A}">
                    <a16:rowId xmlns:a16="http://schemas.microsoft.com/office/drawing/2014/main" val="4231947392"/>
                  </a:ext>
                </a:extLst>
              </a:tr>
              <a:tr h="1815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If a different sensor is used with robot, the interpolation scheme in RRBC method does not have to be modified.</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If a different sensor (from the original sensor) is used with robot, VEC model needs to be updated.</a:t>
                      </a:r>
                    </a:p>
                    <a:p>
                      <a:endParaRPr lang="en-US" sz="2000" dirty="0"/>
                    </a:p>
                  </a:txBody>
                  <a:tcPr/>
                </a:tc>
                <a:extLst>
                  <a:ext uri="{0D108BD9-81ED-4DB2-BD59-A6C34878D82A}">
                    <a16:rowId xmlns:a16="http://schemas.microsoft.com/office/drawing/2014/main" val="864079502"/>
                  </a:ext>
                </a:extLst>
              </a:tr>
              <a:tr h="102146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Both methods require comparable amounts of data to be collected – to determine model parameters in VEC method and for the interpolation scheme in RRBC method.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tc>
                <a:tc hMerge="1">
                  <a:txBody>
                    <a:bodyPr/>
                    <a:lstStyle/>
                    <a:p>
                      <a:endParaRPr lang="en-US" dirty="0"/>
                    </a:p>
                  </a:txBody>
                  <a:tcPr/>
                </a:tc>
                <a:extLst>
                  <a:ext uri="{0D108BD9-81ED-4DB2-BD59-A6C34878D82A}">
                    <a16:rowId xmlns:a16="http://schemas.microsoft.com/office/drawing/2014/main" val="1076124952"/>
                  </a:ext>
                </a:extLst>
              </a:tr>
            </a:tbl>
          </a:graphicData>
        </a:graphic>
      </p:graphicFrame>
    </p:spTree>
    <p:extLst>
      <p:ext uri="{BB962C8B-B14F-4D97-AF65-F5344CB8AC3E}">
        <p14:creationId xmlns:p14="http://schemas.microsoft.com/office/powerpoint/2010/main" val="137979680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5469-BA70-4BEB-8053-48F549606214}"/>
              </a:ext>
            </a:extLst>
          </p:cNvPr>
          <p:cNvSpPr>
            <a:spLocks noGrp="1"/>
          </p:cNvSpPr>
          <p:nvPr>
            <p:ph type="title"/>
          </p:nvPr>
        </p:nvSpPr>
        <p:spPr>
          <a:xfrm>
            <a:off x="3107260" y="63521"/>
            <a:ext cx="5970849" cy="722895"/>
          </a:xfrm>
        </p:spPr>
        <p:txBody>
          <a:bodyPr>
            <a:normAutofit fontScale="90000"/>
          </a:bodyPr>
          <a:lstStyle/>
          <a:p>
            <a:pPr algn="ctr"/>
            <a:r>
              <a:rPr lang="en-US" dirty="0">
                <a:latin typeface="+mn-lt"/>
              </a:rPr>
              <a:t>Why is registration needed?</a:t>
            </a:r>
          </a:p>
        </p:txBody>
      </p:sp>
      <p:sp>
        <p:nvSpPr>
          <p:cNvPr id="4" name="TextBox 3">
            <a:extLst>
              <a:ext uri="{FF2B5EF4-FFF2-40B4-BE49-F238E27FC236}">
                <a16:creationId xmlns:a16="http://schemas.microsoft.com/office/drawing/2014/main" id="{9395912E-A53B-423B-88F4-B785B0EB9FA3}"/>
              </a:ext>
            </a:extLst>
          </p:cNvPr>
          <p:cNvSpPr txBox="1"/>
          <p:nvPr/>
        </p:nvSpPr>
        <p:spPr>
          <a:xfrm>
            <a:off x="294450" y="731985"/>
            <a:ext cx="11563109" cy="2893100"/>
          </a:xfrm>
          <a:prstGeom prst="rect">
            <a:avLst/>
          </a:prstGeom>
          <a:noFill/>
        </p:spPr>
        <p:txBody>
          <a:bodyPr wrap="square" rtlCol="0">
            <a:spAutoFit/>
          </a:bodyPr>
          <a:lstStyle/>
          <a:p>
            <a:r>
              <a:rPr lang="en-US" sz="2400" dirty="0"/>
              <a:t>It is required when locations of objects measured in one coordinate frame are needed in another frame.  Examples:</a:t>
            </a:r>
          </a:p>
          <a:p>
            <a:endParaRPr lang="en-US" sz="1200" dirty="0"/>
          </a:p>
          <a:p>
            <a:pPr marL="682625" indent="-457200">
              <a:buFont typeface="+mj-lt"/>
              <a:buAutoNum type="arabicPeriod"/>
            </a:pPr>
            <a:r>
              <a:rPr lang="en-US" sz="2000" dirty="0"/>
              <a:t>Robots using sensors to determine location of work objects or obstacles need to register the sensor to the robot coordinate frame</a:t>
            </a:r>
          </a:p>
          <a:p>
            <a:pPr marL="682625" indent="-457200">
              <a:buFont typeface="+mj-lt"/>
              <a:buAutoNum type="arabicPeriod"/>
            </a:pPr>
            <a:r>
              <a:rPr lang="en-US" sz="2000" dirty="0"/>
              <a:t>Multiple robots carrying the same object need to register their respective coordinate frames</a:t>
            </a:r>
          </a:p>
          <a:p>
            <a:pPr marL="682625" indent="-457200">
              <a:buFont typeface="+mj-lt"/>
              <a:buAutoNum type="arabicPeriod"/>
            </a:pPr>
            <a:r>
              <a:rPr lang="en-US" sz="2000" dirty="0"/>
              <a:t>Applications:</a:t>
            </a:r>
          </a:p>
          <a:p>
            <a:pPr marL="1371600" lvl="1" indent="-457200">
              <a:buFont typeface="+mj-lt"/>
              <a:buAutoNum type="alphaLcPeriod"/>
            </a:pPr>
            <a:r>
              <a:rPr lang="en-US" sz="2000" dirty="0"/>
              <a:t>Automated assembly and pick-and-place tasks</a:t>
            </a:r>
          </a:p>
          <a:p>
            <a:pPr marL="1371600" lvl="1" indent="-457200">
              <a:buFont typeface="+mj-lt"/>
              <a:buAutoNum type="alphaLcPeriod"/>
            </a:pPr>
            <a:r>
              <a:rPr lang="en-US" sz="2000" dirty="0"/>
              <a:t>Humans/objects for collision avoidance and spatial awaren</a:t>
            </a:r>
            <a:r>
              <a:rPr lang="en-US" sz="2200" dirty="0"/>
              <a:t>ess</a:t>
            </a:r>
          </a:p>
        </p:txBody>
      </p:sp>
      <p:grpSp>
        <p:nvGrpSpPr>
          <p:cNvPr id="13" name="Group 12">
            <a:extLst>
              <a:ext uri="{FF2B5EF4-FFF2-40B4-BE49-F238E27FC236}">
                <a16:creationId xmlns:a16="http://schemas.microsoft.com/office/drawing/2014/main" id="{115A76FC-4905-48B3-B692-986BD2BD060D}"/>
              </a:ext>
            </a:extLst>
          </p:cNvPr>
          <p:cNvGrpSpPr/>
          <p:nvPr/>
        </p:nvGrpSpPr>
        <p:grpSpPr>
          <a:xfrm>
            <a:off x="6609210" y="3732926"/>
            <a:ext cx="4681728" cy="3108960"/>
            <a:chOff x="6609210" y="3732926"/>
            <a:chExt cx="4681728" cy="3108960"/>
          </a:xfrm>
        </p:grpSpPr>
        <p:pic>
          <p:nvPicPr>
            <p:cNvPr id="41" name="Picture 40">
              <a:extLst>
                <a:ext uri="{FF2B5EF4-FFF2-40B4-BE49-F238E27FC236}">
                  <a16:creationId xmlns:a16="http://schemas.microsoft.com/office/drawing/2014/main" id="{24D75291-F5F4-486B-906F-E2EB048F7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35101">
              <a:off x="6647200" y="5869459"/>
              <a:ext cx="4594040" cy="837244"/>
            </a:xfrm>
            <a:prstGeom prst="rect">
              <a:avLst/>
            </a:prstGeom>
          </p:spPr>
        </p:pic>
        <p:sp>
          <p:nvSpPr>
            <p:cNvPr id="39" name="Rectangle 38">
              <a:extLst>
                <a:ext uri="{FF2B5EF4-FFF2-40B4-BE49-F238E27FC236}">
                  <a16:creationId xmlns:a16="http://schemas.microsoft.com/office/drawing/2014/main" id="{544FE403-1EE9-4953-87BD-27CEA0FFAF1C}"/>
                </a:ext>
              </a:extLst>
            </p:cNvPr>
            <p:cNvSpPr/>
            <p:nvPr/>
          </p:nvSpPr>
          <p:spPr>
            <a:xfrm>
              <a:off x="6617690" y="3736557"/>
              <a:ext cx="4673248" cy="3035653"/>
            </a:xfrm>
            <a:prstGeom prst="rect">
              <a:avLst/>
            </a:prstGeom>
            <a:gradFill flip="none" rotWithShape="1">
              <a:gsLst>
                <a:gs pos="0">
                  <a:schemeClr val="bg1">
                    <a:lumMod val="95000"/>
                  </a:schemeClr>
                </a:gs>
                <a:gs pos="68000">
                  <a:schemeClr val="bg1">
                    <a:lumMod val="50000"/>
                  </a:schemeClr>
                </a:gs>
                <a:gs pos="33000">
                  <a:schemeClr val="bg1">
                    <a:lumMod val="65000"/>
                  </a:schemeClr>
                </a:gs>
                <a:gs pos="58000">
                  <a:schemeClr val="bg1">
                    <a:lumMod val="50000"/>
                  </a:schemeClr>
                </a:gs>
                <a:gs pos="85000">
                  <a:schemeClr val="bg1">
                    <a:lumMod val="50000"/>
                  </a:schemeClr>
                </a:gs>
                <a:gs pos="100000">
                  <a:schemeClr val="bg1">
                    <a:lumMod val="5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4549B68-2C8F-4AA3-B8F1-56A48065B2A9}"/>
                </a:ext>
              </a:extLst>
            </p:cNvPr>
            <p:cNvSpPr/>
            <p:nvPr/>
          </p:nvSpPr>
          <p:spPr>
            <a:xfrm>
              <a:off x="6609210" y="3732926"/>
              <a:ext cx="4681728" cy="1100852"/>
            </a:xfrm>
            <a:prstGeom prst="rect">
              <a:avLst/>
            </a:prstGeom>
            <a:blipFill dpi="0" rotWithShape="1">
              <a:blip r:embed="rId3">
                <a:alphaModFix amt="4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B786C66C-C27F-4CEA-B510-B147DC0D9D1A}"/>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6601" b="92079" l="2128" r="98453">
                          <a14:foregroundMark x1="2128" y1="12541" x2="2128" y2="12541"/>
                          <a14:foregroundMark x1="4062" y1="11221" x2="4062" y2="11221"/>
                          <a14:foregroundMark x1="22244" y1="10891" x2="22244" y2="10891"/>
                          <a14:foregroundMark x1="36170" y1="10231" x2="36170" y2="10231"/>
                          <a14:foregroundMark x1="63250" y1="9241" x2="63250" y2="9241"/>
                          <a14:foregroundMark x1="91876" y1="9901" x2="91876" y2="9901"/>
                          <a14:foregroundMark x1="86074" y1="11221" x2="86074" y2="11221"/>
                          <a14:foregroundMark x1="79691" y1="11551" x2="79691" y2="11551"/>
                          <a14:foregroundMark x1="76402" y1="11551" x2="76402" y2="11551"/>
                          <a14:foregroundMark x1="68279" y1="11551" x2="68279" y2="11551"/>
                          <a14:foregroundMark x1="64410" y1="11881" x2="64410" y2="11881"/>
                          <a14:foregroundMark x1="93810" y1="10561" x2="93810" y2="10561"/>
                          <a14:foregroundMark x1="93810" y1="10561" x2="93810" y2="10561"/>
                          <a14:foregroundMark x1="91683" y1="11551" x2="91683" y2="11551"/>
                          <a14:foregroundMark x1="97872" y1="10891" x2="97872" y2="10891"/>
                          <a14:foregroundMark x1="97292" y1="8911" x2="97292" y2="8911"/>
                          <a14:foregroundMark x1="97099" y1="8251" x2="97099" y2="8251"/>
                          <a14:foregroundMark x1="97099" y1="7591" x2="97099" y2="7591"/>
                          <a14:foregroundMark x1="96518" y1="10891" x2="96518" y2="10891"/>
                          <a14:foregroundMark x1="98646" y1="10561" x2="98646" y2="10561"/>
                          <a14:foregroundMark x1="97679" y1="10561" x2="97679" y2="10561"/>
                          <a14:foregroundMark x1="2901" y1="10561" x2="2901" y2="10561"/>
                          <a14:foregroundMark x1="2321" y1="11221" x2="2321" y2="11221"/>
                          <a14:foregroundMark x1="2128" y1="13861" x2="2128" y2="13861"/>
                          <a14:foregroundMark x1="2708" y1="11551" x2="2708" y2="11551"/>
                          <a14:foregroundMark x1="2128" y1="6931" x2="2901" y2="10231"/>
                          <a14:foregroundMark x1="11219" y1="6601" x2="42940" y2="8911"/>
                          <a14:foregroundMark x1="42940" y1="8911" x2="45841" y2="13201"/>
                          <a14:foregroundMark x1="95358" y1="7261" x2="96712" y2="12871"/>
                          <a14:foregroundMark x1="95164" y1="6931" x2="95938" y2="12871"/>
                          <a14:foregroundMark x1="58221" y1="92079" x2="58221" y2="92079"/>
                          <a14:backgroundMark x1="774" y1="37954" x2="774" y2="37954"/>
                          <a14:backgroundMark x1="99420" y1="39274" x2="99420" y2="39274"/>
                        </a14:backgroundRemoval>
                      </a14:imgEffect>
                    </a14:imgLayer>
                  </a14:imgProps>
                </a:ext>
                <a:ext uri="{28A0092B-C50C-407E-A947-70E740481C1C}">
                  <a14:useLocalDpi xmlns:a14="http://schemas.microsoft.com/office/drawing/2010/main"/>
                </a:ext>
              </a:extLst>
            </a:blip>
            <a:srcRect/>
            <a:stretch/>
          </p:blipFill>
          <p:spPr>
            <a:xfrm rot="21440980">
              <a:off x="8489361" y="4235967"/>
              <a:ext cx="903559" cy="687159"/>
            </a:xfrm>
            <a:prstGeom prst="rect">
              <a:avLst/>
            </a:prstGeom>
          </p:spPr>
        </p:pic>
        <p:pic>
          <p:nvPicPr>
            <p:cNvPr id="56" name="Picture 55">
              <a:extLst>
                <a:ext uri="{FF2B5EF4-FFF2-40B4-BE49-F238E27FC236}">
                  <a16:creationId xmlns:a16="http://schemas.microsoft.com/office/drawing/2014/main" id="{2575FDB6-BE25-459F-A545-C9CC3351A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35101">
              <a:off x="6653054" y="6004642"/>
              <a:ext cx="4594040" cy="837244"/>
            </a:xfrm>
            <a:prstGeom prst="rect">
              <a:avLst/>
            </a:prstGeom>
          </p:spPr>
        </p:pic>
        <p:pic>
          <p:nvPicPr>
            <p:cNvPr id="55" name="Picture 54">
              <a:extLst>
                <a:ext uri="{FF2B5EF4-FFF2-40B4-BE49-F238E27FC236}">
                  <a16:creationId xmlns:a16="http://schemas.microsoft.com/office/drawing/2014/main" id="{547A1DC7-6A04-4B0E-BC42-7148E0273F1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3159" b="87933" l="43258" r="56409">
                          <a14:foregroundMark x1="51402" y1="25200" x2="51402" y2="25200"/>
                          <a14:foregroundMark x1="51402" y1="25200" x2="51402" y2="25200"/>
                          <a14:foregroundMark x1="48465" y1="26708" x2="48465" y2="26708"/>
                          <a14:foregroundMark x1="48465" y1="26708" x2="48465" y2="26708"/>
                          <a14:foregroundMark x1="48465" y1="26708" x2="48465" y2="26708"/>
                          <a14:foregroundMark x1="48732" y1="26087" x2="48732" y2="26087"/>
                          <a14:foregroundMark x1="48732" y1="26087" x2="48732" y2="26087"/>
                          <a14:foregroundMark x1="51268" y1="26087" x2="51268" y2="26087"/>
                          <a14:foregroundMark x1="51268" y1="25200" x2="51268" y2="25200"/>
                          <a14:foregroundMark x1="51268" y1="25200" x2="51268" y2="25200"/>
                          <a14:foregroundMark x1="48465" y1="26087" x2="48465" y2="26087"/>
                          <a14:foregroundMark x1="52336" y1="87755" x2="52336" y2="87755"/>
                          <a14:foregroundMark x1="52336" y1="87933" x2="52336" y2="87933"/>
                          <a14:foregroundMark x1="52670" y1="26708" x2="52670" y2="26708"/>
                          <a14:foregroundMark x1="52670" y1="26708" x2="52670" y2="26708"/>
                          <a14:foregroundMark x1="50534" y1="23336" x2="50534" y2="23336"/>
                          <a14:foregroundMark x1="50534" y1="23159" x2="50534" y2="23159"/>
                          <a14:foregroundMark x1="50267" y1="23159" x2="50267" y2="23159"/>
                          <a14:foregroundMark x1="50134" y1="23159" x2="50134" y2="23159"/>
                          <a14:foregroundMark x1="50134" y1="23159" x2="50134" y2="23159"/>
                          <a14:foregroundMark x1="49733" y1="23336" x2="49733" y2="23336"/>
                          <a14:foregroundMark x1="49733" y1="23514" x2="49733" y2="23514"/>
                          <a14:foregroundMark x1="49332" y1="23869" x2="49332" y2="23869"/>
                          <a14:foregroundMark x1="48865" y1="24401" x2="48865" y2="24401"/>
                          <a14:foregroundMark x1="48865" y1="24667" x2="48865" y2="24667"/>
                          <a14:foregroundMark x1="48865" y1="25022" x2="48865" y2="25022"/>
                          <a14:foregroundMark x1="50000" y1="27063" x2="50000" y2="27063"/>
                          <a14:foregroundMark x1="50134" y1="27063" x2="50134" y2="27063"/>
                          <a14:foregroundMark x1="50401" y1="26886" x2="50401" y2="26886"/>
                          <a14:foregroundMark x1="50401" y1="26886" x2="50401" y2="26886"/>
                          <a14:foregroundMark x1="51001" y1="25732" x2="51001" y2="25732"/>
                        </a14:backgroundRemoval>
                      </a14:imgEffect>
                    </a14:imgLayer>
                  </a14:imgProps>
                </a:ext>
              </a:extLst>
            </a:blip>
            <a:srcRect l="41660" t="20555" r="41780" b="5458"/>
            <a:stretch/>
          </p:blipFill>
          <p:spPr>
            <a:xfrm flipH="1">
              <a:off x="9987582" y="5064736"/>
              <a:ext cx="482551" cy="1577329"/>
            </a:xfrm>
            <a:prstGeom prst="rect">
              <a:avLst/>
            </a:prstGeom>
          </p:spPr>
        </p:pic>
        <p:pic>
          <p:nvPicPr>
            <p:cNvPr id="66" name="Picture 65">
              <a:extLst>
                <a:ext uri="{FF2B5EF4-FFF2-40B4-BE49-F238E27FC236}">
                  <a16:creationId xmlns:a16="http://schemas.microsoft.com/office/drawing/2014/main" id="{E6DA1A77-E2A5-437E-AD70-AF325EB66786}"/>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7474" b="94918" l="6876" r="93995">
                          <a14:foregroundMark x1="15927" y1="9716" x2="15927" y2="9716"/>
                          <a14:foregroundMark x1="7659" y1="69058" x2="7659" y2="69058"/>
                          <a14:foregroundMark x1="22977" y1="58595" x2="22977" y2="58595"/>
                          <a14:foregroundMark x1="68930" y1="30792" x2="68930" y2="30792"/>
                          <a14:foregroundMark x1="48912" y1="32735" x2="48912" y2="32735"/>
                          <a14:foregroundMark x1="56484" y1="33034" x2="56484" y2="33034"/>
                          <a14:foregroundMark x1="47868" y1="34529" x2="47868" y2="34529"/>
                          <a14:foregroundMark x1="47868" y1="33034" x2="47868" y2="33034"/>
                          <a14:foregroundMark x1="18277" y1="20030" x2="18277" y2="20030"/>
                          <a14:foregroundMark x1="18016" y1="20030" x2="18016" y2="20030"/>
                          <a14:foregroundMark x1="17581" y1="86398" x2="17581" y2="86398"/>
                          <a14:foregroundMark x1="14186" y1="82362" x2="14186" y2="82362"/>
                          <a14:foregroundMark x1="14186" y1="82362" x2="14186" y2="82362"/>
                          <a14:foregroundMark x1="10705" y1="81614" x2="10705" y2="81614"/>
                          <a14:foregroundMark x1="10705" y1="81614" x2="10270" y2="83857"/>
                          <a14:foregroundMark x1="10270" y1="83857" x2="10270" y2="83857"/>
                          <a14:foregroundMark x1="12881" y1="86099" x2="12881" y2="86099"/>
                          <a14:foregroundMark x1="14186" y1="84903" x2="14186" y2="84903"/>
                          <a14:foregroundMark x1="14795" y1="82063" x2="15057" y2="80867"/>
                          <a14:foregroundMark x1="15492" y1="79372" x2="15492" y2="79372"/>
                          <a14:foregroundMark x1="16971" y1="77130" x2="16971" y2="77130"/>
                          <a14:foregroundMark x1="16971" y1="77130" x2="16971" y2="77130"/>
                          <a14:foregroundMark x1="19321" y1="83408" x2="19321" y2="84903"/>
                          <a14:foregroundMark x1="18886" y1="91330" x2="18886" y2="91330"/>
                          <a14:foregroundMark x1="17232" y1="93871" x2="16101" y2="94170"/>
                          <a14:foregroundMark x1="12185" y1="94619" x2="12185" y2="94619"/>
                          <a14:foregroundMark x1="7485" y1="93423" x2="7485" y2="93423"/>
                          <a14:foregroundMark x1="6876" y1="93423" x2="6876" y2="93423"/>
                          <a14:foregroundMark x1="6876" y1="89387" x2="6876" y2="89387"/>
                          <a14:foregroundMark x1="6876" y1="84604" x2="6876" y2="84604"/>
                          <a14:foregroundMark x1="60313" y1="30792" x2="60313" y2="30792"/>
                          <a14:foregroundMark x1="57789" y1="23019" x2="57789" y2="23019"/>
                          <a14:foregroundMark x1="54308" y1="25561" x2="54308" y2="25561"/>
                          <a14:foregroundMark x1="53612" y1="20777" x2="53612" y2="20777"/>
                          <a14:foregroundMark x1="53873" y1="12706" x2="53873" y2="12706"/>
                          <a14:foregroundMark x1="56049" y1="10015" x2="56049" y2="10015"/>
                          <a14:foregroundMark x1="59008" y1="12257" x2="59008" y2="12257"/>
                          <a14:foregroundMark x1="58573" y1="14499" x2="58573" y2="14499"/>
                          <a14:foregroundMark x1="57093" y1="17040" x2="57093" y2="17040"/>
                          <a14:foregroundMark x1="56049" y1="20030" x2="56049" y2="20030"/>
                          <a14:foregroundMark x1="60748" y1="23468" x2="60748" y2="23468"/>
                          <a14:foregroundMark x1="67450" y1="21973" x2="67450" y2="21973"/>
                          <a14:foregroundMark x1="69800" y1="20777" x2="69800" y2="20777"/>
                          <a14:foregroundMark x1="73977" y1="24514" x2="73977" y2="24514"/>
                          <a14:foregroundMark x1="72846" y1="29746" x2="72846" y2="29746"/>
                          <a14:foregroundMark x1="67450" y1="30045" x2="67015" y2="26009"/>
                          <a14:foregroundMark x1="64839" y1="19283" x2="64839" y2="19283"/>
                          <a14:foregroundMark x1="64404" y1="15546" x2="64404" y2="15546"/>
                          <a14:foregroundMark x1="64230" y1="14051" x2="64230" y2="14051"/>
                          <a14:foregroundMark x1="61445" y1="17489" x2="61445" y2="17489"/>
                          <a14:foregroundMark x1="61445" y1="21973" x2="61445" y2="21973"/>
                          <a14:foregroundMark x1="61445" y1="23468" x2="61445" y2="23468"/>
                          <a14:foregroundMark x1="63621" y1="25262" x2="67450" y2="24066"/>
                          <a14:foregroundMark x1="71105" y1="20030" x2="60052" y2="33632"/>
                          <a14:foregroundMark x1="60052" y1="33632" x2="69017" y2="16293"/>
                          <a14:foregroundMark x1="69017" y1="16293" x2="71366" y2="26756"/>
                          <a14:foregroundMark x1="60139" y1="17040" x2="66754" y2="37967"/>
                          <a14:foregroundMark x1="66754" y1="37967" x2="80679" y2="40508"/>
                          <a14:foregroundMark x1="80679" y1="40508" x2="93995" y2="35277"/>
                          <a14:foregroundMark x1="93995" y1="35277" x2="93211" y2="10613"/>
                          <a14:foregroundMark x1="93211" y1="10613" x2="63359" y2="7474"/>
                          <a14:foregroundMark x1="63359" y1="7474" x2="56658" y2="28251"/>
                          <a14:foregroundMark x1="56658" y1="28251" x2="56484" y2="39013"/>
                          <a14:foregroundMark x1="50392" y1="33483" x2="50392" y2="33483"/>
                          <a14:foregroundMark x1="19756" y1="18984" x2="19756" y2="18984"/>
                          <a14:foregroundMark x1="17406" y1="18236" x2="17406" y2="18236"/>
                          <a14:foregroundMark x1="23412" y1="58595" x2="23412" y2="58595"/>
                          <a14:foregroundMark x1="23238" y1="56054" x2="23238" y2="56054"/>
                          <a14:foregroundMark x1="71105" y1="10463" x2="84073" y2="21824"/>
                          <a14:foregroundMark x1="84073" y1="21824" x2="93995" y2="39163"/>
                          <a14:foregroundMark x1="93995" y1="39163" x2="65970" y2="44096"/>
                          <a14:foregroundMark x1="65970" y1="44096" x2="53264" y2="35874"/>
                          <a14:foregroundMark x1="53264" y1="35874" x2="66406" y2="35575"/>
                          <a14:foregroundMark x1="50827" y1="33483" x2="50827" y2="33483"/>
                          <a14:foregroundMark x1="55352" y1="33034" x2="55352" y2="33034"/>
                          <a14:foregroundMark x1="54482" y1="33034" x2="54482" y2="33034"/>
                          <a14:foregroundMark x1="52393" y1="33034" x2="52393" y2="33034"/>
                          <a14:foregroundMark x1="50392" y1="33483" x2="50392" y2="33483"/>
                          <a14:foregroundMark x1="49782" y1="34081" x2="49782" y2="34081"/>
                          <a14:foregroundMark x1="17581" y1="80867" x2="17581" y2="80867"/>
                          <a14:foregroundMark x1="11401" y1="89387" x2="11401" y2="89387"/>
                          <a14:foregroundMark x1="6876" y1="75635" x2="19930" y2="81614"/>
                          <a14:foregroundMark x1="19930" y1="81614" x2="8094" y2="93423"/>
                          <a14:foregroundMark x1="8094" y1="93423" x2="7050" y2="77877"/>
                          <a14:foregroundMark x1="15927" y1="76383" x2="15927" y2="76383"/>
                          <a14:foregroundMark x1="18451" y1="76831" x2="18451" y2="76831"/>
                          <a14:foregroundMark x1="18277" y1="88341" x2="18277" y2="88341"/>
                          <a14:foregroundMark x1="19582" y1="89387" x2="19582" y2="89387"/>
                          <a14:foregroundMark x1="18451" y1="94918" x2="18451" y2="94918"/>
                          <a14:foregroundMark x1="15927" y1="94918" x2="15927" y2="94918"/>
                        </a14:backgroundRemoval>
                      </a14:imgEffect>
                    </a14:imgLayer>
                  </a14:imgProps>
                </a:ext>
                <a:ext uri="{28A0092B-C50C-407E-A947-70E740481C1C}">
                  <a14:useLocalDpi xmlns:a14="http://schemas.microsoft.com/office/drawing/2010/main"/>
                </a:ext>
              </a:extLst>
            </a:blip>
            <a:srcRect/>
            <a:stretch/>
          </p:blipFill>
          <p:spPr>
            <a:xfrm>
              <a:off x="6970921" y="4371460"/>
              <a:ext cx="2532910" cy="1499685"/>
            </a:xfrm>
            <a:prstGeom prst="rect">
              <a:avLst/>
            </a:prstGeom>
          </p:spPr>
        </p:pic>
        <p:pic>
          <p:nvPicPr>
            <p:cNvPr id="58" name="Picture 57">
              <a:extLst>
                <a:ext uri="{FF2B5EF4-FFF2-40B4-BE49-F238E27FC236}">
                  <a16:creationId xmlns:a16="http://schemas.microsoft.com/office/drawing/2014/main" id="{5177670E-D6DE-48F6-B638-93821ABCDA83}"/>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8056" b="90000" l="4638" r="94991">
                          <a14:foregroundMark x1="7421" y1="41944" x2="7421" y2="41944"/>
                          <a14:foregroundMark x1="6494" y1="58056" x2="6494" y2="58056"/>
                          <a14:foregroundMark x1="7050" y1="52778" x2="7050" y2="52778"/>
                          <a14:foregroundMark x1="11317" y1="52778" x2="11317" y2="52778"/>
                          <a14:foregroundMark x1="5195" y1="36111" x2="5195" y2="36111"/>
                          <a14:foregroundMark x1="25417" y1="66944" x2="25417" y2="66944"/>
                          <a14:foregroundMark x1="25788" y1="75556" x2="25788" y2="75556"/>
                          <a14:foregroundMark x1="94805" y1="25000" x2="94805" y2="25000"/>
                          <a14:foregroundMark x1="94991" y1="40556" x2="94991" y2="40556"/>
                          <a14:foregroundMark x1="57885" y1="8611" x2="57885" y2="8611"/>
                          <a14:foregroundMark x1="4824" y1="58889" x2="4824" y2="58889"/>
                          <a14:foregroundMark x1="5195" y1="37500" x2="5195" y2="37500"/>
                          <a14:foregroundMark x1="4638" y1="38889" x2="4638" y2="38889"/>
                        </a14:backgroundRemoval>
                      </a14:imgEffect>
                    </a14:imgLayer>
                  </a14:imgProps>
                </a:ext>
                <a:ext uri="{28A0092B-C50C-407E-A947-70E740481C1C}">
                  <a14:useLocalDpi xmlns:a14="http://schemas.microsoft.com/office/drawing/2010/main"/>
                </a:ext>
              </a:extLst>
            </a:blip>
            <a:srcRect/>
            <a:stretch/>
          </p:blipFill>
          <p:spPr>
            <a:xfrm>
              <a:off x="9739879" y="4229065"/>
              <a:ext cx="1017781" cy="661855"/>
            </a:xfrm>
            <a:prstGeom prst="rect">
              <a:avLst/>
            </a:prstGeom>
          </p:spPr>
        </p:pic>
        <p:grpSp>
          <p:nvGrpSpPr>
            <p:cNvPr id="8" name="Group 7">
              <a:extLst>
                <a:ext uri="{FF2B5EF4-FFF2-40B4-BE49-F238E27FC236}">
                  <a16:creationId xmlns:a16="http://schemas.microsoft.com/office/drawing/2014/main" id="{D806FDB0-CDD7-4914-9BD7-CCE7903F0D34}"/>
                </a:ext>
              </a:extLst>
            </p:cNvPr>
            <p:cNvGrpSpPr/>
            <p:nvPr/>
          </p:nvGrpSpPr>
          <p:grpSpPr>
            <a:xfrm>
              <a:off x="7361019" y="5713796"/>
              <a:ext cx="2125404" cy="647279"/>
              <a:chOff x="7216509" y="5225981"/>
              <a:chExt cx="2453640" cy="768378"/>
            </a:xfrm>
          </p:grpSpPr>
          <p:pic>
            <p:nvPicPr>
              <p:cNvPr id="46" name="Picture 45">
                <a:extLst>
                  <a:ext uri="{FF2B5EF4-FFF2-40B4-BE49-F238E27FC236}">
                    <a16:creationId xmlns:a16="http://schemas.microsoft.com/office/drawing/2014/main" id="{2F6CFFF1-36A2-418E-BC70-9B67366FF0D1}"/>
                  </a:ext>
                </a:extLst>
              </p:cNvPr>
              <p:cNvPicPr>
                <a:picLocks noChangeAspect="1"/>
              </p:cNvPicPr>
              <p:nvPr/>
            </p:nvPicPr>
            <p:blipFill rotWithShape="1">
              <a:blip r:embed="rId12" cstate="screen">
                <a:extLst>
                  <a:ext uri="{BEBA8EAE-BF5A-486C-A8C5-ECC9F3942E4B}">
                    <a14:imgProps xmlns:a14="http://schemas.microsoft.com/office/drawing/2010/main">
                      <a14:imgLayer r:embed="rId13">
                        <a14:imgEffect>
                          <a14:backgroundRemoval t="6995" b="94041" l="1938" r="97933">
                            <a14:foregroundMark x1="6331" y1="40933" x2="6331" y2="40933"/>
                            <a14:foregroundMark x1="2067" y1="40933" x2="2067" y2="40933"/>
                            <a14:foregroundMark x1="57623" y1="6995" x2="57623" y2="6995"/>
                            <a14:foregroundMark x1="92377" y1="35233" x2="92377" y2="35233"/>
                            <a14:foregroundMark x1="97933" y1="36788" x2="97933" y2="36788"/>
                            <a14:foregroundMark x1="35530" y1="89378" x2="35530" y2="89378"/>
                            <a14:foregroundMark x1="34496" y1="94041" x2="34496" y2="94041"/>
                          </a14:backgroundRemoval>
                        </a14:imgEffect>
                      </a14:imgLayer>
                    </a14:imgProps>
                  </a:ext>
                  <a:ext uri="{28A0092B-C50C-407E-A947-70E740481C1C}">
                    <a14:useLocalDpi xmlns:a14="http://schemas.microsoft.com/office/drawing/2010/main"/>
                  </a:ext>
                </a:extLst>
              </a:blip>
              <a:srcRect/>
              <a:stretch/>
            </p:blipFill>
            <p:spPr>
              <a:xfrm>
                <a:off x="7216509" y="5384044"/>
                <a:ext cx="2453640" cy="610315"/>
              </a:xfrm>
              <a:prstGeom prst="rect">
                <a:avLst/>
              </a:prstGeom>
              <a:scene3d>
                <a:camera prst="orthographicFront"/>
                <a:lightRig rig="threePt" dir="t"/>
              </a:scene3d>
              <a:sp3d contourW="12700">
                <a:contourClr>
                  <a:schemeClr val="bg1">
                    <a:lumMod val="75000"/>
                  </a:schemeClr>
                </a:contourClr>
              </a:sp3d>
            </p:spPr>
          </p:pic>
          <p:sp>
            <p:nvSpPr>
              <p:cNvPr id="47" name="Rectangle: Rounded Corners 46">
                <a:extLst>
                  <a:ext uri="{FF2B5EF4-FFF2-40B4-BE49-F238E27FC236}">
                    <a16:creationId xmlns:a16="http://schemas.microsoft.com/office/drawing/2014/main" id="{B2A1958B-4AC9-4815-9160-109BB3F85EFB}"/>
                  </a:ext>
                </a:extLst>
              </p:cNvPr>
              <p:cNvSpPr/>
              <p:nvPr/>
            </p:nvSpPr>
            <p:spPr>
              <a:xfrm>
                <a:off x="7594391" y="5225981"/>
                <a:ext cx="1729513" cy="610315"/>
              </a:xfrm>
              <a:prstGeom prst="roundRect">
                <a:avLst/>
              </a:prstGeom>
              <a:gradFill>
                <a:gsLst>
                  <a:gs pos="0">
                    <a:schemeClr val="bg1">
                      <a:lumMod val="95000"/>
                    </a:schemeClr>
                  </a:gs>
                  <a:gs pos="55000">
                    <a:schemeClr val="bg1">
                      <a:lumMod val="85000"/>
                    </a:schemeClr>
                  </a:gs>
                  <a:gs pos="100000">
                    <a:schemeClr val="bg1">
                      <a:lumMod val="75000"/>
                    </a:schemeClr>
                  </a:gs>
                </a:gsLst>
                <a:lin ang="0" scaled="1"/>
              </a:gradFill>
              <a:ln>
                <a:noFill/>
              </a:ln>
              <a:scene3d>
                <a:camera prst="isometricOffAxis1Top">
                  <a:rot lat="17931909" lon="17866408" rev="3914403"/>
                </a:camera>
                <a:lightRig rig="chilly" dir="t"/>
              </a:scene3d>
              <a:sp3d extrusionH="88900" contourW="12700" prstMaterial="plastic">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4" name="Picture 53">
              <a:extLst>
                <a:ext uri="{FF2B5EF4-FFF2-40B4-BE49-F238E27FC236}">
                  <a16:creationId xmlns:a16="http://schemas.microsoft.com/office/drawing/2014/main" id="{805C87C6-668D-438E-A07B-BE3A08C25126}"/>
                </a:ext>
              </a:extLst>
            </p:cNvPr>
            <p:cNvPicPr>
              <a:picLocks noChangeAspect="1"/>
            </p:cNvPicPr>
            <p:nvPr/>
          </p:nvPicPr>
          <p:blipFill rotWithShape="1">
            <a:blip r:embed="rId14" cstate="screen">
              <a:extLst>
                <a:ext uri="{BEBA8EAE-BF5A-486C-A8C5-ECC9F3942E4B}">
                  <a14:imgProps xmlns:a14="http://schemas.microsoft.com/office/drawing/2010/main">
                    <a14:imgLayer r:embed="rId15">
                      <a14:imgEffect>
                        <a14:backgroundRemoval t="7977" b="95607" l="3750" r="94833">
                          <a14:foregroundMark x1="40500" y1="8092" x2="40500" y2="8092"/>
                          <a14:foregroundMark x1="39750" y1="18844" x2="39750" y2="18844"/>
                          <a14:foregroundMark x1="25500" y1="54451" x2="25500" y2="54451"/>
                          <a14:foregroundMark x1="8417" y1="79653" x2="8417" y2="79653"/>
                          <a14:foregroundMark x1="9250" y1="95260" x2="9250" y2="95260"/>
                          <a14:foregroundMark x1="3833" y1="95607" x2="3833" y2="95607"/>
                          <a14:foregroundMark x1="85417" y1="33988" x2="85417" y2="33988"/>
                          <a14:foregroundMark x1="86500" y1="28786" x2="86500" y2="28786"/>
                          <a14:foregroundMark x1="91333" y1="28439" x2="91333" y2="28439"/>
                          <a14:foregroundMark x1="83333" y1="34335" x2="83333" y2="34335"/>
                          <a14:foregroundMark x1="92667" y1="29595" x2="92667" y2="29595"/>
                          <a14:foregroundMark x1="84667" y1="27746" x2="84667" y2="27746"/>
                          <a14:foregroundMark x1="89750" y1="29249" x2="89750" y2="29249"/>
                          <a14:foregroundMark x1="90000" y1="38497" x2="90000" y2="38497"/>
                          <a14:foregroundMark x1="88917" y1="33642" x2="88917" y2="33642"/>
                          <a14:foregroundMark x1="91833" y1="38497" x2="91833" y2="38497"/>
                          <a14:foregroundMark x1="94583" y1="36185" x2="94583" y2="36185"/>
                          <a14:foregroundMark x1="94833" y1="30289" x2="94833" y2="30289"/>
                          <a14:foregroundMark x1="8167" y1="85896" x2="8167" y2="85896"/>
                          <a14:foregroundMark x1="9750" y1="83353" x2="9750" y2="83353"/>
                          <a14:foregroundMark x1="10000" y1="85202" x2="10000" y2="85202"/>
                        </a14:backgroundRemoval>
                      </a14:imgEffect>
                    </a14:imgLayer>
                  </a14:imgProps>
                </a:ext>
                <a:ext uri="{28A0092B-C50C-407E-A947-70E740481C1C}">
                  <a14:useLocalDpi xmlns:a14="http://schemas.microsoft.com/office/drawing/2010/main"/>
                </a:ext>
              </a:extLst>
            </a:blip>
            <a:srcRect/>
            <a:stretch/>
          </p:blipFill>
          <p:spPr>
            <a:xfrm flipH="1">
              <a:off x="9337129" y="3937907"/>
              <a:ext cx="1709557" cy="1254779"/>
            </a:xfrm>
            <a:prstGeom prst="rect">
              <a:avLst/>
            </a:prstGeom>
          </p:spPr>
        </p:pic>
      </p:grpSp>
      <p:grpSp>
        <p:nvGrpSpPr>
          <p:cNvPr id="3" name="Group 2">
            <a:extLst>
              <a:ext uri="{FF2B5EF4-FFF2-40B4-BE49-F238E27FC236}">
                <a16:creationId xmlns:a16="http://schemas.microsoft.com/office/drawing/2014/main" id="{8E0A505E-FAF4-4970-937E-C7A5AA37E102}"/>
              </a:ext>
            </a:extLst>
          </p:cNvPr>
          <p:cNvGrpSpPr/>
          <p:nvPr/>
        </p:nvGrpSpPr>
        <p:grpSpPr>
          <a:xfrm>
            <a:off x="1170246" y="3730184"/>
            <a:ext cx="4685045" cy="3091058"/>
            <a:chOff x="1170246" y="3730184"/>
            <a:chExt cx="4685045" cy="3091058"/>
          </a:xfrm>
        </p:grpSpPr>
        <p:sp>
          <p:nvSpPr>
            <p:cNvPr id="11" name="Rectangle 10">
              <a:extLst>
                <a:ext uri="{FF2B5EF4-FFF2-40B4-BE49-F238E27FC236}">
                  <a16:creationId xmlns:a16="http://schemas.microsoft.com/office/drawing/2014/main" id="{CD4A74A7-56DE-4800-AE3E-8F2A6576E7AD}"/>
                </a:ext>
              </a:extLst>
            </p:cNvPr>
            <p:cNvSpPr/>
            <p:nvPr/>
          </p:nvSpPr>
          <p:spPr>
            <a:xfrm>
              <a:off x="1170246" y="3733937"/>
              <a:ext cx="4685045" cy="3038273"/>
            </a:xfrm>
            <a:prstGeom prst="rect">
              <a:avLst/>
            </a:prstGeom>
            <a:gradFill flip="none" rotWithShape="1">
              <a:gsLst>
                <a:gs pos="0">
                  <a:schemeClr val="bg1">
                    <a:lumMod val="95000"/>
                  </a:schemeClr>
                </a:gs>
                <a:gs pos="68000">
                  <a:schemeClr val="bg1">
                    <a:lumMod val="50000"/>
                  </a:schemeClr>
                </a:gs>
                <a:gs pos="33000">
                  <a:schemeClr val="bg1">
                    <a:lumMod val="65000"/>
                  </a:schemeClr>
                </a:gs>
                <a:gs pos="58000">
                  <a:schemeClr val="bg1">
                    <a:lumMod val="50000"/>
                  </a:schemeClr>
                </a:gs>
                <a:gs pos="85000">
                  <a:schemeClr val="bg1">
                    <a:lumMod val="50000"/>
                  </a:schemeClr>
                </a:gs>
                <a:gs pos="100000">
                  <a:schemeClr val="bg1">
                    <a:lumMod val="5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3B66992-5E07-4CDA-B192-475B45515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35101">
              <a:off x="1191397" y="5938608"/>
              <a:ext cx="4605637" cy="865416"/>
            </a:xfrm>
            <a:prstGeom prst="rect">
              <a:avLst/>
            </a:prstGeom>
          </p:spPr>
        </p:pic>
        <p:pic>
          <p:nvPicPr>
            <p:cNvPr id="29" name="Picture 28">
              <a:extLst>
                <a:ext uri="{FF2B5EF4-FFF2-40B4-BE49-F238E27FC236}">
                  <a16:creationId xmlns:a16="http://schemas.microsoft.com/office/drawing/2014/main" id="{F4BB83C4-C188-4D7A-A66F-BB0EDD8D76DD}"/>
                </a:ext>
              </a:extLst>
            </p:cNvPr>
            <p:cNvPicPr>
              <a:picLocks noChangeAspect="1"/>
            </p:cNvPicPr>
            <p:nvPr/>
          </p:nvPicPr>
          <p:blipFill rotWithShape="1">
            <a:blip r:embed="rId16" cstate="screen">
              <a:extLst>
                <a:ext uri="{BEBA8EAE-BF5A-486C-A8C5-ECC9F3942E4B}">
                  <a14:imgProps xmlns:a14="http://schemas.microsoft.com/office/drawing/2010/main">
                    <a14:imgLayer r:embed="rId17">
                      <a14:imgEffect>
                        <a14:backgroundRemoval t="5391" b="95553" l="9962" r="88889">
                          <a14:foregroundMark x1="52874" y1="10647" x2="52874" y2="10647"/>
                          <a14:foregroundMark x1="60920" y1="8491" x2="60920" y2="8491"/>
                          <a14:foregroundMark x1="33716" y1="91105" x2="33716" y2="91105"/>
                          <a14:foregroundMark x1="42529" y1="95687" x2="42529" y2="95687"/>
                          <a14:foregroundMark x1="44828" y1="9569" x2="44828" y2="9569"/>
                          <a14:foregroundMark x1="43295" y1="9569" x2="43295" y2="9569"/>
                          <a14:foregroundMark x1="43295" y1="9569" x2="43295" y2="9569"/>
                          <a14:foregroundMark x1="43295" y1="7817" x2="43295" y2="7817"/>
                          <a14:foregroundMark x1="43295" y1="7817" x2="43295" y2="7817"/>
                          <a14:foregroundMark x1="40613" y1="8491" x2="40613" y2="8491"/>
                          <a14:foregroundMark x1="64751" y1="8221" x2="64751" y2="8221"/>
                          <a14:foregroundMark x1="54406" y1="5930" x2="54406" y2="5930"/>
                          <a14:foregroundMark x1="54406" y1="5391" x2="54406" y2="5391"/>
                          <a14:foregroundMark x1="54406" y1="5391" x2="54406" y2="5391"/>
                          <a14:foregroundMark x1="53640" y1="6469" x2="53640" y2="6469"/>
                          <a14:foregroundMark x1="54406" y1="9569" x2="54406" y2="9569"/>
                          <a14:foregroundMark x1="57471" y1="12668" x2="57471" y2="12668"/>
                          <a14:foregroundMark x1="59004" y1="16846" x2="59004" y2="16846"/>
                          <a14:foregroundMark x1="59004" y1="20485" x2="59004" y2="20485"/>
                          <a14:foregroundMark x1="61686" y1="26146" x2="61686" y2="26146"/>
                          <a14:foregroundMark x1="65517" y1="33693" x2="65517" y2="33693"/>
                          <a14:foregroundMark x1="62452" y1="42453" x2="62452" y2="42453"/>
                          <a14:foregroundMark x1="62452" y1="45013" x2="62452" y2="45013"/>
                          <a14:foregroundMark x1="62452" y1="47844" x2="62452" y2="47844"/>
                        </a14:backgroundRemoval>
                      </a14:imgEffect>
                    </a14:imgLayer>
                  </a14:imgProps>
                </a:ext>
                <a:ext uri="{28A0092B-C50C-407E-A947-70E740481C1C}">
                  <a14:useLocalDpi xmlns:a14="http://schemas.microsoft.com/office/drawing/2010/main"/>
                </a:ext>
              </a:extLst>
            </a:blip>
            <a:srcRect/>
            <a:stretch/>
          </p:blipFill>
          <p:spPr>
            <a:xfrm flipH="1">
              <a:off x="1226583" y="5467402"/>
              <a:ext cx="474452" cy="1353840"/>
            </a:xfrm>
            <a:prstGeom prst="rect">
              <a:avLst/>
            </a:prstGeom>
          </p:spPr>
        </p:pic>
        <p:sp>
          <p:nvSpPr>
            <p:cNvPr id="32" name="Rectangle 31">
              <a:extLst>
                <a:ext uri="{FF2B5EF4-FFF2-40B4-BE49-F238E27FC236}">
                  <a16:creationId xmlns:a16="http://schemas.microsoft.com/office/drawing/2014/main" id="{8BF72ECE-C464-4258-B6BB-C00E2750BBDC}"/>
                </a:ext>
              </a:extLst>
            </p:cNvPr>
            <p:cNvSpPr/>
            <p:nvPr/>
          </p:nvSpPr>
          <p:spPr>
            <a:xfrm>
              <a:off x="1190090" y="3730184"/>
              <a:ext cx="4656767" cy="1137894"/>
            </a:xfrm>
            <a:prstGeom prst="rect">
              <a:avLst/>
            </a:prstGeom>
            <a:blipFill dpi="0" rotWithShape="1">
              <a:blip r:embed="rId3">
                <a:alphaModFix amt="4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35545F-152E-4CC9-B0B4-AC992D65CA91}"/>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6601" b="92079" l="2128" r="98453">
                          <a14:foregroundMark x1="2128" y1="12541" x2="2128" y2="12541"/>
                          <a14:foregroundMark x1="4062" y1="11221" x2="4062" y2="11221"/>
                          <a14:foregroundMark x1="22244" y1="10891" x2="22244" y2="10891"/>
                          <a14:foregroundMark x1="36170" y1="10231" x2="36170" y2="10231"/>
                          <a14:foregroundMark x1="63250" y1="9241" x2="63250" y2="9241"/>
                          <a14:foregroundMark x1="91876" y1="9901" x2="91876" y2="9901"/>
                          <a14:foregroundMark x1="86074" y1="11221" x2="86074" y2="11221"/>
                          <a14:foregroundMark x1="79691" y1="11551" x2="79691" y2="11551"/>
                          <a14:foregroundMark x1="76402" y1="11551" x2="76402" y2="11551"/>
                          <a14:foregroundMark x1="68279" y1="11551" x2="68279" y2="11551"/>
                          <a14:foregroundMark x1="64410" y1="11881" x2="64410" y2="11881"/>
                          <a14:foregroundMark x1="93810" y1="10561" x2="93810" y2="10561"/>
                          <a14:foregroundMark x1="93810" y1="10561" x2="93810" y2="10561"/>
                          <a14:foregroundMark x1="91683" y1="11551" x2="91683" y2="11551"/>
                          <a14:foregroundMark x1="97872" y1="10891" x2="97872" y2="10891"/>
                          <a14:foregroundMark x1="97292" y1="8911" x2="97292" y2="8911"/>
                          <a14:foregroundMark x1="97099" y1="8251" x2="97099" y2="8251"/>
                          <a14:foregroundMark x1="97099" y1="7591" x2="97099" y2="7591"/>
                          <a14:foregroundMark x1="96518" y1="10891" x2="96518" y2="10891"/>
                          <a14:foregroundMark x1="98646" y1="10561" x2="98646" y2="10561"/>
                          <a14:foregroundMark x1="97679" y1="10561" x2="97679" y2="10561"/>
                          <a14:foregroundMark x1="2901" y1="10561" x2="2901" y2="10561"/>
                          <a14:foregroundMark x1="2321" y1="11221" x2="2321" y2="11221"/>
                          <a14:foregroundMark x1="2128" y1="13861" x2="2128" y2="13861"/>
                          <a14:foregroundMark x1="2708" y1="11551" x2="2708" y2="11551"/>
                          <a14:foregroundMark x1="2128" y1="6931" x2="2901" y2="10231"/>
                          <a14:foregroundMark x1="11219" y1="6601" x2="42940" y2="8911"/>
                          <a14:foregroundMark x1="42940" y1="8911" x2="45841" y2="13201"/>
                          <a14:foregroundMark x1="95358" y1="7261" x2="96712" y2="12871"/>
                          <a14:foregroundMark x1="95164" y1="6931" x2="95938" y2="12871"/>
                          <a14:foregroundMark x1="58221" y1="92079" x2="58221" y2="92079"/>
                          <a14:backgroundMark x1="774" y1="37954" x2="774" y2="37954"/>
                          <a14:backgroundMark x1="99420" y1="39274" x2="99420" y2="39274"/>
                        </a14:backgroundRemoval>
                      </a14:imgEffect>
                    </a14:imgLayer>
                  </a14:imgProps>
                </a:ext>
                <a:ext uri="{28A0092B-C50C-407E-A947-70E740481C1C}">
                  <a14:useLocalDpi xmlns:a14="http://schemas.microsoft.com/office/drawing/2010/main"/>
                </a:ext>
              </a:extLst>
            </a:blip>
            <a:srcRect/>
            <a:stretch/>
          </p:blipFill>
          <p:spPr>
            <a:xfrm rot="21440980">
              <a:off x="3016151" y="4250151"/>
              <a:ext cx="905840" cy="710281"/>
            </a:xfrm>
            <a:prstGeom prst="rect">
              <a:avLst/>
            </a:prstGeom>
          </p:spPr>
        </p:pic>
        <p:pic>
          <p:nvPicPr>
            <p:cNvPr id="10" name="Picture 9">
              <a:extLst>
                <a:ext uri="{FF2B5EF4-FFF2-40B4-BE49-F238E27FC236}">
                  <a16:creationId xmlns:a16="http://schemas.microsoft.com/office/drawing/2014/main" id="{45546D87-9345-48E4-B938-9C7CEC3D7345}"/>
                </a:ext>
              </a:extLst>
            </p:cNvPr>
            <p:cNvPicPr>
              <a:picLocks noChangeAspect="1"/>
            </p:cNvPicPr>
            <p:nvPr/>
          </p:nvPicPr>
          <p:blipFill rotWithShape="1">
            <a:blip r:embed="rId18" cstate="screen">
              <a:extLst>
                <a:ext uri="{BEBA8EAE-BF5A-486C-A8C5-ECC9F3942E4B}">
                  <a14:imgProps xmlns:a14="http://schemas.microsoft.com/office/drawing/2010/main">
                    <a14:imgLayer r:embed="rId19">
                      <a14:imgEffect>
                        <a14:backgroundRemoval t="15617" b="84206" l="25501" r="78638">
                          <a14:foregroundMark x1="52670" y1="18279" x2="52670" y2="18279"/>
                          <a14:foregroundMark x1="46195" y1="23336" x2="46195" y2="23336"/>
                          <a14:foregroundMark x1="52003" y1="15617" x2="52003" y2="15617"/>
                          <a14:foregroundMark x1="38852" y1="73558" x2="38852" y2="73558"/>
                          <a14:foregroundMark x1="32176" y1="84206" x2="32176" y2="84206"/>
                          <a14:foregroundMark x1="25501" y1="83319" x2="25501" y2="83319"/>
                          <a14:foregroundMark x1="34446" y1="52263" x2="34446" y2="52263"/>
                          <a14:foregroundMark x1="47130" y1="22981" x2="47130" y2="22981"/>
                          <a14:foregroundMark x1="76435" y1="47826" x2="76435" y2="47826"/>
                          <a14:foregroundMark x1="77370" y1="67347" x2="77370" y2="67347"/>
                          <a14:foregroundMark x1="45661" y1="26087" x2="45661" y2="26087"/>
                          <a14:foregroundMark x1="46796" y1="23248" x2="46796" y2="23248"/>
                          <a14:foregroundMark x1="45861" y1="25821" x2="45861" y2="25821"/>
                          <a14:foregroundMark x1="45327" y1="24135" x2="45327" y2="24135"/>
                          <a14:foregroundMark x1="78638" y1="64596" x2="78638" y2="64596"/>
                          <a14:foregroundMark x1="46796" y1="27418" x2="46796" y2="27418"/>
                          <a14:backgroundMark x1="24299" y1="86513" x2="24299" y2="86513"/>
                          <a14:backgroundMark x1="40854" y1="86513" x2="40854" y2="86513"/>
                          <a14:backgroundMark x1="28571" y1="86513" x2="28571" y2="86513"/>
                        </a14:backgroundRemoval>
                      </a14:imgEffect>
                    </a14:imgLayer>
                  </a14:imgProps>
                </a:ext>
                <a:ext uri="{28A0092B-C50C-407E-A947-70E740481C1C}">
                  <a14:useLocalDpi xmlns:a14="http://schemas.microsoft.com/office/drawing/2010/main"/>
                </a:ext>
              </a:extLst>
            </a:blip>
            <a:srcRect l="22185" t="12152" r="18849" b="10717"/>
            <a:stretch/>
          </p:blipFill>
          <p:spPr>
            <a:xfrm>
              <a:off x="1773770" y="4421115"/>
              <a:ext cx="1310938" cy="1353840"/>
            </a:xfrm>
            <a:prstGeom prst="rect">
              <a:avLst/>
            </a:prstGeom>
          </p:spPr>
        </p:pic>
        <p:pic>
          <p:nvPicPr>
            <p:cNvPr id="40" name="Picture 39">
              <a:extLst>
                <a:ext uri="{FF2B5EF4-FFF2-40B4-BE49-F238E27FC236}">
                  <a16:creationId xmlns:a16="http://schemas.microsoft.com/office/drawing/2014/main" id="{862C083A-17BE-4FA0-BB97-623A21059376}"/>
                </a:ext>
              </a:extLst>
            </p:cNvPr>
            <p:cNvPicPr>
              <a:picLocks noChangeAspect="1"/>
            </p:cNvPicPr>
            <p:nvPr/>
          </p:nvPicPr>
          <p:blipFill rotWithShape="1">
            <a:blip r:embed="rId12" cstate="screen">
              <a:extLst>
                <a:ext uri="{BEBA8EAE-BF5A-486C-A8C5-ECC9F3942E4B}">
                  <a14:imgProps xmlns:a14="http://schemas.microsoft.com/office/drawing/2010/main">
                    <a14:imgLayer r:embed="rId13">
                      <a14:imgEffect>
                        <a14:backgroundRemoval t="6995" b="94041" l="1938" r="97933">
                          <a14:foregroundMark x1="6331" y1="40933" x2="6331" y2="40933"/>
                          <a14:foregroundMark x1="2067" y1="40933" x2="2067" y2="40933"/>
                          <a14:foregroundMark x1="57623" y1="6995" x2="57623" y2="6995"/>
                          <a14:foregroundMark x1="92377" y1="35233" x2="92377" y2="35233"/>
                          <a14:foregroundMark x1="97933" y1="36788" x2="97933" y2="36788"/>
                          <a14:foregroundMark x1="35530" y1="89378" x2="35530" y2="89378"/>
                          <a14:foregroundMark x1="34496" y1="94041" x2="34496" y2="94041"/>
                        </a14:backgroundRemoval>
                      </a14:imgEffect>
                    </a14:imgLayer>
                  </a14:imgProps>
                </a:ext>
                <a:ext uri="{28A0092B-C50C-407E-A947-70E740481C1C}">
                  <a14:useLocalDpi xmlns:a14="http://schemas.microsoft.com/office/drawing/2010/main"/>
                </a:ext>
              </a:extLst>
            </a:blip>
            <a:srcRect/>
            <a:stretch/>
          </p:blipFill>
          <p:spPr>
            <a:xfrm>
              <a:off x="2027825" y="5774955"/>
              <a:ext cx="2130769" cy="531427"/>
            </a:xfrm>
            <a:prstGeom prst="rect">
              <a:avLst/>
            </a:prstGeom>
          </p:spPr>
        </p:pic>
        <p:sp>
          <p:nvSpPr>
            <p:cNvPr id="42" name="Rectangle: Rounded Corners 41">
              <a:extLst>
                <a:ext uri="{FF2B5EF4-FFF2-40B4-BE49-F238E27FC236}">
                  <a16:creationId xmlns:a16="http://schemas.microsoft.com/office/drawing/2014/main" id="{7F9735E8-F9FE-429D-9DD6-03AA5E97B15F}"/>
                </a:ext>
              </a:extLst>
            </p:cNvPr>
            <p:cNvSpPr/>
            <p:nvPr/>
          </p:nvSpPr>
          <p:spPr>
            <a:xfrm>
              <a:off x="2355982" y="5637323"/>
              <a:ext cx="1501929" cy="531427"/>
            </a:xfrm>
            <a:prstGeom prst="roundRect">
              <a:avLst/>
            </a:prstGeom>
            <a:gradFill>
              <a:gsLst>
                <a:gs pos="0">
                  <a:schemeClr val="bg1">
                    <a:lumMod val="95000"/>
                  </a:schemeClr>
                </a:gs>
                <a:gs pos="56000">
                  <a:schemeClr val="bg1">
                    <a:lumMod val="85000"/>
                  </a:schemeClr>
                </a:gs>
                <a:gs pos="98000">
                  <a:schemeClr val="bg1">
                    <a:lumMod val="65000"/>
                  </a:schemeClr>
                </a:gs>
              </a:gsLst>
              <a:lin ang="0" scaled="1"/>
            </a:gradFill>
            <a:ln>
              <a:noFill/>
            </a:ln>
            <a:scene3d>
              <a:camera prst="isometricOffAxis1Top">
                <a:rot lat="17931909" lon="17866408" rev="3914403"/>
              </a:camera>
              <a:lightRig rig="chilly" dir="t"/>
            </a:scene3d>
            <a:sp3d extrusionH="82550" contourW="12700" prstMaterial="plastic">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28A26335-5792-4B94-BA21-29452EB02A80}"/>
                </a:ext>
              </a:extLst>
            </p:cNvPr>
            <p:cNvSpPr/>
            <p:nvPr/>
          </p:nvSpPr>
          <p:spPr>
            <a:xfrm>
              <a:off x="2256723" y="5512651"/>
              <a:ext cx="1501929" cy="531427"/>
            </a:xfrm>
            <a:prstGeom prst="roundRect">
              <a:avLst/>
            </a:prstGeom>
            <a:gradFill>
              <a:gsLst>
                <a:gs pos="0">
                  <a:schemeClr val="bg1">
                    <a:lumMod val="95000"/>
                  </a:schemeClr>
                </a:gs>
                <a:gs pos="55000">
                  <a:schemeClr val="bg1">
                    <a:lumMod val="85000"/>
                  </a:schemeClr>
                </a:gs>
                <a:gs pos="100000">
                  <a:schemeClr val="bg1">
                    <a:lumMod val="75000"/>
                  </a:schemeClr>
                </a:gs>
              </a:gsLst>
              <a:lin ang="0" scaled="1"/>
            </a:gradFill>
            <a:ln>
              <a:noFill/>
            </a:ln>
            <a:scene3d>
              <a:camera prst="isometricOffAxis1Top">
                <a:rot lat="19636944" lon="16972045" rev="4881831"/>
              </a:camera>
              <a:lightRig rig="chilly" dir="t"/>
            </a:scene3d>
            <a:sp3d extrusionH="69850" contourW="12700" prstMaterial="plastic">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06E9850-5D93-42CE-8DAD-2EBAD5CDABFA}"/>
                </a:ext>
              </a:extLst>
            </p:cNvPr>
            <p:cNvPicPr>
              <a:picLocks noChangeAspect="1"/>
            </p:cNvPicPr>
            <p:nvPr/>
          </p:nvPicPr>
          <p:blipFill rotWithShape="1">
            <a:blip r:embed="rId20" cstate="screen">
              <a:extLst>
                <a:ext uri="{BEBA8EAE-BF5A-486C-A8C5-ECC9F3942E4B}">
                  <a14:imgProps xmlns:a14="http://schemas.microsoft.com/office/drawing/2010/main">
                    <a14:imgLayer r:embed="rId19">
                      <a14:imgEffect>
                        <a14:backgroundRemoval t="15617" b="84206" l="25501" r="78705">
                          <a14:foregroundMark x1="52670" y1="18279" x2="52670" y2="18279"/>
                          <a14:foregroundMark x1="46195" y1="23336" x2="46195" y2="23336"/>
                          <a14:foregroundMark x1="52003" y1="15617" x2="52003" y2="15617"/>
                          <a14:foregroundMark x1="38852" y1="73558" x2="38852" y2="73558"/>
                          <a14:foregroundMark x1="32176" y1="84206" x2="32176" y2="84206"/>
                          <a14:foregroundMark x1="25501" y1="83319" x2="25501" y2="83319"/>
                          <a14:foregroundMark x1="34446" y1="52263" x2="34446" y2="52263"/>
                          <a14:foregroundMark x1="47130" y1="22981" x2="47130" y2="22981"/>
                          <a14:foregroundMark x1="76435" y1="47826" x2="76435" y2="47826"/>
                          <a14:foregroundMark x1="77370" y1="67347" x2="77370" y2="67347"/>
                          <a14:foregroundMark x1="46996" y1="25377" x2="46996" y2="25377"/>
                          <a14:foregroundMark x1="45861" y1="23691" x2="45861" y2="23691"/>
                          <a14:foregroundMark x1="76969" y1="48980" x2="76969" y2="48980"/>
                          <a14:foregroundMark x1="78705" y1="64153" x2="78705" y2="64153"/>
                          <a14:backgroundMark x1="24032" y1="86690" x2="24032" y2="86690"/>
                          <a14:backgroundMark x1="24299" y1="86069" x2="24299" y2="86069"/>
                          <a14:backgroundMark x1="24032" y1="86069" x2="24032" y2="86069"/>
                          <a14:backgroundMark x1="28371" y1="86690" x2="28371" y2="86690"/>
                          <a14:backgroundMark x1="28238" y1="86513" x2="28238" y2="86513"/>
                          <a14:backgroundMark x1="28371" y1="86513" x2="28371" y2="86513"/>
                          <a14:backgroundMark x1="41188" y1="86513" x2="41188" y2="86513"/>
                          <a14:backgroundMark x1="40187" y1="86513" x2="40187" y2="86513"/>
                          <a14:backgroundMark x1="29105" y1="86513" x2="29105" y2="86513"/>
                          <a14:backgroundMark x1="29372" y1="86690" x2="29372" y2="86690"/>
                        </a14:backgroundRemoval>
                      </a14:imgEffect>
                    </a14:imgLayer>
                  </a14:imgProps>
                </a:ext>
                <a:ext uri="{28A0092B-C50C-407E-A947-70E740481C1C}">
                  <a14:useLocalDpi xmlns:a14="http://schemas.microsoft.com/office/drawing/2010/main"/>
                </a:ext>
              </a:extLst>
            </a:blip>
            <a:srcRect l="22185" t="12152" r="18849" b="10717"/>
            <a:stretch/>
          </p:blipFill>
          <p:spPr>
            <a:xfrm flipH="1">
              <a:off x="4268307" y="4052940"/>
              <a:ext cx="1310938" cy="1353840"/>
            </a:xfrm>
            <a:prstGeom prst="rect">
              <a:avLst/>
            </a:prstGeom>
          </p:spPr>
        </p:pic>
        <p:pic>
          <p:nvPicPr>
            <p:cNvPr id="59" name="Picture 58">
              <a:extLst>
                <a:ext uri="{FF2B5EF4-FFF2-40B4-BE49-F238E27FC236}">
                  <a16:creationId xmlns:a16="http://schemas.microsoft.com/office/drawing/2014/main" id="{10E4301D-18EA-48BE-8AAE-85A4CE941DD9}"/>
                </a:ext>
              </a:extLst>
            </p:cNvPr>
            <p:cNvPicPr>
              <a:picLocks noChangeAspect="1"/>
            </p:cNvPicPr>
            <p:nvPr/>
          </p:nvPicPr>
          <p:blipFill rotWithShape="1">
            <a:blip r:embed="rId21" cstate="hqprint">
              <a:extLst>
                <a:ext uri="{BEBA8EAE-BF5A-486C-A8C5-ECC9F3942E4B}">
                  <a14:imgProps xmlns:a14="http://schemas.microsoft.com/office/drawing/2010/main">
                    <a14:imgLayer r:embed="rId22">
                      <a14:imgEffect>
                        <a14:backgroundRemoval t="8056" b="90000" l="8511" r="100000">
                          <a14:foregroundMark x1="14184" y1="41944" x2="14184" y2="41944"/>
                          <a14:foregroundMark x1="12411" y1="58056" x2="12411" y2="58056"/>
                          <a14:foregroundMark x1="13475" y1="52778" x2="13475" y2="52778"/>
                          <a14:foregroundMark x1="21631" y1="52778" x2="21631" y2="52778"/>
                          <a14:foregroundMark x1="9929" y1="36111" x2="9929" y2="36111"/>
                          <a14:foregroundMark x1="48582" y1="66944" x2="48582" y2="66944"/>
                          <a14:foregroundMark x1="49291" y1="75556" x2="49291" y2="75556"/>
                          <a14:foregroundMark x1="9220" y1="58889" x2="9220" y2="58889"/>
                          <a14:foregroundMark x1="9929" y1="37500" x2="9929" y2="37500"/>
                          <a14:foregroundMark x1="8865" y1="38889" x2="8865" y2="38889"/>
                        </a14:backgroundRemoval>
                      </a14:imgEffect>
                    </a14:imgLayer>
                  </a14:imgProps>
                </a:ext>
                <a:ext uri="{28A0092B-C50C-407E-A947-70E740481C1C}">
                  <a14:useLocalDpi xmlns:a14="http://schemas.microsoft.com/office/drawing/2010/main"/>
                </a:ext>
              </a:extLst>
            </a:blip>
            <a:srcRect/>
            <a:stretch/>
          </p:blipFill>
          <p:spPr>
            <a:xfrm>
              <a:off x="5322122" y="4122777"/>
              <a:ext cx="533169" cy="684125"/>
            </a:xfrm>
            <a:prstGeom prst="rect">
              <a:avLst/>
            </a:prstGeom>
          </p:spPr>
        </p:pic>
      </p:grpSp>
    </p:spTree>
    <p:extLst>
      <p:ext uri="{BB962C8B-B14F-4D97-AF65-F5344CB8AC3E}">
        <p14:creationId xmlns:p14="http://schemas.microsoft.com/office/powerpoint/2010/main" val="333441653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3509-E65A-4C9B-9087-BFCBBD50EF09}"/>
              </a:ext>
            </a:extLst>
          </p:cNvPr>
          <p:cNvSpPr>
            <a:spLocks noGrp="1"/>
          </p:cNvSpPr>
          <p:nvPr>
            <p:ph type="title"/>
          </p:nvPr>
        </p:nvSpPr>
        <p:spPr>
          <a:xfrm>
            <a:off x="2039635" y="295053"/>
            <a:ext cx="8041917" cy="663575"/>
          </a:xfrm>
        </p:spPr>
        <p:txBody>
          <a:bodyPr>
            <a:normAutofit/>
          </a:bodyPr>
          <a:lstStyle/>
          <a:p>
            <a:r>
              <a:rPr lang="en-US" sz="4000" b="1" dirty="0">
                <a:solidFill>
                  <a:srgbClr val="0000FF"/>
                </a:solidFill>
                <a:latin typeface="+mn-lt"/>
              </a:rPr>
              <a:t>Point-Based, Rigid-Body Registration</a:t>
            </a:r>
          </a:p>
        </p:txBody>
      </p:sp>
      <p:sp>
        <p:nvSpPr>
          <p:cNvPr id="3" name="Content Placeholder 2">
            <a:extLst>
              <a:ext uri="{FF2B5EF4-FFF2-40B4-BE49-F238E27FC236}">
                <a16:creationId xmlns:a16="http://schemas.microsoft.com/office/drawing/2014/main" id="{45D0C175-0B17-42E1-829E-7C9C584FAF33}"/>
              </a:ext>
            </a:extLst>
          </p:cNvPr>
          <p:cNvSpPr>
            <a:spLocks noGrp="1"/>
          </p:cNvSpPr>
          <p:nvPr>
            <p:ph idx="1"/>
          </p:nvPr>
        </p:nvSpPr>
        <p:spPr>
          <a:xfrm>
            <a:off x="152201" y="1396815"/>
            <a:ext cx="5953800" cy="4851400"/>
          </a:xfrm>
        </p:spPr>
        <p:txBody>
          <a:bodyPr>
            <a:normAutofit fontScale="92500" lnSpcReduction="10000"/>
          </a:bodyPr>
          <a:lstStyle/>
          <a:p>
            <a:pPr marL="0" indent="0">
              <a:buNone/>
            </a:pPr>
            <a:r>
              <a:rPr lang="en-US" dirty="0"/>
              <a:t>Point-based, rigid-body registration is used in this presentation.  </a:t>
            </a:r>
          </a:p>
          <a:p>
            <a:pPr marL="0" indent="0">
              <a:buNone/>
            </a:pPr>
            <a:endParaRPr lang="en-US" dirty="0"/>
          </a:p>
          <a:p>
            <a:pPr marL="0" indent="0">
              <a:buNone/>
            </a:pPr>
            <a:r>
              <a:rPr lang="en-US" dirty="0"/>
              <a:t>This type of registration requires a set of 3 or more </a:t>
            </a:r>
            <a:r>
              <a:rPr lang="en-US" i="1" dirty="0"/>
              <a:t>registration points</a:t>
            </a:r>
            <a:r>
              <a:rPr lang="en-US" dirty="0"/>
              <a:t> to determine the transformation matrix (</a:t>
            </a:r>
            <a:r>
              <a:rPr lang="en-US" b="1" i="1" dirty="0"/>
              <a:t>R</a:t>
            </a:r>
            <a:r>
              <a:rPr lang="en-US" i="1" dirty="0"/>
              <a:t>,</a:t>
            </a:r>
            <a:r>
              <a:rPr lang="en-US" b="1" i="1" dirty="0"/>
              <a:t> t</a:t>
            </a:r>
            <a:r>
              <a:rPr lang="en-US" dirty="0"/>
              <a:t>).</a:t>
            </a:r>
          </a:p>
          <a:p>
            <a:pPr marL="0" indent="0">
              <a:buNone/>
            </a:pPr>
            <a:endParaRPr lang="en-US" dirty="0"/>
          </a:p>
          <a:p>
            <a:pPr marL="0" indent="0">
              <a:buNone/>
            </a:pPr>
            <a:r>
              <a:rPr lang="en-US" dirty="0"/>
              <a:t>The set of r</a:t>
            </a:r>
            <a:r>
              <a:rPr lang="en-US" i="1" dirty="0"/>
              <a:t>egistration points </a:t>
            </a:r>
            <a:r>
              <a:rPr lang="en-US" dirty="0"/>
              <a:t>is measured in the frames (e.g., sensor and robot frames) to be transformed.  </a:t>
            </a:r>
          </a:p>
          <a:p>
            <a:r>
              <a:rPr lang="en-US" dirty="0"/>
              <a:t>robot can measure the points by touching the points with its end effector.</a:t>
            </a:r>
          </a:p>
        </p:txBody>
      </p:sp>
      <p:grpSp>
        <p:nvGrpSpPr>
          <p:cNvPr id="5" name="Group 4">
            <a:extLst>
              <a:ext uri="{FF2B5EF4-FFF2-40B4-BE49-F238E27FC236}">
                <a16:creationId xmlns:a16="http://schemas.microsoft.com/office/drawing/2014/main" id="{F493F591-58B7-4662-B064-0E503B887A05}"/>
              </a:ext>
            </a:extLst>
          </p:cNvPr>
          <p:cNvGrpSpPr/>
          <p:nvPr/>
        </p:nvGrpSpPr>
        <p:grpSpPr>
          <a:xfrm>
            <a:off x="6248392" y="1264411"/>
            <a:ext cx="5883131" cy="5048113"/>
            <a:chOff x="6248392" y="1264411"/>
            <a:chExt cx="5883131" cy="5048113"/>
          </a:xfrm>
        </p:grpSpPr>
        <p:grpSp>
          <p:nvGrpSpPr>
            <p:cNvPr id="6" name="Group 5">
              <a:extLst>
                <a:ext uri="{FF2B5EF4-FFF2-40B4-BE49-F238E27FC236}">
                  <a16:creationId xmlns:a16="http://schemas.microsoft.com/office/drawing/2014/main" id="{E0868533-9E2A-40BF-A445-43C9E6E07233}"/>
                </a:ext>
              </a:extLst>
            </p:cNvPr>
            <p:cNvGrpSpPr/>
            <p:nvPr/>
          </p:nvGrpSpPr>
          <p:grpSpPr>
            <a:xfrm>
              <a:off x="6248392" y="1264411"/>
              <a:ext cx="5883131" cy="5048113"/>
              <a:chOff x="6175844" y="943043"/>
              <a:chExt cx="5883131" cy="5048113"/>
            </a:xfrm>
          </p:grpSpPr>
          <p:pic>
            <p:nvPicPr>
              <p:cNvPr id="16" name="Picture 15">
                <a:extLst>
                  <a:ext uri="{FF2B5EF4-FFF2-40B4-BE49-F238E27FC236}">
                    <a16:creationId xmlns:a16="http://schemas.microsoft.com/office/drawing/2014/main" id="{625BAAEF-6159-4517-8854-990301D394E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175844" y="943043"/>
                <a:ext cx="5883131" cy="5048113"/>
              </a:xfrm>
              <a:prstGeom prst="rect">
                <a:avLst/>
              </a:prstGeom>
            </p:spPr>
          </p:pic>
          <p:pic>
            <p:nvPicPr>
              <p:cNvPr id="17" name="Picture 16">
                <a:extLst>
                  <a:ext uri="{FF2B5EF4-FFF2-40B4-BE49-F238E27FC236}">
                    <a16:creationId xmlns:a16="http://schemas.microsoft.com/office/drawing/2014/main" id="{6EC53FEF-0030-471E-B69E-99F234D0EC5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4007" b="97909" l="5545" r="96040">
                            <a14:foregroundMark x1="90891" y1="40070" x2="90891" y2="40070"/>
                            <a14:foregroundMark x1="88119" y1="34321" x2="88119" y2="34321"/>
                            <a14:foregroundMark x1="89703" y1="44425" x2="89703" y2="44425"/>
                            <a14:foregroundMark x1="84356" y1="39721" x2="84356" y2="39721"/>
                            <a14:foregroundMark x1="95842" y1="37805" x2="95842" y2="37805"/>
                            <a14:foregroundMark x1="39604" y1="86237" x2="39604" y2="86237"/>
                            <a14:foregroundMark x1="96040" y1="36585" x2="96040" y2="36585"/>
                            <a14:foregroundMark x1="8317" y1="19164" x2="8317" y2="19164"/>
                            <a14:foregroundMark x1="9901" y1="15331" x2="9901" y2="15331"/>
                            <a14:foregroundMark x1="5545" y1="19164" x2="5545" y2="19164"/>
                            <a14:foregroundMark x1="20792" y1="5226" x2="20792" y2="5226"/>
                            <a14:foregroundMark x1="16040" y1="4355" x2="16040" y2="4355"/>
                            <a14:foregroundMark x1="32673" y1="94425" x2="32673" y2="94425"/>
                            <a14:foregroundMark x1="34059" y1="97909" x2="34059" y2="97909"/>
                            <a14:foregroundMark x1="30891" y1="97387" x2="30891" y2="97387"/>
                            <a14:foregroundMark x1="43960" y1="92334" x2="43960" y2="92334"/>
                          </a14:backgroundRemoval>
                        </a14:imgEffect>
                      </a14:imgLayer>
                    </a14:imgProps>
                  </a:ext>
                  <a:ext uri="{28A0092B-C50C-407E-A947-70E740481C1C}">
                    <a14:useLocalDpi xmlns:a14="http://schemas.microsoft.com/office/drawing/2010/main"/>
                  </a:ext>
                </a:extLst>
              </a:blip>
              <a:srcRect/>
              <a:stretch/>
            </p:blipFill>
            <p:spPr>
              <a:xfrm>
                <a:off x="9298566" y="1508582"/>
                <a:ext cx="1326540" cy="1439231"/>
              </a:xfrm>
              <a:prstGeom prst="rect">
                <a:avLst/>
              </a:prstGeom>
            </p:spPr>
          </p:pic>
          <p:grpSp>
            <p:nvGrpSpPr>
              <p:cNvPr id="18" name="Group 17">
                <a:extLst>
                  <a:ext uri="{FF2B5EF4-FFF2-40B4-BE49-F238E27FC236}">
                    <a16:creationId xmlns:a16="http://schemas.microsoft.com/office/drawing/2014/main" id="{0B7A43B3-384E-4145-A8B0-8F1207B93084}"/>
                  </a:ext>
                </a:extLst>
              </p:cNvPr>
              <p:cNvGrpSpPr/>
              <p:nvPr/>
            </p:nvGrpSpPr>
            <p:grpSpPr>
              <a:xfrm>
                <a:off x="7028513" y="1430647"/>
                <a:ext cx="1071324" cy="1330037"/>
                <a:chOff x="451671" y="1963259"/>
                <a:chExt cx="1014432" cy="1195941"/>
              </a:xfrm>
            </p:grpSpPr>
            <p:pic>
              <p:nvPicPr>
                <p:cNvPr id="25" name="Picture 24">
                  <a:extLst>
                    <a:ext uri="{FF2B5EF4-FFF2-40B4-BE49-F238E27FC236}">
                      <a16:creationId xmlns:a16="http://schemas.microsoft.com/office/drawing/2014/main" id="{3F4514BC-7650-4FDB-B20E-D21FE2983E7C}"/>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8276" l="6162" r="96831">
                              <a14:foregroundMark x1="6514" y1="26207" x2="6514" y2="26207"/>
                              <a14:foregroundMark x1="93310" y1="16897" x2="93310" y2="16897"/>
                              <a14:foregroundMark x1="96831" y1="16897" x2="96831" y2="16897"/>
                              <a14:foregroundMark x1="49296" y1="93793" x2="49296" y2="93793"/>
                              <a14:foregroundMark x1="56866" y1="96552" x2="56866" y2="96552"/>
                              <a14:foregroundMark x1="50000" y1="98276" x2="50000" y2="98276"/>
                              <a14:foregroundMark x1="48592" y1="32069" x2="48592" y2="32069"/>
                              <a14:foregroundMark x1="52993" y1="28966" x2="52993" y2="28966"/>
                            </a14:backgroundRemoval>
                          </a14:imgEffect>
                        </a14:imgLayer>
                      </a14:imgProps>
                    </a:ext>
                    <a:ext uri="{28A0092B-C50C-407E-A947-70E740481C1C}">
                      <a14:useLocalDpi xmlns:a14="http://schemas.microsoft.com/office/drawing/2010/main"/>
                    </a:ext>
                  </a:extLst>
                </a:blip>
                <a:srcRect/>
                <a:stretch/>
              </p:blipFill>
              <p:spPr>
                <a:xfrm>
                  <a:off x="451671" y="1963259"/>
                  <a:ext cx="1014432" cy="518985"/>
                </a:xfrm>
                <a:prstGeom prst="rect">
                  <a:avLst/>
                </a:prstGeom>
              </p:spPr>
            </p:pic>
            <p:sp>
              <p:nvSpPr>
                <p:cNvPr id="26" name="Rectangle 7">
                  <a:extLst>
                    <a:ext uri="{FF2B5EF4-FFF2-40B4-BE49-F238E27FC236}">
                      <a16:creationId xmlns:a16="http://schemas.microsoft.com/office/drawing/2014/main" id="{9918D88C-CA94-45A2-AF79-016036FFBDE5}"/>
                    </a:ext>
                  </a:extLst>
                </p:cNvPr>
                <p:cNvSpPr/>
                <p:nvPr/>
              </p:nvSpPr>
              <p:spPr>
                <a:xfrm rot="219460">
                  <a:off x="906176" y="2482943"/>
                  <a:ext cx="42621" cy="676257"/>
                </a:xfrm>
                <a:custGeom>
                  <a:avLst/>
                  <a:gdLst>
                    <a:gd name="connsiteX0" fmla="*/ 0 w 45719"/>
                    <a:gd name="connsiteY0" fmla="*/ 0 h 182581"/>
                    <a:gd name="connsiteX1" fmla="*/ 45719 w 45719"/>
                    <a:gd name="connsiteY1" fmla="*/ 0 h 182581"/>
                    <a:gd name="connsiteX2" fmla="*/ 45719 w 45719"/>
                    <a:gd name="connsiteY2" fmla="*/ 182581 h 182581"/>
                    <a:gd name="connsiteX3" fmla="*/ 0 w 45719"/>
                    <a:gd name="connsiteY3" fmla="*/ 182581 h 182581"/>
                    <a:gd name="connsiteX4" fmla="*/ 0 w 45719"/>
                    <a:gd name="connsiteY4" fmla="*/ 0 h 182581"/>
                    <a:gd name="connsiteX0" fmla="*/ 0 w 46614"/>
                    <a:gd name="connsiteY0" fmla="*/ 0 h 182581"/>
                    <a:gd name="connsiteX1" fmla="*/ 45719 w 46614"/>
                    <a:gd name="connsiteY1" fmla="*/ 0 h 182581"/>
                    <a:gd name="connsiteX2" fmla="*/ 46614 w 46614"/>
                    <a:gd name="connsiteY2" fmla="*/ 155448 h 182581"/>
                    <a:gd name="connsiteX3" fmla="*/ 0 w 46614"/>
                    <a:gd name="connsiteY3" fmla="*/ 182581 h 182581"/>
                    <a:gd name="connsiteX4" fmla="*/ 0 w 46614"/>
                    <a:gd name="connsiteY4" fmla="*/ 0 h 182581"/>
                    <a:gd name="connsiteX0" fmla="*/ 775 w 47389"/>
                    <a:gd name="connsiteY0" fmla="*/ 0 h 173075"/>
                    <a:gd name="connsiteX1" fmla="*/ 46494 w 47389"/>
                    <a:gd name="connsiteY1" fmla="*/ 0 h 173075"/>
                    <a:gd name="connsiteX2" fmla="*/ 47389 w 47389"/>
                    <a:gd name="connsiteY2" fmla="*/ 155448 h 173075"/>
                    <a:gd name="connsiteX3" fmla="*/ 0 w 47389"/>
                    <a:gd name="connsiteY3" fmla="*/ 173075 h 173075"/>
                    <a:gd name="connsiteX4" fmla="*/ 775 w 47389"/>
                    <a:gd name="connsiteY4" fmla="*/ 0 h 173075"/>
                    <a:gd name="connsiteX0" fmla="*/ 1425 w 48039"/>
                    <a:gd name="connsiteY0" fmla="*/ 0 h 162357"/>
                    <a:gd name="connsiteX1" fmla="*/ 47144 w 48039"/>
                    <a:gd name="connsiteY1" fmla="*/ 0 h 162357"/>
                    <a:gd name="connsiteX2" fmla="*/ 48039 w 48039"/>
                    <a:gd name="connsiteY2" fmla="*/ 155448 h 162357"/>
                    <a:gd name="connsiteX3" fmla="*/ 0 w 48039"/>
                    <a:gd name="connsiteY3" fmla="*/ 162357 h 162357"/>
                    <a:gd name="connsiteX4" fmla="*/ 1425 w 48039"/>
                    <a:gd name="connsiteY4" fmla="*/ 0 h 162357"/>
                    <a:gd name="connsiteX0" fmla="*/ 1617 w 48231"/>
                    <a:gd name="connsiteY0" fmla="*/ 0 h 161795"/>
                    <a:gd name="connsiteX1" fmla="*/ 47336 w 48231"/>
                    <a:gd name="connsiteY1" fmla="*/ 0 h 161795"/>
                    <a:gd name="connsiteX2" fmla="*/ 48231 w 48231"/>
                    <a:gd name="connsiteY2" fmla="*/ 155448 h 161795"/>
                    <a:gd name="connsiteX3" fmla="*/ -1 w 48231"/>
                    <a:gd name="connsiteY3" fmla="*/ 161795 h 161795"/>
                    <a:gd name="connsiteX4" fmla="*/ 1617 w 48231"/>
                    <a:gd name="connsiteY4" fmla="*/ 0 h 161795"/>
                    <a:gd name="connsiteX0" fmla="*/ 7 w 46621"/>
                    <a:gd name="connsiteY0" fmla="*/ 0 h 160000"/>
                    <a:gd name="connsiteX1" fmla="*/ 45726 w 46621"/>
                    <a:gd name="connsiteY1" fmla="*/ 0 h 160000"/>
                    <a:gd name="connsiteX2" fmla="*/ 46621 w 46621"/>
                    <a:gd name="connsiteY2" fmla="*/ 155448 h 160000"/>
                    <a:gd name="connsiteX3" fmla="*/ 6893 w 46621"/>
                    <a:gd name="connsiteY3" fmla="*/ 160000 h 160000"/>
                    <a:gd name="connsiteX4" fmla="*/ 7 w 46621"/>
                    <a:gd name="connsiteY4" fmla="*/ 0 h 160000"/>
                    <a:gd name="connsiteX0" fmla="*/ 7 w 47202"/>
                    <a:gd name="connsiteY0" fmla="*/ 0 h 160000"/>
                    <a:gd name="connsiteX1" fmla="*/ 45726 w 47202"/>
                    <a:gd name="connsiteY1" fmla="*/ 0 h 160000"/>
                    <a:gd name="connsiteX2" fmla="*/ 47202 w 47202"/>
                    <a:gd name="connsiteY2" fmla="*/ 157135 h 160000"/>
                    <a:gd name="connsiteX3" fmla="*/ 6893 w 47202"/>
                    <a:gd name="connsiteY3" fmla="*/ 160000 h 160000"/>
                    <a:gd name="connsiteX4" fmla="*/ 7 w 47202"/>
                    <a:gd name="connsiteY4" fmla="*/ 0 h 1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2" h="160000">
                      <a:moveTo>
                        <a:pt x="7" y="0"/>
                      </a:moveTo>
                      <a:lnTo>
                        <a:pt x="45726" y="0"/>
                      </a:lnTo>
                      <a:cubicBezTo>
                        <a:pt x="46024" y="51816"/>
                        <a:pt x="46904" y="105319"/>
                        <a:pt x="47202" y="157135"/>
                      </a:cubicBezTo>
                      <a:lnTo>
                        <a:pt x="6893" y="160000"/>
                      </a:lnTo>
                      <a:cubicBezTo>
                        <a:pt x="7151" y="102308"/>
                        <a:pt x="-251" y="57692"/>
                        <a:pt x="7" y="0"/>
                      </a:cubicBezTo>
                      <a:close/>
                    </a:path>
                  </a:pathLst>
                </a:custGeom>
                <a:solidFill>
                  <a:schemeClr val="bg2">
                    <a:lumMod val="1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7">
                  <a:extLst>
                    <a:ext uri="{FF2B5EF4-FFF2-40B4-BE49-F238E27FC236}">
                      <a16:creationId xmlns:a16="http://schemas.microsoft.com/office/drawing/2014/main" id="{D53DFB38-31F1-42AF-BF51-989455091385}"/>
                    </a:ext>
                  </a:extLst>
                </p:cNvPr>
                <p:cNvSpPr/>
                <p:nvPr/>
              </p:nvSpPr>
              <p:spPr>
                <a:xfrm rot="21440020">
                  <a:off x="1021745" y="2470271"/>
                  <a:ext cx="36577" cy="625793"/>
                </a:xfrm>
                <a:custGeom>
                  <a:avLst/>
                  <a:gdLst>
                    <a:gd name="connsiteX0" fmla="*/ 0 w 45719"/>
                    <a:gd name="connsiteY0" fmla="*/ 0 h 182581"/>
                    <a:gd name="connsiteX1" fmla="*/ 45719 w 45719"/>
                    <a:gd name="connsiteY1" fmla="*/ 0 h 182581"/>
                    <a:gd name="connsiteX2" fmla="*/ 45719 w 45719"/>
                    <a:gd name="connsiteY2" fmla="*/ 182581 h 182581"/>
                    <a:gd name="connsiteX3" fmla="*/ 0 w 45719"/>
                    <a:gd name="connsiteY3" fmla="*/ 182581 h 182581"/>
                    <a:gd name="connsiteX4" fmla="*/ 0 w 45719"/>
                    <a:gd name="connsiteY4" fmla="*/ 0 h 182581"/>
                    <a:gd name="connsiteX0" fmla="*/ 0 w 46614"/>
                    <a:gd name="connsiteY0" fmla="*/ 0 h 182581"/>
                    <a:gd name="connsiteX1" fmla="*/ 45719 w 46614"/>
                    <a:gd name="connsiteY1" fmla="*/ 0 h 182581"/>
                    <a:gd name="connsiteX2" fmla="*/ 46614 w 46614"/>
                    <a:gd name="connsiteY2" fmla="*/ 155448 h 182581"/>
                    <a:gd name="connsiteX3" fmla="*/ 0 w 46614"/>
                    <a:gd name="connsiteY3" fmla="*/ 182581 h 182581"/>
                    <a:gd name="connsiteX4" fmla="*/ 0 w 46614"/>
                    <a:gd name="connsiteY4" fmla="*/ 0 h 182581"/>
                    <a:gd name="connsiteX0" fmla="*/ 0 w 49648"/>
                    <a:gd name="connsiteY0" fmla="*/ 0 h 182581"/>
                    <a:gd name="connsiteX1" fmla="*/ 45719 w 49648"/>
                    <a:gd name="connsiteY1" fmla="*/ 0 h 182581"/>
                    <a:gd name="connsiteX2" fmla="*/ 49648 w 49648"/>
                    <a:gd name="connsiteY2" fmla="*/ 171483 h 182581"/>
                    <a:gd name="connsiteX3" fmla="*/ 0 w 49648"/>
                    <a:gd name="connsiteY3" fmla="*/ 182581 h 182581"/>
                    <a:gd name="connsiteX4" fmla="*/ 0 w 49648"/>
                    <a:gd name="connsiteY4" fmla="*/ 0 h 182581"/>
                    <a:gd name="connsiteX0" fmla="*/ 0 w 49648"/>
                    <a:gd name="connsiteY0" fmla="*/ 0 h 192202"/>
                    <a:gd name="connsiteX1" fmla="*/ 45719 w 49648"/>
                    <a:gd name="connsiteY1" fmla="*/ 0 h 192202"/>
                    <a:gd name="connsiteX2" fmla="*/ 49648 w 49648"/>
                    <a:gd name="connsiteY2" fmla="*/ 171483 h 192202"/>
                    <a:gd name="connsiteX3" fmla="*/ 0 w 49648"/>
                    <a:gd name="connsiteY3" fmla="*/ 192202 h 192202"/>
                    <a:gd name="connsiteX4" fmla="*/ 0 w 49648"/>
                    <a:gd name="connsiteY4" fmla="*/ 0 h 192202"/>
                    <a:gd name="connsiteX0" fmla="*/ 0 w 49648"/>
                    <a:gd name="connsiteY0" fmla="*/ 0 h 192202"/>
                    <a:gd name="connsiteX1" fmla="*/ 42685 w 49648"/>
                    <a:gd name="connsiteY1" fmla="*/ 0 h 192202"/>
                    <a:gd name="connsiteX2" fmla="*/ 49648 w 49648"/>
                    <a:gd name="connsiteY2" fmla="*/ 171483 h 192202"/>
                    <a:gd name="connsiteX3" fmla="*/ 0 w 49648"/>
                    <a:gd name="connsiteY3" fmla="*/ 192202 h 192202"/>
                    <a:gd name="connsiteX4" fmla="*/ 0 w 49648"/>
                    <a:gd name="connsiteY4" fmla="*/ 0 h 192202"/>
                    <a:gd name="connsiteX0" fmla="*/ 0 w 43579"/>
                    <a:gd name="connsiteY0" fmla="*/ 0 h 192202"/>
                    <a:gd name="connsiteX1" fmla="*/ 42685 w 43579"/>
                    <a:gd name="connsiteY1" fmla="*/ 0 h 192202"/>
                    <a:gd name="connsiteX2" fmla="*/ 43579 w 43579"/>
                    <a:gd name="connsiteY2" fmla="*/ 171482 h 192202"/>
                    <a:gd name="connsiteX3" fmla="*/ 0 w 43579"/>
                    <a:gd name="connsiteY3" fmla="*/ 192202 h 192202"/>
                    <a:gd name="connsiteX4" fmla="*/ 0 w 43579"/>
                    <a:gd name="connsiteY4" fmla="*/ 0 h 192202"/>
                    <a:gd name="connsiteX0" fmla="*/ 0 w 46615"/>
                    <a:gd name="connsiteY0" fmla="*/ 0 h 192202"/>
                    <a:gd name="connsiteX1" fmla="*/ 42685 w 46615"/>
                    <a:gd name="connsiteY1" fmla="*/ 0 h 192202"/>
                    <a:gd name="connsiteX2" fmla="*/ 46615 w 46615"/>
                    <a:gd name="connsiteY2" fmla="*/ 185067 h 192202"/>
                    <a:gd name="connsiteX3" fmla="*/ 0 w 46615"/>
                    <a:gd name="connsiteY3" fmla="*/ 192202 h 192202"/>
                    <a:gd name="connsiteX4" fmla="*/ 0 w 46615"/>
                    <a:gd name="connsiteY4" fmla="*/ 0 h 192202"/>
                    <a:gd name="connsiteX0" fmla="*/ 0 w 46615"/>
                    <a:gd name="connsiteY0" fmla="*/ 0 h 190772"/>
                    <a:gd name="connsiteX1" fmla="*/ 42685 w 46615"/>
                    <a:gd name="connsiteY1" fmla="*/ 0 h 190772"/>
                    <a:gd name="connsiteX2" fmla="*/ 46615 w 46615"/>
                    <a:gd name="connsiteY2" fmla="*/ 185067 h 190772"/>
                    <a:gd name="connsiteX3" fmla="*/ 0 w 46615"/>
                    <a:gd name="connsiteY3" fmla="*/ 190772 h 190772"/>
                    <a:gd name="connsiteX4" fmla="*/ 0 w 46615"/>
                    <a:gd name="connsiteY4" fmla="*/ 0 h 190772"/>
                    <a:gd name="connsiteX0" fmla="*/ 0 w 46615"/>
                    <a:gd name="connsiteY0" fmla="*/ 0 h 187912"/>
                    <a:gd name="connsiteX1" fmla="*/ 42685 w 46615"/>
                    <a:gd name="connsiteY1" fmla="*/ 0 h 187912"/>
                    <a:gd name="connsiteX2" fmla="*/ 46615 w 46615"/>
                    <a:gd name="connsiteY2" fmla="*/ 185067 h 187912"/>
                    <a:gd name="connsiteX3" fmla="*/ 3034 w 46615"/>
                    <a:gd name="connsiteY3" fmla="*/ 187912 h 187912"/>
                    <a:gd name="connsiteX4" fmla="*/ 0 w 46615"/>
                    <a:gd name="connsiteY4" fmla="*/ 0 h 18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15" h="187912">
                      <a:moveTo>
                        <a:pt x="0" y="0"/>
                      </a:moveTo>
                      <a:lnTo>
                        <a:pt x="42685" y="0"/>
                      </a:lnTo>
                      <a:cubicBezTo>
                        <a:pt x="42983" y="51816"/>
                        <a:pt x="46317" y="133251"/>
                        <a:pt x="46615" y="185067"/>
                      </a:cubicBezTo>
                      <a:lnTo>
                        <a:pt x="3034" y="187912"/>
                      </a:lnTo>
                      <a:cubicBezTo>
                        <a:pt x="2023" y="125275"/>
                        <a:pt x="1011" y="62637"/>
                        <a:pt x="0" y="0"/>
                      </a:cubicBezTo>
                      <a:close/>
                    </a:path>
                  </a:pathLst>
                </a:custGeom>
                <a:solidFill>
                  <a:schemeClr val="bg2">
                    <a:lumMod val="10000"/>
                  </a:schemeClr>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7">
                  <a:extLst>
                    <a:ext uri="{FF2B5EF4-FFF2-40B4-BE49-F238E27FC236}">
                      <a16:creationId xmlns:a16="http://schemas.microsoft.com/office/drawing/2014/main" id="{743A0863-85D4-4ECC-9D08-1943E6CDAD22}"/>
                    </a:ext>
                  </a:extLst>
                </p:cNvPr>
                <p:cNvSpPr/>
                <p:nvPr/>
              </p:nvSpPr>
              <p:spPr>
                <a:xfrm rot="21223660">
                  <a:off x="1087300" y="2469519"/>
                  <a:ext cx="37501" cy="592473"/>
                </a:xfrm>
                <a:custGeom>
                  <a:avLst/>
                  <a:gdLst>
                    <a:gd name="connsiteX0" fmla="*/ 0 w 45719"/>
                    <a:gd name="connsiteY0" fmla="*/ 0 h 182581"/>
                    <a:gd name="connsiteX1" fmla="*/ 45719 w 45719"/>
                    <a:gd name="connsiteY1" fmla="*/ 0 h 182581"/>
                    <a:gd name="connsiteX2" fmla="*/ 45719 w 45719"/>
                    <a:gd name="connsiteY2" fmla="*/ 182581 h 182581"/>
                    <a:gd name="connsiteX3" fmla="*/ 0 w 45719"/>
                    <a:gd name="connsiteY3" fmla="*/ 182581 h 182581"/>
                    <a:gd name="connsiteX4" fmla="*/ 0 w 45719"/>
                    <a:gd name="connsiteY4" fmla="*/ 0 h 182581"/>
                    <a:gd name="connsiteX0" fmla="*/ 0 w 46614"/>
                    <a:gd name="connsiteY0" fmla="*/ 0 h 182581"/>
                    <a:gd name="connsiteX1" fmla="*/ 45719 w 46614"/>
                    <a:gd name="connsiteY1" fmla="*/ 0 h 182581"/>
                    <a:gd name="connsiteX2" fmla="*/ 46614 w 46614"/>
                    <a:gd name="connsiteY2" fmla="*/ 155448 h 182581"/>
                    <a:gd name="connsiteX3" fmla="*/ 0 w 46614"/>
                    <a:gd name="connsiteY3" fmla="*/ 182581 h 182581"/>
                    <a:gd name="connsiteX4" fmla="*/ 0 w 46614"/>
                    <a:gd name="connsiteY4" fmla="*/ 0 h 182581"/>
                    <a:gd name="connsiteX0" fmla="*/ 0 w 54008"/>
                    <a:gd name="connsiteY0" fmla="*/ 0 h 199859"/>
                    <a:gd name="connsiteX1" fmla="*/ 53113 w 54008"/>
                    <a:gd name="connsiteY1" fmla="*/ 17278 h 199859"/>
                    <a:gd name="connsiteX2" fmla="*/ 54008 w 54008"/>
                    <a:gd name="connsiteY2" fmla="*/ 172726 h 199859"/>
                    <a:gd name="connsiteX3" fmla="*/ 7394 w 54008"/>
                    <a:gd name="connsiteY3" fmla="*/ 199859 h 199859"/>
                    <a:gd name="connsiteX4" fmla="*/ 0 w 54008"/>
                    <a:gd name="connsiteY4" fmla="*/ 0 h 199859"/>
                    <a:gd name="connsiteX0" fmla="*/ 5699 w 59707"/>
                    <a:gd name="connsiteY0" fmla="*/ 0 h 178627"/>
                    <a:gd name="connsiteX1" fmla="*/ 58812 w 59707"/>
                    <a:gd name="connsiteY1" fmla="*/ 17278 h 178627"/>
                    <a:gd name="connsiteX2" fmla="*/ 59707 w 59707"/>
                    <a:gd name="connsiteY2" fmla="*/ 172726 h 178627"/>
                    <a:gd name="connsiteX3" fmla="*/ 0 w 59707"/>
                    <a:gd name="connsiteY3" fmla="*/ 178627 h 178627"/>
                    <a:gd name="connsiteX4" fmla="*/ 5699 w 59707"/>
                    <a:gd name="connsiteY4" fmla="*/ 0 h 178627"/>
                    <a:gd name="connsiteX0" fmla="*/ 0 w 54008"/>
                    <a:gd name="connsiteY0" fmla="*/ 0 h 179697"/>
                    <a:gd name="connsiteX1" fmla="*/ 53113 w 54008"/>
                    <a:gd name="connsiteY1" fmla="*/ 17278 h 179697"/>
                    <a:gd name="connsiteX2" fmla="*/ 54008 w 54008"/>
                    <a:gd name="connsiteY2" fmla="*/ 172726 h 179697"/>
                    <a:gd name="connsiteX3" fmla="*/ 3351 w 54008"/>
                    <a:gd name="connsiteY3" fmla="*/ 179696 h 179697"/>
                    <a:gd name="connsiteX4" fmla="*/ 0 w 54008"/>
                    <a:gd name="connsiteY4" fmla="*/ 0 h 179697"/>
                    <a:gd name="connsiteX0" fmla="*/ 0 w 55374"/>
                    <a:gd name="connsiteY0" fmla="*/ 0 h 179696"/>
                    <a:gd name="connsiteX1" fmla="*/ 55343 w 55374"/>
                    <a:gd name="connsiteY1" fmla="*/ 1184 h 179696"/>
                    <a:gd name="connsiteX2" fmla="*/ 54008 w 55374"/>
                    <a:gd name="connsiteY2" fmla="*/ 172726 h 179696"/>
                    <a:gd name="connsiteX3" fmla="*/ 3351 w 55374"/>
                    <a:gd name="connsiteY3" fmla="*/ 179696 h 179696"/>
                    <a:gd name="connsiteX4" fmla="*/ 0 w 55374"/>
                    <a:gd name="connsiteY4" fmla="*/ 0 h 179696"/>
                    <a:gd name="connsiteX0" fmla="*/ 1373 w 56747"/>
                    <a:gd name="connsiteY0" fmla="*/ 0 h 172726"/>
                    <a:gd name="connsiteX1" fmla="*/ 56716 w 56747"/>
                    <a:gd name="connsiteY1" fmla="*/ 1184 h 172726"/>
                    <a:gd name="connsiteX2" fmla="*/ 55381 w 56747"/>
                    <a:gd name="connsiteY2" fmla="*/ 172726 h 172726"/>
                    <a:gd name="connsiteX3" fmla="*/ 0 w 56747"/>
                    <a:gd name="connsiteY3" fmla="*/ 169509 h 172726"/>
                    <a:gd name="connsiteX4" fmla="*/ 1373 w 56747"/>
                    <a:gd name="connsiteY4" fmla="*/ 0 h 172726"/>
                    <a:gd name="connsiteX0" fmla="*/ 1373 w 56734"/>
                    <a:gd name="connsiteY0" fmla="*/ 0 h 169509"/>
                    <a:gd name="connsiteX1" fmla="*/ 56716 w 56734"/>
                    <a:gd name="connsiteY1" fmla="*/ 1184 h 169509"/>
                    <a:gd name="connsiteX2" fmla="*/ 53769 w 56734"/>
                    <a:gd name="connsiteY2" fmla="*/ 163277 h 169509"/>
                    <a:gd name="connsiteX3" fmla="*/ 0 w 56734"/>
                    <a:gd name="connsiteY3" fmla="*/ 169509 h 169509"/>
                    <a:gd name="connsiteX4" fmla="*/ 1373 w 56734"/>
                    <a:gd name="connsiteY4" fmla="*/ 0 h 169509"/>
                    <a:gd name="connsiteX0" fmla="*/ 4097 w 59457"/>
                    <a:gd name="connsiteY0" fmla="*/ 0 h 168107"/>
                    <a:gd name="connsiteX1" fmla="*/ 59440 w 59457"/>
                    <a:gd name="connsiteY1" fmla="*/ 1184 h 168107"/>
                    <a:gd name="connsiteX2" fmla="*/ 56493 w 59457"/>
                    <a:gd name="connsiteY2" fmla="*/ 163277 h 168107"/>
                    <a:gd name="connsiteX3" fmla="*/ -1 w 59457"/>
                    <a:gd name="connsiteY3" fmla="*/ 168107 h 168107"/>
                    <a:gd name="connsiteX4" fmla="*/ 4097 w 59457"/>
                    <a:gd name="connsiteY4" fmla="*/ 0 h 168107"/>
                    <a:gd name="connsiteX0" fmla="*/ 22 w 55382"/>
                    <a:gd name="connsiteY0" fmla="*/ 0 h 168326"/>
                    <a:gd name="connsiteX1" fmla="*/ 55365 w 55382"/>
                    <a:gd name="connsiteY1" fmla="*/ 1184 h 168326"/>
                    <a:gd name="connsiteX2" fmla="*/ 52418 w 55382"/>
                    <a:gd name="connsiteY2" fmla="*/ 163277 h 168326"/>
                    <a:gd name="connsiteX3" fmla="*/ 6409 w 55382"/>
                    <a:gd name="connsiteY3" fmla="*/ 168326 h 168326"/>
                    <a:gd name="connsiteX4" fmla="*/ 22 w 55382"/>
                    <a:gd name="connsiteY4" fmla="*/ 0 h 168326"/>
                    <a:gd name="connsiteX0" fmla="*/ 18 w 55378"/>
                    <a:gd name="connsiteY0" fmla="*/ 0 h 166332"/>
                    <a:gd name="connsiteX1" fmla="*/ 55361 w 55378"/>
                    <a:gd name="connsiteY1" fmla="*/ 1184 h 166332"/>
                    <a:gd name="connsiteX2" fmla="*/ 52414 w 55378"/>
                    <a:gd name="connsiteY2" fmla="*/ 163277 h 166332"/>
                    <a:gd name="connsiteX3" fmla="*/ 7558 w 55378"/>
                    <a:gd name="connsiteY3" fmla="*/ 166332 h 166332"/>
                    <a:gd name="connsiteX4" fmla="*/ 18 w 55378"/>
                    <a:gd name="connsiteY4" fmla="*/ 0 h 166332"/>
                    <a:gd name="connsiteX0" fmla="*/ 18 w 55375"/>
                    <a:gd name="connsiteY0" fmla="*/ 0 h 166332"/>
                    <a:gd name="connsiteX1" fmla="*/ 55361 w 55375"/>
                    <a:gd name="connsiteY1" fmla="*/ 1184 h 166332"/>
                    <a:gd name="connsiteX2" fmla="*/ 51644 w 55375"/>
                    <a:gd name="connsiteY2" fmla="*/ 164606 h 166332"/>
                    <a:gd name="connsiteX3" fmla="*/ 7558 w 55375"/>
                    <a:gd name="connsiteY3" fmla="*/ 166332 h 166332"/>
                    <a:gd name="connsiteX4" fmla="*/ 18 w 55375"/>
                    <a:gd name="connsiteY4" fmla="*/ 0 h 16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5" h="166332">
                      <a:moveTo>
                        <a:pt x="18" y="0"/>
                      </a:moveTo>
                      <a:lnTo>
                        <a:pt x="55361" y="1184"/>
                      </a:lnTo>
                      <a:cubicBezTo>
                        <a:pt x="55659" y="53000"/>
                        <a:pt x="51346" y="112790"/>
                        <a:pt x="51644" y="164606"/>
                      </a:cubicBezTo>
                      <a:lnTo>
                        <a:pt x="7558" y="166332"/>
                      </a:lnTo>
                      <a:cubicBezTo>
                        <a:pt x="8016" y="109829"/>
                        <a:pt x="-440" y="56503"/>
                        <a:pt x="18" y="0"/>
                      </a:cubicBezTo>
                      <a:close/>
                    </a:path>
                  </a:pathLst>
                </a:custGeom>
                <a:solidFill>
                  <a:schemeClr val="bg2">
                    <a:lumMod val="1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0" name="Oval 19">
              <a:extLst>
                <a:ext uri="{FF2B5EF4-FFF2-40B4-BE49-F238E27FC236}">
                  <a16:creationId xmlns:a16="http://schemas.microsoft.com/office/drawing/2014/main" id="{CA8F1BE0-3E07-4161-BE43-462DDC32FCFD}"/>
                </a:ext>
              </a:extLst>
            </p:cNvPr>
            <p:cNvSpPr/>
            <p:nvPr/>
          </p:nvSpPr>
          <p:spPr>
            <a:xfrm>
              <a:off x="7253949" y="3311561"/>
              <a:ext cx="98086" cy="960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5D782F6C-EC7E-4BB7-A22A-CB3060C06D32}"/>
                </a:ext>
              </a:extLst>
            </p:cNvPr>
            <p:cNvSpPr/>
            <p:nvPr/>
          </p:nvSpPr>
          <p:spPr>
            <a:xfrm>
              <a:off x="8710512" y="2814373"/>
              <a:ext cx="98086" cy="960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93D92B64-8460-470B-9546-94D38F77298B}"/>
                </a:ext>
              </a:extLst>
            </p:cNvPr>
            <p:cNvSpPr/>
            <p:nvPr/>
          </p:nvSpPr>
          <p:spPr>
            <a:xfrm>
              <a:off x="9685722" y="3774496"/>
              <a:ext cx="98086" cy="960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CE7F0C56-242E-4F30-A959-93C00ED4E4B1}"/>
                </a:ext>
              </a:extLst>
            </p:cNvPr>
            <p:cNvSpPr txBox="1"/>
            <p:nvPr/>
          </p:nvSpPr>
          <p:spPr>
            <a:xfrm>
              <a:off x="8407231" y="2869689"/>
              <a:ext cx="347686" cy="3879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24" name="TextBox 23">
              <a:extLst>
                <a:ext uri="{FF2B5EF4-FFF2-40B4-BE49-F238E27FC236}">
                  <a16:creationId xmlns:a16="http://schemas.microsoft.com/office/drawing/2014/main" id="{A582A411-6EE0-48D8-94E6-959CD2AE5088}"/>
                </a:ext>
              </a:extLst>
            </p:cNvPr>
            <p:cNvSpPr txBox="1"/>
            <p:nvPr/>
          </p:nvSpPr>
          <p:spPr>
            <a:xfrm>
              <a:off x="7369600" y="3213646"/>
              <a:ext cx="340808" cy="3879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sp>
          <p:nvSpPr>
            <p:cNvPr id="30" name="TextBox 29">
              <a:extLst>
                <a:ext uri="{FF2B5EF4-FFF2-40B4-BE49-F238E27FC236}">
                  <a16:creationId xmlns:a16="http://schemas.microsoft.com/office/drawing/2014/main" id="{307B5B6D-9EF2-474E-922D-0330DCCAA9C9}"/>
                </a:ext>
              </a:extLst>
            </p:cNvPr>
            <p:cNvSpPr txBox="1"/>
            <p:nvPr/>
          </p:nvSpPr>
          <p:spPr>
            <a:xfrm>
              <a:off x="9742608" y="3486875"/>
              <a:ext cx="340808" cy="3879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4" name="TextBox 3">
              <a:extLst>
                <a:ext uri="{FF2B5EF4-FFF2-40B4-BE49-F238E27FC236}">
                  <a16:creationId xmlns:a16="http://schemas.microsoft.com/office/drawing/2014/main" id="{407FAE00-44D9-4935-9072-5C9F0648D9DB}"/>
                </a:ext>
              </a:extLst>
            </p:cNvPr>
            <p:cNvSpPr txBox="1"/>
            <p:nvPr/>
          </p:nvSpPr>
          <p:spPr>
            <a:xfrm>
              <a:off x="6930596" y="5731470"/>
              <a:ext cx="218579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Registration points</a:t>
              </a:r>
            </a:p>
          </p:txBody>
        </p:sp>
        <p:sp>
          <p:nvSpPr>
            <p:cNvPr id="35" name="Oval 34">
              <a:extLst>
                <a:ext uri="{FF2B5EF4-FFF2-40B4-BE49-F238E27FC236}">
                  <a16:creationId xmlns:a16="http://schemas.microsoft.com/office/drawing/2014/main" id="{586CA766-302F-4E6A-8C83-AA3E1FC392BD}"/>
                </a:ext>
              </a:extLst>
            </p:cNvPr>
            <p:cNvSpPr/>
            <p:nvPr/>
          </p:nvSpPr>
          <p:spPr>
            <a:xfrm>
              <a:off x="6716725" y="5849611"/>
              <a:ext cx="182880" cy="182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 name="Picture 28">
            <a:extLst>
              <a:ext uri="{FF2B5EF4-FFF2-40B4-BE49-F238E27FC236}">
                <a16:creationId xmlns:a16="http://schemas.microsoft.com/office/drawing/2014/main" id="{AB59E929-F949-4527-9072-D1C33FC9862F}"/>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7317" b="91463" l="6250" r="95109">
                        <a14:foregroundMark x1="7609" y1="90549" x2="7609" y2="90549"/>
                        <a14:foregroundMark x1="91033" y1="89939" x2="91033" y2="89939"/>
                        <a14:foregroundMark x1="95380" y1="92073" x2="95380" y2="92073"/>
                        <a14:foregroundMark x1="6250" y1="90854" x2="6250" y2="90854"/>
                        <a14:foregroundMark x1="50000" y1="7317" x2="50000" y2="7317"/>
                      </a14:backgroundRemoval>
                    </a14:imgEffect>
                  </a14:imgLayer>
                </a14:imgProps>
              </a:ext>
              <a:ext uri="{28A0092B-C50C-407E-A947-70E740481C1C}">
                <a14:useLocalDpi xmlns:a14="http://schemas.microsoft.com/office/drawing/2010/main"/>
              </a:ext>
            </a:extLst>
          </a:blip>
          <a:srcRect/>
          <a:stretch/>
        </p:blipFill>
        <p:spPr>
          <a:xfrm rot="8909869">
            <a:off x="7358024" y="1636519"/>
            <a:ext cx="703160" cy="611472"/>
          </a:xfrm>
          <a:prstGeom prst="rect">
            <a:avLst/>
          </a:prstGeom>
        </p:spPr>
      </p:pic>
      <p:sp>
        <p:nvSpPr>
          <p:cNvPr id="31" name="TextBox 30">
            <a:extLst>
              <a:ext uri="{FF2B5EF4-FFF2-40B4-BE49-F238E27FC236}">
                <a16:creationId xmlns:a16="http://schemas.microsoft.com/office/drawing/2014/main" id="{11BA61F9-3E79-4EBA-B968-F72DE7A5B327}"/>
              </a:ext>
            </a:extLst>
          </p:cNvPr>
          <p:cNvSpPr txBox="1"/>
          <p:nvPr/>
        </p:nvSpPr>
        <p:spPr>
          <a:xfrm>
            <a:off x="7765079" y="1305242"/>
            <a:ext cx="1767055" cy="400110"/>
          </a:xfrm>
          <a:prstGeom prst="rect">
            <a:avLst/>
          </a:prstGeom>
          <a:noFill/>
        </p:spPr>
        <p:txBody>
          <a:bodyPr wrap="square" rtlCol="0">
            <a:spAutoFit/>
          </a:bodyPr>
          <a:lstStyle/>
          <a:p>
            <a:pPr algn="ctr"/>
            <a:r>
              <a:rPr lang="en-US" sz="2000" b="1" dirty="0">
                <a:solidFill>
                  <a:schemeClr val="accent4">
                    <a:lumMod val="40000"/>
                    <a:lumOff val="60000"/>
                  </a:schemeClr>
                </a:solidFill>
              </a:rPr>
              <a:t>Sensor Frame</a:t>
            </a:r>
          </a:p>
        </p:txBody>
      </p:sp>
      <p:sp>
        <p:nvSpPr>
          <p:cNvPr id="33" name="TextBox 32">
            <a:extLst>
              <a:ext uri="{FF2B5EF4-FFF2-40B4-BE49-F238E27FC236}">
                <a16:creationId xmlns:a16="http://schemas.microsoft.com/office/drawing/2014/main" id="{62CED575-B539-4112-8744-F9995B4ECBAA}"/>
              </a:ext>
            </a:extLst>
          </p:cNvPr>
          <p:cNvSpPr txBox="1"/>
          <p:nvPr/>
        </p:nvSpPr>
        <p:spPr>
          <a:xfrm>
            <a:off x="10081552" y="2911451"/>
            <a:ext cx="1543383" cy="400110"/>
          </a:xfrm>
          <a:prstGeom prst="rect">
            <a:avLst/>
          </a:prstGeom>
          <a:noFill/>
        </p:spPr>
        <p:txBody>
          <a:bodyPr wrap="square" rtlCol="0">
            <a:spAutoFit/>
          </a:bodyPr>
          <a:lstStyle/>
          <a:p>
            <a:pPr algn="ctr"/>
            <a:r>
              <a:rPr lang="en-US" sz="2000" b="1" dirty="0">
                <a:solidFill>
                  <a:schemeClr val="accent4">
                    <a:lumMod val="40000"/>
                    <a:lumOff val="60000"/>
                  </a:schemeClr>
                </a:solidFill>
              </a:rPr>
              <a:t>Robot Frame</a:t>
            </a:r>
          </a:p>
        </p:txBody>
      </p:sp>
      <p:pic>
        <p:nvPicPr>
          <p:cNvPr id="34" name="Picture 33">
            <a:extLst>
              <a:ext uri="{FF2B5EF4-FFF2-40B4-BE49-F238E27FC236}">
                <a16:creationId xmlns:a16="http://schemas.microsoft.com/office/drawing/2014/main" id="{8BFFA6C9-1DE9-461B-BE9E-F4B97D5168BB}"/>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4120" b="91386" l="4594" r="94876">
                        <a14:foregroundMark x1="37986" y1="8614" x2="37986" y2="8614"/>
                        <a14:foregroundMark x1="8304" y1="90075" x2="8304" y2="90075"/>
                        <a14:foregroundMark x1="92226" y1="83521" x2="92226" y2="83521"/>
                        <a14:foregroundMark x1="37279" y1="4494" x2="37279" y2="4494"/>
                        <a14:foregroundMark x1="4594" y1="91573" x2="4594" y2="91573"/>
                        <a14:foregroundMark x1="94876" y1="82584" x2="94876" y2="82584"/>
                      </a14:backgroundRemoval>
                    </a14:imgEffect>
                  </a14:imgLayer>
                </a14:imgProps>
              </a:ext>
              <a:ext uri="{28A0092B-C50C-407E-A947-70E740481C1C}">
                <a14:useLocalDpi xmlns:a14="http://schemas.microsoft.com/office/drawing/2010/main"/>
              </a:ext>
            </a:extLst>
          </a:blip>
          <a:srcRect/>
          <a:stretch/>
        </p:blipFill>
        <p:spPr>
          <a:xfrm>
            <a:off x="9242925" y="2426869"/>
            <a:ext cx="933800" cy="861078"/>
          </a:xfrm>
          <a:prstGeom prst="rect">
            <a:avLst/>
          </a:prstGeom>
        </p:spPr>
      </p:pic>
    </p:spTree>
    <p:extLst>
      <p:ext uri="{BB962C8B-B14F-4D97-AF65-F5344CB8AC3E}">
        <p14:creationId xmlns:p14="http://schemas.microsoft.com/office/powerpoint/2010/main" val="29118717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a:extLst>
              <a:ext uri="{FF2B5EF4-FFF2-40B4-BE49-F238E27FC236}">
                <a16:creationId xmlns:a16="http://schemas.microsoft.com/office/drawing/2014/main" id="{E9CD5612-54E5-428A-869F-3DFD79B4B7D0}"/>
              </a:ext>
            </a:extLst>
          </p:cNvPr>
          <p:cNvSpPr txBox="1"/>
          <p:nvPr/>
        </p:nvSpPr>
        <p:spPr>
          <a:xfrm>
            <a:off x="1743193" y="272666"/>
            <a:ext cx="8769965" cy="584775"/>
          </a:xfrm>
          <a:prstGeom prst="rect">
            <a:avLst/>
          </a:prstGeom>
          <a:noFill/>
        </p:spPr>
        <p:txBody>
          <a:bodyPr wrap="none" rtlCol="0">
            <a:spAutoFit/>
          </a:bodyPr>
          <a:lstStyle/>
          <a:p>
            <a:r>
              <a:rPr lang="en-US" sz="3200" b="1" dirty="0">
                <a:solidFill>
                  <a:srgbClr val="0000FF"/>
                </a:solidFill>
              </a:rPr>
              <a:t>Point-based, rigid-body registration in a nutshell …</a:t>
            </a:r>
          </a:p>
        </p:txBody>
      </p:sp>
      <p:sp>
        <p:nvSpPr>
          <p:cNvPr id="159" name="TextBox 158">
            <a:extLst>
              <a:ext uri="{FF2B5EF4-FFF2-40B4-BE49-F238E27FC236}">
                <a16:creationId xmlns:a16="http://schemas.microsoft.com/office/drawing/2014/main" id="{40530CE3-52F1-4C37-9180-CD35EED86022}"/>
              </a:ext>
            </a:extLst>
          </p:cNvPr>
          <p:cNvSpPr txBox="1"/>
          <p:nvPr/>
        </p:nvSpPr>
        <p:spPr>
          <a:xfrm>
            <a:off x="7225985" y="1194171"/>
            <a:ext cx="4593393" cy="461665"/>
          </a:xfrm>
          <a:prstGeom prst="rect">
            <a:avLst/>
          </a:prstGeom>
          <a:noFill/>
        </p:spPr>
        <p:txBody>
          <a:bodyPr wrap="square" rtlCol="0">
            <a:spAutoFit/>
          </a:bodyPr>
          <a:lstStyle/>
          <a:p>
            <a:pPr marL="457200" indent="-457200" algn="ctr">
              <a:buFont typeface="+mj-lt"/>
              <a:buAutoNum type="arabicParenR" startAt="3"/>
            </a:pPr>
            <a:r>
              <a:rPr lang="en-US" sz="2400" b="1" dirty="0"/>
              <a:t>Transform Frame 2 to Frame 1.</a:t>
            </a:r>
          </a:p>
        </p:txBody>
      </p:sp>
      <p:sp>
        <p:nvSpPr>
          <p:cNvPr id="163" name="TextBox 162">
            <a:extLst>
              <a:ext uri="{FF2B5EF4-FFF2-40B4-BE49-F238E27FC236}">
                <a16:creationId xmlns:a16="http://schemas.microsoft.com/office/drawing/2014/main" id="{31A563F7-4332-4A43-8837-C7F77BF5745D}"/>
              </a:ext>
            </a:extLst>
          </p:cNvPr>
          <p:cNvSpPr txBox="1"/>
          <p:nvPr/>
        </p:nvSpPr>
        <p:spPr>
          <a:xfrm>
            <a:off x="159849" y="1199932"/>
            <a:ext cx="6751242" cy="461665"/>
          </a:xfrm>
          <a:prstGeom prst="rect">
            <a:avLst/>
          </a:prstGeom>
          <a:noFill/>
        </p:spPr>
        <p:txBody>
          <a:bodyPr wrap="square" rtlCol="0">
            <a:spAutoFit/>
          </a:bodyPr>
          <a:lstStyle/>
          <a:p>
            <a:pPr marL="457200" indent="-457200">
              <a:buFont typeface="+mj-lt"/>
              <a:buAutoNum type="arabicParenR"/>
              <a:tabLst>
                <a:tab pos="457200" algn="l"/>
              </a:tabLst>
            </a:pPr>
            <a:r>
              <a:rPr lang="en-US" sz="2400" b="1" dirty="0"/>
              <a:t>Measure registration points in Frames 1 &amp; 2.</a:t>
            </a:r>
          </a:p>
        </p:txBody>
      </p:sp>
      <p:grpSp>
        <p:nvGrpSpPr>
          <p:cNvPr id="8" name="Group 7">
            <a:extLst>
              <a:ext uri="{FF2B5EF4-FFF2-40B4-BE49-F238E27FC236}">
                <a16:creationId xmlns:a16="http://schemas.microsoft.com/office/drawing/2014/main" id="{E9C642FA-D9D8-4208-BE05-2FA24395F420}"/>
              </a:ext>
            </a:extLst>
          </p:cNvPr>
          <p:cNvGrpSpPr/>
          <p:nvPr/>
        </p:nvGrpSpPr>
        <p:grpSpPr>
          <a:xfrm>
            <a:off x="539211" y="2148770"/>
            <a:ext cx="5868195" cy="3155961"/>
            <a:chOff x="568901" y="2376893"/>
            <a:chExt cx="5868195" cy="3155961"/>
          </a:xfrm>
        </p:grpSpPr>
        <p:grpSp>
          <p:nvGrpSpPr>
            <p:cNvPr id="157" name="Group 156">
              <a:extLst>
                <a:ext uri="{FF2B5EF4-FFF2-40B4-BE49-F238E27FC236}">
                  <a16:creationId xmlns:a16="http://schemas.microsoft.com/office/drawing/2014/main" id="{F76B329C-5FD5-4FFD-A9A1-57173209BF9D}"/>
                </a:ext>
              </a:extLst>
            </p:cNvPr>
            <p:cNvGrpSpPr/>
            <p:nvPr/>
          </p:nvGrpSpPr>
          <p:grpSpPr>
            <a:xfrm>
              <a:off x="568901" y="2376893"/>
              <a:ext cx="5868195" cy="3155961"/>
              <a:chOff x="87058" y="964937"/>
              <a:chExt cx="5868195" cy="3155961"/>
            </a:xfrm>
          </p:grpSpPr>
          <p:grpSp>
            <p:nvGrpSpPr>
              <p:cNvPr id="156" name="Group 155">
                <a:extLst>
                  <a:ext uri="{FF2B5EF4-FFF2-40B4-BE49-F238E27FC236}">
                    <a16:creationId xmlns:a16="http://schemas.microsoft.com/office/drawing/2014/main" id="{F6B660F1-0682-40AD-B402-04FE8F8354DC}"/>
                  </a:ext>
                </a:extLst>
              </p:cNvPr>
              <p:cNvGrpSpPr/>
              <p:nvPr/>
            </p:nvGrpSpPr>
            <p:grpSpPr>
              <a:xfrm>
                <a:off x="87058" y="980526"/>
                <a:ext cx="2785421" cy="3121954"/>
                <a:chOff x="87058" y="980526"/>
                <a:chExt cx="2785421" cy="3121954"/>
              </a:xfrm>
            </p:grpSpPr>
            <p:sp>
              <p:nvSpPr>
                <p:cNvPr id="92" name="TextBox 91">
                  <a:extLst>
                    <a:ext uri="{FF2B5EF4-FFF2-40B4-BE49-F238E27FC236}">
                      <a16:creationId xmlns:a16="http://schemas.microsoft.com/office/drawing/2014/main" id="{25B8000D-E240-40CC-8A98-27971A204B7D}"/>
                    </a:ext>
                  </a:extLst>
                </p:cNvPr>
                <p:cNvSpPr txBox="1"/>
                <p:nvPr/>
              </p:nvSpPr>
              <p:spPr>
                <a:xfrm>
                  <a:off x="430207" y="3394594"/>
                  <a:ext cx="2442272" cy="707886"/>
                </a:xfrm>
                <a:prstGeom prst="rect">
                  <a:avLst/>
                </a:prstGeom>
                <a:noFill/>
              </p:spPr>
              <p:txBody>
                <a:bodyPr wrap="none" rtlCol="0">
                  <a:spAutoFit/>
                </a:bodyPr>
                <a:lstStyle/>
                <a:p>
                  <a:pPr algn="ctr"/>
                  <a:r>
                    <a:rPr lang="en-US" sz="2000" b="1" dirty="0"/>
                    <a:t>Pts. A, B, C measured</a:t>
                  </a:r>
                </a:p>
                <a:p>
                  <a:pPr algn="ctr"/>
                  <a:r>
                    <a:rPr lang="en-US" sz="2000" b="1" dirty="0"/>
                    <a:t>in Frame 1</a:t>
                  </a:r>
                </a:p>
              </p:txBody>
            </p:sp>
            <p:grpSp>
              <p:nvGrpSpPr>
                <p:cNvPr id="117" name="Group 116">
                  <a:extLst>
                    <a:ext uri="{FF2B5EF4-FFF2-40B4-BE49-F238E27FC236}">
                      <a16:creationId xmlns:a16="http://schemas.microsoft.com/office/drawing/2014/main" id="{BEB5F271-0B53-4EF0-8DE8-75660A31C9BE}"/>
                    </a:ext>
                  </a:extLst>
                </p:cNvPr>
                <p:cNvGrpSpPr/>
                <p:nvPr/>
              </p:nvGrpSpPr>
              <p:grpSpPr>
                <a:xfrm>
                  <a:off x="87058" y="980526"/>
                  <a:ext cx="2730426" cy="2321082"/>
                  <a:chOff x="87058" y="980526"/>
                  <a:chExt cx="2730426" cy="2321082"/>
                </a:xfrm>
              </p:grpSpPr>
              <p:sp>
                <p:nvSpPr>
                  <p:cNvPr id="16" name="Rectangle 15">
                    <a:extLst>
                      <a:ext uri="{FF2B5EF4-FFF2-40B4-BE49-F238E27FC236}">
                        <a16:creationId xmlns:a16="http://schemas.microsoft.com/office/drawing/2014/main" id="{3EE448AA-B66E-4F92-8424-09E5CCA32252}"/>
                      </a:ext>
                    </a:extLst>
                  </p:cNvPr>
                  <p:cNvSpPr/>
                  <p:nvPr/>
                </p:nvSpPr>
                <p:spPr>
                  <a:xfrm>
                    <a:off x="502863" y="995354"/>
                    <a:ext cx="2314621" cy="19853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5E9300F-B2B3-4597-97F2-BFCB66D43B3B}"/>
                      </a:ext>
                    </a:extLst>
                  </p:cNvPr>
                  <p:cNvGrpSpPr/>
                  <p:nvPr/>
                </p:nvGrpSpPr>
                <p:grpSpPr>
                  <a:xfrm>
                    <a:off x="845637" y="1001313"/>
                    <a:ext cx="1626527" cy="1974591"/>
                    <a:chOff x="1955800" y="1562094"/>
                    <a:chExt cx="3254255" cy="4206240"/>
                  </a:xfrm>
                </p:grpSpPr>
                <p:cxnSp>
                  <p:nvCxnSpPr>
                    <p:cNvPr id="24" name="Straight Connector 23">
                      <a:extLst>
                        <a:ext uri="{FF2B5EF4-FFF2-40B4-BE49-F238E27FC236}">
                          <a16:creationId xmlns:a16="http://schemas.microsoft.com/office/drawing/2014/main" id="{3691D45F-481F-41C9-AC25-A9E5D10715CC}"/>
                        </a:ext>
                      </a:extLst>
                    </p:cNvPr>
                    <p:cNvCxnSpPr/>
                    <p:nvPr/>
                  </p:nvCxnSpPr>
                  <p:spPr>
                    <a:xfrm flipH="1">
                      <a:off x="1955800"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E8842A8-6951-40DF-8AA9-BC5D34D84D82}"/>
                        </a:ext>
                      </a:extLst>
                    </p:cNvPr>
                    <p:cNvCxnSpPr/>
                    <p:nvPr/>
                  </p:nvCxnSpPr>
                  <p:spPr>
                    <a:xfrm flipH="1">
                      <a:off x="2604264"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0B57ECD-AC04-46EC-8483-5F1BE6ADA49E}"/>
                        </a:ext>
                      </a:extLst>
                    </p:cNvPr>
                    <p:cNvCxnSpPr/>
                    <p:nvPr/>
                  </p:nvCxnSpPr>
                  <p:spPr>
                    <a:xfrm flipH="1">
                      <a:off x="3252728"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C5A9588-3962-4B67-ABA1-22EA5FA1B61E}"/>
                        </a:ext>
                      </a:extLst>
                    </p:cNvPr>
                    <p:cNvCxnSpPr/>
                    <p:nvPr/>
                  </p:nvCxnSpPr>
                  <p:spPr>
                    <a:xfrm flipH="1">
                      <a:off x="3901192"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EAB473F-3B90-4C54-9B14-E4ADDEFE1288}"/>
                        </a:ext>
                      </a:extLst>
                    </p:cNvPr>
                    <p:cNvCxnSpPr/>
                    <p:nvPr/>
                  </p:nvCxnSpPr>
                  <p:spPr>
                    <a:xfrm flipH="1">
                      <a:off x="4549656"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7B5125-422C-4EBF-9D3B-6A0E4F77314C}"/>
                        </a:ext>
                      </a:extLst>
                    </p:cNvPr>
                    <p:cNvCxnSpPr/>
                    <p:nvPr/>
                  </p:nvCxnSpPr>
                  <p:spPr>
                    <a:xfrm flipH="1">
                      <a:off x="5198120"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6CD2344-6769-460F-AFA2-F0E0E9E52891}"/>
                      </a:ext>
                    </a:extLst>
                  </p:cNvPr>
                  <p:cNvGrpSpPr/>
                  <p:nvPr/>
                </p:nvGrpSpPr>
                <p:grpSpPr>
                  <a:xfrm>
                    <a:off x="502863" y="1308740"/>
                    <a:ext cx="2296960" cy="1342365"/>
                    <a:chOff x="1270000" y="2216969"/>
                    <a:chExt cx="5232400" cy="2859484"/>
                  </a:xfrm>
                </p:grpSpPr>
                <p:cxnSp>
                  <p:nvCxnSpPr>
                    <p:cNvPr id="19" name="Straight Connector 18">
                      <a:extLst>
                        <a:ext uri="{FF2B5EF4-FFF2-40B4-BE49-F238E27FC236}">
                          <a16:creationId xmlns:a16="http://schemas.microsoft.com/office/drawing/2014/main" id="{BAC6FB55-C5AD-4D47-96E0-FCACD9F93B57}"/>
                        </a:ext>
                      </a:extLst>
                    </p:cNvPr>
                    <p:cNvCxnSpPr/>
                    <p:nvPr/>
                  </p:nvCxnSpPr>
                  <p:spPr>
                    <a:xfrm>
                      <a:off x="1270000" y="2216969"/>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13E54DE-B023-4BE5-B29C-CEB29FD96F0A}"/>
                        </a:ext>
                      </a:extLst>
                    </p:cNvPr>
                    <p:cNvCxnSpPr/>
                    <p:nvPr/>
                  </p:nvCxnSpPr>
                  <p:spPr>
                    <a:xfrm>
                      <a:off x="1270000" y="2931840"/>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AA8C463-B256-48B3-8A95-86ACDDC9CC78}"/>
                        </a:ext>
                      </a:extLst>
                    </p:cNvPr>
                    <p:cNvCxnSpPr/>
                    <p:nvPr/>
                  </p:nvCxnSpPr>
                  <p:spPr>
                    <a:xfrm>
                      <a:off x="1270000" y="3646711"/>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88B9AF8-F478-439C-AFA5-DAA9704865BC}"/>
                        </a:ext>
                      </a:extLst>
                    </p:cNvPr>
                    <p:cNvCxnSpPr/>
                    <p:nvPr/>
                  </p:nvCxnSpPr>
                  <p:spPr>
                    <a:xfrm>
                      <a:off x="1270000" y="4361582"/>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E42211D-8303-4848-A71A-11D2D2123F84}"/>
                        </a:ext>
                      </a:extLst>
                    </p:cNvPr>
                    <p:cNvCxnSpPr/>
                    <p:nvPr/>
                  </p:nvCxnSpPr>
                  <p:spPr>
                    <a:xfrm>
                      <a:off x="1270000" y="5076453"/>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grpSp>
              <p:grpSp>
                <p:nvGrpSpPr>
                  <p:cNvPr id="109" name="Group 108">
                    <a:extLst>
                      <a:ext uri="{FF2B5EF4-FFF2-40B4-BE49-F238E27FC236}">
                        <a16:creationId xmlns:a16="http://schemas.microsoft.com/office/drawing/2014/main" id="{E10D83BA-3BAD-4E92-A67B-5DE5DA20C823}"/>
                      </a:ext>
                    </a:extLst>
                  </p:cNvPr>
                  <p:cNvGrpSpPr/>
                  <p:nvPr/>
                </p:nvGrpSpPr>
                <p:grpSpPr>
                  <a:xfrm>
                    <a:off x="634596" y="980526"/>
                    <a:ext cx="1804825" cy="1622400"/>
                    <a:chOff x="634596" y="980526"/>
                    <a:chExt cx="1804825" cy="1622400"/>
                  </a:xfrm>
                </p:grpSpPr>
                <p:sp>
                  <p:nvSpPr>
                    <p:cNvPr id="4" name="Oval 3">
                      <a:extLst>
                        <a:ext uri="{FF2B5EF4-FFF2-40B4-BE49-F238E27FC236}">
                          <a16:creationId xmlns:a16="http://schemas.microsoft.com/office/drawing/2014/main" id="{B18B575C-95B7-4B75-A6C2-C6B4CC6B3A56}"/>
                        </a:ext>
                      </a:extLst>
                    </p:cNvPr>
                    <p:cNvSpPr/>
                    <p:nvPr/>
                  </p:nvSpPr>
                  <p:spPr>
                    <a:xfrm>
                      <a:off x="1263307" y="1233645"/>
                      <a:ext cx="176273" cy="17177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F41470F-E62E-4ED3-BC90-A176AB85999E}"/>
                        </a:ext>
                      </a:extLst>
                    </p:cNvPr>
                    <p:cNvSpPr/>
                    <p:nvPr/>
                  </p:nvSpPr>
                  <p:spPr>
                    <a:xfrm>
                      <a:off x="2263148" y="2402871"/>
                      <a:ext cx="176273" cy="17177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BFFBD19-2829-4A4A-BABF-CA0C52027CE2}"/>
                        </a:ext>
                      </a:extLst>
                    </p:cNvPr>
                    <p:cNvSpPr txBox="1"/>
                    <p:nvPr/>
                  </p:nvSpPr>
                  <p:spPr>
                    <a:xfrm>
                      <a:off x="963955" y="980526"/>
                      <a:ext cx="340158" cy="400110"/>
                    </a:xfrm>
                    <a:prstGeom prst="rect">
                      <a:avLst/>
                    </a:prstGeom>
                    <a:noFill/>
                  </p:spPr>
                  <p:txBody>
                    <a:bodyPr wrap="none" rtlCol="0">
                      <a:spAutoFit/>
                    </a:bodyPr>
                    <a:lstStyle/>
                    <a:p>
                      <a:r>
                        <a:rPr lang="en-US" sz="2000" b="1" dirty="0">
                          <a:solidFill>
                            <a:srgbClr val="0000FF"/>
                          </a:solidFill>
                        </a:rPr>
                        <a:t>A</a:t>
                      </a:r>
                    </a:p>
                  </p:txBody>
                </p:sp>
                <p:sp>
                  <p:nvSpPr>
                    <p:cNvPr id="12" name="TextBox 11">
                      <a:extLst>
                        <a:ext uri="{FF2B5EF4-FFF2-40B4-BE49-F238E27FC236}">
                          <a16:creationId xmlns:a16="http://schemas.microsoft.com/office/drawing/2014/main" id="{1654F1BA-3837-4D0F-BA0E-2757F65DE62F}"/>
                        </a:ext>
                      </a:extLst>
                    </p:cNvPr>
                    <p:cNvSpPr txBox="1"/>
                    <p:nvPr/>
                  </p:nvSpPr>
                  <p:spPr>
                    <a:xfrm>
                      <a:off x="775051" y="1804181"/>
                      <a:ext cx="328936" cy="400110"/>
                    </a:xfrm>
                    <a:prstGeom prst="rect">
                      <a:avLst/>
                    </a:prstGeom>
                    <a:noFill/>
                  </p:spPr>
                  <p:txBody>
                    <a:bodyPr wrap="none" rtlCol="0">
                      <a:spAutoFit/>
                    </a:bodyPr>
                    <a:lstStyle/>
                    <a:p>
                      <a:r>
                        <a:rPr lang="en-US" sz="2000" b="1" dirty="0">
                          <a:solidFill>
                            <a:srgbClr val="0000FF"/>
                          </a:solidFill>
                        </a:rPr>
                        <a:t>B</a:t>
                      </a:r>
                    </a:p>
                  </p:txBody>
                </p:sp>
                <p:sp>
                  <p:nvSpPr>
                    <p:cNvPr id="14" name="TextBox 13">
                      <a:extLst>
                        <a:ext uri="{FF2B5EF4-FFF2-40B4-BE49-F238E27FC236}">
                          <a16:creationId xmlns:a16="http://schemas.microsoft.com/office/drawing/2014/main" id="{1B9B73E8-A047-4324-A323-CE4EA5D42634}"/>
                        </a:ext>
                      </a:extLst>
                    </p:cNvPr>
                    <p:cNvSpPr txBox="1"/>
                    <p:nvPr/>
                  </p:nvSpPr>
                  <p:spPr>
                    <a:xfrm>
                      <a:off x="1926810" y="2202816"/>
                      <a:ext cx="320922" cy="400110"/>
                    </a:xfrm>
                    <a:prstGeom prst="rect">
                      <a:avLst/>
                    </a:prstGeom>
                    <a:noFill/>
                  </p:spPr>
                  <p:txBody>
                    <a:bodyPr wrap="none" rtlCol="0">
                      <a:spAutoFit/>
                    </a:bodyPr>
                    <a:lstStyle/>
                    <a:p>
                      <a:r>
                        <a:rPr lang="en-US" sz="2000" b="1" dirty="0">
                          <a:solidFill>
                            <a:srgbClr val="0000FF"/>
                          </a:solidFill>
                        </a:rPr>
                        <a:t>C</a:t>
                      </a:r>
                    </a:p>
                  </p:txBody>
                </p:sp>
                <p:sp>
                  <p:nvSpPr>
                    <p:cNvPr id="5" name="Oval 4">
                      <a:extLst>
                        <a:ext uri="{FF2B5EF4-FFF2-40B4-BE49-F238E27FC236}">
                          <a16:creationId xmlns:a16="http://schemas.microsoft.com/office/drawing/2014/main" id="{91FCC311-65CE-4B95-A6D7-EFB829A3BDD7}"/>
                        </a:ext>
                      </a:extLst>
                    </p:cNvPr>
                    <p:cNvSpPr/>
                    <p:nvPr/>
                  </p:nvSpPr>
                  <p:spPr>
                    <a:xfrm>
                      <a:off x="634596" y="2101529"/>
                      <a:ext cx="176273" cy="17177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B7109CEE-9CD2-4CDE-A1AF-49049E5BA2F6}"/>
                      </a:ext>
                    </a:extLst>
                  </p:cNvPr>
                  <p:cNvSpPr txBox="1"/>
                  <p:nvPr/>
                </p:nvSpPr>
                <p:spPr>
                  <a:xfrm>
                    <a:off x="247068" y="2963054"/>
                    <a:ext cx="288862" cy="338554"/>
                  </a:xfrm>
                  <a:prstGeom prst="rect">
                    <a:avLst/>
                  </a:prstGeom>
                  <a:noFill/>
                </p:spPr>
                <p:txBody>
                  <a:bodyPr wrap="none" rtlCol="0">
                    <a:spAutoFit/>
                  </a:bodyPr>
                  <a:lstStyle/>
                  <a:p>
                    <a:r>
                      <a:rPr lang="en-US" sz="1600" dirty="0"/>
                      <a:t>0</a:t>
                    </a:r>
                  </a:p>
                </p:txBody>
              </p:sp>
              <p:sp>
                <p:nvSpPr>
                  <p:cNvPr id="95" name="TextBox 94">
                    <a:extLst>
                      <a:ext uri="{FF2B5EF4-FFF2-40B4-BE49-F238E27FC236}">
                        <a16:creationId xmlns:a16="http://schemas.microsoft.com/office/drawing/2014/main" id="{7DD26D32-8D92-4B24-BCEE-564E2931ABBE}"/>
                      </a:ext>
                    </a:extLst>
                  </p:cNvPr>
                  <p:cNvSpPr txBox="1"/>
                  <p:nvPr/>
                </p:nvSpPr>
                <p:spPr>
                  <a:xfrm>
                    <a:off x="87058" y="2112679"/>
                    <a:ext cx="393056" cy="338554"/>
                  </a:xfrm>
                  <a:prstGeom prst="rect">
                    <a:avLst/>
                  </a:prstGeom>
                  <a:noFill/>
                </p:spPr>
                <p:txBody>
                  <a:bodyPr wrap="none" rtlCol="0">
                    <a:spAutoFit/>
                  </a:bodyPr>
                  <a:lstStyle/>
                  <a:p>
                    <a:r>
                      <a:rPr lang="en-US" sz="1600" dirty="0"/>
                      <a:t>10</a:t>
                    </a:r>
                    <a:endParaRPr lang="en-US" dirty="0"/>
                  </a:p>
                </p:txBody>
              </p:sp>
              <p:sp>
                <p:nvSpPr>
                  <p:cNvPr id="96" name="TextBox 95">
                    <a:extLst>
                      <a:ext uri="{FF2B5EF4-FFF2-40B4-BE49-F238E27FC236}">
                        <a16:creationId xmlns:a16="http://schemas.microsoft.com/office/drawing/2014/main" id="{5A63808A-388D-4CAA-870A-CFA984F7961D}"/>
                      </a:ext>
                    </a:extLst>
                  </p:cNvPr>
                  <p:cNvSpPr txBox="1"/>
                  <p:nvPr/>
                </p:nvSpPr>
                <p:spPr>
                  <a:xfrm>
                    <a:off x="87058" y="1461614"/>
                    <a:ext cx="393056" cy="338554"/>
                  </a:xfrm>
                  <a:prstGeom prst="rect">
                    <a:avLst/>
                  </a:prstGeom>
                  <a:noFill/>
                </p:spPr>
                <p:txBody>
                  <a:bodyPr wrap="none" rtlCol="0">
                    <a:spAutoFit/>
                  </a:bodyPr>
                  <a:lstStyle/>
                  <a:p>
                    <a:r>
                      <a:rPr lang="en-US" sz="1600" dirty="0"/>
                      <a:t>20</a:t>
                    </a:r>
                  </a:p>
                </p:txBody>
              </p:sp>
              <p:grpSp>
                <p:nvGrpSpPr>
                  <p:cNvPr id="103" name="Group 102">
                    <a:extLst>
                      <a:ext uri="{FF2B5EF4-FFF2-40B4-BE49-F238E27FC236}">
                        <a16:creationId xmlns:a16="http://schemas.microsoft.com/office/drawing/2014/main" id="{E9CC3311-498A-4C06-B408-5C4AF298F8E8}"/>
                      </a:ext>
                    </a:extLst>
                  </p:cNvPr>
                  <p:cNvGrpSpPr/>
                  <p:nvPr/>
                </p:nvGrpSpPr>
                <p:grpSpPr>
                  <a:xfrm>
                    <a:off x="953114" y="2963054"/>
                    <a:ext cx="1689205" cy="338554"/>
                    <a:chOff x="953114" y="2963054"/>
                    <a:chExt cx="1689205" cy="338554"/>
                  </a:xfrm>
                </p:grpSpPr>
                <p:sp>
                  <p:nvSpPr>
                    <p:cNvPr id="97" name="TextBox 96">
                      <a:extLst>
                        <a:ext uri="{FF2B5EF4-FFF2-40B4-BE49-F238E27FC236}">
                          <a16:creationId xmlns:a16="http://schemas.microsoft.com/office/drawing/2014/main" id="{B893CCCB-10CD-4EBD-8713-CCAA2DA9E418}"/>
                        </a:ext>
                      </a:extLst>
                    </p:cNvPr>
                    <p:cNvSpPr txBox="1"/>
                    <p:nvPr/>
                  </p:nvSpPr>
                  <p:spPr>
                    <a:xfrm>
                      <a:off x="953114" y="2963054"/>
                      <a:ext cx="393056" cy="338554"/>
                    </a:xfrm>
                    <a:prstGeom prst="rect">
                      <a:avLst/>
                    </a:prstGeom>
                    <a:noFill/>
                  </p:spPr>
                  <p:txBody>
                    <a:bodyPr wrap="none" rtlCol="0">
                      <a:spAutoFit/>
                    </a:bodyPr>
                    <a:lstStyle/>
                    <a:p>
                      <a:r>
                        <a:rPr lang="en-US" sz="1600" dirty="0"/>
                        <a:t>10</a:t>
                      </a:r>
                    </a:p>
                  </p:txBody>
                </p:sp>
                <p:sp>
                  <p:nvSpPr>
                    <p:cNvPr id="98" name="TextBox 97">
                      <a:extLst>
                        <a:ext uri="{FF2B5EF4-FFF2-40B4-BE49-F238E27FC236}">
                          <a16:creationId xmlns:a16="http://schemas.microsoft.com/office/drawing/2014/main" id="{8B09430D-AD32-47A3-B8BD-C1EA8395B190}"/>
                        </a:ext>
                      </a:extLst>
                    </p:cNvPr>
                    <p:cNvSpPr txBox="1"/>
                    <p:nvPr/>
                  </p:nvSpPr>
                  <p:spPr>
                    <a:xfrm>
                      <a:off x="1588453" y="2963054"/>
                      <a:ext cx="393056" cy="338554"/>
                    </a:xfrm>
                    <a:prstGeom prst="rect">
                      <a:avLst/>
                    </a:prstGeom>
                    <a:noFill/>
                  </p:spPr>
                  <p:txBody>
                    <a:bodyPr wrap="none" rtlCol="0">
                      <a:spAutoFit/>
                    </a:bodyPr>
                    <a:lstStyle/>
                    <a:p>
                      <a:r>
                        <a:rPr lang="en-US" sz="1600" dirty="0"/>
                        <a:t>20</a:t>
                      </a:r>
                    </a:p>
                  </p:txBody>
                </p:sp>
                <p:sp>
                  <p:nvSpPr>
                    <p:cNvPr id="99" name="TextBox 98">
                      <a:extLst>
                        <a:ext uri="{FF2B5EF4-FFF2-40B4-BE49-F238E27FC236}">
                          <a16:creationId xmlns:a16="http://schemas.microsoft.com/office/drawing/2014/main" id="{1C2C43D9-A0F2-4407-98FC-9E9588B732C3}"/>
                        </a:ext>
                      </a:extLst>
                    </p:cNvPr>
                    <p:cNvSpPr txBox="1"/>
                    <p:nvPr/>
                  </p:nvSpPr>
                  <p:spPr>
                    <a:xfrm>
                      <a:off x="2249263" y="2963054"/>
                      <a:ext cx="393056" cy="338554"/>
                    </a:xfrm>
                    <a:prstGeom prst="rect">
                      <a:avLst/>
                    </a:prstGeom>
                    <a:noFill/>
                  </p:spPr>
                  <p:txBody>
                    <a:bodyPr wrap="none" rtlCol="0">
                      <a:spAutoFit/>
                    </a:bodyPr>
                    <a:lstStyle/>
                    <a:p>
                      <a:r>
                        <a:rPr lang="en-US" sz="1600" dirty="0"/>
                        <a:t>30</a:t>
                      </a:r>
                    </a:p>
                  </p:txBody>
                </p:sp>
              </p:grpSp>
            </p:grpSp>
          </p:grpSp>
          <p:grpSp>
            <p:nvGrpSpPr>
              <p:cNvPr id="155" name="Group 154">
                <a:extLst>
                  <a:ext uri="{FF2B5EF4-FFF2-40B4-BE49-F238E27FC236}">
                    <a16:creationId xmlns:a16="http://schemas.microsoft.com/office/drawing/2014/main" id="{E734A560-F45A-4E34-B5F4-680D496F8B49}"/>
                  </a:ext>
                </a:extLst>
              </p:cNvPr>
              <p:cNvGrpSpPr/>
              <p:nvPr/>
            </p:nvGrpSpPr>
            <p:grpSpPr>
              <a:xfrm>
                <a:off x="3083317" y="964937"/>
                <a:ext cx="2871936" cy="3155961"/>
                <a:chOff x="3083317" y="964937"/>
                <a:chExt cx="2871936" cy="3155961"/>
              </a:xfrm>
            </p:grpSpPr>
            <p:grpSp>
              <p:nvGrpSpPr>
                <p:cNvPr id="90" name="Group 89">
                  <a:extLst>
                    <a:ext uri="{FF2B5EF4-FFF2-40B4-BE49-F238E27FC236}">
                      <a16:creationId xmlns:a16="http://schemas.microsoft.com/office/drawing/2014/main" id="{0E2E523F-5666-429B-9B26-1EFF9E252D59}"/>
                    </a:ext>
                  </a:extLst>
                </p:cNvPr>
                <p:cNvGrpSpPr/>
                <p:nvPr/>
              </p:nvGrpSpPr>
              <p:grpSpPr>
                <a:xfrm>
                  <a:off x="3581162" y="964937"/>
                  <a:ext cx="2305910" cy="2043877"/>
                  <a:chOff x="604841" y="3653668"/>
                  <a:chExt cx="3165238" cy="2986346"/>
                </a:xfrm>
              </p:grpSpPr>
              <p:sp>
                <p:nvSpPr>
                  <p:cNvPr id="49" name="Rectangle 48">
                    <a:extLst>
                      <a:ext uri="{FF2B5EF4-FFF2-40B4-BE49-F238E27FC236}">
                        <a16:creationId xmlns:a16="http://schemas.microsoft.com/office/drawing/2014/main" id="{760C85DE-629D-4E8C-AD48-FD3E6027D9D9}"/>
                      </a:ext>
                    </a:extLst>
                  </p:cNvPr>
                  <p:cNvSpPr/>
                  <p:nvPr/>
                </p:nvSpPr>
                <p:spPr>
                  <a:xfrm>
                    <a:off x="604841" y="3734198"/>
                    <a:ext cx="3165238" cy="29058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3D6B1E11-DDBA-4B42-8FD2-F3FE0EE28F69}"/>
                      </a:ext>
                    </a:extLst>
                  </p:cNvPr>
                  <p:cNvGrpSpPr/>
                  <p:nvPr/>
                </p:nvGrpSpPr>
                <p:grpSpPr>
                  <a:xfrm>
                    <a:off x="1077847" y="3742920"/>
                    <a:ext cx="2244508" cy="2890109"/>
                    <a:chOff x="1955800" y="1562094"/>
                    <a:chExt cx="3254255" cy="4206240"/>
                  </a:xfrm>
                </p:grpSpPr>
                <p:cxnSp>
                  <p:nvCxnSpPr>
                    <p:cNvPr id="57" name="Straight Connector 56">
                      <a:extLst>
                        <a:ext uri="{FF2B5EF4-FFF2-40B4-BE49-F238E27FC236}">
                          <a16:creationId xmlns:a16="http://schemas.microsoft.com/office/drawing/2014/main" id="{B010A893-A3E4-49EA-AA82-5FFB54398796}"/>
                        </a:ext>
                      </a:extLst>
                    </p:cNvPr>
                    <p:cNvCxnSpPr/>
                    <p:nvPr/>
                  </p:nvCxnSpPr>
                  <p:spPr>
                    <a:xfrm flipH="1">
                      <a:off x="1955800"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EF48C74-458F-4E44-AB22-A922DD3A5829}"/>
                        </a:ext>
                      </a:extLst>
                    </p:cNvPr>
                    <p:cNvCxnSpPr/>
                    <p:nvPr/>
                  </p:nvCxnSpPr>
                  <p:spPr>
                    <a:xfrm flipH="1">
                      <a:off x="2604264"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1D33111-5A4C-479C-A2CB-F6D857134EE6}"/>
                        </a:ext>
                      </a:extLst>
                    </p:cNvPr>
                    <p:cNvCxnSpPr/>
                    <p:nvPr/>
                  </p:nvCxnSpPr>
                  <p:spPr>
                    <a:xfrm flipH="1">
                      <a:off x="3252728"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66AB18C-BDCA-4121-A477-96E49BD096F0}"/>
                        </a:ext>
                      </a:extLst>
                    </p:cNvPr>
                    <p:cNvCxnSpPr/>
                    <p:nvPr/>
                  </p:nvCxnSpPr>
                  <p:spPr>
                    <a:xfrm flipH="1">
                      <a:off x="3901192"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194D65F-00DB-46A5-AD23-64F4F3947D37}"/>
                        </a:ext>
                      </a:extLst>
                    </p:cNvPr>
                    <p:cNvCxnSpPr/>
                    <p:nvPr/>
                  </p:nvCxnSpPr>
                  <p:spPr>
                    <a:xfrm flipH="1">
                      <a:off x="4549656"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AA93EC9-A547-4953-9FB2-4D009CE06C5A}"/>
                        </a:ext>
                      </a:extLst>
                    </p:cNvPr>
                    <p:cNvCxnSpPr/>
                    <p:nvPr/>
                  </p:nvCxnSpPr>
                  <p:spPr>
                    <a:xfrm flipH="1">
                      <a:off x="5198120"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8C1525F1-FB14-4073-8895-F32E700A1746}"/>
                      </a:ext>
                    </a:extLst>
                  </p:cNvPr>
                  <p:cNvGrpSpPr/>
                  <p:nvPr/>
                </p:nvGrpSpPr>
                <p:grpSpPr>
                  <a:xfrm>
                    <a:off x="604841" y="4192885"/>
                    <a:ext cx="3127248" cy="1964752"/>
                    <a:chOff x="1270000" y="2216969"/>
                    <a:chExt cx="5232400" cy="2859484"/>
                  </a:xfrm>
                </p:grpSpPr>
                <p:cxnSp>
                  <p:nvCxnSpPr>
                    <p:cNvPr id="52" name="Straight Connector 51">
                      <a:extLst>
                        <a:ext uri="{FF2B5EF4-FFF2-40B4-BE49-F238E27FC236}">
                          <a16:creationId xmlns:a16="http://schemas.microsoft.com/office/drawing/2014/main" id="{C39D1585-2BC1-45FB-9B58-9112DD287783}"/>
                        </a:ext>
                      </a:extLst>
                    </p:cNvPr>
                    <p:cNvCxnSpPr/>
                    <p:nvPr/>
                  </p:nvCxnSpPr>
                  <p:spPr>
                    <a:xfrm>
                      <a:off x="1270000" y="2216969"/>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D3A5E2B4-95A2-4D13-A834-D4F1637040B2}"/>
                        </a:ext>
                      </a:extLst>
                    </p:cNvPr>
                    <p:cNvCxnSpPr/>
                    <p:nvPr/>
                  </p:nvCxnSpPr>
                  <p:spPr>
                    <a:xfrm>
                      <a:off x="1270000" y="2931840"/>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CFD7569B-719B-4FE5-8E8F-6E51E56ED92F}"/>
                        </a:ext>
                      </a:extLst>
                    </p:cNvPr>
                    <p:cNvCxnSpPr/>
                    <p:nvPr/>
                  </p:nvCxnSpPr>
                  <p:spPr>
                    <a:xfrm>
                      <a:off x="1270000" y="3646711"/>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00D1338A-CAB7-453A-ABB9-76EE48CE6A47}"/>
                        </a:ext>
                      </a:extLst>
                    </p:cNvPr>
                    <p:cNvCxnSpPr/>
                    <p:nvPr/>
                  </p:nvCxnSpPr>
                  <p:spPr>
                    <a:xfrm>
                      <a:off x="1270000" y="4361582"/>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5B9B4EDA-CBA6-42A9-8A57-D430B6C28B8F}"/>
                        </a:ext>
                      </a:extLst>
                    </p:cNvPr>
                    <p:cNvCxnSpPr/>
                    <p:nvPr/>
                  </p:nvCxnSpPr>
                  <p:spPr>
                    <a:xfrm>
                      <a:off x="1270000" y="5076453"/>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grpSp>
              <p:grpSp>
                <p:nvGrpSpPr>
                  <p:cNvPr id="86" name="Group 85">
                    <a:extLst>
                      <a:ext uri="{FF2B5EF4-FFF2-40B4-BE49-F238E27FC236}">
                        <a16:creationId xmlns:a16="http://schemas.microsoft.com/office/drawing/2014/main" id="{B1A33618-F2BE-4896-9393-3A4DD1C5819B}"/>
                      </a:ext>
                    </a:extLst>
                  </p:cNvPr>
                  <p:cNvGrpSpPr/>
                  <p:nvPr/>
                </p:nvGrpSpPr>
                <p:grpSpPr>
                  <a:xfrm rot="4813957">
                    <a:off x="777173" y="3866380"/>
                    <a:ext cx="2605345" cy="2179921"/>
                    <a:chOff x="559131" y="2711411"/>
                    <a:chExt cx="2605345" cy="2179921"/>
                  </a:xfrm>
                </p:grpSpPr>
                <p:sp>
                  <p:nvSpPr>
                    <p:cNvPr id="79" name="TextBox 78">
                      <a:extLst>
                        <a:ext uri="{FF2B5EF4-FFF2-40B4-BE49-F238E27FC236}">
                          <a16:creationId xmlns:a16="http://schemas.microsoft.com/office/drawing/2014/main" id="{85D49A50-1BA7-4CFF-8ED3-329D694C9E14}"/>
                        </a:ext>
                      </a:extLst>
                    </p:cNvPr>
                    <p:cNvSpPr txBox="1"/>
                    <p:nvPr/>
                  </p:nvSpPr>
                  <p:spPr>
                    <a:xfrm rot="16786043">
                      <a:off x="2601480" y="4328337"/>
                      <a:ext cx="541383" cy="584608"/>
                    </a:xfrm>
                    <a:prstGeom prst="rect">
                      <a:avLst/>
                    </a:prstGeom>
                    <a:noFill/>
                  </p:spPr>
                  <p:txBody>
                    <a:bodyPr wrap="none" rtlCol="0">
                      <a:spAutoFit/>
                    </a:bodyPr>
                    <a:lstStyle/>
                    <a:p>
                      <a:r>
                        <a:rPr lang="en-US" sz="2000" b="1" dirty="0">
                          <a:solidFill>
                            <a:srgbClr val="FF0000"/>
                          </a:solidFill>
                        </a:rPr>
                        <a:t>C’</a:t>
                      </a:r>
                    </a:p>
                  </p:txBody>
                </p:sp>
                <p:sp>
                  <p:nvSpPr>
                    <p:cNvPr id="80" name="TextBox 79">
                      <a:extLst>
                        <a:ext uri="{FF2B5EF4-FFF2-40B4-BE49-F238E27FC236}">
                          <a16:creationId xmlns:a16="http://schemas.microsoft.com/office/drawing/2014/main" id="{4EF6723E-890B-42E4-A54E-635A1C11A28F}"/>
                        </a:ext>
                      </a:extLst>
                    </p:cNvPr>
                    <p:cNvSpPr txBox="1"/>
                    <p:nvPr/>
                  </p:nvSpPr>
                  <p:spPr>
                    <a:xfrm rot="16786043">
                      <a:off x="1436954" y="2689578"/>
                      <a:ext cx="540942" cy="584608"/>
                    </a:xfrm>
                    <a:prstGeom prst="rect">
                      <a:avLst/>
                    </a:prstGeom>
                    <a:noFill/>
                  </p:spPr>
                  <p:txBody>
                    <a:bodyPr wrap="none" rtlCol="0">
                      <a:spAutoFit/>
                    </a:bodyPr>
                    <a:lstStyle/>
                    <a:p>
                      <a:r>
                        <a:rPr lang="en-US" sz="2000" b="1" dirty="0">
                          <a:solidFill>
                            <a:srgbClr val="FF0000"/>
                          </a:solidFill>
                        </a:rPr>
                        <a:t>A’</a:t>
                      </a:r>
                    </a:p>
                  </p:txBody>
                </p:sp>
                <p:sp>
                  <p:nvSpPr>
                    <p:cNvPr id="82" name="TextBox 81">
                      <a:extLst>
                        <a:ext uri="{FF2B5EF4-FFF2-40B4-BE49-F238E27FC236}">
                          <a16:creationId xmlns:a16="http://schemas.microsoft.com/office/drawing/2014/main" id="{6B1F07EF-76C7-491E-A935-17FF2E3A6E69}"/>
                        </a:ext>
                      </a:extLst>
                    </p:cNvPr>
                    <p:cNvSpPr txBox="1"/>
                    <p:nvPr/>
                  </p:nvSpPr>
                  <p:spPr>
                    <a:xfrm rot="16786043">
                      <a:off x="580567" y="4021681"/>
                      <a:ext cx="541735" cy="584608"/>
                    </a:xfrm>
                    <a:prstGeom prst="rect">
                      <a:avLst/>
                    </a:prstGeom>
                    <a:noFill/>
                  </p:spPr>
                  <p:txBody>
                    <a:bodyPr wrap="none" rtlCol="0">
                      <a:spAutoFit/>
                    </a:bodyPr>
                    <a:lstStyle/>
                    <a:p>
                      <a:r>
                        <a:rPr lang="en-US" sz="2000" b="1" dirty="0">
                          <a:solidFill>
                            <a:srgbClr val="FF0000"/>
                          </a:solidFill>
                        </a:rPr>
                        <a:t>B’</a:t>
                      </a:r>
                    </a:p>
                  </p:txBody>
                </p:sp>
              </p:grpSp>
            </p:grpSp>
            <p:sp>
              <p:nvSpPr>
                <p:cNvPr id="93" name="TextBox 92">
                  <a:extLst>
                    <a:ext uri="{FF2B5EF4-FFF2-40B4-BE49-F238E27FC236}">
                      <a16:creationId xmlns:a16="http://schemas.microsoft.com/office/drawing/2014/main" id="{FCB04AFA-1A62-41C6-8578-AE246F4D601E}"/>
                    </a:ext>
                  </a:extLst>
                </p:cNvPr>
                <p:cNvSpPr txBox="1"/>
                <p:nvPr/>
              </p:nvSpPr>
              <p:spPr>
                <a:xfrm>
                  <a:off x="3512981" y="3413012"/>
                  <a:ext cx="2442272" cy="707886"/>
                </a:xfrm>
                <a:prstGeom prst="rect">
                  <a:avLst/>
                </a:prstGeom>
                <a:noFill/>
              </p:spPr>
              <p:txBody>
                <a:bodyPr wrap="none" rtlCol="0">
                  <a:spAutoFit/>
                </a:bodyPr>
                <a:lstStyle/>
                <a:p>
                  <a:pPr algn="ctr"/>
                  <a:r>
                    <a:rPr lang="en-US" sz="2000" b="1" dirty="0"/>
                    <a:t>Pts. A, B, C measured</a:t>
                  </a:r>
                </a:p>
                <a:p>
                  <a:pPr algn="ctr"/>
                  <a:r>
                    <a:rPr lang="en-US" sz="2000" b="1" dirty="0"/>
                    <a:t>in Frame 2</a:t>
                  </a:r>
                </a:p>
              </p:txBody>
            </p:sp>
            <p:sp>
              <p:nvSpPr>
                <p:cNvPr id="100" name="TextBox 99">
                  <a:extLst>
                    <a:ext uri="{FF2B5EF4-FFF2-40B4-BE49-F238E27FC236}">
                      <a16:creationId xmlns:a16="http://schemas.microsoft.com/office/drawing/2014/main" id="{D7C8F34E-1BB6-4550-B56E-5F403A582909}"/>
                    </a:ext>
                  </a:extLst>
                </p:cNvPr>
                <p:cNvSpPr txBox="1"/>
                <p:nvPr/>
              </p:nvSpPr>
              <p:spPr>
                <a:xfrm>
                  <a:off x="3117387" y="2818112"/>
                  <a:ext cx="455574" cy="338554"/>
                </a:xfrm>
                <a:prstGeom prst="rect">
                  <a:avLst/>
                </a:prstGeom>
                <a:noFill/>
              </p:spPr>
              <p:txBody>
                <a:bodyPr wrap="none" rtlCol="0">
                  <a:spAutoFit/>
                </a:bodyPr>
                <a:lstStyle/>
                <a:p>
                  <a:r>
                    <a:rPr lang="en-US" sz="1600" dirty="0"/>
                    <a:t>-40</a:t>
                  </a:r>
                </a:p>
              </p:txBody>
            </p:sp>
            <p:sp>
              <p:nvSpPr>
                <p:cNvPr id="101" name="TextBox 100">
                  <a:extLst>
                    <a:ext uri="{FF2B5EF4-FFF2-40B4-BE49-F238E27FC236}">
                      <a16:creationId xmlns:a16="http://schemas.microsoft.com/office/drawing/2014/main" id="{94CEC26F-1D34-47B0-81B4-B44B127ED9C1}"/>
                    </a:ext>
                  </a:extLst>
                </p:cNvPr>
                <p:cNvSpPr txBox="1"/>
                <p:nvPr/>
              </p:nvSpPr>
              <p:spPr>
                <a:xfrm>
                  <a:off x="3083317" y="2122948"/>
                  <a:ext cx="463588" cy="369332"/>
                </a:xfrm>
                <a:prstGeom prst="rect">
                  <a:avLst/>
                </a:prstGeom>
                <a:noFill/>
              </p:spPr>
              <p:txBody>
                <a:bodyPr wrap="none" rtlCol="0">
                  <a:spAutoFit/>
                </a:bodyPr>
                <a:lstStyle/>
                <a:p>
                  <a:r>
                    <a:rPr lang="en-US" dirty="0"/>
                    <a:t>-</a:t>
                  </a:r>
                  <a:r>
                    <a:rPr lang="en-US" sz="1600" dirty="0"/>
                    <a:t>30</a:t>
                  </a:r>
                  <a:endParaRPr lang="en-US" dirty="0"/>
                </a:p>
              </p:txBody>
            </p:sp>
            <p:sp>
              <p:nvSpPr>
                <p:cNvPr id="102" name="TextBox 101">
                  <a:extLst>
                    <a:ext uri="{FF2B5EF4-FFF2-40B4-BE49-F238E27FC236}">
                      <a16:creationId xmlns:a16="http://schemas.microsoft.com/office/drawing/2014/main" id="{C38EEA2F-D9C8-451A-A845-16D2ACE4E2F5}"/>
                    </a:ext>
                  </a:extLst>
                </p:cNvPr>
                <p:cNvSpPr txBox="1"/>
                <p:nvPr/>
              </p:nvSpPr>
              <p:spPr>
                <a:xfrm>
                  <a:off x="3134605" y="1491517"/>
                  <a:ext cx="455574" cy="338554"/>
                </a:xfrm>
                <a:prstGeom prst="rect">
                  <a:avLst/>
                </a:prstGeom>
                <a:noFill/>
              </p:spPr>
              <p:txBody>
                <a:bodyPr wrap="none" rtlCol="0">
                  <a:spAutoFit/>
                </a:bodyPr>
                <a:lstStyle/>
                <a:p>
                  <a:r>
                    <a:rPr lang="en-US" sz="1600" dirty="0"/>
                    <a:t>-20</a:t>
                  </a:r>
                </a:p>
              </p:txBody>
            </p:sp>
            <p:grpSp>
              <p:nvGrpSpPr>
                <p:cNvPr id="104" name="Group 103">
                  <a:extLst>
                    <a:ext uri="{FF2B5EF4-FFF2-40B4-BE49-F238E27FC236}">
                      <a16:creationId xmlns:a16="http://schemas.microsoft.com/office/drawing/2014/main" id="{87A3656E-D117-464A-9093-43680B9B8729}"/>
                    </a:ext>
                  </a:extLst>
                </p:cNvPr>
                <p:cNvGrpSpPr/>
                <p:nvPr/>
              </p:nvGrpSpPr>
              <p:grpSpPr>
                <a:xfrm>
                  <a:off x="3432755" y="3073952"/>
                  <a:ext cx="2324816" cy="341681"/>
                  <a:chOff x="317503" y="2959927"/>
                  <a:chExt cx="2324816" cy="341681"/>
                </a:xfrm>
              </p:grpSpPr>
              <p:sp>
                <p:nvSpPr>
                  <p:cNvPr id="105" name="TextBox 104">
                    <a:extLst>
                      <a:ext uri="{FF2B5EF4-FFF2-40B4-BE49-F238E27FC236}">
                        <a16:creationId xmlns:a16="http://schemas.microsoft.com/office/drawing/2014/main" id="{57F97599-B76D-41B3-914B-27E8B1CCC4FC}"/>
                      </a:ext>
                    </a:extLst>
                  </p:cNvPr>
                  <p:cNvSpPr txBox="1"/>
                  <p:nvPr/>
                </p:nvSpPr>
                <p:spPr>
                  <a:xfrm>
                    <a:off x="953114" y="2963054"/>
                    <a:ext cx="393056" cy="338554"/>
                  </a:xfrm>
                  <a:prstGeom prst="rect">
                    <a:avLst/>
                  </a:prstGeom>
                  <a:noFill/>
                </p:spPr>
                <p:txBody>
                  <a:bodyPr wrap="none" rtlCol="0">
                    <a:spAutoFit/>
                  </a:bodyPr>
                  <a:lstStyle/>
                  <a:p>
                    <a:r>
                      <a:rPr lang="en-US" sz="1600" dirty="0"/>
                      <a:t>60</a:t>
                    </a:r>
                  </a:p>
                </p:txBody>
              </p:sp>
              <p:sp>
                <p:nvSpPr>
                  <p:cNvPr id="106" name="TextBox 105">
                    <a:extLst>
                      <a:ext uri="{FF2B5EF4-FFF2-40B4-BE49-F238E27FC236}">
                        <a16:creationId xmlns:a16="http://schemas.microsoft.com/office/drawing/2014/main" id="{DE1137EB-5188-481C-9C82-CBD025B53667}"/>
                      </a:ext>
                    </a:extLst>
                  </p:cNvPr>
                  <p:cNvSpPr txBox="1"/>
                  <p:nvPr/>
                </p:nvSpPr>
                <p:spPr>
                  <a:xfrm>
                    <a:off x="1588453" y="2963054"/>
                    <a:ext cx="393056" cy="338554"/>
                  </a:xfrm>
                  <a:prstGeom prst="rect">
                    <a:avLst/>
                  </a:prstGeom>
                  <a:noFill/>
                </p:spPr>
                <p:txBody>
                  <a:bodyPr wrap="none" rtlCol="0">
                    <a:spAutoFit/>
                  </a:bodyPr>
                  <a:lstStyle/>
                  <a:p>
                    <a:r>
                      <a:rPr lang="en-US" sz="1600" dirty="0"/>
                      <a:t>70</a:t>
                    </a:r>
                  </a:p>
                </p:txBody>
              </p:sp>
              <p:sp>
                <p:nvSpPr>
                  <p:cNvPr id="107" name="TextBox 106">
                    <a:extLst>
                      <a:ext uri="{FF2B5EF4-FFF2-40B4-BE49-F238E27FC236}">
                        <a16:creationId xmlns:a16="http://schemas.microsoft.com/office/drawing/2014/main" id="{9FDC4175-C355-4954-A2B1-16B51C784CC6}"/>
                      </a:ext>
                    </a:extLst>
                  </p:cNvPr>
                  <p:cNvSpPr txBox="1"/>
                  <p:nvPr/>
                </p:nvSpPr>
                <p:spPr>
                  <a:xfrm>
                    <a:off x="2249263" y="2963054"/>
                    <a:ext cx="393056" cy="338554"/>
                  </a:xfrm>
                  <a:prstGeom prst="rect">
                    <a:avLst/>
                  </a:prstGeom>
                  <a:noFill/>
                </p:spPr>
                <p:txBody>
                  <a:bodyPr wrap="none" rtlCol="0">
                    <a:spAutoFit/>
                  </a:bodyPr>
                  <a:lstStyle/>
                  <a:p>
                    <a:r>
                      <a:rPr lang="en-US" sz="1600" dirty="0"/>
                      <a:t>80</a:t>
                    </a:r>
                  </a:p>
                </p:txBody>
              </p:sp>
              <p:sp>
                <p:nvSpPr>
                  <p:cNvPr id="108" name="TextBox 107">
                    <a:extLst>
                      <a:ext uri="{FF2B5EF4-FFF2-40B4-BE49-F238E27FC236}">
                        <a16:creationId xmlns:a16="http://schemas.microsoft.com/office/drawing/2014/main" id="{6558C943-30D9-4C81-A52B-94D6144881FF}"/>
                      </a:ext>
                    </a:extLst>
                  </p:cNvPr>
                  <p:cNvSpPr txBox="1"/>
                  <p:nvPr/>
                </p:nvSpPr>
                <p:spPr>
                  <a:xfrm>
                    <a:off x="317503" y="2959927"/>
                    <a:ext cx="393056" cy="338554"/>
                  </a:xfrm>
                  <a:prstGeom prst="rect">
                    <a:avLst/>
                  </a:prstGeom>
                  <a:noFill/>
                </p:spPr>
                <p:txBody>
                  <a:bodyPr wrap="none" rtlCol="0">
                    <a:spAutoFit/>
                  </a:bodyPr>
                  <a:lstStyle/>
                  <a:p>
                    <a:r>
                      <a:rPr lang="en-US" sz="1600" dirty="0"/>
                      <a:t>50</a:t>
                    </a:r>
                  </a:p>
                </p:txBody>
              </p:sp>
            </p:grpSp>
          </p:grpSp>
        </p:grpSp>
        <p:pic>
          <p:nvPicPr>
            <p:cNvPr id="3" name="Graphic 2" descr="Close">
              <a:extLst>
                <a:ext uri="{FF2B5EF4-FFF2-40B4-BE49-F238E27FC236}">
                  <a16:creationId xmlns:a16="http://schemas.microsoft.com/office/drawing/2014/main" id="{F522E7E3-8665-4439-BFD7-72CA1358C0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8124" y="2592892"/>
              <a:ext cx="212838" cy="212838"/>
            </a:xfrm>
            <a:prstGeom prst="rect">
              <a:avLst/>
            </a:prstGeom>
          </p:spPr>
        </p:pic>
        <p:pic>
          <p:nvPicPr>
            <p:cNvPr id="110" name="Graphic 109" descr="Close">
              <a:extLst>
                <a:ext uri="{FF2B5EF4-FFF2-40B4-BE49-F238E27FC236}">
                  <a16:creationId xmlns:a16="http://schemas.microsoft.com/office/drawing/2014/main" id="{C5FFB92E-3EB7-4C6F-BA38-7FBB5A60AC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8094" y="3029189"/>
              <a:ext cx="212838" cy="212838"/>
            </a:xfrm>
            <a:prstGeom prst="rect">
              <a:avLst/>
            </a:prstGeom>
          </p:spPr>
        </p:pic>
        <p:pic>
          <p:nvPicPr>
            <p:cNvPr id="111" name="Graphic 110" descr="Close">
              <a:extLst>
                <a:ext uri="{FF2B5EF4-FFF2-40B4-BE49-F238E27FC236}">
                  <a16:creationId xmlns:a16="http://schemas.microsoft.com/office/drawing/2014/main" id="{D3DE6B36-B33F-4308-A3CC-5DC76ED95E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8741" y="3982466"/>
              <a:ext cx="212838" cy="212838"/>
            </a:xfrm>
            <a:prstGeom prst="rect">
              <a:avLst/>
            </a:prstGeom>
          </p:spPr>
        </p:pic>
      </p:grpSp>
      <p:grpSp>
        <p:nvGrpSpPr>
          <p:cNvPr id="2" name="Group 1">
            <a:extLst>
              <a:ext uri="{FF2B5EF4-FFF2-40B4-BE49-F238E27FC236}">
                <a16:creationId xmlns:a16="http://schemas.microsoft.com/office/drawing/2014/main" id="{0BDDF759-B242-4841-87A5-B958C196E3FD}"/>
              </a:ext>
            </a:extLst>
          </p:cNvPr>
          <p:cNvGrpSpPr/>
          <p:nvPr/>
        </p:nvGrpSpPr>
        <p:grpSpPr>
          <a:xfrm>
            <a:off x="7770549" y="2010441"/>
            <a:ext cx="3504264" cy="3487803"/>
            <a:chOff x="7444448" y="1750934"/>
            <a:chExt cx="3504264" cy="3487803"/>
          </a:xfrm>
        </p:grpSpPr>
        <p:sp>
          <p:nvSpPr>
            <p:cNvPr id="162" name="TextBox 161">
              <a:extLst>
                <a:ext uri="{FF2B5EF4-FFF2-40B4-BE49-F238E27FC236}">
                  <a16:creationId xmlns:a16="http://schemas.microsoft.com/office/drawing/2014/main" id="{89861EA0-7487-4C74-9EEC-4FAF9A15E259}"/>
                </a:ext>
              </a:extLst>
            </p:cNvPr>
            <p:cNvSpPr txBox="1"/>
            <p:nvPr/>
          </p:nvSpPr>
          <p:spPr>
            <a:xfrm>
              <a:off x="9011209" y="4838627"/>
              <a:ext cx="1039836" cy="400110"/>
            </a:xfrm>
            <a:prstGeom prst="rect">
              <a:avLst/>
            </a:prstGeom>
            <a:noFill/>
          </p:spPr>
          <p:txBody>
            <a:bodyPr wrap="none" rtlCol="0">
              <a:spAutoFit/>
            </a:bodyPr>
            <a:lstStyle/>
            <a:p>
              <a:r>
                <a:rPr lang="en-US" sz="2000" b="1" dirty="0"/>
                <a:t>Frame 1</a:t>
              </a:r>
            </a:p>
          </p:txBody>
        </p:sp>
        <p:grpSp>
          <p:nvGrpSpPr>
            <p:cNvPr id="7" name="Group 6">
              <a:extLst>
                <a:ext uri="{FF2B5EF4-FFF2-40B4-BE49-F238E27FC236}">
                  <a16:creationId xmlns:a16="http://schemas.microsoft.com/office/drawing/2014/main" id="{B6EE8EBA-BDB4-4A2A-8817-1FEBFBCE68AA}"/>
                </a:ext>
              </a:extLst>
            </p:cNvPr>
            <p:cNvGrpSpPr/>
            <p:nvPr/>
          </p:nvGrpSpPr>
          <p:grpSpPr>
            <a:xfrm>
              <a:off x="7444448" y="1750934"/>
              <a:ext cx="3504264" cy="3095446"/>
              <a:chOff x="7444448" y="1750934"/>
              <a:chExt cx="3504264" cy="3095446"/>
            </a:xfrm>
          </p:grpSpPr>
          <p:grpSp>
            <p:nvGrpSpPr>
              <p:cNvPr id="118" name="Group 117">
                <a:extLst>
                  <a:ext uri="{FF2B5EF4-FFF2-40B4-BE49-F238E27FC236}">
                    <a16:creationId xmlns:a16="http://schemas.microsoft.com/office/drawing/2014/main" id="{B062E683-0AD4-423B-9E34-694DB9DBF5D7}"/>
                  </a:ext>
                </a:extLst>
              </p:cNvPr>
              <p:cNvGrpSpPr/>
              <p:nvPr/>
            </p:nvGrpSpPr>
            <p:grpSpPr>
              <a:xfrm>
                <a:off x="7444448" y="1750934"/>
                <a:ext cx="3504264" cy="3095446"/>
                <a:chOff x="180904" y="995354"/>
                <a:chExt cx="2636580" cy="2331610"/>
              </a:xfrm>
            </p:grpSpPr>
            <p:sp>
              <p:nvSpPr>
                <p:cNvPr id="119" name="Rectangle 118">
                  <a:extLst>
                    <a:ext uri="{FF2B5EF4-FFF2-40B4-BE49-F238E27FC236}">
                      <a16:creationId xmlns:a16="http://schemas.microsoft.com/office/drawing/2014/main" id="{2BAE9D75-C798-47D7-801E-FC1DDF01F7B4}"/>
                    </a:ext>
                  </a:extLst>
                </p:cNvPr>
                <p:cNvSpPr/>
                <p:nvPr/>
              </p:nvSpPr>
              <p:spPr>
                <a:xfrm>
                  <a:off x="502863" y="995354"/>
                  <a:ext cx="2314621" cy="19853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ADD57D1E-99A3-4580-94A1-249FC609EA0B}"/>
                    </a:ext>
                  </a:extLst>
                </p:cNvPr>
                <p:cNvGrpSpPr/>
                <p:nvPr/>
              </p:nvGrpSpPr>
              <p:grpSpPr>
                <a:xfrm>
                  <a:off x="845637" y="1001313"/>
                  <a:ext cx="1626527" cy="1974591"/>
                  <a:chOff x="1955800" y="1562094"/>
                  <a:chExt cx="3254255" cy="4206240"/>
                </a:xfrm>
              </p:grpSpPr>
              <p:cxnSp>
                <p:nvCxnSpPr>
                  <p:cNvPr id="141" name="Straight Connector 140">
                    <a:extLst>
                      <a:ext uri="{FF2B5EF4-FFF2-40B4-BE49-F238E27FC236}">
                        <a16:creationId xmlns:a16="http://schemas.microsoft.com/office/drawing/2014/main" id="{57E11145-DDA9-4D12-AB81-33D3484CC756}"/>
                      </a:ext>
                    </a:extLst>
                  </p:cNvPr>
                  <p:cNvCxnSpPr/>
                  <p:nvPr/>
                </p:nvCxnSpPr>
                <p:spPr>
                  <a:xfrm flipH="1">
                    <a:off x="1955800"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372EA35-C27A-4209-8E28-269EF5234FF0}"/>
                      </a:ext>
                    </a:extLst>
                  </p:cNvPr>
                  <p:cNvCxnSpPr/>
                  <p:nvPr/>
                </p:nvCxnSpPr>
                <p:spPr>
                  <a:xfrm flipH="1">
                    <a:off x="2604264"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7288D67-8EEC-4BF2-AEB4-1950650FDBE7}"/>
                      </a:ext>
                    </a:extLst>
                  </p:cNvPr>
                  <p:cNvCxnSpPr/>
                  <p:nvPr/>
                </p:nvCxnSpPr>
                <p:spPr>
                  <a:xfrm flipH="1">
                    <a:off x="3252728"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98520D5-F32B-481B-BDF8-C23636786760}"/>
                      </a:ext>
                    </a:extLst>
                  </p:cNvPr>
                  <p:cNvCxnSpPr/>
                  <p:nvPr/>
                </p:nvCxnSpPr>
                <p:spPr>
                  <a:xfrm flipH="1">
                    <a:off x="3901192"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77538EF-87D1-4E05-AFB3-A672F0D780F5}"/>
                      </a:ext>
                    </a:extLst>
                  </p:cNvPr>
                  <p:cNvCxnSpPr/>
                  <p:nvPr/>
                </p:nvCxnSpPr>
                <p:spPr>
                  <a:xfrm flipH="1">
                    <a:off x="4549656"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596EBE5-118F-4852-BD20-546A9BFAE2DB}"/>
                      </a:ext>
                    </a:extLst>
                  </p:cNvPr>
                  <p:cNvCxnSpPr/>
                  <p:nvPr/>
                </p:nvCxnSpPr>
                <p:spPr>
                  <a:xfrm flipH="1">
                    <a:off x="5198120"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B6C7CDE5-3984-48F0-B4D9-B0012F6A51FA}"/>
                    </a:ext>
                  </a:extLst>
                </p:cNvPr>
                <p:cNvGrpSpPr/>
                <p:nvPr/>
              </p:nvGrpSpPr>
              <p:grpSpPr>
                <a:xfrm>
                  <a:off x="502863" y="1308740"/>
                  <a:ext cx="2296960" cy="1342365"/>
                  <a:chOff x="1270000" y="2216969"/>
                  <a:chExt cx="5232400" cy="2859484"/>
                </a:xfrm>
              </p:grpSpPr>
              <p:cxnSp>
                <p:nvCxnSpPr>
                  <p:cNvPr id="136" name="Straight Connector 135">
                    <a:extLst>
                      <a:ext uri="{FF2B5EF4-FFF2-40B4-BE49-F238E27FC236}">
                        <a16:creationId xmlns:a16="http://schemas.microsoft.com/office/drawing/2014/main" id="{1FBBE993-838C-4829-83F2-98E627E9598D}"/>
                      </a:ext>
                    </a:extLst>
                  </p:cNvPr>
                  <p:cNvCxnSpPr/>
                  <p:nvPr/>
                </p:nvCxnSpPr>
                <p:spPr>
                  <a:xfrm>
                    <a:off x="1270000" y="2216969"/>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AED0A348-8F5B-4FDC-82D9-7AD6C52DD5EB}"/>
                      </a:ext>
                    </a:extLst>
                  </p:cNvPr>
                  <p:cNvCxnSpPr/>
                  <p:nvPr/>
                </p:nvCxnSpPr>
                <p:spPr>
                  <a:xfrm>
                    <a:off x="1270000" y="2931840"/>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8BFA81B4-144B-410C-992D-932AFCAAF651}"/>
                      </a:ext>
                    </a:extLst>
                  </p:cNvPr>
                  <p:cNvCxnSpPr/>
                  <p:nvPr/>
                </p:nvCxnSpPr>
                <p:spPr>
                  <a:xfrm>
                    <a:off x="1270000" y="3646711"/>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3C88110F-B2F0-47DC-98DA-CA731FA7D24D}"/>
                      </a:ext>
                    </a:extLst>
                  </p:cNvPr>
                  <p:cNvCxnSpPr/>
                  <p:nvPr/>
                </p:nvCxnSpPr>
                <p:spPr>
                  <a:xfrm>
                    <a:off x="1270000" y="4361582"/>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3DAB0D90-2334-4984-821D-1FB59CE692E7}"/>
                      </a:ext>
                    </a:extLst>
                  </p:cNvPr>
                  <p:cNvCxnSpPr/>
                  <p:nvPr/>
                </p:nvCxnSpPr>
                <p:spPr>
                  <a:xfrm>
                    <a:off x="1270000" y="5076453"/>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grpSp>
            <p:grpSp>
              <p:nvGrpSpPr>
                <p:cNvPr id="122" name="Group 121">
                  <a:extLst>
                    <a:ext uri="{FF2B5EF4-FFF2-40B4-BE49-F238E27FC236}">
                      <a16:creationId xmlns:a16="http://schemas.microsoft.com/office/drawing/2014/main" id="{761A9AD2-532C-4742-8DAD-CFFB8C12F9CA}"/>
                    </a:ext>
                  </a:extLst>
                </p:cNvPr>
                <p:cNvGrpSpPr/>
                <p:nvPr/>
              </p:nvGrpSpPr>
              <p:grpSpPr>
                <a:xfrm>
                  <a:off x="502558" y="1039143"/>
                  <a:ext cx="2223588" cy="1746393"/>
                  <a:chOff x="502558" y="1039143"/>
                  <a:chExt cx="2223588" cy="1746393"/>
                </a:xfrm>
              </p:grpSpPr>
              <p:sp>
                <p:nvSpPr>
                  <p:cNvPr id="130" name="Oval 129">
                    <a:extLst>
                      <a:ext uri="{FF2B5EF4-FFF2-40B4-BE49-F238E27FC236}">
                        <a16:creationId xmlns:a16="http://schemas.microsoft.com/office/drawing/2014/main" id="{E24DC018-7435-4852-BCCB-05E532595DE8}"/>
                      </a:ext>
                    </a:extLst>
                  </p:cNvPr>
                  <p:cNvSpPr/>
                  <p:nvPr/>
                </p:nvSpPr>
                <p:spPr>
                  <a:xfrm>
                    <a:off x="1263307" y="1233645"/>
                    <a:ext cx="159491" cy="16683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26C3D5D0-5B30-4F97-9C67-40298598B5B1}"/>
                      </a:ext>
                    </a:extLst>
                  </p:cNvPr>
                  <p:cNvSpPr/>
                  <p:nvPr/>
                </p:nvSpPr>
                <p:spPr>
                  <a:xfrm>
                    <a:off x="2263148" y="2402871"/>
                    <a:ext cx="159491" cy="16683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C772C300-73AB-4E61-8313-91494D7D5576}"/>
                      </a:ext>
                    </a:extLst>
                  </p:cNvPr>
                  <p:cNvSpPr txBox="1"/>
                  <p:nvPr/>
                </p:nvSpPr>
                <p:spPr>
                  <a:xfrm>
                    <a:off x="1023568" y="1039143"/>
                    <a:ext cx="255932" cy="301378"/>
                  </a:xfrm>
                  <a:prstGeom prst="rect">
                    <a:avLst/>
                  </a:prstGeom>
                  <a:noFill/>
                </p:spPr>
                <p:txBody>
                  <a:bodyPr wrap="none" rtlCol="0">
                    <a:spAutoFit/>
                  </a:bodyPr>
                  <a:lstStyle/>
                  <a:p>
                    <a:r>
                      <a:rPr lang="en-US" sz="2000" b="1" dirty="0">
                        <a:solidFill>
                          <a:srgbClr val="0000FF"/>
                        </a:solidFill>
                      </a:rPr>
                      <a:t>A</a:t>
                    </a:r>
                  </a:p>
                </p:txBody>
              </p:sp>
              <p:sp>
                <p:nvSpPr>
                  <p:cNvPr id="133" name="TextBox 132">
                    <a:extLst>
                      <a:ext uri="{FF2B5EF4-FFF2-40B4-BE49-F238E27FC236}">
                        <a16:creationId xmlns:a16="http://schemas.microsoft.com/office/drawing/2014/main" id="{1E613840-2E11-44C4-8F5B-304602E0B8F7}"/>
                      </a:ext>
                    </a:extLst>
                  </p:cNvPr>
                  <p:cNvSpPr txBox="1"/>
                  <p:nvPr/>
                </p:nvSpPr>
                <p:spPr>
                  <a:xfrm>
                    <a:off x="502558" y="1789867"/>
                    <a:ext cx="247489" cy="301378"/>
                  </a:xfrm>
                  <a:prstGeom prst="rect">
                    <a:avLst/>
                  </a:prstGeom>
                  <a:noFill/>
                </p:spPr>
                <p:txBody>
                  <a:bodyPr wrap="none" rtlCol="0">
                    <a:spAutoFit/>
                  </a:bodyPr>
                  <a:lstStyle/>
                  <a:p>
                    <a:r>
                      <a:rPr lang="en-US" sz="2000" b="1" dirty="0">
                        <a:solidFill>
                          <a:srgbClr val="0000FF"/>
                        </a:solidFill>
                      </a:rPr>
                      <a:t>B</a:t>
                    </a:r>
                  </a:p>
                </p:txBody>
              </p:sp>
              <p:sp>
                <p:nvSpPr>
                  <p:cNvPr id="134" name="TextBox 133">
                    <a:extLst>
                      <a:ext uri="{FF2B5EF4-FFF2-40B4-BE49-F238E27FC236}">
                        <a16:creationId xmlns:a16="http://schemas.microsoft.com/office/drawing/2014/main" id="{5735C51F-4C9E-45F6-9DA1-EF8CE3C49EC4}"/>
                      </a:ext>
                    </a:extLst>
                  </p:cNvPr>
                  <p:cNvSpPr txBox="1"/>
                  <p:nvPr/>
                </p:nvSpPr>
                <p:spPr>
                  <a:xfrm>
                    <a:off x="2002961" y="2200092"/>
                    <a:ext cx="241459" cy="301378"/>
                  </a:xfrm>
                  <a:prstGeom prst="rect">
                    <a:avLst/>
                  </a:prstGeom>
                  <a:noFill/>
                </p:spPr>
                <p:txBody>
                  <a:bodyPr wrap="none" rtlCol="0">
                    <a:spAutoFit/>
                  </a:bodyPr>
                  <a:lstStyle/>
                  <a:p>
                    <a:r>
                      <a:rPr lang="en-US" sz="2000" b="1" dirty="0">
                        <a:solidFill>
                          <a:srgbClr val="0000FF"/>
                        </a:solidFill>
                      </a:rPr>
                      <a:t>C</a:t>
                    </a:r>
                  </a:p>
                </p:txBody>
              </p:sp>
              <p:sp>
                <p:nvSpPr>
                  <p:cNvPr id="135" name="Oval 134">
                    <a:extLst>
                      <a:ext uri="{FF2B5EF4-FFF2-40B4-BE49-F238E27FC236}">
                        <a16:creationId xmlns:a16="http://schemas.microsoft.com/office/drawing/2014/main" id="{37F4AA1B-5B31-4A6C-B4D7-1A97D93A5C4D}"/>
                      </a:ext>
                    </a:extLst>
                  </p:cNvPr>
                  <p:cNvSpPr/>
                  <p:nvPr/>
                </p:nvSpPr>
                <p:spPr>
                  <a:xfrm>
                    <a:off x="634596" y="2101529"/>
                    <a:ext cx="159491" cy="16683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0C716A8C-4E16-449F-BC75-5779AD2478F3}"/>
                      </a:ext>
                    </a:extLst>
                  </p:cNvPr>
                  <p:cNvSpPr txBox="1"/>
                  <p:nvPr/>
                </p:nvSpPr>
                <p:spPr>
                  <a:xfrm>
                    <a:off x="868723" y="1988607"/>
                    <a:ext cx="296939" cy="301378"/>
                  </a:xfrm>
                  <a:prstGeom prst="rect">
                    <a:avLst/>
                  </a:prstGeom>
                  <a:noFill/>
                </p:spPr>
                <p:txBody>
                  <a:bodyPr wrap="none" rtlCol="0">
                    <a:spAutoFit/>
                  </a:bodyPr>
                  <a:lstStyle/>
                  <a:p>
                    <a:r>
                      <a:rPr lang="en-US" sz="2000" b="1" dirty="0">
                        <a:solidFill>
                          <a:srgbClr val="FF0000"/>
                        </a:solidFill>
                      </a:rPr>
                      <a:t>B’</a:t>
                    </a:r>
                  </a:p>
                </p:txBody>
              </p:sp>
              <p:sp>
                <p:nvSpPr>
                  <p:cNvPr id="152" name="TextBox 151">
                    <a:extLst>
                      <a:ext uri="{FF2B5EF4-FFF2-40B4-BE49-F238E27FC236}">
                        <a16:creationId xmlns:a16="http://schemas.microsoft.com/office/drawing/2014/main" id="{4C354FC7-FD9E-4B69-A769-361F2902CA3B}"/>
                      </a:ext>
                    </a:extLst>
                  </p:cNvPr>
                  <p:cNvSpPr txBox="1"/>
                  <p:nvPr/>
                </p:nvSpPr>
                <p:spPr>
                  <a:xfrm>
                    <a:off x="1515748" y="1195152"/>
                    <a:ext cx="296504" cy="301378"/>
                  </a:xfrm>
                  <a:prstGeom prst="rect">
                    <a:avLst/>
                  </a:prstGeom>
                  <a:noFill/>
                </p:spPr>
                <p:txBody>
                  <a:bodyPr wrap="none" rtlCol="0">
                    <a:spAutoFit/>
                  </a:bodyPr>
                  <a:lstStyle/>
                  <a:p>
                    <a:r>
                      <a:rPr lang="en-US" sz="2000" b="1" dirty="0">
                        <a:solidFill>
                          <a:srgbClr val="FF0000"/>
                        </a:solidFill>
                      </a:rPr>
                      <a:t>A’</a:t>
                    </a:r>
                  </a:p>
                </p:txBody>
              </p:sp>
              <p:sp>
                <p:nvSpPr>
                  <p:cNvPr id="153" name="TextBox 152">
                    <a:extLst>
                      <a:ext uri="{FF2B5EF4-FFF2-40B4-BE49-F238E27FC236}">
                        <a16:creationId xmlns:a16="http://schemas.microsoft.com/office/drawing/2014/main" id="{4FE7BC75-ECE6-40CB-BDB4-937086CED18E}"/>
                      </a:ext>
                    </a:extLst>
                  </p:cNvPr>
                  <p:cNvSpPr txBox="1"/>
                  <p:nvPr/>
                </p:nvSpPr>
                <p:spPr>
                  <a:xfrm>
                    <a:off x="2429400" y="2484158"/>
                    <a:ext cx="296746" cy="301378"/>
                  </a:xfrm>
                  <a:prstGeom prst="rect">
                    <a:avLst/>
                  </a:prstGeom>
                  <a:noFill/>
                </p:spPr>
                <p:txBody>
                  <a:bodyPr wrap="none" rtlCol="0">
                    <a:spAutoFit/>
                  </a:bodyPr>
                  <a:lstStyle/>
                  <a:p>
                    <a:r>
                      <a:rPr lang="en-US" sz="2000" b="1" dirty="0">
                        <a:solidFill>
                          <a:srgbClr val="FF0000"/>
                        </a:solidFill>
                      </a:rPr>
                      <a:t>C’</a:t>
                    </a:r>
                  </a:p>
                </p:txBody>
              </p:sp>
            </p:grpSp>
            <p:sp>
              <p:nvSpPr>
                <p:cNvPr id="123" name="TextBox 122">
                  <a:extLst>
                    <a:ext uri="{FF2B5EF4-FFF2-40B4-BE49-F238E27FC236}">
                      <a16:creationId xmlns:a16="http://schemas.microsoft.com/office/drawing/2014/main" id="{6E96379D-4025-407B-8253-2B13CC28B7A5}"/>
                    </a:ext>
                  </a:extLst>
                </p:cNvPr>
                <p:cNvSpPr txBox="1"/>
                <p:nvPr/>
              </p:nvSpPr>
              <p:spPr>
                <a:xfrm>
                  <a:off x="284514" y="2964997"/>
                  <a:ext cx="251919" cy="308851"/>
                </a:xfrm>
                <a:prstGeom prst="rect">
                  <a:avLst/>
                </a:prstGeom>
                <a:noFill/>
              </p:spPr>
              <p:txBody>
                <a:bodyPr wrap="none" rtlCol="0">
                  <a:spAutoFit/>
                </a:bodyPr>
                <a:lstStyle/>
                <a:p>
                  <a:r>
                    <a:rPr lang="en-US" sz="1600" dirty="0"/>
                    <a:t>0</a:t>
                  </a:r>
                </a:p>
              </p:txBody>
            </p:sp>
            <p:sp>
              <p:nvSpPr>
                <p:cNvPr id="124" name="TextBox 123">
                  <a:extLst>
                    <a:ext uri="{FF2B5EF4-FFF2-40B4-BE49-F238E27FC236}">
                      <a16:creationId xmlns:a16="http://schemas.microsoft.com/office/drawing/2014/main" id="{140BDE43-BFF6-4209-B378-AC6091705353}"/>
                    </a:ext>
                  </a:extLst>
                </p:cNvPr>
                <p:cNvSpPr txBox="1"/>
                <p:nvPr/>
              </p:nvSpPr>
              <p:spPr>
                <a:xfrm>
                  <a:off x="200492" y="2157579"/>
                  <a:ext cx="342788" cy="308851"/>
                </a:xfrm>
                <a:prstGeom prst="rect">
                  <a:avLst/>
                </a:prstGeom>
                <a:noFill/>
              </p:spPr>
              <p:txBody>
                <a:bodyPr wrap="none" rtlCol="0">
                  <a:spAutoFit/>
                </a:bodyPr>
                <a:lstStyle/>
                <a:p>
                  <a:r>
                    <a:rPr lang="en-US" sz="1600" dirty="0"/>
                    <a:t>10</a:t>
                  </a:r>
                </a:p>
              </p:txBody>
            </p:sp>
            <p:sp>
              <p:nvSpPr>
                <p:cNvPr id="125" name="TextBox 124">
                  <a:extLst>
                    <a:ext uri="{FF2B5EF4-FFF2-40B4-BE49-F238E27FC236}">
                      <a16:creationId xmlns:a16="http://schemas.microsoft.com/office/drawing/2014/main" id="{CFF4770D-7714-4989-8293-3C81CE47D98C}"/>
                    </a:ext>
                  </a:extLst>
                </p:cNvPr>
                <p:cNvSpPr txBox="1"/>
                <p:nvPr/>
              </p:nvSpPr>
              <p:spPr>
                <a:xfrm>
                  <a:off x="180904" y="1505585"/>
                  <a:ext cx="342788" cy="308851"/>
                </a:xfrm>
                <a:prstGeom prst="rect">
                  <a:avLst/>
                </a:prstGeom>
                <a:noFill/>
              </p:spPr>
              <p:txBody>
                <a:bodyPr wrap="none" rtlCol="0">
                  <a:spAutoFit/>
                </a:bodyPr>
                <a:lstStyle/>
                <a:p>
                  <a:r>
                    <a:rPr lang="en-US" sz="1600" dirty="0"/>
                    <a:t>20</a:t>
                  </a:r>
                </a:p>
              </p:txBody>
            </p:sp>
            <p:grpSp>
              <p:nvGrpSpPr>
                <p:cNvPr id="126" name="Group 125">
                  <a:extLst>
                    <a:ext uri="{FF2B5EF4-FFF2-40B4-BE49-F238E27FC236}">
                      <a16:creationId xmlns:a16="http://schemas.microsoft.com/office/drawing/2014/main" id="{9DEA2A6C-23E5-4E44-9A43-6DAC9E9FEBA8}"/>
                    </a:ext>
                  </a:extLst>
                </p:cNvPr>
                <p:cNvGrpSpPr/>
                <p:nvPr/>
              </p:nvGrpSpPr>
              <p:grpSpPr>
                <a:xfrm>
                  <a:off x="1004321" y="3006234"/>
                  <a:ext cx="1659594" cy="320730"/>
                  <a:chOff x="1004321" y="3006234"/>
                  <a:chExt cx="1659594" cy="320730"/>
                </a:xfrm>
              </p:grpSpPr>
              <p:sp>
                <p:nvSpPr>
                  <p:cNvPr id="127" name="TextBox 126">
                    <a:extLst>
                      <a:ext uri="{FF2B5EF4-FFF2-40B4-BE49-F238E27FC236}">
                        <a16:creationId xmlns:a16="http://schemas.microsoft.com/office/drawing/2014/main" id="{FE0792FF-C43D-4E4B-8466-24F896031D4F}"/>
                      </a:ext>
                    </a:extLst>
                  </p:cNvPr>
                  <p:cNvSpPr txBox="1"/>
                  <p:nvPr/>
                </p:nvSpPr>
                <p:spPr>
                  <a:xfrm>
                    <a:off x="1004321" y="3018113"/>
                    <a:ext cx="342788" cy="308851"/>
                  </a:xfrm>
                  <a:prstGeom prst="rect">
                    <a:avLst/>
                  </a:prstGeom>
                  <a:noFill/>
                </p:spPr>
                <p:txBody>
                  <a:bodyPr wrap="none" rtlCol="0">
                    <a:spAutoFit/>
                  </a:bodyPr>
                  <a:lstStyle/>
                  <a:p>
                    <a:r>
                      <a:rPr lang="en-US" sz="1600" dirty="0"/>
                      <a:t>10</a:t>
                    </a:r>
                  </a:p>
                </p:txBody>
              </p:sp>
              <p:sp>
                <p:nvSpPr>
                  <p:cNvPr id="128" name="TextBox 127">
                    <a:extLst>
                      <a:ext uri="{FF2B5EF4-FFF2-40B4-BE49-F238E27FC236}">
                        <a16:creationId xmlns:a16="http://schemas.microsoft.com/office/drawing/2014/main" id="{E0FBCEA8-A797-49E2-A06E-063A7B0583BD}"/>
                      </a:ext>
                    </a:extLst>
                  </p:cNvPr>
                  <p:cNvSpPr txBox="1"/>
                  <p:nvPr/>
                </p:nvSpPr>
                <p:spPr>
                  <a:xfrm>
                    <a:off x="1660173" y="3006234"/>
                    <a:ext cx="342788" cy="308851"/>
                  </a:xfrm>
                  <a:prstGeom prst="rect">
                    <a:avLst/>
                  </a:prstGeom>
                  <a:noFill/>
                </p:spPr>
                <p:txBody>
                  <a:bodyPr wrap="none" rtlCol="0">
                    <a:spAutoFit/>
                  </a:bodyPr>
                  <a:lstStyle/>
                  <a:p>
                    <a:r>
                      <a:rPr lang="en-US" sz="1600" dirty="0"/>
                      <a:t>20</a:t>
                    </a:r>
                  </a:p>
                </p:txBody>
              </p:sp>
              <p:sp>
                <p:nvSpPr>
                  <p:cNvPr id="129" name="TextBox 128">
                    <a:extLst>
                      <a:ext uri="{FF2B5EF4-FFF2-40B4-BE49-F238E27FC236}">
                        <a16:creationId xmlns:a16="http://schemas.microsoft.com/office/drawing/2014/main" id="{DB32ACDD-2E7A-48FF-A583-3535E5B61C55}"/>
                      </a:ext>
                    </a:extLst>
                  </p:cNvPr>
                  <p:cNvSpPr txBox="1"/>
                  <p:nvPr/>
                </p:nvSpPr>
                <p:spPr>
                  <a:xfrm>
                    <a:off x="2321127" y="3006234"/>
                    <a:ext cx="342788" cy="308851"/>
                  </a:xfrm>
                  <a:prstGeom prst="rect">
                    <a:avLst/>
                  </a:prstGeom>
                  <a:noFill/>
                </p:spPr>
                <p:txBody>
                  <a:bodyPr wrap="none" rtlCol="0">
                    <a:spAutoFit/>
                  </a:bodyPr>
                  <a:lstStyle/>
                  <a:p>
                    <a:r>
                      <a:rPr lang="en-US" sz="1600" dirty="0"/>
                      <a:t>30</a:t>
                    </a:r>
                  </a:p>
                </p:txBody>
              </p:sp>
            </p:grpSp>
          </p:grpSp>
          <p:pic>
            <p:nvPicPr>
              <p:cNvPr id="112" name="Graphic 111" descr="Close">
                <a:extLst>
                  <a:ext uri="{FF2B5EF4-FFF2-40B4-BE49-F238E27FC236}">
                    <a16:creationId xmlns:a16="http://schemas.microsoft.com/office/drawing/2014/main" id="{EF7FC74C-0EB5-4D43-8164-164C6EFB25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9781" y="2192420"/>
                <a:ext cx="212838" cy="212838"/>
              </a:xfrm>
              <a:prstGeom prst="rect">
                <a:avLst/>
              </a:prstGeom>
            </p:spPr>
          </p:pic>
          <p:pic>
            <p:nvPicPr>
              <p:cNvPr id="113" name="Graphic 112" descr="Close">
                <a:extLst>
                  <a:ext uri="{FF2B5EF4-FFF2-40B4-BE49-F238E27FC236}">
                    <a16:creationId xmlns:a16="http://schemas.microsoft.com/office/drawing/2014/main" id="{358831DA-5FA0-49BA-9E13-C56D57EFF1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2667" y="3202055"/>
                <a:ext cx="212838" cy="212838"/>
              </a:xfrm>
              <a:prstGeom prst="rect">
                <a:avLst/>
              </a:prstGeom>
            </p:spPr>
          </p:pic>
          <p:pic>
            <p:nvPicPr>
              <p:cNvPr id="114" name="Graphic 113" descr="Close">
                <a:extLst>
                  <a:ext uri="{FF2B5EF4-FFF2-40B4-BE49-F238E27FC236}">
                    <a16:creationId xmlns:a16="http://schemas.microsoft.com/office/drawing/2014/main" id="{1541D18A-7963-4F94-941D-32783C453F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9690" y="3874105"/>
                <a:ext cx="212838" cy="212838"/>
              </a:xfrm>
              <a:prstGeom prst="rect">
                <a:avLst/>
              </a:prstGeom>
            </p:spPr>
          </p:pic>
        </p:grpSp>
      </p:grpSp>
      <p:sp>
        <p:nvSpPr>
          <p:cNvPr id="115" name="TextBox 114">
            <a:extLst>
              <a:ext uri="{FF2B5EF4-FFF2-40B4-BE49-F238E27FC236}">
                <a16:creationId xmlns:a16="http://schemas.microsoft.com/office/drawing/2014/main" id="{33E76B1F-30BF-496B-BC7C-DAAD3A53B3A9}"/>
              </a:ext>
            </a:extLst>
          </p:cNvPr>
          <p:cNvSpPr txBox="1"/>
          <p:nvPr/>
        </p:nvSpPr>
        <p:spPr>
          <a:xfrm>
            <a:off x="160837" y="5584380"/>
            <a:ext cx="11870325" cy="1200329"/>
          </a:xfrm>
          <a:prstGeom prst="rect">
            <a:avLst/>
          </a:prstGeom>
          <a:noFill/>
        </p:spPr>
        <p:txBody>
          <a:bodyPr wrap="square" rtlCol="0">
            <a:spAutoFit/>
          </a:bodyPr>
          <a:lstStyle/>
          <a:p>
            <a:pPr marL="457200" indent="-457200">
              <a:buAutoNum type="arabicParenR" startAt="2"/>
              <a:tabLst>
                <a:tab pos="457200" algn="l"/>
              </a:tabLst>
            </a:pPr>
            <a:r>
              <a:rPr lang="en-US" sz="2400" b="1" dirty="0"/>
              <a:t>Determine transformation matrix (</a:t>
            </a:r>
            <a:r>
              <a:rPr lang="en-US" sz="2400" b="1" i="1" dirty="0"/>
              <a:t>R</a:t>
            </a:r>
            <a:r>
              <a:rPr lang="en-US" sz="2400" b="1" dirty="0"/>
              <a:t>, </a:t>
            </a:r>
            <a:r>
              <a:rPr lang="en-US" sz="2400" b="1" i="1" dirty="0"/>
              <a:t>t</a:t>
            </a:r>
            <a:r>
              <a:rPr lang="en-US" sz="2400" b="1" dirty="0"/>
              <a:t>).</a:t>
            </a:r>
          </a:p>
          <a:p>
            <a:pPr marL="914400" lvl="1" indent="-457200">
              <a:buFont typeface="Arial" panose="020B0604020202020204" pitchFamily="34" charset="0"/>
              <a:buChar char="•"/>
              <a:tabLst>
                <a:tab pos="457200" algn="l"/>
              </a:tabLst>
            </a:pPr>
            <a:r>
              <a:rPr lang="en-US" sz="2000" dirty="0"/>
              <a:t>Many open source algorithms and commercial software available to perform this task, e.g.,</a:t>
            </a:r>
          </a:p>
          <a:p>
            <a:pPr marL="1371600" lvl="2" indent="-457200">
              <a:buFont typeface="Arial" panose="020B0604020202020204" pitchFamily="34" charset="0"/>
              <a:buChar char="•"/>
              <a:tabLst>
                <a:tab pos="457200" algn="l"/>
              </a:tabLst>
            </a:pPr>
            <a:r>
              <a:rPr lang="en-US" sz="1400" dirty="0"/>
              <a:t>Arun, K. S. et al., Least-squares Fitting of Two 3_D Point sets, </a:t>
            </a:r>
            <a:r>
              <a:rPr lang="en-US" sz="1400" i="1" dirty="0"/>
              <a:t>IEEE Pattern Analysis and Machine Intelligence</a:t>
            </a:r>
            <a:r>
              <a:rPr lang="en-US" sz="1400" dirty="0"/>
              <a:t>, Sept. 1987</a:t>
            </a:r>
          </a:p>
          <a:p>
            <a:pPr marL="1371600" lvl="2" indent="-457200">
              <a:buFont typeface="Arial" panose="020B0604020202020204" pitchFamily="34" charset="0"/>
              <a:buChar char="•"/>
              <a:tabLst>
                <a:tab pos="457200" algn="l"/>
              </a:tabLst>
            </a:pPr>
            <a:r>
              <a:rPr lang="en-US" sz="1400" dirty="0"/>
              <a:t>Software:  e.g., Spatial Analyzer, </a:t>
            </a:r>
            <a:r>
              <a:rPr lang="en-US" sz="1400" dirty="0" err="1"/>
              <a:t>Polyworks</a:t>
            </a:r>
            <a:r>
              <a:rPr lang="en-US" sz="1400" dirty="0"/>
              <a:t>, Cyclone, </a:t>
            </a:r>
            <a:r>
              <a:rPr lang="en-US" sz="1400" dirty="0" err="1"/>
              <a:t>CloudCompare</a:t>
            </a:r>
            <a:r>
              <a:rPr lang="en-US" sz="1400" dirty="0"/>
              <a:t>, </a:t>
            </a:r>
            <a:r>
              <a:rPr lang="en-US" sz="1400" dirty="0" err="1"/>
              <a:t>Matlab</a:t>
            </a:r>
            <a:endParaRPr lang="en-US" sz="1400" dirty="0"/>
          </a:p>
        </p:txBody>
      </p:sp>
    </p:spTree>
    <p:extLst>
      <p:ext uri="{BB962C8B-B14F-4D97-AF65-F5344CB8AC3E}">
        <p14:creationId xmlns:p14="http://schemas.microsoft.com/office/powerpoint/2010/main" val="2212822267"/>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9438-2D5F-4424-944E-4087E04365B3}"/>
              </a:ext>
            </a:extLst>
          </p:cNvPr>
          <p:cNvSpPr>
            <a:spLocks noGrp="1"/>
          </p:cNvSpPr>
          <p:nvPr>
            <p:ph type="title"/>
          </p:nvPr>
        </p:nvSpPr>
        <p:spPr>
          <a:xfrm>
            <a:off x="2736850" y="74404"/>
            <a:ext cx="6642100" cy="961975"/>
          </a:xfrm>
        </p:spPr>
        <p:txBody>
          <a:bodyPr/>
          <a:lstStyle/>
          <a:p>
            <a:pPr algn="ctr"/>
            <a:r>
              <a:rPr lang="en-US" b="1" dirty="0">
                <a:solidFill>
                  <a:srgbClr val="0000FF"/>
                </a:solidFill>
                <a:latin typeface="+mn-lt"/>
              </a:rPr>
              <a:t>Registration Error</a:t>
            </a:r>
          </a:p>
        </p:txBody>
      </p:sp>
      <p:sp>
        <p:nvSpPr>
          <p:cNvPr id="34" name="TextBox 33">
            <a:extLst>
              <a:ext uri="{FF2B5EF4-FFF2-40B4-BE49-F238E27FC236}">
                <a16:creationId xmlns:a16="http://schemas.microsoft.com/office/drawing/2014/main" id="{8E9485D3-DDDE-443A-B6BF-44FCE9297DDF}"/>
              </a:ext>
            </a:extLst>
          </p:cNvPr>
          <p:cNvSpPr txBox="1"/>
          <p:nvPr/>
        </p:nvSpPr>
        <p:spPr>
          <a:xfrm>
            <a:off x="6057900" y="1129830"/>
            <a:ext cx="5899311" cy="4832092"/>
          </a:xfrm>
          <a:prstGeom prst="rect">
            <a:avLst/>
          </a:prstGeom>
          <a:noFill/>
        </p:spPr>
        <p:txBody>
          <a:bodyPr wrap="square" rtlCol="0">
            <a:spAutoFit/>
          </a:bodyPr>
          <a:lstStyle/>
          <a:p>
            <a:pPr marL="457200" indent="-457200">
              <a:buSzPct val="125000"/>
              <a:buFont typeface="Arial" panose="020B0604020202020204" pitchFamily="34" charset="0"/>
              <a:buChar char="•"/>
            </a:pPr>
            <a:r>
              <a:rPr lang="en-US" sz="2800" dirty="0"/>
              <a:t>After transforming to Frame 1, corresponding points are not mapped exactly onto each other.  </a:t>
            </a:r>
          </a:p>
          <a:p>
            <a:pPr marL="457200" indent="-457200">
              <a:buSzPct val="125000"/>
              <a:buFont typeface="Arial" panose="020B0604020202020204" pitchFamily="34" charset="0"/>
              <a:buChar char="•"/>
            </a:pPr>
            <a:endParaRPr lang="en-US" sz="2800" dirty="0"/>
          </a:p>
          <a:p>
            <a:pPr marL="463550" indent="-463550">
              <a:buSzPct val="125000"/>
              <a:tabLst>
                <a:tab pos="463550" algn="l"/>
              </a:tabLst>
            </a:pPr>
            <a:r>
              <a:rPr lang="en-US" sz="2800" dirty="0"/>
              <a:t>	For example, A and A’ should be in the same location after transformation of A’.</a:t>
            </a:r>
          </a:p>
          <a:p>
            <a:pPr marL="457200" indent="-457200">
              <a:buFont typeface="Arial" panose="020B0604020202020204" pitchFamily="34" charset="0"/>
              <a:buChar char="•"/>
            </a:pPr>
            <a:endParaRPr lang="en-US" sz="2800" dirty="0"/>
          </a:p>
          <a:p>
            <a:pPr marL="457200" indent="-457200">
              <a:buSzPct val="125000"/>
              <a:buFont typeface="Arial" panose="020B0604020202020204" pitchFamily="34" charset="0"/>
              <a:buChar char="•"/>
            </a:pPr>
            <a:r>
              <a:rPr lang="en-US" sz="2800" dirty="0"/>
              <a:t>The distances between any two points (e.g., AB </a:t>
            </a:r>
            <a:r>
              <a:rPr lang="en-US" sz="2000" dirty="0"/>
              <a:t>&amp;</a:t>
            </a:r>
            <a:r>
              <a:rPr lang="en-US" sz="2800" dirty="0"/>
              <a:t> A’B’ or BC &amp; B’C’) should be the same but are not.</a:t>
            </a:r>
          </a:p>
        </p:txBody>
      </p:sp>
      <p:grpSp>
        <p:nvGrpSpPr>
          <p:cNvPr id="39" name="Group 38">
            <a:extLst>
              <a:ext uri="{FF2B5EF4-FFF2-40B4-BE49-F238E27FC236}">
                <a16:creationId xmlns:a16="http://schemas.microsoft.com/office/drawing/2014/main" id="{5E2DCDD0-DAF1-4C1E-B0BB-C50E031E9076}"/>
              </a:ext>
            </a:extLst>
          </p:cNvPr>
          <p:cNvGrpSpPr/>
          <p:nvPr/>
        </p:nvGrpSpPr>
        <p:grpSpPr>
          <a:xfrm>
            <a:off x="594520" y="1263550"/>
            <a:ext cx="4596383" cy="3961113"/>
            <a:chOff x="7872361" y="1750934"/>
            <a:chExt cx="3076351" cy="2635714"/>
          </a:xfrm>
        </p:grpSpPr>
        <p:grpSp>
          <p:nvGrpSpPr>
            <p:cNvPr id="40" name="Group 39">
              <a:extLst>
                <a:ext uri="{FF2B5EF4-FFF2-40B4-BE49-F238E27FC236}">
                  <a16:creationId xmlns:a16="http://schemas.microsoft.com/office/drawing/2014/main" id="{772A7352-C2B8-4130-B411-FA1034646600}"/>
                </a:ext>
              </a:extLst>
            </p:cNvPr>
            <p:cNvGrpSpPr/>
            <p:nvPr/>
          </p:nvGrpSpPr>
          <p:grpSpPr>
            <a:xfrm>
              <a:off x="7872361" y="1750934"/>
              <a:ext cx="3076351" cy="2635714"/>
              <a:chOff x="502863" y="995354"/>
              <a:chExt cx="2314621" cy="1985322"/>
            </a:xfrm>
          </p:grpSpPr>
          <p:sp>
            <p:nvSpPr>
              <p:cNvPr id="54" name="Rectangle 53">
                <a:extLst>
                  <a:ext uri="{FF2B5EF4-FFF2-40B4-BE49-F238E27FC236}">
                    <a16:creationId xmlns:a16="http://schemas.microsoft.com/office/drawing/2014/main" id="{27255F98-2D08-4E8D-BE24-A9455B717E4E}"/>
                  </a:ext>
                </a:extLst>
              </p:cNvPr>
              <p:cNvSpPr/>
              <p:nvPr/>
            </p:nvSpPr>
            <p:spPr>
              <a:xfrm>
                <a:off x="502863" y="995354"/>
                <a:ext cx="2314621" cy="19853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2F88B454-64A9-4046-AA42-15698C9D1E5E}"/>
                  </a:ext>
                </a:extLst>
              </p:cNvPr>
              <p:cNvGrpSpPr/>
              <p:nvPr/>
            </p:nvGrpSpPr>
            <p:grpSpPr>
              <a:xfrm>
                <a:off x="845637" y="1001313"/>
                <a:ext cx="1626527" cy="1974591"/>
                <a:chOff x="1955800" y="1562094"/>
                <a:chExt cx="3254255" cy="4206240"/>
              </a:xfrm>
            </p:grpSpPr>
            <p:cxnSp>
              <p:nvCxnSpPr>
                <p:cNvPr id="99" name="Straight Connector 98">
                  <a:extLst>
                    <a:ext uri="{FF2B5EF4-FFF2-40B4-BE49-F238E27FC236}">
                      <a16:creationId xmlns:a16="http://schemas.microsoft.com/office/drawing/2014/main" id="{C907AFD1-7627-4B8B-B330-CAC0BE6965D9}"/>
                    </a:ext>
                  </a:extLst>
                </p:cNvPr>
                <p:cNvCxnSpPr/>
                <p:nvPr/>
              </p:nvCxnSpPr>
              <p:spPr>
                <a:xfrm flipH="1">
                  <a:off x="1955800"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53964FC-D823-48BB-B19B-BB542E815E30}"/>
                    </a:ext>
                  </a:extLst>
                </p:cNvPr>
                <p:cNvCxnSpPr/>
                <p:nvPr/>
              </p:nvCxnSpPr>
              <p:spPr>
                <a:xfrm flipH="1">
                  <a:off x="2604264"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EA91751-8388-4AFF-A695-EB53C635870E}"/>
                    </a:ext>
                  </a:extLst>
                </p:cNvPr>
                <p:cNvCxnSpPr/>
                <p:nvPr/>
              </p:nvCxnSpPr>
              <p:spPr>
                <a:xfrm flipH="1">
                  <a:off x="3252728"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93ABD8B-E5FF-486F-B7B7-F6CB1E770C00}"/>
                    </a:ext>
                  </a:extLst>
                </p:cNvPr>
                <p:cNvCxnSpPr/>
                <p:nvPr/>
              </p:nvCxnSpPr>
              <p:spPr>
                <a:xfrm flipH="1">
                  <a:off x="3901192"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076DDA0-75D2-490B-8554-56995FE51530}"/>
                    </a:ext>
                  </a:extLst>
                </p:cNvPr>
                <p:cNvCxnSpPr/>
                <p:nvPr/>
              </p:nvCxnSpPr>
              <p:spPr>
                <a:xfrm flipH="1">
                  <a:off x="4549656"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1D78B76-B75E-4E8F-8142-6D138FCCB5AE}"/>
                    </a:ext>
                  </a:extLst>
                </p:cNvPr>
                <p:cNvCxnSpPr/>
                <p:nvPr/>
              </p:nvCxnSpPr>
              <p:spPr>
                <a:xfrm flipH="1">
                  <a:off x="5198120" y="1562094"/>
                  <a:ext cx="11935" cy="420624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F2F279AF-CEF0-4B46-B40D-A1E27DBE23E3}"/>
                  </a:ext>
                </a:extLst>
              </p:cNvPr>
              <p:cNvGrpSpPr/>
              <p:nvPr/>
            </p:nvGrpSpPr>
            <p:grpSpPr>
              <a:xfrm>
                <a:off x="502863" y="1308740"/>
                <a:ext cx="2296960" cy="1342365"/>
                <a:chOff x="1270000" y="2216969"/>
                <a:chExt cx="5232400" cy="2859484"/>
              </a:xfrm>
            </p:grpSpPr>
            <p:cxnSp>
              <p:nvCxnSpPr>
                <p:cNvPr id="94" name="Straight Connector 93">
                  <a:extLst>
                    <a:ext uri="{FF2B5EF4-FFF2-40B4-BE49-F238E27FC236}">
                      <a16:creationId xmlns:a16="http://schemas.microsoft.com/office/drawing/2014/main" id="{FBBA88C4-0C1B-496A-8B3E-6C7CBA8C96CE}"/>
                    </a:ext>
                  </a:extLst>
                </p:cNvPr>
                <p:cNvCxnSpPr/>
                <p:nvPr/>
              </p:nvCxnSpPr>
              <p:spPr>
                <a:xfrm>
                  <a:off x="1270000" y="2216969"/>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7E7BB65-4854-4CBF-B4C9-60355B10AB2F}"/>
                    </a:ext>
                  </a:extLst>
                </p:cNvPr>
                <p:cNvCxnSpPr/>
                <p:nvPr/>
              </p:nvCxnSpPr>
              <p:spPr>
                <a:xfrm>
                  <a:off x="1270000" y="2931840"/>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DE4DDD47-4C73-4D53-8EC6-B2614F9A309F}"/>
                    </a:ext>
                  </a:extLst>
                </p:cNvPr>
                <p:cNvCxnSpPr/>
                <p:nvPr/>
              </p:nvCxnSpPr>
              <p:spPr>
                <a:xfrm>
                  <a:off x="1270000" y="3646711"/>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209BD7CB-EB0D-4C66-A9C7-7B8CA190BDB0}"/>
                    </a:ext>
                  </a:extLst>
                </p:cNvPr>
                <p:cNvCxnSpPr/>
                <p:nvPr/>
              </p:nvCxnSpPr>
              <p:spPr>
                <a:xfrm>
                  <a:off x="1270000" y="4361582"/>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F295B294-49BF-496E-9483-09F7C26047A8}"/>
                    </a:ext>
                  </a:extLst>
                </p:cNvPr>
                <p:cNvCxnSpPr/>
                <p:nvPr/>
              </p:nvCxnSpPr>
              <p:spPr>
                <a:xfrm>
                  <a:off x="1270000" y="5076453"/>
                  <a:ext cx="5232400"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grpSp>
          <p:grpSp>
            <p:nvGrpSpPr>
              <p:cNvPr id="57" name="Group 56">
                <a:extLst>
                  <a:ext uri="{FF2B5EF4-FFF2-40B4-BE49-F238E27FC236}">
                    <a16:creationId xmlns:a16="http://schemas.microsoft.com/office/drawing/2014/main" id="{1010ED67-B8B4-4F90-8CD9-19D33E5F9582}"/>
                  </a:ext>
                </a:extLst>
              </p:cNvPr>
              <p:cNvGrpSpPr/>
              <p:nvPr/>
            </p:nvGrpSpPr>
            <p:grpSpPr>
              <a:xfrm>
                <a:off x="580761" y="1009125"/>
                <a:ext cx="2093619" cy="1788362"/>
                <a:chOff x="580761" y="1009125"/>
                <a:chExt cx="2093619" cy="1788362"/>
              </a:xfrm>
            </p:grpSpPr>
            <p:sp>
              <p:nvSpPr>
                <p:cNvPr id="85" name="Oval 84">
                  <a:extLst>
                    <a:ext uri="{FF2B5EF4-FFF2-40B4-BE49-F238E27FC236}">
                      <a16:creationId xmlns:a16="http://schemas.microsoft.com/office/drawing/2014/main" id="{EA32AC41-C796-43A2-8013-E9394E94F276}"/>
                    </a:ext>
                  </a:extLst>
                </p:cNvPr>
                <p:cNvSpPr/>
                <p:nvPr/>
              </p:nvSpPr>
              <p:spPr>
                <a:xfrm>
                  <a:off x="1263306" y="1233645"/>
                  <a:ext cx="161164" cy="160405"/>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47966713-A5F2-417F-9643-C21AB85EA87F}"/>
                    </a:ext>
                  </a:extLst>
                </p:cNvPr>
                <p:cNvSpPr/>
                <p:nvPr/>
              </p:nvSpPr>
              <p:spPr>
                <a:xfrm>
                  <a:off x="2263148" y="2402871"/>
                  <a:ext cx="159491" cy="160405"/>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E72C4889-B1FC-4271-BC33-CB0AFEC8C657}"/>
                    </a:ext>
                  </a:extLst>
                </p:cNvPr>
                <p:cNvSpPr txBox="1"/>
                <p:nvPr/>
              </p:nvSpPr>
              <p:spPr>
                <a:xfrm>
                  <a:off x="1069346" y="1009125"/>
                  <a:ext cx="202776" cy="262240"/>
                </a:xfrm>
                <a:prstGeom prst="rect">
                  <a:avLst/>
                </a:prstGeom>
                <a:noFill/>
              </p:spPr>
              <p:txBody>
                <a:bodyPr wrap="none" rtlCol="0">
                  <a:spAutoFit/>
                </a:bodyPr>
                <a:lstStyle/>
                <a:p>
                  <a:r>
                    <a:rPr lang="en-US" sz="2800" b="1" dirty="0">
                      <a:solidFill>
                        <a:srgbClr val="0000FF"/>
                      </a:solidFill>
                    </a:rPr>
                    <a:t>A</a:t>
                  </a:r>
                </a:p>
              </p:txBody>
            </p:sp>
            <p:sp>
              <p:nvSpPr>
                <p:cNvPr id="88" name="TextBox 87">
                  <a:extLst>
                    <a:ext uri="{FF2B5EF4-FFF2-40B4-BE49-F238E27FC236}">
                      <a16:creationId xmlns:a16="http://schemas.microsoft.com/office/drawing/2014/main" id="{0EA2E374-7A07-41EE-AD9F-21E508B3C7C8}"/>
                    </a:ext>
                  </a:extLst>
                </p:cNvPr>
                <p:cNvSpPr txBox="1"/>
                <p:nvPr/>
              </p:nvSpPr>
              <p:spPr>
                <a:xfrm>
                  <a:off x="580761" y="1855921"/>
                  <a:ext cx="194704" cy="262239"/>
                </a:xfrm>
                <a:prstGeom prst="rect">
                  <a:avLst/>
                </a:prstGeom>
                <a:noFill/>
              </p:spPr>
              <p:txBody>
                <a:bodyPr wrap="none" rtlCol="0">
                  <a:spAutoFit/>
                </a:bodyPr>
                <a:lstStyle/>
                <a:p>
                  <a:r>
                    <a:rPr lang="en-US" sz="2800" b="1" dirty="0">
                      <a:solidFill>
                        <a:srgbClr val="0000FF"/>
                      </a:solidFill>
                    </a:rPr>
                    <a:t>B</a:t>
                  </a:r>
                </a:p>
              </p:txBody>
            </p:sp>
            <p:sp>
              <p:nvSpPr>
                <p:cNvPr id="89" name="TextBox 88">
                  <a:extLst>
                    <a:ext uri="{FF2B5EF4-FFF2-40B4-BE49-F238E27FC236}">
                      <a16:creationId xmlns:a16="http://schemas.microsoft.com/office/drawing/2014/main" id="{C262116B-73F6-4665-A9D0-851FB9DAB705}"/>
                    </a:ext>
                  </a:extLst>
                </p:cNvPr>
                <p:cNvSpPr txBox="1"/>
                <p:nvPr/>
              </p:nvSpPr>
              <p:spPr>
                <a:xfrm>
                  <a:off x="2096238" y="2207238"/>
                  <a:ext cx="189054" cy="262240"/>
                </a:xfrm>
                <a:prstGeom prst="rect">
                  <a:avLst/>
                </a:prstGeom>
                <a:noFill/>
              </p:spPr>
              <p:txBody>
                <a:bodyPr wrap="none" rtlCol="0">
                  <a:spAutoFit/>
                </a:bodyPr>
                <a:lstStyle/>
                <a:p>
                  <a:r>
                    <a:rPr lang="en-US" sz="2800" b="1" dirty="0">
                      <a:solidFill>
                        <a:srgbClr val="0000FF"/>
                      </a:solidFill>
                    </a:rPr>
                    <a:t>C</a:t>
                  </a:r>
                </a:p>
              </p:txBody>
            </p:sp>
            <p:sp>
              <p:nvSpPr>
                <p:cNvPr id="90" name="Oval 89">
                  <a:extLst>
                    <a:ext uri="{FF2B5EF4-FFF2-40B4-BE49-F238E27FC236}">
                      <a16:creationId xmlns:a16="http://schemas.microsoft.com/office/drawing/2014/main" id="{491378C0-0001-47B0-A9A6-5F1A20BD72FC}"/>
                    </a:ext>
                  </a:extLst>
                </p:cNvPr>
                <p:cNvSpPr/>
                <p:nvPr/>
              </p:nvSpPr>
              <p:spPr>
                <a:xfrm>
                  <a:off x="634596" y="2101529"/>
                  <a:ext cx="159491" cy="160405"/>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0F58E4E3-4EEF-468D-B921-CF27036CABC8}"/>
                    </a:ext>
                  </a:extLst>
                </p:cNvPr>
                <p:cNvSpPr txBox="1"/>
                <p:nvPr/>
              </p:nvSpPr>
              <p:spPr>
                <a:xfrm>
                  <a:off x="868723" y="1988607"/>
                  <a:ext cx="253388" cy="262239"/>
                </a:xfrm>
                <a:prstGeom prst="rect">
                  <a:avLst/>
                </a:prstGeom>
                <a:noFill/>
              </p:spPr>
              <p:txBody>
                <a:bodyPr wrap="none" rtlCol="0">
                  <a:spAutoFit/>
                </a:bodyPr>
                <a:lstStyle/>
                <a:p>
                  <a:r>
                    <a:rPr lang="en-US" sz="2800" b="1" dirty="0">
                      <a:solidFill>
                        <a:srgbClr val="FF0000"/>
                      </a:solidFill>
                    </a:rPr>
                    <a:t>B’</a:t>
                  </a:r>
                </a:p>
              </p:txBody>
            </p:sp>
            <p:sp>
              <p:nvSpPr>
                <p:cNvPr id="92" name="TextBox 91">
                  <a:extLst>
                    <a:ext uri="{FF2B5EF4-FFF2-40B4-BE49-F238E27FC236}">
                      <a16:creationId xmlns:a16="http://schemas.microsoft.com/office/drawing/2014/main" id="{D29E07FC-67AC-430D-BE55-FADAC60F1A18}"/>
                    </a:ext>
                  </a:extLst>
                </p:cNvPr>
                <p:cNvSpPr txBox="1"/>
                <p:nvPr/>
              </p:nvSpPr>
              <p:spPr>
                <a:xfrm>
                  <a:off x="1501627" y="1195403"/>
                  <a:ext cx="253151" cy="262239"/>
                </a:xfrm>
                <a:prstGeom prst="rect">
                  <a:avLst/>
                </a:prstGeom>
                <a:noFill/>
              </p:spPr>
              <p:txBody>
                <a:bodyPr wrap="none" rtlCol="0">
                  <a:spAutoFit/>
                </a:bodyPr>
                <a:lstStyle/>
                <a:p>
                  <a:r>
                    <a:rPr lang="en-US" sz="2800" b="1" dirty="0">
                      <a:solidFill>
                        <a:srgbClr val="FF0000"/>
                      </a:solidFill>
                    </a:rPr>
                    <a:t>A’</a:t>
                  </a:r>
                </a:p>
              </p:txBody>
            </p:sp>
            <p:sp>
              <p:nvSpPr>
                <p:cNvPr id="93" name="TextBox 92">
                  <a:extLst>
                    <a:ext uri="{FF2B5EF4-FFF2-40B4-BE49-F238E27FC236}">
                      <a16:creationId xmlns:a16="http://schemas.microsoft.com/office/drawing/2014/main" id="{3BD30925-0CCB-4484-9F58-9287FB24D76D}"/>
                    </a:ext>
                  </a:extLst>
                </p:cNvPr>
                <p:cNvSpPr txBox="1"/>
                <p:nvPr/>
              </p:nvSpPr>
              <p:spPr>
                <a:xfrm>
                  <a:off x="2421161" y="2535248"/>
                  <a:ext cx="253219" cy="262239"/>
                </a:xfrm>
                <a:prstGeom prst="rect">
                  <a:avLst/>
                </a:prstGeom>
                <a:noFill/>
              </p:spPr>
              <p:txBody>
                <a:bodyPr wrap="none" rtlCol="0">
                  <a:spAutoFit/>
                </a:bodyPr>
                <a:lstStyle/>
                <a:p>
                  <a:r>
                    <a:rPr lang="en-US" sz="2800" b="1" dirty="0">
                      <a:solidFill>
                        <a:srgbClr val="FF0000"/>
                      </a:solidFill>
                    </a:rPr>
                    <a:t>C’</a:t>
                  </a:r>
                </a:p>
              </p:txBody>
            </p:sp>
          </p:grpSp>
        </p:grpSp>
        <p:pic>
          <p:nvPicPr>
            <p:cNvPr id="41" name="Graphic 40" descr="Close">
              <a:extLst>
                <a:ext uri="{FF2B5EF4-FFF2-40B4-BE49-F238E27FC236}">
                  <a16:creationId xmlns:a16="http://schemas.microsoft.com/office/drawing/2014/main" id="{76762397-8D8A-4430-948F-59BD32532A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2101" y="2206315"/>
              <a:ext cx="212838" cy="212838"/>
            </a:xfrm>
            <a:prstGeom prst="rect">
              <a:avLst/>
            </a:prstGeom>
          </p:spPr>
        </p:pic>
        <p:pic>
          <p:nvPicPr>
            <p:cNvPr id="52" name="Graphic 51" descr="Close">
              <a:extLst>
                <a:ext uri="{FF2B5EF4-FFF2-40B4-BE49-F238E27FC236}">
                  <a16:creationId xmlns:a16="http://schemas.microsoft.com/office/drawing/2014/main" id="{93C92CDA-4B33-485B-A6D4-ABAC8790F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2667" y="3202055"/>
              <a:ext cx="212838" cy="212838"/>
            </a:xfrm>
            <a:prstGeom prst="rect">
              <a:avLst/>
            </a:prstGeom>
          </p:spPr>
        </p:pic>
        <p:pic>
          <p:nvPicPr>
            <p:cNvPr id="53" name="Graphic 52" descr="Close">
              <a:extLst>
                <a:ext uri="{FF2B5EF4-FFF2-40B4-BE49-F238E27FC236}">
                  <a16:creationId xmlns:a16="http://schemas.microsoft.com/office/drawing/2014/main" id="{0318DE50-CC8C-45BA-B635-7BAE808137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7093" y="3862946"/>
              <a:ext cx="212838" cy="212838"/>
            </a:xfrm>
            <a:prstGeom prst="rect">
              <a:avLst/>
            </a:prstGeom>
          </p:spPr>
        </p:pic>
      </p:grpSp>
      <p:grpSp>
        <p:nvGrpSpPr>
          <p:cNvPr id="4" name="Group 3">
            <a:extLst>
              <a:ext uri="{FF2B5EF4-FFF2-40B4-BE49-F238E27FC236}">
                <a16:creationId xmlns:a16="http://schemas.microsoft.com/office/drawing/2014/main" id="{CB73AB63-8FF7-4F78-97AA-13AE4493D6B9}"/>
              </a:ext>
            </a:extLst>
          </p:cNvPr>
          <p:cNvGrpSpPr/>
          <p:nvPr/>
        </p:nvGrpSpPr>
        <p:grpSpPr>
          <a:xfrm>
            <a:off x="687120" y="5369327"/>
            <a:ext cx="4741192" cy="1021060"/>
            <a:chOff x="907254" y="5368523"/>
            <a:chExt cx="4741192" cy="1021060"/>
          </a:xfrm>
        </p:grpSpPr>
        <p:sp>
          <p:nvSpPr>
            <p:cNvPr id="14" name="TextBox 13">
              <a:extLst>
                <a:ext uri="{FF2B5EF4-FFF2-40B4-BE49-F238E27FC236}">
                  <a16:creationId xmlns:a16="http://schemas.microsoft.com/office/drawing/2014/main" id="{FFA81F2A-2127-436D-B247-2381A540CBE3}"/>
                </a:ext>
              </a:extLst>
            </p:cNvPr>
            <p:cNvSpPr txBox="1"/>
            <p:nvPr/>
          </p:nvSpPr>
          <p:spPr>
            <a:xfrm>
              <a:off x="1279315" y="5368523"/>
              <a:ext cx="3914985" cy="400110"/>
            </a:xfrm>
            <a:prstGeom prst="rect">
              <a:avLst/>
            </a:prstGeom>
            <a:noFill/>
          </p:spPr>
          <p:txBody>
            <a:bodyPr wrap="square" rtlCol="0">
              <a:spAutoFit/>
            </a:bodyPr>
            <a:lstStyle/>
            <a:p>
              <a:r>
                <a:rPr lang="en-US" sz="2000" dirty="0"/>
                <a:t>=  Points measured in Frame 1</a:t>
              </a:r>
            </a:p>
          </p:txBody>
        </p:sp>
        <p:sp>
          <p:nvSpPr>
            <p:cNvPr id="15" name="TextBox 14">
              <a:extLst>
                <a:ext uri="{FF2B5EF4-FFF2-40B4-BE49-F238E27FC236}">
                  <a16:creationId xmlns:a16="http://schemas.microsoft.com/office/drawing/2014/main" id="{C14A91FF-5A7C-4A1F-A3BA-5236C4744F60}"/>
                </a:ext>
              </a:extLst>
            </p:cNvPr>
            <p:cNvSpPr txBox="1"/>
            <p:nvPr/>
          </p:nvSpPr>
          <p:spPr>
            <a:xfrm>
              <a:off x="1279315" y="5989473"/>
              <a:ext cx="4369131" cy="400110"/>
            </a:xfrm>
            <a:prstGeom prst="rect">
              <a:avLst/>
            </a:prstGeom>
            <a:noFill/>
          </p:spPr>
          <p:txBody>
            <a:bodyPr wrap="square" rtlCol="0">
              <a:spAutoFit/>
            </a:bodyPr>
            <a:lstStyle/>
            <a:p>
              <a:pPr marL="292100" indent="-292100"/>
              <a:r>
                <a:rPr lang="en-US" sz="2000" dirty="0"/>
                <a:t>=  Points transformed to Frame 1</a:t>
              </a:r>
            </a:p>
          </p:txBody>
        </p:sp>
        <p:pic>
          <p:nvPicPr>
            <p:cNvPr id="105" name="Graphic 104" descr="Close">
              <a:extLst>
                <a:ext uri="{FF2B5EF4-FFF2-40B4-BE49-F238E27FC236}">
                  <a16:creationId xmlns:a16="http://schemas.microsoft.com/office/drawing/2014/main" id="{7A910A64-5549-4935-B31F-25195DDCC9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7254" y="6103514"/>
              <a:ext cx="228600" cy="229940"/>
            </a:xfrm>
            <a:prstGeom prst="rect">
              <a:avLst/>
            </a:prstGeom>
          </p:spPr>
        </p:pic>
        <p:sp>
          <p:nvSpPr>
            <p:cNvPr id="106" name="Oval 105">
              <a:extLst>
                <a:ext uri="{FF2B5EF4-FFF2-40B4-BE49-F238E27FC236}">
                  <a16:creationId xmlns:a16="http://schemas.microsoft.com/office/drawing/2014/main" id="{E190FCFF-8042-46C3-87A1-EB99FFC9ED96}"/>
                </a:ext>
              </a:extLst>
            </p:cNvPr>
            <p:cNvSpPr/>
            <p:nvPr/>
          </p:nvSpPr>
          <p:spPr>
            <a:xfrm>
              <a:off x="923035" y="5502810"/>
              <a:ext cx="182880" cy="18288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27034470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424A-3373-4667-B762-599B3E97C9DF}"/>
              </a:ext>
            </a:extLst>
          </p:cNvPr>
          <p:cNvSpPr>
            <a:spLocks noGrp="1"/>
          </p:cNvSpPr>
          <p:nvPr>
            <p:ph type="title"/>
          </p:nvPr>
        </p:nvSpPr>
        <p:spPr>
          <a:xfrm>
            <a:off x="142673" y="34701"/>
            <a:ext cx="12049327" cy="815493"/>
          </a:xfrm>
        </p:spPr>
        <p:txBody>
          <a:bodyPr>
            <a:normAutofit fontScale="90000"/>
          </a:bodyPr>
          <a:lstStyle/>
          <a:p>
            <a:pPr algn="ctr"/>
            <a:r>
              <a:rPr lang="en-US" sz="3600" b="1" dirty="0">
                <a:solidFill>
                  <a:srgbClr val="0000FF"/>
                </a:solidFill>
                <a:latin typeface="+mn-lt"/>
              </a:rPr>
              <a:t>What does the RRBC (restoration of rigid-body condition) method do?</a:t>
            </a:r>
          </a:p>
        </p:txBody>
      </p:sp>
      <p:sp>
        <p:nvSpPr>
          <p:cNvPr id="15" name="TextBox 14">
            <a:extLst>
              <a:ext uri="{FF2B5EF4-FFF2-40B4-BE49-F238E27FC236}">
                <a16:creationId xmlns:a16="http://schemas.microsoft.com/office/drawing/2014/main" id="{D30B1BAE-19BA-45D2-8D94-0FE24089D0D5}"/>
              </a:ext>
            </a:extLst>
          </p:cNvPr>
          <p:cNvSpPr txBox="1"/>
          <p:nvPr/>
        </p:nvSpPr>
        <p:spPr>
          <a:xfrm>
            <a:off x="564544" y="3138322"/>
            <a:ext cx="11046027"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positional error: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0" indent="-45085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a:solidFill>
                  <a:prstClr val="black"/>
                </a:solidFill>
                <a:latin typeface="Calibri" panose="020F0502020204030204"/>
              </a:rPr>
              <a:t>Due to measurement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error (e.g.,  robot, sensor, environment) of point location</a:t>
            </a:r>
          </a:p>
          <a:p>
            <a:pPr marL="969963" marR="0" lvl="1"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20750" indent="-463550">
              <a:buFont typeface="+mj-lt"/>
              <a:buAutoNum type="arabicPeriod"/>
              <a:defRPr/>
            </a:pPr>
            <a:r>
              <a:rPr lang="en-US" sz="2400" dirty="0">
                <a:solidFill>
                  <a:prstClr val="black"/>
                </a:solidFill>
                <a:latin typeface="Calibri" panose="020F0502020204030204"/>
              </a:rPr>
              <a:t>C</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onsists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of measurement error and registration error</a:t>
            </a:r>
          </a:p>
          <a:p>
            <a:pPr marL="1433513" lvl="1" indent="-463550">
              <a:buFont typeface="+mj-lt"/>
              <a:buAutoNum type="alphaLcPeriod"/>
              <a:defRPr/>
            </a:pPr>
            <a:r>
              <a:rPr lang="en-US" sz="2000" dirty="0">
                <a:solidFill>
                  <a:prstClr val="black"/>
                </a:solidFill>
              </a:rPr>
              <a:t>If there is no measurement error, then registration error is zero.</a:t>
            </a:r>
          </a:p>
          <a:p>
            <a:pPr marL="1433513" lvl="1" indent="-463550">
              <a:buFont typeface="+mj-lt"/>
              <a:buAutoNum type="alphaLcPeriod"/>
              <a:defRPr/>
            </a:pPr>
            <a:r>
              <a:rPr lang="en-US" sz="2000" dirty="0">
                <a:solidFill>
                  <a:prstClr val="black"/>
                </a:solidFill>
              </a:rPr>
              <a:t>If there is measurement error, then (</a:t>
            </a:r>
            <a:r>
              <a:rPr lang="en-US" sz="2000" b="1" i="1" dirty="0">
                <a:solidFill>
                  <a:prstClr val="black"/>
                </a:solidFill>
              </a:rPr>
              <a:t>R</a:t>
            </a:r>
            <a:r>
              <a:rPr lang="en-US" sz="2000" b="1" dirty="0">
                <a:solidFill>
                  <a:prstClr val="black"/>
                </a:solidFill>
              </a:rPr>
              <a:t>, </a:t>
            </a:r>
            <a:r>
              <a:rPr lang="en-US" sz="2000" b="1" i="1" dirty="0">
                <a:solidFill>
                  <a:prstClr val="black"/>
                </a:solidFill>
              </a:rPr>
              <a:t>t</a:t>
            </a:r>
            <a:r>
              <a:rPr lang="en-US" sz="2000" dirty="0">
                <a:solidFill>
                  <a:prstClr val="black"/>
                </a:solidFill>
              </a:rPr>
              <a:t>) will have errors which are propagated to </a:t>
            </a:r>
            <a:r>
              <a:rPr lang="en-US" sz="2000" b="1" u="sng" dirty="0">
                <a:solidFill>
                  <a:prstClr val="black"/>
                </a:solidFill>
              </a:rPr>
              <a:t>ALL</a:t>
            </a:r>
            <a:r>
              <a:rPr lang="en-US" sz="2000" dirty="0">
                <a:solidFill>
                  <a:prstClr val="black"/>
                </a:solidFill>
              </a:rPr>
              <a:t> transformed points.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900CC"/>
                </a:solidFill>
                <a:effectLst/>
                <a:uLnTx/>
                <a:uFillTx/>
                <a:latin typeface="Calibri" panose="020F0502020204030204"/>
                <a:ea typeface="+mn-ea"/>
                <a:cs typeface="+mn-cs"/>
              </a:rPr>
              <a:t>RRBC reduces </a:t>
            </a:r>
            <a:r>
              <a:rPr kumimoji="0" lang="en-US" sz="4800" b="1" i="1" u="none" strike="noStrike" kern="1200" cap="none" spc="0" normalizeH="0" baseline="0" noProof="0" dirty="0">
                <a:ln>
                  <a:noFill/>
                </a:ln>
                <a:solidFill>
                  <a:srgbClr val="9900CC"/>
                </a:solidFill>
                <a:effectLst/>
                <a:uLnTx/>
                <a:uFillTx/>
                <a:latin typeface="Calibri" panose="020F0502020204030204"/>
                <a:ea typeface="+mn-ea"/>
                <a:cs typeface="+mn-cs"/>
              </a:rPr>
              <a:t>d</a:t>
            </a:r>
            <a:endParaRPr kumimoji="0" lang="en-US" sz="4400" b="1" i="1" u="none" strike="noStrike" kern="1200" cap="none" spc="0" normalizeH="0" baseline="0" noProof="0" dirty="0">
              <a:ln>
                <a:noFill/>
              </a:ln>
              <a:solidFill>
                <a:srgbClr val="9900CC"/>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8B557FF-3A11-4274-BEA5-3D7E68D30903}"/>
              </a:ext>
            </a:extLst>
          </p:cNvPr>
          <p:cNvGrpSpPr/>
          <p:nvPr/>
        </p:nvGrpSpPr>
        <p:grpSpPr>
          <a:xfrm>
            <a:off x="1767347" y="992893"/>
            <a:ext cx="6853660" cy="1881875"/>
            <a:chOff x="2660728" y="1304692"/>
            <a:chExt cx="6853660" cy="1881875"/>
          </a:xfrm>
        </p:grpSpPr>
        <p:sp>
          <p:nvSpPr>
            <p:cNvPr id="3" name="Rectangle 2">
              <a:extLst>
                <a:ext uri="{FF2B5EF4-FFF2-40B4-BE49-F238E27FC236}">
                  <a16:creationId xmlns:a16="http://schemas.microsoft.com/office/drawing/2014/main" id="{BD1CD6E0-D299-441C-B9F6-C71775FCA1C9}"/>
                </a:ext>
              </a:extLst>
            </p:cNvPr>
            <p:cNvSpPr/>
            <p:nvPr/>
          </p:nvSpPr>
          <p:spPr>
            <a:xfrm>
              <a:off x="2660728" y="1304692"/>
              <a:ext cx="6853660" cy="1881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379487DB-F0B6-4786-908A-E95F6B12CEA8}"/>
                </a:ext>
              </a:extLst>
            </p:cNvPr>
            <p:cNvGrpSpPr/>
            <p:nvPr/>
          </p:nvGrpSpPr>
          <p:grpSpPr>
            <a:xfrm>
              <a:off x="3500797" y="1335832"/>
              <a:ext cx="5863920" cy="1850735"/>
              <a:chOff x="3790166" y="1335832"/>
              <a:chExt cx="5863920" cy="1850735"/>
            </a:xfrm>
          </p:grpSpPr>
          <p:sp>
            <p:nvSpPr>
              <p:cNvPr id="4" name="Oval 3">
                <a:extLst>
                  <a:ext uri="{FF2B5EF4-FFF2-40B4-BE49-F238E27FC236}">
                    <a16:creationId xmlns:a16="http://schemas.microsoft.com/office/drawing/2014/main" id="{402E7694-8CA6-4771-920F-52FA4F6BEDA8}"/>
                  </a:ext>
                </a:extLst>
              </p:cNvPr>
              <p:cNvSpPr/>
              <p:nvPr/>
            </p:nvSpPr>
            <p:spPr>
              <a:xfrm>
                <a:off x="4611709" y="1792702"/>
                <a:ext cx="274320" cy="27432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FF32E08-2901-4D62-AB58-AC9076F71D3F}"/>
                  </a:ext>
                </a:extLst>
              </p:cNvPr>
              <p:cNvSpPr txBox="1"/>
              <p:nvPr/>
            </p:nvSpPr>
            <p:spPr>
              <a:xfrm>
                <a:off x="5005069" y="1621418"/>
                <a:ext cx="411324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Point Q as measured in Frame 1</a:t>
                </a:r>
              </a:p>
            </p:txBody>
          </p:sp>
          <p:sp>
            <p:nvSpPr>
              <p:cNvPr id="7" name="TextBox 6">
                <a:extLst>
                  <a:ext uri="{FF2B5EF4-FFF2-40B4-BE49-F238E27FC236}">
                    <a16:creationId xmlns:a16="http://schemas.microsoft.com/office/drawing/2014/main" id="{3988B1A3-ADCB-4F98-9AB0-A59C57938F1A}"/>
                  </a:ext>
                </a:extLst>
              </p:cNvPr>
              <p:cNvSpPr txBox="1"/>
              <p:nvPr/>
            </p:nvSpPr>
            <p:spPr>
              <a:xfrm>
                <a:off x="4447653" y="2355570"/>
                <a:ext cx="52064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Point Q after transformation  from Frame 2 to Frame 1</a:t>
                </a:r>
              </a:p>
            </p:txBody>
          </p:sp>
          <p:cxnSp>
            <p:nvCxnSpPr>
              <p:cNvPr id="9" name="Straight Connector 8">
                <a:extLst>
                  <a:ext uri="{FF2B5EF4-FFF2-40B4-BE49-F238E27FC236}">
                    <a16:creationId xmlns:a16="http://schemas.microsoft.com/office/drawing/2014/main" id="{2CC30911-F870-465C-90D8-C84FF9BE6668}"/>
                  </a:ext>
                </a:extLst>
              </p:cNvPr>
              <p:cNvCxnSpPr>
                <a:cxnSpLocks/>
              </p:cNvCxnSpPr>
              <p:nvPr/>
            </p:nvCxnSpPr>
            <p:spPr>
              <a:xfrm flipH="1" flipV="1">
                <a:off x="4333353" y="1574137"/>
                <a:ext cx="228600" cy="2286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F666D83-25CE-4381-AF90-381B76D2D76B}"/>
                  </a:ext>
                </a:extLst>
              </p:cNvPr>
              <p:cNvCxnSpPr>
                <a:cxnSpLocks/>
              </p:cNvCxnSpPr>
              <p:nvPr/>
            </p:nvCxnSpPr>
            <p:spPr>
              <a:xfrm flipH="1" flipV="1">
                <a:off x="3828467" y="2014110"/>
                <a:ext cx="274320" cy="27432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B158E80-3BF2-419A-BDE9-AE046AA1566F}"/>
                  </a:ext>
                </a:extLst>
              </p:cNvPr>
              <p:cNvCxnSpPr>
                <a:cxnSpLocks/>
              </p:cNvCxnSpPr>
              <p:nvPr/>
            </p:nvCxnSpPr>
            <p:spPr>
              <a:xfrm flipV="1">
                <a:off x="3932269" y="1628220"/>
                <a:ext cx="484632" cy="484632"/>
              </a:xfrm>
              <a:prstGeom prst="line">
                <a:avLst/>
              </a:prstGeom>
              <a:ln>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4844236-183F-42C4-AE35-F54EFD0D29E6}"/>
                  </a:ext>
                </a:extLst>
              </p:cNvPr>
              <p:cNvSpPr txBox="1"/>
              <p:nvPr/>
            </p:nvSpPr>
            <p:spPr>
              <a:xfrm>
                <a:off x="3790166" y="1335832"/>
                <a:ext cx="4010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1" u="none" strike="noStrike" kern="1200" cap="none" spc="0" normalizeH="0" baseline="0" noProof="0" dirty="0">
                    <a:ln>
                      <a:noFill/>
                    </a:ln>
                    <a:solidFill>
                      <a:prstClr val="black"/>
                    </a:solidFill>
                    <a:effectLst/>
                    <a:uLnTx/>
                    <a:uFillTx/>
                    <a:latin typeface="Calibri" panose="020F0502020204030204"/>
                    <a:ea typeface="+mn-ea"/>
                    <a:cs typeface="+mn-cs"/>
                  </a:rPr>
                  <a:t>d</a:t>
                </a:r>
              </a:p>
            </p:txBody>
          </p:sp>
          <p:pic>
            <p:nvPicPr>
              <p:cNvPr id="16" name="Graphic 15" descr="Close">
                <a:extLst>
                  <a:ext uri="{FF2B5EF4-FFF2-40B4-BE49-F238E27FC236}">
                    <a16:creationId xmlns:a16="http://schemas.microsoft.com/office/drawing/2014/main" id="{476CDB0B-2CF7-4489-B300-FC733354E8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64740" y="2328709"/>
                <a:ext cx="274320" cy="275928"/>
              </a:xfrm>
              <a:prstGeom prst="rect">
                <a:avLst/>
              </a:prstGeom>
            </p:spPr>
          </p:pic>
        </p:grpSp>
      </p:grpSp>
      <p:sp>
        <p:nvSpPr>
          <p:cNvPr id="11" name="TextBox 10">
            <a:extLst>
              <a:ext uri="{FF2B5EF4-FFF2-40B4-BE49-F238E27FC236}">
                <a16:creationId xmlns:a16="http://schemas.microsoft.com/office/drawing/2014/main" id="{DDCEAA26-E8A2-4663-A4BE-2E1031440D7F}"/>
              </a:ext>
            </a:extLst>
          </p:cNvPr>
          <p:cNvSpPr txBox="1"/>
          <p:nvPr/>
        </p:nvSpPr>
        <p:spPr>
          <a:xfrm>
            <a:off x="8724809" y="1540451"/>
            <a:ext cx="3167797" cy="923330"/>
          </a:xfrm>
          <a:prstGeom prst="rect">
            <a:avLst/>
          </a:prstGeom>
          <a:noFill/>
        </p:spPr>
        <p:txBody>
          <a:bodyPr wrap="square" rtlCol="0">
            <a:spAutoFit/>
          </a:bodyPr>
          <a:lstStyle/>
          <a:p>
            <a:r>
              <a:rPr lang="en-US" dirty="0"/>
              <a:t>Point Q is a target point (see Slide 15) not a registration point.</a:t>
            </a:r>
          </a:p>
        </p:txBody>
      </p:sp>
    </p:spTree>
    <p:extLst>
      <p:ext uri="{BB962C8B-B14F-4D97-AF65-F5344CB8AC3E}">
        <p14:creationId xmlns:p14="http://schemas.microsoft.com/office/powerpoint/2010/main" val="1224693906"/>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04486-7BFB-4316-823D-34E87C01129D}"/>
              </a:ext>
            </a:extLst>
          </p:cNvPr>
          <p:cNvSpPr txBox="1">
            <a:spLocks/>
          </p:cNvSpPr>
          <p:nvPr/>
        </p:nvSpPr>
        <p:spPr>
          <a:xfrm>
            <a:off x="965200" y="121957"/>
            <a:ext cx="10261600" cy="81549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00FF"/>
                </a:solidFill>
                <a:effectLst/>
                <a:uLnTx/>
                <a:uFillTx/>
                <a:latin typeface="Calibri" panose="020F0502020204030204"/>
                <a:ea typeface="+mj-ea"/>
                <a:cs typeface="+mj-cs"/>
              </a:rPr>
              <a:t>Criteria for using RRBC Method</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B02CF98-1B5A-4E50-9124-A6E617354F7C}"/>
                  </a:ext>
                </a:extLst>
              </p:cNvPr>
              <p:cNvSpPr txBox="1"/>
              <p:nvPr/>
            </p:nvSpPr>
            <p:spPr>
              <a:xfrm>
                <a:off x="404649" y="1011399"/>
                <a:ext cx="11382702" cy="5724644"/>
              </a:xfrm>
              <a:prstGeom prst="rect">
                <a:avLst/>
              </a:prstGeom>
              <a:noFill/>
            </p:spPr>
            <p:txBody>
              <a:bodyPr wrap="square" rtlCol="0">
                <a:spAutoFit/>
              </a:bodyPr>
              <a:lstStyle/>
              <a:p>
                <a:pPr marL="742950" marR="0" lvl="0" indent="-742950"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0" u="none" strike="noStrike" kern="1200" cap="none" spc="0" normalizeH="0" baseline="0" noProof="0" dirty="0">
                    <a:ln>
                      <a:noFill/>
                    </a:ln>
                    <a:solidFill>
                      <a:prstClr val="black"/>
                    </a:solidFill>
                    <a:effectLst/>
                    <a:uLnTx/>
                    <a:uFillTx/>
                    <a:ea typeface="+mn-ea"/>
                    <a:cs typeface="+mn-cs"/>
                  </a:rPr>
                  <a:t>Need more positional accuracy</a:t>
                </a:r>
              </a:p>
              <a:p>
                <a:pPr marL="742950" marR="0" lvl="0" indent="-742950"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0" u="none" strike="noStrike" kern="1200" cap="none" spc="0" normalizeH="0" noProof="0" dirty="0">
                    <a:ln>
                      <a:noFill/>
                    </a:ln>
                    <a:solidFill>
                      <a:prstClr val="black"/>
                    </a:solidFill>
                    <a:effectLst/>
                    <a:uLnTx/>
                    <a:uFillTx/>
                    <a:ea typeface="+mn-ea"/>
                    <a:cs typeface="+mn-cs"/>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𝜌</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type m:val="lin"/>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𝜎</m:t>
                            </m:r>
                          </m:e>
                          <m:sub>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𝐿</m:t>
                            </m:r>
                          </m:sub>
                        </m:sSub>
                      </m:num>
                      <m:den>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𝜎</m:t>
                            </m:r>
                          </m:e>
                          <m:sub>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𝑛𝑜𝑖𝑠𝑒</m:t>
                            </m:r>
                          </m:sub>
                        </m:sSub>
                      </m:den>
                    </m:f>
                  </m:oMath>
                </a14:m>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&gt; 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 pos="2292350" algn="l"/>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sub>
                    </m:sSub>
                  </m:oMath>
                </a14:m>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 sensor-robot differences</a:t>
                </a:r>
                <a:r>
                  <a:rPr kumimoji="0" lang="en-US" sz="4000" b="0" i="0" u="none" strike="noStrike" kern="1200" cap="none" spc="0" normalizeH="0" baseline="30000" noProof="0" dirty="0">
                    <a:ln>
                      <a:noFill/>
                    </a:ln>
                    <a:solidFill>
                      <a:prstClr val="black"/>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884363" algn="l"/>
                    <a:tab pos="2292350" algn="l"/>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𝑛𝑜𝑖𝑠𝑒</m:t>
                        </m:r>
                      </m:sub>
                    </m:sSub>
                  </m:oMath>
                </a14:m>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 sensor noise from sensor</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spec</a:t>
                </a:r>
              </a:p>
              <a:p>
                <a:pPr marL="0" marR="0" lvl="0" indent="0" algn="l" defTabSz="914400" rtl="0" eaLnBrk="1" fontAlgn="auto" latinLnBrk="0" hangingPunct="1">
                  <a:lnSpc>
                    <a:spcPct val="100000"/>
                  </a:lnSpc>
                  <a:spcBef>
                    <a:spcPts val="0"/>
                  </a:spcBef>
                  <a:spcAft>
                    <a:spcPts val="0"/>
                  </a:spcAft>
                  <a:buClrTx/>
                  <a:buSzTx/>
                  <a:buFontTx/>
                  <a:buNone/>
                  <a:tabLst>
                    <a:tab pos="914400" algn="l"/>
                  </a:tabLst>
                  <a:defRPr/>
                </a:pPr>
                <a:endParaRPr lang="en-US" sz="4000" baseline="0" dirty="0">
                  <a:solidFill>
                    <a:prstClr val="black"/>
                  </a:solidFill>
                  <a:latin typeface="Calibri" panose="020F0502020204030204"/>
                </a:endParaRPr>
              </a:p>
              <a:p>
                <a:pPr marL="231775" lvl="0" indent="-231775">
                  <a:tabLst>
                    <a:tab pos="231775" algn="l"/>
                    <a:tab pos="914400" algn="l"/>
                  </a:tabLst>
                  <a:defRPr/>
                </a:pPr>
                <a:r>
                  <a:rPr kumimoji="0" lang="en-US" sz="2400" b="1" i="0" u="none" strike="noStrike" kern="1200" cap="none" spc="0" normalizeH="0" baseline="30000" noProof="0" dirty="0">
                    <a:ln>
                      <a:noFill/>
                    </a:ln>
                    <a:solidFill>
                      <a:prstClr val="black"/>
                    </a:solidFill>
                    <a:effectLst/>
                    <a:uLnTx/>
                    <a:uFillTx/>
                    <a:latin typeface="Calibri" panose="020F0502020204030204"/>
                    <a:ea typeface="+mn-ea"/>
                    <a:cs typeface="+mn-cs"/>
                  </a:rPr>
                  <a:t>*	</a:t>
                </a:r>
                <a:r>
                  <a:rPr lang="en-US" sz="2400" baseline="30000" dirty="0">
                    <a:solidFill>
                      <a:prstClr val="black"/>
                    </a:solidFill>
                    <a:latin typeface="Calibri" panose="020F0502020204030204"/>
                  </a:rPr>
                  <a:t>See Franaszek, M. and Cheok, G. S., </a:t>
                </a:r>
                <a:r>
                  <a:rPr lang="en-US" sz="2400" baseline="30000" dirty="0">
                    <a:solidFill>
                      <a:prstClr val="black"/>
                    </a:solidFill>
                  </a:rPr>
                  <a:t>Improving Rigid-Body Registration Based on Points Affected by Bias and Noise," presented at the </a:t>
                </a:r>
                <a:r>
                  <a:rPr lang="en-US" sz="2400" i="1" baseline="30000" dirty="0">
                    <a:solidFill>
                      <a:prstClr val="black"/>
                    </a:solidFill>
                  </a:rPr>
                  <a:t>8th Int. Precision Assembly Seminar</a:t>
                </a:r>
                <a:r>
                  <a:rPr lang="en-US" sz="2400" baseline="30000" dirty="0">
                    <a:solidFill>
                      <a:prstClr val="black"/>
                    </a:solidFill>
                  </a:rPr>
                  <a:t>, Chamonix, France, 2018 on how to determine this variable.</a:t>
                </a:r>
                <a:endParaRPr kumimoji="0" lang="en-US" sz="40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mc:Choice>
        <mc:Fallback>
          <p:sp>
            <p:nvSpPr>
              <p:cNvPr id="3" name="TextBox 2">
                <a:extLst>
                  <a:ext uri="{FF2B5EF4-FFF2-40B4-BE49-F238E27FC236}">
                    <a16:creationId xmlns:a16="http://schemas.microsoft.com/office/drawing/2014/main" id="{8B02CF98-1B5A-4E50-9124-A6E617354F7C}"/>
                  </a:ext>
                </a:extLst>
              </p:cNvPr>
              <p:cNvSpPr txBox="1">
                <a:spLocks noRot="1" noChangeAspect="1" noMove="1" noResize="1" noEditPoints="1" noAdjustHandles="1" noChangeArrowheads="1" noChangeShapeType="1" noTextEdit="1"/>
              </p:cNvSpPr>
              <p:nvPr/>
            </p:nvSpPr>
            <p:spPr>
              <a:xfrm>
                <a:off x="404649" y="1011399"/>
                <a:ext cx="11382702" cy="5724644"/>
              </a:xfrm>
              <a:prstGeom prst="rect">
                <a:avLst/>
              </a:prstGeom>
              <a:blipFill>
                <a:blip r:embed="rId2"/>
                <a:stretch>
                  <a:fillRect l="-1927" t="-2023"/>
                </a:stretch>
              </a:blipFill>
            </p:spPr>
            <p:txBody>
              <a:bodyPr/>
              <a:lstStyle/>
              <a:p>
                <a:r>
                  <a:rPr lang="en-US">
                    <a:noFill/>
                  </a:rPr>
                  <a:t> </a:t>
                </a:r>
              </a:p>
            </p:txBody>
          </p:sp>
        </mc:Fallback>
      </mc:AlternateContent>
    </p:spTree>
    <p:extLst>
      <p:ext uri="{BB962C8B-B14F-4D97-AF65-F5344CB8AC3E}">
        <p14:creationId xmlns:p14="http://schemas.microsoft.com/office/powerpoint/2010/main" val="262326377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3CF5AC-90C2-457F-9293-B70F313C28F2}"/>
              </a:ext>
            </a:extLst>
          </p:cNvPr>
          <p:cNvSpPr txBox="1"/>
          <p:nvPr/>
        </p:nvSpPr>
        <p:spPr>
          <a:xfrm>
            <a:off x="833377" y="2121411"/>
            <a:ext cx="10715685" cy="2691378"/>
          </a:xfrm>
          <a:prstGeom prst="rect">
            <a:avLst/>
          </a:prstGeom>
          <a:noFill/>
        </p:spPr>
        <p:txBody>
          <a:bodyPr wrap="square" rtlCol="0">
            <a:spAutoFit/>
          </a:bodyPr>
          <a:lstStyle/>
          <a:p>
            <a:pPr algn="ctr">
              <a:lnSpc>
                <a:spcPts val="4000"/>
              </a:lnSpc>
            </a:pPr>
            <a:endParaRPr lang="en-US" sz="4400" b="1" dirty="0">
              <a:solidFill>
                <a:srgbClr val="0000FF"/>
              </a:solidFill>
            </a:endParaRPr>
          </a:p>
          <a:p>
            <a:pPr algn="ctr">
              <a:lnSpc>
                <a:spcPts val="4000"/>
              </a:lnSpc>
            </a:pPr>
            <a:r>
              <a:rPr lang="en-US" sz="4400" b="1" dirty="0">
                <a:solidFill>
                  <a:srgbClr val="0000FF"/>
                </a:solidFill>
              </a:rPr>
              <a:t>Next two slides list steps in RRBC method</a:t>
            </a:r>
          </a:p>
          <a:p>
            <a:pPr algn="ctr">
              <a:lnSpc>
                <a:spcPts val="4000"/>
              </a:lnSpc>
            </a:pPr>
            <a:endParaRPr lang="en-US" sz="4400" b="1" dirty="0">
              <a:solidFill>
                <a:srgbClr val="0000FF"/>
              </a:solidFill>
            </a:endParaRPr>
          </a:p>
          <a:p>
            <a:pPr algn="ctr">
              <a:lnSpc>
                <a:spcPts val="4000"/>
              </a:lnSpc>
            </a:pPr>
            <a:r>
              <a:rPr lang="en-US" sz="4400" b="1" dirty="0">
                <a:solidFill>
                  <a:srgbClr val="0000FF"/>
                </a:solidFill>
              </a:rPr>
              <a:t>(Illustration of the method follows)</a:t>
            </a:r>
          </a:p>
          <a:p>
            <a:pPr>
              <a:lnSpc>
                <a:spcPts val="4000"/>
              </a:lnSpc>
            </a:pPr>
            <a:endParaRPr lang="en-US" sz="4400" b="1" dirty="0">
              <a:solidFill>
                <a:srgbClr val="0000FF"/>
              </a:solidFill>
            </a:endParaRPr>
          </a:p>
        </p:txBody>
      </p:sp>
    </p:spTree>
    <p:extLst>
      <p:ext uri="{BB962C8B-B14F-4D97-AF65-F5344CB8AC3E}">
        <p14:creationId xmlns:p14="http://schemas.microsoft.com/office/powerpoint/2010/main" val="1290157568"/>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7295</TotalTime>
  <Words>1269</Words>
  <Application>Microsoft Office PowerPoint</Application>
  <PresentationFormat>Widescreen</PresentationFormat>
  <Paragraphs>298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 Math</vt:lpstr>
      <vt:lpstr>Wingdings</vt:lpstr>
      <vt:lpstr>Office Theme</vt:lpstr>
      <vt:lpstr>RRBC Method  National Institute of Standards and Technology  Marek Franaszek and Geraldine Cheok</vt:lpstr>
      <vt:lpstr>What is Registration?</vt:lpstr>
      <vt:lpstr>Why is registration needed?</vt:lpstr>
      <vt:lpstr>Point-Based, Rigid-Body Registration</vt:lpstr>
      <vt:lpstr>PowerPoint Presentation</vt:lpstr>
      <vt:lpstr>Registration Error</vt:lpstr>
      <vt:lpstr>What does the RRBC (restoration of rigid-body condition) method do?</vt:lpstr>
      <vt:lpstr>PowerPoint Presentation</vt:lpstr>
      <vt:lpstr>PowerPoint Presentation</vt:lpstr>
      <vt:lpstr>RRBC Method</vt:lpstr>
      <vt:lpstr>RRBC Method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methods to compensate for or reduce the positional error</vt:lpstr>
      <vt:lpstr>RRBC vs. Volumetric Error Compensation (VEC) methods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Cheok, Geraldine S. Ms. (Fed)</dc:creator>
  <cp:lastModifiedBy>Cheok, Geraldine S. Ms. (Fed)</cp:lastModifiedBy>
  <cp:revision>445</cp:revision>
  <dcterms:created xsi:type="dcterms:W3CDTF">2018-07-10T19:52:25Z</dcterms:created>
  <dcterms:modified xsi:type="dcterms:W3CDTF">2019-07-15T14:23:49Z</dcterms:modified>
</cp:coreProperties>
</file>