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handoutMasterIdLst>
    <p:handoutMasterId r:id="rId32"/>
  </p:handoutMasterIdLst>
  <p:sldIdLst>
    <p:sldId id="256" r:id="rId6"/>
    <p:sldId id="302" r:id="rId7"/>
    <p:sldId id="281" r:id="rId8"/>
    <p:sldId id="305" r:id="rId9"/>
    <p:sldId id="297" r:id="rId10"/>
    <p:sldId id="321" r:id="rId11"/>
    <p:sldId id="322" r:id="rId12"/>
    <p:sldId id="323" r:id="rId13"/>
    <p:sldId id="298" r:id="rId14"/>
    <p:sldId id="299" r:id="rId15"/>
    <p:sldId id="317" r:id="rId16"/>
    <p:sldId id="306" r:id="rId17"/>
    <p:sldId id="307" r:id="rId18"/>
    <p:sldId id="308" r:id="rId19"/>
    <p:sldId id="309" r:id="rId20"/>
    <p:sldId id="310" r:id="rId21"/>
    <p:sldId id="311" r:id="rId22"/>
    <p:sldId id="312" r:id="rId23"/>
    <p:sldId id="313" r:id="rId24"/>
    <p:sldId id="314" r:id="rId25"/>
    <p:sldId id="324" r:id="rId26"/>
    <p:sldId id="315" r:id="rId27"/>
    <p:sldId id="318" r:id="rId28"/>
    <p:sldId id="319" r:id="rId29"/>
    <p:sldId id="287" r:id="rId30"/>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snapToObjects="1">
      <p:cViewPr>
        <p:scale>
          <a:sx n="90" d="100"/>
          <a:sy n="90" d="100"/>
        </p:scale>
        <p:origin x="-79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62CC6149-DCD3-E74D-95A1-F2D3A93C81CE}" type="datetimeFigureOut">
              <a:rPr lang="en-US" smtClean="0"/>
              <a:t>10/17/2018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56353DF8-3F61-0E4E-B28E-0F74210F11BC}" type="slidenum">
              <a:rPr lang="en-US" smtClean="0"/>
              <a:t>‹#›</a:t>
            </a:fld>
            <a:endParaRPr lang="en-US"/>
          </a:p>
        </p:txBody>
      </p:sp>
    </p:spTree>
    <p:extLst>
      <p:ext uri="{BB962C8B-B14F-4D97-AF65-F5344CB8AC3E}">
        <p14:creationId xmlns:p14="http://schemas.microsoft.com/office/powerpoint/2010/main" val="3641131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fld id="{39EE203F-457C-F64E-9721-128CEB4E89CE}" type="datetimeFigureOut">
              <a:rPr lang="en-US" smtClean="0"/>
              <a:t>10/17/2018</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fld id="{20CB510D-27BC-3F49-BD7F-CF16AD5232B1}" type="slidenum">
              <a:rPr lang="en-US" smtClean="0"/>
              <a:t>‹#›</a:t>
            </a:fld>
            <a:endParaRPr lang="en-US"/>
          </a:p>
        </p:txBody>
      </p:sp>
    </p:spTree>
    <p:extLst>
      <p:ext uri="{BB962C8B-B14F-4D97-AF65-F5344CB8AC3E}">
        <p14:creationId xmlns:p14="http://schemas.microsoft.com/office/powerpoint/2010/main" val="17317209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81D18-EA13-48D9-ACA9-0AD435AAC182}"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294648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0"/>
            <a:ext cx="9162288" cy="6927584"/>
          </a:xfrm>
          <a:prstGeom prst="rect">
            <a:avLst/>
          </a:prstGeom>
        </p:spPr>
      </p:pic>
      <p:sp>
        <p:nvSpPr>
          <p:cNvPr id="2" name="Title 1"/>
          <p:cNvSpPr>
            <a:spLocks noGrp="1"/>
          </p:cNvSpPr>
          <p:nvPr>
            <p:ph type="ctrTitle" hasCustomPrompt="1"/>
          </p:nvPr>
        </p:nvSpPr>
        <p:spPr>
          <a:xfrm>
            <a:off x="508000" y="1421977"/>
            <a:ext cx="8089900" cy="880981"/>
          </a:xfrm>
        </p:spPr>
        <p:txBody>
          <a:bodyPr tIns="0" bIns="0" anchor="b">
            <a:noAutofit/>
          </a:bodyPr>
          <a:lstStyle>
            <a:lvl1pPr algn="l">
              <a:lnSpc>
                <a:spcPct val="90000"/>
              </a:lnSpc>
              <a:spcBef>
                <a:spcPts val="0"/>
              </a:spcBef>
              <a:spcAft>
                <a:spcPts val="0"/>
              </a:spcAft>
              <a:defRPr sz="2800" b="1" spc="0" baseline="0">
                <a:solidFill>
                  <a:schemeClr val="accent3"/>
                </a:solidFill>
              </a:defRPr>
            </a:lvl1pPr>
          </a:lstStyle>
          <a:p>
            <a:r>
              <a:rPr lang="en-US" dirty="0" smtClean="0"/>
              <a:t>Click to Add Two Lines (max) of Title Text (28pt font)</a:t>
            </a:r>
            <a:endParaRPr lang="en-US" dirty="0"/>
          </a:p>
        </p:txBody>
      </p:sp>
      <p:sp>
        <p:nvSpPr>
          <p:cNvPr id="3" name="Subtitle 2"/>
          <p:cNvSpPr>
            <a:spLocks noGrp="1"/>
          </p:cNvSpPr>
          <p:nvPr>
            <p:ph type="subTitle" idx="1" hasCustomPrompt="1"/>
          </p:nvPr>
        </p:nvSpPr>
        <p:spPr>
          <a:xfrm>
            <a:off x="508000" y="2468058"/>
            <a:ext cx="8089900" cy="641382"/>
          </a:xfrm>
        </p:spPr>
        <p:txBody>
          <a:bodyPr tIns="0" bIns="0">
            <a:noAutofit/>
          </a:bodyPr>
          <a:lstStyle>
            <a:lvl1pPr marL="0" indent="0" algn="l">
              <a:lnSpc>
                <a:spcPct val="90000"/>
              </a:lnSpc>
              <a:spcBef>
                <a:spcPts val="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Two Lines (max) of Optional Subtitle Text (18pt font)</a:t>
            </a:r>
            <a:endParaRPr lang="en-US" dirty="0"/>
          </a:p>
        </p:txBody>
      </p:sp>
      <p:sp>
        <p:nvSpPr>
          <p:cNvPr id="4" name="Date Placeholder 3"/>
          <p:cNvSpPr>
            <a:spLocks noGrp="1"/>
          </p:cNvSpPr>
          <p:nvPr>
            <p:ph type="dt" sz="half" idx="10"/>
          </p:nvPr>
        </p:nvSpPr>
        <p:spPr>
          <a:xfrm>
            <a:off x="6337300" y="6609649"/>
            <a:ext cx="2564682" cy="261051"/>
          </a:xfrm>
          <a:prstGeom prst="rect">
            <a:avLst/>
          </a:prstGeom>
        </p:spPr>
        <p:txBody>
          <a:bodyPr tIns="0" bIns="0"/>
          <a:lstStyle>
            <a:lvl1pPr algn="r">
              <a:defRPr sz="1300">
                <a:solidFill>
                  <a:schemeClr val="accent1"/>
                </a:solidFill>
              </a:defRPr>
            </a:lvl1pPr>
          </a:lstStyle>
          <a:p>
            <a:r>
              <a:rPr lang="en-US" smtClean="0"/>
              <a:t>MONTH DAY, YEAR</a:t>
            </a:r>
            <a:endParaRPr lang="en-US" dirty="0"/>
          </a:p>
        </p:txBody>
      </p:sp>
      <p:sp>
        <p:nvSpPr>
          <p:cNvPr id="11" name="Text Placeholder 10"/>
          <p:cNvSpPr>
            <a:spLocks noGrp="1"/>
          </p:cNvSpPr>
          <p:nvPr>
            <p:ph type="body" sz="quarter" idx="13" hasCustomPrompt="1"/>
          </p:nvPr>
        </p:nvSpPr>
        <p:spPr>
          <a:xfrm>
            <a:off x="508000" y="3225799"/>
            <a:ext cx="8089900" cy="292101"/>
          </a:xfrm>
        </p:spPr>
        <p:txBody>
          <a:bodyPr tIns="0" bIns="0">
            <a:noAutofit/>
          </a:bodyPr>
          <a:lstStyle>
            <a:lvl1pPr marL="0" indent="0" algn="l">
              <a:lnSpc>
                <a:spcPct val="90000"/>
              </a:lnSpc>
              <a:spcBef>
                <a:spcPts val="0"/>
              </a:spcBef>
              <a:spcAft>
                <a:spcPts val="0"/>
              </a:spcAft>
              <a:buNone/>
              <a:defRPr sz="1500" baseline="0">
                <a:solidFill>
                  <a:srgbClr val="FFFFFF"/>
                </a:solidFill>
              </a:defRPr>
            </a:lvl1pPr>
            <a:lvl2pPr>
              <a:defRPr sz="1600"/>
            </a:lvl2pPr>
            <a:lvl3pPr>
              <a:defRPr sz="1600"/>
            </a:lvl3pPr>
            <a:lvl4pPr>
              <a:defRPr sz="1600"/>
            </a:lvl4pPr>
            <a:lvl5pPr>
              <a:defRPr sz="1600"/>
            </a:lvl5pPr>
          </a:lstStyle>
          <a:p>
            <a:pPr lvl="0"/>
            <a:r>
              <a:rPr lang="en-US" dirty="0" smtClean="0"/>
              <a:t>Presenter Name, Title | Organization (15pt font)</a:t>
            </a:r>
            <a:endParaRPr lang="en-US" dirty="0"/>
          </a:p>
        </p:txBody>
      </p:sp>
      <p:cxnSp>
        <p:nvCxnSpPr>
          <p:cNvPr id="9" name="Straight Connector 8"/>
          <p:cNvCxnSpPr/>
          <p:nvPr userDrawn="1"/>
        </p:nvCxnSpPr>
        <p:spPr>
          <a:xfrm>
            <a:off x="546100" y="2391858"/>
            <a:ext cx="8051800"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70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800" b="1"/>
            </a:lvl1pPr>
          </a:lstStyle>
          <a:p>
            <a:r>
              <a:rPr lang="en-US" dirty="0" smtClean="0"/>
              <a:t>Click to Add Slide Title (2 line maximum, 28pt font)</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190513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800" b="1"/>
            </a:lvl1pPr>
          </a:lstStyle>
          <a:p>
            <a:r>
              <a:rPr lang="en-US" dirty="0" smtClean="0"/>
              <a:t>Click to Add Slide Title (2 line maximum, 28pt font)</a:t>
            </a:r>
            <a:endParaRPr lang="en-US" dirty="0"/>
          </a:p>
        </p:txBody>
      </p:sp>
      <p:sp>
        <p:nvSpPr>
          <p:cNvPr id="3" name="Content Placeholder 2"/>
          <p:cNvSpPr>
            <a:spLocks noGrp="1"/>
          </p:cNvSpPr>
          <p:nvPr>
            <p:ph sz="half" idx="1"/>
          </p:nvPr>
        </p:nvSpPr>
        <p:spPr>
          <a:xfrm>
            <a:off x="381000" y="1295400"/>
            <a:ext cx="4038600" cy="4865148"/>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4724400" y="1295400"/>
            <a:ext cx="4038600" cy="4865148"/>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67108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Pentagon 9"/>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800" b="1"/>
            </a:lvl1pPr>
          </a:lstStyle>
          <a:p>
            <a:r>
              <a:rPr lang="en-US" dirty="0" smtClean="0"/>
              <a:t>Click to Add Slide Title (2 line maximum, 28pt font)</a:t>
            </a:r>
            <a:endParaRPr lang="en-US" dirty="0"/>
          </a:p>
        </p:txBody>
      </p:sp>
      <p:sp>
        <p:nvSpPr>
          <p:cNvPr id="3" name="Text Placeholder 2"/>
          <p:cNvSpPr>
            <a:spLocks noGrp="1"/>
          </p:cNvSpPr>
          <p:nvPr>
            <p:ph type="body" idx="1"/>
          </p:nvPr>
        </p:nvSpPr>
        <p:spPr>
          <a:xfrm>
            <a:off x="381000" y="1350178"/>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989940"/>
            <a:ext cx="4040188" cy="3951288"/>
          </a:xfrm>
        </p:spPr>
        <p:txBody>
          <a:bodyPr>
            <a:normAutofit/>
          </a:bodyPr>
          <a:lstStyle>
            <a:lvl1pPr>
              <a:defRPr sz="2000"/>
            </a:lvl1pPr>
            <a:lvl2pPr>
              <a:defRPr sz="1800"/>
            </a:lvl2pPr>
            <a:lvl3pPr>
              <a:defRPr sz="1500"/>
            </a:lvl3pPr>
            <a:lvl4pPr>
              <a:defRPr sz="15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721225" y="1350178"/>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1225" y="1989940"/>
            <a:ext cx="4041775" cy="3951288"/>
          </a:xfrm>
        </p:spPr>
        <p:txBody>
          <a:bodyPr>
            <a:normAutofit/>
          </a:bodyPr>
          <a:lstStyle>
            <a:lvl1pPr>
              <a:defRPr sz="2000"/>
            </a:lvl1pPr>
            <a:lvl2pPr>
              <a:defRPr sz="1800"/>
            </a:lvl2pPr>
            <a:lvl3pPr>
              <a:defRPr sz="1500"/>
            </a:lvl3pPr>
            <a:lvl4pPr>
              <a:defRPr sz="15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4577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ull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5426869"/>
            <a:ext cx="8382000" cy="585069"/>
          </a:xfrm>
        </p:spPr>
        <p:txBody>
          <a:bodyPr>
            <a:normAutofit/>
          </a:bodyPr>
          <a:lstStyle>
            <a:lvl1pPr algn="ctr">
              <a:defRPr sz="1700" b="1">
                <a:solidFill>
                  <a:srgbClr val="07538F"/>
                </a:solidFill>
              </a:defRPr>
            </a:lvl1pPr>
          </a:lstStyle>
          <a:p>
            <a:r>
              <a:rPr lang="en-US" dirty="0" smtClean="0"/>
              <a:t>Click to Insert Image Caption</a:t>
            </a:r>
            <a:endParaRPr lang="en-US" dirty="0"/>
          </a:p>
        </p:txBody>
      </p:sp>
      <p:sp>
        <p:nvSpPr>
          <p:cNvPr id="3" name="Content Placeholder 2"/>
          <p:cNvSpPr>
            <a:spLocks noGrp="1"/>
          </p:cNvSpPr>
          <p:nvPr>
            <p:ph idx="1" hasCustomPrompt="1"/>
          </p:nvPr>
        </p:nvSpPr>
        <p:spPr>
          <a:xfrm>
            <a:off x="0" y="0"/>
            <a:ext cx="9144000" cy="5426869"/>
          </a:xfrm>
        </p:spPr>
        <p:txBody>
          <a:bodyPr/>
          <a:lstStyle>
            <a:lvl1pPr marL="0" indent="0" algn="ctr">
              <a:buNone/>
              <a:defRPr/>
            </a:lvl1pPr>
          </a:lstStyle>
          <a:p>
            <a:pPr lvl="0"/>
            <a:r>
              <a:rPr lang="en-US" dirty="0" smtClean="0"/>
              <a:t>Click to insert an image that fills the entire slide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416546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tacked">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2800" b="1"/>
            </a:lvl1pPr>
          </a:lstStyle>
          <a:p>
            <a:r>
              <a:rPr lang="en-US" dirty="0" smtClean="0"/>
              <a:t>Click to Add Slide Title (2 line maximum, 28pt font)</a:t>
            </a:r>
            <a:endParaRPr lang="en-US" dirty="0"/>
          </a:p>
        </p:txBody>
      </p:sp>
      <p:sp>
        <p:nvSpPr>
          <p:cNvPr id="3" name="Content Placeholder 2"/>
          <p:cNvSpPr>
            <a:spLocks noGrp="1"/>
          </p:cNvSpPr>
          <p:nvPr>
            <p:ph sz="half" idx="1"/>
          </p:nvPr>
        </p:nvSpPr>
        <p:spPr>
          <a:xfrm>
            <a:off x="381000" y="1293675"/>
            <a:ext cx="8382000" cy="2924539"/>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381000" y="4477123"/>
            <a:ext cx="8382000" cy="1293199"/>
          </a:xfrm>
        </p:spPr>
        <p:txBody>
          <a:bodyPr>
            <a:noAutofit/>
          </a:bodyPr>
          <a:lstStyle>
            <a:lvl1pPr>
              <a:defRPr sz="2000" b="1" baseline="0">
                <a:solidFill>
                  <a:schemeClr val="tx2"/>
                </a:solidFill>
              </a:defRPr>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351544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2" name="Group 11" descr="The Office of the National Coordinator for Health Information Technology&#10;Health and Human Services&#10;&#10;For more information, visit healthit.gov or follow ONC on Twitter @ONC_HealthIT or YouTube @HHSONC."/>
          <p:cNvGrpSpPr/>
          <p:nvPr userDrawn="1"/>
        </p:nvGrpSpPr>
        <p:grpSpPr>
          <a:xfrm>
            <a:off x="0" y="0"/>
            <a:ext cx="9144000" cy="6858000"/>
            <a:chOff x="0" y="0"/>
            <a:chExt cx="9144000" cy="6858000"/>
          </a:xfrm>
        </p:grpSpPr>
        <p:pic>
          <p:nvPicPr>
            <p:cNvPr id="13" name="Picture 12" descr="End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 name="Group 13"/>
            <p:cNvGrpSpPr/>
            <p:nvPr userDrawn="1"/>
          </p:nvGrpSpPr>
          <p:grpSpPr>
            <a:xfrm>
              <a:off x="3012541" y="5340467"/>
              <a:ext cx="5874738" cy="917265"/>
              <a:chOff x="3012541" y="5340467"/>
              <a:chExt cx="5874738" cy="917265"/>
            </a:xfrm>
          </p:grpSpPr>
          <p:pic>
            <p:nvPicPr>
              <p:cNvPr id="15" name="Picture 14" descr="HealthIT.gov"/>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92134" y="5340467"/>
                <a:ext cx="1995145" cy="917265"/>
              </a:xfrm>
              <a:prstGeom prst="rect">
                <a:avLst/>
              </a:prstGeom>
            </p:spPr>
          </p:pic>
          <p:pic>
            <p:nvPicPr>
              <p:cNvPr id="16" name="Picture 15" descr="Twitte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12541" y="5814128"/>
                <a:ext cx="382406" cy="382404"/>
              </a:xfrm>
              <a:prstGeom prst="rect">
                <a:avLst/>
              </a:prstGeom>
            </p:spPr>
          </p:pic>
          <p:pic>
            <p:nvPicPr>
              <p:cNvPr id="17" name="Picture 16" descr="YouTube"/>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22408" y="5859454"/>
                <a:ext cx="338208" cy="238133"/>
              </a:xfrm>
              <a:prstGeom prst="rect">
                <a:avLst/>
              </a:prstGeom>
            </p:spPr>
          </p:pic>
        </p:grpSp>
      </p:grpSp>
      <p:sp>
        <p:nvSpPr>
          <p:cNvPr id="2" name="Title 1"/>
          <p:cNvSpPr>
            <a:spLocks noGrp="1"/>
          </p:cNvSpPr>
          <p:nvPr>
            <p:ph type="title" hasCustomPrompt="1"/>
          </p:nvPr>
        </p:nvSpPr>
        <p:spPr>
          <a:xfrm>
            <a:off x="4103539" y="1801780"/>
            <a:ext cx="4597955" cy="952829"/>
          </a:xfrm>
        </p:spPr>
        <p:txBody>
          <a:bodyPr anchor="b">
            <a:normAutofit/>
          </a:bodyPr>
          <a:lstStyle>
            <a:lvl1pPr>
              <a:defRPr sz="2800" b="1">
                <a:solidFill>
                  <a:schemeClr val="accent3"/>
                </a:solidFill>
              </a:defRPr>
            </a:lvl1pPr>
          </a:lstStyle>
          <a:p>
            <a:r>
              <a:rPr lang="en-US" dirty="0" smtClean="0"/>
              <a:t>Click to Add Closing Slide Title</a:t>
            </a:r>
            <a:endParaRPr lang="en-US" dirty="0"/>
          </a:p>
        </p:txBody>
      </p:sp>
      <p:sp>
        <p:nvSpPr>
          <p:cNvPr id="3" name="Content Placeholder 2"/>
          <p:cNvSpPr>
            <a:spLocks noGrp="1"/>
          </p:cNvSpPr>
          <p:nvPr>
            <p:ph idx="1" hasCustomPrompt="1"/>
          </p:nvPr>
        </p:nvSpPr>
        <p:spPr>
          <a:xfrm>
            <a:off x="4103539" y="2999214"/>
            <a:ext cx="4597955" cy="2053515"/>
          </a:xfrm>
        </p:spPr>
        <p:txBody>
          <a:bodyPr anchor="t"/>
          <a:lstStyle>
            <a:lvl1pPr marL="0" indent="0">
              <a:buNone/>
              <a:defRPr sz="1600" b="1">
                <a:solidFill>
                  <a:schemeClr val="bg1"/>
                </a:solidFill>
              </a:defRPr>
            </a:lvl1pPr>
            <a:lvl2pPr marL="0" indent="0">
              <a:buFont typeface="Arial"/>
              <a:buNone/>
              <a:defRPr baseline="0">
                <a:solidFill>
                  <a:schemeClr val="bg1"/>
                </a:solidFill>
              </a:defRPr>
            </a:lvl2pPr>
          </a:lstStyle>
          <a:p>
            <a:pPr lvl="0"/>
            <a:r>
              <a:rPr lang="en-US" dirty="0" smtClean="0"/>
              <a:t>CONTACT INFORMATION</a:t>
            </a:r>
          </a:p>
          <a:p>
            <a:pPr lvl="1"/>
            <a:r>
              <a:rPr lang="en-US" dirty="0" smtClean="0"/>
              <a:t>Speaker Name, Title, Organization</a:t>
            </a:r>
            <a:br>
              <a:rPr lang="en-US" dirty="0" smtClean="0"/>
            </a:br>
            <a:r>
              <a:rPr lang="en-US" dirty="0" smtClean="0"/>
              <a:t>email address, phone number</a:t>
            </a:r>
            <a:endParaRPr lang="en-US" dirty="0"/>
          </a:p>
        </p:txBody>
      </p:sp>
      <p:sp>
        <p:nvSpPr>
          <p:cNvPr id="23" name="Footer Placeholder 4"/>
          <p:cNvSpPr>
            <a:spLocks noGrp="1"/>
          </p:cNvSpPr>
          <p:nvPr>
            <p:ph type="ftr" sz="quarter" idx="11"/>
          </p:nvPr>
        </p:nvSpPr>
        <p:spPr>
          <a:xfrm>
            <a:off x="3124200" y="6513715"/>
            <a:ext cx="2895600" cy="365125"/>
          </a:xfrm>
        </p:spPr>
        <p:txBody>
          <a:bodyPr/>
          <a:lstStyle/>
          <a:p>
            <a:endParaRPr lang="en-US" dirty="0"/>
          </a:p>
        </p:txBody>
      </p:sp>
      <p:sp>
        <p:nvSpPr>
          <p:cNvPr id="29" name="TextBox 28"/>
          <p:cNvSpPr txBox="1"/>
          <p:nvPr userDrawn="1"/>
        </p:nvSpPr>
        <p:spPr>
          <a:xfrm>
            <a:off x="3367416" y="5828802"/>
            <a:ext cx="1444125" cy="292388"/>
          </a:xfrm>
          <a:prstGeom prst="rect">
            <a:avLst/>
          </a:prstGeom>
          <a:noFill/>
        </p:spPr>
        <p:txBody>
          <a:bodyPr wrap="none" rtlCol="0">
            <a:spAutoFit/>
          </a:bodyPr>
          <a:lstStyle/>
          <a:p>
            <a:r>
              <a:rPr lang="en-US" sz="1300" dirty="0" smtClean="0">
                <a:solidFill>
                  <a:schemeClr val="tx2">
                    <a:lumMod val="20000"/>
                    <a:lumOff val="80000"/>
                  </a:schemeClr>
                </a:solidFill>
                <a:latin typeface="Arial"/>
                <a:cs typeface="Arial"/>
              </a:rPr>
              <a:t>@</a:t>
            </a:r>
            <a:r>
              <a:rPr lang="en-US" sz="1300" dirty="0" err="1" smtClean="0">
                <a:solidFill>
                  <a:schemeClr val="tx2">
                    <a:lumMod val="20000"/>
                    <a:lumOff val="80000"/>
                  </a:schemeClr>
                </a:solidFill>
                <a:latin typeface="Arial"/>
                <a:cs typeface="Arial"/>
              </a:rPr>
              <a:t>ONC_HealthIT</a:t>
            </a:r>
            <a:endParaRPr lang="en-US" sz="1300" dirty="0">
              <a:solidFill>
                <a:schemeClr val="tx2">
                  <a:lumMod val="20000"/>
                  <a:lumOff val="80000"/>
                </a:schemeClr>
              </a:solidFill>
              <a:latin typeface="Arial"/>
              <a:cs typeface="Arial"/>
            </a:endParaRPr>
          </a:p>
        </p:txBody>
      </p:sp>
      <p:sp>
        <p:nvSpPr>
          <p:cNvPr id="31" name="TextBox 30"/>
          <p:cNvSpPr txBox="1"/>
          <p:nvPr userDrawn="1"/>
        </p:nvSpPr>
        <p:spPr>
          <a:xfrm>
            <a:off x="5465466" y="5828802"/>
            <a:ext cx="1076349" cy="292388"/>
          </a:xfrm>
          <a:prstGeom prst="rect">
            <a:avLst/>
          </a:prstGeom>
          <a:noFill/>
        </p:spPr>
        <p:txBody>
          <a:bodyPr wrap="none" rtlCol="0">
            <a:spAutoFit/>
          </a:bodyPr>
          <a:lstStyle/>
          <a:p>
            <a:r>
              <a:rPr lang="en-US" sz="1300" dirty="0" smtClean="0">
                <a:solidFill>
                  <a:schemeClr val="tx2">
                    <a:lumMod val="20000"/>
                    <a:lumOff val="80000"/>
                  </a:schemeClr>
                </a:solidFill>
                <a:latin typeface="Arial"/>
                <a:cs typeface="Arial"/>
              </a:rPr>
              <a:t>@HHSONC</a:t>
            </a:r>
            <a:endParaRPr lang="en-US" sz="1300" dirty="0">
              <a:solidFill>
                <a:schemeClr val="tx2">
                  <a:lumMod val="20000"/>
                  <a:lumOff val="80000"/>
                </a:schemeClr>
              </a:solidFill>
              <a:latin typeface="Arial"/>
              <a:cs typeface="Arial"/>
            </a:endParaRPr>
          </a:p>
        </p:txBody>
      </p:sp>
      <p:cxnSp>
        <p:nvCxnSpPr>
          <p:cNvPr id="21" name="Straight Connector 20"/>
          <p:cNvCxnSpPr/>
          <p:nvPr userDrawn="1"/>
        </p:nvCxnSpPr>
        <p:spPr>
          <a:xfrm>
            <a:off x="4103539" y="2833304"/>
            <a:ext cx="4597955"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64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ith Image - Lef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0" y="0"/>
            <a:ext cx="3771900" cy="6858000"/>
          </a:xfrm>
          <a:solidFill>
            <a:srgbClr val="88DBDF"/>
          </a:solidFill>
        </p:spPr>
        <p:txBody>
          <a:bodyPr>
            <a:normAutofit/>
          </a:bodyPr>
          <a:lstStyle>
            <a:lvl1pPr marL="0" indent="0">
              <a:buNone/>
              <a:defRPr sz="2400" baseline="0">
                <a:solidFill>
                  <a:schemeClr val="bg1"/>
                </a:solidFill>
                <a:latin typeface="Brandon Text Light" panose="020B0303020203060203" pitchFamily="34" charset="0"/>
              </a:defRPr>
            </a:lvl1pPr>
          </a:lstStyle>
          <a:p>
            <a:r>
              <a:rPr lang="en-US"/>
              <a:t>INSERT IMAGE (605 x 825 </a:t>
            </a:r>
            <a:r>
              <a:rPr lang="en-US" err="1"/>
              <a:t>px</a:t>
            </a:r>
            <a:r>
              <a:rPr lang="en-US"/>
              <a:t>)</a:t>
            </a:r>
          </a:p>
        </p:txBody>
      </p:sp>
      <p:sp>
        <p:nvSpPr>
          <p:cNvPr id="2" name="Title 1"/>
          <p:cNvSpPr>
            <a:spLocks noGrp="1"/>
          </p:cNvSpPr>
          <p:nvPr>
            <p:ph type="title"/>
          </p:nvPr>
        </p:nvSpPr>
        <p:spPr>
          <a:xfrm>
            <a:off x="4057650" y="457198"/>
            <a:ext cx="4457700" cy="1463040"/>
          </a:xfrm>
        </p:spPr>
        <p:txBody>
          <a:bodyPr anchor="ctr" anchorCtr="0"/>
          <a:lstStyle>
            <a:lvl1pPr>
              <a:defRPr sz="3200"/>
            </a:lvl1pPr>
          </a:lstStyle>
          <a:p>
            <a:r>
              <a:rPr lang="en-US"/>
              <a:t>Click to edit Master title style</a:t>
            </a:r>
          </a:p>
        </p:txBody>
      </p:sp>
      <p:sp>
        <p:nvSpPr>
          <p:cNvPr id="3" name="Content Placeholder 2"/>
          <p:cNvSpPr>
            <a:spLocks noGrp="1"/>
          </p:cNvSpPr>
          <p:nvPr>
            <p:ph idx="1"/>
          </p:nvPr>
        </p:nvSpPr>
        <p:spPr>
          <a:xfrm>
            <a:off x="4056459" y="2063750"/>
            <a:ext cx="4457700" cy="416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EA2839"/>
                </a:solidFill>
              </a:defRPr>
            </a:lvl1pPr>
          </a:lstStyle>
          <a:p>
            <a:fld id="{3CA5EEED-C7C9-4C7B-8D20-D1B182A18EAB}" type="slidenum">
              <a:rPr lang="en-US" smtClean="0"/>
              <a:pPr/>
              <a:t>‹#›</a:t>
            </a:fld>
            <a:endParaRPr lang="en-US"/>
          </a:p>
        </p:txBody>
      </p:sp>
      <p:sp>
        <p:nvSpPr>
          <p:cNvPr id="4" name="Footer Placeholder 3"/>
          <p:cNvSpPr>
            <a:spLocks noGrp="1"/>
          </p:cNvSpPr>
          <p:nvPr>
            <p:ph type="ftr" sz="quarter" idx="14"/>
          </p:nvPr>
        </p:nvSpPr>
        <p:spPr>
          <a:xfrm>
            <a:off x="4054622" y="6343137"/>
            <a:ext cx="2574183" cy="365125"/>
          </a:xfrm>
        </p:spPr>
        <p:txBody>
          <a:bodyPr/>
          <a:lstStyle/>
          <a:p>
            <a:r>
              <a:rPr lang="en-US"/>
              <a:t>Proprietary and Confidential | Altarum</a:t>
            </a:r>
          </a:p>
        </p:txBody>
      </p:sp>
    </p:spTree>
    <p:extLst>
      <p:ext uri="{BB962C8B-B14F-4D97-AF65-F5344CB8AC3E}">
        <p14:creationId xmlns:p14="http://schemas.microsoft.com/office/powerpoint/2010/main" val="108739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yellowbar.jpg"/>
          <p:cNvPicPr>
            <a:picLocks/>
          </p:cNvPicPr>
          <p:nvPr userDrawn="1"/>
        </p:nvPicPr>
        <p:blipFill>
          <a:blip r:embed="rId10" cstate="print">
            <a:extLst>
              <a:ext uri="{28A0092B-C50C-407E-A947-70E740481C1C}">
                <a14:useLocalDpi xmlns:a14="http://schemas.microsoft.com/office/drawing/2010/main"/>
              </a:ext>
            </a:extLst>
          </a:blip>
          <a:stretch>
            <a:fillRect/>
          </a:stretch>
        </p:blipFill>
        <p:spPr>
          <a:xfrm flipV="1">
            <a:off x="1" y="6727967"/>
            <a:ext cx="9143925" cy="148403"/>
          </a:xfrm>
          <a:prstGeom prst="rect">
            <a:avLst/>
          </a:prstGeom>
        </p:spPr>
      </p:pic>
      <p:sp>
        <p:nvSpPr>
          <p:cNvPr id="3" name="Text Placeholder 2"/>
          <p:cNvSpPr>
            <a:spLocks noGrp="1"/>
          </p:cNvSpPr>
          <p:nvPr>
            <p:ph type="body" idx="1"/>
          </p:nvPr>
        </p:nvSpPr>
        <p:spPr>
          <a:xfrm>
            <a:off x="381000" y="1143000"/>
            <a:ext cx="8382000" cy="50445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Footer Placeholder 4"/>
          <p:cNvSpPr>
            <a:spLocks noGrp="1"/>
          </p:cNvSpPr>
          <p:nvPr>
            <p:ph type="ftr" sz="quarter" idx="3"/>
          </p:nvPr>
        </p:nvSpPr>
        <p:spPr>
          <a:xfrm>
            <a:off x="3124200" y="6498297"/>
            <a:ext cx="2895600" cy="231933"/>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6784111" y="6502758"/>
            <a:ext cx="2133600" cy="231933"/>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22FFB6AE-E1BF-994E-8E90-6BA7B36DE5DD}" type="slidenum">
              <a:rPr lang="en-US" smtClean="0"/>
              <a:pPr/>
              <a:t>‹#›</a:t>
            </a:fld>
            <a:endParaRPr lang="en-US" dirty="0"/>
          </a:p>
        </p:txBody>
      </p:sp>
      <p:pic>
        <p:nvPicPr>
          <p:cNvPr id="13" name="Picture 12" descr="Office of the National Coordinator for Health Information Technology"/>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287019" y="6308016"/>
            <a:ext cx="1371600" cy="367283"/>
          </a:xfrm>
          <a:prstGeom prst="rect">
            <a:avLst/>
          </a:prstGeom>
        </p:spPr>
      </p:pic>
      <p:sp>
        <p:nvSpPr>
          <p:cNvPr id="2" name="Title Placeholder 1"/>
          <p:cNvSpPr>
            <a:spLocks noGrp="1"/>
          </p:cNvSpPr>
          <p:nvPr>
            <p:ph type="title"/>
          </p:nvPr>
        </p:nvSpPr>
        <p:spPr>
          <a:xfrm>
            <a:off x="381000" y="73974"/>
            <a:ext cx="8382000" cy="780632"/>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22091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5" r:id="rId6"/>
    <p:sldLayoutId id="2147483656" r:id="rId7"/>
    <p:sldLayoutId id="2147483660" r:id="rId8"/>
  </p:sldLayoutIdLst>
  <p:hf hdr="0" ftr="0" dt="0"/>
  <p:txStyles>
    <p:titleStyle>
      <a:lvl1pPr algn="l" defTabSz="4572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457200" rtl="0" eaLnBrk="1" latinLnBrk="0" hangingPunct="1">
        <a:lnSpc>
          <a:spcPct val="110000"/>
        </a:lnSpc>
        <a:spcBef>
          <a:spcPts val="1000"/>
        </a:spcBef>
        <a:spcAft>
          <a:spcPts val="400"/>
        </a:spcAft>
        <a:buClr>
          <a:schemeClr val="accent5"/>
        </a:buClr>
        <a:buFont typeface="Arial"/>
        <a:buChar char="•"/>
        <a:defRPr sz="2000" kern="1200">
          <a:solidFill>
            <a:schemeClr val="tx2"/>
          </a:solidFill>
          <a:latin typeface="+mn-lt"/>
          <a:ea typeface="+mn-ea"/>
          <a:cs typeface="+mn-cs"/>
        </a:defRPr>
      </a:lvl1pPr>
      <a:lvl2pPr marL="742950" indent="-285750" algn="l" defTabSz="457200" rtl="0" eaLnBrk="1" latinLnBrk="0" hangingPunct="1">
        <a:lnSpc>
          <a:spcPct val="110000"/>
        </a:lnSpc>
        <a:spcBef>
          <a:spcPts val="1000"/>
        </a:spcBef>
        <a:spcAft>
          <a:spcPts val="400"/>
        </a:spcAft>
        <a:buClr>
          <a:schemeClr val="accent1"/>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000"/>
        </a:spcBef>
        <a:spcAft>
          <a:spcPts val="400"/>
        </a:spcAft>
        <a:buClr>
          <a:schemeClr val="accent2"/>
        </a:buClr>
        <a:buFont typeface="Lucida Grande"/>
        <a:buChar char="–"/>
        <a:defRPr sz="1500" kern="1200">
          <a:solidFill>
            <a:schemeClr val="tx1"/>
          </a:solidFill>
          <a:latin typeface="+mn-lt"/>
          <a:ea typeface="+mn-ea"/>
          <a:cs typeface="+mn-cs"/>
        </a:defRPr>
      </a:lvl3pPr>
      <a:lvl4pPr marL="1600200" indent="-228600" algn="l" defTabSz="457200" rtl="0" eaLnBrk="1" latinLnBrk="0" hangingPunct="1">
        <a:lnSpc>
          <a:spcPct val="110000"/>
        </a:lnSpc>
        <a:spcBef>
          <a:spcPts val="1000"/>
        </a:spcBef>
        <a:spcAft>
          <a:spcPts val="400"/>
        </a:spcAft>
        <a:buClr>
          <a:schemeClr val="accent2"/>
        </a:buClr>
        <a:buFont typeface="Arial"/>
        <a:buChar char="•"/>
        <a:defRPr sz="1500" kern="1200">
          <a:solidFill>
            <a:schemeClr val="tx1"/>
          </a:solidFill>
          <a:latin typeface="+mn-lt"/>
          <a:ea typeface="+mn-ea"/>
          <a:cs typeface="+mn-cs"/>
        </a:defRPr>
      </a:lvl4pPr>
      <a:lvl5pPr marL="2057400" indent="-228600" algn="l" defTabSz="457200" rtl="0" eaLnBrk="1" latinLnBrk="0" hangingPunct="1">
        <a:lnSpc>
          <a:spcPct val="110000"/>
        </a:lnSpc>
        <a:spcBef>
          <a:spcPts val="1200"/>
        </a:spcBef>
        <a:spcAft>
          <a:spcPts val="0"/>
        </a:spcAft>
        <a:buClr>
          <a:schemeClr val="bg1">
            <a:lumMod val="50000"/>
          </a:schemeClr>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tunes.apple.com/us/app/hhs-sra-tool/id820478630?ls=1&amp;mt=8" TargetMode="External"/><Relationship Id="rId2" Type="http://schemas.openxmlformats.org/officeDocument/2006/relationships/hyperlink" Target="http://www.healthit.gov/security-risk-assess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PrivacyAndSecurity@hh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421977"/>
            <a:ext cx="8759952" cy="880981"/>
          </a:xfrm>
        </p:spPr>
        <p:txBody>
          <a:bodyPr/>
          <a:lstStyle/>
          <a:p>
            <a:r>
              <a:rPr lang="en-US" dirty="0"/>
              <a:t>Safeguarding Health Information: Building Assurance through HIPAA Security - </a:t>
            </a:r>
            <a:r>
              <a:rPr lang="en-US" dirty="0" smtClean="0"/>
              <a:t>2018</a:t>
            </a:r>
            <a:endParaRPr lang="en-US" dirty="0"/>
          </a:p>
        </p:txBody>
      </p:sp>
      <p:sp>
        <p:nvSpPr>
          <p:cNvPr id="3" name="Subtitle 2"/>
          <p:cNvSpPr>
            <a:spLocks noGrp="1"/>
          </p:cNvSpPr>
          <p:nvPr>
            <p:ph type="subTitle" idx="1"/>
          </p:nvPr>
        </p:nvSpPr>
        <p:spPr/>
        <p:txBody>
          <a:bodyPr/>
          <a:lstStyle/>
          <a:p>
            <a:r>
              <a:rPr lang="en-US" b="1" dirty="0" smtClean="0"/>
              <a:t>OCR &amp; ONC Security Risk Assessment (SRA) Tool Walk-Through: New Features and New Functionality</a:t>
            </a:r>
          </a:p>
          <a:p>
            <a:endParaRPr lang="en-US" dirty="0" smtClean="0"/>
          </a:p>
          <a:p>
            <a:r>
              <a:rPr lang="en-US" dirty="0" smtClean="0"/>
              <a:t>October </a:t>
            </a:r>
            <a:r>
              <a:rPr lang="en-US" dirty="0" smtClean="0"/>
              <a:t>18, 2018</a:t>
            </a:r>
          </a:p>
          <a:p>
            <a:endParaRPr lang="en-US" dirty="0"/>
          </a:p>
          <a:p>
            <a:endParaRPr lang="en-US" dirty="0"/>
          </a:p>
        </p:txBody>
      </p:sp>
    </p:spTree>
    <p:extLst>
      <p:ext uri="{BB962C8B-B14F-4D97-AF65-F5344CB8AC3E}">
        <p14:creationId xmlns:p14="http://schemas.microsoft.com/office/powerpoint/2010/main" val="404374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Myths of Security Risk Analysis </a:t>
            </a:r>
          </a:p>
        </p:txBody>
      </p:sp>
      <p:sp>
        <p:nvSpPr>
          <p:cNvPr id="3" name="Content Placeholder 2"/>
          <p:cNvSpPr>
            <a:spLocks noGrp="1"/>
          </p:cNvSpPr>
          <p:nvPr>
            <p:ph idx="1"/>
          </p:nvPr>
        </p:nvSpPr>
        <p:spPr/>
        <p:txBody>
          <a:bodyPr>
            <a:normAutofit/>
          </a:bodyPr>
          <a:lstStyle/>
          <a:p>
            <a:pPr marL="457200" indent="-457200">
              <a:buAutoNum type="arabicPeriod" startAt="6"/>
            </a:pPr>
            <a:r>
              <a:rPr lang="en-US" dirty="0" smtClean="0"/>
              <a:t>There </a:t>
            </a:r>
            <a:r>
              <a:rPr lang="en-US" dirty="0"/>
              <a:t>is a specific risk analysis method that I must </a:t>
            </a:r>
            <a:r>
              <a:rPr lang="en-US" dirty="0" smtClean="0"/>
              <a:t>follow.</a:t>
            </a:r>
          </a:p>
          <a:p>
            <a:pPr marL="457200" indent="-457200">
              <a:buAutoNum type="arabicPeriod" startAt="6"/>
            </a:pPr>
            <a:r>
              <a:rPr lang="en-US" dirty="0" smtClean="0"/>
              <a:t>My </a:t>
            </a:r>
            <a:r>
              <a:rPr lang="en-US" dirty="0"/>
              <a:t>security risk analysis only needs to look at my </a:t>
            </a:r>
            <a:r>
              <a:rPr lang="en-US" dirty="0" smtClean="0"/>
              <a:t>EHR.</a:t>
            </a:r>
          </a:p>
          <a:p>
            <a:pPr marL="457200" indent="-457200">
              <a:buAutoNum type="arabicPeriod" startAt="6"/>
            </a:pPr>
            <a:r>
              <a:rPr lang="en-US" dirty="0" smtClean="0"/>
              <a:t>I </a:t>
            </a:r>
            <a:r>
              <a:rPr lang="en-US" dirty="0"/>
              <a:t>only need to do a risk analysis </a:t>
            </a:r>
            <a:r>
              <a:rPr lang="en-US" dirty="0" smtClean="0"/>
              <a:t>once.</a:t>
            </a:r>
          </a:p>
          <a:p>
            <a:pPr marL="457200" indent="-457200">
              <a:buAutoNum type="arabicPeriod" startAt="6"/>
            </a:pPr>
            <a:r>
              <a:rPr lang="en-US" dirty="0" smtClean="0"/>
              <a:t>Before </a:t>
            </a:r>
            <a:r>
              <a:rPr lang="en-US" dirty="0"/>
              <a:t>I attest for an EHR incentive program, I must fully mitigate all </a:t>
            </a:r>
            <a:r>
              <a:rPr lang="en-US" dirty="0" smtClean="0"/>
              <a:t>risks.</a:t>
            </a:r>
          </a:p>
          <a:p>
            <a:pPr marL="457200" indent="-457200">
              <a:buAutoNum type="arabicPeriod" startAt="6"/>
            </a:pPr>
            <a:r>
              <a:rPr lang="en-US" dirty="0" smtClean="0"/>
              <a:t>Each </a:t>
            </a:r>
            <a:r>
              <a:rPr lang="en-US" dirty="0"/>
              <a:t>year, I’ll have to completely redo my security risk analysis.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10</a:t>
            </a:fld>
            <a:endParaRPr lang="en-US"/>
          </a:p>
        </p:txBody>
      </p:sp>
    </p:spTree>
    <p:extLst>
      <p:ext uri="{BB962C8B-B14F-4D97-AF65-F5344CB8AC3E}">
        <p14:creationId xmlns:p14="http://schemas.microsoft.com/office/powerpoint/2010/main" val="377610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lstStyle/>
          <a:p>
            <a:r>
              <a:rPr lang="en-US" sz="2800" dirty="0"/>
              <a:t>Create New SRA:</a:t>
            </a:r>
          </a:p>
        </p:txBody>
      </p:sp>
      <p:sp>
        <p:nvSpPr>
          <p:cNvPr id="4" name="Content Placeholder 3"/>
          <p:cNvSpPr>
            <a:spLocks noGrp="1"/>
          </p:cNvSpPr>
          <p:nvPr>
            <p:ph idx="1"/>
          </p:nvPr>
        </p:nvSpPr>
        <p:spPr>
          <a:xfrm>
            <a:off x="6549990" y="2063750"/>
            <a:ext cx="2232674" cy="4292600"/>
          </a:xfrm>
        </p:spPr>
        <p:txBody>
          <a:bodyPr>
            <a:normAutofit fontScale="70000" lnSpcReduction="20000"/>
          </a:bodyPr>
          <a:lstStyle/>
          <a:p>
            <a:r>
              <a:rPr lang="en-US"/>
              <a:t>Enter your name</a:t>
            </a:r>
          </a:p>
          <a:p>
            <a:r>
              <a:rPr lang="en-US"/>
              <a:t>Pick a place to save your SRA</a:t>
            </a:r>
          </a:p>
          <a:p>
            <a:r>
              <a:rPr lang="en-US"/>
              <a:t>Name your SRA</a:t>
            </a:r>
          </a:p>
          <a:p>
            <a:r>
              <a:rPr lang="en-US" b="1"/>
              <a:t>Review the Disclaimer</a:t>
            </a:r>
          </a:p>
          <a:p>
            <a:r>
              <a:rPr lang="en-US"/>
              <a:t>Begin your SRA</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11</a:t>
            </a:fld>
            <a:endParaRPr lang="en-US"/>
          </a:p>
        </p:txBody>
      </p:sp>
      <p:pic>
        <p:nvPicPr>
          <p:cNvPr id="2" name="Picture 1"/>
          <p:cNvPicPr>
            <a:picLocks noChangeAspect="1"/>
          </p:cNvPicPr>
          <p:nvPr/>
        </p:nvPicPr>
        <p:blipFill>
          <a:blip r:embed="rId2"/>
          <a:stretch>
            <a:fillRect/>
          </a:stretch>
        </p:blipFill>
        <p:spPr>
          <a:xfrm>
            <a:off x="323016" y="820613"/>
            <a:ext cx="6019387" cy="5205048"/>
          </a:xfrm>
          <a:prstGeom prst="rect">
            <a:avLst/>
          </a:prstGeom>
          <a:ln>
            <a:solidFill>
              <a:schemeClr val="tx1"/>
            </a:solidFill>
          </a:ln>
        </p:spPr>
      </p:pic>
    </p:spTree>
    <p:extLst>
      <p:ext uri="{BB962C8B-B14F-4D97-AF65-F5344CB8AC3E}">
        <p14:creationId xmlns:p14="http://schemas.microsoft.com/office/powerpoint/2010/main" val="1357145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lstStyle/>
          <a:p>
            <a:r>
              <a:rPr lang="en-US" sz="2800"/>
              <a:t>Create New SRA:</a:t>
            </a:r>
          </a:p>
        </p:txBody>
      </p:sp>
      <p:sp>
        <p:nvSpPr>
          <p:cNvPr id="4" name="Content Placeholder 3"/>
          <p:cNvSpPr>
            <a:spLocks noGrp="1"/>
          </p:cNvSpPr>
          <p:nvPr>
            <p:ph idx="1"/>
          </p:nvPr>
        </p:nvSpPr>
        <p:spPr>
          <a:xfrm>
            <a:off x="6549990" y="2063750"/>
            <a:ext cx="2232674" cy="4292600"/>
          </a:xfrm>
        </p:spPr>
        <p:txBody>
          <a:bodyPr>
            <a:normAutofit fontScale="70000" lnSpcReduction="20000"/>
          </a:bodyPr>
          <a:lstStyle/>
          <a:p>
            <a:r>
              <a:rPr lang="en-US"/>
              <a:t>Enter your name</a:t>
            </a:r>
          </a:p>
          <a:p>
            <a:r>
              <a:rPr lang="en-US"/>
              <a:t>Pick a place to save your SRA</a:t>
            </a:r>
          </a:p>
          <a:p>
            <a:r>
              <a:rPr lang="en-US"/>
              <a:t>Name your SRA</a:t>
            </a:r>
          </a:p>
          <a:p>
            <a:r>
              <a:rPr lang="en-US"/>
              <a:t>Review the Disclaimer</a:t>
            </a:r>
          </a:p>
          <a:p>
            <a:r>
              <a:rPr lang="en-US" b="1"/>
              <a:t>Begin your SRA</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12</a:t>
            </a:fld>
            <a:endParaRPr lang="en-US"/>
          </a:p>
        </p:txBody>
      </p:sp>
      <p:pic>
        <p:nvPicPr>
          <p:cNvPr id="2" name="Picture 1"/>
          <p:cNvPicPr>
            <a:picLocks noChangeAspect="1"/>
          </p:cNvPicPr>
          <p:nvPr/>
        </p:nvPicPr>
        <p:blipFill>
          <a:blip r:embed="rId2"/>
          <a:stretch>
            <a:fillRect/>
          </a:stretch>
        </p:blipFill>
        <p:spPr>
          <a:xfrm>
            <a:off x="332369" y="766097"/>
            <a:ext cx="5966498" cy="5192251"/>
          </a:xfrm>
          <a:prstGeom prst="rect">
            <a:avLst/>
          </a:prstGeom>
          <a:ln>
            <a:solidFill>
              <a:schemeClr val="tx1"/>
            </a:solidFill>
          </a:ln>
        </p:spPr>
      </p:pic>
    </p:spTree>
    <p:extLst>
      <p:ext uri="{BB962C8B-B14F-4D97-AF65-F5344CB8AC3E}">
        <p14:creationId xmlns:p14="http://schemas.microsoft.com/office/powerpoint/2010/main" val="222725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Entering your Practice Info:</a:t>
            </a:r>
            <a:br>
              <a:rPr lang="en-US"/>
            </a:br>
            <a:endParaRPr lang="en-US" sz="2800"/>
          </a:p>
        </p:txBody>
      </p:sp>
      <p:sp>
        <p:nvSpPr>
          <p:cNvPr id="4" name="Content Placeholder 3"/>
          <p:cNvSpPr>
            <a:spLocks noGrp="1"/>
          </p:cNvSpPr>
          <p:nvPr>
            <p:ph idx="1"/>
          </p:nvPr>
        </p:nvSpPr>
        <p:spPr>
          <a:xfrm>
            <a:off x="6315739" y="2063750"/>
            <a:ext cx="2601971" cy="4292600"/>
          </a:xfrm>
        </p:spPr>
        <p:txBody>
          <a:bodyPr>
            <a:normAutofit/>
          </a:bodyPr>
          <a:lstStyle/>
          <a:p>
            <a:r>
              <a:rPr lang="en-US" sz="2400" b="1" dirty="0"/>
              <a:t>Practice Information</a:t>
            </a:r>
          </a:p>
          <a:p>
            <a:pPr lvl="1"/>
            <a:r>
              <a:rPr lang="en-US" sz="2000" dirty="0"/>
              <a:t>Track Asset Inventory</a:t>
            </a:r>
          </a:p>
          <a:p>
            <a:pPr lvl="1"/>
            <a:r>
              <a:rPr lang="en-US" sz="2000" dirty="0"/>
              <a:t>Track </a:t>
            </a:r>
            <a:r>
              <a:rPr lang="en-US" sz="2000" dirty="0" smtClean="0"/>
              <a:t>BAs</a:t>
            </a:r>
            <a:endParaRPr lang="en-US" sz="2000" dirty="0"/>
          </a:p>
          <a:p>
            <a:pPr lvl="1"/>
            <a:r>
              <a:rPr lang="en-US" sz="2000" dirty="0"/>
              <a:t>Track Documentation</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13</a:t>
            </a:fld>
            <a:endParaRPr lang="en-US"/>
          </a:p>
        </p:txBody>
      </p:sp>
      <p:pic>
        <p:nvPicPr>
          <p:cNvPr id="7" name="Picture 6"/>
          <p:cNvPicPr>
            <a:picLocks noChangeAspect="1"/>
          </p:cNvPicPr>
          <p:nvPr/>
        </p:nvPicPr>
        <p:blipFill>
          <a:blip r:embed="rId2"/>
          <a:stretch>
            <a:fillRect/>
          </a:stretch>
        </p:blipFill>
        <p:spPr>
          <a:xfrm>
            <a:off x="240123" y="634181"/>
            <a:ext cx="3800935" cy="3298925"/>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031592" y="2861188"/>
            <a:ext cx="3803797" cy="3313672"/>
          </a:xfrm>
          <a:prstGeom prst="rect">
            <a:avLst/>
          </a:prstGeom>
          <a:ln>
            <a:solidFill>
              <a:schemeClr val="tx1"/>
            </a:solidFill>
          </a:ln>
        </p:spPr>
      </p:pic>
      <p:sp>
        <p:nvSpPr>
          <p:cNvPr id="9" name="Oval 8"/>
          <p:cNvSpPr/>
          <p:nvPr/>
        </p:nvSpPr>
        <p:spPr>
          <a:xfrm>
            <a:off x="4611936" y="5169188"/>
            <a:ext cx="1367176" cy="534383"/>
          </a:xfrm>
          <a:prstGeom prst="ellipse">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5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Asset Tracking:</a:t>
            </a:r>
            <a:br>
              <a:rPr lang="en-US"/>
            </a:br>
            <a:endParaRPr lang="en-US" sz="2800"/>
          </a:p>
        </p:txBody>
      </p:sp>
      <p:sp>
        <p:nvSpPr>
          <p:cNvPr id="4" name="Content Placeholder 3"/>
          <p:cNvSpPr>
            <a:spLocks noGrp="1"/>
          </p:cNvSpPr>
          <p:nvPr>
            <p:ph idx="1"/>
          </p:nvPr>
        </p:nvSpPr>
        <p:spPr>
          <a:xfrm>
            <a:off x="6273209" y="2063750"/>
            <a:ext cx="2743199" cy="4292600"/>
          </a:xfrm>
        </p:spPr>
        <p:txBody>
          <a:bodyPr>
            <a:normAutofit/>
          </a:bodyPr>
          <a:lstStyle/>
          <a:p>
            <a:r>
              <a:rPr lang="en-US" sz="2400" b="1" dirty="0"/>
              <a:t>Practice Information</a:t>
            </a:r>
          </a:p>
          <a:p>
            <a:pPr lvl="1"/>
            <a:r>
              <a:rPr lang="en-US" sz="2200" b="1" dirty="0"/>
              <a:t>Track Asset Inventory</a:t>
            </a:r>
          </a:p>
          <a:p>
            <a:pPr lvl="1"/>
            <a:r>
              <a:rPr lang="en-US" sz="2200" dirty="0"/>
              <a:t>Track </a:t>
            </a:r>
            <a:r>
              <a:rPr lang="en-US" sz="2200" dirty="0" smtClean="0"/>
              <a:t>BAs</a:t>
            </a:r>
            <a:endParaRPr lang="en-US" sz="2200" dirty="0"/>
          </a:p>
          <a:p>
            <a:pPr lvl="1"/>
            <a:r>
              <a:rPr lang="en-US" sz="2200" dirty="0"/>
              <a:t>Track Documentation</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14</a:t>
            </a:fld>
            <a:endParaRPr lang="en-US"/>
          </a:p>
        </p:txBody>
      </p:sp>
      <p:pic>
        <p:nvPicPr>
          <p:cNvPr id="8" name="Picture 7"/>
          <p:cNvPicPr>
            <a:picLocks noChangeAspect="1"/>
          </p:cNvPicPr>
          <p:nvPr/>
        </p:nvPicPr>
        <p:blipFill>
          <a:blip r:embed="rId2"/>
          <a:stretch>
            <a:fillRect/>
          </a:stretch>
        </p:blipFill>
        <p:spPr>
          <a:xfrm>
            <a:off x="203908" y="356791"/>
            <a:ext cx="3068587" cy="2664599"/>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1650138" y="2206882"/>
            <a:ext cx="2444885" cy="2227468"/>
          </a:xfrm>
          <a:prstGeom prst="rect">
            <a:avLst/>
          </a:prstGeom>
          <a:ln>
            <a:solidFill>
              <a:schemeClr val="tx1"/>
            </a:solidFill>
          </a:ln>
        </p:spPr>
      </p:pic>
      <p:sp>
        <p:nvSpPr>
          <p:cNvPr id="12" name="Oval 11"/>
          <p:cNvSpPr/>
          <p:nvPr/>
        </p:nvSpPr>
        <p:spPr>
          <a:xfrm>
            <a:off x="797106" y="858494"/>
            <a:ext cx="853032" cy="516670"/>
          </a:xfrm>
          <a:prstGeom prst="ellipse">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82429" y="4054838"/>
            <a:ext cx="541181" cy="482382"/>
          </a:xfrm>
          <a:prstGeom prst="ellipse">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872581" y="3853108"/>
            <a:ext cx="3068587" cy="2663503"/>
          </a:xfrm>
          <a:prstGeom prst="rect">
            <a:avLst/>
          </a:prstGeom>
        </p:spPr>
      </p:pic>
    </p:spTree>
    <p:extLst>
      <p:ext uri="{BB962C8B-B14F-4D97-AF65-F5344CB8AC3E}">
        <p14:creationId xmlns:p14="http://schemas.microsoft.com/office/powerpoint/2010/main" val="12126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par>
                          <p:cTn id="18" fill="hold">
                            <p:stCondLst>
                              <p:cond delay="2000"/>
                            </p:stCondLst>
                            <p:childTnLst>
                              <p:par>
                                <p:cTn id="19" presetID="1" presetClass="entr" presetSubtype="0" fill="hold" nodeType="afterEffect">
                                  <p:stCondLst>
                                    <p:cond delay="50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Vendor/BAA Tracking: </a:t>
            </a:r>
            <a:br>
              <a:rPr lang="en-US"/>
            </a:br>
            <a:endParaRPr lang="en-US" sz="2800"/>
          </a:p>
        </p:txBody>
      </p:sp>
      <p:sp>
        <p:nvSpPr>
          <p:cNvPr id="4" name="Content Placeholder 3"/>
          <p:cNvSpPr>
            <a:spLocks noGrp="1"/>
          </p:cNvSpPr>
          <p:nvPr>
            <p:ph idx="1"/>
          </p:nvPr>
        </p:nvSpPr>
        <p:spPr>
          <a:xfrm>
            <a:off x="6549989" y="2063750"/>
            <a:ext cx="2350662" cy="4292600"/>
          </a:xfrm>
        </p:spPr>
        <p:txBody>
          <a:bodyPr>
            <a:normAutofit fontScale="85000" lnSpcReduction="10000"/>
          </a:bodyPr>
          <a:lstStyle/>
          <a:p>
            <a:r>
              <a:rPr lang="en-US" dirty="0"/>
              <a:t>Practice Information</a:t>
            </a:r>
          </a:p>
          <a:p>
            <a:pPr lvl="1"/>
            <a:r>
              <a:rPr lang="en-US" dirty="0"/>
              <a:t>Track Asset Inventory</a:t>
            </a:r>
          </a:p>
          <a:p>
            <a:pPr lvl="1"/>
            <a:r>
              <a:rPr lang="en-US" b="1" dirty="0"/>
              <a:t>Track </a:t>
            </a:r>
            <a:r>
              <a:rPr lang="en-US" b="1" dirty="0" smtClean="0"/>
              <a:t>BAs</a:t>
            </a:r>
            <a:endParaRPr lang="en-US" b="1" dirty="0"/>
          </a:p>
          <a:p>
            <a:pPr lvl="1"/>
            <a:r>
              <a:rPr lang="en-US" dirty="0"/>
              <a:t>Track Documentation</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15</a:t>
            </a:fld>
            <a:endParaRPr lang="en-US"/>
          </a:p>
        </p:txBody>
      </p:sp>
      <p:pic>
        <p:nvPicPr>
          <p:cNvPr id="2" name="Picture 1"/>
          <p:cNvPicPr>
            <a:picLocks noChangeAspect="1"/>
          </p:cNvPicPr>
          <p:nvPr/>
        </p:nvPicPr>
        <p:blipFill>
          <a:blip r:embed="rId2"/>
          <a:stretch>
            <a:fillRect/>
          </a:stretch>
        </p:blipFill>
        <p:spPr>
          <a:xfrm>
            <a:off x="309256" y="431801"/>
            <a:ext cx="2800435" cy="2429387"/>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1709473" y="1646494"/>
            <a:ext cx="2304668" cy="2897751"/>
          </a:xfrm>
          <a:prstGeom prst="rect">
            <a:avLst/>
          </a:prstGeom>
          <a:ln>
            <a:solidFill>
              <a:schemeClr val="tx1"/>
            </a:solidFill>
          </a:ln>
        </p:spPr>
      </p:pic>
      <p:sp>
        <p:nvSpPr>
          <p:cNvPr id="14" name="Oval 13"/>
          <p:cNvSpPr/>
          <p:nvPr/>
        </p:nvSpPr>
        <p:spPr>
          <a:xfrm>
            <a:off x="856441" y="930383"/>
            <a:ext cx="853032" cy="516670"/>
          </a:xfrm>
          <a:prstGeom prst="ellipse">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20427" y="3951715"/>
            <a:ext cx="705473" cy="516670"/>
          </a:xfrm>
          <a:prstGeom prst="ellipse">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3163069" y="3852862"/>
            <a:ext cx="2866370" cy="2481186"/>
          </a:xfrm>
          <a:prstGeom prst="rect">
            <a:avLst/>
          </a:prstGeom>
          <a:ln>
            <a:solidFill>
              <a:schemeClr val="tx1"/>
            </a:solidFill>
          </a:ln>
        </p:spPr>
      </p:pic>
      <p:sp>
        <p:nvSpPr>
          <p:cNvPr id="16" name="Oval 15"/>
          <p:cNvSpPr/>
          <p:nvPr/>
        </p:nvSpPr>
        <p:spPr>
          <a:xfrm>
            <a:off x="3497581" y="5258545"/>
            <a:ext cx="2666048" cy="516670"/>
          </a:xfrm>
          <a:prstGeom prst="ellipse">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0"/>
                            </p:stCondLst>
                            <p:childTnLst>
                              <p:par>
                                <p:cTn id="13" presetID="6"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par>
                          <p:cTn id="16" fill="hold">
                            <p:stCondLst>
                              <p:cond delay="2000"/>
                            </p:stCondLst>
                            <p:childTnLst>
                              <p:par>
                                <p:cTn id="17" presetID="1" presetClass="entr" presetSubtype="0" fill="hold" nodeType="afterEffect">
                                  <p:stCondLst>
                                    <p:cond delay="50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7000"/>
                            </p:stCondLst>
                            <p:childTnLst>
                              <p:par>
                                <p:cTn id="20" presetID="6"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Assessment:</a:t>
            </a:r>
            <a:br>
              <a:rPr lang="en-US"/>
            </a:br>
            <a:endParaRPr lang="en-US" sz="2800"/>
          </a:p>
        </p:txBody>
      </p:sp>
      <p:sp>
        <p:nvSpPr>
          <p:cNvPr id="4" name="Content Placeholder 3"/>
          <p:cNvSpPr>
            <a:spLocks noGrp="1"/>
          </p:cNvSpPr>
          <p:nvPr>
            <p:ph idx="1"/>
          </p:nvPr>
        </p:nvSpPr>
        <p:spPr>
          <a:xfrm>
            <a:off x="7116473" y="1641719"/>
            <a:ext cx="1803201" cy="4292600"/>
          </a:xfrm>
        </p:spPr>
        <p:txBody>
          <a:bodyPr vert="horz" lIns="91440" tIns="45720" rIns="91440" bIns="45720" rtlCol="0" anchor="t">
            <a:normAutofit fontScale="47500" lnSpcReduction="20000"/>
          </a:bodyPr>
          <a:lstStyle/>
          <a:p>
            <a:r>
              <a:rPr lang="en-US" sz="4200" b="1" dirty="0"/>
              <a:t>Assessment </a:t>
            </a:r>
            <a:r>
              <a:rPr lang="en-US" sz="4200" b="1" dirty="0" smtClean="0"/>
              <a:t>Sections</a:t>
            </a:r>
          </a:p>
          <a:p>
            <a:pPr>
              <a:buFont typeface="Wingdings" panose="05000000000000000000" pitchFamily="2" charset="2"/>
              <a:buChar char="ü"/>
            </a:pPr>
            <a:r>
              <a:rPr lang="en-US" dirty="0" smtClean="0"/>
              <a:t>Wizard-based Logic</a:t>
            </a:r>
          </a:p>
          <a:p>
            <a:pPr>
              <a:buFont typeface="Wingdings" panose="05000000000000000000" pitchFamily="2" charset="2"/>
              <a:buChar char="ü"/>
            </a:pPr>
            <a:r>
              <a:rPr lang="en-US" dirty="0" smtClean="0"/>
              <a:t>Multiple </a:t>
            </a:r>
            <a:r>
              <a:rPr lang="en-US" dirty="0"/>
              <a:t>Choice Question &amp; Answer </a:t>
            </a:r>
            <a:r>
              <a:rPr lang="en-US" dirty="0" smtClean="0"/>
              <a:t>format</a:t>
            </a:r>
          </a:p>
          <a:p>
            <a:pPr>
              <a:buFont typeface="Wingdings" panose="05000000000000000000" pitchFamily="2" charset="2"/>
              <a:buChar char="ü"/>
            </a:pPr>
            <a:r>
              <a:rPr lang="en-US" dirty="0" smtClean="0"/>
              <a:t>Dynamic </a:t>
            </a:r>
            <a:r>
              <a:rPr lang="en-US" dirty="0"/>
              <a:t>Education </a:t>
            </a:r>
            <a:r>
              <a:rPr lang="en-US" dirty="0" smtClean="0"/>
              <a:t>content</a:t>
            </a:r>
          </a:p>
          <a:p>
            <a:pPr>
              <a:buFont typeface="Wingdings" panose="05000000000000000000" pitchFamily="2" charset="2"/>
              <a:buChar char="ü"/>
            </a:pPr>
            <a:r>
              <a:rPr lang="en-US" dirty="0" smtClean="0"/>
              <a:t>Related </a:t>
            </a:r>
            <a:r>
              <a:rPr lang="en-US" dirty="0"/>
              <a:t>Standard Language</a:t>
            </a:r>
          </a:p>
          <a:p>
            <a:r>
              <a:rPr lang="en-US" b="1" dirty="0"/>
              <a:t>Progress </a:t>
            </a:r>
            <a:r>
              <a:rPr lang="en-US" b="1" dirty="0" smtClean="0"/>
              <a:t>Indicators</a:t>
            </a:r>
            <a:endParaRPr lang="en-US" b="1" dirty="0"/>
          </a:p>
        </p:txBody>
      </p:sp>
      <p:sp>
        <p:nvSpPr>
          <p:cNvPr id="5" name="Slide Number Placeholder 4"/>
          <p:cNvSpPr>
            <a:spLocks noGrp="1"/>
          </p:cNvSpPr>
          <p:nvPr>
            <p:ph type="sldNum" sz="quarter" idx="12"/>
          </p:nvPr>
        </p:nvSpPr>
        <p:spPr/>
        <p:txBody>
          <a:bodyPr/>
          <a:lstStyle/>
          <a:p>
            <a:fld id="{3CA5EEED-C7C9-4C7B-8D20-D1B182A18EAB}" type="slidenum">
              <a:rPr lang="en-US" smtClean="0"/>
              <a:pPr/>
              <a:t>16</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02" y="457198"/>
            <a:ext cx="6746671" cy="459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127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Identifying Vulnerabilities:</a:t>
            </a:r>
            <a:br>
              <a:rPr lang="en-US"/>
            </a:br>
            <a:endParaRPr lang="en-US" sz="2800"/>
          </a:p>
        </p:txBody>
      </p:sp>
      <p:sp>
        <p:nvSpPr>
          <p:cNvPr id="4" name="Content Placeholder 3"/>
          <p:cNvSpPr>
            <a:spLocks noGrp="1"/>
          </p:cNvSpPr>
          <p:nvPr>
            <p:ph idx="1"/>
          </p:nvPr>
        </p:nvSpPr>
        <p:spPr>
          <a:xfrm>
            <a:off x="6549990" y="2063750"/>
            <a:ext cx="2485426" cy="4292600"/>
          </a:xfrm>
        </p:spPr>
        <p:txBody>
          <a:bodyPr>
            <a:normAutofit/>
          </a:bodyPr>
          <a:lstStyle/>
          <a:p>
            <a:r>
              <a:rPr lang="en-US" sz="2400" dirty="0"/>
              <a:t>Multi-Select format</a:t>
            </a:r>
          </a:p>
          <a:p>
            <a:r>
              <a:rPr lang="en-US" sz="2400" dirty="0"/>
              <a:t>Guidance within ToolTips</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17</a:t>
            </a:fld>
            <a:endParaRPr lang="en-US"/>
          </a:p>
        </p:txBody>
      </p:sp>
      <p:pic>
        <p:nvPicPr>
          <p:cNvPr id="7" name="Picture 6"/>
          <p:cNvPicPr>
            <a:picLocks noChangeAspect="1"/>
          </p:cNvPicPr>
          <p:nvPr/>
        </p:nvPicPr>
        <p:blipFill>
          <a:blip r:embed="rId2"/>
          <a:stretch>
            <a:fillRect/>
          </a:stretch>
        </p:blipFill>
        <p:spPr>
          <a:xfrm>
            <a:off x="239893" y="601586"/>
            <a:ext cx="5939122" cy="5160118"/>
          </a:xfrm>
          <a:prstGeom prst="rect">
            <a:avLst/>
          </a:prstGeom>
          <a:ln>
            <a:solidFill>
              <a:schemeClr val="tx1"/>
            </a:solidFill>
          </a:ln>
        </p:spPr>
      </p:pic>
    </p:spTree>
    <p:extLst>
      <p:ext uri="{BB962C8B-B14F-4D97-AF65-F5344CB8AC3E}">
        <p14:creationId xmlns:p14="http://schemas.microsoft.com/office/powerpoint/2010/main" val="4065069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Rating Likelihood and Impact of Threats:</a:t>
            </a:r>
            <a:br>
              <a:rPr lang="en-US"/>
            </a:br>
            <a:endParaRPr lang="en-US" sz="2800"/>
          </a:p>
        </p:txBody>
      </p:sp>
      <p:sp>
        <p:nvSpPr>
          <p:cNvPr id="4" name="Content Placeholder 3"/>
          <p:cNvSpPr>
            <a:spLocks noGrp="1"/>
          </p:cNvSpPr>
          <p:nvPr>
            <p:ph idx="1"/>
          </p:nvPr>
        </p:nvSpPr>
        <p:spPr>
          <a:xfrm>
            <a:off x="6432559" y="1761038"/>
            <a:ext cx="2397078" cy="4292600"/>
          </a:xfrm>
        </p:spPr>
        <p:txBody>
          <a:bodyPr vert="horz" lIns="91440" tIns="45720" rIns="91440" bIns="45720" rtlCol="0" anchor="t">
            <a:normAutofit fontScale="85000" lnSpcReduction="20000"/>
          </a:bodyPr>
          <a:lstStyle/>
          <a:p>
            <a:r>
              <a:rPr lang="en-US" sz="2800" dirty="0"/>
              <a:t>Likelihood &amp; Impact  Rating</a:t>
            </a:r>
          </a:p>
          <a:p>
            <a:pPr lvl="1">
              <a:buFont typeface="Wingdings" panose="05040102010807070707" pitchFamily="18" charset="2"/>
              <a:buChar char="§"/>
            </a:pPr>
            <a:r>
              <a:rPr lang="en-US" dirty="0"/>
              <a:t>Color coded rating system</a:t>
            </a:r>
          </a:p>
          <a:p>
            <a:pPr lvl="1">
              <a:buFont typeface="Wingdings" panose="05040102010807070707" pitchFamily="18" charset="2"/>
              <a:buChar char="§"/>
            </a:pPr>
            <a:r>
              <a:rPr lang="en-US" dirty="0"/>
              <a:t>Guided Risk Framework</a:t>
            </a:r>
          </a:p>
          <a:p>
            <a:r>
              <a:rPr lang="en-US" sz="2800" dirty="0"/>
              <a:t>Guidance within ToolTips</a:t>
            </a:r>
          </a:p>
          <a:p>
            <a:pPr lvl="1"/>
            <a:endParaRPr lang="en-US" dirty="0"/>
          </a:p>
        </p:txBody>
      </p:sp>
      <p:sp>
        <p:nvSpPr>
          <p:cNvPr id="5" name="Slide Number Placeholder 4"/>
          <p:cNvSpPr>
            <a:spLocks noGrp="1"/>
          </p:cNvSpPr>
          <p:nvPr>
            <p:ph type="sldNum" sz="quarter" idx="12"/>
          </p:nvPr>
        </p:nvSpPr>
        <p:spPr/>
        <p:txBody>
          <a:bodyPr/>
          <a:lstStyle/>
          <a:p>
            <a:fld id="{3CA5EEED-C7C9-4C7B-8D20-D1B182A18EAB}" type="slidenum">
              <a:rPr lang="en-US" smtClean="0"/>
              <a:pPr/>
              <a:t>18</a:t>
            </a:fld>
            <a:endParaRPr lang="en-US"/>
          </a:p>
        </p:txBody>
      </p:sp>
      <p:pic>
        <p:nvPicPr>
          <p:cNvPr id="9" name="Picture 9" descr="A screenshot of a cell phone&#10;&#10;Description generated with very high confidence">
            <a:extLst>
              <a:ext uri="{FF2B5EF4-FFF2-40B4-BE49-F238E27FC236}">
                <a16:creationId xmlns="" xmlns:a16="http://schemas.microsoft.com/office/drawing/2014/main" id="{4CD54EDE-70AC-4249-974A-8F5D6BBC39C9}"/>
              </a:ext>
            </a:extLst>
          </p:cNvPr>
          <p:cNvPicPr>
            <a:picLocks noChangeAspect="1"/>
          </p:cNvPicPr>
          <p:nvPr/>
        </p:nvPicPr>
        <p:blipFill>
          <a:blip r:embed="rId2"/>
          <a:stretch>
            <a:fillRect/>
          </a:stretch>
        </p:blipFill>
        <p:spPr>
          <a:xfrm>
            <a:off x="184759" y="519129"/>
            <a:ext cx="6065729" cy="5276951"/>
          </a:xfrm>
          <a:prstGeom prst="rect">
            <a:avLst/>
          </a:prstGeom>
        </p:spPr>
      </p:pic>
    </p:spTree>
    <p:extLst>
      <p:ext uri="{BB962C8B-B14F-4D97-AF65-F5344CB8AC3E}">
        <p14:creationId xmlns:p14="http://schemas.microsoft.com/office/powerpoint/2010/main" val="1291208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Reviewing the Section Summary:</a:t>
            </a:r>
            <a:br>
              <a:rPr lang="en-US"/>
            </a:br>
            <a:endParaRPr lang="en-US" sz="2800"/>
          </a:p>
        </p:txBody>
      </p:sp>
      <p:sp>
        <p:nvSpPr>
          <p:cNvPr id="4" name="Content Placeholder 3"/>
          <p:cNvSpPr>
            <a:spLocks noGrp="1"/>
          </p:cNvSpPr>
          <p:nvPr>
            <p:ph idx="1"/>
          </p:nvPr>
        </p:nvSpPr>
        <p:spPr>
          <a:xfrm>
            <a:off x="6549990" y="2063750"/>
            <a:ext cx="2232674" cy="4292600"/>
          </a:xfrm>
        </p:spPr>
        <p:txBody>
          <a:bodyPr>
            <a:normAutofit fontScale="55000" lnSpcReduction="20000"/>
          </a:bodyPr>
          <a:lstStyle/>
          <a:p>
            <a:r>
              <a:rPr lang="en-US" dirty="0"/>
              <a:t>Section Summary</a:t>
            </a:r>
          </a:p>
          <a:p>
            <a:pPr lvl="1"/>
            <a:r>
              <a:rPr lang="en-US" dirty="0"/>
              <a:t>Areas of Success</a:t>
            </a:r>
          </a:p>
          <a:p>
            <a:pPr lvl="1"/>
            <a:r>
              <a:rPr lang="en-US" dirty="0"/>
              <a:t>Areas for Review</a:t>
            </a:r>
          </a:p>
          <a:p>
            <a:pPr lvl="1"/>
            <a:r>
              <a:rPr lang="en-US" dirty="0"/>
              <a:t>Score</a:t>
            </a:r>
          </a:p>
          <a:p>
            <a:pPr lvl="1"/>
            <a:r>
              <a:rPr lang="en-US" dirty="0"/>
              <a:t>Comments &amp; Documents</a:t>
            </a:r>
          </a:p>
          <a:p>
            <a:r>
              <a:rPr lang="en-US" dirty="0"/>
              <a:t>Final SRA Summary</a:t>
            </a:r>
          </a:p>
          <a:p>
            <a:pPr lvl="1"/>
            <a:r>
              <a:rPr lang="en-US" dirty="0"/>
              <a:t>Dashboard</a:t>
            </a:r>
          </a:p>
          <a:p>
            <a:pPr lvl="1"/>
            <a:r>
              <a:rPr lang="en-US" dirty="0"/>
              <a:t>Detailed Report </a:t>
            </a:r>
          </a:p>
        </p:txBody>
      </p:sp>
      <p:sp>
        <p:nvSpPr>
          <p:cNvPr id="5" name="Slide Number Placeholder 4"/>
          <p:cNvSpPr>
            <a:spLocks noGrp="1"/>
          </p:cNvSpPr>
          <p:nvPr>
            <p:ph type="sldNum" sz="quarter" idx="12"/>
          </p:nvPr>
        </p:nvSpPr>
        <p:spPr/>
        <p:txBody>
          <a:bodyPr/>
          <a:lstStyle/>
          <a:p>
            <a:fld id="{3CA5EEED-C7C9-4C7B-8D20-D1B182A18EAB}" type="slidenum">
              <a:rPr lang="en-US" smtClean="0"/>
              <a:pPr/>
              <a:t>19</a:t>
            </a:fld>
            <a:endParaRPr lang="en-US" dirty="0"/>
          </a:p>
        </p:txBody>
      </p:sp>
      <p:pic>
        <p:nvPicPr>
          <p:cNvPr id="2" name="Picture 1"/>
          <p:cNvPicPr>
            <a:picLocks noChangeAspect="1"/>
          </p:cNvPicPr>
          <p:nvPr/>
        </p:nvPicPr>
        <p:blipFill>
          <a:blip r:embed="rId2"/>
          <a:stretch>
            <a:fillRect/>
          </a:stretch>
        </p:blipFill>
        <p:spPr>
          <a:xfrm>
            <a:off x="232749" y="614362"/>
            <a:ext cx="5955029" cy="5176838"/>
          </a:xfrm>
          <a:prstGeom prst="rect">
            <a:avLst/>
          </a:prstGeom>
          <a:ln>
            <a:solidFill>
              <a:schemeClr val="tx1"/>
            </a:solidFill>
          </a:ln>
        </p:spPr>
      </p:pic>
    </p:spTree>
    <p:extLst>
      <p:ext uri="{BB962C8B-B14F-4D97-AF65-F5344CB8AC3E}">
        <p14:creationId xmlns:p14="http://schemas.microsoft.com/office/powerpoint/2010/main" val="84802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Happy Cybersecurity Month-Privacy and Security:</a:t>
            </a:r>
            <a:br>
              <a:rPr lang="en-US" dirty="0" smtClean="0"/>
            </a:br>
            <a:r>
              <a:rPr lang="en-US" dirty="0" smtClean="0"/>
              <a:t>A Shared Responsibility</a:t>
            </a:r>
            <a:endParaRPr lang="en-US" dirty="0"/>
          </a:p>
        </p:txBody>
      </p:sp>
      <p:sp>
        <p:nvSpPr>
          <p:cNvPr id="3" name="Content Placeholder 2"/>
          <p:cNvSpPr>
            <a:spLocks noGrp="1"/>
          </p:cNvSpPr>
          <p:nvPr>
            <p:ph idx="1"/>
          </p:nvPr>
        </p:nvSpPr>
        <p:spPr>
          <a:xfrm>
            <a:off x="595744" y="1205345"/>
            <a:ext cx="8049492" cy="5016484"/>
          </a:xfrm>
        </p:spPr>
        <p:txBody>
          <a:bodyPr/>
          <a:lstStyle/>
          <a:p>
            <a:endParaRPr lang="en-US" dirty="0"/>
          </a:p>
        </p:txBody>
      </p:sp>
      <p:sp>
        <p:nvSpPr>
          <p:cNvPr id="5" name="Slide Number Placeholder 4"/>
          <p:cNvSpPr>
            <a:spLocks noGrp="1"/>
          </p:cNvSpPr>
          <p:nvPr>
            <p:ph type="sldNum" sz="quarter" idx="12"/>
          </p:nvPr>
        </p:nvSpPr>
        <p:spPr/>
        <p:txBody>
          <a:bodyPr/>
          <a:lstStyle/>
          <a:p>
            <a:pPr>
              <a:defRPr/>
            </a:pPr>
            <a:fld id="{2092F4FF-3371-4BB3-8133-071F192B6A83}" type="slidenum">
              <a:rPr lang="en-US"/>
              <a:pPr>
                <a:defRPr/>
              </a:pPr>
              <a:t>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043"/>
          <a:stretch/>
        </p:blipFill>
        <p:spPr>
          <a:xfrm>
            <a:off x="381000" y="1205345"/>
            <a:ext cx="8536711" cy="5016484"/>
          </a:xfrm>
          <a:prstGeom prst="rect">
            <a:avLst/>
          </a:prstGeom>
        </p:spPr>
      </p:pic>
    </p:spTree>
    <p:extLst>
      <p:ext uri="{BB962C8B-B14F-4D97-AF65-F5344CB8AC3E}">
        <p14:creationId xmlns:p14="http://schemas.microsoft.com/office/powerpoint/2010/main" val="1611131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Understanding your scores:</a:t>
            </a:r>
            <a:br>
              <a:rPr lang="en-US"/>
            </a:br>
            <a:endParaRPr lang="en-US" sz="2800"/>
          </a:p>
        </p:txBody>
      </p:sp>
      <p:sp>
        <p:nvSpPr>
          <p:cNvPr id="4" name="Content Placeholder 3"/>
          <p:cNvSpPr>
            <a:spLocks noGrp="1"/>
          </p:cNvSpPr>
          <p:nvPr>
            <p:ph idx="1"/>
          </p:nvPr>
        </p:nvSpPr>
        <p:spPr>
          <a:xfrm>
            <a:off x="6549990" y="2063750"/>
            <a:ext cx="2232674" cy="4292600"/>
          </a:xfrm>
        </p:spPr>
        <p:txBody>
          <a:bodyPr>
            <a:normAutofit fontScale="55000" lnSpcReduction="20000"/>
          </a:bodyPr>
          <a:lstStyle/>
          <a:p>
            <a:r>
              <a:rPr lang="en-US"/>
              <a:t>Section Summary</a:t>
            </a:r>
          </a:p>
          <a:p>
            <a:pPr lvl="1"/>
            <a:r>
              <a:rPr lang="en-US"/>
              <a:t>Areas of Success</a:t>
            </a:r>
          </a:p>
          <a:p>
            <a:pPr lvl="1"/>
            <a:r>
              <a:rPr lang="en-US"/>
              <a:t>Areas for Review</a:t>
            </a:r>
          </a:p>
          <a:p>
            <a:pPr lvl="1"/>
            <a:r>
              <a:rPr lang="en-US"/>
              <a:t>Score</a:t>
            </a:r>
          </a:p>
          <a:p>
            <a:pPr lvl="1"/>
            <a:r>
              <a:rPr lang="en-US"/>
              <a:t>Comments &amp; Documents</a:t>
            </a:r>
          </a:p>
          <a:p>
            <a:r>
              <a:rPr lang="en-US"/>
              <a:t>Final </a:t>
            </a:r>
            <a:r>
              <a:rPr lang="en-US" err="1"/>
              <a:t>SRA</a:t>
            </a:r>
            <a:r>
              <a:rPr lang="en-US"/>
              <a:t> Summary</a:t>
            </a:r>
          </a:p>
          <a:p>
            <a:pPr lvl="1"/>
            <a:r>
              <a:rPr lang="en-US"/>
              <a:t>Dashboard</a:t>
            </a:r>
          </a:p>
          <a:p>
            <a:pPr lvl="1"/>
            <a:r>
              <a:rPr lang="en-US"/>
              <a:t>Detailed Report </a:t>
            </a:r>
          </a:p>
        </p:txBody>
      </p:sp>
      <p:sp>
        <p:nvSpPr>
          <p:cNvPr id="5" name="Slide Number Placeholder 4"/>
          <p:cNvSpPr>
            <a:spLocks noGrp="1"/>
          </p:cNvSpPr>
          <p:nvPr>
            <p:ph type="sldNum" sz="quarter" idx="12"/>
          </p:nvPr>
        </p:nvSpPr>
        <p:spPr/>
        <p:txBody>
          <a:bodyPr/>
          <a:lstStyle/>
          <a:p>
            <a:fld id="{3CA5EEED-C7C9-4C7B-8D20-D1B182A18EAB}" type="slidenum">
              <a:rPr lang="en-US" smtClean="0"/>
              <a:pPr/>
              <a:t>20</a:t>
            </a:fld>
            <a:endParaRPr lang="en-US"/>
          </a:p>
        </p:txBody>
      </p:sp>
      <p:pic>
        <p:nvPicPr>
          <p:cNvPr id="2" name="Picture 1"/>
          <p:cNvPicPr>
            <a:picLocks noChangeAspect="1"/>
          </p:cNvPicPr>
          <p:nvPr/>
        </p:nvPicPr>
        <p:blipFill>
          <a:blip r:embed="rId2"/>
          <a:stretch>
            <a:fillRect/>
          </a:stretch>
        </p:blipFill>
        <p:spPr>
          <a:xfrm>
            <a:off x="232750" y="614363"/>
            <a:ext cx="4405523" cy="382981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3210171" y="3378764"/>
            <a:ext cx="2536031" cy="2619375"/>
          </a:xfrm>
          <a:prstGeom prst="rect">
            <a:avLst/>
          </a:prstGeom>
          <a:ln>
            <a:solidFill>
              <a:schemeClr val="tx1"/>
            </a:solidFill>
          </a:ln>
        </p:spPr>
      </p:pic>
    </p:spTree>
    <p:extLst>
      <p:ext uri="{BB962C8B-B14F-4D97-AF65-F5344CB8AC3E}">
        <p14:creationId xmlns:p14="http://schemas.microsoft.com/office/powerpoint/2010/main" val="14192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Risk Report </a:t>
            </a:r>
            <a:endParaRPr lang="en-US" dirty="0"/>
          </a:p>
        </p:txBody>
      </p:sp>
      <p:sp>
        <p:nvSpPr>
          <p:cNvPr id="5" name="Slide Number Placeholder 4"/>
          <p:cNvSpPr>
            <a:spLocks noGrp="1"/>
          </p:cNvSpPr>
          <p:nvPr>
            <p:ph type="sldNum" sz="quarter" idx="12"/>
          </p:nvPr>
        </p:nvSpPr>
        <p:spPr/>
        <p:txBody>
          <a:bodyPr/>
          <a:lstStyle/>
          <a:p>
            <a:fld id="{3CA5EEED-C7C9-4C7B-8D20-D1B182A18EAB}" type="slidenum">
              <a:rPr lang="en-US" smtClean="0"/>
              <a:pPr/>
              <a:t>21</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115" y="1213784"/>
            <a:ext cx="7985051" cy="52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5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0" y="457198"/>
            <a:ext cx="2232674" cy="1463040"/>
          </a:xfrm>
        </p:spPr>
        <p:txBody>
          <a:bodyPr>
            <a:normAutofit fontScale="90000"/>
          </a:bodyPr>
          <a:lstStyle/>
          <a:p>
            <a:r>
              <a:rPr lang="en-US"/>
              <a:t>Final SRA Summary</a:t>
            </a:r>
            <a:br>
              <a:rPr lang="en-US"/>
            </a:br>
            <a:endParaRPr lang="en-US" sz="2800"/>
          </a:p>
        </p:txBody>
      </p:sp>
      <p:sp>
        <p:nvSpPr>
          <p:cNvPr id="4" name="Content Placeholder 3"/>
          <p:cNvSpPr>
            <a:spLocks noGrp="1"/>
          </p:cNvSpPr>
          <p:nvPr>
            <p:ph idx="1"/>
          </p:nvPr>
        </p:nvSpPr>
        <p:spPr>
          <a:xfrm>
            <a:off x="6549990" y="2063750"/>
            <a:ext cx="2232674" cy="4292600"/>
          </a:xfrm>
        </p:spPr>
        <p:txBody>
          <a:bodyPr>
            <a:normAutofit fontScale="55000" lnSpcReduction="20000"/>
          </a:bodyPr>
          <a:lstStyle/>
          <a:p>
            <a:r>
              <a:rPr lang="en-US"/>
              <a:t>Section Summary</a:t>
            </a:r>
          </a:p>
          <a:p>
            <a:pPr lvl="1"/>
            <a:r>
              <a:rPr lang="en-US"/>
              <a:t>Areas of Success</a:t>
            </a:r>
          </a:p>
          <a:p>
            <a:pPr lvl="1"/>
            <a:r>
              <a:rPr lang="en-US"/>
              <a:t>Areas for Review</a:t>
            </a:r>
          </a:p>
          <a:p>
            <a:pPr lvl="1"/>
            <a:r>
              <a:rPr lang="en-US"/>
              <a:t>Score</a:t>
            </a:r>
          </a:p>
          <a:p>
            <a:pPr lvl="1"/>
            <a:r>
              <a:rPr lang="en-US"/>
              <a:t>Comments &amp; Documents</a:t>
            </a:r>
          </a:p>
          <a:p>
            <a:r>
              <a:rPr lang="en-US"/>
              <a:t>Final </a:t>
            </a:r>
            <a:r>
              <a:rPr lang="en-US" err="1"/>
              <a:t>SRA</a:t>
            </a:r>
            <a:r>
              <a:rPr lang="en-US"/>
              <a:t> Summary</a:t>
            </a:r>
          </a:p>
          <a:p>
            <a:pPr lvl="1"/>
            <a:r>
              <a:rPr lang="en-US"/>
              <a:t>Dashboard</a:t>
            </a:r>
          </a:p>
          <a:p>
            <a:pPr lvl="1"/>
            <a:r>
              <a:rPr lang="en-US"/>
              <a:t>Detailed Report </a:t>
            </a:r>
          </a:p>
        </p:txBody>
      </p:sp>
      <p:sp>
        <p:nvSpPr>
          <p:cNvPr id="5" name="Slide Number Placeholder 4"/>
          <p:cNvSpPr>
            <a:spLocks noGrp="1"/>
          </p:cNvSpPr>
          <p:nvPr>
            <p:ph type="sldNum" sz="quarter" idx="12"/>
          </p:nvPr>
        </p:nvSpPr>
        <p:spPr/>
        <p:txBody>
          <a:bodyPr/>
          <a:lstStyle/>
          <a:p>
            <a:fld id="{3CA5EEED-C7C9-4C7B-8D20-D1B182A18EAB}" type="slidenum">
              <a:rPr lang="en-US" smtClean="0"/>
              <a:pPr/>
              <a:t>22</a:t>
            </a:fld>
            <a:endParaRPr lang="en-US"/>
          </a:p>
        </p:txBody>
      </p:sp>
      <p:pic>
        <p:nvPicPr>
          <p:cNvPr id="2" name="Picture 1"/>
          <p:cNvPicPr>
            <a:picLocks noChangeAspect="1"/>
          </p:cNvPicPr>
          <p:nvPr/>
        </p:nvPicPr>
        <p:blipFill>
          <a:blip r:embed="rId2"/>
          <a:stretch>
            <a:fillRect/>
          </a:stretch>
        </p:blipFill>
        <p:spPr>
          <a:xfrm>
            <a:off x="217509" y="553129"/>
            <a:ext cx="6084301" cy="5312095"/>
          </a:xfrm>
          <a:prstGeom prst="rect">
            <a:avLst/>
          </a:prstGeom>
        </p:spPr>
      </p:pic>
    </p:spTree>
    <p:extLst>
      <p:ext uri="{BB962C8B-B14F-4D97-AF65-F5344CB8AC3E}">
        <p14:creationId xmlns:p14="http://schemas.microsoft.com/office/powerpoint/2010/main" val="2383106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1" y="457198"/>
            <a:ext cx="2416118" cy="1463040"/>
          </a:xfrm>
        </p:spPr>
        <p:txBody>
          <a:bodyPr>
            <a:normAutofit fontScale="90000"/>
          </a:bodyPr>
          <a:lstStyle/>
          <a:p>
            <a:r>
              <a:rPr lang="en-US"/>
              <a:t>Final SRA Summary</a:t>
            </a:r>
            <a:br>
              <a:rPr lang="en-US"/>
            </a:br>
            <a:endParaRPr lang="en-US" sz="2800"/>
          </a:p>
        </p:txBody>
      </p:sp>
      <p:sp>
        <p:nvSpPr>
          <p:cNvPr id="4" name="Content Placeholder 3"/>
          <p:cNvSpPr>
            <a:spLocks noGrp="1"/>
          </p:cNvSpPr>
          <p:nvPr>
            <p:ph idx="1"/>
          </p:nvPr>
        </p:nvSpPr>
        <p:spPr>
          <a:xfrm>
            <a:off x="6464595" y="1555750"/>
            <a:ext cx="2583712" cy="4292600"/>
          </a:xfrm>
        </p:spPr>
        <p:txBody>
          <a:bodyPr vert="horz" lIns="91440" tIns="45720" rIns="91440" bIns="45720" rtlCol="0" anchor="t">
            <a:normAutofit fontScale="77500" lnSpcReduction="20000"/>
          </a:bodyPr>
          <a:lstStyle/>
          <a:p>
            <a:r>
              <a:rPr lang="en-US" sz="3100" b="1" dirty="0" smtClean="0"/>
              <a:t>Summary </a:t>
            </a:r>
            <a:r>
              <a:rPr lang="en-US" sz="3100" b="1" dirty="0"/>
              <a:t>Dashboard</a:t>
            </a:r>
          </a:p>
          <a:p>
            <a:pPr lvl="1"/>
            <a:r>
              <a:rPr lang="en-US" dirty="0"/>
              <a:t>Cumulative Risk score</a:t>
            </a:r>
          </a:p>
          <a:p>
            <a:pPr lvl="1"/>
            <a:r>
              <a:rPr lang="en-US" dirty="0"/>
              <a:t>Risk score by section</a:t>
            </a:r>
          </a:p>
          <a:p>
            <a:pPr lvl="1"/>
            <a:r>
              <a:rPr lang="en-US" dirty="0"/>
              <a:t>Total Areas for Review</a:t>
            </a:r>
          </a:p>
          <a:p>
            <a:pPr lvl="1"/>
            <a:r>
              <a:rPr lang="en-US" dirty="0"/>
              <a:t>Total # of Vulnerabilities</a:t>
            </a:r>
          </a:p>
        </p:txBody>
      </p:sp>
      <p:sp>
        <p:nvSpPr>
          <p:cNvPr id="5" name="Slide Number Placeholder 4"/>
          <p:cNvSpPr>
            <a:spLocks noGrp="1"/>
          </p:cNvSpPr>
          <p:nvPr>
            <p:ph type="sldNum" sz="quarter" idx="12"/>
          </p:nvPr>
        </p:nvSpPr>
        <p:spPr/>
        <p:txBody>
          <a:bodyPr/>
          <a:lstStyle/>
          <a:p>
            <a:fld id="{3CA5EEED-C7C9-4C7B-8D20-D1B182A18EAB}" type="slidenum">
              <a:rPr lang="en-US" smtClean="0"/>
              <a:pPr/>
              <a:t>23</a:t>
            </a:fld>
            <a:endParaRPr lang="en-US"/>
          </a:p>
        </p:txBody>
      </p:sp>
      <p:pic>
        <p:nvPicPr>
          <p:cNvPr id="2" name="Picture 1"/>
          <p:cNvPicPr>
            <a:picLocks noChangeAspect="1"/>
          </p:cNvPicPr>
          <p:nvPr/>
        </p:nvPicPr>
        <p:blipFill>
          <a:blip r:embed="rId2"/>
          <a:stretch>
            <a:fillRect/>
          </a:stretch>
        </p:blipFill>
        <p:spPr>
          <a:xfrm>
            <a:off x="217509" y="553129"/>
            <a:ext cx="6084301" cy="5312095"/>
          </a:xfrm>
          <a:prstGeom prst="rect">
            <a:avLst/>
          </a:prstGeom>
        </p:spPr>
      </p:pic>
    </p:spTree>
    <p:extLst>
      <p:ext uri="{BB962C8B-B14F-4D97-AF65-F5344CB8AC3E}">
        <p14:creationId xmlns:p14="http://schemas.microsoft.com/office/powerpoint/2010/main" val="1529469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9991" y="457198"/>
            <a:ext cx="2416118" cy="1463040"/>
          </a:xfrm>
        </p:spPr>
        <p:txBody>
          <a:bodyPr>
            <a:normAutofit fontScale="90000"/>
          </a:bodyPr>
          <a:lstStyle/>
          <a:p>
            <a:r>
              <a:rPr lang="en-US"/>
              <a:t>Final SRA Summary</a:t>
            </a:r>
            <a:br>
              <a:rPr lang="en-US"/>
            </a:br>
            <a:endParaRPr lang="en-US" sz="2800"/>
          </a:p>
        </p:txBody>
      </p:sp>
      <p:sp>
        <p:nvSpPr>
          <p:cNvPr id="4" name="Content Placeholder 3"/>
          <p:cNvSpPr>
            <a:spLocks noGrp="1"/>
          </p:cNvSpPr>
          <p:nvPr>
            <p:ph idx="1"/>
          </p:nvPr>
        </p:nvSpPr>
        <p:spPr>
          <a:xfrm>
            <a:off x="6521767" y="1555750"/>
            <a:ext cx="2444342" cy="4668896"/>
          </a:xfrm>
        </p:spPr>
        <p:txBody>
          <a:bodyPr vert="horz" lIns="91440" tIns="45720" rIns="91440" bIns="45720" rtlCol="0" anchor="t">
            <a:normAutofit fontScale="70000" lnSpcReduction="20000"/>
          </a:bodyPr>
          <a:lstStyle/>
          <a:p>
            <a:r>
              <a:rPr lang="en-US" dirty="0"/>
              <a:t> Detailed Report</a:t>
            </a:r>
          </a:p>
          <a:p>
            <a:pPr lvl="1"/>
            <a:r>
              <a:rPr lang="en-US" dirty="0"/>
              <a:t>Risk scores for each section </a:t>
            </a:r>
          </a:p>
          <a:p>
            <a:pPr lvl="1"/>
            <a:r>
              <a:rPr lang="en-US" dirty="0"/>
              <a:t>Audit Log</a:t>
            </a:r>
          </a:p>
          <a:p>
            <a:pPr lvl="1"/>
            <a:r>
              <a:rPr lang="en-US" dirty="0"/>
              <a:t>Comprehensive report of SRA results</a:t>
            </a:r>
          </a:p>
          <a:p>
            <a:pPr lvl="1"/>
            <a:r>
              <a:rPr lang="en-US" dirty="0"/>
              <a:t>Risk ratings for Threats  </a:t>
            </a:r>
            <a:r>
              <a:rPr lang="en-US" dirty="0" smtClean="0"/>
              <a:t>&amp; Vulnerabilities</a:t>
            </a:r>
            <a:endParaRPr lang="en-US" dirty="0"/>
          </a:p>
        </p:txBody>
      </p:sp>
      <p:pic>
        <p:nvPicPr>
          <p:cNvPr id="9" name="Picture 9" descr="A screenshot of a computer&#10;&#10;Description generated with very high confidence">
            <a:extLst>
              <a:ext uri="{FF2B5EF4-FFF2-40B4-BE49-F238E27FC236}">
                <a16:creationId xmlns="" xmlns:a16="http://schemas.microsoft.com/office/drawing/2014/main" id="{59C324D5-39B5-42BC-8D83-04FE3621B8AD}"/>
              </a:ext>
            </a:extLst>
          </p:cNvPr>
          <p:cNvPicPr>
            <a:picLocks noChangeAspect="1"/>
          </p:cNvPicPr>
          <p:nvPr/>
        </p:nvPicPr>
        <p:blipFill>
          <a:blip r:embed="rId2"/>
          <a:stretch>
            <a:fillRect/>
          </a:stretch>
        </p:blipFill>
        <p:spPr>
          <a:xfrm>
            <a:off x="262465" y="297888"/>
            <a:ext cx="3602567" cy="4662964"/>
          </a:xfrm>
          <a:prstGeom prst="rect">
            <a:avLst/>
          </a:prstGeom>
        </p:spPr>
      </p:pic>
      <p:sp>
        <p:nvSpPr>
          <p:cNvPr id="5" name="Slide Number Placeholder 4"/>
          <p:cNvSpPr>
            <a:spLocks noGrp="1"/>
          </p:cNvSpPr>
          <p:nvPr>
            <p:ph type="sldNum" sz="quarter" idx="12"/>
          </p:nvPr>
        </p:nvSpPr>
        <p:spPr/>
        <p:txBody>
          <a:bodyPr/>
          <a:lstStyle/>
          <a:p>
            <a:fld id="{3CA5EEED-C7C9-4C7B-8D20-D1B182A18EAB}" type="slidenum">
              <a:rPr lang="en-US" smtClean="0"/>
              <a:pPr/>
              <a:t>24</a:t>
            </a:fld>
            <a:endParaRPr lang="en-US"/>
          </a:p>
        </p:txBody>
      </p:sp>
      <p:pic>
        <p:nvPicPr>
          <p:cNvPr id="7" name="Picture 7" descr="A screenshot of a computer&#10;&#10;Description generated with very high confidence">
            <a:extLst>
              <a:ext uri="{FF2B5EF4-FFF2-40B4-BE49-F238E27FC236}">
                <a16:creationId xmlns="" xmlns:a16="http://schemas.microsoft.com/office/drawing/2014/main" id="{3CCDA1CB-C49C-4525-8CFB-0FB6CFEEA399}"/>
              </a:ext>
            </a:extLst>
          </p:cNvPr>
          <p:cNvPicPr>
            <a:picLocks noChangeAspect="1"/>
          </p:cNvPicPr>
          <p:nvPr/>
        </p:nvPicPr>
        <p:blipFill>
          <a:blip r:embed="rId3"/>
          <a:stretch>
            <a:fillRect/>
          </a:stretch>
        </p:blipFill>
        <p:spPr>
          <a:xfrm>
            <a:off x="2703688" y="1819020"/>
            <a:ext cx="3701345" cy="4809814"/>
          </a:xfrm>
          <a:prstGeom prst="rect">
            <a:avLst/>
          </a:prstGeom>
        </p:spPr>
      </p:pic>
    </p:spTree>
    <p:extLst>
      <p:ext uri="{BB962C8B-B14F-4D97-AF65-F5344CB8AC3E}">
        <p14:creationId xmlns:p14="http://schemas.microsoft.com/office/powerpoint/2010/main" val="387508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1570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Risk Assessment (SRA) Tool</a:t>
            </a:r>
            <a:endParaRPr lang="en-US" b="1" dirty="0"/>
          </a:p>
        </p:txBody>
      </p:sp>
      <p:sp>
        <p:nvSpPr>
          <p:cNvPr id="4" name="Slide Number Placeholder 3"/>
          <p:cNvSpPr>
            <a:spLocks noGrp="1"/>
          </p:cNvSpPr>
          <p:nvPr>
            <p:ph type="sldNum" sz="quarter" idx="12"/>
          </p:nvPr>
        </p:nvSpPr>
        <p:spPr/>
        <p:txBody>
          <a:bodyPr/>
          <a:lstStyle/>
          <a:p>
            <a:fld id="{22FFB6AE-E1BF-994E-8E90-6BA7B36DE5DD}" type="slidenum">
              <a:rPr lang="en-US" smtClean="0"/>
              <a:t>3</a:t>
            </a:fld>
            <a:endParaRPr lang="en-US"/>
          </a:p>
        </p:txBody>
      </p:sp>
      <p:sp>
        <p:nvSpPr>
          <p:cNvPr id="6" name="Content Placeholder 5"/>
          <p:cNvSpPr>
            <a:spLocks noGrp="1"/>
          </p:cNvSpPr>
          <p:nvPr>
            <p:ph idx="1"/>
          </p:nvPr>
        </p:nvSpPr>
        <p:spPr/>
        <p:txBody>
          <a:bodyPr>
            <a:normAutofit fontScale="92500" lnSpcReduction="10000"/>
          </a:bodyPr>
          <a:lstStyle/>
          <a:p>
            <a:r>
              <a:rPr lang="en-US" dirty="0"/>
              <a:t>The HHS Office of the National Coordinator for Health Information Technology (ONC) and the HHS Office for Civil Rights (OCR) have updated the popular </a:t>
            </a:r>
            <a:r>
              <a:rPr lang="en-US" u="sng" dirty="0">
                <a:hlinkClick r:id="rId2"/>
              </a:rPr>
              <a:t>Security Risk Assessment (SRA) Tool</a:t>
            </a:r>
            <a:r>
              <a:rPr lang="en-US" dirty="0"/>
              <a:t> to make it easier to use and apply more broadly to the risks to health information.  </a:t>
            </a:r>
            <a:endParaRPr lang="en-US" dirty="0" smtClean="0"/>
          </a:p>
          <a:p>
            <a:r>
              <a:rPr lang="en-US" dirty="0" smtClean="0"/>
              <a:t>The </a:t>
            </a:r>
            <a:r>
              <a:rPr lang="en-US" dirty="0"/>
              <a:t>tool is designed for use by small to medium sized health care </a:t>
            </a:r>
            <a:r>
              <a:rPr lang="en-US" dirty="0" smtClean="0"/>
              <a:t>practices </a:t>
            </a:r>
            <a:r>
              <a:rPr lang="en-US" dirty="0"/>
              <a:t>– covered entities, and business associates to help them identify risks and vulnerabilities to </a:t>
            </a:r>
            <a:r>
              <a:rPr lang="en-US" dirty="0" err="1"/>
              <a:t>ePHI</a:t>
            </a:r>
            <a:r>
              <a:rPr lang="en-US" dirty="0"/>
              <a:t>. </a:t>
            </a:r>
            <a:endParaRPr lang="en-US" dirty="0" smtClean="0"/>
          </a:p>
          <a:p>
            <a:r>
              <a:rPr lang="en-US" dirty="0" smtClean="0"/>
              <a:t>The </a:t>
            </a:r>
            <a:r>
              <a:rPr lang="en-US" dirty="0"/>
              <a:t>updated tool provides enhanced functionality to document how such organizations can implement or plan to implement appropriate security measures to protect </a:t>
            </a:r>
            <a:r>
              <a:rPr lang="en-US" dirty="0" err="1"/>
              <a:t>ePHI</a:t>
            </a:r>
            <a:r>
              <a:rPr lang="en-US" dirty="0" smtClean="0"/>
              <a:t>.</a:t>
            </a:r>
          </a:p>
          <a:p>
            <a:r>
              <a:rPr lang="en-US" dirty="0" smtClean="0"/>
              <a:t>Windows </a:t>
            </a:r>
            <a:r>
              <a:rPr lang="en-US" dirty="0"/>
              <a:t>operating </a:t>
            </a:r>
            <a:r>
              <a:rPr lang="en-US" dirty="0" smtClean="0"/>
              <a:t>system- Download </a:t>
            </a:r>
            <a:r>
              <a:rPr lang="en-US" dirty="0"/>
              <a:t>the Windows version of the tool at </a:t>
            </a:r>
            <a:r>
              <a:rPr lang="en-US" u="sng" dirty="0">
                <a:hlinkClick r:id="rId2"/>
              </a:rPr>
              <a:t>http://www.HealthIT.gov/security-risk-assessment</a:t>
            </a:r>
            <a:r>
              <a:rPr lang="en-US" dirty="0"/>
              <a:t>. </a:t>
            </a:r>
            <a:endParaRPr lang="en-US" dirty="0" smtClean="0"/>
          </a:p>
          <a:p>
            <a:r>
              <a:rPr lang="en-US" dirty="0" smtClean="0"/>
              <a:t>The </a:t>
            </a:r>
            <a:r>
              <a:rPr lang="en-US" dirty="0"/>
              <a:t>iOS iPad version was not updated, but the previous version is available at the </a:t>
            </a:r>
            <a:r>
              <a:rPr lang="en-US" u="sng" dirty="0">
                <a:hlinkClick r:id="rId3"/>
              </a:rPr>
              <a:t>Apple App Store</a:t>
            </a:r>
            <a:r>
              <a:rPr lang="en-US" dirty="0"/>
              <a:t> (search under “HHS SRA Tool</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68914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SRA Tool Development Approach</a:t>
            </a:r>
            <a:endParaRPr lang="en-US" dirty="0"/>
          </a:p>
        </p:txBody>
      </p:sp>
      <p:sp>
        <p:nvSpPr>
          <p:cNvPr id="3" name="Content Placeholder 2"/>
          <p:cNvSpPr>
            <a:spLocks noGrp="1"/>
          </p:cNvSpPr>
          <p:nvPr>
            <p:ph idx="1"/>
          </p:nvPr>
        </p:nvSpPr>
        <p:spPr/>
        <p:txBody>
          <a:bodyPr/>
          <a:lstStyle/>
          <a:p>
            <a:r>
              <a:rPr lang="en-US" dirty="0" smtClean="0"/>
              <a:t>ONC engaged the Technology Learning Community for Privacy and Security </a:t>
            </a:r>
          </a:p>
          <a:p>
            <a:pPr lvl="1"/>
            <a:r>
              <a:rPr lang="en-US" dirty="0" smtClean="0"/>
              <a:t>User Stories&gt;&gt;&gt; Testing&gt;&gt;&gt;Feedback&gt;&gt;&gt;Enhancement Requests</a:t>
            </a:r>
          </a:p>
          <a:p>
            <a:r>
              <a:rPr lang="en-US" dirty="0" smtClean="0"/>
              <a:t>ONC </a:t>
            </a:r>
            <a:r>
              <a:rPr lang="en-US" dirty="0"/>
              <a:t>and OCR conducted comprehensive usability testing of the SRA tool (version 2.0) with health care practice managers.  </a:t>
            </a:r>
            <a:endParaRPr lang="en-US" dirty="0" smtClean="0"/>
          </a:p>
          <a:p>
            <a:r>
              <a:rPr lang="en-US" dirty="0" smtClean="0"/>
              <a:t>Analysis </a:t>
            </a:r>
            <a:r>
              <a:rPr lang="en-US" dirty="0"/>
              <a:t>of the findings across the user base informed the development of the content and the requirements for the SRA Tool 3.0.  </a:t>
            </a:r>
            <a:endParaRPr lang="en-US" dirty="0" smtClean="0"/>
          </a:p>
          <a:p>
            <a:r>
              <a:rPr lang="en-US" dirty="0" smtClean="0"/>
              <a:t>ONC </a:t>
            </a:r>
            <a:r>
              <a:rPr lang="en-US" dirty="0"/>
              <a:t>and OCR then conducted testing of the SRA tool 3.0 to compare the user experience in completing the same tasks presented in the first round of testing. </a:t>
            </a:r>
            <a:endParaRPr lang="en-US" dirty="0" smtClean="0"/>
          </a:p>
          <a:p>
            <a:r>
              <a:rPr lang="en-US" dirty="0"/>
              <a:t>Over the next year, ONC and OCR will continue to gather feedback on the tool to inform future SRA tool modifications and updates.  You can give feedback or request help by emailing  </a:t>
            </a:r>
            <a:r>
              <a:rPr lang="en-US" u="sng" dirty="0" smtClean="0">
                <a:hlinkClick r:id="rId2"/>
              </a:rPr>
              <a:t>PrivacyAndSecurity@hhs.gov</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4</a:t>
            </a:fld>
            <a:endParaRPr lang="en-US"/>
          </a:p>
        </p:txBody>
      </p:sp>
    </p:spTree>
    <p:extLst>
      <p:ext uri="{BB962C8B-B14F-4D97-AF65-F5344CB8AC3E}">
        <p14:creationId xmlns:p14="http://schemas.microsoft.com/office/powerpoint/2010/main" val="217122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and Functionality</a:t>
            </a:r>
            <a:endParaRPr lang="en-US" dirty="0"/>
          </a:p>
        </p:txBody>
      </p:sp>
      <p:sp>
        <p:nvSpPr>
          <p:cNvPr id="3" name="Content Placeholder 2"/>
          <p:cNvSpPr>
            <a:spLocks noGrp="1"/>
          </p:cNvSpPr>
          <p:nvPr>
            <p:ph idx="1"/>
          </p:nvPr>
        </p:nvSpPr>
        <p:spPr/>
        <p:txBody>
          <a:bodyPr/>
          <a:lstStyle/>
          <a:p>
            <a:pPr lvl="0"/>
            <a:r>
              <a:rPr lang="en-US" dirty="0"/>
              <a:t>Enhanced User Interface</a:t>
            </a:r>
          </a:p>
          <a:p>
            <a:pPr lvl="0"/>
            <a:r>
              <a:rPr lang="en-US" dirty="0"/>
              <a:t>Modular </a:t>
            </a:r>
            <a:r>
              <a:rPr lang="en-US" dirty="0" smtClean="0"/>
              <a:t>Workflow </a:t>
            </a:r>
            <a:r>
              <a:rPr lang="en-US" dirty="0"/>
              <a:t>with </a:t>
            </a:r>
            <a:r>
              <a:rPr lang="en-US" dirty="0" smtClean="0"/>
              <a:t>Question </a:t>
            </a:r>
            <a:r>
              <a:rPr lang="en-US" dirty="0"/>
              <a:t>B</a:t>
            </a:r>
            <a:r>
              <a:rPr lang="en-US" dirty="0" smtClean="0"/>
              <a:t>ranching </a:t>
            </a:r>
            <a:r>
              <a:rPr lang="en-US" dirty="0"/>
              <a:t>L</a:t>
            </a:r>
            <a:r>
              <a:rPr lang="en-US" dirty="0" smtClean="0"/>
              <a:t>ogic</a:t>
            </a:r>
            <a:endParaRPr lang="en-US" dirty="0"/>
          </a:p>
          <a:p>
            <a:pPr lvl="0"/>
            <a:r>
              <a:rPr lang="en-US" dirty="0"/>
              <a:t>Custom Assessment Logic</a:t>
            </a:r>
          </a:p>
          <a:p>
            <a:pPr lvl="0"/>
            <a:r>
              <a:rPr lang="en-US" dirty="0"/>
              <a:t>Progress Tracker</a:t>
            </a:r>
          </a:p>
          <a:p>
            <a:pPr lvl="0"/>
            <a:r>
              <a:rPr lang="en-US" dirty="0"/>
              <a:t>Improved Threats &amp; Vulnerabilities Rating</a:t>
            </a:r>
          </a:p>
          <a:p>
            <a:pPr lvl="0"/>
            <a:r>
              <a:rPr lang="en-US" dirty="0"/>
              <a:t>Detailed Reports</a:t>
            </a:r>
          </a:p>
          <a:p>
            <a:pPr lvl="0"/>
            <a:r>
              <a:rPr lang="en-US" dirty="0"/>
              <a:t>Business Associate and Asset Tracking</a:t>
            </a:r>
          </a:p>
          <a:p>
            <a:pPr lvl="0"/>
            <a:r>
              <a:rPr lang="en-US" dirty="0"/>
              <a:t>Overall </a:t>
            </a:r>
            <a:r>
              <a:rPr lang="en-US" dirty="0" smtClean="0"/>
              <a:t>Improvement </a:t>
            </a:r>
            <a:r>
              <a:rPr lang="en-US" dirty="0"/>
              <a:t>of the </a:t>
            </a:r>
            <a:r>
              <a:rPr lang="en-US" dirty="0" smtClean="0"/>
              <a:t>User </a:t>
            </a:r>
            <a:r>
              <a:rPr lang="en-US" dirty="0"/>
              <a:t>E</a:t>
            </a:r>
            <a:r>
              <a:rPr lang="en-US" dirty="0" smtClean="0"/>
              <a:t>xperience</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5</a:t>
            </a:fld>
            <a:endParaRPr lang="en-US"/>
          </a:p>
        </p:txBody>
      </p:sp>
    </p:spTree>
    <p:extLst>
      <p:ext uri="{BB962C8B-B14F-4D97-AF65-F5344CB8AC3E}">
        <p14:creationId xmlns:p14="http://schemas.microsoft.com/office/powerpoint/2010/main" val="118778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Features</a:t>
            </a:r>
            <a:endParaRPr lang="en-US" dirty="0"/>
          </a:p>
        </p:txBody>
      </p:sp>
      <p:sp>
        <p:nvSpPr>
          <p:cNvPr id="3" name="Content Placeholder 2"/>
          <p:cNvSpPr>
            <a:spLocks noGrp="1"/>
          </p:cNvSpPr>
          <p:nvPr>
            <p:ph idx="1"/>
          </p:nvPr>
        </p:nvSpPr>
        <p:spPr/>
        <p:txBody>
          <a:bodyPr/>
          <a:lstStyle/>
          <a:p>
            <a:r>
              <a:rPr lang="en-US" dirty="0"/>
              <a:t>Asset List/Vendor List import/export</a:t>
            </a:r>
          </a:p>
          <a:p>
            <a:r>
              <a:rPr lang="en-US" dirty="0"/>
              <a:t>Accommodates </a:t>
            </a:r>
            <a:r>
              <a:rPr lang="en-US" dirty="0" smtClean="0"/>
              <a:t>Multi-Location Practices</a:t>
            </a:r>
            <a:endParaRPr lang="en-US" dirty="0"/>
          </a:p>
          <a:p>
            <a:r>
              <a:rPr lang="en-US" dirty="0"/>
              <a:t>Document </a:t>
            </a:r>
            <a:r>
              <a:rPr lang="en-US" dirty="0" smtClean="0"/>
              <a:t>Tracking/Linking </a:t>
            </a:r>
            <a:r>
              <a:rPr lang="en-US" dirty="0"/>
              <a:t>within </a:t>
            </a:r>
            <a:r>
              <a:rPr lang="en-US" dirty="0" smtClean="0"/>
              <a:t>Assessment Sections </a:t>
            </a:r>
            <a:r>
              <a:rPr lang="en-US" dirty="0"/>
              <a:t>or within Documents </a:t>
            </a:r>
            <a:r>
              <a:rPr lang="en-US" dirty="0" smtClean="0"/>
              <a:t>Section </a:t>
            </a:r>
            <a:r>
              <a:rPr lang="en-US" dirty="0"/>
              <a:t>[aggregates documents]</a:t>
            </a:r>
          </a:p>
          <a:p>
            <a:r>
              <a:rPr lang="en-US" dirty="0"/>
              <a:t>Audit </a:t>
            </a:r>
            <a:r>
              <a:rPr lang="en-US" dirty="0" smtClean="0"/>
              <a:t>Logging Across User Accounts</a:t>
            </a:r>
            <a:r>
              <a:rPr lang="en-US" dirty="0"/>
              <a:t> </a:t>
            </a:r>
          </a:p>
          <a:p>
            <a:r>
              <a:rPr lang="en-US" dirty="0"/>
              <a:t>Dynamic </a:t>
            </a:r>
            <a:r>
              <a:rPr lang="en-US" dirty="0" smtClean="0"/>
              <a:t>Content </a:t>
            </a:r>
            <a:r>
              <a:rPr lang="en-US" dirty="0"/>
              <a:t>within Assessment</a:t>
            </a:r>
          </a:p>
          <a:p>
            <a:r>
              <a:rPr lang="en-US" dirty="0"/>
              <a:t>Wizard-based </a:t>
            </a:r>
            <a:r>
              <a:rPr lang="en-US" dirty="0" smtClean="0"/>
              <a:t>Branching Logic </a:t>
            </a:r>
            <a:r>
              <a:rPr lang="en-US" dirty="0"/>
              <a:t>within Assessment</a:t>
            </a:r>
          </a:p>
          <a:p>
            <a:r>
              <a:rPr lang="en-US" dirty="0"/>
              <a:t>Risk Guided Framework</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6</a:t>
            </a:fld>
            <a:endParaRPr lang="en-US"/>
          </a:p>
        </p:txBody>
      </p:sp>
    </p:spTree>
    <p:extLst>
      <p:ext uri="{BB962C8B-B14F-4D97-AF65-F5344CB8AC3E}">
        <p14:creationId xmlns:p14="http://schemas.microsoft.com/office/powerpoint/2010/main" val="85326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SRA Tool Brief Overview- Content</a:t>
            </a:r>
            <a:endParaRPr lang="en-US" dirty="0"/>
          </a:p>
        </p:txBody>
      </p:sp>
      <p:sp>
        <p:nvSpPr>
          <p:cNvPr id="3" name="Content Placeholder 2"/>
          <p:cNvSpPr>
            <a:spLocks noGrp="1"/>
          </p:cNvSpPr>
          <p:nvPr>
            <p:ph idx="1"/>
          </p:nvPr>
        </p:nvSpPr>
        <p:spPr/>
        <p:txBody>
          <a:bodyPr>
            <a:normAutofit/>
          </a:bodyPr>
          <a:lstStyle/>
          <a:p>
            <a:r>
              <a:rPr lang="en-US" dirty="0" smtClean="0"/>
              <a:t>Section </a:t>
            </a:r>
            <a:r>
              <a:rPr lang="en-US" dirty="0"/>
              <a:t>1: Security Risk Assessment (SRA) Basics (security management process) </a:t>
            </a:r>
          </a:p>
          <a:p>
            <a:r>
              <a:rPr lang="en-US" dirty="0" smtClean="0"/>
              <a:t>Section </a:t>
            </a:r>
            <a:r>
              <a:rPr lang="en-US" dirty="0"/>
              <a:t>2: Security Policies, Procedures, &amp; Documentation (defining policies &amp; procedures) </a:t>
            </a:r>
          </a:p>
          <a:p>
            <a:r>
              <a:rPr lang="en-US" dirty="0" smtClean="0"/>
              <a:t>Section </a:t>
            </a:r>
            <a:r>
              <a:rPr lang="en-US" dirty="0"/>
              <a:t>3: Security &amp; Your Workforce (defining/managing access to systems and workforce training) </a:t>
            </a:r>
          </a:p>
          <a:p>
            <a:r>
              <a:rPr lang="en-US" dirty="0" smtClean="0"/>
              <a:t>Section </a:t>
            </a:r>
            <a:r>
              <a:rPr lang="en-US" dirty="0"/>
              <a:t>4: Security &amp; Your Data (technical security procedures) </a:t>
            </a:r>
          </a:p>
          <a:p>
            <a:r>
              <a:rPr lang="en-US" dirty="0" smtClean="0"/>
              <a:t>Section </a:t>
            </a:r>
            <a:r>
              <a:rPr lang="en-US" dirty="0"/>
              <a:t>5: Security &amp; Your Practice (physical security procedures) </a:t>
            </a:r>
          </a:p>
          <a:p>
            <a:r>
              <a:rPr lang="en-US" dirty="0" smtClean="0"/>
              <a:t>Section </a:t>
            </a:r>
            <a:r>
              <a:rPr lang="en-US" dirty="0"/>
              <a:t>6: Security &amp; Your Vendors (business associate agreements and vendor access to PHI) </a:t>
            </a:r>
          </a:p>
          <a:p>
            <a:r>
              <a:rPr lang="en-US" dirty="0" smtClean="0"/>
              <a:t>Section </a:t>
            </a:r>
            <a:r>
              <a:rPr lang="en-US" dirty="0"/>
              <a:t>7: Contingency Planning (backups and data recovery plans) </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7</a:t>
            </a:fld>
            <a:endParaRPr lang="en-US"/>
          </a:p>
        </p:txBody>
      </p:sp>
    </p:spTree>
    <p:extLst>
      <p:ext uri="{BB962C8B-B14F-4D97-AF65-F5344CB8AC3E}">
        <p14:creationId xmlns:p14="http://schemas.microsoft.com/office/powerpoint/2010/main" val="207505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Reminder!</a:t>
            </a:r>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0" indent="0">
              <a:buNone/>
            </a:pPr>
            <a:endParaRPr lang="en-US" b="1" i="1" dirty="0"/>
          </a:p>
          <a:p>
            <a:pPr marL="0" indent="0">
              <a:buNone/>
            </a:pPr>
            <a:endParaRPr lang="en-US" b="1" i="1" dirty="0" smtClean="0"/>
          </a:p>
          <a:p>
            <a:pPr marL="0" indent="0" algn="ctr">
              <a:buNone/>
            </a:pPr>
            <a:r>
              <a:rPr lang="en-US" sz="2800" b="1" dirty="0" smtClean="0"/>
              <a:t>The </a:t>
            </a:r>
            <a:r>
              <a:rPr lang="en-US" sz="2800" b="1" dirty="0"/>
              <a:t>SRA Tool runs on your computer. It does not transmit information to the Department of Health and Human Services, The Office of the National Coordinator for Health IT, or The Office for Civil Rights. </a:t>
            </a:r>
            <a:endParaRPr lang="en-US" sz="2800" dirty="0"/>
          </a:p>
        </p:txBody>
      </p:sp>
      <p:sp>
        <p:nvSpPr>
          <p:cNvPr id="4" name="Slide Number Placeholder 3"/>
          <p:cNvSpPr>
            <a:spLocks noGrp="1"/>
          </p:cNvSpPr>
          <p:nvPr>
            <p:ph type="sldNum" sz="quarter" idx="12"/>
          </p:nvPr>
        </p:nvSpPr>
        <p:spPr/>
        <p:txBody>
          <a:bodyPr/>
          <a:lstStyle/>
          <a:p>
            <a:fld id="{22FFB6AE-E1BF-994E-8E90-6BA7B36DE5DD}" type="slidenum">
              <a:rPr lang="en-US" smtClean="0"/>
              <a:t>8</a:t>
            </a:fld>
            <a:endParaRPr lang="en-US"/>
          </a:p>
        </p:txBody>
      </p:sp>
    </p:spTree>
    <p:extLst>
      <p:ext uri="{BB962C8B-B14F-4D97-AF65-F5344CB8AC3E}">
        <p14:creationId xmlns:p14="http://schemas.microsoft.com/office/powerpoint/2010/main" val="193166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10 Myths of Security Risk Analysis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The </a:t>
            </a:r>
            <a:r>
              <a:rPr lang="en-US" dirty="0"/>
              <a:t>security risk analysis is optional for small providers.</a:t>
            </a:r>
          </a:p>
          <a:p>
            <a:pPr marL="457200" indent="-457200">
              <a:buFont typeface="+mj-lt"/>
              <a:buAutoNum type="arabicPeriod"/>
            </a:pPr>
            <a:r>
              <a:rPr lang="en-US" dirty="0" smtClean="0"/>
              <a:t>Simply </a:t>
            </a:r>
            <a:r>
              <a:rPr lang="en-US" dirty="0"/>
              <a:t>installing a certified EHR fulfills the security risk analysis MU requirement.</a:t>
            </a:r>
          </a:p>
          <a:p>
            <a:pPr marL="457200" indent="-457200">
              <a:buFont typeface="+mj-lt"/>
              <a:buAutoNum type="arabicPeriod"/>
            </a:pPr>
            <a:r>
              <a:rPr lang="en-US" dirty="0" smtClean="0"/>
              <a:t>My </a:t>
            </a:r>
            <a:r>
              <a:rPr lang="en-US" dirty="0"/>
              <a:t>EHR vendor took care of everything I need to do about privacy and security.</a:t>
            </a:r>
          </a:p>
          <a:p>
            <a:pPr marL="457200" indent="-457200">
              <a:buFont typeface="+mj-lt"/>
              <a:buAutoNum type="arabicPeriod"/>
            </a:pPr>
            <a:r>
              <a:rPr lang="en-US" dirty="0" smtClean="0"/>
              <a:t>I </a:t>
            </a:r>
            <a:r>
              <a:rPr lang="en-US" dirty="0"/>
              <a:t>have to outsource the security risk analysis.</a:t>
            </a:r>
          </a:p>
          <a:p>
            <a:pPr marL="457200" indent="-457200">
              <a:buFont typeface="+mj-lt"/>
              <a:buAutoNum type="arabicPeriod"/>
            </a:pPr>
            <a:r>
              <a:rPr lang="en-US" dirty="0" smtClean="0"/>
              <a:t>A </a:t>
            </a:r>
            <a:r>
              <a:rPr lang="en-US" dirty="0"/>
              <a:t>checklist will suffice for the risk analysis requirement.</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9</a:t>
            </a:fld>
            <a:endParaRPr lang="en-US"/>
          </a:p>
        </p:txBody>
      </p:sp>
    </p:spTree>
    <p:extLst>
      <p:ext uri="{BB962C8B-B14F-4D97-AF65-F5344CB8AC3E}">
        <p14:creationId xmlns:p14="http://schemas.microsoft.com/office/powerpoint/2010/main" val="1107067159"/>
      </p:ext>
    </p:extLst>
  </p:cSld>
  <p:clrMapOvr>
    <a:masterClrMapping/>
  </p:clrMapOvr>
</p:sld>
</file>

<file path=ppt/theme/theme1.xml><?xml version="1.0" encoding="utf-8"?>
<a:theme xmlns:a="http://schemas.openxmlformats.org/drawingml/2006/main" name="Office Theme">
  <a:themeElements>
    <a:clrScheme name="ONC Branding">
      <a:dk1>
        <a:srgbClr val="3C3C3B"/>
      </a:dk1>
      <a:lt1>
        <a:sysClr val="window" lastClr="FFFFFF"/>
      </a:lt1>
      <a:dk2>
        <a:srgbClr val="07538F"/>
      </a:dk2>
      <a:lt2>
        <a:srgbClr val="FFEBAF"/>
      </a:lt2>
      <a:accent1>
        <a:srgbClr val="056DB1"/>
      </a:accent1>
      <a:accent2>
        <a:srgbClr val="00A8E1"/>
      </a:accent2>
      <a:accent3>
        <a:srgbClr val="FFC425"/>
      </a:accent3>
      <a:accent4>
        <a:srgbClr val="EA9C1C"/>
      </a:accent4>
      <a:accent5>
        <a:srgbClr val="ED1C24"/>
      </a:accent5>
      <a:accent6>
        <a:srgbClr val="16B0A5"/>
      </a:accent6>
      <a:hlink>
        <a:srgbClr val="0000FF"/>
      </a:hlink>
      <a:folHlink>
        <a:srgbClr val="6830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b46e792-24a3-45e5-b0cf-20661395f123">DF247DFAPNH7-1910074721-2211</_dlc_DocId>
    <_dlc_DocIdUrl xmlns="fb46e792-24a3-45e5-b0cf-20661395f123">
      <Url>https://hhsgov.sharepoint.com/sites/onc/division/pdnc/ooc/_layouts/15/DocIdRedir.aspx?ID=DF247DFAPNH7-1910074721-2211</Url>
      <Description>DF247DFAPNH7-1910074721-2211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2184C6CF7E297438D76617E7C3FECB5" ma:contentTypeVersion="7" ma:contentTypeDescription="Create a new document." ma:contentTypeScope="" ma:versionID="642444223f3f6f5f7457108bc579f0be">
  <xsd:schema xmlns:xsd="http://www.w3.org/2001/XMLSchema" xmlns:xs="http://www.w3.org/2001/XMLSchema" xmlns:p="http://schemas.microsoft.com/office/2006/metadata/properties" xmlns:ns2="fb46e792-24a3-45e5-b0cf-20661395f123" xmlns:ns3="f9a17e1d-ed88-40f4-b314-62cafd8c165f" targetNamespace="http://schemas.microsoft.com/office/2006/metadata/properties" ma:root="true" ma:fieldsID="81f69c75533cb468e3105bbe49b87e46" ns2:_="" ns3:_="">
    <xsd:import namespace="fb46e792-24a3-45e5-b0cf-20661395f123"/>
    <xsd:import namespace="f9a17e1d-ed88-40f4-b314-62cafd8c165f"/>
    <xsd:element name="properties">
      <xsd:complexType>
        <xsd:sequence>
          <xsd:element name="documentManagement">
            <xsd:complexType>
              <xsd:all>
                <xsd:element ref="ns2:SharedWithUsers"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6e792-24a3-45e5-b0cf-20661395f123"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9a17e1d-ed88-40f4-b314-62cafd8c165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2835A4-60B5-4FF9-A501-9C3ADC0D6469}">
  <ds:schemaRefs>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f9a17e1d-ed88-40f4-b314-62cafd8c165f"/>
    <ds:schemaRef ds:uri="fb46e792-24a3-45e5-b0cf-20661395f123"/>
    <ds:schemaRef ds:uri="http://www.w3.org/XML/1998/namespace"/>
  </ds:schemaRefs>
</ds:datastoreItem>
</file>

<file path=customXml/itemProps2.xml><?xml version="1.0" encoding="utf-8"?>
<ds:datastoreItem xmlns:ds="http://schemas.openxmlformats.org/officeDocument/2006/customXml" ds:itemID="{D13BB901-8F82-4FEA-B851-918689ABD7D3}">
  <ds:schemaRefs>
    <ds:schemaRef ds:uri="http://schemas.microsoft.com/sharepoint/events"/>
  </ds:schemaRefs>
</ds:datastoreItem>
</file>

<file path=customXml/itemProps3.xml><?xml version="1.0" encoding="utf-8"?>
<ds:datastoreItem xmlns:ds="http://schemas.openxmlformats.org/officeDocument/2006/customXml" ds:itemID="{3168FF9F-38EB-4C1E-BE27-B8B837372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6e792-24a3-45e5-b0cf-20661395f123"/>
    <ds:schemaRef ds:uri="f9a17e1d-ed88-40f4-b314-62cafd8c1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2CAA758-AAFF-4D67-BD9E-DBD549852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8484</TotalTime>
  <Words>878</Words>
  <Application>Microsoft Office PowerPoint</Application>
  <PresentationFormat>On-screen Show (4:3)</PresentationFormat>
  <Paragraphs>167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Safeguarding Health Information: Building Assurance through HIPAA Security - 2018</vt:lpstr>
      <vt:lpstr>Happy Cybersecurity Month-Privacy and Security: A Shared Responsibility</vt:lpstr>
      <vt:lpstr>Security Risk Assessment (SRA) Tool</vt:lpstr>
      <vt:lpstr>SRA Tool Development Approach</vt:lpstr>
      <vt:lpstr>New Features and Functionality</vt:lpstr>
      <vt:lpstr>Additional Features</vt:lpstr>
      <vt:lpstr>SRA Tool Brief Overview- Content</vt:lpstr>
      <vt:lpstr>Important Reminder!</vt:lpstr>
      <vt:lpstr>Top 10 Myths of Security Risk Analysis </vt:lpstr>
      <vt:lpstr>Top 10 Myths of Security Risk Analysis </vt:lpstr>
      <vt:lpstr>Create New SRA:</vt:lpstr>
      <vt:lpstr>Create New SRA:</vt:lpstr>
      <vt:lpstr>Entering your Practice Info: </vt:lpstr>
      <vt:lpstr>Asset Tracking: </vt:lpstr>
      <vt:lpstr>Vendor/BAA Tracking:  </vt:lpstr>
      <vt:lpstr>Assessment: </vt:lpstr>
      <vt:lpstr>Identifying Vulnerabilities: </vt:lpstr>
      <vt:lpstr>Rating Likelihood and Impact of Threats: </vt:lpstr>
      <vt:lpstr>Reviewing the Section Summary: </vt:lpstr>
      <vt:lpstr>Understanding your scores: </vt:lpstr>
      <vt:lpstr>Risk Report </vt:lpstr>
      <vt:lpstr>Final SRA Summary </vt:lpstr>
      <vt:lpstr>Final SRA Summary </vt:lpstr>
      <vt:lpstr>Final SRA Summary </vt:lpstr>
      <vt:lpstr>Questions?</vt:lpstr>
    </vt:vector>
  </TitlesOfParts>
  <Company>Spire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Leigh</dc:creator>
  <cp:lastModifiedBy>Rose-Marie</cp:lastModifiedBy>
  <cp:revision>129</cp:revision>
  <cp:lastPrinted>2018-10-15T13:50:08Z</cp:lastPrinted>
  <dcterms:created xsi:type="dcterms:W3CDTF">2015-09-21T17:30:13Z</dcterms:created>
  <dcterms:modified xsi:type="dcterms:W3CDTF">2018-10-17T19:58:17Z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0x01010072184C6CF7E297438D76617E7C3FECB5</vt:lpwstr>
  </property>
  <property fmtid="{D5CDD505-2E9C-101B-9397-08002B2CF9AE}" pid="3" name="_dlc_DocIdItemGuid">
    <vt:lpwstr>a83c7f81-e033-458c-b524-40e0cd85a344</vt:lpwstr>
  </property>
</Properties>
</file>