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0080625" cy="567055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F4A075-355A-46FE-18AD-9C7A925C7812}" v="219" dt="2021-11-17T02:29:32.062"/>
    <p1510:client id="{E6621C2A-3BB9-3B5E-3995-D1961243E34A}" v="16" dt="2021-11-17T02:33:14.2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fld id="{B7D6F4F4-E5B0-4BBD-A810-5A059F0B0EB8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481776" y="303818"/>
            <a:ext cx="9071640" cy="1250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The Role of Uncertainty Quantification in Cytometry</a:t>
            </a:r>
          </a:p>
        </p:txBody>
      </p:sp>
      <p:sp>
        <p:nvSpPr>
          <p:cNvPr id="42" name="TextShape 2"/>
          <p:cNvSpPr txBox="1"/>
          <p:nvPr/>
        </p:nvSpPr>
        <p:spPr>
          <a:xfrm>
            <a:off x="138240" y="1692360"/>
            <a:ext cx="6079680" cy="2148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1600" b="1" strike="noStrike" spc="-1">
                <a:latin typeface="Arial"/>
              </a:rPr>
              <a:t>Paul Patrone</a:t>
            </a:r>
            <a:endParaRPr lang="en-US" sz="1600" b="0" strike="noStrike" spc="-1">
              <a:latin typeface="Arial"/>
            </a:endParaRPr>
          </a:p>
          <a:p>
            <a:pPr algn="ctr"/>
            <a:endParaRPr lang="en-US" sz="1600" b="0" strike="noStrike" spc="-1">
              <a:latin typeface="Arial"/>
            </a:endParaRPr>
          </a:p>
          <a:p>
            <a:pPr algn="ctr"/>
            <a:r>
              <a:rPr lang="en-US" sz="1600" b="0" strike="noStrike" spc="-1">
                <a:latin typeface="Arial"/>
              </a:rPr>
              <a:t>Physicist</a:t>
            </a:r>
          </a:p>
          <a:p>
            <a:pPr algn="ctr"/>
            <a:endParaRPr lang="en-US" sz="1600" b="0" strike="noStrike" spc="-1">
              <a:latin typeface="Arial"/>
            </a:endParaRPr>
          </a:p>
          <a:p>
            <a:pPr algn="ctr"/>
            <a:r>
              <a:rPr lang="en-US" sz="1600" b="0" strike="noStrike" spc="-1">
                <a:latin typeface="Arial"/>
              </a:rPr>
              <a:t>NIST</a:t>
            </a:r>
          </a:p>
          <a:p>
            <a:pPr algn="ctr"/>
            <a:endParaRPr lang="en-US" sz="1600" b="0" strike="noStrike" spc="-1">
              <a:latin typeface="Arial"/>
            </a:endParaRPr>
          </a:p>
          <a:p>
            <a:pPr algn="ctr"/>
            <a:r>
              <a:rPr lang="en-US" sz="1600" b="0" strike="noStrike" spc="-1">
                <a:latin typeface="Arial"/>
              </a:rPr>
              <a:t>Applied and Computational Mathematics Division</a:t>
            </a:r>
          </a:p>
        </p:txBody>
      </p:sp>
      <p:pic>
        <p:nvPicPr>
          <p:cNvPr id="43" name="Picture 42"/>
          <p:cNvPicPr/>
          <p:nvPr/>
        </p:nvPicPr>
        <p:blipFill>
          <a:blip r:embed="rId2"/>
          <a:stretch/>
        </p:blipFill>
        <p:spPr>
          <a:xfrm>
            <a:off x="6035040" y="1828800"/>
            <a:ext cx="3208680" cy="3303000"/>
          </a:xfrm>
          <a:prstGeom prst="rect">
            <a:avLst/>
          </a:prstGeom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E1FD855-22A9-4B9D-A90F-41B48FA97B54}"/>
              </a:ext>
            </a:extLst>
          </p:cNvPr>
          <p:cNvSpPr txBox="1"/>
          <p:nvPr/>
        </p:nvSpPr>
        <p:spPr>
          <a:xfrm>
            <a:off x="1218918" y="5022809"/>
            <a:ext cx="535669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latin typeface="Helvetica"/>
                <a:cs typeface="Helvetica"/>
              </a:rPr>
              <a:t>https://doi.org/10.1371/journal.pone.0248118</a:t>
            </a:r>
            <a:endParaRPr lang="en-US"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274320" y="274320"/>
            <a:ext cx="667512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Uncertainty in Cytometry</a:t>
            </a:r>
          </a:p>
        </p:txBody>
      </p:sp>
      <p:pic>
        <p:nvPicPr>
          <p:cNvPr id="45" name="Picture 7_0"/>
          <p:cNvPicPr/>
          <p:nvPr/>
        </p:nvPicPr>
        <p:blipFill>
          <a:blip r:embed="rId2"/>
          <a:stretch/>
        </p:blipFill>
        <p:spPr>
          <a:xfrm>
            <a:off x="7159320" y="274320"/>
            <a:ext cx="2624760" cy="5147280"/>
          </a:xfrm>
          <a:prstGeom prst="rect">
            <a:avLst/>
          </a:prstGeom>
          <a:ln>
            <a:noFill/>
          </a:ln>
        </p:spPr>
      </p:pic>
      <p:sp>
        <p:nvSpPr>
          <p:cNvPr id="10" name="TextShape 2">
            <a:extLst>
              <a:ext uri="{FF2B5EF4-FFF2-40B4-BE49-F238E27FC236}">
                <a16:creationId xmlns:a16="http://schemas.microsoft.com/office/drawing/2014/main" id="{7FE7F3CA-D050-4D05-A646-41770E73F291}"/>
              </a:ext>
            </a:extLst>
          </p:cNvPr>
          <p:cNvSpPr txBox="1"/>
          <p:nvPr/>
        </p:nvSpPr>
        <p:spPr>
          <a:xfrm>
            <a:off x="1954175" y="1623069"/>
            <a:ext cx="5246403" cy="286910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0" strike="noStrike" spc="-1" dirty="0">
                <a:latin typeface="Arial"/>
              </a:rPr>
              <a:t>Sample prep, reagent</a:t>
            </a:r>
            <a:r>
              <a:rPr lang="en-US" spc="-1" dirty="0">
                <a:latin typeface="Arial"/>
              </a:rPr>
              <a:t> </a:t>
            </a:r>
            <a:r>
              <a:rPr lang="en-US" sz="1800" b="0" strike="noStrike" spc="-1" dirty="0">
                <a:latin typeface="Arial"/>
              </a:rPr>
              <a:t>variability</a:t>
            </a:r>
          </a:p>
        </p:txBody>
      </p:sp>
      <p:sp>
        <p:nvSpPr>
          <p:cNvPr id="11" name="TextShape 3">
            <a:extLst>
              <a:ext uri="{FF2B5EF4-FFF2-40B4-BE49-F238E27FC236}">
                <a16:creationId xmlns:a16="http://schemas.microsoft.com/office/drawing/2014/main" id="{642AA7EE-C370-4996-BC21-ED8B20F05D21}"/>
              </a:ext>
            </a:extLst>
          </p:cNvPr>
          <p:cNvSpPr txBox="1"/>
          <p:nvPr/>
        </p:nvSpPr>
        <p:spPr>
          <a:xfrm>
            <a:off x="1954175" y="2099709"/>
            <a:ext cx="4187093" cy="200023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0" strike="noStrike" spc="-1">
                <a:latin typeface="Arial"/>
              </a:rPr>
              <a:t>Biological variability</a:t>
            </a:r>
          </a:p>
        </p:txBody>
      </p:sp>
      <p:sp>
        <p:nvSpPr>
          <p:cNvPr id="12" name="TextShape 4">
            <a:extLst>
              <a:ext uri="{FF2B5EF4-FFF2-40B4-BE49-F238E27FC236}">
                <a16:creationId xmlns:a16="http://schemas.microsoft.com/office/drawing/2014/main" id="{205C508D-280E-44B6-BA82-179F89494DCB}"/>
              </a:ext>
            </a:extLst>
          </p:cNvPr>
          <p:cNvSpPr txBox="1"/>
          <p:nvPr/>
        </p:nvSpPr>
        <p:spPr>
          <a:xfrm>
            <a:off x="1962095" y="2592909"/>
            <a:ext cx="5002578" cy="164963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0" strike="noStrike" spc="-1">
                <a:latin typeface="Arial"/>
              </a:rPr>
              <a:t>Data analysis and interpretation</a:t>
            </a:r>
          </a:p>
        </p:txBody>
      </p:sp>
      <p:sp>
        <p:nvSpPr>
          <p:cNvPr id="13" name="TextShape 5">
            <a:extLst>
              <a:ext uri="{FF2B5EF4-FFF2-40B4-BE49-F238E27FC236}">
                <a16:creationId xmlns:a16="http://schemas.microsoft.com/office/drawing/2014/main" id="{EBDAC6FA-ED3C-4EA7-B37E-478FE2FE0621}"/>
              </a:ext>
            </a:extLst>
          </p:cNvPr>
          <p:cNvSpPr txBox="1"/>
          <p:nvPr/>
        </p:nvSpPr>
        <p:spPr>
          <a:xfrm>
            <a:off x="1965636" y="3097928"/>
            <a:ext cx="3135782" cy="948434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0" strike="noStrike" spc="-1">
                <a:latin typeface="Arial"/>
              </a:rPr>
              <a:t>Calibration</a:t>
            </a:r>
          </a:p>
        </p:txBody>
      </p:sp>
      <p:sp>
        <p:nvSpPr>
          <p:cNvPr id="14" name="TextShape 6">
            <a:extLst>
              <a:ext uri="{FF2B5EF4-FFF2-40B4-BE49-F238E27FC236}">
                <a16:creationId xmlns:a16="http://schemas.microsoft.com/office/drawing/2014/main" id="{FBFB0272-8041-4A2E-BF25-4A840955E256}"/>
              </a:ext>
            </a:extLst>
          </p:cNvPr>
          <p:cNvSpPr txBox="1"/>
          <p:nvPr/>
        </p:nvSpPr>
        <p:spPr>
          <a:xfrm>
            <a:off x="1962095" y="3570370"/>
            <a:ext cx="4264896" cy="696919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0" strike="noStrike" spc="-1">
                <a:latin typeface="Arial"/>
              </a:rPr>
              <a:t>Stochastic / random effects</a:t>
            </a:r>
          </a:p>
        </p:txBody>
      </p:sp>
      <p:sp>
        <p:nvSpPr>
          <p:cNvPr id="15" name="TextShape 7">
            <a:extLst>
              <a:ext uri="{FF2B5EF4-FFF2-40B4-BE49-F238E27FC236}">
                <a16:creationId xmlns:a16="http://schemas.microsoft.com/office/drawing/2014/main" id="{4F067D1A-1925-46C0-BF30-2CD320A174A0}"/>
              </a:ext>
            </a:extLst>
          </p:cNvPr>
          <p:cNvSpPr txBox="1"/>
          <p:nvPr/>
        </p:nvSpPr>
        <p:spPr>
          <a:xfrm>
            <a:off x="1204071" y="4488212"/>
            <a:ext cx="4946400" cy="60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b="1" strike="noStrike" spc="-1" dirty="0">
                <a:latin typeface="Arial"/>
              </a:rPr>
              <a:t>Uncertainty can be up to 50% of MFI values,</a:t>
            </a:r>
            <a:endParaRPr lang="en-US" sz="1800" b="0" strike="noStrike" spc="-1" dirty="0">
              <a:latin typeface="Arial"/>
            </a:endParaRPr>
          </a:p>
          <a:p>
            <a:pPr algn="ctr"/>
            <a:r>
              <a:rPr lang="en-US" sz="1800" b="1" strike="noStrike" spc="-1" dirty="0">
                <a:latin typeface="Arial"/>
              </a:rPr>
              <a:t>hard to characterize in general!</a:t>
            </a: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Shape 1"/>
          <p:cNvSpPr txBox="1"/>
          <p:nvPr/>
        </p:nvSpPr>
        <p:spPr>
          <a:xfrm>
            <a:off x="274320" y="-190080"/>
            <a:ext cx="8961120" cy="1875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Preliminary study: </a:t>
            </a:r>
            <a:br/>
            <a:r>
              <a:rPr lang="en-US" sz="3200" b="0" strike="noStrike" spc="-1">
                <a:latin typeface="Arial"/>
              </a:rPr>
              <a:t>CD-19 Measurements in Cell Standards</a:t>
            </a:r>
          </a:p>
        </p:txBody>
      </p:sp>
      <p:pic>
        <p:nvPicPr>
          <p:cNvPr id="53" name="Picture 52"/>
          <p:cNvPicPr/>
          <p:nvPr/>
        </p:nvPicPr>
        <p:blipFill>
          <a:blip r:embed="rId2"/>
          <a:stretch/>
        </p:blipFill>
        <p:spPr>
          <a:xfrm>
            <a:off x="1136160" y="2377440"/>
            <a:ext cx="7734600" cy="2979720"/>
          </a:xfrm>
          <a:prstGeom prst="rect">
            <a:avLst/>
          </a:prstGeom>
          <a:ln>
            <a:noFill/>
          </a:ln>
        </p:spPr>
      </p:pic>
      <p:sp>
        <p:nvSpPr>
          <p:cNvPr id="54" name="TextShape 2"/>
          <p:cNvSpPr txBox="1"/>
          <p:nvPr/>
        </p:nvSpPr>
        <p:spPr>
          <a:xfrm>
            <a:off x="1482480" y="1463040"/>
            <a:ext cx="6675120" cy="37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en-US" sz="1200" b="0" strike="noStrike" spc="-1">
                <a:latin typeface="Arial"/>
              </a:rPr>
              <a:t>Designed to establish peripheral blood mononuclear cells (PBMC) as CD-19 cytometry standard</a:t>
            </a:r>
          </a:p>
        </p:txBody>
      </p:sp>
      <p:sp>
        <p:nvSpPr>
          <p:cNvPr id="55" name="TextShape 3"/>
          <p:cNvSpPr txBox="1"/>
          <p:nvPr/>
        </p:nvSpPr>
        <p:spPr>
          <a:xfrm>
            <a:off x="3017520" y="1911960"/>
            <a:ext cx="6675120" cy="37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200" b="0" strike="noStrike" spc="-1" dirty="0">
                <a:latin typeface="Arial"/>
              </a:rPr>
              <a:t>Calibrated to beads; raw data in </a:t>
            </a:r>
            <a:r>
              <a:rPr lang="en-US" sz="1200" spc="-1" dirty="0">
                <a:latin typeface="Arial"/>
              </a:rPr>
              <a:t>parentheses</a:t>
            </a:r>
            <a:endParaRPr lang="en-US" sz="12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274320" y="-129143"/>
            <a:ext cx="8961120" cy="1875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Question: can we account for sources of variability</a:t>
            </a:r>
          </a:p>
        </p:txBody>
      </p:sp>
      <p:pic>
        <p:nvPicPr>
          <p:cNvPr id="57" name="Picture 56"/>
          <p:cNvPicPr/>
          <p:nvPr/>
        </p:nvPicPr>
        <p:blipFill>
          <a:blip r:embed="rId2"/>
          <a:stretch/>
        </p:blipFill>
        <p:spPr>
          <a:xfrm>
            <a:off x="1136520" y="2377800"/>
            <a:ext cx="7734600" cy="2979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Shape 1"/>
          <p:cNvSpPr txBox="1"/>
          <p:nvPr/>
        </p:nvSpPr>
        <p:spPr>
          <a:xfrm>
            <a:off x="274320" y="-129143"/>
            <a:ext cx="8961120" cy="1875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Question: can we account for sources of variability</a:t>
            </a:r>
          </a:p>
        </p:txBody>
      </p:sp>
      <p:sp>
        <p:nvSpPr>
          <p:cNvPr id="59" name="TextShape 2"/>
          <p:cNvSpPr txBox="1"/>
          <p:nvPr/>
        </p:nvSpPr>
        <p:spPr>
          <a:xfrm>
            <a:off x="731520" y="1828800"/>
            <a:ext cx="7407720" cy="346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en-US" sz="1800" b="1" strike="noStrike" spc="-1">
                <a:latin typeface="Arial"/>
              </a:rPr>
              <a:t>Idea:</a:t>
            </a:r>
            <a:r>
              <a:rPr lang="en-US" sz="1800" b="0" strike="noStrike" spc="-1">
                <a:latin typeface="Arial"/>
              </a:rPr>
              <a:t> probabilistic model of measurement process isolates phenomena </a:t>
            </a:r>
          </a:p>
        </p:txBody>
      </p:sp>
      <p:pic>
        <p:nvPicPr>
          <p:cNvPr id="60" name="Picture 59"/>
          <p:cNvPicPr/>
          <p:nvPr/>
        </p:nvPicPr>
        <p:blipFill>
          <a:blip r:embed="rId2"/>
          <a:stretch/>
        </p:blipFill>
        <p:spPr>
          <a:xfrm>
            <a:off x="2214360" y="2743200"/>
            <a:ext cx="4917960" cy="1181160"/>
          </a:xfrm>
          <a:prstGeom prst="rect">
            <a:avLst/>
          </a:prstGeom>
          <a:ln>
            <a:noFill/>
          </a:ln>
        </p:spPr>
      </p:pic>
      <p:sp>
        <p:nvSpPr>
          <p:cNvPr id="61" name="TextShape 3"/>
          <p:cNvSpPr txBox="1"/>
          <p:nvPr/>
        </p:nvSpPr>
        <p:spPr>
          <a:xfrm>
            <a:off x="1211443" y="4625320"/>
            <a:ext cx="7436520" cy="346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i="1" spc="-1" dirty="0" err="1">
                <a:latin typeface="Times"/>
              </a:rPr>
              <a:t>i</a:t>
            </a:r>
            <a:r>
              <a:rPr lang="en-US" sz="1800" b="0" i="1" strike="noStrike" spc="-1" dirty="0" err="1">
                <a:latin typeface="Times"/>
              </a:rPr>
              <a:t>,j,</a:t>
            </a:r>
            <a:r>
              <a:rPr lang="en-US" i="1" spc="-1" dirty="0" err="1">
                <a:latin typeface="Times"/>
              </a:rPr>
              <a:t>k,l</a:t>
            </a:r>
            <a:r>
              <a:rPr lang="en-US" sz="1800" b="0" strike="noStrike" spc="-1" dirty="0">
                <a:latin typeface="Arial"/>
              </a:rPr>
              <a:t> index PBMC lot, reagent lot, operator, and experimental realization</a:t>
            </a:r>
          </a:p>
        </p:txBody>
      </p:sp>
      <p:sp>
        <p:nvSpPr>
          <p:cNvPr id="62" name="TextShape 4"/>
          <p:cNvSpPr txBox="1"/>
          <p:nvPr/>
        </p:nvSpPr>
        <p:spPr>
          <a:xfrm>
            <a:off x="2255068" y="3688068"/>
            <a:ext cx="1564656" cy="475889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400" b="0" strike="noStrike" spc="-1" dirty="0">
                <a:latin typeface="Arial"/>
              </a:rPr>
              <a:t>MFI value</a:t>
            </a:r>
          </a:p>
        </p:txBody>
      </p:sp>
      <p:sp>
        <p:nvSpPr>
          <p:cNvPr id="63" name="TextShape 5"/>
          <p:cNvSpPr txBox="1"/>
          <p:nvPr/>
        </p:nvSpPr>
        <p:spPr>
          <a:xfrm>
            <a:off x="2804760" y="2488320"/>
            <a:ext cx="1774883" cy="315833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400" b="0" strike="noStrike" spc="-1" dirty="0">
                <a:latin typeface="Arial"/>
              </a:rPr>
              <a:t>Mean # biomarkers</a:t>
            </a:r>
          </a:p>
        </p:txBody>
      </p:sp>
      <p:sp>
        <p:nvSpPr>
          <p:cNvPr id="64" name="TextShape 6"/>
          <p:cNvSpPr txBox="1"/>
          <p:nvPr/>
        </p:nvSpPr>
        <p:spPr>
          <a:xfrm>
            <a:off x="3764087" y="3852303"/>
            <a:ext cx="1338860" cy="338699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400" b="0" strike="noStrike" spc="-1" dirty="0">
                <a:latin typeface="Arial"/>
              </a:rPr>
              <a:t>Binding affinity</a:t>
            </a:r>
          </a:p>
        </p:txBody>
      </p:sp>
      <p:sp>
        <p:nvSpPr>
          <p:cNvPr id="65" name="TextShape 7"/>
          <p:cNvSpPr txBox="1"/>
          <p:nvPr/>
        </p:nvSpPr>
        <p:spPr>
          <a:xfrm>
            <a:off x="4953111" y="2526440"/>
            <a:ext cx="1563120" cy="346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400" b="0" strike="noStrike" spc="-1" dirty="0">
                <a:latin typeface="Arial"/>
              </a:rPr>
              <a:t>Operator bias</a:t>
            </a:r>
          </a:p>
        </p:txBody>
      </p:sp>
      <p:sp>
        <p:nvSpPr>
          <p:cNvPr id="66" name="TextShape 8"/>
          <p:cNvSpPr txBox="1"/>
          <p:nvPr/>
        </p:nvSpPr>
        <p:spPr>
          <a:xfrm>
            <a:off x="5730321" y="3855680"/>
            <a:ext cx="1966680" cy="346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400" b="0" strike="noStrike" spc="-1" dirty="0">
                <a:latin typeface="Arial"/>
              </a:rPr>
              <a:t>Stochastic effects</a:t>
            </a: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26056F8A-7E55-410E-BDD7-9202D7048516}"/>
              </a:ext>
            </a:extLst>
          </p:cNvPr>
          <p:cNvCxnSpPr/>
          <p:nvPr/>
        </p:nvCxnSpPr>
        <p:spPr>
          <a:xfrm>
            <a:off x="3586009" y="2820165"/>
            <a:ext cx="144829" cy="4189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F2FC929-3EDB-4360-A96F-9D138645C9B0}"/>
              </a:ext>
            </a:extLst>
          </p:cNvPr>
          <p:cNvCxnSpPr>
            <a:cxnSpLocks/>
          </p:cNvCxnSpPr>
          <p:nvPr/>
        </p:nvCxnSpPr>
        <p:spPr>
          <a:xfrm flipH="1">
            <a:off x="5353895" y="2843022"/>
            <a:ext cx="137093" cy="4189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Shape 1"/>
          <p:cNvSpPr txBox="1"/>
          <p:nvPr/>
        </p:nvSpPr>
        <p:spPr>
          <a:xfrm>
            <a:off x="274320" y="-190080"/>
            <a:ext cx="8961120" cy="1875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Question: can we account for sources of variability</a:t>
            </a:r>
          </a:p>
        </p:txBody>
      </p:sp>
      <p:sp>
        <p:nvSpPr>
          <p:cNvPr id="68" name="TextShape 2"/>
          <p:cNvSpPr txBox="1"/>
          <p:nvPr/>
        </p:nvSpPr>
        <p:spPr>
          <a:xfrm>
            <a:off x="731520" y="1828800"/>
            <a:ext cx="9103750" cy="346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en-US" sz="1800" b="0" strike="noStrike" spc="-1">
                <a:latin typeface="Arial"/>
              </a:rPr>
              <a:t>Find model parameters using maximum likelihood analysis + small regularization</a:t>
            </a:r>
          </a:p>
        </p:txBody>
      </p:sp>
      <p:pic>
        <p:nvPicPr>
          <p:cNvPr id="69" name="Picture 68"/>
          <p:cNvPicPr/>
          <p:nvPr/>
        </p:nvPicPr>
        <p:blipFill>
          <a:blip r:embed="rId2"/>
          <a:stretch/>
        </p:blipFill>
        <p:spPr>
          <a:xfrm>
            <a:off x="731671" y="2490063"/>
            <a:ext cx="6180120" cy="945720"/>
          </a:xfrm>
          <a:prstGeom prst="rect">
            <a:avLst/>
          </a:prstGeom>
          <a:ln>
            <a:noFill/>
          </a:ln>
        </p:spPr>
      </p:pic>
      <p:pic>
        <p:nvPicPr>
          <p:cNvPr id="70" name="Picture 69"/>
          <p:cNvPicPr/>
          <p:nvPr/>
        </p:nvPicPr>
        <p:blipFill>
          <a:blip r:embed="rId3"/>
          <a:stretch/>
        </p:blipFill>
        <p:spPr>
          <a:xfrm>
            <a:off x="581373" y="3741423"/>
            <a:ext cx="6330600" cy="1234440"/>
          </a:xfrm>
          <a:prstGeom prst="rect">
            <a:avLst/>
          </a:prstGeom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E3F4827-56D0-4696-B69E-AF3D3FE4CFB4}"/>
              </a:ext>
            </a:extLst>
          </p:cNvPr>
          <p:cNvSpPr txBox="1"/>
          <p:nvPr/>
        </p:nvSpPr>
        <p:spPr>
          <a:xfrm>
            <a:off x="4993711" y="4838491"/>
            <a:ext cx="1135482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/>
              <a:t>regularization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54E84B-1609-4D91-B281-6679512765BB}"/>
              </a:ext>
            </a:extLst>
          </p:cNvPr>
          <p:cNvSpPr txBox="1"/>
          <p:nvPr/>
        </p:nvSpPr>
        <p:spPr>
          <a:xfrm>
            <a:off x="7087818" y="2637143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Probability of </a:t>
            </a:r>
          </a:p>
          <a:p>
            <a:pPr algn="ctr"/>
            <a:r>
              <a:rPr lang="en-US" dirty="0"/>
              <a:t>measured values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1B1D45-4802-4D33-B7E2-C27FFAF2BC1F}"/>
              </a:ext>
            </a:extLst>
          </p:cNvPr>
          <p:cNvSpPr txBox="1"/>
          <p:nvPr/>
        </p:nvSpPr>
        <p:spPr>
          <a:xfrm>
            <a:off x="7135589" y="4031081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Minimize over</a:t>
            </a:r>
          </a:p>
          <a:p>
            <a:pPr algn="ctr"/>
            <a:r>
              <a:rPr lang="en-US" dirty="0"/>
              <a:t>unknown parameters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Shape 1"/>
          <p:cNvSpPr txBox="1"/>
          <p:nvPr/>
        </p:nvSpPr>
        <p:spPr>
          <a:xfrm>
            <a:off x="274320" y="-190080"/>
            <a:ext cx="8961120" cy="1875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Question: can we account for sources of variability</a:t>
            </a:r>
          </a:p>
        </p:txBody>
      </p:sp>
      <p:sp>
        <p:nvSpPr>
          <p:cNvPr id="72" name="TextShape 2"/>
          <p:cNvSpPr txBox="1"/>
          <p:nvPr/>
        </p:nvSpPr>
        <p:spPr>
          <a:xfrm>
            <a:off x="640080" y="1554480"/>
            <a:ext cx="4781632" cy="2187523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latin typeface="Arial"/>
              </a:rPr>
              <a:t>Yields estimates of: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0" strike="noStrike" spc="-1" dirty="0">
                <a:latin typeface="Arial"/>
              </a:rPr>
              <a:t>1) </a:t>
            </a:r>
            <a:r>
              <a:rPr lang="en-US" spc="-1" dirty="0">
                <a:latin typeface="Arial"/>
              </a:rPr>
              <a:t>Biomarker</a:t>
            </a:r>
            <a:r>
              <a:rPr lang="en-US" sz="1800" b="0" strike="noStrike" spc="-1" dirty="0">
                <a:latin typeface="Arial"/>
              </a:rPr>
              <a:t> # per PBMC lot</a:t>
            </a:r>
          </a:p>
          <a:p>
            <a:r>
              <a:rPr lang="en-US" sz="1800" b="0" strike="noStrike" spc="-1" dirty="0">
                <a:latin typeface="Arial"/>
              </a:rPr>
              <a:t>2) Binding affinity per reagent lot</a:t>
            </a:r>
          </a:p>
          <a:p>
            <a:r>
              <a:rPr lang="en-US" sz="1800" b="0" strike="noStrike" spc="-1" dirty="0">
                <a:latin typeface="Arial"/>
              </a:rPr>
              <a:t>3) Operator bias</a:t>
            </a:r>
          </a:p>
          <a:p>
            <a:r>
              <a:rPr lang="en-US" sz="1800" b="0" strike="noStrike" spc="-1" dirty="0">
                <a:latin typeface="Arial"/>
              </a:rPr>
              <a:t>4) </a:t>
            </a:r>
            <a:r>
              <a:rPr lang="en-US" spc="-1" dirty="0">
                <a:latin typeface="Arial"/>
              </a:rPr>
              <a:t>Stochastic</a:t>
            </a:r>
            <a:r>
              <a:rPr lang="en-US" sz="1800" b="0" strike="noStrike" spc="-1" dirty="0">
                <a:latin typeface="Arial"/>
              </a:rPr>
              <a:t> effects</a:t>
            </a:r>
            <a:r>
              <a:rPr lang="en-US" spc="-1" dirty="0">
                <a:latin typeface="Arial"/>
              </a:rPr>
              <a:t> </a:t>
            </a:r>
            <a:endParaRPr lang="en-US" sz="1800" b="0" strike="noStrike" spc="-1" dirty="0">
              <a:latin typeface="Arial"/>
            </a:endParaRPr>
          </a:p>
        </p:txBody>
      </p:sp>
      <p:pic>
        <p:nvPicPr>
          <p:cNvPr id="73" name="Picture 72"/>
          <p:cNvPicPr/>
          <p:nvPr/>
        </p:nvPicPr>
        <p:blipFill>
          <a:blip r:embed="rId2"/>
          <a:stretch/>
        </p:blipFill>
        <p:spPr>
          <a:xfrm>
            <a:off x="2011680" y="3200400"/>
            <a:ext cx="6015600" cy="2317680"/>
          </a:xfrm>
          <a:prstGeom prst="rect">
            <a:avLst/>
          </a:prstGeom>
          <a:ln>
            <a:noFill/>
          </a:ln>
        </p:spPr>
      </p:pic>
      <p:sp>
        <p:nvSpPr>
          <p:cNvPr id="75" name="TextShape 4"/>
          <p:cNvSpPr txBox="1"/>
          <p:nvPr/>
        </p:nvSpPr>
        <p:spPr>
          <a:xfrm>
            <a:off x="6387840" y="2103120"/>
            <a:ext cx="2670840" cy="346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en-US" sz="1800" b="1" strike="noStrike" spc="-1">
                <a:latin typeface="Arial"/>
              </a:rPr>
              <a:t>Variation in each effect</a:t>
            </a:r>
            <a:endParaRPr lang="en-US" sz="1800" b="0" strike="noStrike" spc="-1">
              <a:latin typeface="Arial"/>
            </a:endParaRP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877643E0-ED30-49D2-9AAB-5EB5B20BBEFB}"/>
              </a:ext>
            </a:extLst>
          </p:cNvPr>
          <p:cNvCxnSpPr/>
          <p:nvPr/>
        </p:nvCxnSpPr>
        <p:spPr>
          <a:xfrm>
            <a:off x="4583112" y="2378075"/>
            <a:ext cx="1424907" cy="74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Shape 1"/>
          <p:cNvSpPr txBox="1"/>
          <p:nvPr/>
        </p:nvSpPr>
        <p:spPr>
          <a:xfrm>
            <a:off x="274320" y="-190080"/>
            <a:ext cx="8961120" cy="1875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Question: can we account for sources of variability</a:t>
            </a:r>
          </a:p>
        </p:txBody>
      </p:sp>
      <p:sp>
        <p:nvSpPr>
          <p:cNvPr id="77" name="TextShape 2"/>
          <p:cNvSpPr txBox="1"/>
          <p:nvPr/>
        </p:nvSpPr>
        <p:spPr>
          <a:xfrm>
            <a:off x="366480" y="2194560"/>
            <a:ext cx="5302800" cy="943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en-US" sz="1800" b="0" strike="noStrike" spc="-1">
                <a:latin typeface="Arial"/>
              </a:rPr>
              <a:t>Uncertainty propagation of variations through</a:t>
            </a:r>
          </a:p>
          <a:p>
            <a:pPr algn="ctr"/>
            <a:r>
              <a:rPr lang="en-US" sz="1800" b="0" strike="noStrike" spc="-1">
                <a:latin typeface="Arial"/>
              </a:rPr>
              <a:t>model estimates variation in CD-19 measurements</a:t>
            </a:r>
          </a:p>
          <a:p>
            <a:pPr algn="ctr"/>
            <a:endParaRPr lang="en-US" sz="1800" b="0" strike="noStrike" spc="-1">
              <a:latin typeface="Arial"/>
            </a:endParaRPr>
          </a:p>
          <a:p>
            <a:pPr algn="ctr"/>
            <a:endParaRPr lang="en-US" sz="1800" b="0" strike="noStrike" spc="-1">
              <a:latin typeface="Arial"/>
            </a:endParaRPr>
          </a:p>
        </p:txBody>
      </p:sp>
      <p:pic>
        <p:nvPicPr>
          <p:cNvPr id="78" name="Picture 77"/>
          <p:cNvPicPr/>
          <p:nvPr/>
        </p:nvPicPr>
        <p:blipFill>
          <a:blip r:embed="rId2"/>
          <a:stretch/>
        </p:blipFill>
        <p:spPr>
          <a:xfrm>
            <a:off x="5943600" y="1685160"/>
            <a:ext cx="3475440" cy="3577680"/>
          </a:xfrm>
          <a:prstGeom prst="rect">
            <a:avLst/>
          </a:prstGeom>
          <a:ln>
            <a:noFill/>
          </a:ln>
        </p:spPr>
      </p:pic>
      <p:sp>
        <p:nvSpPr>
          <p:cNvPr id="79" name="TextShape 3"/>
          <p:cNvSpPr txBox="1"/>
          <p:nvPr/>
        </p:nvSpPr>
        <p:spPr>
          <a:xfrm>
            <a:off x="731520" y="3566160"/>
            <a:ext cx="4735800" cy="943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en-US" sz="1800" b="0" strike="noStrike" spc="-1">
                <a:latin typeface="Arial"/>
              </a:rPr>
              <a:t>Allows us to isolate impact of each source of </a:t>
            </a:r>
          </a:p>
          <a:p>
            <a:pPr algn="ctr"/>
            <a:r>
              <a:rPr lang="en-US" sz="1800" b="0" strike="noStrike" spc="-1">
                <a:latin typeface="Arial"/>
              </a:rPr>
              <a:t>variation on measurement process.</a:t>
            </a:r>
          </a:p>
          <a:p>
            <a:pPr algn="ctr"/>
            <a:endParaRPr lang="en-US" sz="1800" b="0" strike="noStrike" spc="-1">
              <a:latin typeface="Arial"/>
            </a:endParaRPr>
          </a:p>
          <a:p>
            <a:pPr algn="ctr"/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274320" y="-190080"/>
            <a:ext cx="8961120" cy="1875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Open Questions</a:t>
            </a:r>
          </a:p>
        </p:txBody>
      </p:sp>
      <p:sp>
        <p:nvSpPr>
          <p:cNvPr id="81" name="TextShape 2"/>
          <p:cNvSpPr txBox="1"/>
          <p:nvPr/>
        </p:nvSpPr>
        <p:spPr>
          <a:xfrm>
            <a:off x="1188720" y="1525320"/>
            <a:ext cx="3383280" cy="1867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en-US" sz="1800" b="1" strike="noStrike" spc="-1">
                <a:latin typeface="Arial"/>
              </a:rPr>
              <a:t>Limited analysis so far</a:t>
            </a:r>
            <a:endParaRPr lang="en-US" sz="1800" b="0" strike="noStrike" spc="-1">
              <a:latin typeface="Arial"/>
            </a:endParaRPr>
          </a:p>
          <a:p>
            <a:pPr algn="ctr"/>
            <a:endParaRPr lang="en-US" sz="1800" b="0" strike="noStrike" spc="-1">
              <a:latin typeface="Arial"/>
            </a:endParaRPr>
          </a:p>
          <a:p>
            <a:pPr algn="ctr"/>
            <a:r>
              <a:rPr lang="en-US" sz="1800" b="0" strike="noStrike" spc="-1">
                <a:latin typeface="Arial"/>
              </a:rPr>
              <a:t>27 data points</a:t>
            </a:r>
          </a:p>
          <a:p>
            <a:pPr algn="ctr"/>
            <a:endParaRPr lang="en-US" sz="1800" b="0" strike="noStrike" spc="-1">
              <a:latin typeface="Arial"/>
            </a:endParaRPr>
          </a:p>
          <a:p>
            <a:pPr algn="ctr"/>
            <a:r>
              <a:rPr lang="en-US" sz="1800" b="0" strike="noStrike" spc="-1">
                <a:latin typeface="Arial"/>
              </a:rPr>
              <a:t>(Overly?) simple model</a:t>
            </a:r>
          </a:p>
          <a:p>
            <a:pPr algn="ctr"/>
            <a:endParaRPr lang="en-US" sz="1800" b="0" strike="noStrike" spc="-1">
              <a:latin typeface="Arial"/>
            </a:endParaRPr>
          </a:p>
          <a:p>
            <a:pPr algn="ctr"/>
            <a:r>
              <a:rPr lang="en-US" sz="1800" b="0" strike="noStrike" spc="-1">
                <a:latin typeface="Arial"/>
              </a:rPr>
              <a:t>Linear uncertainty propagation</a:t>
            </a:r>
          </a:p>
          <a:p>
            <a:pPr algn="ctr"/>
            <a:endParaRPr lang="en-US" sz="1800" b="0" strike="noStrike" spc="-1">
              <a:latin typeface="Arial"/>
            </a:endParaRPr>
          </a:p>
          <a:p>
            <a:pPr algn="ctr"/>
            <a:endParaRPr lang="en-US" sz="1800" b="0" strike="noStrike" spc="-1">
              <a:latin typeface="Arial"/>
            </a:endParaRPr>
          </a:p>
        </p:txBody>
      </p:sp>
      <p:pic>
        <p:nvPicPr>
          <p:cNvPr id="82" name="Picture 81"/>
          <p:cNvPicPr/>
          <p:nvPr/>
        </p:nvPicPr>
        <p:blipFill>
          <a:blip r:embed="rId2"/>
          <a:stretch/>
        </p:blipFill>
        <p:spPr>
          <a:xfrm>
            <a:off x="5943600" y="1685160"/>
            <a:ext cx="3475440" cy="3577680"/>
          </a:xfrm>
          <a:prstGeom prst="rect">
            <a:avLst/>
          </a:prstGeom>
          <a:ln>
            <a:noFill/>
          </a:ln>
        </p:spPr>
      </p:pic>
      <p:sp>
        <p:nvSpPr>
          <p:cNvPr id="83" name="TextShape 3"/>
          <p:cNvSpPr txBox="1"/>
          <p:nvPr/>
        </p:nvSpPr>
        <p:spPr>
          <a:xfrm>
            <a:off x="457200" y="3931920"/>
            <a:ext cx="5052960" cy="171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en-US" sz="1800" b="0" strike="noStrike" spc="-1">
                <a:latin typeface="Arial"/>
              </a:rPr>
              <a:t>Analysis points to need for UQ.  How can </a:t>
            </a:r>
          </a:p>
          <a:p>
            <a:pPr algn="ctr"/>
            <a:r>
              <a:rPr lang="en-US" sz="1800" b="0" strike="noStrike" spc="-1">
                <a:latin typeface="Arial"/>
              </a:rPr>
              <a:t>we make it better reflect measurement process?</a:t>
            </a:r>
          </a:p>
          <a:p>
            <a:pPr algn="ctr"/>
            <a:endParaRPr lang="en-US" sz="1800" b="0" strike="noStrike" spc="-1">
              <a:latin typeface="Arial"/>
            </a:endParaRPr>
          </a:p>
          <a:p>
            <a:pPr algn="ctr"/>
            <a:r>
              <a:rPr lang="en-US" sz="1800" b="0" strike="noStrike" spc="-1">
                <a:latin typeface="Arial"/>
              </a:rPr>
              <a:t>Can we better parse out &amp; </a:t>
            </a:r>
          </a:p>
          <a:p>
            <a:pPr algn="ctr"/>
            <a:r>
              <a:rPr lang="en-US" sz="1800" b="0" strike="noStrike" spc="-1">
                <a:latin typeface="Arial"/>
              </a:rPr>
              <a:t>quantify sources of uncertainty?</a:t>
            </a:r>
          </a:p>
          <a:p>
            <a:pPr algn="ctr"/>
            <a:endParaRPr lang="en-US" sz="1800" b="0" strike="noStrike" spc="-1">
              <a:latin typeface="Arial"/>
            </a:endParaRPr>
          </a:p>
          <a:p>
            <a:pPr algn="ctr"/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Microsoft Office PowerPoint</Application>
  <PresentationFormat>Custom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/>
  <cp:revision>61</cp:revision>
  <dcterms:created xsi:type="dcterms:W3CDTF">2021-11-16T13:59:32Z</dcterms:created>
  <dcterms:modified xsi:type="dcterms:W3CDTF">2021-11-17T02:33:20Z</dcterms:modified>
  <dc:language>en-US</dc:language>
</cp:coreProperties>
</file>