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256" r:id="rId3"/>
    <p:sldId id="542" r:id="rId4"/>
    <p:sldId id="547" r:id="rId5"/>
    <p:sldId id="263" r:id="rId6"/>
    <p:sldId id="543" r:id="rId7"/>
    <p:sldId id="544" r:id="rId8"/>
    <p:sldId id="539" r:id="rId9"/>
    <p:sldId id="527" r:id="rId10"/>
    <p:sldId id="528" r:id="rId11"/>
    <p:sldId id="529" r:id="rId12"/>
    <p:sldId id="545" r:id="rId13"/>
    <p:sldId id="546" r:id="rId14"/>
    <p:sldId id="549" r:id="rId15"/>
    <p:sldId id="530" r:id="rId16"/>
    <p:sldId id="536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4A1F"/>
    <a:srgbClr val="326AC5"/>
    <a:srgbClr val="548235"/>
    <a:srgbClr val="E6E6E6"/>
    <a:srgbClr val="EE7D31"/>
    <a:srgbClr val="87C8A3"/>
    <a:srgbClr val="0F294A"/>
    <a:srgbClr val="0A1C31"/>
    <a:srgbClr val="071C31"/>
    <a:srgbClr val="2F6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81" autoAdjust="0"/>
    <p:restoredTop sz="86450" autoAdjust="0"/>
  </p:normalViewPr>
  <p:slideViewPr>
    <p:cSldViewPr snapToGrid="0" snapToObjects="1">
      <p:cViewPr varScale="1">
        <p:scale>
          <a:sx n="95" d="100"/>
          <a:sy n="95" d="100"/>
        </p:scale>
        <p:origin x="79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45"/>
    </p:cViewPr>
  </p:sorterViewPr>
  <p:notesViewPr>
    <p:cSldViewPr snapToGrid="0" snapToObjects="1">
      <p:cViewPr varScale="1">
        <p:scale>
          <a:sx n="97" d="100"/>
          <a:sy n="97" d="100"/>
        </p:scale>
        <p:origin x="29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3DB3B6-9118-4162-AC58-8A3ACA4834D3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5AC38708-347E-4CF5-B8E3-849CEDC9B62D}">
      <dgm:prSet phldrT="[Text]" custT="1"/>
      <dgm:spPr>
        <a:solidFill>
          <a:srgbClr val="0F294A"/>
        </a:solidFill>
        <a:ln>
          <a:solidFill>
            <a:srgbClr val="0F294A"/>
          </a:solidFill>
        </a:ln>
      </dgm:spPr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New IP, licensing, products, processes, services and companies return value via economy growth and enhanced national security</a:t>
          </a:r>
        </a:p>
      </dgm:t>
    </dgm:pt>
    <dgm:pt modelId="{4901D376-6DAD-4DA3-9CD7-07D5E7612BE1}" type="parTrans" cxnId="{049BC00A-624D-460E-A561-4B4963473D5E}">
      <dgm:prSet/>
      <dgm:spPr/>
      <dgm:t>
        <a:bodyPr/>
        <a:lstStyle/>
        <a:p>
          <a:endParaRPr lang="en-US"/>
        </a:p>
      </dgm:t>
    </dgm:pt>
    <dgm:pt modelId="{EC4CAFFB-CD02-474B-B488-0D5A6E3EDED2}" type="sibTrans" cxnId="{049BC00A-624D-460E-A561-4B4963473D5E}">
      <dgm:prSet/>
      <dgm:spPr>
        <a:solidFill>
          <a:srgbClr val="0F294A"/>
        </a:solidFill>
      </dgm:spPr>
      <dgm:t>
        <a:bodyPr/>
        <a:lstStyle/>
        <a:p>
          <a:endParaRPr lang="en-US"/>
        </a:p>
      </dgm:t>
    </dgm:pt>
    <dgm:pt modelId="{4C03E271-85DA-4860-BFE6-5A446C27AB9D}">
      <dgm:prSet phldrT="[Text]" custT="1"/>
      <dgm:spPr>
        <a:solidFill>
          <a:srgbClr val="B94A1F"/>
        </a:solidFill>
        <a:ln>
          <a:solidFill>
            <a:srgbClr val="0F294A"/>
          </a:solidFill>
        </a:ln>
      </dgm:spPr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Technology Transfer System</a:t>
          </a:r>
        </a:p>
      </dgm:t>
    </dgm:pt>
    <dgm:pt modelId="{45C52718-5AB7-4D50-ABAE-91715703A864}" type="parTrans" cxnId="{B29B97D2-397C-4A60-B8BA-B34E6E44E8B5}">
      <dgm:prSet/>
      <dgm:spPr/>
      <dgm:t>
        <a:bodyPr/>
        <a:lstStyle/>
        <a:p>
          <a:endParaRPr lang="en-US"/>
        </a:p>
      </dgm:t>
    </dgm:pt>
    <dgm:pt modelId="{B5AD0BF5-D6C7-424C-A590-855D94220EB7}" type="sibTrans" cxnId="{B29B97D2-397C-4A60-B8BA-B34E6E44E8B5}">
      <dgm:prSet/>
      <dgm:spPr>
        <a:solidFill>
          <a:srgbClr val="0F294A"/>
        </a:solidFill>
      </dgm:spPr>
      <dgm:t>
        <a:bodyPr/>
        <a:lstStyle/>
        <a:p>
          <a:endParaRPr lang="en-US"/>
        </a:p>
      </dgm:t>
    </dgm:pt>
    <dgm:pt modelId="{5D816345-A4FC-49D9-AA60-DFBA177FAEAF}">
      <dgm:prSet phldrT="[Text]" custT="1"/>
      <dgm:spPr>
        <a:solidFill>
          <a:srgbClr val="87C8A3"/>
        </a:solidFill>
        <a:ln>
          <a:solidFill>
            <a:srgbClr val="0F294A"/>
          </a:solidFill>
        </a:ln>
      </dgm:spPr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Federal R&amp;D Investment</a:t>
          </a:r>
        </a:p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$150B/year</a:t>
          </a:r>
        </a:p>
      </dgm:t>
    </dgm:pt>
    <dgm:pt modelId="{43504ACF-B293-442F-B84F-CD0B8228E193}" type="parTrans" cxnId="{F9C68A04-0016-4E4A-BB9F-A3A0156C7FF2}">
      <dgm:prSet/>
      <dgm:spPr/>
      <dgm:t>
        <a:bodyPr/>
        <a:lstStyle/>
        <a:p>
          <a:endParaRPr lang="en-US"/>
        </a:p>
      </dgm:t>
    </dgm:pt>
    <dgm:pt modelId="{D43BCB5F-F1E4-44B3-9CA3-189161C04FD1}" type="sibTrans" cxnId="{F9C68A04-0016-4E4A-BB9F-A3A0156C7FF2}">
      <dgm:prSet/>
      <dgm:spPr>
        <a:solidFill>
          <a:srgbClr val="0F294A"/>
        </a:solidFill>
      </dgm:spPr>
      <dgm:t>
        <a:bodyPr/>
        <a:lstStyle/>
        <a:p>
          <a:endParaRPr lang="en-US"/>
        </a:p>
      </dgm:t>
    </dgm:pt>
    <dgm:pt modelId="{F4371914-A164-AC45-A21A-71D0CDA363DF}" type="pres">
      <dgm:prSet presAssocID="{DE3DB3B6-9118-4162-AC58-8A3ACA4834D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BDFD0AA-D96F-D447-9305-81D8DC11781D}" type="pres">
      <dgm:prSet presAssocID="{5AC38708-347E-4CF5-B8E3-849CEDC9B62D}" presName="gear1" presStyleLbl="node1" presStyleIdx="0" presStyleCnt="3" custScaleX="113225" custScaleY="115212" custLinFactNeighborX="-1301" custLinFactNeighborY="-12789">
        <dgm:presLayoutVars>
          <dgm:chMax val="1"/>
          <dgm:bulletEnabled val="1"/>
        </dgm:presLayoutVars>
      </dgm:prSet>
      <dgm:spPr/>
    </dgm:pt>
    <dgm:pt modelId="{4A65C47B-6EBA-6645-8157-E6A2565BCFFE}" type="pres">
      <dgm:prSet presAssocID="{5AC38708-347E-4CF5-B8E3-849CEDC9B62D}" presName="gear1srcNode" presStyleLbl="node1" presStyleIdx="0" presStyleCnt="3"/>
      <dgm:spPr/>
    </dgm:pt>
    <dgm:pt modelId="{4566B080-1F94-974F-8AF9-B62057CA6E01}" type="pres">
      <dgm:prSet presAssocID="{5AC38708-347E-4CF5-B8E3-849CEDC9B62D}" presName="gear1dstNode" presStyleLbl="node1" presStyleIdx="0" presStyleCnt="3"/>
      <dgm:spPr/>
    </dgm:pt>
    <dgm:pt modelId="{96BD66B1-6712-5B4C-B8B9-E9AB3872304C}" type="pres">
      <dgm:prSet presAssocID="{4C03E271-85DA-4860-BFE6-5A446C27AB9D}" presName="gear2" presStyleLbl="node1" presStyleIdx="1" presStyleCnt="3" custScaleX="119751" custScaleY="119751" custLinFactNeighborX="-46033" custLinFactNeighborY="18295">
        <dgm:presLayoutVars>
          <dgm:chMax val="1"/>
          <dgm:bulletEnabled val="1"/>
        </dgm:presLayoutVars>
      </dgm:prSet>
      <dgm:spPr/>
    </dgm:pt>
    <dgm:pt modelId="{A6238C4F-C10F-6848-B01B-36C8B9963065}" type="pres">
      <dgm:prSet presAssocID="{4C03E271-85DA-4860-BFE6-5A446C27AB9D}" presName="gear2srcNode" presStyleLbl="node1" presStyleIdx="1" presStyleCnt="3"/>
      <dgm:spPr/>
    </dgm:pt>
    <dgm:pt modelId="{F72F0868-EAD0-464E-BFCE-AE9D442A83E4}" type="pres">
      <dgm:prSet presAssocID="{4C03E271-85DA-4860-BFE6-5A446C27AB9D}" presName="gear2dstNode" presStyleLbl="node1" presStyleIdx="1" presStyleCnt="3"/>
      <dgm:spPr/>
    </dgm:pt>
    <dgm:pt modelId="{4487271F-28EB-D64A-A936-3DA4B9F3D4CF}" type="pres">
      <dgm:prSet presAssocID="{5D816345-A4FC-49D9-AA60-DFBA177FAEAF}" presName="gear3" presStyleLbl="node1" presStyleIdx="2" presStyleCnt="3" custLinFactNeighborX="-28692" custLinFactNeighborY="13193"/>
      <dgm:spPr/>
    </dgm:pt>
    <dgm:pt modelId="{E02D1FAA-A125-F14C-B248-8C919488A42D}" type="pres">
      <dgm:prSet presAssocID="{5D816345-A4FC-49D9-AA60-DFBA177FAEA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23AAC1D-41EE-EC40-880B-75A36E9F3CDD}" type="pres">
      <dgm:prSet presAssocID="{5D816345-A4FC-49D9-AA60-DFBA177FAEAF}" presName="gear3srcNode" presStyleLbl="node1" presStyleIdx="2" presStyleCnt="3"/>
      <dgm:spPr/>
    </dgm:pt>
    <dgm:pt modelId="{82F7B7F9-64B6-F342-9A31-D0DB6CA52959}" type="pres">
      <dgm:prSet presAssocID="{5D816345-A4FC-49D9-AA60-DFBA177FAEAF}" presName="gear3dstNode" presStyleLbl="node1" presStyleIdx="2" presStyleCnt="3"/>
      <dgm:spPr/>
    </dgm:pt>
    <dgm:pt modelId="{7DAAA129-90BD-1F40-943E-C1A9015F122D}" type="pres">
      <dgm:prSet presAssocID="{EC4CAFFB-CD02-474B-B488-0D5A6E3EDED2}" presName="connector1" presStyleLbl="sibTrans2D1" presStyleIdx="0" presStyleCnt="3" custScaleX="107624" custScaleY="107624" custLinFactNeighborX="-611" custLinFactNeighborY="-11068"/>
      <dgm:spPr/>
    </dgm:pt>
    <dgm:pt modelId="{E4C25DDE-693A-9F47-B5DB-A8538FDF8EA3}" type="pres">
      <dgm:prSet presAssocID="{B5AD0BF5-D6C7-424C-A590-855D94220EB7}" presName="connector2" presStyleLbl="sibTrans2D1" presStyleIdx="1" presStyleCnt="3" custAng="571058" custLinFactNeighborX="-46711" custLinFactNeighborY="13561"/>
      <dgm:spPr/>
    </dgm:pt>
    <dgm:pt modelId="{6807CFF5-7FEE-6A4F-BEB7-7DCE4C55A9F8}" type="pres">
      <dgm:prSet presAssocID="{D43BCB5F-F1E4-44B3-9CA3-189161C04FD1}" presName="connector3" presStyleLbl="sibTrans2D1" presStyleIdx="2" presStyleCnt="3" custAng="1369426" custLinFactNeighborX="-21873" custLinFactNeighborY="7569"/>
      <dgm:spPr/>
    </dgm:pt>
  </dgm:ptLst>
  <dgm:cxnLst>
    <dgm:cxn modelId="{F9C68A04-0016-4E4A-BB9F-A3A0156C7FF2}" srcId="{DE3DB3B6-9118-4162-AC58-8A3ACA4834D3}" destId="{5D816345-A4FC-49D9-AA60-DFBA177FAEAF}" srcOrd="2" destOrd="0" parTransId="{43504ACF-B293-442F-B84F-CD0B8228E193}" sibTransId="{D43BCB5F-F1E4-44B3-9CA3-189161C04FD1}"/>
    <dgm:cxn modelId="{367A360A-4C70-AD45-B8B3-917E587D28CD}" type="presOf" srcId="{5AC38708-347E-4CF5-B8E3-849CEDC9B62D}" destId="{ABDFD0AA-D96F-D447-9305-81D8DC11781D}" srcOrd="0" destOrd="0" presId="urn:microsoft.com/office/officeart/2005/8/layout/gear1"/>
    <dgm:cxn modelId="{049BC00A-624D-460E-A561-4B4963473D5E}" srcId="{DE3DB3B6-9118-4162-AC58-8A3ACA4834D3}" destId="{5AC38708-347E-4CF5-B8E3-849CEDC9B62D}" srcOrd="0" destOrd="0" parTransId="{4901D376-6DAD-4DA3-9CD7-07D5E7612BE1}" sibTransId="{EC4CAFFB-CD02-474B-B488-0D5A6E3EDED2}"/>
    <dgm:cxn modelId="{233AFA33-CCCF-A842-BF5C-0AA9C4FFC326}" type="presOf" srcId="{EC4CAFFB-CD02-474B-B488-0D5A6E3EDED2}" destId="{7DAAA129-90BD-1F40-943E-C1A9015F122D}" srcOrd="0" destOrd="0" presId="urn:microsoft.com/office/officeart/2005/8/layout/gear1"/>
    <dgm:cxn modelId="{EAD3DA4A-28E2-F547-AAF3-A13AC50324AA}" type="presOf" srcId="{DE3DB3B6-9118-4162-AC58-8A3ACA4834D3}" destId="{F4371914-A164-AC45-A21A-71D0CDA363DF}" srcOrd="0" destOrd="0" presId="urn:microsoft.com/office/officeart/2005/8/layout/gear1"/>
    <dgm:cxn modelId="{19BE624E-D881-E249-99F8-2699D593018F}" type="presOf" srcId="{5AC38708-347E-4CF5-B8E3-849CEDC9B62D}" destId="{4566B080-1F94-974F-8AF9-B62057CA6E01}" srcOrd="2" destOrd="0" presId="urn:microsoft.com/office/officeart/2005/8/layout/gear1"/>
    <dgm:cxn modelId="{93028E54-4DC8-5D47-AEE0-9CC2C39ADDE9}" type="presOf" srcId="{5D816345-A4FC-49D9-AA60-DFBA177FAEAF}" destId="{E02D1FAA-A125-F14C-B248-8C919488A42D}" srcOrd="1" destOrd="0" presId="urn:microsoft.com/office/officeart/2005/8/layout/gear1"/>
    <dgm:cxn modelId="{90B85D75-53A3-7D41-9D6C-D91411380CA6}" type="presOf" srcId="{4C03E271-85DA-4860-BFE6-5A446C27AB9D}" destId="{A6238C4F-C10F-6848-B01B-36C8B9963065}" srcOrd="1" destOrd="0" presId="urn:microsoft.com/office/officeart/2005/8/layout/gear1"/>
    <dgm:cxn modelId="{0C54CC59-D036-6A47-A9E7-086C17423F56}" type="presOf" srcId="{B5AD0BF5-D6C7-424C-A590-855D94220EB7}" destId="{E4C25DDE-693A-9F47-B5DB-A8538FDF8EA3}" srcOrd="0" destOrd="0" presId="urn:microsoft.com/office/officeart/2005/8/layout/gear1"/>
    <dgm:cxn modelId="{84C6E479-D18B-EF4D-9B7B-581859DA1211}" type="presOf" srcId="{4C03E271-85DA-4860-BFE6-5A446C27AB9D}" destId="{F72F0868-EAD0-464E-BFCE-AE9D442A83E4}" srcOrd="2" destOrd="0" presId="urn:microsoft.com/office/officeart/2005/8/layout/gear1"/>
    <dgm:cxn modelId="{F44DFA8C-82BB-B14F-8C65-112B7DC4829E}" type="presOf" srcId="{5D816345-A4FC-49D9-AA60-DFBA177FAEAF}" destId="{823AAC1D-41EE-EC40-880B-75A36E9F3CDD}" srcOrd="2" destOrd="0" presId="urn:microsoft.com/office/officeart/2005/8/layout/gear1"/>
    <dgm:cxn modelId="{1BDFA2A9-DC68-5F49-BD83-ACE03FD46DAF}" type="presOf" srcId="{5D816345-A4FC-49D9-AA60-DFBA177FAEAF}" destId="{4487271F-28EB-D64A-A936-3DA4B9F3D4CF}" srcOrd="0" destOrd="0" presId="urn:microsoft.com/office/officeart/2005/8/layout/gear1"/>
    <dgm:cxn modelId="{3703BCAA-B41D-A848-8513-320FCC671044}" type="presOf" srcId="{4C03E271-85DA-4860-BFE6-5A446C27AB9D}" destId="{96BD66B1-6712-5B4C-B8B9-E9AB3872304C}" srcOrd="0" destOrd="0" presId="urn:microsoft.com/office/officeart/2005/8/layout/gear1"/>
    <dgm:cxn modelId="{15E873B1-4E91-1041-89C1-1D2C35731315}" type="presOf" srcId="{5D816345-A4FC-49D9-AA60-DFBA177FAEAF}" destId="{82F7B7F9-64B6-F342-9A31-D0DB6CA52959}" srcOrd="3" destOrd="0" presId="urn:microsoft.com/office/officeart/2005/8/layout/gear1"/>
    <dgm:cxn modelId="{B29B97D2-397C-4A60-B8BA-B34E6E44E8B5}" srcId="{DE3DB3B6-9118-4162-AC58-8A3ACA4834D3}" destId="{4C03E271-85DA-4860-BFE6-5A446C27AB9D}" srcOrd="1" destOrd="0" parTransId="{45C52718-5AB7-4D50-ABAE-91715703A864}" sibTransId="{B5AD0BF5-D6C7-424C-A590-855D94220EB7}"/>
    <dgm:cxn modelId="{136038ED-3A45-1844-9DEC-21A560979608}" type="presOf" srcId="{D43BCB5F-F1E4-44B3-9CA3-189161C04FD1}" destId="{6807CFF5-7FEE-6A4F-BEB7-7DCE4C55A9F8}" srcOrd="0" destOrd="0" presId="urn:microsoft.com/office/officeart/2005/8/layout/gear1"/>
    <dgm:cxn modelId="{D5F981F0-ADB5-D64D-A02E-75302A1155CB}" type="presOf" srcId="{5AC38708-347E-4CF5-B8E3-849CEDC9B62D}" destId="{4A65C47B-6EBA-6645-8157-E6A2565BCFFE}" srcOrd="1" destOrd="0" presId="urn:microsoft.com/office/officeart/2005/8/layout/gear1"/>
    <dgm:cxn modelId="{F7597044-5B98-F647-8478-423C8B9737AE}" type="presParOf" srcId="{F4371914-A164-AC45-A21A-71D0CDA363DF}" destId="{ABDFD0AA-D96F-D447-9305-81D8DC11781D}" srcOrd="0" destOrd="0" presId="urn:microsoft.com/office/officeart/2005/8/layout/gear1"/>
    <dgm:cxn modelId="{3045174F-479D-B941-B042-127C883A612A}" type="presParOf" srcId="{F4371914-A164-AC45-A21A-71D0CDA363DF}" destId="{4A65C47B-6EBA-6645-8157-E6A2565BCFFE}" srcOrd="1" destOrd="0" presId="urn:microsoft.com/office/officeart/2005/8/layout/gear1"/>
    <dgm:cxn modelId="{C1BB7DE5-08B4-DF45-AEDB-B20BA3687B99}" type="presParOf" srcId="{F4371914-A164-AC45-A21A-71D0CDA363DF}" destId="{4566B080-1F94-974F-8AF9-B62057CA6E01}" srcOrd="2" destOrd="0" presId="urn:microsoft.com/office/officeart/2005/8/layout/gear1"/>
    <dgm:cxn modelId="{48FC712D-20F9-7A47-B185-740E0EEDFB10}" type="presParOf" srcId="{F4371914-A164-AC45-A21A-71D0CDA363DF}" destId="{96BD66B1-6712-5B4C-B8B9-E9AB3872304C}" srcOrd="3" destOrd="0" presId="urn:microsoft.com/office/officeart/2005/8/layout/gear1"/>
    <dgm:cxn modelId="{3F416A1F-13F6-2847-8316-1C08BFC59EE9}" type="presParOf" srcId="{F4371914-A164-AC45-A21A-71D0CDA363DF}" destId="{A6238C4F-C10F-6848-B01B-36C8B9963065}" srcOrd="4" destOrd="0" presId="urn:microsoft.com/office/officeart/2005/8/layout/gear1"/>
    <dgm:cxn modelId="{35195B89-2183-354A-8471-AACF14383F2A}" type="presParOf" srcId="{F4371914-A164-AC45-A21A-71D0CDA363DF}" destId="{F72F0868-EAD0-464E-BFCE-AE9D442A83E4}" srcOrd="5" destOrd="0" presId="urn:microsoft.com/office/officeart/2005/8/layout/gear1"/>
    <dgm:cxn modelId="{6176F1B8-0771-CA45-AB30-0818B02F2E0F}" type="presParOf" srcId="{F4371914-A164-AC45-A21A-71D0CDA363DF}" destId="{4487271F-28EB-D64A-A936-3DA4B9F3D4CF}" srcOrd="6" destOrd="0" presId="urn:microsoft.com/office/officeart/2005/8/layout/gear1"/>
    <dgm:cxn modelId="{16FA1D79-9519-694E-BB1B-B7C5E88A457F}" type="presParOf" srcId="{F4371914-A164-AC45-A21A-71D0CDA363DF}" destId="{E02D1FAA-A125-F14C-B248-8C919488A42D}" srcOrd="7" destOrd="0" presId="urn:microsoft.com/office/officeart/2005/8/layout/gear1"/>
    <dgm:cxn modelId="{420F1BA6-BD1C-CB43-ACA7-38B47E4E3E56}" type="presParOf" srcId="{F4371914-A164-AC45-A21A-71D0CDA363DF}" destId="{823AAC1D-41EE-EC40-880B-75A36E9F3CDD}" srcOrd="8" destOrd="0" presId="urn:microsoft.com/office/officeart/2005/8/layout/gear1"/>
    <dgm:cxn modelId="{3F035307-3409-2540-B8ED-4F1FD0197D9B}" type="presParOf" srcId="{F4371914-A164-AC45-A21A-71D0CDA363DF}" destId="{82F7B7F9-64B6-F342-9A31-D0DB6CA52959}" srcOrd="9" destOrd="0" presId="urn:microsoft.com/office/officeart/2005/8/layout/gear1"/>
    <dgm:cxn modelId="{38703997-9336-0243-BBA7-0E5F00B6FEB9}" type="presParOf" srcId="{F4371914-A164-AC45-A21A-71D0CDA363DF}" destId="{7DAAA129-90BD-1F40-943E-C1A9015F122D}" srcOrd="10" destOrd="0" presId="urn:microsoft.com/office/officeart/2005/8/layout/gear1"/>
    <dgm:cxn modelId="{1D869E82-1953-6B43-BD7C-165A592B7C88}" type="presParOf" srcId="{F4371914-A164-AC45-A21A-71D0CDA363DF}" destId="{E4C25DDE-693A-9F47-B5DB-A8538FDF8EA3}" srcOrd="11" destOrd="0" presId="urn:microsoft.com/office/officeart/2005/8/layout/gear1"/>
    <dgm:cxn modelId="{6DE72B4C-A9A9-2742-9E6F-81C31018FB08}" type="presParOf" srcId="{F4371914-A164-AC45-A21A-71D0CDA363DF}" destId="{6807CFF5-7FEE-6A4F-BEB7-7DCE4C55A9F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FD0AA-D96F-D447-9305-81D8DC11781D}">
      <dsp:nvSpPr>
        <dsp:cNvPr id="0" name=""/>
        <dsp:cNvSpPr/>
      </dsp:nvSpPr>
      <dsp:spPr>
        <a:xfrm>
          <a:off x="2666759" y="1488474"/>
          <a:ext cx="2924887" cy="2976216"/>
        </a:xfrm>
        <a:prstGeom prst="gear9">
          <a:avLst/>
        </a:prstGeom>
        <a:solidFill>
          <a:srgbClr val="0F294A"/>
        </a:solidFill>
        <a:ln w="12700" cap="flat" cmpd="sng" algn="ctr">
          <a:solidFill>
            <a:srgbClr val="0F29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New IP, licensing, products, processes, services and companies return value via economy growth and enhanced national security</a:t>
          </a:r>
        </a:p>
      </dsp:txBody>
      <dsp:txXfrm>
        <a:off x="3254791" y="2182228"/>
        <a:ext cx="1748823" cy="1536433"/>
      </dsp:txXfrm>
    </dsp:sp>
    <dsp:sp modelId="{96BD66B1-6712-5B4C-B8B9-E9AB3872304C}">
      <dsp:nvSpPr>
        <dsp:cNvPr id="0" name=""/>
        <dsp:cNvSpPr/>
      </dsp:nvSpPr>
      <dsp:spPr>
        <a:xfrm>
          <a:off x="317833" y="1562921"/>
          <a:ext cx="2249796" cy="2249796"/>
        </a:xfrm>
        <a:prstGeom prst="gear6">
          <a:avLst/>
        </a:prstGeom>
        <a:solidFill>
          <a:srgbClr val="B94A1F"/>
        </a:solidFill>
        <a:ln w="12700" cap="flat" cmpd="sng" algn="ctr">
          <a:solidFill>
            <a:srgbClr val="0F29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Technology Transfer System</a:t>
          </a:r>
        </a:p>
      </dsp:txBody>
      <dsp:txXfrm>
        <a:off x="884226" y="2132737"/>
        <a:ext cx="1117010" cy="1110164"/>
      </dsp:txXfrm>
    </dsp:sp>
    <dsp:sp modelId="{4487271F-28EB-D64A-A936-3DA4B9F3D4CF}">
      <dsp:nvSpPr>
        <dsp:cNvPr id="0" name=""/>
        <dsp:cNvSpPr/>
      </dsp:nvSpPr>
      <dsp:spPr>
        <a:xfrm rot="20700000">
          <a:off x="1773628" y="406043"/>
          <a:ext cx="1840770" cy="1840770"/>
        </a:xfrm>
        <a:prstGeom prst="gear6">
          <a:avLst/>
        </a:prstGeom>
        <a:solidFill>
          <a:srgbClr val="87C8A3"/>
        </a:solidFill>
        <a:ln w="12700" cap="flat" cmpd="sng" algn="ctr">
          <a:solidFill>
            <a:srgbClr val="0F29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Federal R&amp;D Investment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$150B/year</a:t>
          </a:r>
        </a:p>
      </dsp:txBody>
      <dsp:txXfrm rot="-20700000">
        <a:off x="2177363" y="809778"/>
        <a:ext cx="1033300" cy="1033300"/>
      </dsp:txXfrm>
    </dsp:sp>
    <dsp:sp modelId="{7DAAA129-90BD-1F40-943E-C1A9015F122D}">
      <dsp:nvSpPr>
        <dsp:cNvPr id="0" name=""/>
        <dsp:cNvSpPr/>
      </dsp:nvSpPr>
      <dsp:spPr>
        <a:xfrm>
          <a:off x="2531854" y="1130339"/>
          <a:ext cx="3558655" cy="3558655"/>
        </a:xfrm>
        <a:prstGeom prst="circularArrow">
          <a:avLst>
            <a:gd name="adj1" fmla="val 4687"/>
            <a:gd name="adj2" fmla="val 299029"/>
            <a:gd name="adj3" fmla="val 2526990"/>
            <a:gd name="adj4" fmla="val 15838152"/>
            <a:gd name="adj5" fmla="val 5469"/>
          </a:avLst>
        </a:prstGeom>
        <a:solidFill>
          <a:srgbClr val="0F29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25DDE-693A-9F47-B5DB-A8538FDF8EA3}">
      <dsp:nvSpPr>
        <dsp:cNvPr id="0" name=""/>
        <dsp:cNvSpPr/>
      </dsp:nvSpPr>
      <dsp:spPr>
        <a:xfrm rot="571058">
          <a:off x="-86713" y="1312686"/>
          <a:ext cx="2402424" cy="24024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F29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7CFF5-7FEE-6A4F-BEB7-7DCE4C55A9F8}">
      <dsp:nvSpPr>
        <dsp:cNvPr id="0" name=""/>
        <dsp:cNvSpPr/>
      </dsp:nvSpPr>
      <dsp:spPr>
        <a:xfrm rot="1369426">
          <a:off x="1428117" y="-100684"/>
          <a:ext cx="2590297" cy="259029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F29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CCF197-C825-2A41-AEE1-C645543E2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E645EA-79BA-DC45-A331-C16A3BFA2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BA200EF-8905-4A40-9D0A-77DC8BCBF4E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16137-96CB-CD42-9830-DD7EA2A36D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8E39D-93D2-644B-938E-19786C9A6B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D2647020-8E10-5E44-BB51-84C06874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00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D60E5B18-EB64-ED4B-A008-A3BA2FD5CDDA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E5B1FDCF-D9E5-4745-AB30-991F7FA4C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4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1FDCF-D9E5-4745-AB30-991F7FA4CB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5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1FDCF-D9E5-4745-AB30-991F7FA4CB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4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F5AF-E0DF-6E43-A1D7-F5FEFFC7316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-1" y="-20675"/>
            <a:ext cx="12228756" cy="968188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8A343-94BC-6C43-9BFC-2930EA8AE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58" y="267260"/>
            <a:ext cx="3655713" cy="4845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44394F-65AA-B844-9023-87185610D410}"/>
              </a:ext>
            </a:extLst>
          </p:cNvPr>
          <p:cNvCxnSpPr>
            <a:cxnSpLocks/>
          </p:cNvCxnSpPr>
          <p:nvPr userDrawn="1"/>
        </p:nvCxnSpPr>
        <p:spPr>
          <a:xfrm>
            <a:off x="-11575" y="947513"/>
            <a:ext cx="12290612" cy="0"/>
          </a:xfrm>
          <a:prstGeom prst="line">
            <a:avLst/>
          </a:prstGeom>
          <a:ln>
            <a:solidFill>
              <a:srgbClr val="76A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64B1F-3867-AF43-B484-5466A0B3E7DE}"/>
              </a:ext>
            </a:extLst>
          </p:cNvPr>
          <p:cNvSpPr/>
          <p:nvPr userDrawn="1"/>
        </p:nvSpPr>
        <p:spPr>
          <a:xfrm>
            <a:off x="-2" y="6771190"/>
            <a:ext cx="12192000" cy="102852"/>
          </a:xfrm>
          <a:prstGeom prst="rect">
            <a:avLst/>
          </a:prstGeom>
          <a:solidFill>
            <a:srgbClr val="B94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F60309-5DAA-1646-A2E9-E5239873DD88}"/>
              </a:ext>
            </a:extLst>
          </p:cNvPr>
          <p:cNvSpPr/>
          <p:nvPr userDrawn="1"/>
        </p:nvSpPr>
        <p:spPr>
          <a:xfrm>
            <a:off x="-3" y="6767073"/>
            <a:ext cx="12279039" cy="106967"/>
          </a:xfrm>
          <a:prstGeom prst="rect">
            <a:avLst/>
          </a:prstGeom>
          <a:solidFill>
            <a:srgbClr val="B94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9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3A7BB-3BE2-DA4E-BC9A-C1652991F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2B865-43FE-3245-B732-061723098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C2B5C-F2EE-BC4C-B791-24F1720BE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F5AF-E0DF-6E43-A1D7-F5FEFFC7316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8A468-520D-B340-9A88-DC4F0511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68789-B3AA-3344-85F2-7932D881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3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80066-4290-8648-8296-A06A0D0C9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1824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D4DF9F-559D-0D4D-B617-0763C0DB4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792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52D94-9B62-014C-882D-6D26BF21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2234"/>
            <a:ext cx="2743200" cy="365125"/>
          </a:xfrm>
        </p:spPr>
        <p:txBody>
          <a:bodyPr/>
          <a:lstStyle/>
          <a:p>
            <a:fld id="{29DC9F5C-1F43-5943-B568-53E2B73CB933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65EA9-D4A6-7647-AD0C-8823FD021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223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FFDE3-4A15-C14C-9F95-F57792771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234"/>
            <a:ext cx="2743200" cy="365125"/>
          </a:xfrm>
        </p:spPr>
        <p:txBody>
          <a:bodyPr/>
          <a:lstStyle/>
          <a:p>
            <a:fld id="{C931485E-1307-B542-9FBA-9D24B1B8EE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25E2C-8447-CA46-9B0F-5A06149F9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" y="-7109"/>
            <a:ext cx="12195655" cy="68779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A998DE-C63A-F749-AFCC-64A0F0605CC8}"/>
              </a:ext>
            </a:extLst>
          </p:cNvPr>
          <p:cNvSpPr/>
          <p:nvPr userDrawn="1"/>
        </p:nvSpPr>
        <p:spPr>
          <a:xfrm>
            <a:off x="-3" y="0"/>
            <a:ext cx="12284600" cy="954741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489F76-7672-674B-A095-B068758BC8D0}"/>
              </a:ext>
            </a:extLst>
          </p:cNvPr>
          <p:cNvSpPr/>
          <p:nvPr userDrawn="1"/>
        </p:nvSpPr>
        <p:spPr>
          <a:xfrm>
            <a:off x="-2" y="6767074"/>
            <a:ext cx="12192000" cy="110894"/>
          </a:xfrm>
          <a:prstGeom prst="rect">
            <a:avLst/>
          </a:prstGeom>
          <a:solidFill>
            <a:srgbClr val="B94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C9CEDD-51AF-A646-85C8-84D9EC248C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C4D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58" y="259279"/>
            <a:ext cx="3655713" cy="48456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B692C7-42B3-5B43-86D6-7282AD3E3220}"/>
              </a:ext>
            </a:extLst>
          </p:cNvPr>
          <p:cNvCxnSpPr>
            <a:cxnSpLocks/>
          </p:cNvCxnSpPr>
          <p:nvPr userDrawn="1"/>
        </p:nvCxnSpPr>
        <p:spPr>
          <a:xfrm>
            <a:off x="0" y="954741"/>
            <a:ext cx="12192000" cy="0"/>
          </a:xfrm>
          <a:prstGeom prst="line">
            <a:avLst/>
          </a:prstGeom>
          <a:ln>
            <a:solidFill>
              <a:srgbClr val="76A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F7830DA-5D0E-E04C-A82D-50355792AF64}"/>
              </a:ext>
            </a:extLst>
          </p:cNvPr>
          <p:cNvSpPr txBox="1"/>
          <p:nvPr userDrawn="1"/>
        </p:nvSpPr>
        <p:spPr>
          <a:xfrm>
            <a:off x="8996082" y="-5419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82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2788-39B0-2F42-8B06-E6580D54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CBB05-414C-764C-945D-0E3447780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025C6-E884-6244-9536-7912D571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7A2D2-4C9A-4049-84AB-7ADB700E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1DBC6-5A79-434F-938E-FBB97115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27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8ED3-B13E-3B44-AB22-09EAFD12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FD42E-F60A-9640-9547-385AB0FE3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81DC7-EAF8-2649-9D39-B489C012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9C84-D486-2446-BFE8-ED67D46C8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959B-3121-CD43-8A73-7F971DE4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61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D112-64E8-7543-AF31-857B135C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568A9-B073-1B47-9F60-B801B2F32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FFA5D-B493-AB4C-9621-A77EE7941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654EA-D0A8-DD45-84E9-FE02C022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60789-10CD-4C40-BE4B-38F0DFAE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AFEE2-4FFF-5147-9D62-B6CA4752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46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93920-D5D0-BB4B-8FA6-27F3E682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24496-958B-9648-86A8-29E8E1817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7F002-8FDB-BA41-BC0A-34E85CE6C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91E4E-46FD-EA43-95EC-E5528B0F9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DB2D5-16FC-F147-8949-26D74BBDE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EE5C-2C43-F44B-B79A-4337FD39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5750-4B5F-A84C-A396-A4CCE3BE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B319C-40C7-3A40-A167-DC023CAA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19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23F9-12F3-7E4A-BBDC-CA35DEE05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E3B399-3698-E34F-90C1-39D2C2A4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D47B3-CED1-284C-B656-E1301758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CEF98-1870-EB4C-8252-6C2CA66EA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30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E8B00-0634-BF40-B60C-EC078A4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9F5C-1F43-5943-B568-53E2B73CB933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65FD4-D1B7-DA44-BC26-534E6451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DA1BF-0F01-B14A-B064-7B1F00A4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485E-1307-B542-9FBA-9D24B1B8E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8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4287C-168E-0940-97A4-41D5396B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BD091-8F51-614E-A902-8F6E8F27B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C6427-4DD8-6B4D-B79B-30CF4FBED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F50F3-89BC-ED41-96C8-972C8E2C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8257B-002A-C04F-8BBB-730A929E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A487A-CE18-EB40-A617-A4232F99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54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9CA8-31FD-F042-BFDE-93CB238E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00491-8629-0341-9B62-187EEE152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A9BDF-0649-BB4B-AC7C-76D4631D1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FFFF6-F57C-BD4B-A3C5-413E6AD6A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6503F-AC9F-3C40-9D71-AC3F1AD21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BD23C-37E8-EA48-9D0E-2DFD5D6B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8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F5AF-E0DF-6E43-A1D7-F5FEFFC7316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0" y="-20675"/>
            <a:ext cx="12228755" cy="968188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8A343-94BC-6C43-9BFC-2930EA8AE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58" y="267260"/>
            <a:ext cx="3655713" cy="4845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44394F-65AA-B844-9023-87185610D410}"/>
              </a:ext>
            </a:extLst>
          </p:cNvPr>
          <p:cNvCxnSpPr>
            <a:cxnSpLocks/>
          </p:cNvCxnSpPr>
          <p:nvPr userDrawn="1"/>
        </p:nvCxnSpPr>
        <p:spPr>
          <a:xfrm>
            <a:off x="-11575" y="947513"/>
            <a:ext cx="12290612" cy="0"/>
          </a:xfrm>
          <a:prstGeom prst="line">
            <a:avLst/>
          </a:prstGeom>
          <a:ln>
            <a:solidFill>
              <a:srgbClr val="76A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64B1F-3867-AF43-B484-5466A0B3E7DE}"/>
              </a:ext>
            </a:extLst>
          </p:cNvPr>
          <p:cNvSpPr/>
          <p:nvPr userDrawn="1"/>
        </p:nvSpPr>
        <p:spPr>
          <a:xfrm>
            <a:off x="-2" y="6771190"/>
            <a:ext cx="12192000" cy="102852"/>
          </a:xfrm>
          <a:prstGeom prst="rect">
            <a:avLst/>
          </a:prstGeom>
          <a:solidFill>
            <a:srgbClr val="B94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F60309-5DAA-1646-A2E9-E5239873DD88}"/>
              </a:ext>
            </a:extLst>
          </p:cNvPr>
          <p:cNvSpPr/>
          <p:nvPr userDrawn="1"/>
        </p:nvSpPr>
        <p:spPr>
          <a:xfrm>
            <a:off x="-3" y="6767073"/>
            <a:ext cx="12279039" cy="106967"/>
          </a:xfrm>
          <a:prstGeom prst="rect">
            <a:avLst/>
          </a:prstGeom>
          <a:solidFill>
            <a:srgbClr val="B94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95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9ABCE-7C3F-E946-AE28-5FF5C086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5F7A-5139-2A4F-9A55-21D0AD9A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9E18B-FCA1-C344-AC51-48D6BA0B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3BAE7-1D5C-0A43-8F65-51D68899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C6B72-A0C3-C144-9EBB-CFBF90A7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73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12497A-55DB-4444-B261-87DD9F764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EC314-BF2E-4C41-98D6-498F62691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52AC5-569B-244D-91B8-E89C4A71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EFC46-E4B3-DC4E-8069-7D65FFF36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8544F-8042-4F46-A442-1E006457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1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2A9D-23D1-9643-B302-29CA6FBB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860D2-B7BF-9F40-9C1E-4ACBE5316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48E73-C373-8E45-97B3-93A596389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8FCE3-4A44-F046-BDF6-D08F0F70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67F5AF-E0DF-6E43-A1D7-F5FEFFC73166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B200B-0369-F04B-8E06-F79D152A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EA296-5733-2848-A0C9-A6D29BE4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E71D35-3A4C-544C-8023-6D77DCD91F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F85CA-EC34-9A4C-BCE4-9AC08F2B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3FB27-1A66-264B-B363-03F27E262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330A0-2211-D94F-A19C-84D23FA93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E1B0E2-B424-8541-B1C2-9CD29072C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A8E03-985D-9047-A1DF-577F5793A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11B6C8-A3F2-EB4C-AC5D-0A66191A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67F5AF-E0DF-6E43-A1D7-F5FEFFC73166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04B08-3FB1-BD47-BB01-24C28279C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E8D4C4-8A18-2F42-BB28-F8E769B9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E71D35-3A4C-544C-8023-6D77DCD91F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1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69CF-2FF5-D540-A466-93FFE2BA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B60FB-F22C-C64F-97C2-2BC28F12E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F5AF-E0DF-6E43-A1D7-F5FEFFC7316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D3CCE-FD92-E148-AFBF-1F6D9CD3F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92DB5-062A-6440-91FF-849D4D53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0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8A83F-D7E8-6642-892E-BAB5A2277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F5AF-E0DF-6E43-A1D7-F5FEFFC7316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16F29-D22A-7F48-8CF3-6E1E60E2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A0861-200F-B947-9B03-2650982D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B349A-CB55-9B4F-9A4C-2AEA5F0B33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8444"/>
            <a:ext cx="12192000" cy="1087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E539A7-39A9-0040-93E1-AA4340C73D66}"/>
              </a:ext>
            </a:extLst>
          </p:cNvPr>
          <p:cNvSpPr/>
          <p:nvPr userDrawn="1"/>
        </p:nvSpPr>
        <p:spPr>
          <a:xfrm>
            <a:off x="-2" y="6771190"/>
            <a:ext cx="12192000" cy="102852"/>
          </a:xfrm>
          <a:prstGeom prst="rect">
            <a:avLst/>
          </a:prstGeom>
          <a:solidFill>
            <a:srgbClr val="B94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E1A2F2-C0D6-4649-802F-70C3BE60AD7D}"/>
              </a:ext>
            </a:extLst>
          </p:cNvPr>
          <p:cNvCxnSpPr>
            <a:cxnSpLocks/>
          </p:cNvCxnSpPr>
          <p:nvPr userDrawn="1"/>
        </p:nvCxnSpPr>
        <p:spPr>
          <a:xfrm>
            <a:off x="0" y="1058685"/>
            <a:ext cx="12192000" cy="0"/>
          </a:xfrm>
          <a:prstGeom prst="line">
            <a:avLst/>
          </a:prstGeom>
          <a:ln w="25400">
            <a:solidFill>
              <a:srgbClr val="76A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03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C270-060C-C445-A3D1-3FED08EB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B47C-A15B-0749-81F1-E61AC5E80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B8EC3-2BD2-7A40-BC70-5F0E08A8F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C90E4-B1DC-DC44-9A25-66231887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F5AF-E0DF-6E43-A1D7-F5FEFFC7316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323DA-9303-5C47-A4F7-62D549DE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57CA6-0A85-D74F-8BD6-69EA9106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32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40FE-2F3A-2A47-A424-46EA505D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5B9FF5-7901-2440-B242-BBE8BDB0C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FA3EF-C8F8-9D4E-9320-F745EE95F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7F6E1-958E-4249-A506-0336D68E0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F5AF-E0DF-6E43-A1D7-F5FEFFC7316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557C4-1A7B-0942-9673-D3A6C29B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07341-891E-174A-85B8-AD85CC55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0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2BA3A-640F-B245-84FD-A50A8D26D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D1492-AA47-2D41-946B-D97D7B5AC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BB796-23A9-3A47-8951-93479EB49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F5AF-E0DF-6E43-A1D7-F5FEFFC7316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B299-11B8-9942-A6F8-03496850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57B79-E549-F641-BF72-21946DE0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4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ECF66-C455-A448-8913-BA43977F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07BE9-4FEF-BC40-B047-B186DE3D7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4C5AC-6B83-E144-99A0-D7FD86BA3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67F5AF-E0DF-6E43-A1D7-F5FEFFC73166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A773A-C665-134C-BF69-E3B88E2DE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44FF8-3884-DA44-B5BF-955903F56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E71D35-3A4C-544C-8023-6D77DCD91F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9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9CD5FC-58E9-5F4C-8460-AFC77D8C0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50A96-A33B-6E47-8083-4090C2589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EBA36-FA0D-3E41-9516-58480857A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DC9F5C-1F43-5943-B568-53E2B73CB933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BBA77-BA98-CC4B-8A25-52EF2760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85F4D-1681-AE48-A82B-52F713E7B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31485E-1307-B542-9FBA-9D24B1B8EE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hyperlink" Target="mailto:roi@nist.gov" TargetMode="External"/><Relationship Id="rId4" Type="http://schemas.openxmlformats.org/officeDocument/2006/relationships/hyperlink" Target="https://www.nist.gov/tpo/roi-rfi-respons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hyperlink" Target="http://www.nist.gov/tpo/ROI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16F857-047C-2146-AF52-B2CDCE01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1E0486F-A38E-8742-B0B2-DC7C0BFE2A93}"/>
              </a:ext>
            </a:extLst>
          </p:cNvPr>
          <p:cNvSpPr/>
          <p:nvPr/>
        </p:nvSpPr>
        <p:spPr>
          <a:xfrm>
            <a:off x="-1" y="-36716"/>
            <a:ext cx="12191999" cy="984230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15C7A-2305-F84B-9573-92D35C4922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9970" y="239430"/>
            <a:ext cx="3655713" cy="4845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069861-1D4A-0244-A6B8-675D45664737}"/>
              </a:ext>
            </a:extLst>
          </p:cNvPr>
          <p:cNvCxnSpPr>
            <a:cxnSpLocks/>
          </p:cNvCxnSpPr>
          <p:nvPr/>
        </p:nvCxnSpPr>
        <p:spPr>
          <a:xfrm>
            <a:off x="-11575" y="947513"/>
            <a:ext cx="12290612" cy="0"/>
          </a:xfrm>
          <a:prstGeom prst="line">
            <a:avLst/>
          </a:prstGeom>
          <a:ln>
            <a:solidFill>
              <a:srgbClr val="76A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30F025C5-11CD-8D4D-9B17-0F9CDD517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596" y="1725847"/>
            <a:ext cx="10555705" cy="2268637"/>
          </a:xfrm>
        </p:spPr>
        <p:txBody>
          <a:bodyPr anchor="t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Unleashing American Innovation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5DC4CF-9030-AF4A-9AE0-DBFCFB400DD6}"/>
              </a:ext>
            </a:extLst>
          </p:cNvPr>
          <p:cNvSpPr txBox="1">
            <a:spLocks/>
          </p:cNvSpPr>
          <p:nvPr/>
        </p:nvSpPr>
        <p:spPr>
          <a:xfrm>
            <a:off x="9610843" y="6229978"/>
            <a:ext cx="2581155" cy="429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C4D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17, 2018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A5470A-7E09-0D47-A3B2-2695B92EAC50}"/>
              </a:ext>
            </a:extLst>
          </p:cNvPr>
          <p:cNvSpPr/>
          <p:nvPr/>
        </p:nvSpPr>
        <p:spPr>
          <a:xfrm>
            <a:off x="-2" y="6771190"/>
            <a:ext cx="12192000" cy="102852"/>
          </a:xfrm>
          <a:prstGeom prst="rect">
            <a:avLst/>
          </a:prstGeom>
          <a:solidFill>
            <a:srgbClr val="B94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9C372C-C757-48ED-9EC7-C2238208DBA2}"/>
              </a:ext>
            </a:extLst>
          </p:cNvPr>
          <p:cNvSpPr txBox="1"/>
          <p:nvPr/>
        </p:nvSpPr>
        <p:spPr>
          <a:xfrm>
            <a:off x="3341717" y="4265816"/>
            <a:ext cx="806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Return on Investment (ROI) Initiative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to advance the </a:t>
            </a:r>
            <a:r>
              <a:rPr lang="en-US" sz="2400" b="1" i="1" dirty="0">
                <a:solidFill>
                  <a:schemeClr val="bg1"/>
                </a:solidFill>
              </a:rPr>
              <a:t>Lab-to-Market Cross Agency Priority (CAP) Goal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of the </a:t>
            </a:r>
            <a:r>
              <a:rPr lang="en-US" sz="2400" b="1" i="1" dirty="0">
                <a:solidFill>
                  <a:schemeClr val="bg1"/>
                </a:solidFill>
              </a:rPr>
              <a:t>President’s Management Agenda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606B7-528A-4251-978E-1415826C5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78" y="-30463"/>
            <a:ext cx="2364914" cy="9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23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0C0A8-47FC-384D-9581-A06BF3C2A0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725" y="1200428"/>
            <a:ext cx="11907297" cy="585351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solidFill>
                  <a:srgbClr val="326AC5"/>
                </a:solidFill>
              </a:rPr>
              <a:t>Core technology transfer principles and practices</a:t>
            </a:r>
            <a:r>
              <a:rPr lang="en-US" sz="2400" dirty="0">
                <a:solidFill>
                  <a:srgbClr val="326AC5"/>
                </a:solidFill>
              </a:rPr>
              <a:t> </a:t>
            </a:r>
            <a:r>
              <a:rPr lang="en-US" sz="2400" dirty="0"/>
              <a:t>that should be </a:t>
            </a:r>
            <a:r>
              <a:rPr lang="en-US" sz="2400" b="1" i="1" dirty="0">
                <a:solidFill>
                  <a:srgbClr val="548235"/>
                </a:solidFill>
              </a:rPr>
              <a:t>protected</a:t>
            </a:r>
            <a:r>
              <a:rPr lang="en-US" sz="2400" i="1" dirty="0"/>
              <a:t>, </a:t>
            </a:r>
            <a:r>
              <a:rPr lang="en-US" sz="2400" dirty="0"/>
              <a:t>and those which should be </a:t>
            </a:r>
            <a:r>
              <a:rPr lang="en-US" sz="2400" b="1" i="1" dirty="0">
                <a:solidFill>
                  <a:srgbClr val="548235"/>
                </a:solidFill>
              </a:rPr>
              <a:t>adapted or changed</a:t>
            </a:r>
            <a:r>
              <a:rPr lang="en-US" sz="2400" i="1" dirty="0"/>
              <a:t>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/>
              <a:t>Approaches to </a:t>
            </a:r>
            <a:r>
              <a:rPr lang="en-US" sz="2400" b="1" i="1" dirty="0">
                <a:solidFill>
                  <a:srgbClr val="548235"/>
                </a:solidFill>
              </a:rPr>
              <a:t>improve efficiency </a:t>
            </a:r>
            <a:r>
              <a:rPr lang="en-US" sz="2400" dirty="0"/>
              <a:t>and </a:t>
            </a:r>
            <a:r>
              <a:rPr lang="en-US" sz="2400" b="1" i="1" dirty="0">
                <a:solidFill>
                  <a:srgbClr val="548235"/>
                </a:solidFill>
              </a:rPr>
              <a:t>reduce regulatory burdens </a:t>
            </a:r>
            <a:r>
              <a:rPr lang="en-US" sz="2400" dirty="0"/>
              <a:t>for technology transfer to </a:t>
            </a:r>
            <a:r>
              <a:rPr lang="en-US" sz="2400" b="1" dirty="0">
                <a:solidFill>
                  <a:srgbClr val="326AC5"/>
                </a:solidFill>
              </a:rPr>
              <a:t>attract</a:t>
            </a:r>
            <a:r>
              <a:rPr lang="en-US" sz="2400" b="1" i="1" dirty="0">
                <a:solidFill>
                  <a:srgbClr val="548235"/>
                </a:solidFill>
              </a:rPr>
              <a:t> </a:t>
            </a:r>
            <a:r>
              <a:rPr lang="en-US" sz="2400" b="1" dirty="0">
                <a:solidFill>
                  <a:srgbClr val="326AC5"/>
                </a:solidFill>
              </a:rPr>
              <a:t>private sector investment </a:t>
            </a:r>
            <a:r>
              <a:rPr lang="en-US" sz="2400" dirty="0"/>
              <a:t>in later-stage R&amp;D, commercialization, and advanced manufacturing. 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i="1" dirty="0">
                <a:solidFill>
                  <a:srgbClr val="548235"/>
                </a:solidFill>
              </a:rPr>
              <a:t>New partnering models </a:t>
            </a:r>
            <a:r>
              <a:rPr lang="en-US" sz="2400" dirty="0"/>
              <a:t>and </a:t>
            </a:r>
            <a:r>
              <a:rPr lang="en-US" sz="2400" b="1" i="1" dirty="0">
                <a:solidFill>
                  <a:srgbClr val="548235"/>
                </a:solidFill>
              </a:rPr>
              <a:t>technology transfer mechanisms </a:t>
            </a:r>
            <a:r>
              <a:rPr lang="en-US" sz="2400" dirty="0"/>
              <a:t>with the private sector, academia, other Federal agencies, state, and other public-sector entities to </a:t>
            </a:r>
            <a:r>
              <a:rPr lang="en-US" sz="2400" b="1" dirty="0">
                <a:solidFill>
                  <a:srgbClr val="326AC5"/>
                </a:solidFill>
              </a:rPr>
              <a:t>support technology development and maturation</a:t>
            </a:r>
            <a:r>
              <a:rPr lang="en-US" sz="2400" i="1" dirty="0"/>
              <a:t>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i="1" dirty="0">
                <a:solidFill>
                  <a:srgbClr val="548235"/>
                </a:solidFill>
              </a:rPr>
              <a:t>New approaches to reduce/eliminate barriers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326AC5"/>
                </a:solidFill>
              </a:rPr>
              <a:t>enable accelerated commercialization in areas of strategic national importance</a:t>
            </a:r>
            <a:r>
              <a:rPr lang="en-US" sz="2400" i="1" dirty="0">
                <a:solidFill>
                  <a:srgbClr val="548235"/>
                </a:solidFill>
              </a:rPr>
              <a:t>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/>
              <a:t>Better </a:t>
            </a:r>
            <a:r>
              <a:rPr lang="en-US" sz="2400" b="1" i="1" dirty="0">
                <a:solidFill>
                  <a:srgbClr val="548235"/>
                </a:solidFill>
              </a:rPr>
              <a:t>metrics and methods </a:t>
            </a:r>
            <a:r>
              <a:rPr lang="en-US" sz="2400" dirty="0"/>
              <a:t>to </a:t>
            </a:r>
            <a:r>
              <a:rPr lang="en-US" sz="2400" b="1" dirty="0">
                <a:solidFill>
                  <a:srgbClr val="326AC5"/>
                </a:solidFill>
              </a:rPr>
              <a:t>evaluate ROI outcomes and impacts </a:t>
            </a:r>
            <a:r>
              <a:rPr lang="en-US" sz="2400" dirty="0"/>
              <a:t>from Federal R&amp;D investment.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i="1" dirty="0">
                <a:solidFill>
                  <a:srgbClr val="548235"/>
                </a:solidFill>
              </a:rPr>
              <a:t>New approaches </a:t>
            </a:r>
            <a:r>
              <a:rPr lang="en-US" sz="2400" dirty="0"/>
              <a:t>to </a:t>
            </a:r>
            <a:r>
              <a:rPr lang="en-US" sz="2400" b="1" dirty="0">
                <a:solidFill>
                  <a:srgbClr val="326AC5"/>
                </a:solidFill>
              </a:rPr>
              <a:t>motivate significantly increased technology transfer outcomes </a:t>
            </a:r>
            <a:r>
              <a:rPr lang="en-US" sz="2400" dirty="0"/>
              <a:t>from the Federal sector, universities, and research organizations.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B5049A-0D0E-1249-AB89-5F1AFE1E89B3}"/>
              </a:ext>
            </a:extLst>
          </p:cNvPr>
          <p:cNvSpPr txBox="1">
            <a:spLocks/>
          </p:cNvSpPr>
          <p:nvPr/>
        </p:nvSpPr>
        <p:spPr>
          <a:xfrm>
            <a:off x="3597310" y="-74895"/>
            <a:ext cx="7756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ROI Assessment Areas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22C1F-473B-400B-9D10-02A246A9F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39275-8FA3-4E81-BBC5-BA6707F92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8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0C0A8-47FC-384D-9581-A06BF3C2A0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1450" y="1351148"/>
            <a:ext cx="11515411" cy="5180281"/>
          </a:xfrm>
        </p:spPr>
        <p:txBody>
          <a:bodyPr>
            <a:normAutofit/>
          </a:bodyPr>
          <a:lstStyle/>
          <a:p>
            <a:pPr marL="341313" indent="-341313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/>
              <a:t>What are the </a:t>
            </a:r>
            <a:r>
              <a:rPr lang="en-US" sz="2000" b="1" dirty="0">
                <a:solidFill>
                  <a:srgbClr val="326AC5"/>
                </a:solidFill>
              </a:rPr>
              <a:t>core Federal technology transfer principles and practices </a:t>
            </a:r>
            <a:r>
              <a:rPr lang="en-US" sz="2000" dirty="0"/>
              <a:t>that should be </a:t>
            </a:r>
            <a:r>
              <a:rPr lang="en-US" sz="2000" b="1" dirty="0">
                <a:solidFill>
                  <a:srgbClr val="326AC5"/>
                </a:solidFill>
              </a:rPr>
              <a:t>protected</a:t>
            </a:r>
            <a:r>
              <a:rPr lang="en-US" sz="2000" dirty="0"/>
              <a:t>, and those which should be </a:t>
            </a:r>
            <a:r>
              <a:rPr lang="en-US" sz="2000" b="1" dirty="0">
                <a:solidFill>
                  <a:srgbClr val="326AC5"/>
                </a:solidFill>
              </a:rPr>
              <a:t>adapted or changed</a:t>
            </a:r>
            <a:r>
              <a:rPr lang="en-US" sz="2000" i="1" dirty="0"/>
              <a:t>?</a:t>
            </a:r>
          </a:p>
          <a:p>
            <a:pPr marL="341313" indent="-341313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/>
              <a:t>What are the </a:t>
            </a:r>
            <a:r>
              <a:rPr lang="en-US" sz="2000" b="1" dirty="0">
                <a:solidFill>
                  <a:srgbClr val="326AC5"/>
                </a:solidFill>
              </a:rPr>
              <a:t>issues that pose systemic challenges </a:t>
            </a:r>
            <a:r>
              <a:rPr lang="en-US" sz="2000" dirty="0"/>
              <a:t>to the effective transfer of technology, knowledge, and capabilities resulting from Federal R&amp;D?  </a:t>
            </a:r>
          </a:p>
          <a:p>
            <a:pPr marL="573088"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548235"/>
                </a:solidFill>
              </a:rPr>
              <a:t>Please consider those identified in the RFI as well as others that may have inhibited collaborations with Federal laboratories, access to other federally funded R&amp;D, or commercialization of technologies resulting from Federal R&amp;D.</a:t>
            </a:r>
          </a:p>
          <a:p>
            <a:pPr marL="341313" indent="-341313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/>
              <a:t>What is the </a:t>
            </a:r>
            <a:r>
              <a:rPr lang="en-US" sz="2000" b="1" dirty="0">
                <a:solidFill>
                  <a:srgbClr val="326AC5"/>
                </a:solidFill>
              </a:rPr>
              <a:t>proposed solution for each issue that poses a systemic challenge </a:t>
            </a:r>
            <a:r>
              <a:rPr lang="en-US" sz="2000" dirty="0"/>
              <a:t>to the effective transfer of technology, knowledge, and capabilities resulting from Federal R&amp;D?  </a:t>
            </a:r>
          </a:p>
          <a:p>
            <a:pPr marL="573088"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548235"/>
                </a:solidFill>
              </a:rPr>
              <a:t>Please consider the approaches identified in the RFI.  </a:t>
            </a:r>
          </a:p>
          <a:p>
            <a:pPr marL="341313" indent="-341313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/>
              <a:t>What are </a:t>
            </a:r>
            <a:r>
              <a:rPr lang="en-US" sz="2000" b="1" dirty="0">
                <a:solidFill>
                  <a:srgbClr val="326AC5"/>
                </a:solidFill>
              </a:rPr>
              <a:t>other ways to significantly improve transfer of technology, knowledge, and capabilities </a:t>
            </a:r>
            <a:r>
              <a:rPr lang="en-US" sz="2000" dirty="0"/>
              <a:t>resulting from Federal R&amp;D to benefit U.S. innovation and the economy?  </a:t>
            </a:r>
          </a:p>
          <a:p>
            <a:pPr marL="573088" lvl="1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548235"/>
                </a:solidFill>
              </a:rPr>
              <a:t>What changes would these proposed improvements require to Federal technology transfer practices, policies, regulations, and legislation?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B5049A-0D0E-1249-AB89-5F1AFE1E89B3}"/>
              </a:ext>
            </a:extLst>
          </p:cNvPr>
          <p:cNvSpPr txBox="1">
            <a:spLocks/>
          </p:cNvSpPr>
          <p:nvPr/>
        </p:nvSpPr>
        <p:spPr>
          <a:xfrm>
            <a:off x="3265714" y="-74895"/>
            <a:ext cx="81693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ROI Request for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22C1F-473B-400B-9D10-02A246A9F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39275-8FA3-4E81-BBC5-BA6707F92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B5049A-0D0E-1249-AB89-5F1AFE1E89B3}"/>
              </a:ext>
            </a:extLst>
          </p:cNvPr>
          <p:cNvSpPr txBox="1">
            <a:spLocks/>
          </p:cNvSpPr>
          <p:nvPr/>
        </p:nvSpPr>
        <p:spPr>
          <a:xfrm>
            <a:off x="838200" y="-748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22C1F-473B-400B-9D10-02A246A9F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4F7BAABB-DDCE-4461-BD0E-3115504E6188}"/>
              </a:ext>
            </a:extLst>
          </p:cNvPr>
          <p:cNvSpPr txBox="1">
            <a:spLocks/>
          </p:cNvSpPr>
          <p:nvPr/>
        </p:nvSpPr>
        <p:spPr>
          <a:xfrm>
            <a:off x="442124" y="1558550"/>
            <a:ext cx="11374739" cy="4751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3600" dirty="0"/>
              <a:t>Submit written responses by </a:t>
            </a:r>
            <a:r>
              <a:rPr lang="en-US" sz="3600" b="1" dirty="0">
                <a:solidFill>
                  <a:srgbClr val="B94A1F"/>
                </a:solidFill>
              </a:rPr>
              <a:t>5:00 pm Eastern Time on July 30, 2018</a:t>
            </a:r>
            <a:r>
              <a:rPr lang="en-US" sz="3600" dirty="0"/>
              <a:t> using either of the following methods:</a:t>
            </a:r>
          </a:p>
          <a:p>
            <a:pPr marL="457200" lvl="0" indent="-45720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Agency Website: </a:t>
            </a:r>
            <a:r>
              <a:rPr lang="en-US" sz="3200" u="sng" dirty="0">
                <a:hlinkClick r:id="rId4"/>
              </a:rPr>
              <a:t>https://www.nist.gov/tpo/roi-rfi-response</a:t>
            </a:r>
            <a:r>
              <a:rPr lang="en-US" sz="3200" dirty="0"/>
              <a:t>. 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400" i="1" dirty="0"/>
              <a:t>Follow the instructions for sending comments on the agency website.</a:t>
            </a:r>
          </a:p>
          <a:p>
            <a:pPr marL="457200" lvl="0" indent="-45720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E-mail: </a:t>
            </a:r>
            <a:r>
              <a:rPr lang="en-US" sz="3200" u="sng" dirty="0">
                <a:hlinkClick r:id="rId5"/>
              </a:rPr>
              <a:t>roi@nist.gov</a:t>
            </a:r>
            <a:r>
              <a:rPr lang="en-US" sz="3200" dirty="0"/>
              <a:t>. 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400" i="1" dirty="0"/>
              <a:t>Include “RFI Response: Federal Technology Transfer Authorities and Processes” in the subject line of the message.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86DC6-FA06-4D19-ABDD-7D8024BB5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9F2C6D-6DC4-4585-9E02-DB54AEE66D75}"/>
              </a:ext>
            </a:extLst>
          </p:cNvPr>
          <p:cNvSpPr txBox="1">
            <a:spLocks/>
          </p:cNvSpPr>
          <p:nvPr/>
        </p:nvSpPr>
        <p:spPr>
          <a:xfrm>
            <a:off x="3526973" y="-74895"/>
            <a:ext cx="7414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ROI RFI Responses</a:t>
            </a:r>
          </a:p>
        </p:txBody>
      </p:sp>
    </p:spTree>
    <p:extLst>
      <p:ext uri="{BB962C8B-B14F-4D97-AF65-F5344CB8AC3E}">
        <p14:creationId xmlns:p14="http://schemas.microsoft.com/office/powerpoint/2010/main" val="784670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0C0A8-47FC-384D-9581-A06BF3C2A0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113" y="1467059"/>
            <a:ext cx="11666136" cy="4924162"/>
          </a:xfrm>
        </p:spPr>
        <p:txBody>
          <a:bodyPr>
            <a:normAutofit lnSpcReduction="10000"/>
          </a:bodyPr>
          <a:lstStyle/>
          <a:p>
            <a:pPr marL="280988" indent="-280988">
              <a:lnSpc>
                <a:spcPct val="120000"/>
              </a:lnSpc>
              <a:spcAft>
                <a:spcPts val="1000"/>
              </a:spcAft>
            </a:pPr>
            <a:r>
              <a:rPr lang="en-US" dirty="0"/>
              <a:t>Four public meetings have been announced as indicated below to gather additional stakeholder inputs:</a:t>
            </a:r>
          </a:p>
          <a:p>
            <a:pPr marL="573088" lvl="1" indent="-288925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326AC5"/>
                </a:solidFill>
              </a:rPr>
              <a:t>May 17, 2018</a:t>
            </a:r>
            <a:r>
              <a:rPr lang="en-US" dirty="0"/>
              <a:t>, Silicon Valley USPTO Regional Office, </a:t>
            </a:r>
            <a:r>
              <a:rPr lang="en-US" b="1" dirty="0">
                <a:solidFill>
                  <a:srgbClr val="326AC5"/>
                </a:solidFill>
              </a:rPr>
              <a:t>San Jose, CA</a:t>
            </a:r>
            <a:r>
              <a:rPr lang="en-US" dirty="0"/>
              <a:t>. </a:t>
            </a:r>
          </a:p>
          <a:p>
            <a:pPr marL="573088" lvl="1" indent="-288925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326AC5"/>
                </a:solidFill>
              </a:rPr>
              <a:t>May 21, 2018</a:t>
            </a:r>
            <a:r>
              <a:rPr lang="en-US" dirty="0"/>
              <a:t>, Renaissance Denver Downtown City Center Hotel, </a:t>
            </a:r>
            <a:r>
              <a:rPr lang="en-US" b="1" dirty="0">
                <a:solidFill>
                  <a:srgbClr val="326AC5"/>
                </a:solidFill>
              </a:rPr>
              <a:t>Denver, CO</a:t>
            </a:r>
            <a:r>
              <a:rPr lang="en-US" dirty="0"/>
              <a:t>. </a:t>
            </a:r>
          </a:p>
          <a:p>
            <a:pPr marL="573088" lvl="1" indent="-288925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326AC5"/>
                </a:solidFill>
              </a:rPr>
              <a:t>May 31, 2018</a:t>
            </a:r>
            <a:r>
              <a:rPr lang="en-US" dirty="0"/>
              <a:t>, Hilton Chicago/Oak Lawn, </a:t>
            </a:r>
            <a:r>
              <a:rPr lang="en-US" b="1" dirty="0">
                <a:solidFill>
                  <a:srgbClr val="326AC5"/>
                </a:solidFill>
              </a:rPr>
              <a:t>Oak Lawn, IL</a:t>
            </a:r>
            <a:r>
              <a:rPr lang="en-US" dirty="0"/>
              <a:t>. </a:t>
            </a:r>
          </a:p>
          <a:p>
            <a:pPr marL="573088" lvl="1" indent="-288925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326AC5"/>
                </a:solidFill>
              </a:rPr>
              <a:t>June 14, 2018 </a:t>
            </a:r>
            <a:r>
              <a:rPr lang="en-US" dirty="0"/>
              <a:t>(simultaneous webcast), NIST Campus, </a:t>
            </a:r>
            <a:r>
              <a:rPr lang="en-US" b="1" dirty="0">
                <a:solidFill>
                  <a:srgbClr val="326AC5"/>
                </a:solidFill>
              </a:rPr>
              <a:t>Gaithersburg, MD</a:t>
            </a:r>
            <a:r>
              <a:rPr lang="en-US" dirty="0"/>
              <a:t>. </a:t>
            </a:r>
          </a:p>
          <a:p>
            <a:pPr marL="280988" indent="-280988">
              <a:lnSpc>
                <a:spcPct val="120000"/>
              </a:lnSpc>
              <a:spcAft>
                <a:spcPts val="1000"/>
              </a:spcAft>
            </a:pPr>
            <a:r>
              <a:rPr lang="en-US" dirty="0"/>
              <a:t>All public meetings will be recorded and transcribed for internal NIST use only.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B5049A-0D0E-1249-AB89-5F1AFE1E89B3}"/>
              </a:ext>
            </a:extLst>
          </p:cNvPr>
          <p:cNvSpPr txBox="1">
            <a:spLocks/>
          </p:cNvSpPr>
          <p:nvPr/>
        </p:nvSpPr>
        <p:spPr>
          <a:xfrm>
            <a:off x="3265714" y="-74895"/>
            <a:ext cx="81592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ROI Public Meetings/Forums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22C1F-473B-400B-9D10-02A246A9F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39275-8FA3-4E81-BBC5-BA6707F92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60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B5049A-0D0E-1249-AB89-5F1AFE1E89B3}"/>
              </a:ext>
            </a:extLst>
          </p:cNvPr>
          <p:cNvSpPr txBox="1">
            <a:spLocks/>
          </p:cNvSpPr>
          <p:nvPr/>
        </p:nvSpPr>
        <p:spPr>
          <a:xfrm>
            <a:off x="3305908" y="-74895"/>
            <a:ext cx="80478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ROI Timeline and Milestones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22C1F-473B-400B-9D10-02A246A9F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09AC8B-A307-41C7-94F4-C7E172890924}"/>
              </a:ext>
            </a:extLst>
          </p:cNvPr>
          <p:cNvGrpSpPr/>
          <p:nvPr/>
        </p:nvGrpSpPr>
        <p:grpSpPr>
          <a:xfrm>
            <a:off x="228600" y="1359581"/>
            <a:ext cx="3581400" cy="1378062"/>
            <a:chOff x="857055" y="25930"/>
            <a:chExt cx="1968752" cy="13780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9177CF6-180A-430D-93B3-958B4F4A4C53}"/>
                </a:ext>
              </a:extLst>
            </p:cNvPr>
            <p:cNvSpPr/>
            <p:nvPr/>
          </p:nvSpPr>
          <p:spPr>
            <a:xfrm>
              <a:off x="857055" y="25930"/>
              <a:ext cx="1968752" cy="1378062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1F05AAF6-1BBC-4D49-8149-D54AF98DB560}"/>
                </a:ext>
              </a:extLst>
            </p:cNvPr>
            <p:cNvSpPr txBox="1"/>
            <p:nvPr/>
          </p:nvSpPr>
          <p:spPr>
            <a:xfrm>
              <a:off x="924339" y="93214"/>
              <a:ext cx="1834184" cy="1243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solidFill>
                    <a:schemeClr val="tx1"/>
                  </a:solidFill>
                </a:rPr>
                <a:t>February / March / April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E4DE2-272A-4301-B6EE-755CEDA54861}"/>
              </a:ext>
            </a:extLst>
          </p:cNvPr>
          <p:cNvGrpSpPr/>
          <p:nvPr/>
        </p:nvGrpSpPr>
        <p:grpSpPr>
          <a:xfrm>
            <a:off x="4254374" y="1360175"/>
            <a:ext cx="3584448" cy="1378062"/>
            <a:chOff x="2707048" y="1573950"/>
            <a:chExt cx="1968752" cy="137806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DFEBBBF-03B3-4D61-93E9-0E9BCC1B830D}"/>
                </a:ext>
              </a:extLst>
            </p:cNvPr>
            <p:cNvSpPr/>
            <p:nvPr/>
          </p:nvSpPr>
          <p:spPr>
            <a:xfrm>
              <a:off x="2707048" y="1573950"/>
              <a:ext cx="1968752" cy="1378062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953D1BDA-AEC4-4580-A414-F7218ECA6EC2}"/>
                </a:ext>
              </a:extLst>
            </p:cNvPr>
            <p:cNvSpPr txBox="1"/>
            <p:nvPr/>
          </p:nvSpPr>
          <p:spPr>
            <a:xfrm>
              <a:off x="2774332" y="1641234"/>
              <a:ext cx="1834184" cy="1243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solidFill>
                    <a:schemeClr val="tx1"/>
                  </a:solidFill>
                </a:rPr>
                <a:t>April / May / June / July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407D0B-168D-437E-980D-EAE835E624B2}"/>
              </a:ext>
            </a:extLst>
          </p:cNvPr>
          <p:cNvGrpSpPr/>
          <p:nvPr/>
        </p:nvGrpSpPr>
        <p:grpSpPr>
          <a:xfrm>
            <a:off x="8340599" y="1359581"/>
            <a:ext cx="3584448" cy="1378062"/>
            <a:chOff x="4675266" y="3121969"/>
            <a:chExt cx="1968752" cy="137806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1D3F2D1-535C-4DB9-A8F9-189C8605F990}"/>
                </a:ext>
              </a:extLst>
            </p:cNvPr>
            <p:cNvSpPr/>
            <p:nvPr/>
          </p:nvSpPr>
          <p:spPr>
            <a:xfrm>
              <a:off x="4675266" y="3121969"/>
              <a:ext cx="1968752" cy="1378062"/>
            </a:xfrm>
            <a:prstGeom prst="roundRect">
              <a:avLst>
                <a:gd name="adj" fmla="val 16670"/>
              </a:avLst>
            </a:prstGeom>
            <a:solidFill>
              <a:srgbClr val="87C8A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61378E02-0F98-46CA-8FA5-AF492ACF7DEB}"/>
                </a:ext>
              </a:extLst>
            </p:cNvPr>
            <p:cNvSpPr txBox="1"/>
            <p:nvPr/>
          </p:nvSpPr>
          <p:spPr>
            <a:xfrm>
              <a:off x="4677079" y="3189253"/>
              <a:ext cx="1899655" cy="12434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2300" kern="1200" dirty="0">
                  <a:solidFill>
                    <a:schemeClr val="tx1"/>
                  </a:solidFill>
                </a:rPr>
                <a:t>August / September / October / November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CB5CA07-160F-446A-AEE8-E98733E2C8DA}"/>
              </a:ext>
            </a:extLst>
          </p:cNvPr>
          <p:cNvSpPr/>
          <p:nvPr/>
        </p:nvSpPr>
        <p:spPr>
          <a:xfrm>
            <a:off x="228599" y="2953626"/>
            <a:ext cx="3581401" cy="320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President’s Management Agenda released with Lab-to-Market CAP Goal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Initial key stakeholder meetings to engage industry, university, and federal stakeholders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NIST website with ROI information and updates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7C1B48-2FFE-41A6-8D87-78218DDE0A23}"/>
              </a:ext>
            </a:extLst>
          </p:cNvPr>
          <p:cNvSpPr/>
          <p:nvPr/>
        </p:nvSpPr>
        <p:spPr>
          <a:xfrm>
            <a:off x="4180114" y="2961763"/>
            <a:ext cx="3768132" cy="320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Unleashing American Innovation Symposium Launch Event (April 19, 2018)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Request for Information (closes 7/30) published in </a:t>
            </a:r>
            <a:r>
              <a:rPr lang="en-US" sz="2100" i="1" dirty="0"/>
              <a:t>Federal Register </a:t>
            </a:r>
            <a:r>
              <a:rPr lang="en-US" sz="2100" dirty="0"/>
              <a:t>(May 1, 2018)</a:t>
            </a:r>
            <a:endParaRPr lang="en-US" sz="2100" i="1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Public Forums (5/17, 5/21, 5/31, 6/14) announced in </a:t>
            </a:r>
            <a:r>
              <a:rPr lang="en-US" sz="2100" i="1" dirty="0"/>
              <a:t>Federal Register </a:t>
            </a:r>
            <a:r>
              <a:rPr lang="en-US" sz="2100" dirty="0"/>
              <a:t>(May 1, 2018)</a:t>
            </a:r>
            <a:endParaRPr lang="en-US" sz="21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78B36C-0468-49EF-9DD4-38E2764B1510}"/>
              </a:ext>
            </a:extLst>
          </p:cNvPr>
          <p:cNvSpPr/>
          <p:nvPr/>
        </p:nvSpPr>
        <p:spPr>
          <a:xfrm>
            <a:off x="8343900" y="2960414"/>
            <a:ext cx="358114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Analysis of inputs/studies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Interagency review 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Recommendations         (best practices, policies, regulatory, legislative-if appropriate)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Initiate implementation of action plan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917357-5D24-427E-865B-AA358656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91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5293DF-ADA2-42D2-A91F-3FB808827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5" y="1952726"/>
            <a:ext cx="10389134" cy="38387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7B5049A-0D0E-1249-AB89-5F1AFE1E89B3}"/>
              </a:ext>
            </a:extLst>
          </p:cNvPr>
          <p:cNvSpPr txBox="1">
            <a:spLocks/>
          </p:cNvSpPr>
          <p:nvPr/>
        </p:nvSpPr>
        <p:spPr>
          <a:xfrm>
            <a:off x="838200" y="-748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22C1F-473B-400B-9D10-02A246A9F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4F7BAABB-DDCE-4461-BD0E-3115504E6188}"/>
              </a:ext>
            </a:extLst>
          </p:cNvPr>
          <p:cNvSpPr txBox="1">
            <a:spLocks/>
          </p:cNvSpPr>
          <p:nvPr/>
        </p:nvSpPr>
        <p:spPr>
          <a:xfrm>
            <a:off x="3597314" y="2257823"/>
            <a:ext cx="8299938" cy="31381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>
                <a:solidFill>
                  <a:srgbClr val="548235"/>
                </a:solidFill>
                <a:latin typeface="+mn-lt"/>
              </a:rPr>
              <a:t>Federal Register </a:t>
            </a:r>
            <a:r>
              <a:rPr lang="en-US" sz="2400" dirty="0">
                <a:latin typeface="+mn-lt"/>
              </a:rPr>
              <a:t>and </a:t>
            </a:r>
            <a:r>
              <a:rPr lang="en-US" sz="2400" b="1" i="1" dirty="0">
                <a:solidFill>
                  <a:srgbClr val="548235"/>
                </a:solidFill>
                <a:latin typeface="+mn-lt"/>
              </a:rPr>
              <a:t>Press Release </a:t>
            </a:r>
            <a:r>
              <a:rPr lang="en-US" sz="2400" dirty="0">
                <a:latin typeface="+mn-lt"/>
              </a:rPr>
              <a:t>Announcement of </a:t>
            </a:r>
            <a:r>
              <a:rPr lang="en-US" sz="2400" b="1" i="1" dirty="0">
                <a:solidFill>
                  <a:srgbClr val="326AC5"/>
                </a:solidFill>
                <a:latin typeface="+mn-lt"/>
              </a:rPr>
              <a:t>RFI</a:t>
            </a:r>
            <a:r>
              <a:rPr lang="en-US" sz="2400" dirty="0">
                <a:latin typeface="+mn-lt"/>
              </a:rPr>
              <a:t> and </a:t>
            </a:r>
            <a:r>
              <a:rPr lang="en-US" sz="2400" b="1" i="1" dirty="0">
                <a:solidFill>
                  <a:srgbClr val="326AC5"/>
                </a:solidFill>
                <a:latin typeface="+mn-lt"/>
              </a:rPr>
              <a:t>Public Forums</a:t>
            </a:r>
          </a:p>
          <a:p>
            <a:pPr algn="ctr">
              <a:lnSpc>
                <a:spcPct val="100000"/>
              </a:lnSpc>
            </a:pPr>
            <a:r>
              <a:rPr lang="en-US" sz="2400" dirty="0">
                <a:latin typeface="+mn-lt"/>
              </a:rPr>
              <a:t>Video Recording of </a:t>
            </a:r>
            <a:r>
              <a:rPr lang="en-US" sz="2400" b="1" i="1" dirty="0">
                <a:solidFill>
                  <a:srgbClr val="326AC5"/>
                </a:solidFill>
                <a:latin typeface="+mn-lt"/>
              </a:rPr>
              <a:t>Unleashing American Innovation Symposium</a:t>
            </a:r>
          </a:p>
          <a:p>
            <a:pPr algn="ctr"/>
            <a:br>
              <a:rPr lang="en-US" sz="1400" dirty="0"/>
            </a:br>
            <a:endParaRPr lang="en-US" sz="1400" dirty="0"/>
          </a:p>
          <a:p>
            <a:pPr algn="ctr"/>
            <a:endParaRPr lang="en-US" sz="1400" dirty="0"/>
          </a:p>
          <a:p>
            <a:pPr algn="ctr"/>
            <a:br>
              <a:rPr lang="en-US" sz="1400" dirty="0"/>
            </a:br>
            <a:br>
              <a:rPr lang="en-US" sz="1400" dirty="0"/>
            </a:br>
            <a:r>
              <a:rPr lang="en-US" sz="5400" dirty="0">
                <a:hlinkClick r:id="rId5"/>
              </a:rPr>
              <a:t>www.nist.gov/tpo/ROI</a:t>
            </a:r>
            <a:r>
              <a:rPr lang="en-US" sz="5400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86DC6-FA06-4D19-ABDD-7D8024BB5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313644-437C-40FF-BAF8-AA1EE942968A}"/>
              </a:ext>
            </a:extLst>
          </p:cNvPr>
          <p:cNvSpPr txBox="1">
            <a:spLocks/>
          </p:cNvSpPr>
          <p:nvPr/>
        </p:nvSpPr>
        <p:spPr>
          <a:xfrm>
            <a:off x="3443614" y="-74895"/>
            <a:ext cx="79101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ROI Initiative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3848319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581FC5-3ECC-4910-A303-7DCCD438E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7" r="21493"/>
          <a:stretch/>
        </p:blipFill>
        <p:spPr>
          <a:xfrm>
            <a:off x="6683957" y="1047592"/>
            <a:ext cx="5502576" cy="5721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B998C-3DD6-425D-982F-6845187C42E6}"/>
              </a:ext>
            </a:extLst>
          </p:cNvPr>
          <p:cNvSpPr txBox="1">
            <a:spLocks/>
          </p:cNvSpPr>
          <p:nvPr/>
        </p:nvSpPr>
        <p:spPr>
          <a:xfrm>
            <a:off x="3189517" y="-74895"/>
            <a:ext cx="8798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Federal R&amp;D 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F9F26-FA69-447B-9F13-7C54BB81B4D0}"/>
              </a:ext>
            </a:extLst>
          </p:cNvPr>
          <p:cNvSpPr txBox="1">
            <a:spLocks/>
          </p:cNvSpPr>
          <p:nvPr/>
        </p:nvSpPr>
        <p:spPr>
          <a:xfrm>
            <a:off x="246581" y="1422828"/>
            <a:ext cx="6267235" cy="4864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326AC5"/>
                </a:solidFill>
              </a:rPr>
              <a:t>Federal government invests approximately $150 billion per year in R&amp;D</a:t>
            </a:r>
            <a:r>
              <a:rPr lang="en-US" sz="2000" dirty="0"/>
              <a:t>, with approximately:</a:t>
            </a:r>
          </a:p>
          <a:p>
            <a:pPr marL="512763" lvl="1" indent="-280988">
              <a:lnSpc>
                <a:spcPct val="110000"/>
              </a:lnSpc>
              <a:spcAft>
                <a:spcPts val="5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rgbClr val="548235"/>
                </a:solidFill>
              </a:rPr>
              <a:t>one-third</a:t>
            </a:r>
            <a:r>
              <a:rPr lang="en-US" sz="1800" dirty="0"/>
              <a:t> invested at over 300 Federal laboratories across the country</a:t>
            </a:r>
          </a:p>
          <a:p>
            <a:pPr marL="512763" lvl="1" indent="-280988">
              <a:lnSpc>
                <a:spcPct val="110000"/>
              </a:lnSpc>
              <a:spcAft>
                <a:spcPts val="10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rgbClr val="548235"/>
                </a:solidFill>
              </a:rPr>
              <a:t>two-thirds</a:t>
            </a:r>
            <a:r>
              <a:rPr lang="en-US" sz="1800" dirty="0"/>
              <a:t> invested at universities and industry R&amp;D institutions</a:t>
            </a:r>
          </a:p>
          <a:p>
            <a:pPr marL="231775" indent="-231775">
              <a:lnSpc>
                <a:spcPct val="110000"/>
              </a:lnSpc>
              <a:spcAft>
                <a:spcPts val="1000"/>
              </a:spcAft>
            </a:pPr>
            <a:r>
              <a:rPr lang="en-US" sz="2000" dirty="0"/>
              <a:t>To produce economic gain and maintain a strong national security innovation base, the results of this investment must be put to </a:t>
            </a:r>
            <a:r>
              <a:rPr lang="en-US" sz="2000" b="1" dirty="0">
                <a:solidFill>
                  <a:srgbClr val="326AC5"/>
                </a:solidFill>
              </a:rPr>
              <a:t>productive use </a:t>
            </a:r>
            <a:r>
              <a:rPr lang="en-US" sz="2000" dirty="0"/>
              <a:t>through:</a:t>
            </a:r>
          </a:p>
          <a:p>
            <a:pPr marL="514350" lvl="1" indent="-284163">
              <a:lnSpc>
                <a:spcPct val="110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rgbClr val="548235"/>
                </a:solidFill>
              </a:rPr>
              <a:t>applied research </a:t>
            </a:r>
            <a:r>
              <a:rPr lang="en-US" sz="1800" dirty="0"/>
              <a:t>and </a:t>
            </a:r>
            <a:r>
              <a:rPr lang="en-US" sz="1800" b="1" i="1" dirty="0">
                <a:solidFill>
                  <a:srgbClr val="548235"/>
                </a:solidFill>
              </a:rPr>
              <a:t>services to the public</a:t>
            </a:r>
          </a:p>
          <a:p>
            <a:pPr marL="514350" lvl="1" indent="-284163">
              <a:lnSpc>
                <a:spcPct val="110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rgbClr val="548235"/>
                </a:solidFill>
              </a:rPr>
              <a:t>transfer to private companies to create new products and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889F9-0B9D-4243-9A4F-212591693D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BDA98-520A-4901-99FD-FA4197097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771B01-B4C7-4FA4-B5C3-4F58BBC1B2EB}"/>
              </a:ext>
            </a:extLst>
          </p:cNvPr>
          <p:cNvSpPr>
            <a:spLocks noChangeAspect="1"/>
          </p:cNvSpPr>
          <p:nvPr/>
        </p:nvSpPr>
        <p:spPr>
          <a:xfrm>
            <a:off x="7769430" y="1104493"/>
            <a:ext cx="4402472" cy="5650992"/>
          </a:xfrm>
          <a:prstGeom prst="rect">
            <a:avLst/>
          </a:prstGeom>
          <a:blipFill>
            <a:blip r:embed="rId3"/>
            <a:srcRect/>
            <a:stretch>
              <a:fillRect t="-3534" r="-740" b="-4327"/>
            </a:stretch>
          </a:blipFill>
          <a:ln w="38100">
            <a:solidFill>
              <a:srgbClr val="87C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B998C-3DD6-425D-982F-6845187C42E6}"/>
              </a:ext>
            </a:extLst>
          </p:cNvPr>
          <p:cNvSpPr txBox="1">
            <a:spLocks/>
          </p:cNvSpPr>
          <p:nvPr/>
        </p:nvSpPr>
        <p:spPr>
          <a:xfrm>
            <a:off x="3189517" y="-74895"/>
            <a:ext cx="8798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Federal Technology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F9F26-FA69-447B-9F13-7C54BB81B4D0}"/>
              </a:ext>
            </a:extLst>
          </p:cNvPr>
          <p:cNvSpPr txBox="1">
            <a:spLocks/>
          </p:cNvSpPr>
          <p:nvPr/>
        </p:nvSpPr>
        <p:spPr>
          <a:xfrm>
            <a:off x="140680" y="1824752"/>
            <a:ext cx="7548366" cy="4405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lnSpc>
                <a:spcPct val="110000"/>
              </a:lnSpc>
              <a:spcAft>
                <a:spcPts val="1000"/>
              </a:spcAft>
            </a:pPr>
            <a:r>
              <a:rPr lang="en-US" sz="2400" dirty="0"/>
              <a:t>Federal technology transfer policies and procedures, based on </a:t>
            </a:r>
            <a:r>
              <a:rPr lang="en-US" sz="2400" b="1" dirty="0">
                <a:solidFill>
                  <a:srgbClr val="326AC5"/>
                </a:solidFill>
              </a:rPr>
              <a:t>landmark 1980s legislation</a:t>
            </a:r>
            <a:r>
              <a:rPr lang="en-US" sz="2400" dirty="0"/>
              <a:t>, </a:t>
            </a:r>
            <a:r>
              <a:rPr lang="en-US" sz="2400" b="1" i="1" dirty="0">
                <a:solidFill>
                  <a:srgbClr val="548235"/>
                </a:solidFill>
              </a:rPr>
              <a:t>continue to support U.S. innovation </a:t>
            </a:r>
            <a:r>
              <a:rPr lang="en-US" sz="2400" dirty="0"/>
              <a:t>and have been </a:t>
            </a:r>
            <a:r>
              <a:rPr lang="en-US" sz="2400" b="1" i="1" dirty="0">
                <a:solidFill>
                  <a:srgbClr val="548235"/>
                </a:solidFill>
              </a:rPr>
              <a:t>widely emulated by other countries</a:t>
            </a:r>
            <a:r>
              <a:rPr lang="en-US" sz="2400" i="1" dirty="0"/>
              <a:t>.</a:t>
            </a:r>
          </a:p>
          <a:p>
            <a:pPr marL="341313" indent="-341313">
              <a:lnSpc>
                <a:spcPct val="110000"/>
              </a:lnSpc>
              <a:spcAft>
                <a:spcPts val="1000"/>
              </a:spcAft>
            </a:pPr>
            <a:r>
              <a:rPr lang="en-US" sz="2400" dirty="0"/>
              <a:t>In an increasingly competitive environment, it is important to ask:</a:t>
            </a:r>
          </a:p>
          <a:p>
            <a:pPr marL="803275" lvl="1" indent="-346075">
              <a:lnSpc>
                <a:spcPct val="11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Whether and how current </a:t>
            </a:r>
            <a:r>
              <a:rPr lang="en-US" sz="2000" b="1" dirty="0">
                <a:solidFill>
                  <a:srgbClr val="326AC5"/>
                </a:solidFill>
              </a:rPr>
              <a:t>laws, regulations, policies, and practices</a:t>
            </a:r>
            <a:r>
              <a:rPr lang="en-US" sz="2000" b="1" i="1" dirty="0">
                <a:solidFill>
                  <a:srgbClr val="548235"/>
                </a:solidFill>
              </a:rPr>
              <a:t> </a:t>
            </a:r>
            <a:r>
              <a:rPr lang="en-US" sz="2000" dirty="0"/>
              <a:t>could </a:t>
            </a:r>
            <a:r>
              <a:rPr lang="en-US" sz="2000" b="1" i="1" dirty="0">
                <a:solidFill>
                  <a:srgbClr val="548235"/>
                </a:solidFill>
              </a:rPr>
              <a:t>more effectively promote transfer of federally developed technologies, knowledge, and capabilities to productive uses?</a:t>
            </a:r>
            <a:endParaRPr lang="en-US" sz="2000" i="1" dirty="0">
              <a:solidFill>
                <a:srgbClr val="54823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889F9-0B9D-4243-9A4F-212591693D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6ECB06-C81B-445E-9F25-A0E2BC250108}"/>
              </a:ext>
            </a:extLst>
          </p:cNvPr>
          <p:cNvSpPr txBox="1">
            <a:spLocks/>
          </p:cNvSpPr>
          <p:nvPr/>
        </p:nvSpPr>
        <p:spPr>
          <a:xfrm>
            <a:off x="442127" y="4911798"/>
            <a:ext cx="11354637" cy="1402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110000"/>
              </a:lnSpc>
              <a:spcAft>
                <a:spcPts val="1000"/>
              </a:spcAft>
            </a:pP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BDA98-520A-4901-99FD-FA4197097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80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0C0A8-47FC-384D-9581-A06BF3C2A0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1134" y="1617778"/>
            <a:ext cx="5235942" cy="471267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Aft>
                <a:spcPts val="1000"/>
              </a:spcAft>
              <a:buClr>
                <a:schemeClr val="tx1"/>
              </a:buClr>
              <a:buNone/>
            </a:pPr>
            <a:r>
              <a:rPr lang="en-US" sz="2400" dirty="0"/>
              <a:t>To advance the </a:t>
            </a:r>
            <a:r>
              <a:rPr lang="en-US" sz="2400" b="1" i="1" dirty="0">
                <a:solidFill>
                  <a:srgbClr val="548235"/>
                </a:solidFill>
              </a:rPr>
              <a:t>President’s Management Agenda </a:t>
            </a:r>
            <a:r>
              <a:rPr lang="en-US" sz="2400" dirty="0"/>
              <a:t>to modernize government for the 21st century and its </a:t>
            </a:r>
            <a:r>
              <a:rPr lang="en-US" sz="2400" b="1" i="1" dirty="0">
                <a:solidFill>
                  <a:srgbClr val="548235"/>
                </a:solidFill>
              </a:rPr>
              <a:t>Lab-to-Market</a:t>
            </a:r>
            <a:r>
              <a:rPr lang="en-US" sz="2400" dirty="0">
                <a:solidFill>
                  <a:srgbClr val="548235"/>
                </a:solidFill>
              </a:rPr>
              <a:t> </a:t>
            </a:r>
            <a:r>
              <a:rPr lang="en-US" sz="2400" b="1" i="1" dirty="0">
                <a:solidFill>
                  <a:srgbClr val="548235"/>
                </a:solidFill>
              </a:rPr>
              <a:t>CAP Goal</a:t>
            </a:r>
            <a:r>
              <a:rPr lang="en-US" sz="2400" i="1" dirty="0"/>
              <a:t>,</a:t>
            </a:r>
            <a:r>
              <a:rPr lang="en-US" sz="2400" b="1" i="1" dirty="0">
                <a:solidFill>
                  <a:srgbClr val="326AC5"/>
                </a:solidFill>
              </a:rPr>
              <a:t>     </a:t>
            </a:r>
            <a:r>
              <a:rPr lang="en-US" sz="2400" dirty="0"/>
              <a:t>NIST has launched an ambitious initiative in coordination with the White House Office of Science and Technology Policy to enable greater       </a:t>
            </a:r>
            <a:r>
              <a:rPr lang="en-US" b="1" dirty="0">
                <a:solidFill>
                  <a:srgbClr val="326AC5"/>
                </a:solidFill>
              </a:rPr>
              <a:t>“Return on Investment” (ROI)    </a:t>
            </a:r>
            <a:r>
              <a:rPr lang="en-US" sz="2400" dirty="0"/>
              <a:t>from the Federal government’s   $150 billion annual R&amp;D investment.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B5049A-0D0E-1249-AB89-5F1AFE1E89B3}"/>
              </a:ext>
            </a:extLst>
          </p:cNvPr>
          <p:cNvSpPr txBox="1">
            <a:spLocks/>
          </p:cNvSpPr>
          <p:nvPr/>
        </p:nvSpPr>
        <p:spPr>
          <a:xfrm>
            <a:off x="2685798" y="-149351"/>
            <a:ext cx="9394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President’s Management Agenda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ABF5BD82-3F1A-F648-8243-CED5AD23E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815748"/>
              </p:ext>
            </p:extLst>
          </p:nvPr>
        </p:nvGraphicFramePr>
        <p:xfrm>
          <a:off x="5939015" y="1611171"/>
          <a:ext cx="6382871" cy="4696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D22C1F-473B-400B-9D10-02A246A9FD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00E031-3BC6-4631-8B6B-BCFF5DAC18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40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998C-3DD6-425D-982F-6845187C42E6}"/>
              </a:ext>
            </a:extLst>
          </p:cNvPr>
          <p:cNvSpPr txBox="1">
            <a:spLocks/>
          </p:cNvSpPr>
          <p:nvPr/>
        </p:nvSpPr>
        <p:spPr>
          <a:xfrm>
            <a:off x="2981844" y="-138986"/>
            <a:ext cx="90761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Lab-to-Market CAP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F9F26-FA69-447B-9F13-7C54BB81B4D0}"/>
              </a:ext>
            </a:extLst>
          </p:cNvPr>
          <p:cNvSpPr txBox="1">
            <a:spLocks/>
          </p:cNvSpPr>
          <p:nvPr/>
        </p:nvSpPr>
        <p:spPr>
          <a:xfrm>
            <a:off x="321549" y="1660376"/>
            <a:ext cx="11545556" cy="4720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110000"/>
              </a:lnSpc>
              <a:spcAft>
                <a:spcPts val="1000"/>
              </a:spcAft>
            </a:pPr>
            <a:r>
              <a:rPr lang="en-US" sz="2400" dirty="0"/>
              <a:t>Lab-to-Market is a cross agency priority (CAP) goal of the recently released </a:t>
            </a:r>
            <a:r>
              <a:rPr lang="en-US" sz="2400" b="1" dirty="0">
                <a:solidFill>
                  <a:srgbClr val="326AC5"/>
                </a:solidFill>
              </a:rPr>
              <a:t>President’s Management Agenda </a:t>
            </a:r>
            <a:r>
              <a:rPr lang="en-US" sz="2400" dirty="0"/>
              <a:t>to modernize government for the 21st century.</a:t>
            </a:r>
          </a:p>
          <a:p>
            <a:pPr marL="742950" lvl="1" indent="-285750">
              <a:lnSpc>
                <a:spcPct val="110000"/>
              </a:lnSpc>
              <a:spcAft>
                <a:spcPts val="10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200" b="1" i="1" dirty="0">
                <a:solidFill>
                  <a:srgbClr val="B94A1F"/>
                </a:solidFill>
              </a:rPr>
              <a:t>Improve Transfer of Federally-Funded Technologies from Lab-to-Market.</a:t>
            </a:r>
          </a:p>
          <a:p>
            <a:pPr marL="231775" indent="-231775">
              <a:lnSpc>
                <a:spcPct val="110000"/>
              </a:lnSpc>
              <a:spcAft>
                <a:spcPts val="1000"/>
              </a:spcAft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326AC5"/>
                </a:solidFill>
              </a:rPr>
              <a:t>Lab-to-Market CAP Goal </a:t>
            </a:r>
            <a:r>
              <a:rPr lang="en-US" sz="2400" dirty="0"/>
              <a:t>is co-led by the Department of Commerce via NIST and the White House Office of Science &amp; Technology Policy (OSTP).</a:t>
            </a:r>
          </a:p>
          <a:p>
            <a:pPr marL="231775" indent="-231775">
              <a:lnSpc>
                <a:spcPct val="110000"/>
              </a:lnSpc>
              <a:spcAft>
                <a:spcPts val="1000"/>
              </a:spcAft>
            </a:pPr>
            <a:r>
              <a:rPr lang="en-US" sz="2400" dirty="0"/>
              <a:t>NIST, in coordination with White House’s OSTP, will advance the President’s Management Agenda and its Lab-to-Market CAP Goal through the </a:t>
            </a:r>
            <a:r>
              <a:rPr lang="en-US" sz="2400" b="1" dirty="0">
                <a:solidFill>
                  <a:srgbClr val="326AC5"/>
                </a:solidFill>
              </a:rPr>
              <a:t>ROI Initiative</a:t>
            </a:r>
            <a:r>
              <a:rPr lang="en-US" sz="2400" dirty="0"/>
              <a:t>.</a:t>
            </a:r>
          </a:p>
          <a:p>
            <a:pPr marL="231775" indent="-231775">
              <a:lnSpc>
                <a:spcPct val="110000"/>
              </a:lnSpc>
              <a:spcAft>
                <a:spcPts val="1000"/>
              </a:spcAft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326AC5"/>
                </a:solidFill>
              </a:rPr>
              <a:t>National Science and Technology Council Lab-to-Market Subcommitte</a:t>
            </a:r>
            <a:r>
              <a:rPr lang="en-US" sz="2400" dirty="0">
                <a:solidFill>
                  <a:srgbClr val="326AC5"/>
                </a:solidFill>
              </a:rPr>
              <a:t>e </a:t>
            </a:r>
            <a:r>
              <a:rPr lang="en-US" sz="2400" dirty="0"/>
              <a:t>will coordinate, review, and implement interagency priorities for this CAP Goal.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889F9-0B9D-4243-9A4F-212591693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C13C3-B6B6-4D3F-A929-5F86CFCD2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5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4A1A5-43C1-D749-B2A9-AAF6BFCC35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0311" y="1173213"/>
            <a:ext cx="10515600" cy="21971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promote U.S. innovation and industrial competitiveness by advancing </a:t>
            </a:r>
            <a:r>
              <a:rPr lang="en-US" sz="3600" dirty="0">
                <a:solidFill>
                  <a:srgbClr val="326A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science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standards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3600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chnol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ways that enhance economic security and improve our quality of life.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26FDA86-D7B4-684E-98F0-46F09E550D44}"/>
              </a:ext>
            </a:extLst>
          </p:cNvPr>
          <p:cNvSpPr txBox="1">
            <a:spLocks/>
          </p:cNvSpPr>
          <p:nvPr/>
        </p:nvSpPr>
        <p:spPr>
          <a:xfrm>
            <a:off x="4598469" y="-151332"/>
            <a:ext cx="64815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Mission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3FFBC2-3711-40EC-9CAA-053A1B739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6DAABC-3BA2-47EB-B57E-4762097FFFED}"/>
              </a:ext>
            </a:extLst>
          </p:cNvPr>
          <p:cNvSpPr/>
          <p:nvPr/>
        </p:nvSpPr>
        <p:spPr>
          <a:xfrm>
            <a:off x="1038788" y="3122955"/>
            <a:ext cx="2243670" cy="265568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939" t="-4690" r="-35772" b="512"/>
            </a:stretch>
          </a:blipFill>
          <a:ln w="38100">
            <a:solidFill>
              <a:srgbClr val="326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1712E8-80C3-4811-A56A-0815067EB5B9}"/>
              </a:ext>
            </a:extLst>
          </p:cNvPr>
          <p:cNvSpPr/>
          <p:nvPr/>
        </p:nvSpPr>
        <p:spPr>
          <a:xfrm>
            <a:off x="4864653" y="3079199"/>
            <a:ext cx="2137146" cy="2743200"/>
          </a:xfrm>
          <a:prstGeom prst="rect">
            <a:avLst/>
          </a:prstGeom>
          <a:blipFill>
            <a:blip r:embed="rId5"/>
            <a:srcRect/>
            <a:stretch>
              <a:fillRect t="-3534" r="-740" b="-4327"/>
            </a:stretch>
          </a:blipFill>
          <a:ln w="38100">
            <a:solidFill>
              <a:srgbClr val="87C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C43A5-F518-4997-B56F-ECFFF8F69EA3}"/>
              </a:ext>
            </a:extLst>
          </p:cNvPr>
          <p:cNvSpPr/>
          <p:nvPr/>
        </p:nvSpPr>
        <p:spPr>
          <a:xfrm>
            <a:off x="8678390" y="3079198"/>
            <a:ext cx="2355758" cy="2743201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3777" t="-635" r="-12699" b="-269"/>
            </a:stretch>
          </a:blipFill>
          <a:ln w="38100">
            <a:solidFill>
              <a:srgbClr val="EE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BA36A-AE8C-43AC-8E16-51507139C036}"/>
              </a:ext>
            </a:extLst>
          </p:cNvPr>
          <p:cNvSpPr txBox="1"/>
          <p:nvPr/>
        </p:nvSpPr>
        <p:spPr>
          <a:xfrm>
            <a:off x="493605" y="5859489"/>
            <a:ext cx="333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Roboto Light"/>
              </a:rPr>
              <a:t>World-Leading Scientific and Engineering Research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59E53-B466-48D9-B320-966F818B1D99}"/>
              </a:ext>
            </a:extLst>
          </p:cNvPr>
          <p:cNvSpPr txBox="1"/>
          <p:nvPr/>
        </p:nvSpPr>
        <p:spPr>
          <a:xfrm>
            <a:off x="4165739" y="5879095"/>
            <a:ext cx="370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Roboto Light"/>
              </a:rPr>
              <a:t>Manufacturing Extension Centers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69625-9354-45D4-97A4-5F740E388D7A}"/>
              </a:ext>
            </a:extLst>
          </p:cNvPr>
          <p:cNvSpPr txBox="1"/>
          <p:nvPr/>
        </p:nvSpPr>
        <p:spPr>
          <a:xfrm>
            <a:off x="7920889" y="5859488"/>
            <a:ext cx="408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Roboto Light"/>
              </a:rPr>
              <a:t>Advanced Manufacturing National Program Office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800535-7602-41C8-B4B1-81D2BD51DF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766" y="268660"/>
            <a:ext cx="3655713" cy="4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29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E6EB-3625-4055-96A4-AC7D997A5B2E}"/>
              </a:ext>
            </a:extLst>
          </p:cNvPr>
          <p:cNvSpPr txBox="1">
            <a:spLocks/>
          </p:cNvSpPr>
          <p:nvPr/>
        </p:nvSpPr>
        <p:spPr>
          <a:xfrm>
            <a:off x="4421280" y="-135183"/>
            <a:ext cx="7053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NIST and Tech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C6B99-C6E7-41D7-A7D6-9287549A4243}"/>
              </a:ext>
            </a:extLst>
          </p:cNvPr>
          <p:cNvSpPr txBox="1">
            <a:spLocks/>
          </p:cNvSpPr>
          <p:nvPr/>
        </p:nvSpPr>
        <p:spPr>
          <a:xfrm>
            <a:off x="340893" y="1473285"/>
            <a:ext cx="11570369" cy="49179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100" dirty="0">
                <a:solidFill>
                  <a:srgbClr val="326AC5"/>
                </a:solidFill>
              </a:rPr>
              <a:t>By statute, the Department of Commerce via NIST provides Federal leadership for promulgating and reporting on technology transfer policies, practices, regulations.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DOC/NIST focus: </a:t>
            </a:r>
            <a:r>
              <a:rPr lang="en-US" b="1" i="1" dirty="0">
                <a:solidFill>
                  <a:srgbClr val="B94A1F"/>
                </a:solidFill>
              </a:rPr>
              <a:t>Advance Federal technology transfer to promote innovation and industrial competitiveness</a:t>
            </a:r>
            <a:r>
              <a:rPr lang="en-US" i="1" dirty="0">
                <a:solidFill>
                  <a:srgbClr val="B94A1F"/>
                </a:solidFill>
              </a:rPr>
              <a:t>.</a:t>
            </a:r>
            <a:r>
              <a:rPr lang="en-US" i="1" dirty="0">
                <a:solidFill>
                  <a:srgbClr val="548235"/>
                </a:solidFill>
              </a:rPr>
              <a:t>  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Interagency Workgroup for Technology Transfer (11 Federal agencies) 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Interagency Workgroup for Bayh-Dole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Annual technology transfer reports to the President, Congress, and OMB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Co-Chair NSTC Science &amp; Technology Enterprise Committee with NSF and DOE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Co-Lead NSTC Lab-to-Market Subcommittee with OSTP and DOE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“Host Agency” for Federal Laboratory Consortium for Technology Transfer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E463F-2E8D-441B-9EFE-0FAE49B9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BB1EBE-0A4D-4952-9BE1-D6408BB615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17" y="239430"/>
            <a:ext cx="3655713" cy="4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0C0A8-47FC-384D-9581-A06BF3C2A0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0967" y="1250668"/>
            <a:ext cx="5811642" cy="560733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b="1" dirty="0"/>
              <a:t>VISION: </a:t>
            </a:r>
            <a:r>
              <a:rPr lang="en-US" sz="2200" b="1" dirty="0">
                <a:solidFill>
                  <a:srgbClr val="B94A1F"/>
                </a:solidFill>
              </a:rPr>
              <a:t>Unleash the innovation power of America into our economy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b="1" dirty="0"/>
              <a:t>GOAL: </a:t>
            </a:r>
            <a:r>
              <a:rPr lang="en-US" sz="2200" dirty="0"/>
              <a:t>Maximize the transfer of federal investments in science and technology into value for America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</a:pPr>
            <a:r>
              <a:rPr lang="en-US" sz="2200" b="1" dirty="0">
                <a:solidFill>
                  <a:srgbClr val="326AC5"/>
                </a:solidFill>
              </a:rPr>
              <a:t>meet current and future economic and national security needs</a:t>
            </a:r>
            <a:r>
              <a:rPr lang="en-US" sz="2200" dirty="0">
                <a:solidFill>
                  <a:srgbClr val="326AC5"/>
                </a:solidFill>
              </a:rPr>
              <a:t> </a:t>
            </a:r>
            <a:r>
              <a:rPr lang="en-US" sz="2200" dirty="0"/>
              <a:t>in a rapidly shifting technology marketplace and enhance U.S. competitiveness globally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</a:pPr>
            <a:r>
              <a:rPr lang="en-US" sz="2200" b="1" dirty="0">
                <a:solidFill>
                  <a:srgbClr val="326AC5"/>
                </a:solidFill>
              </a:rPr>
              <a:t>attract greater private sector investment</a:t>
            </a:r>
            <a:r>
              <a:rPr lang="en-US" sz="2200" dirty="0">
                <a:solidFill>
                  <a:srgbClr val="326AC5"/>
                </a:solidFill>
              </a:rPr>
              <a:t> </a:t>
            </a:r>
            <a:r>
              <a:rPr lang="en-US" sz="2200" dirty="0"/>
              <a:t>to create innovative products, processes, services, as well as new businesses and industries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B5049A-0D0E-1249-AB89-5F1AFE1E89B3}"/>
              </a:ext>
            </a:extLst>
          </p:cNvPr>
          <p:cNvSpPr txBox="1">
            <a:spLocks/>
          </p:cNvSpPr>
          <p:nvPr/>
        </p:nvSpPr>
        <p:spPr>
          <a:xfrm>
            <a:off x="3215472" y="-74895"/>
            <a:ext cx="81383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ROI Vision and Goal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35023D-BCE9-4F02-B1BC-8A7C2CCA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1" r="14559"/>
          <a:stretch/>
        </p:blipFill>
        <p:spPr>
          <a:xfrm>
            <a:off x="6012610" y="1078139"/>
            <a:ext cx="6179387" cy="5708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22C1F-473B-400B-9D10-02A246A9F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DFD78-B4E4-42FC-A772-6A0D1F59F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0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0C0A8-47FC-384D-9581-A06BF3C2A0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0271" y="1446963"/>
            <a:ext cx="4430575" cy="494425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326AC5"/>
                </a:solidFill>
              </a:rPr>
              <a:t>Assess, streamline, and accelerate the transfer of technology from Lab-to-Market</a:t>
            </a:r>
            <a:r>
              <a:rPr lang="en-US" sz="2400" dirty="0"/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Identify </a:t>
            </a:r>
            <a:r>
              <a:rPr lang="en-US" sz="2400" b="1" dirty="0">
                <a:solidFill>
                  <a:srgbClr val="B94A1F"/>
                </a:solidFill>
              </a:rPr>
              <a:t>critically needed improvements </a:t>
            </a:r>
            <a:r>
              <a:rPr lang="en-US" sz="2400" dirty="0"/>
              <a:t>to Federal technology transfer policies, practices, and efforts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Seek </a:t>
            </a:r>
            <a:r>
              <a:rPr lang="en-US" sz="2400" b="1" dirty="0">
                <a:solidFill>
                  <a:srgbClr val="548235"/>
                </a:solidFill>
              </a:rPr>
              <a:t>broad input </a:t>
            </a:r>
            <a:r>
              <a:rPr lang="en-US" sz="2400" dirty="0"/>
              <a:t>from Federal R&amp;D, intellectual property and technology transfer stakeholders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B5049A-0D0E-1249-AB89-5F1AFE1E89B3}"/>
              </a:ext>
            </a:extLst>
          </p:cNvPr>
          <p:cNvSpPr txBox="1">
            <a:spLocks/>
          </p:cNvSpPr>
          <p:nvPr/>
        </p:nvSpPr>
        <p:spPr>
          <a:xfrm>
            <a:off x="3677696" y="-74895"/>
            <a:ext cx="76761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ROI Initiative Objective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D9089E-D6C4-4BAD-84AF-8E5FF6A3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9" y="1081832"/>
            <a:ext cx="7487874" cy="5700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22C1F-473B-400B-9D10-02A246A9F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97B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2360"/>
          <a:stretch/>
        </p:blipFill>
        <p:spPr>
          <a:xfrm>
            <a:off x="11079976" y="6391221"/>
            <a:ext cx="1112022" cy="30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B9494-6027-4F6A-86D5-DFBF44B46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6" y="0"/>
            <a:ext cx="2605414" cy="1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88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7232</TotalTime>
  <Words>1309</Words>
  <Application>Microsoft Office PowerPoint</Application>
  <PresentationFormat>Widescreen</PresentationFormat>
  <Paragraphs>104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Roboto Light</vt:lpstr>
      <vt:lpstr>Wingdings</vt:lpstr>
      <vt:lpstr>Office Theme</vt:lpstr>
      <vt:lpstr>Custom Design</vt:lpstr>
      <vt:lpstr>Unleashing American Innovation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Unleashing American Innovation Symsposium</dc:title>
  <dc:creator>Hanacek, Natasha C. (Fed)</dc:creator>
  <cp:lastModifiedBy>Zielinski, Paul R (Fed)</cp:lastModifiedBy>
  <cp:revision>213</cp:revision>
  <cp:lastPrinted>2018-05-11T21:13:26Z</cp:lastPrinted>
  <dcterms:created xsi:type="dcterms:W3CDTF">2018-04-17T13:10:40Z</dcterms:created>
  <dcterms:modified xsi:type="dcterms:W3CDTF">2018-05-16T09:09:49Z</dcterms:modified>
</cp:coreProperties>
</file>