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3"/>
  </p:notesMasterIdLst>
  <p:handoutMasterIdLst>
    <p:handoutMasterId r:id="rId24"/>
  </p:handoutMasterIdLst>
  <p:sldIdLst>
    <p:sldId id="256" r:id="rId3"/>
    <p:sldId id="550" r:id="rId4"/>
    <p:sldId id="542" r:id="rId5"/>
    <p:sldId id="547" r:id="rId6"/>
    <p:sldId id="544" r:id="rId7"/>
    <p:sldId id="552" r:id="rId8"/>
    <p:sldId id="551" r:id="rId9"/>
    <p:sldId id="553" r:id="rId10"/>
    <p:sldId id="543" r:id="rId11"/>
    <p:sldId id="527" r:id="rId12"/>
    <p:sldId id="528" r:id="rId13"/>
    <p:sldId id="554" r:id="rId14"/>
    <p:sldId id="556" r:id="rId15"/>
    <p:sldId id="545" r:id="rId16"/>
    <p:sldId id="555" r:id="rId17"/>
    <p:sldId id="546" r:id="rId18"/>
    <p:sldId id="536" r:id="rId19"/>
    <p:sldId id="548" r:id="rId20"/>
    <p:sldId id="530" r:id="rId21"/>
    <p:sldId id="529"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C8A3"/>
    <a:srgbClr val="FDEADA"/>
    <a:srgbClr val="FCD5B5"/>
    <a:srgbClr val="61298B"/>
    <a:srgbClr val="E1CCF0"/>
    <a:srgbClr val="CDACE6"/>
    <a:srgbClr val="BD92DE"/>
    <a:srgbClr val="74307D"/>
    <a:srgbClr val="132A4D"/>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481" autoAdjust="0"/>
    <p:restoredTop sz="96370" autoAdjust="0"/>
  </p:normalViewPr>
  <p:slideViewPr>
    <p:cSldViewPr snapToGrid="0" snapToObjects="1">
      <p:cViewPr>
        <p:scale>
          <a:sx n="101" d="100"/>
          <a:sy n="101" d="100"/>
        </p:scale>
        <p:origin x="594" y="22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97" d="100"/>
          <a:sy n="97" d="100"/>
        </p:scale>
        <p:origin x="2928"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CCF197-C825-2A41-AEE1-C645543E271A}"/>
              </a:ext>
            </a:extLst>
          </p:cNvPr>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a:extLst>
              <a:ext uri="{FF2B5EF4-FFF2-40B4-BE49-F238E27FC236}">
                <a16:creationId xmlns:a16="http://schemas.microsoft.com/office/drawing/2014/main" id="{A9E645EA-79BA-DC45-A331-C16A3BFA2F2A}"/>
              </a:ext>
            </a:extLst>
          </p:cNvPr>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300"/>
            </a:lvl1pPr>
          </a:lstStyle>
          <a:p>
            <a:fld id="{6BA200EF-8905-4A40-9D0A-77DC8BCBF4E7}" type="datetimeFigureOut">
              <a:rPr lang="en-US" smtClean="0"/>
              <a:t>6/11/2018</a:t>
            </a:fld>
            <a:endParaRPr lang="en-US"/>
          </a:p>
        </p:txBody>
      </p:sp>
      <p:sp>
        <p:nvSpPr>
          <p:cNvPr id="4" name="Footer Placeholder 3">
            <a:extLst>
              <a:ext uri="{FF2B5EF4-FFF2-40B4-BE49-F238E27FC236}">
                <a16:creationId xmlns:a16="http://schemas.microsoft.com/office/drawing/2014/main" id="{82B16137-96CB-CD42-9830-DD7EA2A36D43}"/>
              </a:ext>
            </a:extLst>
          </p:cNvPr>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8DD8E39D-93D2-644B-938E-19786C9A6BAA}"/>
              </a:ext>
            </a:extLst>
          </p:cNvPr>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D2647020-8E10-5E44-BB51-84C06874E490}" type="slidenum">
              <a:rPr lang="en-US" smtClean="0"/>
              <a:t>‹#›</a:t>
            </a:fld>
            <a:endParaRPr lang="en-US"/>
          </a:p>
        </p:txBody>
      </p:sp>
    </p:spTree>
    <p:extLst>
      <p:ext uri="{BB962C8B-B14F-4D97-AF65-F5344CB8AC3E}">
        <p14:creationId xmlns:p14="http://schemas.microsoft.com/office/powerpoint/2010/main" val="748900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D60E5B18-EB64-ED4B-A008-A3BA2FD5CDDA}" type="datetimeFigureOut">
              <a:rPr lang="en-US" smtClean="0"/>
              <a:t>6/11/2018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E5B1FDCF-D9E5-4745-AB30-991F7FA4CB56}" type="slidenum">
              <a:rPr lang="en-US" smtClean="0"/>
              <a:t>‹#›</a:t>
            </a:fld>
            <a:endParaRPr lang="en-US"/>
          </a:p>
        </p:txBody>
      </p:sp>
    </p:spTree>
    <p:extLst>
      <p:ext uri="{BB962C8B-B14F-4D97-AF65-F5344CB8AC3E}">
        <p14:creationId xmlns:p14="http://schemas.microsoft.com/office/powerpoint/2010/main" val="2829541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B1FDCF-D9E5-4745-AB30-991F7FA4CB56}" type="slidenum">
              <a:rPr lang="en-US" smtClean="0"/>
              <a:t>1</a:t>
            </a:fld>
            <a:endParaRPr lang="en-US"/>
          </a:p>
        </p:txBody>
      </p:sp>
    </p:spTree>
    <p:extLst>
      <p:ext uri="{BB962C8B-B14F-4D97-AF65-F5344CB8AC3E}">
        <p14:creationId xmlns:p14="http://schemas.microsoft.com/office/powerpoint/2010/main" val="3577559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1FDCF-D9E5-4745-AB30-991F7FA4CB56}" type="slidenum">
              <a:rPr lang="en-US" smtClean="0"/>
              <a:t>4</a:t>
            </a:fld>
            <a:endParaRPr lang="en-US"/>
          </a:p>
        </p:txBody>
      </p:sp>
    </p:spTree>
    <p:extLst>
      <p:ext uri="{BB962C8B-B14F-4D97-AF65-F5344CB8AC3E}">
        <p14:creationId xmlns:p14="http://schemas.microsoft.com/office/powerpoint/2010/main" val="2323346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NIST has a number of priorities - </a:t>
            </a:r>
          </a:p>
          <a:p>
            <a:endParaRPr lang="en-US" dirty="0"/>
          </a:p>
          <a:p>
            <a:r>
              <a:rPr lang="en-US" dirty="0"/>
              <a:t>Orange: national priority/programmatic areas</a:t>
            </a:r>
          </a:p>
          <a:p>
            <a:r>
              <a:rPr lang="en-US" dirty="0"/>
              <a:t>Green: unique NIST roles where we intend to extend influence</a:t>
            </a:r>
          </a:p>
          <a:p>
            <a:r>
              <a:rPr lang="en-US" dirty="0"/>
              <a:t>Blue: new technical capabilities that will be important in the next decades</a:t>
            </a:r>
          </a:p>
        </p:txBody>
      </p:sp>
      <p:sp>
        <p:nvSpPr>
          <p:cNvPr id="4" name="Slide Number Placeholder 3"/>
          <p:cNvSpPr>
            <a:spLocks noGrp="1"/>
          </p:cNvSpPr>
          <p:nvPr>
            <p:ph type="sldNum" sz="quarter" idx="10"/>
          </p:nvPr>
        </p:nvSpPr>
        <p:spPr/>
        <p:txBody>
          <a:bodyPr/>
          <a:lstStyle/>
          <a:p>
            <a:fld id="{2C5BA844-DEE4-C746-B0B9-DA9D9D9B4B90}" type="slidenum">
              <a:rPr lang="en-US" smtClean="0"/>
              <a:t>6</a:t>
            </a:fld>
            <a:endParaRPr lang="en-US"/>
          </a:p>
        </p:txBody>
      </p:sp>
    </p:spTree>
    <p:extLst>
      <p:ext uri="{BB962C8B-B14F-4D97-AF65-F5344CB8AC3E}">
        <p14:creationId xmlns:p14="http://schemas.microsoft.com/office/powerpoint/2010/main" val="1191024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5BA844-DEE4-C746-B0B9-DA9D9D9B4B90}" type="slidenum">
              <a:rPr lang="en-US" smtClean="0"/>
              <a:t>7</a:t>
            </a:fld>
            <a:endParaRPr lang="en-US"/>
          </a:p>
        </p:txBody>
      </p:sp>
    </p:spTree>
    <p:extLst>
      <p:ext uri="{BB962C8B-B14F-4D97-AF65-F5344CB8AC3E}">
        <p14:creationId xmlns:p14="http://schemas.microsoft.com/office/powerpoint/2010/main" val="374854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Federal R&amp;D investment (about $150 billion per year) is a major innovation driver for this Nation, creating jobs, technological leadership, and economic growth.  For example, virtually every major drug and healthcare therapy on the U.S. market today can be traced to discoveries arising from Federal R&amp;D investment.  Most of these healthcare innovations comes from our research universities and hospitals, enabled by the Bayh-Dole Act for which NIST has responsibility.</a:t>
            </a:r>
          </a:p>
          <a:p>
            <a:endParaRPr lang="en-US" dirty="0"/>
          </a:p>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8</a:t>
            </a:fld>
            <a:endParaRPr lang="en-US"/>
          </a:p>
        </p:txBody>
      </p:sp>
    </p:spTree>
    <p:extLst>
      <p:ext uri="{BB962C8B-B14F-4D97-AF65-F5344CB8AC3E}">
        <p14:creationId xmlns:p14="http://schemas.microsoft.com/office/powerpoint/2010/main" val="2359195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NIST has used a variety of for a to gather input on tech transfer from stakeholders across the country, including a kick-off symposium (attended by 4 VCAT members), an RFI, and public meetings across the country</a:t>
            </a:r>
          </a:p>
        </p:txBody>
      </p:sp>
      <p:sp>
        <p:nvSpPr>
          <p:cNvPr id="4" name="Slide Number Placeholder 3"/>
          <p:cNvSpPr>
            <a:spLocks noGrp="1"/>
          </p:cNvSpPr>
          <p:nvPr>
            <p:ph type="sldNum" sz="quarter" idx="10"/>
          </p:nvPr>
        </p:nvSpPr>
        <p:spPr/>
        <p:txBody>
          <a:bodyPr/>
          <a:lstStyle/>
          <a:p>
            <a:fld id="{2C5BA844-DEE4-C746-B0B9-DA9D9D9B4B90}" type="slidenum">
              <a:rPr lang="en-US" smtClean="0"/>
              <a:t>12</a:t>
            </a:fld>
            <a:endParaRPr lang="en-US"/>
          </a:p>
        </p:txBody>
      </p:sp>
    </p:spTree>
    <p:extLst>
      <p:ext uri="{BB962C8B-B14F-4D97-AF65-F5344CB8AC3E}">
        <p14:creationId xmlns:p14="http://schemas.microsoft.com/office/powerpoint/2010/main" val="3876428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This is an image of the NIST Center for Automotive </a:t>
            </a:r>
            <a:r>
              <a:rPr lang="en-US" sz="1100" dirty="0" err="1"/>
              <a:t>Lightweighting</a:t>
            </a:r>
            <a:r>
              <a:rPr lang="en-US" sz="1100" dirty="0"/>
              <a:t> (NCAL).This is a good example of successful public-private partnerships. Industry impact here: https://www.nist.gov/industry-impacts/automotive-lightweighting</a:t>
            </a:r>
          </a:p>
          <a:p>
            <a:endParaRPr lang="en-US" sz="1100" dirty="0"/>
          </a:p>
          <a:p>
            <a:r>
              <a:rPr lang="en-US" sz="1100" b="0" i="0" kern="1200" dirty="0">
                <a:solidFill>
                  <a:schemeClr val="tx1"/>
                </a:solidFill>
                <a:effectLst/>
                <a:latin typeface="+mn-lt"/>
                <a:ea typeface="+mn-ea"/>
                <a:cs typeface="+mn-cs"/>
              </a:rPr>
              <a:t>Automotive companies are increasingly using lightweight materials to improve vehicle fuel economy. However, incorporating those materials into new vehicles is time-consuming and costly. NIST data and models are helping automakers understand and predict how materials behave in the harsh conditions inherent to manufacturing. NIST is partnering with U.S. automakers and base metal suppliers to develop the measurement methods, standards and analysis needed to more easily transition to lightweight materials. While many manufacturers have their own models for how materials can be formed and manipulated during the design process, the results of those models are only as good as the data they are based on. NIST is making the necessary fundamental measurements for automotive industry manufacturers to incorporate into their models.</a:t>
            </a:r>
          </a:p>
          <a:p>
            <a:endParaRPr lang="en-US" sz="1100" b="0" i="0" kern="1200" dirty="0">
              <a:solidFill>
                <a:schemeClr val="tx1"/>
              </a:solidFill>
              <a:effectLst/>
              <a:latin typeface="+mn-lt"/>
              <a:ea typeface="+mn-ea"/>
              <a:cs typeface="+mn-cs"/>
            </a:endParaRPr>
          </a:p>
          <a:p>
            <a:r>
              <a:rPr lang="en-US" sz="1100" b="0" i="0" kern="1200" dirty="0">
                <a:solidFill>
                  <a:schemeClr val="tx1"/>
                </a:solidFill>
                <a:effectLst/>
                <a:latin typeface="+mn-lt"/>
                <a:ea typeface="+mn-ea"/>
                <a:cs typeface="+mn-cs"/>
              </a:rPr>
              <a:t>The NCAL:</a:t>
            </a:r>
          </a:p>
          <a:p>
            <a:r>
              <a:rPr lang="en-US" sz="1100" b="0" i="0" kern="1200" dirty="0">
                <a:solidFill>
                  <a:schemeClr val="tx1"/>
                </a:solidFill>
                <a:effectLst/>
                <a:latin typeface="+mn-lt"/>
                <a:ea typeface="+mn-ea"/>
                <a:cs typeface="+mn-cs"/>
              </a:rPr>
              <a:t>20+industry partners, including Chrysler, Ford, </a:t>
            </a:r>
            <a:r>
              <a:rPr lang="en-US" sz="1100" b="0" i="0" kern="1200" dirty="0" err="1">
                <a:solidFill>
                  <a:schemeClr val="tx1"/>
                </a:solidFill>
                <a:effectLst/>
                <a:latin typeface="+mn-lt"/>
                <a:ea typeface="+mn-ea"/>
                <a:cs typeface="+mn-cs"/>
              </a:rPr>
              <a:t>Novelis</a:t>
            </a:r>
            <a:r>
              <a:rPr lang="en-US" sz="1100" b="0" i="0" kern="1200" dirty="0">
                <a:solidFill>
                  <a:schemeClr val="tx1"/>
                </a:solidFill>
                <a:effectLst/>
                <a:latin typeface="+mn-lt"/>
                <a:ea typeface="+mn-ea"/>
                <a:cs typeface="+mn-cs"/>
              </a:rPr>
              <a:t>, GM, Auto/Steel Partnership and Alcoa</a:t>
            </a:r>
          </a:p>
          <a:p>
            <a:r>
              <a:rPr lang="en-US" sz="1100" b="0" i="0" kern="1200" dirty="0">
                <a:solidFill>
                  <a:schemeClr val="tx1"/>
                </a:solidFill>
                <a:effectLst/>
                <a:latin typeface="+mn-lt"/>
                <a:ea typeface="+mn-ea"/>
                <a:cs typeface="+mn-cs"/>
              </a:rPr>
              <a:t>3-4 </a:t>
            </a:r>
            <a:r>
              <a:rPr lang="en-US" sz="1100" b="0" i="0" kern="1200" dirty="0" err="1">
                <a:solidFill>
                  <a:schemeClr val="tx1"/>
                </a:solidFill>
                <a:effectLst/>
                <a:latin typeface="+mn-lt"/>
                <a:ea typeface="+mn-ea"/>
                <a:cs typeface="+mn-cs"/>
              </a:rPr>
              <a:t>monthsdevelopment</a:t>
            </a:r>
            <a:r>
              <a:rPr lang="en-US" sz="1100" b="0" i="0" kern="1200" dirty="0">
                <a:solidFill>
                  <a:schemeClr val="tx1"/>
                </a:solidFill>
                <a:effectLst/>
                <a:latin typeface="+mn-lt"/>
                <a:ea typeface="+mn-ea"/>
                <a:cs typeface="+mn-cs"/>
              </a:rPr>
              <a:t> time saved by a major manufacturer by using NIST’s data—its new vehicle is 700 lbs. lighter and 50% more fuel efficient</a:t>
            </a:r>
          </a:p>
          <a:p>
            <a:r>
              <a:rPr lang="en-US" sz="1100" b="0" i="0" kern="1200" dirty="0">
                <a:solidFill>
                  <a:schemeClr val="tx1"/>
                </a:solidFill>
                <a:effectLst/>
                <a:latin typeface="+mn-lt"/>
                <a:ea typeface="+mn-ea"/>
                <a:cs typeface="+mn-cs"/>
              </a:rPr>
              <a:t>$200 M/</a:t>
            </a:r>
            <a:r>
              <a:rPr lang="en-US" sz="1100" b="0" i="0" kern="1200" dirty="0" err="1">
                <a:solidFill>
                  <a:schemeClr val="tx1"/>
                </a:solidFill>
                <a:effectLst/>
                <a:latin typeface="+mn-lt"/>
                <a:ea typeface="+mn-ea"/>
                <a:cs typeface="+mn-cs"/>
              </a:rPr>
              <a:t>yr</a:t>
            </a:r>
            <a:r>
              <a:rPr lang="en-US" sz="1100" b="0" i="0" kern="1200" dirty="0">
                <a:solidFill>
                  <a:schemeClr val="tx1"/>
                </a:solidFill>
                <a:effectLst/>
                <a:latin typeface="+mn-lt"/>
                <a:ea typeface="+mn-ea"/>
                <a:cs typeface="+mn-cs"/>
              </a:rPr>
              <a:t> estimated cost savings to major U.S.-based automakers if NIST helps reduce their number of trial designs by half</a:t>
            </a:r>
          </a:p>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15</a:t>
            </a:fld>
            <a:endParaRPr lang="en-US"/>
          </a:p>
        </p:txBody>
      </p:sp>
    </p:spTree>
    <p:extLst>
      <p:ext uri="{BB962C8B-B14F-4D97-AF65-F5344CB8AC3E}">
        <p14:creationId xmlns:p14="http://schemas.microsoft.com/office/powerpoint/2010/main" val="1410864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F4BE-40B8-144A-9D54-23B78E3AA6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B13215-FDAA-154F-967B-CE23C33467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4CF5BF-A748-DB47-BF3F-3ADB26A49B10}"/>
              </a:ext>
            </a:extLst>
          </p:cNvPr>
          <p:cNvSpPr>
            <a:spLocks noGrp="1"/>
          </p:cNvSpPr>
          <p:nvPr>
            <p:ph type="dt" sz="half" idx="10"/>
          </p:nvPr>
        </p:nvSpPr>
        <p:spPr/>
        <p:txBody>
          <a:bodyPr/>
          <a:lstStyle/>
          <a:p>
            <a:fld id="{5667F5AF-E0DF-6E43-A1D7-F5FEFFC73166}" type="datetimeFigureOut">
              <a:rPr lang="en-US" smtClean="0"/>
              <a:t>6/11/2018</a:t>
            </a:fld>
            <a:endParaRPr lang="en-US"/>
          </a:p>
        </p:txBody>
      </p:sp>
      <p:sp>
        <p:nvSpPr>
          <p:cNvPr id="5" name="Footer Placeholder 4">
            <a:extLst>
              <a:ext uri="{FF2B5EF4-FFF2-40B4-BE49-F238E27FC236}">
                <a16:creationId xmlns:a16="http://schemas.microsoft.com/office/drawing/2014/main" id="{E329A668-5308-374A-A0F0-7F1E52D01D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107C0-9B05-8F45-903D-464476525AD8}"/>
              </a:ext>
            </a:extLst>
          </p:cNvPr>
          <p:cNvSpPr>
            <a:spLocks noGrp="1"/>
          </p:cNvSpPr>
          <p:nvPr>
            <p:ph type="sldNum" sz="quarter" idx="12"/>
          </p:nvPr>
        </p:nvSpPr>
        <p:spPr/>
        <p:txBody>
          <a:bodyPr/>
          <a:lstStyle/>
          <a:p>
            <a:fld id="{65E71D35-3A4C-544C-8023-6D77DCD91F75}" type="slidenum">
              <a:rPr lang="en-US" smtClean="0"/>
              <a:t>‹#›</a:t>
            </a:fld>
            <a:endParaRPr lang="en-US"/>
          </a:p>
        </p:txBody>
      </p:sp>
      <p:pic>
        <p:nvPicPr>
          <p:cNvPr id="7" name="Picture 6">
            <a:extLst>
              <a:ext uri="{FF2B5EF4-FFF2-40B4-BE49-F238E27FC236}">
                <a16:creationId xmlns:a16="http://schemas.microsoft.com/office/drawing/2014/main" id="{F4A55C6F-E7F4-A34D-83D6-1B9F5F22E13C}"/>
              </a:ext>
            </a:extLst>
          </p:cNvPr>
          <p:cNvPicPr>
            <a:picLocks noChangeAspect="1"/>
          </p:cNvPicPr>
          <p:nvPr userDrawn="1"/>
        </p:nvPicPr>
        <p:blipFill>
          <a:blip r:embed="rId2"/>
          <a:stretch>
            <a:fillRect/>
          </a:stretch>
        </p:blipFill>
        <p:spPr>
          <a:xfrm>
            <a:off x="0" y="-20675"/>
            <a:ext cx="12228755" cy="6878675"/>
          </a:xfrm>
          <a:prstGeom prst="rect">
            <a:avLst/>
          </a:prstGeom>
        </p:spPr>
      </p:pic>
      <p:sp>
        <p:nvSpPr>
          <p:cNvPr id="8" name="Rectangle 7">
            <a:extLst>
              <a:ext uri="{FF2B5EF4-FFF2-40B4-BE49-F238E27FC236}">
                <a16:creationId xmlns:a16="http://schemas.microsoft.com/office/drawing/2014/main" id="{11215427-2CB9-7249-AAA0-192D17B2B574}"/>
              </a:ext>
            </a:extLst>
          </p:cNvPr>
          <p:cNvSpPr/>
          <p:nvPr userDrawn="1"/>
        </p:nvSpPr>
        <p:spPr>
          <a:xfrm>
            <a:off x="-1" y="-20675"/>
            <a:ext cx="12228756" cy="968188"/>
          </a:xfrm>
          <a:prstGeom prst="rect">
            <a:avLst/>
          </a:prstGeom>
          <a:solidFill>
            <a:srgbClr val="071525">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5A8A343-94BC-6C43-9BFC-2930EA8AEA9F}"/>
              </a:ext>
            </a:extLst>
          </p:cNvPr>
          <p:cNvPicPr>
            <a:picLocks noChangeAspect="1"/>
          </p:cNvPicPr>
          <p:nvPr userDrawn="1"/>
        </p:nvPicPr>
        <p:blipFill>
          <a:blip r:embed="rId3">
            <a:duotone>
              <a:prstClr val="black"/>
              <a:srgbClr val="97BDFF">
                <a:tint val="45000"/>
                <a:satMod val="400000"/>
              </a:srgbClr>
            </a:duotone>
            <a:extLst>
              <a:ext uri="{BEBA8EAE-BF5A-486C-A8C5-ECC9F3942E4B}">
                <a14:imgProps xmlns:a14="http://schemas.microsoft.com/office/drawing/2010/main">
                  <a14:imgLayer r:embed="rId4">
                    <a14:imgEffect>
                      <a14:colorTemperature colorTemp="5900"/>
                    </a14:imgEffect>
                    <a14:imgEffect>
                      <a14:saturation sat="0"/>
                    </a14:imgEffect>
                    <a14:imgEffect>
                      <a14:brightnessContrast bright="-20000" contrast="40000"/>
                    </a14:imgEffect>
                  </a14:imgLayer>
                </a14:imgProps>
              </a:ext>
            </a:extLst>
          </a:blip>
          <a:stretch>
            <a:fillRect/>
          </a:stretch>
        </p:blipFill>
        <p:spPr>
          <a:xfrm>
            <a:off x="593558" y="267260"/>
            <a:ext cx="3655713" cy="484561"/>
          </a:xfrm>
          <a:prstGeom prst="rect">
            <a:avLst/>
          </a:prstGeom>
        </p:spPr>
      </p:pic>
      <p:cxnSp>
        <p:nvCxnSpPr>
          <p:cNvPr id="10" name="Straight Connector 9">
            <a:extLst>
              <a:ext uri="{FF2B5EF4-FFF2-40B4-BE49-F238E27FC236}">
                <a16:creationId xmlns:a16="http://schemas.microsoft.com/office/drawing/2014/main" id="{8E44394F-65AA-B844-9023-87185610D410}"/>
              </a:ext>
            </a:extLst>
          </p:cNvPr>
          <p:cNvCxnSpPr>
            <a:cxnSpLocks/>
          </p:cNvCxnSpPr>
          <p:nvPr userDrawn="1"/>
        </p:nvCxnSpPr>
        <p:spPr>
          <a:xfrm>
            <a:off x="-11575" y="947513"/>
            <a:ext cx="12290612" cy="0"/>
          </a:xfrm>
          <a:prstGeom prst="line">
            <a:avLst/>
          </a:prstGeom>
          <a:ln>
            <a:solidFill>
              <a:srgbClr val="76AFF7"/>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8D64B1F-3867-AF43-B484-5466A0B3E7DE}"/>
              </a:ext>
            </a:extLst>
          </p:cNvPr>
          <p:cNvSpPr/>
          <p:nvPr userDrawn="1"/>
        </p:nvSpPr>
        <p:spPr>
          <a:xfrm>
            <a:off x="-2" y="6771190"/>
            <a:ext cx="12192000" cy="102852"/>
          </a:xfrm>
          <a:prstGeom prst="rect">
            <a:avLst/>
          </a:prstGeom>
          <a:solidFill>
            <a:srgbClr val="B94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FF60309-5DAA-1646-A2E9-E5239873DD88}"/>
              </a:ext>
            </a:extLst>
          </p:cNvPr>
          <p:cNvSpPr/>
          <p:nvPr userDrawn="1"/>
        </p:nvSpPr>
        <p:spPr>
          <a:xfrm>
            <a:off x="-3" y="6767073"/>
            <a:ext cx="12279039" cy="106967"/>
          </a:xfrm>
          <a:prstGeom prst="rect">
            <a:avLst/>
          </a:prstGeom>
          <a:solidFill>
            <a:srgbClr val="B94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5993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D3A7BB-3BE2-DA4E-BC9A-C1652991F6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02B865-43FE-3245-B732-0617230987D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C2B5C-F2EE-BC4C-B791-24F1720BE32B}"/>
              </a:ext>
            </a:extLst>
          </p:cNvPr>
          <p:cNvSpPr>
            <a:spLocks noGrp="1"/>
          </p:cNvSpPr>
          <p:nvPr>
            <p:ph type="dt" sz="half" idx="10"/>
          </p:nvPr>
        </p:nvSpPr>
        <p:spPr/>
        <p:txBody>
          <a:bodyPr/>
          <a:lstStyle/>
          <a:p>
            <a:fld id="{5667F5AF-E0DF-6E43-A1D7-F5FEFFC73166}" type="datetimeFigureOut">
              <a:rPr lang="en-US" smtClean="0"/>
              <a:t>6/11/2018</a:t>
            </a:fld>
            <a:endParaRPr lang="en-US"/>
          </a:p>
        </p:txBody>
      </p:sp>
      <p:sp>
        <p:nvSpPr>
          <p:cNvPr id="5" name="Footer Placeholder 4">
            <a:extLst>
              <a:ext uri="{FF2B5EF4-FFF2-40B4-BE49-F238E27FC236}">
                <a16:creationId xmlns:a16="http://schemas.microsoft.com/office/drawing/2014/main" id="{7958A468-520D-B340-9A88-DC4F0511A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68789-B3AA-3344-85F2-7932D8813034}"/>
              </a:ext>
            </a:extLst>
          </p:cNvPr>
          <p:cNvSpPr>
            <a:spLocks noGrp="1"/>
          </p:cNvSpPr>
          <p:nvPr>
            <p:ph type="sldNum" sz="quarter" idx="12"/>
          </p:nvPr>
        </p:nvSpPr>
        <p:spPr/>
        <p:txBody>
          <a:bodyPr/>
          <a:lstStyle/>
          <a:p>
            <a:fld id="{65E71D35-3A4C-544C-8023-6D77DCD91F75}" type="slidenum">
              <a:rPr lang="en-US" smtClean="0"/>
              <a:t>‹#›</a:t>
            </a:fld>
            <a:endParaRPr lang="en-US"/>
          </a:p>
        </p:txBody>
      </p:sp>
    </p:spTree>
    <p:extLst>
      <p:ext uri="{BB962C8B-B14F-4D97-AF65-F5344CB8AC3E}">
        <p14:creationId xmlns:p14="http://schemas.microsoft.com/office/powerpoint/2010/main" val="1181638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A35D9A-EEF1-DD46-987E-6CF872511F4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87129"/>
          </a:xfrm>
          <a:prstGeom prst="rect">
            <a:avLst/>
          </a:prstGeom>
        </p:spPr>
      </p:pic>
      <p:sp>
        <p:nvSpPr>
          <p:cNvPr id="2" name="Title 1">
            <a:extLst>
              <a:ext uri="{FF2B5EF4-FFF2-40B4-BE49-F238E27FC236}">
                <a16:creationId xmlns:a16="http://schemas.microsoft.com/office/drawing/2014/main" id="{269C6585-2022-8F42-81FB-4B5D5B37C112}"/>
              </a:ext>
            </a:extLst>
          </p:cNvPr>
          <p:cNvSpPr>
            <a:spLocks noGrp="1"/>
          </p:cNvSpPr>
          <p:nvPr>
            <p:ph type="title"/>
          </p:nvPr>
        </p:nvSpPr>
        <p:spPr>
          <a:xfrm>
            <a:off x="573796" y="365125"/>
            <a:ext cx="10515600" cy="527241"/>
          </a:xfrm>
        </p:spPr>
        <p:txBody>
          <a:bodyPr>
            <a:noAutofit/>
          </a:bodyPr>
          <a:lstStyle>
            <a:lvl1pPr>
              <a:defRPr sz="4000" b="1" i="0">
                <a:solidFill>
                  <a:schemeClr val="bg1"/>
                </a:solidFill>
                <a:latin typeface="Gill Sans SemiBold" panose="020B0502020104020203" pitchFamily="34" charset="-79"/>
                <a:cs typeface="Gill Sans SemiBold" panose="020B0502020104020203" pitchFamily="34" charset="-79"/>
              </a:defRPr>
            </a:lvl1pPr>
          </a:lstStyle>
          <a:p>
            <a:r>
              <a:rPr lang="en-US" dirty="0"/>
              <a:t>Click to edit Master title style</a:t>
            </a:r>
          </a:p>
        </p:txBody>
      </p:sp>
      <p:sp>
        <p:nvSpPr>
          <p:cNvPr id="3" name="Date Placeholder 2">
            <a:extLst>
              <a:ext uri="{FF2B5EF4-FFF2-40B4-BE49-F238E27FC236}">
                <a16:creationId xmlns:a16="http://schemas.microsoft.com/office/drawing/2014/main" id="{779D1336-869F-DC49-B576-75531AB2C348}"/>
              </a:ext>
            </a:extLst>
          </p:cNvPr>
          <p:cNvSpPr>
            <a:spLocks noGrp="1"/>
          </p:cNvSpPr>
          <p:nvPr>
            <p:ph type="dt" sz="half" idx="10"/>
          </p:nvPr>
        </p:nvSpPr>
        <p:spPr/>
        <p:txBody>
          <a:bodyPr/>
          <a:lstStyle/>
          <a:p>
            <a:fld id="{EF1F6868-B405-CA44-B412-5D6C4F518A0C}" type="datetimeFigureOut">
              <a:rPr lang="en-US" smtClean="0"/>
              <a:t>6/11/2018</a:t>
            </a:fld>
            <a:endParaRPr lang="en-US"/>
          </a:p>
        </p:txBody>
      </p:sp>
      <p:sp>
        <p:nvSpPr>
          <p:cNvPr id="4" name="Footer Placeholder 3">
            <a:extLst>
              <a:ext uri="{FF2B5EF4-FFF2-40B4-BE49-F238E27FC236}">
                <a16:creationId xmlns:a16="http://schemas.microsoft.com/office/drawing/2014/main" id="{16E37B73-0EC3-AE48-9FAC-E88B29D822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D31F2E-9BEB-634E-BB98-A0F61BD25081}"/>
              </a:ext>
            </a:extLst>
          </p:cNvPr>
          <p:cNvSpPr>
            <a:spLocks noGrp="1"/>
          </p:cNvSpPr>
          <p:nvPr>
            <p:ph type="sldNum" sz="quarter" idx="12"/>
          </p:nvPr>
        </p:nvSpPr>
        <p:spPr/>
        <p:txBody>
          <a:bodyPr/>
          <a:lstStyle/>
          <a:p>
            <a:fld id="{61C45A3A-841E-C04D-A6C3-2A644B41F8FE}" type="slidenum">
              <a:rPr lang="en-US" smtClean="0"/>
              <a:t>‹#›</a:t>
            </a:fld>
            <a:endParaRPr lang="en-US"/>
          </a:p>
        </p:txBody>
      </p:sp>
      <p:sp>
        <p:nvSpPr>
          <p:cNvPr id="6" name="Content Placeholder 3">
            <a:extLst>
              <a:ext uri="{FF2B5EF4-FFF2-40B4-BE49-F238E27FC236}">
                <a16:creationId xmlns:a16="http://schemas.microsoft.com/office/drawing/2014/main" id="{67963FD0-7962-5C46-90EE-E88510539865}"/>
              </a:ext>
            </a:extLst>
          </p:cNvPr>
          <p:cNvSpPr>
            <a:spLocks noGrp="1"/>
          </p:cNvSpPr>
          <p:nvPr>
            <p:ph sz="half" idx="2"/>
          </p:nvPr>
        </p:nvSpPr>
        <p:spPr>
          <a:xfrm>
            <a:off x="0" y="1079653"/>
            <a:ext cx="6099717" cy="5778347"/>
          </a:xfrm>
        </p:spPr>
        <p:txBody>
          <a:bodyPr/>
          <a:lstStyle>
            <a:lvl1pPr marL="0" indent="0">
              <a:buNone/>
              <a:defRPr/>
            </a:lvl1pPr>
          </a:lstStyle>
          <a:p>
            <a:pPr lvl="0"/>
            <a:endParaRPr lang="en-US" dirty="0"/>
          </a:p>
        </p:txBody>
      </p:sp>
      <p:sp>
        <p:nvSpPr>
          <p:cNvPr id="7" name="Content Placeholder 5">
            <a:extLst>
              <a:ext uri="{FF2B5EF4-FFF2-40B4-BE49-F238E27FC236}">
                <a16:creationId xmlns:a16="http://schemas.microsoft.com/office/drawing/2014/main" id="{D7FACD73-4E5D-A345-B9F2-A050263D9E0C}"/>
              </a:ext>
            </a:extLst>
          </p:cNvPr>
          <p:cNvSpPr>
            <a:spLocks noGrp="1"/>
          </p:cNvSpPr>
          <p:nvPr>
            <p:ph sz="quarter" idx="4"/>
          </p:nvPr>
        </p:nvSpPr>
        <p:spPr>
          <a:xfrm>
            <a:off x="6718609" y="1757943"/>
            <a:ext cx="5183188" cy="3684588"/>
          </a:xfrm>
        </p:spPr>
        <p:txBody>
          <a:bodyPr>
            <a:normAutofit/>
          </a:bodyPr>
          <a:lstStyle>
            <a:lvl1pPr marL="0" indent="0">
              <a:buNone/>
              <a:defRPr sz="3200" b="1">
                <a:solidFill>
                  <a:srgbClr val="002060"/>
                </a:solidFill>
              </a:defRPr>
            </a:lvl1pPr>
            <a:lvl2pPr marL="800100" indent="-342900">
              <a:buClr>
                <a:srgbClr val="5D8B72"/>
              </a:buClr>
              <a:buFont typeface="Wingdings" pitchFamily="2" charset="2"/>
              <a:buChar char="§"/>
              <a:defRPr sz="3200"/>
            </a:lvl2pPr>
            <a:lvl3pPr marL="914400" indent="0">
              <a:buNone/>
              <a:defRPr/>
            </a:lvl3pPr>
            <a:lvl4pPr marL="1371600" indent="0">
              <a:buNone/>
              <a:defRPr/>
            </a:lvl4pPr>
            <a:lvl5pPr marL="1828800" indent="0">
              <a:buNone/>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977737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5BF363-59FF-E54E-A0B5-E35D493FB5D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87129"/>
          </a:xfrm>
          <a:prstGeom prst="rect">
            <a:avLst/>
          </a:prstGeom>
        </p:spPr>
      </p:pic>
      <p:sp>
        <p:nvSpPr>
          <p:cNvPr id="2" name="Title 1">
            <a:extLst>
              <a:ext uri="{FF2B5EF4-FFF2-40B4-BE49-F238E27FC236}">
                <a16:creationId xmlns:a16="http://schemas.microsoft.com/office/drawing/2014/main" id="{EDB2D7EB-E182-4543-8CCE-37CF8E507C4D}"/>
              </a:ext>
            </a:extLst>
          </p:cNvPr>
          <p:cNvSpPr>
            <a:spLocks noGrp="1"/>
          </p:cNvSpPr>
          <p:nvPr>
            <p:ph type="title"/>
          </p:nvPr>
        </p:nvSpPr>
        <p:spPr>
          <a:xfrm>
            <a:off x="573795" y="-22034"/>
            <a:ext cx="10515600" cy="1325563"/>
          </a:xfrm>
        </p:spPr>
        <p:txBody>
          <a:bodyPr>
            <a:normAutofit/>
          </a:bodyPr>
          <a:lstStyle>
            <a:lvl1pPr>
              <a:defRPr sz="4000" b="1" i="0">
                <a:solidFill>
                  <a:schemeClr val="bg1"/>
                </a:solidFill>
                <a:latin typeface="Gill Sans SemiBold" panose="020B0502020104020203" pitchFamily="34" charset="-79"/>
                <a:cs typeface="Gill Sans SemiBold" panose="020B0502020104020203" pitchFamily="34" charset="-79"/>
              </a:defRPr>
            </a:lvl1pPr>
          </a:lstStyle>
          <a:p>
            <a:r>
              <a:rPr lang="en-US" dirty="0"/>
              <a:t>Click to edit Master title style</a:t>
            </a:r>
          </a:p>
        </p:txBody>
      </p:sp>
      <p:sp>
        <p:nvSpPr>
          <p:cNvPr id="3" name="Date Placeholder 2">
            <a:extLst>
              <a:ext uri="{FF2B5EF4-FFF2-40B4-BE49-F238E27FC236}">
                <a16:creationId xmlns:a16="http://schemas.microsoft.com/office/drawing/2014/main" id="{1F97A970-8AEE-EF42-BDF8-26B87235371C}"/>
              </a:ext>
            </a:extLst>
          </p:cNvPr>
          <p:cNvSpPr>
            <a:spLocks noGrp="1"/>
          </p:cNvSpPr>
          <p:nvPr>
            <p:ph type="dt" sz="half" idx="10"/>
          </p:nvPr>
        </p:nvSpPr>
        <p:spPr/>
        <p:txBody>
          <a:bodyPr/>
          <a:lstStyle/>
          <a:p>
            <a:fld id="{EF1F6868-B405-CA44-B412-5D6C4F518A0C}" type="datetimeFigureOut">
              <a:rPr lang="en-US" smtClean="0"/>
              <a:t>6/11/2018</a:t>
            </a:fld>
            <a:endParaRPr lang="en-US"/>
          </a:p>
        </p:txBody>
      </p:sp>
      <p:sp>
        <p:nvSpPr>
          <p:cNvPr id="4" name="Footer Placeholder 3">
            <a:extLst>
              <a:ext uri="{FF2B5EF4-FFF2-40B4-BE49-F238E27FC236}">
                <a16:creationId xmlns:a16="http://schemas.microsoft.com/office/drawing/2014/main" id="{1F599B2C-3002-AC47-B9C2-6C74CD2E35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D634A8-2332-E045-8B38-51EC9F819B2D}"/>
              </a:ext>
            </a:extLst>
          </p:cNvPr>
          <p:cNvSpPr>
            <a:spLocks noGrp="1"/>
          </p:cNvSpPr>
          <p:nvPr>
            <p:ph type="sldNum" sz="quarter" idx="12"/>
          </p:nvPr>
        </p:nvSpPr>
        <p:spPr/>
        <p:txBody>
          <a:bodyPr/>
          <a:lstStyle/>
          <a:p>
            <a:fld id="{61C45A3A-841E-C04D-A6C3-2A644B41F8FE}" type="slidenum">
              <a:rPr lang="en-US" smtClean="0"/>
              <a:t>‹#›</a:t>
            </a:fld>
            <a:endParaRPr lang="en-US"/>
          </a:p>
        </p:txBody>
      </p:sp>
    </p:spTree>
    <p:extLst>
      <p:ext uri="{BB962C8B-B14F-4D97-AF65-F5344CB8AC3E}">
        <p14:creationId xmlns:p14="http://schemas.microsoft.com/office/powerpoint/2010/main" val="1944197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80066-4290-8648-8296-A06A0D0C97D4}"/>
              </a:ext>
            </a:extLst>
          </p:cNvPr>
          <p:cNvSpPr>
            <a:spLocks noGrp="1"/>
          </p:cNvSpPr>
          <p:nvPr>
            <p:ph type="ctrTitle"/>
          </p:nvPr>
        </p:nvSpPr>
        <p:spPr>
          <a:xfrm>
            <a:off x="1524000" y="1118247"/>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D4DF9F-559D-0D4D-B617-0763C0DB4E39}"/>
              </a:ext>
            </a:extLst>
          </p:cNvPr>
          <p:cNvSpPr>
            <a:spLocks noGrp="1"/>
          </p:cNvSpPr>
          <p:nvPr>
            <p:ph type="subTitle" idx="1"/>
          </p:nvPr>
        </p:nvSpPr>
        <p:spPr>
          <a:xfrm>
            <a:off x="1524000" y="359792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952D94-9B62-014C-882D-6D26BF2125AB}"/>
              </a:ext>
            </a:extLst>
          </p:cNvPr>
          <p:cNvSpPr>
            <a:spLocks noGrp="1"/>
          </p:cNvSpPr>
          <p:nvPr>
            <p:ph type="dt" sz="half" idx="10"/>
          </p:nvPr>
        </p:nvSpPr>
        <p:spPr>
          <a:xfrm>
            <a:off x="838200" y="6352234"/>
            <a:ext cx="2743200" cy="365125"/>
          </a:xfrm>
        </p:spPr>
        <p:txBody>
          <a:bodyPr/>
          <a:lstStyle/>
          <a:p>
            <a:fld id="{29DC9F5C-1F43-5943-B568-53E2B73CB933}" type="datetimeFigureOut">
              <a:rPr lang="en-US" smtClean="0"/>
              <a:t>6/11/2018</a:t>
            </a:fld>
            <a:endParaRPr lang="en-US"/>
          </a:p>
        </p:txBody>
      </p:sp>
      <p:sp>
        <p:nvSpPr>
          <p:cNvPr id="5" name="Footer Placeholder 4">
            <a:extLst>
              <a:ext uri="{FF2B5EF4-FFF2-40B4-BE49-F238E27FC236}">
                <a16:creationId xmlns:a16="http://schemas.microsoft.com/office/drawing/2014/main" id="{66465EA9-D4A6-7647-AD0C-8823FD021ED6}"/>
              </a:ext>
            </a:extLst>
          </p:cNvPr>
          <p:cNvSpPr>
            <a:spLocks noGrp="1"/>
          </p:cNvSpPr>
          <p:nvPr>
            <p:ph type="ftr" sz="quarter" idx="11"/>
          </p:nvPr>
        </p:nvSpPr>
        <p:spPr>
          <a:xfrm>
            <a:off x="4038600" y="6352234"/>
            <a:ext cx="4114800" cy="365125"/>
          </a:xfrm>
        </p:spPr>
        <p:txBody>
          <a:bodyPr/>
          <a:lstStyle/>
          <a:p>
            <a:endParaRPr lang="en-US"/>
          </a:p>
        </p:txBody>
      </p:sp>
      <p:sp>
        <p:nvSpPr>
          <p:cNvPr id="6" name="Slide Number Placeholder 5">
            <a:extLst>
              <a:ext uri="{FF2B5EF4-FFF2-40B4-BE49-F238E27FC236}">
                <a16:creationId xmlns:a16="http://schemas.microsoft.com/office/drawing/2014/main" id="{5C7FFDE3-4A15-C14C-9F95-F577927719E9}"/>
              </a:ext>
            </a:extLst>
          </p:cNvPr>
          <p:cNvSpPr>
            <a:spLocks noGrp="1"/>
          </p:cNvSpPr>
          <p:nvPr>
            <p:ph type="sldNum" sz="quarter" idx="12"/>
          </p:nvPr>
        </p:nvSpPr>
        <p:spPr>
          <a:xfrm>
            <a:off x="8610600" y="6352234"/>
            <a:ext cx="2743200" cy="365125"/>
          </a:xfrm>
        </p:spPr>
        <p:txBody>
          <a:bodyPr/>
          <a:lstStyle/>
          <a:p>
            <a:fld id="{C931485E-1307-B542-9FBA-9D24B1B8EEA0}" type="slidenum">
              <a:rPr lang="en-US" smtClean="0"/>
              <a:t>‹#›</a:t>
            </a:fld>
            <a:endParaRPr lang="en-US"/>
          </a:p>
        </p:txBody>
      </p:sp>
      <p:pic>
        <p:nvPicPr>
          <p:cNvPr id="7" name="Picture 6">
            <a:extLst>
              <a:ext uri="{FF2B5EF4-FFF2-40B4-BE49-F238E27FC236}">
                <a16:creationId xmlns:a16="http://schemas.microsoft.com/office/drawing/2014/main" id="{FB725E2C-8447-CA46-9B0F-5A06149F942D}"/>
              </a:ext>
            </a:extLst>
          </p:cNvPr>
          <p:cNvPicPr>
            <a:picLocks noChangeAspect="1"/>
          </p:cNvPicPr>
          <p:nvPr userDrawn="1"/>
        </p:nvPicPr>
        <p:blipFill>
          <a:blip r:embed="rId2"/>
          <a:stretch>
            <a:fillRect/>
          </a:stretch>
        </p:blipFill>
        <p:spPr>
          <a:xfrm>
            <a:off x="-4" y="-7109"/>
            <a:ext cx="12195655" cy="6877967"/>
          </a:xfrm>
          <a:prstGeom prst="rect">
            <a:avLst/>
          </a:prstGeom>
        </p:spPr>
      </p:pic>
      <p:sp>
        <p:nvSpPr>
          <p:cNvPr id="8" name="Rectangle 7">
            <a:extLst>
              <a:ext uri="{FF2B5EF4-FFF2-40B4-BE49-F238E27FC236}">
                <a16:creationId xmlns:a16="http://schemas.microsoft.com/office/drawing/2014/main" id="{E5A998DE-C63A-F749-AFCC-64A0F0605CC8}"/>
              </a:ext>
            </a:extLst>
          </p:cNvPr>
          <p:cNvSpPr/>
          <p:nvPr userDrawn="1"/>
        </p:nvSpPr>
        <p:spPr>
          <a:xfrm>
            <a:off x="-3" y="0"/>
            <a:ext cx="12284600" cy="954741"/>
          </a:xfrm>
          <a:prstGeom prst="rect">
            <a:avLst/>
          </a:prstGeom>
          <a:solidFill>
            <a:srgbClr val="071525">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489F76-7672-674B-A095-B068758BC8D0}"/>
              </a:ext>
            </a:extLst>
          </p:cNvPr>
          <p:cNvSpPr/>
          <p:nvPr userDrawn="1"/>
        </p:nvSpPr>
        <p:spPr>
          <a:xfrm>
            <a:off x="-2" y="6767074"/>
            <a:ext cx="12192000" cy="110894"/>
          </a:xfrm>
          <a:prstGeom prst="rect">
            <a:avLst/>
          </a:prstGeom>
          <a:solidFill>
            <a:srgbClr val="B94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23C9CEDD-51AF-A646-85C8-84D9EC248CDA}"/>
              </a:ext>
            </a:extLst>
          </p:cNvPr>
          <p:cNvPicPr>
            <a:picLocks noChangeAspect="1"/>
          </p:cNvPicPr>
          <p:nvPr userDrawn="1"/>
        </p:nvPicPr>
        <p:blipFill>
          <a:blip r:embed="rId3">
            <a:duotone>
              <a:prstClr val="black"/>
              <a:srgbClr val="C4DCFF">
                <a:tint val="45000"/>
                <a:satMod val="400000"/>
              </a:srgbClr>
            </a:duotone>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Lst>
          </a:blip>
          <a:stretch>
            <a:fillRect/>
          </a:stretch>
        </p:blipFill>
        <p:spPr>
          <a:xfrm>
            <a:off x="593558" y="259279"/>
            <a:ext cx="3655713" cy="484561"/>
          </a:xfrm>
          <a:prstGeom prst="rect">
            <a:avLst/>
          </a:prstGeom>
        </p:spPr>
      </p:pic>
      <p:cxnSp>
        <p:nvCxnSpPr>
          <p:cNvPr id="11" name="Straight Connector 10">
            <a:extLst>
              <a:ext uri="{FF2B5EF4-FFF2-40B4-BE49-F238E27FC236}">
                <a16:creationId xmlns:a16="http://schemas.microsoft.com/office/drawing/2014/main" id="{F8B692C7-42B3-5B43-86D6-7282AD3E3220}"/>
              </a:ext>
            </a:extLst>
          </p:cNvPr>
          <p:cNvCxnSpPr>
            <a:cxnSpLocks/>
          </p:cNvCxnSpPr>
          <p:nvPr userDrawn="1"/>
        </p:nvCxnSpPr>
        <p:spPr>
          <a:xfrm>
            <a:off x="0" y="954741"/>
            <a:ext cx="12192000" cy="0"/>
          </a:xfrm>
          <a:prstGeom prst="line">
            <a:avLst/>
          </a:prstGeom>
          <a:ln>
            <a:solidFill>
              <a:srgbClr val="76AFF7"/>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F7830DA-5D0E-E04C-A82D-50355792AF64}"/>
              </a:ext>
            </a:extLst>
          </p:cNvPr>
          <p:cNvSpPr txBox="1"/>
          <p:nvPr userDrawn="1"/>
        </p:nvSpPr>
        <p:spPr>
          <a:xfrm>
            <a:off x="8996082" y="-54199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92827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72788-39B0-2F42-8B06-E6580D54DCC2}"/>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1CCBB05-414C-764C-945D-0E344778012D}"/>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025C6-E884-6244-9536-7912D5717256}"/>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DC9F5C-1F43-5943-B568-53E2B73CB933}" type="datetimeFigureOut">
              <a:rPr lang="en-US" smtClean="0"/>
              <a:pPr/>
              <a:t>6/11/2018</a:t>
            </a:fld>
            <a:endParaRPr lang="en-US"/>
          </a:p>
        </p:txBody>
      </p:sp>
      <p:sp>
        <p:nvSpPr>
          <p:cNvPr id="5" name="Footer Placeholder 4">
            <a:extLst>
              <a:ext uri="{FF2B5EF4-FFF2-40B4-BE49-F238E27FC236}">
                <a16:creationId xmlns:a16="http://schemas.microsoft.com/office/drawing/2014/main" id="{5A67A2D2-4C9A-4049-84AB-7ADB700E8134}"/>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2261DBC6-5A79-434F-938E-FBB97115D6DE}"/>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931485E-1307-B542-9FBA-9D24B1B8EEA0}" type="slidenum">
              <a:rPr lang="en-US" smtClean="0"/>
              <a:pPr/>
              <a:t>‹#›</a:t>
            </a:fld>
            <a:endParaRPr lang="en-US"/>
          </a:p>
        </p:txBody>
      </p:sp>
    </p:spTree>
    <p:extLst>
      <p:ext uri="{BB962C8B-B14F-4D97-AF65-F5344CB8AC3E}">
        <p14:creationId xmlns:p14="http://schemas.microsoft.com/office/powerpoint/2010/main" val="1222227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E8ED3-B13E-3B44-AB22-09EAFD126715}"/>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C6DFD42E-F60A-9640-9547-385AB0FE32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281DC7-EAF8-2649-9D39-B489C012ABE5}"/>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DC9F5C-1F43-5943-B568-53E2B73CB933}" type="datetimeFigureOut">
              <a:rPr lang="en-US" smtClean="0"/>
              <a:pPr/>
              <a:t>6/11/2018</a:t>
            </a:fld>
            <a:endParaRPr lang="en-US"/>
          </a:p>
        </p:txBody>
      </p:sp>
      <p:sp>
        <p:nvSpPr>
          <p:cNvPr id="5" name="Footer Placeholder 4">
            <a:extLst>
              <a:ext uri="{FF2B5EF4-FFF2-40B4-BE49-F238E27FC236}">
                <a16:creationId xmlns:a16="http://schemas.microsoft.com/office/drawing/2014/main" id="{C0A69C84-D486-2446-BFE8-ED67D46C8F59}"/>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9828959B-3121-CD43-8A73-7F971DE4B38F}"/>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931485E-1307-B542-9FBA-9D24B1B8EEA0}" type="slidenum">
              <a:rPr lang="en-US" smtClean="0"/>
              <a:pPr/>
              <a:t>‹#›</a:t>
            </a:fld>
            <a:endParaRPr lang="en-US"/>
          </a:p>
        </p:txBody>
      </p:sp>
    </p:spTree>
    <p:extLst>
      <p:ext uri="{BB962C8B-B14F-4D97-AF65-F5344CB8AC3E}">
        <p14:creationId xmlns:p14="http://schemas.microsoft.com/office/powerpoint/2010/main" val="3171061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D112-64E8-7543-AF31-857B135CC1CD}"/>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0C568A9-B073-1B47-9F60-B801B2F32954}"/>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8FFA5D-B493-AB4C-9621-A77EE7941363}"/>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D654EA-D0A8-DD45-84E9-FE02C0222072}"/>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DC9F5C-1F43-5943-B568-53E2B73CB933}" type="datetimeFigureOut">
              <a:rPr lang="en-US" smtClean="0"/>
              <a:pPr/>
              <a:t>6/11/2018</a:t>
            </a:fld>
            <a:endParaRPr lang="en-US"/>
          </a:p>
        </p:txBody>
      </p:sp>
      <p:sp>
        <p:nvSpPr>
          <p:cNvPr id="6" name="Footer Placeholder 5">
            <a:extLst>
              <a:ext uri="{FF2B5EF4-FFF2-40B4-BE49-F238E27FC236}">
                <a16:creationId xmlns:a16="http://schemas.microsoft.com/office/drawing/2014/main" id="{0A460789-10CD-4C40-BE4B-38F0DFAECC68}"/>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a:extLst>
              <a:ext uri="{FF2B5EF4-FFF2-40B4-BE49-F238E27FC236}">
                <a16:creationId xmlns:a16="http://schemas.microsoft.com/office/drawing/2014/main" id="{F89AFEE2-4FFF-5147-9D62-B6CA47526F7C}"/>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931485E-1307-B542-9FBA-9D24B1B8EEA0}" type="slidenum">
              <a:rPr lang="en-US" smtClean="0"/>
              <a:pPr/>
              <a:t>‹#›</a:t>
            </a:fld>
            <a:endParaRPr lang="en-US"/>
          </a:p>
        </p:txBody>
      </p:sp>
    </p:spTree>
    <p:extLst>
      <p:ext uri="{BB962C8B-B14F-4D97-AF65-F5344CB8AC3E}">
        <p14:creationId xmlns:p14="http://schemas.microsoft.com/office/powerpoint/2010/main" val="1184646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93920-D5D0-BB4B-8FA6-27F3E6823E49}"/>
              </a:ext>
            </a:extLst>
          </p:cNvPr>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BC924496-958B-9648-86A8-29E8E18170F9}"/>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E7F002-8FDB-BA41-BC0A-34E85CE6C00A}"/>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C91E4E-46FD-EA43-95EC-E5528B0F992C}"/>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1CDB2D5-16FC-F147-8949-26D74BBDEBD2}"/>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3EE5C-2C43-F44B-B79A-4337FD394CB1}"/>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DC9F5C-1F43-5943-B568-53E2B73CB933}" type="datetimeFigureOut">
              <a:rPr lang="en-US" smtClean="0"/>
              <a:pPr/>
              <a:t>6/11/2018</a:t>
            </a:fld>
            <a:endParaRPr lang="en-US"/>
          </a:p>
        </p:txBody>
      </p:sp>
      <p:sp>
        <p:nvSpPr>
          <p:cNvPr id="8" name="Footer Placeholder 7">
            <a:extLst>
              <a:ext uri="{FF2B5EF4-FFF2-40B4-BE49-F238E27FC236}">
                <a16:creationId xmlns:a16="http://schemas.microsoft.com/office/drawing/2014/main" id="{468F5750-4B5F-A84C-A396-A4CCE3BE7017}"/>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9" name="Slide Number Placeholder 8">
            <a:extLst>
              <a:ext uri="{FF2B5EF4-FFF2-40B4-BE49-F238E27FC236}">
                <a16:creationId xmlns:a16="http://schemas.microsoft.com/office/drawing/2014/main" id="{F01B319C-40C7-3A40-A167-DC023CAA22C8}"/>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931485E-1307-B542-9FBA-9D24B1B8EEA0}" type="slidenum">
              <a:rPr lang="en-US" smtClean="0"/>
              <a:pPr/>
              <a:t>‹#›</a:t>
            </a:fld>
            <a:endParaRPr lang="en-US"/>
          </a:p>
        </p:txBody>
      </p:sp>
    </p:spTree>
    <p:extLst>
      <p:ext uri="{BB962C8B-B14F-4D97-AF65-F5344CB8AC3E}">
        <p14:creationId xmlns:p14="http://schemas.microsoft.com/office/powerpoint/2010/main" val="1810419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23F9-12F3-7E4A-BBDC-CA35DEE05975}"/>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CDE3B399-3698-E34F-90C1-39D2C2A4B69D}"/>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DC9F5C-1F43-5943-B568-53E2B73CB933}" type="datetimeFigureOut">
              <a:rPr lang="en-US" smtClean="0"/>
              <a:pPr/>
              <a:t>6/11/2018</a:t>
            </a:fld>
            <a:endParaRPr lang="en-US"/>
          </a:p>
        </p:txBody>
      </p:sp>
      <p:sp>
        <p:nvSpPr>
          <p:cNvPr id="4" name="Footer Placeholder 3">
            <a:extLst>
              <a:ext uri="{FF2B5EF4-FFF2-40B4-BE49-F238E27FC236}">
                <a16:creationId xmlns:a16="http://schemas.microsoft.com/office/drawing/2014/main" id="{123D47B3-CED1-284C-B656-E130175815DF}"/>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E19CEF98-1870-EB4C-8252-6C2CA66EA4B4}"/>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931485E-1307-B542-9FBA-9D24B1B8EEA0}" type="slidenum">
              <a:rPr lang="en-US" smtClean="0"/>
              <a:pPr/>
              <a:t>‹#›</a:t>
            </a:fld>
            <a:endParaRPr lang="en-US"/>
          </a:p>
        </p:txBody>
      </p:sp>
    </p:spTree>
    <p:extLst>
      <p:ext uri="{BB962C8B-B14F-4D97-AF65-F5344CB8AC3E}">
        <p14:creationId xmlns:p14="http://schemas.microsoft.com/office/powerpoint/2010/main" val="546730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1E8B00-0634-BF40-B60C-EC078A4BFE13}"/>
              </a:ext>
            </a:extLst>
          </p:cNvPr>
          <p:cNvSpPr>
            <a:spLocks noGrp="1"/>
          </p:cNvSpPr>
          <p:nvPr>
            <p:ph type="dt" sz="half" idx="10"/>
          </p:nvPr>
        </p:nvSpPr>
        <p:spPr/>
        <p:txBody>
          <a:bodyPr/>
          <a:lstStyle/>
          <a:p>
            <a:fld id="{29DC9F5C-1F43-5943-B568-53E2B73CB933}" type="datetimeFigureOut">
              <a:rPr lang="en-US" smtClean="0"/>
              <a:t>6/11/2018</a:t>
            </a:fld>
            <a:endParaRPr lang="en-US"/>
          </a:p>
        </p:txBody>
      </p:sp>
      <p:sp>
        <p:nvSpPr>
          <p:cNvPr id="3" name="Footer Placeholder 2">
            <a:extLst>
              <a:ext uri="{FF2B5EF4-FFF2-40B4-BE49-F238E27FC236}">
                <a16:creationId xmlns:a16="http://schemas.microsoft.com/office/drawing/2014/main" id="{E5465FD4-D1B7-DA44-BC26-534E6451A4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BDA1BF-0F01-B14A-B064-7B1F00A4A278}"/>
              </a:ext>
            </a:extLst>
          </p:cNvPr>
          <p:cNvSpPr>
            <a:spLocks noGrp="1"/>
          </p:cNvSpPr>
          <p:nvPr>
            <p:ph type="sldNum" sz="quarter" idx="12"/>
          </p:nvPr>
        </p:nvSpPr>
        <p:spPr/>
        <p:txBody>
          <a:bodyPr/>
          <a:lstStyle/>
          <a:p>
            <a:fld id="{C931485E-1307-B542-9FBA-9D24B1B8EEA0}" type="slidenum">
              <a:rPr lang="en-US" smtClean="0"/>
              <a:t>‹#›</a:t>
            </a:fld>
            <a:endParaRPr lang="en-US"/>
          </a:p>
        </p:txBody>
      </p:sp>
    </p:spTree>
    <p:extLst>
      <p:ext uri="{BB962C8B-B14F-4D97-AF65-F5344CB8AC3E}">
        <p14:creationId xmlns:p14="http://schemas.microsoft.com/office/powerpoint/2010/main" val="296988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F4BE-40B8-144A-9D54-23B78E3AA6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B13215-FDAA-154F-967B-CE23C33467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4CF5BF-A748-DB47-BF3F-3ADB26A49B10}"/>
              </a:ext>
            </a:extLst>
          </p:cNvPr>
          <p:cNvSpPr>
            <a:spLocks noGrp="1"/>
          </p:cNvSpPr>
          <p:nvPr>
            <p:ph type="dt" sz="half" idx="10"/>
          </p:nvPr>
        </p:nvSpPr>
        <p:spPr/>
        <p:txBody>
          <a:bodyPr/>
          <a:lstStyle/>
          <a:p>
            <a:fld id="{5667F5AF-E0DF-6E43-A1D7-F5FEFFC73166}" type="datetimeFigureOut">
              <a:rPr lang="en-US" smtClean="0"/>
              <a:t>6/11/2018</a:t>
            </a:fld>
            <a:endParaRPr lang="en-US"/>
          </a:p>
        </p:txBody>
      </p:sp>
      <p:sp>
        <p:nvSpPr>
          <p:cNvPr id="5" name="Footer Placeholder 4">
            <a:extLst>
              <a:ext uri="{FF2B5EF4-FFF2-40B4-BE49-F238E27FC236}">
                <a16:creationId xmlns:a16="http://schemas.microsoft.com/office/drawing/2014/main" id="{E329A668-5308-374A-A0F0-7F1E52D01D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107C0-9B05-8F45-903D-464476525AD8}"/>
              </a:ext>
            </a:extLst>
          </p:cNvPr>
          <p:cNvSpPr>
            <a:spLocks noGrp="1"/>
          </p:cNvSpPr>
          <p:nvPr>
            <p:ph type="sldNum" sz="quarter" idx="12"/>
          </p:nvPr>
        </p:nvSpPr>
        <p:spPr/>
        <p:txBody>
          <a:bodyPr/>
          <a:lstStyle/>
          <a:p>
            <a:fld id="{65E71D35-3A4C-544C-8023-6D77DCD91F75}" type="slidenum">
              <a:rPr lang="en-US" smtClean="0"/>
              <a:t>‹#›</a:t>
            </a:fld>
            <a:endParaRPr lang="en-US"/>
          </a:p>
        </p:txBody>
      </p:sp>
      <p:pic>
        <p:nvPicPr>
          <p:cNvPr id="7" name="Picture 6">
            <a:extLst>
              <a:ext uri="{FF2B5EF4-FFF2-40B4-BE49-F238E27FC236}">
                <a16:creationId xmlns:a16="http://schemas.microsoft.com/office/drawing/2014/main" id="{F4A55C6F-E7F4-A34D-83D6-1B9F5F22E13C}"/>
              </a:ext>
            </a:extLst>
          </p:cNvPr>
          <p:cNvPicPr>
            <a:picLocks noChangeAspect="1"/>
          </p:cNvPicPr>
          <p:nvPr userDrawn="1"/>
        </p:nvPicPr>
        <p:blipFill>
          <a:blip r:embed="rId2"/>
          <a:stretch>
            <a:fillRect/>
          </a:stretch>
        </p:blipFill>
        <p:spPr>
          <a:xfrm>
            <a:off x="0" y="-20675"/>
            <a:ext cx="12228755" cy="6878674"/>
          </a:xfrm>
          <a:prstGeom prst="rect">
            <a:avLst/>
          </a:prstGeom>
        </p:spPr>
      </p:pic>
      <p:sp>
        <p:nvSpPr>
          <p:cNvPr id="8" name="Rectangle 7">
            <a:extLst>
              <a:ext uri="{FF2B5EF4-FFF2-40B4-BE49-F238E27FC236}">
                <a16:creationId xmlns:a16="http://schemas.microsoft.com/office/drawing/2014/main" id="{11215427-2CB9-7249-AAA0-192D17B2B574}"/>
              </a:ext>
            </a:extLst>
          </p:cNvPr>
          <p:cNvSpPr/>
          <p:nvPr userDrawn="1"/>
        </p:nvSpPr>
        <p:spPr>
          <a:xfrm>
            <a:off x="0" y="-20675"/>
            <a:ext cx="12228755" cy="968188"/>
          </a:xfrm>
          <a:prstGeom prst="rect">
            <a:avLst/>
          </a:prstGeom>
          <a:solidFill>
            <a:srgbClr val="071525">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5A8A343-94BC-6C43-9BFC-2930EA8AEA9F}"/>
              </a:ext>
            </a:extLst>
          </p:cNvPr>
          <p:cNvPicPr>
            <a:picLocks noChangeAspect="1"/>
          </p:cNvPicPr>
          <p:nvPr userDrawn="1"/>
        </p:nvPicPr>
        <p:blipFill>
          <a:blip r:embed="rId3">
            <a:duotone>
              <a:prstClr val="black"/>
              <a:srgbClr val="97BDFF">
                <a:tint val="45000"/>
                <a:satMod val="400000"/>
              </a:srgbClr>
            </a:duotone>
            <a:extLst>
              <a:ext uri="{BEBA8EAE-BF5A-486C-A8C5-ECC9F3942E4B}">
                <a14:imgProps xmlns:a14="http://schemas.microsoft.com/office/drawing/2010/main">
                  <a14:imgLayer r:embed="rId4">
                    <a14:imgEffect>
                      <a14:colorTemperature colorTemp="5900"/>
                    </a14:imgEffect>
                    <a14:imgEffect>
                      <a14:saturation sat="0"/>
                    </a14:imgEffect>
                    <a14:imgEffect>
                      <a14:brightnessContrast bright="-20000" contrast="40000"/>
                    </a14:imgEffect>
                  </a14:imgLayer>
                </a14:imgProps>
              </a:ext>
            </a:extLst>
          </a:blip>
          <a:stretch>
            <a:fillRect/>
          </a:stretch>
        </p:blipFill>
        <p:spPr>
          <a:xfrm>
            <a:off x="593558" y="267260"/>
            <a:ext cx="3655713" cy="484561"/>
          </a:xfrm>
          <a:prstGeom prst="rect">
            <a:avLst/>
          </a:prstGeom>
        </p:spPr>
      </p:pic>
      <p:cxnSp>
        <p:nvCxnSpPr>
          <p:cNvPr id="10" name="Straight Connector 9">
            <a:extLst>
              <a:ext uri="{FF2B5EF4-FFF2-40B4-BE49-F238E27FC236}">
                <a16:creationId xmlns:a16="http://schemas.microsoft.com/office/drawing/2014/main" id="{8E44394F-65AA-B844-9023-87185610D410}"/>
              </a:ext>
            </a:extLst>
          </p:cNvPr>
          <p:cNvCxnSpPr>
            <a:cxnSpLocks/>
          </p:cNvCxnSpPr>
          <p:nvPr userDrawn="1"/>
        </p:nvCxnSpPr>
        <p:spPr>
          <a:xfrm>
            <a:off x="-11575" y="947513"/>
            <a:ext cx="12290612" cy="0"/>
          </a:xfrm>
          <a:prstGeom prst="line">
            <a:avLst/>
          </a:prstGeom>
          <a:ln>
            <a:solidFill>
              <a:srgbClr val="76AFF7"/>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8D64B1F-3867-AF43-B484-5466A0B3E7DE}"/>
              </a:ext>
            </a:extLst>
          </p:cNvPr>
          <p:cNvSpPr/>
          <p:nvPr userDrawn="1"/>
        </p:nvSpPr>
        <p:spPr>
          <a:xfrm>
            <a:off x="-2" y="6771190"/>
            <a:ext cx="12192000" cy="102852"/>
          </a:xfrm>
          <a:prstGeom prst="rect">
            <a:avLst/>
          </a:prstGeom>
          <a:solidFill>
            <a:srgbClr val="B94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FF60309-5DAA-1646-A2E9-E5239873DD88}"/>
              </a:ext>
            </a:extLst>
          </p:cNvPr>
          <p:cNvSpPr/>
          <p:nvPr userDrawn="1"/>
        </p:nvSpPr>
        <p:spPr>
          <a:xfrm>
            <a:off x="-3" y="6767073"/>
            <a:ext cx="12279039" cy="106967"/>
          </a:xfrm>
          <a:prstGeom prst="rect">
            <a:avLst/>
          </a:prstGeom>
          <a:solidFill>
            <a:srgbClr val="B94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0595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4287C-168E-0940-97A4-41D5396BB962}"/>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3BD091-8F51-614E-A902-8F6E8F27BB97}"/>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EC6427-4DD8-6B4D-B79B-30CF4FBED97B}"/>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4F50F3-89BC-ED41-96C8-972C8E2C07A6}"/>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DC9F5C-1F43-5943-B568-53E2B73CB933}" type="datetimeFigureOut">
              <a:rPr lang="en-US" smtClean="0"/>
              <a:pPr/>
              <a:t>6/11/2018</a:t>
            </a:fld>
            <a:endParaRPr lang="en-US"/>
          </a:p>
        </p:txBody>
      </p:sp>
      <p:sp>
        <p:nvSpPr>
          <p:cNvPr id="6" name="Footer Placeholder 5">
            <a:extLst>
              <a:ext uri="{FF2B5EF4-FFF2-40B4-BE49-F238E27FC236}">
                <a16:creationId xmlns:a16="http://schemas.microsoft.com/office/drawing/2014/main" id="{3B28257B-002A-C04F-8BBB-730A929E78D0}"/>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a:extLst>
              <a:ext uri="{FF2B5EF4-FFF2-40B4-BE49-F238E27FC236}">
                <a16:creationId xmlns:a16="http://schemas.microsoft.com/office/drawing/2014/main" id="{C47A487A-CE18-EB40-A617-A4232F99B2D8}"/>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931485E-1307-B542-9FBA-9D24B1B8EEA0}" type="slidenum">
              <a:rPr lang="en-US" smtClean="0"/>
              <a:pPr/>
              <a:t>‹#›</a:t>
            </a:fld>
            <a:endParaRPr lang="en-US"/>
          </a:p>
        </p:txBody>
      </p:sp>
    </p:spTree>
    <p:extLst>
      <p:ext uri="{BB962C8B-B14F-4D97-AF65-F5344CB8AC3E}">
        <p14:creationId xmlns:p14="http://schemas.microsoft.com/office/powerpoint/2010/main" val="2722754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C9CA8-31FD-F042-BFDE-93CB238EA888}"/>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6A700491-8629-0341-9B62-187EEE152248}"/>
              </a:ext>
            </a:extLst>
          </p:cNvPr>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FA9BDF-0649-BB4B-AC7C-76D4631D1F26}"/>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DFFFF6-F57C-BD4B-A3C5-413E6AD6ABF2}"/>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DC9F5C-1F43-5943-B568-53E2B73CB933}" type="datetimeFigureOut">
              <a:rPr lang="en-US" smtClean="0"/>
              <a:pPr/>
              <a:t>6/11/2018</a:t>
            </a:fld>
            <a:endParaRPr lang="en-US"/>
          </a:p>
        </p:txBody>
      </p:sp>
      <p:sp>
        <p:nvSpPr>
          <p:cNvPr id="6" name="Footer Placeholder 5">
            <a:extLst>
              <a:ext uri="{FF2B5EF4-FFF2-40B4-BE49-F238E27FC236}">
                <a16:creationId xmlns:a16="http://schemas.microsoft.com/office/drawing/2014/main" id="{6C46503F-AC9F-3C40-9D71-AC3F1AD21D8B}"/>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a:extLst>
              <a:ext uri="{FF2B5EF4-FFF2-40B4-BE49-F238E27FC236}">
                <a16:creationId xmlns:a16="http://schemas.microsoft.com/office/drawing/2014/main" id="{0EFBD23C-37E8-EA48-9D0E-2DFD5D6BB72E}"/>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931485E-1307-B542-9FBA-9D24B1B8EEA0}" type="slidenum">
              <a:rPr lang="en-US" smtClean="0"/>
              <a:pPr/>
              <a:t>‹#›</a:t>
            </a:fld>
            <a:endParaRPr lang="en-US"/>
          </a:p>
        </p:txBody>
      </p:sp>
    </p:spTree>
    <p:extLst>
      <p:ext uri="{BB962C8B-B14F-4D97-AF65-F5344CB8AC3E}">
        <p14:creationId xmlns:p14="http://schemas.microsoft.com/office/powerpoint/2010/main" val="964784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ABCE-7C3F-E946-AE28-5FF5C086D3D5}"/>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EC245F7A-5139-2A4F-9A55-21D0AD9A4510}"/>
              </a:ext>
            </a:extLst>
          </p:cNvPr>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B9E18B-FCA1-C344-AC51-48D6BA0BECF8}"/>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DC9F5C-1F43-5943-B568-53E2B73CB933}" type="datetimeFigureOut">
              <a:rPr lang="en-US" smtClean="0"/>
              <a:pPr/>
              <a:t>6/11/2018</a:t>
            </a:fld>
            <a:endParaRPr lang="en-US"/>
          </a:p>
        </p:txBody>
      </p:sp>
      <p:sp>
        <p:nvSpPr>
          <p:cNvPr id="5" name="Footer Placeholder 4">
            <a:extLst>
              <a:ext uri="{FF2B5EF4-FFF2-40B4-BE49-F238E27FC236}">
                <a16:creationId xmlns:a16="http://schemas.microsoft.com/office/drawing/2014/main" id="{0413BAE7-1D5C-0A43-8F65-51D68899F523}"/>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437C6B72-A0C3-C144-9EBB-CFBF90A76BC8}"/>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931485E-1307-B542-9FBA-9D24B1B8EEA0}" type="slidenum">
              <a:rPr lang="en-US" smtClean="0"/>
              <a:pPr/>
              <a:t>‹#›</a:t>
            </a:fld>
            <a:endParaRPr lang="en-US"/>
          </a:p>
        </p:txBody>
      </p:sp>
    </p:spTree>
    <p:extLst>
      <p:ext uri="{BB962C8B-B14F-4D97-AF65-F5344CB8AC3E}">
        <p14:creationId xmlns:p14="http://schemas.microsoft.com/office/powerpoint/2010/main" val="1751873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12497A-55DB-4444-B261-87DD9F7644CA}"/>
              </a:ext>
            </a:extLst>
          </p:cNvPr>
          <p:cNvSpPr>
            <a:spLocks noGrp="1"/>
          </p:cNvSpPr>
          <p:nvPr>
            <p:ph type="title" orient="vert"/>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FB0EC314-BF2E-4C41-98D6-498F62691D97}"/>
              </a:ext>
            </a:extLst>
          </p:cNvPr>
          <p:cNvSpPr>
            <a:spLocks noGrp="1"/>
          </p:cNvSpPr>
          <p:nvPr>
            <p:ph type="body" orient="vert" idx="1"/>
          </p:nvPr>
        </p:nvSpPr>
        <p:spPr>
          <a:xfrm>
            <a:off x="838200" y="365125"/>
            <a:ext cx="7734300" cy="5811838"/>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52AC5-569B-244D-91B8-E89C4A71238F}"/>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DC9F5C-1F43-5943-B568-53E2B73CB933}" type="datetimeFigureOut">
              <a:rPr lang="en-US" smtClean="0"/>
              <a:pPr/>
              <a:t>6/11/2018</a:t>
            </a:fld>
            <a:endParaRPr lang="en-US"/>
          </a:p>
        </p:txBody>
      </p:sp>
      <p:sp>
        <p:nvSpPr>
          <p:cNvPr id="5" name="Footer Placeholder 4">
            <a:extLst>
              <a:ext uri="{FF2B5EF4-FFF2-40B4-BE49-F238E27FC236}">
                <a16:creationId xmlns:a16="http://schemas.microsoft.com/office/drawing/2014/main" id="{58BEFC46-E4B3-DC4E-8069-7D65FFF36F1A}"/>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DD58544F-8042-4F46-A442-1E00645734A5}"/>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931485E-1307-B542-9FBA-9D24B1B8EEA0}" type="slidenum">
              <a:rPr lang="en-US" smtClean="0"/>
              <a:pPr/>
              <a:t>‹#›</a:t>
            </a:fld>
            <a:endParaRPr lang="en-US"/>
          </a:p>
        </p:txBody>
      </p:sp>
    </p:spTree>
    <p:extLst>
      <p:ext uri="{BB962C8B-B14F-4D97-AF65-F5344CB8AC3E}">
        <p14:creationId xmlns:p14="http://schemas.microsoft.com/office/powerpoint/2010/main" val="171541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D2A9D-23D1-9643-B302-29CA6FBBD050}"/>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8F860D2-B7BF-9F40-9C1E-4ACBE53163FA}"/>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748E73-C373-8E45-97B3-93A5963892AB}"/>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38FCE3-4A44-F046-BDF6-D08F0F7065A5}"/>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5667F5AF-E0DF-6E43-A1D7-F5FEFFC73166}" type="datetimeFigureOut">
              <a:rPr lang="en-US" smtClean="0"/>
              <a:pPr/>
              <a:t>6/11/2018</a:t>
            </a:fld>
            <a:endParaRPr lang="en-US"/>
          </a:p>
        </p:txBody>
      </p:sp>
      <p:sp>
        <p:nvSpPr>
          <p:cNvPr id="6" name="Footer Placeholder 5">
            <a:extLst>
              <a:ext uri="{FF2B5EF4-FFF2-40B4-BE49-F238E27FC236}">
                <a16:creationId xmlns:a16="http://schemas.microsoft.com/office/drawing/2014/main" id="{C73B200B-0369-F04B-8E06-F79D152A1BF5}"/>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a:extLst>
              <a:ext uri="{FF2B5EF4-FFF2-40B4-BE49-F238E27FC236}">
                <a16:creationId xmlns:a16="http://schemas.microsoft.com/office/drawing/2014/main" id="{066EA296-5733-2848-A0C9-A6D29BE41A82}"/>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65E71D35-3A4C-544C-8023-6D77DCD91F75}" type="slidenum">
              <a:rPr lang="en-US" smtClean="0"/>
              <a:pPr/>
              <a:t>‹#›</a:t>
            </a:fld>
            <a:endParaRPr lang="en-US"/>
          </a:p>
        </p:txBody>
      </p:sp>
    </p:spTree>
    <p:extLst>
      <p:ext uri="{BB962C8B-B14F-4D97-AF65-F5344CB8AC3E}">
        <p14:creationId xmlns:p14="http://schemas.microsoft.com/office/powerpoint/2010/main" val="1990065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F85CA-EC34-9A4C-BCE4-9AC08F2B49AA}"/>
              </a:ext>
            </a:extLst>
          </p:cNvPr>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DA3FB27-1A66-264B-B363-03F27E262F8C}"/>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36330A0-2211-D94F-A19C-84D23FA93597}"/>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E1B0E2-B424-8541-B1C2-9CD29072C844}"/>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EEA8E03-985D-9047-A1DF-577F5793AFD0}"/>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11B6C8-A3F2-EB4C-AC5D-0A66191AF78A}"/>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5667F5AF-E0DF-6E43-A1D7-F5FEFFC73166}" type="datetimeFigureOut">
              <a:rPr lang="en-US" smtClean="0"/>
              <a:pPr/>
              <a:t>6/11/2018</a:t>
            </a:fld>
            <a:endParaRPr lang="en-US"/>
          </a:p>
        </p:txBody>
      </p:sp>
      <p:sp>
        <p:nvSpPr>
          <p:cNvPr id="8" name="Footer Placeholder 7">
            <a:extLst>
              <a:ext uri="{FF2B5EF4-FFF2-40B4-BE49-F238E27FC236}">
                <a16:creationId xmlns:a16="http://schemas.microsoft.com/office/drawing/2014/main" id="{2FD04B08-3FB1-BD47-BB01-24C28279C9AD}"/>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9" name="Slide Number Placeholder 8">
            <a:extLst>
              <a:ext uri="{FF2B5EF4-FFF2-40B4-BE49-F238E27FC236}">
                <a16:creationId xmlns:a16="http://schemas.microsoft.com/office/drawing/2014/main" id="{D4E8D4C4-8A18-2F42-BB28-F8E769B9E4D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65E71D35-3A4C-544C-8023-6D77DCD91F75}" type="slidenum">
              <a:rPr lang="en-US" smtClean="0"/>
              <a:pPr/>
              <a:t>‹#›</a:t>
            </a:fld>
            <a:endParaRPr lang="en-US"/>
          </a:p>
        </p:txBody>
      </p:sp>
    </p:spTree>
    <p:extLst>
      <p:ext uri="{BB962C8B-B14F-4D97-AF65-F5344CB8AC3E}">
        <p14:creationId xmlns:p14="http://schemas.microsoft.com/office/powerpoint/2010/main" val="1342111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669CF-2FF5-D540-A466-93FFE2BA27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DB60FB-F22C-C64F-97C2-2BC28F12EECC}"/>
              </a:ext>
            </a:extLst>
          </p:cNvPr>
          <p:cNvSpPr>
            <a:spLocks noGrp="1"/>
          </p:cNvSpPr>
          <p:nvPr>
            <p:ph type="dt" sz="half" idx="10"/>
          </p:nvPr>
        </p:nvSpPr>
        <p:spPr/>
        <p:txBody>
          <a:bodyPr/>
          <a:lstStyle/>
          <a:p>
            <a:fld id="{5667F5AF-E0DF-6E43-A1D7-F5FEFFC73166}" type="datetimeFigureOut">
              <a:rPr lang="en-US" smtClean="0"/>
              <a:t>6/11/2018</a:t>
            </a:fld>
            <a:endParaRPr lang="en-US"/>
          </a:p>
        </p:txBody>
      </p:sp>
      <p:sp>
        <p:nvSpPr>
          <p:cNvPr id="4" name="Footer Placeholder 3">
            <a:extLst>
              <a:ext uri="{FF2B5EF4-FFF2-40B4-BE49-F238E27FC236}">
                <a16:creationId xmlns:a16="http://schemas.microsoft.com/office/drawing/2014/main" id="{5FFD3CCE-FD92-E148-AFBF-1F6D9CD3F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392DB5-062A-6440-91FF-849D4D531DD1}"/>
              </a:ext>
            </a:extLst>
          </p:cNvPr>
          <p:cNvSpPr>
            <a:spLocks noGrp="1"/>
          </p:cNvSpPr>
          <p:nvPr>
            <p:ph type="sldNum" sz="quarter" idx="12"/>
          </p:nvPr>
        </p:nvSpPr>
        <p:spPr/>
        <p:txBody>
          <a:bodyPr/>
          <a:lstStyle/>
          <a:p>
            <a:fld id="{65E71D35-3A4C-544C-8023-6D77DCD91F75}" type="slidenum">
              <a:rPr lang="en-US" smtClean="0"/>
              <a:t>‹#›</a:t>
            </a:fld>
            <a:endParaRPr lang="en-US"/>
          </a:p>
        </p:txBody>
      </p:sp>
    </p:spTree>
    <p:extLst>
      <p:ext uri="{BB962C8B-B14F-4D97-AF65-F5344CB8AC3E}">
        <p14:creationId xmlns:p14="http://schemas.microsoft.com/office/powerpoint/2010/main" val="1615405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68A83F-D7E8-6642-892E-BAB5A227721E}"/>
              </a:ext>
            </a:extLst>
          </p:cNvPr>
          <p:cNvSpPr>
            <a:spLocks noGrp="1"/>
          </p:cNvSpPr>
          <p:nvPr>
            <p:ph type="dt" sz="half" idx="10"/>
          </p:nvPr>
        </p:nvSpPr>
        <p:spPr/>
        <p:txBody>
          <a:bodyPr/>
          <a:lstStyle/>
          <a:p>
            <a:fld id="{5667F5AF-E0DF-6E43-A1D7-F5FEFFC73166}" type="datetimeFigureOut">
              <a:rPr lang="en-US" smtClean="0"/>
              <a:t>6/11/2018</a:t>
            </a:fld>
            <a:endParaRPr lang="en-US"/>
          </a:p>
        </p:txBody>
      </p:sp>
      <p:sp>
        <p:nvSpPr>
          <p:cNvPr id="3" name="Footer Placeholder 2">
            <a:extLst>
              <a:ext uri="{FF2B5EF4-FFF2-40B4-BE49-F238E27FC236}">
                <a16:creationId xmlns:a16="http://schemas.microsoft.com/office/drawing/2014/main" id="{9D916F29-D22A-7F48-8CF3-6E1E60E202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BA0861-200F-B947-9B03-2650982D59A3}"/>
              </a:ext>
            </a:extLst>
          </p:cNvPr>
          <p:cNvSpPr>
            <a:spLocks noGrp="1"/>
          </p:cNvSpPr>
          <p:nvPr>
            <p:ph type="sldNum" sz="quarter" idx="12"/>
          </p:nvPr>
        </p:nvSpPr>
        <p:spPr/>
        <p:txBody>
          <a:bodyPr/>
          <a:lstStyle/>
          <a:p>
            <a:fld id="{65E71D35-3A4C-544C-8023-6D77DCD91F75}" type="slidenum">
              <a:rPr lang="en-US" smtClean="0"/>
              <a:t>‹#›</a:t>
            </a:fld>
            <a:endParaRPr lang="en-US"/>
          </a:p>
        </p:txBody>
      </p:sp>
      <p:pic>
        <p:nvPicPr>
          <p:cNvPr id="5" name="Picture 4">
            <a:extLst>
              <a:ext uri="{FF2B5EF4-FFF2-40B4-BE49-F238E27FC236}">
                <a16:creationId xmlns:a16="http://schemas.microsoft.com/office/drawing/2014/main" id="{5E3B349A-CB55-9B4F-9A4C-2AEA5F0B3358}"/>
              </a:ext>
            </a:extLst>
          </p:cNvPr>
          <p:cNvPicPr>
            <a:picLocks noChangeAspect="1"/>
          </p:cNvPicPr>
          <p:nvPr userDrawn="1"/>
        </p:nvPicPr>
        <p:blipFill>
          <a:blip r:embed="rId2"/>
          <a:stretch>
            <a:fillRect/>
          </a:stretch>
        </p:blipFill>
        <p:spPr>
          <a:xfrm>
            <a:off x="0" y="-28444"/>
            <a:ext cx="12192000" cy="1087129"/>
          </a:xfrm>
          <a:prstGeom prst="rect">
            <a:avLst/>
          </a:prstGeom>
        </p:spPr>
      </p:pic>
      <p:sp>
        <p:nvSpPr>
          <p:cNvPr id="7" name="Rectangle 6">
            <a:extLst>
              <a:ext uri="{FF2B5EF4-FFF2-40B4-BE49-F238E27FC236}">
                <a16:creationId xmlns:a16="http://schemas.microsoft.com/office/drawing/2014/main" id="{29E539A7-39A9-0040-93E1-AA4340C73D66}"/>
              </a:ext>
            </a:extLst>
          </p:cNvPr>
          <p:cNvSpPr/>
          <p:nvPr userDrawn="1"/>
        </p:nvSpPr>
        <p:spPr>
          <a:xfrm>
            <a:off x="-2" y="6771190"/>
            <a:ext cx="12192000" cy="102852"/>
          </a:xfrm>
          <a:prstGeom prst="rect">
            <a:avLst/>
          </a:prstGeom>
          <a:solidFill>
            <a:srgbClr val="B94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D0E1A2F2-C0D6-4649-802F-70C3BE60AD7D}"/>
              </a:ext>
            </a:extLst>
          </p:cNvPr>
          <p:cNvCxnSpPr>
            <a:cxnSpLocks/>
          </p:cNvCxnSpPr>
          <p:nvPr userDrawn="1"/>
        </p:nvCxnSpPr>
        <p:spPr>
          <a:xfrm>
            <a:off x="0" y="1058685"/>
            <a:ext cx="12192000" cy="0"/>
          </a:xfrm>
          <a:prstGeom prst="line">
            <a:avLst/>
          </a:prstGeom>
          <a:ln w="25400">
            <a:solidFill>
              <a:srgbClr val="76AFF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038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C270-060C-C445-A3D1-3FED08EB5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2EB47C-A15B-0749-81F1-E61AC5E80F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4B8EC3-2BD2-7A40-BC70-5F0E08A8F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BC90E4-B1DC-DC44-9A25-66231887E485}"/>
              </a:ext>
            </a:extLst>
          </p:cNvPr>
          <p:cNvSpPr>
            <a:spLocks noGrp="1"/>
          </p:cNvSpPr>
          <p:nvPr>
            <p:ph type="dt" sz="half" idx="10"/>
          </p:nvPr>
        </p:nvSpPr>
        <p:spPr/>
        <p:txBody>
          <a:bodyPr/>
          <a:lstStyle/>
          <a:p>
            <a:fld id="{5667F5AF-E0DF-6E43-A1D7-F5FEFFC73166}" type="datetimeFigureOut">
              <a:rPr lang="en-US" smtClean="0"/>
              <a:t>6/11/2018</a:t>
            </a:fld>
            <a:endParaRPr lang="en-US"/>
          </a:p>
        </p:txBody>
      </p:sp>
      <p:sp>
        <p:nvSpPr>
          <p:cNvPr id="6" name="Footer Placeholder 5">
            <a:extLst>
              <a:ext uri="{FF2B5EF4-FFF2-40B4-BE49-F238E27FC236}">
                <a16:creationId xmlns:a16="http://schemas.microsoft.com/office/drawing/2014/main" id="{65D323DA-9303-5C47-A4F7-62D549DEFD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657CA6-0A85-D74F-8BD6-69EA91069A7D}"/>
              </a:ext>
            </a:extLst>
          </p:cNvPr>
          <p:cNvSpPr>
            <a:spLocks noGrp="1"/>
          </p:cNvSpPr>
          <p:nvPr>
            <p:ph type="sldNum" sz="quarter" idx="12"/>
          </p:nvPr>
        </p:nvSpPr>
        <p:spPr/>
        <p:txBody>
          <a:bodyPr/>
          <a:lstStyle/>
          <a:p>
            <a:fld id="{65E71D35-3A4C-544C-8023-6D77DCD91F75}" type="slidenum">
              <a:rPr lang="en-US" smtClean="0"/>
              <a:t>‹#›</a:t>
            </a:fld>
            <a:endParaRPr lang="en-US"/>
          </a:p>
        </p:txBody>
      </p:sp>
    </p:spTree>
    <p:extLst>
      <p:ext uri="{BB962C8B-B14F-4D97-AF65-F5344CB8AC3E}">
        <p14:creationId xmlns:p14="http://schemas.microsoft.com/office/powerpoint/2010/main" val="986732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A40FE-2F3A-2A47-A424-46EA505D2F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5B9FF5-7901-2440-B242-BBE8BDB0C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3FA3EF-C8F8-9D4E-9320-F745EE95FA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F07F6E1-958E-4249-A506-0336D68E06D5}"/>
              </a:ext>
            </a:extLst>
          </p:cNvPr>
          <p:cNvSpPr>
            <a:spLocks noGrp="1"/>
          </p:cNvSpPr>
          <p:nvPr>
            <p:ph type="dt" sz="half" idx="10"/>
          </p:nvPr>
        </p:nvSpPr>
        <p:spPr/>
        <p:txBody>
          <a:bodyPr/>
          <a:lstStyle/>
          <a:p>
            <a:fld id="{5667F5AF-E0DF-6E43-A1D7-F5FEFFC73166}" type="datetimeFigureOut">
              <a:rPr lang="en-US" smtClean="0"/>
              <a:t>6/11/2018</a:t>
            </a:fld>
            <a:endParaRPr lang="en-US"/>
          </a:p>
        </p:txBody>
      </p:sp>
      <p:sp>
        <p:nvSpPr>
          <p:cNvPr id="6" name="Footer Placeholder 5">
            <a:extLst>
              <a:ext uri="{FF2B5EF4-FFF2-40B4-BE49-F238E27FC236}">
                <a16:creationId xmlns:a16="http://schemas.microsoft.com/office/drawing/2014/main" id="{121557C4-1A7B-0942-9673-D3A6C29B2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007341-891E-174A-85B8-AD85CC55ADDE}"/>
              </a:ext>
            </a:extLst>
          </p:cNvPr>
          <p:cNvSpPr>
            <a:spLocks noGrp="1"/>
          </p:cNvSpPr>
          <p:nvPr>
            <p:ph type="sldNum" sz="quarter" idx="12"/>
          </p:nvPr>
        </p:nvSpPr>
        <p:spPr/>
        <p:txBody>
          <a:bodyPr/>
          <a:lstStyle/>
          <a:p>
            <a:fld id="{65E71D35-3A4C-544C-8023-6D77DCD91F75}" type="slidenum">
              <a:rPr lang="en-US" smtClean="0"/>
              <a:t>‹#›</a:t>
            </a:fld>
            <a:endParaRPr lang="en-US"/>
          </a:p>
        </p:txBody>
      </p:sp>
    </p:spTree>
    <p:extLst>
      <p:ext uri="{BB962C8B-B14F-4D97-AF65-F5344CB8AC3E}">
        <p14:creationId xmlns:p14="http://schemas.microsoft.com/office/powerpoint/2010/main" val="1668605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BA3A-640F-B245-84FD-A50A8D26D8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8D1492-AA47-2D41-946B-D97D7B5AC4A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7BB796-23A9-3A47-8951-93479EB49DA4}"/>
              </a:ext>
            </a:extLst>
          </p:cNvPr>
          <p:cNvSpPr>
            <a:spLocks noGrp="1"/>
          </p:cNvSpPr>
          <p:nvPr>
            <p:ph type="dt" sz="half" idx="10"/>
          </p:nvPr>
        </p:nvSpPr>
        <p:spPr/>
        <p:txBody>
          <a:bodyPr/>
          <a:lstStyle/>
          <a:p>
            <a:fld id="{5667F5AF-E0DF-6E43-A1D7-F5FEFFC73166}" type="datetimeFigureOut">
              <a:rPr lang="en-US" smtClean="0"/>
              <a:t>6/11/2018</a:t>
            </a:fld>
            <a:endParaRPr lang="en-US"/>
          </a:p>
        </p:txBody>
      </p:sp>
      <p:sp>
        <p:nvSpPr>
          <p:cNvPr id="5" name="Footer Placeholder 4">
            <a:extLst>
              <a:ext uri="{FF2B5EF4-FFF2-40B4-BE49-F238E27FC236}">
                <a16:creationId xmlns:a16="http://schemas.microsoft.com/office/drawing/2014/main" id="{4F0AB299-11B8-9942-A6F8-03496850C7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57B79-E549-F641-BF72-21946DE0A31C}"/>
              </a:ext>
            </a:extLst>
          </p:cNvPr>
          <p:cNvSpPr>
            <a:spLocks noGrp="1"/>
          </p:cNvSpPr>
          <p:nvPr>
            <p:ph type="sldNum" sz="quarter" idx="12"/>
          </p:nvPr>
        </p:nvSpPr>
        <p:spPr/>
        <p:txBody>
          <a:bodyPr/>
          <a:lstStyle/>
          <a:p>
            <a:fld id="{65E71D35-3A4C-544C-8023-6D77DCD91F75}" type="slidenum">
              <a:rPr lang="en-US" smtClean="0"/>
              <a:t>‹#›</a:t>
            </a:fld>
            <a:endParaRPr lang="en-US"/>
          </a:p>
        </p:txBody>
      </p:sp>
    </p:spTree>
    <p:extLst>
      <p:ext uri="{BB962C8B-B14F-4D97-AF65-F5344CB8AC3E}">
        <p14:creationId xmlns:p14="http://schemas.microsoft.com/office/powerpoint/2010/main" val="3011341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FECF66-C455-A448-8913-BA43977FB6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907BE9-4FEF-BC40-B047-B186DE3D77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4C5AC-6B83-E144-99A0-D7FD86BA36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5667F5AF-E0DF-6E43-A1D7-F5FEFFC73166}" type="datetimeFigureOut">
              <a:rPr lang="en-US" smtClean="0"/>
              <a:pPr/>
              <a:t>6/11/2018</a:t>
            </a:fld>
            <a:endParaRPr lang="en-US"/>
          </a:p>
        </p:txBody>
      </p:sp>
      <p:sp>
        <p:nvSpPr>
          <p:cNvPr id="5" name="Footer Placeholder 4">
            <a:extLst>
              <a:ext uri="{FF2B5EF4-FFF2-40B4-BE49-F238E27FC236}">
                <a16:creationId xmlns:a16="http://schemas.microsoft.com/office/drawing/2014/main" id="{B63A773A-C665-134C-BF69-E3B88E2DE1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B8044FF8-3884-DA44-B5BF-955903F564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65E71D35-3A4C-544C-8023-6D77DCD91F75}" type="slidenum">
              <a:rPr lang="en-US" smtClean="0"/>
              <a:pPr/>
              <a:t>‹#›</a:t>
            </a:fld>
            <a:endParaRPr lang="en-US"/>
          </a:p>
        </p:txBody>
      </p:sp>
    </p:spTree>
    <p:extLst>
      <p:ext uri="{BB962C8B-B14F-4D97-AF65-F5344CB8AC3E}">
        <p14:creationId xmlns:p14="http://schemas.microsoft.com/office/powerpoint/2010/main" val="1825093106"/>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9CD5FC-58E9-5F4C-8460-AFC77D8C04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150A96-A33B-6E47-8083-4090C25893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EBA36-FA0D-3E41-9516-58480857A6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29DC9F5C-1F43-5943-B568-53E2B73CB933}" type="datetimeFigureOut">
              <a:rPr lang="en-US" smtClean="0"/>
              <a:pPr/>
              <a:t>6/11/2018</a:t>
            </a:fld>
            <a:endParaRPr lang="en-US"/>
          </a:p>
        </p:txBody>
      </p:sp>
      <p:sp>
        <p:nvSpPr>
          <p:cNvPr id="5" name="Footer Placeholder 4">
            <a:extLst>
              <a:ext uri="{FF2B5EF4-FFF2-40B4-BE49-F238E27FC236}">
                <a16:creationId xmlns:a16="http://schemas.microsoft.com/office/drawing/2014/main" id="{12CBBA77-BA98-CC4B-8A25-52EF27605E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66085F4D-1681-AE48-A82B-52F713E7B7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931485E-1307-B542-9FBA-9D24B1B8EEA0}" type="slidenum">
              <a:rPr lang="en-US" smtClean="0"/>
              <a:pPr/>
              <a:t>‹#›</a:t>
            </a:fld>
            <a:endParaRPr lang="en-US"/>
          </a:p>
        </p:txBody>
      </p:sp>
    </p:spTree>
    <p:extLst>
      <p:ext uri="{BB962C8B-B14F-4D97-AF65-F5344CB8AC3E}">
        <p14:creationId xmlns:p14="http://schemas.microsoft.com/office/powerpoint/2010/main" val="1421663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6.jp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g"/><Relationship Id="rId1" Type="http://schemas.openxmlformats.org/officeDocument/2006/relationships/slideLayout" Target="../slideLayouts/slideLayout6.xml"/><Relationship Id="rId5" Type="http://schemas.openxmlformats.org/officeDocument/2006/relationships/image" Target="../media/image6.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6.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hyperlink" Target="mailto:roi@nist.gov" TargetMode="External"/><Relationship Id="rId4" Type="http://schemas.openxmlformats.org/officeDocument/2006/relationships/hyperlink" Target="https://www.nist.gov/tpo/roi-rfi-respons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hyperlink" Target="http://www.nist.gov/tpo/ROI" TargetMode="Externa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6.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3.tiff"/><Relationship Id="rId5" Type="http://schemas.openxmlformats.org/officeDocument/2006/relationships/image" Target="../media/image11.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5.jpeg"/><Relationship Id="rId7"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16F857-047C-2146-AF52-B2CDCE016DF3}"/>
              </a:ext>
            </a:extLst>
          </p:cNvPr>
          <p:cNvPicPr>
            <a:picLocks noChangeAspect="1"/>
          </p:cNvPicPr>
          <p:nvPr/>
        </p:nvPicPr>
        <p:blipFill>
          <a:blip r:embed="rId3"/>
          <a:stretch>
            <a:fillRect/>
          </a:stretch>
        </p:blipFill>
        <p:spPr>
          <a:xfrm>
            <a:off x="0" y="-20675"/>
            <a:ext cx="12228755" cy="6878675"/>
          </a:xfrm>
          <a:prstGeom prst="rect">
            <a:avLst/>
          </a:prstGeom>
        </p:spPr>
      </p:pic>
      <p:sp>
        <p:nvSpPr>
          <p:cNvPr id="27" name="Rectangle 26">
            <a:extLst>
              <a:ext uri="{FF2B5EF4-FFF2-40B4-BE49-F238E27FC236}">
                <a16:creationId xmlns:a16="http://schemas.microsoft.com/office/drawing/2014/main" id="{81E0486F-A38E-8742-B0B2-DC7C0BFE2A93}"/>
              </a:ext>
            </a:extLst>
          </p:cNvPr>
          <p:cNvSpPr/>
          <p:nvPr/>
        </p:nvSpPr>
        <p:spPr>
          <a:xfrm>
            <a:off x="-1" y="-36716"/>
            <a:ext cx="12191999" cy="984230"/>
          </a:xfrm>
          <a:prstGeom prst="rect">
            <a:avLst/>
          </a:prstGeom>
          <a:solidFill>
            <a:srgbClr val="071525">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9515C7A-2305-F84B-9573-92D35C4922AB}"/>
              </a:ext>
            </a:extLst>
          </p:cNvPr>
          <p:cNvPicPr>
            <a:picLocks noChangeAspect="1"/>
          </p:cNvPicPr>
          <p:nvPr/>
        </p:nvPicPr>
        <p:blipFill>
          <a:blip r:embed="rId4">
            <a:duotone>
              <a:prstClr val="black"/>
              <a:srgbClr val="97BDFF">
                <a:tint val="45000"/>
                <a:satMod val="400000"/>
              </a:srgbClr>
            </a:duotone>
            <a:extLst>
              <a:ext uri="{BEBA8EAE-BF5A-486C-A8C5-ECC9F3942E4B}">
                <a14:imgProps xmlns:a14="http://schemas.microsoft.com/office/drawing/2010/main">
                  <a14:imgLayer r:embed="rId5">
                    <a14:imgEffect>
                      <a14:colorTemperature colorTemp="5900"/>
                    </a14:imgEffect>
                    <a14:imgEffect>
                      <a14:saturation sat="0"/>
                    </a14:imgEffect>
                    <a14:imgEffect>
                      <a14:brightnessContrast bright="-20000" contrast="40000"/>
                    </a14:imgEffect>
                  </a14:imgLayer>
                </a14:imgProps>
              </a:ext>
            </a:extLst>
          </a:blip>
          <a:stretch>
            <a:fillRect/>
          </a:stretch>
        </p:blipFill>
        <p:spPr>
          <a:xfrm>
            <a:off x="8159970" y="239430"/>
            <a:ext cx="3655713" cy="484561"/>
          </a:xfrm>
          <a:prstGeom prst="rect">
            <a:avLst/>
          </a:prstGeom>
        </p:spPr>
      </p:pic>
      <p:cxnSp>
        <p:nvCxnSpPr>
          <p:cNvPr id="12" name="Straight Connector 11">
            <a:extLst>
              <a:ext uri="{FF2B5EF4-FFF2-40B4-BE49-F238E27FC236}">
                <a16:creationId xmlns:a16="http://schemas.microsoft.com/office/drawing/2014/main" id="{4C069861-1D4A-0244-A6B8-675D45664737}"/>
              </a:ext>
            </a:extLst>
          </p:cNvPr>
          <p:cNvCxnSpPr>
            <a:cxnSpLocks/>
          </p:cNvCxnSpPr>
          <p:nvPr/>
        </p:nvCxnSpPr>
        <p:spPr>
          <a:xfrm>
            <a:off x="-11575" y="947513"/>
            <a:ext cx="12290612" cy="0"/>
          </a:xfrm>
          <a:prstGeom prst="line">
            <a:avLst/>
          </a:prstGeom>
          <a:ln>
            <a:solidFill>
              <a:srgbClr val="76AFF7"/>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30F025C5-11CD-8D4D-9B17-0F9CDD517157}"/>
              </a:ext>
            </a:extLst>
          </p:cNvPr>
          <p:cNvSpPr>
            <a:spLocks noGrp="1"/>
          </p:cNvSpPr>
          <p:nvPr>
            <p:ph type="ctrTitle"/>
          </p:nvPr>
        </p:nvSpPr>
        <p:spPr>
          <a:xfrm>
            <a:off x="448596" y="1249597"/>
            <a:ext cx="10555705" cy="1931753"/>
          </a:xfrm>
        </p:spPr>
        <p:txBody>
          <a:bodyPr anchor="t">
            <a:noAutofit/>
          </a:bodyPr>
          <a:lstStyle/>
          <a:p>
            <a:pPr lvl="0" algn="l">
              <a:lnSpc>
                <a:spcPct val="100000"/>
              </a:lnSpc>
              <a:spcBef>
                <a:spcPts val="0"/>
              </a:spcBef>
            </a:pPr>
            <a:r>
              <a:rPr lang="en-US" sz="4400" b="1" dirty="0">
                <a:solidFill>
                  <a:prstClr val="white"/>
                </a:solidFill>
                <a:cs typeface="Gill Sans SemiBold" panose="020B0502020104020203"/>
              </a:rPr>
              <a:t>Unleashing</a:t>
            </a:r>
            <a:r>
              <a:rPr lang="en-US" sz="4400" b="1" dirty="0">
                <a:solidFill>
                  <a:prstClr val="white"/>
                </a:solidFill>
                <a:cs typeface="Gill Sans SemiBold" panose="020B0502020104020203" pitchFamily="34" charset="-79"/>
              </a:rPr>
              <a:t> American Innovation</a:t>
            </a:r>
            <a:br>
              <a:rPr lang="en-US" sz="4000" b="1" dirty="0">
                <a:solidFill>
                  <a:prstClr val="white"/>
                </a:solidFill>
                <a:cs typeface="Gill Sans SemiBold" panose="020B0502020104020203" pitchFamily="34" charset="-79"/>
              </a:rPr>
            </a:br>
            <a:br>
              <a:rPr lang="en-US" sz="2400" b="1" dirty="0">
                <a:solidFill>
                  <a:prstClr val="white"/>
                </a:solidFill>
                <a:cs typeface="Gill Sans SemiBold" panose="020B0502020104020203" pitchFamily="34" charset="-79"/>
              </a:rPr>
            </a:br>
            <a:r>
              <a:rPr lang="en-US" sz="2400" b="1" dirty="0">
                <a:solidFill>
                  <a:prstClr val="white"/>
                </a:solidFill>
                <a:ea typeface="+mn-ea"/>
              </a:rPr>
              <a:t>Return on Investment (ROI) Initiative</a:t>
            </a:r>
            <a:br>
              <a:rPr lang="en-US" sz="2400" dirty="0">
                <a:solidFill>
                  <a:prstClr val="white"/>
                </a:solidFill>
                <a:ea typeface="+mn-ea"/>
              </a:rPr>
            </a:br>
            <a:r>
              <a:rPr lang="en-US" sz="2400" b="1" dirty="0">
                <a:solidFill>
                  <a:prstClr val="white"/>
                </a:solidFill>
                <a:ea typeface="+mn-ea"/>
              </a:rPr>
              <a:t>Lab-to-Market Cross Agency Priority (CAP) Goal</a:t>
            </a:r>
            <a:endParaRPr lang="en-US" sz="2400" dirty="0">
              <a:solidFill>
                <a:schemeClr val="bg1"/>
              </a:solidFill>
            </a:endParaRPr>
          </a:p>
        </p:txBody>
      </p:sp>
      <p:sp>
        <p:nvSpPr>
          <p:cNvPr id="16" name="Title 1">
            <a:extLst>
              <a:ext uri="{FF2B5EF4-FFF2-40B4-BE49-F238E27FC236}">
                <a16:creationId xmlns:a16="http://schemas.microsoft.com/office/drawing/2014/main" id="{EA5DC4CF-9030-AF4A-9AE0-DBFCFB400DD6}"/>
              </a:ext>
            </a:extLst>
          </p:cNvPr>
          <p:cNvSpPr txBox="1">
            <a:spLocks/>
          </p:cNvSpPr>
          <p:nvPr/>
        </p:nvSpPr>
        <p:spPr>
          <a:xfrm>
            <a:off x="7988975" y="5871412"/>
            <a:ext cx="4225490" cy="7880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2400" dirty="0">
              <a:solidFill>
                <a:srgbClr val="C4DCFF"/>
              </a:solidFill>
              <a:latin typeface="Arial" panose="020B0604020202020204" pitchFamily="34" charset="0"/>
              <a:cs typeface="Arial" panose="020B0604020202020204" pitchFamily="34" charset="0"/>
            </a:endParaRPr>
          </a:p>
          <a:p>
            <a:pPr algn="l"/>
            <a:endParaRPr lang="en-US" sz="2400" dirty="0">
              <a:solidFill>
                <a:srgbClr val="C4DCFF"/>
              </a:solidFill>
              <a:latin typeface="Arial" panose="020B0604020202020204" pitchFamily="34" charset="0"/>
              <a:cs typeface="Arial" panose="020B0604020202020204" pitchFamily="34" charset="0"/>
            </a:endParaRPr>
          </a:p>
          <a:p>
            <a:r>
              <a:rPr lang="en-US" sz="2400" dirty="0">
                <a:solidFill>
                  <a:srgbClr val="C4DCFF"/>
                </a:solidFill>
                <a:latin typeface="Arial" panose="020B0604020202020204" pitchFamily="34" charset="0"/>
                <a:cs typeface="Arial" panose="020B0604020202020204" pitchFamily="34" charset="0"/>
              </a:rPr>
              <a:t>ROI Public Forum at NIST</a:t>
            </a:r>
          </a:p>
          <a:p>
            <a:r>
              <a:rPr lang="en-US" sz="2400" dirty="0">
                <a:solidFill>
                  <a:srgbClr val="C4DCFF"/>
                </a:solidFill>
                <a:latin typeface="Arial" panose="020B0604020202020204" pitchFamily="34" charset="0"/>
                <a:cs typeface="Arial" panose="020B0604020202020204" pitchFamily="34" charset="0"/>
              </a:rPr>
              <a:t>June 14, 2018</a:t>
            </a:r>
          </a:p>
        </p:txBody>
      </p:sp>
      <p:sp>
        <p:nvSpPr>
          <p:cNvPr id="24" name="Rectangle 23">
            <a:extLst>
              <a:ext uri="{FF2B5EF4-FFF2-40B4-BE49-F238E27FC236}">
                <a16:creationId xmlns:a16="http://schemas.microsoft.com/office/drawing/2014/main" id="{DCA5470A-7E09-0D47-A3B2-2695B92EAC50}"/>
              </a:ext>
            </a:extLst>
          </p:cNvPr>
          <p:cNvSpPr/>
          <p:nvPr/>
        </p:nvSpPr>
        <p:spPr>
          <a:xfrm>
            <a:off x="-2" y="6771190"/>
            <a:ext cx="12192000" cy="102852"/>
          </a:xfrm>
          <a:prstGeom prst="rect">
            <a:avLst/>
          </a:prstGeom>
          <a:solidFill>
            <a:srgbClr val="B94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DB606B7-528A-4251-978E-1415826C5A8F}"/>
              </a:ext>
            </a:extLst>
          </p:cNvPr>
          <p:cNvPicPr>
            <a:picLocks noChangeAspect="1"/>
          </p:cNvPicPr>
          <p:nvPr/>
        </p:nvPicPr>
        <p:blipFill>
          <a:blip r:embed="rId6"/>
          <a:stretch>
            <a:fillRect/>
          </a:stretch>
        </p:blipFill>
        <p:spPr>
          <a:xfrm>
            <a:off x="120578" y="-30463"/>
            <a:ext cx="2364914" cy="950892"/>
          </a:xfrm>
          <a:prstGeom prst="rect">
            <a:avLst/>
          </a:prstGeom>
        </p:spPr>
      </p:pic>
      <p:sp>
        <p:nvSpPr>
          <p:cNvPr id="14" name="TextBox 13">
            <a:extLst>
              <a:ext uri="{FF2B5EF4-FFF2-40B4-BE49-F238E27FC236}">
                <a16:creationId xmlns:a16="http://schemas.microsoft.com/office/drawing/2014/main" id="{3D0C1FBF-47C5-4F9C-9EE5-3BC4F40F550B}"/>
              </a:ext>
            </a:extLst>
          </p:cNvPr>
          <p:cNvSpPr txBox="1"/>
          <p:nvPr/>
        </p:nvSpPr>
        <p:spPr>
          <a:xfrm>
            <a:off x="2296065" y="4112502"/>
            <a:ext cx="8068888" cy="1138773"/>
          </a:xfrm>
          <a:prstGeom prst="rect">
            <a:avLst/>
          </a:prstGeom>
          <a:noFill/>
        </p:spPr>
        <p:txBody>
          <a:bodyPr wrap="square" rtlCol="0">
            <a:spAutoFit/>
          </a:bodyPr>
          <a:lstStyle/>
          <a:p>
            <a:pPr algn="ctr"/>
            <a:r>
              <a:rPr lang="en-US" sz="2800" dirty="0">
                <a:solidFill>
                  <a:schemeClr val="bg1"/>
                </a:solidFill>
              </a:rPr>
              <a:t>Walter G. Copan, Ph.D.</a:t>
            </a:r>
          </a:p>
          <a:p>
            <a:pPr algn="ctr"/>
            <a:r>
              <a:rPr lang="en-US" sz="2000" dirty="0">
                <a:solidFill>
                  <a:schemeClr val="bg1"/>
                </a:solidFill>
              </a:rPr>
              <a:t>Under Secretary of Commerce for Standards and Technology  &amp;</a:t>
            </a:r>
          </a:p>
          <a:p>
            <a:pPr algn="ctr"/>
            <a:r>
              <a:rPr lang="en-US" sz="2000" dirty="0">
                <a:solidFill>
                  <a:schemeClr val="bg1"/>
                </a:solidFill>
              </a:rPr>
              <a:t>Director, National Institute of Standards and Technology (NIST)</a:t>
            </a:r>
          </a:p>
        </p:txBody>
      </p:sp>
    </p:spTree>
    <p:extLst>
      <p:ext uri="{BB962C8B-B14F-4D97-AF65-F5344CB8AC3E}">
        <p14:creationId xmlns:p14="http://schemas.microsoft.com/office/powerpoint/2010/main" val="2638123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6937F0-FFA6-4DEE-A871-6B6E72DC2D11}"/>
              </a:ext>
            </a:extLst>
          </p:cNvPr>
          <p:cNvPicPr>
            <a:picLocks noChangeAspect="1"/>
          </p:cNvPicPr>
          <p:nvPr/>
        </p:nvPicPr>
        <p:blipFill rotWithShape="1">
          <a:blip r:embed="rId2"/>
          <a:srcRect l="7940" t="11756" r="11840" b="723"/>
          <a:stretch/>
        </p:blipFill>
        <p:spPr>
          <a:xfrm>
            <a:off x="7047617" y="1852852"/>
            <a:ext cx="5134722" cy="3734696"/>
          </a:xfrm>
          <a:prstGeom prst="rect">
            <a:avLst/>
          </a:prstGeom>
        </p:spPr>
      </p:pic>
      <p:sp>
        <p:nvSpPr>
          <p:cNvPr id="11" name="Rectangle 10">
            <a:extLst>
              <a:ext uri="{FF2B5EF4-FFF2-40B4-BE49-F238E27FC236}">
                <a16:creationId xmlns:a16="http://schemas.microsoft.com/office/drawing/2014/main" id="{8E162B1D-222D-418B-A7CA-72086F6572D5}"/>
              </a:ext>
            </a:extLst>
          </p:cNvPr>
          <p:cNvSpPr/>
          <p:nvPr/>
        </p:nvSpPr>
        <p:spPr>
          <a:xfrm>
            <a:off x="7047617" y="5583838"/>
            <a:ext cx="5131001" cy="738664"/>
          </a:xfrm>
          <a:prstGeom prst="rect">
            <a:avLst/>
          </a:prstGeom>
          <a:solidFill>
            <a:schemeClr val="tx2">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(L to R): Michael </a:t>
            </a:r>
            <a:r>
              <a:rPr kumimoji="0" lang="en-US" sz="1400" b="0" i="0" u="none" strike="noStrike" kern="1200" cap="none" spc="0" normalizeH="0" baseline="0" noProof="0" dirty="0" err="1">
                <a:ln>
                  <a:noFill/>
                </a:ln>
                <a:solidFill>
                  <a:prstClr val="white"/>
                </a:solidFill>
                <a:effectLst/>
                <a:uLnTx/>
                <a:uFillTx/>
                <a:latin typeface="Calibri"/>
                <a:ea typeface="+mn-ea"/>
                <a:cs typeface="+mn-cs"/>
              </a:rPr>
              <a:t>Kratsios</a:t>
            </a:r>
            <a:r>
              <a:rPr kumimoji="0" lang="en-US" sz="1400" b="0" i="0" u="none" strike="noStrike" kern="1200" cap="none" spc="0" normalizeH="0" baseline="0" noProof="0" dirty="0">
                <a:ln>
                  <a:noFill/>
                </a:ln>
                <a:solidFill>
                  <a:prstClr val="white"/>
                </a:solidFill>
                <a:effectLst/>
                <a:uLnTx/>
                <a:uFillTx/>
                <a:latin typeface="Calibri"/>
                <a:ea typeface="+mn-ea"/>
                <a:cs typeface="+mn-cs"/>
              </a:rPr>
              <a:t> </a:t>
            </a:r>
            <a:r>
              <a:rPr lang="en-US" sz="1400" dirty="0">
                <a:solidFill>
                  <a:prstClr val="white"/>
                </a:solidFill>
                <a:latin typeface="Calibri"/>
              </a:rPr>
              <a:t>(</a:t>
            </a:r>
            <a:r>
              <a:rPr kumimoji="0" lang="en-US" sz="1400" b="0" i="0" u="none" strike="noStrike" kern="1200" cap="none" spc="0" normalizeH="0" baseline="0" noProof="0" dirty="0">
                <a:ln>
                  <a:noFill/>
                </a:ln>
                <a:solidFill>
                  <a:prstClr val="white"/>
                </a:solidFill>
                <a:effectLst/>
                <a:uLnTx/>
                <a:uFillTx/>
                <a:latin typeface="Calibri"/>
                <a:ea typeface="+mn-ea"/>
                <a:cs typeface="+mn-cs"/>
              </a:rPr>
              <a:t>WH/OSTP),  Walter Copan </a:t>
            </a:r>
            <a:r>
              <a:rPr lang="en-US" sz="1400" dirty="0">
                <a:solidFill>
                  <a:prstClr val="white"/>
                </a:solidFill>
                <a:latin typeface="Calibri"/>
              </a:rPr>
              <a:t>(</a:t>
            </a:r>
            <a:r>
              <a:rPr kumimoji="0" lang="en-US" sz="1400" b="0" i="0" u="none" strike="noStrike" kern="1200" cap="none" spc="0" normalizeH="0" baseline="0" noProof="0" dirty="0">
                <a:ln>
                  <a:noFill/>
                </a:ln>
                <a:solidFill>
                  <a:prstClr val="white"/>
                </a:solidFill>
                <a:effectLst/>
                <a:uLnTx/>
                <a:uFillTx/>
                <a:latin typeface="Calibri"/>
                <a:ea typeface="+mn-ea"/>
                <a:cs typeface="+mn-cs"/>
              </a:rPr>
              <a:t>U/S NIST), Wilbur Ross </a:t>
            </a:r>
            <a:r>
              <a:rPr lang="en-US" sz="1400" dirty="0">
                <a:solidFill>
                  <a:prstClr val="white"/>
                </a:solidFill>
                <a:latin typeface="Calibri"/>
              </a:rPr>
              <a:t>(Co</a:t>
            </a:r>
            <a:r>
              <a:rPr kumimoji="0" lang="en-US" sz="1400" b="0" i="0" u="none" strike="noStrike" kern="1200" cap="none" spc="0" normalizeH="0" baseline="0" noProof="0" dirty="0" err="1">
                <a:ln>
                  <a:noFill/>
                </a:ln>
                <a:solidFill>
                  <a:prstClr val="white"/>
                </a:solidFill>
                <a:effectLst/>
                <a:uLnTx/>
                <a:uFillTx/>
                <a:latin typeface="Calibri"/>
                <a:ea typeface="+mn-ea"/>
                <a:cs typeface="+mn-cs"/>
              </a:rPr>
              <a:t>mmerce</a:t>
            </a:r>
            <a:r>
              <a:rPr kumimoji="0" lang="en-US" sz="1400" b="0" i="0" u="none" strike="noStrike" kern="1200" cap="none" spc="0" normalizeH="0" baseline="0" noProof="0" dirty="0">
                <a:ln>
                  <a:noFill/>
                </a:ln>
                <a:solidFill>
                  <a:prstClr val="white"/>
                </a:solidFill>
                <a:effectLst/>
                <a:uLnTx/>
                <a:uFillTx/>
                <a:latin typeface="Calibri"/>
                <a:ea typeface="+mn-ea"/>
                <a:cs typeface="+mn-cs"/>
              </a:rPr>
              <a:t> Secretary), Margaret Weichert </a:t>
            </a:r>
            <a:r>
              <a:rPr lang="en-US" sz="1400" dirty="0">
                <a:solidFill>
                  <a:prstClr val="white"/>
                </a:solidFill>
                <a:latin typeface="Calibri"/>
              </a:rPr>
              <a:t>(</a:t>
            </a:r>
            <a:r>
              <a:rPr kumimoji="0" lang="en-US" sz="1400" b="0" i="0" u="none" strike="noStrike" kern="1200" cap="none" spc="0" normalizeH="0" baseline="0" noProof="0" dirty="0">
                <a:ln>
                  <a:noFill/>
                </a:ln>
                <a:solidFill>
                  <a:prstClr val="white"/>
                </a:solidFill>
                <a:effectLst/>
                <a:uLnTx/>
                <a:uFillTx/>
                <a:latin typeface="Calibri"/>
                <a:ea typeface="+mn-ea"/>
                <a:cs typeface="+mn-cs"/>
              </a:rPr>
              <a:t>Deputy Director OMB),  Andrei </a:t>
            </a:r>
            <a:r>
              <a:rPr kumimoji="0" lang="en-US" sz="1400" b="0" i="0" u="none" strike="noStrike" kern="1200" cap="none" spc="0" normalizeH="0" baseline="0" noProof="0" dirty="0" err="1">
                <a:ln>
                  <a:noFill/>
                </a:ln>
                <a:solidFill>
                  <a:prstClr val="white"/>
                </a:solidFill>
                <a:effectLst/>
                <a:uLnTx/>
                <a:uFillTx/>
                <a:latin typeface="Calibri"/>
                <a:ea typeface="+mn-ea"/>
                <a:cs typeface="+mn-cs"/>
              </a:rPr>
              <a:t>Iancu</a:t>
            </a:r>
            <a:r>
              <a:rPr kumimoji="0" lang="en-US" sz="1400" b="0" i="0" u="none" strike="noStrike" kern="1200" cap="none" spc="0" normalizeH="0" baseline="0" noProof="0" dirty="0">
                <a:ln>
                  <a:noFill/>
                </a:ln>
                <a:solidFill>
                  <a:prstClr val="white"/>
                </a:solidFill>
                <a:effectLst/>
                <a:uLnTx/>
                <a:uFillTx/>
                <a:latin typeface="Calibri"/>
                <a:ea typeface="+mn-ea"/>
                <a:cs typeface="+mn-cs"/>
              </a:rPr>
              <a:t> </a:t>
            </a:r>
            <a:r>
              <a:rPr lang="en-US" sz="1400" dirty="0">
                <a:solidFill>
                  <a:prstClr val="white"/>
                </a:solidFill>
                <a:latin typeface="Calibri"/>
              </a:rPr>
              <a:t>(</a:t>
            </a:r>
            <a:r>
              <a:rPr kumimoji="0" lang="en-US" sz="1400" b="0" i="0" u="none" strike="noStrike" kern="1200" cap="none" spc="0" normalizeH="0" baseline="0" noProof="0" dirty="0">
                <a:ln>
                  <a:noFill/>
                </a:ln>
                <a:solidFill>
                  <a:prstClr val="white"/>
                </a:solidFill>
                <a:effectLst/>
                <a:uLnTx/>
                <a:uFillTx/>
                <a:latin typeface="Calibri"/>
                <a:ea typeface="+mn-ea"/>
                <a:cs typeface="+mn-cs"/>
              </a:rPr>
              <a:t>U/S USPTO) </a:t>
            </a:r>
          </a:p>
        </p:txBody>
      </p:sp>
      <p:sp>
        <p:nvSpPr>
          <p:cNvPr id="3" name="Content Placeholder 2">
            <a:extLst>
              <a:ext uri="{FF2B5EF4-FFF2-40B4-BE49-F238E27FC236}">
                <a16:creationId xmlns:a16="http://schemas.microsoft.com/office/drawing/2014/main" id="{4F10C0A8-47FC-384D-9581-A06BF3C2A0A5}"/>
              </a:ext>
            </a:extLst>
          </p:cNvPr>
          <p:cNvSpPr>
            <a:spLocks noGrp="1"/>
          </p:cNvSpPr>
          <p:nvPr>
            <p:ph idx="4294967295"/>
          </p:nvPr>
        </p:nvSpPr>
        <p:spPr>
          <a:xfrm>
            <a:off x="231788" y="1925822"/>
            <a:ext cx="6611816" cy="4207847"/>
          </a:xfrm>
        </p:spPr>
        <p:txBody>
          <a:bodyPr>
            <a:normAutofit/>
          </a:bodyPr>
          <a:lstStyle/>
          <a:p>
            <a:pPr marL="0" indent="0">
              <a:lnSpc>
                <a:spcPct val="110000"/>
              </a:lnSpc>
              <a:spcBef>
                <a:spcPts val="0"/>
              </a:spcBef>
              <a:spcAft>
                <a:spcPts val="800"/>
              </a:spcAft>
              <a:buNone/>
            </a:pPr>
            <a:r>
              <a:rPr lang="en-US" sz="2600" b="1" dirty="0"/>
              <a:t>GOAL: </a:t>
            </a:r>
            <a:r>
              <a:rPr lang="en-US" sz="2600" dirty="0"/>
              <a:t>Maximize the transfer of federal investments in science and technology into value for America</a:t>
            </a:r>
          </a:p>
          <a:p>
            <a:pPr>
              <a:lnSpc>
                <a:spcPct val="110000"/>
              </a:lnSpc>
              <a:spcBef>
                <a:spcPts val="0"/>
              </a:spcBef>
              <a:spcAft>
                <a:spcPts val="800"/>
              </a:spcAft>
              <a:buClr>
                <a:schemeClr val="tx1"/>
              </a:buClr>
            </a:pPr>
            <a:r>
              <a:rPr lang="en-US" sz="2200" b="1" dirty="0">
                <a:solidFill>
                  <a:srgbClr val="326AC5"/>
                </a:solidFill>
              </a:rPr>
              <a:t>meet current and future economic and national security needs</a:t>
            </a:r>
            <a:r>
              <a:rPr lang="en-US" sz="2200" dirty="0">
                <a:solidFill>
                  <a:srgbClr val="326AC5"/>
                </a:solidFill>
              </a:rPr>
              <a:t> </a:t>
            </a:r>
            <a:r>
              <a:rPr lang="en-US" sz="2200" dirty="0"/>
              <a:t>in a rapidly shifting technology marketplace and enhance U.S. competitiveness globally</a:t>
            </a:r>
          </a:p>
          <a:p>
            <a:pPr>
              <a:lnSpc>
                <a:spcPct val="110000"/>
              </a:lnSpc>
              <a:spcBef>
                <a:spcPts val="0"/>
              </a:spcBef>
              <a:spcAft>
                <a:spcPts val="800"/>
              </a:spcAft>
              <a:buClr>
                <a:schemeClr val="tx1"/>
              </a:buClr>
            </a:pPr>
            <a:r>
              <a:rPr lang="en-US" sz="2200" b="1" dirty="0">
                <a:solidFill>
                  <a:srgbClr val="326AC5"/>
                </a:solidFill>
              </a:rPr>
              <a:t>attract greater private sector investment</a:t>
            </a:r>
            <a:r>
              <a:rPr lang="en-US" sz="2200" dirty="0">
                <a:solidFill>
                  <a:srgbClr val="326AC5"/>
                </a:solidFill>
              </a:rPr>
              <a:t> </a:t>
            </a:r>
            <a:r>
              <a:rPr lang="en-US" sz="2200" dirty="0"/>
              <a:t>to create innovative products, processes, services, as well as new businesses and industries</a:t>
            </a:r>
          </a:p>
        </p:txBody>
      </p:sp>
      <p:sp>
        <p:nvSpPr>
          <p:cNvPr id="6" name="Title 1">
            <a:extLst>
              <a:ext uri="{FF2B5EF4-FFF2-40B4-BE49-F238E27FC236}">
                <a16:creationId xmlns:a16="http://schemas.microsoft.com/office/drawing/2014/main" id="{F7B5049A-0D0E-1249-AB89-5F1AFE1E89B3}"/>
              </a:ext>
            </a:extLst>
          </p:cNvPr>
          <p:cNvSpPr txBox="1">
            <a:spLocks/>
          </p:cNvSpPr>
          <p:nvPr/>
        </p:nvSpPr>
        <p:spPr>
          <a:xfrm>
            <a:off x="3215472" y="-74895"/>
            <a:ext cx="81383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800" dirty="0">
                <a:solidFill>
                  <a:schemeClr val="bg1"/>
                </a:solidFill>
              </a:rPr>
              <a:t>ROI Vision and Goal</a:t>
            </a:r>
          </a:p>
        </p:txBody>
      </p:sp>
      <p:pic>
        <p:nvPicPr>
          <p:cNvPr id="7" name="Picture 6">
            <a:extLst>
              <a:ext uri="{FF2B5EF4-FFF2-40B4-BE49-F238E27FC236}">
                <a16:creationId xmlns:a16="http://schemas.microsoft.com/office/drawing/2014/main" id="{2ED22C1F-473B-400B-9D10-02A246A9FD96}"/>
              </a:ext>
            </a:extLst>
          </p:cNvPr>
          <p:cNvPicPr>
            <a:picLocks noChangeAspect="1"/>
          </p:cNvPicPr>
          <p:nvPr/>
        </p:nvPicPr>
        <p:blipFill rotWithShape="1">
          <a:blip r:embed="rId3">
            <a:duotone>
              <a:prstClr val="black"/>
              <a:srgbClr val="97BDFF">
                <a:tint val="45000"/>
                <a:satMod val="400000"/>
              </a:srgbClr>
            </a:duotone>
            <a:extLst>
              <a:ext uri="{BEBA8EAE-BF5A-486C-A8C5-ECC9F3942E4B}">
                <a14:imgProps xmlns:a14="http://schemas.microsoft.com/office/drawing/2010/main">
                  <a14:imgLayer r:embed="rId4">
                    <a14:imgEffect>
                      <a14:colorTemperature colorTemp="5900"/>
                    </a14:imgEffect>
                    <a14:imgEffect>
                      <a14:saturation sat="0"/>
                    </a14:imgEffect>
                    <a14:imgEffect>
                      <a14:brightnessContrast bright="-20000" contrast="40000"/>
                    </a14:imgEffect>
                  </a14:imgLayer>
                </a14:imgProps>
              </a:ext>
            </a:extLst>
          </a:blip>
          <a:srcRect r="52360"/>
          <a:stretch/>
        </p:blipFill>
        <p:spPr>
          <a:xfrm>
            <a:off x="10870426" y="6391221"/>
            <a:ext cx="1112022" cy="309400"/>
          </a:xfrm>
          <a:prstGeom prst="rect">
            <a:avLst/>
          </a:prstGeom>
        </p:spPr>
      </p:pic>
      <p:pic>
        <p:nvPicPr>
          <p:cNvPr id="8" name="Picture 7">
            <a:extLst>
              <a:ext uri="{FF2B5EF4-FFF2-40B4-BE49-F238E27FC236}">
                <a16:creationId xmlns:a16="http://schemas.microsoft.com/office/drawing/2014/main" id="{BDADFD78-B4E4-42FC-A772-6A0D1F59F7D1}"/>
              </a:ext>
            </a:extLst>
          </p:cNvPr>
          <p:cNvPicPr>
            <a:picLocks noChangeAspect="1"/>
          </p:cNvPicPr>
          <p:nvPr/>
        </p:nvPicPr>
        <p:blipFill>
          <a:blip r:embed="rId5"/>
          <a:stretch>
            <a:fillRect/>
          </a:stretch>
        </p:blipFill>
        <p:spPr>
          <a:xfrm>
            <a:off x="20096" y="0"/>
            <a:ext cx="2605414" cy="1047593"/>
          </a:xfrm>
          <a:prstGeom prst="rect">
            <a:avLst/>
          </a:prstGeom>
        </p:spPr>
      </p:pic>
      <p:sp>
        <p:nvSpPr>
          <p:cNvPr id="10" name="Rectangle 9">
            <a:extLst>
              <a:ext uri="{FF2B5EF4-FFF2-40B4-BE49-F238E27FC236}">
                <a16:creationId xmlns:a16="http://schemas.microsoft.com/office/drawing/2014/main" id="{435FB9C7-E16D-44BE-8257-70757A1F4134}"/>
              </a:ext>
            </a:extLst>
          </p:cNvPr>
          <p:cNvSpPr/>
          <p:nvPr/>
        </p:nvSpPr>
        <p:spPr>
          <a:xfrm>
            <a:off x="10822173" y="6061955"/>
            <a:ext cx="1148071" cy="246221"/>
          </a:xfrm>
          <a:prstGeom prst="rect">
            <a:avLst/>
          </a:prstGeom>
        </p:spPr>
        <p:txBody>
          <a:bodyPr wrap="none">
            <a:spAutoFit/>
          </a:bodyPr>
          <a:lstStyle/>
          <a:p>
            <a:r>
              <a:rPr lang="en-US" sz="1000" dirty="0">
                <a:solidFill>
                  <a:schemeClr val="bg1"/>
                </a:solidFill>
              </a:rPr>
              <a:t>Credit: Peter </a:t>
            </a:r>
            <a:r>
              <a:rPr lang="en-US" sz="1000" dirty="0" err="1">
                <a:solidFill>
                  <a:schemeClr val="bg1"/>
                </a:solidFill>
              </a:rPr>
              <a:t>Cutts</a:t>
            </a:r>
            <a:endParaRPr lang="en-US" sz="1000" dirty="0">
              <a:solidFill>
                <a:schemeClr val="bg1"/>
              </a:solidFill>
            </a:endParaRPr>
          </a:p>
        </p:txBody>
      </p:sp>
      <p:sp>
        <p:nvSpPr>
          <p:cNvPr id="12" name="TextBox 11">
            <a:extLst>
              <a:ext uri="{FF2B5EF4-FFF2-40B4-BE49-F238E27FC236}">
                <a16:creationId xmlns:a16="http://schemas.microsoft.com/office/drawing/2014/main" id="{5738D9A7-F850-4CA7-BCE3-BE17AF4F4E03}"/>
              </a:ext>
            </a:extLst>
          </p:cNvPr>
          <p:cNvSpPr txBox="1"/>
          <p:nvPr/>
        </p:nvSpPr>
        <p:spPr>
          <a:xfrm>
            <a:off x="200967" y="1163416"/>
            <a:ext cx="11778700" cy="584775"/>
          </a:xfrm>
          <a:prstGeom prst="rect">
            <a:avLst/>
          </a:prstGeom>
          <a:noFill/>
        </p:spPr>
        <p:txBody>
          <a:bodyPr wrap="square" rtlCol="0">
            <a:spAutoFit/>
          </a:bodyPr>
          <a:lstStyle/>
          <a:p>
            <a:r>
              <a:rPr lang="en-US" sz="3200" b="1" dirty="0"/>
              <a:t>VISION: </a:t>
            </a:r>
            <a:r>
              <a:rPr lang="en-US" sz="3200" b="1" dirty="0">
                <a:solidFill>
                  <a:srgbClr val="B94A1F"/>
                </a:solidFill>
              </a:rPr>
              <a:t>Unleash the innovation power of America into our economy</a:t>
            </a:r>
          </a:p>
        </p:txBody>
      </p:sp>
    </p:spTree>
    <p:extLst>
      <p:ext uri="{BB962C8B-B14F-4D97-AF65-F5344CB8AC3E}">
        <p14:creationId xmlns:p14="http://schemas.microsoft.com/office/powerpoint/2010/main" val="2511405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10C0A8-47FC-384D-9581-A06BF3C2A0A5}"/>
              </a:ext>
            </a:extLst>
          </p:cNvPr>
          <p:cNvSpPr>
            <a:spLocks noGrp="1"/>
          </p:cNvSpPr>
          <p:nvPr>
            <p:ph idx="4294967295"/>
          </p:nvPr>
        </p:nvSpPr>
        <p:spPr>
          <a:xfrm>
            <a:off x="210271" y="1446963"/>
            <a:ext cx="4430575" cy="4944258"/>
          </a:xfrm>
        </p:spPr>
        <p:txBody>
          <a:bodyPr>
            <a:normAutofit fontScale="92500"/>
          </a:bodyPr>
          <a:lstStyle/>
          <a:p>
            <a:pPr marL="0" indent="0">
              <a:lnSpc>
                <a:spcPct val="110000"/>
              </a:lnSpc>
              <a:spcBef>
                <a:spcPts val="0"/>
              </a:spcBef>
              <a:buNone/>
            </a:pPr>
            <a:r>
              <a:rPr lang="en-US" sz="2400" b="1" dirty="0">
                <a:solidFill>
                  <a:srgbClr val="326AC5"/>
                </a:solidFill>
              </a:rPr>
              <a:t>Assess, streamline, and accelerate the transfer of technology from Lab-to-Market</a:t>
            </a:r>
            <a:r>
              <a:rPr lang="en-US" sz="2400" dirty="0"/>
              <a:t>:</a:t>
            </a:r>
          </a:p>
          <a:p>
            <a:pPr>
              <a:lnSpc>
                <a:spcPct val="110000"/>
              </a:lnSpc>
              <a:spcBef>
                <a:spcPts val="0"/>
              </a:spcBef>
            </a:pPr>
            <a:endParaRPr lang="en-US" sz="2400" dirty="0"/>
          </a:p>
          <a:p>
            <a:pPr>
              <a:lnSpc>
                <a:spcPct val="110000"/>
              </a:lnSpc>
              <a:spcBef>
                <a:spcPts val="0"/>
              </a:spcBef>
            </a:pPr>
            <a:r>
              <a:rPr lang="en-US" sz="2400" dirty="0"/>
              <a:t>Identify </a:t>
            </a:r>
            <a:r>
              <a:rPr lang="en-US" sz="2400" b="1" dirty="0">
                <a:solidFill>
                  <a:srgbClr val="B94A1F"/>
                </a:solidFill>
              </a:rPr>
              <a:t>critically needed improvements </a:t>
            </a:r>
            <a:r>
              <a:rPr lang="en-US" sz="2400" dirty="0"/>
              <a:t>to Federal technology transfer policies, practices, and efforts</a:t>
            </a:r>
          </a:p>
          <a:p>
            <a:pPr>
              <a:lnSpc>
                <a:spcPct val="110000"/>
              </a:lnSpc>
              <a:spcBef>
                <a:spcPts val="0"/>
              </a:spcBef>
            </a:pPr>
            <a:endParaRPr lang="en-US" sz="2400" dirty="0"/>
          </a:p>
          <a:p>
            <a:pPr>
              <a:lnSpc>
                <a:spcPct val="110000"/>
              </a:lnSpc>
              <a:spcBef>
                <a:spcPts val="0"/>
              </a:spcBef>
            </a:pPr>
            <a:r>
              <a:rPr lang="en-US" sz="2400" dirty="0"/>
              <a:t>Seek </a:t>
            </a:r>
            <a:r>
              <a:rPr lang="en-US" sz="2400" b="1" dirty="0">
                <a:solidFill>
                  <a:srgbClr val="548235"/>
                </a:solidFill>
              </a:rPr>
              <a:t>broad input </a:t>
            </a:r>
            <a:r>
              <a:rPr lang="en-US" sz="2400" dirty="0"/>
              <a:t>from Federal R&amp;D, intellectual property and technology transfer stakeholders</a:t>
            </a:r>
          </a:p>
        </p:txBody>
      </p:sp>
      <p:sp>
        <p:nvSpPr>
          <p:cNvPr id="6" name="Title 1">
            <a:extLst>
              <a:ext uri="{FF2B5EF4-FFF2-40B4-BE49-F238E27FC236}">
                <a16:creationId xmlns:a16="http://schemas.microsoft.com/office/drawing/2014/main" id="{F7B5049A-0D0E-1249-AB89-5F1AFE1E89B3}"/>
              </a:ext>
            </a:extLst>
          </p:cNvPr>
          <p:cNvSpPr txBox="1">
            <a:spLocks/>
          </p:cNvSpPr>
          <p:nvPr/>
        </p:nvSpPr>
        <p:spPr>
          <a:xfrm>
            <a:off x="3677696" y="-74895"/>
            <a:ext cx="767610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800" dirty="0">
                <a:solidFill>
                  <a:schemeClr val="bg1"/>
                </a:solidFill>
              </a:rPr>
              <a:t>ROI Initiative Objective</a:t>
            </a:r>
          </a:p>
        </p:txBody>
      </p:sp>
      <p:pic>
        <p:nvPicPr>
          <p:cNvPr id="10" name="Picture 9">
            <a:extLst>
              <a:ext uri="{FF2B5EF4-FFF2-40B4-BE49-F238E27FC236}">
                <a16:creationId xmlns:a16="http://schemas.microsoft.com/office/drawing/2014/main" id="{70D9089E-D6C4-4BAD-84AF-8E5FF6A30CC8}"/>
              </a:ext>
            </a:extLst>
          </p:cNvPr>
          <p:cNvPicPr>
            <a:picLocks noChangeAspect="1"/>
          </p:cNvPicPr>
          <p:nvPr/>
        </p:nvPicPr>
        <p:blipFill>
          <a:blip r:embed="rId2"/>
          <a:stretch>
            <a:fillRect/>
          </a:stretch>
        </p:blipFill>
        <p:spPr>
          <a:xfrm>
            <a:off x="4702629" y="1081832"/>
            <a:ext cx="7487874" cy="5700842"/>
          </a:xfrm>
          <a:prstGeom prst="rect">
            <a:avLst/>
          </a:prstGeom>
        </p:spPr>
      </p:pic>
      <p:pic>
        <p:nvPicPr>
          <p:cNvPr id="7" name="Picture 6">
            <a:extLst>
              <a:ext uri="{FF2B5EF4-FFF2-40B4-BE49-F238E27FC236}">
                <a16:creationId xmlns:a16="http://schemas.microsoft.com/office/drawing/2014/main" id="{2ED22C1F-473B-400B-9D10-02A246A9FD96}"/>
              </a:ext>
            </a:extLst>
          </p:cNvPr>
          <p:cNvPicPr>
            <a:picLocks noChangeAspect="1"/>
          </p:cNvPicPr>
          <p:nvPr/>
        </p:nvPicPr>
        <p:blipFill rotWithShape="1">
          <a:blip r:embed="rId3">
            <a:duotone>
              <a:prstClr val="black"/>
              <a:srgbClr val="97BDFF">
                <a:tint val="45000"/>
                <a:satMod val="400000"/>
              </a:srgbClr>
            </a:duotone>
            <a:extLst>
              <a:ext uri="{BEBA8EAE-BF5A-486C-A8C5-ECC9F3942E4B}">
                <a14:imgProps xmlns:a14="http://schemas.microsoft.com/office/drawing/2010/main">
                  <a14:imgLayer r:embed="rId4">
                    <a14:imgEffect>
                      <a14:colorTemperature colorTemp="5900"/>
                    </a14:imgEffect>
                    <a14:imgEffect>
                      <a14:saturation sat="0"/>
                    </a14:imgEffect>
                    <a14:imgEffect>
                      <a14:brightnessContrast bright="-20000" contrast="40000"/>
                    </a14:imgEffect>
                  </a14:imgLayer>
                </a14:imgProps>
              </a:ext>
            </a:extLst>
          </a:blip>
          <a:srcRect r="52360"/>
          <a:stretch/>
        </p:blipFill>
        <p:spPr>
          <a:xfrm>
            <a:off x="10841851" y="6391221"/>
            <a:ext cx="1112022" cy="309400"/>
          </a:xfrm>
          <a:prstGeom prst="rect">
            <a:avLst/>
          </a:prstGeom>
        </p:spPr>
      </p:pic>
      <p:pic>
        <p:nvPicPr>
          <p:cNvPr id="8" name="Picture 7">
            <a:extLst>
              <a:ext uri="{FF2B5EF4-FFF2-40B4-BE49-F238E27FC236}">
                <a16:creationId xmlns:a16="http://schemas.microsoft.com/office/drawing/2014/main" id="{37BB9494-6027-4F6A-86D5-DFBF44B46BAF}"/>
              </a:ext>
            </a:extLst>
          </p:cNvPr>
          <p:cNvPicPr>
            <a:picLocks noChangeAspect="1"/>
          </p:cNvPicPr>
          <p:nvPr/>
        </p:nvPicPr>
        <p:blipFill>
          <a:blip r:embed="rId5"/>
          <a:stretch>
            <a:fillRect/>
          </a:stretch>
        </p:blipFill>
        <p:spPr>
          <a:xfrm>
            <a:off x="20096" y="0"/>
            <a:ext cx="2605414" cy="1047593"/>
          </a:xfrm>
          <a:prstGeom prst="rect">
            <a:avLst/>
          </a:prstGeom>
        </p:spPr>
      </p:pic>
    </p:spTree>
    <p:extLst>
      <p:ext uri="{BB962C8B-B14F-4D97-AF65-F5344CB8AC3E}">
        <p14:creationId xmlns:p14="http://schemas.microsoft.com/office/powerpoint/2010/main" val="1800388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5B6D-0B11-4545-812F-C82ED50A3123}"/>
              </a:ext>
            </a:extLst>
          </p:cNvPr>
          <p:cNvSpPr>
            <a:spLocks noGrp="1"/>
          </p:cNvSpPr>
          <p:nvPr>
            <p:ph type="title"/>
          </p:nvPr>
        </p:nvSpPr>
        <p:spPr>
          <a:xfrm>
            <a:off x="3074795" y="-22034"/>
            <a:ext cx="8179359" cy="1325563"/>
          </a:xfrm>
        </p:spPr>
        <p:txBody>
          <a:bodyPr>
            <a:normAutofit/>
          </a:bodyPr>
          <a:lstStyle/>
          <a:p>
            <a:r>
              <a:rPr lang="en-US" sz="4400" b="0" dirty="0">
                <a:latin typeface="Arial" panose="020B0604020202020204" pitchFamily="34" charset="0"/>
                <a:cs typeface="Arial" panose="020B0604020202020204" pitchFamily="34" charset="0"/>
              </a:rPr>
              <a:t>ROI Initiative - Outreach</a:t>
            </a:r>
          </a:p>
        </p:txBody>
      </p:sp>
      <p:grpSp>
        <p:nvGrpSpPr>
          <p:cNvPr id="3" name="Group 2">
            <a:extLst>
              <a:ext uri="{FF2B5EF4-FFF2-40B4-BE49-F238E27FC236}">
                <a16:creationId xmlns:a16="http://schemas.microsoft.com/office/drawing/2014/main" id="{D59ED6DD-F115-47A1-9CA4-21A43358BB09}"/>
              </a:ext>
            </a:extLst>
          </p:cNvPr>
          <p:cNvGrpSpPr>
            <a:grpSpLocks noChangeAspect="1"/>
          </p:cNvGrpSpPr>
          <p:nvPr/>
        </p:nvGrpSpPr>
        <p:grpSpPr>
          <a:xfrm>
            <a:off x="72440" y="1809838"/>
            <a:ext cx="6805938" cy="4297680"/>
            <a:chOff x="275532" y="1532930"/>
            <a:chExt cx="7022968" cy="4434726"/>
          </a:xfrm>
        </p:grpSpPr>
        <p:grpSp>
          <p:nvGrpSpPr>
            <p:cNvPr id="46" name="Group 45">
              <a:extLst>
                <a:ext uri="{FF2B5EF4-FFF2-40B4-BE49-F238E27FC236}">
                  <a16:creationId xmlns:a16="http://schemas.microsoft.com/office/drawing/2014/main" id="{0E2D11DB-5E25-489B-868B-D161CB5989AF}"/>
                </a:ext>
              </a:extLst>
            </p:cNvPr>
            <p:cNvGrpSpPr/>
            <p:nvPr/>
          </p:nvGrpSpPr>
          <p:grpSpPr>
            <a:xfrm>
              <a:off x="275532" y="1532930"/>
              <a:ext cx="7022968" cy="4434726"/>
              <a:chOff x="2681168" y="1830473"/>
              <a:chExt cx="7022968" cy="4434726"/>
            </a:xfrm>
          </p:grpSpPr>
          <p:sp>
            <p:nvSpPr>
              <p:cNvPr id="48" name="Freeform 3">
                <a:extLst>
                  <a:ext uri="{FF2B5EF4-FFF2-40B4-BE49-F238E27FC236}">
                    <a16:creationId xmlns:a16="http://schemas.microsoft.com/office/drawing/2014/main" id="{40A4CD49-422E-476A-BAA9-6FF10F827B08}"/>
                  </a:ext>
                </a:extLst>
              </p:cNvPr>
              <p:cNvSpPr/>
              <p:nvPr/>
            </p:nvSpPr>
            <p:spPr>
              <a:xfrm>
                <a:off x="9218349" y="1830473"/>
                <a:ext cx="485787" cy="757196"/>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49" name="Freeform 4">
                <a:extLst>
                  <a:ext uri="{FF2B5EF4-FFF2-40B4-BE49-F238E27FC236}">
                    <a16:creationId xmlns:a16="http://schemas.microsoft.com/office/drawing/2014/main" id="{2D449568-E1D5-4546-876F-9ADDD77674B3}"/>
                  </a:ext>
                </a:extLst>
              </p:cNvPr>
              <p:cNvSpPr/>
              <p:nvPr/>
            </p:nvSpPr>
            <p:spPr>
              <a:xfrm>
                <a:off x="7105056" y="4547113"/>
                <a:ext cx="466187" cy="858343"/>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50" name="Freeform 5">
                <a:extLst>
                  <a:ext uri="{FF2B5EF4-FFF2-40B4-BE49-F238E27FC236}">
                    <a16:creationId xmlns:a16="http://schemas.microsoft.com/office/drawing/2014/main" id="{FCF9CAB0-941D-44AB-91A4-5BB29300E5AA}"/>
                  </a:ext>
                </a:extLst>
              </p:cNvPr>
              <p:cNvSpPr/>
              <p:nvPr/>
            </p:nvSpPr>
            <p:spPr>
              <a:xfrm>
                <a:off x="4895911" y="4460010"/>
                <a:ext cx="1920748" cy="1805189"/>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51" name="Freeform 6">
                <a:extLst>
                  <a:ext uri="{FF2B5EF4-FFF2-40B4-BE49-F238E27FC236}">
                    <a16:creationId xmlns:a16="http://schemas.microsoft.com/office/drawing/2014/main" id="{981DB757-918D-4E5D-B799-1757502DD5AA}"/>
                  </a:ext>
                </a:extLst>
              </p:cNvPr>
              <p:cNvSpPr/>
              <p:nvPr/>
            </p:nvSpPr>
            <p:spPr>
              <a:xfrm>
                <a:off x="6720065" y="4954507"/>
                <a:ext cx="778379" cy="686955"/>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52" name="Freeform 7">
                <a:extLst>
                  <a:ext uri="{FF2B5EF4-FFF2-40B4-BE49-F238E27FC236}">
                    <a16:creationId xmlns:a16="http://schemas.microsoft.com/office/drawing/2014/main" id="{6620800C-1D72-4DCD-9A54-B3724A28277A}"/>
                  </a:ext>
                </a:extLst>
              </p:cNvPr>
              <p:cNvSpPr/>
              <p:nvPr/>
            </p:nvSpPr>
            <p:spPr>
              <a:xfrm>
                <a:off x="2996174" y="2000180"/>
                <a:ext cx="887575" cy="663073"/>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eaLnBrk="1" hangingPunct="1">
                  <a:defRPr/>
                </a:pPr>
                <a:endParaRPr lang="en-GB" sz="1800"/>
              </a:p>
            </p:txBody>
          </p:sp>
          <p:sp>
            <p:nvSpPr>
              <p:cNvPr id="53" name="Freeform 8">
                <a:extLst>
                  <a:ext uri="{FF2B5EF4-FFF2-40B4-BE49-F238E27FC236}">
                    <a16:creationId xmlns:a16="http://schemas.microsoft.com/office/drawing/2014/main" id="{1EA2B4B6-C12F-46C5-B79B-04F173036566}"/>
                  </a:ext>
                </a:extLst>
              </p:cNvPr>
              <p:cNvSpPr/>
              <p:nvPr/>
            </p:nvSpPr>
            <p:spPr>
              <a:xfrm>
                <a:off x="3669557" y="2160327"/>
                <a:ext cx="807777" cy="1291027"/>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eaLnBrk="1" hangingPunct="1">
                  <a:defRPr/>
                </a:pPr>
                <a:endParaRPr lang="en-GB" sz="1800"/>
              </a:p>
            </p:txBody>
          </p:sp>
          <p:sp>
            <p:nvSpPr>
              <p:cNvPr id="54" name="Freeform 9">
                <a:extLst>
                  <a:ext uri="{FF2B5EF4-FFF2-40B4-BE49-F238E27FC236}">
                    <a16:creationId xmlns:a16="http://schemas.microsoft.com/office/drawing/2014/main" id="{55477E2B-37A8-4840-9AA4-0A55131E2AE8}"/>
                  </a:ext>
                </a:extLst>
              </p:cNvPr>
              <p:cNvSpPr/>
              <p:nvPr/>
            </p:nvSpPr>
            <p:spPr>
              <a:xfrm>
                <a:off x="3976833" y="2181394"/>
                <a:ext cx="1388763" cy="842891"/>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defTabSz="457200" fontAlgn="base">
                  <a:spcBef>
                    <a:spcPct val="0"/>
                  </a:spcBef>
                  <a:spcAft>
                    <a:spcPct val="0"/>
                  </a:spcAft>
                </a:pPr>
                <a:endParaRPr lang="en-GB"/>
              </a:p>
            </p:txBody>
          </p:sp>
          <p:sp>
            <p:nvSpPr>
              <p:cNvPr id="55" name="Freeform 10">
                <a:extLst>
                  <a:ext uri="{FF2B5EF4-FFF2-40B4-BE49-F238E27FC236}">
                    <a16:creationId xmlns:a16="http://schemas.microsoft.com/office/drawing/2014/main" id="{C6E03B37-2DA0-47A6-816D-1D5997C5CAAA}"/>
                  </a:ext>
                </a:extLst>
              </p:cNvPr>
              <p:cNvSpPr>
                <a:spLocks noChangeArrowheads="1"/>
              </p:cNvSpPr>
              <p:nvPr/>
            </p:nvSpPr>
            <p:spPr bwMode="auto">
              <a:xfrm rot="21163818">
                <a:off x="6265085" y="3211130"/>
                <a:ext cx="830177" cy="542259"/>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US" sz="1800">
                  <a:ea typeface="ＭＳ Ｐゴシック" charset="-128"/>
                </a:endParaRPr>
              </a:p>
            </p:txBody>
          </p:sp>
          <p:sp>
            <p:nvSpPr>
              <p:cNvPr id="56" name="Freeform 11">
                <a:extLst>
                  <a:ext uri="{FF2B5EF4-FFF2-40B4-BE49-F238E27FC236}">
                    <a16:creationId xmlns:a16="http://schemas.microsoft.com/office/drawing/2014/main" id="{A856DDAB-83D4-42D5-ABA8-BFEF3BBFDC13}"/>
                  </a:ext>
                </a:extLst>
              </p:cNvPr>
              <p:cNvSpPr/>
              <p:nvPr/>
            </p:nvSpPr>
            <p:spPr>
              <a:xfrm>
                <a:off x="2767973" y="2389302"/>
                <a:ext cx="1063971" cy="914536"/>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57" name="Freeform 12">
                <a:extLst>
                  <a:ext uri="{FF2B5EF4-FFF2-40B4-BE49-F238E27FC236}">
                    <a16:creationId xmlns:a16="http://schemas.microsoft.com/office/drawing/2014/main" id="{4A7F93CE-0064-456B-86CA-F51BD3FBEA6E}"/>
                  </a:ext>
                </a:extLst>
              </p:cNvPr>
              <p:cNvSpPr/>
              <p:nvPr/>
            </p:nvSpPr>
            <p:spPr>
              <a:xfrm>
                <a:off x="3183766" y="3223772"/>
                <a:ext cx="863777" cy="1324743"/>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defTabSz="457200" eaLnBrk="0" fontAlgn="base" hangingPunct="0">
                  <a:spcBef>
                    <a:spcPct val="0"/>
                  </a:spcBef>
                  <a:spcAft>
                    <a:spcPct val="0"/>
                  </a:spcAft>
                  <a:buClr>
                    <a:srgbClr val="000000"/>
                  </a:buClr>
                  <a:buSzPct val="100000"/>
                </a:pPr>
                <a:endParaRPr lang="en-GB">
                  <a:solidFill>
                    <a:schemeClr val="bg1"/>
                  </a:solidFill>
                  <a:ea typeface="ＭＳ Ｐゴシック" charset="-128"/>
                </a:endParaRPr>
              </a:p>
            </p:txBody>
          </p:sp>
          <p:sp>
            <p:nvSpPr>
              <p:cNvPr id="58" name="Freeform 13">
                <a:extLst>
                  <a:ext uri="{FF2B5EF4-FFF2-40B4-BE49-F238E27FC236}">
                    <a16:creationId xmlns:a16="http://schemas.microsoft.com/office/drawing/2014/main" id="{6FF02B1A-B51D-4DB6-8D9D-A20EF25F26E4}"/>
                  </a:ext>
                </a:extLst>
              </p:cNvPr>
              <p:cNvSpPr/>
              <p:nvPr/>
            </p:nvSpPr>
            <p:spPr>
              <a:xfrm>
                <a:off x="3929941" y="3381107"/>
                <a:ext cx="737779" cy="952467"/>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59" name="Freeform 14">
                <a:extLst>
                  <a:ext uri="{FF2B5EF4-FFF2-40B4-BE49-F238E27FC236}">
                    <a16:creationId xmlns:a16="http://schemas.microsoft.com/office/drawing/2014/main" id="{7D1E6B2C-26D3-4442-AD30-CED5455F3054}"/>
                  </a:ext>
                </a:extLst>
              </p:cNvPr>
              <p:cNvSpPr/>
              <p:nvPr/>
            </p:nvSpPr>
            <p:spPr>
              <a:xfrm>
                <a:off x="3733954" y="4229621"/>
                <a:ext cx="874975" cy="1063447"/>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60" name="Freeform 15">
                <a:extLst>
                  <a:ext uri="{FF2B5EF4-FFF2-40B4-BE49-F238E27FC236}">
                    <a16:creationId xmlns:a16="http://schemas.microsoft.com/office/drawing/2014/main" id="{50F7C122-217D-4B73-99B3-98CE0D453D83}"/>
                  </a:ext>
                </a:extLst>
              </p:cNvPr>
              <p:cNvSpPr/>
              <p:nvPr/>
            </p:nvSpPr>
            <p:spPr>
              <a:xfrm>
                <a:off x="4529130" y="4326552"/>
                <a:ext cx="904375" cy="979159"/>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61" name="Freeform 16">
                <a:extLst>
                  <a:ext uri="{FF2B5EF4-FFF2-40B4-BE49-F238E27FC236}">
                    <a16:creationId xmlns:a16="http://schemas.microsoft.com/office/drawing/2014/main" id="{34A4ACE2-65FA-4749-9DC4-4C02774BD2A8}"/>
                  </a:ext>
                </a:extLst>
              </p:cNvPr>
              <p:cNvSpPr/>
              <p:nvPr/>
            </p:nvSpPr>
            <p:spPr>
              <a:xfrm>
                <a:off x="4604723" y="3633979"/>
                <a:ext cx="967375" cy="743147"/>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62" name="Freeform 17">
                <a:extLst>
                  <a:ext uri="{FF2B5EF4-FFF2-40B4-BE49-F238E27FC236}">
                    <a16:creationId xmlns:a16="http://schemas.microsoft.com/office/drawing/2014/main" id="{58979F7C-5C72-4969-B015-107A85D650A1}"/>
                  </a:ext>
                </a:extLst>
              </p:cNvPr>
              <p:cNvSpPr/>
              <p:nvPr/>
            </p:nvSpPr>
            <p:spPr>
              <a:xfrm>
                <a:off x="4411534" y="2934378"/>
                <a:ext cx="923975" cy="752981"/>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defTabSz="457200" fontAlgn="base">
                  <a:spcBef>
                    <a:spcPct val="0"/>
                  </a:spcBef>
                  <a:spcAft>
                    <a:spcPct val="0"/>
                  </a:spcAft>
                </a:pPr>
                <a:endParaRPr lang="en-GB"/>
              </a:p>
            </p:txBody>
          </p:sp>
          <p:sp>
            <p:nvSpPr>
              <p:cNvPr id="63" name="Freeform 18">
                <a:extLst>
                  <a:ext uri="{FF2B5EF4-FFF2-40B4-BE49-F238E27FC236}">
                    <a16:creationId xmlns:a16="http://schemas.microsoft.com/office/drawing/2014/main" id="{0A80695D-0422-4CB1-90DC-94F3B51E3338}"/>
                  </a:ext>
                </a:extLst>
              </p:cNvPr>
              <p:cNvSpPr/>
              <p:nvPr/>
            </p:nvSpPr>
            <p:spPr>
              <a:xfrm>
                <a:off x="5343907" y="2328903"/>
                <a:ext cx="883375" cy="528211"/>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64" name="Freeform 19">
                <a:extLst>
                  <a:ext uri="{FF2B5EF4-FFF2-40B4-BE49-F238E27FC236}">
                    <a16:creationId xmlns:a16="http://schemas.microsoft.com/office/drawing/2014/main" id="{274DE144-2857-400D-8F1B-DDEC972CB1B3}"/>
                  </a:ext>
                </a:extLst>
              </p:cNvPr>
              <p:cNvSpPr/>
              <p:nvPr/>
            </p:nvSpPr>
            <p:spPr>
              <a:xfrm>
                <a:off x="5317303" y="2841668"/>
                <a:ext cx="968775" cy="575975"/>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defTabSz="457200" fontAlgn="base">
                  <a:spcBef>
                    <a:spcPct val="0"/>
                  </a:spcBef>
                  <a:spcAft>
                    <a:spcPct val="0"/>
                  </a:spcAft>
                </a:pPr>
                <a:endParaRPr lang="en-GB"/>
              </a:p>
            </p:txBody>
          </p:sp>
          <p:sp>
            <p:nvSpPr>
              <p:cNvPr id="65" name="Freeform 20">
                <a:extLst>
                  <a:ext uri="{FF2B5EF4-FFF2-40B4-BE49-F238E27FC236}">
                    <a16:creationId xmlns:a16="http://schemas.microsoft.com/office/drawing/2014/main" id="{D017D886-524A-42D8-B823-3965EC1F5539}"/>
                  </a:ext>
                </a:extLst>
              </p:cNvPr>
              <p:cNvSpPr/>
              <p:nvPr/>
            </p:nvSpPr>
            <p:spPr>
              <a:xfrm>
                <a:off x="5306097" y="3343177"/>
                <a:ext cx="1145168" cy="509948"/>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defTabSz="457200" eaLnBrk="0" fontAlgn="base" hangingPunct="0">
                  <a:spcBef>
                    <a:spcPct val="0"/>
                  </a:spcBef>
                  <a:spcAft>
                    <a:spcPct val="0"/>
                  </a:spcAft>
                  <a:buClr>
                    <a:srgbClr val="000000"/>
                  </a:buClr>
                  <a:buSzPct val="100000"/>
                </a:pPr>
                <a:endParaRPr lang="en-GB">
                  <a:solidFill>
                    <a:schemeClr val="bg1"/>
                  </a:solidFill>
                  <a:ea typeface="ＭＳ Ｐゴシック" charset="-128"/>
                </a:endParaRPr>
              </a:p>
            </p:txBody>
          </p:sp>
          <p:sp>
            <p:nvSpPr>
              <p:cNvPr id="66" name="Freeform 21">
                <a:extLst>
                  <a:ext uri="{FF2B5EF4-FFF2-40B4-BE49-F238E27FC236}">
                    <a16:creationId xmlns:a16="http://schemas.microsoft.com/office/drawing/2014/main" id="{2C3AC413-8D66-4A0A-BAD5-56E894D5CA52}"/>
                  </a:ext>
                </a:extLst>
              </p:cNvPr>
              <p:cNvSpPr/>
              <p:nvPr/>
            </p:nvSpPr>
            <p:spPr>
              <a:xfrm>
                <a:off x="5556697" y="3820813"/>
                <a:ext cx="1031771" cy="556308"/>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67" name="Freeform 22">
                <a:extLst>
                  <a:ext uri="{FF2B5EF4-FFF2-40B4-BE49-F238E27FC236}">
                    <a16:creationId xmlns:a16="http://schemas.microsoft.com/office/drawing/2014/main" id="{6181BE8E-5C2F-4F87-ACEF-9A41AF5418B0}"/>
                  </a:ext>
                </a:extLst>
              </p:cNvPr>
              <p:cNvSpPr/>
              <p:nvPr/>
            </p:nvSpPr>
            <p:spPr>
              <a:xfrm>
                <a:off x="5430706" y="4329355"/>
                <a:ext cx="1226367" cy="599856"/>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68" name="Freeform 23">
                <a:extLst>
                  <a:ext uri="{FF2B5EF4-FFF2-40B4-BE49-F238E27FC236}">
                    <a16:creationId xmlns:a16="http://schemas.microsoft.com/office/drawing/2014/main" id="{F6719164-6096-4CFF-9603-437AA1F6A38E}"/>
                  </a:ext>
                </a:extLst>
              </p:cNvPr>
              <p:cNvSpPr/>
              <p:nvPr/>
            </p:nvSpPr>
            <p:spPr>
              <a:xfrm>
                <a:off x="6613670" y="4356056"/>
                <a:ext cx="662183" cy="656049"/>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defTabSz="457200" fontAlgn="base">
                  <a:spcBef>
                    <a:spcPct val="0"/>
                  </a:spcBef>
                  <a:spcAft>
                    <a:spcPct val="0"/>
                  </a:spcAft>
                </a:pPr>
                <a:endParaRPr lang="en-GB"/>
              </a:p>
            </p:txBody>
          </p:sp>
          <p:sp>
            <p:nvSpPr>
              <p:cNvPr id="69" name="Freeform 24">
                <a:extLst>
                  <a:ext uri="{FF2B5EF4-FFF2-40B4-BE49-F238E27FC236}">
                    <a16:creationId xmlns:a16="http://schemas.microsoft.com/office/drawing/2014/main" id="{EA628CBE-9776-4EBD-8ECA-BD9BD46118ED}"/>
                  </a:ext>
                </a:extLst>
              </p:cNvPr>
              <p:cNvSpPr/>
              <p:nvPr/>
            </p:nvSpPr>
            <p:spPr>
              <a:xfrm>
                <a:off x="6399475" y="3692984"/>
                <a:ext cx="961773" cy="734719"/>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70" name="Freeform 25">
                <a:extLst>
                  <a:ext uri="{FF2B5EF4-FFF2-40B4-BE49-F238E27FC236}">
                    <a16:creationId xmlns:a16="http://schemas.microsoft.com/office/drawing/2014/main" id="{58491145-719C-49CD-823C-B1ED9457610D}"/>
                  </a:ext>
                </a:extLst>
              </p:cNvPr>
              <p:cNvSpPr/>
              <p:nvPr/>
            </p:nvSpPr>
            <p:spPr>
              <a:xfrm>
                <a:off x="6666867" y="2622509"/>
                <a:ext cx="730780" cy="729100"/>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71" name="Freeform 26">
                <a:extLst>
                  <a:ext uri="{FF2B5EF4-FFF2-40B4-BE49-F238E27FC236}">
                    <a16:creationId xmlns:a16="http://schemas.microsoft.com/office/drawing/2014/main" id="{85134C17-C149-4A45-984E-982BBE2F854D}"/>
                  </a:ext>
                </a:extLst>
              </p:cNvPr>
              <p:cNvSpPr/>
              <p:nvPr/>
            </p:nvSpPr>
            <p:spPr>
              <a:xfrm>
                <a:off x="6953865" y="3284171"/>
                <a:ext cx="543185" cy="935608"/>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lumMod val="75000"/>
                    </a:schemeClr>
                  </a:solidFill>
                  <a:ea typeface="ＭＳ Ｐゴシック" charset="-128"/>
                </a:endParaRPr>
              </a:p>
            </p:txBody>
          </p:sp>
          <p:sp>
            <p:nvSpPr>
              <p:cNvPr id="72" name="Freeform 27">
                <a:extLst>
                  <a:ext uri="{FF2B5EF4-FFF2-40B4-BE49-F238E27FC236}">
                    <a16:creationId xmlns:a16="http://schemas.microsoft.com/office/drawing/2014/main" id="{12C4A0AA-72D8-4102-BD57-3B6AF4CD81B4}"/>
                  </a:ext>
                </a:extLst>
              </p:cNvPr>
              <p:cNvSpPr/>
              <p:nvPr/>
            </p:nvSpPr>
            <p:spPr>
              <a:xfrm>
                <a:off x="7504041" y="4481082"/>
                <a:ext cx="524987" cy="862557"/>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73" name="Freeform 28">
                <a:extLst>
                  <a:ext uri="{FF2B5EF4-FFF2-40B4-BE49-F238E27FC236}">
                    <a16:creationId xmlns:a16="http://schemas.microsoft.com/office/drawing/2014/main" id="{CBEAB69D-B36E-4663-8606-E58DE1125B3E}"/>
                  </a:ext>
                </a:extLst>
              </p:cNvPr>
              <p:cNvSpPr/>
              <p:nvPr/>
            </p:nvSpPr>
            <p:spPr>
              <a:xfrm>
                <a:off x="7861036" y="4403813"/>
                <a:ext cx="729379" cy="771244"/>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74" name="Freeform 29">
                <a:extLst>
                  <a:ext uri="{FF2B5EF4-FFF2-40B4-BE49-F238E27FC236}">
                    <a16:creationId xmlns:a16="http://schemas.microsoft.com/office/drawing/2014/main" id="{4A7F82AA-5B59-41FB-853E-9F6F3425773A}"/>
                  </a:ext>
                </a:extLst>
              </p:cNvPr>
              <p:cNvSpPr/>
              <p:nvPr/>
            </p:nvSpPr>
            <p:spPr>
              <a:xfrm>
                <a:off x="8188624" y="4299857"/>
                <a:ext cx="670581" cy="516972"/>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75" name="Freeform 30">
                <a:extLst>
                  <a:ext uri="{FF2B5EF4-FFF2-40B4-BE49-F238E27FC236}">
                    <a16:creationId xmlns:a16="http://schemas.microsoft.com/office/drawing/2014/main" id="{C80BCEF4-95A6-4573-84C1-113612F180B8}"/>
                  </a:ext>
                </a:extLst>
              </p:cNvPr>
              <p:cNvSpPr/>
              <p:nvPr/>
            </p:nvSpPr>
            <p:spPr>
              <a:xfrm>
                <a:off x="7337454" y="3754791"/>
                <a:ext cx="909975" cy="542259"/>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76" name="Freeform 31">
                <a:extLst>
                  <a:ext uri="{FF2B5EF4-FFF2-40B4-BE49-F238E27FC236}">
                    <a16:creationId xmlns:a16="http://schemas.microsoft.com/office/drawing/2014/main" id="{79894260-5865-4FD5-898D-9EA7EEC5007E}"/>
                  </a:ext>
                </a:extLst>
              </p:cNvPr>
              <p:cNvSpPr/>
              <p:nvPr/>
            </p:nvSpPr>
            <p:spPr>
              <a:xfrm>
                <a:off x="7218445" y="4056827"/>
                <a:ext cx="1153568" cy="542259"/>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77" name="Freeform 32">
                <a:extLst>
                  <a:ext uri="{FF2B5EF4-FFF2-40B4-BE49-F238E27FC236}">
                    <a16:creationId xmlns:a16="http://schemas.microsoft.com/office/drawing/2014/main" id="{E992D5F2-B0B5-4E96-A8AC-2E275AEED49D}"/>
                  </a:ext>
                </a:extLst>
              </p:cNvPr>
              <p:cNvSpPr/>
              <p:nvPr/>
            </p:nvSpPr>
            <p:spPr>
              <a:xfrm>
                <a:off x="7420043" y="3319293"/>
                <a:ext cx="438188" cy="737528"/>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78" name="Freeform 33">
                <a:extLst>
                  <a:ext uri="{FF2B5EF4-FFF2-40B4-BE49-F238E27FC236}">
                    <a16:creationId xmlns:a16="http://schemas.microsoft.com/office/drawing/2014/main" id="{11782C67-3971-42E7-9668-E57F887C01B5}"/>
                  </a:ext>
                </a:extLst>
              </p:cNvPr>
              <p:cNvSpPr/>
              <p:nvPr/>
            </p:nvSpPr>
            <p:spPr>
              <a:xfrm>
                <a:off x="2681168" y="3069241"/>
                <a:ext cx="1175968" cy="1879644"/>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79" name="Freeform 34">
                <a:extLst>
                  <a:ext uri="{FF2B5EF4-FFF2-40B4-BE49-F238E27FC236}">
                    <a16:creationId xmlns:a16="http://schemas.microsoft.com/office/drawing/2014/main" id="{8F9C6927-CAD2-41E7-8B44-056032DCBDAF}"/>
                  </a:ext>
                </a:extLst>
              </p:cNvPr>
              <p:cNvSpPr/>
              <p:nvPr/>
            </p:nvSpPr>
            <p:spPr>
              <a:xfrm>
                <a:off x="8015035" y="3822228"/>
                <a:ext cx="1166167" cy="618119"/>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80" name="Freeform 35">
                <a:extLst>
                  <a:ext uri="{FF2B5EF4-FFF2-40B4-BE49-F238E27FC236}">
                    <a16:creationId xmlns:a16="http://schemas.microsoft.com/office/drawing/2014/main" id="{391080B9-B676-4A79-8F9E-46597CB9F4B6}"/>
                  </a:ext>
                </a:extLst>
              </p:cNvPr>
              <p:cNvSpPr/>
              <p:nvPr/>
            </p:nvSpPr>
            <p:spPr>
              <a:xfrm>
                <a:off x="9161597" y="2257255"/>
                <a:ext cx="218395" cy="453755"/>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81" name="Freeform 36">
                <a:extLst>
                  <a:ext uri="{FF2B5EF4-FFF2-40B4-BE49-F238E27FC236}">
                    <a16:creationId xmlns:a16="http://schemas.microsoft.com/office/drawing/2014/main" id="{1FA22827-1450-4DFD-AE7D-5573BD4F69C9}"/>
                  </a:ext>
                </a:extLst>
              </p:cNvPr>
              <p:cNvSpPr/>
              <p:nvPr/>
            </p:nvSpPr>
            <p:spPr>
              <a:xfrm>
                <a:off x="8971200" y="2295183"/>
                <a:ext cx="240795" cy="434091"/>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defTabSz="457200" eaLnBrk="0" fontAlgn="base" hangingPunct="0">
                  <a:spcBef>
                    <a:spcPct val="0"/>
                  </a:spcBef>
                  <a:spcAft>
                    <a:spcPct val="0"/>
                  </a:spcAft>
                  <a:buClr>
                    <a:srgbClr val="000000"/>
                  </a:buClr>
                  <a:buSzPct val="100000"/>
                </a:pPr>
                <a:endParaRPr lang="en-GB">
                  <a:solidFill>
                    <a:schemeClr val="bg1"/>
                  </a:solidFill>
                  <a:ea typeface="ＭＳ Ｐゴシック" charset="-128"/>
                </a:endParaRPr>
              </a:p>
            </p:txBody>
          </p:sp>
          <p:sp>
            <p:nvSpPr>
              <p:cNvPr id="82" name="Freeform 37">
                <a:extLst>
                  <a:ext uri="{FF2B5EF4-FFF2-40B4-BE49-F238E27FC236}">
                    <a16:creationId xmlns:a16="http://schemas.microsoft.com/office/drawing/2014/main" id="{88EA5536-502F-4127-9F65-1339BAFCA4DA}"/>
                  </a:ext>
                </a:extLst>
              </p:cNvPr>
              <p:cNvSpPr/>
              <p:nvPr/>
            </p:nvSpPr>
            <p:spPr>
              <a:xfrm>
                <a:off x="9112601" y="2602847"/>
                <a:ext cx="460587" cy="257081"/>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83" name="Freeform 38">
                <a:extLst>
                  <a:ext uri="{FF2B5EF4-FFF2-40B4-BE49-F238E27FC236}">
                    <a16:creationId xmlns:a16="http://schemas.microsoft.com/office/drawing/2014/main" id="{C93EAF59-599C-4329-98C7-509C12A05010}"/>
                  </a:ext>
                </a:extLst>
              </p:cNvPr>
              <p:cNvSpPr/>
              <p:nvPr/>
            </p:nvSpPr>
            <p:spPr>
              <a:xfrm>
                <a:off x="9332395" y="2753151"/>
                <a:ext cx="71399" cy="116600"/>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84" name="Freeform 39">
                <a:extLst>
                  <a:ext uri="{FF2B5EF4-FFF2-40B4-BE49-F238E27FC236}">
                    <a16:creationId xmlns:a16="http://schemas.microsoft.com/office/drawing/2014/main" id="{738FF6FA-4A98-43B4-BF80-7436C8C1D112}"/>
                  </a:ext>
                </a:extLst>
              </p:cNvPr>
              <p:cNvSpPr/>
              <p:nvPr/>
            </p:nvSpPr>
            <p:spPr>
              <a:xfrm>
                <a:off x="9133597" y="2777037"/>
                <a:ext cx="242195" cy="213532"/>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85" name="Freeform 40">
                <a:extLst>
                  <a:ext uri="{FF2B5EF4-FFF2-40B4-BE49-F238E27FC236}">
                    <a16:creationId xmlns:a16="http://schemas.microsoft.com/office/drawing/2014/main" id="{1231E63D-D4C1-4E9D-B0B8-8619A67DED3F}"/>
                  </a:ext>
                </a:extLst>
              </p:cNvPr>
              <p:cNvSpPr/>
              <p:nvPr/>
            </p:nvSpPr>
            <p:spPr>
              <a:xfrm>
                <a:off x="8982404" y="3014449"/>
                <a:ext cx="193195" cy="404588"/>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86" name="Freeform 41">
                <a:extLst>
                  <a:ext uri="{FF2B5EF4-FFF2-40B4-BE49-F238E27FC236}">
                    <a16:creationId xmlns:a16="http://schemas.microsoft.com/office/drawing/2014/main" id="{A21B5322-2C34-4C99-B7CA-9BB0B51DCBA2}"/>
                  </a:ext>
                </a:extLst>
              </p:cNvPr>
              <p:cNvSpPr/>
              <p:nvPr/>
            </p:nvSpPr>
            <p:spPr>
              <a:xfrm>
                <a:off x="8972605" y="3319304"/>
                <a:ext cx="135795" cy="221961"/>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87" name="Freeform 42">
                <a:extLst>
                  <a:ext uri="{FF2B5EF4-FFF2-40B4-BE49-F238E27FC236}">
                    <a16:creationId xmlns:a16="http://schemas.microsoft.com/office/drawing/2014/main" id="{F914889D-E39C-448E-9BE7-E01264002AEB}"/>
                  </a:ext>
                </a:extLst>
              </p:cNvPr>
              <p:cNvSpPr/>
              <p:nvPr/>
            </p:nvSpPr>
            <p:spPr>
              <a:xfrm>
                <a:off x="8159220" y="3358636"/>
                <a:ext cx="586584" cy="643407"/>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88" name="Freeform 43">
                <a:extLst>
                  <a:ext uri="{FF2B5EF4-FFF2-40B4-BE49-F238E27FC236}">
                    <a16:creationId xmlns:a16="http://schemas.microsoft.com/office/drawing/2014/main" id="{F33CF11C-164C-4066-9E63-97BA14890DC1}"/>
                  </a:ext>
                </a:extLst>
              </p:cNvPr>
              <p:cNvSpPr/>
              <p:nvPr/>
            </p:nvSpPr>
            <p:spPr>
              <a:xfrm>
                <a:off x="8499411" y="3333348"/>
                <a:ext cx="608984" cy="293607"/>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89" name="Freeform 44">
                <a:extLst>
                  <a:ext uri="{FF2B5EF4-FFF2-40B4-BE49-F238E27FC236}">
                    <a16:creationId xmlns:a16="http://schemas.microsoft.com/office/drawing/2014/main" id="{BF1494AF-A0FC-4FC8-90C9-BA9415788C3B}"/>
                  </a:ext>
                </a:extLst>
              </p:cNvPr>
              <p:cNvSpPr/>
              <p:nvPr/>
            </p:nvSpPr>
            <p:spPr>
              <a:xfrm>
                <a:off x="8269817" y="2945615"/>
                <a:ext cx="795179" cy="581595"/>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grpSp>
            <p:nvGrpSpPr>
              <p:cNvPr id="90" name="Group 89">
                <a:extLst>
                  <a:ext uri="{FF2B5EF4-FFF2-40B4-BE49-F238E27FC236}">
                    <a16:creationId xmlns:a16="http://schemas.microsoft.com/office/drawing/2014/main" id="{FD54B6A8-D626-47EC-BE1B-5B34632A9043}"/>
                  </a:ext>
                </a:extLst>
              </p:cNvPr>
              <p:cNvGrpSpPr/>
              <p:nvPr/>
            </p:nvGrpSpPr>
            <p:grpSpPr>
              <a:xfrm>
                <a:off x="6120507" y="2251789"/>
                <a:ext cx="879876" cy="1011519"/>
                <a:chOff x="4393406" y="1081031"/>
                <a:chExt cx="997744" cy="1143057"/>
              </a:xfrm>
              <a:solidFill>
                <a:schemeClr val="bg1">
                  <a:lumMod val="85000"/>
                </a:schemeClr>
              </a:solidFill>
            </p:grpSpPr>
            <p:sp>
              <p:nvSpPr>
                <p:cNvPr id="125" name="Freeform 59">
                  <a:extLst>
                    <a:ext uri="{FF2B5EF4-FFF2-40B4-BE49-F238E27FC236}">
                      <a16:creationId xmlns:a16="http://schemas.microsoft.com/office/drawing/2014/main" id="{05713C80-0755-40E3-9223-352D41ED58A6}"/>
                    </a:ext>
                  </a:extLst>
                </p:cNvPr>
                <p:cNvSpPr/>
                <p:nvPr/>
              </p:nvSpPr>
              <p:spPr>
                <a:xfrm>
                  <a:off x="4393406" y="1166813"/>
                  <a:ext cx="997744" cy="1057275"/>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26" name="Freeform 60">
                  <a:extLst>
                    <a:ext uri="{FF2B5EF4-FFF2-40B4-BE49-F238E27FC236}">
                      <a16:creationId xmlns:a16="http://schemas.microsoft.com/office/drawing/2014/main" id="{483B9A2E-CDA1-4B4C-856D-8584F2A6B049}"/>
                    </a:ext>
                  </a:extLst>
                </p:cNvPr>
                <p:cNvSpPr/>
                <p:nvPr/>
              </p:nvSpPr>
              <p:spPr>
                <a:xfrm>
                  <a:off x="4638510" y="1081031"/>
                  <a:ext cx="35928" cy="59741"/>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grpSp>
          <p:grpSp>
            <p:nvGrpSpPr>
              <p:cNvPr id="94" name="Group 93">
                <a:extLst>
                  <a:ext uri="{FF2B5EF4-FFF2-40B4-BE49-F238E27FC236}">
                    <a16:creationId xmlns:a16="http://schemas.microsoft.com/office/drawing/2014/main" id="{EC2E99C6-89C1-4FE8-81A4-467ED958740A}"/>
                  </a:ext>
                </a:extLst>
              </p:cNvPr>
              <p:cNvGrpSpPr/>
              <p:nvPr/>
            </p:nvGrpSpPr>
            <p:grpSpPr>
              <a:xfrm>
                <a:off x="6968887" y="2473091"/>
                <a:ext cx="1037373" cy="895571"/>
                <a:chOff x="5355431" y="1331119"/>
                <a:chExt cx="1176338" cy="1012031"/>
              </a:xfrm>
              <a:solidFill>
                <a:schemeClr val="bg1">
                  <a:lumMod val="85000"/>
                </a:schemeClr>
              </a:solidFill>
            </p:grpSpPr>
            <p:sp>
              <p:nvSpPr>
                <p:cNvPr id="123" name="Freeform 57">
                  <a:extLst>
                    <a:ext uri="{FF2B5EF4-FFF2-40B4-BE49-F238E27FC236}">
                      <a16:creationId xmlns:a16="http://schemas.microsoft.com/office/drawing/2014/main" id="{C12648BF-846A-4F6D-84E3-53A6E3607EC3}"/>
                    </a:ext>
                  </a:extLst>
                </p:cNvPr>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24" name="Freeform 58">
                  <a:extLst>
                    <a:ext uri="{FF2B5EF4-FFF2-40B4-BE49-F238E27FC236}">
                      <a16:creationId xmlns:a16="http://schemas.microsoft.com/office/drawing/2014/main" id="{DE7C90F3-E341-4F3E-B7F1-B8338DF9CC55}"/>
                    </a:ext>
                  </a:extLst>
                </p:cNvPr>
                <p:cNvSpPr/>
                <p:nvPr/>
              </p:nvSpPr>
              <p:spPr>
                <a:xfrm>
                  <a:off x="5938838"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grpSp>
          <p:grpSp>
            <p:nvGrpSpPr>
              <p:cNvPr id="114" name="Group 113">
                <a:extLst>
                  <a:ext uri="{FF2B5EF4-FFF2-40B4-BE49-F238E27FC236}">
                    <a16:creationId xmlns:a16="http://schemas.microsoft.com/office/drawing/2014/main" id="{D87EC2CA-2406-4B3A-9400-55F2ECF19A9C}"/>
                  </a:ext>
                </a:extLst>
              </p:cNvPr>
              <p:cNvGrpSpPr/>
              <p:nvPr/>
            </p:nvGrpSpPr>
            <p:grpSpPr>
              <a:xfrm>
                <a:off x="8325454" y="2376168"/>
                <a:ext cx="1052071" cy="735423"/>
                <a:chOff x="6893719" y="1221581"/>
                <a:chExt cx="1193006" cy="831057"/>
              </a:xfrm>
              <a:solidFill>
                <a:schemeClr val="bg1">
                  <a:lumMod val="85000"/>
                </a:schemeClr>
              </a:solidFill>
            </p:grpSpPr>
            <p:sp>
              <p:nvSpPr>
                <p:cNvPr id="121" name="Freeform 55">
                  <a:extLst>
                    <a:ext uri="{FF2B5EF4-FFF2-40B4-BE49-F238E27FC236}">
                      <a16:creationId xmlns:a16="http://schemas.microsoft.com/office/drawing/2014/main" id="{3377A9CF-AC9A-4724-977F-B1ED65EB72E2}"/>
                    </a:ext>
                  </a:extLst>
                </p:cNvPr>
                <p:cNvSpPr/>
                <p:nvPr/>
              </p:nvSpPr>
              <p:spPr>
                <a:xfrm>
                  <a:off x="6893719" y="1221581"/>
                  <a:ext cx="978694" cy="831057"/>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22" name="Freeform 56">
                  <a:extLst>
                    <a:ext uri="{FF2B5EF4-FFF2-40B4-BE49-F238E27FC236}">
                      <a16:creationId xmlns:a16="http://schemas.microsoft.com/office/drawing/2014/main" id="{86E9A6BE-6CF0-4D73-AE38-9FB13EAED6B5}"/>
                    </a:ext>
                  </a:extLst>
                </p:cNvPr>
                <p:cNvSpPr/>
                <p:nvPr/>
              </p:nvSpPr>
              <p:spPr>
                <a:xfrm>
                  <a:off x="7831932" y="1854994"/>
                  <a:ext cx="254793" cy="192881"/>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grpSp>
          <p:grpSp>
            <p:nvGrpSpPr>
              <p:cNvPr id="115" name="Group 114">
                <a:extLst>
                  <a:ext uri="{FF2B5EF4-FFF2-40B4-BE49-F238E27FC236}">
                    <a16:creationId xmlns:a16="http://schemas.microsoft.com/office/drawing/2014/main" id="{E521732F-5089-4DAC-BCD6-6A811EF2AC64}"/>
                  </a:ext>
                </a:extLst>
              </p:cNvPr>
              <p:cNvGrpSpPr/>
              <p:nvPr/>
            </p:nvGrpSpPr>
            <p:grpSpPr>
              <a:xfrm>
                <a:off x="8096551" y="3465598"/>
                <a:ext cx="1005872" cy="676419"/>
                <a:chOff x="6634163" y="2452688"/>
                <a:chExt cx="1140619" cy="764381"/>
              </a:xfrm>
              <a:solidFill>
                <a:schemeClr val="bg1">
                  <a:lumMod val="85000"/>
                </a:schemeClr>
              </a:solidFill>
            </p:grpSpPr>
            <p:sp>
              <p:nvSpPr>
                <p:cNvPr id="119" name="Freeform 53">
                  <a:extLst>
                    <a:ext uri="{FF2B5EF4-FFF2-40B4-BE49-F238E27FC236}">
                      <a16:creationId xmlns:a16="http://schemas.microsoft.com/office/drawing/2014/main" id="{7FD4270B-3394-4621-93B3-194D288EBCF7}"/>
                    </a:ext>
                  </a:extLst>
                </p:cNvPr>
                <p:cNvSpPr/>
                <p:nvPr/>
              </p:nvSpPr>
              <p:spPr>
                <a:xfrm>
                  <a:off x="6634163" y="2452688"/>
                  <a:ext cx="1131093" cy="7643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20" name="Freeform 54">
                  <a:extLst>
                    <a:ext uri="{FF2B5EF4-FFF2-40B4-BE49-F238E27FC236}">
                      <a16:creationId xmlns:a16="http://schemas.microsoft.com/office/drawing/2014/main" id="{C5A93451-2091-4741-8DF2-85C74532DD0E}"/>
                    </a:ext>
                  </a:extLst>
                </p:cNvPr>
                <p:cNvSpPr/>
                <p:nvPr/>
              </p:nvSpPr>
              <p:spPr>
                <a:xfrm>
                  <a:off x="7724776" y="2605088"/>
                  <a:ext cx="50006" cy="109537"/>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grpSp>
          <p:sp>
            <p:nvSpPr>
              <p:cNvPr id="116" name="Freeform 49">
                <a:extLst>
                  <a:ext uri="{FF2B5EF4-FFF2-40B4-BE49-F238E27FC236}">
                    <a16:creationId xmlns:a16="http://schemas.microsoft.com/office/drawing/2014/main" id="{F506854B-847E-4D66-8345-1D86A2C4D1EC}"/>
                  </a:ext>
                </a:extLst>
              </p:cNvPr>
              <p:cNvSpPr/>
              <p:nvPr/>
            </p:nvSpPr>
            <p:spPr>
              <a:xfrm>
                <a:off x="7757441" y="3156340"/>
                <a:ext cx="576785" cy="650431"/>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17" name="Freeform 51">
                <a:extLst>
                  <a:ext uri="{FF2B5EF4-FFF2-40B4-BE49-F238E27FC236}">
                    <a16:creationId xmlns:a16="http://schemas.microsoft.com/office/drawing/2014/main" id="{C07D43FD-E812-4423-AF8B-9AE9625C34CB}"/>
                  </a:ext>
                </a:extLst>
              </p:cNvPr>
              <p:cNvSpPr/>
              <p:nvPr/>
            </p:nvSpPr>
            <p:spPr>
              <a:xfrm>
                <a:off x="7673446" y="5068299"/>
                <a:ext cx="1216567" cy="949657"/>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18" name="TextBox 117">
                <a:extLst>
                  <a:ext uri="{FF2B5EF4-FFF2-40B4-BE49-F238E27FC236}">
                    <a16:creationId xmlns:a16="http://schemas.microsoft.com/office/drawing/2014/main" id="{A30BE8EA-09D7-4C24-93DE-C921875C85DB}"/>
                  </a:ext>
                </a:extLst>
              </p:cNvPr>
              <p:cNvSpPr txBox="1"/>
              <p:nvPr/>
            </p:nvSpPr>
            <p:spPr>
              <a:xfrm>
                <a:off x="7432610" y="5878595"/>
                <a:ext cx="1070585" cy="220573"/>
              </a:xfrm>
              <a:prstGeom prst="rect">
                <a:avLst/>
              </a:prstGeom>
              <a:noFill/>
            </p:spPr>
            <p:txBody>
              <a:bodyPr wrap="square" rtlCol="0">
                <a:spAutoFit/>
              </a:bodyPr>
              <a:lstStyle/>
              <a:p>
                <a:pPr algn="ctr">
                  <a:lnSpc>
                    <a:spcPts val="1000"/>
                  </a:lnSpc>
                  <a:defRPr/>
                </a:pPr>
                <a:endParaRPr lang="en-US" sz="1200" kern="0" dirty="0">
                  <a:solidFill>
                    <a:sysClr val="windowText" lastClr="000000"/>
                  </a:solidFill>
                </a:endParaRPr>
              </a:p>
            </p:txBody>
          </p:sp>
        </p:grpSp>
        <p:pic>
          <p:nvPicPr>
            <p:cNvPr id="127" name="Graphic 126" descr="Flag">
              <a:extLst>
                <a:ext uri="{FF2B5EF4-FFF2-40B4-BE49-F238E27FC236}">
                  <a16:creationId xmlns:a16="http://schemas.microsoft.com/office/drawing/2014/main" id="{A1A8AAC9-8217-4D36-9F56-281428B9D2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29938" y="3119222"/>
              <a:ext cx="533287" cy="533287"/>
            </a:xfrm>
            <a:prstGeom prst="rect">
              <a:avLst/>
            </a:prstGeom>
          </p:spPr>
        </p:pic>
        <p:pic>
          <p:nvPicPr>
            <p:cNvPr id="142" name="Graphic 141" descr="Flag">
              <a:extLst>
                <a:ext uri="{FF2B5EF4-FFF2-40B4-BE49-F238E27FC236}">
                  <a16:creationId xmlns:a16="http://schemas.microsoft.com/office/drawing/2014/main" id="{A1590939-1BC0-44C0-8F08-CEA13E0EA44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8080" y="2963023"/>
              <a:ext cx="533287" cy="533287"/>
            </a:xfrm>
            <a:prstGeom prst="rect">
              <a:avLst/>
            </a:prstGeom>
          </p:spPr>
        </p:pic>
        <p:pic>
          <p:nvPicPr>
            <p:cNvPr id="143" name="Graphic 142" descr="Flag">
              <a:extLst>
                <a:ext uri="{FF2B5EF4-FFF2-40B4-BE49-F238E27FC236}">
                  <a16:creationId xmlns:a16="http://schemas.microsoft.com/office/drawing/2014/main" id="{F8D197AB-6C0F-462E-9E25-D289DCE69D7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64402" y="2699121"/>
              <a:ext cx="533287" cy="533287"/>
            </a:xfrm>
            <a:prstGeom prst="rect">
              <a:avLst/>
            </a:prstGeom>
          </p:spPr>
        </p:pic>
        <p:pic>
          <p:nvPicPr>
            <p:cNvPr id="145" name="Graphic 144" descr="Flag">
              <a:extLst>
                <a:ext uri="{FF2B5EF4-FFF2-40B4-BE49-F238E27FC236}">
                  <a16:creationId xmlns:a16="http://schemas.microsoft.com/office/drawing/2014/main" id="{D42F9642-8055-4F33-A4B9-A1D3AB31156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18518" y="2670197"/>
              <a:ext cx="533287" cy="533287"/>
            </a:xfrm>
            <a:prstGeom prst="rect">
              <a:avLst/>
            </a:prstGeom>
          </p:spPr>
        </p:pic>
      </p:grpSp>
      <p:grpSp>
        <p:nvGrpSpPr>
          <p:cNvPr id="146" name="Group 145">
            <a:extLst>
              <a:ext uri="{FF2B5EF4-FFF2-40B4-BE49-F238E27FC236}">
                <a16:creationId xmlns:a16="http://schemas.microsoft.com/office/drawing/2014/main" id="{76BCF67E-A5EC-4357-ADB9-FEBC324AAA4C}"/>
              </a:ext>
            </a:extLst>
          </p:cNvPr>
          <p:cNvGrpSpPr/>
          <p:nvPr/>
        </p:nvGrpSpPr>
        <p:grpSpPr>
          <a:xfrm>
            <a:off x="6587318" y="4512862"/>
            <a:ext cx="5604682" cy="2261817"/>
            <a:chOff x="6875332" y="4596183"/>
            <a:chExt cx="5316667" cy="2261817"/>
          </a:xfrm>
        </p:grpSpPr>
        <p:sp>
          <p:nvSpPr>
            <p:cNvPr id="147" name="Rectangle 146">
              <a:extLst>
                <a:ext uri="{FF2B5EF4-FFF2-40B4-BE49-F238E27FC236}">
                  <a16:creationId xmlns:a16="http://schemas.microsoft.com/office/drawing/2014/main" id="{8EE003FF-DE47-40BF-97E3-0734085D54C8}"/>
                </a:ext>
              </a:extLst>
            </p:cNvPr>
            <p:cNvSpPr/>
            <p:nvPr/>
          </p:nvSpPr>
          <p:spPr>
            <a:xfrm>
              <a:off x="6875332" y="4596183"/>
              <a:ext cx="5316667" cy="2261817"/>
            </a:xfrm>
            <a:prstGeom prst="rect">
              <a:avLst/>
            </a:prstGeom>
            <a:solidFill>
              <a:srgbClr val="5D8B7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B191"/>
                </a:solidFill>
              </a:endParaRPr>
            </a:p>
          </p:txBody>
        </p:sp>
        <p:sp>
          <p:nvSpPr>
            <p:cNvPr id="148" name="Rectangle 147">
              <a:extLst>
                <a:ext uri="{FF2B5EF4-FFF2-40B4-BE49-F238E27FC236}">
                  <a16:creationId xmlns:a16="http://schemas.microsoft.com/office/drawing/2014/main" id="{80B3C975-A8D4-42D7-921E-0D8A2128324C}"/>
                </a:ext>
              </a:extLst>
            </p:cNvPr>
            <p:cNvSpPr/>
            <p:nvPr/>
          </p:nvSpPr>
          <p:spPr>
            <a:xfrm>
              <a:off x="7295160" y="4687024"/>
              <a:ext cx="4865469" cy="2123658"/>
            </a:xfrm>
            <a:prstGeom prst="rect">
              <a:avLst/>
            </a:prstGeom>
          </p:spPr>
          <p:txBody>
            <a:bodyPr wrap="square">
              <a:spAutoFit/>
            </a:bodyPr>
            <a:lstStyle/>
            <a:p>
              <a:pPr>
                <a:spcBef>
                  <a:spcPts val="600"/>
                </a:spcBef>
              </a:pPr>
              <a:r>
                <a:rPr lang="en-US" sz="2200" b="1" dirty="0">
                  <a:solidFill>
                    <a:schemeClr val="bg1"/>
                  </a:solidFill>
                  <a:cs typeface="Arial" panose="020B0604020202020204" pitchFamily="34" charset="0"/>
                </a:rPr>
                <a:t>ROI Public Meetings</a:t>
              </a:r>
            </a:p>
            <a:p>
              <a:pPr>
                <a:spcBef>
                  <a:spcPts val="600"/>
                </a:spcBef>
              </a:pPr>
              <a:r>
                <a:rPr lang="en-US" sz="2200" dirty="0">
                  <a:solidFill>
                    <a:schemeClr val="bg1"/>
                  </a:solidFill>
                  <a:cs typeface="Arial" panose="020B0604020202020204" pitchFamily="34" charset="0"/>
                </a:rPr>
                <a:t>May 17 – San Jose, CA</a:t>
              </a:r>
            </a:p>
            <a:p>
              <a:pPr>
                <a:spcBef>
                  <a:spcPts val="600"/>
                </a:spcBef>
              </a:pPr>
              <a:r>
                <a:rPr lang="en-US" sz="2200" dirty="0">
                  <a:solidFill>
                    <a:schemeClr val="bg1"/>
                  </a:solidFill>
                  <a:cs typeface="Arial" panose="020B0604020202020204" pitchFamily="34" charset="0"/>
                </a:rPr>
                <a:t>May 21 – Denver, CO</a:t>
              </a:r>
            </a:p>
            <a:p>
              <a:pPr>
                <a:spcBef>
                  <a:spcPts val="600"/>
                </a:spcBef>
              </a:pPr>
              <a:r>
                <a:rPr lang="en-US" sz="2200" dirty="0">
                  <a:solidFill>
                    <a:schemeClr val="bg1"/>
                  </a:solidFill>
                  <a:cs typeface="Arial" panose="020B0604020202020204" pitchFamily="34" charset="0"/>
                </a:rPr>
                <a:t>May 31 – Chicago, IL</a:t>
              </a:r>
            </a:p>
            <a:p>
              <a:pPr>
                <a:spcBef>
                  <a:spcPts val="600"/>
                </a:spcBef>
              </a:pPr>
              <a:r>
                <a:rPr lang="en-US" sz="2400" b="1" dirty="0">
                  <a:solidFill>
                    <a:schemeClr val="bg1"/>
                  </a:solidFill>
                  <a:cs typeface="Arial" panose="020B0604020202020204" pitchFamily="34" charset="0"/>
                </a:rPr>
                <a:t>June 14 – Gaithersburg, MD</a:t>
              </a:r>
            </a:p>
          </p:txBody>
        </p:sp>
      </p:grpSp>
      <p:sp>
        <p:nvSpPr>
          <p:cNvPr id="149" name="Rectangle 148">
            <a:extLst>
              <a:ext uri="{FF2B5EF4-FFF2-40B4-BE49-F238E27FC236}">
                <a16:creationId xmlns:a16="http://schemas.microsoft.com/office/drawing/2014/main" id="{1DDB2E4E-31A7-4F47-A16E-F7A03DBBA771}"/>
              </a:ext>
            </a:extLst>
          </p:cNvPr>
          <p:cNvSpPr/>
          <p:nvPr/>
        </p:nvSpPr>
        <p:spPr>
          <a:xfrm>
            <a:off x="7235019" y="1575092"/>
            <a:ext cx="4825570" cy="2677656"/>
          </a:xfrm>
          <a:prstGeom prst="rect">
            <a:avLst/>
          </a:prstGeom>
        </p:spPr>
        <p:txBody>
          <a:bodyPr wrap="square">
            <a:spAutoFit/>
          </a:bodyPr>
          <a:lstStyle/>
          <a:p>
            <a:pPr marL="6350" lvl="1" indent="0">
              <a:buFont typeface="Arial" panose="020B0604020202020204" pitchFamily="34" charset="0"/>
              <a:buNone/>
            </a:pPr>
            <a:r>
              <a:rPr lang="en-US" sz="3200" b="1" dirty="0">
                <a:solidFill>
                  <a:srgbClr val="0F294A"/>
                </a:solidFill>
              </a:rPr>
              <a:t>Unleashing American Innovation Symposium </a:t>
            </a:r>
          </a:p>
          <a:p>
            <a:pPr marL="6350" lvl="1" indent="0">
              <a:buFont typeface="Arial" panose="020B0604020202020204" pitchFamily="34" charset="0"/>
              <a:buNone/>
            </a:pPr>
            <a:r>
              <a:rPr lang="en-US" sz="2400" dirty="0">
                <a:solidFill>
                  <a:schemeClr val="bg2">
                    <a:lumMod val="25000"/>
                  </a:schemeClr>
                </a:solidFill>
              </a:rPr>
              <a:t>April 19, Washington, DC</a:t>
            </a:r>
          </a:p>
          <a:p>
            <a:pPr marL="6350" lvl="1" indent="0">
              <a:buFont typeface="Arial" panose="020B0604020202020204" pitchFamily="34" charset="0"/>
              <a:buNone/>
            </a:pPr>
            <a:endParaRPr lang="en-US" sz="2400" b="1" dirty="0">
              <a:solidFill>
                <a:srgbClr val="0F294A"/>
              </a:solidFill>
            </a:endParaRPr>
          </a:p>
          <a:p>
            <a:pPr marL="6350" lvl="1" indent="0">
              <a:buFont typeface="Arial" panose="020B0604020202020204" pitchFamily="34" charset="0"/>
              <a:buNone/>
            </a:pPr>
            <a:r>
              <a:rPr lang="en-US" sz="3200" b="1" dirty="0">
                <a:solidFill>
                  <a:srgbClr val="0F294A"/>
                </a:solidFill>
              </a:rPr>
              <a:t>Request for Information </a:t>
            </a:r>
          </a:p>
          <a:p>
            <a:pPr marL="6350" lvl="1" indent="0">
              <a:buFont typeface="Arial" panose="020B0604020202020204" pitchFamily="34" charset="0"/>
              <a:buNone/>
            </a:pPr>
            <a:r>
              <a:rPr lang="en-US" sz="2400" dirty="0">
                <a:solidFill>
                  <a:schemeClr val="bg2">
                    <a:lumMod val="25000"/>
                  </a:schemeClr>
                </a:solidFill>
              </a:rPr>
              <a:t>May 1 – July 30</a:t>
            </a:r>
          </a:p>
        </p:txBody>
      </p:sp>
      <p:pic>
        <p:nvPicPr>
          <p:cNvPr id="91" name="Picture 90">
            <a:extLst>
              <a:ext uri="{FF2B5EF4-FFF2-40B4-BE49-F238E27FC236}">
                <a16:creationId xmlns:a16="http://schemas.microsoft.com/office/drawing/2014/main" id="{7F250416-982A-4237-8371-4B85C52A0FF2}"/>
              </a:ext>
            </a:extLst>
          </p:cNvPr>
          <p:cNvPicPr>
            <a:picLocks noChangeAspect="1"/>
          </p:cNvPicPr>
          <p:nvPr/>
        </p:nvPicPr>
        <p:blipFill>
          <a:blip r:embed="rId5"/>
          <a:stretch>
            <a:fillRect/>
          </a:stretch>
        </p:blipFill>
        <p:spPr>
          <a:xfrm>
            <a:off x="20096" y="0"/>
            <a:ext cx="2605414" cy="1047593"/>
          </a:xfrm>
          <a:prstGeom prst="rect">
            <a:avLst/>
          </a:prstGeom>
        </p:spPr>
      </p:pic>
      <p:pic>
        <p:nvPicPr>
          <p:cNvPr id="92" name="Picture 91">
            <a:extLst>
              <a:ext uri="{FF2B5EF4-FFF2-40B4-BE49-F238E27FC236}">
                <a16:creationId xmlns:a16="http://schemas.microsoft.com/office/drawing/2014/main" id="{D74C86F2-642D-45E1-A495-F58D59BF2FBE}"/>
              </a:ext>
            </a:extLst>
          </p:cNvPr>
          <p:cNvPicPr>
            <a:picLocks noChangeAspect="1"/>
          </p:cNvPicPr>
          <p:nvPr/>
        </p:nvPicPr>
        <p:blipFill rotWithShape="1">
          <a:blip r:embed="rId6">
            <a:duotone>
              <a:prstClr val="black"/>
              <a:srgbClr val="97BDFF">
                <a:tint val="45000"/>
                <a:satMod val="400000"/>
              </a:srgbClr>
            </a:duotone>
            <a:extLst>
              <a:ext uri="{BEBA8EAE-BF5A-486C-A8C5-ECC9F3942E4B}">
                <a14:imgProps xmlns:a14="http://schemas.microsoft.com/office/drawing/2010/main">
                  <a14:imgLayer r:embed="rId7">
                    <a14:imgEffect>
                      <a14:colorTemperature colorTemp="5900"/>
                    </a14:imgEffect>
                    <a14:imgEffect>
                      <a14:saturation sat="0"/>
                    </a14:imgEffect>
                    <a14:imgEffect>
                      <a14:brightnessContrast bright="-20000" contrast="40000"/>
                    </a14:imgEffect>
                  </a14:imgLayer>
                </a14:imgProps>
              </a:ext>
            </a:extLst>
          </a:blip>
          <a:srcRect r="52360"/>
          <a:stretch/>
        </p:blipFill>
        <p:spPr>
          <a:xfrm>
            <a:off x="10899001" y="6391221"/>
            <a:ext cx="1112022" cy="309400"/>
          </a:xfrm>
          <a:prstGeom prst="rect">
            <a:avLst/>
          </a:prstGeom>
        </p:spPr>
      </p:pic>
      <p:sp>
        <p:nvSpPr>
          <p:cNvPr id="93" name="Rectangle 92">
            <a:extLst>
              <a:ext uri="{FF2B5EF4-FFF2-40B4-BE49-F238E27FC236}">
                <a16:creationId xmlns:a16="http://schemas.microsoft.com/office/drawing/2014/main" id="{FAF164EF-FBA9-4462-9BEF-25A94E19DFFC}"/>
              </a:ext>
            </a:extLst>
          </p:cNvPr>
          <p:cNvSpPr/>
          <p:nvPr/>
        </p:nvSpPr>
        <p:spPr>
          <a:xfrm>
            <a:off x="-2" y="6771190"/>
            <a:ext cx="12192000" cy="102852"/>
          </a:xfrm>
          <a:prstGeom prst="rect">
            <a:avLst/>
          </a:prstGeom>
          <a:solidFill>
            <a:srgbClr val="B94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CA94FDC-35DC-4BAE-A0BF-E8A23404F8D6}"/>
              </a:ext>
            </a:extLst>
          </p:cNvPr>
          <p:cNvSpPr/>
          <p:nvPr/>
        </p:nvSpPr>
        <p:spPr>
          <a:xfrm>
            <a:off x="2333378" y="6178666"/>
            <a:ext cx="4260946" cy="584775"/>
          </a:xfrm>
          <a:prstGeom prst="rect">
            <a:avLst/>
          </a:prstGeom>
        </p:spPr>
        <p:txBody>
          <a:bodyPr wrap="square">
            <a:spAutoFit/>
          </a:bodyPr>
          <a:lstStyle/>
          <a:p>
            <a:pPr lvl="0" algn="r">
              <a:spcBef>
                <a:spcPts val="600"/>
              </a:spcBef>
              <a:spcAft>
                <a:spcPts val="600"/>
              </a:spcAft>
            </a:pPr>
            <a:r>
              <a:rPr lang="en-US" sz="1600" dirty="0">
                <a:solidFill>
                  <a:prstClr val="black"/>
                </a:solidFill>
                <a:latin typeface="Arial" panose="020B0604020202020204" pitchFamily="34" charset="0"/>
                <a:cs typeface="Arial" panose="020B0604020202020204" pitchFamily="34" charset="0"/>
              </a:rPr>
              <a:t>All public meetings will be recorded and transcribed for internal NIST use only.</a:t>
            </a:r>
          </a:p>
        </p:txBody>
      </p:sp>
    </p:spTree>
    <p:extLst>
      <p:ext uri="{BB962C8B-B14F-4D97-AF65-F5344CB8AC3E}">
        <p14:creationId xmlns:p14="http://schemas.microsoft.com/office/powerpoint/2010/main" val="845062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998C-3DD6-425D-982F-6845187C42E6}"/>
              </a:ext>
            </a:extLst>
          </p:cNvPr>
          <p:cNvSpPr txBox="1">
            <a:spLocks/>
          </p:cNvSpPr>
          <p:nvPr/>
        </p:nvSpPr>
        <p:spPr>
          <a:xfrm>
            <a:off x="3257550" y="-138986"/>
            <a:ext cx="83629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lvl="0" defTabSz="457200">
              <a:lnSpc>
                <a:spcPct val="100000"/>
              </a:lnSpc>
              <a:spcBef>
                <a:spcPts val="0"/>
              </a:spcBef>
            </a:pPr>
            <a:r>
              <a:rPr lang="en-US" sz="3400" dirty="0">
                <a:solidFill>
                  <a:schemeClr val="bg1"/>
                </a:solidFill>
                <a:ea typeface="+mn-ea"/>
              </a:rPr>
              <a:t>ROI Recommended Actions </a:t>
            </a:r>
            <a:r>
              <a:rPr lang="en-US" sz="3400" dirty="0">
                <a:solidFill>
                  <a:schemeClr val="bg1"/>
                </a:solidFill>
                <a:ea typeface="+mn-ea"/>
                <a:sym typeface="Wingdings" panose="05000000000000000000" pitchFamily="2" charset="2"/>
              </a:rPr>
              <a:t> CAP Goal Implementation</a:t>
            </a:r>
            <a:endParaRPr lang="en-US" sz="3400" dirty="0">
              <a:solidFill>
                <a:schemeClr val="bg1"/>
              </a:solidFill>
              <a:ea typeface="+mn-ea"/>
            </a:endParaRPr>
          </a:p>
        </p:txBody>
      </p:sp>
      <p:sp>
        <p:nvSpPr>
          <p:cNvPr id="3" name="Content Placeholder 2">
            <a:extLst>
              <a:ext uri="{FF2B5EF4-FFF2-40B4-BE49-F238E27FC236}">
                <a16:creationId xmlns:a16="http://schemas.microsoft.com/office/drawing/2014/main" id="{2F8F9F26-FA69-447B-9F13-7C54BB81B4D0}"/>
              </a:ext>
            </a:extLst>
          </p:cNvPr>
          <p:cNvSpPr txBox="1">
            <a:spLocks/>
          </p:cNvSpPr>
          <p:nvPr/>
        </p:nvSpPr>
        <p:spPr>
          <a:xfrm>
            <a:off x="1436393" y="1464765"/>
            <a:ext cx="10431757" cy="50829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1000"/>
              </a:spcAft>
              <a:buNone/>
            </a:pPr>
            <a:r>
              <a:rPr lang="en-US" sz="2400" dirty="0">
                <a:solidFill>
                  <a:prstClr val="black"/>
                </a:solidFill>
              </a:rPr>
              <a:t>ROI recommended actions will support five CAP goal strategies:</a:t>
            </a:r>
          </a:p>
        </p:txBody>
      </p:sp>
      <p:pic>
        <p:nvPicPr>
          <p:cNvPr id="4" name="Picture 3">
            <a:extLst>
              <a:ext uri="{FF2B5EF4-FFF2-40B4-BE49-F238E27FC236}">
                <a16:creationId xmlns:a16="http://schemas.microsoft.com/office/drawing/2014/main" id="{CDF889F9-0B9D-4243-9A4F-212591693DC2}"/>
              </a:ext>
            </a:extLst>
          </p:cNvPr>
          <p:cNvPicPr>
            <a:picLocks noChangeAspect="1"/>
          </p:cNvPicPr>
          <p:nvPr/>
        </p:nvPicPr>
        <p:blipFill rotWithShape="1">
          <a:blip r:embed="rId2">
            <a:duotone>
              <a:prstClr val="black"/>
              <a:srgbClr val="97BDFF">
                <a:tint val="45000"/>
                <a:satMod val="400000"/>
              </a:srgbClr>
            </a:duotone>
            <a:extLst>
              <a:ext uri="{BEBA8EAE-BF5A-486C-A8C5-ECC9F3942E4B}">
                <a14:imgProps xmlns:a14="http://schemas.microsoft.com/office/drawing/2010/main">
                  <a14:imgLayer r:embed="rId3">
                    <a14:imgEffect>
                      <a14:colorTemperature colorTemp="5900"/>
                    </a14:imgEffect>
                    <a14:imgEffect>
                      <a14:saturation sat="0"/>
                    </a14:imgEffect>
                    <a14:imgEffect>
                      <a14:brightnessContrast bright="-20000" contrast="40000"/>
                    </a14:imgEffect>
                  </a14:imgLayer>
                </a14:imgProps>
              </a:ext>
            </a:extLst>
          </a:blip>
          <a:srcRect r="52360"/>
          <a:stretch/>
        </p:blipFill>
        <p:spPr>
          <a:xfrm>
            <a:off x="10860901" y="6391221"/>
            <a:ext cx="1112022" cy="309400"/>
          </a:xfrm>
          <a:prstGeom prst="rect">
            <a:avLst/>
          </a:prstGeom>
        </p:spPr>
      </p:pic>
      <p:pic>
        <p:nvPicPr>
          <p:cNvPr id="5" name="Picture 4">
            <a:extLst>
              <a:ext uri="{FF2B5EF4-FFF2-40B4-BE49-F238E27FC236}">
                <a16:creationId xmlns:a16="http://schemas.microsoft.com/office/drawing/2014/main" id="{7AFC13C3-B6B6-4D3F-A929-5F86CFCD2FC2}"/>
              </a:ext>
            </a:extLst>
          </p:cNvPr>
          <p:cNvPicPr>
            <a:picLocks noChangeAspect="1"/>
          </p:cNvPicPr>
          <p:nvPr/>
        </p:nvPicPr>
        <p:blipFill>
          <a:blip r:embed="rId4"/>
          <a:stretch>
            <a:fillRect/>
          </a:stretch>
        </p:blipFill>
        <p:spPr>
          <a:xfrm>
            <a:off x="0" y="0"/>
            <a:ext cx="2605414" cy="1047593"/>
          </a:xfrm>
          <a:prstGeom prst="rect">
            <a:avLst/>
          </a:prstGeom>
        </p:spPr>
      </p:pic>
      <p:pic>
        <p:nvPicPr>
          <p:cNvPr id="6" name="Picture 5">
            <a:extLst>
              <a:ext uri="{FF2B5EF4-FFF2-40B4-BE49-F238E27FC236}">
                <a16:creationId xmlns:a16="http://schemas.microsoft.com/office/drawing/2014/main" id="{ECDF16DC-73B9-4317-8B82-9265F931C227}"/>
              </a:ext>
            </a:extLst>
          </p:cNvPr>
          <p:cNvPicPr>
            <a:picLocks noChangeAspect="1"/>
          </p:cNvPicPr>
          <p:nvPr/>
        </p:nvPicPr>
        <p:blipFill>
          <a:blip r:embed="rId5"/>
          <a:stretch>
            <a:fillRect/>
          </a:stretch>
        </p:blipFill>
        <p:spPr>
          <a:xfrm>
            <a:off x="2346579" y="2199815"/>
            <a:ext cx="7924800" cy="4347882"/>
          </a:xfrm>
          <a:prstGeom prst="rect">
            <a:avLst/>
          </a:prstGeom>
        </p:spPr>
      </p:pic>
    </p:spTree>
    <p:extLst>
      <p:ext uri="{BB962C8B-B14F-4D97-AF65-F5344CB8AC3E}">
        <p14:creationId xmlns:p14="http://schemas.microsoft.com/office/powerpoint/2010/main" val="2903428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8B606D-23E2-4FF2-8FEC-320A58C74C7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8423" cy="6858001"/>
          </a:xfrm>
          <a:prstGeom prst="rect">
            <a:avLst/>
          </a:prstGeom>
        </p:spPr>
      </p:pic>
      <p:sp>
        <p:nvSpPr>
          <p:cNvPr id="8" name="Rectangle 7">
            <a:extLst>
              <a:ext uri="{FF2B5EF4-FFF2-40B4-BE49-F238E27FC236}">
                <a16:creationId xmlns:a16="http://schemas.microsoft.com/office/drawing/2014/main" id="{A89399C4-24D7-4A1A-BDEB-654B35D93232}"/>
              </a:ext>
            </a:extLst>
          </p:cNvPr>
          <p:cNvSpPr/>
          <p:nvPr/>
        </p:nvSpPr>
        <p:spPr>
          <a:xfrm>
            <a:off x="-67376" y="0"/>
            <a:ext cx="12266048" cy="6858000"/>
          </a:xfrm>
          <a:prstGeom prst="rect">
            <a:avLst/>
          </a:prstGeom>
          <a:solidFill>
            <a:schemeClr val="accent1">
              <a:lumMod val="50000"/>
              <a:alpha val="874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F10C0A8-47FC-384D-9581-A06BF3C2A0A5}"/>
              </a:ext>
            </a:extLst>
          </p:cNvPr>
          <p:cNvSpPr>
            <a:spLocks noGrp="1"/>
          </p:cNvSpPr>
          <p:nvPr>
            <p:ph idx="4294967295"/>
          </p:nvPr>
        </p:nvSpPr>
        <p:spPr>
          <a:xfrm>
            <a:off x="133348" y="1217206"/>
            <a:ext cx="6583107" cy="5553984"/>
          </a:xfrm>
        </p:spPr>
        <p:txBody>
          <a:bodyPr>
            <a:normAutofit fontScale="92500" lnSpcReduction="20000"/>
          </a:bodyPr>
          <a:lstStyle/>
          <a:p>
            <a:pPr marL="0" indent="0">
              <a:lnSpc>
                <a:spcPct val="120000"/>
              </a:lnSpc>
              <a:spcAft>
                <a:spcPts val="1200"/>
              </a:spcAft>
              <a:buNone/>
            </a:pPr>
            <a:r>
              <a:rPr lang="en-US" sz="1900" dirty="0">
                <a:solidFill>
                  <a:schemeClr val="bg1"/>
                </a:solidFill>
              </a:rPr>
              <a:t>What are the </a:t>
            </a:r>
            <a:r>
              <a:rPr lang="en-US" sz="1900" b="1" dirty="0">
                <a:solidFill>
                  <a:schemeClr val="bg1"/>
                </a:solidFill>
              </a:rPr>
              <a:t>core Federal technology transfer principles and practices </a:t>
            </a:r>
            <a:r>
              <a:rPr lang="en-US" sz="1900" dirty="0">
                <a:solidFill>
                  <a:schemeClr val="bg1"/>
                </a:solidFill>
              </a:rPr>
              <a:t>that should be </a:t>
            </a:r>
            <a:r>
              <a:rPr lang="en-US" sz="1900" b="1" dirty="0">
                <a:solidFill>
                  <a:schemeClr val="bg1"/>
                </a:solidFill>
              </a:rPr>
              <a:t>protected</a:t>
            </a:r>
            <a:r>
              <a:rPr lang="en-US" sz="1900" dirty="0">
                <a:solidFill>
                  <a:schemeClr val="bg1"/>
                </a:solidFill>
              </a:rPr>
              <a:t>, and those which should be </a:t>
            </a:r>
            <a:r>
              <a:rPr lang="en-US" sz="1900" b="1" dirty="0">
                <a:solidFill>
                  <a:schemeClr val="bg1"/>
                </a:solidFill>
              </a:rPr>
              <a:t>adapted or changed</a:t>
            </a:r>
            <a:r>
              <a:rPr lang="en-US" sz="1900" i="1" dirty="0">
                <a:solidFill>
                  <a:schemeClr val="bg1"/>
                </a:solidFill>
              </a:rPr>
              <a:t>?</a:t>
            </a:r>
          </a:p>
          <a:p>
            <a:pPr marL="0" indent="0">
              <a:lnSpc>
                <a:spcPct val="120000"/>
              </a:lnSpc>
              <a:spcAft>
                <a:spcPts val="600"/>
              </a:spcAft>
              <a:buNone/>
            </a:pPr>
            <a:r>
              <a:rPr lang="en-US" sz="1900" dirty="0">
                <a:solidFill>
                  <a:schemeClr val="bg1"/>
                </a:solidFill>
              </a:rPr>
              <a:t>What are the </a:t>
            </a:r>
            <a:r>
              <a:rPr lang="en-US" sz="1900" b="1" dirty="0">
                <a:solidFill>
                  <a:schemeClr val="bg1"/>
                </a:solidFill>
              </a:rPr>
              <a:t>issues that pose systemic challenges </a:t>
            </a:r>
            <a:r>
              <a:rPr lang="en-US" sz="1900" dirty="0">
                <a:solidFill>
                  <a:schemeClr val="bg1"/>
                </a:solidFill>
              </a:rPr>
              <a:t>to the effective transfer of technology, knowledge, and capabilities resulting from Federal R&amp;D?  </a:t>
            </a:r>
          </a:p>
          <a:p>
            <a:pPr marL="400050" lvl="1" indent="-285750">
              <a:lnSpc>
                <a:spcPct val="120000"/>
              </a:lnSpc>
              <a:spcBef>
                <a:spcPts val="0"/>
              </a:spcBef>
              <a:spcAft>
                <a:spcPts val="1200"/>
              </a:spcAft>
              <a:buFont typeface="Wingdings" panose="05000000000000000000" pitchFamily="2" charset="2"/>
              <a:buChar char="Ø"/>
            </a:pPr>
            <a:r>
              <a:rPr lang="en-US" sz="1500" i="1" dirty="0">
                <a:solidFill>
                  <a:schemeClr val="bg1"/>
                </a:solidFill>
              </a:rPr>
              <a:t>Please consider issues that may have inhibited collaborations with Federal laboratories, access to other federally funded R&amp;D, or commercialization of technologies resulting from Federal R&amp;D.</a:t>
            </a:r>
          </a:p>
          <a:p>
            <a:pPr marL="0" indent="0">
              <a:lnSpc>
                <a:spcPct val="120000"/>
              </a:lnSpc>
              <a:spcAft>
                <a:spcPts val="1200"/>
              </a:spcAft>
              <a:buNone/>
            </a:pPr>
            <a:r>
              <a:rPr lang="en-US" sz="1900" dirty="0">
                <a:solidFill>
                  <a:schemeClr val="bg1"/>
                </a:solidFill>
              </a:rPr>
              <a:t>What is the </a:t>
            </a:r>
            <a:r>
              <a:rPr lang="en-US" sz="1900" b="1" dirty="0">
                <a:solidFill>
                  <a:schemeClr val="bg1"/>
                </a:solidFill>
              </a:rPr>
              <a:t>proposed solution for each issue that poses a systemic challenge </a:t>
            </a:r>
            <a:r>
              <a:rPr lang="en-US" sz="1900" dirty="0">
                <a:solidFill>
                  <a:schemeClr val="bg1"/>
                </a:solidFill>
              </a:rPr>
              <a:t>to the effective transfer of technology, knowledge, and capabilities resulting from Federal R&amp;D?  </a:t>
            </a:r>
          </a:p>
          <a:p>
            <a:pPr marL="0" indent="0">
              <a:lnSpc>
                <a:spcPct val="120000"/>
              </a:lnSpc>
              <a:spcAft>
                <a:spcPts val="600"/>
              </a:spcAft>
              <a:buNone/>
            </a:pPr>
            <a:r>
              <a:rPr lang="en-US" sz="1700" dirty="0">
                <a:solidFill>
                  <a:schemeClr val="bg1"/>
                </a:solidFill>
              </a:rPr>
              <a:t>What are </a:t>
            </a:r>
            <a:r>
              <a:rPr lang="en-US" sz="1700" b="1" dirty="0">
                <a:solidFill>
                  <a:schemeClr val="bg1"/>
                </a:solidFill>
              </a:rPr>
              <a:t>other ways to significantly improve transfer of technology, knowledge, and capabilities </a:t>
            </a:r>
            <a:r>
              <a:rPr lang="en-US" sz="1700" dirty="0">
                <a:solidFill>
                  <a:schemeClr val="bg1"/>
                </a:solidFill>
              </a:rPr>
              <a:t>resulting from Federal R&amp;D to benefit U.S. innovation and the economy?  </a:t>
            </a:r>
          </a:p>
          <a:p>
            <a:pPr marL="400050" lvl="1" indent="-284163">
              <a:lnSpc>
                <a:spcPct val="120000"/>
              </a:lnSpc>
              <a:spcBef>
                <a:spcPts val="0"/>
              </a:spcBef>
              <a:spcAft>
                <a:spcPts val="1200"/>
              </a:spcAft>
              <a:buFont typeface="Wingdings" panose="05000000000000000000" pitchFamily="2" charset="2"/>
              <a:buChar char="Ø"/>
            </a:pPr>
            <a:r>
              <a:rPr lang="en-US" sz="1500" i="1" dirty="0">
                <a:solidFill>
                  <a:schemeClr val="bg1"/>
                </a:solidFill>
              </a:rPr>
              <a:t>What changes would these proposed improvements require to Federal technology transfer practices, policies, regulations, and legislation?</a:t>
            </a:r>
            <a:endParaRPr lang="en-US" sz="1300" i="1" dirty="0">
              <a:solidFill>
                <a:schemeClr val="bg1"/>
              </a:solidFill>
            </a:endParaRPr>
          </a:p>
        </p:txBody>
      </p:sp>
      <p:pic>
        <p:nvPicPr>
          <p:cNvPr id="7" name="Picture 6">
            <a:extLst>
              <a:ext uri="{FF2B5EF4-FFF2-40B4-BE49-F238E27FC236}">
                <a16:creationId xmlns:a16="http://schemas.microsoft.com/office/drawing/2014/main" id="{2ED22C1F-473B-400B-9D10-02A246A9FD96}"/>
              </a:ext>
            </a:extLst>
          </p:cNvPr>
          <p:cNvPicPr>
            <a:picLocks noChangeAspect="1"/>
          </p:cNvPicPr>
          <p:nvPr/>
        </p:nvPicPr>
        <p:blipFill rotWithShape="1">
          <a:blip r:embed="rId3">
            <a:duotone>
              <a:prstClr val="black"/>
              <a:srgbClr val="97BDFF">
                <a:tint val="45000"/>
                <a:satMod val="400000"/>
              </a:srgbClr>
            </a:duotone>
            <a:extLst>
              <a:ext uri="{BEBA8EAE-BF5A-486C-A8C5-ECC9F3942E4B}">
                <a14:imgProps xmlns:a14="http://schemas.microsoft.com/office/drawing/2010/main">
                  <a14:imgLayer r:embed="rId4">
                    <a14:imgEffect>
                      <a14:colorTemperature colorTemp="5900"/>
                    </a14:imgEffect>
                    <a14:imgEffect>
                      <a14:saturation sat="0"/>
                    </a14:imgEffect>
                    <a14:imgEffect>
                      <a14:brightnessContrast bright="-20000" contrast="40000"/>
                    </a14:imgEffect>
                  </a14:imgLayer>
                </a14:imgProps>
              </a:ext>
            </a:extLst>
          </a:blip>
          <a:srcRect r="52360"/>
          <a:stretch/>
        </p:blipFill>
        <p:spPr>
          <a:xfrm>
            <a:off x="10879951" y="6391221"/>
            <a:ext cx="1112022" cy="309400"/>
          </a:xfrm>
          <a:prstGeom prst="rect">
            <a:avLst/>
          </a:prstGeom>
        </p:spPr>
      </p:pic>
      <p:pic>
        <p:nvPicPr>
          <p:cNvPr id="10" name="Picture 9">
            <a:extLst>
              <a:ext uri="{FF2B5EF4-FFF2-40B4-BE49-F238E27FC236}">
                <a16:creationId xmlns:a16="http://schemas.microsoft.com/office/drawing/2014/main" id="{041449D7-7E1D-4378-8114-7FACA0A6DC0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56480" y="1450558"/>
            <a:ext cx="4858207" cy="4858207"/>
          </a:xfrm>
          <a:prstGeom prst="ellipse">
            <a:avLst/>
          </a:prstGeom>
        </p:spPr>
      </p:pic>
      <p:pic>
        <p:nvPicPr>
          <p:cNvPr id="12" name="Picture 11">
            <a:extLst>
              <a:ext uri="{FF2B5EF4-FFF2-40B4-BE49-F238E27FC236}">
                <a16:creationId xmlns:a16="http://schemas.microsoft.com/office/drawing/2014/main" id="{F8F866FF-F7CE-4AFB-AABC-2FD7E38A35DB}"/>
              </a:ext>
            </a:extLst>
          </p:cNvPr>
          <p:cNvPicPr>
            <a:picLocks noChangeAspect="1"/>
          </p:cNvPicPr>
          <p:nvPr/>
        </p:nvPicPr>
        <p:blipFill>
          <a:blip r:embed="rId6"/>
          <a:stretch>
            <a:fillRect/>
          </a:stretch>
        </p:blipFill>
        <p:spPr>
          <a:xfrm>
            <a:off x="-49489" y="-33713"/>
            <a:ext cx="12247912" cy="1087129"/>
          </a:xfrm>
          <a:prstGeom prst="rect">
            <a:avLst/>
          </a:prstGeom>
        </p:spPr>
      </p:pic>
      <p:pic>
        <p:nvPicPr>
          <p:cNvPr id="5" name="Picture 4">
            <a:extLst>
              <a:ext uri="{FF2B5EF4-FFF2-40B4-BE49-F238E27FC236}">
                <a16:creationId xmlns:a16="http://schemas.microsoft.com/office/drawing/2014/main" id="{14939275-8FA3-4E81-BBC5-BA6707F929F7}"/>
              </a:ext>
            </a:extLst>
          </p:cNvPr>
          <p:cNvPicPr>
            <a:picLocks noChangeAspect="1"/>
          </p:cNvPicPr>
          <p:nvPr/>
        </p:nvPicPr>
        <p:blipFill>
          <a:blip r:embed="rId7"/>
          <a:stretch>
            <a:fillRect/>
          </a:stretch>
        </p:blipFill>
        <p:spPr>
          <a:xfrm>
            <a:off x="20096" y="0"/>
            <a:ext cx="2605414" cy="1047593"/>
          </a:xfrm>
          <a:prstGeom prst="rect">
            <a:avLst/>
          </a:prstGeom>
        </p:spPr>
      </p:pic>
      <p:sp>
        <p:nvSpPr>
          <p:cNvPr id="6" name="Title 1">
            <a:extLst>
              <a:ext uri="{FF2B5EF4-FFF2-40B4-BE49-F238E27FC236}">
                <a16:creationId xmlns:a16="http://schemas.microsoft.com/office/drawing/2014/main" id="{F7B5049A-0D0E-1249-AB89-5F1AFE1E89B3}"/>
              </a:ext>
            </a:extLst>
          </p:cNvPr>
          <p:cNvSpPr txBox="1">
            <a:spLocks/>
          </p:cNvSpPr>
          <p:nvPr/>
        </p:nvSpPr>
        <p:spPr>
          <a:xfrm>
            <a:off x="3070505" y="-108357"/>
            <a:ext cx="81693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800" dirty="0">
                <a:solidFill>
                  <a:schemeClr val="bg1"/>
                </a:solidFill>
              </a:rPr>
              <a:t>ROI Request for Information</a:t>
            </a:r>
          </a:p>
        </p:txBody>
      </p:sp>
      <p:sp>
        <p:nvSpPr>
          <p:cNvPr id="14" name="Rectangle 13">
            <a:extLst>
              <a:ext uri="{FF2B5EF4-FFF2-40B4-BE49-F238E27FC236}">
                <a16:creationId xmlns:a16="http://schemas.microsoft.com/office/drawing/2014/main" id="{3F0ECB65-9AF9-4625-BDB9-45018C44B1CE}"/>
              </a:ext>
            </a:extLst>
          </p:cNvPr>
          <p:cNvSpPr/>
          <p:nvPr/>
        </p:nvSpPr>
        <p:spPr>
          <a:xfrm>
            <a:off x="-2" y="6771190"/>
            <a:ext cx="12192000" cy="102852"/>
          </a:xfrm>
          <a:prstGeom prst="rect">
            <a:avLst/>
          </a:prstGeom>
          <a:solidFill>
            <a:srgbClr val="B94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1607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4B8C9C-8573-4491-B9AA-899B481EC091}"/>
              </a:ext>
            </a:extLst>
          </p:cNvPr>
          <p:cNvSpPr txBox="1">
            <a:spLocks/>
          </p:cNvSpPr>
          <p:nvPr/>
        </p:nvSpPr>
        <p:spPr>
          <a:xfrm>
            <a:off x="6648450" y="1202842"/>
            <a:ext cx="5467350" cy="55319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spcBef>
                <a:spcPts val="0"/>
              </a:spcBef>
              <a:spcAft>
                <a:spcPts val="1000"/>
              </a:spcAft>
            </a:pPr>
            <a:r>
              <a:rPr lang="en-US" sz="2000" dirty="0">
                <a:solidFill>
                  <a:srgbClr val="202730"/>
                </a:solidFill>
                <a:latin typeface="+mn-lt"/>
              </a:rPr>
              <a:t>Difficulty negotiating IP terms and indemnification provisions</a:t>
            </a:r>
          </a:p>
          <a:p>
            <a:pPr lvl="0">
              <a:lnSpc>
                <a:spcPct val="110000"/>
              </a:lnSpc>
              <a:spcBef>
                <a:spcPts val="0"/>
              </a:spcBef>
              <a:spcAft>
                <a:spcPts val="1000"/>
              </a:spcAft>
            </a:pPr>
            <a:r>
              <a:rPr lang="en-US" sz="2000" dirty="0">
                <a:solidFill>
                  <a:srgbClr val="202730"/>
                </a:solidFill>
                <a:latin typeface="+mn-lt"/>
              </a:rPr>
              <a:t>Inconsistent practices and interpretation of authorities across USG</a:t>
            </a:r>
          </a:p>
          <a:p>
            <a:pPr lvl="0">
              <a:lnSpc>
                <a:spcPct val="110000"/>
              </a:lnSpc>
              <a:spcBef>
                <a:spcPts val="0"/>
              </a:spcBef>
              <a:spcAft>
                <a:spcPts val="1000"/>
              </a:spcAft>
            </a:pPr>
            <a:r>
              <a:rPr lang="en-US" sz="2000" dirty="0">
                <a:solidFill>
                  <a:srgbClr val="202730"/>
                </a:solidFill>
                <a:latin typeface="+mn-lt"/>
              </a:rPr>
              <a:t>Inability to copyright software and digital products developed by USG-operated labs</a:t>
            </a:r>
          </a:p>
          <a:p>
            <a:pPr lvl="0">
              <a:lnSpc>
                <a:spcPct val="110000"/>
              </a:lnSpc>
              <a:spcBef>
                <a:spcPts val="0"/>
              </a:spcBef>
              <a:spcAft>
                <a:spcPts val="1000"/>
              </a:spcAft>
            </a:pPr>
            <a:r>
              <a:rPr lang="en-US" sz="2000" dirty="0">
                <a:solidFill>
                  <a:srgbClr val="202730"/>
                </a:solidFill>
                <a:latin typeface="+mn-lt"/>
              </a:rPr>
              <a:t>Challenges in protecting trade secrets when collaborating with Federal laboratories</a:t>
            </a:r>
          </a:p>
          <a:p>
            <a:pPr lvl="0">
              <a:lnSpc>
                <a:spcPct val="110000"/>
              </a:lnSpc>
              <a:spcBef>
                <a:spcPts val="0"/>
              </a:spcBef>
              <a:spcAft>
                <a:spcPts val="1000"/>
              </a:spcAft>
            </a:pPr>
            <a:r>
              <a:rPr lang="en-US" sz="2000" dirty="0">
                <a:solidFill>
                  <a:srgbClr val="202730"/>
                </a:solidFill>
                <a:latin typeface="+mn-lt"/>
              </a:rPr>
              <a:t>Concern about march-in rights</a:t>
            </a:r>
          </a:p>
          <a:p>
            <a:pPr lvl="0">
              <a:lnSpc>
                <a:spcPct val="110000"/>
              </a:lnSpc>
              <a:spcBef>
                <a:spcPts val="0"/>
              </a:spcBef>
              <a:spcAft>
                <a:spcPts val="1000"/>
              </a:spcAft>
            </a:pPr>
            <a:r>
              <a:rPr lang="en-US" sz="2000" dirty="0">
                <a:solidFill>
                  <a:srgbClr val="202730"/>
                </a:solidFill>
                <a:latin typeface="+mn-lt"/>
              </a:rPr>
              <a:t>Requiring Feds to leave government service to be entrepreneurs</a:t>
            </a:r>
          </a:p>
          <a:p>
            <a:pPr lvl="0">
              <a:lnSpc>
                <a:spcPct val="110000"/>
              </a:lnSpc>
              <a:spcBef>
                <a:spcPts val="0"/>
              </a:spcBef>
              <a:spcAft>
                <a:spcPts val="1000"/>
              </a:spcAft>
            </a:pPr>
            <a:r>
              <a:rPr lang="en-US" sz="2000" dirty="0">
                <a:solidFill>
                  <a:srgbClr val="202730"/>
                </a:solidFill>
                <a:latin typeface="+mn-lt"/>
              </a:rPr>
              <a:t>Conflict of interest provisions that make it difficult for Feds to access resources needed to commercialize technology</a:t>
            </a:r>
          </a:p>
        </p:txBody>
      </p:sp>
      <p:sp>
        <p:nvSpPr>
          <p:cNvPr id="8" name="Title 7">
            <a:extLst>
              <a:ext uri="{FF2B5EF4-FFF2-40B4-BE49-F238E27FC236}">
                <a16:creationId xmlns:a16="http://schemas.microsoft.com/office/drawing/2014/main" id="{47D04DA3-02C5-4A05-B342-7E09E4E0E2DD}"/>
              </a:ext>
            </a:extLst>
          </p:cNvPr>
          <p:cNvSpPr>
            <a:spLocks noGrp="1"/>
          </p:cNvSpPr>
          <p:nvPr>
            <p:ph type="title"/>
          </p:nvPr>
        </p:nvSpPr>
        <p:spPr>
          <a:xfrm>
            <a:off x="2994407" y="284741"/>
            <a:ext cx="8983226" cy="527241"/>
          </a:xfrm>
        </p:spPr>
        <p:txBody>
          <a:bodyPr/>
          <a:lstStyle/>
          <a:p>
            <a:r>
              <a:rPr lang="en-US" sz="4400" b="0" dirty="0">
                <a:latin typeface="Arial" panose="020B0604020202020204" pitchFamily="34" charset="0"/>
                <a:cs typeface="Arial" panose="020B0604020202020204" pitchFamily="34" charset="0"/>
              </a:rPr>
              <a:t>Examples of Systemic Challenges</a:t>
            </a:r>
          </a:p>
        </p:txBody>
      </p:sp>
      <p:pic>
        <p:nvPicPr>
          <p:cNvPr id="15" name="Picture 14">
            <a:extLst>
              <a:ext uri="{FF2B5EF4-FFF2-40B4-BE49-F238E27FC236}">
                <a16:creationId xmlns:a16="http://schemas.microsoft.com/office/drawing/2014/main" id="{62650014-7F35-4070-A31F-09BCAD6046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73419"/>
            <a:ext cx="6619875" cy="5790811"/>
          </a:xfrm>
          <a:prstGeom prst="rect">
            <a:avLst/>
          </a:prstGeom>
        </p:spPr>
      </p:pic>
      <p:sp>
        <p:nvSpPr>
          <p:cNvPr id="2" name="Rectangle 1">
            <a:extLst>
              <a:ext uri="{FF2B5EF4-FFF2-40B4-BE49-F238E27FC236}">
                <a16:creationId xmlns:a16="http://schemas.microsoft.com/office/drawing/2014/main" id="{FE1D499D-0EB2-4EAF-B61F-FBED166DD2A7}"/>
              </a:ext>
            </a:extLst>
          </p:cNvPr>
          <p:cNvSpPr/>
          <p:nvPr/>
        </p:nvSpPr>
        <p:spPr>
          <a:xfrm>
            <a:off x="0" y="6627087"/>
            <a:ext cx="817853" cy="215444"/>
          </a:xfrm>
          <a:prstGeom prst="rect">
            <a:avLst/>
          </a:prstGeom>
        </p:spPr>
        <p:txBody>
          <a:bodyPr wrap="none">
            <a:spAutoFit/>
          </a:bodyPr>
          <a:lstStyle/>
          <a:p>
            <a:r>
              <a:rPr lang="en-US" sz="800" dirty="0">
                <a:solidFill>
                  <a:schemeClr val="bg1"/>
                </a:solidFill>
              </a:rPr>
              <a:t>©Robert Rathe</a:t>
            </a:r>
          </a:p>
        </p:txBody>
      </p:sp>
      <p:pic>
        <p:nvPicPr>
          <p:cNvPr id="6" name="Picture 5">
            <a:extLst>
              <a:ext uri="{FF2B5EF4-FFF2-40B4-BE49-F238E27FC236}">
                <a16:creationId xmlns:a16="http://schemas.microsoft.com/office/drawing/2014/main" id="{A6E59C91-EC14-4C2B-BE41-A7BC53E80C27}"/>
              </a:ext>
            </a:extLst>
          </p:cNvPr>
          <p:cNvPicPr>
            <a:picLocks noChangeAspect="1"/>
          </p:cNvPicPr>
          <p:nvPr/>
        </p:nvPicPr>
        <p:blipFill>
          <a:blip r:embed="rId4"/>
          <a:stretch>
            <a:fillRect/>
          </a:stretch>
        </p:blipFill>
        <p:spPr>
          <a:xfrm>
            <a:off x="20096" y="0"/>
            <a:ext cx="2605414" cy="1047593"/>
          </a:xfrm>
          <a:prstGeom prst="rect">
            <a:avLst/>
          </a:prstGeom>
        </p:spPr>
      </p:pic>
      <p:pic>
        <p:nvPicPr>
          <p:cNvPr id="7" name="Picture 6">
            <a:extLst>
              <a:ext uri="{FF2B5EF4-FFF2-40B4-BE49-F238E27FC236}">
                <a16:creationId xmlns:a16="http://schemas.microsoft.com/office/drawing/2014/main" id="{B91BC0EC-620A-4341-8637-A5B97AC6A2BB}"/>
              </a:ext>
            </a:extLst>
          </p:cNvPr>
          <p:cNvPicPr>
            <a:picLocks noChangeAspect="1"/>
          </p:cNvPicPr>
          <p:nvPr/>
        </p:nvPicPr>
        <p:blipFill rotWithShape="1">
          <a:blip r:embed="rId5">
            <a:duotone>
              <a:prstClr val="black"/>
              <a:srgbClr val="97BDFF">
                <a:tint val="45000"/>
                <a:satMod val="400000"/>
              </a:srgbClr>
            </a:duotone>
            <a:extLst>
              <a:ext uri="{BEBA8EAE-BF5A-486C-A8C5-ECC9F3942E4B}">
                <a14:imgProps xmlns:a14="http://schemas.microsoft.com/office/drawing/2010/main">
                  <a14:imgLayer r:embed="rId6">
                    <a14:imgEffect>
                      <a14:colorTemperature colorTemp="5900"/>
                    </a14:imgEffect>
                    <a14:imgEffect>
                      <a14:saturation sat="0"/>
                    </a14:imgEffect>
                    <a14:imgEffect>
                      <a14:brightnessContrast bright="-20000" contrast="40000"/>
                    </a14:imgEffect>
                  </a14:imgLayer>
                </a14:imgProps>
              </a:ext>
            </a:extLst>
          </a:blip>
          <a:srcRect r="52360"/>
          <a:stretch/>
        </p:blipFill>
        <p:spPr>
          <a:xfrm>
            <a:off x="10899001" y="6391221"/>
            <a:ext cx="1112022" cy="309400"/>
          </a:xfrm>
          <a:prstGeom prst="rect">
            <a:avLst/>
          </a:prstGeom>
        </p:spPr>
      </p:pic>
      <p:sp>
        <p:nvSpPr>
          <p:cNvPr id="9" name="Rectangle 8">
            <a:extLst>
              <a:ext uri="{FF2B5EF4-FFF2-40B4-BE49-F238E27FC236}">
                <a16:creationId xmlns:a16="http://schemas.microsoft.com/office/drawing/2014/main" id="{C747767C-5CEC-40C3-A485-D5B972CC39DD}"/>
              </a:ext>
            </a:extLst>
          </p:cNvPr>
          <p:cNvSpPr/>
          <p:nvPr/>
        </p:nvSpPr>
        <p:spPr>
          <a:xfrm>
            <a:off x="-2" y="6771190"/>
            <a:ext cx="12192000" cy="102852"/>
          </a:xfrm>
          <a:prstGeom prst="rect">
            <a:avLst/>
          </a:prstGeom>
          <a:solidFill>
            <a:srgbClr val="B94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2309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7B5049A-0D0E-1249-AB89-5F1AFE1E89B3}"/>
              </a:ext>
            </a:extLst>
          </p:cNvPr>
          <p:cNvSpPr txBox="1">
            <a:spLocks/>
          </p:cNvSpPr>
          <p:nvPr/>
        </p:nvSpPr>
        <p:spPr>
          <a:xfrm>
            <a:off x="838200" y="-748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4800" dirty="0">
              <a:solidFill>
                <a:schemeClr val="bg1"/>
              </a:solidFill>
            </a:endParaRPr>
          </a:p>
        </p:txBody>
      </p:sp>
      <p:pic>
        <p:nvPicPr>
          <p:cNvPr id="7" name="Picture 6">
            <a:extLst>
              <a:ext uri="{FF2B5EF4-FFF2-40B4-BE49-F238E27FC236}">
                <a16:creationId xmlns:a16="http://schemas.microsoft.com/office/drawing/2014/main" id="{2ED22C1F-473B-400B-9D10-02A246A9FD96}"/>
              </a:ext>
            </a:extLst>
          </p:cNvPr>
          <p:cNvPicPr>
            <a:picLocks noChangeAspect="1"/>
          </p:cNvPicPr>
          <p:nvPr/>
        </p:nvPicPr>
        <p:blipFill rotWithShape="1">
          <a:blip r:embed="rId2">
            <a:duotone>
              <a:prstClr val="black"/>
              <a:srgbClr val="97BDFF">
                <a:tint val="45000"/>
                <a:satMod val="400000"/>
              </a:srgbClr>
            </a:duotone>
            <a:extLst>
              <a:ext uri="{BEBA8EAE-BF5A-486C-A8C5-ECC9F3942E4B}">
                <a14:imgProps xmlns:a14="http://schemas.microsoft.com/office/drawing/2010/main">
                  <a14:imgLayer r:embed="rId3">
                    <a14:imgEffect>
                      <a14:colorTemperature colorTemp="5900"/>
                    </a14:imgEffect>
                    <a14:imgEffect>
                      <a14:saturation sat="0"/>
                    </a14:imgEffect>
                    <a14:imgEffect>
                      <a14:brightnessContrast bright="-20000" contrast="40000"/>
                    </a14:imgEffect>
                  </a14:imgLayer>
                </a14:imgProps>
              </a:ext>
            </a:extLst>
          </a:blip>
          <a:srcRect r="52360"/>
          <a:stretch/>
        </p:blipFill>
        <p:spPr>
          <a:xfrm>
            <a:off x="10851376" y="6391221"/>
            <a:ext cx="1112022" cy="309400"/>
          </a:xfrm>
          <a:prstGeom prst="rect">
            <a:avLst/>
          </a:prstGeom>
        </p:spPr>
      </p:pic>
      <p:sp>
        <p:nvSpPr>
          <p:cNvPr id="8" name="Title 4">
            <a:extLst>
              <a:ext uri="{FF2B5EF4-FFF2-40B4-BE49-F238E27FC236}">
                <a16:creationId xmlns:a16="http://schemas.microsoft.com/office/drawing/2014/main" id="{4F7BAABB-DDCE-4461-BD0E-3115504E6188}"/>
              </a:ext>
            </a:extLst>
          </p:cNvPr>
          <p:cNvSpPr txBox="1">
            <a:spLocks/>
          </p:cNvSpPr>
          <p:nvPr/>
        </p:nvSpPr>
        <p:spPr>
          <a:xfrm>
            <a:off x="442124" y="1558550"/>
            <a:ext cx="11374739" cy="47518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10000"/>
              </a:lnSpc>
              <a:spcBef>
                <a:spcPts val="1000"/>
              </a:spcBef>
              <a:spcAft>
                <a:spcPts val="1000"/>
              </a:spcAft>
            </a:pPr>
            <a:r>
              <a:rPr lang="en-US" sz="3600" dirty="0"/>
              <a:t>Submit written responses by </a:t>
            </a:r>
            <a:r>
              <a:rPr lang="en-US" sz="3600" b="1" dirty="0">
                <a:solidFill>
                  <a:srgbClr val="B94A1F"/>
                </a:solidFill>
              </a:rPr>
              <a:t>5:00 pm Eastern Time on July 30, 2018</a:t>
            </a:r>
            <a:r>
              <a:rPr lang="en-US" sz="3600" dirty="0"/>
              <a:t> using either of the following methods:</a:t>
            </a:r>
          </a:p>
          <a:p>
            <a:pPr marL="457200" lvl="0" indent="-457200">
              <a:lnSpc>
                <a:spcPct val="110000"/>
              </a:lnSpc>
              <a:spcBef>
                <a:spcPts val="1000"/>
              </a:spcBef>
              <a:spcAft>
                <a:spcPts val="1000"/>
              </a:spcAft>
              <a:buFont typeface="Arial" panose="020B0604020202020204" pitchFamily="34" charset="0"/>
              <a:buChar char="•"/>
            </a:pPr>
            <a:r>
              <a:rPr lang="en-US" sz="3200" dirty="0"/>
              <a:t>Agency Website: </a:t>
            </a:r>
            <a:r>
              <a:rPr lang="en-US" sz="3200" u="sng" dirty="0">
                <a:hlinkClick r:id="rId4"/>
              </a:rPr>
              <a:t>https://www.nist.gov/tpo/roi-rfi-response</a:t>
            </a:r>
            <a:r>
              <a:rPr lang="en-US" sz="3200" dirty="0"/>
              <a:t>. </a:t>
            </a:r>
          </a:p>
          <a:p>
            <a:pPr marL="914400" lvl="1" indent="-457200">
              <a:lnSpc>
                <a:spcPct val="110000"/>
              </a:lnSpc>
              <a:spcBef>
                <a:spcPts val="1000"/>
              </a:spcBef>
              <a:spcAft>
                <a:spcPts val="1000"/>
              </a:spcAft>
              <a:buFont typeface="Wingdings" panose="05000000000000000000" pitchFamily="2" charset="2"/>
              <a:buChar char="Ø"/>
            </a:pPr>
            <a:r>
              <a:rPr lang="en-US" sz="2400" i="1" dirty="0"/>
              <a:t>Follow the instructions for sending comments on the agency website.</a:t>
            </a:r>
          </a:p>
          <a:p>
            <a:pPr marL="457200" lvl="0" indent="-457200">
              <a:lnSpc>
                <a:spcPct val="110000"/>
              </a:lnSpc>
              <a:spcBef>
                <a:spcPts val="1000"/>
              </a:spcBef>
              <a:spcAft>
                <a:spcPts val="1000"/>
              </a:spcAft>
              <a:buFont typeface="Arial" panose="020B0604020202020204" pitchFamily="34" charset="0"/>
              <a:buChar char="•"/>
            </a:pPr>
            <a:r>
              <a:rPr lang="en-US" sz="3200" dirty="0"/>
              <a:t>E-mail: </a:t>
            </a:r>
            <a:r>
              <a:rPr lang="en-US" sz="3200" u="sng" dirty="0">
                <a:hlinkClick r:id="rId5"/>
              </a:rPr>
              <a:t>roi@nist.gov</a:t>
            </a:r>
            <a:r>
              <a:rPr lang="en-US" sz="3200" dirty="0"/>
              <a:t>. </a:t>
            </a:r>
          </a:p>
          <a:p>
            <a:pPr marL="914400" lvl="1" indent="-457200">
              <a:lnSpc>
                <a:spcPct val="110000"/>
              </a:lnSpc>
              <a:spcBef>
                <a:spcPts val="1000"/>
              </a:spcBef>
              <a:spcAft>
                <a:spcPts val="1000"/>
              </a:spcAft>
              <a:buFont typeface="Wingdings" panose="05000000000000000000" pitchFamily="2" charset="2"/>
              <a:buChar char="Ø"/>
            </a:pPr>
            <a:r>
              <a:rPr lang="en-US" sz="2400" i="1" dirty="0"/>
              <a:t>Include “RFI Response: Federal Technology Transfer Authorities and Processes” in the subject line of the message. </a:t>
            </a:r>
          </a:p>
        </p:txBody>
      </p:sp>
      <p:pic>
        <p:nvPicPr>
          <p:cNvPr id="5" name="Picture 4">
            <a:extLst>
              <a:ext uri="{FF2B5EF4-FFF2-40B4-BE49-F238E27FC236}">
                <a16:creationId xmlns:a16="http://schemas.microsoft.com/office/drawing/2014/main" id="{0EC86DC6-FA06-4D19-ABDD-7D8024BB5797}"/>
              </a:ext>
            </a:extLst>
          </p:cNvPr>
          <p:cNvPicPr>
            <a:picLocks noChangeAspect="1"/>
          </p:cNvPicPr>
          <p:nvPr/>
        </p:nvPicPr>
        <p:blipFill>
          <a:blip r:embed="rId6"/>
          <a:stretch>
            <a:fillRect/>
          </a:stretch>
        </p:blipFill>
        <p:spPr>
          <a:xfrm>
            <a:off x="20096" y="0"/>
            <a:ext cx="2605414" cy="1047593"/>
          </a:xfrm>
          <a:prstGeom prst="rect">
            <a:avLst/>
          </a:prstGeom>
        </p:spPr>
      </p:pic>
      <p:sp>
        <p:nvSpPr>
          <p:cNvPr id="9" name="Title 1">
            <a:extLst>
              <a:ext uri="{FF2B5EF4-FFF2-40B4-BE49-F238E27FC236}">
                <a16:creationId xmlns:a16="http://schemas.microsoft.com/office/drawing/2014/main" id="{519F2C6D-6DC4-4585-9E02-DB54AEE66D75}"/>
              </a:ext>
            </a:extLst>
          </p:cNvPr>
          <p:cNvSpPr txBox="1">
            <a:spLocks/>
          </p:cNvSpPr>
          <p:nvPr/>
        </p:nvSpPr>
        <p:spPr>
          <a:xfrm>
            <a:off x="3526973" y="-74895"/>
            <a:ext cx="74148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800" dirty="0">
                <a:solidFill>
                  <a:schemeClr val="bg1"/>
                </a:solidFill>
              </a:rPr>
              <a:t>ROI RFI Responses</a:t>
            </a:r>
          </a:p>
        </p:txBody>
      </p:sp>
    </p:spTree>
    <p:extLst>
      <p:ext uri="{BB962C8B-B14F-4D97-AF65-F5344CB8AC3E}">
        <p14:creationId xmlns:p14="http://schemas.microsoft.com/office/powerpoint/2010/main" val="784670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5293DF-ADA2-42D2-A91F-3FB8088274CF}"/>
              </a:ext>
            </a:extLst>
          </p:cNvPr>
          <p:cNvPicPr>
            <a:picLocks noChangeAspect="1"/>
          </p:cNvPicPr>
          <p:nvPr/>
        </p:nvPicPr>
        <p:blipFill>
          <a:blip r:embed="rId2"/>
          <a:stretch>
            <a:fillRect/>
          </a:stretch>
        </p:blipFill>
        <p:spPr>
          <a:xfrm>
            <a:off x="20105" y="1952726"/>
            <a:ext cx="10389134" cy="3838773"/>
          </a:xfrm>
          <a:prstGeom prst="rect">
            <a:avLst/>
          </a:prstGeom>
        </p:spPr>
      </p:pic>
      <p:sp>
        <p:nvSpPr>
          <p:cNvPr id="6" name="Title 1">
            <a:extLst>
              <a:ext uri="{FF2B5EF4-FFF2-40B4-BE49-F238E27FC236}">
                <a16:creationId xmlns:a16="http://schemas.microsoft.com/office/drawing/2014/main" id="{F7B5049A-0D0E-1249-AB89-5F1AFE1E89B3}"/>
              </a:ext>
            </a:extLst>
          </p:cNvPr>
          <p:cNvSpPr txBox="1">
            <a:spLocks/>
          </p:cNvSpPr>
          <p:nvPr/>
        </p:nvSpPr>
        <p:spPr>
          <a:xfrm>
            <a:off x="838200" y="-748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4800" dirty="0">
              <a:solidFill>
                <a:schemeClr val="bg1"/>
              </a:solidFill>
            </a:endParaRPr>
          </a:p>
        </p:txBody>
      </p:sp>
      <p:pic>
        <p:nvPicPr>
          <p:cNvPr id="7" name="Picture 6">
            <a:extLst>
              <a:ext uri="{FF2B5EF4-FFF2-40B4-BE49-F238E27FC236}">
                <a16:creationId xmlns:a16="http://schemas.microsoft.com/office/drawing/2014/main" id="{2ED22C1F-473B-400B-9D10-02A246A9FD96}"/>
              </a:ext>
            </a:extLst>
          </p:cNvPr>
          <p:cNvPicPr>
            <a:picLocks noChangeAspect="1"/>
          </p:cNvPicPr>
          <p:nvPr/>
        </p:nvPicPr>
        <p:blipFill rotWithShape="1">
          <a:blip r:embed="rId3">
            <a:duotone>
              <a:prstClr val="black"/>
              <a:srgbClr val="97BDFF">
                <a:tint val="45000"/>
                <a:satMod val="400000"/>
              </a:srgbClr>
            </a:duotone>
            <a:extLst>
              <a:ext uri="{BEBA8EAE-BF5A-486C-A8C5-ECC9F3942E4B}">
                <a14:imgProps xmlns:a14="http://schemas.microsoft.com/office/drawing/2010/main">
                  <a14:imgLayer r:embed="rId4">
                    <a14:imgEffect>
                      <a14:colorTemperature colorTemp="5900"/>
                    </a14:imgEffect>
                    <a14:imgEffect>
                      <a14:saturation sat="0"/>
                    </a14:imgEffect>
                    <a14:imgEffect>
                      <a14:brightnessContrast bright="-20000" contrast="40000"/>
                    </a14:imgEffect>
                  </a14:imgLayer>
                </a14:imgProps>
              </a:ext>
            </a:extLst>
          </a:blip>
          <a:srcRect r="52360"/>
          <a:stretch/>
        </p:blipFill>
        <p:spPr>
          <a:xfrm>
            <a:off x="10851376" y="6400746"/>
            <a:ext cx="1112022" cy="309400"/>
          </a:xfrm>
          <a:prstGeom prst="rect">
            <a:avLst/>
          </a:prstGeom>
        </p:spPr>
      </p:pic>
      <p:sp>
        <p:nvSpPr>
          <p:cNvPr id="8" name="Title 4">
            <a:extLst>
              <a:ext uri="{FF2B5EF4-FFF2-40B4-BE49-F238E27FC236}">
                <a16:creationId xmlns:a16="http://schemas.microsoft.com/office/drawing/2014/main" id="{4F7BAABB-DDCE-4461-BD0E-3115504E6188}"/>
              </a:ext>
            </a:extLst>
          </p:cNvPr>
          <p:cNvSpPr txBox="1">
            <a:spLocks/>
          </p:cNvSpPr>
          <p:nvPr/>
        </p:nvSpPr>
        <p:spPr>
          <a:xfrm>
            <a:off x="3597314" y="2257823"/>
            <a:ext cx="8299938" cy="3138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lnSpc>
                <a:spcPct val="100000"/>
              </a:lnSpc>
            </a:pPr>
            <a:r>
              <a:rPr lang="en-US" sz="2400" b="1" i="1" dirty="0">
                <a:solidFill>
                  <a:srgbClr val="548235"/>
                </a:solidFill>
                <a:latin typeface="+mn-lt"/>
              </a:rPr>
              <a:t>Federal Register </a:t>
            </a:r>
            <a:r>
              <a:rPr lang="en-US" sz="2400" dirty="0">
                <a:latin typeface="+mn-lt"/>
              </a:rPr>
              <a:t>and </a:t>
            </a:r>
            <a:r>
              <a:rPr lang="en-US" sz="2400" b="1" i="1" dirty="0">
                <a:solidFill>
                  <a:srgbClr val="548235"/>
                </a:solidFill>
                <a:latin typeface="+mn-lt"/>
              </a:rPr>
              <a:t>Press Release </a:t>
            </a:r>
            <a:r>
              <a:rPr lang="en-US" sz="2400" dirty="0">
                <a:latin typeface="+mn-lt"/>
              </a:rPr>
              <a:t>Announcement of </a:t>
            </a:r>
            <a:r>
              <a:rPr lang="en-US" sz="2400" b="1" i="1" dirty="0">
                <a:solidFill>
                  <a:srgbClr val="326AC5"/>
                </a:solidFill>
                <a:latin typeface="+mn-lt"/>
              </a:rPr>
              <a:t>RFI</a:t>
            </a:r>
            <a:r>
              <a:rPr lang="en-US" sz="2400" dirty="0">
                <a:latin typeface="+mn-lt"/>
              </a:rPr>
              <a:t> and </a:t>
            </a:r>
            <a:r>
              <a:rPr lang="en-US" sz="2400" b="1" i="1" dirty="0">
                <a:solidFill>
                  <a:srgbClr val="326AC5"/>
                </a:solidFill>
                <a:latin typeface="+mn-lt"/>
              </a:rPr>
              <a:t>Public Forums</a:t>
            </a:r>
          </a:p>
          <a:p>
            <a:pPr algn="ctr">
              <a:lnSpc>
                <a:spcPct val="100000"/>
              </a:lnSpc>
            </a:pPr>
            <a:r>
              <a:rPr lang="en-US" sz="2400" dirty="0">
                <a:latin typeface="+mn-lt"/>
              </a:rPr>
              <a:t>Video Recording of </a:t>
            </a:r>
            <a:r>
              <a:rPr lang="en-US" sz="2400" b="1" i="1" dirty="0">
                <a:solidFill>
                  <a:srgbClr val="326AC5"/>
                </a:solidFill>
                <a:latin typeface="+mn-lt"/>
              </a:rPr>
              <a:t>Unleashing American Innovation Symposium</a:t>
            </a:r>
          </a:p>
          <a:p>
            <a:pPr algn="ctr"/>
            <a:br>
              <a:rPr lang="en-US" sz="1400" dirty="0"/>
            </a:br>
            <a:endParaRPr lang="en-US" sz="1400" dirty="0"/>
          </a:p>
          <a:p>
            <a:pPr algn="ctr"/>
            <a:endParaRPr lang="en-US" sz="1400" dirty="0"/>
          </a:p>
          <a:p>
            <a:pPr algn="ctr"/>
            <a:br>
              <a:rPr lang="en-US" sz="1400" dirty="0"/>
            </a:br>
            <a:br>
              <a:rPr lang="en-US" sz="1400" dirty="0"/>
            </a:br>
            <a:r>
              <a:rPr lang="en-US" sz="5400" dirty="0">
                <a:hlinkClick r:id="rId5"/>
              </a:rPr>
              <a:t>www.nist.gov/tpo/ROI</a:t>
            </a:r>
            <a:r>
              <a:rPr lang="en-US" sz="5400" dirty="0"/>
              <a:t> </a:t>
            </a:r>
            <a:endParaRPr lang="en-US" dirty="0"/>
          </a:p>
        </p:txBody>
      </p:sp>
      <p:pic>
        <p:nvPicPr>
          <p:cNvPr id="5" name="Picture 4">
            <a:extLst>
              <a:ext uri="{FF2B5EF4-FFF2-40B4-BE49-F238E27FC236}">
                <a16:creationId xmlns:a16="http://schemas.microsoft.com/office/drawing/2014/main" id="{0EC86DC6-FA06-4D19-ABDD-7D8024BB5797}"/>
              </a:ext>
            </a:extLst>
          </p:cNvPr>
          <p:cNvPicPr>
            <a:picLocks noChangeAspect="1"/>
          </p:cNvPicPr>
          <p:nvPr/>
        </p:nvPicPr>
        <p:blipFill>
          <a:blip r:embed="rId6"/>
          <a:stretch>
            <a:fillRect/>
          </a:stretch>
        </p:blipFill>
        <p:spPr>
          <a:xfrm>
            <a:off x="20096" y="0"/>
            <a:ext cx="2605414" cy="1047593"/>
          </a:xfrm>
          <a:prstGeom prst="rect">
            <a:avLst/>
          </a:prstGeom>
        </p:spPr>
      </p:pic>
      <p:sp>
        <p:nvSpPr>
          <p:cNvPr id="9" name="Title 1">
            <a:extLst>
              <a:ext uri="{FF2B5EF4-FFF2-40B4-BE49-F238E27FC236}">
                <a16:creationId xmlns:a16="http://schemas.microsoft.com/office/drawing/2014/main" id="{1E313644-437C-40FF-BAF8-AA1EE942968A}"/>
              </a:ext>
            </a:extLst>
          </p:cNvPr>
          <p:cNvSpPr txBox="1">
            <a:spLocks/>
          </p:cNvSpPr>
          <p:nvPr/>
        </p:nvSpPr>
        <p:spPr>
          <a:xfrm>
            <a:off x="3443614" y="-74895"/>
            <a:ext cx="79101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800" dirty="0">
                <a:solidFill>
                  <a:schemeClr val="bg1"/>
                </a:solidFill>
              </a:rPr>
              <a:t>ROI Initiative Information</a:t>
            </a:r>
          </a:p>
        </p:txBody>
      </p:sp>
    </p:spTree>
    <p:extLst>
      <p:ext uri="{BB962C8B-B14F-4D97-AF65-F5344CB8AC3E}">
        <p14:creationId xmlns:p14="http://schemas.microsoft.com/office/powerpoint/2010/main" val="3848319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7B5049A-0D0E-1249-AB89-5F1AFE1E89B3}"/>
              </a:ext>
            </a:extLst>
          </p:cNvPr>
          <p:cNvSpPr txBox="1">
            <a:spLocks/>
          </p:cNvSpPr>
          <p:nvPr/>
        </p:nvSpPr>
        <p:spPr>
          <a:xfrm>
            <a:off x="838200" y="-748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4800" dirty="0">
              <a:solidFill>
                <a:schemeClr val="bg1"/>
              </a:solidFill>
            </a:endParaRPr>
          </a:p>
        </p:txBody>
      </p:sp>
      <p:pic>
        <p:nvPicPr>
          <p:cNvPr id="7" name="Picture 6">
            <a:extLst>
              <a:ext uri="{FF2B5EF4-FFF2-40B4-BE49-F238E27FC236}">
                <a16:creationId xmlns:a16="http://schemas.microsoft.com/office/drawing/2014/main" id="{2ED22C1F-473B-400B-9D10-02A246A9FD96}"/>
              </a:ext>
            </a:extLst>
          </p:cNvPr>
          <p:cNvPicPr>
            <a:picLocks noChangeAspect="1"/>
          </p:cNvPicPr>
          <p:nvPr/>
        </p:nvPicPr>
        <p:blipFill rotWithShape="1">
          <a:blip r:embed="rId2">
            <a:duotone>
              <a:prstClr val="black"/>
              <a:srgbClr val="97BDFF">
                <a:tint val="45000"/>
                <a:satMod val="400000"/>
              </a:srgbClr>
            </a:duotone>
            <a:extLst>
              <a:ext uri="{BEBA8EAE-BF5A-486C-A8C5-ECC9F3942E4B}">
                <a14:imgProps xmlns:a14="http://schemas.microsoft.com/office/drawing/2010/main">
                  <a14:imgLayer r:embed="rId3">
                    <a14:imgEffect>
                      <a14:colorTemperature colorTemp="5900"/>
                    </a14:imgEffect>
                    <a14:imgEffect>
                      <a14:saturation sat="0"/>
                    </a14:imgEffect>
                    <a14:imgEffect>
                      <a14:brightnessContrast bright="-20000" contrast="40000"/>
                    </a14:imgEffect>
                  </a14:imgLayer>
                </a14:imgProps>
              </a:ext>
            </a:extLst>
          </a:blip>
          <a:srcRect r="52360"/>
          <a:stretch/>
        </p:blipFill>
        <p:spPr>
          <a:xfrm>
            <a:off x="11079976" y="6391221"/>
            <a:ext cx="1112022" cy="309400"/>
          </a:xfrm>
          <a:prstGeom prst="rect">
            <a:avLst/>
          </a:prstGeom>
        </p:spPr>
      </p:pic>
      <p:sp>
        <p:nvSpPr>
          <p:cNvPr id="8" name="Title 4">
            <a:extLst>
              <a:ext uri="{FF2B5EF4-FFF2-40B4-BE49-F238E27FC236}">
                <a16:creationId xmlns:a16="http://schemas.microsoft.com/office/drawing/2014/main" id="{4F7BAABB-DDCE-4461-BD0E-3115504E6188}"/>
              </a:ext>
            </a:extLst>
          </p:cNvPr>
          <p:cNvSpPr txBox="1">
            <a:spLocks/>
          </p:cNvSpPr>
          <p:nvPr/>
        </p:nvSpPr>
        <p:spPr>
          <a:xfrm>
            <a:off x="1272797" y="2117149"/>
            <a:ext cx="9740202" cy="2967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lnSpc>
                <a:spcPct val="100000"/>
              </a:lnSpc>
            </a:pPr>
            <a:endParaRPr lang="en-US" dirty="0"/>
          </a:p>
        </p:txBody>
      </p:sp>
      <p:pic>
        <p:nvPicPr>
          <p:cNvPr id="5" name="Picture 4">
            <a:extLst>
              <a:ext uri="{FF2B5EF4-FFF2-40B4-BE49-F238E27FC236}">
                <a16:creationId xmlns:a16="http://schemas.microsoft.com/office/drawing/2014/main" id="{0EC86DC6-FA06-4D19-ABDD-7D8024BB5797}"/>
              </a:ext>
            </a:extLst>
          </p:cNvPr>
          <p:cNvPicPr>
            <a:picLocks noChangeAspect="1"/>
          </p:cNvPicPr>
          <p:nvPr/>
        </p:nvPicPr>
        <p:blipFill>
          <a:blip r:embed="rId4"/>
          <a:stretch>
            <a:fillRect/>
          </a:stretch>
        </p:blipFill>
        <p:spPr>
          <a:xfrm>
            <a:off x="20096" y="0"/>
            <a:ext cx="2605414" cy="1047593"/>
          </a:xfrm>
          <a:prstGeom prst="rect">
            <a:avLst/>
          </a:prstGeom>
        </p:spPr>
      </p:pic>
      <p:sp>
        <p:nvSpPr>
          <p:cNvPr id="9" name="Title 1">
            <a:extLst>
              <a:ext uri="{FF2B5EF4-FFF2-40B4-BE49-F238E27FC236}">
                <a16:creationId xmlns:a16="http://schemas.microsoft.com/office/drawing/2014/main" id="{1E313644-437C-40FF-BAF8-AA1EE942968A}"/>
              </a:ext>
            </a:extLst>
          </p:cNvPr>
          <p:cNvSpPr txBox="1">
            <a:spLocks/>
          </p:cNvSpPr>
          <p:nvPr/>
        </p:nvSpPr>
        <p:spPr>
          <a:xfrm>
            <a:off x="2283866" y="2938025"/>
            <a:ext cx="79101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4800" b="1" dirty="0"/>
              <a:t>Background Information</a:t>
            </a:r>
          </a:p>
        </p:txBody>
      </p:sp>
    </p:spTree>
    <p:extLst>
      <p:ext uri="{BB962C8B-B14F-4D97-AF65-F5344CB8AC3E}">
        <p14:creationId xmlns:p14="http://schemas.microsoft.com/office/powerpoint/2010/main" val="4242693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7B5049A-0D0E-1249-AB89-5F1AFE1E89B3}"/>
              </a:ext>
            </a:extLst>
          </p:cNvPr>
          <p:cNvSpPr txBox="1">
            <a:spLocks/>
          </p:cNvSpPr>
          <p:nvPr/>
        </p:nvSpPr>
        <p:spPr>
          <a:xfrm>
            <a:off x="3305908" y="-74895"/>
            <a:ext cx="80478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800" dirty="0">
                <a:solidFill>
                  <a:schemeClr val="bg1"/>
                </a:solidFill>
              </a:rPr>
              <a:t>ROI Timeline and Milestones</a:t>
            </a:r>
          </a:p>
        </p:txBody>
      </p:sp>
      <p:pic>
        <p:nvPicPr>
          <p:cNvPr id="7" name="Picture 6">
            <a:extLst>
              <a:ext uri="{FF2B5EF4-FFF2-40B4-BE49-F238E27FC236}">
                <a16:creationId xmlns:a16="http://schemas.microsoft.com/office/drawing/2014/main" id="{2ED22C1F-473B-400B-9D10-02A246A9FD96}"/>
              </a:ext>
            </a:extLst>
          </p:cNvPr>
          <p:cNvPicPr>
            <a:picLocks noChangeAspect="1"/>
          </p:cNvPicPr>
          <p:nvPr/>
        </p:nvPicPr>
        <p:blipFill rotWithShape="1">
          <a:blip r:embed="rId2">
            <a:duotone>
              <a:prstClr val="black"/>
              <a:srgbClr val="97BDFF">
                <a:tint val="45000"/>
                <a:satMod val="400000"/>
              </a:srgbClr>
            </a:duotone>
            <a:extLst>
              <a:ext uri="{BEBA8EAE-BF5A-486C-A8C5-ECC9F3942E4B}">
                <a14:imgProps xmlns:a14="http://schemas.microsoft.com/office/drawing/2010/main">
                  <a14:imgLayer r:embed="rId3">
                    <a14:imgEffect>
                      <a14:colorTemperature colorTemp="5900"/>
                    </a14:imgEffect>
                    <a14:imgEffect>
                      <a14:saturation sat="0"/>
                    </a14:imgEffect>
                    <a14:imgEffect>
                      <a14:brightnessContrast bright="-20000" contrast="40000"/>
                    </a14:imgEffect>
                  </a14:imgLayer>
                </a14:imgProps>
              </a:ext>
            </a:extLst>
          </a:blip>
          <a:srcRect r="52360"/>
          <a:stretch/>
        </p:blipFill>
        <p:spPr>
          <a:xfrm>
            <a:off x="10784701" y="6391221"/>
            <a:ext cx="1112022" cy="309400"/>
          </a:xfrm>
          <a:prstGeom prst="rect">
            <a:avLst/>
          </a:prstGeom>
        </p:spPr>
      </p:pic>
      <p:grpSp>
        <p:nvGrpSpPr>
          <p:cNvPr id="8" name="Group 7">
            <a:extLst>
              <a:ext uri="{FF2B5EF4-FFF2-40B4-BE49-F238E27FC236}">
                <a16:creationId xmlns:a16="http://schemas.microsoft.com/office/drawing/2014/main" id="{E609AC8B-A307-41C7-94F4-C7E172890924}"/>
              </a:ext>
            </a:extLst>
          </p:cNvPr>
          <p:cNvGrpSpPr/>
          <p:nvPr/>
        </p:nvGrpSpPr>
        <p:grpSpPr>
          <a:xfrm>
            <a:off x="228600" y="1359581"/>
            <a:ext cx="3581400" cy="1378062"/>
            <a:chOff x="857055" y="25930"/>
            <a:chExt cx="1968752" cy="1378062"/>
          </a:xfrm>
          <a:solidFill>
            <a:srgbClr val="FDEADA"/>
          </a:solidFill>
        </p:grpSpPr>
        <p:sp>
          <p:nvSpPr>
            <p:cNvPr id="9" name="Rectangle: Rounded Corners 8">
              <a:extLst>
                <a:ext uri="{FF2B5EF4-FFF2-40B4-BE49-F238E27FC236}">
                  <a16:creationId xmlns:a16="http://schemas.microsoft.com/office/drawing/2014/main" id="{79177CF6-180A-430D-93B3-958B4F4A4C53}"/>
                </a:ext>
              </a:extLst>
            </p:cNvPr>
            <p:cNvSpPr/>
            <p:nvPr/>
          </p:nvSpPr>
          <p:spPr>
            <a:xfrm>
              <a:off x="857055" y="25930"/>
              <a:ext cx="1968752" cy="1378062"/>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1F05AAF6-1BBC-4D49-8149-D54AF98DB560}"/>
                </a:ext>
              </a:extLst>
            </p:cNvPr>
            <p:cNvSpPr txBox="1"/>
            <p:nvPr/>
          </p:nvSpPr>
          <p:spPr>
            <a:xfrm>
              <a:off x="924339" y="93214"/>
              <a:ext cx="1834184" cy="1243494"/>
            </a:xfrm>
            <a:prstGeom prst="rect">
              <a:avLst/>
            </a:prstGeom>
            <a:solidFill>
              <a:srgbClr val="FDEADA"/>
            </a:solid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2300" kern="1200" dirty="0">
                  <a:solidFill>
                    <a:schemeClr val="tx1"/>
                  </a:solidFill>
                </a:rPr>
                <a:t>February / March / April</a:t>
              </a:r>
            </a:p>
          </p:txBody>
        </p:sp>
      </p:grpSp>
      <p:grpSp>
        <p:nvGrpSpPr>
          <p:cNvPr id="11" name="Group 10">
            <a:extLst>
              <a:ext uri="{FF2B5EF4-FFF2-40B4-BE49-F238E27FC236}">
                <a16:creationId xmlns:a16="http://schemas.microsoft.com/office/drawing/2014/main" id="{DAFE4DE2-272A-4301-B6EE-755CEDA54861}"/>
              </a:ext>
            </a:extLst>
          </p:cNvPr>
          <p:cNvGrpSpPr/>
          <p:nvPr/>
        </p:nvGrpSpPr>
        <p:grpSpPr>
          <a:xfrm>
            <a:off x="4254374" y="1360175"/>
            <a:ext cx="3584448" cy="1378062"/>
            <a:chOff x="2707048" y="1573950"/>
            <a:chExt cx="1968752" cy="1378062"/>
          </a:xfrm>
          <a:solidFill>
            <a:srgbClr val="FCD5B5"/>
          </a:solidFill>
        </p:grpSpPr>
        <p:sp>
          <p:nvSpPr>
            <p:cNvPr id="12" name="Rectangle: Rounded Corners 11">
              <a:extLst>
                <a:ext uri="{FF2B5EF4-FFF2-40B4-BE49-F238E27FC236}">
                  <a16:creationId xmlns:a16="http://schemas.microsoft.com/office/drawing/2014/main" id="{BDFEBBBF-03B3-4D61-93E9-0E9BCC1B830D}"/>
                </a:ext>
              </a:extLst>
            </p:cNvPr>
            <p:cNvSpPr/>
            <p:nvPr/>
          </p:nvSpPr>
          <p:spPr>
            <a:xfrm>
              <a:off x="2707048" y="1573950"/>
              <a:ext cx="1968752" cy="1378062"/>
            </a:xfrm>
            <a:prstGeom prst="roundRect">
              <a:avLst>
                <a:gd name="adj" fmla="val 1667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953D1BDA-AEC4-4580-A414-F7218ECA6EC2}"/>
                </a:ext>
              </a:extLst>
            </p:cNvPr>
            <p:cNvSpPr txBox="1"/>
            <p:nvPr/>
          </p:nvSpPr>
          <p:spPr>
            <a:xfrm>
              <a:off x="2774332" y="1641234"/>
              <a:ext cx="1834184" cy="124349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2300" kern="1200" dirty="0">
                  <a:solidFill>
                    <a:schemeClr val="tx1"/>
                  </a:solidFill>
                </a:rPr>
                <a:t>April / May / </a:t>
              </a:r>
              <a:r>
                <a:rPr lang="en-US" sz="2300" b="1" kern="1200" dirty="0">
                  <a:solidFill>
                    <a:schemeClr val="tx1"/>
                  </a:solidFill>
                </a:rPr>
                <a:t>June</a:t>
              </a:r>
              <a:r>
                <a:rPr lang="en-US" sz="2300" kern="1200" dirty="0">
                  <a:solidFill>
                    <a:schemeClr val="tx1"/>
                  </a:solidFill>
                </a:rPr>
                <a:t> / July</a:t>
              </a:r>
            </a:p>
          </p:txBody>
        </p:sp>
      </p:grpSp>
      <p:grpSp>
        <p:nvGrpSpPr>
          <p:cNvPr id="14" name="Group 13">
            <a:extLst>
              <a:ext uri="{FF2B5EF4-FFF2-40B4-BE49-F238E27FC236}">
                <a16:creationId xmlns:a16="http://schemas.microsoft.com/office/drawing/2014/main" id="{7E407D0B-168D-437E-980D-EAE835E624B2}"/>
              </a:ext>
            </a:extLst>
          </p:cNvPr>
          <p:cNvGrpSpPr/>
          <p:nvPr/>
        </p:nvGrpSpPr>
        <p:grpSpPr>
          <a:xfrm>
            <a:off x="8340599" y="1359581"/>
            <a:ext cx="3584448" cy="1378062"/>
            <a:chOff x="4675266" y="3121969"/>
            <a:chExt cx="1968752" cy="1378062"/>
          </a:xfrm>
        </p:grpSpPr>
        <p:sp>
          <p:nvSpPr>
            <p:cNvPr id="15" name="Rectangle: Rounded Corners 14">
              <a:extLst>
                <a:ext uri="{FF2B5EF4-FFF2-40B4-BE49-F238E27FC236}">
                  <a16:creationId xmlns:a16="http://schemas.microsoft.com/office/drawing/2014/main" id="{D1D3F2D1-535C-4DB9-A8F9-189C8605F990}"/>
                </a:ext>
              </a:extLst>
            </p:cNvPr>
            <p:cNvSpPr/>
            <p:nvPr/>
          </p:nvSpPr>
          <p:spPr>
            <a:xfrm>
              <a:off x="4675266" y="3121969"/>
              <a:ext cx="1968752" cy="1378062"/>
            </a:xfrm>
            <a:prstGeom prst="roundRect">
              <a:avLst>
                <a:gd name="adj" fmla="val 16670"/>
              </a:avLst>
            </a:prstGeom>
            <a:solidFill>
              <a:srgbClr val="87C8A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id="{61378E02-0F98-46CA-8FA5-AF492ACF7DEB}"/>
                </a:ext>
              </a:extLst>
            </p:cNvPr>
            <p:cNvSpPr txBox="1"/>
            <p:nvPr/>
          </p:nvSpPr>
          <p:spPr>
            <a:xfrm>
              <a:off x="4677079" y="3189253"/>
              <a:ext cx="1899655" cy="12434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ts val="0"/>
                </a:spcAft>
                <a:buNone/>
              </a:pPr>
              <a:r>
                <a:rPr lang="en-US" sz="2300" kern="1200" dirty="0">
                  <a:solidFill>
                    <a:schemeClr val="tx1"/>
                  </a:solidFill>
                </a:rPr>
                <a:t>August / September / October / November</a:t>
              </a:r>
            </a:p>
          </p:txBody>
        </p:sp>
      </p:grpSp>
      <p:sp>
        <p:nvSpPr>
          <p:cNvPr id="4" name="Rectangle 3">
            <a:extLst>
              <a:ext uri="{FF2B5EF4-FFF2-40B4-BE49-F238E27FC236}">
                <a16:creationId xmlns:a16="http://schemas.microsoft.com/office/drawing/2014/main" id="{7CB5CA07-160F-446A-AEE8-E98733E2C8DA}"/>
              </a:ext>
            </a:extLst>
          </p:cNvPr>
          <p:cNvSpPr/>
          <p:nvPr/>
        </p:nvSpPr>
        <p:spPr>
          <a:xfrm>
            <a:off x="228599" y="2953626"/>
            <a:ext cx="3581401" cy="3206006"/>
          </a:xfrm>
          <a:prstGeom prst="rect">
            <a:avLst/>
          </a:prstGeom>
        </p:spPr>
        <p:txBody>
          <a:bodyPr wrap="square">
            <a:spAutoFit/>
          </a:bodyPr>
          <a:lstStyle/>
          <a:p>
            <a:pPr marL="285750" lvl="0" indent="-285750">
              <a:spcAft>
                <a:spcPts val="800"/>
              </a:spcAft>
              <a:buFont typeface="Arial" panose="020B0604020202020204" pitchFamily="34" charset="0"/>
              <a:buChar char="•"/>
            </a:pPr>
            <a:r>
              <a:rPr lang="en-US" sz="2100" dirty="0"/>
              <a:t>President’s Management Agenda released with Lab-to-Market CAP Goal</a:t>
            </a:r>
          </a:p>
          <a:p>
            <a:pPr marL="285750" lvl="0" indent="-285750">
              <a:spcAft>
                <a:spcPts val="800"/>
              </a:spcAft>
              <a:buFont typeface="Arial" panose="020B0604020202020204" pitchFamily="34" charset="0"/>
              <a:buChar char="•"/>
            </a:pPr>
            <a:r>
              <a:rPr lang="en-US" sz="2100" dirty="0"/>
              <a:t>Initial key stakeholder meetings to engage industry, university, and federal stakeholders</a:t>
            </a:r>
          </a:p>
          <a:p>
            <a:pPr marL="285750" lvl="0" indent="-285750">
              <a:spcAft>
                <a:spcPts val="800"/>
              </a:spcAft>
              <a:buFont typeface="Arial" panose="020B0604020202020204" pitchFamily="34" charset="0"/>
              <a:buChar char="•"/>
            </a:pPr>
            <a:r>
              <a:rPr lang="en-US" sz="2100" dirty="0"/>
              <a:t>NIST website with ROI information and updates</a:t>
            </a:r>
          </a:p>
        </p:txBody>
      </p:sp>
      <p:sp>
        <p:nvSpPr>
          <p:cNvPr id="17" name="Rectangle 16">
            <a:extLst>
              <a:ext uri="{FF2B5EF4-FFF2-40B4-BE49-F238E27FC236}">
                <a16:creationId xmlns:a16="http://schemas.microsoft.com/office/drawing/2014/main" id="{C37C1B48-2FFE-41A6-8D87-78218DDE0A23}"/>
              </a:ext>
            </a:extLst>
          </p:cNvPr>
          <p:cNvSpPr/>
          <p:nvPr/>
        </p:nvSpPr>
        <p:spPr>
          <a:xfrm>
            <a:off x="4180114" y="2961763"/>
            <a:ext cx="3768132" cy="3206006"/>
          </a:xfrm>
          <a:prstGeom prst="rect">
            <a:avLst/>
          </a:prstGeom>
        </p:spPr>
        <p:txBody>
          <a:bodyPr wrap="square">
            <a:spAutoFit/>
          </a:bodyPr>
          <a:lstStyle/>
          <a:p>
            <a:pPr marL="285750" lvl="0" indent="-285750">
              <a:spcAft>
                <a:spcPts val="800"/>
              </a:spcAft>
              <a:buFont typeface="Arial" panose="020B0604020202020204" pitchFamily="34" charset="0"/>
              <a:buChar char="•"/>
            </a:pPr>
            <a:r>
              <a:rPr lang="en-US" sz="2100" dirty="0"/>
              <a:t>Unleashing American Innovation Symposium Launch Event (April 19, 2018)</a:t>
            </a:r>
          </a:p>
          <a:p>
            <a:pPr marL="285750" lvl="0" indent="-285750">
              <a:spcAft>
                <a:spcPts val="800"/>
              </a:spcAft>
              <a:buFont typeface="Arial" panose="020B0604020202020204" pitchFamily="34" charset="0"/>
              <a:buChar char="•"/>
            </a:pPr>
            <a:r>
              <a:rPr lang="en-US" sz="2100" b="1" dirty="0"/>
              <a:t>Request for Information </a:t>
            </a:r>
            <a:r>
              <a:rPr lang="en-US" sz="2100" dirty="0"/>
              <a:t>(closes 7/30) published in </a:t>
            </a:r>
            <a:r>
              <a:rPr lang="en-US" sz="2100" i="1" dirty="0"/>
              <a:t>Federal Register </a:t>
            </a:r>
            <a:r>
              <a:rPr lang="en-US" sz="2100" dirty="0"/>
              <a:t>(May 1, 2018)</a:t>
            </a:r>
            <a:endParaRPr lang="en-US" sz="2100" i="1" dirty="0"/>
          </a:p>
          <a:p>
            <a:pPr marL="285750" indent="-285750">
              <a:spcAft>
                <a:spcPts val="800"/>
              </a:spcAft>
              <a:buFont typeface="Arial" panose="020B0604020202020204" pitchFamily="34" charset="0"/>
              <a:buChar char="•"/>
            </a:pPr>
            <a:r>
              <a:rPr lang="en-US" sz="2100" b="1" dirty="0"/>
              <a:t>Public Forums </a:t>
            </a:r>
            <a:r>
              <a:rPr lang="en-US" sz="2100" dirty="0"/>
              <a:t>(5/17, 5/21, 5/31, </a:t>
            </a:r>
            <a:r>
              <a:rPr lang="en-US" sz="2100" b="1" dirty="0"/>
              <a:t>6/14</a:t>
            </a:r>
            <a:r>
              <a:rPr lang="en-US" sz="2100" dirty="0"/>
              <a:t>) announced in </a:t>
            </a:r>
            <a:r>
              <a:rPr lang="en-US" sz="2100" i="1" dirty="0"/>
              <a:t>Federal Register </a:t>
            </a:r>
            <a:r>
              <a:rPr lang="en-US" sz="2100" dirty="0"/>
              <a:t>(May 1, 2018)</a:t>
            </a:r>
            <a:endParaRPr lang="en-US" sz="2100" i="1" dirty="0"/>
          </a:p>
        </p:txBody>
      </p:sp>
      <p:sp>
        <p:nvSpPr>
          <p:cNvPr id="18" name="Rectangle 17">
            <a:extLst>
              <a:ext uri="{FF2B5EF4-FFF2-40B4-BE49-F238E27FC236}">
                <a16:creationId xmlns:a16="http://schemas.microsoft.com/office/drawing/2014/main" id="{3078B36C-0468-49EF-9DD4-38E2764B1510}"/>
              </a:ext>
            </a:extLst>
          </p:cNvPr>
          <p:cNvSpPr/>
          <p:nvPr/>
        </p:nvSpPr>
        <p:spPr>
          <a:xfrm>
            <a:off x="8343900" y="2960414"/>
            <a:ext cx="3581147" cy="2985433"/>
          </a:xfrm>
          <a:prstGeom prst="rect">
            <a:avLst/>
          </a:prstGeom>
        </p:spPr>
        <p:txBody>
          <a:bodyPr wrap="square">
            <a:spAutoFit/>
          </a:bodyPr>
          <a:lstStyle/>
          <a:p>
            <a:pPr marL="285750" lvl="0" indent="-285750">
              <a:spcAft>
                <a:spcPts val="800"/>
              </a:spcAft>
              <a:buFont typeface="Arial" panose="020B0604020202020204" pitchFamily="34" charset="0"/>
              <a:buChar char="•"/>
            </a:pPr>
            <a:r>
              <a:rPr lang="en-US" sz="2100" dirty="0"/>
              <a:t>Analysis of inputs/studies</a:t>
            </a:r>
          </a:p>
          <a:p>
            <a:pPr marL="285750" lvl="0" indent="-285750">
              <a:spcAft>
                <a:spcPts val="800"/>
              </a:spcAft>
              <a:buFont typeface="Arial" panose="020B0604020202020204" pitchFamily="34" charset="0"/>
              <a:buChar char="•"/>
            </a:pPr>
            <a:r>
              <a:rPr lang="en-US" sz="2100" dirty="0"/>
              <a:t>Interagency review </a:t>
            </a:r>
          </a:p>
          <a:p>
            <a:pPr marL="285750" lvl="0" indent="-285750">
              <a:spcAft>
                <a:spcPts val="800"/>
              </a:spcAft>
              <a:buFont typeface="Arial" panose="020B0604020202020204" pitchFamily="34" charset="0"/>
              <a:buChar char="•"/>
            </a:pPr>
            <a:r>
              <a:rPr lang="en-US" sz="2100" dirty="0"/>
              <a:t>Recommendations         (best practices, policies, regulatory, legislative-if appropriate)</a:t>
            </a:r>
          </a:p>
          <a:p>
            <a:pPr marL="285750" lvl="0" indent="-285750">
              <a:spcAft>
                <a:spcPts val="800"/>
              </a:spcAft>
              <a:buFont typeface="Arial" panose="020B0604020202020204" pitchFamily="34" charset="0"/>
              <a:buChar char="•"/>
            </a:pPr>
            <a:r>
              <a:rPr lang="en-US" sz="2100" dirty="0"/>
              <a:t>Initiate implementation of action plan </a:t>
            </a:r>
          </a:p>
        </p:txBody>
      </p:sp>
      <p:pic>
        <p:nvPicPr>
          <p:cNvPr id="19" name="Picture 18">
            <a:extLst>
              <a:ext uri="{FF2B5EF4-FFF2-40B4-BE49-F238E27FC236}">
                <a16:creationId xmlns:a16="http://schemas.microsoft.com/office/drawing/2014/main" id="{FA917357-5D24-427E-865B-AA358656A638}"/>
              </a:ext>
            </a:extLst>
          </p:cNvPr>
          <p:cNvPicPr>
            <a:picLocks noChangeAspect="1"/>
          </p:cNvPicPr>
          <p:nvPr/>
        </p:nvPicPr>
        <p:blipFill>
          <a:blip r:embed="rId4"/>
          <a:stretch>
            <a:fillRect/>
          </a:stretch>
        </p:blipFill>
        <p:spPr>
          <a:xfrm>
            <a:off x="20096" y="0"/>
            <a:ext cx="2605414" cy="1047593"/>
          </a:xfrm>
          <a:prstGeom prst="rect">
            <a:avLst/>
          </a:prstGeom>
        </p:spPr>
      </p:pic>
    </p:spTree>
    <p:extLst>
      <p:ext uri="{BB962C8B-B14F-4D97-AF65-F5344CB8AC3E}">
        <p14:creationId xmlns:p14="http://schemas.microsoft.com/office/powerpoint/2010/main" val="1150591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15D50D-C5FD-4916-9443-6590F6787F3E}"/>
              </a:ext>
            </a:extLst>
          </p:cNvPr>
          <p:cNvSpPr txBox="1">
            <a:spLocks/>
          </p:cNvSpPr>
          <p:nvPr/>
        </p:nvSpPr>
        <p:spPr>
          <a:xfrm>
            <a:off x="3239310" y="-74895"/>
            <a:ext cx="84839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IP and Innovation</a:t>
            </a:r>
          </a:p>
        </p:txBody>
      </p:sp>
      <p:pic>
        <p:nvPicPr>
          <p:cNvPr id="1026" name="Picture 2" descr="Image result">
            <a:extLst>
              <a:ext uri="{FF2B5EF4-FFF2-40B4-BE49-F238E27FC236}">
                <a16:creationId xmlns:a16="http://schemas.microsoft.com/office/drawing/2014/main" id="{7EFB4242-6428-4033-A633-E40787062D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161"/>
          <a:stretch/>
        </p:blipFill>
        <p:spPr bwMode="auto">
          <a:xfrm>
            <a:off x="260908" y="3513523"/>
            <a:ext cx="2890866" cy="2360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B360DB7-05B4-45E1-837E-D9DB45EE4A63}"/>
              </a:ext>
            </a:extLst>
          </p:cNvPr>
          <p:cNvSpPr txBox="1"/>
          <p:nvPr/>
        </p:nvSpPr>
        <p:spPr>
          <a:xfrm>
            <a:off x="630598" y="5899472"/>
            <a:ext cx="21514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U.S. Patent No. 6469</a:t>
            </a:r>
          </a:p>
        </p:txBody>
      </p:sp>
      <p:sp>
        <p:nvSpPr>
          <p:cNvPr id="3" name="TextBox 2">
            <a:extLst>
              <a:ext uri="{FF2B5EF4-FFF2-40B4-BE49-F238E27FC236}">
                <a16:creationId xmlns:a16="http://schemas.microsoft.com/office/drawing/2014/main" id="{CF24F8A5-94D5-4756-8427-36C729CE7036}"/>
              </a:ext>
            </a:extLst>
          </p:cNvPr>
          <p:cNvSpPr txBox="1"/>
          <p:nvPr/>
        </p:nvSpPr>
        <p:spPr>
          <a:xfrm>
            <a:off x="2005595" y="1328309"/>
            <a:ext cx="5353397" cy="2185214"/>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U.S. patent system] “adds the fuel of interest to the fire of genius in the discovery and production of new and useful things.”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Abraham Lincoln</a:t>
            </a:r>
          </a:p>
        </p:txBody>
      </p:sp>
      <p:pic>
        <p:nvPicPr>
          <p:cNvPr id="1028" name="Picture 4" descr="abraham lincoln famous quotes">
            <a:extLst>
              <a:ext uri="{FF2B5EF4-FFF2-40B4-BE49-F238E27FC236}">
                <a16:creationId xmlns:a16="http://schemas.microsoft.com/office/drawing/2014/main" id="{A9EE8753-820E-41F1-804C-51BED5A0D3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04" r="49894" b="35518"/>
          <a:stretch/>
        </p:blipFill>
        <p:spPr bwMode="auto">
          <a:xfrm>
            <a:off x="266993" y="1328309"/>
            <a:ext cx="1738602" cy="21852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59E0632-6F10-4AC7-BEE1-14C89E814E16}"/>
              </a:ext>
            </a:extLst>
          </p:cNvPr>
          <p:cNvSpPr/>
          <p:nvPr/>
        </p:nvSpPr>
        <p:spPr>
          <a:xfrm>
            <a:off x="3374967" y="4455163"/>
            <a:ext cx="8817033" cy="1723549"/>
          </a:xfrm>
          <a:prstGeom prst="rect">
            <a:avLst/>
          </a:prstGeom>
          <a:solidFill>
            <a:schemeClr val="accent2">
              <a:lumMod val="20000"/>
              <a:lumOff val="80000"/>
            </a:schemeClr>
          </a:solidFill>
          <a:ln>
            <a:solidFill>
              <a:schemeClr val="tx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4444"/>
                </a:solidFill>
                <a:effectLst/>
                <a:uLnTx/>
                <a:uFillTx/>
                <a:latin typeface="Source Sans Pro"/>
                <a:ea typeface="+mn-ea"/>
                <a:cs typeface="+mn-cs"/>
              </a:rPr>
              <a:t>… “I can not forbear intimating to you the expediency of giving effectual encouragement as well to the introduction of </a:t>
            </a:r>
            <a:r>
              <a:rPr kumimoji="0" lang="en-US" sz="2200" b="1" i="0" u="none" strike="noStrike" kern="1200" cap="none" spc="0" normalizeH="0" baseline="0" noProof="0" dirty="0">
                <a:ln>
                  <a:noFill/>
                </a:ln>
                <a:solidFill>
                  <a:srgbClr val="444444"/>
                </a:solidFill>
                <a:effectLst/>
                <a:uLnTx/>
                <a:uFillTx/>
                <a:latin typeface="Source Sans Pro"/>
                <a:ea typeface="+mn-ea"/>
                <a:cs typeface="+mn-cs"/>
              </a:rPr>
              <a:t>new and useful inventions </a:t>
            </a:r>
            <a:r>
              <a:rPr kumimoji="0" lang="en-US" sz="2200" b="0" i="0" u="none" strike="noStrike" kern="1200" cap="none" spc="0" normalizeH="0" baseline="0" noProof="0" dirty="0">
                <a:ln>
                  <a:noFill/>
                </a:ln>
                <a:solidFill>
                  <a:srgbClr val="444444"/>
                </a:solidFill>
                <a:effectLst/>
                <a:uLnTx/>
                <a:uFillTx/>
                <a:latin typeface="Source Sans Pro"/>
                <a:ea typeface="+mn-ea"/>
                <a:cs typeface="+mn-cs"/>
              </a:rPr>
              <a:t>from abroad as to the exertions of skill and genius in producing them at home”</a:t>
            </a:r>
            <a:r>
              <a:rPr lang="en-US" sz="2200" dirty="0">
                <a:solidFill>
                  <a:srgbClr val="444444"/>
                </a:solidFill>
                <a:latin typeface="Source Sans Pro"/>
              </a:rPr>
              <a:t>…</a:t>
            </a:r>
            <a:r>
              <a:rPr kumimoji="0" lang="en-US" sz="2200" b="0" i="0" u="none" strike="noStrike" kern="1200" cap="none" spc="0" normalizeH="0" baseline="0" noProof="0" dirty="0">
                <a:ln>
                  <a:noFill/>
                </a:ln>
                <a:solidFill>
                  <a:srgbClr val="444444"/>
                </a:solidFill>
                <a:effectLst/>
                <a:uLnTx/>
                <a:uFillTx/>
                <a:latin typeface="Source Sans Pro"/>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444444"/>
                </a:solidFill>
                <a:effectLst/>
                <a:uLnTx/>
                <a:uFillTx/>
                <a:latin typeface="Source Sans Pro"/>
                <a:ea typeface="+mn-ea"/>
                <a:cs typeface="+mn-cs"/>
              </a:rPr>
              <a:t>	</a:t>
            </a:r>
            <a:r>
              <a:rPr kumimoji="0" lang="en-US" sz="1800" b="0" i="1" u="none" strike="noStrike" kern="1200" cap="none" spc="0" normalizeH="0" baseline="0" noProof="0" dirty="0">
                <a:ln>
                  <a:noFill/>
                </a:ln>
                <a:solidFill>
                  <a:srgbClr val="444444"/>
                </a:solidFill>
                <a:effectLst/>
                <a:uLnTx/>
                <a:uFillTx/>
                <a:latin typeface="Calibri" panose="020F0502020204030204"/>
                <a:ea typeface="+mn-ea"/>
                <a:cs typeface="+mn-cs"/>
              </a:rPr>
              <a:t>George Washington, State of the Union Address,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January 8, 1790</a:t>
            </a:r>
            <a:r>
              <a:rPr kumimoji="0" lang="en-US" sz="1800" b="0" i="1" u="none" strike="noStrike" kern="1200" cap="none" spc="0" normalizeH="0" baseline="0" noProof="0" dirty="0">
                <a:ln>
                  <a:noFill/>
                </a:ln>
                <a:solidFill>
                  <a:srgbClr val="444444"/>
                </a:solidFill>
                <a:effectLst/>
                <a:uLnTx/>
                <a:uFillTx/>
                <a:latin typeface="Calibri" panose="020F0502020204030204"/>
                <a:ea typeface="+mn-ea"/>
                <a:cs typeface="+mn-cs"/>
              </a:rPr>
              <a:t> </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30" name="Picture 6" descr="http://ipwatchdog.com/images/george-washington-150-180.jpg">
            <a:extLst>
              <a:ext uri="{FF2B5EF4-FFF2-40B4-BE49-F238E27FC236}">
                <a16:creationId xmlns:a16="http://schemas.microsoft.com/office/drawing/2014/main" id="{548AED29-B993-4F65-BADC-849EA9CF1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3527" y="2008995"/>
            <a:ext cx="2038473" cy="24461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5C0586D-D5DB-493A-9911-CD0894B0A2A0}"/>
              </a:ext>
            </a:extLst>
          </p:cNvPr>
          <p:cNvPicPr>
            <a:picLocks noChangeAspect="1"/>
          </p:cNvPicPr>
          <p:nvPr/>
        </p:nvPicPr>
        <p:blipFill>
          <a:blip r:embed="rId5"/>
          <a:stretch>
            <a:fillRect/>
          </a:stretch>
        </p:blipFill>
        <p:spPr>
          <a:xfrm>
            <a:off x="20096" y="0"/>
            <a:ext cx="2605414" cy="1047593"/>
          </a:xfrm>
          <a:prstGeom prst="rect">
            <a:avLst/>
          </a:prstGeom>
        </p:spPr>
      </p:pic>
      <p:pic>
        <p:nvPicPr>
          <p:cNvPr id="10" name="Picture 9">
            <a:extLst>
              <a:ext uri="{FF2B5EF4-FFF2-40B4-BE49-F238E27FC236}">
                <a16:creationId xmlns:a16="http://schemas.microsoft.com/office/drawing/2014/main" id="{5D55C2F4-13E9-4ACF-A796-FEAAEE834C03}"/>
              </a:ext>
            </a:extLst>
          </p:cNvPr>
          <p:cNvPicPr>
            <a:picLocks noChangeAspect="1"/>
          </p:cNvPicPr>
          <p:nvPr/>
        </p:nvPicPr>
        <p:blipFill rotWithShape="1">
          <a:blip r:embed="rId6">
            <a:duotone>
              <a:prstClr val="black"/>
              <a:srgbClr val="97BDFF">
                <a:tint val="45000"/>
                <a:satMod val="400000"/>
              </a:srgbClr>
            </a:duotone>
            <a:extLst>
              <a:ext uri="{BEBA8EAE-BF5A-486C-A8C5-ECC9F3942E4B}">
                <a14:imgProps xmlns:a14="http://schemas.microsoft.com/office/drawing/2010/main">
                  <a14:imgLayer r:embed="rId7">
                    <a14:imgEffect>
                      <a14:colorTemperature colorTemp="5900"/>
                    </a14:imgEffect>
                    <a14:imgEffect>
                      <a14:saturation sat="0"/>
                    </a14:imgEffect>
                    <a14:imgEffect>
                      <a14:brightnessContrast bright="-20000" contrast="40000"/>
                    </a14:imgEffect>
                  </a14:imgLayer>
                </a14:imgProps>
              </a:ext>
            </a:extLst>
          </a:blip>
          <a:srcRect r="52360"/>
          <a:stretch/>
        </p:blipFill>
        <p:spPr>
          <a:xfrm>
            <a:off x="10851376" y="6391221"/>
            <a:ext cx="1112022" cy="309400"/>
          </a:xfrm>
          <a:prstGeom prst="rect">
            <a:avLst/>
          </a:prstGeom>
        </p:spPr>
      </p:pic>
    </p:spTree>
    <p:extLst>
      <p:ext uri="{BB962C8B-B14F-4D97-AF65-F5344CB8AC3E}">
        <p14:creationId xmlns:p14="http://schemas.microsoft.com/office/powerpoint/2010/main" val="1291208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10C0A8-47FC-384D-9581-A06BF3C2A0A5}"/>
              </a:ext>
            </a:extLst>
          </p:cNvPr>
          <p:cNvSpPr>
            <a:spLocks noGrp="1"/>
          </p:cNvSpPr>
          <p:nvPr>
            <p:ph idx="4294967295"/>
          </p:nvPr>
        </p:nvSpPr>
        <p:spPr>
          <a:xfrm>
            <a:off x="150725" y="1200428"/>
            <a:ext cx="11907297" cy="5853517"/>
          </a:xfrm>
        </p:spPr>
        <p:txBody>
          <a:bodyPr>
            <a:normAutofit fontScale="85000" lnSpcReduction="10000"/>
          </a:bodyPr>
          <a:lstStyle/>
          <a:p>
            <a:pPr>
              <a:lnSpc>
                <a:spcPct val="130000"/>
              </a:lnSpc>
              <a:spcBef>
                <a:spcPts val="600"/>
              </a:spcBef>
              <a:spcAft>
                <a:spcPts val="1000"/>
              </a:spcAft>
            </a:pPr>
            <a:r>
              <a:rPr lang="en-US" sz="2400" b="1" dirty="0">
                <a:solidFill>
                  <a:srgbClr val="326AC5"/>
                </a:solidFill>
              </a:rPr>
              <a:t>Core technology transfer principles and practices</a:t>
            </a:r>
            <a:r>
              <a:rPr lang="en-US" sz="2400" dirty="0">
                <a:solidFill>
                  <a:srgbClr val="326AC5"/>
                </a:solidFill>
              </a:rPr>
              <a:t> </a:t>
            </a:r>
            <a:r>
              <a:rPr lang="en-US" sz="2400" dirty="0"/>
              <a:t>that should be </a:t>
            </a:r>
            <a:r>
              <a:rPr lang="en-US" sz="2400" b="1" i="1" dirty="0">
                <a:solidFill>
                  <a:srgbClr val="548235"/>
                </a:solidFill>
              </a:rPr>
              <a:t>protected</a:t>
            </a:r>
            <a:r>
              <a:rPr lang="en-US" sz="2400" i="1" dirty="0"/>
              <a:t>, </a:t>
            </a:r>
            <a:r>
              <a:rPr lang="en-US" sz="2400" dirty="0"/>
              <a:t>and those which should be </a:t>
            </a:r>
            <a:r>
              <a:rPr lang="en-US" sz="2400" b="1" i="1" dirty="0">
                <a:solidFill>
                  <a:srgbClr val="548235"/>
                </a:solidFill>
              </a:rPr>
              <a:t>adapted or changed</a:t>
            </a:r>
            <a:r>
              <a:rPr lang="en-US" sz="2400" i="1" dirty="0"/>
              <a:t>.</a:t>
            </a:r>
          </a:p>
          <a:p>
            <a:pPr>
              <a:lnSpc>
                <a:spcPct val="130000"/>
              </a:lnSpc>
              <a:spcBef>
                <a:spcPts val="600"/>
              </a:spcBef>
              <a:spcAft>
                <a:spcPts val="1000"/>
              </a:spcAft>
            </a:pPr>
            <a:r>
              <a:rPr lang="en-US" sz="2400" dirty="0"/>
              <a:t>Approaches to </a:t>
            </a:r>
            <a:r>
              <a:rPr lang="en-US" sz="2400" b="1" i="1" dirty="0">
                <a:solidFill>
                  <a:srgbClr val="548235"/>
                </a:solidFill>
              </a:rPr>
              <a:t>improve efficiency </a:t>
            </a:r>
            <a:r>
              <a:rPr lang="en-US" sz="2400" dirty="0"/>
              <a:t>and </a:t>
            </a:r>
            <a:r>
              <a:rPr lang="en-US" sz="2400" b="1" i="1" dirty="0">
                <a:solidFill>
                  <a:srgbClr val="548235"/>
                </a:solidFill>
              </a:rPr>
              <a:t>reduce regulatory burdens </a:t>
            </a:r>
            <a:r>
              <a:rPr lang="en-US" sz="2400" dirty="0"/>
              <a:t>for technology transfer to </a:t>
            </a:r>
            <a:r>
              <a:rPr lang="en-US" sz="2400" b="1" dirty="0">
                <a:solidFill>
                  <a:srgbClr val="326AC5"/>
                </a:solidFill>
              </a:rPr>
              <a:t>attract</a:t>
            </a:r>
            <a:r>
              <a:rPr lang="en-US" sz="2400" b="1" i="1" dirty="0">
                <a:solidFill>
                  <a:srgbClr val="548235"/>
                </a:solidFill>
              </a:rPr>
              <a:t> </a:t>
            </a:r>
            <a:r>
              <a:rPr lang="en-US" sz="2400" b="1" dirty="0">
                <a:solidFill>
                  <a:srgbClr val="326AC5"/>
                </a:solidFill>
              </a:rPr>
              <a:t>private sector investment </a:t>
            </a:r>
            <a:r>
              <a:rPr lang="en-US" sz="2400" dirty="0"/>
              <a:t>in later-stage R&amp;D, commercialization, and advanced manufacturing. </a:t>
            </a:r>
          </a:p>
          <a:p>
            <a:pPr>
              <a:lnSpc>
                <a:spcPct val="130000"/>
              </a:lnSpc>
              <a:spcBef>
                <a:spcPts val="600"/>
              </a:spcBef>
              <a:spcAft>
                <a:spcPts val="1000"/>
              </a:spcAft>
            </a:pPr>
            <a:r>
              <a:rPr lang="en-US" sz="2400" b="1" i="1" dirty="0">
                <a:solidFill>
                  <a:srgbClr val="548235"/>
                </a:solidFill>
              </a:rPr>
              <a:t>New partnering models </a:t>
            </a:r>
            <a:r>
              <a:rPr lang="en-US" sz="2400" dirty="0"/>
              <a:t>and </a:t>
            </a:r>
            <a:r>
              <a:rPr lang="en-US" sz="2400" b="1" i="1" dirty="0">
                <a:solidFill>
                  <a:srgbClr val="548235"/>
                </a:solidFill>
              </a:rPr>
              <a:t>technology transfer mechanisms </a:t>
            </a:r>
            <a:r>
              <a:rPr lang="en-US" sz="2400" dirty="0"/>
              <a:t>with the private sector, academia, other Federal agencies, state, and other public-sector entities to </a:t>
            </a:r>
            <a:r>
              <a:rPr lang="en-US" sz="2400" b="1" dirty="0">
                <a:solidFill>
                  <a:srgbClr val="326AC5"/>
                </a:solidFill>
              </a:rPr>
              <a:t>support technology development and maturation</a:t>
            </a:r>
            <a:r>
              <a:rPr lang="en-US" sz="2400" i="1" dirty="0"/>
              <a:t>.</a:t>
            </a:r>
          </a:p>
          <a:p>
            <a:pPr>
              <a:lnSpc>
                <a:spcPct val="130000"/>
              </a:lnSpc>
              <a:spcBef>
                <a:spcPts val="600"/>
              </a:spcBef>
              <a:spcAft>
                <a:spcPts val="1000"/>
              </a:spcAft>
            </a:pPr>
            <a:r>
              <a:rPr lang="en-US" sz="2400" b="1" i="1" dirty="0">
                <a:solidFill>
                  <a:srgbClr val="548235"/>
                </a:solidFill>
              </a:rPr>
              <a:t>New approaches to reduce/eliminate barriers </a:t>
            </a:r>
            <a:r>
              <a:rPr lang="en-US" sz="2400" dirty="0"/>
              <a:t>and </a:t>
            </a:r>
            <a:r>
              <a:rPr lang="en-US" sz="2400" b="1" dirty="0">
                <a:solidFill>
                  <a:srgbClr val="326AC5"/>
                </a:solidFill>
              </a:rPr>
              <a:t>enable accelerated commercialization in areas of strategic national importance</a:t>
            </a:r>
            <a:r>
              <a:rPr lang="en-US" sz="2400" i="1" dirty="0">
                <a:solidFill>
                  <a:srgbClr val="548235"/>
                </a:solidFill>
              </a:rPr>
              <a:t>.</a:t>
            </a:r>
          </a:p>
          <a:p>
            <a:pPr>
              <a:lnSpc>
                <a:spcPct val="130000"/>
              </a:lnSpc>
              <a:spcBef>
                <a:spcPts val="600"/>
              </a:spcBef>
              <a:spcAft>
                <a:spcPts val="1000"/>
              </a:spcAft>
            </a:pPr>
            <a:r>
              <a:rPr lang="en-US" sz="2400" dirty="0"/>
              <a:t>Better </a:t>
            </a:r>
            <a:r>
              <a:rPr lang="en-US" sz="2400" b="1" i="1" dirty="0">
                <a:solidFill>
                  <a:srgbClr val="548235"/>
                </a:solidFill>
              </a:rPr>
              <a:t>metrics and methods </a:t>
            </a:r>
            <a:r>
              <a:rPr lang="en-US" sz="2400" dirty="0"/>
              <a:t>to </a:t>
            </a:r>
            <a:r>
              <a:rPr lang="en-US" sz="2400" b="1" dirty="0">
                <a:solidFill>
                  <a:srgbClr val="326AC5"/>
                </a:solidFill>
              </a:rPr>
              <a:t>evaluate ROI outcomes and impacts </a:t>
            </a:r>
            <a:r>
              <a:rPr lang="en-US" sz="2400" dirty="0"/>
              <a:t>from Federal R&amp;D investment.</a:t>
            </a:r>
          </a:p>
          <a:p>
            <a:pPr>
              <a:lnSpc>
                <a:spcPct val="130000"/>
              </a:lnSpc>
              <a:spcBef>
                <a:spcPts val="600"/>
              </a:spcBef>
              <a:spcAft>
                <a:spcPts val="1000"/>
              </a:spcAft>
            </a:pPr>
            <a:r>
              <a:rPr lang="en-US" sz="2400" b="1" i="1" dirty="0">
                <a:solidFill>
                  <a:srgbClr val="548235"/>
                </a:solidFill>
              </a:rPr>
              <a:t>New approaches </a:t>
            </a:r>
            <a:r>
              <a:rPr lang="en-US" sz="2400" dirty="0"/>
              <a:t>to </a:t>
            </a:r>
            <a:r>
              <a:rPr lang="en-US" sz="2400" b="1" dirty="0">
                <a:solidFill>
                  <a:srgbClr val="326AC5"/>
                </a:solidFill>
              </a:rPr>
              <a:t>motivate significantly increased technology transfer outcomes </a:t>
            </a:r>
            <a:r>
              <a:rPr lang="en-US" sz="2400" dirty="0"/>
              <a:t>from the Federal sector, universities, and research organizations.</a:t>
            </a:r>
          </a:p>
        </p:txBody>
      </p:sp>
      <p:sp>
        <p:nvSpPr>
          <p:cNvPr id="6" name="Title 1">
            <a:extLst>
              <a:ext uri="{FF2B5EF4-FFF2-40B4-BE49-F238E27FC236}">
                <a16:creationId xmlns:a16="http://schemas.microsoft.com/office/drawing/2014/main" id="{F7B5049A-0D0E-1249-AB89-5F1AFE1E89B3}"/>
              </a:ext>
            </a:extLst>
          </p:cNvPr>
          <p:cNvSpPr txBox="1">
            <a:spLocks/>
          </p:cNvSpPr>
          <p:nvPr/>
        </p:nvSpPr>
        <p:spPr>
          <a:xfrm>
            <a:off x="3597310" y="-74895"/>
            <a:ext cx="77564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800" dirty="0">
                <a:solidFill>
                  <a:schemeClr val="bg1"/>
                </a:solidFill>
              </a:rPr>
              <a:t>ROI Assessment Areas</a:t>
            </a:r>
          </a:p>
        </p:txBody>
      </p:sp>
      <p:pic>
        <p:nvPicPr>
          <p:cNvPr id="7" name="Picture 6">
            <a:extLst>
              <a:ext uri="{FF2B5EF4-FFF2-40B4-BE49-F238E27FC236}">
                <a16:creationId xmlns:a16="http://schemas.microsoft.com/office/drawing/2014/main" id="{2ED22C1F-473B-400B-9D10-02A246A9FD96}"/>
              </a:ext>
            </a:extLst>
          </p:cNvPr>
          <p:cNvPicPr>
            <a:picLocks noChangeAspect="1"/>
          </p:cNvPicPr>
          <p:nvPr/>
        </p:nvPicPr>
        <p:blipFill rotWithShape="1">
          <a:blip r:embed="rId2">
            <a:duotone>
              <a:prstClr val="black"/>
              <a:srgbClr val="97BDFF">
                <a:tint val="45000"/>
                <a:satMod val="400000"/>
              </a:srgbClr>
            </a:duotone>
            <a:extLst>
              <a:ext uri="{BEBA8EAE-BF5A-486C-A8C5-ECC9F3942E4B}">
                <a14:imgProps xmlns:a14="http://schemas.microsoft.com/office/drawing/2010/main">
                  <a14:imgLayer r:embed="rId3">
                    <a14:imgEffect>
                      <a14:colorTemperature colorTemp="5900"/>
                    </a14:imgEffect>
                    <a14:imgEffect>
                      <a14:saturation sat="0"/>
                    </a14:imgEffect>
                    <a14:imgEffect>
                      <a14:brightnessContrast bright="-20000" contrast="40000"/>
                    </a14:imgEffect>
                  </a14:imgLayer>
                </a14:imgProps>
              </a:ext>
            </a:extLst>
          </a:blip>
          <a:srcRect r="52360"/>
          <a:stretch/>
        </p:blipFill>
        <p:spPr>
          <a:xfrm>
            <a:off x="10851376" y="6391221"/>
            <a:ext cx="1112022" cy="309400"/>
          </a:xfrm>
          <a:prstGeom prst="rect">
            <a:avLst/>
          </a:prstGeom>
        </p:spPr>
      </p:pic>
      <p:pic>
        <p:nvPicPr>
          <p:cNvPr id="5" name="Picture 4">
            <a:extLst>
              <a:ext uri="{FF2B5EF4-FFF2-40B4-BE49-F238E27FC236}">
                <a16:creationId xmlns:a16="http://schemas.microsoft.com/office/drawing/2014/main" id="{14939275-8FA3-4E81-BBC5-BA6707F929F7}"/>
              </a:ext>
            </a:extLst>
          </p:cNvPr>
          <p:cNvPicPr>
            <a:picLocks noChangeAspect="1"/>
          </p:cNvPicPr>
          <p:nvPr/>
        </p:nvPicPr>
        <p:blipFill>
          <a:blip r:embed="rId4"/>
          <a:stretch>
            <a:fillRect/>
          </a:stretch>
        </p:blipFill>
        <p:spPr>
          <a:xfrm>
            <a:off x="20096" y="0"/>
            <a:ext cx="2605414" cy="1047593"/>
          </a:xfrm>
          <a:prstGeom prst="rect">
            <a:avLst/>
          </a:prstGeom>
        </p:spPr>
      </p:pic>
    </p:spTree>
    <p:extLst>
      <p:ext uri="{BB962C8B-B14F-4D97-AF65-F5344CB8AC3E}">
        <p14:creationId xmlns:p14="http://schemas.microsoft.com/office/powerpoint/2010/main" val="2755687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581FC5-3ECC-4910-A303-7DCCD438EBA0}"/>
              </a:ext>
            </a:extLst>
          </p:cNvPr>
          <p:cNvPicPr>
            <a:picLocks noChangeAspect="1"/>
          </p:cNvPicPr>
          <p:nvPr/>
        </p:nvPicPr>
        <p:blipFill rotWithShape="1">
          <a:blip r:embed="rId2"/>
          <a:srcRect l="18377" r="21493"/>
          <a:stretch/>
        </p:blipFill>
        <p:spPr>
          <a:xfrm>
            <a:off x="7685916" y="1047602"/>
            <a:ext cx="4506420" cy="4685486"/>
          </a:xfrm>
          <a:prstGeom prst="rect">
            <a:avLst/>
          </a:prstGeom>
        </p:spPr>
      </p:pic>
      <p:sp>
        <p:nvSpPr>
          <p:cNvPr id="2" name="Title 1">
            <a:extLst>
              <a:ext uri="{FF2B5EF4-FFF2-40B4-BE49-F238E27FC236}">
                <a16:creationId xmlns:a16="http://schemas.microsoft.com/office/drawing/2014/main" id="{BA3B998C-3DD6-425D-982F-6845187C42E6}"/>
              </a:ext>
            </a:extLst>
          </p:cNvPr>
          <p:cNvSpPr txBox="1">
            <a:spLocks/>
          </p:cNvSpPr>
          <p:nvPr/>
        </p:nvSpPr>
        <p:spPr>
          <a:xfrm>
            <a:off x="3189517" y="-74895"/>
            <a:ext cx="87981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800" dirty="0">
                <a:solidFill>
                  <a:schemeClr val="bg1"/>
                </a:solidFill>
              </a:rPr>
              <a:t>Federal R&amp;D Investment</a:t>
            </a:r>
          </a:p>
        </p:txBody>
      </p:sp>
      <p:sp>
        <p:nvSpPr>
          <p:cNvPr id="3" name="Content Placeholder 2">
            <a:extLst>
              <a:ext uri="{FF2B5EF4-FFF2-40B4-BE49-F238E27FC236}">
                <a16:creationId xmlns:a16="http://schemas.microsoft.com/office/drawing/2014/main" id="{2F8F9F26-FA69-447B-9F13-7C54BB81B4D0}"/>
              </a:ext>
            </a:extLst>
          </p:cNvPr>
          <p:cNvSpPr txBox="1">
            <a:spLocks/>
          </p:cNvSpPr>
          <p:nvPr/>
        </p:nvSpPr>
        <p:spPr>
          <a:xfrm>
            <a:off x="246581" y="1422828"/>
            <a:ext cx="7049164" cy="48649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Aft>
                <a:spcPts val="500"/>
              </a:spcAft>
            </a:pPr>
            <a:r>
              <a:rPr lang="en-US" sz="2400" dirty="0"/>
              <a:t>The </a:t>
            </a:r>
            <a:r>
              <a:rPr lang="en-US" sz="2400" b="1" dirty="0">
                <a:solidFill>
                  <a:srgbClr val="326AC5"/>
                </a:solidFill>
              </a:rPr>
              <a:t>Federal government invests approximately $150 billion per year in R&amp;D</a:t>
            </a:r>
            <a:r>
              <a:rPr lang="en-US" sz="2400" dirty="0"/>
              <a:t>:</a:t>
            </a:r>
          </a:p>
          <a:p>
            <a:pPr marL="512763" lvl="1" indent="-280988">
              <a:lnSpc>
                <a:spcPct val="110000"/>
              </a:lnSpc>
              <a:spcAft>
                <a:spcPts val="500"/>
              </a:spcAft>
              <a:buClr>
                <a:schemeClr val="tx1"/>
              </a:buClr>
              <a:buFont typeface="Wingdings" panose="05000000000000000000" pitchFamily="2" charset="2"/>
              <a:buChar char="Ø"/>
            </a:pPr>
            <a:r>
              <a:rPr lang="en-US" sz="2000" b="1" i="1" dirty="0">
                <a:solidFill>
                  <a:srgbClr val="548235"/>
                </a:solidFill>
              </a:rPr>
              <a:t>~1/3</a:t>
            </a:r>
            <a:r>
              <a:rPr lang="en-US" sz="2000" dirty="0">
                <a:solidFill>
                  <a:prstClr val="black"/>
                </a:solidFill>
              </a:rPr>
              <a:t> </a:t>
            </a:r>
            <a:r>
              <a:rPr lang="en-US" sz="1800" dirty="0"/>
              <a:t>invested at over 300 Federal laboratories</a:t>
            </a:r>
          </a:p>
          <a:p>
            <a:pPr marL="512763" lvl="1" indent="-280988">
              <a:lnSpc>
                <a:spcPct val="110000"/>
              </a:lnSpc>
              <a:spcAft>
                <a:spcPts val="1000"/>
              </a:spcAft>
              <a:buClr>
                <a:schemeClr val="tx1"/>
              </a:buClr>
              <a:buFont typeface="Wingdings" panose="05000000000000000000" pitchFamily="2" charset="2"/>
              <a:buChar char="Ø"/>
            </a:pPr>
            <a:r>
              <a:rPr lang="en-US" sz="2000" b="1" i="1" dirty="0">
                <a:solidFill>
                  <a:srgbClr val="548235"/>
                </a:solidFill>
              </a:rPr>
              <a:t>~2/3</a:t>
            </a:r>
            <a:r>
              <a:rPr lang="en-US" sz="2000" dirty="0"/>
              <a:t> </a:t>
            </a:r>
            <a:r>
              <a:rPr lang="en-US" sz="1800" dirty="0"/>
              <a:t>invested at universities and industry R&amp;D institutions</a:t>
            </a:r>
          </a:p>
          <a:p>
            <a:pPr marL="231775" indent="-231775">
              <a:lnSpc>
                <a:spcPct val="110000"/>
              </a:lnSpc>
              <a:spcAft>
                <a:spcPts val="1000"/>
              </a:spcAft>
            </a:pPr>
            <a:r>
              <a:rPr lang="en-US" sz="2400" dirty="0"/>
              <a:t>To produce economic gain and maintain a strong national security innovation base, the results of this investment must be put to </a:t>
            </a:r>
            <a:r>
              <a:rPr lang="en-US" sz="2400" b="1" dirty="0">
                <a:solidFill>
                  <a:srgbClr val="326AC5"/>
                </a:solidFill>
              </a:rPr>
              <a:t>productive use </a:t>
            </a:r>
            <a:r>
              <a:rPr lang="en-US" sz="2400" dirty="0"/>
              <a:t>through:</a:t>
            </a:r>
          </a:p>
          <a:p>
            <a:pPr marL="514350" lvl="1" indent="-284163">
              <a:lnSpc>
                <a:spcPct val="110000"/>
              </a:lnSpc>
              <a:spcAft>
                <a:spcPts val="500"/>
              </a:spcAft>
              <a:buFont typeface="Wingdings" panose="05000000000000000000" pitchFamily="2" charset="2"/>
              <a:buChar char="Ø"/>
            </a:pPr>
            <a:r>
              <a:rPr lang="en-US" sz="1800" b="1" i="1" dirty="0">
                <a:solidFill>
                  <a:srgbClr val="548235"/>
                </a:solidFill>
              </a:rPr>
              <a:t>applied research </a:t>
            </a:r>
            <a:r>
              <a:rPr lang="en-US" sz="1800" dirty="0"/>
              <a:t>and </a:t>
            </a:r>
            <a:r>
              <a:rPr lang="en-US" sz="1800" b="1" i="1" dirty="0">
                <a:solidFill>
                  <a:srgbClr val="548235"/>
                </a:solidFill>
              </a:rPr>
              <a:t>services to the public</a:t>
            </a:r>
          </a:p>
          <a:p>
            <a:pPr marL="514350" lvl="1" indent="-284163">
              <a:lnSpc>
                <a:spcPct val="110000"/>
              </a:lnSpc>
              <a:spcAft>
                <a:spcPts val="500"/>
              </a:spcAft>
              <a:buFont typeface="Wingdings" panose="05000000000000000000" pitchFamily="2" charset="2"/>
              <a:buChar char="Ø"/>
            </a:pPr>
            <a:r>
              <a:rPr lang="en-US" sz="1800" b="1" i="1" dirty="0">
                <a:solidFill>
                  <a:srgbClr val="548235"/>
                </a:solidFill>
              </a:rPr>
              <a:t>transfer to private companies to create new products and services</a:t>
            </a:r>
          </a:p>
        </p:txBody>
      </p:sp>
      <p:pic>
        <p:nvPicPr>
          <p:cNvPr id="4" name="Picture 3">
            <a:extLst>
              <a:ext uri="{FF2B5EF4-FFF2-40B4-BE49-F238E27FC236}">
                <a16:creationId xmlns:a16="http://schemas.microsoft.com/office/drawing/2014/main" id="{CDF889F9-0B9D-4243-9A4F-212591693DC2}"/>
              </a:ext>
            </a:extLst>
          </p:cNvPr>
          <p:cNvPicPr>
            <a:picLocks noChangeAspect="1"/>
          </p:cNvPicPr>
          <p:nvPr/>
        </p:nvPicPr>
        <p:blipFill rotWithShape="1">
          <a:blip r:embed="rId3">
            <a:duotone>
              <a:prstClr val="black"/>
              <a:srgbClr val="97BDFF">
                <a:tint val="45000"/>
                <a:satMod val="400000"/>
              </a:srgbClr>
            </a:duotone>
            <a:extLst>
              <a:ext uri="{BEBA8EAE-BF5A-486C-A8C5-ECC9F3942E4B}">
                <a14:imgProps xmlns:a14="http://schemas.microsoft.com/office/drawing/2010/main">
                  <a14:imgLayer r:embed="rId4">
                    <a14:imgEffect>
                      <a14:colorTemperature colorTemp="5900"/>
                    </a14:imgEffect>
                    <a14:imgEffect>
                      <a14:saturation sat="0"/>
                    </a14:imgEffect>
                    <a14:imgEffect>
                      <a14:brightnessContrast bright="-20000" contrast="40000"/>
                    </a14:imgEffect>
                  </a14:imgLayer>
                </a14:imgProps>
              </a:ext>
            </a:extLst>
          </a:blip>
          <a:srcRect r="52360"/>
          <a:stretch/>
        </p:blipFill>
        <p:spPr>
          <a:xfrm>
            <a:off x="10851376" y="6391221"/>
            <a:ext cx="1112022" cy="309400"/>
          </a:xfrm>
          <a:prstGeom prst="rect">
            <a:avLst/>
          </a:prstGeom>
        </p:spPr>
      </p:pic>
      <p:pic>
        <p:nvPicPr>
          <p:cNvPr id="7" name="Picture 6">
            <a:extLst>
              <a:ext uri="{FF2B5EF4-FFF2-40B4-BE49-F238E27FC236}">
                <a16:creationId xmlns:a16="http://schemas.microsoft.com/office/drawing/2014/main" id="{032BDA98-520A-4901-99FD-FA419709700B}"/>
              </a:ext>
            </a:extLst>
          </p:cNvPr>
          <p:cNvPicPr>
            <a:picLocks noChangeAspect="1"/>
          </p:cNvPicPr>
          <p:nvPr/>
        </p:nvPicPr>
        <p:blipFill>
          <a:blip r:embed="rId5"/>
          <a:stretch>
            <a:fillRect/>
          </a:stretch>
        </p:blipFill>
        <p:spPr>
          <a:xfrm>
            <a:off x="20096" y="0"/>
            <a:ext cx="2605414" cy="1047593"/>
          </a:xfrm>
          <a:prstGeom prst="rect">
            <a:avLst/>
          </a:prstGeom>
        </p:spPr>
      </p:pic>
    </p:spTree>
    <p:extLst>
      <p:ext uri="{BB962C8B-B14F-4D97-AF65-F5344CB8AC3E}">
        <p14:creationId xmlns:p14="http://schemas.microsoft.com/office/powerpoint/2010/main" val="394740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771B01-B4C7-4FA4-B5C3-4F58BBC1B2EB}"/>
              </a:ext>
            </a:extLst>
          </p:cNvPr>
          <p:cNvSpPr>
            <a:spLocks noChangeAspect="1"/>
          </p:cNvSpPr>
          <p:nvPr/>
        </p:nvSpPr>
        <p:spPr>
          <a:xfrm>
            <a:off x="8563238" y="1064306"/>
            <a:ext cx="3617017" cy="4642787"/>
          </a:xfrm>
          <a:prstGeom prst="rect">
            <a:avLst/>
          </a:prstGeom>
          <a:blipFill>
            <a:blip r:embed="rId3"/>
            <a:srcRect/>
            <a:stretch>
              <a:fillRect t="-3534" r="-740" b="-4327"/>
            </a:stretch>
          </a:blipFill>
          <a:ln w="38100">
            <a:solidFill>
              <a:srgbClr val="87C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3B998C-3DD6-425D-982F-6845187C42E6}"/>
              </a:ext>
            </a:extLst>
          </p:cNvPr>
          <p:cNvSpPr txBox="1">
            <a:spLocks/>
          </p:cNvSpPr>
          <p:nvPr/>
        </p:nvSpPr>
        <p:spPr>
          <a:xfrm>
            <a:off x="3189517" y="-74895"/>
            <a:ext cx="87981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800" dirty="0">
                <a:solidFill>
                  <a:schemeClr val="bg1"/>
                </a:solidFill>
              </a:rPr>
              <a:t>Federal Technology Transfer</a:t>
            </a:r>
          </a:p>
        </p:txBody>
      </p:sp>
      <p:sp>
        <p:nvSpPr>
          <p:cNvPr id="3" name="Content Placeholder 2">
            <a:extLst>
              <a:ext uri="{FF2B5EF4-FFF2-40B4-BE49-F238E27FC236}">
                <a16:creationId xmlns:a16="http://schemas.microsoft.com/office/drawing/2014/main" id="{2F8F9F26-FA69-447B-9F13-7C54BB81B4D0}"/>
              </a:ext>
            </a:extLst>
          </p:cNvPr>
          <p:cNvSpPr txBox="1">
            <a:spLocks/>
          </p:cNvSpPr>
          <p:nvPr/>
        </p:nvSpPr>
        <p:spPr>
          <a:xfrm>
            <a:off x="150727" y="1517297"/>
            <a:ext cx="8229598" cy="48232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1313" indent="-341313">
              <a:lnSpc>
                <a:spcPct val="110000"/>
              </a:lnSpc>
              <a:spcAft>
                <a:spcPts val="1000"/>
              </a:spcAft>
            </a:pPr>
            <a:r>
              <a:rPr lang="en-US" sz="2600" dirty="0"/>
              <a:t>Federal technology transfer policies and procedures, based on </a:t>
            </a:r>
            <a:r>
              <a:rPr lang="en-US" sz="2600" b="1" dirty="0">
                <a:solidFill>
                  <a:srgbClr val="326AC5"/>
                </a:solidFill>
              </a:rPr>
              <a:t>landmark 1980s legislation</a:t>
            </a:r>
            <a:r>
              <a:rPr lang="en-US" sz="2600" dirty="0"/>
              <a:t>, </a:t>
            </a:r>
            <a:r>
              <a:rPr lang="en-US" sz="2600" b="1" i="1" dirty="0">
                <a:solidFill>
                  <a:srgbClr val="548235"/>
                </a:solidFill>
              </a:rPr>
              <a:t>continue to support U.S. innovation </a:t>
            </a:r>
            <a:r>
              <a:rPr lang="en-US" sz="2600" dirty="0"/>
              <a:t>and have been </a:t>
            </a:r>
            <a:r>
              <a:rPr lang="en-US" sz="2600" b="1" i="1" dirty="0">
                <a:solidFill>
                  <a:srgbClr val="548235"/>
                </a:solidFill>
              </a:rPr>
              <a:t>widely emulated by other countries</a:t>
            </a:r>
            <a:r>
              <a:rPr lang="en-US" sz="2600" i="1" dirty="0"/>
              <a:t>.</a:t>
            </a:r>
          </a:p>
          <a:p>
            <a:pPr marL="341313" indent="-341313">
              <a:lnSpc>
                <a:spcPct val="110000"/>
              </a:lnSpc>
              <a:spcAft>
                <a:spcPts val="1000"/>
              </a:spcAft>
            </a:pPr>
            <a:r>
              <a:rPr lang="en-US" sz="2600" dirty="0"/>
              <a:t>In an increasingly competitive environment, it is important to ask:</a:t>
            </a:r>
          </a:p>
          <a:p>
            <a:pPr marL="803275" lvl="1" indent="-346075">
              <a:lnSpc>
                <a:spcPct val="110000"/>
              </a:lnSpc>
              <a:spcAft>
                <a:spcPts val="1000"/>
              </a:spcAft>
              <a:buFont typeface="Wingdings" panose="05000000000000000000" pitchFamily="2" charset="2"/>
              <a:buChar char="Ø"/>
            </a:pPr>
            <a:r>
              <a:rPr lang="en-US" sz="2200" dirty="0"/>
              <a:t>Whether and how current </a:t>
            </a:r>
            <a:r>
              <a:rPr lang="en-US" sz="2200" b="1" dirty="0">
                <a:solidFill>
                  <a:srgbClr val="326AC5"/>
                </a:solidFill>
              </a:rPr>
              <a:t>laws, regulations, policies, and practices</a:t>
            </a:r>
            <a:r>
              <a:rPr lang="en-US" sz="2200" b="1" i="1" dirty="0">
                <a:solidFill>
                  <a:srgbClr val="548235"/>
                </a:solidFill>
              </a:rPr>
              <a:t> </a:t>
            </a:r>
            <a:r>
              <a:rPr lang="en-US" sz="2200" dirty="0"/>
              <a:t>could </a:t>
            </a:r>
            <a:r>
              <a:rPr lang="en-US" sz="2200" b="1" i="1" dirty="0">
                <a:solidFill>
                  <a:srgbClr val="548235"/>
                </a:solidFill>
              </a:rPr>
              <a:t>more effectively promote transfer of federally developed technologies, knowledge, and capabilities to productive uses?</a:t>
            </a:r>
            <a:endParaRPr lang="en-US" sz="2200" i="1" dirty="0">
              <a:solidFill>
                <a:srgbClr val="548235"/>
              </a:solidFill>
            </a:endParaRPr>
          </a:p>
        </p:txBody>
      </p:sp>
      <p:pic>
        <p:nvPicPr>
          <p:cNvPr id="4" name="Picture 3">
            <a:extLst>
              <a:ext uri="{FF2B5EF4-FFF2-40B4-BE49-F238E27FC236}">
                <a16:creationId xmlns:a16="http://schemas.microsoft.com/office/drawing/2014/main" id="{CDF889F9-0B9D-4243-9A4F-212591693DC2}"/>
              </a:ext>
            </a:extLst>
          </p:cNvPr>
          <p:cNvPicPr>
            <a:picLocks noChangeAspect="1"/>
          </p:cNvPicPr>
          <p:nvPr/>
        </p:nvPicPr>
        <p:blipFill rotWithShape="1">
          <a:blip r:embed="rId4">
            <a:duotone>
              <a:prstClr val="black"/>
              <a:srgbClr val="97BDFF">
                <a:tint val="45000"/>
                <a:satMod val="400000"/>
              </a:srgbClr>
            </a:duotone>
            <a:extLst>
              <a:ext uri="{BEBA8EAE-BF5A-486C-A8C5-ECC9F3942E4B}">
                <a14:imgProps xmlns:a14="http://schemas.microsoft.com/office/drawing/2010/main">
                  <a14:imgLayer r:embed="rId5">
                    <a14:imgEffect>
                      <a14:colorTemperature colorTemp="5900"/>
                    </a14:imgEffect>
                    <a14:imgEffect>
                      <a14:saturation sat="0"/>
                    </a14:imgEffect>
                    <a14:imgEffect>
                      <a14:brightnessContrast bright="-20000" contrast="40000"/>
                    </a14:imgEffect>
                  </a14:imgLayer>
                </a14:imgProps>
              </a:ext>
            </a:extLst>
          </a:blip>
          <a:srcRect r="52360"/>
          <a:stretch/>
        </p:blipFill>
        <p:spPr>
          <a:xfrm>
            <a:off x="10775176" y="6391221"/>
            <a:ext cx="1112022" cy="309400"/>
          </a:xfrm>
          <a:prstGeom prst="rect">
            <a:avLst/>
          </a:prstGeom>
        </p:spPr>
      </p:pic>
      <p:sp>
        <p:nvSpPr>
          <p:cNvPr id="6" name="Content Placeholder 2">
            <a:extLst>
              <a:ext uri="{FF2B5EF4-FFF2-40B4-BE49-F238E27FC236}">
                <a16:creationId xmlns:a16="http://schemas.microsoft.com/office/drawing/2014/main" id="{9E6ECB06-C81B-445E-9F25-A0E2BC250108}"/>
              </a:ext>
            </a:extLst>
          </p:cNvPr>
          <p:cNvSpPr txBox="1">
            <a:spLocks/>
          </p:cNvSpPr>
          <p:nvPr/>
        </p:nvSpPr>
        <p:spPr>
          <a:xfrm>
            <a:off x="442127" y="4911798"/>
            <a:ext cx="11354637" cy="14022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indent="-231775">
              <a:lnSpc>
                <a:spcPct val="110000"/>
              </a:lnSpc>
              <a:spcAft>
                <a:spcPts val="1000"/>
              </a:spcAft>
            </a:pPr>
            <a:endParaRPr lang="en-US" sz="2200" dirty="0"/>
          </a:p>
        </p:txBody>
      </p:sp>
      <p:pic>
        <p:nvPicPr>
          <p:cNvPr id="7" name="Picture 6">
            <a:extLst>
              <a:ext uri="{FF2B5EF4-FFF2-40B4-BE49-F238E27FC236}">
                <a16:creationId xmlns:a16="http://schemas.microsoft.com/office/drawing/2014/main" id="{032BDA98-520A-4901-99FD-FA419709700B}"/>
              </a:ext>
            </a:extLst>
          </p:cNvPr>
          <p:cNvPicPr>
            <a:picLocks noChangeAspect="1"/>
          </p:cNvPicPr>
          <p:nvPr/>
        </p:nvPicPr>
        <p:blipFill>
          <a:blip r:embed="rId6"/>
          <a:stretch>
            <a:fillRect/>
          </a:stretch>
        </p:blipFill>
        <p:spPr>
          <a:xfrm>
            <a:off x="20096" y="0"/>
            <a:ext cx="2605414" cy="1047593"/>
          </a:xfrm>
          <a:prstGeom prst="rect">
            <a:avLst/>
          </a:prstGeom>
        </p:spPr>
      </p:pic>
    </p:spTree>
    <p:extLst>
      <p:ext uri="{BB962C8B-B14F-4D97-AF65-F5344CB8AC3E}">
        <p14:creationId xmlns:p14="http://schemas.microsoft.com/office/powerpoint/2010/main" val="1844780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E4A1A5-43C1-D749-B2A9-AAF6BFCC3529}"/>
              </a:ext>
            </a:extLst>
          </p:cNvPr>
          <p:cNvSpPr>
            <a:spLocks noGrp="1"/>
          </p:cNvSpPr>
          <p:nvPr>
            <p:ph idx="4294967295"/>
          </p:nvPr>
        </p:nvSpPr>
        <p:spPr>
          <a:xfrm>
            <a:off x="332766" y="1424644"/>
            <a:ext cx="11584579" cy="1442508"/>
          </a:xfrm>
        </p:spPr>
        <p:txBody>
          <a:bodyPr>
            <a:normAutofit/>
          </a:bodyPr>
          <a:lstStyle/>
          <a:p>
            <a:pPr marL="0" lvl="0" indent="0">
              <a:spcBef>
                <a:spcPts val="600"/>
              </a:spcBef>
              <a:spcAft>
                <a:spcPts val="600"/>
              </a:spcAft>
              <a:buNone/>
            </a:pPr>
            <a:r>
              <a:rPr lang="en-US" dirty="0">
                <a:solidFill>
                  <a:prstClr val="black"/>
                </a:solidFill>
              </a:rPr>
              <a:t>To promote U.S. innovation and industrial competitiveness by advancing </a:t>
            </a:r>
            <a:r>
              <a:rPr lang="en-US" sz="3600" dirty="0">
                <a:solidFill>
                  <a:srgbClr val="5D8B72"/>
                </a:solidFill>
              </a:rPr>
              <a:t>measurement science</a:t>
            </a:r>
            <a:r>
              <a:rPr lang="en-US" dirty="0">
                <a:solidFill>
                  <a:srgbClr val="5D8B72"/>
                </a:solidFill>
              </a:rPr>
              <a:t>, </a:t>
            </a:r>
            <a:r>
              <a:rPr lang="en-US" sz="3600" dirty="0">
                <a:solidFill>
                  <a:srgbClr val="5D8B72"/>
                </a:solidFill>
              </a:rPr>
              <a:t>standards</a:t>
            </a:r>
            <a:r>
              <a:rPr lang="en-US" dirty="0">
                <a:solidFill>
                  <a:srgbClr val="5D8B72"/>
                </a:solidFill>
              </a:rPr>
              <a:t>, and </a:t>
            </a:r>
            <a:r>
              <a:rPr lang="en-US" sz="3600" dirty="0">
                <a:solidFill>
                  <a:srgbClr val="5D8B72"/>
                </a:solidFill>
              </a:rPr>
              <a:t>technology</a:t>
            </a:r>
            <a:r>
              <a:rPr lang="en-US" dirty="0">
                <a:solidFill>
                  <a:srgbClr val="5D8B72"/>
                </a:solidFill>
              </a:rPr>
              <a:t> </a:t>
            </a:r>
            <a:r>
              <a:rPr lang="en-US" dirty="0">
                <a:solidFill>
                  <a:prstClr val="black"/>
                </a:solidFill>
              </a:rPr>
              <a:t>in ways that enhance economic security and improve our quality of life.</a:t>
            </a:r>
          </a:p>
        </p:txBody>
      </p:sp>
      <p:sp>
        <p:nvSpPr>
          <p:cNvPr id="17" name="Title 1">
            <a:extLst>
              <a:ext uri="{FF2B5EF4-FFF2-40B4-BE49-F238E27FC236}">
                <a16:creationId xmlns:a16="http://schemas.microsoft.com/office/drawing/2014/main" id="{426FDA86-D7B4-684E-98F0-46F09E550D44}"/>
              </a:ext>
            </a:extLst>
          </p:cNvPr>
          <p:cNvSpPr txBox="1">
            <a:spLocks/>
          </p:cNvSpPr>
          <p:nvPr/>
        </p:nvSpPr>
        <p:spPr>
          <a:xfrm>
            <a:off x="4598469" y="-151332"/>
            <a:ext cx="64815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800" dirty="0">
                <a:solidFill>
                  <a:schemeClr val="bg1"/>
                </a:solidFill>
              </a:rPr>
              <a:t>Mission</a:t>
            </a:r>
          </a:p>
        </p:txBody>
      </p:sp>
      <p:pic>
        <p:nvPicPr>
          <p:cNvPr id="16" name="Picture 15">
            <a:extLst>
              <a:ext uri="{FF2B5EF4-FFF2-40B4-BE49-F238E27FC236}">
                <a16:creationId xmlns:a16="http://schemas.microsoft.com/office/drawing/2014/main" id="{833FFBC2-3711-40EC-9CAA-053A1B7394AE}"/>
              </a:ext>
            </a:extLst>
          </p:cNvPr>
          <p:cNvPicPr>
            <a:picLocks noChangeAspect="1"/>
          </p:cNvPicPr>
          <p:nvPr/>
        </p:nvPicPr>
        <p:blipFill rotWithShape="1">
          <a:blip r:embed="rId2">
            <a:duotone>
              <a:prstClr val="black"/>
              <a:srgbClr val="97BDFF">
                <a:tint val="45000"/>
                <a:satMod val="400000"/>
              </a:srgbClr>
            </a:duotone>
            <a:extLst>
              <a:ext uri="{BEBA8EAE-BF5A-486C-A8C5-ECC9F3942E4B}">
                <a14:imgProps xmlns:a14="http://schemas.microsoft.com/office/drawing/2010/main">
                  <a14:imgLayer r:embed="rId3">
                    <a14:imgEffect>
                      <a14:colorTemperature colorTemp="5900"/>
                    </a14:imgEffect>
                    <a14:imgEffect>
                      <a14:saturation sat="0"/>
                    </a14:imgEffect>
                    <a14:imgEffect>
                      <a14:brightnessContrast bright="-20000" contrast="40000"/>
                    </a14:imgEffect>
                  </a14:imgLayer>
                </a14:imgProps>
              </a:ext>
            </a:extLst>
          </a:blip>
          <a:srcRect r="52360"/>
          <a:stretch/>
        </p:blipFill>
        <p:spPr>
          <a:xfrm>
            <a:off x="10851376" y="6391221"/>
            <a:ext cx="1112022" cy="309400"/>
          </a:xfrm>
          <a:prstGeom prst="rect">
            <a:avLst/>
          </a:prstGeom>
        </p:spPr>
      </p:pic>
      <p:sp>
        <p:nvSpPr>
          <p:cNvPr id="10" name="Rectangle 9">
            <a:extLst>
              <a:ext uri="{FF2B5EF4-FFF2-40B4-BE49-F238E27FC236}">
                <a16:creationId xmlns:a16="http://schemas.microsoft.com/office/drawing/2014/main" id="{B06DAABC-3BA2-47EB-B57E-4762097FFFED}"/>
              </a:ext>
            </a:extLst>
          </p:cNvPr>
          <p:cNvSpPr/>
          <p:nvPr/>
        </p:nvSpPr>
        <p:spPr>
          <a:xfrm>
            <a:off x="1038788" y="3122955"/>
            <a:ext cx="2243670" cy="2655689"/>
          </a:xfrm>
          <a:prstGeom prst="rect">
            <a:avLst/>
          </a:prstGeom>
          <a:blipFill dpi="0" rotWithShape="1">
            <a:blip r:embed="rId4">
              <a:extLst>
                <a:ext uri="{28A0092B-C50C-407E-A947-70E740481C1C}">
                  <a14:useLocalDpi xmlns:a14="http://schemas.microsoft.com/office/drawing/2010/main" val="0"/>
                </a:ext>
              </a:extLst>
            </a:blip>
            <a:srcRect/>
            <a:stretch>
              <a:fillRect l="-45939" t="-4690" r="-35772" b="512"/>
            </a:stretch>
          </a:blipFill>
          <a:ln w="38100">
            <a:solidFill>
              <a:srgbClr val="326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B7BA36A-AE8C-43AC-8E16-51507139C036}"/>
              </a:ext>
            </a:extLst>
          </p:cNvPr>
          <p:cNvSpPr txBox="1"/>
          <p:nvPr/>
        </p:nvSpPr>
        <p:spPr>
          <a:xfrm>
            <a:off x="493605" y="5859489"/>
            <a:ext cx="33340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Roboto Light"/>
                <a:ea typeface="+mn-ea"/>
                <a:cs typeface="Roboto Light"/>
              </a:rPr>
              <a:t>World-Leading Scientific and Engineering Research </a:t>
            </a:r>
          </a:p>
        </p:txBody>
      </p:sp>
      <p:pic>
        <p:nvPicPr>
          <p:cNvPr id="19" name="Picture 18">
            <a:extLst>
              <a:ext uri="{FF2B5EF4-FFF2-40B4-BE49-F238E27FC236}">
                <a16:creationId xmlns:a16="http://schemas.microsoft.com/office/drawing/2014/main" id="{4B800535-7602-41C8-B4B1-81D2BD51DF9D}"/>
              </a:ext>
            </a:extLst>
          </p:cNvPr>
          <p:cNvPicPr>
            <a:picLocks noChangeAspect="1"/>
          </p:cNvPicPr>
          <p:nvPr/>
        </p:nvPicPr>
        <p:blipFill>
          <a:blip r:embed="rId2">
            <a:duotone>
              <a:prstClr val="black"/>
              <a:srgbClr val="97BDFF">
                <a:tint val="45000"/>
                <a:satMod val="400000"/>
              </a:srgbClr>
            </a:duotone>
            <a:extLst>
              <a:ext uri="{BEBA8EAE-BF5A-486C-A8C5-ECC9F3942E4B}">
                <a14:imgProps xmlns:a14="http://schemas.microsoft.com/office/drawing/2010/main">
                  <a14:imgLayer r:embed="rId3">
                    <a14:imgEffect>
                      <a14:colorTemperature colorTemp="5900"/>
                    </a14:imgEffect>
                    <a14:imgEffect>
                      <a14:saturation sat="0"/>
                    </a14:imgEffect>
                    <a14:imgEffect>
                      <a14:brightnessContrast bright="-20000" contrast="40000"/>
                    </a14:imgEffect>
                  </a14:imgLayer>
                </a14:imgProps>
              </a:ext>
            </a:extLst>
          </a:blip>
          <a:stretch>
            <a:fillRect/>
          </a:stretch>
        </p:blipFill>
        <p:spPr>
          <a:xfrm>
            <a:off x="332766" y="268660"/>
            <a:ext cx="3655713" cy="484561"/>
          </a:xfrm>
          <a:prstGeom prst="rect">
            <a:avLst/>
          </a:prstGeom>
        </p:spPr>
      </p:pic>
      <p:sp>
        <p:nvSpPr>
          <p:cNvPr id="18" name="Rectangle 17">
            <a:extLst>
              <a:ext uri="{FF2B5EF4-FFF2-40B4-BE49-F238E27FC236}">
                <a16:creationId xmlns:a16="http://schemas.microsoft.com/office/drawing/2014/main" id="{6857CEB7-5A4B-4DB4-B047-BC9B9FA2963B}"/>
              </a:ext>
            </a:extLst>
          </p:cNvPr>
          <p:cNvSpPr/>
          <p:nvPr/>
        </p:nvSpPr>
        <p:spPr>
          <a:xfrm>
            <a:off x="4438773" y="3077153"/>
            <a:ext cx="2137146" cy="2701491"/>
          </a:xfrm>
          <a:prstGeom prst="rect">
            <a:avLst/>
          </a:prstGeom>
          <a:blipFill>
            <a:blip r:embed="rId5"/>
            <a:srcRect/>
            <a:stretch>
              <a:fillRect t="-3534" r="-740" b="-4327"/>
            </a:stretch>
          </a:blipFill>
          <a:ln w="38100">
            <a:solidFill>
              <a:srgbClr val="87C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FFA34E66-D7CF-4921-AD35-9E29E701C309}"/>
              </a:ext>
            </a:extLst>
          </p:cNvPr>
          <p:cNvSpPr txBox="1"/>
          <p:nvPr/>
        </p:nvSpPr>
        <p:spPr>
          <a:xfrm>
            <a:off x="3955442" y="5848936"/>
            <a:ext cx="32533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Light"/>
                <a:ea typeface="+mn-ea"/>
                <a:cs typeface="Roboto Light"/>
              </a:rPr>
              <a:t>Advanced Manufacturing National Programs</a:t>
            </a:r>
          </a:p>
        </p:txBody>
      </p:sp>
      <p:sp>
        <p:nvSpPr>
          <p:cNvPr id="21" name="TextBox 20">
            <a:extLst>
              <a:ext uri="{FF2B5EF4-FFF2-40B4-BE49-F238E27FC236}">
                <a16:creationId xmlns:a16="http://schemas.microsoft.com/office/drawing/2014/main" id="{B183AE50-BC19-4778-A468-BFE7C3A44575}"/>
              </a:ext>
            </a:extLst>
          </p:cNvPr>
          <p:cNvSpPr txBox="1"/>
          <p:nvPr/>
        </p:nvSpPr>
        <p:spPr>
          <a:xfrm>
            <a:off x="7615933" y="5848935"/>
            <a:ext cx="3432911" cy="646331"/>
          </a:xfrm>
          <a:prstGeom prst="rect">
            <a:avLst/>
          </a:prstGeom>
          <a:noFill/>
        </p:spPr>
        <p:txBody>
          <a:bodyPr wrap="square" rtlCol="0">
            <a:spAutoFit/>
          </a:bodyPr>
          <a:lstStyle/>
          <a:p>
            <a:pPr lvl="0" algn="ctr">
              <a:defRPr/>
            </a:pPr>
            <a:r>
              <a:rPr lang="en-US" dirty="0">
                <a:solidFill>
                  <a:prstClr val="black"/>
                </a:solidFill>
                <a:latin typeface="Roboto Light"/>
                <a:cs typeface="Roboto Light"/>
              </a:rPr>
              <a:t>Technology Transfer and </a:t>
            </a:r>
          </a:p>
          <a:p>
            <a:pPr lvl="0" algn="ctr">
              <a:defRPr/>
            </a:pPr>
            <a:r>
              <a:rPr lang="en-US" dirty="0">
                <a:solidFill>
                  <a:prstClr val="black"/>
                </a:solidFill>
                <a:latin typeface="Roboto Light"/>
                <a:cs typeface="Roboto Light"/>
              </a:rPr>
              <a:t>U</a:t>
            </a:r>
            <a:r>
              <a:rPr kumimoji="0" lang="en-US" sz="1800" b="0" i="0" u="none" strike="noStrike" kern="1200" cap="none" spc="0" normalizeH="0" baseline="0" noProof="0" dirty="0">
                <a:ln>
                  <a:noFill/>
                </a:ln>
                <a:solidFill>
                  <a:prstClr val="black"/>
                </a:solidFill>
                <a:effectLst/>
                <a:uLnTx/>
                <a:uFillTx/>
                <a:latin typeface="Roboto Light"/>
                <a:ea typeface="+mn-ea"/>
                <a:cs typeface="Roboto Light"/>
              </a:rPr>
              <a:t>.S. Innovation</a:t>
            </a:r>
          </a:p>
        </p:txBody>
      </p:sp>
      <p:pic>
        <p:nvPicPr>
          <p:cNvPr id="22" name="Picture 21">
            <a:extLst>
              <a:ext uri="{FF2B5EF4-FFF2-40B4-BE49-F238E27FC236}">
                <a16:creationId xmlns:a16="http://schemas.microsoft.com/office/drawing/2014/main" id="{B9543356-CEF8-483D-B9A6-7A431B9FD015}"/>
              </a:ext>
            </a:extLst>
          </p:cNvPr>
          <p:cNvPicPr>
            <a:picLocks noChangeAspect="1"/>
          </p:cNvPicPr>
          <p:nvPr/>
        </p:nvPicPr>
        <p:blipFill rotWithShape="1">
          <a:blip r:embed="rId6">
            <a:extLst>
              <a:ext uri="{28A0092B-C50C-407E-A947-70E740481C1C}">
                <a14:useLocalDpi xmlns:a14="http://schemas.microsoft.com/office/drawing/2010/main" val="0"/>
              </a:ext>
            </a:extLst>
          </a:blip>
          <a:srcRect l="14483" r="9823"/>
          <a:stretch/>
        </p:blipFill>
        <p:spPr>
          <a:xfrm>
            <a:off x="7959130" y="3077154"/>
            <a:ext cx="3071489" cy="2701490"/>
          </a:xfrm>
          <a:prstGeom prst="rect">
            <a:avLst/>
          </a:prstGeom>
          <a:ln w="38100">
            <a:solidFill>
              <a:schemeClr val="accent2">
                <a:lumMod val="75000"/>
              </a:schemeClr>
            </a:solidFill>
          </a:ln>
        </p:spPr>
      </p:pic>
    </p:spTree>
    <p:extLst>
      <p:ext uri="{BB962C8B-B14F-4D97-AF65-F5344CB8AC3E}">
        <p14:creationId xmlns:p14="http://schemas.microsoft.com/office/powerpoint/2010/main" val="549029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87C08-D832-442D-8F89-683E00BFB8B2}"/>
              </a:ext>
            </a:extLst>
          </p:cNvPr>
          <p:cNvSpPr>
            <a:spLocks noGrp="1"/>
          </p:cNvSpPr>
          <p:nvPr>
            <p:ph type="title"/>
          </p:nvPr>
        </p:nvSpPr>
        <p:spPr>
          <a:xfrm>
            <a:off x="4813164" y="107135"/>
            <a:ext cx="7210732" cy="785232"/>
          </a:xfrm>
        </p:spPr>
        <p:txBody>
          <a:bodyPr/>
          <a:lstStyle/>
          <a:p>
            <a:r>
              <a:rPr lang="en-US" sz="4400" b="0" dirty="0">
                <a:latin typeface="Arial" panose="020B0604020202020204" pitchFamily="34" charset="0"/>
                <a:cs typeface="Arial" panose="020B0604020202020204" pitchFamily="34" charset="0"/>
              </a:rPr>
              <a:t>Programmatic Priorities</a:t>
            </a:r>
          </a:p>
        </p:txBody>
      </p:sp>
      <p:sp>
        <p:nvSpPr>
          <p:cNvPr id="6" name="Rectangle 5">
            <a:extLst>
              <a:ext uri="{FF2B5EF4-FFF2-40B4-BE49-F238E27FC236}">
                <a16:creationId xmlns:a16="http://schemas.microsoft.com/office/drawing/2014/main" id="{0FCEE2A5-3321-44E7-AD80-09E076A908FD}"/>
              </a:ext>
            </a:extLst>
          </p:cNvPr>
          <p:cNvSpPr/>
          <p:nvPr/>
        </p:nvSpPr>
        <p:spPr>
          <a:xfrm>
            <a:off x="923692" y="2943480"/>
            <a:ext cx="1737360" cy="914400"/>
          </a:xfrm>
          <a:prstGeom prst="rect">
            <a:avLst/>
          </a:prstGeom>
          <a:solidFill>
            <a:srgbClr val="B94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Advanced Manufacturing</a:t>
            </a:r>
          </a:p>
        </p:txBody>
      </p:sp>
      <p:sp>
        <p:nvSpPr>
          <p:cNvPr id="34" name="Rectangle 33">
            <a:extLst>
              <a:ext uri="{FF2B5EF4-FFF2-40B4-BE49-F238E27FC236}">
                <a16:creationId xmlns:a16="http://schemas.microsoft.com/office/drawing/2014/main" id="{BA00AE49-0A38-45DF-B708-37FD65929CBF}"/>
              </a:ext>
            </a:extLst>
          </p:cNvPr>
          <p:cNvSpPr/>
          <p:nvPr/>
        </p:nvSpPr>
        <p:spPr>
          <a:xfrm>
            <a:off x="2813450" y="2943480"/>
            <a:ext cx="1737360" cy="914400"/>
          </a:xfrm>
          <a:prstGeom prst="rect">
            <a:avLst/>
          </a:prstGeom>
          <a:solidFill>
            <a:srgbClr val="B94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Cybersecurity</a:t>
            </a:r>
          </a:p>
        </p:txBody>
      </p:sp>
      <p:sp>
        <p:nvSpPr>
          <p:cNvPr id="36" name="Rectangle 35">
            <a:extLst>
              <a:ext uri="{FF2B5EF4-FFF2-40B4-BE49-F238E27FC236}">
                <a16:creationId xmlns:a16="http://schemas.microsoft.com/office/drawing/2014/main" id="{D634E65D-7F66-48A0-ACCF-5BFC8C25DF77}"/>
              </a:ext>
            </a:extLst>
          </p:cNvPr>
          <p:cNvSpPr/>
          <p:nvPr/>
        </p:nvSpPr>
        <p:spPr>
          <a:xfrm>
            <a:off x="4703208" y="2943480"/>
            <a:ext cx="1737360" cy="914400"/>
          </a:xfrm>
          <a:prstGeom prst="rect">
            <a:avLst/>
          </a:prstGeom>
          <a:solidFill>
            <a:srgbClr val="B94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Disaster Resilience</a:t>
            </a:r>
          </a:p>
        </p:txBody>
      </p:sp>
      <p:sp>
        <p:nvSpPr>
          <p:cNvPr id="38" name="Rectangle 37">
            <a:extLst>
              <a:ext uri="{FF2B5EF4-FFF2-40B4-BE49-F238E27FC236}">
                <a16:creationId xmlns:a16="http://schemas.microsoft.com/office/drawing/2014/main" id="{08DF559A-2AD8-4418-841A-417B8F5DA3C6}"/>
              </a:ext>
            </a:extLst>
          </p:cNvPr>
          <p:cNvSpPr/>
          <p:nvPr/>
        </p:nvSpPr>
        <p:spPr>
          <a:xfrm>
            <a:off x="923692" y="5762425"/>
            <a:ext cx="1737360" cy="914400"/>
          </a:xfrm>
          <a:prstGeom prst="rect">
            <a:avLst/>
          </a:prstGeom>
          <a:solidFill>
            <a:srgbClr val="5D9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Documentary Standards</a:t>
            </a:r>
          </a:p>
        </p:txBody>
      </p:sp>
      <p:sp>
        <p:nvSpPr>
          <p:cNvPr id="40" name="Rectangle 39">
            <a:extLst>
              <a:ext uri="{FF2B5EF4-FFF2-40B4-BE49-F238E27FC236}">
                <a16:creationId xmlns:a16="http://schemas.microsoft.com/office/drawing/2014/main" id="{3C8F1195-1565-44AA-B7BC-132F72B7A8E3}"/>
              </a:ext>
            </a:extLst>
          </p:cNvPr>
          <p:cNvSpPr/>
          <p:nvPr/>
        </p:nvSpPr>
        <p:spPr>
          <a:xfrm>
            <a:off x="2813450" y="5762425"/>
            <a:ext cx="1737360" cy="914400"/>
          </a:xfrm>
          <a:prstGeom prst="rect">
            <a:avLst/>
          </a:prstGeom>
          <a:solidFill>
            <a:srgbClr val="5D9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Technology Transfer</a:t>
            </a:r>
          </a:p>
        </p:txBody>
      </p:sp>
      <p:sp>
        <p:nvSpPr>
          <p:cNvPr id="44" name="Rectangle 43">
            <a:extLst>
              <a:ext uri="{FF2B5EF4-FFF2-40B4-BE49-F238E27FC236}">
                <a16:creationId xmlns:a16="http://schemas.microsoft.com/office/drawing/2014/main" id="{3EE9C9F5-EBA0-443C-B2CE-C01093897505}"/>
              </a:ext>
            </a:extLst>
          </p:cNvPr>
          <p:cNvSpPr/>
          <p:nvPr/>
        </p:nvSpPr>
        <p:spPr>
          <a:xfrm>
            <a:off x="7109537" y="2943480"/>
            <a:ext cx="1737360" cy="914400"/>
          </a:xfrm>
          <a:prstGeom prst="rect">
            <a:avLst/>
          </a:prstGeom>
          <a:solidFill>
            <a:srgbClr val="1F4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Engineering Biology</a:t>
            </a:r>
          </a:p>
        </p:txBody>
      </p:sp>
      <p:sp>
        <p:nvSpPr>
          <p:cNvPr id="46" name="Rectangle 45">
            <a:extLst>
              <a:ext uri="{FF2B5EF4-FFF2-40B4-BE49-F238E27FC236}">
                <a16:creationId xmlns:a16="http://schemas.microsoft.com/office/drawing/2014/main" id="{A9A9C574-5A3B-4762-B94C-61686CD0A0B2}"/>
              </a:ext>
            </a:extLst>
          </p:cNvPr>
          <p:cNvSpPr/>
          <p:nvPr/>
        </p:nvSpPr>
        <p:spPr>
          <a:xfrm>
            <a:off x="9013741" y="2943480"/>
            <a:ext cx="1737360" cy="914400"/>
          </a:xfrm>
          <a:prstGeom prst="rect">
            <a:avLst/>
          </a:prstGeom>
          <a:solidFill>
            <a:srgbClr val="1F4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Internet of Things</a:t>
            </a:r>
          </a:p>
        </p:txBody>
      </p:sp>
      <p:sp>
        <p:nvSpPr>
          <p:cNvPr id="48" name="Rectangle 47">
            <a:extLst>
              <a:ext uri="{FF2B5EF4-FFF2-40B4-BE49-F238E27FC236}">
                <a16:creationId xmlns:a16="http://schemas.microsoft.com/office/drawing/2014/main" id="{B4DA992C-0816-4891-80DC-63F014B49048}"/>
              </a:ext>
            </a:extLst>
          </p:cNvPr>
          <p:cNvSpPr/>
          <p:nvPr/>
        </p:nvSpPr>
        <p:spPr>
          <a:xfrm>
            <a:off x="7109537" y="5762425"/>
            <a:ext cx="1737360" cy="914400"/>
          </a:xfrm>
          <a:prstGeom prst="rect">
            <a:avLst/>
          </a:prstGeom>
          <a:solidFill>
            <a:srgbClr val="1F4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Quantum Science</a:t>
            </a:r>
          </a:p>
        </p:txBody>
      </p:sp>
      <p:sp>
        <p:nvSpPr>
          <p:cNvPr id="50" name="Rectangle 49">
            <a:extLst>
              <a:ext uri="{FF2B5EF4-FFF2-40B4-BE49-F238E27FC236}">
                <a16:creationId xmlns:a16="http://schemas.microsoft.com/office/drawing/2014/main" id="{BC1E8B3A-D068-46C3-B536-F1BFDC7E515F}"/>
              </a:ext>
            </a:extLst>
          </p:cNvPr>
          <p:cNvSpPr/>
          <p:nvPr/>
        </p:nvSpPr>
        <p:spPr>
          <a:xfrm>
            <a:off x="9013741" y="5762425"/>
            <a:ext cx="1737360" cy="914400"/>
          </a:xfrm>
          <a:prstGeom prst="rect">
            <a:avLst/>
          </a:prstGeom>
          <a:solidFill>
            <a:srgbClr val="1F4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Artificial Intelligence</a:t>
            </a:r>
          </a:p>
        </p:txBody>
      </p:sp>
      <p:pic>
        <p:nvPicPr>
          <p:cNvPr id="52" name="Picture 51">
            <a:extLst>
              <a:ext uri="{FF2B5EF4-FFF2-40B4-BE49-F238E27FC236}">
                <a16:creationId xmlns:a16="http://schemas.microsoft.com/office/drawing/2014/main" id="{CFED22E0-778D-406F-85C0-FE6DACD1E0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3690" y="1206120"/>
            <a:ext cx="1737360" cy="1737360"/>
          </a:xfrm>
          <a:prstGeom prst="rect">
            <a:avLst/>
          </a:prstGeom>
          <a:effectLst>
            <a:outerShdw blurRad="190500" dist="88900" dir="2700000" algn="tl" rotWithShape="0">
              <a:prstClr val="black">
                <a:alpha val="65000"/>
              </a:prstClr>
            </a:outerShdw>
          </a:effectLst>
        </p:spPr>
      </p:pic>
      <p:pic>
        <p:nvPicPr>
          <p:cNvPr id="53" name="Picture 52">
            <a:extLst>
              <a:ext uri="{FF2B5EF4-FFF2-40B4-BE49-F238E27FC236}">
                <a16:creationId xmlns:a16="http://schemas.microsoft.com/office/drawing/2014/main" id="{5523DD58-D61F-4BDB-B163-320915F742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00"/>
          <a:stretch/>
        </p:blipFill>
        <p:spPr>
          <a:xfrm>
            <a:off x="2813450" y="1206120"/>
            <a:ext cx="1737360" cy="1737360"/>
          </a:xfrm>
          <a:prstGeom prst="rect">
            <a:avLst/>
          </a:prstGeom>
          <a:effectLst>
            <a:outerShdw blurRad="190500" dist="88900" dir="2700000" algn="tl" rotWithShape="0">
              <a:prstClr val="black">
                <a:alpha val="65000"/>
              </a:prstClr>
            </a:outerShdw>
          </a:effectLst>
        </p:spPr>
      </p:pic>
      <p:pic>
        <p:nvPicPr>
          <p:cNvPr id="54" name="Picture 53">
            <a:extLst>
              <a:ext uri="{FF2B5EF4-FFF2-40B4-BE49-F238E27FC236}">
                <a16:creationId xmlns:a16="http://schemas.microsoft.com/office/drawing/2014/main" id="{5B263032-4CAB-4DEF-A6D1-02740978B5B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03206" y="1206120"/>
            <a:ext cx="1737360" cy="1737360"/>
          </a:xfrm>
          <a:prstGeom prst="rect">
            <a:avLst/>
          </a:prstGeom>
          <a:effectLst>
            <a:outerShdw blurRad="190500" dist="88900" dir="2700000" algn="tl" rotWithShape="0">
              <a:prstClr val="black">
                <a:alpha val="65000"/>
              </a:prstClr>
            </a:outerShdw>
          </a:effectLst>
        </p:spPr>
      </p:pic>
      <p:pic>
        <p:nvPicPr>
          <p:cNvPr id="60" name="Picture 59">
            <a:extLst>
              <a:ext uri="{FF2B5EF4-FFF2-40B4-BE49-F238E27FC236}">
                <a16:creationId xmlns:a16="http://schemas.microsoft.com/office/drawing/2014/main" id="{36DCD640-777D-49AE-B935-6560306633D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09537" y="4025065"/>
            <a:ext cx="1737360" cy="1737360"/>
          </a:xfrm>
          <a:prstGeom prst="rect">
            <a:avLst/>
          </a:prstGeom>
          <a:effectLst>
            <a:outerShdw blurRad="190500" dist="88900" dir="2700000" algn="tl" rotWithShape="0">
              <a:prstClr val="black">
                <a:alpha val="65000"/>
              </a:prstClr>
            </a:outerShdw>
          </a:effectLst>
        </p:spPr>
      </p:pic>
      <p:pic>
        <p:nvPicPr>
          <p:cNvPr id="66" name="Picture 65">
            <a:extLst>
              <a:ext uri="{FF2B5EF4-FFF2-40B4-BE49-F238E27FC236}">
                <a16:creationId xmlns:a16="http://schemas.microsoft.com/office/drawing/2014/main" id="{ED4A9155-55F1-4764-9628-35FFBA4981C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09537" y="1206120"/>
            <a:ext cx="1737360" cy="1737360"/>
          </a:xfrm>
          <a:prstGeom prst="rect">
            <a:avLst/>
          </a:prstGeom>
          <a:effectLst>
            <a:outerShdw blurRad="190500" dist="88900" dir="2700000" algn="tl" rotWithShape="0">
              <a:prstClr val="black">
                <a:alpha val="65000"/>
              </a:prstClr>
            </a:outerShdw>
          </a:effectLst>
        </p:spPr>
      </p:pic>
      <p:pic>
        <p:nvPicPr>
          <p:cNvPr id="67" name="Picture 66">
            <a:extLst>
              <a:ext uri="{FF2B5EF4-FFF2-40B4-BE49-F238E27FC236}">
                <a16:creationId xmlns:a16="http://schemas.microsoft.com/office/drawing/2014/main" id="{50C1B007-E676-4FB9-A44D-788E8B0D790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565"/>
          <a:stretch/>
        </p:blipFill>
        <p:spPr>
          <a:xfrm>
            <a:off x="9013741" y="4025065"/>
            <a:ext cx="1737360" cy="1737360"/>
          </a:xfrm>
          <a:prstGeom prst="rect">
            <a:avLst/>
          </a:prstGeom>
          <a:ln w="38100">
            <a:noFill/>
          </a:ln>
          <a:effectLst>
            <a:outerShdw blurRad="190500" dist="88900" dir="2700000" algn="tl" rotWithShape="0">
              <a:prstClr val="black">
                <a:alpha val="65000"/>
              </a:prstClr>
            </a:outerShdw>
          </a:effectLst>
        </p:spPr>
      </p:pic>
      <p:pic>
        <p:nvPicPr>
          <p:cNvPr id="68" name="Picture 67">
            <a:extLst>
              <a:ext uri="{FF2B5EF4-FFF2-40B4-BE49-F238E27FC236}">
                <a16:creationId xmlns:a16="http://schemas.microsoft.com/office/drawing/2014/main" id="{1D435F67-E3B4-4727-8E94-A059FAB3046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013741" y="1206120"/>
            <a:ext cx="1737360" cy="1737360"/>
          </a:xfrm>
          <a:prstGeom prst="rect">
            <a:avLst/>
          </a:prstGeom>
          <a:ln w="38100">
            <a:noFill/>
          </a:ln>
          <a:effectLst>
            <a:outerShdw blurRad="190500" dist="88900" dir="2700000" algn="tl" rotWithShape="0">
              <a:prstClr val="black">
                <a:alpha val="65000"/>
              </a:prstClr>
            </a:outerShdw>
          </a:effectLst>
        </p:spPr>
      </p:pic>
      <p:pic>
        <p:nvPicPr>
          <p:cNvPr id="70" name="Picture 69">
            <a:extLst>
              <a:ext uri="{FF2B5EF4-FFF2-40B4-BE49-F238E27FC236}">
                <a16:creationId xmlns:a16="http://schemas.microsoft.com/office/drawing/2014/main" id="{6440D260-0F58-40B8-A97A-C8277C4562A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813448" y="4025065"/>
            <a:ext cx="1737360" cy="1737360"/>
          </a:xfrm>
          <a:prstGeom prst="rect">
            <a:avLst/>
          </a:prstGeom>
          <a:effectLst>
            <a:outerShdw blurRad="190500" dist="88900" dir="2700000" algn="tl" rotWithShape="0">
              <a:prstClr val="black">
                <a:alpha val="65000"/>
              </a:prstClr>
            </a:outerShdw>
          </a:effectLst>
        </p:spPr>
      </p:pic>
      <p:pic>
        <p:nvPicPr>
          <p:cNvPr id="7169" name="Picture 7168">
            <a:extLst>
              <a:ext uri="{FF2B5EF4-FFF2-40B4-BE49-F238E27FC236}">
                <a16:creationId xmlns:a16="http://schemas.microsoft.com/office/drawing/2014/main" id="{970D0AB9-15D5-4CE3-AE25-B733B686AB5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23690" y="4025065"/>
            <a:ext cx="1737360" cy="1737360"/>
          </a:xfrm>
          <a:prstGeom prst="rect">
            <a:avLst/>
          </a:prstGeom>
          <a:effectLst>
            <a:outerShdw blurRad="190500" dist="88900" dir="2700000" algn="tl" rotWithShape="0">
              <a:prstClr val="black">
                <a:alpha val="65000"/>
              </a:prstClr>
            </a:outerShdw>
          </a:effectLst>
        </p:spPr>
      </p:pic>
      <p:sp>
        <p:nvSpPr>
          <p:cNvPr id="21" name="Rectangle 20">
            <a:extLst>
              <a:ext uri="{FF2B5EF4-FFF2-40B4-BE49-F238E27FC236}">
                <a16:creationId xmlns:a16="http://schemas.microsoft.com/office/drawing/2014/main" id="{AE0947DB-1126-4458-A920-DFCBF90AF3E2}"/>
              </a:ext>
            </a:extLst>
          </p:cNvPr>
          <p:cNvSpPr/>
          <p:nvPr/>
        </p:nvSpPr>
        <p:spPr>
          <a:xfrm rot="16200000">
            <a:off x="6521484" y="2407082"/>
            <a:ext cx="1006249" cy="215444"/>
          </a:xfrm>
          <a:prstGeom prst="rect">
            <a:avLst/>
          </a:prstGeom>
        </p:spPr>
        <p:txBody>
          <a:bodyPr wrap="square">
            <a:spAutoFit/>
          </a:bodyPr>
          <a:lstStyle/>
          <a:p>
            <a:r>
              <a:rPr lang="en-US" sz="800" dirty="0">
                <a:latin typeface="Source Sans Pro"/>
              </a:rPr>
              <a:t>© Matt </a:t>
            </a:r>
            <a:r>
              <a:rPr lang="en-US" sz="800" dirty="0" err="1">
                <a:latin typeface="Source Sans Pro"/>
              </a:rPr>
              <a:t>DeLorme</a:t>
            </a:r>
            <a:endParaRPr lang="en-US" sz="800" dirty="0"/>
          </a:p>
        </p:txBody>
      </p:sp>
      <p:sp>
        <p:nvSpPr>
          <p:cNvPr id="22" name="Rectangle 21">
            <a:extLst>
              <a:ext uri="{FF2B5EF4-FFF2-40B4-BE49-F238E27FC236}">
                <a16:creationId xmlns:a16="http://schemas.microsoft.com/office/drawing/2014/main" id="{6F4D9A48-16A8-4D96-9BC8-CE39915A19BC}"/>
              </a:ext>
            </a:extLst>
          </p:cNvPr>
          <p:cNvSpPr/>
          <p:nvPr/>
        </p:nvSpPr>
        <p:spPr>
          <a:xfrm>
            <a:off x="4686507" y="5762425"/>
            <a:ext cx="1737360" cy="914400"/>
          </a:xfrm>
          <a:prstGeom prst="rect">
            <a:avLst/>
          </a:prstGeom>
          <a:solidFill>
            <a:srgbClr val="5D9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Measurement Dissemination</a:t>
            </a:r>
          </a:p>
        </p:txBody>
      </p:sp>
      <p:pic>
        <p:nvPicPr>
          <p:cNvPr id="4" name="Picture 3">
            <a:extLst>
              <a:ext uri="{FF2B5EF4-FFF2-40B4-BE49-F238E27FC236}">
                <a16:creationId xmlns:a16="http://schemas.microsoft.com/office/drawing/2014/main" id="{79F96343-C4D5-4141-BDD6-D245B866EB2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567307" y="4025065"/>
            <a:ext cx="1737360" cy="1737360"/>
          </a:xfrm>
          <a:prstGeom prst="rect">
            <a:avLst/>
          </a:prstGeom>
          <a:effectLst>
            <a:outerShdw blurRad="190500" dist="88900" dir="2700000" algn="tl" rotWithShape="0">
              <a:prstClr val="black">
                <a:alpha val="65000"/>
              </a:prstClr>
            </a:outerShdw>
          </a:effectLst>
        </p:spPr>
      </p:pic>
      <p:pic>
        <p:nvPicPr>
          <p:cNvPr id="25" name="Picture 24">
            <a:extLst>
              <a:ext uri="{FF2B5EF4-FFF2-40B4-BE49-F238E27FC236}">
                <a16:creationId xmlns:a16="http://schemas.microsoft.com/office/drawing/2014/main" id="{C50F1805-376D-4148-9C5E-A920F5E54064}"/>
              </a:ext>
            </a:extLst>
          </p:cNvPr>
          <p:cNvPicPr>
            <a:picLocks noChangeAspect="1"/>
          </p:cNvPicPr>
          <p:nvPr/>
        </p:nvPicPr>
        <p:blipFill>
          <a:blip r:embed="rId13">
            <a:duotone>
              <a:prstClr val="black"/>
              <a:srgbClr val="97BDFF">
                <a:tint val="45000"/>
                <a:satMod val="400000"/>
              </a:srgbClr>
            </a:duotone>
            <a:extLst>
              <a:ext uri="{BEBA8EAE-BF5A-486C-A8C5-ECC9F3942E4B}">
                <a14:imgProps xmlns:a14="http://schemas.microsoft.com/office/drawing/2010/main">
                  <a14:imgLayer r:embed="rId14">
                    <a14:imgEffect>
                      <a14:colorTemperature colorTemp="5900"/>
                    </a14:imgEffect>
                    <a14:imgEffect>
                      <a14:saturation sat="0"/>
                    </a14:imgEffect>
                    <a14:imgEffect>
                      <a14:brightnessContrast bright="-20000" contrast="40000"/>
                    </a14:imgEffect>
                  </a14:imgLayer>
                </a14:imgProps>
              </a:ext>
            </a:extLst>
          </a:blip>
          <a:stretch>
            <a:fillRect/>
          </a:stretch>
        </p:blipFill>
        <p:spPr>
          <a:xfrm>
            <a:off x="332766" y="268660"/>
            <a:ext cx="3655713" cy="484561"/>
          </a:xfrm>
          <a:prstGeom prst="rect">
            <a:avLst/>
          </a:prstGeom>
        </p:spPr>
      </p:pic>
      <p:sp>
        <p:nvSpPr>
          <p:cNvPr id="26" name="Rectangle 25">
            <a:extLst>
              <a:ext uri="{FF2B5EF4-FFF2-40B4-BE49-F238E27FC236}">
                <a16:creationId xmlns:a16="http://schemas.microsoft.com/office/drawing/2014/main" id="{DBBEFCB1-47BF-483B-A9B9-9F552F8D38AA}"/>
              </a:ext>
            </a:extLst>
          </p:cNvPr>
          <p:cNvSpPr/>
          <p:nvPr/>
        </p:nvSpPr>
        <p:spPr>
          <a:xfrm>
            <a:off x="-2" y="6771190"/>
            <a:ext cx="12192000" cy="102852"/>
          </a:xfrm>
          <a:prstGeom prst="rect">
            <a:avLst/>
          </a:prstGeom>
          <a:solidFill>
            <a:srgbClr val="B94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8E299253-12AE-4AFF-8780-9E24C47A75B4}"/>
              </a:ext>
            </a:extLst>
          </p:cNvPr>
          <p:cNvPicPr>
            <a:picLocks noChangeAspect="1"/>
          </p:cNvPicPr>
          <p:nvPr/>
        </p:nvPicPr>
        <p:blipFill rotWithShape="1">
          <a:blip r:embed="rId13">
            <a:duotone>
              <a:prstClr val="black"/>
              <a:srgbClr val="97BDFF">
                <a:tint val="45000"/>
                <a:satMod val="400000"/>
              </a:srgbClr>
            </a:duotone>
            <a:extLst>
              <a:ext uri="{BEBA8EAE-BF5A-486C-A8C5-ECC9F3942E4B}">
                <a14:imgProps xmlns:a14="http://schemas.microsoft.com/office/drawing/2010/main">
                  <a14:imgLayer r:embed="rId14">
                    <a14:imgEffect>
                      <a14:colorTemperature colorTemp="5900"/>
                    </a14:imgEffect>
                    <a14:imgEffect>
                      <a14:saturation sat="0"/>
                    </a14:imgEffect>
                    <a14:imgEffect>
                      <a14:brightnessContrast bright="-20000" contrast="40000"/>
                    </a14:imgEffect>
                  </a14:imgLayer>
                </a14:imgProps>
              </a:ext>
            </a:extLst>
          </a:blip>
          <a:srcRect r="52360"/>
          <a:stretch/>
        </p:blipFill>
        <p:spPr>
          <a:xfrm>
            <a:off x="10851376" y="6391221"/>
            <a:ext cx="1112022" cy="309400"/>
          </a:xfrm>
          <a:prstGeom prst="rect">
            <a:avLst/>
          </a:prstGeom>
        </p:spPr>
      </p:pic>
    </p:spTree>
    <p:extLst>
      <p:ext uri="{BB962C8B-B14F-4D97-AF65-F5344CB8AC3E}">
        <p14:creationId xmlns:p14="http://schemas.microsoft.com/office/powerpoint/2010/main" val="1575927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C5DD-CFFA-47F8-B05E-D109452AAAE3}"/>
              </a:ext>
            </a:extLst>
          </p:cNvPr>
          <p:cNvSpPr>
            <a:spLocks noGrp="1"/>
          </p:cNvSpPr>
          <p:nvPr>
            <p:ph type="title"/>
          </p:nvPr>
        </p:nvSpPr>
        <p:spPr>
          <a:xfrm>
            <a:off x="4732773" y="140677"/>
            <a:ext cx="6909282" cy="761737"/>
          </a:xfrm>
        </p:spPr>
        <p:txBody>
          <a:bodyPr/>
          <a:lstStyle/>
          <a:p>
            <a:r>
              <a:rPr lang="en-US" sz="4400" b="0" dirty="0">
                <a:latin typeface="Arial" panose="020B0604020202020204" pitchFamily="34" charset="0"/>
                <a:cs typeface="Arial" panose="020B0604020202020204" pitchFamily="34" charset="0"/>
              </a:rPr>
              <a:t>NIST and Tech Transfer</a:t>
            </a:r>
          </a:p>
        </p:txBody>
      </p:sp>
      <p:pic>
        <p:nvPicPr>
          <p:cNvPr id="8" name="Content Placeholder 7">
            <a:extLst>
              <a:ext uri="{FF2B5EF4-FFF2-40B4-BE49-F238E27FC236}">
                <a16:creationId xmlns:a16="http://schemas.microsoft.com/office/drawing/2014/main" id="{6E02B314-1849-44C3-B4AF-93688D0D4E1D}"/>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tretch>
            <a:fillRect/>
          </a:stretch>
        </p:blipFill>
        <p:spPr>
          <a:xfrm>
            <a:off x="6124971" y="1079653"/>
            <a:ext cx="6067029" cy="4044685"/>
          </a:xfrm>
          <a:prstGeom prst="rect">
            <a:avLst/>
          </a:prstGeom>
        </p:spPr>
      </p:pic>
      <p:sp>
        <p:nvSpPr>
          <p:cNvPr id="10" name="Rectangle 9">
            <a:extLst>
              <a:ext uri="{FF2B5EF4-FFF2-40B4-BE49-F238E27FC236}">
                <a16:creationId xmlns:a16="http://schemas.microsoft.com/office/drawing/2014/main" id="{0553851F-1EBD-4009-B3B9-E8DF748EE238}"/>
              </a:ext>
            </a:extLst>
          </p:cNvPr>
          <p:cNvSpPr/>
          <p:nvPr/>
        </p:nvSpPr>
        <p:spPr>
          <a:xfrm>
            <a:off x="-12628" y="5124339"/>
            <a:ext cx="12204628" cy="1733662"/>
          </a:xfrm>
          <a:prstGeom prst="rect">
            <a:avLst/>
          </a:prstGeom>
          <a:solidFill>
            <a:srgbClr val="5D9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9D3F2927-C863-48A7-8D8F-077F172A6520}"/>
              </a:ext>
            </a:extLst>
          </p:cNvPr>
          <p:cNvSpPr>
            <a:spLocks noGrp="1"/>
          </p:cNvSpPr>
          <p:nvPr>
            <p:ph sz="half" idx="2"/>
          </p:nvPr>
        </p:nvSpPr>
        <p:spPr>
          <a:xfrm>
            <a:off x="0" y="1175015"/>
            <a:ext cx="6099717" cy="4044685"/>
          </a:xfrm>
        </p:spPr>
        <p:txBody>
          <a:bodyPr>
            <a:normAutofit fontScale="92500"/>
          </a:bodyPr>
          <a:lstStyle/>
          <a:p>
            <a:pPr marL="225425" indent="-225425">
              <a:spcAft>
                <a:spcPts val="1000"/>
              </a:spcAft>
              <a:buFont typeface="Arial" pitchFamily="34" charset="0"/>
              <a:buChar char="•"/>
              <a:defRPr/>
            </a:pPr>
            <a:r>
              <a:rPr lang="en-US" sz="2100" dirty="0">
                <a:solidFill>
                  <a:srgbClr val="404040"/>
                </a:solidFill>
                <a:ea typeface="ヒラギノ角ゴ Pro W3" pitchFamily="-109" charset="-128"/>
                <a:cs typeface="Times New Roman" panose="02020603050405020304" pitchFamily="18" charset="0"/>
              </a:rPr>
              <a:t>Policy coordination and promulgation of technology transfer regulation</a:t>
            </a:r>
          </a:p>
          <a:p>
            <a:pPr marL="225425" indent="-225425">
              <a:spcAft>
                <a:spcPts val="1000"/>
              </a:spcAft>
              <a:buFont typeface="Arial" pitchFamily="34" charset="0"/>
              <a:buChar char="•"/>
              <a:defRPr/>
            </a:pPr>
            <a:r>
              <a:rPr lang="en-US" sz="2100" dirty="0">
                <a:solidFill>
                  <a:srgbClr val="404040"/>
                </a:solidFill>
                <a:ea typeface="ヒラギノ角ゴ Pro W3" pitchFamily="-109" charset="-128"/>
                <a:cs typeface="Times New Roman" panose="02020603050405020304" pitchFamily="18" charset="0"/>
              </a:rPr>
              <a:t>Lead for Interagency Workgroup for Technology Transfer (11 agencies) and Interagency Workgroup for Bayh-Dole</a:t>
            </a:r>
          </a:p>
          <a:p>
            <a:pPr marL="225425" indent="-225425">
              <a:spcAft>
                <a:spcPts val="1000"/>
              </a:spcAft>
              <a:buFont typeface="Arial" pitchFamily="34" charset="0"/>
              <a:buChar char="•"/>
              <a:defRPr/>
            </a:pPr>
            <a:r>
              <a:rPr lang="en-US" sz="2100" dirty="0">
                <a:solidFill>
                  <a:srgbClr val="404040"/>
                </a:solidFill>
                <a:ea typeface="ヒラギノ角ゴ Pro W3" pitchFamily="-109" charset="-128"/>
                <a:cs typeface="Times New Roman" panose="02020603050405020304" pitchFamily="18" charset="0"/>
              </a:rPr>
              <a:t>Annual reports for the President, the Congress, and OMB on technology transfer across federal agencies</a:t>
            </a:r>
          </a:p>
          <a:p>
            <a:pPr marL="225425" indent="-225425">
              <a:spcAft>
                <a:spcPts val="1000"/>
              </a:spcAft>
              <a:buFont typeface="Arial" pitchFamily="34" charset="0"/>
              <a:buChar char="•"/>
              <a:defRPr/>
            </a:pPr>
            <a:r>
              <a:rPr lang="en-US" sz="2100" dirty="0">
                <a:solidFill>
                  <a:srgbClr val="404040"/>
                </a:solidFill>
                <a:ea typeface="ヒラギノ角ゴ Pro W3" pitchFamily="-109" charset="-128"/>
                <a:cs typeface="Times New Roman" panose="02020603050405020304" pitchFamily="18" charset="0"/>
              </a:rPr>
              <a:t>Support Lab-to-Market NSTC Subcommittee </a:t>
            </a:r>
          </a:p>
          <a:p>
            <a:pPr marL="225425" indent="-225425">
              <a:spcAft>
                <a:spcPts val="1000"/>
              </a:spcAft>
              <a:buFont typeface="Arial" pitchFamily="34" charset="0"/>
              <a:buChar char="•"/>
              <a:defRPr/>
            </a:pPr>
            <a:r>
              <a:rPr lang="en-US" sz="2100" dirty="0">
                <a:solidFill>
                  <a:srgbClr val="404040"/>
                </a:solidFill>
                <a:ea typeface="ヒラギノ角ゴ Pro W3" pitchFamily="-109" charset="-128"/>
                <a:cs typeface="Times New Roman" panose="02020603050405020304" pitchFamily="18" charset="0"/>
              </a:rPr>
              <a:t>Host Agency for the Federal Laboratory Consortium for Technology Transfer</a:t>
            </a:r>
          </a:p>
          <a:p>
            <a:endParaRPr lang="en-US" dirty="0"/>
          </a:p>
        </p:txBody>
      </p:sp>
      <p:sp>
        <p:nvSpPr>
          <p:cNvPr id="11" name="Text Placeholder 5">
            <a:extLst>
              <a:ext uri="{FF2B5EF4-FFF2-40B4-BE49-F238E27FC236}">
                <a16:creationId xmlns:a16="http://schemas.microsoft.com/office/drawing/2014/main" id="{6114478F-F7CC-4A4F-BD29-70D75027ADBB}"/>
              </a:ext>
            </a:extLst>
          </p:cNvPr>
          <p:cNvSpPr txBox="1">
            <a:spLocks/>
          </p:cNvSpPr>
          <p:nvPr/>
        </p:nvSpPr>
        <p:spPr>
          <a:xfrm>
            <a:off x="573796" y="5502349"/>
            <a:ext cx="11768320" cy="125714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defRPr/>
            </a:pPr>
            <a:r>
              <a:rPr lang="en-US" sz="3200" dirty="0">
                <a:solidFill>
                  <a:schemeClr val="bg1"/>
                </a:solidFill>
                <a:latin typeface="+mj-lt"/>
                <a:ea typeface="ヒラギノ角ゴ Pro W3" pitchFamily="-109" charset="-128"/>
                <a:cs typeface="Times New Roman" panose="02020603050405020304" pitchFamily="18" charset="0"/>
              </a:rPr>
              <a:t>NIST has a unique role in promoting and reporting on the overall strength of federal technology transfer efforts</a:t>
            </a:r>
          </a:p>
          <a:p>
            <a:endParaRPr lang="en-US" sz="3200" dirty="0">
              <a:latin typeface="+mj-lt"/>
            </a:endParaRPr>
          </a:p>
        </p:txBody>
      </p:sp>
      <p:sp>
        <p:nvSpPr>
          <p:cNvPr id="3" name="Rectangle 2">
            <a:extLst>
              <a:ext uri="{FF2B5EF4-FFF2-40B4-BE49-F238E27FC236}">
                <a16:creationId xmlns:a16="http://schemas.microsoft.com/office/drawing/2014/main" id="{2A5A8C8C-F7C5-4DE7-AF30-00AD4844CF02}"/>
              </a:ext>
            </a:extLst>
          </p:cNvPr>
          <p:cNvSpPr/>
          <p:nvPr/>
        </p:nvSpPr>
        <p:spPr>
          <a:xfrm>
            <a:off x="11089396" y="4493973"/>
            <a:ext cx="1148071" cy="246221"/>
          </a:xfrm>
          <a:prstGeom prst="rect">
            <a:avLst/>
          </a:prstGeom>
        </p:spPr>
        <p:txBody>
          <a:bodyPr wrap="none">
            <a:spAutoFit/>
          </a:bodyPr>
          <a:lstStyle/>
          <a:p>
            <a:r>
              <a:rPr lang="en-US" sz="1000" dirty="0">
                <a:solidFill>
                  <a:schemeClr val="bg1"/>
                </a:solidFill>
              </a:rPr>
              <a:t>Credit: Peter </a:t>
            </a:r>
            <a:r>
              <a:rPr lang="en-US" sz="1000" dirty="0" err="1">
                <a:solidFill>
                  <a:schemeClr val="bg1"/>
                </a:solidFill>
              </a:rPr>
              <a:t>Cutts</a:t>
            </a:r>
            <a:endParaRPr lang="en-US" sz="1000" dirty="0">
              <a:solidFill>
                <a:schemeClr val="bg1"/>
              </a:solidFill>
            </a:endParaRPr>
          </a:p>
        </p:txBody>
      </p:sp>
      <p:sp>
        <p:nvSpPr>
          <p:cNvPr id="4" name="Rectangle 3">
            <a:extLst>
              <a:ext uri="{FF2B5EF4-FFF2-40B4-BE49-F238E27FC236}">
                <a16:creationId xmlns:a16="http://schemas.microsoft.com/office/drawing/2014/main" id="{18DCC64F-8243-4213-8CF6-216E096B0665}"/>
              </a:ext>
            </a:extLst>
          </p:cNvPr>
          <p:cNvSpPr/>
          <p:nvPr/>
        </p:nvSpPr>
        <p:spPr>
          <a:xfrm>
            <a:off x="6126198" y="4757170"/>
            <a:ext cx="6067029" cy="372230"/>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CE1F00C-7760-4EBE-BD06-298D11A2951D}"/>
              </a:ext>
            </a:extLst>
          </p:cNvPr>
          <p:cNvSpPr txBox="1"/>
          <p:nvPr/>
        </p:nvSpPr>
        <p:spPr>
          <a:xfrm>
            <a:off x="6126198" y="4753558"/>
            <a:ext cx="5982066" cy="369332"/>
          </a:xfrm>
          <a:prstGeom prst="rect">
            <a:avLst/>
          </a:prstGeom>
          <a:noFill/>
        </p:spPr>
        <p:txBody>
          <a:bodyPr wrap="square" rtlCol="0">
            <a:spAutoFit/>
          </a:bodyPr>
          <a:lstStyle/>
          <a:p>
            <a:r>
              <a:rPr lang="en-US" b="1" dirty="0">
                <a:solidFill>
                  <a:srgbClr val="202730"/>
                </a:solidFill>
              </a:rPr>
              <a:t>Unleashing American Innovation Symposium, April 19, 2018</a:t>
            </a:r>
          </a:p>
        </p:txBody>
      </p:sp>
      <p:pic>
        <p:nvPicPr>
          <p:cNvPr id="13" name="Picture 12">
            <a:extLst>
              <a:ext uri="{FF2B5EF4-FFF2-40B4-BE49-F238E27FC236}">
                <a16:creationId xmlns:a16="http://schemas.microsoft.com/office/drawing/2014/main" id="{4D2FF343-789D-4199-9498-72D2FCADCD53}"/>
              </a:ext>
            </a:extLst>
          </p:cNvPr>
          <p:cNvPicPr>
            <a:picLocks noChangeAspect="1"/>
          </p:cNvPicPr>
          <p:nvPr/>
        </p:nvPicPr>
        <p:blipFill rotWithShape="1">
          <a:blip r:embed="rId4">
            <a:duotone>
              <a:prstClr val="black"/>
              <a:srgbClr val="97BDFF">
                <a:tint val="45000"/>
                <a:satMod val="400000"/>
              </a:srgbClr>
            </a:duotone>
            <a:extLst>
              <a:ext uri="{BEBA8EAE-BF5A-486C-A8C5-ECC9F3942E4B}">
                <a14:imgProps xmlns:a14="http://schemas.microsoft.com/office/drawing/2010/main">
                  <a14:imgLayer r:embed="rId5">
                    <a14:imgEffect>
                      <a14:colorTemperature colorTemp="5900"/>
                    </a14:imgEffect>
                    <a14:imgEffect>
                      <a14:saturation sat="0"/>
                    </a14:imgEffect>
                    <a14:imgEffect>
                      <a14:brightnessContrast bright="-20000" contrast="40000"/>
                    </a14:imgEffect>
                  </a14:imgLayer>
                </a14:imgProps>
              </a:ext>
            </a:extLst>
          </a:blip>
          <a:srcRect r="52360"/>
          <a:stretch/>
        </p:blipFill>
        <p:spPr>
          <a:xfrm>
            <a:off x="10879951" y="6391221"/>
            <a:ext cx="1112022" cy="309400"/>
          </a:xfrm>
          <a:prstGeom prst="rect">
            <a:avLst/>
          </a:prstGeom>
        </p:spPr>
      </p:pic>
      <p:pic>
        <p:nvPicPr>
          <p:cNvPr id="14" name="Picture 13">
            <a:extLst>
              <a:ext uri="{FF2B5EF4-FFF2-40B4-BE49-F238E27FC236}">
                <a16:creationId xmlns:a16="http://schemas.microsoft.com/office/drawing/2014/main" id="{D9FCFA77-FA1D-466E-A5A7-3B890A7C9A6E}"/>
              </a:ext>
            </a:extLst>
          </p:cNvPr>
          <p:cNvPicPr>
            <a:picLocks noChangeAspect="1"/>
          </p:cNvPicPr>
          <p:nvPr/>
        </p:nvPicPr>
        <p:blipFill>
          <a:blip r:embed="rId4">
            <a:duotone>
              <a:prstClr val="black"/>
              <a:srgbClr val="97BDFF">
                <a:tint val="45000"/>
                <a:satMod val="400000"/>
              </a:srgbClr>
            </a:duotone>
            <a:extLst>
              <a:ext uri="{BEBA8EAE-BF5A-486C-A8C5-ECC9F3942E4B}">
                <a14:imgProps xmlns:a14="http://schemas.microsoft.com/office/drawing/2010/main">
                  <a14:imgLayer r:embed="rId5">
                    <a14:imgEffect>
                      <a14:colorTemperature colorTemp="5900"/>
                    </a14:imgEffect>
                    <a14:imgEffect>
                      <a14:saturation sat="0"/>
                    </a14:imgEffect>
                    <a14:imgEffect>
                      <a14:brightnessContrast bright="-20000" contrast="40000"/>
                    </a14:imgEffect>
                  </a14:imgLayer>
                </a14:imgProps>
              </a:ext>
            </a:extLst>
          </a:blip>
          <a:stretch>
            <a:fillRect/>
          </a:stretch>
        </p:blipFill>
        <p:spPr>
          <a:xfrm>
            <a:off x="332766" y="268660"/>
            <a:ext cx="3655713" cy="484561"/>
          </a:xfrm>
          <a:prstGeom prst="rect">
            <a:avLst/>
          </a:prstGeom>
        </p:spPr>
      </p:pic>
      <p:sp>
        <p:nvSpPr>
          <p:cNvPr id="15" name="Rectangle 14">
            <a:extLst>
              <a:ext uri="{FF2B5EF4-FFF2-40B4-BE49-F238E27FC236}">
                <a16:creationId xmlns:a16="http://schemas.microsoft.com/office/drawing/2014/main" id="{820F415C-74ED-4425-8803-01FB63AE85FC}"/>
              </a:ext>
            </a:extLst>
          </p:cNvPr>
          <p:cNvSpPr/>
          <p:nvPr/>
        </p:nvSpPr>
        <p:spPr>
          <a:xfrm>
            <a:off x="-2" y="6771190"/>
            <a:ext cx="12192000" cy="102852"/>
          </a:xfrm>
          <a:prstGeom prst="rect">
            <a:avLst/>
          </a:prstGeom>
          <a:solidFill>
            <a:srgbClr val="B94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6829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F601AD4-BC1F-0B48-AC68-55B4C8E693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7300" y="1066800"/>
            <a:ext cx="5854700" cy="5791200"/>
          </a:xfrm>
          <a:prstGeom prst="rect">
            <a:avLst/>
          </a:prstGeom>
        </p:spPr>
      </p:pic>
      <p:sp>
        <p:nvSpPr>
          <p:cNvPr id="32" name="Rectangle 31">
            <a:extLst>
              <a:ext uri="{FF2B5EF4-FFF2-40B4-BE49-F238E27FC236}">
                <a16:creationId xmlns:a16="http://schemas.microsoft.com/office/drawing/2014/main" id="{7F62FD48-B072-4D4A-B65C-9D4CA5C70FBF}"/>
              </a:ext>
            </a:extLst>
          </p:cNvPr>
          <p:cNvSpPr/>
          <p:nvPr/>
        </p:nvSpPr>
        <p:spPr>
          <a:xfrm>
            <a:off x="6337300" y="1059718"/>
            <a:ext cx="5854700" cy="5793129"/>
          </a:xfrm>
          <a:prstGeom prst="rect">
            <a:avLst/>
          </a:prstGeom>
          <a:solidFill>
            <a:srgbClr val="153259">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FA1CE9-1645-8144-9A4A-F11094BB2806}"/>
              </a:ext>
            </a:extLst>
          </p:cNvPr>
          <p:cNvSpPr>
            <a:spLocks noGrp="1"/>
          </p:cNvSpPr>
          <p:nvPr>
            <p:ph type="title"/>
          </p:nvPr>
        </p:nvSpPr>
        <p:spPr>
          <a:xfrm>
            <a:off x="2783487" y="-92370"/>
            <a:ext cx="9396805" cy="1325563"/>
          </a:xfrm>
        </p:spPr>
        <p:txBody>
          <a:bodyPr>
            <a:normAutofit/>
          </a:bodyPr>
          <a:lstStyle/>
          <a:p>
            <a:r>
              <a:rPr lang="en-US" sz="4400" b="0" dirty="0">
                <a:latin typeface="Arial" panose="020B0604020202020204" pitchFamily="34" charset="0"/>
                <a:cs typeface="Arial" panose="020B0604020202020204" pitchFamily="34" charset="0"/>
              </a:rPr>
              <a:t>Return on Investment (ROI) Initiative</a:t>
            </a:r>
          </a:p>
        </p:txBody>
      </p:sp>
      <p:sp>
        <p:nvSpPr>
          <p:cNvPr id="3" name="Content Placeholder 2">
            <a:extLst>
              <a:ext uri="{FF2B5EF4-FFF2-40B4-BE49-F238E27FC236}">
                <a16:creationId xmlns:a16="http://schemas.microsoft.com/office/drawing/2014/main" id="{9747779B-D1FD-A444-83B4-0DAAB2BFD335}"/>
              </a:ext>
            </a:extLst>
          </p:cNvPr>
          <p:cNvSpPr txBox="1">
            <a:spLocks/>
          </p:cNvSpPr>
          <p:nvPr/>
        </p:nvSpPr>
        <p:spPr>
          <a:xfrm>
            <a:off x="503336" y="2089360"/>
            <a:ext cx="5222358" cy="3115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3200" dirty="0"/>
              <a:t>As part of the </a:t>
            </a:r>
            <a:r>
              <a:rPr lang="en-US" sz="3200" b="1" i="1" dirty="0">
                <a:solidFill>
                  <a:srgbClr val="548235"/>
                </a:solidFill>
              </a:rPr>
              <a:t>President’s Management Agenda</a:t>
            </a:r>
            <a:r>
              <a:rPr lang="en-US" sz="3200" dirty="0"/>
              <a:t>, the U.S. seeks to enable even greater return on the Federal government’s investment in R&amp;D</a:t>
            </a:r>
          </a:p>
        </p:txBody>
      </p:sp>
      <p:sp>
        <p:nvSpPr>
          <p:cNvPr id="4" name="Rectangle 3">
            <a:extLst>
              <a:ext uri="{FF2B5EF4-FFF2-40B4-BE49-F238E27FC236}">
                <a16:creationId xmlns:a16="http://schemas.microsoft.com/office/drawing/2014/main" id="{B44D03F8-DEAE-7C49-B683-A114039FD7F0}"/>
              </a:ext>
            </a:extLst>
          </p:cNvPr>
          <p:cNvSpPr/>
          <p:nvPr/>
        </p:nvSpPr>
        <p:spPr>
          <a:xfrm>
            <a:off x="7195474" y="1940955"/>
            <a:ext cx="4853651" cy="954107"/>
          </a:xfrm>
          <a:prstGeom prst="rect">
            <a:avLst/>
          </a:prstGeom>
        </p:spPr>
        <p:txBody>
          <a:bodyPr wrap="square">
            <a:spAutoFit/>
          </a:bodyPr>
          <a:lstStyle/>
          <a:p>
            <a:pPr lvl="0"/>
            <a:r>
              <a:rPr lang="en-US" sz="2800" dirty="0">
                <a:solidFill>
                  <a:schemeClr val="bg1"/>
                </a:solidFill>
                <a:latin typeface="Calibri" panose="020F0502020204030204" pitchFamily="34" charset="0"/>
                <a:cs typeface="Calibri" panose="020F0502020204030204" pitchFamily="34" charset="0"/>
              </a:rPr>
              <a:t>Federal R&amp;D Investment</a:t>
            </a:r>
          </a:p>
          <a:p>
            <a:pPr lvl="0"/>
            <a:r>
              <a:rPr lang="en-US" sz="2800" dirty="0">
                <a:solidFill>
                  <a:schemeClr val="bg1"/>
                </a:solidFill>
                <a:latin typeface="Calibri" panose="020F0502020204030204" pitchFamily="34" charset="0"/>
                <a:cs typeface="Calibri" panose="020F0502020204030204" pitchFamily="34" charset="0"/>
              </a:rPr>
              <a:t>$150B/year</a:t>
            </a:r>
          </a:p>
        </p:txBody>
      </p:sp>
      <p:sp>
        <p:nvSpPr>
          <p:cNvPr id="6" name="Oval 5">
            <a:extLst>
              <a:ext uri="{FF2B5EF4-FFF2-40B4-BE49-F238E27FC236}">
                <a16:creationId xmlns:a16="http://schemas.microsoft.com/office/drawing/2014/main" id="{129FAC9D-1420-4041-8CAB-4D4DFE8A5654}"/>
              </a:ext>
            </a:extLst>
          </p:cNvPr>
          <p:cNvSpPr/>
          <p:nvPr/>
        </p:nvSpPr>
        <p:spPr>
          <a:xfrm>
            <a:off x="5810537" y="1684984"/>
            <a:ext cx="1215251" cy="1215251"/>
          </a:xfrm>
          <a:prstGeom prst="ellipse">
            <a:avLst/>
          </a:prstGeom>
          <a:solidFill>
            <a:srgbClr val="153259"/>
          </a:solidFill>
          <a:ln w="76200">
            <a:solidFill>
              <a:srgbClr val="5D9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66F656-BB93-864A-A0BE-380957CCBFB5}"/>
              </a:ext>
            </a:extLst>
          </p:cNvPr>
          <p:cNvSpPr/>
          <p:nvPr/>
        </p:nvSpPr>
        <p:spPr>
          <a:xfrm>
            <a:off x="7230183" y="3387760"/>
            <a:ext cx="4068934" cy="954107"/>
          </a:xfrm>
          <a:prstGeom prst="rect">
            <a:avLst/>
          </a:prstGeom>
        </p:spPr>
        <p:txBody>
          <a:bodyPr wrap="square">
            <a:spAutoFit/>
          </a:bodyPr>
          <a:lstStyle/>
          <a:p>
            <a:pPr lvl="0"/>
            <a:r>
              <a:rPr lang="en-US" sz="2800" dirty="0">
                <a:solidFill>
                  <a:schemeClr val="bg1"/>
                </a:solidFill>
                <a:latin typeface="Calibri" panose="020F0502020204030204" pitchFamily="34" charset="0"/>
                <a:cs typeface="Calibri" panose="020F0502020204030204" pitchFamily="34" charset="0"/>
              </a:rPr>
              <a:t>Technology Transfer System</a:t>
            </a:r>
          </a:p>
        </p:txBody>
      </p:sp>
      <p:sp>
        <p:nvSpPr>
          <p:cNvPr id="15" name="Rectangle 14">
            <a:extLst>
              <a:ext uri="{FF2B5EF4-FFF2-40B4-BE49-F238E27FC236}">
                <a16:creationId xmlns:a16="http://schemas.microsoft.com/office/drawing/2014/main" id="{1A3FCAB1-7960-3D47-B827-D49877CA258D}"/>
              </a:ext>
            </a:extLst>
          </p:cNvPr>
          <p:cNvSpPr/>
          <p:nvPr/>
        </p:nvSpPr>
        <p:spPr>
          <a:xfrm>
            <a:off x="7193813" y="4748882"/>
            <a:ext cx="4996527" cy="1569660"/>
          </a:xfrm>
          <a:prstGeom prst="rect">
            <a:avLst/>
          </a:prstGeom>
        </p:spPr>
        <p:txBody>
          <a:bodyPr wrap="square">
            <a:spAutoFit/>
          </a:bodyPr>
          <a:lstStyle/>
          <a:p>
            <a:pPr lvl="0"/>
            <a:r>
              <a:rPr lang="en-US" sz="2400" dirty="0">
                <a:solidFill>
                  <a:schemeClr val="bg1"/>
                </a:solidFill>
                <a:cs typeface="Arial" panose="020B0604020202020204" pitchFamily="34" charset="0"/>
              </a:rPr>
              <a:t>New IP, licensing, products, processes, services and companies return value via economic growth and enhanced national security</a:t>
            </a:r>
          </a:p>
        </p:txBody>
      </p:sp>
      <p:sp>
        <p:nvSpPr>
          <p:cNvPr id="18" name="Oval 17">
            <a:extLst>
              <a:ext uri="{FF2B5EF4-FFF2-40B4-BE49-F238E27FC236}">
                <a16:creationId xmlns:a16="http://schemas.microsoft.com/office/drawing/2014/main" id="{0E8B765F-77D3-C641-B4D4-5509C71CC580}"/>
              </a:ext>
            </a:extLst>
          </p:cNvPr>
          <p:cNvSpPr/>
          <p:nvPr/>
        </p:nvSpPr>
        <p:spPr>
          <a:xfrm>
            <a:off x="5810537" y="3257189"/>
            <a:ext cx="1215251" cy="1215251"/>
          </a:xfrm>
          <a:prstGeom prst="ellipse">
            <a:avLst/>
          </a:prstGeom>
          <a:solidFill>
            <a:srgbClr val="153259"/>
          </a:solidFill>
          <a:ln w="76200">
            <a:solidFill>
              <a:srgbClr val="5D9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9DC6166-84C5-834C-A7EA-01EBE8B6FC56}"/>
              </a:ext>
            </a:extLst>
          </p:cNvPr>
          <p:cNvSpPr/>
          <p:nvPr/>
        </p:nvSpPr>
        <p:spPr>
          <a:xfrm>
            <a:off x="5810537" y="4831198"/>
            <a:ext cx="1215251" cy="1215251"/>
          </a:xfrm>
          <a:prstGeom prst="ellipse">
            <a:avLst/>
          </a:prstGeom>
          <a:solidFill>
            <a:srgbClr val="153259"/>
          </a:solidFill>
          <a:ln w="76200">
            <a:solidFill>
              <a:srgbClr val="5D9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690FB8E0-8410-C649-9A6F-9AA06F93AD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9275" y="1976572"/>
            <a:ext cx="497775" cy="617493"/>
          </a:xfrm>
          <a:prstGeom prst="rect">
            <a:avLst/>
          </a:prstGeom>
        </p:spPr>
      </p:pic>
      <p:pic>
        <p:nvPicPr>
          <p:cNvPr id="31" name="Picture 30">
            <a:extLst>
              <a:ext uri="{FF2B5EF4-FFF2-40B4-BE49-F238E27FC236}">
                <a16:creationId xmlns:a16="http://schemas.microsoft.com/office/drawing/2014/main" id="{F2AA6058-D261-EE46-809D-F564C4114C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20612" y="3714729"/>
            <a:ext cx="986476" cy="338554"/>
          </a:xfrm>
          <a:prstGeom prst="rect">
            <a:avLst/>
          </a:prstGeom>
        </p:spPr>
      </p:pic>
      <p:pic>
        <p:nvPicPr>
          <p:cNvPr id="36" name="Picture 35">
            <a:extLst>
              <a:ext uri="{FF2B5EF4-FFF2-40B4-BE49-F238E27FC236}">
                <a16:creationId xmlns:a16="http://schemas.microsoft.com/office/drawing/2014/main" id="{98BECCDF-5CBD-3A4B-9CEA-8D29E1E955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7877" y="5004583"/>
            <a:ext cx="540571" cy="705631"/>
          </a:xfrm>
          <a:prstGeom prst="rect">
            <a:avLst/>
          </a:prstGeom>
        </p:spPr>
      </p:pic>
      <p:pic>
        <p:nvPicPr>
          <p:cNvPr id="16" name="Picture 15">
            <a:extLst>
              <a:ext uri="{FF2B5EF4-FFF2-40B4-BE49-F238E27FC236}">
                <a16:creationId xmlns:a16="http://schemas.microsoft.com/office/drawing/2014/main" id="{709626C0-2501-466C-B3D5-736A6EB329FE}"/>
              </a:ext>
            </a:extLst>
          </p:cNvPr>
          <p:cNvPicPr>
            <a:picLocks noChangeAspect="1"/>
          </p:cNvPicPr>
          <p:nvPr/>
        </p:nvPicPr>
        <p:blipFill>
          <a:blip r:embed="rId7"/>
          <a:stretch>
            <a:fillRect/>
          </a:stretch>
        </p:blipFill>
        <p:spPr>
          <a:xfrm>
            <a:off x="20096" y="0"/>
            <a:ext cx="2605414" cy="1047593"/>
          </a:xfrm>
          <a:prstGeom prst="rect">
            <a:avLst/>
          </a:prstGeom>
        </p:spPr>
      </p:pic>
      <p:pic>
        <p:nvPicPr>
          <p:cNvPr id="17" name="Picture 16">
            <a:extLst>
              <a:ext uri="{FF2B5EF4-FFF2-40B4-BE49-F238E27FC236}">
                <a16:creationId xmlns:a16="http://schemas.microsoft.com/office/drawing/2014/main" id="{E58E4295-71BF-4A11-8041-71A69796F6E3}"/>
              </a:ext>
            </a:extLst>
          </p:cNvPr>
          <p:cNvPicPr>
            <a:picLocks noChangeAspect="1"/>
          </p:cNvPicPr>
          <p:nvPr/>
        </p:nvPicPr>
        <p:blipFill rotWithShape="1">
          <a:blip r:embed="rId8">
            <a:duotone>
              <a:prstClr val="black"/>
              <a:srgbClr val="97BDFF">
                <a:tint val="45000"/>
                <a:satMod val="400000"/>
              </a:srgbClr>
            </a:duotone>
            <a:extLst>
              <a:ext uri="{BEBA8EAE-BF5A-486C-A8C5-ECC9F3942E4B}">
                <a14:imgProps xmlns:a14="http://schemas.microsoft.com/office/drawing/2010/main">
                  <a14:imgLayer r:embed="rId9">
                    <a14:imgEffect>
                      <a14:colorTemperature colorTemp="5900"/>
                    </a14:imgEffect>
                    <a14:imgEffect>
                      <a14:saturation sat="0"/>
                    </a14:imgEffect>
                    <a14:imgEffect>
                      <a14:brightnessContrast bright="-20000" contrast="40000"/>
                    </a14:imgEffect>
                  </a14:imgLayer>
                </a14:imgProps>
              </a:ext>
            </a:extLst>
          </a:blip>
          <a:srcRect r="52360"/>
          <a:stretch/>
        </p:blipFill>
        <p:spPr>
          <a:xfrm>
            <a:off x="10860901" y="6391221"/>
            <a:ext cx="1112022" cy="309400"/>
          </a:xfrm>
          <a:prstGeom prst="rect">
            <a:avLst/>
          </a:prstGeom>
        </p:spPr>
      </p:pic>
      <p:sp>
        <p:nvSpPr>
          <p:cNvPr id="19" name="Rectangle 18">
            <a:extLst>
              <a:ext uri="{FF2B5EF4-FFF2-40B4-BE49-F238E27FC236}">
                <a16:creationId xmlns:a16="http://schemas.microsoft.com/office/drawing/2014/main" id="{362B48D7-9953-41CF-AAD0-38F669096007}"/>
              </a:ext>
            </a:extLst>
          </p:cNvPr>
          <p:cNvSpPr/>
          <p:nvPr/>
        </p:nvSpPr>
        <p:spPr>
          <a:xfrm>
            <a:off x="-2" y="6771190"/>
            <a:ext cx="12192000" cy="102852"/>
          </a:xfrm>
          <a:prstGeom prst="rect">
            <a:avLst/>
          </a:prstGeom>
          <a:solidFill>
            <a:srgbClr val="B94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62437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998C-3DD6-425D-982F-6845187C42E6}"/>
              </a:ext>
            </a:extLst>
          </p:cNvPr>
          <p:cNvSpPr txBox="1">
            <a:spLocks/>
          </p:cNvSpPr>
          <p:nvPr/>
        </p:nvSpPr>
        <p:spPr>
          <a:xfrm>
            <a:off x="2981844" y="-138986"/>
            <a:ext cx="90761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800" dirty="0">
                <a:solidFill>
                  <a:schemeClr val="bg1"/>
                </a:solidFill>
              </a:rPr>
              <a:t>Lab-to-Market CAP Goal</a:t>
            </a:r>
          </a:p>
        </p:txBody>
      </p:sp>
      <p:sp>
        <p:nvSpPr>
          <p:cNvPr id="3" name="Content Placeholder 2">
            <a:extLst>
              <a:ext uri="{FF2B5EF4-FFF2-40B4-BE49-F238E27FC236}">
                <a16:creationId xmlns:a16="http://schemas.microsoft.com/office/drawing/2014/main" id="{2F8F9F26-FA69-447B-9F13-7C54BB81B4D0}"/>
              </a:ext>
            </a:extLst>
          </p:cNvPr>
          <p:cNvSpPr txBox="1">
            <a:spLocks/>
          </p:cNvSpPr>
          <p:nvPr/>
        </p:nvSpPr>
        <p:spPr>
          <a:xfrm>
            <a:off x="321549" y="1660376"/>
            <a:ext cx="11545556" cy="47207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indent="-231775">
              <a:lnSpc>
                <a:spcPct val="110000"/>
              </a:lnSpc>
              <a:spcAft>
                <a:spcPts val="1000"/>
              </a:spcAft>
            </a:pPr>
            <a:r>
              <a:rPr lang="en-US" sz="2400" dirty="0"/>
              <a:t>Lab-to-Market is a cross agency priority (CAP) goal of the recently released </a:t>
            </a:r>
            <a:r>
              <a:rPr lang="en-US" sz="2400" b="1" dirty="0">
                <a:solidFill>
                  <a:srgbClr val="326AC5"/>
                </a:solidFill>
              </a:rPr>
              <a:t>President’s Management Agenda </a:t>
            </a:r>
            <a:r>
              <a:rPr lang="en-US" sz="2400" dirty="0"/>
              <a:t>to modernize government for the 21st century.</a:t>
            </a:r>
          </a:p>
          <a:p>
            <a:pPr marL="742950" lvl="1" indent="-285750">
              <a:lnSpc>
                <a:spcPct val="110000"/>
              </a:lnSpc>
              <a:spcAft>
                <a:spcPts val="1000"/>
              </a:spcAft>
              <a:buClr>
                <a:schemeClr val="tx1"/>
              </a:buClr>
              <a:buFont typeface="Wingdings" panose="05000000000000000000" pitchFamily="2" charset="2"/>
              <a:buChar char="Ø"/>
            </a:pPr>
            <a:r>
              <a:rPr lang="en-US" sz="2200" b="1" i="1" dirty="0">
                <a:solidFill>
                  <a:srgbClr val="B94A1F"/>
                </a:solidFill>
              </a:rPr>
              <a:t>Improve Transfer of Federally-Funded Technologies from Lab-to-Market.</a:t>
            </a:r>
          </a:p>
          <a:p>
            <a:pPr marL="231775" indent="-231775">
              <a:lnSpc>
                <a:spcPct val="110000"/>
              </a:lnSpc>
              <a:spcAft>
                <a:spcPts val="1000"/>
              </a:spcAft>
            </a:pPr>
            <a:r>
              <a:rPr lang="en-US" sz="2400" dirty="0"/>
              <a:t>The </a:t>
            </a:r>
            <a:r>
              <a:rPr lang="en-US" sz="2400" b="1" dirty="0">
                <a:solidFill>
                  <a:srgbClr val="326AC5"/>
                </a:solidFill>
              </a:rPr>
              <a:t>Lab-to-Market CAP Goal </a:t>
            </a:r>
            <a:r>
              <a:rPr lang="en-US" sz="2400" dirty="0"/>
              <a:t>is co-led by the Department of Commerce via NIST and the White House Office of Science &amp; Technology Policy (OSTP).</a:t>
            </a:r>
          </a:p>
          <a:p>
            <a:pPr marL="231775" indent="-231775">
              <a:lnSpc>
                <a:spcPct val="110000"/>
              </a:lnSpc>
              <a:spcAft>
                <a:spcPts val="1000"/>
              </a:spcAft>
            </a:pPr>
            <a:r>
              <a:rPr lang="en-US" sz="2400" dirty="0"/>
              <a:t>NIST, in coordination with White House’s OSTP, will advance the President’s Management Agenda and its Lab-to-Market CAP Goal through the </a:t>
            </a:r>
            <a:r>
              <a:rPr lang="en-US" sz="2400" b="1" dirty="0">
                <a:solidFill>
                  <a:srgbClr val="326AC5"/>
                </a:solidFill>
              </a:rPr>
              <a:t>ROI Initiative</a:t>
            </a:r>
            <a:r>
              <a:rPr lang="en-US" sz="2400" dirty="0"/>
              <a:t>.</a:t>
            </a:r>
          </a:p>
          <a:p>
            <a:pPr marL="231775" indent="-231775">
              <a:lnSpc>
                <a:spcPct val="110000"/>
              </a:lnSpc>
              <a:spcAft>
                <a:spcPts val="1000"/>
              </a:spcAft>
            </a:pPr>
            <a:r>
              <a:rPr lang="en-US" sz="2400" dirty="0"/>
              <a:t>The </a:t>
            </a:r>
            <a:r>
              <a:rPr lang="en-US" sz="2400" b="1" dirty="0">
                <a:solidFill>
                  <a:srgbClr val="326AC5"/>
                </a:solidFill>
              </a:rPr>
              <a:t>National Science and Technology Council Lab-to-Market Subcommitte</a:t>
            </a:r>
            <a:r>
              <a:rPr lang="en-US" sz="2400" dirty="0">
                <a:solidFill>
                  <a:srgbClr val="326AC5"/>
                </a:solidFill>
              </a:rPr>
              <a:t>e </a:t>
            </a:r>
            <a:r>
              <a:rPr lang="en-US" sz="2400" dirty="0"/>
              <a:t>will coordinate, review, and implement interagency priorities for this CAP Goal.</a:t>
            </a:r>
          </a:p>
        </p:txBody>
      </p:sp>
      <p:pic>
        <p:nvPicPr>
          <p:cNvPr id="4" name="Picture 3">
            <a:extLst>
              <a:ext uri="{FF2B5EF4-FFF2-40B4-BE49-F238E27FC236}">
                <a16:creationId xmlns:a16="http://schemas.microsoft.com/office/drawing/2014/main" id="{CDF889F9-0B9D-4243-9A4F-212591693DC2}"/>
              </a:ext>
            </a:extLst>
          </p:cNvPr>
          <p:cNvPicPr>
            <a:picLocks noChangeAspect="1"/>
          </p:cNvPicPr>
          <p:nvPr/>
        </p:nvPicPr>
        <p:blipFill rotWithShape="1">
          <a:blip r:embed="rId2">
            <a:duotone>
              <a:prstClr val="black"/>
              <a:srgbClr val="97BDFF">
                <a:tint val="45000"/>
                <a:satMod val="400000"/>
              </a:srgbClr>
            </a:duotone>
            <a:extLst>
              <a:ext uri="{BEBA8EAE-BF5A-486C-A8C5-ECC9F3942E4B}">
                <a14:imgProps xmlns:a14="http://schemas.microsoft.com/office/drawing/2010/main">
                  <a14:imgLayer r:embed="rId3">
                    <a14:imgEffect>
                      <a14:colorTemperature colorTemp="5900"/>
                    </a14:imgEffect>
                    <a14:imgEffect>
                      <a14:saturation sat="0"/>
                    </a14:imgEffect>
                    <a14:imgEffect>
                      <a14:brightnessContrast bright="-20000" contrast="40000"/>
                    </a14:imgEffect>
                  </a14:imgLayer>
                </a14:imgProps>
              </a:ext>
            </a:extLst>
          </a:blip>
          <a:srcRect r="52360"/>
          <a:stretch/>
        </p:blipFill>
        <p:spPr>
          <a:xfrm>
            <a:off x="10860901" y="6391221"/>
            <a:ext cx="1112022" cy="309400"/>
          </a:xfrm>
          <a:prstGeom prst="rect">
            <a:avLst/>
          </a:prstGeom>
        </p:spPr>
      </p:pic>
      <p:pic>
        <p:nvPicPr>
          <p:cNvPr id="5" name="Picture 4">
            <a:extLst>
              <a:ext uri="{FF2B5EF4-FFF2-40B4-BE49-F238E27FC236}">
                <a16:creationId xmlns:a16="http://schemas.microsoft.com/office/drawing/2014/main" id="{7AFC13C3-B6B6-4D3F-A929-5F86CFCD2FC2}"/>
              </a:ext>
            </a:extLst>
          </p:cNvPr>
          <p:cNvPicPr>
            <a:picLocks noChangeAspect="1"/>
          </p:cNvPicPr>
          <p:nvPr/>
        </p:nvPicPr>
        <p:blipFill>
          <a:blip r:embed="rId4"/>
          <a:stretch>
            <a:fillRect/>
          </a:stretch>
        </p:blipFill>
        <p:spPr>
          <a:xfrm>
            <a:off x="0" y="0"/>
            <a:ext cx="2605414" cy="1047593"/>
          </a:xfrm>
          <a:prstGeom prst="rect">
            <a:avLst/>
          </a:prstGeom>
        </p:spPr>
      </p:pic>
      <p:pic>
        <p:nvPicPr>
          <p:cNvPr id="6" name="Picture 5">
            <a:extLst>
              <a:ext uri="{FF2B5EF4-FFF2-40B4-BE49-F238E27FC236}">
                <a16:creationId xmlns:a16="http://schemas.microsoft.com/office/drawing/2014/main" id="{2EF41358-5A9B-4CD7-A536-8C700E97AC42}"/>
              </a:ext>
            </a:extLst>
          </p:cNvPr>
          <p:cNvPicPr>
            <a:picLocks noChangeAspect="1"/>
          </p:cNvPicPr>
          <p:nvPr/>
        </p:nvPicPr>
        <p:blipFill>
          <a:blip r:embed="rId5"/>
          <a:stretch>
            <a:fillRect/>
          </a:stretch>
        </p:blipFill>
        <p:spPr>
          <a:xfrm>
            <a:off x="11079976" y="-24840"/>
            <a:ext cx="990598" cy="997989"/>
          </a:xfrm>
          <a:prstGeom prst="rect">
            <a:avLst/>
          </a:prstGeom>
        </p:spPr>
      </p:pic>
    </p:spTree>
    <p:extLst>
      <p:ext uri="{BB962C8B-B14F-4D97-AF65-F5344CB8AC3E}">
        <p14:creationId xmlns:p14="http://schemas.microsoft.com/office/powerpoint/2010/main" val="53475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8586</TotalTime>
  <Words>1689</Words>
  <Application>Microsoft Office PowerPoint</Application>
  <PresentationFormat>Widescreen</PresentationFormat>
  <Paragraphs>163</Paragraphs>
  <Slides>20</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ＭＳ Ｐゴシック</vt:lpstr>
      <vt:lpstr>Arial</vt:lpstr>
      <vt:lpstr>Calibri</vt:lpstr>
      <vt:lpstr>Calibri Light</vt:lpstr>
      <vt:lpstr>Gill Sans SemiBold</vt:lpstr>
      <vt:lpstr>Roboto Light</vt:lpstr>
      <vt:lpstr>Source Sans Pro</vt:lpstr>
      <vt:lpstr>Times New Roman</vt:lpstr>
      <vt:lpstr>Wingdings</vt:lpstr>
      <vt:lpstr>ヒラギノ角ゴ Pro W3</vt:lpstr>
      <vt:lpstr>Office Theme</vt:lpstr>
      <vt:lpstr>Custom Design</vt:lpstr>
      <vt:lpstr>Unleashing American Innovation  Return on Investment (ROI) Initiative Lab-to-Market Cross Agency Priority (CAP) Goal</vt:lpstr>
      <vt:lpstr>PowerPoint Presentation</vt:lpstr>
      <vt:lpstr>PowerPoint Presentation</vt:lpstr>
      <vt:lpstr>PowerPoint Presentation</vt:lpstr>
      <vt:lpstr>PowerPoint Presentation</vt:lpstr>
      <vt:lpstr>Programmatic Priorities</vt:lpstr>
      <vt:lpstr>NIST and Tech Transfer</vt:lpstr>
      <vt:lpstr>Return on Investment (ROI) Initiative</vt:lpstr>
      <vt:lpstr>PowerPoint Presentation</vt:lpstr>
      <vt:lpstr>PowerPoint Presentation</vt:lpstr>
      <vt:lpstr>PowerPoint Presentation</vt:lpstr>
      <vt:lpstr>ROI Initiative - Outreach</vt:lpstr>
      <vt:lpstr>PowerPoint Presentation</vt:lpstr>
      <vt:lpstr>PowerPoint Presentation</vt:lpstr>
      <vt:lpstr>Examples of Systemic Challenges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Unleashing American Innovation Symsposium</dc:title>
  <dc:creator>Hanacek, Natasha C. (Fed)</dc:creator>
  <cp:lastModifiedBy>Shyam-Sunder, Sivaraj (Fed)</cp:lastModifiedBy>
  <cp:revision>240</cp:revision>
  <cp:lastPrinted>2018-06-12T16:06:18Z</cp:lastPrinted>
  <dcterms:created xsi:type="dcterms:W3CDTF">2018-04-17T13:10:40Z</dcterms:created>
  <dcterms:modified xsi:type="dcterms:W3CDTF">2018-06-12T16:54:30Z</dcterms:modified>
</cp:coreProperties>
</file>